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25" r:id="rId2"/>
    <p:sldId id="847" r:id="rId3"/>
    <p:sldId id="862" r:id="rId4"/>
    <p:sldId id="860" r:id="rId5"/>
    <p:sldId id="849" r:id="rId6"/>
    <p:sldId id="851" r:id="rId7"/>
    <p:sldId id="800" r:id="rId8"/>
    <p:sldId id="852" r:id="rId9"/>
    <p:sldId id="801" r:id="rId10"/>
    <p:sldId id="802" r:id="rId11"/>
    <p:sldId id="803" r:id="rId12"/>
    <p:sldId id="805" r:id="rId13"/>
    <p:sldId id="806" r:id="rId14"/>
    <p:sldId id="807" r:id="rId15"/>
    <p:sldId id="858" r:id="rId16"/>
    <p:sldId id="808" r:id="rId17"/>
    <p:sldId id="809" r:id="rId18"/>
    <p:sldId id="810" r:id="rId19"/>
    <p:sldId id="812" r:id="rId20"/>
    <p:sldId id="813" r:id="rId21"/>
    <p:sldId id="814" r:id="rId22"/>
    <p:sldId id="815" r:id="rId23"/>
    <p:sldId id="816" r:id="rId24"/>
    <p:sldId id="817" r:id="rId25"/>
    <p:sldId id="818" r:id="rId26"/>
    <p:sldId id="819" r:id="rId27"/>
    <p:sldId id="820" r:id="rId28"/>
    <p:sldId id="821" r:id="rId29"/>
    <p:sldId id="822" r:id="rId30"/>
    <p:sldId id="863" r:id="rId31"/>
    <p:sldId id="867" r:id="rId32"/>
    <p:sldId id="823" r:id="rId33"/>
    <p:sldId id="825" r:id="rId34"/>
    <p:sldId id="826" r:id="rId35"/>
    <p:sldId id="824" r:id="rId36"/>
    <p:sldId id="827" r:id="rId37"/>
    <p:sldId id="828" r:id="rId38"/>
    <p:sldId id="829" r:id="rId39"/>
    <p:sldId id="830" r:id="rId40"/>
    <p:sldId id="831" r:id="rId41"/>
    <p:sldId id="838" r:id="rId42"/>
    <p:sldId id="864" r:id="rId43"/>
    <p:sldId id="859" r:id="rId44"/>
    <p:sldId id="854" r:id="rId45"/>
    <p:sldId id="866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2" autoAdjust="0"/>
    <p:restoredTop sz="94466" autoAdjust="0"/>
  </p:normalViewPr>
  <p:slideViewPr>
    <p:cSldViewPr>
      <p:cViewPr varScale="1">
        <p:scale>
          <a:sx n="56" d="100"/>
          <a:sy n="56" d="100"/>
        </p:scale>
        <p:origin x="-663" y="-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1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wmf"/><Relationship Id="rId1" Type="http://schemas.openxmlformats.org/officeDocument/2006/relationships/image" Target="../media/image1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wmf"/><Relationship Id="rId1" Type="http://schemas.openxmlformats.org/officeDocument/2006/relationships/image" Target="../media/image2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0.wmf"/><Relationship Id="rId1" Type="http://schemas.openxmlformats.org/officeDocument/2006/relationships/image" Target="../media/image1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8AE020B-F44F-42E1-AB97-ED1275DBE2D3}" type="slidenum">
              <a:rPr lang="en-US" sz="1100" b="0"/>
              <a:pPr/>
              <a:t>17</a:t>
            </a:fld>
            <a:endParaRPr lang="en-US" sz="11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D20980-05AC-41D0-8108-BC73D0377A35}" type="slidenum">
              <a:rPr lang="en-US" sz="1100" b="0"/>
              <a:pPr/>
              <a:t>18</a:t>
            </a:fld>
            <a:endParaRPr lang="en-US" sz="11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D5B093-E82C-4EDB-B65A-38EF5DE3B8EF}" type="slidenum">
              <a:rPr lang="en-US" sz="1100" b="0"/>
              <a:pPr/>
              <a:t>19</a:t>
            </a:fld>
            <a:endParaRPr lang="en-US" sz="11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1F7CAD-DC8C-4619-B42F-6B272069AE9F}" type="slidenum">
              <a:rPr lang="en-US" sz="1100" b="0"/>
              <a:pPr/>
              <a:t>20</a:t>
            </a:fld>
            <a:endParaRPr lang="en-US" sz="11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006793-0266-4B95-9ADA-91EFAA7C4BCE}" type="slidenum">
              <a:rPr lang="en-US" sz="1100" b="0"/>
              <a:pPr/>
              <a:t>21</a:t>
            </a:fld>
            <a:endParaRPr lang="en-US" sz="11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DBACC4F-D0EE-4627-A1F8-966271A599A1}" type="slidenum">
              <a:rPr lang="en-US" sz="1100" b="0"/>
              <a:pPr/>
              <a:t>22</a:t>
            </a:fld>
            <a:endParaRPr lang="en-US" sz="11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E4F6D3-2B48-48C7-B10E-706ED2FF29AD}" type="slidenum">
              <a:rPr lang="en-US" sz="1100" b="0"/>
              <a:pPr/>
              <a:t>23</a:t>
            </a:fld>
            <a:endParaRPr lang="en-US" sz="11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06C3AF-7A17-471C-AC42-FA03DBB798F4}" type="slidenum">
              <a:rPr lang="en-US" sz="1100" b="0"/>
              <a:pPr/>
              <a:t>24</a:t>
            </a:fld>
            <a:endParaRPr lang="en-US" sz="11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69ED75-B4C9-46FB-B5D3-90C8B1FC3336}" type="slidenum">
              <a:rPr lang="en-US" sz="1100" b="0"/>
              <a:pPr/>
              <a:t>25</a:t>
            </a:fld>
            <a:endParaRPr lang="en-US" sz="1100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1C8DC19-E11D-4214-BF5B-3F6EBF9BFEF1}" type="slidenum">
              <a:rPr lang="en-US" sz="1100" b="0"/>
              <a:pPr/>
              <a:t>26</a:t>
            </a:fld>
            <a:endParaRPr lang="en-US" sz="11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24FC66-3A60-45F4-AEEB-A9A96790639A}" type="slidenum">
              <a:rPr lang="en-US" sz="1100" b="0"/>
              <a:pPr/>
              <a:t>7</a:t>
            </a:fld>
            <a:endParaRPr lang="en-US" sz="1100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B5CF39C-5BBB-4942-AF3B-56BCDB92892D}" type="slidenum">
              <a:rPr lang="en-US" sz="1100" b="0"/>
              <a:pPr/>
              <a:t>27</a:t>
            </a:fld>
            <a:endParaRPr lang="en-US" sz="11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E7A35B-CAFF-4A51-8B75-E49970F6FC1E}" type="slidenum">
              <a:rPr lang="en-US" sz="1100" b="0"/>
              <a:pPr/>
              <a:t>28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737422-78CD-453F-8337-055B697D3235}" type="slidenum">
              <a:rPr lang="en-US" sz="1100" b="0"/>
              <a:pPr/>
              <a:t>29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988EAB-BD3F-4E9D-81FA-D69E2358EF33}" type="slidenum">
              <a:rPr lang="en-US" sz="1100" b="0"/>
              <a:pPr/>
              <a:t>32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532958-D210-45CE-B59B-AB3DCE242371}" type="slidenum">
              <a:rPr lang="en-US" sz="1100" b="0"/>
              <a:pPr/>
              <a:t>33</a:t>
            </a:fld>
            <a:endParaRPr lang="en-US" sz="11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F87F0C1-3F19-4F35-8226-A00693D67481}" type="slidenum">
              <a:rPr lang="en-US" sz="1100" b="0"/>
              <a:pPr/>
              <a:t>34</a:t>
            </a:fld>
            <a:endParaRPr lang="en-US" sz="1100" b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833D126-FB0F-4F52-A468-F949E5D64765}" type="slidenum">
              <a:rPr lang="en-US" sz="1100" b="0"/>
              <a:pPr/>
              <a:t>35</a:t>
            </a:fld>
            <a:endParaRPr lang="en-US" sz="11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B10587-62B7-40F1-AF15-3E44629700DE}" type="slidenum">
              <a:rPr lang="en-US" sz="1100" b="0"/>
              <a:pPr/>
              <a:t>36</a:t>
            </a:fld>
            <a:endParaRPr lang="en-US" sz="1100" b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1C0BE8D-48F9-4794-B383-CD20F4561E7C}" type="slidenum">
              <a:rPr lang="en-US" sz="1100" b="0"/>
              <a:pPr/>
              <a:t>37</a:t>
            </a:fld>
            <a:endParaRPr lang="en-US" sz="1100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E9D424-A1C6-498E-A4D1-5FB33FEB8F6B}" type="slidenum">
              <a:rPr lang="en-US" sz="1100" b="0"/>
              <a:pPr/>
              <a:t>38</a:t>
            </a:fld>
            <a:endParaRPr lang="en-US" sz="11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23E2194-34B4-4363-A0CA-C96AB080B50E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76D1DA-9639-40A1-B344-275601551F75}" type="slidenum">
              <a:rPr lang="en-US" sz="1100" b="0"/>
              <a:pPr/>
              <a:t>39</a:t>
            </a:fld>
            <a:endParaRPr lang="en-US" sz="1100" b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C6AB21-10C9-4E84-AA51-E4C54B289713}" type="slidenum">
              <a:rPr lang="en-US" sz="1100" b="0"/>
              <a:pPr/>
              <a:t>40</a:t>
            </a:fld>
            <a:endParaRPr lang="en-US" sz="1100" b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AD5CB15-6E0B-4292-8DEC-C3426DFA4346}" type="slidenum">
              <a:rPr lang="en-US" sz="1100" b="0"/>
              <a:pPr/>
              <a:t>41</a:t>
            </a:fld>
            <a:endParaRPr lang="en-US" sz="1100" b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98E3AC-C147-4094-A461-71297A1E407B}" type="slidenum">
              <a:rPr lang="en-US" sz="1100" b="0"/>
              <a:pPr/>
              <a:t>42</a:t>
            </a:fld>
            <a:endParaRPr lang="en-US" sz="1100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01E2376-EC0F-4D0A-8B25-31464DCAE8D8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74B91F7-6A19-498C-968C-EC3348F33A73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80315BC-EEB2-45C2-80C5-1ECB005D62BD}" type="slidenum">
              <a:rPr lang="en-US" sz="1100" b="0"/>
              <a:pPr/>
              <a:t>12</a:t>
            </a:fld>
            <a:endParaRPr lang="en-US" sz="11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343DC60-5A2B-4896-9EE0-6D0D17CE51EE}" type="slidenum">
              <a:rPr lang="en-US" sz="1100" b="0"/>
              <a:pPr/>
              <a:t>13</a:t>
            </a:fld>
            <a:endParaRPr lang="en-US" sz="11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F26703C-B300-427C-A2BB-2AC177B67036}" type="slidenum">
              <a:rPr lang="en-US" sz="1100" b="0"/>
              <a:pPr/>
              <a:t>14</a:t>
            </a:fld>
            <a:endParaRPr lang="en-US" sz="1100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/>
              <a:pPr/>
              <a:t>16</a:t>
            </a:fld>
            <a:endParaRPr lang="en-US" sz="1100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0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5.wmf"/><Relationship Id="rId10" Type="http://schemas.openxmlformats.org/officeDocument/2006/relationships/image" Target="../media/image21.wmf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4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qQIItFAnxg" TargetMode="External"/><Relationship Id="rId7" Type="http://schemas.openxmlformats.org/officeDocument/2006/relationships/hyperlink" Target="http://www.youtube.com/watch?v=-G6Rw5cU-1c" TargetMode="External"/><Relationship Id="rId2" Type="http://schemas.openxmlformats.org/officeDocument/2006/relationships/hyperlink" Target="http://www.youtube.com/watch?v=dlZEakHcD_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NCtYdUEMotg" TargetMode="External"/><Relationship Id="rId5" Type="http://schemas.openxmlformats.org/officeDocument/2006/relationships/hyperlink" Target="http://www.youtube.com/watch?v=gRyo-DM2F6E" TargetMode="External"/><Relationship Id="rId4" Type="http://schemas.openxmlformats.org/officeDocument/2006/relationships/hyperlink" Target="http://www.youtube.com/watch?v=i_bZNVmhJ2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5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hyperlink" Target="http://www.robots.ox.ac.uk/~ab/abstracts/ijcv98.html" TargetMode="Externa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5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53.bin"/><Relationship Id="rId4" Type="http://schemas.openxmlformats.org/officeDocument/2006/relationships/hyperlink" Target="http://www.robots.ox.ac.uk/~ab/abstracts/ijcv98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5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tIjufInUqZM" TargetMode="External"/><Relationship Id="rId5" Type="http://schemas.openxmlformats.org/officeDocument/2006/relationships/hyperlink" Target="http://www.youtube.com/watch?v=wCMk-pHzScE" TargetMode="Externa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5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56.bin"/><Relationship Id="rId9" Type="http://schemas.openxmlformats.org/officeDocument/2006/relationships/hyperlink" Target="http://www.ics.uci.edu/~dramanan/papers/trackingpeople/index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Tracking Objects with Dynamics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Amin Sadeghi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31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04/17/12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0" y="6575660"/>
            <a:ext cx="6691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some </a:t>
            </a:r>
            <a:r>
              <a:rPr lang="en-US" sz="1400" dirty="0" smtClean="0"/>
              <a:t>slides from Lana Lazebnik,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Deva </a:t>
            </a:r>
            <a:r>
              <a:rPr lang="en-US" sz="1400" dirty="0" smtClean="0"/>
              <a:t>Ramanan, Derek Hoiem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9906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895350" lvl="1" indent="-495300"/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895350" lvl="1" indent="-495300"/>
            <a:endParaRPr lang="en-US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2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4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4958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/>
            <a:endParaRPr lang="en-US" dirty="0" smtClean="0"/>
          </a:p>
          <a:p>
            <a:pPr marL="495300" indent="-495300">
              <a:buFontTx/>
              <a:buChar char="•"/>
            </a:pPr>
            <a:r>
              <a:rPr lang="en-US" b="1" dirty="0" smtClean="0"/>
              <a:t>Correction: </a:t>
            </a:r>
            <a:r>
              <a:rPr lang="en-US" dirty="0" smtClean="0"/>
              <a:t>Compute an updated estimate of the state from prediction and measurements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30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524000" y="4038600"/>
          <a:ext cx="6172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31" name="Equation" r:id="rId6" imgW="2120760" imgH="253800" progId="Equation.3">
                  <p:embed/>
                </p:oleObj>
              </mc:Choice>
              <mc:Fallback>
                <p:oleObj name="Equation" r:id="rId6" imgW="2120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038600"/>
                        <a:ext cx="61722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248400" y="3962400"/>
            <a:ext cx="1371600" cy="83820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2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7247" name="Text Box 15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1887248" name="Rectangle 16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7247" grpId="0"/>
      <p:bldP spid="18872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Measurements depend only on the current state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00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92074586"/>
              </p:ext>
            </p:extLst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01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6022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6025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6022" grpId="0"/>
      <p:bldP spid="20060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Only the immediate past matters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Measurements depend only on the current state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6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362200" y="5246688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417763" y="5275263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/>
              <a:t>X</a:t>
            </a:r>
            <a:r>
              <a:rPr lang="en-US" sz="1800" b="0" baseline="-25000" dirty="0"/>
              <a:t>1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3271838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327400" y="5275263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baseline="-25000"/>
              <a:t>2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2862263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892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2362200" y="6157913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417763" y="618648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1</a:t>
            </a: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500438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3271838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3327400" y="6186488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2</a:t>
            </a: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377348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569753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Oval 23"/>
          <p:cNvSpPr>
            <a:spLocks noChangeArrowheads="1"/>
          </p:cNvSpPr>
          <p:nvPr/>
        </p:nvSpPr>
        <p:spPr bwMode="auto">
          <a:xfrm>
            <a:off x="6107113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6162675" y="5275263"/>
            <a:ext cx="379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3357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Oval 26"/>
          <p:cNvSpPr>
            <a:spLocks noChangeArrowheads="1"/>
          </p:cNvSpPr>
          <p:nvPr/>
        </p:nvSpPr>
        <p:spPr bwMode="auto">
          <a:xfrm>
            <a:off x="6107113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6164263" y="6186488"/>
            <a:ext cx="379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4170363" y="51151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/>
              <a:t>…</a:t>
            </a:r>
          </a:p>
        </p:txBody>
      </p:sp>
      <p:sp>
        <p:nvSpPr>
          <p:cNvPr id="6173" name="Line 22"/>
          <p:cNvSpPr>
            <a:spLocks noChangeShapeType="1"/>
          </p:cNvSpPr>
          <p:nvPr/>
        </p:nvSpPr>
        <p:spPr bwMode="auto">
          <a:xfrm>
            <a:off x="4783138" y="5484813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" name="Oval 23"/>
          <p:cNvSpPr>
            <a:spLocks noChangeArrowheads="1"/>
          </p:cNvSpPr>
          <p:nvPr/>
        </p:nvSpPr>
        <p:spPr bwMode="auto">
          <a:xfrm>
            <a:off x="5192713" y="5257800"/>
            <a:ext cx="501650" cy="500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Text Box 24"/>
          <p:cNvSpPr txBox="1">
            <a:spLocks noChangeArrowheads="1"/>
          </p:cNvSpPr>
          <p:nvPr/>
        </p:nvSpPr>
        <p:spPr bwMode="auto">
          <a:xfrm>
            <a:off x="5164138" y="52863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t-1</a:t>
            </a:r>
          </a:p>
        </p:txBody>
      </p:sp>
      <p:sp>
        <p:nvSpPr>
          <p:cNvPr id="6176" name="Line 25"/>
          <p:cNvSpPr>
            <a:spLocks noChangeShapeType="1"/>
          </p:cNvSpPr>
          <p:nvPr/>
        </p:nvSpPr>
        <p:spPr bwMode="auto">
          <a:xfrm>
            <a:off x="5421313" y="5757863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7" name="Oval 26"/>
          <p:cNvSpPr>
            <a:spLocks noChangeArrowheads="1"/>
          </p:cNvSpPr>
          <p:nvPr/>
        </p:nvSpPr>
        <p:spPr bwMode="auto">
          <a:xfrm>
            <a:off x="5192713" y="6169025"/>
            <a:ext cx="501650" cy="500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Text Box 27"/>
          <p:cNvSpPr txBox="1">
            <a:spLocks noChangeArrowheads="1"/>
          </p:cNvSpPr>
          <p:nvPr/>
        </p:nvSpPr>
        <p:spPr bwMode="auto">
          <a:xfrm>
            <a:off x="5164138" y="61976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t-1</a:t>
            </a: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777900"/>
              </p:ext>
            </p:extLst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7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1447800" y="5266863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947863" y="5493875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74813" y="5766925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1447800" y="6178088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1503363" y="6206663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Y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1527176" y="5310519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X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</p:spTree>
    <p:extLst>
      <p:ext uri="{BB962C8B-B14F-4D97-AF65-F5344CB8AC3E}">
        <p14:creationId xmlns:p14="http://schemas.microsoft.com/office/powerpoint/2010/main" val="33219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models for</a:t>
            </a:r>
          </a:p>
          <a:p>
            <a:pPr marL="457200" lvl="1" indent="0">
              <a:buNone/>
            </a:pPr>
            <a:r>
              <a:rPr lang="en-US" dirty="0" smtClean="0"/>
              <a:t>Likelihood of next state given current state:</a:t>
            </a:r>
          </a:p>
          <a:p>
            <a:pPr marL="457200" lvl="1" indent="0">
              <a:buNone/>
            </a:pPr>
            <a:r>
              <a:rPr lang="en-US" dirty="0" smtClean="0"/>
              <a:t>Likelihood of observation given the state:</a:t>
            </a:r>
          </a:p>
          <a:p>
            <a:endParaRPr lang="en-US" dirty="0" smtClean="0"/>
          </a:p>
          <a:p>
            <a:r>
              <a:rPr lang="en-US" dirty="0" smtClean="0"/>
              <a:t>We want to recover, for each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11248"/>
              </p:ext>
            </p:extLst>
          </p:nvPr>
        </p:nvGraphicFramePr>
        <p:xfrm>
          <a:off x="7315200" y="1524000"/>
          <a:ext cx="1519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22" name="Equation" r:id="rId3" imgW="698400" imgH="253800" progId="Equation.3">
                  <p:embed/>
                </p:oleObj>
              </mc:Choice>
              <mc:Fallback>
                <p:oleObj name="Equation" r:id="rId3" imgW="69840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524000"/>
                        <a:ext cx="1519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23627"/>
              </p:ext>
            </p:extLst>
          </p:nvPr>
        </p:nvGraphicFramePr>
        <p:xfrm>
          <a:off x="7294563" y="2057400"/>
          <a:ext cx="123983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23" name="Equation" r:id="rId5" imgW="558720" imgH="253800" progId="Equation.3">
                  <p:embed/>
                </p:oleObj>
              </mc:Choice>
              <mc:Fallback>
                <p:oleObj name="Equation" r:id="rId5" imgW="55872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4563" y="2057400"/>
                        <a:ext cx="1239837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872799"/>
              </p:ext>
            </p:extLst>
          </p:nvPr>
        </p:nvGraphicFramePr>
        <p:xfrm>
          <a:off x="6096000" y="320040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24" name="Equation" r:id="rId7" imgW="952087" imgH="253890" progId="Equation.3">
                  <p:embed/>
                </p:oleObj>
              </mc:Choice>
              <mc:Fallback>
                <p:oleObj name="Equation" r:id="rId7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20040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5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as induction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 smtClean="0"/>
              <a:t>Start with initial prior that predicts state in absence of any evidence: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the first frame</a:t>
            </a:r>
            <a:r>
              <a:rPr lang="en-US" i="1" dirty="0" smtClean="0"/>
              <a:t>, correct </a:t>
            </a:r>
            <a:r>
              <a:rPr lang="en-US" dirty="0" smtClean="0"/>
              <a:t>this given the first measurement: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285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as induction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/>
              <a:t>Start with </a:t>
            </a:r>
            <a:r>
              <a:rPr lang="en-US" dirty="0" smtClean="0"/>
              <a:t>initial </a:t>
            </a:r>
            <a:r>
              <a:rPr lang="en-US" dirty="0"/>
              <a:t>prior that predicts state in absence of any evidence: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the first frame</a:t>
            </a:r>
            <a:r>
              <a:rPr lang="en-US" i="1" dirty="0"/>
              <a:t>, correct </a:t>
            </a:r>
            <a:r>
              <a:rPr lang="en-US" dirty="0"/>
              <a:t>this given the first measurement: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7170" name="Object 1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3429000"/>
          <a:ext cx="68580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14" name="Equation" r:id="rId4" imgW="3340080" imgH="431640" progId="Equation.3">
                  <p:embed/>
                </p:oleObj>
              </mc:Choice>
              <mc:Fallback>
                <p:oleObj name="Equation" r:id="rId4" imgW="3340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429000"/>
                        <a:ext cx="68580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3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as induction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 smtClean="0"/>
              <a:t>Base case: </a:t>
            </a:r>
          </a:p>
          <a:p>
            <a:pPr lvl="1"/>
            <a:r>
              <a:rPr lang="en-US" sz="2000" dirty="0" smtClean="0"/>
              <a:t>Start with initial </a:t>
            </a:r>
            <a:r>
              <a:rPr lang="en-US" sz="2000" dirty="0"/>
              <a:t>prior that predicts state in absence of any evidence: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sz="2000" dirty="0" smtClean="0"/>
              <a:t>For </a:t>
            </a:r>
            <a:r>
              <a:rPr lang="en-US" sz="2000" dirty="0"/>
              <a:t>the first frame</a:t>
            </a:r>
            <a:r>
              <a:rPr lang="en-US" sz="2000" i="1" dirty="0"/>
              <a:t>, correct </a:t>
            </a:r>
            <a:r>
              <a:rPr lang="en-US" sz="2000" dirty="0"/>
              <a:t>this given the first measurement: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buFontTx/>
              <a:buChar char="•"/>
            </a:pPr>
            <a:r>
              <a:rPr lang="en-US" sz="2800" dirty="0" smtClean="0"/>
              <a:t>Given corrected estimate for frame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dirty="0" smtClean="0"/>
              <a:t>: </a:t>
            </a:r>
          </a:p>
          <a:p>
            <a:pPr lvl="1"/>
            <a:r>
              <a:rPr lang="en-US" sz="2400" dirty="0" smtClean="0"/>
              <a:t>Predict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dirty="0" smtClean="0"/>
              <a:t>Observe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/>
              <a:t>; Correct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4200" y="3948113"/>
            <a:ext cx="3152775" cy="2833687"/>
            <a:chOff x="3151" y="1932"/>
            <a:chExt cx="2177" cy="1956"/>
          </a:xfrm>
        </p:grpSpPr>
        <p:grpSp>
          <p:nvGrpSpPr>
            <p:cNvPr id="34821" name="Group 5"/>
            <p:cNvGrpSpPr>
              <a:grpSpLocks/>
            </p:cNvGrpSpPr>
            <p:nvPr/>
          </p:nvGrpSpPr>
          <p:grpSpPr bwMode="auto">
            <a:xfrm>
              <a:off x="3589" y="1932"/>
              <a:ext cx="960" cy="1463"/>
              <a:chOff x="3589" y="1932"/>
              <a:chExt cx="960" cy="1463"/>
            </a:xfrm>
          </p:grpSpPr>
          <p:sp>
            <p:nvSpPr>
              <p:cNvPr id="1890310" name="Arc 6"/>
              <p:cNvSpPr>
                <a:spLocks/>
              </p:cNvSpPr>
              <p:nvPr/>
            </p:nvSpPr>
            <p:spPr bwMode="auto">
              <a:xfrm>
                <a:off x="3589" y="2257"/>
                <a:ext cx="656" cy="11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320 w 21600"/>
                  <a:gd name="T1" fmla="*/ 36866 h 36866"/>
                  <a:gd name="T2" fmla="*/ 21600 w 21600"/>
                  <a:gd name="T3" fmla="*/ 0 h 36866"/>
                  <a:gd name="T4" fmla="*/ 21600 w 21600"/>
                  <a:gd name="T5" fmla="*/ 21600 h 36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66" fill="none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36866" stroke="0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41338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1" name="Freeform 7"/>
              <p:cNvSpPr>
                <a:spLocks/>
              </p:cNvSpPr>
              <p:nvPr/>
            </p:nvSpPr>
            <p:spPr bwMode="auto">
              <a:xfrm>
                <a:off x="4233" y="1932"/>
                <a:ext cx="316" cy="6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9"/>
                  </a:cxn>
                  <a:cxn ang="0">
                    <a:pos x="354" y="35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54" h="709">
                    <a:moveTo>
                      <a:pt x="0" y="0"/>
                    </a:moveTo>
                    <a:lnTo>
                      <a:pt x="0" y="709"/>
                    </a:lnTo>
                    <a:lnTo>
                      <a:pt x="354" y="35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2" name="Rectangle 8"/>
            <p:cNvSpPr>
              <a:spLocks noChangeArrowheads="1"/>
            </p:cNvSpPr>
            <p:nvPr/>
          </p:nvSpPr>
          <p:spPr bwMode="auto">
            <a:xfrm>
              <a:off x="3151" y="2702"/>
              <a:ext cx="934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predict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  <p:grpSp>
          <p:nvGrpSpPr>
            <p:cNvPr id="34823" name="Group 9"/>
            <p:cNvGrpSpPr>
              <a:grpSpLocks/>
            </p:cNvGrpSpPr>
            <p:nvPr/>
          </p:nvGrpSpPr>
          <p:grpSpPr bwMode="auto">
            <a:xfrm>
              <a:off x="3927" y="2429"/>
              <a:ext cx="952" cy="1459"/>
              <a:chOff x="3927" y="2429"/>
              <a:chExt cx="952" cy="1459"/>
            </a:xfrm>
          </p:grpSpPr>
          <p:sp>
            <p:nvSpPr>
              <p:cNvPr id="1890314" name="Freeform 10"/>
              <p:cNvSpPr>
                <a:spLocks/>
              </p:cNvSpPr>
              <p:nvPr/>
            </p:nvSpPr>
            <p:spPr bwMode="auto">
              <a:xfrm>
                <a:off x="3927" y="3257"/>
                <a:ext cx="315" cy="631"/>
              </a:xfrm>
              <a:custGeom>
                <a:avLst/>
                <a:gdLst/>
                <a:ahLst/>
                <a:cxnLst>
                  <a:cxn ang="0">
                    <a:pos x="353" y="0"/>
                  </a:cxn>
                  <a:cxn ang="0">
                    <a:pos x="353" y="708"/>
                  </a:cxn>
                  <a:cxn ang="0">
                    <a:pos x="0" y="353"/>
                  </a:cxn>
                  <a:cxn ang="0">
                    <a:pos x="353" y="0"/>
                  </a:cxn>
                  <a:cxn ang="0">
                    <a:pos x="353" y="0"/>
                  </a:cxn>
                </a:cxnLst>
                <a:rect l="0" t="0" r="r" b="b"/>
                <a:pathLst>
                  <a:path w="353" h="708">
                    <a:moveTo>
                      <a:pt x="353" y="0"/>
                    </a:moveTo>
                    <a:lnTo>
                      <a:pt x="353" y="708"/>
                    </a:lnTo>
                    <a:lnTo>
                      <a:pt x="0" y="353"/>
                    </a:lnTo>
                    <a:lnTo>
                      <a:pt x="353" y="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5" name="Arc 11"/>
              <p:cNvSpPr>
                <a:spLocks/>
              </p:cNvSpPr>
              <p:nvPr/>
            </p:nvSpPr>
            <p:spPr bwMode="auto">
              <a:xfrm>
                <a:off x="4229" y="2429"/>
                <a:ext cx="650" cy="1135"/>
              </a:xfrm>
              <a:custGeom>
                <a:avLst/>
                <a:gdLst>
                  <a:gd name="G0" fmla="+- 0 0 0"/>
                  <a:gd name="G1" fmla="+- 15277 0 0"/>
                  <a:gd name="G2" fmla="+- 21600 0 0"/>
                  <a:gd name="T0" fmla="*/ 15269 w 21600"/>
                  <a:gd name="T1" fmla="*/ 0 h 36877"/>
                  <a:gd name="T2" fmla="*/ 0 w 21600"/>
                  <a:gd name="T3" fmla="*/ 36877 h 36877"/>
                  <a:gd name="T4" fmla="*/ 0 w 21600"/>
                  <a:gd name="T5" fmla="*/ 15277 h 36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77" fill="none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</a:path>
                  <a:path w="21600" h="36877" stroke="0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  <a:lnTo>
                      <a:pt x="0" y="15277"/>
                    </a:lnTo>
                    <a:close/>
                  </a:path>
                </a:pathLst>
              </a:custGeom>
              <a:noFill/>
              <a:ln w="541338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6" name="Rectangle 12"/>
            <p:cNvSpPr>
              <a:spLocks noChangeArrowheads="1"/>
            </p:cNvSpPr>
            <p:nvPr/>
          </p:nvSpPr>
          <p:spPr bwMode="auto">
            <a:xfrm>
              <a:off x="4378" y="2702"/>
              <a:ext cx="950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correct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525113"/>
              </p:ext>
            </p:extLst>
          </p:nvPr>
        </p:nvGraphicFramePr>
        <p:xfrm>
          <a:off x="3981450" y="3048000"/>
          <a:ext cx="22955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13" name="Equation" r:id="rId4" imgW="1054080" imgH="253800" progId="Equation.3">
                  <p:embed/>
                </p:oleObj>
              </mc:Choice>
              <mc:Fallback>
                <p:oleObj name="Equation" r:id="rId4" imgW="105408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450" y="3048000"/>
                        <a:ext cx="22955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121861"/>
              </p:ext>
            </p:extLst>
          </p:nvPr>
        </p:nvGraphicFramePr>
        <p:xfrm>
          <a:off x="5410200" y="3452900"/>
          <a:ext cx="27114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14" name="Equation" r:id="rId6" imgW="1244520" imgH="253800" progId="Equation.3">
                  <p:embed/>
                </p:oleObj>
              </mc:Choice>
              <mc:Fallback>
                <p:oleObj name="Equation" r:id="rId6" imgW="124452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52900"/>
                        <a:ext cx="27114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06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92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58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59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4800" y="4038600"/>
            <a:ext cx="8839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38275" y="3987800"/>
            <a:ext cx="3729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Law of total probability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60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61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47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Tracking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Goal: Locating a moving object/part across video frames</a:t>
            </a: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This Class: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pl-PL" dirty="0" err="1" smtClean="0"/>
              <a:t>Examples</a:t>
            </a:r>
            <a:r>
              <a:rPr lang="pl-PL" dirty="0" smtClean="0"/>
              <a:t> and Applications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probabilistic tracking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Kalman </a:t>
            </a:r>
            <a:r>
              <a:rPr lang="pl-PL" dirty="0" err="1" smtClean="0"/>
              <a:t>Filter</a:t>
            </a: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err="1" smtClean="0"/>
              <a:t>Particle</a:t>
            </a:r>
            <a:r>
              <a:rPr lang="pl-PL" dirty="0" smtClean="0"/>
              <a:t> </a:t>
            </a:r>
            <a:r>
              <a:rPr lang="pl-PL" dirty="0" err="1" smtClean="0"/>
              <a:t>Filter</a:t>
            </a:r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</p:txBody>
      </p:sp>
    </p:spTree>
    <p:extLst>
      <p:ext uri="{BB962C8B-B14F-4D97-AF65-F5344CB8AC3E}">
        <p14:creationId xmlns:p14="http://schemas.microsoft.com/office/powerpoint/2010/main" val="2870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02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0244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2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3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04800" y="5029200"/>
            <a:ext cx="8839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438275" y="4978400"/>
            <a:ext cx="3333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Conditioning on </a:t>
            </a:r>
            <a:r>
              <a:rPr lang="en-US" sz="2800" b="0" i="1">
                <a:solidFill>
                  <a:srgbClr val="FF0000"/>
                </a:solidFill>
              </a:rPr>
              <a:t>X</a:t>
            </a:r>
            <a:r>
              <a:rPr lang="en-US" sz="2800" b="0" i="1" baseline="-25000">
                <a:solidFill>
                  <a:srgbClr val="FF0000"/>
                </a:solidFill>
              </a:rPr>
              <a:t>t</a:t>
            </a:r>
            <a:r>
              <a:rPr lang="en-US" sz="2800" b="0" baseline="-25000">
                <a:solidFill>
                  <a:srgbClr val="FF0000"/>
                </a:solidFill>
              </a:rPr>
              <a:t>–1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4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85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48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6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7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1000" y="5791200"/>
            <a:ext cx="436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Independence assumption</a:t>
            </a:r>
            <a:endParaRPr lang="en-US" sz="2800" b="0" baseline="-2500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8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9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0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2292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0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1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297" name="AutoShape 6"/>
          <p:cNvSpPr>
            <a:spLocks/>
          </p:cNvSpPr>
          <p:nvPr/>
        </p:nvSpPr>
        <p:spPr bwMode="auto">
          <a:xfrm rot="-5400000">
            <a:off x="1912937" y="4884738"/>
            <a:ext cx="288925" cy="1828800"/>
          </a:xfrm>
          <a:prstGeom prst="leftBrace">
            <a:avLst>
              <a:gd name="adj1" fmla="val 4375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Text Box 7"/>
          <p:cNvSpPr txBox="1">
            <a:spLocks noChangeArrowheads="1"/>
          </p:cNvSpPr>
          <p:nvPr/>
        </p:nvSpPr>
        <p:spPr bwMode="auto">
          <a:xfrm>
            <a:off x="1346200" y="59594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2299" name="AutoShape 8"/>
          <p:cNvSpPr>
            <a:spLocks/>
          </p:cNvSpPr>
          <p:nvPr/>
        </p:nvSpPr>
        <p:spPr bwMode="auto">
          <a:xfrm rot="-5400000">
            <a:off x="4541837" y="4237038"/>
            <a:ext cx="288925" cy="3124200"/>
          </a:xfrm>
          <a:prstGeom prst="leftBrace">
            <a:avLst>
              <a:gd name="adj1" fmla="val 7499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Text Box 9"/>
          <p:cNvSpPr txBox="1">
            <a:spLocks noChangeArrowheads="1"/>
          </p:cNvSpPr>
          <p:nvPr/>
        </p:nvSpPr>
        <p:spPr bwMode="auto">
          <a:xfrm>
            <a:off x="3327400" y="5959475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2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3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2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7" name="Equation" r:id="rId4" imgW="952200" imgH="253800" progId="Equation.3">
                  <p:embed/>
                </p:oleObj>
              </mc:Choice>
              <mc:Fallback>
                <p:oleObj name="Equation" r:id="rId4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8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7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705035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81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82" name="Equation" r:id="rId6" imgW="952200" imgH="253800" progId="Equation.3">
                  <p:embed/>
                </p:oleObj>
              </mc:Choice>
              <mc:Fallback>
                <p:oleObj name="Equation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04800" y="3902075"/>
            <a:ext cx="8839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83" name="Equation" r:id="rId8" imgW="1040948" imgH="253890" progId="Equation.3">
                  <p:embed/>
                </p:oleObj>
              </mc:Choice>
              <mc:Fallback>
                <p:oleObj name="Equation" r:id="rId8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84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349671" y="3959947"/>
            <a:ext cx="2092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 smtClean="0">
                <a:solidFill>
                  <a:srgbClr val="FF0000"/>
                </a:solidFill>
              </a:rPr>
              <a:t>Bayes’ Rule</a:t>
            </a:r>
            <a:endParaRPr lang="en-US" sz="2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060589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6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4800" y="5121275"/>
            <a:ext cx="8839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69072" y="5211763"/>
            <a:ext cx="7853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Independence assumption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(observation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</a:rPr>
              <a:t>directly depends </a:t>
            </a:r>
            <a:r>
              <a:rPr lang="en-US" sz="2800" b="0" dirty="0">
                <a:solidFill>
                  <a:srgbClr val="FF0000"/>
                </a:solidFill>
              </a:rPr>
              <a:t>only on state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7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8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9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81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0735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0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63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Correction involves computing</a:t>
            </a:r>
            <a:br>
              <a:rPr lang="en-US" dirty="0" smtClean="0"/>
            </a:br>
            <a:r>
              <a:rPr lang="en-US" dirty="0" smtClean="0"/>
              <a:t>given predicted value 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2871788" y="6324600"/>
            <a:ext cx="3063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Conditioning 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b="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1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2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3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09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66675" y="47244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7399338" y="4724400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2362200" y="631983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normalization factor</a:t>
            </a:r>
          </a:p>
        </p:txBody>
      </p:sp>
      <p:cxnSp>
        <p:nvCxnSpPr>
          <p:cNvPr id="17419" name="Straight Arrow Connector 15"/>
          <p:cNvCxnSpPr>
            <a:cxnSpLocks noChangeShapeType="1"/>
          </p:cNvCxnSpPr>
          <p:nvPr/>
        </p:nvCxnSpPr>
        <p:spPr bwMode="auto">
          <a:xfrm>
            <a:off x="1447800" y="5181600"/>
            <a:ext cx="762000" cy="1524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0" name="Straight Arrow Connector 18"/>
          <p:cNvCxnSpPr>
            <a:cxnSpLocks noChangeShapeType="1"/>
            <a:stCxn id="17417" idx="1"/>
          </p:cNvCxnSpPr>
          <p:nvPr/>
        </p:nvCxnSpPr>
        <p:spPr bwMode="auto">
          <a:xfrm rot="10800000" flipV="1">
            <a:off x="6705600" y="5135563"/>
            <a:ext cx="693738" cy="1984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53" name="Equation" r:id="rId4" imgW="1040948" imgH="253890" progId="Equation.3">
                  <p:embed/>
                </p:oleObj>
              </mc:Choice>
              <mc:Fallback>
                <p:oleObj name="Equation" r:id="rId4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54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55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934550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56" name="Equation" r:id="rId9" imgW="2552400" imgH="1396800" progId="Equation.3">
                  <p:embed/>
                </p:oleObj>
              </mc:Choice>
              <mc:Fallback>
                <p:oleObj name="Equation" r:id="rId9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15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Prediction and correction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Prediction: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Correction:</a:t>
            </a:r>
          </a:p>
        </p:txBody>
      </p:sp>
      <p:graphicFrame>
        <p:nvGraphicFramePr>
          <p:cNvPr id="1843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600200"/>
          <a:ext cx="87630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2" name="Equation" r:id="rId4" imgW="3492360" imgH="279360" progId="Equation.3">
                  <p:embed/>
                </p:oleObj>
              </mc:Choice>
              <mc:Fallback>
                <p:oleObj name="Equation" r:id="rId4" imgW="34923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87630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5237163"/>
          <a:ext cx="8610600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3" name="Equation" r:id="rId6" imgW="3162240" imgH="482400" progId="Equation.3">
                  <p:embed/>
                </p:oleObj>
              </mc:Choice>
              <mc:Fallback>
                <p:oleObj name="Equation" r:id="rId6" imgW="31622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37163"/>
                        <a:ext cx="8610600" cy="131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AutoShape 6"/>
          <p:cNvSpPr>
            <a:spLocks/>
          </p:cNvSpPr>
          <p:nvPr/>
        </p:nvSpPr>
        <p:spPr bwMode="auto">
          <a:xfrm rot="-5400000">
            <a:off x="4305300" y="1562100"/>
            <a:ext cx="304800" cy="1600200"/>
          </a:xfrm>
          <a:prstGeom prst="leftBrace">
            <a:avLst>
              <a:gd name="adj1" fmla="val 4375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708400" y="2514600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 rot="-5400000">
            <a:off x="6553200" y="990600"/>
            <a:ext cx="304800" cy="27432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334000" y="2514600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 rot="5400000" flipV="1">
            <a:off x="4457700" y="4305300"/>
            <a:ext cx="381000" cy="15240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797300" y="40386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 rot="5400000" flipV="1">
            <a:off x="6705600" y="36576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180138" y="4054475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</p:spTree>
    <p:extLst>
      <p:ext uri="{BB962C8B-B14F-4D97-AF65-F5344CB8AC3E}">
        <p14:creationId xmlns:p14="http://schemas.microsoft.com/office/powerpoint/2010/main" val="39370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Kalman filter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Linear dynamics model: state undergoes linear transformation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Observation model: measurement is linearly transformed state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predicted/corrected state distributions are Gaussian</a:t>
            </a:r>
          </a:p>
          <a:p>
            <a:pPr lvl="1"/>
            <a:r>
              <a:rPr lang="en-US" dirty="0" smtClean="0"/>
              <a:t>You only need to maintain the mean and covariance</a:t>
            </a:r>
          </a:p>
          <a:p>
            <a:pPr lvl="1"/>
            <a:r>
              <a:rPr lang="en-US" dirty="0" smtClean="0"/>
              <a:t>The calculations are easy (all the integrals can be done in closed form)</a:t>
            </a:r>
          </a:p>
          <a:p>
            <a:pPr>
              <a:buFontTx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16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Traffic</a:t>
            </a:r>
            <a:r>
              <a:rPr lang="en-US" sz="2800" dirty="0"/>
              <a:t>: </a:t>
            </a:r>
            <a:r>
              <a:rPr lang="pl-PL" sz="2800" dirty="0">
                <a:hlinkClick r:id="rId2"/>
              </a:rPr>
              <a:t>http://www.youtube.com/watch?v=dlZEakHcD_o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Soccer</a:t>
            </a:r>
            <a:r>
              <a:rPr lang="en-US" sz="2800" dirty="0"/>
              <a:t>: </a:t>
            </a:r>
            <a:r>
              <a:rPr lang="pl-PL" sz="2800" dirty="0">
                <a:hlinkClick r:id="rId3"/>
              </a:rPr>
              <a:t>http://www.youtube.com/watch?v=ZqQIItFAnxg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Face</a:t>
            </a:r>
            <a:r>
              <a:rPr lang="en-US" sz="2800" dirty="0"/>
              <a:t>: </a:t>
            </a:r>
            <a:r>
              <a:rPr lang="pl-PL" sz="2800" dirty="0">
                <a:hlinkClick r:id="rId4"/>
              </a:rPr>
              <a:t>http://www.youtube.com/watch?v=i_bZNVmhJ2o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/>
              <a:t>Body</a:t>
            </a:r>
            <a:r>
              <a:rPr lang="pl-PL" sz="2800" dirty="0"/>
              <a:t>: </a:t>
            </a:r>
            <a:r>
              <a:rPr lang="pl-PL" sz="2800" dirty="0">
                <a:hlinkClick r:id="rId5"/>
              </a:rPr>
              <a:t>http://www.youtube.com/watch?v=gRyo-DM2F6E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 err="1"/>
              <a:t>Eye</a:t>
            </a:r>
            <a:r>
              <a:rPr lang="pl-PL" sz="2800" dirty="0"/>
              <a:t>: </a:t>
            </a:r>
            <a:r>
              <a:rPr lang="en-US" sz="2800" dirty="0">
                <a:hlinkClick r:id="rId6"/>
              </a:rPr>
              <a:t>http://www.youtube.com/watch?v=NCtYdUEMotg</a:t>
            </a: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Gaze</a:t>
            </a:r>
            <a:r>
              <a:rPr lang="en-US" sz="2800" dirty="0"/>
              <a:t>: </a:t>
            </a:r>
            <a:r>
              <a:rPr lang="pl-PL" sz="2800" dirty="0">
                <a:hlinkClick r:id="rId7"/>
              </a:rPr>
              <a:t>http://www.youtube.com/watch?v=-G6Rw5cU-</a:t>
            </a:r>
            <a:r>
              <a:rPr lang="pl-PL" sz="2800" dirty="0" smtClean="0">
                <a:hlinkClick r:id="rId7"/>
              </a:rPr>
              <a:t>1c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9699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6705600" y="4876800"/>
            <a:ext cx="609600" cy="609600"/>
          </a:xfrm>
          <a:prstGeom prst="down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H="1">
            <a:off x="3886200" y="5562600"/>
            <a:ext cx="1600200" cy="609600"/>
          </a:xfrm>
          <a:prstGeom prst="right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Next Frame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6019800"/>
            <a:ext cx="178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Prediction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427738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15" name="Snip Single Corner Rectangle 14"/>
          <p:cNvSpPr/>
          <p:nvPr/>
        </p:nvSpPr>
        <p:spPr>
          <a:xfrm>
            <a:off x="5791200" y="5638800"/>
            <a:ext cx="2514600" cy="990600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Update Location, Velocity, etc.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33528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3" name="Right Arrow Callout 2"/>
          <p:cNvSpPr/>
          <p:nvPr/>
        </p:nvSpPr>
        <p:spPr>
          <a:xfrm>
            <a:off x="4419600" y="2286000"/>
            <a:ext cx="1219200" cy="24384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03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38600" y="2286000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38600" y="4510918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slow_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2286000" cy="1524000"/>
          </a:xfrm>
          <a:prstGeom prst="rect">
            <a:avLst/>
          </a:prstGeom>
        </p:spPr>
      </p:pic>
      <p:pic>
        <p:nvPicPr>
          <p:cNvPr id="21" name="Picture 20" descr="slow_p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343400"/>
            <a:ext cx="2286000" cy="1524000"/>
          </a:xfrm>
          <a:prstGeom prst="rect">
            <a:avLst/>
          </a:prstGeom>
        </p:spPr>
      </p:pic>
      <p:pic>
        <p:nvPicPr>
          <p:cNvPr id="22" name="Picture 21" descr="slow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43200"/>
            <a:ext cx="2286000" cy="1524000"/>
          </a:xfrm>
          <a:prstGeom prst="rect">
            <a:avLst/>
          </a:prstGeom>
        </p:spPr>
      </p:pic>
      <p:pic>
        <p:nvPicPr>
          <p:cNvPr id="25" name="Picture 24" descr="slow_g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2286000" cy="1524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53046" y="183898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48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4" name="Picture 3" descr="fast_g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0" y="2590800"/>
            <a:ext cx="3048000" cy="2032000"/>
          </a:xfrm>
          <a:prstGeom prst="rect">
            <a:avLst/>
          </a:prstGeom>
        </p:spPr>
      </p:pic>
      <p:pic>
        <p:nvPicPr>
          <p:cNvPr id="5" name="Picture 4" descr="fast_o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0" y="2590800"/>
            <a:ext cx="3048000" cy="2032000"/>
          </a:xfrm>
          <a:prstGeom prst="rect">
            <a:avLst/>
          </a:prstGeom>
        </p:spPr>
      </p:pic>
      <p:pic>
        <p:nvPicPr>
          <p:cNvPr id="6" name="Picture 5" descr="fast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50" y="2590800"/>
            <a:ext cx="3048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72440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47244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81000" y="472440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1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Propagation of Gaussian densities</a:t>
            </a:r>
          </a:p>
        </p:txBody>
      </p:sp>
      <p:graphicFrame>
        <p:nvGraphicFramePr>
          <p:cNvPr id="19458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838200" y="1295400"/>
          <a:ext cx="7772400" cy="524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2" name="Image" r:id="rId4" imgW="10819048" imgH="7301587" progId="Photoshop.Image.10">
                  <p:embed/>
                </p:oleObj>
              </mc:Choice>
              <mc:Fallback>
                <p:oleObj name="Image" r:id="rId4" imgW="10819048" imgH="73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95400"/>
                        <a:ext cx="7772400" cy="524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895" y="10717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Decent model if there is just one object, but localization is imprecise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95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  <a:endParaRPr lang="en-US" dirty="0" smtClean="0"/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3352800"/>
            <a:ext cx="86868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Represent the state distribution non-parametrically</a:t>
            </a:r>
          </a:p>
          <a:p>
            <a:r>
              <a:rPr lang="en-US" sz="2800" dirty="0" smtClean="0"/>
              <a:t>Prediction: Sample possible values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/>
              <a:t>for the previous state</a:t>
            </a:r>
          </a:p>
          <a:p>
            <a:r>
              <a:rPr lang="en-US" sz="2800" dirty="0" smtClean="0"/>
              <a:t>Correction: Compute likelihood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based on weighted samples and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150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71600" y="854075"/>
          <a:ext cx="64008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16" name="Image" r:id="rId4" imgW="9041270" imgH="3314286" progId="Photoshop.Image.10">
                  <p:embed/>
                </p:oleObj>
              </mc:Choice>
              <mc:Fallback>
                <p:oleObj name="Image" r:id="rId4" imgW="9041270" imgH="3314286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54075"/>
                        <a:ext cx="64008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 dirty="0"/>
              <a:t>M. </a:t>
            </a:r>
            <a:r>
              <a:rPr lang="en-US" sz="1800" b="0" dirty="0" err="1"/>
              <a:t>Isard</a:t>
            </a:r>
            <a:r>
              <a:rPr lang="en-US" sz="1800" b="0" dirty="0"/>
              <a:t> and A. Blake, </a:t>
            </a:r>
            <a:r>
              <a:rPr lang="en-US" sz="1800" b="0" dirty="0">
                <a:hlinkClick r:id="rId6"/>
              </a:rPr>
              <a:t>CONDENSATION -- conditional density propagation for visual tracking</a:t>
            </a:r>
            <a:r>
              <a:rPr lang="en-US" sz="1800" b="0" dirty="0"/>
              <a:t>, IJCV 29(1):5-28, 1998</a:t>
            </a:r>
          </a:p>
        </p:txBody>
      </p:sp>
    </p:spTree>
    <p:extLst>
      <p:ext uri="{BB962C8B-B14F-4D97-AF65-F5344CB8AC3E}">
        <p14:creationId xmlns:p14="http://schemas.microsoft.com/office/powerpoint/2010/main" val="14702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/>
              <a:t>M. Isard and A. Blake, </a:t>
            </a:r>
            <a:r>
              <a:rPr lang="en-US" sz="1800" b="0">
                <a:hlinkClick r:id="rId4"/>
              </a:rPr>
              <a:t>CONDENSATION -- conditional density propagation for visual tracking</a:t>
            </a:r>
            <a:r>
              <a:rPr lang="en-US" sz="1800" b="0"/>
              <a:t>, IJCV 29(1):5-28, 1998</a:t>
            </a:r>
          </a:p>
        </p:txBody>
      </p:sp>
      <p:graphicFrame>
        <p:nvGraphicFramePr>
          <p:cNvPr id="22530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0" y="1143000"/>
          <a:ext cx="6248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4" name="Image" r:id="rId5" imgW="9168254" imgH="6653968" progId="Photoshop.Image.10">
                  <p:embed/>
                </p:oleObj>
              </mc:Choice>
              <mc:Fallback>
                <p:oleObj name="Image" r:id="rId5" imgW="9168254" imgH="6653968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6248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6248400" y="1143000"/>
            <a:ext cx="2895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0" dirty="0"/>
              <a:t>Start with weighted samples from previous time step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Sample and shift according to dynamics model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Spread due to randomness; this is predicted density </a:t>
            </a:r>
            <a:r>
              <a:rPr lang="en-US" sz="1800" b="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|Y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baseline="-25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1800" b="0" dirty="0">
                <a:latin typeface="Times New Roman" pitchFamily="18" charset="0"/>
                <a:cs typeface="Times New Roman" pitchFamily="18" charset="0"/>
              </a:rPr>
            </a:br>
            <a:endParaRPr lang="en-US" sz="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0" dirty="0"/>
              <a:t>Weight the samples</a:t>
            </a:r>
          </a:p>
          <a:p>
            <a:r>
              <a:rPr lang="en-US" sz="1800" b="0" dirty="0"/>
              <a:t>according to observation density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Arrive at corrected density estimate </a:t>
            </a:r>
            <a:r>
              <a:rPr lang="en-US" sz="1800" b="0" i="1" dirty="0"/>
              <a:t>P</a:t>
            </a:r>
            <a:r>
              <a:rPr lang="en-US" sz="1800" b="0" dirty="0"/>
              <a:t>(</a:t>
            </a:r>
            <a:r>
              <a:rPr lang="en-US" sz="1800" b="0" i="1" dirty="0" err="1"/>
              <a:t>X</a:t>
            </a:r>
            <a:r>
              <a:rPr lang="en-US" sz="1800" b="0" i="1" baseline="-25000" dirty="0" err="1"/>
              <a:t>t</a:t>
            </a:r>
            <a:r>
              <a:rPr lang="en-US" sz="1800" b="0" dirty="0" err="1"/>
              <a:t>|</a:t>
            </a:r>
            <a:r>
              <a:rPr lang="en-US" sz="1800" b="0" i="1" dirty="0" err="1"/>
              <a:t>Y</a:t>
            </a:r>
            <a:r>
              <a:rPr lang="en-US" sz="1800" b="0" i="1" baseline="-25000" dirty="0" err="1"/>
              <a:t>t</a:t>
            </a:r>
            <a:r>
              <a:rPr lang="en-US" sz="1800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2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Propagation of non-parametric densities</a:t>
            </a:r>
          </a:p>
        </p:txBody>
      </p:sp>
      <p:graphicFrame>
        <p:nvGraphicFramePr>
          <p:cNvPr id="20482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749300" y="1143000"/>
          <a:ext cx="76454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6" name="Image" r:id="rId4" imgW="11301587" imgH="7771429" progId="Photoshop.Image.10">
                  <p:embed/>
                </p:oleObj>
              </mc:Choice>
              <mc:Fallback>
                <p:oleObj name="Image" r:id="rId4" imgW="11301587" imgH="7771429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" y="1143000"/>
                        <a:ext cx="76454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895" y="10717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Good if there are multiple, confusable objects (or clutter) in the scene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34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Particle filtering results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2743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133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People</a:t>
            </a:r>
            <a:r>
              <a:rPr lang="en-US" sz="2400" dirty="0" smtClean="0"/>
              <a:t>: </a:t>
            </a:r>
            <a:r>
              <a:rPr lang="pl-PL" sz="2400" dirty="0">
                <a:hlinkClick r:id="rId5"/>
              </a:rPr>
              <a:t>http://</a:t>
            </a:r>
            <a:r>
              <a:rPr lang="pl-PL" sz="2400" dirty="0" err="1">
                <a:hlinkClick r:id="rId5"/>
              </a:rPr>
              <a:t>www.youtube.com</a:t>
            </a:r>
            <a:r>
              <a:rPr lang="pl-PL" sz="2400" dirty="0">
                <a:hlinkClick r:id="rId5"/>
              </a:rPr>
              <a:t>/</a:t>
            </a:r>
            <a:r>
              <a:rPr lang="pl-PL" sz="2400" dirty="0" err="1">
                <a:hlinkClick r:id="rId5"/>
              </a:rPr>
              <a:t>watch?v</a:t>
            </a:r>
            <a:r>
              <a:rPr lang="pl-PL" sz="2400" dirty="0">
                <a:hlinkClick r:id="rId5"/>
              </a:rPr>
              <a:t>=</a:t>
            </a:r>
            <a:r>
              <a:rPr lang="pl-PL" sz="2400" dirty="0" err="1">
                <a:hlinkClick r:id="rId5"/>
              </a:rPr>
              <a:t>wCMk-</a:t>
            </a:r>
            <a:r>
              <a:rPr lang="pl-PL" sz="2400" dirty="0" err="1" smtClean="0">
                <a:hlinkClick r:id="rId5"/>
              </a:rPr>
              <a:t>pHzScE</a:t>
            </a:r>
            <a:endParaRPr lang="pl-PL" sz="24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Hand</a:t>
            </a:r>
            <a:r>
              <a:rPr lang="en-US" sz="2400" dirty="0" smtClean="0"/>
              <a:t>: </a:t>
            </a:r>
            <a:r>
              <a:rPr lang="pl-PL" sz="2400" dirty="0">
                <a:hlinkClick r:id="rId6"/>
              </a:rPr>
              <a:t>http://www.youtube.com/watch?v=</a:t>
            </a:r>
            <a:r>
              <a:rPr lang="pl-PL" sz="2400" dirty="0" smtClean="0">
                <a:hlinkClick r:id="rId6"/>
              </a:rPr>
              <a:t>tIjufInUqZM</a:t>
            </a:r>
            <a:endParaRPr lang="pl-PL" sz="2400" dirty="0" smtClean="0"/>
          </a:p>
          <a:p>
            <a:pPr marL="0" indent="0">
              <a:lnSpc>
                <a:spcPct val="150000"/>
              </a:lnSpc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219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Initialization</a:t>
            </a:r>
          </a:p>
          <a:p>
            <a:pPr lvl="1"/>
            <a:r>
              <a:rPr lang="en-US" smtClean="0"/>
              <a:t>Manual</a:t>
            </a:r>
          </a:p>
          <a:p>
            <a:pPr lvl="1"/>
            <a:r>
              <a:rPr lang="en-US" smtClean="0"/>
              <a:t>Background subtraction</a:t>
            </a:r>
          </a:p>
          <a:p>
            <a:pPr lvl="1"/>
            <a:r>
              <a:rPr lang="en-US" smtClean="0"/>
              <a:t>Detection</a:t>
            </a:r>
          </a:p>
        </p:txBody>
      </p:sp>
    </p:spTree>
    <p:extLst>
      <p:ext uri="{BB962C8B-B14F-4D97-AF65-F5344CB8AC3E}">
        <p14:creationId xmlns:p14="http://schemas.microsoft.com/office/powerpoint/2010/main" val="10765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Getting observation and dynamics models</a:t>
            </a:r>
          </a:p>
          <a:p>
            <a:pPr lvl="1"/>
            <a:r>
              <a:rPr lang="en-US" dirty="0" smtClean="0"/>
              <a:t>Observation model: match a template or use a trained detector </a:t>
            </a:r>
          </a:p>
          <a:p>
            <a:pPr lvl="1"/>
            <a:r>
              <a:rPr lang="en-US" dirty="0" smtClean="0"/>
              <a:t>Dynamics model: usually specify using domain knowledge</a:t>
            </a:r>
          </a:p>
        </p:txBody>
      </p:sp>
    </p:spTree>
    <p:extLst>
      <p:ext uri="{BB962C8B-B14F-4D97-AF65-F5344CB8AC3E}">
        <p14:creationId xmlns:p14="http://schemas.microsoft.com/office/powerpoint/2010/main" val="39985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Obtaining observation and dynamics model</a:t>
            </a:r>
          </a:p>
          <a:p>
            <a:pPr>
              <a:buFontTx/>
              <a:buChar char="•"/>
            </a:pPr>
            <a:r>
              <a:rPr lang="en-US" dirty="0" smtClean="0"/>
              <a:t>Uncertainty of prediction vs. correction</a:t>
            </a:r>
          </a:p>
          <a:p>
            <a:pPr lvl="1"/>
            <a:r>
              <a:rPr lang="en-US" dirty="0" smtClean="0"/>
              <a:t>If the dynamics model is too strong, will end up ignoring the data </a:t>
            </a:r>
          </a:p>
          <a:p>
            <a:pPr lvl="1"/>
            <a:r>
              <a:rPr lang="en-US" dirty="0" smtClean="0"/>
              <a:t>If the observation model is too strong, tracking is reduced to repeated detection</a:t>
            </a:r>
          </a:p>
        </p:txBody>
      </p:sp>
      <p:pic>
        <p:nvPicPr>
          <p:cNvPr id="2" name="Picture 1" descr="fast_c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622800"/>
            <a:ext cx="2209800" cy="1473200"/>
          </a:xfrm>
          <a:prstGeom prst="rect">
            <a:avLst/>
          </a:prstGeom>
        </p:spPr>
      </p:pic>
      <p:pic>
        <p:nvPicPr>
          <p:cNvPr id="3" name="Picture 2" descr="fast_cr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22800"/>
            <a:ext cx="2209800" cy="1473200"/>
          </a:xfrm>
          <a:prstGeom prst="rect">
            <a:avLst/>
          </a:prstGeom>
        </p:spPr>
      </p:pic>
      <p:pic>
        <p:nvPicPr>
          <p:cNvPr id="4" name="Picture 3" descr="fast_c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22800"/>
            <a:ext cx="2209800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6260068"/>
            <a:ext cx="29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strong dynamics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6248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strong observation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Motion capture</a:t>
            </a:r>
          </a:p>
          <a:p>
            <a:r>
              <a:rPr lang="en-US" dirty="0" smtClean="0"/>
              <a:t>Augmented Reality</a:t>
            </a:r>
            <a:endParaRPr lang="en-US" sz="2400" dirty="0"/>
          </a:p>
          <a:p>
            <a:r>
              <a:rPr lang="en-US" dirty="0" smtClean="0"/>
              <a:t>Action Recognition</a:t>
            </a:r>
            <a:endParaRPr lang="en-US" sz="2400" dirty="0"/>
          </a:p>
          <a:p>
            <a:r>
              <a:rPr lang="en-US" dirty="0" smtClean="0"/>
              <a:t>Security, traffic monitoring</a:t>
            </a:r>
          </a:p>
          <a:p>
            <a:r>
              <a:rPr lang="en-US" dirty="0"/>
              <a:t>Video Compression</a:t>
            </a:r>
          </a:p>
          <a:p>
            <a:r>
              <a:rPr lang="en-US" dirty="0" smtClean="0"/>
              <a:t>Video Summarization</a:t>
            </a:r>
          </a:p>
          <a:p>
            <a:r>
              <a:rPr lang="en-US" dirty="0" smtClean="0"/>
              <a:t>Medical Screening</a:t>
            </a:r>
          </a:p>
        </p:txBody>
      </p:sp>
    </p:spTree>
    <p:extLst>
      <p:ext uri="{BB962C8B-B14F-4D97-AF65-F5344CB8AC3E}">
        <p14:creationId xmlns:p14="http://schemas.microsoft.com/office/powerpoint/2010/main" val="836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 lvl="1"/>
            <a:r>
              <a:rPr lang="en-US" sz="2400" dirty="0" smtClean="0"/>
              <a:t>When tracking multiple objects, need to assign right objects to right tracks (particle filters good for this)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6000" y="4572000"/>
            <a:ext cx="2438400" cy="1828800"/>
            <a:chOff x="3352800" y="2514600"/>
            <a:chExt cx="2438400" cy="182880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3352800" y="2514600"/>
              <a:ext cx="24384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50292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3434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4191000" y="3048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3962400" y="2895600"/>
              <a:ext cx="914400" cy="914400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5257800" y="3276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45720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50292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45720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51816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4343400" y="3505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4572000" y="3962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3886200" y="3200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4114800" y="3352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4343400" y="4038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38862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4724400" y="3657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9"/>
            <p:cNvSpPr>
              <a:spLocks noChangeArrowheads="1"/>
            </p:cNvSpPr>
            <p:nvPr/>
          </p:nvSpPr>
          <p:spPr bwMode="auto">
            <a:xfrm>
              <a:off x="5257800" y="2895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0"/>
            <p:cNvSpPr>
              <a:spLocks noChangeArrowheads="1"/>
            </p:cNvSpPr>
            <p:nvPr/>
          </p:nvSpPr>
          <p:spPr bwMode="auto">
            <a:xfrm>
              <a:off x="4724400" y="2743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1"/>
            <p:cNvSpPr>
              <a:spLocks noChangeArrowheads="1"/>
            </p:cNvSpPr>
            <p:nvPr/>
          </p:nvSpPr>
          <p:spPr bwMode="auto">
            <a:xfrm>
              <a:off x="4419600" y="2971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49"/>
            <p:cNvSpPr>
              <a:spLocks noChangeArrowheads="1"/>
            </p:cNvSpPr>
            <p:nvPr/>
          </p:nvSpPr>
          <p:spPr bwMode="auto">
            <a:xfrm>
              <a:off x="5334000" y="3886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94090406"/>
              </p:ext>
            </p:extLst>
          </p:nvPr>
        </p:nvGraphicFramePr>
        <p:xfrm>
          <a:off x="1295400" y="4419600"/>
          <a:ext cx="3200400" cy="5206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44" name="Image" r:id="rId4" imgW="4863492" imgH="7911111" progId="Photoshop.Image.10">
                  <p:embed/>
                </p:oleObj>
              </mc:Choice>
              <mc:Fallback>
                <p:oleObj name="Image" r:id="rId4" imgW="4863492" imgH="7911111" progId="Photoshop.Image.10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419600"/>
                        <a:ext cx="3200400" cy="5206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41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>
              <a:buFontTx/>
              <a:buChar char="•"/>
            </a:pPr>
            <a:r>
              <a:rPr lang="en-US" dirty="0" smtClean="0"/>
              <a:t>Drift</a:t>
            </a:r>
          </a:p>
          <a:p>
            <a:pPr lvl="1"/>
            <a:r>
              <a:rPr lang="en-US" dirty="0" smtClean="0"/>
              <a:t>Errors can accumulate over time</a:t>
            </a:r>
          </a:p>
        </p:txBody>
      </p:sp>
    </p:spTree>
    <p:extLst>
      <p:ext uri="{BB962C8B-B14F-4D97-AF65-F5344CB8AC3E}">
        <p14:creationId xmlns:p14="http://schemas.microsoft.com/office/powerpoint/2010/main" val="21980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Drift</a:t>
            </a:r>
          </a:p>
        </p:txBody>
      </p:sp>
      <p:graphicFrame>
        <p:nvGraphicFramePr>
          <p:cNvPr id="26626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752600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1" name="Image" r:id="rId4" imgW="3009524" imgH="2209524" progId="Photoshop.Image.10">
                  <p:embed/>
                </p:oleObj>
              </mc:Choice>
              <mc:Fallback>
                <p:oleObj name="Image" r:id="rId4" imgW="3009524" imgH="220952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52600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40386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953000"/>
          <a:ext cx="853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2" name="Image" r:id="rId7" imgW="10298413" imgH="1015515" progId="Photoshop.Image.10">
                  <p:embed/>
                </p:oleObj>
              </mc:Choice>
              <mc:Fallback>
                <p:oleObj name="Image" r:id="rId7" imgW="10298413" imgH="1015515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53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 dirty="0"/>
              <a:t>D. </a:t>
            </a:r>
            <a:r>
              <a:rPr lang="en-US" sz="1800" b="0" dirty="0" err="1"/>
              <a:t>Ramanan</a:t>
            </a:r>
            <a:r>
              <a:rPr lang="en-US" sz="1800" b="0" dirty="0"/>
              <a:t>, D. Forsyth, and A. </a:t>
            </a:r>
            <a:r>
              <a:rPr lang="en-US" sz="1800" b="0" dirty="0" err="1"/>
              <a:t>Zisserman</a:t>
            </a:r>
            <a:r>
              <a:rPr lang="en-US" sz="1800" b="0" dirty="0"/>
              <a:t>. </a:t>
            </a:r>
            <a:r>
              <a:rPr lang="en-US" sz="1800" b="0" dirty="0">
                <a:hlinkClick r:id="rId9"/>
              </a:rPr>
              <a:t>Tracking People by Learning their Appearance</a:t>
            </a:r>
            <a:r>
              <a:rPr lang="en-US" sz="1800" b="0" dirty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3251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Tracking objects = detection + prediction</a:t>
            </a:r>
          </a:p>
          <a:p>
            <a:endParaRPr lang="en-US" dirty="0"/>
          </a:p>
          <a:p>
            <a:r>
              <a:rPr lang="en-US" dirty="0" smtClean="0"/>
              <a:t>Probabilistic framework</a:t>
            </a:r>
          </a:p>
          <a:p>
            <a:pPr lvl="1"/>
            <a:r>
              <a:rPr lang="en-US" dirty="0" smtClean="0"/>
              <a:t>Predict next state</a:t>
            </a:r>
          </a:p>
          <a:p>
            <a:pPr lvl="1"/>
            <a:r>
              <a:rPr lang="en-US" dirty="0" smtClean="0"/>
              <a:t>Update current state based on observation</a:t>
            </a:r>
          </a:p>
          <a:p>
            <a:pPr lvl="1"/>
            <a:endParaRPr lang="en-US" dirty="0"/>
          </a:p>
          <a:p>
            <a:r>
              <a:rPr lang="en-US" dirty="0" smtClean="0"/>
              <a:t>Two simple but effective methods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filters: Gaussian distribution</a:t>
            </a:r>
          </a:p>
          <a:p>
            <a:pPr lvl="1"/>
            <a:r>
              <a:rPr lang="en-US" dirty="0" smtClean="0"/>
              <a:t>Particle filters: multimodal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action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</a:t>
            </a:r>
          </a:p>
          <a:p>
            <a:pPr lvl="1"/>
            <a:r>
              <a:rPr lang="en-US" dirty="0"/>
              <a:t>What </a:t>
            </a:r>
            <a:r>
              <a:rPr lang="en-US" dirty="0" smtClean="0"/>
              <a:t>is an </a:t>
            </a:r>
            <a:r>
              <a:rPr lang="en-US" dirty="0"/>
              <a:t>“</a:t>
            </a:r>
            <a:r>
              <a:rPr lang="en-US" dirty="0" smtClean="0"/>
              <a:t>action”?</a:t>
            </a:r>
          </a:p>
          <a:p>
            <a:pPr lvl="1"/>
            <a:r>
              <a:rPr lang="en-US" dirty="0" smtClean="0"/>
              <a:t>How can we represent movement?</a:t>
            </a:r>
          </a:p>
          <a:p>
            <a:pPr lvl="1"/>
            <a:r>
              <a:rPr lang="en-US" dirty="0" smtClean="0"/>
              <a:t>How do we incorporate motion, pose, and nearby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Things that make visual tracking difficult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819399"/>
          </a:xfrm>
        </p:spPr>
        <p:txBody>
          <a:bodyPr>
            <a:normAutofit/>
          </a:bodyPr>
          <a:lstStyle/>
          <a:p>
            <a:r>
              <a:rPr lang="en-US" dirty="0" smtClean="0"/>
              <a:t>Small, few visual features</a:t>
            </a:r>
          </a:p>
          <a:p>
            <a:r>
              <a:rPr lang="en-US" dirty="0" smtClean="0"/>
              <a:t>Erratic movements, Moving very quickly</a:t>
            </a:r>
          </a:p>
          <a:p>
            <a:r>
              <a:rPr lang="en-US" dirty="0" smtClean="0"/>
              <a:t>Occlusions, leaving and coming back</a:t>
            </a:r>
          </a:p>
          <a:p>
            <a:r>
              <a:rPr lang="en-US" dirty="0" smtClean="0"/>
              <a:t>Surrounding similar-looking objects</a:t>
            </a:r>
            <a:endParaRPr lang="en-US" dirty="0"/>
          </a:p>
        </p:txBody>
      </p:sp>
      <p:pic>
        <p:nvPicPr>
          <p:cNvPr id="7" name="Picture 6" descr="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6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by repeated detection</a:t>
            </a:r>
          </a:p>
          <a:p>
            <a:pPr lvl="1"/>
            <a:r>
              <a:rPr lang="en-US" dirty="0"/>
              <a:t>Works well if object is easily detectable (e.g., face or colored glove) and there is only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Need some way to link up detections</a:t>
            </a:r>
          </a:p>
          <a:p>
            <a:pPr lvl="1"/>
            <a:r>
              <a:rPr lang="en-US" dirty="0" smtClean="0"/>
              <a:t>Best </a:t>
            </a:r>
            <a:r>
              <a:rPr lang="en-US" dirty="0"/>
              <a:t>you can </a:t>
            </a:r>
            <a:r>
              <a:rPr lang="en-US" dirty="0" smtClean="0"/>
              <a:t>do, </a:t>
            </a:r>
            <a:r>
              <a:rPr lang="en-US" dirty="0"/>
              <a:t>if you can’t predict </a:t>
            </a:r>
            <a:r>
              <a:rPr lang="en-US" dirty="0" smtClean="0"/>
              <a:t>motion</a:t>
            </a:r>
          </a:p>
          <a:p>
            <a:pPr lvl="2"/>
            <a:endParaRPr lang="en-US" dirty="0"/>
          </a:p>
        </p:txBody>
      </p:sp>
      <p:pic>
        <p:nvPicPr>
          <p:cNvPr id="5" name="Picture 4" descr="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with dynamics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1355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Key idea: Based on a model of expected motion, predict where objects will occur in next frame, before even seeing the image</a:t>
            </a:r>
          </a:p>
          <a:p>
            <a:pPr lvl="1"/>
            <a:r>
              <a:rPr lang="en-US" sz="2400" dirty="0" smtClean="0"/>
              <a:t>Restrict search for the object</a:t>
            </a:r>
          </a:p>
          <a:p>
            <a:pPr lvl="1"/>
            <a:r>
              <a:rPr lang="en-US" sz="2400" dirty="0" smtClean="0"/>
              <a:t>measurement noise is reduced by trajectory smoothness</a:t>
            </a:r>
          </a:p>
          <a:p>
            <a:pPr lvl="1"/>
            <a:r>
              <a:rPr lang="en-US" sz="2400" dirty="0" smtClean="0"/>
              <a:t>Robustness to missing or weak </a:t>
            </a:r>
            <a:r>
              <a:rPr lang="en-US" sz="2400" dirty="0"/>
              <a:t>observations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pic>
        <p:nvPicPr>
          <p:cNvPr id="5" name="Picture 4" descr="fast_c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7"/>
            <a:ext cx="8229600" cy="914400"/>
          </a:xfrm>
        </p:spPr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513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Tracking with motion prediction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Predict the object’s state in the next frame</a:t>
            </a:r>
          </a:p>
          <a:p>
            <a:pPr lvl="1">
              <a:lnSpc>
                <a:spcPct val="150000"/>
              </a:lnSpc>
            </a:pPr>
            <a:r>
              <a:rPr lang="en-US" b="1" dirty="0" err="1" smtClean="0">
                <a:solidFill>
                  <a:srgbClr val="FF0000"/>
                </a:solidFill>
              </a:rPr>
              <a:t>Kalman</a:t>
            </a:r>
            <a:r>
              <a:rPr lang="en-US" b="1" dirty="0" smtClean="0">
                <a:solidFill>
                  <a:srgbClr val="FF0000"/>
                </a:solidFill>
              </a:rPr>
              <a:t> filtering</a:t>
            </a:r>
            <a:r>
              <a:rPr lang="en-US" sz="2400" dirty="0" smtClean="0"/>
              <a:t>: next state can be linearly predicted from current state (Gaussian)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Particle filtering</a:t>
            </a:r>
            <a:r>
              <a:rPr lang="en-US" sz="2400" dirty="0" smtClean="0"/>
              <a:t>: sample multiple possible states of the object (non-parametric, good for clutter)</a:t>
            </a: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model for tracking</a:t>
            </a:r>
          </a:p>
        </p:txBody>
      </p:sp>
      <p:sp>
        <p:nvSpPr>
          <p:cNvPr id="187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181600" cy="5638799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state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: The actual state of the moving object that we want to estimate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Calibri" pitchFamily="34" charset="0"/>
              <a:buChar char="–"/>
            </a:pPr>
            <a:r>
              <a:rPr lang="en-US" sz="2400" dirty="0" smtClean="0"/>
              <a:t>State could be any combination of position, pose, viewpoint, velocity, acceleration, etc.</a:t>
            </a:r>
          </a:p>
          <a:p>
            <a:pPr lvl="1">
              <a:buFont typeface="Calibri" pitchFamily="34" charset="0"/>
              <a:buChar char="–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observations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 smtClean="0"/>
              <a:t>: Our actual measurement or observation of state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. Observation can be very noisy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800" dirty="0" smtClean="0"/>
              <a:t>At each time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, the state changes to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and we get a new observation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fast_g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3048000" cy="2032000"/>
          </a:xfrm>
          <a:prstGeom prst="rect">
            <a:avLst/>
          </a:prstGeom>
        </p:spPr>
      </p:pic>
      <p:pic>
        <p:nvPicPr>
          <p:cNvPr id="3" name="Picture 2" descr="fast_o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64000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69644</TotalTime>
  <Words>1140</Words>
  <Application>Microsoft Office PowerPoint</Application>
  <PresentationFormat>On-screen Show (4:3)</PresentationFormat>
  <Paragraphs>282</Paragraphs>
  <Slides>45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Office Theme</vt:lpstr>
      <vt:lpstr>Equation</vt:lpstr>
      <vt:lpstr>Image</vt:lpstr>
      <vt:lpstr>Tracking Objects with Dynamics</vt:lpstr>
      <vt:lpstr>Today: Tracking Objects</vt:lpstr>
      <vt:lpstr>Tracking Examples</vt:lpstr>
      <vt:lpstr>Further applications</vt:lpstr>
      <vt:lpstr>Things that make visual tracking difficult</vt:lpstr>
      <vt:lpstr>Strategies for tracking</vt:lpstr>
      <vt:lpstr>Tracking with dynamics</vt:lpstr>
      <vt:lpstr>Strategies for tracking</vt:lpstr>
      <vt:lpstr>General model for tracking</vt:lpstr>
      <vt:lpstr>Steps of tracking</vt:lpstr>
      <vt:lpstr>Steps of tracking</vt:lpstr>
      <vt:lpstr>Simplifying assumptions</vt:lpstr>
      <vt:lpstr>Simplifying assumptions</vt:lpstr>
      <vt:lpstr>Simplifying assumptions</vt:lpstr>
      <vt:lpstr>Problem statement</vt:lpstr>
      <vt:lpstr>Tracking as induction</vt:lpstr>
      <vt:lpstr>Tracking as induction</vt:lpstr>
      <vt:lpstr>Tracking as induction</vt:lpstr>
      <vt:lpstr>Prediction</vt:lpstr>
      <vt:lpstr>Prediction</vt:lpstr>
      <vt:lpstr>Prediction</vt:lpstr>
      <vt:lpstr>Prediction</vt:lpstr>
      <vt:lpstr>Correction</vt:lpstr>
      <vt:lpstr>Correction</vt:lpstr>
      <vt:lpstr>Correction</vt:lpstr>
      <vt:lpstr>Correction</vt:lpstr>
      <vt:lpstr>Correction</vt:lpstr>
      <vt:lpstr>Summary: Prediction and correction</vt:lpstr>
      <vt:lpstr>The Kalman filter</vt:lpstr>
      <vt:lpstr>Example: Kalman Filter</vt:lpstr>
      <vt:lpstr>Comparison</vt:lpstr>
      <vt:lpstr>Propagation of Gaussian densities</vt:lpstr>
      <vt:lpstr>Particle filtering</vt:lpstr>
      <vt:lpstr>Particle filtering</vt:lpstr>
      <vt:lpstr>Propagation of non-parametric densities</vt:lpstr>
      <vt:lpstr>Particle filtering results</vt:lpstr>
      <vt:lpstr>Tracking issues</vt:lpstr>
      <vt:lpstr>Tracking issues</vt:lpstr>
      <vt:lpstr>Tracking issues</vt:lpstr>
      <vt:lpstr>Tracking issues</vt:lpstr>
      <vt:lpstr>Tracking issues</vt:lpstr>
      <vt:lpstr>Drift</vt:lpstr>
      <vt:lpstr>Things to remember</vt:lpstr>
      <vt:lpstr>Next class: action recognition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225</cp:revision>
  <dcterms:created xsi:type="dcterms:W3CDTF">2009-12-16T02:55:56Z</dcterms:created>
  <dcterms:modified xsi:type="dcterms:W3CDTF">2012-04-19T02:13:30Z</dcterms:modified>
</cp:coreProperties>
</file>