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25" r:id="rId2"/>
    <p:sldId id="443" r:id="rId3"/>
    <p:sldId id="524" r:id="rId4"/>
    <p:sldId id="523" r:id="rId5"/>
    <p:sldId id="525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10" r:id="rId20"/>
    <p:sldId id="429" r:id="rId21"/>
    <p:sldId id="483" r:id="rId22"/>
    <p:sldId id="390" r:id="rId23"/>
    <p:sldId id="391" r:id="rId24"/>
    <p:sldId id="392" r:id="rId25"/>
    <p:sldId id="393" r:id="rId26"/>
    <p:sldId id="512" r:id="rId27"/>
    <p:sldId id="513" r:id="rId28"/>
    <p:sldId id="527" r:id="rId29"/>
    <p:sldId id="514" r:id="rId30"/>
    <p:sldId id="518" r:id="rId31"/>
    <p:sldId id="526" r:id="rId32"/>
    <p:sldId id="516" r:id="rId33"/>
    <p:sldId id="528" r:id="rId34"/>
    <p:sldId id="517" r:id="rId35"/>
    <p:sldId id="530" r:id="rId36"/>
    <p:sldId id="519" r:id="rId37"/>
    <p:sldId id="404" r:id="rId38"/>
    <p:sldId id="482" r:id="rId39"/>
    <p:sldId id="405" r:id="rId40"/>
    <p:sldId id="406" r:id="rId41"/>
    <p:sldId id="407" r:id="rId42"/>
    <p:sldId id="409" r:id="rId43"/>
    <p:sldId id="520" r:id="rId44"/>
    <p:sldId id="521" r:id="rId45"/>
    <p:sldId id="492" r:id="rId46"/>
    <p:sldId id="417" r:id="rId47"/>
    <p:sldId id="418" r:id="rId48"/>
    <p:sldId id="423" r:id="rId49"/>
    <p:sldId id="529" r:id="rId50"/>
    <p:sldId id="522" r:id="rId51"/>
    <p:sldId id="511" r:id="rId52"/>
    <p:sldId id="428" r:id="rId53"/>
    <p:sldId id="494" r:id="rId5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79085" autoAdjust="0"/>
  </p:normalViewPr>
  <p:slideViewPr>
    <p:cSldViewPr>
      <p:cViewPr varScale="1">
        <p:scale>
          <a:sx n="46" d="100"/>
          <a:sy n="46" d="100"/>
        </p:scale>
        <p:origin x="-370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D9E0D8-5176-4600-8F97-8776EAA1B323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2468B8-2F45-4DC7-93AA-AB8371927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2C8D09-45E1-41B8-B750-D9B9A6AF69F6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EE082-6C1C-420A-A03D-D2EFDC4CF07B}" type="slidenum">
              <a:rPr lang="en-US"/>
              <a:pPr/>
              <a:t>27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D7649-88D7-49CD-9C20-7AFBB6CB2DC2}" type="slidenum">
              <a:rPr lang="en-US"/>
              <a:pPr/>
              <a:t>29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F0B1C-3815-4AB7-BA7B-01EDAE7AF329}" type="slidenum">
              <a:rPr lang="en-US"/>
              <a:pPr/>
              <a:t>32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1FE2B-110D-430F-9051-9DD87A0F6336}" type="slidenum">
              <a:rPr lang="en-US"/>
              <a:pPr/>
              <a:t>34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AA44E7-DEDD-44A2-AA0D-DE093F8D122C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8E3CC9-2052-4BEF-91CD-B22EBC98EA07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5938-1732-43B5-9152-34375104C19F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35A1-55F7-4E7A-BD95-2842D1AF3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643-211B-4874-9444-68EF7DD554EA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A1D8-C086-4DFA-A7F8-65927B914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5322-14A9-48F7-A76D-01A93CCC6088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CA88-26B2-457B-A617-3661C910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A5BE-D426-4D3E-9458-8E233B81E426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4C85-B781-4D49-A1E9-980879C0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69E1-0FE2-4BAD-BFE2-6D231AE53D84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91E1-AE05-473D-9794-60DFF2960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8FEA-1F64-45AF-BAD7-E318139CA1A9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33A1-094F-4F33-9E30-6217E6483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2583-DF71-4457-A4F6-6131983982FA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4E10-4EC1-4217-B2B2-95A22322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C193-E0D8-4CE8-A4B4-40C82B35A40B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5B37-9C54-4FB2-B0B5-C4ED48A3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3B60-2753-49B3-9035-65455B4CDDBE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D573-D31A-4C8E-AC14-AC97A30E6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F90D-2A32-49A8-901D-2A311AE8DE4B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80B-3EE6-410C-B41E-F1D280BD2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22EB-2A31-4710-86B4-4FC725A43812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AA2A-91AA-4005-86C3-2CFC62859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C0F3D-2DBC-474F-B3CB-2DDE54B308F3}" type="datetimeFigureOut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35C9E-52A7-4FF7-951B-F22EC1E0D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lass\hog%20demo.mpe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bc.ca/~lowe/425/violaJones01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977532@N24/poo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 Category Detection: Sliding Windows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04/10/12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4"/>
            </a:pPr>
            <a:r>
              <a:rPr lang="en-US" smtClean="0"/>
              <a:t>3D-ish model</a:t>
            </a:r>
          </a:p>
          <a:p>
            <a:pPr marL="514350" indent="-514350"/>
            <a:r>
              <a:rPr lang="en-US" smtClean="0"/>
              <a:t>Object is collection of 3D planar patches under affine transformation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51927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88" y="2819400"/>
            <a:ext cx="40751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724400" y="4572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Process of Object Recognition</a:t>
            </a:r>
            <a:endParaRPr lang="de-CH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2362200" y="1676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362200" y="28654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362200" y="4038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362200" y="52578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Resolve Detections</a:t>
            </a:r>
            <a:endParaRPr lang="en-US" sz="2800" dirty="0"/>
          </a:p>
        </p:txBody>
      </p:sp>
      <p:sp>
        <p:nvSpPr>
          <p:cNvPr id="112" name="Down Arrow 111"/>
          <p:cNvSpPr/>
          <p:nvPr/>
        </p:nvSpPr>
        <p:spPr>
          <a:xfrm>
            <a:off x="3962400" y="2468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3962400" y="3611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3962400" y="47990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2895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 an alignment of the model to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56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Sliding window</a:t>
            </a:r>
          </a:p>
          <a:p>
            <a:pPr marL="914400" lvl="1" indent="-514350"/>
            <a:r>
              <a:rPr lang="en-US" dirty="0" smtClean="0"/>
              <a:t>Test patch at each location and scale</a:t>
            </a:r>
          </a:p>
        </p:txBody>
      </p:sp>
      <p:pic>
        <p:nvPicPr>
          <p:cNvPr id="39940" name="Picture 13" descr="p101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2590800"/>
            <a:ext cx="250825" cy="660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C 0.23525 -0.00556 0.46962 -0.01112 0.4684 0.00463 C 0.46719 0.0206 -0.00347 0.07106 -0.0066 0.0956 C -0.00955 0.12037 0.44965 0.13287 0.45 0.15254 C 0.45035 0.17222 -0.00469 0.19421 -0.00469 0.21388 C -0.00469 0.23356 0.45 0.25115 0.45 0.27083 C 0.45 0.29051 -0.00191 0.31944 -0.00469 0.33217 C -0.00729 0.3449 0.43143 0.33865 0.43351 0.34814 C 0.43559 0.35763 0.00521 0.37916 0.00816 0.38912 C 0.01129 0.39907 0.2316 0.40301 0.45191 0.4074 " pathEditMode="relative" rAng="0" ptsTypes="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Sliding window</a:t>
            </a:r>
          </a:p>
          <a:p>
            <a:pPr marL="914400" lvl="1" indent="-514350"/>
            <a:r>
              <a:rPr lang="en-US" smtClean="0"/>
              <a:t>Test patch at each location and scale</a:t>
            </a:r>
          </a:p>
          <a:p>
            <a:pPr marL="914400" lvl="1" indent="-514350"/>
            <a:endParaRPr lang="en-US" smtClean="0"/>
          </a:p>
        </p:txBody>
      </p:sp>
      <p:pic>
        <p:nvPicPr>
          <p:cNvPr id="40964" name="Picture 13" descr="p101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79688"/>
            <a:ext cx="30480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2590800"/>
            <a:ext cx="250825" cy="660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162 C 0.15504 -0.0051 0.31129 -0.00811 0.31007 0.00092 C 0.30938 0.01041 -0.00416 0.04051 -0.00625 0.05486 C -0.00798 0.06967 0.29792 0.07731 0.29809 0.08912 C 0.29827 0.10069 -0.00503 0.11365 -0.00503 0.12546 C -0.00503 0.13703 0.29809 0.14745 0.29809 0.15902 C 0.29809 0.17083 -0.00312 0.18819 -0.00503 0.1956 C -0.00677 0.20324 0.28559 0.1993 0.28698 0.20532 C 0.28854 0.21088 0.00156 0.22384 0.00365 0.22963 C 0.00573 0.23541 0.15243 0.23773 0.29931 0.24074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2.	Voting from patches/keypoints</a:t>
            </a:r>
          </a:p>
          <a:p>
            <a:pPr marL="914400" lvl="1" indent="-514350">
              <a:buFont typeface="Arial" charset="0"/>
              <a:buNone/>
            </a:pPr>
            <a:endParaRPr lang="en-US" smtClean="0"/>
          </a:p>
        </p:txBody>
      </p:sp>
      <p:pic>
        <p:nvPicPr>
          <p:cNvPr id="41988" name="Picture 3" descr="t1f3l16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18002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1076325" y="2614613"/>
            <a:ext cx="153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Interest Points</a:t>
            </a:r>
            <a:endParaRPr lang="en-GB" dirty="0">
              <a:latin typeface="+mj-lt"/>
            </a:endParaRPr>
          </a:p>
        </p:txBody>
      </p:sp>
      <p:pic>
        <p:nvPicPr>
          <p:cNvPr id="41990" name="Picture 5" descr="result-t1f3l16528-intp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24200"/>
            <a:ext cx="18002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790825" y="3816350"/>
            <a:ext cx="457200" cy="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6" name="Text Box 9"/>
          <p:cNvSpPr txBox="1">
            <a:spLocks noChangeArrowheads="1"/>
          </p:cNvSpPr>
          <p:nvPr/>
        </p:nvSpPr>
        <p:spPr bwMode="auto">
          <a:xfrm>
            <a:off x="3048000" y="2438400"/>
            <a:ext cx="207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Matched Codebook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Entries</a:t>
            </a:r>
            <a:endParaRPr lang="en-GB" dirty="0">
              <a:latin typeface="+mj-lt"/>
            </a:endParaRPr>
          </a:p>
        </p:txBody>
      </p:sp>
      <p:pic>
        <p:nvPicPr>
          <p:cNvPr id="41993" name="Picture 10" descr="result-t1f3l16528-patch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550" y="3124200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Line 12"/>
          <p:cNvSpPr>
            <a:spLocks noChangeShapeType="1"/>
          </p:cNvSpPr>
          <p:nvPr/>
        </p:nvSpPr>
        <p:spPr bwMode="auto">
          <a:xfrm>
            <a:off x="5076825" y="381635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Text Box 14"/>
          <p:cNvSpPr txBox="1">
            <a:spLocks noChangeArrowheads="1"/>
          </p:cNvSpPr>
          <p:nvPr/>
        </p:nvSpPr>
        <p:spPr bwMode="auto">
          <a:xfrm>
            <a:off x="5715000" y="2438400"/>
            <a:ext cx="1382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Probabilistic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Voting</a:t>
            </a:r>
            <a:endParaRPr lang="en-GB" dirty="0">
              <a:latin typeface="+mj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62600" y="3124200"/>
            <a:ext cx="1800225" cy="1350963"/>
            <a:chOff x="3810" y="1026"/>
            <a:chExt cx="1134" cy="851"/>
          </a:xfrm>
        </p:grpSpPr>
        <p:pic>
          <p:nvPicPr>
            <p:cNvPr id="42062" name="Picture 16" descr="t1f3l16528-gr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" y="1026"/>
              <a:ext cx="1134" cy="8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063" name="Line 17"/>
            <p:cNvSpPr>
              <a:spLocks noChangeShapeType="1"/>
            </p:cNvSpPr>
            <p:nvPr/>
          </p:nvSpPr>
          <p:spPr bwMode="auto">
            <a:xfrm flipH="1">
              <a:off x="4214" y="1160"/>
              <a:ext cx="27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Line 18"/>
            <p:cNvSpPr>
              <a:spLocks noChangeShapeType="1"/>
            </p:cNvSpPr>
            <p:nvPr/>
          </p:nvSpPr>
          <p:spPr bwMode="auto">
            <a:xfrm flipV="1">
              <a:off x="4173" y="1298"/>
              <a:ext cx="9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Oval 19"/>
            <p:cNvSpPr>
              <a:spLocks noChangeArrowheads="1"/>
            </p:cNvSpPr>
            <p:nvPr/>
          </p:nvSpPr>
          <p:spPr bwMode="auto">
            <a:xfrm>
              <a:off x="4189" y="1288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6" name="Oval 20"/>
            <p:cNvSpPr>
              <a:spLocks noChangeArrowheads="1"/>
            </p:cNvSpPr>
            <p:nvPr/>
          </p:nvSpPr>
          <p:spPr bwMode="auto">
            <a:xfrm>
              <a:off x="4744" y="1261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7" name="Oval 21"/>
            <p:cNvSpPr>
              <a:spLocks noChangeArrowheads="1"/>
            </p:cNvSpPr>
            <p:nvPr/>
          </p:nvSpPr>
          <p:spPr bwMode="auto">
            <a:xfrm>
              <a:off x="3919" y="1298"/>
              <a:ext cx="34" cy="3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8" name="Oval 22"/>
            <p:cNvSpPr>
              <a:spLocks noChangeArrowheads="1"/>
            </p:cNvSpPr>
            <p:nvPr/>
          </p:nvSpPr>
          <p:spPr bwMode="auto">
            <a:xfrm>
              <a:off x="4245" y="1272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9" name="Oval 23"/>
            <p:cNvSpPr>
              <a:spLocks noChangeArrowheads="1"/>
            </p:cNvSpPr>
            <p:nvPr/>
          </p:nvSpPr>
          <p:spPr bwMode="auto">
            <a:xfrm>
              <a:off x="4694" y="1276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0" name="Oval 24"/>
            <p:cNvSpPr>
              <a:spLocks noChangeArrowheads="1"/>
            </p:cNvSpPr>
            <p:nvPr/>
          </p:nvSpPr>
          <p:spPr bwMode="auto">
            <a:xfrm>
              <a:off x="4717" y="1309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1" name="Line 25"/>
            <p:cNvSpPr>
              <a:spLocks noChangeShapeType="1"/>
            </p:cNvSpPr>
            <p:nvPr/>
          </p:nvSpPr>
          <p:spPr bwMode="auto">
            <a:xfrm flipV="1">
              <a:off x="4748" y="1298"/>
              <a:ext cx="15" cy="1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Line 26"/>
            <p:cNvSpPr>
              <a:spLocks noChangeShapeType="1"/>
            </p:cNvSpPr>
            <p:nvPr/>
          </p:nvSpPr>
          <p:spPr bwMode="auto">
            <a:xfrm flipV="1">
              <a:off x="4672" y="1298"/>
              <a:ext cx="45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Line 27"/>
            <p:cNvSpPr>
              <a:spLocks noChangeShapeType="1"/>
            </p:cNvSpPr>
            <p:nvPr/>
          </p:nvSpPr>
          <p:spPr bwMode="auto">
            <a:xfrm flipH="1" flipV="1">
              <a:off x="3946" y="1321"/>
              <a:ext cx="231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Line 28"/>
            <p:cNvSpPr>
              <a:spLocks noChangeShapeType="1"/>
            </p:cNvSpPr>
            <p:nvPr/>
          </p:nvSpPr>
          <p:spPr bwMode="auto">
            <a:xfrm flipH="1" flipV="1">
              <a:off x="4558" y="1321"/>
              <a:ext cx="114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Oval 29"/>
            <p:cNvSpPr>
              <a:spLocks noChangeArrowheads="1"/>
            </p:cNvSpPr>
            <p:nvPr/>
          </p:nvSpPr>
          <p:spPr bwMode="auto">
            <a:xfrm>
              <a:off x="4537" y="1300"/>
              <a:ext cx="23" cy="2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6" name="Oval 30"/>
            <p:cNvSpPr>
              <a:spLocks noChangeArrowheads="1"/>
            </p:cNvSpPr>
            <p:nvPr/>
          </p:nvSpPr>
          <p:spPr bwMode="auto">
            <a:xfrm>
              <a:off x="4894" y="1348"/>
              <a:ext cx="23" cy="2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7" name="Line 31"/>
            <p:cNvSpPr>
              <a:spLocks noChangeShapeType="1"/>
            </p:cNvSpPr>
            <p:nvPr/>
          </p:nvSpPr>
          <p:spPr bwMode="auto">
            <a:xfrm flipV="1">
              <a:off x="4744" y="1366"/>
              <a:ext cx="155" cy="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Line 32"/>
            <p:cNvSpPr>
              <a:spLocks noChangeShapeType="1"/>
            </p:cNvSpPr>
            <p:nvPr/>
          </p:nvSpPr>
          <p:spPr bwMode="auto">
            <a:xfrm>
              <a:off x="4241" y="1152"/>
              <a:ext cx="159" cy="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Oval 33"/>
            <p:cNvSpPr>
              <a:spLocks noChangeArrowheads="1"/>
            </p:cNvSpPr>
            <p:nvPr/>
          </p:nvSpPr>
          <p:spPr bwMode="auto">
            <a:xfrm>
              <a:off x="4010" y="1241"/>
              <a:ext cx="34" cy="3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80" name="Oval 34"/>
            <p:cNvSpPr>
              <a:spLocks noChangeArrowheads="1"/>
            </p:cNvSpPr>
            <p:nvPr/>
          </p:nvSpPr>
          <p:spPr bwMode="auto">
            <a:xfrm>
              <a:off x="4397" y="1321"/>
              <a:ext cx="23" cy="2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81" name="Line 35"/>
            <p:cNvSpPr>
              <a:spLocks noChangeShapeType="1"/>
            </p:cNvSpPr>
            <p:nvPr/>
          </p:nvSpPr>
          <p:spPr bwMode="auto">
            <a:xfrm flipH="1">
              <a:off x="4037" y="1152"/>
              <a:ext cx="204" cy="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082" name="Picture 36" descr="images58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7" y="1086"/>
              <a:ext cx="150" cy="1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3" name="Picture 37" descr="images17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71" y="1384"/>
              <a:ext cx="218" cy="2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4" name="Picture 38" descr="images25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8" y="1138"/>
              <a:ext cx="68" cy="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5" name="Picture 39" descr="images6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04" y="1442"/>
              <a:ext cx="127" cy="1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6" name="Picture 40" descr="images19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94" y="1391"/>
              <a:ext cx="114" cy="11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087" name="Line 41"/>
            <p:cNvSpPr>
              <a:spLocks noChangeShapeType="1"/>
            </p:cNvSpPr>
            <p:nvPr/>
          </p:nvSpPr>
          <p:spPr bwMode="auto">
            <a:xfrm>
              <a:off x="4725" y="1174"/>
              <a:ext cx="15" cy="1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997" name="Picture 42" descr="t1f3l16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18002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8" name="Line 44"/>
          <p:cNvSpPr>
            <a:spLocks noChangeShapeType="1"/>
          </p:cNvSpPr>
          <p:nvPr/>
        </p:nvSpPr>
        <p:spPr bwMode="auto">
          <a:xfrm>
            <a:off x="7439025" y="3810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" name="Text Box 46"/>
          <p:cNvSpPr txBox="1">
            <a:spLocks noChangeArrowheads="1"/>
          </p:cNvSpPr>
          <p:nvPr/>
        </p:nvSpPr>
        <p:spPr bwMode="auto">
          <a:xfrm>
            <a:off x="6781800" y="5359400"/>
            <a:ext cx="1706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3D Voting Space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(continuous)</a:t>
            </a:r>
            <a:endParaRPr lang="en-GB" dirty="0">
              <a:latin typeface="+mj-lt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943725" y="4465638"/>
            <a:ext cx="1693863" cy="1093787"/>
            <a:chOff x="4680" y="1871"/>
            <a:chExt cx="1067" cy="689"/>
          </a:xfrm>
        </p:grpSpPr>
        <p:sp>
          <p:nvSpPr>
            <p:cNvPr id="42002" name="Rectangle 48"/>
            <p:cNvSpPr>
              <a:spLocks noChangeAspect="1" noChangeArrowheads="1"/>
            </p:cNvSpPr>
            <p:nvPr/>
          </p:nvSpPr>
          <p:spPr bwMode="auto">
            <a:xfrm>
              <a:off x="4717" y="1933"/>
              <a:ext cx="885" cy="54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de-CH"/>
            </a:p>
          </p:txBody>
        </p: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4680" y="1871"/>
              <a:ext cx="1067" cy="689"/>
              <a:chOff x="4680" y="1871"/>
              <a:chExt cx="1067" cy="689"/>
            </a:xfrm>
          </p:grpSpPr>
          <p:sp>
            <p:nvSpPr>
              <p:cNvPr id="42059" name="Text Box 50"/>
              <p:cNvSpPr txBox="1">
                <a:spLocks noChangeArrowheads="1"/>
              </p:cNvSpPr>
              <p:nvPr/>
            </p:nvSpPr>
            <p:spPr bwMode="auto">
              <a:xfrm>
                <a:off x="5583" y="2368"/>
                <a:ext cx="164" cy="19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42060" name="Text Box 51"/>
              <p:cNvSpPr txBox="1">
                <a:spLocks noChangeArrowheads="1"/>
              </p:cNvSpPr>
              <p:nvPr/>
            </p:nvSpPr>
            <p:spPr bwMode="auto">
              <a:xfrm>
                <a:off x="4680" y="1871"/>
                <a:ext cx="164" cy="19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42061" name="Text Box 52"/>
              <p:cNvSpPr txBox="1">
                <a:spLocks noChangeArrowheads="1"/>
              </p:cNvSpPr>
              <p:nvPr/>
            </p:nvSpPr>
            <p:spPr bwMode="auto">
              <a:xfrm>
                <a:off x="4694" y="2273"/>
                <a:ext cx="158" cy="19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4779" y="2047"/>
              <a:ext cx="873" cy="398"/>
              <a:chOff x="4779" y="2047"/>
              <a:chExt cx="873" cy="398"/>
            </a:xfrm>
          </p:grpSpPr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4779" y="2047"/>
                <a:ext cx="873" cy="398"/>
                <a:chOff x="4779" y="2047"/>
                <a:chExt cx="873" cy="398"/>
              </a:xfrm>
            </p:grpSpPr>
            <p:grpSp>
              <p:nvGrpSpPr>
                <p:cNvPr id="7" name="Group 55"/>
                <p:cNvGrpSpPr>
                  <a:grpSpLocks/>
                </p:cNvGrpSpPr>
                <p:nvPr/>
              </p:nvGrpSpPr>
              <p:grpSpPr bwMode="auto">
                <a:xfrm>
                  <a:off x="5102" y="2204"/>
                  <a:ext cx="545" cy="50"/>
                  <a:chOff x="5102" y="2204"/>
                  <a:chExt cx="545" cy="50"/>
                </a:xfrm>
              </p:grpSpPr>
              <p:sp>
                <p:nvSpPr>
                  <p:cNvPr id="4205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5102" y="2204"/>
                    <a:ext cx="38" cy="36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4205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125" y="2208"/>
                    <a:ext cx="38" cy="35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4205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5609" y="2219"/>
                    <a:ext cx="38" cy="35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</p:grpSp>
            <p:sp>
              <p:nvSpPr>
                <p:cNvPr id="42013" name="Oval 59"/>
                <p:cNvSpPr>
                  <a:spLocks noChangeArrowheads="1"/>
                </p:cNvSpPr>
                <p:nvPr/>
              </p:nvSpPr>
              <p:spPr bwMode="auto">
                <a:xfrm>
                  <a:off x="4964" y="2153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4" name="Oval 60"/>
                <p:cNvSpPr>
                  <a:spLocks noChangeArrowheads="1"/>
                </p:cNvSpPr>
                <p:nvPr/>
              </p:nvSpPr>
              <p:spPr bwMode="auto">
                <a:xfrm>
                  <a:off x="5609" y="2218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5" name="Oval 61"/>
                <p:cNvSpPr>
                  <a:spLocks noChangeArrowheads="1"/>
                </p:cNvSpPr>
                <p:nvPr/>
              </p:nvSpPr>
              <p:spPr bwMode="auto">
                <a:xfrm>
                  <a:off x="4941" y="2150"/>
                  <a:ext cx="38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6" name="Oval 62"/>
                <p:cNvSpPr>
                  <a:spLocks noChangeArrowheads="1"/>
                </p:cNvSpPr>
                <p:nvPr/>
              </p:nvSpPr>
              <p:spPr bwMode="auto">
                <a:xfrm>
                  <a:off x="4887" y="2100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7" name="Oval 63"/>
                <p:cNvSpPr>
                  <a:spLocks noChangeArrowheads="1"/>
                </p:cNvSpPr>
                <p:nvPr/>
              </p:nvSpPr>
              <p:spPr bwMode="auto">
                <a:xfrm>
                  <a:off x="4906" y="2189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8" name="Oval 64"/>
                <p:cNvSpPr>
                  <a:spLocks noChangeArrowheads="1"/>
                </p:cNvSpPr>
                <p:nvPr/>
              </p:nvSpPr>
              <p:spPr bwMode="auto">
                <a:xfrm>
                  <a:off x="4925" y="2100"/>
                  <a:ext cx="48" cy="4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9" name="Oval 65"/>
                <p:cNvSpPr>
                  <a:spLocks noChangeArrowheads="1"/>
                </p:cNvSpPr>
                <p:nvPr/>
              </p:nvSpPr>
              <p:spPr bwMode="auto">
                <a:xfrm>
                  <a:off x="4983" y="2189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0" name="Oval 66"/>
                <p:cNvSpPr>
                  <a:spLocks noChangeArrowheads="1"/>
                </p:cNvSpPr>
                <p:nvPr/>
              </p:nvSpPr>
              <p:spPr bwMode="auto">
                <a:xfrm>
                  <a:off x="4944" y="2118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1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4868" y="2153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2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5002" y="2136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3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5363" y="2231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4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623" y="2243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5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5497" y="2125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6" name="Oval 72"/>
                <p:cNvSpPr>
                  <a:spLocks noChangeArrowheads="1"/>
                </p:cNvSpPr>
                <p:nvPr/>
              </p:nvSpPr>
              <p:spPr bwMode="auto">
                <a:xfrm>
                  <a:off x="4944" y="2189"/>
                  <a:ext cx="39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7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4779" y="2083"/>
                  <a:ext cx="28" cy="2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8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894" y="2225"/>
                  <a:ext cx="28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9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5010" y="2296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0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5585" y="2207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1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5144" y="2048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2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5002" y="2171"/>
                  <a:ext cx="39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3" name="Oval 79"/>
                <p:cNvSpPr>
                  <a:spLocks noChangeArrowheads="1"/>
                </p:cNvSpPr>
                <p:nvPr/>
              </p:nvSpPr>
              <p:spPr bwMode="auto">
                <a:xfrm>
                  <a:off x="5002" y="2100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4" name="Oval 80"/>
                <p:cNvSpPr>
                  <a:spLocks noChangeArrowheads="1"/>
                </p:cNvSpPr>
                <p:nvPr/>
              </p:nvSpPr>
              <p:spPr bwMode="auto">
                <a:xfrm>
                  <a:off x="5535" y="2284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5" name="Oval 81"/>
                <p:cNvSpPr>
                  <a:spLocks noChangeArrowheads="1"/>
                </p:cNvSpPr>
                <p:nvPr/>
              </p:nvSpPr>
              <p:spPr bwMode="auto">
                <a:xfrm>
                  <a:off x="5604" y="2172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6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779" y="2278"/>
                  <a:ext cx="28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7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868" y="2047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8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5221" y="2420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9" name="Oval 85"/>
                <p:cNvSpPr>
                  <a:spLocks noChangeArrowheads="1"/>
                </p:cNvSpPr>
                <p:nvPr/>
              </p:nvSpPr>
              <p:spPr bwMode="auto">
                <a:xfrm>
                  <a:off x="5480" y="2204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0" name="Oval 86"/>
                <p:cNvSpPr>
                  <a:spLocks noChangeArrowheads="1"/>
                </p:cNvSpPr>
                <p:nvPr/>
              </p:nvSpPr>
              <p:spPr bwMode="auto">
                <a:xfrm>
                  <a:off x="5457" y="2201"/>
                  <a:ext cx="38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1" name="Oval 87"/>
                <p:cNvSpPr>
                  <a:spLocks noChangeArrowheads="1"/>
                </p:cNvSpPr>
                <p:nvPr/>
              </p:nvSpPr>
              <p:spPr bwMode="auto">
                <a:xfrm>
                  <a:off x="5403" y="2151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2" name="Oval 88"/>
                <p:cNvSpPr>
                  <a:spLocks noChangeArrowheads="1"/>
                </p:cNvSpPr>
                <p:nvPr/>
              </p:nvSpPr>
              <p:spPr bwMode="auto">
                <a:xfrm>
                  <a:off x="5422" y="2240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3" name="Oval 89"/>
                <p:cNvSpPr>
                  <a:spLocks noChangeArrowheads="1"/>
                </p:cNvSpPr>
                <p:nvPr/>
              </p:nvSpPr>
              <p:spPr bwMode="auto">
                <a:xfrm>
                  <a:off x="5441" y="2151"/>
                  <a:ext cx="48" cy="4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4" name="Oval 90"/>
                <p:cNvSpPr>
                  <a:spLocks noChangeArrowheads="1"/>
                </p:cNvSpPr>
                <p:nvPr/>
              </p:nvSpPr>
              <p:spPr bwMode="auto">
                <a:xfrm>
                  <a:off x="5499" y="2240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5" name="Oval 91"/>
                <p:cNvSpPr>
                  <a:spLocks noChangeArrowheads="1"/>
                </p:cNvSpPr>
                <p:nvPr/>
              </p:nvSpPr>
              <p:spPr bwMode="auto">
                <a:xfrm>
                  <a:off x="5460" y="2169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6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5384" y="2204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7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5518" y="2187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8" name="Oval 94"/>
                <p:cNvSpPr>
                  <a:spLocks noChangeArrowheads="1"/>
                </p:cNvSpPr>
                <p:nvPr/>
              </p:nvSpPr>
              <p:spPr bwMode="auto">
                <a:xfrm>
                  <a:off x="5460" y="2240"/>
                  <a:ext cx="39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9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5518" y="2222"/>
                  <a:ext cx="39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0" name="Oval 96"/>
                <p:cNvSpPr>
                  <a:spLocks noChangeArrowheads="1"/>
                </p:cNvSpPr>
                <p:nvPr/>
              </p:nvSpPr>
              <p:spPr bwMode="auto">
                <a:xfrm>
                  <a:off x="5518" y="2151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1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1" y="2095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5304" y="2299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5621" y="2050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4" name="Oval 100"/>
                <p:cNvSpPr>
                  <a:spLocks noChangeArrowheads="1"/>
                </p:cNvSpPr>
                <p:nvPr/>
              </p:nvSpPr>
              <p:spPr bwMode="auto">
                <a:xfrm>
                  <a:off x="5236" y="2073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5" name="Oval 101"/>
                <p:cNvSpPr>
                  <a:spLocks noChangeArrowheads="1"/>
                </p:cNvSpPr>
                <p:nvPr/>
              </p:nvSpPr>
              <p:spPr bwMode="auto">
                <a:xfrm>
                  <a:off x="5304" y="2345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grpSp>
            <p:nvGrpSpPr>
              <p:cNvPr id="8" name="Group 102"/>
              <p:cNvGrpSpPr>
                <a:grpSpLocks/>
              </p:cNvGrpSpPr>
              <p:nvPr/>
            </p:nvGrpSpPr>
            <p:grpSpPr bwMode="auto">
              <a:xfrm>
                <a:off x="4905" y="2092"/>
                <a:ext cx="159" cy="321"/>
                <a:chOff x="4905" y="2092"/>
                <a:chExt cx="159" cy="321"/>
              </a:xfrm>
            </p:grpSpPr>
            <p:sp>
              <p:nvSpPr>
                <p:cNvPr id="42010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4986" y="2251"/>
                  <a:ext cx="0" cy="162"/>
                </a:xfrm>
                <a:prstGeom prst="line">
                  <a:avLst/>
                </a:prstGeom>
                <a:noFill/>
                <a:ln w="635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11" name="Oval 104"/>
                <p:cNvSpPr>
                  <a:spLocks noChangeArrowheads="1"/>
                </p:cNvSpPr>
                <p:nvPr/>
              </p:nvSpPr>
              <p:spPr bwMode="auto">
                <a:xfrm>
                  <a:off x="4905" y="2092"/>
                  <a:ext cx="159" cy="159"/>
                </a:xfrm>
                <a:prstGeom prst="ellipse">
                  <a:avLst/>
                </a:prstGeom>
                <a:noFill/>
                <a:ln w="254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de-CH"/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5424" y="2156"/>
                <a:ext cx="136" cy="284"/>
                <a:chOff x="5424" y="2156"/>
                <a:chExt cx="136" cy="284"/>
              </a:xfrm>
            </p:grpSpPr>
            <p:sp>
              <p:nvSpPr>
                <p:cNvPr id="42008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492" y="2296"/>
                  <a:ext cx="0" cy="144"/>
                </a:xfrm>
                <a:prstGeom prst="line">
                  <a:avLst/>
                </a:prstGeom>
                <a:noFill/>
                <a:ln w="635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09" name="Oval 107"/>
                <p:cNvSpPr>
                  <a:spLocks noChangeArrowheads="1"/>
                </p:cNvSpPr>
                <p:nvPr/>
              </p:nvSpPr>
              <p:spPr bwMode="auto">
                <a:xfrm>
                  <a:off x="5424" y="2156"/>
                  <a:ext cx="136" cy="136"/>
                </a:xfrm>
                <a:prstGeom prst="ellipse">
                  <a:avLst/>
                </a:prstGeom>
                <a:noFill/>
                <a:ln w="254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de-CH"/>
                </a:p>
              </p:txBody>
            </p:sp>
          </p:grpSp>
        </p:grpSp>
      </p:grpSp>
      <p:sp>
        <p:nvSpPr>
          <p:cNvPr id="42001" name="TextBox 102"/>
          <p:cNvSpPr txBox="1">
            <a:spLocks noChangeArrowheads="1"/>
          </p:cNvSpPr>
          <p:nvPr/>
        </p:nvSpPr>
        <p:spPr bwMode="auto">
          <a:xfrm>
            <a:off x="6356350" y="6488113"/>
            <a:ext cx="278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ISM model by Leibe et al.</a:t>
            </a:r>
          </a:p>
        </p:txBody>
      </p:sp>
    </p:spTree>
    <p:extLst>
      <p:ext uri="{BB962C8B-B14F-4D97-AF65-F5344CB8AC3E}">
        <p14:creationId xmlns:p14="http://schemas.microsoft.com/office/powerpoint/2010/main" val="42290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3.	  Region-based proposal 	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3434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286000"/>
            <a:ext cx="36528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20314" y="64886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Endres Hoiem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Process of Object Recognition</a:t>
            </a:r>
            <a:endParaRPr lang="de-CH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1066800" y="16002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6800" y="27892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6800" y="3962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6800" y="5181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Resolve Detections</a:t>
            </a:r>
            <a:endParaRPr lang="en-US" sz="2800" dirty="0"/>
          </a:p>
        </p:txBody>
      </p:sp>
      <p:sp>
        <p:nvSpPr>
          <p:cNvPr id="112" name="Down Arrow 111"/>
          <p:cNvSpPr/>
          <p:nvPr/>
        </p:nvSpPr>
        <p:spPr>
          <a:xfrm>
            <a:off x="2667000" y="2392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2667000" y="3535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2667000" y="47228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4800600" y="3581400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Mainly-gradient based features, usually based on summary representation,  many classifiers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977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Process of Object Recognition</a:t>
            </a:r>
            <a:endParaRPr lang="de-CH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1066800" y="16002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6800" y="27892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6800" y="3962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6800" y="5181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Resolve Detections</a:t>
            </a:r>
            <a:endParaRPr lang="en-US" sz="2800" dirty="0"/>
          </a:p>
        </p:txBody>
      </p:sp>
      <p:sp>
        <p:nvSpPr>
          <p:cNvPr id="112" name="Down Arrow 111"/>
          <p:cNvSpPr/>
          <p:nvPr/>
        </p:nvSpPr>
        <p:spPr>
          <a:xfrm>
            <a:off x="2667000" y="2392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2667000" y="3535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2667000" y="47228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876800" y="51816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Rescore each proposed object based on whole 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725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detection scores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Non-max suppression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62200"/>
            <a:ext cx="35814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3124200"/>
            <a:ext cx="15240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3352800"/>
            <a:ext cx="1524000" cy="1371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15240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Score = 0.1</a:t>
            </a:r>
          </a:p>
        </p:txBody>
      </p:sp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1295400" y="2743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Score = 0.8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2362200"/>
            <a:ext cx="35814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8800" y="3124200"/>
            <a:ext cx="15240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7" name="TextBox 14"/>
          <p:cNvSpPr txBox="1">
            <a:spLocks noChangeArrowheads="1"/>
          </p:cNvSpPr>
          <p:nvPr/>
        </p:nvSpPr>
        <p:spPr bwMode="auto">
          <a:xfrm>
            <a:off x="5715000" y="2743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Score = 0.8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267200" y="4191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detection scores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2.	Context/reasoning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510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p1010172_bx"/>
          <p:cNvPicPr>
            <a:picLocks noChangeAspect="1" noChangeArrowheads="1"/>
          </p:cNvPicPr>
          <p:nvPr/>
        </p:nvPicPr>
        <p:blipFill>
          <a:blip r:embed="rId3" cstate="print"/>
          <a:srcRect l="13000" t="10655" r="13000" b="14761"/>
          <a:stretch>
            <a:fillRect/>
          </a:stretch>
        </p:blipFill>
        <p:spPr bwMode="auto">
          <a:xfrm>
            <a:off x="5486400" y="1082675"/>
            <a:ext cx="32004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5626100" y="3606532"/>
            <a:ext cx="2832100" cy="3280043"/>
            <a:chOff x="2687" y="825"/>
            <a:chExt cx="3048" cy="35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687" y="825"/>
              <a:ext cx="3048" cy="3531"/>
              <a:chOff x="2679" y="672"/>
              <a:chExt cx="3048" cy="3531"/>
            </a:xfrm>
          </p:grpSpPr>
          <p:pic>
            <p:nvPicPr>
              <p:cNvPr id="46092" name="Picture 13" descr="p1010172_o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6000" t="2664" r="19000" b="1443"/>
              <a:stretch>
                <a:fillRect/>
              </a:stretch>
            </p:blipFill>
            <p:spPr bwMode="auto">
              <a:xfrm>
                <a:off x="2694" y="672"/>
                <a:ext cx="3033" cy="3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93" name="Text Box 14"/>
              <p:cNvSpPr txBox="1">
                <a:spLocks noChangeArrowheads="1"/>
              </p:cNvSpPr>
              <p:nvPr/>
            </p:nvSpPr>
            <p:spPr bwMode="auto">
              <a:xfrm>
                <a:off x="3962" y="3936"/>
                <a:ext cx="62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/>
                  <a:t>meters</a:t>
                </a:r>
              </a:p>
            </p:txBody>
          </p:sp>
          <p:sp>
            <p:nvSpPr>
              <p:cNvPr id="46094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2501" y="2127"/>
                <a:ext cx="62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meters</a:t>
                </a:r>
              </a:p>
            </p:txBody>
          </p:sp>
        </p:grpSp>
        <p:sp>
          <p:nvSpPr>
            <p:cNvPr id="46088" name="Oval 16"/>
            <p:cNvSpPr>
              <a:spLocks noChangeAspect="1" noChangeArrowheads="1"/>
            </p:cNvSpPr>
            <p:nvPr/>
          </p:nvSpPr>
          <p:spPr bwMode="auto">
            <a:xfrm>
              <a:off x="4565" y="2709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6089" name="Oval 17"/>
            <p:cNvSpPr>
              <a:spLocks noChangeArrowheads="1"/>
            </p:cNvSpPr>
            <p:nvPr/>
          </p:nvSpPr>
          <p:spPr bwMode="auto">
            <a:xfrm>
              <a:off x="3908" y="2008"/>
              <a:ext cx="35" cy="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6090" name="Oval 18"/>
            <p:cNvSpPr>
              <a:spLocks noChangeAspect="1" noChangeArrowheads="1"/>
            </p:cNvSpPr>
            <p:nvPr/>
          </p:nvSpPr>
          <p:spPr bwMode="auto">
            <a:xfrm>
              <a:off x="4628" y="2709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6091" name="Oval 19"/>
            <p:cNvSpPr>
              <a:spLocks noChangeAspect="1" noChangeArrowheads="1"/>
            </p:cNvSpPr>
            <p:nvPr/>
          </p:nvSpPr>
          <p:spPr bwMode="auto">
            <a:xfrm>
              <a:off x="3606" y="2323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64886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Hoiem et al.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class: Object Category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Overview </a:t>
            </a:r>
            <a:r>
              <a:rPr lang="en-US" dirty="0"/>
              <a:t>of object category detection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Statistical template matching with sliding window detector</a:t>
            </a:r>
          </a:p>
          <a:p>
            <a:pPr lvl="1"/>
            <a:r>
              <a:rPr lang="en-US" dirty="0" err="1" smtClean="0"/>
              <a:t>Dalal-Triggs</a:t>
            </a:r>
            <a:r>
              <a:rPr lang="en-US" dirty="0" smtClean="0"/>
              <a:t> pedestrian detector</a:t>
            </a:r>
            <a:endParaRPr lang="en-US" dirty="0" smtClean="0"/>
          </a:p>
          <a:p>
            <a:pPr lvl="1"/>
            <a:r>
              <a:rPr lang="en-US" dirty="0" smtClean="0"/>
              <a:t>Viola-Jones face detector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</p:spPr>
        <p:txBody>
          <a:bodyPr>
            <a:noAutofit/>
          </a:bodyPr>
          <a:lstStyle/>
          <a:p>
            <a:r>
              <a:rPr lang="en-US" sz="3600" smtClean="0"/>
              <a:t>Object category detection in computer vision</a:t>
            </a:r>
          </a:p>
        </p:txBody>
      </p:sp>
      <p:pic>
        <p:nvPicPr>
          <p:cNvPr id="32771" name="Picture 4" descr="p101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85800" y="838200"/>
            <a:ext cx="790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Goal: detect all pedestrians, cars, monkeys, etc in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Steps of Category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</a:t>
            </a:r>
          </a:p>
          <a:p>
            <a:pPr marL="914400" lvl="1" indent="-514350"/>
            <a:r>
              <a:rPr lang="en-US" dirty="0" smtClean="0"/>
              <a:t>E.g., choose position, scale orientation</a:t>
            </a:r>
          </a:p>
          <a:p>
            <a:pPr marL="914400" lvl="1" indent="-514350"/>
            <a:r>
              <a:rPr lang="en-US" dirty="0" smtClean="0"/>
              <a:t>How to make this tractable?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Compare</a:t>
            </a:r>
            <a:endParaRPr lang="en-US" dirty="0" smtClean="0"/>
          </a:p>
          <a:p>
            <a:pPr marL="914400" lvl="1" indent="-514350"/>
            <a:r>
              <a:rPr lang="en-US" dirty="0" smtClean="0"/>
              <a:t>Compute similarity to an example object or to a summary representation</a:t>
            </a:r>
          </a:p>
          <a:p>
            <a:pPr marL="914400" lvl="1" indent="-514350"/>
            <a:r>
              <a:rPr lang="en-US" dirty="0" smtClean="0"/>
              <a:t>Which differences in appearance are important?</a:t>
            </a:r>
            <a:endParaRPr lang="en-US" dirty="0"/>
          </a:p>
        </p:txBody>
      </p:sp>
      <p:pic>
        <p:nvPicPr>
          <p:cNvPr id="4" name="Picture 4" descr="p1010172"/>
          <p:cNvPicPr>
            <a:picLocks noChangeAspect="1" noChangeArrowheads="1"/>
          </p:cNvPicPr>
          <p:nvPr/>
        </p:nvPicPr>
        <p:blipFill>
          <a:blip r:embed="rId2" cstate="print"/>
          <a:srcRect l="40000" t="26667" b="16667"/>
          <a:stretch>
            <a:fillRect/>
          </a:stretch>
        </p:blipFill>
        <p:spPr bwMode="auto">
          <a:xfrm>
            <a:off x="5562600" y="1066800"/>
            <a:ext cx="32272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04922" y="2191139"/>
            <a:ext cx="228600" cy="533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4" name="Picture 2" descr="http://www.cse.lehigh.edu/~spletzer/duc_s07/left_pedestrian.png"/>
          <p:cNvPicPr>
            <a:picLocks noChangeAspect="1" noChangeArrowheads="1"/>
          </p:cNvPicPr>
          <p:nvPr/>
        </p:nvPicPr>
        <p:blipFill>
          <a:blip r:embed="rId3" cstate="print"/>
          <a:srcRect l="37500" t="33333" r="49861" b="23333"/>
          <a:stretch>
            <a:fillRect/>
          </a:stretch>
        </p:blipFill>
        <p:spPr bwMode="auto">
          <a:xfrm>
            <a:off x="7220339" y="4155234"/>
            <a:ext cx="533400" cy="1371600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76661" y="1295400"/>
            <a:ext cx="228600" cy="533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0"/>
            <a:ext cx="622300" cy="164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 cstate="print"/>
          <a:srcRect r="-14286"/>
          <a:stretch>
            <a:fillRect/>
          </a:stretch>
        </p:blipFill>
        <p:spPr bwMode="auto">
          <a:xfrm>
            <a:off x="5867400" y="3963956"/>
            <a:ext cx="609600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800600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Aligned </a:t>
            </a:r>
          </a:p>
          <a:p>
            <a:pPr algn="ctr"/>
            <a:r>
              <a:rPr lang="en-US" dirty="0" smtClean="0"/>
              <a:t>Possible Objects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63139" y="55011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Exemplar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5505061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6553200" y="4724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14800"/>
            <a:ext cx="737206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9144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Sliding window: a simple alignment solution</a:t>
            </a:r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228600" y="1219200"/>
            <a:ext cx="4419600" cy="3352800"/>
            <a:chOff x="1219200" y="1524000"/>
            <a:chExt cx="6705600" cy="5029200"/>
          </a:xfrm>
        </p:grpSpPr>
        <p:pic>
          <p:nvPicPr>
            <p:cNvPr id="6156" name="Picture 13" descr="p10101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524000"/>
              <a:ext cx="6705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Rectangle 5"/>
            <p:cNvSpPr>
              <a:spLocks noChangeArrowheads="1"/>
            </p:cNvSpPr>
            <p:nvPr/>
          </p:nvSpPr>
          <p:spPr bwMode="auto">
            <a:xfrm>
              <a:off x="1219200" y="1524000"/>
              <a:ext cx="381000" cy="990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1371600" y="1524000"/>
              <a:ext cx="381000" cy="990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7"/>
            <p:cNvSpPr>
              <a:spLocks noChangeArrowheads="1"/>
            </p:cNvSpPr>
            <p:nvPr/>
          </p:nvSpPr>
          <p:spPr bwMode="auto">
            <a:xfrm>
              <a:off x="7439025" y="5481638"/>
              <a:ext cx="4572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1981200" y="2057400"/>
              <a:ext cx="457200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05400" y="4724400"/>
            <a:ext cx="2286000" cy="1714500"/>
            <a:chOff x="533400" y="1676400"/>
            <a:chExt cx="2286000" cy="1714500"/>
          </a:xfrm>
        </p:grpSpPr>
        <p:pic>
          <p:nvPicPr>
            <p:cNvPr id="6151" name="Picture 13" descr="p10101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76400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633845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2514600" y="2667000"/>
              <a:ext cx="301336" cy="711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>
              <a:off x="1035627" y="2032000"/>
              <a:ext cx="301336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2788679">
            <a:off x="4629150" y="4400550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2788679">
            <a:off x="7372350" y="6229350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window is separately classified</a:t>
            </a:r>
          </a:p>
        </p:txBody>
      </p:sp>
      <p:pic>
        <p:nvPicPr>
          <p:cNvPr id="7171" name="Picture 4" descr="scram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86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Template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Object model = sum of scores of features at fixed positions</a:t>
            </a:r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76800"/>
            <a:ext cx="622300" cy="164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19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533400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43000" y="27432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3124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5814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400" y="39624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36576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69988" y="48768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93788" y="52578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17588" y="57150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22388" y="60960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17588" y="57912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860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</a:rPr>
              <a:t>+3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432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+2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76600" y="32004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-2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3313" y="3200400"/>
            <a:ext cx="5064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00513" y="3200400"/>
            <a:ext cx="80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-2.5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48225" y="3200400"/>
            <a:ext cx="111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= -0.5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</a:rPr>
              <a:t>+4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432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00400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+0.5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71925" y="5410200"/>
            <a:ext cx="595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29125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+0.5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176838" y="5410200"/>
            <a:ext cx="119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= 10.5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27713" y="3200400"/>
            <a:ext cx="99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&gt; 7.5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827713" y="2895600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96025" y="5410200"/>
            <a:ext cx="99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&gt; 7.5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96025" y="5105400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6425" y="3810000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Non-object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62625" y="5943600"/>
            <a:ext cx="114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challenges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How to efficiently search for likely objects</a:t>
            </a:r>
          </a:p>
          <a:p>
            <a:pPr lvl="1"/>
            <a:r>
              <a:rPr lang="en-US" sz="2400" dirty="0" smtClean="0"/>
              <a:t>Even simple models require searching hundreds of thousands of positions and scales</a:t>
            </a:r>
          </a:p>
          <a:p>
            <a:r>
              <a:rPr lang="en-US" sz="2800" dirty="0" smtClean="0"/>
              <a:t>Feature design and scoring</a:t>
            </a:r>
          </a:p>
          <a:p>
            <a:pPr lvl="1"/>
            <a:r>
              <a:rPr lang="en-US" sz="2400" dirty="0" smtClean="0"/>
              <a:t>How should appearance be modeled?  What features correspond to the object?</a:t>
            </a:r>
          </a:p>
          <a:p>
            <a:r>
              <a:rPr lang="en-US" sz="2800" dirty="0" smtClean="0"/>
              <a:t>How to deal with different viewpoints?</a:t>
            </a:r>
          </a:p>
          <a:p>
            <a:pPr lvl="1"/>
            <a:r>
              <a:rPr lang="en-US" sz="2400" dirty="0" smtClean="0"/>
              <a:t>Often train different models for a few different viewpoints</a:t>
            </a:r>
          </a:p>
          <a:p>
            <a:r>
              <a:rPr lang="en-US" sz="2800" dirty="0" smtClean="0"/>
              <a:t>Implementation details</a:t>
            </a:r>
          </a:p>
          <a:p>
            <a:pPr lvl="1"/>
            <a:r>
              <a:rPr lang="en-US" sz="2400" dirty="0" smtClean="0"/>
              <a:t>Window size</a:t>
            </a:r>
          </a:p>
          <a:p>
            <a:pPr lvl="1"/>
            <a:r>
              <a:rPr lang="en-US" sz="2400" dirty="0" smtClean="0"/>
              <a:t>Aspect ratio</a:t>
            </a:r>
          </a:p>
          <a:p>
            <a:pPr lvl="1"/>
            <a:r>
              <a:rPr lang="en-US" sz="2400" dirty="0" smtClean="0"/>
              <a:t>Translation/scale step size</a:t>
            </a:r>
          </a:p>
          <a:p>
            <a:pPr lvl="1"/>
            <a:r>
              <a:rPr lang="en-US" sz="2400" dirty="0" smtClean="0"/>
              <a:t>Non-maxima suppression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Dalal-Triggs</a:t>
            </a:r>
            <a:r>
              <a:rPr lang="en-US" dirty="0" smtClean="0"/>
              <a:t> pedestrian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33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fixed-sized (64x128 pixel) window at each position and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HOG (histogram of gradient) features within each window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window with a linear SVM classifier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non-maxima suppression to remove overlapping detections with lower scores</a:t>
            </a:r>
            <a:endParaRPr lang="en-US" dirty="0"/>
          </a:p>
        </p:txBody>
      </p:sp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2" y="838200"/>
            <a:ext cx="8791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9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762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741" name="Group 53"/>
          <p:cNvGraphicFramePr>
            <a:graphicFrameLocks noGrp="1"/>
          </p:cNvGraphicFramePr>
          <p:nvPr/>
        </p:nvGraphicFramePr>
        <p:xfrm>
          <a:off x="3352800" y="1295400"/>
          <a:ext cx="2590800" cy="5105400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647700"/>
                <a:gridCol w="6477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44" name="Text Box 56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14745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11821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Tested with</a:t>
            </a:r>
          </a:p>
          <a:p>
            <a:pPr lvl="1"/>
            <a:r>
              <a:rPr lang="en-US" dirty="0" smtClean="0"/>
              <a:t>RGB</a:t>
            </a:r>
          </a:p>
          <a:p>
            <a:pPr lvl="1"/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Grayscale</a:t>
            </a:r>
          </a:p>
          <a:p>
            <a:r>
              <a:rPr lang="en-US" dirty="0" smtClean="0"/>
              <a:t>Gamma </a:t>
            </a:r>
            <a:r>
              <a:rPr lang="en-US" dirty="0"/>
              <a:t>Normalization and Compression</a:t>
            </a:r>
          </a:p>
          <a:p>
            <a:pPr lvl="1"/>
            <a:r>
              <a:rPr lang="en-US" dirty="0"/>
              <a:t>Square root</a:t>
            </a:r>
          </a:p>
          <a:p>
            <a:pPr lvl="1"/>
            <a:r>
              <a:rPr lang="en-US" dirty="0"/>
              <a:t>Log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447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2362200" y="2743200"/>
            <a:ext cx="228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04796" y="305383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Slightly better performance vs. grayscale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5319" y="4989163"/>
            <a:ext cx="533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slightly better performance vs. no adjustment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3183295" y="5010539"/>
            <a:ext cx="228600" cy="310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43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5717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68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152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9097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7762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1604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990600" y="3886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uncentered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066800" y="2667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centered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762000" y="5334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cubic-corrected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6781800" y="3048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diagonal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934200" y="5410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Sobel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  <p:sp>
        <p:nvSpPr>
          <p:cNvPr id="2" name="Oval 1"/>
          <p:cNvSpPr/>
          <p:nvPr/>
        </p:nvSpPr>
        <p:spPr>
          <a:xfrm>
            <a:off x="762000" y="1828800"/>
            <a:ext cx="1752600" cy="1402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48667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Outperforms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http://www.dogmine.com/wp-content/uploads/2009/09/dogs-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6"/>
          <a:stretch/>
        </p:blipFill>
        <p:spPr bwMode="auto">
          <a:xfrm>
            <a:off x="685800" y="2829863"/>
            <a:ext cx="4702363" cy="37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Category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Focus on object search: “Where is it?”</a:t>
            </a:r>
          </a:p>
          <a:p>
            <a:r>
              <a:rPr lang="en-US" sz="2800" dirty="0" smtClean="0"/>
              <a:t>Build templates that quickly differentiate object patch from background patch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549448" y="4514543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8391" y="5569803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Object</a:t>
            </a:r>
            <a:r>
              <a:rPr lang="en-US" sz="2400" dirty="0" smtClean="0"/>
              <a:t> or </a:t>
            </a:r>
          </a:p>
          <a:p>
            <a:r>
              <a:rPr lang="en-US" sz="2400" b="1" dirty="0" smtClean="0"/>
              <a:t>Non-Object?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85800" y="2863808"/>
            <a:ext cx="948266" cy="812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6733" y="3134741"/>
            <a:ext cx="948266" cy="812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3968" y="5708608"/>
            <a:ext cx="948266" cy="812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37883">
            <a:off x="2459137" y="430567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1" descr="C:\Users\Hoiem\AppData\Local\Temp\wz212c\model_dog_inde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54197" r="62379" b="9649"/>
          <a:stretch/>
        </p:blipFill>
        <p:spPr bwMode="auto">
          <a:xfrm>
            <a:off x="7044435" y="3819702"/>
            <a:ext cx="1588747" cy="1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17848" y="354889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 Model</a:t>
            </a:r>
            <a:endParaRPr lang="en-US" dirty="0"/>
          </a:p>
        </p:txBody>
      </p:sp>
      <p:pic>
        <p:nvPicPr>
          <p:cNvPr id="16" name="Picture 2" descr="http://www.dogmine.com/wp-content/uploads/2009/09/dogs-026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6" t="16733" r="14812" b="62130"/>
          <a:stretch/>
        </p:blipFill>
        <p:spPr bwMode="auto">
          <a:xfrm>
            <a:off x="5586733" y="2667000"/>
            <a:ext cx="777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dogmine.com/wp-content/uploads/2009/09/dogs-026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" r="83126" b="72873"/>
          <a:stretch/>
        </p:blipFill>
        <p:spPr bwMode="auto">
          <a:xfrm>
            <a:off x="5586733" y="3720714"/>
            <a:ext cx="777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dogmine.com/wp-content/uploads/2009/09/dogs-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0" t="43517" r="36547" b="38542"/>
          <a:stretch/>
        </p:blipFill>
        <p:spPr bwMode="auto">
          <a:xfrm>
            <a:off x="5668201" y="4858909"/>
            <a:ext cx="599366" cy="6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dogmine.com/wp-content/uploads/2009/09/dogs-026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2" r="85558" b="8214"/>
          <a:stretch/>
        </p:blipFill>
        <p:spPr bwMode="auto">
          <a:xfrm>
            <a:off x="5566484" y="5782735"/>
            <a:ext cx="777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dogmine.com/wp-content/uploads/2009/09/dogs-026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0" t="43517" r="36547" b="38542"/>
          <a:stretch/>
        </p:blipFill>
        <p:spPr bwMode="auto">
          <a:xfrm>
            <a:off x="5566484" y="4794208"/>
            <a:ext cx="777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6"/>
    </mc:Choice>
    <mc:Fallback xmlns="">
      <p:transition spd="slow" advTm="5472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12"/>
            <a:ext cx="5638800" cy="5257800"/>
          </a:xfrm>
        </p:spPr>
        <p:txBody>
          <a:bodyPr>
            <a:normAutofit/>
          </a:bodyPr>
          <a:lstStyle/>
          <a:p>
            <a:r>
              <a:rPr lang="en-US" dirty="0"/>
              <a:t>Histogram of gradient </a:t>
            </a:r>
            <a:r>
              <a:rPr lang="en-US" dirty="0" smtClean="0"/>
              <a:t>orientations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Votes weighted </a:t>
            </a:r>
            <a:r>
              <a:rPr lang="en-US" dirty="0"/>
              <a:t>by </a:t>
            </a:r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Bilinear interpolation between cells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429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98" y="3497263"/>
            <a:ext cx="1343025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3536445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4327" y="2667000"/>
            <a:ext cx="2619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Orientation: 9 bins (for unsigned angles)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06888" y="2752055"/>
            <a:ext cx="216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Histograms in 8x8 pixel cells</a:t>
            </a:r>
            <a:endParaRPr lang="en-US" sz="2000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18880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8006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1"/>
          <a:stretch/>
        </p:blipFill>
        <p:spPr bwMode="auto">
          <a:xfrm>
            <a:off x="3643312" y="1952042"/>
            <a:ext cx="2771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85" y="4533511"/>
            <a:ext cx="455675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28265"/>
            <a:ext cx="364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 with respect to surrounding cells</a:t>
            </a:r>
            <a:endParaRPr lang="en-US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15997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624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502229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84325" y="3705225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X=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9024" y="3520559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features = 15 x 7 x 9 x 4 = 3780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3148" y="4123643"/>
            <a:ext cx="10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cells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61836" y="2895600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orientations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67294" y="4162425"/>
            <a:ext cx="227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normalizations by neighboring cells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199501" y="3889891"/>
            <a:ext cx="277499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7315200" y="3264932"/>
            <a:ext cx="368042" cy="25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0"/>
          </p:cNvCxnSpPr>
          <p:nvPr/>
        </p:nvCxnSpPr>
        <p:spPr>
          <a:xfrm flipH="1" flipV="1">
            <a:off x="7651621" y="3833038"/>
            <a:ext cx="354026" cy="32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162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33575"/>
            <a:ext cx="7239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5527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05" y="3657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pos</a:t>
            </a:r>
            <a:r>
              <a:rPr lang="en-US" dirty="0" smtClean="0"/>
              <a:t> 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2405" y="363738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neg</a:t>
            </a:r>
            <a:r>
              <a:rPr lang="en-US" dirty="0" smtClean="0"/>
              <a:t>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7924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6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0607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9800"/>
            <a:ext cx="28575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685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156325" y="4314825"/>
            <a:ext cx="160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pedestrian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6477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examples</a:t>
            </a:r>
            <a:endParaRPr lang="en-US" dirty="0"/>
          </a:p>
        </p:txBody>
      </p:sp>
      <p:pic>
        <p:nvPicPr>
          <p:cNvPr id="27652" name="hog demo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9815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minute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Something to think about…</a:t>
            </a:r>
          </a:p>
          <a:p>
            <a:r>
              <a:rPr lang="en-US" sz="2800" dirty="0" smtClean="0"/>
              <a:t>Sliding window detectors work </a:t>
            </a:r>
          </a:p>
          <a:p>
            <a:pPr lvl="1"/>
            <a:r>
              <a:rPr lang="en-US" sz="2400" i="1" dirty="0" smtClean="0"/>
              <a:t>very well</a:t>
            </a:r>
            <a:r>
              <a:rPr lang="en-US" sz="2400" dirty="0" smtClean="0"/>
              <a:t> for faces</a:t>
            </a:r>
          </a:p>
          <a:p>
            <a:pPr lvl="1"/>
            <a:r>
              <a:rPr lang="en-US" sz="2400" i="1" dirty="0" smtClean="0"/>
              <a:t>fairly well</a:t>
            </a:r>
            <a:r>
              <a:rPr lang="en-US" sz="2400" dirty="0" smtClean="0"/>
              <a:t> for cars and pedestrians</a:t>
            </a:r>
          </a:p>
          <a:p>
            <a:pPr lvl="1"/>
            <a:r>
              <a:rPr lang="en-US" sz="2400" i="1" dirty="0" smtClean="0"/>
              <a:t>badly</a:t>
            </a:r>
            <a:r>
              <a:rPr lang="en-US" sz="2400" dirty="0" smtClean="0"/>
              <a:t> for cats and dogs</a:t>
            </a:r>
          </a:p>
          <a:p>
            <a:r>
              <a:rPr lang="en-US" sz="2800" dirty="0" smtClean="0"/>
              <a:t>Why are some classes easier than others?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86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Viola-Jones sliding window detector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b="1" dirty="0" smtClean="0"/>
              <a:t>Fast</a:t>
            </a:r>
            <a:r>
              <a:rPr lang="en-US" dirty="0" smtClean="0"/>
              <a:t> detection through two mechanisms</a:t>
            </a:r>
          </a:p>
          <a:p>
            <a:r>
              <a:rPr lang="en-US" dirty="0" smtClean="0"/>
              <a:t>Quickly eliminate unlikely windows</a:t>
            </a:r>
          </a:p>
          <a:p>
            <a:r>
              <a:rPr lang="en-US" dirty="0" smtClean="0"/>
              <a:t>Use features that are fast to compute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6488113"/>
            <a:ext cx="8799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Viola and Jones. </a:t>
            </a:r>
            <a:r>
              <a:rPr lang="en-US" sz="1600" u="sng" dirty="0">
                <a:hlinkClick r:id="rId2"/>
              </a:rPr>
              <a:t>Rapid Object Detection using a Boosted Cascade of Simple Features</a:t>
            </a:r>
            <a:r>
              <a:rPr lang="en-US" sz="1600" dirty="0"/>
              <a:t> (2001).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Cascade for Fast Detection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1447800"/>
            <a:ext cx="8763000" cy="2732088"/>
            <a:chOff x="381000" y="1447800"/>
            <a:chExt cx="8763000" cy="2732088"/>
          </a:xfrm>
        </p:grpSpPr>
        <p:sp>
          <p:nvSpPr>
            <p:cNvPr id="4" name="Rectangle 3"/>
            <p:cNvSpPr/>
            <p:nvPr/>
          </p:nvSpPr>
          <p:spPr>
            <a:xfrm>
              <a:off x="381000" y="14478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16002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19050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20574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0"/>
            <p:cNvSpPr txBox="1">
              <a:spLocks noChangeArrowheads="1"/>
            </p:cNvSpPr>
            <p:nvPr/>
          </p:nvSpPr>
          <p:spPr bwMode="auto">
            <a:xfrm>
              <a:off x="762000" y="3352800"/>
              <a:ext cx="11969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Examples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384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(x) &gt; t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8862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781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905000" y="2057400"/>
              <a:ext cx="381000" cy="4572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3" name="TextBox 15"/>
            <p:cNvSpPr txBox="1">
              <a:spLocks noChangeArrowheads="1"/>
            </p:cNvSpPr>
            <p:nvPr/>
          </p:nvSpPr>
          <p:spPr bwMode="auto">
            <a:xfrm>
              <a:off x="2743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32784" name="TextBox 16"/>
            <p:cNvSpPr txBox="1">
              <a:spLocks noChangeArrowheads="1"/>
            </p:cNvSpPr>
            <p:nvPr/>
          </p:nvSpPr>
          <p:spPr bwMode="auto">
            <a:xfrm>
              <a:off x="3352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32785" name="TextBox 1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11675" y="1768475"/>
              <a:ext cx="1279525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(x) &gt; t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532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N</a:t>
              </a:r>
              <a:r>
                <a:rPr lang="en-US" dirty="0">
                  <a:solidFill>
                    <a:schemeClr val="tx1"/>
                  </a:solidFill>
                </a:rPr>
                <a:t>(x) &gt; </a:t>
              </a:r>
              <a:r>
                <a:rPr lang="en-US" dirty="0" err="1">
                  <a:solidFill>
                    <a:schemeClr val="tx1"/>
                  </a:solidFill>
                </a:rPr>
                <a:t>t</a:t>
              </a:r>
              <a:r>
                <a:rPr lang="en-US" baseline="-25000" dirty="0" err="1">
                  <a:solidFill>
                    <a:schemeClr val="tx1"/>
                  </a:solidFill>
                </a:rPr>
                <a:t>N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79248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9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32790" name="TextBox 22"/>
            <p:cNvSpPr txBox="1">
              <a:spLocks noChangeArrowheads="1"/>
            </p:cNvSpPr>
            <p:nvPr/>
          </p:nvSpPr>
          <p:spPr bwMode="auto">
            <a:xfrm>
              <a:off x="5883275" y="1981200"/>
              <a:ext cx="5445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…</a:t>
              </a:r>
            </a:p>
          </p:txBody>
        </p:sp>
        <p:sp>
          <p:nvSpPr>
            <p:cNvPr id="32791" name="TextBox 23"/>
            <p:cNvSpPr txBox="1">
              <a:spLocks noChangeArrowheads="1"/>
            </p:cNvSpPr>
            <p:nvPr/>
          </p:nvSpPr>
          <p:spPr bwMode="auto">
            <a:xfrm>
              <a:off x="8447088" y="2209800"/>
              <a:ext cx="696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Pass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4686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3" name="TextBox 25"/>
            <p:cNvSpPr txBox="1">
              <a:spLocks noChangeArrowheads="1"/>
            </p:cNvSpPr>
            <p:nvPr/>
          </p:nvSpPr>
          <p:spPr bwMode="auto">
            <a:xfrm>
              <a:off x="4648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32794" name="TextBox 26"/>
            <p:cNvSpPr txBox="1">
              <a:spLocks noChangeArrowheads="1"/>
            </p:cNvSpPr>
            <p:nvPr/>
          </p:nvSpPr>
          <p:spPr bwMode="auto">
            <a:xfrm>
              <a:off x="5257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6819900" y="30861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6" name="TextBox 28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32797" name="TextBox 29"/>
            <p:cNvSpPr txBox="1">
              <a:spLocks noChangeArrowheads="1"/>
            </p:cNvSpPr>
            <p:nvPr/>
          </p:nvSpPr>
          <p:spPr bwMode="auto">
            <a:xfrm>
              <a:off x="7391400" y="29718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</p:grpSp>
      <p:sp>
        <p:nvSpPr>
          <p:cNvPr id="3382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Choose threshold for low false negative rate</a:t>
            </a:r>
          </a:p>
          <a:p>
            <a:pPr>
              <a:defRPr/>
            </a:pPr>
            <a:r>
              <a:rPr lang="en-US" sz="2800" dirty="0" smtClean="0"/>
              <a:t>Fast classifiers early in cascade</a:t>
            </a:r>
          </a:p>
          <a:p>
            <a:pPr>
              <a:defRPr/>
            </a:pPr>
            <a:r>
              <a:rPr lang="en-US" sz="2800" dirty="0" smtClean="0"/>
              <a:t>Slow classifiers later, but most examples don’t get there</a:t>
            </a:r>
          </a:p>
          <a:p>
            <a:pPr lvl="1">
              <a:buFont typeface="Arial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that are fast to compute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Haar</a:t>
            </a:r>
            <a:r>
              <a:rPr lang="en-US" dirty="0" smtClean="0"/>
              <a:t>-like features”</a:t>
            </a:r>
          </a:p>
          <a:p>
            <a:pPr lvl="1"/>
            <a:r>
              <a:rPr lang="en-US" dirty="0" smtClean="0"/>
              <a:t>Differences of sums of intensity</a:t>
            </a:r>
          </a:p>
          <a:p>
            <a:pPr lvl="1"/>
            <a:r>
              <a:rPr lang="en-US" dirty="0" smtClean="0"/>
              <a:t>Thousands, computed at various positions and scales within detection window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09600" y="4953000"/>
            <a:ext cx="3048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4953000"/>
            <a:ext cx="304800" cy="4572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143000" y="5181600"/>
            <a:ext cx="1295400" cy="228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143000" y="4953000"/>
            <a:ext cx="1295400" cy="2286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886200" y="4800600"/>
            <a:ext cx="4572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886200" y="51054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0292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800600" y="4724400"/>
            <a:ext cx="228600" cy="685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886200" y="44958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5720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705600" y="48006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6705600" y="51054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7086600" y="48006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086600" y="51054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924800" y="48768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696200" y="48768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7696200" y="43434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7924800" y="43434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0" y="5562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Two-rectangle features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276600" y="5562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Three-rectangle features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6172200" y="55626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Etc.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228600" y="45720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533400" y="4572000"/>
            <a:ext cx="44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modeling the objec</a:t>
            </a:r>
            <a:r>
              <a:rPr lang="en-US" dirty="0" smtClean="0"/>
              <a:t>t class</a:t>
            </a:r>
            <a:endParaRPr lang="en-US" dirty="0"/>
          </a:p>
        </p:txBody>
      </p:sp>
      <p:pic>
        <p:nvPicPr>
          <p:cNvPr id="4" name="Picture 3" descr="koala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1339850"/>
            <a:ext cx="1603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oal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150" y="1573213"/>
            <a:ext cx="21272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4025" y="3168650"/>
            <a:ext cx="1831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Illumination</a:t>
            </a:r>
          </a:p>
        </p:txBody>
      </p:sp>
      <p:pic>
        <p:nvPicPr>
          <p:cNvPr id="7" name="Picture 6" descr="koal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4963" y="1339850"/>
            <a:ext cx="1362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75050" y="3168650"/>
            <a:ext cx="1831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Object pose</a:t>
            </a:r>
          </a:p>
        </p:txBody>
      </p:sp>
      <p:pic>
        <p:nvPicPr>
          <p:cNvPr id="9" name="Picture 8" descr="koala11"/>
          <p:cNvPicPr>
            <a:picLocks noChangeAspect="1" noChangeArrowheads="1"/>
          </p:cNvPicPr>
          <p:nvPr/>
        </p:nvPicPr>
        <p:blipFill>
          <a:blip r:embed="rId5"/>
          <a:srcRect r="17667"/>
          <a:stretch>
            <a:fillRect/>
          </a:stretch>
        </p:blipFill>
        <p:spPr bwMode="auto">
          <a:xfrm>
            <a:off x="6038850" y="3824288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86550" y="3214688"/>
            <a:ext cx="2057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Clutter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011488" y="3900488"/>
            <a:ext cx="2690812" cy="2408237"/>
            <a:chOff x="2005" y="2990"/>
            <a:chExt cx="1695" cy="1517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05" y="4027"/>
              <a:ext cx="169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 dirty="0">
                  <a:solidFill>
                    <a:srgbClr val="000000"/>
                  </a:solidFill>
                  <a:cs typeface="Arial" charset="0"/>
                </a:rPr>
                <a:t>Intra-class appearance</a:t>
              </a:r>
            </a:p>
          </p:txBody>
        </p:sp>
        <p:pic>
          <p:nvPicPr>
            <p:cNvPr id="13" name="Picture 13" descr="albinokoal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20" y="2990"/>
              <a:ext cx="1074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84263" y="5565775"/>
            <a:ext cx="1831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000000"/>
                </a:solidFill>
                <a:cs typeface="Arial" charset="0"/>
              </a:rPr>
              <a:t>Occlusions</a:t>
            </a:r>
          </a:p>
        </p:txBody>
      </p:sp>
      <p:pic>
        <p:nvPicPr>
          <p:cNvPr id="15" name="Picture 15" descr="koala_occlusions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 b="19913"/>
          <a:stretch>
            <a:fillRect/>
          </a:stretch>
        </p:blipFill>
        <p:spPr bwMode="auto">
          <a:xfrm>
            <a:off x="1241425" y="3900488"/>
            <a:ext cx="14017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koalas_lgbg"/>
          <p:cNvPicPr>
            <a:picLocks noChangeAspect="1" noChangeArrowheads="1"/>
          </p:cNvPicPr>
          <p:nvPr/>
        </p:nvPicPr>
        <p:blipFill>
          <a:blip r:embed="rId8"/>
          <a:srcRect r="40761"/>
          <a:stretch>
            <a:fillRect/>
          </a:stretch>
        </p:blipFill>
        <p:spPr bwMode="auto">
          <a:xfrm>
            <a:off x="6921500" y="133985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5607050"/>
            <a:ext cx="3254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Viewpoint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3397" y="6519446"/>
            <a:ext cx="31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from K. Grauman, B. </a:t>
            </a:r>
            <a:r>
              <a:rPr lang="en-US" sz="1600" dirty="0" err="1" smtClean="0"/>
              <a:t>Leibe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14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Integral Images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ii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cumsum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cumsum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1), 2)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5600" y="1828800"/>
            <a:ext cx="2286000" cy="1600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95600" y="1828800"/>
            <a:ext cx="1066800" cy="8382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38600" y="2667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x, 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35052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ii(</a:t>
            </a:r>
            <a:r>
              <a:rPr lang="en-US" kern="0" dirty="0" err="1">
                <a:solidFill>
                  <a:sysClr val="windowText" lastClr="000000"/>
                </a:solidFill>
              </a:rPr>
              <a:t>x,y</a:t>
            </a:r>
            <a:r>
              <a:rPr lang="en-US" kern="0" dirty="0">
                <a:solidFill>
                  <a:sysClr val="windowText" lastClr="000000"/>
                </a:solidFill>
              </a:rPr>
              <a:t>) = Sum of the values in the grey region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3132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0" y="5791200"/>
            <a:ext cx="296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to compute A+D-B-C?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0" y="47244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to compute B-A?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Feature selection with </a:t>
            </a:r>
            <a:r>
              <a:rPr lang="en-US" sz="3600" dirty="0" err="1" smtClean="0"/>
              <a:t>Adaboost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Create a large pool of features (180K)</a:t>
            </a:r>
          </a:p>
          <a:p>
            <a:r>
              <a:rPr lang="en-US" dirty="0" smtClean="0"/>
              <a:t>Select features that are discriminative and work well together</a:t>
            </a:r>
          </a:p>
          <a:p>
            <a:pPr lvl="1"/>
            <a:r>
              <a:rPr lang="en-US" dirty="0" smtClean="0"/>
              <a:t>“Weak learner” = feature + threshold + parity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Choose weak learner that minimizes error on the weighted training set</a:t>
            </a:r>
          </a:p>
          <a:p>
            <a:pPr lvl="1"/>
            <a:r>
              <a:rPr lang="en-US" dirty="0" smtClean="0"/>
              <a:t>Reweight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29012"/>
            <a:ext cx="38798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"/>
            <a:ext cx="4414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Adaboost: Immune to Overfitting?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 l="51350" b="45474"/>
          <a:stretch>
            <a:fillRect/>
          </a:stretch>
        </p:blipFill>
        <p:spPr bwMode="auto">
          <a:xfrm>
            <a:off x="2895600" y="1905000"/>
            <a:ext cx="42672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524000" y="28194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error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447800" y="3886200"/>
            <a:ext cx="125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Train error</a:t>
            </a:r>
          </a:p>
        </p:txBody>
      </p:sp>
    </p:spTree>
    <p:extLst>
      <p:ext uri="{BB962C8B-B14F-4D97-AF65-F5344CB8AC3E}">
        <p14:creationId xmlns:p14="http://schemas.microsoft.com/office/powerpoint/2010/main" val="184437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Adaboost: Margin Maximizer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/>
          <a:srcRect l="51350"/>
          <a:stretch>
            <a:fillRect/>
          </a:stretch>
        </p:blipFill>
        <p:spPr bwMode="auto">
          <a:xfrm>
            <a:off x="3048000" y="1371600"/>
            <a:ext cx="3124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981200" y="51054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margin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905000" y="20574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error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1828800" y="2743200"/>
            <a:ext cx="125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Train error</a:t>
            </a:r>
          </a:p>
        </p:txBody>
      </p:sp>
    </p:spTree>
    <p:extLst>
      <p:ext uri="{BB962C8B-B14F-4D97-AF65-F5344CB8AC3E}">
        <p14:creationId xmlns:p14="http://schemas.microsoft.com/office/powerpoint/2010/main" val="361409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 selected features</a:t>
            </a:r>
            <a:endParaRPr lang="en-US" dirty="0"/>
          </a:p>
        </p:txBody>
      </p:sp>
      <p:pic>
        <p:nvPicPr>
          <p:cNvPr id="100354" name="Picture 2" descr="http://learning.cis.upenn.edu/cis520_fall2009/uploads/Lectures/viola_jones_firs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21982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Viola-Jones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38 stages with 1, 10, 25, 50 … features</a:t>
            </a:r>
          </a:p>
          <a:p>
            <a:pPr lvl="1">
              <a:defRPr/>
            </a:pPr>
            <a:r>
              <a:rPr lang="en-US" sz="2400" dirty="0" smtClean="0"/>
              <a:t>6061 total used out of 180K candidates</a:t>
            </a:r>
          </a:p>
          <a:p>
            <a:pPr lvl="1">
              <a:defRPr/>
            </a:pPr>
            <a:r>
              <a:rPr lang="en-US" sz="2400" dirty="0" smtClean="0"/>
              <a:t>10 features evaluated on average</a:t>
            </a:r>
          </a:p>
          <a:p>
            <a:pPr>
              <a:defRPr/>
            </a:pPr>
            <a:r>
              <a:rPr lang="en-US" sz="2800" dirty="0" smtClean="0"/>
              <a:t>Training Examples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4916 positive examples</a:t>
            </a:r>
          </a:p>
          <a:p>
            <a:pPr lvl="1">
              <a:defRPr/>
            </a:pPr>
            <a:r>
              <a:rPr lang="en-US" sz="2400" dirty="0" smtClean="0"/>
              <a:t>10000 negative examples collected after each stage</a:t>
            </a:r>
          </a:p>
          <a:p>
            <a:pPr>
              <a:defRPr/>
            </a:pPr>
            <a:r>
              <a:rPr lang="en-US" sz="2800" dirty="0" smtClean="0"/>
              <a:t>Scanning</a:t>
            </a:r>
          </a:p>
          <a:p>
            <a:pPr lvl="1">
              <a:defRPr/>
            </a:pPr>
            <a:r>
              <a:rPr lang="en-US" sz="2400" dirty="0" smtClean="0"/>
              <a:t>Scale detector rather than image</a:t>
            </a:r>
          </a:p>
          <a:p>
            <a:pPr lvl="1">
              <a:defRPr/>
            </a:pPr>
            <a:r>
              <a:rPr lang="en-US" sz="2400" dirty="0" smtClean="0"/>
              <a:t>Scale steps = </a:t>
            </a:r>
            <a:r>
              <a:rPr lang="en-US" sz="2400" dirty="0" smtClean="0"/>
              <a:t>1.25  (factor between two consecutive scales)</a:t>
            </a:r>
          </a:p>
          <a:p>
            <a:pPr lvl="1">
              <a:defRPr/>
            </a:pPr>
            <a:r>
              <a:rPr lang="en-US" sz="2400" dirty="0"/>
              <a:t>T</a:t>
            </a:r>
            <a:r>
              <a:rPr lang="en-US" sz="2400" dirty="0" smtClean="0"/>
              <a:t>ranslation 1*scale (# pixels between two consecutive windows)</a:t>
            </a:r>
          </a:p>
          <a:p>
            <a:pPr>
              <a:defRPr/>
            </a:pPr>
            <a:r>
              <a:rPr lang="en-US" sz="2800" dirty="0" smtClean="0"/>
              <a:t>Non-max suppression: average coordinates of overlapping boxes</a:t>
            </a:r>
          </a:p>
          <a:p>
            <a:pPr>
              <a:defRPr/>
            </a:pPr>
            <a:r>
              <a:rPr lang="en-US" sz="2800" dirty="0" smtClean="0"/>
              <a:t>Train </a:t>
            </a:r>
            <a:r>
              <a:rPr lang="en-US" sz="2800" dirty="0" smtClean="0"/>
              <a:t>3 classifiers and take vote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 Jones Results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226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667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124200" y="6248400"/>
            <a:ext cx="2687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MIT + CMU face dataset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1066800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 = 15 FPS (in 2001)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/>
              <a:t>Strengths and Weaknesses of Statistical Template Approach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r>
              <a:rPr lang="en-US" sz="2800" smtClean="0"/>
              <a:t>Strengths</a:t>
            </a:r>
          </a:p>
          <a:p>
            <a:r>
              <a:rPr lang="en-US" sz="2800" smtClean="0"/>
              <a:t>Works very well for non-deformable objects: faces, cars, upright pedestrians</a:t>
            </a:r>
          </a:p>
          <a:p>
            <a:r>
              <a:rPr lang="en-US" sz="2800" smtClean="0"/>
              <a:t>Fast detection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r>
              <a:rPr lang="en-US" sz="2800" smtClean="0"/>
              <a:t>Weaknesses</a:t>
            </a:r>
          </a:p>
          <a:p>
            <a:r>
              <a:rPr lang="en-US" sz="2800" smtClean="0"/>
              <a:t>Not so well for highly deformable objects</a:t>
            </a:r>
          </a:p>
          <a:p>
            <a:r>
              <a:rPr lang="en-US" sz="2800" smtClean="0"/>
              <a:t>Not robust to occlusion</a:t>
            </a:r>
          </a:p>
          <a:p>
            <a:r>
              <a:rPr lang="en-US" sz="2800" smtClean="0"/>
              <a:t>Requires lots of training data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Details in feature computation really matter</a:t>
            </a:r>
          </a:p>
          <a:p>
            <a:pPr lvl="1"/>
            <a:r>
              <a:rPr lang="en-US" dirty="0" smtClean="0"/>
              <a:t>E.g., normalization in </a:t>
            </a:r>
            <a:r>
              <a:rPr lang="en-US" dirty="0" err="1" smtClean="0"/>
              <a:t>Dalal-Triggs</a:t>
            </a:r>
            <a:r>
              <a:rPr lang="en-US" dirty="0" smtClean="0"/>
              <a:t> improves detection rate by 27% at fixed false positive rate</a:t>
            </a:r>
          </a:p>
          <a:p>
            <a:r>
              <a:rPr lang="en-US" dirty="0" smtClean="0"/>
              <a:t>Template size</a:t>
            </a:r>
          </a:p>
          <a:p>
            <a:pPr lvl="1"/>
            <a:r>
              <a:rPr lang="en-US" dirty="0" smtClean="0"/>
              <a:t>Typical choice is size of smallest detectable object</a:t>
            </a:r>
          </a:p>
          <a:p>
            <a:r>
              <a:rPr lang="en-US" dirty="0" smtClean="0"/>
              <a:t>“Jittering” to create synthetic positive examples</a:t>
            </a:r>
          </a:p>
          <a:p>
            <a:pPr lvl="1"/>
            <a:r>
              <a:rPr lang="en-US" dirty="0" smtClean="0"/>
              <a:t>Create slightly rotated, translated, scaled, mirrored versions as extra positive examples</a:t>
            </a:r>
          </a:p>
          <a:p>
            <a:r>
              <a:rPr lang="en-US" dirty="0" smtClean="0"/>
              <a:t>Bootstrapping to get hard negative examples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Randomly sample negative examples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Train detector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Sample negative examples that score &gt; -1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until all high-scoring negative examples fit in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56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Challenges in modeling the non-object class</a:t>
            </a:r>
            <a:endParaRPr lang="en-US" sz="3600" dirty="0"/>
          </a:p>
        </p:txBody>
      </p:sp>
      <p:pic>
        <p:nvPicPr>
          <p:cNvPr id="6" name="Picture 12" descr="C:\Users\Hoiem\Documents\Presentations\NSF Frontiers - Aug 2011\fp_display\dog_005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11518" r="9890" b="14243"/>
          <a:stretch/>
        </p:blipFill>
        <p:spPr bwMode="auto">
          <a:xfrm>
            <a:off x="3880174" y="2705400"/>
            <a:ext cx="229634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4" name="Picture 4" descr="C:\Users\Hoiem\Documents\Presentations\NSF Frontiers - Aug 2011\fp_display\dog_fp_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78" y="2760133"/>
            <a:ext cx="249403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6408" y="2037408"/>
            <a:ext cx="14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Bad Localization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1614" y="2113802"/>
            <a:ext cx="205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Confused with Similar Object</a:t>
            </a:r>
            <a:endParaRPr lang="en-US" dirty="0"/>
          </a:p>
        </p:txBody>
      </p:sp>
      <p:pic>
        <p:nvPicPr>
          <p:cNvPr id="220165" name="Picture 5" descr="C:\Users\Hoiem\Documents\Presentations\NSF Frontiers - Aug 2011\fp_display\dog_fp_0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88" y="5272862"/>
            <a:ext cx="831359" cy="13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70288" y="4620118"/>
            <a:ext cx="242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Confused with </a:t>
            </a:r>
            <a:r>
              <a:rPr lang="en-US" dirty="0" smtClean="0"/>
              <a:t>Dissimilar</a:t>
            </a:r>
            <a:r>
              <a:rPr lang="en-US" dirty="0" smtClean="0"/>
              <a:t> Objects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60678" y="490353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Misc. Background</a:t>
            </a:r>
            <a:endParaRPr lang="en-US" dirty="0"/>
          </a:p>
        </p:txBody>
      </p:sp>
      <p:pic>
        <p:nvPicPr>
          <p:cNvPr id="220166" name="Picture 6" descr="C:\Users\Hoiem\Documents\Presentations\NSF Frontiers - Aug 2011\fp_display\dog_fp_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52" y="5383740"/>
            <a:ext cx="613253" cy="9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7" name="Picture 7" descr="C:\Users\Hoiem\Documents\Presentations\NSF Frontiers - Aug 2011\fp_display\dog_fp_00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55" y="5405437"/>
            <a:ext cx="961316" cy="9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8" name="Picture 8" descr="C:\Users\Hoiem\Documents\Presentations\NSF Frontiers - Aug 2011\fp_display\dog_fp_0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48" y="5383740"/>
            <a:ext cx="1462455" cy="9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Hoiem\Documents\Presentations\NSF Frontiers - Aug 2011\fp_display\dog_tp_00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093" y="2356640"/>
            <a:ext cx="1830959" cy="180686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Hoiem\Documents\Presentations\NSF Frontiers - Aug 2011\fp_display\dog_tp_00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7" y="4358462"/>
            <a:ext cx="1161641" cy="18288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6632" y="1424748"/>
            <a:ext cx="14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True Detections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96817" y="2037408"/>
            <a:ext cx="2283357" cy="4541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22"/>
    </mc:Choice>
    <mc:Fallback xmlns="">
      <p:transition spd="slow" advTm="34522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Consumer application: iPhoto 2009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Things iPhoto thinks are faces</a:t>
            </a:r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600200"/>
            <a:ext cx="75485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3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Influential Works in Detection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Sung-</a:t>
            </a:r>
            <a:r>
              <a:rPr lang="en-US" sz="2000" dirty="0" err="1" smtClean="0"/>
              <a:t>Poggio</a:t>
            </a:r>
            <a:r>
              <a:rPr lang="en-US" sz="2000" dirty="0" smtClean="0"/>
              <a:t> (1994, 1998) : ~</a:t>
            </a:r>
            <a:r>
              <a:rPr lang="en-US" sz="2000" dirty="0" smtClean="0"/>
              <a:t>1750 </a:t>
            </a:r>
            <a:r>
              <a:rPr lang="en-US" sz="2000" dirty="0" smtClean="0"/>
              <a:t>citations</a:t>
            </a:r>
          </a:p>
          <a:p>
            <a:pPr lvl="1"/>
            <a:r>
              <a:rPr lang="en-US" sz="1800" dirty="0" smtClean="0"/>
              <a:t>Basic idea of statistical template detection (I think), bootstrapping to get “face-like” negative examples, multiple whole-face prototypes (in 1994)</a:t>
            </a:r>
          </a:p>
          <a:p>
            <a:r>
              <a:rPr lang="en-US" sz="2000" dirty="0" smtClean="0"/>
              <a:t>Rowley-</a:t>
            </a:r>
            <a:r>
              <a:rPr lang="en-US" sz="2000" dirty="0" err="1" smtClean="0"/>
              <a:t>Baluja</a:t>
            </a:r>
            <a:r>
              <a:rPr lang="en-US" sz="2000" dirty="0" smtClean="0"/>
              <a:t>-Kanade (1996-1998) : </a:t>
            </a:r>
            <a:r>
              <a:rPr lang="en-US" sz="2000" dirty="0" smtClean="0"/>
              <a:t>~3400</a:t>
            </a:r>
            <a:endParaRPr lang="en-US" sz="2000" dirty="0" smtClean="0"/>
          </a:p>
          <a:p>
            <a:pPr lvl="1"/>
            <a:r>
              <a:rPr lang="en-US" sz="1800" dirty="0" smtClean="0"/>
              <a:t>“Parts” at fixed position, non-maxima suppression, simple cascade, rotation, pretty good accuracy, fast</a:t>
            </a:r>
          </a:p>
          <a:p>
            <a:r>
              <a:rPr lang="en-US" sz="2000" dirty="0" err="1" smtClean="0"/>
              <a:t>Schneiderman</a:t>
            </a:r>
            <a:r>
              <a:rPr lang="en-US" sz="2000" dirty="0" smtClean="0"/>
              <a:t>-Kanade (1998-2000,2004) : ~</a:t>
            </a:r>
            <a:r>
              <a:rPr lang="en-US" sz="2000" dirty="0" smtClean="0"/>
              <a:t>1700</a:t>
            </a:r>
            <a:endParaRPr lang="en-US" sz="2000" dirty="0" smtClean="0"/>
          </a:p>
          <a:p>
            <a:pPr lvl="1"/>
            <a:r>
              <a:rPr lang="en-US" sz="1800" dirty="0" smtClean="0"/>
              <a:t>Careful feature engineering, excellent results, cascade</a:t>
            </a:r>
          </a:p>
          <a:p>
            <a:r>
              <a:rPr lang="en-US" sz="2000" dirty="0" smtClean="0"/>
              <a:t>Viola-Jones (2001, 2004) : </a:t>
            </a:r>
            <a:r>
              <a:rPr lang="en-US" sz="2000" dirty="0" smtClean="0"/>
              <a:t>~11,000</a:t>
            </a:r>
            <a:endParaRPr lang="en-US" sz="2000" dirty="0" smtClean="0"/>
          </a:p>
          <a:p>
            <a:pPr lvl="1"/>
            <a:r>
              <a:rPr lang="en-US" sz="1800" dirty="0" err="1" smtClean="0"/>
              <a:t>Haar</a:t>
            </a:r>
            <a:r>
              <a:rPr lang="en-US" sz="1800" dirty="0" smtClean="0"/>
              <a:t>-like features, </a:t>
            </a:r>
            <a:r>
              <a:rPr lang="en-US" sz="1800" dirty="0" err="1" smtClean="0"/>
              <a:t>Adaboost</a:t>
            </a:r>
            <a:r>
              <a:rPr lang="en-US" sz="1800" dirty="0" smtClean="0"/>
              <a:t> as feature selection, hyper-cascade, very fast, easy to implement</a:t>
            </a:r>
          </a:p>
          <a:p>
            <a:r>
              <a:rPr lang="en-US" sz="2000" dirty="0" err="1" smtClean="0"/>
              <a:t>Dalal-Triggs</a:t>
            </a:r>
            <a:r>
              <a:rPr lang="en-US" sz="2000" dirty="0" smtClean="0"/>
              <a:t> (2005) : </a:t>
            </a:r>
            <a:r>
              <a:rPr lang="en-US" sz="2000" dirty="0" smtClean="0">
                <a:sym typeface="Wingdings" pitchFamily="2" charset="2"/>
              </a:rPr>
              <a:t>~3250</a:t>
            </a:r>
            <a:endParaRPr lang="en-US" sz="2000" dirty="0" smtClean="0"/>
          </a:p>
          <a:p>
            <a:pPr lvl="1"/>
            <a:r>
              <a:rPr lang="en-US" sz="1800" dirty="0" smtClean="0"/>
              <a:t>Careful feature engineering, excellent results, HOG feature, online code</a:t>
            </a:r>
          </a:p>
          <a:p>
            <a:r>
              <a:rPr lang="en-US" sz="2000" dirty="0" smtClean="0"/>
              <a:t>Felzenszwalb-</a:t>
            </a:r>
            <a:r>
              <a:rPr lang="en-US" sz="2000" dirty="0" err="1" smtClean="0"/>
              <a:t>Huttenlocher</a:t>
            </a:r>
            <a:r>
              <a:rPr lang="en-US" sz="2000" dirty="0" smtClean="0"/>
              <a:t> (2000): </a:t>
            </a:r>
            <a:r>
              <a:rPr lang="en-US" sz="2000" dirty="0" smtClean="0"/>
              <a:t>~1000</a:t>
            </a:r>
            <a:endParaRPr lang="en-US" sz="2000" dirty="0" smtClean="0"/>
          </a:p>
          <a:p>
            <a:pPr lvl="1"/>
            <a:r>
              <a:rPr lang="en-US" sz="1800" dirty="0" smtClean="0"/>
              <a:t>Efficient way to solve part-based detectors</a:t>
            </a:r>
          </a:p>
          <a:p>
            <a:r>
              <a:rPr lang="en-US" sz="2000" dirty="0" smtClean="0"/>
              <a:t>Felzenszwalb-McAllester-Ramanan (2008)?  </a:t>
            </a:r>
            <a:r>
              <a:rPr lang="en-US" sz="2000" dirty="0" smtClean="0"/>
              <a:t>~</a:t>
            </a:r>
            <a:r>
              <a:rPr lang="en-US" sz="2000" dirty="0" smtClean="0">
                <a:sym typeface="Wingdings" pitchFamily="2" charset="2"/>
              </a:rPr>
              <a:t>800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r>
              <a:rPr lang="en-US" sz="1800" dirty="0" smtClean="0"/>
              <a:t>Excellent template/parts-based blend 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261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5791200" cy="586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Sliding window for search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Features based on differences of intensity (gradient, wavelet, etc.)</a:t>
            </a:r>
          </a:p>
          <a:p>
            <a:pPr lvl="1">
              <a:defRPr/>
            </a:pPr>
            <a:r>
              <a:rPr lang="en-US" dirty="0" smtClean="0"/>
              <a:t>Excellent results require careful feature design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Boosting for feature </a:t>
            </a:r>
            <a:r>
              <a:rPr lang="en-US" dirty="0" smtClean="0"/>
              <a:t>selection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Integral images, cascade for speed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Bootstrapping to deal with many, many negative examples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77000" y="1143000"/>
            <a:ext cx="1981200" cy="1524000"/>
            <a:chOff x="533400" y="1676400"/>
            <a:chExt cx="2286000" cy="1714500"/>
          </a:xfrm>
        </p:grpSpPr>
        <p:pic>
          <p:nvPicPr>
            <p:cNvPr id="42016" name="Picture 13" descr="p10101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676400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7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Rectangle 6"/>
            <p:cNvSpPr>
              <a:spLocks noChangeArrowheads="1"/>
            </p:cNvSpPr>
            <p:nvPr/>
          </p:nvSpPr>
          <p:spPr bwMode="auto">
            <a:xfrm>
              <a:off x="633845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Rectangle 7"/>
            <p:cNvSpPr>
              <a:spLocks noChangeArrowheads="1"/>
            </p:cNvSpPr>
            <p:nvPr/>
          </p:nvSpPr>
          <p:spPr bwMode="auto">
            <a:xfrm>
              <a:off x="2514600" y="2667000"/>
              <a:ext cx="301336" cy="711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8"/>
            <p:cNvSpPr>
              <a:spLocks noChangeShapeType="1"/>
            </p:cNvSpPr>
            <p:nvPr/>
          </p:nvSpPr>
          <p:spPr bwMode="auto">
            <a:xfrm>
              <a:off x="1035627" y="2032000"/>
              <a:ext cx="301336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5924550" y="5003800"/>
            <a:ext cx="3219450" cy="1016000"/>
            <a:chOff x="381000" y="1447800"/>
            <a:chExt cx="8979120" cy="2834363"/>
          </a:xfrm>
        </p:grpSpPr>
        <p:sp>
          <p:nvSpPr>
            <p:cNvPr id="17" name="Rectangle 16"/>
            <p:cNvSpPr/>
            <p:nvPr/>
          </p:nvSpPr>
          <p:spPr>
            <a:xfrm>
              <a:off x="381000" y="144780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1538" y="1598376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6504" y="1753381"/>
              <a:ext cx="836810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7042" y="1903957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2005" y="205896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1996" name="TextBox 10"/>
            <p:cNvSpPr txBox="1">
              <a:spLocks noChangeArrowheads="1"/>
            </p:cNvSpPr>
            <p:nvPr/>
          </p:nvSpPr>
          <p:spPr bwMode="auto">
            <a:xfrm>
              <a:off x="761999" y="3352801"/>
              <a:ext cx="1297561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Examples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39823" y="1753381"/>
              <a:ext cx="1292852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H</a:t>
              </a:r>
              <a:r>
                <a:rPr lang="en-US" sz="500" baseline="-25000" dirty="0">
                  <a:solidFill>
                    <a:schemeClr val="tx1"/>
                  </a:solidFill>
                </a:rPr>
                <a:t>1</a:t>
              </a:r>
              <a:r>
                <a:rPr lang="en-US" sz="500" dirty="0">
                  <a:solidFill>
                    <a:schemeClr val="tx1"/>
                  </a:solidFill>
                </a:rPr>
                <a:t>(x) &gt; t</a:t>
              </a:r>
              <a:r>
                <a:rPr lang="en-US" sz="500" baseline="-25000" dirty="0">
                  <a:solidFill>
                    <a:schemeClr val="tx1"/>
                  </a:solidFill>
                </a:rPr>
                <a:t>1</a:t>
              </a:r>
              <a:r>
                <a:rPr lang="en-US" sz="5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887639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2780652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904085" y="2058960"/>
              <a:ext cx="380771" cy="456157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01" name="TextBox 15"/>
            <p:cNvSpPr txBox="1">
              <a:spLocks noChangeArrowheads="1"/>
            </p:cNvSpPr>
            <p:nvPr/>
          </p:nvSpPr>
          <p:spPr bwMode="auto">
            <a:xfrm>
              <a:off x="2743199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Reject</a:t>
              </a:r>
            </a:p>
          </p:txBody>
        </p:sp>
        <p:sp>
          <p:nvSpPr>
            <p:cNvPr id="42002" name="TextBox 16"/>
            <p:cNvSpPr txBox="1">
              <a:spLocks noChangeArrowheads="1"/>
            </p:cNvSpPr>
            <p:nvPr/>
          </p:nvSpPr>
          <p:spPr bwMode="auto">
            <a:xfrm>
              <a:off x="3352801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No</a:t>
              </a:r>
            </a:p>
          </p:txBody>
        </p:sp>
        <p:sp>
          <p:nvSpPr>
            <p:cNvPr id="42003" name="TextBox 17"/>
            <p:cNvSpPr txBox="1">
              <a:spLocks noChangeArrowheads="1"/>
            </p:cNvSpPr>
            <p:nvPr/>
          </p:nvSpPr>
          <p:spPr bwMode="auto">
            <a:xfrm>
              <a:off x="3810001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Yes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511928" y="1766666"/>
              <a:ext cx="1279567" cy="1067316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H</a:t>
              </a:r>
              <a:r>
                <a:rPr lang="en-US" sz="500" baseline="-25000" dirty="0">
                  <a:solidFill>
                    <a:schemeClr val="tx1"/>
                  </a:solidFill>
                </a:rPr>
                <a:t>2</a:t>
              </a:r>
              <a:r>
                <a:rPr lang="en-US" sz="500" dirty="0">
                  <a:solidFill>
                    <a:schemeClr val="tx1"/>
                  </a:solidFill>
                </a:rPr>
                <a:t>(x) &gt; t</a:t>
              </a:r>
              <a:r>
                <a:rPr lang="en-US" sz="500" baseline="-25000" dirty="0">
                  <a:solidFill>
                    <a:schemeClr val="tx1"/>
                  </a:solidFill>
                </a:rPr>
                <a:t>2</a:t>
              </a:r>
              <a:r>
                <a:rPr lang="en-US" sz="5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53038" y="1753381"/>
              <a:ext cx="1297281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H</a:t>
              </a:r>
              <a:r>
                <a:rPr lang="en-US" sz="500" baseline="-25000" dirty="0">
                  <a:solidFill>
                    <a:schemeClr val="tx1"/>
                  </a:solidFill>
                </a:rPr>
                <a:t>N</a:t>
              </a:r>
              <a:r>
                <a:rPr lang="en-US" sz="500" dirty="0">
                  <a:solidFill>
                    <a:schemeClr val="tx1"/>
                  </a:solidFill>
                </a:rPr>
                <a:t>(x) &gt; </a:t>
              </a:r>
              <a:r>
                <a:rPr lang="en-US" sz="500" dirty="0" err="1">
                  <a:solidFill>
                    <a:schemeClr val="tx1"/>
                  </a:solidFill>
                </a:rPr>
                <a:t>t</a:t>
              </a:r>
              <a:r>
                <a:rPr lang="en-US" sz="500" baseline="-25000" dirty="0" err="1">
                  <a:solidFill>
                    <a:schemeClr val="tx1"/>
                  </a:solidFill>
                </a:rPr>
                <a:t>N</a:t>
              </a:r>
              <a:r>
                <a:rPr lang="en-US" sz="5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7925586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07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Yes</a:t>
              </a:r>
            </a:p>
          </p:txBody>
        </p:sp>
        <p:sp>
          <p:nvSpPr>
            <p:cNvPr id="42008" name="TextBox 22"/>
            <p:cNvSpPr txBox="1">
              <a:spLocks noChangeArrowheads="1"/>
            </p:cNvSpPr>
            <p:nvPr/>
          </p:nvSpPr>
          <p:spPr bwMode="auto">
            <a:xfrm>
              <a:off x="5883275" y="1981201"/>
              <a:ext cx="801249" cy="60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…</a:t>
              </a:r>
            </a:p>
          </p:txBody>
        </p:sp>
        <p:sp>
          <p:nvSpPr>
            <p:cNvPr id="42009" name="TextBox 23"/>
            <p:cNvSpPr txBox="1">
              <a:spLocks noChangeArrowheads="1"/>
            </p:cNvSpPr>
            <p:nvPr/>
          </p:nvSpPr>
          <p:spPr bwMode="auto">
            <a:xfrm>
              <a:off x="8447087" y="2209801"/>
              <a:ext cx="91303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Pass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4684509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11" name="TextBox 25"/>
            <p:cNvSpPr txBox="1">
              <a:spLocks noChangeArrowheads="1"/>
            </p:cNvSpPr>
            <p:nvPr/>
          </p:nvSpPr>
          <p:spPr bwMode="auto">
            <a:xfrm>
              <a:off x="4648200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Reject</a:t>
              </a:r>
            </a:p>
          </p:txBody>
        </p:sp>
        <p:sp>
          <p:nvSpPr>
            <p:cNvPr id="42012" name="TextBox 26"/>
            <p:cNvSpPr txBox="1">
              <a:spLocks noChangeArrowheads="1"/>
            </p:cNvSpPr>
            <p:nvPr/>
          </p:nvSpPr>
          <p:spPr bwMode="auto">
            <a:xfrm>
              <a:off x="5257799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No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6818599" y="3086464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14" name="TextBox 28"/>
            <p:cNvSpPr txBox="1">
              <a:spLocks noChangeArrowheads="1"/>
            </p:cNvSpPr>
            <p:nvPr/>
          </p:nvSpPr>
          <p:spPr bwMode="auto">
            <a:xfrm>
              <a:off x="6781801" y="3733800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Reject</a:t>
              </a:r>
            </a:p>
          </p:txBody>
        </p:sp>
        <p:sp>
          <p:nvSpPr>
            <p:cNvPr id="42015" name="TextBox 29"/>
            <p:cNvSpPr txBox="1">
              <a:spLocks noChangeArrowheads="1"/>
            </p:cNvSpPr>
            <p:nvPr/>
          </p:nvSpPr>
          <p:spPr bwMode="auto">
            <a:xfrm>
              <a:off x="7391400" y="2971799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No</a:t>
              </a:r>
            </a:p>
          </p:txBody>
        </p:sp>
      </p:grp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61" y="3124200"/>
            <a:ext cx="747077" cy="148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Deformable parts models and the distance transform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0577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Process of Object Recognition</a:t>
            </a:r>
            <a:endParaRPr lang="de-CH" dirty="0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2362200" y="1676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362200" y="28654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362200" y="4038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362200" y="52578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Resolve Detections</a:t>
            </a:r>
            <a:endParaRPr lang="en-US" sz="2800" dirty="0"/>
          </a:p>
        </p:txBody>
      </p:sp>
      <p:sp>
        <p:nvSpPr>
          <p:cNvPr id="112" name="Down Arrow 111"/>
          <p:cNvSpPr/>
          <p:nvPr/>
        </p:nvSpPr>
        <p:spPr>
          <a:xfrm>
            <a:off x="3962400" y="2468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3962400" y="3611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3962400" y="47990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object parameters?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8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Statistical Template in Bounding Box</a:t>
            </a:r>
          </a:p>
          <a:p>
            <a:pPr marL="914400" lvl="1" indent="-514350"/>
            <a:r>
              <a:rPr lang="en-US" smtClean="0"/>
              <a:t>Object is some (x,y,w,h) in image</a:t>
            </a:r>
          </a:p>
          <a:p>
            <a:pPr marL="914400" lvl="1" indent="-514350"/>
            <a:r>
              <a:rPr lang="en-US" smtClean="0"/>
              <a:t>Features defined wrt bounding box coordinates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2209800" y="5334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5334000" y="5334000"/>
            <a:ext cx="247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Template Visualization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6831013" y="6550025"/>
            <a:ext cx="2312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Images from Felzenszwalb</a:t>
            </a:r>
          </a:p>
        </p:txBody>
      </p:sp>
    </p:spTree>
    <p:extLst>
      <p:ext uri="{BB962C8B-B14F-4D97-AF65-F5344CB8AC3E}">
        <p14:creationId xmlns:p14="http://schemas.microsoft.com/office/powerpoint/2010/main" val="36182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2.	Articulated parts model</a:t>
            </a:r>
          </a:p>
          <a:p>
            <a:pPr marL="914400" lvl="1" indent="-514350"/>
            <a:r>
              <a:rPr lang="en-US" smtClean="0"/>
              <a:t>Object is configuration of parts</a:t>
            </a:r>
          </a:p>
          <a:p>
            <a:pPr marL="914400" lvl="1" indent="-514350"/>
            <a:r>
              <a:rPr lang="en-US" smtClean="0"/>
              <a:t>Each part is detectable</a:t>
            </a:r>
          </a:p>
        </p:txBody>
      </p:sp>
      <p:sp>
        <p:nvSpPr>
          <p:cNvPr id="35844" name="TextBox 9"/>
          <p:cNvSpPr txBox="1">
            <a:spLocks noChangeArrowheads="1"/>
          </p:cNvSpPr>
          <p:nvPr/>
        </p:nvSpPr>
        <p:spPr bwMode="auto">
          <a:xfrm>
            <a:off x="6831013" y="6550025"/>
            <a:ext cx="2312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Images from Felzenszwalb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31305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6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572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48025"/>
            <a:ext cx="50577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6869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3.	Hybrid template/parts model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914400" y="1828800"/>
            <a:ext cx="127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Detections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0" y="4724400"/>
            <a:ext cx="247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Template Visualization</a:t>
            </a:r>
          </a:p>
        </p:txBody>
      </p:sp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7134225" y="6581775"/>
            <a:ext cx="1871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Felzenszwalb et al. 2008</a:t>
            </a:r>
          </a:p>
        </p:txBody>
      </p:sp>
    </p:spTree>
    <p:extLst>
      <p:ext uri="{BB962C8B-B14F-4D97-AF65-F5344CB8AC3E}">
        <p14:creationId xmlns:p14="http://schemas.microsoft.com/office/powerpoint/2010/main" val="27453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40687</TotalTime>
  <Words>1567</Words>
  <Application>Microsoft Office PowerPoint</Application>
  <PresentationFormat>On-screen Show (4:3)</PresentationFormat>
  <Paragraphs>391</Paragraphs>
  <Slides>53</Slides>
  <Notes>7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Object Category Detection: Sliding Windows</vt:lpstr>
      <vt:lpstr>Today’s class: Object Category Detection</vt:lpstr>
      <vt:lpstr>Object Category Detection</vt:lpstr>
      <vt:lpstr>Challenges in modeling the object class</vt:lpstr>
      <vt:lpstr>Challenges in modeling the non-object class</vt:lpstr>
      <vt:lpstr>General Process of Object Recognition</vt:lpstr>
      <vt:lpstr>Specifying an object model</vt:lpstr>
      <vt:lpstr>Specifying an object model</vt:lpstr>
      <vt:lpstr>Specifying an object model</vt:lpstr>
      <vt:lpstr>Specifying an object model</vt:lpstr>
      <vt:lpstr>General Process of Object Recognition</vt:lpstr>
      <vt:lpstr>Generating hypotheses</vt:lpstr>
      <vt:lpstr>Generating hypotheses</vt:lpstr>
      <vt:lpstr>Generating hypotheses</vt:lpstr>
      <vt:lpstr>Generating hypotheses</vt:lpstr>
      <vt:lpstr>General Process of Object Recognition</vt:lpstr>
      <vt:lpstr>General Process of Object Recognition</vt:lpstr>
      <vt:lpstr>Resolving detection scores</vt:lpstr>
      <vt:lpstr>Resolving detection scores</vt:lpstr>
      <vt:lpstr>Object category detection in computer vision</vt:lpstr>
      <vt:lpstr>Basic Steps of Category Detection</vt:lpstr>
      <vt:lpstr>Sliding window: a simple alignment solution</vt:lpstr>
      <vt:lpstr>Each window is separately classified</vt:lpstr>
      <vt:lpstr>Statistical Template</vt:lpstr>
      <vt:lpstr>Design challenges</vt:lpstr>
      <vt:lpstr>Example: Dalal-Triggs pedestrian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Detection examples</vt:lpstr>
      <vt:lpstr>2 minute break</vt:lpstr>
      <vt:lpstr>Viola-Jones sliding window detector</vt:lpstr>
      <vt:lpstr>Cascade for Fast Detection</vt:lpstr>
      <vt:lpstr>Features that are fast to compute</vt:lpstr>
      <vt:lpstr>Integral Images</vt:lpstr>
      <vt:lpstr>Feature selection with Adaboost</vt:lpstr>
      <vt:lpstr>Adaboost</vt:lpstr>
      <vt:lpstr>Adaboost: Immune to Overfitting?</vt:lpstr>
      <vt:lpstr>Adaboost: Margin Maximizer</vt:lpstr>
      <vt:lpstr>Top 2 selected features</vt:lpstr>
      <vt:lpstr>Viola-Jones details</vt:lpstr>
      <vt:lpstr>Viola Jones Results</vt:lpstr>
      <vt:lpstr>Strengths and Weaknesses of Statistical Template Approach</vt:lpstr>
      <vt:lpstr>Tricks of the trade</vt:lpstr>
      <vt:lpstr>Consumer application: iPhoto 2009</vt:lpstr>
      <vt:lpstr>Influential Works in Detection</vt:lpstr>
      <vt:lpstr>Things to remember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157</cp:revision>
  <cp:lastPrinted>2012-04-10T16:19:50Z</cp:lastPrinted>
  <dcterms:created xsi:type="dcterms:W3CDTF">2009-12-16T02:55:56Z</dcterms:created>
  <dcterms:modified xsi:type="dcterms:W3CDTF">2012-04-10T16:55:33Z</dcterms:modified>
</cp:coreProperties>
</file>