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537" r:id="rId4"/>
    <p:sldId id="541" r:id="rId5"/>
    <p:sldId id="530" r:id="rId6"/>
    <p:sldId id="531" r:id="rId7"/>
    <p:sldId id="536" r:id="rId8"/>
    <p:sldId id="535" r:id="rId9"/>
    <p:sldId id="513" r:id="rId10"/>
    <p:sldId id="518" r:id="rId11"/>
    <p:sldId id="528" r:id="rId12"/>
    <p:sldId id="533" r:id="rId13"/>
    <p:sldId id="542" r:id="rId14"/>
    <p:sldId id="508" r:id="rId15"/>
    <p:sldId id="509" r:id="rId16"/>
    <p:sldId id="511" r:id="rId17"/>
    <p:sldId id="512" r:id="rId18"/>
    <p:sldId id="510" r:id="rId19"/>
    <p:sldId id="487" r:id="rId20"/>
    <p:sldId id="477" r:id="rId21"/>
    <p:sldId id="476" r:id="rId22"/>
    <p:sldId id="534" r:id="rId23"/>
    <p:sldId id="486" r:id="rId24"/>
    <p:sldId id="522" r:id="rId25"/>
    <p:sldId id="523" r:id="rId26"/>
    <p:sldId id="524" r:id="rId27"/>
    <p:sldId id="532" r:id="rId28"/>
    <p:sldId id="525" r:id="rId29"/>
    <p:sldId id="490" r:id="rId30"/>
    <p:sldId id="491" r:id="rId31"/>
    <p:sldId id="538" r:id="rId32"/>
    <p:sldId id="481" r:id="rId33"/>
    <p:sldId id="500" r:id="rId34"/>
    <p:sldId id="529" r:id="rId35"/>
    <p:sldId id="462" r:id="rId36"/>
    <p:sldId id="53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82161" autoAdjust="0"/>
  </p:normalViewPr>
  <p:slideViewPr>
    <p:cSldViewPr>
      <p:cViewPr>
        <p:scale>
          <a:sx n="50" d="100"/>
          <a:sy n="50" d="100"/>
        </p:scale>
        <p:origin x="-250" y="-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007D0B-75DD-41F5-99EA-35D97E2AB673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B2913-082C-4EA2-8E06-22820C53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E5712-AB92-4132-B1AD-86E33FAAEFF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Basic idea is to combine the information which was used in the 2 well known tools: MW and IS.</a:t>
            </a:r>
          </a:p>
          <a:p>
            <a:r>
              <a:rPr lang="en-GB" smtClean="0"/>
              <a:t>MS select a region of similar colour according to your input. Fat pen and the boundary snapps to high contrast edges. </a:t>
            </a:r>
          </a:p>
          <a:p>
            <a:r>
              <a:rPr lang="en-GB" smtClean="0"/>
              <a:t>Grabcut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Optimization engine we use Graph Cuts. By now everybody should know what graph cut is. IN case you missed it here is a very brief introduction. </a:t>
            </a:r>
          </a:p>
          <a:p>
            <a:endParaRPr lang="en-GB" dirty="0" smtClean="0"/>
          </a:p>
          <a:p>
            <a:r>
              <a:rPr lang="en-GB" dirty="0" smtClean="0"/>
              <a:t>To image. 3D view. First task to construct a graph. </a:t>
            </a:r>
          </a:p>
          <a:p>
            <a:r>
              <a:rPr lang="en-GB" dirty="0" smtClean="0"/>
              <a:t>All pixels on a certain </a:t>
            </a:r>
            <a:r>
              <a:rPr lang="en-GB" dirty="0" err="1" smtClean="0"/>
              <a:t>scanline</a:t>
            </a:r>
            <a:r>
              <a:rPr lang="en-GB" dirty="0" smtClean="0"/>
              <a:t>. Just a few of them. </a:t>
            </a:r>
          </a:p>
          <a:p>
            <a:r>
              <a:rPr lang="en-GB" dirty="0" smtClean="0"/>
              <a:t>Next step introduce artificial nodes. </a:t>
            </a:r>
            <a:r>
              <a:rPr lang="en-GB" dirty="0" err="1" smtClean="0"/>
              <a:t>fgd</a:t>
            </a:r>
            <a:r>
              <a:rPr lang="en-GB" dirty="0" smtClean="0"/>
              <a:t> and background. </a:t>
            </a:r>
          </a:p>
          <a:p>
            <a:r>
              <a:rPr lang="en-GB" dirty="0" smtClean="0"/>
              <a:t>Edges – contrast. Boundary is quite likely between black and white. </a:t>
            </a:r>
          </a:p>
          <a:p>
            <a:r>
              <a:rPr lang="en-GB" dirty="0" smtClean="0"/>
              <a:t>Min Cut - Minimum edge strength.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762-5D51-47BB-BA9E-1CDCF2F498C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1781-0C60-4485-B30B-B7ACDCF6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66C3-29AB-4827-9C7B-38C69E1A119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BF32-D626-40B9-9359-47557902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00C9-ACBC-4976-9289-5A5E19A66CAA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9B70-CA14-4B8D-B059-B3B5B517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E5A7-D6E6-4D6B-A473-46BCFE5C8183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605-B51E-47EF-9649-BC75A49E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5FFD-ACE0-4560-B311-CB10F6672936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7C06-F8A1-460F-83B8-9306E57E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0488-E8E4-4B81-A2D5-FA783BDE3AFF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41C6-AE9E-4427-AC4C-2BC863F7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C146-A55D-4CA3-8F1B-ED25DFBE1CBB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D5A5-C8DB-435C-8932-F2488924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BE-CE07-41EA-A5AD-BB4C3F8A67DC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19E7-7C7B-4BD9-A750-B167F4A6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68EC-575C-455F-8A18-C5B073C08F45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0DDB-37DF-4267-B8D1-8685FA7D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C0FB-BD05-434D-8192-B54D460522C0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6B6E-8906-4B86-A565-64EA512B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A2B-CF8C-4996-A191-3124A5EB24F1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8140-1D26-425D-88F2-76FAE8AC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71DC9-83AB-43EA-8725-9519828C994A}" type="datetimeFigureOut">
              <a:rPr lang="en-US"/>
              <a:pPr>
                <a:defRPr/>
              </a:pPr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8946D-38D3-469C-A8C7-50E1783A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37.jpe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/ccc?key=0AiuVuPXkVyqmdF9LZWNVbVFtYXRmTldWcjFhWWpZLWc&amp;hl=en_U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l.com/publications/TR2001-022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7010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MRFs and Segmentation with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03/27/12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066800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281940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810000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Encode dependencies between pixels</a:t>
            </a:r>
            <a:endParaRPr lang="en-US" sz="2400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54113" y="4876800"/>
          <a:ext cx="70532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4" imgW="3530520" imgH="431640" progId="Equation.3">
                  <p:embed/>
                </p:oleObj>
              </mc:Choice>
              <mc:Fallback>
                <p:oleObj name="Equation" r:id="rId4" imgW="35305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705326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4864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5562599"/>
            <a:ext cx="2286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</a:t>
            </a:r>
            <a:r>
              <a:rPr lang="en-US" dirty="0" smtClean="0"/>
              <a:t>constant called “partition function”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3" imgW="3568680" imgH="431640" progId="Equation.3">
                  <p:embed/>
                </p:oleObj>
              </mc:Choice>
              <mc:Fallback>
                <p:oleObj name="Equation" r:id="rId3" imgW="35686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1278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5" imgW="3860640" imgH="355320" progId="Equation.3">
                  <p:embed/>
                </p:oleObj>
              </mc:Choice>
              <mc:Fallback>
                <p:oleObj name="Equation" r:id="rId5" imgW="386064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4419600"/>
            <a:ext cx="4572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8171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</a:t>
            </a:r>
            <a:r>
              <a:rPr lang="en-US" dirty="0" smtClean="0"/>
              <a:t>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93843" y="519637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</a:t>
            </a:r>
            <a:r>
              <a:rPr lang="en-US" dirty="0" smtClean="0"/>
              <a:t>of pairwise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4419600"/>
            <a:ext cx="114299" cy="609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09381" y="31300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-log(.)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energy-based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Primarily used when you only care about the most likely solution (not the confidences)</a:t>
            </a:r>
          </a:p>
          <a:p>
            <a:endParaRPr lang="en-US" dirty="0" smtClean="0"/>
          </a:p>
          <a:p>
            <a:r>
              <a:rPr lang="en-US" dirty="0" smtClean="0"/>
              <a:t>Can think of it as a general cost function</a:t>
            </a:r>
          </a:p>
          <a:p>
            <a:endParaRPr lang="en-US" dirty="0" smtClean="0"/>
          </a:p>
          <a:p>
            <a:r>
              <a:rPr lang="en-US" dirty="0" smtClean="0"/>
              <a:t>Can have larger “cliques” than 2</a:t>
            </a:r>
          </a:p>
          <a:p>
            <a:pPr lvl="1"/>
            <a:r>
              <a:rPr lang="en-US" dirty="0" smtClean="0"/>
              <a:t>Clique is the set of variables that go into a potential function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32973"/>
              </p:ext>
            </p:extLst>
          </p:nvPr>
        </p:nvGraphicFramePr>
        <p:xfrm>
          <a:off x="838200" y="1143000"/>
          <a:ext cx="77089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Equation" r:id="rId3" imgW="3860800" imgH="355600" progId="Equation.3">
                  <p:embed/>
                </p:oleObj>
              </mc:Choice>
              <mc:Fallback>
                <p:oleObj name="Equation" r:id="rId3" imgW="3860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7089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1905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7239000" y="5867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0: -</a:t>
            </a:r>
            <a:r>
              <a:rPr lang="en-US" dirty="0" err="1" smtClean="0"/>
              <a:t>logP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= 0 | data)</a:t>
            </a:r>
          </a:p>
          <a:p>
            <a:r>
              <a:rPr lang="en-US" dirty="0" smtClean="0"/>
              <a:t>1</a:t>
            </a:r>
            <a:r>
              <a:rPr lang="en-US" dirty="0"/>
              <a:t>: -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1 </a:t>
            </a:r>
            <a:r>
              <a:rPr lang="en-US" dirty="0" smtClean="0"/>
              <a:t>| </a:t>
            </a:r>
            <a:r>
              <a:rPr lang="en-US" dirty="0"/>
              <a:t>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6913" y="332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K&gt;0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User 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/>
              <a:t> </a:t>
            </a:r>
            <a:br>
              <a:rPr lang="en-GB" sz="2000"/>
            </a:br>
            <a:r>
              <a:rPr lang="en-GB" sz="1600"/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F1AE05"/>
                </a:solidFill>
              </a:rPr>
              <a:t>Intelligent Scissors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600" dirty="0"/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23567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27" y="0"/>
            <a:ext cx="443127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92</a:t>
            </a:r>
          </a:p>
          <a:p>
            <a:r>
              <a:rPr lang="en-US" dirty="0" smtClean="0"/>
              <a:t>Median 98</a:t>
            </a:r>
          </a:p>
          <a:p>
            <a:r>
              <a:rPr lang="en-US" dirty="0" smtClean="0"/>
              <a:t>Common mistakes</a:t>
            </a:r>
          </a:p>
          <a:p>
            <a:pPr lvl="1"/>
            <a:r>
              <a:rPr lang="en-US" dirty="0" smtClean="0"/>
              <a:t>Mission Possible: don’t need camera rotation matrix</a:t>
            </a:r>
          </a:p>
          <a:p>
            <a:pPr lvl="1"/>
            <a:r>
              <a:rPr lang="en-US" dirty="0" err="1" smtClean="0"/>
              <a:t>Epipolar</a:t>
            </a:r>
            <a:r>
              <a:rPr lang="en-US" dirty="0" smtClean="0"/>
              <a:t> geometry: general problems with RANSAC and/or estimating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/>
                <a:t> Global minimal enegry in polynomial time</a:t>
              </a:r>
              <a:endParaRPr lang="en-GB" sz="200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</a:t>
            </a:r>
            <a:r>
              <a:rPr lang="en-US" dirty="0" smtClean="0"/>
              <a:t>8-connected</a:t>
            </a:r>
          </a:p>
          <a:p>
            <a:pPr marL="1314450" lvl="2" indent="-514350">
              <a:defRPr/>
            </a:pPr>
            <a:r>
              <a:rPr lang="en-US" dirty="0" smtClean="0"/>
              <a:t>Divide diagonal potentials by 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57400" y="43434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32004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1" y="457200"/>
            <a:ext cx="58102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C:\Users\Hoiem\AppData\Local\Temp\wzdd7a\hw4_supp\p3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1" y="1215725"/>
            <a:ext cx="2376937" cy="31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at </a:t>
            </a:r>
            <a:r>
              <a:rPr lang="en-US" dirty="0" err="1" smtClean="0"/>
              <a:t>GraphCut.m</a:t>
            </a:r>
            <a:r>
              <a:rPr lang="en-US" dirty="0" smtClean="0"/>
              <a:t> in provided code (skip README) – if you have trouble using package get help from Ruiqi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poly2mask to convert the polygon to a foreground mask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TextonBoost (Shotton et al. 2009 IJCV)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TextonBoost (Shotton et al. 2009 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Potentials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appointments to see Ruiqi or me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docs.google.com/spreadsheet/ccc?key=0AiuVuPXkVyqmdF9LZWNVbVFtYXRmTldWcjFhWWpZLWc&amp;hl=en_US#gid=0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No late penalty for not meeting us this week, but must get proposal submitted by Thursday</a:t>
            </a:r>
          </a:p>
          <a:p>
            <a:pPr lvl="1"/>
            <a:r>
              <a:rPr lang="en-US" dirty="0" smtClean="0"/>
              <a:t>If you’re not sure, make your best guess; can change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with multiple labels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Alpha expansion</a:t>
                </a:r>
              </a:p>
              <a:p>
                <a:pPr lvl="1"/>
                <a:r>
                  <a:rPr lang="en-US" dirty="0" smtClean="0"/>
                  <a:t>Repeat until no change</a:t>
                </a:r>
              </a:p>
              <a:p>
                <a:pPr lvl="2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=1..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Assign each pixel to current label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(2-class </a:t>
                </a:r>
                <a:r>
                  <a:rPr lang="en-US" dirty="0" err="1" smtClean="0"/>
                  <a:t>graphcut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Achieves “strong” local minimum</a:t>
                </a:r>
              </a:p>
              <a:p>
                <a:endParaRPr lang="en-US" dirty="0"/>
              </a:p>
              <a:p>
                <a:r>
                  <a:rPr lang="en-US" dirty="0" smtClean="0"/>
                  <a:t>Alpha-beta swap</a:t>
                </a:r>
              </a:p>
              <a:p>
                <a:pPr lvl="1"/>
                <a:r>
                  <a:rPr lang="en-US" dirty="0"/>
                  <a:t>Repeat until no change</a:t>
                </a:r>
              </a:p>
              <a:p>
                <a:pPr lvl="2"/>
                <a:r>
                  <a:rPr lang="en-US" dirty="0"/>
                  <a:t>F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=1..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=1..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Re-assign all pixels currently labeled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to one of those two labels while keeping all other pixels fixed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3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Associative: edge potentials penalize different labels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not associative, can sometimes clip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Graph cut algorithm applies to only 2-label problems</a:t>
            </a:r>
          </a:p>
          <a:p>
            <a:pPr lvl="1"/>
            <a:r>
              <a:rPr lang="en-US" sz="2400" dirty="0" smtClean="0"/>
              <a:t>Multi-label extensions are not globally optimal (but still usually provide very good solutions)</a:t>
            </a:r>
            <a:endParaRPr lang="en-US" sz="24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Must satisfy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</a:p>
          <a:p>
            <a:pPr lvl="1">
              <a:defRPr/>
            </a:pPr>
            <a:r>
              <a:rPr lang="en-US" dirty="0" smtClean="0"/>
              <a:t>Applies to a wide range of problems (stereo, image labeling, recognition)</a:t>
            </a:r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</a:t>
            </a:r>
            <a:r>
              <a:rPr lang="en-US" dirty="0" smtClean="0"/>
              <a:t>bottom-up </a:t>
            </a:r>
            <a:r>
              <a:rPr lang="en-US" dirty="0" smtClean="0"/>
              <a:t>segmentation, for example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Other 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</a:t>
            </a:r>
            <a:r>
              <a:rPr lang="en-US" dirty="0" smtClean="0"/>
              <a:t>BP-TRW</a:t>
            </a:r>
          </a:p>
          <a:p>
            <a:pPr lvl="2"/>
            <a:r>
              <a:rPr lang="en-US" dirty="0" smtClean="0"/>
              <a:t>Exact for tree-shaped structures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pproximate solutions for general graphs</a:t>
            </a:r>
          </a:p>
          <a:p>
            <a:pPr lvl="2"/>
            <a:r>
              <a:rPr lang="en-US" dirty="0" smtClean="0"/>
              <a:t>More widely applicable and can produce </a:t>
            </a:r>
            <a:r>
              <a:rPr lang="en-US" dirty="0" err="1" smtClean="0"/>
              <a:t>marginals</a:t>
            </a:r>
            <a:r>
              <a:rPr lang="en-US" dirty="0" smtClean="0"/>
              <a:t> but often slower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2000" dirty="0" smtClean="0"/>
          </a:p>
          <a:p>
            <a:r>
              <a:rPr lang="en-US" sz="2400" dirty="0" smtClean="0"/>
              <a:t>Graph 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section: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Image categorization and general classification methods</a:t>
            </a:r>
          </a:p>
          <a:p>
            <a:r>
              <a:rPr lang="en-US" dirty="0" smtClean="0"/>
              <a:t>Object detection</a:t>
            </a:r>
          </a:p>
          <a:p>
            <a:pPr lvl="1"/>
            <a:r>
              <a:rPr lang="en-US" dirty="0" smtClean="0"/>
              <a:t>Statistical templates</a:t>
            </a:r>
          </a:p>
          <a:p>
            <a:pPr lvl="1"/>
            <a:r>
              <a:rPr lang="en-US" dirty="0" smtClean="0"/>
              <a:t>Parts-based methods</a:t>
            </a:r>
          </a:p>
          <a:p>
            <a:r>
              <a:rPr lang="en-US" dirty="0" smtClean="0"/>
              <a:t>Tracking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of 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MRFs</a:t>
            </a:r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629400" y="2514600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 Algorithm: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705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M-step: solve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sz="2400" dirty="0" smtClean="0"/>
              <a:t>Determines hidden variable assignments and parameters that maximize likelihood of observed data</a:t>
            </a:r>
          </a:p>
          <a:p>
            <a:pPr marL="514350" indent="-514350"/>
            <a:r>
              <a:rPr lang="en-US" sz="2400" dirty="0" smtClean="0"/>
              <a:t>Improves likelihood at each step (reaches local maximum)</a:t>
            </a:r>
          </a:p>
          <a:p>
            <a:pPr marL="514350" indent="-514350"/>
            <a:r>
              <a:rPr lang="en-US" sz="2400" dirty="0" smtClean="0"/>
              <a:t>Derivation is tricky but implementation is easy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1143000" y="1828800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"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1549400" y="3457575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457575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934200" y="1676400"/>
            <a:ext cx="19812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Mixture </a:t>
            </a:r>
            <a:r>
              <a:rPr lang="en-US" dirty="0" smtClean="0"/>
              <a:t>of </a:t>
            </a:r>
            <a:r>
              <a:rPr lang="en-US" dirty="0" smtClean="0"/>
              <a:t>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</a:t>
            </a:r>
            <a:r>
              <a:rPr lang="en-US" dirty="0" smtClean="0"/>
              <a:t>component, </a:t>
            </a:r>
            <a:r>
              <a:rPr lang="en-US" dirty="0" smtClean="0"/>
              <a:t>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97116"/>
              </p:ext>
            </p:extLst>
          </p:nvPr>
        </p:nvGraphicFramePr>
        <p:xfrm>
          <a:off x="0" y="33528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5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77611"/>
              </p:ext>
            </p:extLst>
          </p:nvPr>
        </p:nvGraphicFramePr>
        <p:xfrm>
          <a:off x="5029200" y="3352800"/>
          <a:ext cx="3555246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Equation" r:id="rId11" imgW="2171700" imgH="533400" progId="Equation.3">
                  <p:embed/>
                </p:oleObj>
              </mc:Choice>
              <mc:Fallback>
                <p:oleObj name="Equation" r:id="rId11" imgW="21717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555246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28194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by normal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1700" y="3068598"/>
            <a:ext cx="2286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Mixture </a:t>
            </a:r>
            <a:r>
              <a:rPr lang="en-US" dirty="0"/>
              <a:t>M</a:t>
            </a:r>
            <a:r>
              <a:rPr lang="en-US" dirty="0" smtClean="0"/>
              <a:t>odels: Practical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Design decisions</a:t>
            </a:r>
          </a:p>
          <a:p>
            <a:pPr lvl="1"/>
            <a:r>
              <a:rPr lang="en-US" dirty="0" smtClean="0"/>
              <a:t>Number of components</a:t>
            </a:r>
          </a:p>
          <a:p>
            <a:pPr lvl="2"/>
            <a:r>
              <a:rPr lang="en-US" dirty="0" smtClean="0"/>
              <a:t>Select by hand based on knowledge of problem </a:t>
            </a:r>
          </a:p>
          <a:p>
            <a:pPr lvl="2"/>
            <a:r>
              <a:rPr lang="en-US" dirty="0" smtClean="0"/>
              <a:t>Select using cross-validation or sample data</a:t>
            </a:r>
          </a:p>
          <a:p>
            <a:pPr lvl="2"/>
            <a:r>
              <a:rPr lang="en-US" dirty="0" smtClean="0"/>
              <a:t>Usually, not too sensitive and safer to use more components</a:t>
            </a:r>
          </a:p>
          <a:p>
            <a:pPr lvl="1"/>
            <a:r>
              <a:rPr lang="en-US" dirty="0" smtClean="0"/>
              <a:t>Variance</a:t>
            </a:r>
          </a:p>
          <a:p>
            <a:pPr lvl="2"/>
            <a:r>
              <a:rPr lang="en-US" dirty="0" smtClean="0"/>
              <a:t>“Spherical covariance”: dimensions within each component are independent with equal variance (1 parameter but usually too restrictive) </a:t>
            </a:r>
          </a:p>
          <a:p>
            <a:pPr lvl="2"/>
            <a:r>
              <a:rPr lang="en-US" dirty="0" smtClean="0"/>
              <a:t>“Diagonal covariance”:  dimensions within each component are not independent with difference variances (N parameters for N-D data)</a:t>
            </a:r>
          </a:p>
          <a:p>
            <a:pPr lvl="2"/>
            <a:r>
              <a:rPr lang="en-US" dirty="0" smtClean="0"/>
              <a:t>“Full covariance”: no assumptions  (N*(N+1)/2 parameters); for high N might be expensive to do EM, to evaluate, and may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lvl="2"/>
            <a:r>
              <a:rPr lang="en-US" dirty="0" smtClean="0"/>
              <a:t>Typically use “Full” if lots of data, few dimensions; Use “Diagonal” otherwise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get stuck in local minima</a:t>
            </a:r>
            <a:endParaRPr lang="en-US" dirty="0"/>
          </a:p>
          <a:p>
            <a:pPr lvl="1"/>
            <a:r>
              <a:rPr lang="en-US" dirty="0" smtClean="0"/>
              <a:t>Use multiple restarts</a:t>
            </a:r>
          </a:p>
          <a:p>
            <a:pPr lvl="1"/>
            <a:r>
              <a:rPr lang="en-US" dirty="0" smtClean="0"/>
              <a:t>Choose solution with greatest data likelihood</a:t>
            </a:r>
          </a:p>
        </p:txBody>
      </p:sp>
    </p:spTree>
    <p:extLst>
      <p:ext uri="{BB962C8B-B14F-4D97-AF65-F5344CB8AC3E}">
        <p14:creationId xmlns:p14="http://schemas.microsoft.com/office/powerpoint/2010/main" val="23337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</a:t>
            </a: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GMM with images demos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29865</TotalTime>
  <Words>1315</Words>
  <Application>Microsoft Office PowerPoint</Application>
  <PresentationFormat>On-screen Show (4:3)</PresentationFormat>
  <Paragraphs>289</Paragraphs>
  <Slides>35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Custom Design</vt:lpstr>
      <vt:lpstr>Equation</vt:lpstr>
      <vt:lpstr>Microsoft Equation 3.0</vt:lpstr>
      <vt:lpstr>MRFs and Segmentation with Graph Cuts</vt:lpstr>
      <vt:lpstr>HW 3</vt:lpstr>
      <vt:lpstr>Final projects</vt:lpstr>
      <vt:lpstr>Today’s class</vt:lpstr>
      <vt:lpstr>EM Algorithm: Recap</vt:lpstr>
      <vt:lpstr>EM: Mixture of Gaussians</vt:lpstr>
      <vt:lpstr>Gaussian Mixture Models: Practical Tips</vt:lpstr>
      <vt:lpstr>EM Demo</vt:lpstr>
      <vt:lpstr>What’s wrong with this prediction?</vt:lpstr>
      <vt:lpstr>Solution</vt:lpstr>
      <vt:lpstr>Writing Likelihood as an “Energy”</vt:lpstr>
      <vt:lpstr>Notes on energy-based formulation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Grab cuts and graph cuts</vt:lpstr>
      <vt:lpstr>  Colour Model</vt:lpstr>
      <vt:lpstr>Graph cuts   Boykov and Jolly (2001)</vt:lpstr>
      <vt:lpstr>  Colour Model</vt:lpstr>
      <vt:lpstr>GrabCut segmentation</vt:lpstr>
      <vt:lpstr>What is easy or hard about these cases for graphcut-based segmentation?</vt:lpstr>
      <vt:lpstr>Easier examples</vt:lpstr>
      <vt:lpstr>  More difficult Examples</vt:lpstr>
      <vt:lpstr>PowerPoint Presentation</vt:lpstr>
      <vt:lpstr>Lazy Snapping (Li et al. SG 2004)</vt:lpstr>
      <vt:lpstr>Using graph cuts for recognition</vt:lpstr>
      <vt:lpstr>Using graph cuts for recognition</vt:lpstr>
      <vt:lpstr>Graph cuts with multiple labels</vt:lpstr>
      <vt:lpstr>Limitations of graph cuts</vt:lpstr>
      <vt:lpstr>Graph cuts: Pros and Cons</vt:lpstr>
      <vt:lpstr>More about MRFs/CRFs</vt:lpstr>
      <vt:lpstr>Further reading and resources</vt:lpstr>
      <vt:lpstr>Next section: Object Recognition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99</cp:revision>
  <dcterms:created xsi:type="dcterms:W3CDTF">2009-12-16T02:55:56Z</dcterms:created>
  <dcterms:modified xsi:type="dcterms:W3CDTF">2012-03-27T23:51:32Z</dcterms:modified>
</cp:coreProperties>
</file>