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8" r:id="rId3"/>
    <p:sldMasterId id="2147483700" r:id="rId4"/>
  </p:sldMasterIdLst>
  <p:notesMasterIdLst>
    <p:notesMasterId r:id="rId88"/>
  </p:notesMasterIdLst>
  <p:sldIdLst>
    <p:sldId id="256" r:id="rId5"/>
    <p:sldId id="635" r:id="rId6"/>
    <p:sldId id="578" r:id="rId7"/>
    <p:sldId id="579" r:id="rId8"/>
    <p:sldId id="585" r:id="rId9"/>
    <p:sldId id="586" r:id="rId10"/>
    <p:sldId id="608" r:id="rId11"/>
    <p:sldId id="693" r:id="rId12"/>
    <p:sldId id="694" r:id="rId13"/>
    <p:sldId id="695" r:id="rId14"/>
    <p:sldId id="587" r:id="rId15"/>
    <p:sldId id="684" r:id="rId16"/>
    <p:sldId id="632" r:id="rId17"/>
    <p:sldId id="618" r:id="rId18"/>
    <p:sldId id="620" r:id="rId19"/>
    <p:sldId id="619" r:id="rId20"/>
    <p:sldId id="691" r:id="rId21"/>
    <p:sldId id="596" r:id="rId22"/>
    <p:sldId id="692" r:id="rId23"/>
    <p:sldId id="682" r:id="rId24"/>
    <p:sldId id="683" r:id="rId25"/>
    <p:sldId id="637" r:id="rId26"/>
    <p:sldId id="638" r:id="rId27"/>
    <p:sldId id="685" r:id="rId28"/>
    <p:sldId id="686" r:id="rId29"/>
    <p:sldId id="687" r:id="rId30"/>
    <p:sldId id="688" r:id="rId31"/>
    <p:sldId id="689" r:id="rId32"/>
    <p:sldId id="639" r:id="rId33"/>
    <p:sldId id="640" r:id="rId34"/>
    <p:sldId id="646" r:id="rId35"/>
    <p:sldId id="647" r:id="rId36"/>
    <p:sldId id="648" r:id="rId37"/>
    <p:sldId id="649" r:id="rId38"/>
    <p:sldId id="650" r:id="rId39"/>
    <p:sldId id="651" r:id="rId40"/>
    <p:sldId id="652" r:id="rId41"/>
    <p:sldId id="653" r:id="rId42"/>
    <p:sldId id="654" r:id="rId43"/>
    <p:sldId id="655" r:id="rId44"/>
    <p:sldId id="656" r:id="rId45"/>
    <p:sldId id="657" r:id="rId46"/>
    <p:sldId id="658" r:id="rId47"/>
    <p:sldId id="659" r:id="rId48"/>
    <p:sldId id="660" r:id="rId49"/>
    <p:sldId id="661" r:id="rId50"/>
    <p:sldId id="662" r:id="rId51"/>
    <p:sldId id="663" r:id="rId52"/>
    <p:sldId id="664" r:id="rId53"/>
    <p:sldId id="665" r:id="rId54"/>
    <p:sldId id="666" r:id="rId55"/>
    <p:sldId id="667" r:id="rId56"/>
    <p:sldId id="668" r:id="rId57"/>
    <p:sldId id="669" r:id="rId58"/>
    <p:sldId id="670" r:id="rId59"/>
    <p:sldId id="671" r:id="rId60"/>
    <p:sldId id="690" r:id="rId61"/>
    <p:sldId id="672" r:id="rId62"/>
    <p:sldId id="673" r:id="rId63"/>
    <p:sldId id="674" r:id="rId64"/>
    <p:sldId id="676" r:id="rId65"/>
    <p:sldId id="677" r:id="rId66"/>
    <p:sldId id="680" r:id="rId67"/>
    <p:sldId id="629" r:id="rId68"/>
    <p:sldId id="630" r:id="rId69"/>
    <p:sldId id="631" r:id="rId70"/>
    <p:sldId id="588" r:id="rId71"/>
    <p:sldId id="597" r:id="rId72"/>
    <p:sldId id="598" r:id="rId73"/>
    <p:sldId id="599" r:id="rId74"/>
    <p:sldId id="600" r:id="rId75"/>
    <p:sldId id="601" r:id="rId76"/>
    <p:sldId id="604" r:id="rId77"/>
    <p:sldId id="603" r:id="rId78"/>
    <p:sldId id="589" r:id="rId79"/>
    <p:sldId id="615" r:id="rId80"/>
    <p:sldId id="616" r:id="rId81"/>
    <p:sldId id="623" r:id="rId82"/>
    <p:sldId id="607" r:id="rId83"/>
    <p:sldId id="606" r:id="rId84"/>
    <p:sldId id="614" r:id="rId85"/>
    <p:sldId id="621" r:id="rId86"/>
    <p:sldId id="634" r:id="rId8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A676"/>
    <a:srgbClr val="E6EDF6"/>
    <a:srgbClr val="CCECFF"/>
    <a:srgbClr val="32000C"/>
    <a:srgbClr val="CB6B30"/>
    <a:srgbClr val="E36243"/>
    <a:srgbClr val="FF4A7E"/>
    <a:srgbClr val="0B0B0B"/>
    <a:srgbClr val="00FF00"/>
    <a:srgbClr val="234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5" autoAdjust="0"/>
    <p:restoredTop sz="84861" autoAdjust="0"/>
  </p:normalViewPr>
  <p:slideViewPr>
    <p:cSldViewPr>
      <p:cViewPr varScale="1">
        <p:scale>
          <a:sx n="50" d="100"/>
          <a:sy n="50" d="100"/>
        </p:scale>
        <p:origin x="-239"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856B53F-5B80-40FB-9FAE-920F4584A3EA}" type="datetimeFigureOut">
              <a:rPr lang="en-US"/>
              <a:pPr>
                <a:defRPr/>
              </a:pPr>
              <a:t>3/5/2012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13C2D44-F121-47D6-A190-82ED0ED0502B}" type="slidenum">
              <a:rPr lang="en-US"/>
              <a:pPr>
                <a:defRPr/>
              </a:pPr>
              <a:t>‹#›</a:t>
            </a:fld>
            <a:endParaRPr lang="en-US"/>
          </a:p>
        </p:txBody>
      </p:sp>
    </p:spTree>
    <p:extLst>
      <p:ext uri="{BB962C8B-B14F-4D97-AF65-F5344CB8AC3E}">
        <p14:creationId xmlns:p14="http://schemas.microsoft.com/office/powerpoint/2010/main" val="3442198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0D4E39-3450-4112-B1E0-C37AA6CC5698}" type="slidenum">
              <a:rPr lang="en-US">
                <a:solidFill>
                  <a:prstClr val="black"/>
                </a:solidFill>
              </a:rPr>
              <a:pPr>
                <a:defRPr/>
              </a:pPr>
              <a:t>30</a:t>
            </a:fld>
            <a:endParaRPr lang="en-US">
              <a:solidFill>
                <a:prstClr val="black"/>
              </a:solidFill>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Very recently, we have scaled the system even further.</a:t>
            </a:r>
          </a:p>
          <a:p>
            <a:r>
              <a:rPr lang="en-US" dirty="0" smtClean="0"/>
              <a:t>The system we just </a:t>
            </a:r>
            <a:r>
              <a:rPr lang="en-US" dirty="0" err="1" smtClean="0"/>
              <a:t>demo’d</a:t>
            </a:r>
            <a:r>
              <a:rPr lang="en-US" dirty="0" smtClean="0"/>
              <a:t> searches a 50 thousand image index in the RAM of this laptop at real-time rates.</a:t>
            </a:r>
          </a:p>
          <a:p>
            <a:r>
              <a:rPr lang="en-US" dirty="0" smtClean="0"/>
              <a:t>We have built and programmed a desktop system at home in which we currently have 12 hard drives. We bypass the operating system and </a:t>
            </a:r>
          </a:p>
          <a:p>
            <a:r>
              <a:rPr lang="en-US" dirty="0" smtClean="0"/>
              <a:t>read and write the disk surfaces directly.  </a:t>
            </a:r>
          </a:p>
          <a:p>
            <a:r>
              <a:rPr lang="en-US" dirty="0" smtClean="0"/>
              <a:t>Last week this system clocked in on 110 Million images in 5.8 seconds, so roughly 20Million images per second and machine.</a:t>
            </a:r>
          </a:p>
          <a:p>
            <a:r>
              <a:rPr lang="en-US" dirty="0" smtClean="0"/>
              <a:t>The images consist of around 10 days of four TV channels, so more than a month of TV.</a:t>
            </a:r>
          </a:p>
          <a:p>
            <a:r>
              <a:rPr lang="en-US" dirty="0" smtClean="0"/>
              <a:t>Soon we don’t have to watch TV, because we’ll have machines doing it for us.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202B55-47FE-4761-B2FA-7798ED81B955}" type="slidenum">
              <a:rPr lang="en-US">
                <a:solidFill>
                  <a:prstClr val="black"/>
                </a:solidFill>
              </a:rPr>
              <a:pPr>
                <a:defRPr/>
              </a:pPr>
              <a:t>39</a:t>
            </a:fld>
            <a:endParaRPr lang="en-US">
              <a:solidFill>
                <a:prstClr val="black"/>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362CDC-9B57-476C-80C4-9B21C36F1F13}" type="slidenum">
              <a:rPr lang="en-US">
                <a:solidFill>
                  <a:prstClr val="black"/>
                </a:solidFill>
              </a:rPr>
              <a:pPr>
                <a:defRPr/>
              </a:pPr>
              <a:t>40</a:t>
            </a:fld>
            <a:endParaRPr lang="en-US">
              <a:solidFill>
                <a:prstClr val="black"/>
              </a:solidFill>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F858F3-C886-4845-812D-E566D7EF698A}" type="slidenum">
              <a:rPr lang="en-US">
                <a:solidFill>
                  <a:prstClr val="black"/>
                </a:solidFill>
              </a:rPr>
              <a:pPr>
                <a:defRPr/>
              </a:pPr>
              <a:t>41</a:t>
            </a:fld>
            <a:endParaRPr lang="en-US">
              <a:solidFill>
                <a:prstClr val="black"/>
              </a:solidFill>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8BD12F-E9C5-484C-8DA0-A747262D7506}" type="slidenum">
              <a:rPr lang="en-US">
                <a:solidFill>
                  <a:prstClr val="black"/>
                </a:solidFill>
              </a:rPr>
              <a:pPr>
                <a:defRPr/>
              </a:pPr>
              <a:t>42</a:t>
            </a:fld>
            <a:endParaRPr lang="en-US">
              <a:solidFill>
                <a:prstClr val="black"/>
              </a:solidFill>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11A46B-5095-4B0F-938E-120331B488E2}" type="slidenum">
              <a:rPr lang="en-US">
                <a:solidFill>
                  <a:prstClr val="black"/>
                </a:solidFill>
              </a:rPr>
              <a:pPr>
                <a:defRPr/>
              </a:pPr>
              <a:t>43</a:t>
            </a:fld>
            <a:endParaRPr lang="en-US">
              <a:solidFill>
                <a:prstClr val="black"/>
              </a:solidFill>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C35A68-C2E3-4CCC-B776-6C88F46A137F}" type="slidenum">
              <a:rPr lang="en-US">
                <a:solidFill>
                  <a:prstClr val="black"/>
                </a:solidFill>
              </a:rPr>
              <a:pPr>
                <a:defRPr/>
              </a:pPr>
              <a:t>44</a:t>
            </a:fld>
            <a:endParaRPr lang="en-US">
              <a:solidFill>
                <a:prstClr val="black"/>
              </a:solidFill>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32F2CD-FE88-4012-A6A3-812B0ABC40F2}" type="slidenum">
              <a:rPr lang="en-US">
                <a:solidFill>
                  <a:prstClr val="black"/>
                </a:solidFill>
              </a:rPr>
              <a:pPr>
                <a:defRPr/>
              </a:pPr>
              <a:t>45</a:t>
            </a:fld>
            <a:endParaRPr lang="en-US">
              <a:solidFill>
                <a:prstClr val="black"/>
              </a:solidFill>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FBBEB5-9D00-43E5-807C-8852CCACD635}" type="slidenum">
              <a:rPr lang="en-US">
                <a:solidFill>
                  <a:prstClr val="black"/>
                </a:solidFill>
              </a:rPr>
              <a:pPr>
                <a:defRPr/>
              </a:pPr>
              <a:t>46</a:t>
            </a:fld>
            <a:endParaRPr lang="en-US">
              <a:solidFill>
                <a:prstClr val="black"/>
              </a:solidFill>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353101-D95A-404A-877F-E7684AC44491}" type="slidenum">
              <a:rPr lang="en-US">
                <a:solidFill>
                  <a:prstClr val="black"/>
                </a:solidFill>
              </a:rPr>
              <a:pPr>
                <a:defRPr/>
              </a:pPr>
              <a:t>47</a:t>
            </a:fld>
            <a:endParaRPr lang="en-US">
              <a:solidFill>
                <a:prstClr val="black"/>
              </a:solidFill>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267EF2-D9A9-4927-9875-60068D31E757}" type="slidenum">
              <a:rPr lang="en-US">
                <a:solidFill>
                  <a:prstClr val="black"/>
                </a:solidFill>
              </a:rPr>
              <a:pPr>
                <a:defRPr/>
              </a:pPr>
              <a:t>48</a:t>
            </a:fld>
            <a:endParaRPr lang="en-US">
              <a:solidFill>
                <a:prstClr val="black"/>
              </a:solidFill>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We now have the vocabulary tree, and the online phase can begin.</a:t>
            </a:r>
          </a:p>
          <a:p>
            <a:r>
              <a:rPr lang="en-US" smtClean="0"/>
              <a:t>In order to add an image to the database, we perform feature extraction. Each descriptor vector is now dropped down from the root of the tree and quantized very efficiently into a path down the tree, encoded by a single integer.</a:t>
            </a:r>
          </a:p>
          <a:p>
            <a:r>
              <a:rPr lang="en-US" smtClean="0"/>
              <a:t>Each node in the vocabulary tree has an associated inverted file index.</a:t>
            </a:r>
          </a:p>
          <a:p>
            <a:r>
              <a:rPr lang="en-US" smtClean="0"/>
              <a:t>Indecies back to the new image are then added to the relevant inverted files.  </a:t>
            </a:r>
          </a:p>
          <a:p>
            <a:r>
              <a:rPr lang="en-US" smtClean="0"/>
              <a:t>This is a very efficient operation that is carried out whenever we want to add an image.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9978B3-D8D6-41DD-A404-44165905F6D0}" type="slidenum">
              <a:rPr lang="en-US">
                <a:solidFill>
                  <a:prstClr val="black"/>
                </a:solidFill>
              </a:rPr>
              <a:pPr>
                <a:defRPr/>
              </a:pPr>
              <a:t>31</a:t>
            </a:fld>
            <a:endParaRPr lang="en-US">
              <a:solidFill>
                <a:prstClr val="black"/>
              </a:solidFill>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I will now try to describe the approach with an animation.</a:t>
            </a:r>
          </a:p>
          <a:p>
            <a:endParaRPr lang="en-US" smtClean="0"/>
          </a:p>
          <a:p>
            <a:r>
              <a:rPr lang="en-US" smtClean="0"/>
              <a:t>The first, offline phase, is to train the vocabulary tree.</a:t>
            </a:r>
          </a:p>
          <a:p>
            <a:r>
              <a:rPr lang="en-US" smtClean="0"/>
              <a:t>We use Maximally Stable Extremal Regions by Matas et al. and then we extract SIFT descriptors from the MSER regions. </a:t>
            </a:r>
          </a:p>
          <a:p>
            <a:r>
              <a:rPr lang="en-US" smtClean="0"/>
              <a:t>Regarding the feature extraction, we are not really claiming anything other than down-in-the-trenches nose-to-the-grindstone hard work to get good implementations of the state-of-the-art, and since we are all obsessed with novelty I will not spend any time talking about the feature extraction.</a:t>
            </a:r>
          </a:p>
          <a:p>
            <a:r>
              <a:rPr lang="en-US" smtClean="0"/>
              <a:t>We believe that the vocabulary tree approach will work well on any of your favorite descriptors.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A39747-57B7-40B3-BA62-77BFAEEAB846}" type="slidenum">
              <a:rPr lang="en-US">
                <a:solidFill>
                  <a:prstClr val="black"/>
                </a:solidFill>
              </a:rPr>
              <a:pPr>
                <a:defRPr/>
              </a:pPr>
              <a:t>49</a:t>
            </a:fld>
            <a:endParaRPr lang="en-US">
              <a:solidFill>
                <a:prstClr val="black"/>
              </a:solidFill>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AC5EEE-5006-4204-9B5D-9999AE059B23}" type="slidenum">
              <a:rPr lang="en-US">
                <a:solidFill>
                  <a:prstClr val="black"/>
                </a:solidFill>
              </a:rPr>
              <a:pPr>
                <a:defRPr/>
              </a:pPr>
              <a:t>50</a:t>
            </a:fld>
            <a:endParaRPr lang="en-US">
              <a:solidFill>
                <a:prstClr val="black"/>
              </a:solidFill>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E39DC5-D87E-4D2B-9F72-217B4B542E5C}" type="slidenum">
              <a:rPr lang="en-US">
                <a:solidFill>
                  <a:prstClr val="black"/>
                </a:solidFill>
              </a:rPr>
              <a:pPr>
                <a:defRPr/>
              </a:pPr>
              <a:t>51</a:t>
            </a:fld>
            <a:endParaRPr lang="en-US">
              <a:solidFill>
                <a:prstClr val="black"/>
              </a:solidFill>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EC9277-34B4-4C59-BE1F-3EFF0F9258E7}" type="slidenum">
              <a:rPr lang="en-US">
                <a:solidFill>
                  <a:prstClr val="black"/>
                </a:solidFill>
              </a:rPr>
              <a:pPr>
                <a:defRPr/>
              </a:pPr>
              <a:t>52</a:t>
            </a:fld>
            <a:endParaRPr lang="en-US">
              <a:solidFill>
                <a:prstClr val="black"/>
              </a:solidFill>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FC2794-02E9-4AED-AC2E-0A6FD9FFBDA2}" type="slidenum">
              <a:rPr lang="en-US">
                <a:solidFill>
                  <a:prstClr val="black"/>
                </a:solidFill>
              </a:rPr>
              <a:pPr>
                <a:defRPr/>
              </a:pPr>
              <a:t>53</a:t>
            </a:fld>
            <a:endParaRPr lang="en-US">
              <a:solidFill>
                <a:prstClr val="black"/>
              </a:solidFill>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When we then wish to query on an input image, we quantize the descriptor vectors of the input image in a similar way, and accumulate scores for the images in the database with so called term frequency inverse document frequency (tf-idf). This is effectively an entropy weighting of the information. The winner is the image in the database with the most common information with the input image.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CB39A3-1625-4BB2-B644-9CF987DA8038}" type="slidenum">
              <a:rPr lang="en-US">
                <a:solidFill>
                  <a:prstClr val="black"/>
                </a:solidFill>
              </a:rPr>
              <a:pPr>
                <a:defRPr/>
              </a:pPr>
              <a:t>54</a:t>
            </a:fld>
            <a:endParaRPr lang="en-US">
              <a:solidFill>
                <a:prstClr val="black"/>
              </a:solidFill>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One of the reasons we managed to take the system this far is that we have worked with rigorous performance testing against a database with ground truth.</a:t>
            </a:r>
          </a:p>
          <a:p>
            <a:r>
              <a:rPr lang="en-US" smtClean="0"/>
              <a:t>We now have a benchmark database with over 10000 images grouped in sets of four images of the same object. We query on one of the images in the group and see how many of the other images in the group make it to the top of the query.</a:t>
            </a:r>
          </a:p>
          <a:p>
            <a:r>
              <a:rPr lang="en-US" smtClean="0"/>
              <a:t>In the paper, we have tested this up to a million images, by embedding the ground truth database into a database encompassing all the frames of 10 feature length movies.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40B1E6-1A11-4A50-8F28-880AFF1D8E15}" type="slidenum">
              <a:rPr lang="en-US">
                <a:solidFill>
                  <a:prstClr val="black"/>
                </a:solidFill>
              </a:rPr>
              <a:pPr>
                <a:defRPr/>
              </a:pPr>
              <a:t>55</a:t>
            </a:fld>
            <a:endParaRPr lang="en-US">
              <a:solidFill>
                <a:prstClr val="black"/>
              </a:solidFill>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We have used the performance testing to explore various settings for the algorithm.</a:t>
            </a:r>
          </a:p>
          <a:p>
            <a:r>
              <a:rPr lang="en-US" smtClean="0"/>
              <a:t>The most important finding is that the number of leaf nodes in the vocabulary tree is very important. </a:t>
            </a:r>
          </a:p>
          <a:p>
            <a:r>
              <a:rPr lang="en-US" smtClean="0"/>
              <a:t>In principle, there is a trade-off, because we wish to have discriminative quantizations, which implies many leaf-nodes, while we also wish to have repeatable quantizations, which implies few leaf nodes.</a:t>
            </a:r>
          </a:p>
          <a:p>
            <a:r>
              <a:rPr lang="en-US" smtClean="0"/>
              <a:t>However, it seems that in a large practical range, the bigger the better when it comes to the vocabulary. This probably depends on the descriptors used, but is not entirely surprising, since we are trying to divide up a 128-dimensional space in discriminative bins. </a:t>
            </a:r>
          </a:p>
          <a:p>
            <a:r>
              <a:rPr lang="en-US" smtClean="0"/>
              <a:t>This is a very useful finding, because it means that we are in a win-win situation: </a:t>
            </a:r>
          </a:p>
          <a:p>
            <a:r>
              <a:rPr lang="en-US" smtClean="0"/>
              <a:t>a larger vocabulary improves retrieval performance. It turns out that it also improves the retrieval speed, because our inverted file index becomes much sparser, so we exploit the true power of inverted files better with a larger vocabulary.</a:t>
            </a:r>
          </a:p>
          <a:p>
            <a:r>
              <a:rPr lang="en-US" smtClean="0"/>
              <a:t>We also use a hierarchical scoring scheme, which has the nice property that the performance will only level out, not actually go down.</a:t>
            </a:r>
          </a:p>
          <a:p>
            <a:endParaRPr lang="en-US" smtClean="0"/>
          </a:p>
          <a:p>
            <a:endParaRPr lang="en-US" smtClean="0"/>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6C047D-7079-409B-B61E-93C4F6F2CEF4}" type="slidenum">
              <a:rPr lang="en-US">
                <a:solidFill>
                  <a:prstClr val="black"/>
                </a:solidFill>
              </a:rPr>
              <a:pPr>
                <a:defRPr/>
              </a:pPr>
              <a:t>56</a:t>
            </a:fld>
            <a:endParaRPr lang="en-US">
              <a:solidFill>
                <a:prstClr val="black"/>
              </a:solidFill>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a:p>
            <a:r>
              <a:rPr lang="en-US" smtClean="0"/>
              <a:t>We also find that performance improves with the branch factor.</a:t>
            </a:r>
          </a:p>
          <a:p>
            <a:r>
              <a:rPr lang="en-US" smtClean="0"/>
              <a:t>This improvement is not dramatic, but it is interesting to note that very low branch factors are somewhat weak, and a branch factor of two results in partitioning the space with planes. </a:t>
            </a:r>
          </a:p>
          <a:p>
            <a:endParaRPr lang="en-US" smtClean="0"/>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83972" name="Slide Number Placeholder 3"/>
          <p:cNvSpPr>
            <a:spLocks noGrp="1"/>
          </p:cNvSpPr>
          <p:nvPr>
            <p:ph type="sldNum" sz="quarter" idx="5"/>
          </p:nvPr>
        </p:nvSpPr>
        <p:spPr/>
        <p:txBody>
          <a:bodyPr/>
          <a:lstStyle/>
          <a:p>
            <a:pPr>
              <a:defRPr/>
            </a:pPr>
            <a:fld id="{A5958F77-80D9-449A-A3B7-6565D413C4F5}" type="slidenum">
              <a:rPr lang="de-CH" smtClean="0">
                <a:solidFill>
                  <a:prstClr val="black"/>
                </a:solidFill>
              </a:rPr>
              <a:pPr>
                <a:defRPr/>
              </a:pPr>
              <a:t>58</a:t>
            </a:fld>
            <a:endParaRPr lang="de-CH" smtClean="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80900" name="Slide Number Placeholder 3"/>
          <p:cNvSpPr>
            <a:spLocks noGrp="1"/>
          </p:cNvSpPr>
          <p:nvPr>
            <p:ph type="sldNum" sz="quarter" idx="5"/>
          </p:nvPr>
        </p:nvSpPr>
        <p:spPr/>
        <p:txBody>
          <a:bodyPr/>
          <a:lstStyle/>
          <a:p>
            <a:pPr>
              <a:defRPr/>
            </a:pPr>
            <a:fld id="{FAE9F4BB-A025-45D8-A939-EE91694F4356}" type="slidenum">
              <a:rPr lang="de-CH" smtClean="0">
                <a:solidFill>
                  <a:prstClr val="black"/>
                </a:solidFill>
              </a:rPr>
              <a:pPr>
                <a:defRPr/>
              </a:pPr>
              <a:t>63</a:t>
            </a:fld>
            <a:endParaRPr lang="de-CH"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6F208E-F4F5-48A9-987C-8C20FDF44D49}" type="slidenum">
              <a:rPr lang="en-US">
                <a:solidFill>
                  <a:prstClr val="black"/>
                </a:solidFill>
              </a:rPr>
              <a:pPr>
                <a:defRPr/>
              </a:pPr>
              <a:t>32</a:t>
            </a:fld>
            <a:endParaRPr lang="en-US">
              <a:solidFill>
                <a:prstClr val="black"/>
              </a:solidFill>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All the descriptor vectors are thrown into a common space.</a:t>
            </a:r>
          </a:p>
          <a:p>
            <a:r>
              <a:rPr lang="en-US" smtClean="0"/>
              <a:t>This is done for many images, the goal being to acquire enough statistics on how natural images distribute points in the descriptor space. </a:t>
            </a:r>
          </a:p>
          <a:p>
            <a:endParaRPr lang="en-US" smtClean="0"/>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Gives a way to select representative samples</a:t>
            </a:r>
            <a:endParaRPr lang="en-US" dirty="0"/>
          </a:p>
        </p:txBody>
      </p:sp>
      <p:sp>
        <p:nvSpPr>
          <p:cNvPr id="4" name="Slide Number Placeholder 3"/>
          <p:cNvSpPr>
            <a:spLocks noGrp="1"/>
          </p:cNvSpPr>
          <p:nvPr>
            <p:ph type="sldNum" sz="quarter" idx="10"/>
          </p:nvPr>
        </p:nvSpPr>
        <p:spPr/>
        <p:txBody>
          <a:bodyPr/>
          <a:lstStyle/>
          <a:p>
            <a:pPr>
              <a:defRPr/>
            </a:pPr>
            <a:fld id="{413C2D44-F121-47D6-A190-82ED0ED0502B}" type="slidenum">
              <a:rPr lang="en-US" smtClean="0"/>
              <a:pPr>
                <a:defRPr/>
              </a:pPr>
              <a:t>78</a:t>
            </a:fld>
            <a:endParaRPr lang="en-US"/>
          </a:p>
        </p:txBody>
      </p:sp>
    </p:spTree>
    <p:extLst>
      <p:ext uri="{BB962C8B-B14F-4D97-AF65-F5344CB8AC3E}">
        <p14:creationId xmlns:p14="http://schemas.microsoft.com/office/powerpoint/2010/main" val="265339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B9B27E-5814-4D60-AC9F-F9274FECA976}" type="slidenum">
              <a:rPr lang="en-US">
                <a:solidFill>
                  <a:prstClr val="black"/>
                </a:solidFill>
              </a:rPr>
              <a:pPr>
                <a:defRPr/>
              </a:pPr>
              <a:t>33</a:t>
            </a:fld>
            <a:endParaRPr lang="en-US">
              <a:solidFill>
                <a:prstClr val="black"/>
              </a:solidFill>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EECEE1-01F9-4A44-9938-9E0D75C7055A}" type="slidenum">
              <a:rPr lang="en-US">
                <a:solidFill>
                  <a:prstClr val="black"/>
                </a:solidFill>
              </a:rPr>
              <a:pPr>
                <a:defRPr/>
              </a:pPr>
              <a:t>34</a:t>
            </a:fld>
            <a:endParaRPr lang="en-US">
              <a:solidFill>
                <a:prstClr val="black"/>
              </a:solidFill>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3CF554-274D-4968-AA2A-6778A748ED58}" type="slidenum">
              <a:rPr lang="en-US">
                <a:solidFill>
                  <a:prstClr val="black"/>
                </a:solidFill>
              </a:rPr>
              <a:pPr>
                <a:defRPr/>
              </a:pPr>
              <a:t>35</a:t>
            </a:fld>
            <a:endParaRPr lang="en-US">
              <a:solidFill>
                <a:prstClr val="black"/>
              </a:solidFill>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7ACB36-C2BB-479D-8034-D1125687E373}" type="slidenum">
              <a:rPr lang="en-US">
                <a:solidFill>
                  <a:prstClr val="black"/>
                </a:solidFill>
              </a:rPr>
              <a:pPr>
                <a:defRPr/>
              </a:pPr>
              <a:t>36</a:t>
            </a:fld>
            <a:endParaRPr lang="en-US">
              <a:solidFill>
                <a:prstClr val="black"/>
              </a:solidFill>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D44FA0-31A0-4F27-906F-2DF4FEB2242B}" type="slidenum">
              <a:rPr lang="en-US">
                <a:solidFill>
                  <a:prstClr val="black"/>
                </a:solidFill>
              </a:rPr>
              <a:pPr>
                <a:defRPr/>
              </a:pPr>
              <a:t>37</a:t>
            </a:fld>
            <a:endParaRPr lang="en-US">
              <a:solidFill>
                <a:prstClr val="black"/>
              </a:solidFill>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4BBC5A-A57C-406B-A7A2-06270EC6A682}" type="slidenum">
              <a:rPr lang="en-US">
                <a:solidFill>
                  <a:prstClr val="black"/>
                </a:solidFill>
              </a:rPr>
              <a:pPr>
                <a:defRPr/>
              </a:pPr>
              <a:t>38</a:t>
            </a:fld>
            <a:endParaRPr lang="en-US">
              <a:solidFill>
                <a:prstClr val="black"/>
              </a:solidFill>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We then run k-means on the descriptor space. In this setting, k defines what we call the branch-factor of the tree, which indicates how fast the tree branches.</a:t>
            </a:r>
          </a:p>
          <a:p>
            <a:r>
              <a:rPr lang="en-US" smtClean="0"/>
              <a:t>In this illustration, k is three. We then run k-means again, recursively on each of the resulting quantization cells.</a:t>
            </a:r>
          </a:p>
          <a:p>
            <a:r>
              <a:rPr lang="en-US" smtClean="0"/>
              <a:t>This defines the vocabulary tree, which is essentially a hierarchical set of cluster centers and their corresponding Voronoi regions.</a:t>
            </a:r>
          </a:p>
          <a:p>
            <a:r>
              <a:rPr lang="en-US" smtClean="0"/>
              <a:t>We typically use a branch-factor of 10 and six levels, resulting in a million leaf nodes. We lovingly call this the Mega-Voc.</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634B09C-5FE3-4E5C-947F-62A8A654A6B6}" type="datetimeFigureOut">
              <a:rPr lang="en-US"/>
              <a:pPr>
                <a:defRPr/>
              </a:pPr>
              <a:t>3/5/2012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68880D-8C14-414F-9A2C-CAC4CEB7120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E5714B-483C-45C3-99E0-9DDFC1306F6E}" type="datetimeFigureOut">
              <a:rPr lang="en-US"/>
              <a:pPr>
                <a:defRPr/>
              </a:pPr>
              <a:t>3/5/2012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434E0C-7D9E-4F01-AF55-2FE14BA758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089D8F-1676-4F18-A19A-1DC9780C6F79}" type="datetimeFigureOut">
              <a:rPr lang="en-US"/>
              <a:pPr>
                <a:defRPr/>
              </a:pPr>
              <a:t>3/5/2012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A49CCE-778B-4371-A03A-FDCD62BA79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634B09C-5FE3-4E5C-947F-62A8A654A6B6}" type="datetimeFigureOut">
              <a:rPr lang="en-US">
                <a:solidFill>
                  <a:prstClr val="black">
                    <a:tint val="75000"/>
                  </a:prstClr>
                </a:solidFill>
              </a:rPr>
              <a:pPr>
                <a:defRPr/>
              </a:pPr>
              <a:t>3/5/2012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8880D-8C14-414F-9A2C-CAC4CEB7120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3598400-A51E-47C6-AB6E-9D2F0FEB444A}" type="datetimeFigureOut">
              <a:rPr lang="en-US">
                <a:solidFill>
                  <a:prstClr val="black">
                    <a:tint val="75000"/>
                  </a:prstClr>
                </a:solidFill>
              </a:rPr>
              <a:pPr>
                <a:defRPr/>
              </a:pPr>
              <a:t>3/5/2012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8387C5-D1BA-4E64-9B6E-A01CF3A7D9E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1AFC77-476A-4B65-AEF2-B88090E8601D}" type="datetimeFigureOut">
              <a:rPr lang="en-US">
                <a:solidFill>
                  <a:prstClr val="black">
                    <a:tint val="75000"/>
                  </a:prstClr>
                </a:solidFill>
              </a:rPr>
              <a:pPr>
                <a:defRPr/>
              </a:pPr>
              <a:t>3/5/2012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399DFD-7A6B-421E-91AE-F1416F30A79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63747BA-49B7-4E32-A9B2-44A226F32216}" type="datetimeFigureOut">
              <a:rPr lang="en-US">
                <a:solidFill>
                  <a:prstClr val="black">
                    <a:tint val="75000"/>
                  </a:prstClr>
                </a:solidFill>
              </a:rPr>
              <a:pPr>
                <a:defRPr/>
              </a:pPr>
              <a:t>3/5/2012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A32093-982A-4E29-84CD-21505EE1816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3BBE94-D788-474D-8EEB-6F58D1472041}" type="datetimeFigureOut">
              <a:rPr lang="en-US">
                <a:solidFill>
                  <a:prstClr val="black">
                    <a:tint val="75000"/>
                  </a:prstClr>
                </a:solidFill>
              </a:rPr>
              <a:pPr>
                <a:defRPr/>
              </a:pPr>
              <a:t>3/5/2012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5D8F99F-4257-47F7-B137-92F5C330B80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295DB7-2A11-4E6C-9567-D57EA333CE6B}" type="datetimeFigureOut">
              <a:rPr lang="en-US">
                <a:solidFill>
                  <a:prstClr val="black">
                    <a:tint val="75000"/>
                  </a:prstClr>
                </a:solidFill>
              </a:rPr>
              <a:pPr>
                <a:defRPr/>
              </a:pPr>
              <a:t>3/5/2012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EF2DBDE-828A-4ED8-BAC3-0183760B6DD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2282A0-E074-4D1F-9892-A88D1283A735}" type="datetimeFigureOut">
              <a:rPr lang="en-US">
                <a:solidFill>
                  <a:prstClr val="black">
                    <a:tint val="75000"/>
                  </a:prstClr>
                </a:solidFill>
              </a:rPr>
              <a:pPr>
                <a:defRPr/>
              </a:pPr>
              <a:t>3/5/2012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FA4E828-8872-429C-B31F-81F3904DB62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7B5463-834F-40F6-B8E3-F026FE73268E}" type="datetimeFigureOut">
              <a:rPr lang="en-US">
                <a:solidFill>
                  <a:prstClr val="black">
                    <a:tint val="75000"/>
                  </a:prstClr>
                </a:solidFill>
              </a:rPr>
              <a:pPr>
                <a:defRPr/>
              </a:pPr>
              <a:t>3/5/2012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E464F8D-F56C-469B-8A33-F67E89A087F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3598400-A51E-47C6-AB6E-9D2F0FEB444A}" type="datetimeFigureOut">
              <a:rPr lang="en-US"/>
              <a:pPr>
                <a:defRPr/>
              </a:pPr>
              <a:t>3/5/2012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8387C5-D1BA-4E64-9B6E-A01CF3A7D9E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BB97F0-D666-463A-99C4-716878AAB3F2}" type="datetimeFigureOut">
              <a:rPr lang="en-US">
                <a:solidFill>
                  <a:prstClr val="black">
                    <a:tint val="75000"/>
                  </a:prstClr>
                </a:solidFill>
              </a:rPr>
              <a:pPr>
                <a:defRPr/>
              </a:pPr>
              <a:t>3/5/2012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D1FFF3-B466-42C5-A286-E06D02714B7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E5714B-483C-45C3-99E0-9DDFC1306F6E}" type="datetimeFigureOut">
              <a:rPr lang="en-US">
                <a:solidFill>
                  <a:prstClr val="black">
                    <a:tint val="75000"/>
                  </a:prstClr>
                </a:solidFill>
              </a:rPr>
              <a:pPr>
                <a:defRPr/>
              </a:pPr>
              <a:t>3/5/2012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434E0C-7D9E-4F01-AF55-2FE14BA7587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089D8F-1676-4F18-A19A-1DC9780C6F79}" type="datetimeFigureOut">
              <a:rPr lang="en-US">
                <a:solidFill>
                  <a:prstClr val="black">
                    <a:tint val="75000"/>
                  </a:prstClr>
                </a:solidFill>
              </a:rPr>
              <a:pPr>
                <a:defRPr/>
              </a:pPr>
              <a:t>3/5/2012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A49CCE-778B-4371-A03A-FDCD62BA792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95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56F9DED-C3AA-40F6-ACE9-AC54436C1CB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3C209A0-E6BA-4906-AB96-85697711A69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AD26929-A8E5-4FE3-A7E1-06C601397B86}" type="datetimeFigureOut">
              <a:rPr lang="en-US">
                <a:solidFill>
                  <a:prstClr val="black">
                    <a:tint val="75000"/>
                  </a:prstClr>
                </a:solidFill>
              </a:rPr>
              <a:pPr>
                <a:defRPr/>
              </a:pPr>
              <a:t>3/7/2012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0C15F1-F9C9-47CF-AFCD-1D87CDD11A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4109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2D9BC47-4CFC-4BE7-81A5-1CB9CACB1D10}" type="datetimeFigureOut">
              <a:rPr lang="en-US">
                <a:solidFill>
                  <a:prstClr val="black">
                    <a:tint val="75000"/>
                  </a:prstClr>
                </a:solidFill>
              </a:rPr>
              <a:pPr>
                <a:defRPr/>
              </a:pPr>
              <a:t>3/7/2012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87007C-3604-4463-B95E-C4F96D0FD7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3918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BE584-2AEF-445B-B369-8E6C8AA7F11D}" type="datetimeFigureOut">
              <a:rPr lang="en-US">
                <a:solidFill>
                  <a:prstClr val="black">
                    <a:tint val="75000"/>
                  </a:prstClr>
                </a:solidFill>
              </a:rPr>
              <a:pPr>
                <a:defRPr/>
              </a:pPr>
              <a:t>3/7/2012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136214-1FA2-4B93-93A1-C28758D518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2715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D841AE7-4880-4893-AA78-40715E9EFB85}" type="datetimeFigureOut">
              <a:rPr lang="en-US">
                <a:solidFill>
                  <a:prstClr val="black">
                    <a:tint val="75000"/>
                  </a:prstClr>
                </a:solidFill>
              </a:rPr>
              <a:pPr>
                <a:defRPr/>
              </a:pPr>
              <a:t>3/7/2012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A6EC7A-1EF4-4174-B894-819821C050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4415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31F5FB7-AF87-44B3-BBF6-42F3F5409DD3}" type="datetimeFigureOut">
              <a:rPr lang="en-US">
                <a:solidFill>
                  <a:prstClr val="black">
                    <a:tint val="75000"/>
                  </a:prstClr>
                </a:solidFill>
              </a:rPr>
              <a:pPr>
                <a:defRPr/>
              </a:pPr>
              <a:t>3/7/2012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682420-4F2C-4CD2-B071-4446D1AD4D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36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1AFC77-476A-4B65-AEF2-B88090E8601D}" type="datetimeFigureOut">
              <a:rPr lang="en-US"/>
              <a:pPr>
                <a:defRPr/>
              </a:pPr>
              <a:t>3/5/2012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399DFD-7A6B-421E-91AE-F1416F30A79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5D48A3A-94B3-4CD1-B4DF-7600841B1EF4}" type="datetimeFigureOut">
              <a:rPr lang="en-US">
                <a:solidFill>
                  <a:prstClr val="black">
                    <a:tint val="75000"/>
                  </a:prstClr>
                </a:solidFill>
              </a:rPr>
              <a:pPr>
                <a:defRPr/>
              </a:pPr>
              <a:t>3/7/2012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FB776C8-80ED-43A8-BE95-04AE234C24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827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928101-580D-4730-BF3B-C6535F3FC454}" type="datetimeFigureOut">
              <a:rPr lang="en-US">
                <a:solidFill>
                  <a:prstClr val="black">
                    <a:tint val="75000"/>
                  </a:prstClr>
                </a:solidFill>
              </a:rPr>
              <a:pPr>
                <a:defRPr/>
              </a:pPr>
              <a:t>3/7/2012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3E3C7FF-D131-4E28-9649-5675A454CD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847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29106F-4F9D-4F32-9116-961E05047807}" type="datetimeFigureOut">
              <a:rPr lang="en-US">
                <a:solidFill>
                  <a:prstClr val="black">
                    <a:tint val="75000"/>
                  </a:prstClr>
                </a:solidFill>
              </a:rPr>
              <a:pPr>
                <a:defRPr/>
              </a:pPr>
              <a:t>3/7/2012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2ACEDA-E89E-478F-BF72-57BAFF7C82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9936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60911-8829-4C50-A777-56DEEF869C42}" type="datetimeFigureOut">
              <a:rPr lang="en-US">
                <a:solidFill>
                  <a:prstClr val="black">
                    <a:tint val="75000"/>
                  </a:prstClr>
                </a:solidFill>
              </a:rPr>
              <a:pPr>
                <a:defRPr/>
              </a:pPr>
              <a:t>3/7/2012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D0460B-0486-4310-AA7D-21EFB0A5BD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5220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B654B3-A5BA-4B1F-B6E5-EBF8A547F4D0}" type="datetimeFigureOut">
              <a:rPr lang="en-US">
                <a:solidFill>
                  <a:prstClr val="black">
                    <a:tint val="75000"/>
                  </a:prstClr>
                </a:solidFill>
              </a:rPr>
              <a:pPr>
                <a:defRPr/>
              </a:pPr>
              <a:t>3/7/2012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DDF700-39A4-4298-B454-90ED1CF139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2478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C66776-2EFD-4B83-B421-80E96FD9A33B}" type="datetimeFigureOut">
              <a:rPr lang="en-US">
                <a:solidFill>
                  <a:prstClr val="black">
                    <a:tint val="75000"/>
                  </a:prstClr>
                </a:solidFill>
              </a:rPr>
              <a:pPr>
                <a:defRPr/>
              </a:pPr>
              <a:t>3/7/2012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7EE43B-CF1C-4612-86D6-2895A6D4F1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3804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60ED1A-7270-4E3B-A917-C699D2FC9A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6436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F8F2F2-7EE0-41F5-BE70-CAD9D63C11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5150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79C97F-C1F5-4E3B-987B-D68B232EAB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3055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8E1834-2BA4-40BE-AF20-13EE425C79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074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63747BA-49B7-4E32-A9B2-44A226F32216}" type="datetimeFigureOut">
              <a:rPr lang="en-US"/>
              <a:pPr>
                <a:defRPr/>
              </a:pPr>
              <a:t>3/5/2012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A32093-982A-4E29-84CD-21505EE1816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CA8A954-1BB7-4C56-8E36-9CB9ADE1B8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1432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BA42FBB-365B-4FF7-86A8-45C919F36A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44412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D65D1FF-E9DD-4212-AF9F-DDB11D2256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5283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DB1DEF-E118-474A-B963-F531A86759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4993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239F1C-4868-4E6E-8105-7F88FA5A86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02011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830CB0-D03F-4518-82C7-719943A331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9693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2383DB-8F6D-438B-B18B-B1E076347A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179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0D52E8-2364-48C7-9143-58596B34D5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7102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CDC7AE-6693-4706-89B2-4A4E627F38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6531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C5B2D13-DE90-42AF-97F3-CAAD2D9803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26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3BBE94-D788-474D-8EEB-6F58D1472041}" type="datetimeFigureOut">
              <a:rPr lang="en-US"/>
              <a:pPr>
                <a:defRPr/>
              </a:pPr>
              <a:t>3/5/2012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D8F99F-4257-47F7-B137-92F5C330B8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295DB7-2A11-4E6C-9567-D57EA333CE6B}" type="datetimeFigureOut">
              <a:rPr lang="en-US"/>
              <a:pPr>
                <a:defRPr/>
              </a:pPr>
              <a:t>3/5/2012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EF2DBDE-828A-4ED8-BAC3-0183760B6DD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2282A0-E074-4D1F-9892-A88D1283A735}" type="datetimeFigureOut">
              <a:rPr lang="en-US"/>
              <a:pPr>
                <a:defRPr/>
              </a:pPr>
              <a:t>3/5/2012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A4E828-8872-429C-B31F-81F3904DB62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7B5463-834F-40F6-B8E3-F026FE73268E}" type="datetimeFigureOut">
              <a:rPr lang="en-US"/>
              <a:pPr>
                <a:defRPr/>
              </a:pPr>
              <a:t>3/5/2012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464F8D-F56C-469B-8A33-F67E89A087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BB97F0-D666-463A-99C4-716878AAB3F2}" type="datetimeFigureOut">
              <a:rPr lang="en-US"/>
              <a:pPr>
                <a:defRPr/>
              </a:pPr>
              <a:t>3/5/2012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D1FFF3-B466-42C5-A286-E06D02714B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2.png"/><Relationship Id="rId2" Type="http://schemas.openxmlformats.org/officeDocument/2006/relationships/slideLayout" Target="../slideLayouts/slideLayout37.xml"/><Relationship Id="rId16" Type="http://schemas.openxmlformats.org/officeDocument/2006/relationships/image" Target="../media/image1.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0F0A01C-ECC0-4966-AD27-2E8B22F3BDB1}" type="datetimeFigureOut">
              <a:rPr lang="en-US"/>
              <a:pPr>
                <a:defRPr/>
              </a:pPr>
              <a:t>3/5/2012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2F44228-A715-4D35-A686-68263BBDC7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0F0A01C-ECC0-4966-AD27-2E8B22F3BDB1}" type="datetimeFigureOut">
              <a:rPr lang="en-US">
                <a:solidFill>
                  <a:prstClr val="black">
                    <a:tint val="75000"/>
                  </a:prstClr>
                </a:solidFill>
              </a:rPr>
              <a:pPr>
                <a:defRPr/>
              </a:pPr>
              <a:t>3/5/2012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2F44228-A715-4D35-A686-68263BBDC782}"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9D6BAC7-AA29-41A0-8E29-17F61E8DD545}" type="datetimeFigureOut">
              <a:rPr lang="en-US">
                <a:solidFill>
                  <a:prstClr val="black">
                    <a:tint val="75000"/>
                  </a:prstClr>
                </a:solidFill>
              </a:rPr>
              <a:pPr>
                <a:defRPr/>
              </a:pPr>
              <a:t>3/7/2012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71B6F58-EB3D-4782-8D7B-F04544656E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16355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6BE6804-1627-4250-88FC-5D66160E4B38}" type="slidenum">
              <a:rPr lang="en-US">
                <a:solidFill>
                  <a:srgbClr val="000000"/>
                </a:solidFill>
              </a:rPr>
              <a:pPr>
                <a:defRPr/>
              </a:pPr>
              <a:t>‹#›</a:t>
            </a:fld>
            <a:endParaRPr lang="en-US">
              <a:solidFill>
                <a:srgbClr val="000000"/>
              </a:solidFill>
            </a:endParaRPr>
          </a:p>
        </p:txBody>
      </p:sp>
      <p:pic>
        <p:nvPicPr>
          <p:cNvPr id="4103" name="Picture 7" descr="uklogo"/>
          <p:cNvPicPr>
            <a:picLocks noChangeAspect="1" noChangeArrowheads="1"/>
          </p:cNvPicPr>
          <p:nvPr userDrawn="1"/>
        </p:nvPicPr>
        <p:blipFill>
          <a:blip r:embed="rId16" cstate="print"/>
          <a:srcRect/>
          <a:stretch>
            <a:fillRect/>
          </a:stretch>
        </p:blipFill>
        <p:spPr bwMode="auto">
          <a:xfrm>
            <a:off x="0" y="6353175"/>
            <a:ext cx="904875" cy="504825"/>
          </a:xfrm>
          <a:prstGeom prst="rect">
            <a:avLst/>
          </a:prstGeom>
          <a:noFill/>
          <a:ln w="9525">
            <a:noFill/>
            <a:miter lim="800000"/>
            <a:headEnd/>
            <a:tailEnd/>
          </a:ln>
        </p:spPr>
      </p:pic>
      <p:pic>
        <p:nvPicPr>
          <p:cNvPr id="4104" name="Picture 9" descr="centerlogo2"/>
          <p:cNvPicPr>
            <a:picLocks noChangeAspect="1" noChangeArrowheads="1"/>
          </p:cNvPicPr>
          <p:nvPr userDrawn="1"/>
        </p:nvPicPr>
        <p:blipFill>
          <a:blip r:embed="rId17" cstate="print"/>
          <a:srcRect/>
          <a:stretch>
            <a:fillRect/>
          </a:stretch>
        </p:blipFill>
        <p:spPr bwMode="auto">
          <a:xfrm>
            <a:off x="877888" y="6351588"/>
            <a:ext cx="2514600" cy="520700"/>
          </a:xfrm>
          <a:prstGeom prst="rect">
            <a:avLst/>
          </a:prstGeom>
          <a:noFill/>
          <a:ln w="9525">
            <a:noFill/>
            <a:miter lim="800000"/>
            <a:headEnd/>
            <a:tailEnd/>
          </a:ln>
        </p:spPr>
      </p:pic>
    </p:spTree>
    <p:extLst>
      <p:ext uri="{BB962C8B-B14F-4D97-AF65-F5344CB8AC3E}">
        <p14:creationId xmlns:p14="http://schemas.microsoft.com/office/powerpoint/2010/main" val="30624508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s.washington.edu/research/imagedatabase/demo/kmcluster/" TargetMode="External"/><Relationship Id="rId2" Type="http://schemas.openxmlformats.org/officeDocument/2006/relationships/hyperlink" Target="http://home.dei.polimi.it/matteucc/Clustering/tutorial_html/AppletKM.html"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robots.ox.ac.uk/~vgg/publications/papers/sivic05b.pdf"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34.jpeg"/><Relationship Id="rId5" Type="http://schemas.openxmlformats.org/officeDocument/2006/relationships/image" Target="../media/image32.jpeg"/><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32.jpeg"/><Relationship Id="rId5" Type="http://schemas.openxmlformats.org/officeDocument/2006/relationships/image" Target="../media/image33.jpeg"/><Relationship Id="rId4" Type="http://schemas.openxmlformats.org/officeDocument/2006/relationships/image" Target="../media/image35.jpeg"/></Relationships>
</file>

<file path=ppt/slides/_rels/slide5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image" Target="../media/image35.jpeg"/><Relationship Id="rId5" Type="http://schemas.openxmlformats.org/officeDocument/2006/relationships/image" Target="../media/image37.jpeg"/><Relationship Id="rId10" Type="http://schemas.openxmlformats.org/officeDocument/2006/relationships/image" Target="../media/image38.jpeg"/><Relationship Id="rId4" Type="http://schemas.openxmlformats.org/officeDocument/2006/relationships/image" Target="../media/image36.jpeg"/><Relationship Id="rId9" Type="http://schemas.openxmlformats.org/officeDocument/2006/relationships/image" Target="../media/image34.jpeg"/></Relationships>
</file>

<file path=ppt/slides/_rels/slide5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35.jpeg"/><Relationship Id="rId11" Type="http://schemas.openxmlformats.org/officeDocument/2006/relationships/image" Target="../media/image39.jpeg"/><Relationship Id="rId5" Type="http://schemas.openxmlformats.org/officeDocument/2006/relationships/image" Target="../media/image37.jpeg"/><Relationship Id="rId10" Type="http://schemas.openxmlformats.org/officeDocument/2006/relationships/image" Target="../media/image38.jpeg"/><Relationship Id="rId4" Type="http://schemas.openxmlformats.org/officeDocument/2006/relationships/image" Target="../media/image36.jpeg"/><Relationship Id="rId9" Type="http://schemas.openxmlformats.org/officeDocument/2006/relationships/image" Target="../media/image34.jpeg"/></Relationships>
</file>

<file path=ppt/slides/_rels/slide54.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18" Type="http://schemas.openxmlformats.org/officeDocument/2006/relationships/image" Target="../media/image55.jpeg"/><Relationship Id="rId26" Type="http://schemas.openxmlformats.org/officeDocument/2006/relationships/image" Target="../media/image63.jpeg"/><Relationship Id="rId3" Type="http://schemas.openxmlformats.org/officeDocument/2006/relationships/image" Target="../media/image40.jpeg"/><Relationship Id="rId21" Type="http://schemas.openxmlformats.org/officeDocument/2006/relationships/image" Target="../media/image58.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eg"/><Relationship Id="rId25" Type="http://schemas.openxmlformats.org/officeDocument/2006/relationships/image" Target="../media/image62.jpeg"/><Relationship Id="rId33" Type="http://schemas.openxmlformats.org/officeDocument/2006/relationships/image" Target="../media/image70.png"/><Relationship Id="rId2" Type="http://schemas.openxmlformats.org/officeDocument/2006/relationships/notesSlide" Target="../notesSlides/notesSlide25.xml"/><Relationship Id="rId16" Type="http://schemas.openxmlformats.org/officeDocument/2006/relationships/image" Target="../media/image53.jpeg"/><Relationship Id="rId20" Type="http://schemas.openxmlformats.org/officeDocument/2006/relationships/image" Target="../media/image57.jpeg"/><Relationship Id="rId29" Type="http://schemas.openxmlformats.org/officeDocument/2006/relationships/image" Target="../media/image66.jpeg"/><Relationship Id="rId1" Type="http://schemas.openxmlformats.org/officeDocument/2006/relationships/slideLayout" Target="../slideLayouts/slideLayout39.xml"/><Relationship Id="rId6" Type="http://schemas.openxmlformats.org/officeDocument/2006/relationships/image" Target="../media/image43.jpeg"/><Relationship Id="rId11" Type="http://schemas.openxmlformats.org/officeDocument/2006/relationships/image" Target="../media/image48.jpeg"/><Relationship Id="rId24" Type="http://schemas.openxmlformats.org/officeDocument/2006/relationships/image" Target="../media/image61.jpeg"/><Relationship Id="rId32" Type="http://schemas.openxmlformats.org/officeDocument/2006/relationships/image" Target="../media/image69.png"/><Relationship Id="rId5" Type="http://schemas.openxmlformats.org/officeDocument/2006/relationships/image" Target="../media/image42.jpeg"/><Relationship Id="rId15" Type="http://schemas.openxmlformats.org/officeDocument/2006/relationships/image" Target="../media/image52.jpeg"/><Relationship Id="rId23" Type="http://schemas.openxmlformats.org/officeDocument/2006/relationships/image" Target="../media/image60.jpeg"/><Relationship Id="rId28" Type="http://schemas.openxmlformats.org/officeDocument/2006/relationships/image" Target="../media/image65.jpeg"/><Relationship Id="rId10" Type="http://schemas.openxmlformats.org/officeDocument/2006/relationships/image" Target="../media/image47.jpeg"/><Relationship Id="rId19" Type="http://schemas.openxmlformats.org/officeDocument/2006/relationships/image" Target="../media/image56.jpeg"/><Relationship Id="rId31" Type="http://schemas.openxmlformats.org/officeDocument/2006/relationships/image" Target="../media/image68.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 Id="rId22" Type="http://schemas.openxmlformats.org/officeDocument/2006/relationships/image" Target="../media/image59.jpeg"/><Relationship Id="rId27" Type="http://schemas.openxmlformats.org/officeDocument/2006/relationships/image" Target="../media/image64.jpeg"/><Relationship Id="rId30" Type="http://schemas.openxmlformats.org/officeDocument/2006/relationships/image" Target="../media/image67.jpeg"/></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www.google.com/mobile/goggles/" TargetMode="Externa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8.xml"/><Relationship Id="rId1" Type="http://schemas.openxmlformats.org/officeDocument/2006/relationships/slideLayout" Target="../slideLayouts/slideLayout26.xml"/><Relationship Id="rId5" Type="http://schemas.openxmlformats.org/officeDocument/2006/relationships/image" Target="../media/image76.png"/><Relationship Id="rId4" Type="http://schemas.openxmlformats.org/officeDocument/2006/relationships/image" Target="../media/image7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image" Target="../media/image86.jpeg"/><Relationship Id="rId3" Type="http://schemas.openxmlformats.org/officeDocument/2006/relationships/hyperlink" Target="http://www.robots.ox.ac.uk/~vgg/research/vgoogle/index.html" TargetMode="External"/><Relationship Id="rId7" Type="http://schemas.openxmlformats.org/officeDocument/2006/relationships/image" Target="../media/image80.jpeg"/><Relationship Id="rId12" Type="http://schemas.openxmlformats.org/officeDocument/2006/relationships/image" Target="../media/image85.jpeg"/><Relationship Id="rId17" Type="http://schemas.openxmlformats.org/officeDocument/2006/relationships/image" Target="../media/image90.jpeg"/><Relationship Id="rId2" Type="http://schemas.openxmlformats.org/officeDocument/2006/relationships/notesSlide" Target="../notesSlides/notesSlide29.xml"/><Relationship Id="rId16" Type="http://schemas.openxmlformats.org/officeDocument/2006/relationships/image" Target="../media/image89.jpeg"/><Relationship Id="rId1" Type="http://schemas.openxmlformats.org/officeDocument/2006/relationships/slideLayout" Target="../slideLayouts/slideLayout26.xml"/><Relationship Id="rId6" Type="http://schemas.openxmlformats.org/officeDocument/2006/relationships/image" Target="../media/image79.jpeg"/><Relationship Id="rId11" Type="http://schemas.openxmlformats.org/officeDocument/2006/relationships/image" Target="../media/image84.jpeg"/><Relationship Id="rId5" Type="http://schemas.openxmlformats.org/officeDocument/2006/relationships/image" Target="../media/image78.jpeg"/><Relationship Id="rId15" Type="http://schemas.openxmlformats.org/officeDocument/2006/relationships/image" Target="../media/image88.jpeg"/><Relationship Id="rId10" Type="http://schemas.openxmlformats.org/officeDocument/2006/relationships/image" Target="../media/image83.jpeg"/><Relationship Id="rId4" Type="http://schemas.openxmlformats.org/officeDocument/2006/relationships/image" Target="../media/image77.jpeg"/><Relationship Id="rId9" Type="http://schemas.openxmlformats.org/officeDocument/2006/relationships/image" Target="../media/image82.jpeg"/><Relationship Id="rId14" Type="http://schemas.openxmlformats.org/officeDocument/2006/relationships/image" Target="../media/image87.jpeg"/></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robots.ox.ac.uk/~vgg/publications/papers/sivic05b.pdf"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http://fr.arxiv.org/PS_cache/arxiv/pdf/0908/0908.0050v1.pdf" TargetMode="External"/><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7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97.gif"/><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hyperlink" Target="http://home.dei.polimi.it/matteucc/Clustering/tutorial_html/AppletH.html"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Layout" Target="../slideLayouts/slideLayout24.xml"/><Relationship Id="rId1" Type="http://schemas.openxmlformats.org/officeDocument/2006/relationships/tags" Target="../tags/tag1.xml"/></Relationships>
</file>

<file path=ppt/slides/_rels/slide7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3.xml"/><Relationship Id="rId4" Type="http://schemas.openxmlformats.org/officeDocument/2006/relationships/hyperlink" Target="http://grail.cs.washington.edu/projects/canonvie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hyperlink" Target="http://en.wikipedia.org/wiki/K-means_clustering" TargetMode="Externa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3.xml"/><Relationship Id="rId6" Type="http://schemas.openxmlformats.org/officeDocument/2006/relationships/hyperlink" Target="http://www.cs.berkeley.edu/~arbelaez/UCM.html" TargetMode="External"/><Relationship Id="rId5" Type="http://schemas.openxmlformats.org/officeDocument/2006/relationships/image" Target="../media/image106.png"/><Relationship Id="rId4" Type="http://schemas.openxmlformats.org/officeDocument/2006/relationships/image" Target="../media/image105.png"/></Relationships>
</file>

<file path=ppt/slides/_rels/slide8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6.png"/><Relationship Id="rId1" Type="http://schemas.openxmlformats.org/officeDocument/2006/relationships/slideLayout" Target="../slideLayouts/slideLayout13.xml"/><Relationship Id="rId4" Type="http://schemas.openxmlformats.org/officeDocument/2006/relationships/image" Target="../media/image101.png"/></Relationships>
</file>

<file path=ppt/slides/_rels/slide8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en.wikipedia.org/wiki/K-means_cluste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dirty="0" smtClean="0"/>
              <a:t>Clustering with Application to Fast Object Search</a:t>
            </a:r>
            <a:endParaRPr lang="en-US" dirty="0" smtClean="0"/>
          </a:p>
        </p:txBody>
      </p:sp>
      <p:sp>
        <p:nvSpPr>
          <p:cNvPr id="10243" name="Subtitle 2"/>
          <p:cNvSpPr>
            <a:spLocks noGrp="1"/>
          </p:cNvSpPr>
          <p:nvPr>
            <p:ph type="subTitle" idx="1"/>
          </p:nvPr>
        </p:nvSpPr>
        <p:spPr>
          <a:xfrm>
            <a:off x="1447800" y="3352800"/>
            <a:ext cx="6400800" cy="2971800"/>
          </a:xfrm>
        </p:spPr>
        <p:txBody>
          <a:bodyPr/>
          <a:lstStyle/>
          <a:p>
            <a:pPr eaLnBrk="1" hangingPunct="1"/>
            <a:r>
              <a:rPr lang="en-US" smtClean="0">
                <a:solidFill>
                  <a:schemeClr val="tx1"/>
                </a:solidFill>
              </a:rPr>
              <a:t>Computer Vision</a:t>
            </a:r>
          </a:p>
          <a:p>
            <a:pPr eaLnBrk="1" hangingPunct="1"/>
            <a:r>
              <a:rPr lang="en-US" smtClean="0">
                <a:solidFill>
                  <a:schemeClr val="tx1"/>
                </a:solidFill>
              </a:rPr>
              <a:t>CS 543 / ECE 549 </a:t>
            </a:r>
          </a:p>
          <a:p>
            <a:pPr eaLnBrk="1" hangingPunct="1"/>
            <a:r>
              <a:rPr lang="en-US" smtClean="0">
                <a:solidFill>
                  <a:schemeClr val="tx1"/>
                </a:solidFill>
              </a:rPr>
              <a:t>University of Illinois</a:t>
            </a:r>
          </a:p>
          <a:p>
            <a:pPr eaLnBrk="1" hangingPunct="1"/>
            <a:endParaRPr lang="en-US" smtClean="0">
              <a:solidFill>
                <a:schemeClr val="tx1"/>
              </a:solidFill>
            </a:endParaRPr>
          </a:p>
          <a:p>
            <a:pPr eaLnBrk="1" hangingPunct="1"/>
            <a:r>
              <a:rPr lang="en-US" smtClean="0">
                <a:solidFill>
                  <a:schemeClr val="tx1"/>
                </a:solidFill>
              </a:rPr>
              <a:t>Derek Hoiem</a:t>
            </a:r>
          </a:p>
        </p:txBody>
      </p:sp>
      <p:sp>
        <p:nvSpPr>
          <p:cNvPr id="10244" name="TextBox 3"/>
          <p:cNvSpPr txBox="1">
            <a:spLocks noChangeArrowheads="1"/>
          </p:cNvSpPr>
          <p:nvPr/>
        </p:nvSpPr>
        <p:spPr bwMode="auto">
          <a:xfrm>
            <a:off x="8061325" y="0"/>
            <a:ext cx="1082348" cy="369332"/>
          </a:xfrm>
          <a:prstGeom prst="rect">
            <a:avLst/>
          </a:prstGeom>
          <a:noFill/>
          <a:ln w="9525">
            <a:noFill/>
            <a:miter lim="800000"/>
            <a:headEnd/>
            <a:tailEnd/>
          </a:ln>
        </p:spPr>
        <p:txBody>
          <a:bodyPr wrap="none">
            <a:spAutoFit/>
          </a:bodyPr>
          <a:lstStyle/>
          <a:p>
            <a:r>
              <a:rPr lang="en-US" dirty="0" smtClean="0"/>
              <a:t>03/08/12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 demos</a:t>
            </a:r>
            <a:endParaRPr lang="en-US" dirty="0"/>
          </a:p>
        </p:txBody>
      </p:sp>
      <p:sp>
        <p:nvSpPr>
          <p:cNvPr id="3" name="Content Placeholder 2"/>
          <p:cNvSpPr>
            <a:spLocks noGrp="1"/>
          </p:cNvSpPr>
          <p:nvPr>
            <p:ph idx="1"/>
          </p:nvPr>
        </p:nvSpPr>
        <p:spPr>
          <a:xfrm>
            <a:off x="457200" y="2362200"/>
            <a:ext cx="8229600" cy="3763963"/>
          </a:xfrm>
        </p:spPr>
        <p:txBody>
          <a:bodyPr>
            <a:normAutofit/>
          </a:bodyPr>
          <a:lstStyle/>
          <a:p>
            <a:pPr>
              <a:buNone/>
            </a:pPr>
            <a:r>
              <a:rPr lang="en-US" sz="1800" dirty="0" smtClean="0"/>
              <a:t>	</a:t>
            </a:r>
            <a:r>
              <a:rPr lang="en-US" sz="1800" dirty="0" smtClean="0">
                <a:hlinkClick r:id="rId2"/>
              </a:rPr>
              <a:t> http://home.dei.polimi.it/matteucc/Clustering/tutorial_html/AppletKM.html</a:t>
            </a:r>
            <a:endParaRPr lang="en-US" sz="1800" dirty="0" smtClean="0"/>
          </a:p>
          <a:p>
            <a:pPr>
              <a:buNone/>
            </a:pPr>
            <a:endParaRPr lang="en-US" sz="1800" dirty="0" smtClean="0"/>
          </a:p>
          <a:p>
            <a:pPr>
              <a:buNone/>
            </a:pPr>
            <a:endParaRPr lang="en-US" sz="1800" dirty="0" smtClean="0"/>
          </a:p>
          <a:p>
            <a:pPr>
              <a:buNone/>
            </a:pPr>
            <a:r>
              <a:rPr lang="en-US" sz="1800" dirty="0" smtClean="0"/>
              <a:t>	</a:t>
            </a:r>
            <a:r>
              <a:rPr lang="en-US" sz="1800" dirty="0" smtClean="0">
                <a:hlinkClick r:id="rId3"/>
              </a:rPr>
              <a:t>http://www.cs.washington.edu/research/imagedatabase/demo/kmcluster/</a:t>
            </a:r>
            <a:endParaRPr lang="en-US" sz="1800" dirty="0" smtClean="0"/>
          </a:p>
          <a:p>
            <a:endParaRPr lang="en-US" sz="1800" dirty="0"/>
          </a:p>
        </p:txBody>
      </p:sp>
      <p:sp>
        <p:nvSpPr>
          <p:cNvPr id="4" name="TextBox 3"/>
          <p:cNvSpPr txBox="1"/>
          <p:nvPr/>
        </p:nvSpPr>
        <p:spPr>
          <a:xfrm flipH="1">
            <a:off x="914400" y="2069068"/>
            <a:ext cx="1859281" cy="369332"/>
          </a:xfrm>
          <a:prstGeom prst="rect">
            <a:avLst/>
          </a:prstGeom>
          <a:noFill/>
        </p:spPr>
        <p:txBody>
          <a:bodyPr wrap="square" rtlCol="0">
            <a:spAutoFit/>
          </a:bodyPr>
          <a:lstStyle/>
          <a:p>
            <a:r>
              <a:rPr lang="en-US" dirty="0" smtClean="0"/>
              <a:t>General</a:t>
            </a:r>
            <a:endParaRPr lang="en-US" dirty="0"/>
          </a:p>
        </p:txBody>
      </p:sp>
      <p:sp>
        <p:nvSpPr>
          <p:cNvPr id="5" name="TextBox 4"/>
          <p:cNvSpPr txBox="1"/>
          <p:nvPr/>
        </p:nvSpPr>
        <p:spPr>
          <a:xfrm flipH="1">
            <a:off x="914400" y="3059668"/>
            <a:ext cx="1859281" cy="369332"/>
          </a:xfrm>
          <a:prstGeom prst="rect">
            <a:avLst/>
          </a:prstGeom>
          <a:noFill/>
        </p:spPr>
        <p:txBody>
          <a:bodyPr wrap="square" rtlCol="0">
            <a:spAutoFit/>
          </a:bodyPr>
          <a:lstStyle/>
          <a:p>
            <a:r>
              <a:rPr lang="en-US" dirty="0" smtClean="0"/>
              <a:t>Color clustering</a:t>
            </a:r>
            <a:endParaRPr lang="en-US" dirty="0"/>
          </a:p>
        </p:txBody>
      </p:sp>
    </p:spTree>
    <p:extLst>
      <p:ext uri="{BB962C8B-B14F-4D97-AF65-F5344CB8AC3E}">
        <p14:creationId xmlns:p14="http://schemas.microsoft.com/office/powerpoint/2010/main" val="2452343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a:t>
            </a:r>
            <a:endParaRPr lang="en-US" dirty="0"/>
          </a:p>
        </p:txBody>
      </p:sp>
      <p:sp>
        <p:nvSpPr>
          <p:cNvPr id="3" name="Content Placeholder 2"/>
          <p:cNvSpPr>
            <a:spLocks noGrp="1"/>
          </p:cNvSpPr>
          <p:nvPr>
            <p:ph idx="1"/>
          </p:nvPr>
        </p:nvSpPr>
        <p:spPr>
          <a:xfrm>
            <a:off x="457200" y="990600"/>
            <a:ext cx="8229600" cy="5638800"/>
          </a:xfrm>
        </p:spPr>
        <p:txBody>
          <a:bodyPr>
            <a:normAutofit fontScale="92500" lnSpcReduction="10000"/>
          </a:bodyPr>
          <a:lstStyle/>
          <a:p>
            <a:pPr marL="514350" indent="-514350">
              <a:buFont typeface="+mj-lt"/>
              <a:buAutoNum type="arabicPeriod"/>
            </a:pPr>
            <a:r>
              <a:rPr lang="en-US" dirty="0" smtClean="0"/>
              <a:t>Initialize cluster centers: </a:t>
            </a:r>
            <a:r>
              <a:rPr lang="en-US" sz="3500" b="1" dirty="0" smtClean="0">
                <a:latin typeface="Times New Roman" pitchFamily="18" charset="0"/>
                <a:cs typeface="Times New Roman" pitchFamily="18" charset="0"/>
              </a:rPr>
              <a:t>c</a:t>
            </a:r>
            <a:r>
              <a:rPr lang="en-US" sz="3500" baseline="30000" dirty="0" smtClean="0">
                <a:latin typeface="Times New Roman" pitchFamily="18" charset="0"/>
                <a:cs typeface="Times New Roman" pitchFamily="18" charset="0"/>
              </a:rPr>
              <a:t>0</a:t>
            </a:r>
            <a:r>
              <a:rPr lang="en-US" sz="3500" dirty="0" smtClean="0">
                <a:latin typeface="Times New Roman" pitchFamily="18" charset="0"/>
                <a:cs typeface="Times New Roman" pitchFamily="18" charset="0"/>
              </a:rPr>
              <a:t> ; </a:t>
            </a:r>
            <a:r>
              <a:rPr lang="en-US" sz="3000" dirty="0" smtClean="0">
                <a:latin typeface="Times New Roman" pitchFamily="18" charset="0"/>
                <a:cs typeface="Times New Roman" pitchFamily="18" charset="0"/>
              </a:rPr>
              <a:t>t=0</a:t>
            </a:r>
            <a:endParaRPr lang="en-US" dirty="0" smtClean="0">
              <a:latin typeface="Times New Roman" pitchFamily="18" charset="0"/>
              <a:cs typeface="Times New Roman" pitchFamily="18" charset="0"/>
            </a:endParaRPr>
          </a:p>
          <a:p>
            <a:pPr marL="514350" indent="-514350">
              <a:buFont typeface="+mj-lt"/>
              <a:buAutoNum type="arabicPeriod"/>
            </a:pPr>
            <a:endParaRPr lang="en-US" dirty="0" smtClean="0"/>
          </a:p>
          <a:p>
            <a:pPr marL="514350" indent="-514350">
              <a:buFont typeface="+mj-lt"/>
              <a:buAutoNum type="arabicPeriod"/>
            </a:pPr>
            <a:r>
              <a:rPr lang="en-US" dirty="0" smtClean="0"/>
              <a:t>Assign each point to the closest center</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Update cluster centers as the mean of the points</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Repeat 2-3 until no points are re-assigned </a:t>
            </a:r>
            <a:r>
              <a:rPr lang="en-US" sz="3000" dirty="0" smtClean="0">
                <a:latin typeface="Times New Roman" pitchFamily="18" charset="0"/>
                <a:cs typeface="Times New Roman" pitchFamily="18" charset="0"/>
              </a:rPr>
              <a:t>(t=t+1)</a:t>
            </a:r>
            <a:endParaRPr lang="en-US" dirty="0">
              <a:latin typeface="Times New Roman" pitchFamily="18" charset="0"/>
              <a:cs typeface="Times New Roman" pitchFamily="18" charset="0"/>
            </a:endParaRPr>
          </a:p>
        </p:txBody>
      </p:sp>
      <p:graphicFrame>
        <p:nvGraphicFramePr>
          <p:cNvPr id="260099" name="Object 3"/>
          <p:cNvGraphicFramePr>
            <a:graphicFrameLocks noChangeAspect="1"/>
          </p:cNvGraphicFramePr>
          <p:nvPr/>
        </p:nvGraphicFramePr>
        <p:xfrm>
          <a:off x="1662113" y="2438400"/>
          <a:ext cx="4968875" cy="1066800"/>
        </p:xfrm>
        <a:graphic>
          <a:graphicData uri="http://schemas.openxmlformats.org/presentationml/2006/ole">
            <mc:AlternateContent xmlns:mc="http://schemas.openxmlformats.org/markup-compatibility/2006">
              <mc:Choice xmlns:v="urn:schemas-microsoft-com:vml" Requires="v">
                <p:oleObj spid="_x0000_s260107" name="Equation" r:id="rId3" imgW="2070000" imgH="444240" progId="Equation.3">
                  <p:embed/>
                </p:oleObj>
              </mc:Choice>
              <mc:Fallback>
                <p:oleObj name="Equation" r:id="rId3" imgW="2070000" imgH="4442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113" y="2438400"/>
                        <a:ext cx="49688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00" name="Object 4"/>
          <p:cNvGraphicFramePr>
            <a:graphicFrameLocks noChangeAspect="1"/>
          </p:cNvGraphicFramePr>
          <p:nvPr/>
        </p:nvGraphicFramePr>
        <p:xfrm>
          <a:off x="1781175" y="4419600"/>
          <a:ext cx="4725988" cy="1066800"/>
        </p:xfrm>
        <a:graphic>
          <a:graphicData uri="http://schemas.openxmlformats.org/presentationml/2006/ole">
            <mc:AlternateContent xmlns:mc="http://schemas.openxmlformats.org/markup-compatibility/2006">
              <mc:Choice xmlns:v="urn:schemas-microsoft-com:vml" Requires="v">
                <p:oleObj spid="_x0000_s260108" name="Equation" r:id="rId5" imgW="1968480" imgH="444240" progId="Equation.3">
                  <p:embed/>
                </p:oleObj>
              </mc:Choice>
              <mc:Fallback>
                <p:oleObj name="Equation" r:id="rId5" imgW="1968480" imgH="4442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175" y="4419600"/>
                        <a:ext cx="4725988"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12"/>
            <a:ext cx="8229600" cy="685800"/>
          </a:xfrm>
        </p:spPr>
        <p:txBody>
          <a:bodyPr>
            <a:normAutofit fontScale="90000"/>
          </a:bodyPr>
          <a:lstStyle/>
          <a:p>
            <a:r>
              <a:rPr lang="en-US" dirty="0" err="1" smtClean="0"/>
              <a:t>Kmeans</a:t>
            </a:r>
            <a:r>
              <a:rPr lang="en-US" dirty="0" smtClean="0"/>
              <a:t>: </a:t>
            </a:r>
            <a:r>
              <a:rPr lang="en-US" dirty="0" err="1" smtClean="0"/>
              <a:t>Matlab</a:t>
            </a:r>
            <a:r>
              <a:rPr lang="en-US" dirty="0" smtClean="0"/>
              <a:t> code</a:t>
            </a:r>
            <a:endParaRPr lang="en-US" dirty="0"/>
          </a:p>
        </p:txBody>
      </p:sp>
      <p:sp>
        <p:nvSpPr>
          <p:cNvPr id="3" name="Content Placeholder 2"/>
          <p:cNvSpPr>
            <a:spLocks noGrp="1"/>
          </p:cNvSpPr>
          <p:nvPr>
            <p:ph idx="1"/>
          </p:nvPr>
        </p:nvSpPr>
        <p:spPr>
          <a:xfrm>
            <a:off x="457200" y="609600"/>
            <a:ext cx="8229600" cy="6019800"/>
          </a:xfrm>
        </p:spPr>
        <p:txBody>
          <a:bodyPr>
            <a:noAutofit/>
          </a:bodyPr>
          <a:lstStyle/>
          <a:p>
            <a:pPr marL="0" indent="0">
              <a:buNone/>
            </a:pPr>
            <a:r>
              <a:rPr lang="en-US" sz="1200" dirty="0" smtClean="0">
                <a:latin typeface="Courier New" pitchFamily="49" charset="0"/>
                <a:cs typeface="Courier New" pitchFamily="49" charset="0"/>
              </a:rPr>
              <a:t>function C = </a:t>
            </a:r>
            <a:r>
              <a:rPr lang="en-US" sz="1200" dirty="0" err="1" smtClean="0">
                <a:latin typeface="Courier New" pitchFamily="49" charset="0"/>
                <a:cs typeface="Courier New" pitchFamily="49" charset="0"/>
              </a:rPr>
              <a:t>kmeans</a:t>
            </a:r>
            <a:r>
              <a:rPr lang="en-US" sz="1200" dirty="0" smtClean="0">
                <a:latin typeface="Courier New" pitchFamily="49" charset="0"/>
                <a:cs typeface="Courier New" pitchFamily="49" charset="0"/>
              </a:rPr>
              <a:t>(X, K)</a:t>
            </a:r>
          </a:p>
          <a:p>
            <a:pPr marL="0" indent="0">
              <a:buNone/>
            </a:pPr>
            <a:endParaRPr lang="en-US" sz="400" dirty="0" smtClean="0">
              <a:latin typeface="Courier New" pitchFamily="49" charset="0"/>
              <a:cs typeface="Courier New" pitchFamily="49" charset="0"/>
            </a:endParaRPr>
          </a:p>
          <a:p>
            <a:pPr marL="0" indent="0">
              <a:buNone/>
            </a:pPr>
            <a:r>
              <a:rPr lang="en-US" sz="1200" dirty="0" smtClean="0">
                <a:latin typeface="Courier New" pitchFamily="49" charset="0"/>
                <a:cs typeface="Courier New" pitchFamily="49" charset="0"/>
              </a:rPr>
              <a:t>% Initialize cluster centers to be randomly sampled points</a:t>
            </a:r>
          </a:p>
          <a:p>
            <a:pPr marL="0" indent="0">
              <a:buNone/>
            </a:pPr>
            <a:r>
              <a:rPr lang="en-US" sz="1200" dirty="0" smtClean="0">
                <a:latin typeface="Courier New" pitchFamily="49" charset="0"/>
                <a:cs typeface="Courier New" pitchFamily="49" charset="0"/>
              </a:rPr>
              <a:t>[N, d] = size(X);</a:t>
            </a:r>
          </a:p>
          <a:p>
            <a:pPr marL="0" indent="0">
              <a:buNone/>
            </a:pPr>
            <a:r>
              <a:rPr lang="en-US" sz="1200" dirty="0" err="1" smtClean="0">
                <a:latin typeface="Courier New" pitchFamily="49" charset="0"/>
                <a:cs typeface="Courier New" pitchFamily="49" charset="0"/>
              </a:rPr>
              <a:t>rp</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randperm</a:t>
            </a:r>
            <a:r>
              <a:rPr lang="en-US" sz="1200" dirty="0" smtClean="0">
                <a:latin typeface="Courier New" pitchFamily="49" charset="0"/>
                <a:cs typeface="Courier New" pitchFamily="49" charset="0"/>
              </a:rPr>
              <a:t>(N);</a:t>
            </a:r>
          </a:p>
          <a:p>
            <a:pPr marL="0" indent="0">
              <a:buNone/>
            </a:pPr>
            <a:r>
              <a:rPr lang="en-US" sz="1200" dirty="0" smtClean="0">
                <a:latin typeface="Courier New" pitchFamily="49" charset="0"/>
                <a:cs typeface="Courier New" pitchFamily="49" charset="0"/>
              </a:rPr>
              <a:t>C = X(</a:t>
            </a:r>
            <a:r>
              <a:rPr lang="en-US" sz="1200" dirty="0" err="1" smtClean="0">
                <a:latin typeface="Courier New" pitchFamily="49" charset="0"/>
                <a:cs typeface="Courier New" pitchFamily="49" charset="0"/>
              </a:rPr>
              <a:t>rp</a:t>
            </a:r>
            <a:r>
              <a:rPr lang="en-US" sz="1200" dirty="0" smtClean="0">
                <a:latin typeface="Courier New" pitchFamily="49" charset="0"/>
                <a:cs typeface="Courier New" pitchFamily="49" charset="0"/>
              </a:rPr>
              <a:t>(1:K), :);</a:t>
            </a:r>
          </a:p>
          <a:p>
            <a:pPr marL="0" indent="0">
              <a:buNone/>
            </a:pPr>
            <a:endParaRPr lang="en-US" sz="400" dirty="0" smtClean="0">
              <a:latin typeface="Courier New" pitchFamily="49" charset="0"/>
              <a:cs typeface="Courier New" pitchFamily="49" charset="0"/>
            </a:endParaRPr>
          </a:p>
          <a:p>
            <a:pPr marL="0" indent="0">
              <a:buNone/>
            </a:pPr>
            <a:r>
              <a:rPr lang="en-US" sz="1200" dirty="0" err="1" smtClean="0">
                <a:latin typeface="Courier New" pitchFamily="49" charset="0"/>
                <a:cs typeface="Courier New" pitchFamily="49" charset="0"/>
              </a:rPr>
              <a:t>lastAssignment</a:t>
            </a:r>
            <a:r>
              <a:rPr lang="en-US" sz="1200" dirty="0" smtClean="0">
                <a:latin typeface="Courier New" pitchFamily="49" charset="0"/>
                <a:cs typeface="Courier New" pitchFamily="49" charset="0"/>
              </a:rPr>
              <a:t> = zeros(N, 1);</a:t>
            </a:r>
          </a:p>
          <a:p>
            <a:pPr marL="0" indent="0">
              <a:buNone/>
            </a:pPr>
            <a:r>
              <a:rPr lang="en-US" sz="1200" dirty="0" smtClean="0">
                <a:latin typeface="Courier New" pitchFamily="49" charset="0"/>
                <a:cs typeface="Courier New" pitchFamily="49" charset="0"/>
              </a:rPr>
              <a:t>while true</a:t>
            </a:r>
            <a:endParaRPr lang="en-US" sz="1200" dirty="0">
              <a:latin typeface="Courier New" pitchFamily="49" charset="0"/>
              <a:cs typeface="Courier New" pitchFamily="49" charset="0"/>
            </a:endParaRPr>
          </a:p>
          <a:p>
            <a:pPr marL="0" indent="0">
              <a:buNone/>
            </a:pPr>
            <a:r>
              <a:rPr lang="en-US" sz="400" dirty="0">
                <a:latin typeface="Courier New" pitchFamily="49" charset="0"/>
                <a:cs typeface="Courier New" pitchFamily="49" charset="0"/>
              </a:rPr>
              <a:t> </a:t>
            </a:r>
            <a:r>
              <a:rPr lang="en-US" sz="400" dirty="0" smtClean="0">
                <a:latin typeface="Courier New" pitchFamily="49" charset="0"/>
                <a:cs typeface="Courier New" pitchFamily="49" charset="0"/>
              </a:rPr>
              <a:t>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 Assign each point to nearest cluster center</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 = zeros(N, 1);</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mindist</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Inf</a:t>
            </a:r>
            <a:r>
              <a:rPr lang="en-US" sz="1200" dirty="0" smtClean="0">
                <a:latin typeface="Courier New" pitchFamily="49" charset="0"/>
                <a:cs typeface="Courier New" pitchFamily="49" charset="0"/>
              </a:rPr>
              <a:t>*ones(N, 1);</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for k = 1:K</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for n = 1:N</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dist</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sum((X(n, :)-C(k, :)).^2);</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if </a:t>
            </a:r>
            <a:r>
              <a:rPr lang="en-US" sz="1200" dirty="0" err="1" smtClean="0">
                <a:latin typeface="Courier New" pitchFamily="49" charset="0"/>
                <a:cs typeface="Courier New" pitchFamily="49" charset="0"/>
              </a:rPr>
              <a:t>dist</a:t>
            </a:r>
            <a:r>
              <a:rPr lang="en-US" sz="1200" dirty="0" smtClean="0">
                <a:latin typeface="Courier New" pitchFamily="49" charset="0"/>
                <a:cs typeface="Courier New" pitchFamily="49" charset="0"/>
              </a:rPr>
              <a:t> &lt; </a:t>
            </a:r>
            <a:r>
              <a:rPr lang="en-US" sz="1200" dirty="0" err="1" smtClean="0">
                <a:latin typeface="Courier New" pitchFamily="49" charset="0"/>
                <a:cs typeface="Courier New" pitchFamily="49" charset="0"/>
              </a:rPr>
              <a:t>mindist</a:t>
            </a:r>
            <a:r>
              <a:rPr lang="en-US" sz="1200" dirty="0" smtClean="0">
                <a:latin typeface="Courier New" pitchFamily="49" charset="0"/>
                <a:cs typeface="Courier New" pitchFamily="49" charset="0"/>
              </a:rPr>
              <a:t>(n)</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mindist</a:t>
            </a:r>
            <a:r>
              <a:rPr lang="en-US" sz="1200" dirty="0" smtClean="0">
                <a:latin typeface="Courier New" pitchFamily="49" charset="0"/>
                <a:cs typeface="Courier New" pitchFamily="49" charset="0"/>
              </a:rPr>
              <a:t>(n) = </a:t>
            </a:r>
            <a:r>
              <a:rPr lang="en-US" sz="1200" dirty="0" err="1" smtClean="0">
                <a:latin typeface="Courier New" pitchFamily="49" charset="0"/>
                <a:cs typeface="Courier New" pitchFamily="49" charset="0"/>
              </a:rPr>
              <a:t>dist</a:t>
            </a:r>
            <a:r>
              <a:rPr lang="en-US" sz="1200" dirty="0" smtClean="0">
                <a:latin typeface="Courier New" pitchFamily="49" charset="0"/>
                <a:cs typeface="Courier New" pitchFamily="49" charset="0"/>
              </a:rPr>
              <a:t>;</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(n) = k;</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end</a:t>
            </a:r>
          </a:p>
          <a:p>
            <a:pPr marL="0" indent="0">
              <a:buNone/>
            </a:pPr>
            <a:r>
              <a:rPr lang="en-US" sz="1200" dirty="0" smtClean="0">
                <a:latin typeface="Courier New" pitchFamily="49" charset="0"/>
                <a:cs typeface="Courier New" pitchFamily="49" charset="0"/>
              </a:rPr>
              <a:t>    end</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end</a:t>
            </a:r>
          </a:p>
          <a:p>
            <a:pPr marL="0" indent="0">
              <a:buNone/>
            </a:pPr>
            <a:r>
              <a:rPr lang="en-US" sz="400" dirty="0">
                <a:latin typeface="Courier New" pitchFamily="49" charset="0"/>
                <a:cs typeface="Courier New" pitchFamily="49" charset="0"/>
              </a:rPr>
              <a:t> </a:t>
            </a:r>
            <a:r>
              <a:rPr lang="en-US" sz="400" dirty="0" smtClean="0">
                <a:latin typeface="Courier New" pitchFamily="49" charset="0"/>
                <a:cs typeface="Courier New" pitchFamily="49" charset="0"/>
              </a:rPr>
              <a:t> </a:t>
            </a:r>
          </a:p>
          <a:p>
            <a:pPr marL="0" indent="0">
              <a:buNone/>
            </a:pPr>
            <a:r>
              <a:rPr lang="en-US" sz="1200" dirty="0" smtClean="0">
                <a:latin typeface="Courier New" pitchFamily="49" charset="0"/>
                <a:cs typeface="Courier New" pitchFamily="49" charset="0"/>
              </a:rPr>
              <a:t>  % </a:t>
            </a:r>
            <a:r>
              <a:rPr lang="en-US" sz="1200" dirty="0">
                <a:latin typeface="Courier New" pitchFamily="49" charset="0"/>
                <a:cs typeface="Courier New" pitchFamily="49" charset="0"/>
              </a:rPr>
              <a:t>break if assignment is </a:t>
            </a:r>
            <a:r>
              <a:rPr lang="en-US" sz="1200" dirty="0" smtClean="0">
                <a:latin typeface="Courier New" pitchFamily="49" charset="0"/>
                <a:cs typeface="Courier New" pitchFamily="49" charset="0"/>
              </a:rPr>
              <a:t>unchanged  </a:t>
            </a:r>
          </a:p>
          <a:p>
            <a:pPr marL="0" indent="0">
              <a:buNone/>
            </a:pPr>
            <a:r>
              <a:rPr lang="en-US" sz="1200" dirty="0" smtClean="0">
                <a:latin typeface="Courier New" pitchFamily="49" charset="0"/>
                <a:cs typeface="Courier New" pitchFamily="49" charset="0"/>
              </a:rPr>
              <a:t>  if all(</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lastAssignment</a:t>
            </a:r>
            <a:r>
              <a:rPr lang="en-US" sz="1200" dirty="0" smtClean="0">
                <a:latin typeface="Courier New" pitchFamily="49" charset="0"/>
                <a:cs typeface="Courier New" pitchFamily="49" charset="0"/>
              </a:rPr>
              <a:t>), break; end;</a:t>
            </a:r>
          </a:p>
          <a:p>
            <a:pPr marL="0" indent="0">
              <a:buNone/>
            </a:pPr>
            <a:r>
              <a:rPr lang="en-US" sz="400" dirty="0" smtClean="0">
                <a:latin typeface="Courier New" pitchFamily="49" charset="0"/>
                <a:cs typeface="Courier New" pitchFamily="49" charset="0"/>
              </a:rPr>
              <a:t>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 Assign each cluster center to mean of points within it</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for k = 1:K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C(k, :) = mean(X(</a:t>
            </a:r>
            <a:r>
              <a:rPr lang="en-US" sz="1200" dirty="0" err="1" smtClean="0">
                <a:latin typeface="Courier New" pitchFamily="49" charset="0"/>
                <a:cs typeface="Courier New" pitchFamily="49" charset="0"/>
              </a:rPr>
              <a:t>bestAssignment</a:t>
            </a:r>
            <a:r>
              <a:rPr lang="en-US" sz="1200" dirty="0" smtClean="0">
                <a:latin typeface="Courier New" pitchFamily="49" charset="0"/>
                <a:cs typeface="Courier New" pitchFamily="49" charset="0"/>
              </a:rPr>
              <a:t>==k, :));</a:t>
            </a:r>
          </a:p>
          <a:p>
            <a:pPr marL="0" indent="0">
              <a:buNone/>
            </a:pP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 end</a:t>
            </a:r>
          </a:p>
          <a:p>
            <a:pPr marL="0" indent="0">
              <a:buNone/>
            </a:pPr>
            <a:r>
              <a:rPr lang="en-US" sz="1200" dirty="0" smtClean="0">
                <a:latin typeface="Courier New" pitchFamily="49" charset="0"/>
                <a:cs typeface="Courier New" pitchFamily="49" charset="0"/>
              </a:rPr>
              <a:t>end</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val="1086047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 design choices</a:t>
            </a:r>
            <a:endParaRPr lang="en-US" dirty="0"/>
          </a:p>
        </p:txBody>
      </p:sp>
      <p:sp>
        <p:nvSpPr>
          <p:cNvPr id="23" name="Content Placeholder 22"/>
          <p:cNvSpPr>
            <a:spLocks noGrp="1"/>
          </p:cNvSpPr>
          <p:nvPr>
            <p:ph idx="1"/>
          </p:nvPr>
        </p:nvSpPr>
        <p:spPr>
          <a:xfrm>
            <a:off x="457200" y="1219200"/>
            <a:ext cx="8229600" cy="5638800"/>
          </a:xfrm>
        </p:spPr>
        <p:txBody>
          <a:bodyPr>
            <a:normAutofit/>
          </a:bodyPr>
          <a:lstStyle/>
          <a:p>
            <a:r>
              <a:rPr lang="en-US" dirty="0" smtClean="0"/>
              <a:t>Initialization</a:t>
            </a:r>
          </a:p>
          <a:p>
            <a:pPr lvl="1"/>
            <a:r>
              <a:rPr lang="en-US" dirty="0" smtClean="0"/>
              <a:t>Randomly select K points as initial cluster center</a:t>
            </a:r>
          </a:p>
          <a:p>
            <a:pPr lvl="1"/>
            <a:r>
              <a:rPr lang="en-US" dirty="0" smtClean="0"/>
              <a:t>Or greedily choose K points to minimize residual</a:t>
            </a:r>
          </a:p>
          <a:p>
            <a:endParaRPr lang="en-US" sz="1400" dirty="0" smtClean="0"/>
          </a:p>
          <a:p>
            <a:r>
              <a:rPr lang="en-US" dirty="0" smtClean="0"/>
              <a:t>Distance measures</a:t>
            </a:r>
          </a:p>
          <a:p>
            <a:pPr lvl="1"/>
            <a:r>
              <a:rPr lang="en-US" dirty="0" smtClean="0"/>
              <a:t>Traditionally Euclidean, could be others</a:t>
            </a:r>
          </a:p>
          <a:p>
            <a:endParaRPr lang="en-US" sz="1400" dirty="0" smtClean="0"/>
          </a:p>
          <a:p>
            <a:r>
              <a:rPr lang="en-US" dirty="0" smtClean="0"/>
              <a:t>Optimization</a:t>
            </a:r>
          </a:p>
          <a:p>
            <a:pPr lvl="1"/>
            <a:r>
              <a:rPr lang="en-US" dirty="0" smtClean="0"/>
              <a:t>Will converge to a </a:t>
            </a:r>
            <a:r>
              <a:rPr lang="en-US" i="1" dirty="0" smtClean="0"/>
              <a:t>local minimum</a:t>
            </a:r>
          </a:p>
          <a:p>
            <a:pPr lvl="1"/>
            <a:r>
              <a:rPr lang="en-US" dirty="0" smtClean="0"/>
              <a:t>May want to perform multiple restarts</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choose the number of clusters?</a:t>
            </a:r>
            <a:endParaRPr lang="en-US" dirty="0"/>
          </a:p>
        </p:txBody>
      </p:sp>
      <p:sp>
        <p:nvSpPr>
          <p:cNvPr id="3" name="Content Placeholder 2"/>
          <p:cNvSpPr>
            <a:spLocks noGrp="1"/>
          </p:cNvSpPr>
          <p:nvPr>
            <p:ph idx="1"/>
          </p:nvPr>
        </p:nvSpPr>
        <p:spPr/>
        <p:txBody>
          <a:bodyPr>
            <a:normAutofit/>
          </a:bodyPr>
          <a:lstStyle/>
          <a:p>
            <a:r>
              <a:rPr lang="en-US" sz="2800" dirty="0" smtClean="0"/>
              <a:t>Minimum Description Length (MDL) principal for model comparison </a:t>
            </a:r>
          </a:p>
          <a:p>
            <a:endParaRPr lang="en-US" sz="2800" dirty="0" smtClean="0"/>
          </a:p>
          <a:p>
            <a:r>
              <a:rPr lang="en-US" sz="2800" dirty="0" smtClean="0"/>
              <a:t>Minimize </a:t>
            </a:r>
            <a:r>
              <a:rPr lang="en-US" sz="2800" dirty="0" smtClean="0"/>
              <a:t>Schwarz Criterion </a:t>
            </a:r>
          </a:p>
          <a:p>
            <a:pPr lvl="1"/>
            <a:r>
              <a:rPr lang="en-US" sz="2400" dirty="0" smtClean="0"/>
              <a:t>also called </a:t>
            </a:r>
            <a:r>
              <a:rPr lang="en-US" sz="2400" dirty="0" err="1" smtClean="0"/>
              <a:t>Bayes</a:t>
            </a:r>
            <a:r>
              <a:rPr lang="en-US" sz="2400" dirty="0" smtClean="0"/>
              <a:t> Information Criteria (BIC)</a:t>
            </a:r>
          </a:p>
          <a:p>
            <a:endParaRPr lang="en-US" sz="2800" dirty="0" smtClean="0"/>
          </a:p>
          <a:p>
            <a:endParaRPr lang="en-US" sz="2800" dirty="0" smtClean="0"/>
          </a:p>
          <a:p>
            <a:endParaRPr lang="en-US" sz="2800" dirty="0" smtClean="0"/>
          </a:p>
          <a:p>
            <a:endParaRPr lang="en-US" sz="2800" dirty="0" smtClean="0"/>
          </a:p>
          <a:p>
            <a:endParaRPr lang="en-US" sz="2800" dirty="0" smtClean="0"/>
          </a:p>
        </p:txBody>
      </p:sp>
      <p:pic>
        <p:nvPicPr>
          <p:cNvPr id="280579" name="Picture 3"/>
          <p:cNvPicPr>
            <a:picLocks noChangeAspect="1" noChangeArrowheads="1"/>
          </p:cNvPicPr>
          <p:nvPr/>
        </p:nvPicPr>
        <p:blipFill>
          <a:blip r:embed="rId2" cstate="print"/>
          <a:srcRect/>
          <a:stretch>
            <a:fillRect/>
          </a:stretch>
        </p:blipFill>
        <p:spPr bwMode="auto">
          <a:xfrm>
            <a:off x="2261557" y="3886200"/>
            <a:ext cx="4962525" cy="1926897"/>
          </a:xfrm>
          <a:prstGeom prst="rect">
            <a:avLst/>
          </a:prstGeom>
          <a:noFill/>
          <a:ln w="9525">
            <a:noFill/>
            <a:miter lim="800000"/>
            <a:headEnd/>
            <a:tailEnd/>
          </a:ln>
        </p:spPr>
      </p:pic>
      <p:cxnSp>
        <p:nvCxnSpPr>
          <p:cNvPr id="6" name="Straight Arrow Connector 5"/>
          <p:cNvCxnSpPr/>
          <p:nvPr/>
        </p:nvCxnSpPr>
        <p:spPr>
          <a:xfrm flipV="1">
            <a:off x="2057400" y="4896139"/>
            <a:ext cx="1031091" cy="182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2270" y="5066579"/>
            <a:ext cx="2069797" cy="369332"/>
          </a:xfrm>
          <a:prstGeom prst="rect">
            <a:avLst/>
          </a:prstGeom>
          <a:noFill/>
        </p:spPr>
        <p:txBody>
          <a:bodyPr wrap="none" rtlCol="0">
            <a:spAutoFit/>
          </a:bodyPr>
          <a:lstStyle/>
          <a:p>
            <a:r>
              <a:rPr lang="en-US" dirty="0"/>
              <a:t>s</a:t>
            </a:r>
            <a:r>
              <a:rPr lang="en-US" dirty="0" smtClean="0"/>
              <a:t>um squared error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choose the number of clusters?</a:t>
            </a:r>
            <a:endParaRPr lang="en-US" dirty="0"/>
          </a:p>
        </p:txBody>
      </p:sp>
      <p:sp>
        <p:nvSpPr>
          <p:cNvPr id="5" name="Content Placeholder 4"/>
          <p:cNvSpPr>
            <a:spLocks noGrp="1"/>
          </p:cNvSpPr>
          <p:nvPr>
            <p:ph idx="1"/>
          </p:nvPr>
        </p:nvSpPr>
        <p:spPr/>
        <p:txBody>
          <a:bodyPr/>
          <a:lstStyle/>
          <a:p>
            <a:r>
              <a:rPr lang="en-US" dirty="0" smtClean="0"/>
              <a:t>Validation set</a:t>
            </a:r>
          </a:p>
          <a:p>
            <a:pPr lvl="1"/>
            <a:r>
              <a:rPr lang="en-US" dirty="0" smtClean="0"/>
              <a:t>Try different numbers of clusters and look at performance</a:t>
            </a:r>
          </a:p>
          <a:p>
            <a:pPr lvl="2"/>
            <a:r>
              <a:rPr lang="en-US" dirty="0" smtClean="0"/>
              <a:t>When building dictionaries (discussed later), more clusters typically work better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evaluate clusters?</a:t>
            </a:r>
            <a:endParaRPr lang="en-US" dirty="0"/>
          </a:p>
        </p:txBody>
      </p:sp>
      <p:sp>
        <p:nvSpPr>
          <p:cNvPr id="3" name="Content Placeholder 2"/>
          <p:cNvSpPr>
            <a:spLocks noGrp="1"/>
          </p:cNvSpPr>
          <p:nvPr>
            <p:ph idx="1"/>
          </p:nvPr>
        </p:nvSpPr>
        <p:spPr/>
        <p:txBody>
          <a:bodyPr/>
          <a:lstStyle/>
          <a:p>
            <a:endParaRPr lang="en-US" dirty="0" smtClean="0"/>
          </a:p>
          <a:p>
            <a:r>
              <a:rPr lang="en-US" dirty="0" smtClean="0"/>
              <a:t>Generative</a:t>
            </a:r>
          </a:p>
          <a:p>
            <a:pPr lvl="1"/>
            <a:r>
              <a:rPr lang="en-US" dirty="0" smtClean="0"/>
              <a:t>How well are points reconstructed from the clusters?</a:t>
            </a:r>
          </a:p>
          <a:p>
            <a:pPr lvl="1"/>
            <a:endParaRPr lang="en-US" dirty="0" smtClean="0"/>
          </a:p>
          <a:p>
            <a:r>
              <a:rPr lang="en-US" dirty="0" smtClean="0"/>
              <a:t>Discriminative</a:t>
            </a:r>
          </a:p>
          <a:p>
            <a:pPr lvl="1"/>
            <a:r>
              <a:rPr lang="en-US" dirty="0" smtClean="0"/>
              <a:t>How well do the clusters correspond to labels?</a:t>
            </a:r>
          </a:p>
          <a:p>
            <a:pPr lvl="2"/>
            <a:r>
              <a:rPr lang="en-US" dirty="0" smtClean="0"/>
              <a:t>Purity</a:t>
            </a:r>
          </a:p>
          <a:p>
            <a:pPr lvl="1"/>
            <a:r>
              <a:rPr lang="en-US" dirty="0" smtClean="0"/>
              <a:t>Note: unsupervised clustering does not aim to be discriminative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5" name="Picture 9" descr="\|\mathbf{x}\|_\infty := \max \left(|x_1|, \ldots ,|x_n| \right)."/>
          <p:cNvPicPr>
            <a:picLocks noChangeAspect="1" noChangeArrowheads="1"/>
          </p:cNvPicPr>
          <p:nvPr/>
        </p:nvPicPr>
        <p:blipFill>
          <a:blip r:embed="rId3" cstate="print"/>
          <a:srcRect/>
          <a:stretch>
            <a:fillRect/>
          </a:stretch>
        </p:blipFill>
        <p:spPr bwMode="auto">
          <a:xfrm>
            <a:off x="3521669" y="3259015"/>
            <a:ext cx="3541486" cy="304800"/>
          </a:xfrm>
          <a:prstGeom prst="rect">
            <a:avLst/>
          </a:prstGeom>
          <a:noFill/>
        </p:spPr>
      </p:pic>
      <p:sp>
        <p:nvSpPr>
          <p:cNvPr id="13" name="Rectangle 12"/>
          <p:cNvSpPr/>
          <p:nvPr/>
        </p:nvSpPr>
        <p:spPr>
          <a:xfrm>
            <a:off x="7010400" y="33528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Common similarity/distance measures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P-norms</a:t>
            </a:r>
          </a:p>
          <a:p>
            <a:pPr lvl="1"/>
            <a:r>
              <a:rPr lang="en-US" dirty="0" smtClean="0"/>
              <a:t>City Block (L1)</a:t>
            </a:r>
          </a:p>
          <a:p>
            <a:pPr lvl="1"/>
            <a:r>
              <a:rPr lang="en-US" dirty="0" smtClean="0"/>
              <a:t>Euclidean (L2)</a:t>
            </a:r>
          </a:p>
          <a:p>
            <a:pPr lvl="1"/>
            <a:r>
              <a:rPr lang="en-US" dirty="0" smtClean="0"/>
              <a:t>L-infinity</a:t>
            </a:r>
          </a:p>
          <a:p>
            <a:pPr lvl="1"/>
            <a:endParaRPr lang="en-US" dirty="0" smtClean="0"/>
          </a:p>
          <a:p>
            <a:endParaRPr lang="en-US" dirty="0" smtClean="0"/>
          </a:p>
          <a:p>
            <a:endParaRPr lang="en-US" dirty="0" smtClean="0"/>
          </a:p>
          <a:p>
            <a:endParaRPr lang="en-US" dirty="0" smtClean="0"/>
          </a:p>
          <a:p>
            <a:endParaRPr lang="en-US" dirty="0" smtClean="0"/>
          </a:p>
          <a:p>
            <a:r>
              <a:rPr lang="en-US" dirty="0" err="1" smtClean="0"/>
              <a:t>Mahalanobis</a:t>
            </a:r>
            <a:endParaRPr lang="en-US" dirty="0" smtClean="0"/>
          </a:p>
          <a:p>
            <a:pPr lvl="1"/>
            <a:r>
              <a:rPr lang="en-US" dirty="0" smtClean="0"/>
              <a:t>Scaled Euclidean</a:t>
            </a:r>
          </a:p>
          <a:p>
            <a:pPr lvl="1">
              <a:buNone/>
            </a:pPr>
            <a:endParaRPr lang="en-US" dirty="0" smtClean="0"/>
          </a:p>
          <a:p>
            <a:pPr lvl="1"/>
            <a:endParaRPr lang="en-US" dirty="0" smtClean="0"/>
          </a:p>
          <a:p>
            <a:pPr>
              <a:buNone/>
            </a:pPr>
            <a:endParaRPr lang="en-US" dirty="0" smtClean="0"/>
          </a:p>
          <a:p>
            <a:r>
              <a:rPr lang="en-US" dirty="0" smtClean="0"/>
              <a:t>Cosine distance</a:t>
            </a:r>
          </a:p>
          <a:p>
            <a:pPr lvl="1"/>
            <a:endParaRPr lang="en-US" dirty="0" smtClean="0"/>
          </a:p>
          <a:p>
            <a:pPr lvl="1"/>
            <a:endParaRPr lang="en-US" dirty="0"/>
          </a:p>
        </p:txBody>
      </p:sp>
      <p:pic>
        <p:nvPicPr>
          <p:cNvPr id="249858" name="Picture 2" descr="\|\boldsymbol{x}\| := \sqrt{x_1^2 + \cdots + x_n^2}."/>
          <p:cNvPicPr>
            <a:picLocks noChangeAspect="1" noChangeArrowheads="1"/>
          </p:cNvPicPr>
          <p:nvPr/>
        </p:nvPicPr>
        <p:blipFill>
          <a:blip r:embed="rId4" cstate="print"/>
          <a:srcRect/>
          <a:stretch>
            <a:fillRect/>
          </a:stretch>
        </p:blipFill>
        <p:spPr bwMode="auto">
          <a:xfrm>
            <a:off x="3487615" y="2608385"/>
            <a:ext cx="2819400" cy="526859"/>
          </a:xfrm>
          <a:prstGeom prst="rect">
            <a:avLst/>
          </a:prstGeom>
          <a:noFill/>
        </p:spPr>
      </p:pic>
      <p:pic>
        <p:nvPicPr>
          <p:cNvPr id="249860" name="Picture 4" descr="\|\boldsymbol{x}\|_1 := \sum_{i=1}^{n} |x_i|."/>
          <p:cNvPicPr>
            <a:picLocks noChangeAspect="1" noChangeArrowheads="1"/>
          </p:cNvPicPr>
          <p:nvPr/>
        </p:nvPicPr>
        <p:blipFill>
          <a:blip r:embed="rId5" cstate="print"/>
          <a:srcRect/>
          <a:stretch>
            <a:fillRect/>
          </a:stretch>
        </p:blipFill>
        <p:spPr bwMode="auto">
          <a:xfrm>
            <a:off x="3464170" y="1811215"/>
            <a:ext cx="1828800" cy="745067"/>
          </a:xfrm>
          <a:prstGeom prst="rect">
            <a:avLst/>
          </a:prstGeom>
          <a:noFill/>
        </p:spPr>
      </p:pic>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79556" name="Equation" r:id="rId6" imgW="114120" imgH="215640" progId="Equation.3">
                  <p:embed/>
                </p:oleObj>
              </mc:Choice>
              <mc:Fallback>
                <p:oleObj name="Equation" r:id="rId6"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9863" name="Picture 7" descr="\|\mathbf{x}\|_p := \bigg( \sum_{i=1}^n |x_i|^p \bigg)^{1/p}."/>
          <p:cNvPicPr>
            <a:picLocks noChangeAspect="1" noChangeArrowheads="1"/>
          </p:cNvPicPr>
          <p:nvPr/>
        </p:nvPicPr>
        <p:blipFill>
          <a:blip r:embed="rId8" cstate="print"/>
          <a:srcRect/>
          <a:stretch>
            <a:fillRect/>
          </a:stretch>
        </p:blipFill>
        <p:spPr bwMode="auto">
          <a:xfrm>
            <a:off x="3464170" y="973015"/>
            <a:ext cx="2514600" cy="756946"/>
          </a:xfrm>
          <a:prstGeom prst="rect">
            <a:avLst/>
          </a:prstGeom>
          <a:noFill/>
        </p:spPr>
      </p:pic>
      <p:pic>
        <p:nvPicPr>
          <p:cNvPr id="249867" name="Picture 11" descr=" d(\vec{x},\vec{y})=&#10;\sqrt{\sum_{i=1}^N  {(x_i - y_i)^2 \over \sigma_i^2}},&#10;"/>
          <p:cNvPicPr>
            <a:picLocks noChangeAspect="1" noChangeArrowheads="1"/>
          </p:cNvPicPr>
          <p:nvPr/>
        </p:nvPicPr>
        <p:blipFill>
          <a:blip r:embed="rId9" cstate="print"/>
          <a:srcRect/>
          <a:stretch>
            <a:fillRect/>
          </a:stretch>
        </p:blipFill>
        <p:spPr bwMode="auto">
          <a:xfrm>
            <a:off x="3505200" y="4038600"/>
            <a:ext cx="2989575" cy="838200"/>
          </a:xfrm>
          <a:prstGeom prst="rect">
            <a:avLst/>
          </a:prstGeom>
          <a:noFill/>
        </p:spPr>
      </p:pic>
      <p:pic>
        <p:nvPicPr>
          <p:cNvPr id="249869" name="Picture 13" descr=" \text{similarity} = \cos(\theta) = {A \cdot B \over \|A\| \|B\|} = \frac{ \sum_{i=1}^{n}{A_i \times B_i} }{ \sqrt{\sum_{i=1}^{n}{(A_i)^2}} \times \sqrt{\sum_{i=1}^{n}{(B_i)^2}} }"/>
          <p:cNvPicPr>
            <a:picLocks noChangeAspect="1" noChangeArrowheads="1"/>
          </p:cNvPicPr>
          <p:nvPr/>
        </p:nvPicPr>
        <p:blipFill>
          <a:blip r:embed="rId10" cstate="print"/>
          <a:srcRect r="51839" b="-4918"/>
          <a:stretch>
            <a:fillRect/>
          </a:stretch>
        </p:blipFill>
        <p:spPr bwMode="auto">
          <a:xfrm>
            <a:off x="3429000" y="5410200"/>
            <a:ext cx="2819400" cy="609600"/>
          </a:xfrm>
          <a:prstGeom prst="rect">
            <a:avLst/>
          </a:prstGeom>
          <a:noFill/>
        </p:spPr>
      </p:pic>
      <p:sp>
        <p:nvSpPr>
          <p:cNvPr id="11" name="TextBox 10"/>
          <p:cNvSpPr txBox="1"/>
          <p:nvPr/>
        </p:nvSpPr>
        <p:spPr>
          <a:xfrm>
            <a:off x="7543800" y="1828800"/>
            <a:ext cx="1828800" cy="1200329"/>
          </a:xfrm>
          <a:prstGeom prst="rect">
            <a:avLst/>
          </a:prstGeom>
          <a:noFill/>
        </p:spPr>
        <p:txBody>
          <a:bodyPr wrap="square" rtlCol="0">
            <a:spAutoFit/>
          </a:bodyPr>
          <a:lstStyle/>
          <a:p>
            <a:r>
              <a:rPr lang="en-US" dirty="0" smtClean="0"/>
              <a:t>Here x</a:t>
            </a:r>
            <a:r>
              <a:rPr lang="en-US" baseline="-25000" dirty="0" smtClean="0"/>
              <a:t>i</a:t>
            </a:r>
            <a:r>
              <a:rPr lang="en-US" dirty="0" smtClean="0"/>
              <a:t> is the distance between two points</a:t>
            </a:r>
            <a:endParaRPr lang="en-US" dirty="0"/>
          </a:p>
        </p:txBody>
      </p:sp>
      <p:sp>
        <p:nvSpPr>
          <p:cNvPr id="12" name="Right Brace 11"/>
          <p:cNvSpPr/>
          <p:nvPr/>
        </p:nvSpPr>
        <p:spPr>
          <a:xfrm>
            <a:off x="7010400" y="1295400"/>
            <a:ext cx="381000" cy="2209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6248400" y="28194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43600" y="12954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57800" y="21336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00800" y="44958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607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K-means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Good</a:t>
            </a:r>
          </a:p>
          <a:p>
            <a:r>
              <a:rPr lang="en-US" sz="2400" dirty="0" smtClean="0"/>
              <a:t>Finds cluster centers that minimize conditional variance (good representation of data)</a:t>
            </a:r>
          </a:p>
          <a:p>
            <a:r>
              <a:rPr lang="en-US" sz="2400" dirty="0" smtClean="0"/>
              <a:t>Simple to implement, widespread application</a:t>
            </a:r>
          </a:p>
          <a:p>
            <a:pPr>
              <a:buNone/>
            </a:pPr>
            <a:endParaRPr lang="en-US" sz="2400" dirty="0" smtClean="0"/>
          </a:p>
          <a:p>
            <a:pPr>
              <a:buNone/>
            </a:pPr>
            <a:r>
              <a:rPr lang="en-US" dirty="0" smtClean="0"/>
              <a:t>Bad</a:t>
            </a:r>
            <a:endParaRPr lang="en-US" sz="2400" dirty="0" smtClean="0"/>
          </a:p>
          <a:p>
            <a:r>
              <a:rPr lang="en-US" sz="2400" dirty="0" smtClean="0"/>
              <a:t>Prone to local minima</a:t>
            </a:r>
          </a:p>
          <a:p>
            <a:r>
              <a:rPr lang="en-US" sz="2400" dirty="0" smtClean="0"/>
              <a:t>Need to choose K</a:t>
            </a:r>
          </a:p>
          <a:p>
            <a:r>
              <a:rPr lang="en-US" sz="2400" dirty="0" smtClean="0"/>
              <a:t>All clusters have the same parameters (e.g., distance measure is non-adaptive)</a:t>
            </a:r>
          </a:p>
          <a:p>
            <a:r>
              <a:rPr lang="en-US" sz="2400" dirty="0" smtClean="0"/>
              <a:t>Can be slow: each iteration is O(</a:t>
            </a:r>
            <a:r>
              <a:rPr lang="en-US" sz="2400" dirty="0" err="1" smtClean="0"/>
              <a:t>KNd</a:t>
            </a:r>
            <a:r>
              <a:rPr lang="en-US" sz="2400" dirty="0" smtClean="0"/>
              <a:t>) for N d-dimensional points</a:t>
            </a:r>
          </a:p>
          <a:p>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en-US" dirty="0" err="1" smtClean="0"/>
              <a:t>medoids</a:t>
            </a:r>
            <a:endParaRPr lang="en-US" dirty="0"/>
          </a:p>
        </p:txBody>
      </p:sp>
      <p:sp>
        <p:nvSpPr>
          <p:cNvPr id="3" name="Content Placeholder 2"/>
          <p:cNvSpPr>
            <a:spLocks noGrp="1"/>
          </p:cNvSpPr>
          <p:nvPr>
            <p:ph idx="1"/>
          </p:nvPr>
        </p:nvSpPr>
        <p:spPr/>
        <p:txBody>
          <a:bodyPr>
            <a:normAutofit/>
          </a:bodyPr>
          <a:lstStyle/>
          <a:p>
            <a:r>
              <a:rPr lang="en-US" dirty="0" smtClean="0"/>
              <a:t>Just like K-means except</a:t>
            </a:r>
          </a:p>
          <a:p>
            <a:pPr lvl="1"/>
            <a:r>
              <a:rPr lang="en-US" dirty="0" smtClean="0"/>
              <a:t>Represent the cluster with one of its members, rather than the mean of its members</a:t>
            </a:r>
          </a:p>
          <a:p>
            <a:pPr lvl="1"/>
            <a:r>
              <a:rPr lang="en-US" dirty="0" smtClean="0"/>
              <a:t>Choose the member (data point) that minimizes cluster dissimilarity</a:t>
            </a:r>
          </a:p>
          <a:p>
            <a:endParaRPr lang="en-US" dirty="0" smtClean="0"/>
          </a:p>
          <a:p>
            <a:r>
              <a:rPr lang="en-US" dirty="0" smtClean="0"/>
              <a:t>Applicable when a mean is not meaningful</a:t>
            </a:r>
          </a:p>
          <a:p>
            <a:pPr lvl="1"/>
            <a:r>
              <a:rPr lang="en-US" dirty="0" smtClean="0"/>
              <a:t>E.g., clustering values of hue or using L-infinity similarity</a:t>
            </a:r>
          </a:p>
          <a:p>
            <a:pPr lvl="1"/>
            <a:endParaRPr lang="en-US" dirty="0" smtClean="0"/>
          </a:p>
          <a:p>
            <a:pPr lvl="2"/>
            <a:endParaRPr lang="en-US" dirty="0"/>
          </a:p>
        </p:txBody>
      </p:sp>
    </p:spTree>
    <p:extLst>
      <p:ext uri="{BB962C8B-B14F-4D97-AF65-F5344CB8AC3E}">
        <p14:creationId xmlns:p14="http://schemas.microsoft.com/office/powerpoint/2010/main" val="1150949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section</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Clustering: grouping together similar points, images, feature vectors, etc.</a:t>
            </a:r>
          </a:p>
          <a:p>
            <a:endParaRPr lang="en-US" dirty="0"/>
          </a:p>
          <a:p>
            <a:r>
              <a:rPr lang="en-US" dirty="0" smtClean="0"/>
              <a:t>Segmentation: dividing the image into meaningful regions</a:t>
            </a:r>
          </a:p>
          <a:p>
            <a:pPr lvl="1"/>
            <a:r>
              <a:rPr lang="en-US" dirty="0" smtClean="0"/>
              <a:t>Segmentation by clustering: K-means and mean-shift</a:t>
            </a:r>
          </a:p>
          <a:p>
            <a:pPr lvl="1"/>
            <a:r>
              <a:rPr lang="en-US" dirty="0" smtClean="0"/>
              <a:t>Graph approaches to segmentation: graph cuts and normalized cuts</a:t>
            </a:r>
          </a:p>
          <a:p>
            <a:pPr lvl="1"/>
            <a:r>
              <a:rPr lang="en-US" dirty="0" smtClean="0"/>
              <a:t>Segmentation from boundaries: watershed</a:t>
            </a:r>
          </a:p>
          <a:p>
            <a:endParaRPr lang="en-US" dirty="0"/>
          </a:p>
          <a:p>
            <a:r>
              <a:rPr lang="en-US" dirty="0" smtClean="0"/>
              <a:t>EM: soft clustering, or parameter estimation with hidden data</a:t>
            </a:r>
          </a:p>
          <a:p>
            <a:pPr lvl="1"/>
            <a:endParaRPr lang="en-US" dirty="0" smtClean="0"/>
          </a:p>
          <a:p>
            <a:endParaRPr lang="en-US" dirty="0"/>
          </a:p>
          <a:p>
            <a:endParaRPr lang="en-US" dirty="0"/>
          </a:p>
        </p:txBody>
      </p:sp>
    </p:spTree>
    <p:extLst>
      <p:ext uri="{BB962C8B-B14F-4D97-AF65-F5344CB8AC3E}">
        <p14:creationId xmlns:p14="http://schemas.microsoft.com/office/powerpoint/2010/main" val="2107109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Visual Dictionaries</a:t>
            </a:r>
            <a:endParaRPr lang="en-US" dirty="0"/>
          </a:p>
        </p:txBody>
      </p:sp>
      <p:sp>
        <p:nvSpPr>
          <p:cNvPr id="328" name="Content Placeholder 327"/>
          <p:cNvSpPr>
            <a:spLocks noGrp="1"/>
          </p:cNvSpPr>
          <p:nvPr>
            <p:ph idx="1"/>
          </p:nvPr>
        </p:nvSpPr>
        <p:spPr>
          <a:xfrm>
            <a:off x="228600" y="990600"/>
            <a:ext cx="3733800" cy="5638800"/>
          </a:xfrm>
        </p:spPr>
        <p:txBody>
          <a:bodyPr>
            <a:normAutofit fontScale="85000" lnSpcReduction="10000"/>
          </a:bodyPr>
          <a:lstStyle/>
          <a:p>
            <a:pPr marL="514350" indent="-514350">
              <a:buFont typeface="+mj-lt"/>
              <a:buAutoNum type="arabicPeriod"/>
            </a:pPr>
            <a:r>
              <a:rPr lang="en-US" dirty="0" smtClean="0"/>
              <a:t>Sample patches from a database</a:t>
            </a:r>
          </a:p>
          <a:p>
            <a:pPr marL="914400" lvl="1" indent="-514350"/>
            <a:r>
              <a:rPr lang="en-US" dirty="0" smtClean="0"/>
              <a:t>E.g., 128 dimensional SIFT vectors</a:t>
            </a:r>
          </a:p>
          <a:p>
            <a:pPr marL="514350" indent="-514350">
              <a:buFont typeface="+mj-lt"/>
              <a:buAutoNum type="arabicPeriod"/>
            </a:pPr>
            <a:endParaRPr lang="en-US" dirty="0" smtClean="0"/>
          </a:p>
          <a:p>
            <a:pPr marL="514350" indent="-514350">
              <a:buFont typeface="+mj-lt"/>
              <a:buAutoNum type="arabicPeriod"/>
            </a:pPr>
            <a:r>
              <a:rPr lang="en-US" dirty="0" smtClean="0"/>
              <a:t>Cluster the patches</a:t>
            </a:r>
          </a:p>
          <a:p>
            <a:pPr marL="914400" lvl="1" indent="-514350"/>
            <a:r>
              <a:rPr lang="en-US" dirty="0" smtClean="0"/>
              <a:t>Cluster centers are the dictionary</a:t>
            </a:r>
          </a:p>
          <a:p>
            <a:pPr marL="514350" indent="-514350">
              <a:buFont typeface="+mj-lt"/>
              <a:buAutoNum type="arabicPeriod"/>
            </a:pPr>
            <a:endParaRPr lang="en-US" dirty="0" smtClean="0"/>
          </a:p>
          <a:p>
            <a:pPr marL="514350" indent="-514350">
              <a:buFont typeface="+mj-lt"/>
              <a:buAutoNum type="arabicPeriod"/>
            </a:pPr>
            <a:r>
              <a:rPr lang="en-US" dirty="0" smtClean="0"/>
              <a:t>Assign a codeword (number) to each new patch, according to the nearest cluster</a:t>
            </a:r>
            <a:endParaRPr lang="en-US" dirty="0"/>
          </a:p>
        </p:txBody>
      </p:sp>
      <p:grpSp>
        <p:nvGrpSpPr>
          <p:cNvPr id="3" name="Group 150"/>
          <p:cNvGrpSpPr>
            <a:grpSpLocks noChangeAspect="1"/>
          </p:cNvGrpSpPr>
          <p:nvPr/>
        </p:nvGrpSpPr>
        <p:grpSpPr>
          <a:xfrm>
            <a:off x="4207416" y="1066800"/>
            <a:ext cx="4936584" cy="1905000"/>
            <a:chOff x="457200" y="1752600"/>
            <a:chExt cx="8305800" cy="3205162"/>
          </a:xfrm>
        </p:grpSpPr>
        <p:pic>
          <p:nvPicPr>
            <p:cNvPr id="4" name="Picture 2" descr="115_1516"/>
            <p:cNvPicPr>
              <a:picLocks noChangeAspect="1" noChangeArrowheads="1"/>
            </p:cNvPicPr>
            <p:nvPr/>
          </p:nvPicPr>
          <p:blipFill>
            <a:blip r:embed="rId2" cstate="print"/>
            <a:srcRect/>
            <a:stretch>
              <a:fillRect/>
            </a:stretch>
          </p:blipFill>
          <p:spPr bwMode="auto">
            <a:xfrm>
              <a:off x="457200" y="1814512"/>
              <a:ext cx="4191000" cy="3143250"/>
            </a:xfrm>
            <a:prstGeom prst="rect">
              <a:avLst/>
            </a:prstGeom>
            <a:noFill/>
            <a:ln w="9525">
              <a:noFill/>
              <a:miter lim="800000"/>
              <a:headEnd/>
              <a:tailEnd/>
            </a:ln>
          </p:spPr>
        </p:pic>
        <p:grpSp>
          <p:nvGrpSpPr>
            <p:cNvPr id="5" name="Group 249"/>
            <p:cNvGrpSpPr>
              <a:grpSpLocks/>
            </p:cNvGrpSpPr>
            <p:nvPr/>
          </p:nvGrpSpPr>
          <p:grpSpPr bwMode="auto">
            <a:xfrm>
              <a:off x="906463" y="1752600"/>
              <a:ext cx="3584575" cy="2511425"/>
              <a:chOff x="571" y="249"/>
              <a:chExt cx="2258" cy="1582"/>
            </a:xfrm>
          </p:grpSpPr>
          <p:sp>
            <p:nvSpPr>
              <p:cNvPr id="6" name="Oval 130"/>
              <p:cNvSpPr>
                <a:spLocks noChangeArrowheads="1"/>
              </p:cNvSpPr>
              <p:nvPr/>
            </p:nvSpPr>
            <p:spPr bwMode="auto">
              <a:xfrm rot="613854">
                <a:off x="2197" y="253"/>
                <a:ext cx="632" cy="326"/>
              </a:xfrm>
              <a:prstGeom prst="ellipse">
                <a:avLst/>
              </a:prstGeom>
              <a:noFill/>
              <a:ln w="38100">
                <a:solidFill>
                  <a:schemeClr val="bg1"/>
                </a:solidFill>
                <a:round/>
                <a:headEnd/>
                <a:tailEnd/>
              </a:ln>
            </p:spPr>
            <p:txBody>
              <a:bodyPr wrap="none" anchor="ctr"/>
              <a:lstStyle/>
              <a:p>
                <a:endParaRPr lang="en-US"/>
              </a:p>
            </p:txBody>
          </p:sp>
          <p:sp>
            <p:nvSpPr>
              <p:cNvPr id="7" name="Oval 121"/>
              <p:cNvSpPr>
                <a:spLocks noChangeArrowheads="1"/>
              </p:cNvSpPr>
              <p:nvPr/>
            </p:nvSpPr>
            <p:spPr bwMode="auto">
              <a:xfrm rot="613854">
                <a:off x="571" y="863"/>
                <a:ext cx="184" cy="141"/>
              </a:xfrm>
              <a:prstGeom prst="ellipse">
                <a:avLst/>
              </a:prstGeom>
              <a:noFill/>
              <a:ln w="38100">
                <a:solidFill>
                  <a:schemeClr val="bg1"/>
                </a:solidFill>
                <a:round/>
                <a:headEnd/>
                <a:tailEnd/>
              </a:ln>
            </p:spPr>
            <p:txBody>
              <a:bodyPr wrap="none" anchor="ctr"/>
              <a:lstStyle/>
              <a:p>
                <a:endParaRPr lang="en-US"/>
              </a:p>
            </p:txBody>
          </p:sp>
          <p:sp>
            <p:nvSpPr>
              <p:cNvPr id="8" name="Oval 122"/>
              <p:cNvSpPr>
                <a:spLocks noChangeArrowheads="1"/>
              </p:cNvSpPr>
              <p:nvPr/>
            </p:nvSpPr>
            <p:spPr bwMode="auto">
              <a:xfrm rot="613854">
                <a:off x="1945" y="973"/>
                <a:ext cx="298" cy="471"/>
              </a:xfrm>
              <a:prstGeom prst="ellipse">
                <a:avLst/>
              </a:prstGeom>
              <a:noFill/>
              <a:ln w="38100">
                <a:solidFill>
                  <a:schemeClr val="bg1"/>
                </a:solidFill>
                <a:round/>
                <a:headEnd/>
                <a:tailEnd/>
              </a:ln>
            </p:spPr>
            <p:txBody>
              <a:bodyPr wrap="none" anchor="ctr"/>
              <a:lstStyle/>
              <a:p>
                <a:endParaRPr lang="en-US"/>
              </a:p>
            </p:txBody>
          </p:sp>
          <p:sp>
            <p:nvSpPr>
              <p:cNvPr id="9" name="Oval 123"/>
              <p:cNvSpPr>
                <a:spLocks noChangeArrowheads="1"/>
              </p:cNvSpPr>
              <p:nvPr/>
            </p:nvSpPr>
            <p:spPr bwMode="auto">
              <a:xfrm rot="613854">
                <a:off x="1696" y="818"/>
                <a:ext cx="344" cy="900"/>
              </a:xfrm>
              <a:prstGeom prst="ellipse">
                <a:avLst/>
              </a:prstGeom>
              <a:noFill/>
              <a:ln w="38100">
                <a:solidFill>
                  <a:schemeClr val="bg1"/>
                </a:solidFill>
                <a:round/>
                <a:headEnd/>
                <a:tailEnd/>
              </a:ln>
            </p:spPr>
            <p:txBody>
              <a:bodyPr wrap="none" anchor="ctr"/>
              <a:lstStyle/>
              <a:p>
                <a:endParaRPr lang="en-US"/>
              </a:p>
            </p:txBody>
          </p:sp>
          <p:sp>
            <p:nvSpPr>
              <p:cNvPr id="10" name="Oval 124"/>
              <p:cNvSpPr>
                <a:spLocks noChangeArrowheads="1"/>
              </p:cNvSpPr>
              <p:nvPr/>
            </p:nvSpPr>
            <p:spPr bwMode="auto">
              <a:xfrm rot="1593798">
                <a:off x="607" y="249"/>
                <a:ext cx="462" cy="860"/>
              </a:xfrm>
              <a:prstGeom prst="ellipse">
                <a:avLst/>
              </a:prstGeom>
              <a:noFill/>
              <a:ln w="38100">
                <a:solidFill>
                  <a:schemeClr val="bg1"/>
                </a:solidFill>
                <a:round/>
                <a:headEnd/>
                <a:tailEnd/>
              </a:ln>
            </p:spPr>
            <p:txBody>
              <a:bodyPr wrap="none" anchor="ctr"/>
              <a:lstStyle/>
              <a:p>
                <a:endParaRPr lang="en-US"/>
              </a:p>
            </p:txBody>
          </p:sp>
          <p:sp>
            <p:nvSpPr>
              <p:cNvPr id="11" name="Oval 125"/>
              <p:cNvSpPr>
                <a:spLocks noChangeArrowheads="1"/>
              </p:cNvSpPr>
              <p:nvPr/>
            </p:nvSpPr>
            <p:spPr bwMode="auto">
              <a:xfrm rot="613854">
                <a:off x="2256" y="1152"/>
                <a:ext cx="184" cy="189"/>
              </a:xfrm>
              <a:prstGeom prst="ellipse">
                <a:avLst/>
              </a:prstGeom>
              <a:noFill/>
              <a:ln w="38100">
                <a:solidFill>
                  <a:schemeClr val="bg1"/>
                </a:solidFill>
                <a:round/>
                <a:headEnd/>
                <a:tailEnd/>
              </a:ln>
            </p:spPr>
            <p:txBody>
              <a:bodyPr wrap="none" anchor="ctr"/>
              <a:lstStyle/>
              <a:p>
                <a:endParaRPr lang="en-US"/>
              </a:p>
            </p:txBody>
          </p:sp>
          <p:sp>
            <p:nvSpPr>
              <p:cNvPr id="12" name="Oval 126"/>
              <p:cNvSpPr>
                <a:spLocks noChangeArrowheads="1"/>
              </p:cNvSpPr>
              <p:nvPr/>
            </p:nvSpPr>
            <p:spPr bwMode="auto">
              <a:xfrm rot="613854">
                <a:off x="1967" y="1615"/>
                <a:ext cx="320" cy="216"/>
              </a:xfrm>
              <a:prstGeom prst="ellipse">
                <a:avLst/>
              </a:prstGeom>
              <a:noFill/>
              <a:ln w="38100">
                <a:solidFill>
                  <a:schemeClr val="bg1"/>
                </a:solidFill>
                <a:round/>
                <a:headEnd/>
                <a:tailEnd/>
              </a:ln>
            </p:spPr>
            <p:txBody>
              <a:bodyPr wrap="none" anchor="ctr"/>
              <a:lstStyle/>
              <a:p>
                <a:endParaRPr lang="en-US"/>
              </a:p>
            </p:txBody>
          </p:sp>
          <p:sp>
            <p:nvSpPr>
              <p:cNvPr id="13" name="Oval 127"/>
              <p:cNvSpPr>
                <a:spLocks noChangeArrowheads="1"/>
              </p:cNvSpPr>
              <p:nvPr/>
            </p:nvSpPr>
            <p:spPr bwMode="auto">
              <a:xfrm rot="613854">
                <a:off x="2217" y="834"/>
                <a:ext cx="219" cy="153"/>
              </a:xfrm>
              <a:prstGeom prst="ellipse">
                <a:avLst/>
              </a:prstGeom>
              <a:noFill/>
              <a:ln w="38100">
                <a:solidFill>
                  <a:schemeClr val="bg1"/>
                </a:solidFill>
                <a:round/>
                <a:headEnd/>
                <a:tailEnd/>
              </a:ln>
            </p:spPr>
            <p:txBody>
              <a:bodyPr wrap="none" anchor="ctr"/>
              <a:lstStyle/>
              <a:p>
                <a:endParaRPr lang="en-US"/>
              </a:p>
            </p:txBody>
          </p:sp>
          <p:sp>
            <p:nvSpPr>
              <p:cNvPr id="14" name="Oval 128"/>
              <p:cNvSpPr>
                <a:spLocks noChangeArrowheads="1"/>
              </p:cNvSpPr>
              <p:nvPr/>
            </p:nvSpPr>
            <p:spPr bwMode="auto">
              <a:xfrm rot="613854">
                <a:off x="2125" y="1522"/>
                <a:ext cx="184" cy="189"/>
              </a:xfrm>
              <a:prstGeom prst="ellipse">
                <a:avLst/>
              </a:prstGeom>
              <a:noFill/>
              <a:ln w="38100">
                <a:solidFill>
                  <a:schemeClr val="bg1"/>
                </a:solidFill>
                <a:round/>
                <a:headEnd/>
                <a:tailEnd/>
              </a:ln>
            </p:spPr>
            <p:txBody>
              <a:bodyPr wrap="none" anchor="ctr"/>
              <a:lstStyle/>
              <a:p>
                <a:endParaRPr lang="en-US"/>
              </a:p>
            </p:txBody>
          </p:sp>
          <p:sp>
            <p:nvSpPr>
              <p:cNvPr id="15" name="Oval 129"/>
              <p:cNvSpPr>
                <a:spLocks noChangeArrowheads="1"/>
              </p:cNvSpPr>
              <p:nvPr/>
            </p:nvSpPr>
            <p:spPr bwMode="auto">
              <a:xfrm rot="613854">
                <a:off x="2214" y="1306"/>
                <a:ext cx="184" cy="225"/>
              </a:xfrm>
              <a:prstGeom prst="ellipse">
                <a:avLst/>
              </a:prstGeom>
              <a:noFill/>
              <a:ln w="38100">
                <a:solidFill>
                  <a:schemeClr val="bg1"/>
                </a:solidFill>
                <a:round/>
                <a:headEnd/>
                <a:tailEnd/>
              </a:ln>
            </p:spPr>
            <p:txBody>
              <a:bodyPr wrap="none" anchor="ctr"/>
              <a:lstStyle/>
              <a:p>
                <a:endParaRPr lang="en-US"/>
              </a:p>
            </p:txBody>
          </p:sp>
          <p:sp>
            <p:nvSpPr>
              <p:cNvPr id="16" name="Oval 131"/>
              <p:cNvSpPr>
                <a:spLocks noChangeArrowheads="1"/>
              </p:cNvSpPr>
              <p:nvPr/>
            </p:nvSpPr>
            <p:spPr bwMode="auto">
              <a:xfrm rot="613854">
                <a:off x="2447" y="1261"/>
                <a:ext cx="184" cy="336"/>
              </a:xfrm>
              <a:prstGeom prst="ellipse">
                <a:avLst/>
              </a:prstGeom>
              <a:noFill/>
              <a:ln w="38100">
                <a:solidFill>
                  <a:schemeClr val="bg1"/>
                </a:solidFill>
                <a:round/>
                <a:headEnd/>
                <a:tailEnd/>
              </a:ln>
            </p:spPr>
            <p:txBody>
              <a:bodyPr wrap="none" anchor="ctr"/>
              <a:lstStyle/>
              <a:p>
                <a:endParaRPr lang="en-US"/>
              </a:p>
            </p:txBody>
          </p:sp>
          <p:sp>
            <p:nvSpPr>
              <p:cNvPr id="17" name="Oval 132"/>
              <p:cNvSpPr>
                <a:spLocks noChangeArrowheads="1"/>
              </p:cNvSpPr>
              <p:nvPr/>
            </p:nvSpPr>
            <p:spPr bwMode="auto">
              <a:xfrm rot="613854">
                <a:off x="1226" y="395"/>
                <a:ext cx="275" cy="683"/>
              </a:xfrm>
              <a:prstGeom prst="ellipse">
                <a:avLst/>
              </a:prstGeom>
              <a:noFill/>
              <a:ln w="38100">
                <a:solidFill>
                  <a:schemeClr val="bg1"/>
                </a:solidFill>
                <a:round/>
                <a:headEnd/>
                <a:tailEnd/>
              </a:ln>
            </p:spPr>
            <p:txBody>
              <a:bodyPr wrap="none" anchor="ctr"/>
              <a:lstStyle/>
              <a:p>
                <a:endParaRPr lang="en-US"/>
              </a:p>
            </p:txBody>
          </p:sp>
          <p:sp>
            <p:nvSpPr>
              <p:cNvPr id="18" name="Oval 145"/>
              <p:cNvSpPr>
                <a:spLocks noChangeArrowheads="1"/>
              </p:cNvSpPr>
              <p:nvPr/>
            </p:nvSpPr>
            <p:spPr bwMode="auto">
              <a:xfrm rot="1985307">
                <a:off x="726" y="622"/>
                <a:ext cx="156" cy="137"/>
              </a:xfrm>
              <a:prstGeom prst="ellipse">
                <a:avLst/>
              </a:prstGeom>
              <a:noFill/>
              <a:ln w="38100">
                <a:solidFill>
                  <a:schemeClr val="bg1"/>
                </a:solidFill>
                <a:round/>
                <a:headEnd/>
                <a:tailEnd/>
              </a:ln>
            </p:spPr>
            <p:txBody>
              <a:bodyPr wrap="none" anchor="ctr"/>
              <a:lstStyle/>
              <a:p>
                <a:endParaRPr lang="en-US"/>
              </a:p>
            </p:txBody>
          </p:sp>
          <p:sp>
            <p:nvSpPr>
              <p:cNvPr id="19" name="Oval 146"/>
              <p:cNvSpPr>
                <a:spLocks noChangeArrowheads="1"/>
              </p:cNvSpPr>
              <p:nvPr/>
            </p:nvSpPr>
            <p:spPr bwMode="auto">
              <a:xfrm rot="1985307">
                <a:off x="860" y="308"/>
                <a:ext cx="156" cy="137"/>
              </a:xfrm>
              <a:prstGeom prst="ellipse">
                <a:avLst/>
              </a:prstGeom>
              <a:noFill/>
              <a:ln w="38100">
                <a:solidFill>
                  <a:schemeClr val="bg1"/>
                </a:solidFill>
                <a:round/>
                <a:headEnd/>
                <a:tailEnd/>
              </a:ln>
            </p:spPr>
            <p:txBody>
              <a:bodyPr wrap="none" anchor="ctr"/>
              <a:lstStyle/>
              <a:p>
                <a:endParaRPr lang="en-US"/>
              </a:p>
            </p:txBody>
          </p:sp>
          <p:sp>
            <p:nvSpPr>
              <p:cNvPr id="20" name="Oval 147"/>
              <p:cNvSpPr>
                <a:spLocks noChangeArrowheads="1"/>
              </p:cNvSpPr>
              <p:nvPr/>
            </p:nvSpPr>
            <p:spPr bwMode="auto">
              <a:xfrm rot="1985307">
                <a:off x="1807" y="1355"/>
                <a:ext cx="156" cy="137"/>
              </a:xfrm>
              <a:prstGeom prst="ellipse">
                <a:avLst/>
              </a:prstGeom>
              <a:noFill/>
              <a:ln w="38100">
                <a:solidFill>
                  <a:schemeClr val="bg1"/>
                </a:solidFill>
                <a:round/>
                <a:headEnd/>
                <a:tailEnd/>
              </a:ln>
            </p:spPr>
            <p:txBody>
              <a:bodyPr wrap="none" anchor="ctr"/>
              <a:lstStyle/>
              <a:p>
                <a:endParaRPr lang="en-US"/>
              </a:p>
            </p:txBody>
          </p:sp>
          <p:sp>
            <p:nvSpPr>
              <p:cNvPr id="21" name="Oval 148"/>
              <p:cNvSpPr>
                <a:spLocks noChangeArrowheads="1"/>
              </p:cNvSpPr>
              <p:nvPr/>
            </p:nvSpPr>
            <p:spPr bwMode="auto">
              <a:xfrm rot="1985307">
                <a:off x="1746" y="1135"/>
                <a:ext cx="156" cy="137"/>
              </a:xfrm>
              <a:prstGeom prst="ellipse">
                <a:avLst/>
              </a:prstGeom>
              <a:noFill/>
              <a:ln w="38100">
                <a:solidFill>
                  <a:schemeClr val="bg1"/>
                </a:solidFill>
                <a:round/>
                <a:headEnd/>
                <a:tailEnd/>
              </a:ln>
            </p:spPr>
            <p:txBody>
              <a:bodyPr wrap="none" anchor="ctr"/>
              <a:lstStyle/>
              <a:p>
                <a:endParaRPr lang="en-US"/>
              </a:p>
            </p:txBody>
          </p:sp>
          <p:sp>
            <p:nvSpPr>
              <p:cNvPr id="22" name="Oval 149"/>
              <p:cNvSpPr>
                <a:spLocks noChangeArrowheads="1"/>
              </p:cNvSpPr>
              <p:nvPr/>
            </p:nvSpPr>
            <p:spPr bwMode="auto">
              <a:xfrm rot="1985307">
                <a:off x="2250" y="1040"/>
                <a:ext cx="194" cy="111"/>
              </a:xfrm>
              <a:prstGeom prst="ellipse">
                <a:avLst/>
              </a:prstGeom>
              <a:noFill/>
              <a:ln w="38100">
                <a:solidFill>
                  <a:schemeClr val="bg1"/>
                </a:solidFill>
                <a:round/>
                <a:headEnd/>
                <a:tailEnd/>
              </a:ln>
            </p:spPr>
            <p:txBody>
              <a:bodyPr wrap="none" anchor="ctr"/>
              <a:lstStyle/>
              <a:p>
                <a:endParaRPr lang="en-US"/>
              </a:p>
            </p:txBody>
          </p:sp>
          <p:sp>
            <p:nvSpPr>
              <p:cNvPr id="23" name="Oval 150"/>
              <p:cNvSpPr>
                <a:spLocks noChangeArrowheads="1"/>
              </p:cNvSpPr>
              <p:nvPr/>
            </p:nvSpPr>
            <p:spPr bwMode="auto">
              <a:xfrm rot="1985307">
                <a:off x="913" y="475"/>
                <a:ext cx="156" cy="137"/>
              </a:xfrm>
              <a:prstGeom prst="ellipse">
                <a:avLst/>
              </a:prstGeom>
              <a:noFill/>
              <a:ln w="38100">
                <a:solidFill>
                  <a:schemeClr val="bg1"/>
                </a:solidFill>
                <a:round/>
                <a:headEnd/>
                <a:tailEnd/>
              </a:ln>
            </p:spPr>
            <p:txBody>
              <a:bodyPr wrap="none" anchor="ctr"/>
              <a:lstStyle/>
              <a:p>
                <a:endParaRPr lang="en-US"/>
              </a:p>
            </p:txBody>
          </p:sp>
          <p:sp>
            <p:nvSpPr>
              <p:cNvPr id="24" name="Oval 151"/>
              <p:cNvSpPr>
                <a:spLocks noChangeArrowheads="1"/>
              </p:cNvSpPr>
              <p:nvPr/>
            </p:nvSpPr>
            <p:spPr bwMode="auto">
              <a:xfrm rot="1985307">
                <a:off x="761" y="771"/>
                <a:ext cx="156" cy="137"/>
              </a:xfrm>
              <a:prstGeom prst="ellipse">
                <a:avLst/>
              </a:prstGeom>
              <a:noFill/>
              <a:ln w="38100">
                <a:solidFill>
                  <a:schemeClr val="bg1"/>
                </a:solidFill>
                <a:round/>
                <a:headEnd/>
                <a:tailEnd/>
              </a:ln>
            </p:spPr>
            <p:txBody>
              <a:bodyPr wrap="none" anchor="ctr"/>
              <a:lstStyle/>
              <a:p>
                <a:endParaRPr lang="en-US"/>
              </a:p>
            </p:txBody>
          </p:sp>
          <p:sp>
            <p:nvSpPr>
              <p:cNvPr id="25" name="Oval 152"/>
              <p:cNvSpPr>
                <a:spLocks noChangeArrowheads="1"/>
              </p:cNvSpPr>
              <p:nvPr/>
            </p:nvSpPr>
            <p:spPr bwMode="auto">
              <a:xfrm rot="1985307">
                <a:off x="784" y="452"/>
                <a:ext cx="156" cy="137"/>
              </a:xfrm>
              <a:prstGeom prst="ellipse">
                <a:avLst/>
              </a:prstGeom>
              <a:noFill/>
              <a:ln w="38100">
                <a:solidFill>
                  <a:schemeClr val="bg1"/>
                </a:solidFill>
                <a:round/>
                <a:headEnd/>
                <a:tailEnd/>
              </a:ln>
            </p:spPr>
            <p:txBody>
              <a:bodyPr wrap="none" anchor="ctr"/>
              <a:lstStyle/>
              <a:p>
                <a:endParaRPr lang="en-US"/>
              </a:p>
            </p:txBody>
          </p:sp>
          <p:sp>
            <p:nvSpPr>
              <p:cNvPr id="26" name="Oval 153"/>
              <p:cNvSpPr>
                <a:spLocks noChangeArrowheads="1"/>
              </p:cNvSpPr>
              <p:nvPr/>
            </p:nvSpPr>
            <p:spPr bwMode="auto">
              <a:xfrm rot="1985307">
                <a:off x="1829" y="999"/>
                <a:ext cx="156" cy="137"/>
              </a:xfrm>
              <a:prstGeom prst="ellipse">
                <a:avLst/>
              </a:prstGeom>
              <a:noFill/>
              <a:ln w="38100">
                <a:solidFill>
                  <a:schemeClr val="bg1"/>
                </a:solidFill>
                <a:round/>
                <a:headEnd/>
                <a:tailEnd/>
              </a:ln>
            </p:spPr>
            <p:txBody>
              <a:bodyPr wrap="none" anchor="ctr"/>
              <a:lstStyle/>
              <a:p>
                <a:endParaRPr lang="en-US"/>
              </a:p>
            </p:txBody>
          </p:sp>
        </p:grpSp>
        <p:sp>
          <p:nvSpPr>
            <p:cNvPr id="27" name="Rectangle 3"/>
            <p:cNvSpPr>
              <a:spLocks noChangeArrowheads="1"/>
            </p:cNvSpPr>
            <p:nvPr/>
          </p:nvSpPr>
          <p:spPr bwMode="auto">
            <a:xfrm>
              <a:off x="5029200" y="1814512"/>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8" name="Group 252"/>
            <p:cNvGrpSpPr>
              <a:grpSpLocks/>
            </p:cNvGrpSpPr>
            <p:nvPr/>
          </p:nvGrpSpPr>
          <p:grpSpPr bwMode="auto">
            <a:xfrm>
              <a:off x="1050925" y="1947862"/>
              <a:ext cx="7559675" cy="2228850"/>
              <a:chOff x="662" y="372"/>
              <a:chExt cx="4762" cy="1404"/>
            </a:xfrm>
          </p:grpSpPr>
          <p:sp>
            <p:nvSpPr>
              <p:cNvPr id="29" name="Line 154"/>
              <p:cNvSpPr>
                <a:spLocks noChangeShapeType="1"/>
              </p:cNvSpPr>
              <p:nvPr/>
            </p:nvSpPr>
            <p:spPr bwMode="auto">
              <a:xfrm>
                <a:off x="1920" y="1056"/>
                <a:ext cx="3504" cy="0"/>
              </a:xfrm>
              <a:prstGeom prst="line">
                <a:avLst/>
              </a:prstGeom>
              <a:noFill/>
              <a:ln w="38100">
                <a:solidFill>
                  <a:srgbClr val="800080"/>
                </a:solidFill>
                <a:round/>
                <a:headEnd/>
                <a:tailEnd type="triangle" w="med" len="med"/>
              </a:ln>
            </p:spPr>
            <p:txBody>
              <a:bodyPr/>
              <a:lstStyle/>
              <a:p>
                <a:endParaRPr lang="en-US"/>
              </a:p>
            </p:txBody>
          </p:sp>
          <p:sp>
            <p:nvSpPr>
              <p:cNvPr id="30" name="Line 4"/>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p:spPr>
            <p:txBody>
              <a:bodyPr/>
              <a:lstStyle/>
              <a:p>
                <a:endParaRPr lang="en-US"/>
              </a:p>
            </p:txBody>
          </p:sp>
          <p:sp>
            <p:nvSpPr>
              <p:cNvPr id="31" name="Line 133"/>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p:spPr>
            <p:txBody>
              <a:bodyPr/>
              <a:lstStyle/>
              <a:p>
                <a:endParaRPr lang="en-US"/>
              </a:p>
            </p:txBody>
          </p:sp>
          <p:sp>
            <p:nvSpPr>
              <p:cNvPr id="32" name="Line 134"/>
              <p:cNvSpPr>
                <a:spLocks noChangeShapeType="1"/>
              </p:cNvSpPr>
              <p:nvPr/>
            </p:nvSpPr>
            <p:spPr bwMode="auto">
              <a:xfrm>
                <a:off x="2208" y="1632"/>
                <a:ext cx="2087" cy="8"/>
              </a:xfrm>
              <a:prstGeom prst="line">
                <a:avLst/>
              </a:prstGeom>
              <a:noFill/>
              <a:ln w="38100">
                <a:solidFill>
                  <a:srgbClr val="800080"/>
                </a:solidFill>
                <a:round/>
                <a:headEnd/>
                <a:tailEnd type="triangle" w="med" len="med"/>
              </a:ln>
            </p:spPr>
            <p:txBody>
              <a:bodyPr/>
              <a:lstStyle/>
              <a:p>
                <a:endParaRPr lang="en-US"/>
              </a:p>
            </p:txBody>
          </p:sp>
          <p:sp>
            <p:nvSpPr>
              <p:cNvPr id="33" name="Line 135"/>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p:spPr>
            <p:txBody>
              <a:bodyPr/>
              <a:lstStyle/>
              <a:p>
                <a:endParaRPr lang="en-US"/>
              </a:p>
            </p:txBody>
          </p:sp>
          <p:sp>
            <p:nvSpPr>
              <p:cNvPr id="34" name="Line 136"/>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p:spPr>
            <p:txBody>
              <a:bodyPr/>
              <a:lstStyle/>
              <a:p>
                <a:endParaRPr lang="en-US"/>
              </a:p>
            </p:txBody>
          </p:sp>
          <p:sp>
            <p:nvSpPr>
              <p:cNvPr id="35" name="Line 137"/>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p:spPr>
            <p:txBody>
              <a:bodyPr/>
              <a:lstStyle/>
              <a:p>
                <a:endParaRPr lang="en-US"/>
              </a:p>
            </p:txBody>
          </p:sp>
          <p:sp>
            <p:nvSpPr>
              <p:cNvPr id="36" name="Line 138"/>
              <p:cNvSpPr>
                <a:spLocks noChangeShapeType="1"/>
              </p:cNvSpPr>
              <p:nvPr/>
            </p:nvSpPr>
            <p:spPr bwMode="auto">
              <a:xfrm>
                <a:off x="2496" y="432"/>
                <a:ext cx="1245" cy="356"/>
              </a:xfrm>
              <a:prstGeom prst="line">
                <a:avLst/>
              </a:prstGeom>
              <a:noFill/>
              <a:ln w="38100">
                <a:solidFill>
                  <a:srgbClr val="800080"/>
                </a:solidFill>
                <a:round/>
                <a:headEnd/>
                <a:tailEnd type="triangle" w="med" len="med"/>
              </a:ln>
            </p:spPr>
            <p:txBody>
              <a:bodyPr/>
              <a:lstStyle/>
              <a:p>
                <a:endParaRPr lang="en-US"/>
              </a:p>
            </p:txBody>
          </p:sp>
          <p:sp>
            <p:nvSpPr>
              <p:cNvPr id="37" name="Line 139"/>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p:spPr>
            <p:txBody>
              <a:bodyPr/>
              <a:lstStyle/>
              <a:p>
                <a:endParaRPr lang="en-US"/>
              </a:p>
            </p:txBody>
          </p:sp>
          <p:sp>
            <p:nvSpPr>
              <p:cNvPr id="38" name="Line 140"/>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p:spPr>
            <p:txBody>
              <a:bodyPr/>
              <a:lstStyle/>
              <a:p>
                <a:endParaRPr lang="en-US"/>
              </a:p>
            </p:txBody>
          </p:sp>
          <p:sp>
            <p:nvSpPr>
              <p:cNvPr id="39" name="Line 141"/>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p:spPr>
            <p:txBody>
              <a:bodyPr/>
              <a:lstStyle/>
              <a:p>
                <a:endParaRPr lang="en-US"/>
              </a:p>
            </p:txBody>
          </p:sp>
          <p:sp>
            <p:nvSpPr>
              <p:cNvPr id="40" name="Line 142"/>
              <p:cNvSpPr>
                <a:spLocks noChangeShapeType="1"/>
              </p:cNvSpPr>
              <p:nvPr/>
            </p:nvSpPr>
            <p:spPr bwMode="auto">
              <a:xfrm>
                <a:off x="864" y="672"/>
                <a:ext cx="3929" cy="962"/>
              </a:xfrm>
              <a:prstGeom prst="line">
                <a:avLst/>
              </a:prstGeom>
              <a:noFill/>
              <a:ln w="38100">
                <a:solidFill>
                  <a:srgbClr val="800080"/>
                </a:solidFill>
                <a:round/>
                <a:headEnd/>
                <a:tailEnd type="triangle" w="med" len="med"/>
              </a:ln>
            </p:spPr>
            <p:txBody>
              <a:bodyPr/>
              <a:lstStyle/>
              <a:p>
                <a:endParaRPr lang="en-US"/>
              </a:p>
            </p:txBody>
          </p:sp>
          <p:sp>
            <p:nvSpPr>
              <p:cNvPr id="41" name="Line 143"/>
              <p:cNvSpPr>
                <a:spLocks noChangeShapeType="1"/>
              </p:cNvSpPr>
              <p:nvPr/>
            </p:nvSpPr>
            <p:spPr bwMode="auto">
              <a:xfrm>
                <a:off x="662" y="937"/>
                <a:ext cx="3823" cy="713"/>
              </a:xfrm>
              <a:prstGeom prst="line">
                <a:avLst/>
              </a:prstGeom>
              <a:noFill/>
              <a:ln w="38100">
                <a:solidFill>
                  <a:srgbClr val="800080"/>
                </a:solidFill>
                <a:round/>
                <a:headEnd/>
                <a:tailEnd type="triangle" w="med" len="med"/>
              </a:ln>
            </p:spPr>
            <p:txBody>
              <a:bodyPr/>
              <a:lstStyle/>
              <a:p>
                <a:endParaRPr lang="en-US"/>
              </a:p>
            </p:txBody>
          </p:sp>
          <p:sp>
            <p:nvSpPr>
              <p:cNvPr id="42" name="Line 155"/>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p:spPr>
            <p:txBody>
              <a:bodyPr/>
              <a:lstStyle/>
              <a:p>
                <a:endParaRPr lang="en-US"/>
              </a:p>
            </p:txBody>
          </p:sp>
          <p:sp>
            <p:nvSpPr>
              <p:cNvPr id="43" name="Line 156"/>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p:spPr>
            <p:txBody>
              <a:bodyPr/>
              <a:lstStyle/>
              <a:p>
                <a:endParaRPr lang="en-US"/>
              </a:p>
            </p:txBody>
          </p:sp>
          <p:sp>
            <p:nvSpPr>
              <p:cNvPr id="44" name="Line 157"/>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p:spPr>
            <p:txBody>
              <a:bodyPr/>
              <a:lstStyle/>
              <a:p>
                <a:endParaRPr lang="en-US"/>
              </a:p>
            </p:txBody>
          </p:sp>
          <p:sp>
            <p:nvSpPr>
              <p:cNvPr id="45" name="Line 158"/>
              <p:cNvSpPr>
                <a:spLocks noChangeShapeType="1"/>
              </p:cNvSpPr>
              <p:nvPr/>
            </p:nvSpPr>
            <p:spPr bwMode="auto">
              <a:xfrm>
                <a:off x="833" y="849"/>
                <a:ext cx="3754" cy="895"/>
              </a:xfrm>
              <a:prstGeom prst="line">
                <a:avLst/>
              </a:prstGeom>
              <a:noFill/>
              <a:ln w="38100">
                <a:solidFill>
                  <a:srgbClr val="800080"/>
                </a:solidFill>
                <a:round/>
                <a:headEnd/>
                <a:tailEnd type="triangle" w="med" len="med"/>
              </a:ln>
            </p:spPr>
            <p:txBody>
              <a:bodyPr/>
              <a:lstStyle/>
              <a:p>
                <a:endParaRPr lang="en-US"/>
              </a:p>
            </p:txBody>
          </p:sp>
          <p:sp>
            <p:nvSpPr>
              <p:cNvPr id="46" name="Line 159"/>
              <p:cNvSpPr>
                <a:spLocks noChangeShapeType="1"/>
              </p:cNvSpPr>
              <p:nvPr/>
            </p:nvSpPr>
            <p:spPr bwMode="auto">
              <a:xfrm>
                <a:off x="788" y="697"/>
                <a:ext cx="4072" cy="887"/>
              </a:xfrm>
              <a:prstGeom prst="line">
                <a:avLst/>
              </a:prstGeom>
              <a:noFill/>
              <a:ln w="38100">
                <a:solidFill>
                  <a:srgbClr val="800080"/>
                </a:solidFill>
                <a:round/>
                <a:headEnd/>
                <a:tailEnd type="triangle" w="med" len="med"/>
              </a:ln>
            </p:spPr>
            <p:txBody>
              <a:bodyPr/>
              <a:lstStyle/>
              <a:p>
                <a:endParaRPr lang="en-US"/>
              </a:p>
            </p:txBody>
          </p:sp>
          <p:sp>
            <p:nvSpPr>
              <p:cNvPr id="47" name="Line 160"/>
              <p:cNvSpPr>
                <a:spLocks noChangeShapeType="1"/>
              </p:cNvSpPr>
              <p:nvPr/>
            </p:nvSpPr>
            <p:spPr bwMode="auto">
              <a:xfrm>
                <a:off x="985" y="546"/>
                <a:ext cx="3573" cy="955"/>
              </a:xfrm>
              <a:prstGeom prst="line">
                <a:avLst/>
              </a:prstGeom>
              <a:noFill/>
              <a:ln w="38100">
                <a:solidFill>
                  <a:srgbClr val="800080"/>
                </a:solidFill>
                <a:round/>
                <a:headEnd/>
                <a:tailEnd type="triangle" w="med" len="med"/>
              </a:ln>
            </p:spPr>
            <p:txBody>
              <a:bodyPr/>
              <a:lstStyle/>
              <a:p>
                <a:endParaRPr lang="en-US"/>
              </a:p>
            </p:txBody>
          </p:sp>
          <p:sp>
            <p:nvSpPr>
              <p:cNvPr id="48" name="Line 161"/>
              <p:cNvSpPr>
                <a:spLocks noChangeShapeType="1"/>
              </p:cNvSpPr>
              <p:nvPr/>
            </p:nvSpPr>
            <p:spPr bwMode="auto">
              <a:xfrm>
                <a:off x="856" y="515"/>
                <a:ext cx="3633" cy="811"/>
              </a:xfrm>
              <a:prstGeom prst="line">
                <a:avLst/>
              </a:prstGeom>
              <a:noFill/>
              <a:ln w="38100">
                <a:solidFill>
                  <a:srgbClr val="800080"/>
                </a:solidFill>
                <a:round/>
                <a:headEnd/>
                <a:tailEnd type="triangle" w="med" len="med"/>
              </a:ln>
            </p:spPr>
            <p:txBody>
              <a:bodyPr/>
              <a:lstStyle/>
              <a:p>
                <a:endParaRPr lang="en-US"/>
              </a:p>
            </p:txBody>
          </p:sp>
          <p:sp>
            <p:nvSpPr>
              <p:cNvPr id="49" name="Line 162"/>
              <p:cNvSpPr>
                <a:spLocks noChangeShapeType="1"/>
              </p:cNvSpPr>
              <p:nvPr/>
            </p:nvSpPr>
            <p:spPr bwMode="auto">
              <a:xfrm>
                <a:off x="940" y="372"/>
                <a:ext cx="3496" cy="728"/>
              </a:xfrm>
              <a:prstGeom prst="line">
                <a:avLst/>
              </a:prstGeom>
              <a:noFill/>
              <a:ln w="38100">
                <a:solidFill>
                  <a:srgbClr val="800080"/>
                </a:solidFill>
                <a:round/>
                <a:headEnd/>
                <a:tailEnd type="triangle" w="med" len="med"/>
              </a:ln>
            </p:spPr>
            <p:txBody>
              <a:bodyPr/>
              <a:lstStyle/>
              <a:p>
                <a:endParaRPr lang="en-US"/>
              </a:p>
            </p:txBody>
          </p:sp>
        </p:grpSp>
        <p:grpSp>
          <p:nvGrpSpPr>
            <p:cNvPr id="50" name="Group 251"/>
            <p:cNvGrpSpPr>
              <a:grpSpLocks/>
            </p:cNvGrpSpPr>
            <p:nvPr/>
          </p:nvGrpSpPr>
          <p:grpSpPr bwMode="auto">
            <a:xfrm>
              <a:off x="5926138" y="2190750"/>
              <a:ext cx="2684462" cy="1966912"/>
              <a:chOff x="3733" y="525"/>
              <a:chExt cx="1691" cy="1239"/>
            </a:xfrm>
          </p:grpSpPr>
          <p:sp>
            <p:nvSpPr>
              <p:cNvPr id="51" name="Oval 9"/>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52" name="Oval 1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53" name="Oval 21"/>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54" name="Oval 22"/>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55" name="Oval 32"/>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56" name="Oval 3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57" name="Oval 37"/>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58" name="Oval 4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59" name="Oval 4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0" name="Oval 50"/>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61" name="Oval 63"/>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2" name="Oval 73"/>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3" name="Oval 74"/>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4" name="Oval 85"/>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5" name="Oval 87"/>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66" name="Oval 9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7" name="Oval 100"/>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68" name="Oval 105"/>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9" name="Oval 109"/>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70" name="Oval 16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71" name="Oval 248"/>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2" name="Group 253"/>
            <p:cNvGrpSpPr>
              <a:grpSpLocks/>
            </p:cNvGrpSpPr>
            <p:nvPr/>
          </p:nvGrpSpPr>
          <p:grpSpPr bwMode="auto">
            <a:xfrm>
              <a:off x="5562600" y="2043112"/>
              <a:ext cx="3011488" cy="2824163"/>
              <a:chOff x="3504" y="432"/>
              <a:chExt cx="1897" cy="1779"/>
            </a:xfrm>
          </p:grpSpPr>
          <p:grpSp>
            <p:nvGrpSpPr>
              <p:cNvPr id="73" name="Group 254"/>
              <p:cNvGrpSpPr>
                <a:grpSpLocks/>
              </p:cNvGrpSpPr>
              <p:nvPr/>
            </p:nvGrpSpPr>
            <p:grpSpPr bwMode="auto">
              <a:xfrm>
                <a:off x="3710" y="479"/>
                <a:ext cx="1668" cy="1425"/>
                <a:chOff x="3710" y="479"/>
                <a:chExt cx="1668" cy="1425"/>
              </a:xfrm>
            </p:grpSpPr>
            <p:sp>
              <p:nvSpPr>
                <p:cNvPr id="131" name="Oval 255"/>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2" name="Oval 256"/>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3" name="Oval 257"/>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4" name="Oval 258"/>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5" name="Oval 25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6" name="Oval 260"/>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7" name="Oval 261"/>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38" name="Oval 262"/>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9" name="Oval 263"/>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40" name="Oval 2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1" name="Oval 265"/>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42" name="Oval 266"/>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3" name="Oval 267"/>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4" name="Oval 268"/>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5" name="Oval 269"/>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46" name="Oval 270"/>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7" name="Oval 271"/>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8" name="Oval 272"/>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9" name="Oval 273"/>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50" name="Oval 274"/>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4" name="Group 275"/>
              <p:cNvGrpSpPr>
                <a:grpSpLocks/>
              </p:cNvGrpSpPr>
              <p:nvPr/>
            </p:nvGrpSpPr>
            <p:grpSpPr bwMode="auto">
              <a:xfrm>
                <a:off x="3504" y="432"/>
                <a:ext cx="1897" cy="1779"/>
                <a:chOff x="3504" y="432"/>
                <a:chExt cx="1897" cy="1779"/>
              </a:xfrm>
            </p:grpSpPr>
            <p:grpSp>
              <p:nvGrpSpPr>
                <p:cNvPr id="75" name="Group 276"/>
                <p:cNvGrpSpPr>
                  <a:grpSpLocks/>
                </p:cNvGrpSpPr>
                <p:nvPr/>
              </p:nvGrpSpPr>
              <p:grpSpPr bwMode="auto">
                <a:xfrm>
                  <a:off x="4075" y="432"/>
                  <a:ext cx="1075" cy="1355"/>
                  <a:chOff x="4075" y="432"/>
                  <a:chExt cx="1075" cy="1355"/>
                </a:xfrm>
              </p:grpSpPr>
              <p:sp>
                <p:nvSpPr>
                  <p:cNvPr id="122" name="Oval 277"/>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3" name="Oval 278"/>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4" name="Oval 279"/>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5" name="Oval 280"/>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6" name="Oval 2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7" name="Oval 282"/>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28" name="Oval 283"/>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29" name="Oval 284"/>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0" name="Oval 285"/>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6" name="Group 286"/>
                <p:cNvGrpSpPr>
                  <a:grpSpLocks/>
                </p:cNvGrpSpPr>
                <p:nvPr/>
              </p:nvGrpSpPr>
              <p:grpSpPr bwMode="auto">
                <a:xfrm>
                  <a:off x="3550" y="502"/>
                  <a:ext cx="1463" cy="1613"/>
                  <a:chOff x="3550" y="502"/>
                  <a:chExt cx="1463" cy="1613"/>
                </a:xfrm>
              </p:grpSpPr>
              <p:sp>
                <p:nvSpPr>
                  <p:cNvPr id="107" name="Oval 287"/>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08" name="Oval 288"/>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9" name="Oval 289"/>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0" name="Oval 290"/>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1" name="Oval 291"/>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12" name="Oval 292"/>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13" name="Oval 293"/>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14" name="Oval 294"/>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5" name="Oval 295"/>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6" name="Oval 296"/>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7" name="Oval 297"/>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18" name="Oval 298"/>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9" name="Oval 299"/>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0" name="Oval 300"/>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1" name="Oval 301"/>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7" name="Group 302"/>
                <p:cNvGrpSpPr>
                  <a:grpSpLocks/>
                </p:cNvGrpSpPr>
                <p:nvPr/>
              </p:nvGrpSpPr>
              <p:grpSpPr bwMode="auto">
                <a:xfrm>
                  <a:off x="3504" y="528"/>
                  <a:ext cx="1897" cy="1683"/>
                  <a:chOff x="3504" y="525"/>
                  <a:chExt cx="1897" cy="1683"/>
                </a:xfrm>
              </p:grpSpPr>
              <p:sp>
                <p:nvSpPr>
                  <p:cNvPr id="78" name="Oval 30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79" name="Oval 30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0" name="Oval 30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1" name="Oval 30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2" name="Oval 30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3" name="Oval 30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4" name="Oval 30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5" name="Oval 31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6" name="Oval 31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7" name="Oval 31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8" name="Oval 31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9" name="Oval 31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0" name="Oval 31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91" name="Oval 31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92" name="Oval 31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3" name="Oval 31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4" name="Oval 31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95" name="Oval 32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6" name="Oval 32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97" name="Oval 32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8" name="Oval 32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9" name="Oval 32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00" name="Oval 32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1" name="Oval 32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2" name="Oval 32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03" name="Oval 32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4" name="Oval 32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5" name="Oval 33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06" name="Oval 33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grpSp>
      </p:grpSp>
      <p:grpSp>
        <p:nvGrpSpPr>
          <p:cNvPr id="151" name="Group 325"/>
          <p:cNvGrpSpPr>
            <a:grpSpLocks noChangeAspect="1"/>
          </p:cNvGrpSpPr>
          <p:nvPr/>
        </p:nvGrpSpPr>
        <p:grpSpPr>
          <a:xfrm>
            <a:off x="4800600" y="3565525"/>
            <a:ext cx="3248407" cy="2682875"/>
            <a:chOff x="511175" y="227013"/>
            <a:chExt cx="7586663" cy="6265862"/>
          </a:xfrm>
        </p:grpSpPr>
        <p:grpSp>
          <p:nvGrpSpPr>
            <p:cNvPr id="152" name="Group 172"/>
            <p:cNvGrpSpPr>
              <a:grpSpLocks/>
            </p:cNvGrpSpPr>
            <p:nvPr/>
          </p:nvGrpSpPr>
          <p:grpSpPr bwMode="auto">
            <a:xfrm>
              <a:off x="1898650" y="879475"/>
              <a:ext cx="5627688" cy="4813300"/>
              <a:chOff x="1196" y="554"/>
              <a:chExt cx="3545" cy="3032"/>
            </a:xfrm>
          </p:grpSpPr>
          <p:grpSp>
            <p:nvGrpSpPr>
              <p:cNvPr id="153" name="Group 173"/>
              <p:cNvGrpSpPr>
                <a:grpSpLocks/>
              </p:cNvGrpSpPr>
              <p:nvPr/>
            </p:nvGrpSpPr>
            <p:grpSpPr bwMode="auto">
              <a:xfrm>
                <a:off x="1761" y="1222"/>
                <a:ext cx="2055" cy="1491"/>
                <a:chOff x="1761" y="1222"/>
                <a:chExt cx="2055" cy="1491"/>
              </a:xfrm>
            </p:grpSpPr>
            <p:sp>
              <p:nvSpPr>
                <p:cNvPr id="166" name="Line 174"/>
                <p:cNvSpPr>
                  <a:spLocks noChangeAspect="1" noChangeShapeType="1"/>
                </p:cNvSpPr>
                <p:nvPr/>
              </p:nvSpPr>
              <p:spPr bwMode="auto">
                <a:xfrm flipH="1" flipV="1">
                  <a:off x="1761" y="1222"/>
                  <a:ext cx="976" cy="720"/>
                </a:xfrm>
                <a:prstGeom prst="line">
                  <a:avLst/>
                </a:prstGeom>
                <a:noFill/>
                <a:ln w="38100">
                  <a:solidFill>
                    <a:schemeClr val="tx1"/>
                  </a:solidFill>
                  <a:round/>
                  <a:headEnd/>
                  <a:tailEnd/>
                </a:ln>
              </p:spPr>
              <p:txBody>
                <a:bodyPr/>
                <a:lstStyle/>
                <a:p>
                  <a:endParaRPr lang="en-US"/>
                </a:p>
              </p:txBody>
            </p:sp>
            <p:sp>
              <p:nvSpPr>
                <p:cNvPr id="167" name="Line 175"/>
                <p:cNvSpPr>
                  <a:spLocks noChangeAspect="1" noChangeShapeType="1"/>
                </p:cNvSpPr>
                <p:nvPr/>
              </p:nvSpPr>
              <p:spPr bwMode="auto">
                <a:xfrm flipV="1">
                  <a:off x="2737" y="1274"/>
                  <a:ext cx="1079" cy="668"/>
                </a:xfrm>
                <a:prstGeom prst="line">
                  <a:avLst/>
                </a:prstGeom>
                <a:noFill/>
                <a:ln w="38100">
                  <a:solidFill>
                    <a:schemeClr val="tx1"/>
                  </a:solidFill>
                  <a:round/>
                  <a:headEnd/>
                  <a:tailEnd/>
                </a:ln>
              </p:spPr>
              <p:txBody>
                <a:bodyPr/>
                <a:lstStyle/>
                <a:p>
                  <a:endParaRPr lang="en-US"/>
                </a:p>
              </p:txBody>
            </p:sp>
            <p:sp>
              <p:nvSpPr>
                <p:cNvPr id="168" name="Line 176"/>
                <p:cNvSpPr>
                  <a:spLocks noChangeAspect="1" noChangeShapeType="1"/>
                </p:cNvSpPr>
                <p:nvPr/>
              </p:nvSpPr>
              <p:spPr bwMode="auto">
                <a:xfrm>
                  <a:off x="2737" y="1942"/>
                  <a:ext cx="154" cy="771"/>
                </a:xfrm>
                <a:prstGeom prst="line">
                  <a:avLst/>
                </a:prstGeom>
                <a:noFill/>
                <a:ln w="38100">
                  <a:solidFill>
                    <a:schemeClr val="tx1"/>
                  </a:solidFill>
                  <a:round/>
                  <a:headEnd/>
                  <a:tailEnd/>
                </a:ln>
              </p:spPr>
              <p:txBody>
                <a:bodyPr/>
                <a:lstStyle/>
                <a:p>
                  <a:endParaRPr lang="en-US"/>
                </a:p>
              </p:txBody>
            </p:sp>
          </p:grpSp>
          <p:grpSp>
            <p:nvGrpSpPr>
              <p:cNvPr id="154" name="Group 177"/>
              <p:cNvGrpSpPr>
                <a:grpSpLocks/>
              </p:cNvGrpSpPr>
              <p:nvPr/>
            </p:nvGrpSpPr>
            <p:grpSpPr bwMode="auto">
              <a:xfrm>
                <a:off x="1196" y="657"/>
                <a:ext cx="1181" cy="1336"/>
                <a:chOff x="1196" y="657"/>
                <a:chExt cx="1181" cy="1336"/>
              </a:xfrm>
            </p:grpSpPr>
            <p:sp>
              <p:nvSpPr>
                <p:cNvPr id="163" name="Line 178"/>
                <p:cNvSpPr>
                  <a:spLocks noChangeAspect="1" noChangeShapeType="1"/>
                </p:cNvSpPr>
                <p:nvPr/>
              </p:nvSpPr>
              <p:spPr bwMode="auto">
                <a:xfrm>
                  <a:off x="1812" y="1274"/>
                  <a:ext cx="565" cy="154"/>
                </a:xfrm>
                <a:prstGeom prst="line">
                  <a:avLst/>
                </a:prstGeom>
                <a:noFill/>
                <a:ln w="38100">
                  <a:solidFill>
                    <a:schemeClr val="tx1"/>
                  </a:solidFill>
                  <a:round/>
                  <a:headEnd/>
                  <a:tailEnd/>
                </a:ln>
              </p:spPr>
              <p:txBody>
                <a:bodyPr/>
                <a:lstStyle/>
                <a:p>
                  <a:endParaRPr lang="en-US"/>
                </a:p>
              </p:txBody>
            </p:sp>
            <p:sp>
              <p:nvSpPr>
                <p:cNvPr id="164" name="Line 179"/>
                <p:cNvSpPr>
                  <a:spLocks noChangeAspect="1" noChangeShapeType="1"/>
                </p:cNvSpPr>
                <p:nvPr/>
              </p:nvSpPr>
              <p:spPr bwMode="auto">
                <a:xfrm>
                  <a:off x="1196" y="657"/>
                  <a:ext cx="616" cy="617"/>
                </a:xfrm>
                <a:prstGeom prst="line">
                  <a:avLst/>
                </a:prstGeom>
                <a:noFill/>
                <a:ln w="38100">
                  <a:solidFill>
                    <a:schemeClr val="tx1"/>
                  </a:solidFill>
                  <a:round/>
                  <a:headEnd/>
                  <a:tailEnd/>
                </a:ln>
              </p:spPr>
              <p:txBody>
                <a:bodyPr/>
                <a:lstStyle/>
                <a:p>
                  <a:endParaRPr lang="en-US"/>
                </a:p>
              </p:txBody>
            </p:sp>
            <p:sp>
              <p:nvSpPr>
                <p:cNvPr id="165" name="Line 180"/>
                <p:cNvSpPr>
                  <a:spLocks noChangeAspect="1" noChangeShapeType="1"/>
                </p:cNvSpPr>
                <p:nvPr/>
              </p:nvSpPr>
              <p:spPr bwMode="auto">
                <a:xfrm flipH="1">
                  <a:off x="1555" y="1274"/>
                  <a:ext cx="257" cy="719"/>
                </a:xfrm>
                <a:prstGeom prst="line">
                  <a:avLst/>
                </a:prstGeom>
                <a:noFill/>
                <a:ln w="38100">
                  <a:solidFill>
                    <a:schemeClr val="tx1"/>
                  </a:solidFill>
                  <a:round/>
                  <a:headEnd/>
                  <a:tailEnd/>
                </a:ln>
              </p:spPr>
              <p:txBody>
                <a:bodyPr/>
                <a:lstStyle/>
                <a:p>
                  <a:endParaRPr lang="en-US"/>
                </a:p>
              </p:txBody>
            </p:sp>
          </p:grpSp>
          <p:grpSp>
            <p:nvGrpSpPr>
              <p:cNvPr id="155" name="Group 181"/>
              <p:cNvGrpSpPr>
                <a:grpSpLocks/>
              </p:cNvGrpSpPr>
              <p:nvPr/>
            </p:nvGrpSpPr>
            <p:grpSpPr bwMode="auto">
              <a:xfrm>
                <a:off x="3405" y="554"/>
                <a:ext cx="1336" cy="1182"/>
                <a:chOff x="3405" y="554"/>
                <a:chExt cx="1336" cy="1182"/>
              </a:xfrm>
            </p:grpSpPr>
            <p:sp>
              <p:nvSpPr>
                <p:cNvPr id="160" name="Line 182"/>
                <p:cNvSpPr>
                  <a:spLocks noChangeAspect="1" noChangeShapeType="1"/>
                </p:cNvSpPr>
                <p:nvPr/>
              </p:nvSpPr>
              <p:spPr bwMode="auto">
                <a:xfrm>
                  <a:off x="3405" y="554"/>
                  <a:ext cx="411" cy="720"/>
                </a:xfrm>
                <a:prstGeom prst="line">
                  <a:avLst/>
                </a:prstGeom>
                <a:noFill/>
                <a:ln w="38100">
                  <a:solidFill>
                    <a:schemeClr val="tx1"/>
                  </a:solidFill>
                  <a:round/>
                  <a:headEnd/>
                  <a:tailEnd/>
                </a:ln>
              </p:spPr>
              <p:txBody>
                <a:bodyPr/>
                <a:lstStyle/>
                <a:p>
                  <a:endParaRPr lang="en-US"/>
                </a:p>
              </p:txBody>
            </p:sp>
            <p:sp>
              <p:nvSpPr>
                <p:cNvPr id="161" name="Line 183"/>
                <p:cNvSpPr>
                  <a:spLocks noChangeAspect="1" noChangeShapeType="1"/>
                </p:cNvSpPr>
                <p:nvPr/>
              </p:nvSpPr>
              <p:spPr bwMode="auto">
                <a:xfrm>
                  <a:off x="3816" y="1274"/>
                  <a:ext cx="925" cy="205"/>
                </a:xfrm>
                <a:prstGeom prst="line">
                  <a:avLst/>
                </a:prstGeom>
                <a:noFill/>
                <a:ln w="38100">
                  <a:solidFill>
                    <a:schemeClr val="tx1"/>
                  </a:solidFill>
                  <a:round/>
                  <a:headEnd/>
                  <a:tailEnd/>
                </a:ln>
              </p:spPr>
              <p:txBody>
                <a:bodyPr/>
                <a:lstStyle/>
                <a:p>
                  <a:endParaRPr lang="en-US"/>
                </a:p>
              </p:txBody>
            </p:sp>
            <p:sp>
              <p:nvSpPr>
                <p:cNvPr id="162" name="Line 184"/>
                <p:cNvSpPr>
                  <a:spLocks noChangeAspect="1" noChangeShapeType="1"/>
                </p:cNvSpPr>
                <p:nvPr/>
              </p:nvSpPr>
              <p:spPr bwMode="auto">
                <a:xfrm flipV="1">
                  <a:off x="3508" y="1274"/>
                  <a:ext cx="308" cy="462"/>
                </a:xfrm>
                <a:prstGeom prst="line">
                  <a:avLst/>
                </a:prstGeom>
                <a:noFill/>
                <a:ln w="38100">
                  <a:solidFill>
                    <a:schemeClr val="tx1"/>
                  </a:solidFill>
                  <a:round/>
                  <a:headEnd/>
                  <a:tailEnd/>
                </a:ln>
              </p:spPr>
              <p:txBody>
                <a:bodyPr/>
                <a:lstStyle/>
                <a:p>
                  <a:endParaRPr lang="en-US"/>
                </a:p>
              </p:txBody>
            </p:sp>
          </p:grpSp>
          <p:grpSp>
            <p:nvGrpSpPr>
              <p:cNvPr id="156" name="Group 185"/>
              <p:cNvGrpSpPr>
                <a:grpSpLocks/>
              </p:cNvGrpSpPr>
              <p:nvPr/>
            </p:nvGrpSpPr>
            <p:grpSpPr bwMode="auto">
              <a:xfrm>
                <a:off x="2429" y="2456"/>
                <a:ext cx="1336" cy="1130"/>
                <a:chOff x="2429" y="2456"/>
                <a:chExt cx="1336" cy="1130"/>
              </a:xfrm>
            </p:grpSpPr>
            <p:sp>
              <p:nvSpPr>
                <p:cNvPr id="157" name="Line 186"/>
                <p:cNvSpPr>
                  <a:spLocks noChangeAspect="1" noChangeShapeType="1"/>
                </p:cNvSpPr>
                <p:nvPr/>
              </p:nvSpPr>
              <p:spPr bwMode="auto">
                <a:xfrm flipH="1" flipV="1">
                  <a:off x="2891" y="2764"/>
                  <a:ext cx="874" cy="103"/>
                </a:xfrm>
                <a:prstGeom prst="line">
                  <a:avLst/>
                </a:prstGeom>
                <a:noFill/>
                <a:ln w="38100">
                  <a:solidFill>
                    <a:schemeClr val="tx1"/>
                  </a:solidFill>
                  <a:round/>
                  <a:headEnd/>
                  <a:tailEnd/>
                </a:ln>
              </p:spPr>
              <p:txBody>
                <a:bodyPr/>
                <a:lstStyle/>
                <a:p>
                  <a:endParaRPr lang="en-US"/>
                </a:p>
              </p:txBody>
            </p:sp>
            <p:sp>
              <p:nvSpPr>
                <p:cNvPr id="158" name="Line 187"/>
                <p:cNvSpPr>
                  <a:spLocks noChangeAspect="1" noChangeShapeType="1"/>
                </p:cNvSpPr>
                <p:nvPr/>
              </p:nvSpPr>
              <p:spPr bwMode="auto">
                <a:xfrm flipV="1">
                  <a:off x="2429" y="2764"/>
                  <a:ext cx="462" cy="822"/>
                </a:xfrm>
                <a:prstGeom prst="line">
                  <a:avLst/>
                </a:prstGeom>
                <a:noFill/>
                <a:ln w="38100">
                  <a:solidFill>
                    <a:schemeClr val="tx1"/>
                  </a:solidFill>
                  <a:round/>
                  <a:headEnd/>
                  <a:tailEnd/>
                </a:ln>
              </p:spPr>
              <p:txBody>
                <a:bodyPr/>
                <a:lstStyle/>
                <a:p>
                  <a:endParaRPr lang="en-US"/>
                </a:p>
              </p:txBody>
            </p:sp>
            <p:sp>
              <p:nvSpPr>
                <p:cNvPr id="159" name="Line 188"/>
                <p:cNvSpPr>
                  <a:spLocks noChangeAspect="1" noChangeShapeType="1"/>
                </p:cNvSpPr>
                <p:nvPr/>
              </p:nvSpPr>
              <p:spPr bwMode="auto">
                <a:xfrm>
                  <a:off x="2583" y="2456"/>
                  <a:ext cx="308" cy="308"/>
                </a:xfrm>
                <a:prstGeom prst="line">
                  <a:avLst/>
                </a:prstGeom>
                <a:noFill/>
                <a:ln w="38100">
                  <a:solidFill>
                    <a:schemeClr val="tx1"/>
                  </a:solidFill>
                  <a:round/>
                  <a:headEnd/>
                  <a:tailEnd/>
                </a:ln>
              </p:spPr>
              <p:txBody>
                <a:bodyPr/>
                <a:lstStyle/>
                <a:p>
                  <a:endParaRPr lang="en-US"/>
                </a:p>
              </p:txBody>
            </p:sp>
          </p:grpSp>
        </p:grpSp>
        <p:grpSp>
          <p:nvGrpSpPr>
            <p:cNvPr id="169" name="Group 168"/>
            <p:cNvGrpSpPr>
              <a:grpSpLocks/>
            </p:cNvGrpSpPr>
            <p:nvPr/>
          </p:nvGrpSpPr>
          <p:grpSpPr bwMode="auto">
            <a:xfrm>
              <a:off x="2795588" y="1939925"/>
              <a:ext cx="3262312" cy="2366963"/>
              <a:chOff x="1761" y="1222"/>
              <a:chExt cx="2055" cy="1491"/>
            </a:xfrm>
          </p:grpSpPr>
          <p:sp>
            <p:nvSpPr>
              <p:cNvPr id="170" name="Line 154"/>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p:spPr>
            <p:txBody>
              <a:bodyPr/>
              <a:lstStyle/>
              <a:p>
                <a:endParaRPr lang="en-US"/>
              </a:p>
            </p:txBody>
          </p:sp>
          <p:sp>
            <p:nvSpPr>
              <p:cNvPr id="171" name="Line 155"/>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p:spPr>
            <p:txBody>
              <a:bodyPr/>
              <a:lstStyle/>
              <a:p>
                <a:endParaRPr lang="en-US"/>
              </a:p>
            </p:txBody>
          </p:sp>
          <p:sp>
            <p:nvSpPr>
              <p:cNvPr id="172" name="Line 156"/>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p:spPr>
            <p:txBody>
              <a:bodyPr/>
              <a:lstStyle/>
              <a:p>
                <a:endParaRPr lang="en-US"/>
              </a:p>
            </p:txBody>
          </p:sp>
        </p:grpSp>
        <p:grpSp>
          <p:nvGrpSpPr>
            <p:cNvPr id="173" name="Group 171"/>
            <p:cNvGrpSpPr>
              <a:grpSpLocks/>
            </p:cNvGrpSpPr>
            <p:nvPr/>
          </p:nvGrpSpPr>
          <p:grpSpPr bwMode="auto">
            <a:xfrm>
              <a:off x="1898650" y="1042988"/>
              <a:ext cx="1874838" cy="2120900"/>
              <a:chOff x="1196" y="657"/>
              <a:chExt cx="1181" cy="1336"/>
            </a:xfrm>
          </p:grpSpPr>
          <p:sp>
            <p:nvSpPr>
              <p:cNvPr id="174" name="Line 163"/>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p:spPr>
            <p:txBody>
              <a:bodyPr/>
              <a:lstStyle/>
              <a:p>
                <a:endParaRPr lang="en-US"/>
              </a:p>
            </p:txBody>
          </p:sp>
          <p:sp>
            <p:nvSpPr>
              <p:cNvPr id="175" name="Line 164"/>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p:spPr>
            <p:txBody>
              <a:bodyPr/>
              <a:lstStyle/>
              <a:p>
                <a:endParaRPr lang="en-US"/>
              </a:p>
            </p:txBody>
          </p:sp>
          <p:sp>
            <p:nvSpPr>
              <p:cNvPr id="176" name="Line 165"/>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p:spPr>
            <p:txBody>
              <a:bodyPr/>
              <a:lstStyle/>
              <a:p>
                <a:endParaRPr lang="en-US"/>
              </a:p>
            </p:txBody>
          </p:sp>
        </p:grpSp>
        <p:grpSp>
          <p:nvGrpSpPr>
            <p:cNvPr id="177" name="Group 170"/>
            <p:cNvGrpSpPr>
              <a:grpSpLocks/>
            </p:cNvGrpSpPr>
            <p:nvPr/>
          </p:nvGrpSpPr>
          <p:grpSpPr bwMode="auto">
            <a:xfrm>
              <a:off x="5405438" y="879475"/>
              <a:ext cx="2120900" cy="1876425"/>
              <a:chOff x="3405" y="554"/>
              <a:chExt cx="1336" cy="1182"/>
            </a:xfrm>
          </p:grpSpPr>
          <p:sp>
            <p:nvSpPr>
              <p:cNvPr id="178" name="Line 160"/>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p:spPr>
            <p:txBody>
              <a:bodyPr/>
              <a:lstStyle/>
              <a:p>
                <a:endParaRPr lang="en-US"/>
              </a:p>
            </p:txBody>
          </p:sp>
          <p:sp>
            <p:nvSpPr>
              <p:cNvPr id="179" name="Line 161"/>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p:spPr>
            <p:txBody>
              <a:bodyPr/>
              <a:lstStyle/>
              <a:p>
                <a:endParaRPr lang="en-US"/>
              </a:p>
            </p:txBody>
          </p:sp>
          <p:sp>
            <p:nvSpPr>
              <p:cNvPr id="180" name="Line 162"/>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p:spPr>
            <p:txBody>
              <a:bodyPr/>
              <a:lstStyle/>
              <a:p>
                <a:endParaRPr lang="en-US"/>
              </a:p>
            </p:txBody>
          </p:sp>
        </p:grpSp>
        <p:grpSp>
          <p:nvGrpSpPr>
            <p:cNvPr id="181" name="Group 169"/>
            <p:cNvGrpSpPr>
              <a:grpSpLocks/>
            </p:cNvGrpSpPr>
            <p:nvPr/>
          </p:nvGrpSpPr>
          <p:grpSpPr bwMode="auto">
            <a:xfrm>
              <a:off x="3856038" y="3898900"/>
              <a:ext cx="2120900" cy="1793875"/>
              <a:chOff x="2429" y="2456"/>
              <a:chExt cx="1336" cy="1130"/>
            </a:xfrm>
          </p:grpSpPr>
          <p:sp>
            <p:nvSpPr>
              <p:cNvPr id="182" name="Line 15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p:spPr>
            <p:txBody>
              <a:bodyPr/>
              <a:lstStyle/>
              <a:p>
                <a:endParaRPr lang="en-US"/>
              </a:p>
            </p:txBody>
          </p:sp>
          <p:sp>
            <p:nvSpPr>
              <p:cNvPr id="183" name="Line 15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p:spPr>
            <p:txBody>
              <a:bodyPr/>
              <a:lstStyle/>
              <a:p>
                <a:endParaRPr lang="en-US"/>
              </a:p>
            </p:txBody>
          </p:sp>
          <p:sp>
            <p:nvSpPr>
              <p:cNvPr id="184" name="Line 15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p:spPr>
            <p:txBody>
              <a:bodyPr/>
              <a:lstStyle/>
              <a:p>
                <a:endParaRPr lang="en-US"/>
              </a:p>
            </p:txBody>
          </p:sp>
        </p:grpSp>
        <p:grpSp>
          <p:nvGrpSpPr>
            <p:cNvPr id="185" name="Group 2"/>
            <p:cNvGrpSpPr>
              <a:grpSpLocks noChangeAspect="1"/>
            </p:cNvGrpSpPr>
            <p:nvPr/>
          </p:nvGrpSpPr>
          <p:grpSpPr bwMode="auto">
            <a:xfrm>
              <a:off x="1244600" y="227013"/>
              <a:ext cx="6853238" cy="6200775"/>
              <a:chOff x="1056" y="288"/>
              <a:chExt cx="4032" cy="3648"/>
            </a:xfrm>
          </p:grpSpPr>
          <p:sp>
            <p:nvSpPr>
              <p:cNvPr id="186" name="Oval 3"/>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87" name="Oval 4"/>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88" name="Oval 5"/>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89" name="Oval 6"/>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0" name="Oval 7"/>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1" name="Oval 8"/>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2" name="Oval 9"/>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3" name="Oval 10"/>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4" name="Oval 11"/>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 name="Oval 12"/>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6" name="Oval 13"/>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7" name="Oval 14"/>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8" name="Oval 15"/>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9" name="Oval 16"/>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0" name="Oval 17"/>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1" name="Oval 18"/>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2" name="Oval 19"/>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3" name="Oval 20"/>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4" name="Oval 21"/>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5" name="Oval 22"/>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6" name="Oval 23"/>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7" name="Oval 24"/>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8" name="Oval 25"/>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9" name="Oval 26"/>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0" name="Oval 27"/>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1" name="Oval 28"/>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2" name="Oval 29"/>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3" name="Oval 30"/>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4" name="Oval 31"/>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5" name="Oval 32"/>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6" name="Oval 33"/>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7" name="Oval 34"/>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8" name="Oval 35"/>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9" name="Oval 36"/>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0" name="Oval 37"/>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1" name="Oval 38"/>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2" name="Oval 39"/>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3" name="Oval 40"/>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4" name="Oval 41"/>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5" name="Oval 42"/>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6" name="Oval 43"/>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7" name="Oval 44"/>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8" name="Oval 45"/>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9" name="Oval 46"/>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0" name="Oval 47"/>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1" name="Oval 48"/>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2" name="Oval 49"/>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3" name="Oval 50"/>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4" name="Oval 51"/>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5" name="Oval 52"/>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6" name="Oval 53"/>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7" name="Oval 54"/>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8" name="Oval 55"/>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9" name="Oval 56"/>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0" name="Oval 57"/>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1" name="Oval 58"/>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2" name="Oval 59"/>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3" name="Oval 60"/>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4" name="Oval 61"/>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5" name="Oval 62"/>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6" name="Oval 63"/>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7" name="Oval 64"/>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8" name="Oval 65"/>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9" name="Oval 66"/>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0" name="Oval 67"/>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1" name="Oval 68"/>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2" name="Oval 69"/>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3" name="Oval 70"/>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4" name="Oval 71"/>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5" name="Oval 72"/>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6" name="Oval 73"/>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7" name="Oval 74"/>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8" name="Oval 75"/>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9" name="Oval 76"/>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0" name="Oval 77"/>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1" name="Oval 78"/>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2" name="Oval 79"/>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3" name="Oval 80"/>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4" name="Oval 81"/>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5" name="Oval 82"/>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6" name="Oval 83"/>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7" name="Oval 84"/>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8" name="Oval 85"/>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9" name="Oval 86"/>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0" name="Oval 87"/>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1" name="Oval 88"/>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2" name="Oval 89"/>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3" name="Oval 90"/>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4" name="Oval 91"/>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5" name="Oval 92"/>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6" name="Oval 93"/>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7" name="Oval 94"/>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8" name="Oval 95"/>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9" name="Oval 96"/>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0" name="Oval 97"/>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1" name="Oval 98"/>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2" name="Oval 99"/>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3" name="Oval 100"/>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4" name="Oval 101"/>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5" name="Oval 102"/>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6" name="Oval 103"/>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7" name="Oval 104"/>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8" name="Oval 105"/>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9" name="Oval 106"/>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0" name="Oval 107"/>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1" name="Oval 108"/>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2" name="Oval 109"/>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3" name="Oval 110"/>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4" name="Oval 111"/>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5" name="Oval 112"/>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6" name="Oval 113"/>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297" name="Group 114"/>
            <p:cNvGrpSpPr>
              <a:grpSpLocks noChangeAspect="1"/>
            </p:cNvGrpSpPr>
            <p:nvPr/>
          </p:nvGrpSpPr>
          <p:grpSpPr bwMode="auto">
            <a:xfrm>
              <a:off x="1652588" y="390525"/>
              <a:ext cx="5384800" cy="4486275"/>
              <a:chOff x="864" y="192"/>
              <a:chExt cx="3168" cy="2640"/>
            </a:xfrm>
          </p:grpSpPr>
          <p:sp>
            <p:nvSpPr>
              <p:cNvPr id="298" name="Line 115"/>
              <p:cNvSpPr>
                <a:spLocks noChangeAspect="1" noChangeShapeType="1"/>
              </p:cNvSpPr>
              <p:nvPr/>
            </p:nvSpPr>
            <p:spPr bwMode="auto">
              <a:xfrm flipH="1">
                <a:off x="864" y="1536"/>
                <a:ext cx="1584" cy="1296"/>
              </a:xfrm>
              <a:prstGeom prst="line">
                <a:avLst/>
              </a:prstGeom>
              <a:noFill/>
              <a:ln w="63500">
                <a:solidFill>
                  <a:srgbClr val="008000"/>
                </a:solidFill>
                <a:round/>
                <a:headEnd/>
                <a:tailEnd/>
              </a:ln>
            </p:spPr>
            <p:txBody>
              <a:bodyPr/>
              <a:lstStyle/>
              <a:p>
                <a:endParaRPr lang="en-US"/>
              </a:p>
            </p:txBody>
          </p:sp>
          <p:sp>
            <p:nvSpPr>
              <p:cNvPr id="299" name="Line 116"/>
              <p:cNvSpPr>
                <a:spLocks noChangeAspect="1" noChangeShapeType="1"/>
              </p:cNvSpPr>
              <p:nvPr/>
            </p:nvSpPr>
            <p:spPr bwMode="auto">
              <a:xfrm flipV="1">
                <a:off x="2448" y="192"/>
                <a:ext cx="0" cy="1344"/>
              </a:xfrm>
              <a:prstGeom prst="line">
                <a:avLst/>
              </a:prstGeom>
              <a:noFill/>
              <a:ln w="63500">
                <a:solidFill>
                  <a:srgbClr val="008000"/>
                </a:solidFill>
                <a:round/>
                <a:headEnd/>
                <a:tailEnd/>
              </a:ln>
            </p:spPr>
            <p:txBody>
              <a:bodyPr/>
              <a:lstStyle/>
              <a:p>
                <a:endParaRPr lang="en-US"/>
              </a:p>
            </p:txBody>
          </p:sp>
          <p:sp>
            <p:nvSpPr>
              <p:cNvPr id="300" name="Line 117"/>
              <p:cNvSpPr>
                <a:spLocks noChangeAspect="1" noChangeShapeType="1"/>
              </p:cNvSpPr>
              <p:nvPr/>
            </p:nvSpPr>
            <p:spPr bwMode="auto">
              <a:xfrm>
                <a:off x="2448" y="1536"/>
                <a:ext cx="1584" cy="1008"/>
              </a:xfrm>
              <a:prstGeom prst="line">
                <a:avLst/>
              </a:prstGeom>
              <a:noFill/>
              <a:ln w="63500">
                <a:solidFill>
                  <a:srgbClr val="008000"/>
                </a:solidFill>
                <a:round/>
                <a:headEnd/>
                <a:tailEnd/>
              </a:ln>
            </p:spPr>
            <p:txBody>
              <a:bodyPr/>
              <a:lstStyle/>
              <a:p>
                <a:endParaRPr lang="en-US"/>
              </a:p>
            </p:txBody>
          </p:sp>
        </p:grpSp>
        <p:sp>
          <p:nvSpPr>
            <p:cNvPr id="301" name="AutoShape 127"/>
            <p:cNvSpPr>
              <a:spLocks noChangeAspect="1" noChangeArrowheads="1"/>
            </p:cNvSpPr>
            <p:nvPr/>
          </p:nvSpPr>
          <p:spPr bwMode="auto">
            <a:xfrm>
              <a:off x="4800600" y="38862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2" name="AutoShape 128"/>
            <p:cNvSpPr>
              <a:spLocks noChangeAspect="1" noChangeArrowheads="1"/>
            </p:cNvSpPr>
            <p:nvPr/>
          </p:nvSpPr>
          <p:spPr bwMode="auto">
            <a:xfrm>
              <a:off x="4876800" y="45720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3" name="AutoShape 129"/>
            <p:cNvSpPr>
              <a:spLocks noChangeAspect="1" noChangeArrowheads="1"/>
            </p:cNvSpPr>
            <p:nvPr/>
          </p:nvSpPr>
          <p:spPr bwMode="auto">
            <a:xfrm>
              <a:off x="3886200" y="62484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4" name="AutoShape 130"/>
            <p:cNvSpPr>
              <a:spLocks noChangeAspect="1" noChangeArrowheads="1"/>
            </p:cNvSpPr>
            <p:nvPr/>
          </p:nvSpPr>
          <p:spPr bwMode="auto">
            <a:xfrm>
              <a:off x="5029200" y="18288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5" name="AutoShape 131"/>
            <p:cNvSpPr>
              <a:spLocks noChangeAspect="1" noChangeArrowheads="1"/>
            </p:cNvSpPr>
            <p:nvPr/>
          </p:nvSpPr>
          <p:spPr bwMode="auto">
            <a:xfrm>
              <a:off x="6248400" y="2057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6" name="AutoShape 132"/>
            <p:cNvSpPr>
              <a:spLocks noChangeAspect="1" noChangeArrowheads="1"/>
            </p:cNvSpPr>
            <p:nvPr/>
          </p:nvSpPr>
          <p:spPr bwMode="auto">
            <a:xfrm>
              <a:off x="5715000" y="13716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7" name="AutoShape 133"/>
            <p:cNvSpPr>
              <a:spLocks noChangeAspect="1" noChangeArrowheads="1"/>
            </p:cNvSpPr>
            <p:nvPr/>
          </p:nvSpPr>
          <p:spPr bwMode="auto">
            <a:xfrm>
              <a:off x="2971800" y="2514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8" name="AutoShape 134"/>
            <p:cNvSpPr>
              <a:spLocks noChangeAspect="1" noChangeArrowheads="1"/>
            </p:cNvSpPr>
            <p:nvPr/>
          </p:nvSpPr>
          <p:spPr bwMode="auto">
            <a:xfrm>
              <a:off x="3048000" y="129540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9" name="AutoShape 135"/>
            <p:cNvSpPr>
              <a:spLocks noChangeAspect="1" noChangeArrowheads="1"/>
            </p:cNvSpPr>
            <p:nvPr/>
          </p:nvSpPr>
          <p:spPr bwMode="auto">
            <a:xfrm>
              <a:off x="1676400" y="1371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10" name="AutoShape 139"/>
            <p:cNvSpPr>
              <a:spLocks noChangeAspect="1" noChangeArrowheads="1"/>
            </p:cNvSpPr>
            <p:nvPr/>
          </p:nvSpPr>
          <p:spPr bwMode="auto">
            <a:xfrm>
              <a:off x="4027488" y="33321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11" name="AutoShape 140"/>
            <p:cNvSpPr>
              <a:spLocks noChangeAspect="1" noChangeArrowheads="1"/>
            </p:cNvSpPr>
            <p:nvPr/>
          </p:nvSpPr>
          <p:spPr bwMode="auto">
            <a:xfrm>
              <a:off x="5599113" y="71437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12" name="AutoShape 141"/>
            <p:cNvSpPr>
              <a:spLocks noChangeAspect="1" noChangeArrowheads="1"/>
            </p:cNvSpPr>
            <p:nvPr/>
          </p:nvSpPr>
          <p:spPr bwMode="auto">
            <a:xfrm>
              <a:off x="3946525" y="233838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grpSp>
          <p:nvGrpSpPr>
            <p:cNvPr id="313" name="Group 142"/>
            <p:cNvGrpSpPr>
              <a:grpSpLocks/>
            </p:cNvGrpSpPr>
            <p:nvPr/>
          </p:nvGrpSpPr>
          <p:grpSpPr bwMode="auto">
            <a:xfrm>
              <a:off x="511175" y="390525"/>
              <a:ext cx="3262313" cy="2855913"/>
              <a:chOff x="322" y="246"/>
              <a:chExt cx="2055" cy="1799"/>
            </a:xfrm>
          </p:grpSpPr>
          <p:sp>
            <p:nvSpPr>
              <p:cNvPr id="314" name="Line 143"/>
              <p:cNvSpPr>
                <a:spLocks noChangeAspect="1" noChangeShapeType="1"/>
              </p:cNvSpPr>
              <p:nvPr/>
            </p:nvSpPr>
            <p:spPr bwMode="auto">
              <a:xfrm flipV="1">
                <a:off x="322" y="1274"/>
                <a:ext cx="1233" cy="308"/>
              </a:xfrm>
              <a:prstGeom prst="line">
                <a:avLst/>
              </a:prstGeom>
              <a:noFill/>
              <a:ln w="38100">
                <a:solidFill>
                  <a:srgbClr val="0000FF"/>
                </a:solidFill>
                <a:round/>
                <a:headEnd/>
                <a:tailEnd/>
              </a:ln>
            </p:spPr>
            <p:txBody>
              <a:bodyPr/>
              <a:lstStyle/>
              <a:p>
                <a:endParaRPr lang="en-US"/>
              </a:p>
            </p:txBody>
          </p:sp>
          <p:sp>
            <p:nvSpPr>
              <p:cNvPr id="315" name="Line 144"/>
              <p:cNvSpPr>
                <a:spLocks noChangeAspect="1" noChangeShapeType="1"/>
              </p:cNvSpPr>
              <p:nvPr/>
            </p:nvSpPr>
            <p:spPr bwMode="auto">
              <a:xfrm flipH="1" flipV="1">
                <a:off x="1555" y="1274"/>
                <a:ext cx="720" cy="771"/>
              </a:xfrm>
              <a:prstGeom prst="line">
                <a:avLst/>
              </a:prstGeom>
              <a:noFill/>
              <a:ln w="38100">
                <a:solidFill>
                  <a:srgbClr val="0000FF"/>
                </a:solidFill>
                <a:round/>
                <a:headEnd/>
                <a:tailEnd/>
              </a:ln>
            </p:spPr>
            <p:txBody>
              <a:bodyPr/>
              <a:lstStyle/>
              <a:p>
                <a:endParaRPr lang="en-US"/>
              </a:p>
            </p:txBody>
          </p:sp>
          <p:sp>
            <p:nvSpPr>
              <p:cNvPr id="316" name="Line 145"/>
              <p:cNvSpPr>
                <a:spLocks noChangeAspect="1" noChangeShapeType="1"/>
              </p:cNvSpPr>
              <p:nvPr/>
            </p:nvSpPr>
            <p:spPr bwMode="auto">
              <a:xfrm flipH="1">
                <a:off x="1555" y="246"/>
                <a:ext cx="822" cy="1028"/>
              </a:xfrm>
              <a:prstGeom prst="line">
                <a:avLst/>
              </a:prstGeom>
              <a:noFill/>
              <a:ln w="38100">
                <a:solidFill>
                  <a:srgbClr val="0000FF"/>
                </a:solidFill>
                <a:round/>
                <a:headEnd/>
                <a:tailEnd/>
              </a:ln>
            </p:spPr>
            <p:txBody>
              <a:bodyPr/>
              <a:lstStyle/>
              <a:p>
                <a:endParaRPr lang="en-US"/>
              </a:p>
            </p:txBody>
          </p:sp>
        </p:grpSp>
        <p:grpSp>
          <p:nvGrpSpPr>
            <p:cNvPr id="317" name="Group 146"/>
            <p:cNvGrpSpPr>
              <a:grpSpLocks/>
            </p:cNvGrpSpPr>
            <p:nvPr/>
          </p:nvGrpSpPr>
          <p:grpSpPr bwMode="auto">
            <a:xfrm>
              <a:off x="4344988" y="390525"/>
              <a:ext cx="2936875" cy="3752850"/>
              <a:chOff x="2737" y="246"/>
              <a:chExt cx="1850" cy="2364"/>
            </a:xfrm>
          </p:grpSpPr>
          <p:sp>
            <p:nvSpPr>
              <p:cNvPr id="318" name="Line 147"/>
              <p:cNvSpPr>
                <a:spLocks noChangeAspect="1" noChangeShapeType="1"/>
              </p:cNvSpPr>
              <p:nvPr/>
            </p:nvSpPr>
            <p:spPr bwMode="auto">
              <a:xfrm flipV="1">
                <a:off x="2737" y="1017"/>
                <a:ext cx="1285" cy="103"/>
              </a:xfrm>
              <a:prstGeom prst="line">
                <a:avLst/>
              </a:prstGeom>
              <a:noFill/>
              <a:ln w="38100">
                <a:solidFill>
                  <a:srgbClr val="0000FF"/>
                </a:solidFill>
                <a:round/>
                <a:headEnd/>
                <a:tailEnd/>
              </a:ln>
            </p:spPr>
            <p:txBody>
              <a:bodyPr/>
              <a:lstStyle/>
              <a:p>
                <a:endParaRPr lang="en-US"/>
              </a:p>
            </p:txBody>
          </p:sp>
          <p:sp>
            <p:nvSpPr>
              <p:cNvPr id="319" name="Line 148"/>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p:spPr>
            <p:txBody>
              <a:bodyPr/>
              <a:lstStyle/>
              <a:p>
                <a:endParaRPr lang="en-US"/>
              </a:p>
            </p:txBody>
          </p:sp>
          <p:sp>
            <p:nvSpPr>
              <p:cNvPr id="320" name="Line 149"/>
              <p:cNvSpPr>
                <a:spLocks noChangeAspect="1" noChangeShapeType="1"/>
              </p:cNvSpPr>
              <p:nvPr/>
            </p:nvSpPr>
            <p:spPr bwMode="auto">
              <a:xfrm flipH="1">
                <a:off x="4022" y="246"/>
                <a:ext cx="565" cy="771"/>
              </a:xfrm>
              <a:prstGeom prst="line">
                <a:avLst/>
              </a:prstGeom>
              <a:noFill/>
              <a:ln w="38100">
                <a:solidFill>
                  <a:srgbClr val="0000FF"/>
                </a:solidFill>
                <a:round/>
                <a:headEnd/>
                <a:tailEnd/>
              </a:ln>
            </p:spPr>
            <p:txBody>
              <a:bodyPr/>
              <a:lstStyle/>
              <a:p>
                <a:endParaRPr lang="en-US"/>
              </a:p>
            </p:txBody>
          </p:sp>
        </p:grpSp>
        <p:grpSp>
          <p:nvGrpSpPr>
            <p:cNvPr id="321" name="Group 150"/>
            <p:cNvGrpSpPr>
              <a:grpSpLocks/>
            </p:cNvGrpSpPr>
            <p:nvPr/>
          </p:nvGrpSpPr>
          <p:grpSpPr bwMode="auto">
            <a:xfrm>
              <a:off x="1816100" y="3327400"/>
              <a:ext cx="3833813" cy="2773363"/>
              <a:chOff x="1144" y="2096"/>
              <a:chExt cx="2415" cy="1747"/>
            </a:xfrm>
          </p:grpSpPr>
          <p:sp>
            <p:nvSpPr>
              <p:cNvPr id="322" name="Line 151"/>
              <p:cNvSpPr>
                <a:spLocks noChangeAspect="1" noChangeShapeType="1"/>
              </p:cNvSpPr>
              <p:nvPr/>
            </p:nvSpPr>
            <p:spPr bwMode="auto">
              <a:xfrm>
                <a:off x="2994" y="3021"/>
                <a:ext cx="565" cy="822"/>
              </a:xfrm>
              <a:prstGeom prst="line">
                <a:avLst/>
              </a:prstGeom>
              <a:noFill/>
              <a:ln w="38100">
                <a:solidFill>
                  <a:srgbClr val="0000FF"/>
                </a:solidFill>
                <a:round/>
                <a:headEnd/>
                <a:tailEnd/>
              </a:ln>
            </p:spPr>
            <p:txBody>
              <a:bodyPr/>
              <a:lstStyle/>
              <a:p>
                <a:endParaRPr lang="en-US"/>
              </a:p>
            </p:txBody>
          </p:sp>
          <p:sp>
            <p:nvSpPr>
              <p:cNvPr id="323" name="Line 152"/>
              <p:cNvSpPr>
                <a:spLocks noChangeAspect="1" noChangeShapeType="1"/>
              </p:cNvSpPr>
              <p:nvPr/>
            </p:nvSpPr>
            <p:spPr bwMode="auto">
              <a:xfrm>
                <a:off x="1144" y="2969"/>
                <a:ext cx="1850" cy="52"/>
              </a:xfrm>
              <a:prstGeom prst="line">
                <a:avLst/>
              </a:prstGeom>
              <a:noFill/>
              <a:ln w="38100">
                <a:solidFill>
                  <a:srgbClr val="0000FF"/>
                </a:solidFill>
                <a:round/>
                <a:headEnd/>
                <a:tailEnd/>
              </a:ln>
            </p:spPr>
            <p:txBody>
              <a:bodyPr/>
              <a:lstStyle/>
              <a:p>
                <a:endParaRPr lang="en-US"/>
              </a:p>
            </p:txBody>
          </p:sp>
          <p:sp>
            <p:nvSpPr>
              <p:cNvPr id="324" name="Line 153"/>
              <p:cNvSpPr>
                <a:spLocks noChangeAspect="1" noChangeShapeType="1"/>
              </p:cNvSpPr>
              <p:nvPr/>
            </p:nvSpPr>
            <p:spPr bwMode="auto">
              <a:xfrm flipH="1">
                <a:off x="2994" y="2096"/>
                <a:ext cx="360" cy="925"/>
              </a:xfrm>
              <a:prstGeom prst="line">
                <a:avLst/>
              </a:prstGeom>
              <a:noFill/>
              <a:ln w="38100">
                <a:solidFill>
                  <a:srgbClr val="0000FF"/>
                </a:solidFill>
                <a:round/>
                <a:headEnd/>
                <a:tailEnd/>
              </a:ln>
            </p:spPr>
            <p:txBody>
              <a:bodyPr/>
              <a:lstStyle/>
              <a:p>
                <a:endParaRPr lang="en-US"/>
              </a:p>
            </p:txBody>
          </p:sp>
        </p:grpSp>
        <p:sp>
          <p:nvSpPr>
            <p:cNvPr id="325" name="AutoShape 167"/>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3646553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learned </a:t>
            </a:r>
            <a:r>
              <a:rPr lang="en-US" dirty="0" err="1" smtClean="0"/>
              <a:t>codewords</a:t>
            </a:r>
            <a:endParaRPr lang="en-US" dirty="0"/>
          </a:p>
        </p:txBody>
      </p:sp>
      <p:sp>
        <p:nvSpPr>
          <p:cNvPr id="5" name="TextBox 4"/>
          <p:cNvSpPr txBox="1"/>
          <p:nvPr/>
        </p:nvSpPr>
        <p:spPr>
          <a:xfrm>
            <a:off x="6715130" y="6488668"/>
            <a:ext cx="2428870" cy="369332"/>
          </a:xfrm>
          <a:prstGeom prst="rect">
            <a:avLst/>
          </a:prstGeom>
          <a:noFill/>
        </p:spPr>
        <p:txBody>
          <a:bodyPr wrap="none" rtlCol="0">
            <a:spAutoFit/>
          </a:bodyPr>
          <a:lstStyle/>
          <a:p>
            <a:r>
              <a:rPr lang="en-US" dirty="0" smtClean="0"/>
              <a:t>Sivic et al. ICCV 2005</a:t>
            </a:r>
            <a:endParaRPr lang="en-US" dirty="0"/>
          </a:p>
        </p:txBody>
      </p:sp>
      <p:sp>
        <p:nvSpPr>
          <p:cNvPr id="6" name="TextBox 5"/>
          <p:cNvSpPr txBox="1"/>
          <p:nvPr/>
        </p:nvSpPr>
        <p:spPr>
          <a:xfrm>
            <a:off x="0" y="6488668"/>
            <a:ext cx="6782691" cy="369332"/>
          </a:xfrm>
          <a:prstGeom prst="rect">
            <a:avLst/>
          </a:prstGeom>
          <a:noFill/>
        </p:spPr>
        <p:txBody>
          <a:bodyPr wrap="none" rtlCol="0">
            <a:spAutoFit/>
          </a:bodyPr>
          <a:lstStyle/>
          <a:p>
            <a:r>
              <a:rPr lang="en-US" dirty="0" smtClean="0">
                <a:hlinkClick r:id="rId2"/>
              </a:rPr>
              <a:t>http://www.robots.ox.ac.uk/~vgg/publications/papers/sivic05b.pdf</a:t>
            </a:r>
            <a:endParaRPr lang="en-US" dirty="0"/>
          </a:p>
        </p:txBody>
      </p:sp>
      <p:pic>
        <p:nvPicPr>
          <p:cNvPr id="279556" name="Picture 4"/>
          <p:cNvPicPr>
            <a:picLocks noChangeAspect="1" noChangeArrowheads="1"/>
          </p:cNvPicPr>
          <p:nvPr/>
        </p:nvPicPr>
        <p:blipFill>
          <a:blip r:embed="rId3" cstate="print"/>
          <a:srcRect/>
          <a:stretch>
            <a:fillRect/>
          </a:stretch>
        </p:blipFill>
        <p:spPr bwMode="auto">
          <a:xfrm>
            <a:off x="1524000" y="1371600"/>
            <a:ext cx="5915025" cy="4124325"/>
          </a:xfrm>
          <a:prstGeom prst="rect">
            <a:avLst/>
          </a:prstGeom>
          <a:noFill/>
          <a:ln w="9525">
            <a:noFill/>
            <a:miter lim="800000"/>
            <a:headEnd/>
            <a:tailEnd/>
          </a:ln>
        </p:spPr>
      </p:pic>
      <p:sp>
        <p:nvSpPr>
          <p:cNvPr id="9" name="TextBox 8"/>
          <p:cNvSpPr txBox="1"/>
          <p:nvPr/>
        </p:nvSpPr>
        <p:spPr>
          <a:xfrm>
            <a:off x="2133600" y="5638800"/>
            <a:ext cx="4788490" cy="646331"/>
          </a:xfrm>
          <a:prstGeom prst="rect">
            <a:avLst/>
          </a:prstGeom>
          <a:noFill/>
        </p:spPr>
        <p:txBody>
          <a:bodyPr wrap="none" rtlCol="0">
            <a:spAutoFit/>
          </a:bodyPr>
          <a:lstStyle/>
          <a:p>
            <a:r>
              <a:rPr lang="en-US" dirty="0" smtClean="0"/>
              <a:t>Most likely </a:t>
            </a:r>
            <a:r>
              <a:rPr lang="en-US" dirty="0" err="1" smtClean="0"/>
              <a:t>codewords</a:t>
            </a:r>
            <a:r>
              <a:rPr lang="en-US" dirty="0" smtClean="0"/>
              <a:t> for 4 learned “topics”</a:t>
            </a:r>
          </a:p>
          <a:p>
            <a:r>
              <a:rPr lang="en-US" dirty="0" smtClean="0"/>
              <a:t>EM with multinomial (problem 3) to get topics</a:t>
            </a:r>
          </a:p>
        </p:txBody>
      </p:sp>
    </p:spTree>
    <p:extLst>
      <p:ext uri="{BB962C8B-B14F-4D97-AF65-F5344CB8AC3E}">
        <p14:creationId xmlns:p14="http://schemas.microsoft.com/office/powerpoint/2010/main" val="3872026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358" y="838200"/>
            <a:ext cx="8229600" cy="5135563"/>
          </a:xfrm>
        </p:spPr>
        <p:txBody>
          <a:bodyPr/>
          <a:lstStyle/>
          <a:p>
            <a:pPr>
              <a:buNone/>
            </a:pPr>
            <a:r>
              <a:rPr lang="en-US" dirty="0" smtClean="0"/>
              <a:t>	How to quickly find images in a large database that match a given image region?</a:t>
            </a:r>
            <a:endParaRPr lang="en-US" dirty="0"/>
          </a:p>
        </p:txBody>
      </p:sp>
      <p:pic>
        <p:nvPicPr>
          <p:cNvPr id="4" name="Picture 2"/>
          <p:cNvPicPr>
            <a:picLocks noChangeAspect="1" noChangeArrowheads="1"/>
          </p:cNvPicPr>
          <p:nvPr/>
        </p:nvPicPr>
        <p:blipFill>
          <a:blip r:embed="rId2" cstate="print"/>
          <a:srcRect l="2823" t="-508" r="85668" b="71546"/>
          <a:stretch>
            <a:fillRect/>
          </a:stretch>
        </p:blipFill>
        <p:spPr bwMode="auto">
          <a:xfrm>
            <a:off x="228600" y="3048000"/>
            <a:ext cx="2057400" cy="2501798"/>
          </a:xfrm>
          <a:prstGeom prst="rect">
            <a:avLst/>
          </a:prstGeom>
          <a:noFill/>
          <a:ln w="12700" cap="sq">
            <a:noFill/>
            <a:miter lim="800000"/>
            <a:headEnd type="none" w="sm" len="sm"/>
            <a:tailEnd type="none" w="sm" len="sm"/>
          </a:ln>
        </p:spPr>
      </p:pic>
      <p:pic>
        <p:nvPicPr>
          <p:cNvPr id="5" name="Picture 2"/>
          <p:cNvPicPr>
            <a:picLocks noChangeAspect="1" noChangeArrowheads="1"/>
          </p:cNvPicPr>
          <p:nvPr/>
        </p:nvPicPr>
        <p:blipFill>
          <a:blip r:embed="rId2" cstate="print"/>
          <a:srcRect l="51436" t="-508" r="13885" b="71546"/>
          <a:stretch>
            <a:fillRect/>
          </a:stretch>
        </p:blipFill>
        <p:spPr bwMode="auto">
          <a:xfrm>
            <a:off x="2971800" y="1981200"/>
            <a:ext cx="5562600" cy="2244731"/>
          </a:xfrm>
          <a:prstGeom prst="rect">
            <a:avLst/>
          </a:prstGeom>
          <a:noFill/>
          <a:ln w="12700" cap="sq">
            <a:noFill/>
            <a:miter lim="800000"/>
            <a:headEnd type="none" w="sm" len="sm"/>
            <a:tailEnd type="none" w="sm" len="sm"/>
          </a:ln>
        </p:spPr>
      </p:pic>
      <p:pic>
        <p:nvPicPr>
          <p:cNvPr id="6" name="Picture 2"/>
          <p:cNvPicPr>
            <a:picLocks noChangeAspect="1" noChangeArrowheads="1"/>
          </p:cNvPicPr>
          <p:nvPr/>
        </p:nvPicPr>
        <p:blipFill>
          <a:blip r:embed="rId2" cstate="print"/>
          <a:srcRect l="16081" t="-508" r="48564" b="71546"/>
          <a:stretch>
            <a:fillRect/>
          </a:stretch>
        </p:blipFill>
        <p:spPr bwMode="auto">
          <a:xfrm>
            <a:off x="2971800" y="4343400"/>
            <a:ext cx="5775158" cy="2286000"/>
          </a:xfrm>
          <a:prstGeom prst="rect">
            <a:avLst/>
          </a:prstGeom>
          <a:noFill/>
          <a:ln w="12700" cap="sq">
            <a:noFill/>
            <a:miter lim="800000"/>
            <a:headEnd type="none" w="sm" len="sm"/>
            <a:tailEnd type="none" w="sm" len="sm"/>
          </a:ln>
        </p:spPr>
      </p:pic>
      <p:sp>
        <p:nvSpPr>
          <p:cNvPr id="7" name="Right Arrow 6"/>
          <p:cNvSpPr/>
          <p:nvPr/>
        </p:nvSpPr>
        <p:spPr>
          <a:xfrm>
            <a:off x="2590800" y="42672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p:cNvSpPr>
            <a:spLocks noGrp="1"/>
          </p:cNvSpPr>
          <p:nvPr>
            <p:ph type="title"/>
          </p:nvPr>
        </p:nvSpPr>
        <p:spPr>
          <a:xfrm>
            <a:off x="457200" y="0"/>
            <a:ext cx="8229600" cy="914400"/>
          </a:xfrm>
        </p:spPr>
        <p:txBody>
          <a:bodyPr/>
          <a:lstStyle/>
          <a:p>
            <a:r>
              <a:rPr lang="en-US" dirty="0" smtClean="0"/>
              <a:t>Application of Clustering</a:t>
            </a:r>
            <a:endParaRPr lang="en-US" dirty="0"/>
          </a:p>
        </p:txBody>
      </p:sp>
    </p:spTree>
    <p:extLst>
      <p:ext uri="{BB962C8B-B14F-4D97-AF65-F5344CB8AC3E}">
        <p14:creationId xmlns:p14="http://schemas.microsoft.com/office/powerpoint/2010/main" val="3431133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idea</a:t>
            </a:r>
            <a:endParaRPr lang="en-US" dirty="0"/>
          </a:p>
        </p:txBody>
      </p:sp>
      <p:sp>
        <p:nvSpPr>
          <p:cNvPr id="3" name="Content Placeholder 2"/>
          <p:cNvSpPr>
            <a:spLocks noGrp="1"/>
          </p:cNvSpPr>
          <p:nvPr>
            <p:ph idx="1"/>
          </p:nvPr>
        </p:nvSpPr>
        <p:spPr>
          <a:xfrm>
            <a:off x="457200" y="990600"/>
            <a:ext cx="4800600" cy="5135563"/>
          </a:xfrm>
        </p:spPr>
        <p:txBody>
          <a:bodyPr/>
          <a:lstStyle/>
          <a:p>
            <a:pPr>
              <a:buNone/>
            </a:pPr>
            <a:r>
              <a:rPr lang="en-US" dirty="0" smtClean="0"/>
              <a:t>	See how many </a:t>
            </a:r>
            <a:r>
              <a:rPr lang="en-US" dirty="0" smtClean="0"/>
              <a:t>SIFT </a:t>
            </a:r>
            <a:r>
              <a:rPr lang="en-US" dirty="0" err="1" smtClean="0"/>
              <a:t>keypoints</a:t>
            </a:r>
            <a:r>
              <a:rPr lang="en-US" dirty="0" smtClean="0"/>
              <a:t> </a:t>
            </a:r>
            <a:r>
              <a:rPr lang="en-US" dirty="0" smtClean="0"/>
              <a:t>are close to </a:t>
            </a:r>
            <a:r>
              <a:rPr lang="en-US" dirty="0" smtClean="0"/>
              <a:t>SIFT </a:t>
            </a:r>
            <a:r>
              <a:rPr lang="en-US" dirty="0" err="1" smtClean="0"/>
              <a:t>keypoints</a:t>
            </a:r>
            <a:r>
              <a:rPr lang="en-US" dirty="0" smtClean="0"/>
              <a:t> </a:t>
            </a:r>
            <a:r>
              <a:rPr lang="en-US" dirty="0" smtClean="0"/>
              <a:t>in each other image</a:t>
            </a:r>
            <a:endParaRPr lang="en-US" dirty="0"/>
          </a:p>
        </p:txBody>
      </p:sp>
      <p:pic>
        <p:nvPicPr>
          <p:cNvPr id="4" name="Picture 6" descr="115_1538"/>
          <p:cNvPicPr>
            <a:picLocks noChangeAspect="1" noChangeArrowheads="1"/>
          </p:cNvPicPr>
          <p:nvPr/>
        </p:nvPicPr>
        <p:blipFill>
          <a:blip r:embed="rId2" cstate="print"/>
          <a:srcRect/>
          <a:stretch>
            <a:fillRect/>
          </a:stretch>
        </p:blipFill>
        <p:spPr bwMode="auto">
          <a:xfrm rot="5400000">
            <a:off x="6043003" y="4548797"/>
            <a:ext cx="2263058" cy="1699865"/>
          </a:xfrm>
          <a:prstGeom prst="rect">
            <a:avLst/>
          </a:prstGeom>
          <a:noFill/>
          <a:ln w="9525">
            <a:noFill/>
            <a:miter lim="800000"/>
            <a:headEnd/>
            <a:tailEnd/>
          </a:ln>
        </p:spPr>
      </p:pic>
      <p:grpSp>
        <p:nvGrpSpPr>
          <p:cNvPr id="5" name="Group 4"/>
          <p:cNvGrpSpPr/>
          <p:nvPr/>
        </p:nvGrpSpPr>
        <p:grpSpPr>
          <a:xfrm>
            <a:off x="914400" y="3048000"/>
            <a:ext cx="2141538" cy="2081984"/>
            <a:chOff x="1828987" y="2437924"/>
            <a:chExt cx="2141538" cy="2081984"/>
          </a:xfrm>
        </p:grpSpPr>
        <p:pic>
          <p:nvPicPr>
            <p:cNvPr id="6" name="Picture 5" descr="obj14__0"/>
            <p:cNvPicPr>
              <a:picLocks noChangeAspect="1" noChangeArrowheads="1"/>
            </p:cNvPicPr>
            <p:nvPr/>
          </p:nvPicPr>
          <p:blipFill>
            <a:blip r:embed="rId3"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7" name="Group 61"/>
            <p:cNvGrpSpPr/>
            <p:nvPr/>
          </p:nvGrpSpPr>
          <p:grpSpPr>
            <a:xfrm rot="940178">
              <a:off x="2102604" y="2590800"/>
              <a:ext cx="457200" cy="457200"/>
              <a:chOff x="2102604" y="2590800"/>
              <a:chExt cx="457200" cy="457200"/>
            </a:xfrm>
          </p:grpSpPr>
          <p:sp>
            <p:nvSpPr>
              <p:cNvPr id="20" name="Oval 19"/>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 name="Straight Arrow Connector 20"/>
              <p:cNvCxnSpPr>
                <a:endCxn id="20"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2"/>
            <p:cNvGrpSpPr/>
            <p:nvPr/>
          </p:nvGrpSpPr>
          <p:grpSpPr>
            <a:xfrm rot="20789174">
              <a:off x="3039177" y="2437924"/>
              <a:ext cx="579789" cy="645352"/>
              <a:chOff x="2102604" y="2590800"/>
              <a:chExt cx="457200" cy="457200"/>
            </a:xfrm>
          </p:grpSpPr>
          <p:sp>
            <p:nvSpPr>
              <p:cNvPr id="18" name="Oval 17"/>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 name="Straight Arrow Connector 18"/>
              <p:cNvCxnSpPr>
                <a:endCxn id="18"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65"/>
            <p:cNvGrpSpPr/>
            <p:nvPr/>
          </p:nvGrpSpPr>
          <p:grpSpPr>
            <a:xfrm rot="7787505">
              <a:off x="2380422" y="2903578"/>
              <a:ext cx="582847" cy="553535"/>
              <a:chOff x="2102604" y="2590800"/>
              <a:chExt cx="457200" cy="457200"/>
            </a:xfrm>
          </p:grpSpPr>
          <p:sp>
            <p:nvSpPr>
              <p:cNvPr id="16" name="Oval 15"/>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 name="Straight Arrow Connector 16"/>
              <p:cNvCxnSpPr>
                <a:endCxn id="16"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68"/>
            <p:cNvGrpSpPr/>
            <p:nvPr/>
          </p:nvGrpSpPr>
          <p:grpSpPr>
            <a:xfrm rot="10071139">
              <a:off x="2303154" y="3598555"/>
              <a:ext cx="457200" cy="457200"/>
              <a:chOff x="2102604" y="2590800"/>
              <a:chExt cx="457200" cy="457200"/>
            </a:xfrm>
          </p:grpSpPr>
          <p:sp>
            <p:nvSpPr>
              <p:cNvPr id="14" name="Oval 13"/>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Arrow Connector 14"/>
              <p:cNvCxnSpPr>
                <a:endCxn id="14"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71"/>
            <p:cNvGrpSpPr/>
            <p:nvPr/>
          </p:nvGrpSpPr>
          <p:grpSpPr>
            <a:xfrm rot="10800000">
              <a:off x="3213680" y="3243386"/>
              <a:ext cx="457200" cy="457200"/>
              <a:chOff x="2102604" y="2590800"/>
              <a:chExt cx="457200" cy="457200"/>
            </a:xfrm>
          </p:grpSpPr>
          <p:sp>
            <p:nvSpPr>
              <p:cNvPr id="12" name="Oval 11"/>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Arrow Connector 12"/>
              <p:cNvCxnSpPr>
                <a:endCxn id="12"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2" name="Group 21"/>
          <p:cNvGrpSpPr>
            <a:grpSpLocks noChangeAspect="1"/>
          </p:cNvGrpSpPr>
          <p:nvPr/>
        </p:nvGrpSpPr>
        <p:grpSpPr>
          <a:xfrm rot="3358200">
            <a:off x="6259657" y="1420751"/>
            <a:ext cx="2147438" cy="2087720"/>
            <a:chOff x="1828987" y="2437924"/>
            <a:chExt cx="2141538" cy="2081984"/>
          </a:xfrm>
        </p:grpSpPr>
        <p:pic>
          <p:nvPicPr>
            <p:cNvPr id="23" name="Picture 5" descr="obj14__0"/>
            <p:cNvPicPr>
              <a:picLocks noChangeAspect="1" noChangeArrowheads="1"/>
            </p:cNvPicPr>
            <p:nvPr/>
          </p:nvPicPr>
          <p:blipFill>
            <a:blip r:embed="rId3"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24" name="Group 61"/>
            <p:cNvGrpSpPr/>
            <p:nvPr/>
          </p:nvGrpSpPr>
          <p:grpSpPr>
            <a:xfrm rot="940178">
              <a:off x="2102604" y="2590800"/>
              <a:ext cx="457200" cy="457200"/>
              <a:chOff x="2102604" y="2590800"/>
              <a:chExt cx="457200" cy="457200"/>
            </a:xfrm>
          </p:grpSpPr>
          <p:sp>
            <p:nvSpPr>
              <p:cNvPr id="37" name="Oval 36"/>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 name="Straight Arrow Connector 37"/>
              <p:cNvCxnSpPr>
                <a:endCxn id="37"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62"/>
            <p:cNvGrpSpPr/>
            <p:nvPr/>
          </p:nvGrpSpPr>
          <p:grpSpPr>
            <a:xfrm rot="20789174">
              <a:off x="3039177" y="2437924"/>
              <a:ext cx="579789" cy="645352"/>
              <a:chOff x="2102604" y="2590800"/>
              <a:chExt cx="457200" cy="457200"/>
            </a:xfrm>
          </p:grpSpPr>
          <p:sp>
            <p:nvSpPr>
              <p:cNvPr id="35" name="Oval 34"/>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 name="Straight Arrow Connector 35"/>
              <p:cNvCxnSpPr>
                <a:endCxn id="35"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65"/>
            <p:cNvGrpSpPr/>
            <p:nvPr/>
          </p:nvGrpSpPr>
          <p:grpSpPr>
            <a:xfrm rot="7787505">
              <a:off x="2380422" y="2903578"/>
              <a:ext cx="582847" cy="553535"/>
              <a:chOff x="2102604" y="2590800"/>
              <a:chExt cx="457200" cy="457200"/>
            </a:xfrm>
          </p:grpSpPr>
          <p:sp>
            <p:nvSpPr>
              <p:cNvPr id="33" name="Oval 32"/>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Arrow Connector 33"/>
              <p:cNvCxnSpPr>
                <a:endCxn id="33"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68"/>
            <p:cNvGrpSpPr/>
            <p:nvPr/>
          </p:nvGrpSpPr>
          <p:grpSpPr>
            <a:xfrm rot="10071139">
              <a:off x="2303154" y="3598555"/>
              <a:ext cx="457200" cy="457200"/>
              <a:chOff x="2102604" y="2590800"/>
              <a:chExt cx="457200" cy="457200"/>
            </a:xfrm>
          </p:grpSpPr>
          <p:sp>
            <p:nvSpPr>
              <p:cNvPr id="31" name="Oval 30"/>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2" name="Straight Arrow Connector 31"/>
              <p:cNvCxnSpPr>
                <a:endCxn id="31"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71"/>
            <p:cNvGrpSpPr/>
            <p:nvPr/>
          </p:nvGrpSpPr>
          <p:grpSpPr>
            <a:xfrm rot="10800000">
              <a:off x="3213680" y="3243386"/>
              <a:ext cx="457200" cy="457200"/>
              <a:chOff x="2102604" y="2590800"/>
              <a:chExt cx="457200" cy="457200"/>
            </a:xfrm>
          </p:grpSpPr>
          <p:sp>
            <p:nvSpPr>
              <p:cNvPr id="29" name="Oval 28"/>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 name="Straight Arrow Connector 29"/>
              <p:cNvCxnSpPr>
                <a:endCxn id="29"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5" name="Group 47"/>
          <p:cNvGrpSpPr/>
          <p:nvPr/>
        </p:nvGrpSpPr>
        <p:grpSpPr>
          <a:xfrm rot="19786778">
            <a:off x="7086600" y="4800600"/>
            <a:ext cx="553535" cy="582847"/>
            <a:chOff x="6738883" y="4298599"/>
            <a:chExt cx="553535" cy="582847"/>
          </a:xfrm>
        </p:grpSpPr>
        <p:sp>
          <p:nvSpPr>
            <p:cNvPr id="39" name="Oval 38"/>
            <p:cNvSpPr/>
            <p:nvPr/>
          </p:nvSpPr>
          <p:spPr>
            <a:xfrm rot="4982274">
              <a:off x="6724227" y="4313255"/>
              <a:ext cx="582847" cy="55353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0" name="Straight Arrow Connector 39"/>
            <p:cNvCxnSpPr/>
            <p:nvPr/>
          </p:nvCxnSpPr>
          <p:spPr>
            <a:xfrm rot="18794769">
              <a:off x="6948674" y="4497613"/>
              <a:ext cx="321926" cy="141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49"/>
          <p:cNvGrpSpPr/>
          <p:nvPr/>
        </p:nvGrpSpPr>
        <p:grpSpPr>
          <a:xfrm>
            <a:off x="6705600" y="5410200"/>
            <a:ext cx="457200" cy="457200"/>
            <a:chOff x="6596186" y="4959477"/>
            <a:chExt cx="457200" cy="457200"/>
          </a:xfrm>
        </p:grpSpPr>
        <p:sp>
          <p:nvSpPr>
            <p:cNvPr id="41" name="Oval 40"/>
            <p:cNvSpPr/>
            <p:nvPr/>
          </p:nvSpPr>
          <p:spPr>
            <a:xfrm rot="7265908">
              <a:off x="6596186" y="4959477"/>
              <a:ext cx="457200" cy="4572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2" name="Straight Arrow Connector 41"/>
            <p:cNvCxnSpPr/>
            <p:nvPr/>
          </p:nvCxnSpPr>
          <p:spPr>
            <a:xfrm rot="18794769">
              <a:off x="6812029" y="5101588"/>
              <a:ext cx="208503" cy="164873"/>
            </a:xfrm>
            <a:prstGeom prst="straightConnector1">
              <a:avLst/>
            </a:prstGeom>
            <a:ln w="381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7" name="Group 48"/>
          <p:cNvGrpSpPr/>
          <p:nvPr/>
        </p:nvGrpSpPr>
        <p:grpSpPr>
          <a:xfrm>
            <a:off x="7315200" y="5410200"/>
            <a:ext cx="459569" cy="457200"/>
            <a:chOff x="7460218" y="4611112"/>
            <a:chExt cx="459569" cy="457200"/>
          </a:xfrm>
        </p:grpSpPr>
        <p:sp>
          <p:nvSpPr>
            <p:cNvPr id="43" name="Oval 42"/>
            <p:cNvSpPr/>
            <p:nvPr/>
          </p:nvSpPr>
          <p:spPr>
            <a:xfrm rot="7994769">
              <a:off x="7460218" y="4611112"/>
              <a:ext cx="457200" cy="4572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 name="Straight Arrow Connector 43"/>
            <p:cNvCxnSpPr/>
            <p:nvPr/>
          </p:nvCxnSpPr>
          <p:spPr>
            <a:xfrm rot="13394769" flipH="1">
              <a:off x="7714729" y="4762741"/>
              <a:ext cx="205058" cy="16914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5334001" y="1066800"/>
            <a:ext cx="1371600" cy="646331"/>
          </a:xfrm>
          <a:prstGeom prst="rect">
            <a:avLst/>
          </a:prstGeom>
          <a:noFill/>
        </p:spPr>
        <p:txBody>
          <a:bodyPr wrap="square" rtlCol="0">
            <a:spAutoFit/>
          </a:bodyPr>
          <a:lstStyle/>
          <a:p>
            <a:pPr algn="ctr"/>
            <a:r>
              <a:rPr lang="en-US" dirty="0" smtClean="0">
                <a:solidFill>
                  <a:prstClr val="black"/>
                </a:solidFill>
              </a:rPr>
              <a:t>Lots of Matches</a:t>
            </a:r>
            <a:endParaRPr lang="en-US" dirty="0">
              <a:solidFill>
                <a:prstClr val="black"/>
              </a:solidFill>
            </a:endParaRPr>
          </a:p>
        </p:txBody>
      </p:sp>
      <p:sp>
        <p:nvSpPr>
          <p:cNvPr id="52" name="TextBox 51"/>
          <p:cNvSpPr txBox="1"/>
          <p:nvPr/>
        </p:nvSpPr>
        <p:spPr>
          <a:xfrm>
            <a:off x="5029200" y="5181600"/>
            <a:ext cx="1371600" cy="646331"/>
          </a:xfrm>
          <a:prstGeom prst="rect">
            <a:avLst/>
          </a:prstGeom>
          <a:noFill/>
        </p:spPr>
        <p:txBody>
          <a:bodyPr wrap="square" rtlCol="0">
            <a:spAutoFit/>
          </a:bodyPr>
          <a:lstStyle/>
          <a:p>
            <a:pPr algn="ctr"/>
            <a:r>
              <a:rPr lang="en-US" dirty="0" smtClean="0">
                <a:solidFill>
                  <a:prstClr val="black"/>
                </a:solidFill>
              </a:rPr>
              <a:t>Few or No Matches</a:t>
            </a:r>
            <a:endParaRPr lang="en-US" dirty="0">
              <a:solidFill>
                <a:prstClr val="black"/>
              </a:solidFill>
            </a:endParaRPr>
          </a:p>
        </p:txBody>
      </p:sp>
      <p:sp>
        <p:nvSpPr>
          <p:cNvPr id="53" name="TextBox 52"/>
          <p:cNvSpPr txBox="1"/>
          <p:nvPr/>
        </p:nvSpPr>
        <p:spPr>
          <a:xfrm>
            <a:off x="533400" y="5943600"/>
            <a:ext cx="4647041" cy="461665"/>
          </a:xfrm>
          <a:prstGeom prst="rect">
            <a:avLst/>
          </a:prstGeom>
          <a:noFill/>
        </p:spPr>
        <p:txBody>
          <a:bodyPr wrap="none" rtlCol="0">
            <a:spAutoFit/>
          </a:bodyPr>
          <a:lstStyle/>
          <a:p>
            <a:r>
              <a:rPr lang="en-US" sz="2400" dirty="0" smtClean="0">
                <a:solidFill>
                  <a:srgbClr val="C0504D">
                    <a:lumMod val="75000"/>
                  </a:srgbClr>
                </a:solidFill>
              </a:rPr>
              <a:t>But this will be really, really slow!</a:t>
            </a:r>
            <a:endParaRPr lang="en-US" sz="2400" dirty="0">
              <a:solidFill>
                <a:srgbClr val="C0504D">
                  <a:lumMod val="75000"/>
                </a:srgbClr>
              </a:solidFill>
            </a:endParaRPr>
          </a:p>
        </p:txBody>
      </p:sp>
    </p:spTree>
    <p:extLst>
      <p:ext uri="{BB962C8B-B14F-4D97-AF65-F5344CB8AC3E}">
        <p14:creationId xmlns:p14="http://schemas.microsoft.com/office/powerpoint/2010/main" val="301812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lstStyle/>
          <a:p>
            <a:r>
              <a:rPr lang="en-US" dirty="0" smtClean="0"/>
              <a:t>Cluster the </a:t>
            </a:r>
            <a:r>
              <a:rPr lang="en-US" dirty="0" err="1" smtClean="0"/>
              <a:t>keypoint</a:t>
            </a:r>
            <a:r>
              <a:rPr lang="en-US" dirty="0" smtClean="0"/>
              <a:t> descriptors</a:t>
            </a:r>
          </a:p>
          <a:p>
            <a:r>
              <a:rPr lang="en-US" dirty="0" smtClean="0"/>
              <a:t>Assign each descriptor to a cluster number</a:t>
            </a:r>
          </a:p>
          <a:p>
            <a:pPr lvl="1"/>
            <a:r>
              <a:rPr lang="en-US" dirty="0" smtClean="0"/>
              <a:t>What does this buy us?</a:t>
            </a:r>
          </a:p>
          <a:p>
            <a:pPr lvl="1"/>
            <a:r>
              <a:rPr lang="en-US" dirty="0" smtClean="0"/>
              <a:t>Each descriptor was 128 dimensional floating point, now is 1 integer (easy to match!)</a:t>
            </a:r>
          </a:p>
          <a:p>
            <a:pPr lvl="1"/>
            <a:r>
              <a:rPr lang="en-US" dirty="0" smtClean="0"/>
              <a:t>Is there a catch?</a:t>
            </a:r>
          </a:p>
          <a:p>
            <a:pPr lvl="2"/>
            <a:r>
              <a:rPr lang="en-US" dirty="0" smtClean="0"/>
              <a:t>Need </a:t>
            </a:r>
            <a:r>
              <a:rPr lang="en-US" b="1" dirty="0" smtClean="0"/>
              <a:t>a lot </a:t>
            </a:r>
            <a:r>
              <a:rPr lang="en-US" dirty="0" smtClean="0"/>
              <a:t>of clusters (e.g., 1 million) if we want points in the same cluster to be very similar</a:t>
            </a:r>
          </a:p>
          <a:p>
            <a:pPr lvl="2"/>
            <a:r>
              <a:rPr lang="en-US" dirty="0" smtClean="0"/>
              <a:t>Points that really are similar might end up in different clusters</a:t>
            </a:r>
            <a:endParaRPr lang="en-US" dirty="0"/>
          </a:p>
        </p:txBody>
      </p:sp>
    </p:spTree>
    <p:extLst>
      <p:ext uri="{BB962C8B-B14F-4D97-AF65-F5344CB8AC3E}">
        <p14:creationId xmlns:p14="http://schemas.microsoft.com/office/powerpoint/2010/main" val="361002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normAutofit/>
          </a:bodyPr>
          <a:lstStyle/>
          <a:p>
            <a:r>
              <a:rPr lang="en-US" sz="2800" dirty="0" smtClean="0"/>
              <a:t>Cluster the </a:t>
            </a:r>
            <a:r>
              <a:rPr lang="en-US" sz="2800" dirty="0" err="1" smtClean="0"/>
              <a:t>keypoint</a:t>
            </a:r>
            <a:r>
              <a:rPr lang="en-US" sz="2800" dirty="0" smtClean="0"/>
              <a:t> descriptors</a:t>
            </a:r>
          </a:p>
          <a:p>
            <a:r>
              <a:rPr lang="en-US" sz="2800" dirty="0" smtClean="0"/>
              <a:t>Assign each descriptor to a cluster number</a:t>
            </a:r>
          </a:p>
          <a:p>
            <a:r>
              <a:rPr lang="en-US" sz="2800" dirty="0" smtClean="0"/>
              <a:t>Represent an image region with a count of these “visual words”</a:t>
            </a:r>
          </a:p>
          <a:p>
            <a:pPr>
              <a:buNone/>
            </a:pPr>
            <a:endParaRPr lang="en-US" sz="2800" dirty="0" smtClean="0"/>
          </a:p>
        </p:txBody>
      </p:sp>
      <p:pic>
        <p:nvPicPr>
          <p:cNvPr id="7" name="Picture 2"/>
          <p:cNvPicPr>
            <a:picLocks noChangeAspect="1" noChangeArrowheads="1"/>
          </p:cNvPicPr>
          <p:nvPr/>
        </p:nvPicPr>
        <p:blipFill>
          <a:blip r:embed="rId2" cstate="print"/>
          <a:srcRect l="2823" t="-508" r="85668" b="71546"/>
          <a:stretch>
            <a:fillRect/>
          </a:stretch>
        </p:blipFill>
        <p:spPr bwMode="auto">
          <a:xfrm>
            <a:off x="3505200" y="3657600"/>
            <a:ext cx="2438400" cy="2965094"/>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542206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 1: “Visual Words”</a:t>
            </a:r>
            <a:endParaRPr lang="en-US" dirty="0"/>
          </a:p>
        </p:txBody>
      </p:sp>
      <p:sp>
        <p:nvSpPr>
          <p:cNvPr id="3" name="Content Placeholder 2"/>
          <p:cNvSpPr>
            <a:spLocks noGrp="1"/>
          </p:cNvSpPr>
          <p:nvPr>
            <p:ph idx="1"/>
          </p:nvPr>
        </p:nvSpPr>
        <p:spPr/>
        <p:txBody>
          <a:bodyPr>
            <a:normAutofit/>
          </a:bodyPr>
          <a:lstStyle/>
          <a:p>
            <a:r>
              <a:rPr lang="en-US" sz="2800" dirty="0" smtClean="0"/>
              <a:t>Cluster the </a:t>
            </a:r>
            <a:r>
              <a:rPr lang="en-US" sz="2800" dirty="0" err="1" smtClean="0"/>
              <a:t>keypoint</a:t>
            </a:r>
            <a:r>
              <a:rPr lang="en-US" sz="2800" dirty="0" smtClean="0"/>
              <a:t> descriptors</a:t>
            </a:r>
          </a:p>
          <a:p>
            <a:r>
              <a:rPr lang="en-US" sz="2800" dirty="0" smtClean="0"/>
              <a:t>Assign each descriptor to a cluster number</a:t>
            </a:r>
          </a:p>
          <a:p>
            <a:r>
              <a:rPr lang="en-US" sz="2800" dirty="0" smtClean="0"/>
              <a:t>Represent an image region with a count of these “visual words”</a:t>
            </a:r>
          </a:p>
          <a:p>
            <a:r>
              <a:rPr lang="en-US" sz="2800" dirty="0" smtClean="0"/>
              <a:t>An image is a good match if it has a lot of the same visual words as the query region </a:t>
            </a:r>
          </a:p>
          <a:p>
            <a:pPr>
              <a:buNone/>
            </a:pPr>
            <a:endParaRPr lang="en-US" sz="2800" dirty="0" smtClean="0"/>
          </a:p>
        </p:txBody>
      </p:sp>
      <p:pic>
        <p:nvPicPr>
          <p:cNvPr id="5" name="Picture 2"/>
          <p:cNvPicPr>
            <a:picLocks noChangeAspect="1" noChangeArrowheads="1"/>
          </p:cNvPicPr>
          <p:nvPr/>
        </p:nvPicPr>
        <p:blipFill>
          <a:blip r:embed="rId2" cstate="print"/>
          <a:srcRect l="2823" t="-508" r="85668" b="71546"/>
          <a:stretch>
            <a:fillRect/>
          </a:stretch>
        </p:blipFill>
        <p:spPr bwMode="auto">
          <a:xfrm>
            <a:off x="1905000" y="3892906"/>
            <a:ext cx="2438400" cy="2965094"/>
          </a:xfrm>
          <a:prstGeom prst="rect">
            <a:avLst/>
          </a:prstGeom>
          <a:noFill/>
          <a:ln w="12700" cap="sq">
            <a:noFill/>
            <a:miter lim="800000"/>
            <a:headEnd type="none" w="sm" len="sm"/>
            <a:tailEnd type="none" w="sm" len="sm"/>
          </a:ln>
        </p:spPr>
      </p:pic>
      <p:pic>
        <p:nvPicPr>
          <p:cNvPr id="6" name="Picture 2"/>
          <p:cNvPicPr>
            <a:picLocks noChangeAspect="1" noChangeArrowheads="1"/>
          </p:cNvPicPr>
          <p:nvPr/>
        </p:nvPicPr>
        <p:blipFill>
          <a:blip r:embed="rId2" cstate="print"/>
          <a:srcRect l="51436" t="-508" r="37163" b="73963"/>
          <a:stretch>
            <a:fillRect/>
          </a:stretch>
        </p:blipFill>
        <p:spPr bwMode="auto">
          <a:xfrm>
            <a:off x="4876800" y="3810000"/>
            <a:ext cx="2565400" cy="2886075"/>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015633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matching is still too slow</a:t>
            </a:r>
            <a:endParaRPr lang="en-US" dirty="0"/>
          </a:p>
        </p:txBody>
      </p:sp>
      <p:sp>
        <p:nvSpPr>
          <p:cNvPr id="3" name="Content Placeholder 2"/>
          <p:cNvSpPr>
            <a:spLocks noGrp="1"/>
          </p:cNvSpPr>
          <p:nvPr>
            <p:ph idx="1"/>
          </p:nvPr>
        </p:nvSpPr>
        <p:spPr/>
        <p:txBody>
          <a:bodyPr/>
          <a:lstStyle/>
          <a:p>
            <a:r>
              <a:rPr lang="en-US" dirty="0" smtClean="0"/>
              <a:t>Imagine matching 1,000,000 images, each with 1,000 </a:t>
            </a:r>
            <a:r>
              <a:rPr lang="en-US" dirty="0" err="1" smtClean="0"/>
              <a:t>keypoints</a:t>
            </a:r>
            <a:endParaRPr lang="en-US" dirty="0" smtClean="0"/>
          </a:p>
          <a:p>
            <a:pPr>
              <a:buNone/>
            </a:pPr>
            <a:endParaRPr lang="en-US" dirty="0"/>
          </a:p>
        </p:txBody>
      </p:sp>
    </p:spTree>
    <p:extLst>
      <p:ext uri="{BB962C8B-B14F-4D97-AF65-F5344CB8AC3E}">
        <p14:creationId xmlns:p14="http://schemas.microsoft.com/office/powerpoint/2010/main" val="1059841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Key Idea 2: Inverse document file</a:t>
            </a:r>
          </a:p>
        </p:txBody>
      </p:sp>
      <p:sp>
        <p:nvSpPr>
          <p:cNvPr id="26627" name="Content Placeholder 2"/>
          <p:cNvSpPr>
            <a:spLocks noGrp="1"/>
          </p:cNvSpPr>
          <p:nvPr>
            <p:ph idx="1"/>
          </p:nvPr>
        </p:nvSpPr>
        <p:spPr>
          <a:xfrm>
            <a:off x="457200" y="990600"/>
            <a:ext cx="8153400" cy="5135563"/>
          </a:xfrm>
        </p:spPr>
        <p:txBody>
          <a:bodyPr>
            <a:normAutofit/>
          </a:bodyPr>
          <a:lstStyle/>
          <a:p>
            <a:pPr>
              <a:buNone/>
            </a:pPr>
            <a:r>
              <a:rPr lang="en-US" sz="2800" dirty="0" smtClean="0"/>
              <a:t>	</a:t>
            </a:r>
          </a:p>
          <a:p>
            <a:r>
              <a:rPr lang="en-US" sz="2400" dirty="0" smtClean="0"/>
              <a:t>Like a book index: keep a list of all the words (</a:t>
            </a:r>
            <a:r>
              <a:rPr lang="en-US" sz="2400" dirty="0" err="1" smtClean="0"/>
              <a:t>keypoints</a:t>
            </a:r>
            <a:r>
              <a:rPr lang="en-US" sz="2400" dirty="0" smtClean="0"/>
              <a:t>) and all the pages (images) that contain them.</a:t>
            </a:r>
          </a:p>
          <a:p>
            <a:pPr>
              <a:buNone/>
            </a:pPr>
            <a:endParaRPr lang="en-US" sz="2400" dirty="0" smtClean="0"/>
          </a:p>
          <a:p>
            <a:r>
              <a:rPr lang="en-US" sz="2400" dirty="0" smtClean="0"/>
              <a:t>Rank database images based on </a:t>
            </a:r>
            <a:r>
              <a:rPr lang="en-US" sz="2400" dirty="0" err="1" smtClean="0"/>
              <a:t>tf-idf</a:t>
            </a:r>
            <a:r>
              <a:rPr lang="en-US" sz="2400" dirty="0" smtClean="0"/>
              <a:t> measure.</a:t>
            </a:r>
            <a:endParaRPr lang="en-US" sz="2800" dirty="0" smtClean="0"/>
          </a:p>
          <a:p>
            <a:pPr>
              <a:buNone/>
            </a:pPr>
            <a:r>
              <a:rPr lang="en-US" sz="2800" dirty="0" smtClean="0"/>
              <a:t>	</a:t>
            </a:r>
          </a:p>
          <a:p>
            <a:endParaRPr lang="en-US" sz="2800" dirty="0" smtClean="0"/>
          </a:p>
        </p:txBody>
      </p:sp>
      <p:pic>
        <p:nvPicPr>
          <p:cNvPr id="26628" name="Picture 4"/>
          <p:cNvPicPr>
            <a:picLocks noChangeAspect="1" noChangeArrowheads="1"/>
          </p:cNvPicPr>
          <p:nvPr/>
        </p:nvPicPr>
        <p:blipFill>
          <a:blip r:embed="rId2" cstate="print"/>
          <a:srcRect/>
          <a:stretch>
            <a:fillRect/>
          </a:stretch>
        </p:blipFill>
        <p:spPr bwMode="auto">
          <a:xfrm>
            <a:off x="3352800" y="3798888"/>
            <a:ext cx="2333625" cy="1114425"/>
          </a:xfrm>
          <a:prstGeom prst="rect">
            <a:avLst/>
          </a:prstGeom>
          <a:noFill/>
          <a:ln w="9525">
            <a:noFill/>
            <a:miter lim="800000"/>
            <a:headEnd/>
            <a:tailEnd/>
          </a:ln>
        </p:spPr>
      </p:pic>
      <p:sp>
        <p:nvSpPr>
          <p:cNvPr id="26629" name="TextBox 4"/>
          <p:cNvSpPr txBox="1">
            <a:spLocks noChangeArrowheads="1"/>
          </p:cNvSpPr>
          <p:nvPr/>
        </p:nvSpPr>
        <p:spPr bwMode="auto">
          <a:xfrm>
            <a:off x="2057400" y="3429000"/>
            <a:ext cx="5784850" cy="369888"/>
          </a:xfrm>
          <a:prstGeom prst="rect">
            <a:avLst/>
          </a:prstGeom>
          <a:noFill/>
          <a:ln w="9525">
            <a:noFill/>
            <a:miter lim="800000"/>
            <a:headEnd/>
            <a:tailEnd/>
          </a:ln>
        </p:spPr>
        <p:txBody>
          <a:bodyPr wrap="none">
            <a:spAutoFit/>
          </a:bodyPr>
          <a:lstStyle/>
          <a:p>
            <a:r>
              <a:rPr lang="en-US"/>
              <a:t>tf-idf: Term Frequency – Inverse Document Frequency</a:t>
            </a:r>
          </a:p>
        </p:txBody>
      </p:sp>
      <p:cxnSp>
        <p:nvCxnSpPr>
          <p:cNvPr id="7" name="Straight Arrow Connector 6"/>
          <p:cNvCxnSpPr/>
          <p:nvPr/>
        </p:nvCxnSpPr>
        <p:spPr>
          <a:xfrm flipV="1">
            <a:off x="3276600" y="4876800"/>
            <a:ext cx="990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990600" y="5192713"/>
            <a:ext cx="2438400" cy="369887"/>
          </a:xfrm>
          <a:prstGeom prst="rect">
            <a:avLst/>
          </a:prstGeom>
          <a:noFill/>
          <a:ln w="9525">
            <a:noFill/>
            <a:miter lim="800000"/>
            <a:headEnd/>
            <a:tailEnd/>
          </a:ln>
        </p:spPr>
        <p:txBody>
          <a:bodyPr>
            <a:spAutoFit/>
          </a:bodyPr>
          <a:lstStyle/>
          <a:p>
            <a:r>
              <a:rPr lang="en-US"/>
              <a:t># words in document</a:t>
            </a:r>
          </a:p>
        </p:txBody>
      </p:sp>
      <p:sp>
        <p:nvSpPr>
          <p:cNvPr id="10" name="TextBox 9"/>
          <p:cNvSpPr txBox="1">
            <a:spLocks noChangeArrowheads="1"/>
          </p:cNvSpPr>
          <p:nvPr/>
        </p:nvSpPr>
        <p:spPr bwMode="auto">
          <a:xfrm>
            <a:off x="1143000" y="4038600"/>
            <a:ext cx="2343150" cy="646113"/>
          </a:xfrm>
          <a:prstGeom prst="rect">
            <a:avLst/>
          </a:prstGeom>
          <a:noFill/>
          <a:ln w="9525">
            <a:noFill/>
            <a:miter lim="800000"/>
            <a:headEnd/>
            <a:tailEnd/>
          </a:ln>
        </p:spPr>
        <p:txBody>
          <a:bodyPr>
            <a:spAutoFit/>
          </a:bodyPr>
          <a:lstStyle/>
          <a:p>
            <a:r>
              <a:rPr lang="en-US"/>
              <a:t># times word appears in document</a:t>
            </a:r>
          </a:p>
        </p:txBody>
      </p:sp>
      <p:cxnSp>
        <p:nvCxnSpPr>
          <p:cNvPr id="11" name="Straight Arrow Connector 10"/>
          <p:cNvCxnSpPr/>
          <p:nvPr/>
        </p:nvCxnSpPr>
        <p:spPr>
          <a:xfrm>
            <a:off x="3200400" y="4114800"/>
            <a:ext cx="990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5867400" y="3886200"/>
            <a:ext cx="2057400" cy="369888"/>
          </a:xfrm>
          <a:prstGeom prst="rect">
            <a:avLst/>
          </a:prstGeom>
          <a:noFill/>
          <a:ln w="9525">
            <a:noFill/>
            <a:miter lim="800000"/>
            <a:headEnd/>
            <a:tailEnd/>
          </a:ln>
        </p:spPr>
        <p:txBody>
          <a:bodyPr>
            <a:spAutoFit/>
          </a:bodyPr>
          <a:lstStyle/>
          <a:p>
            <a:r>
              <a:rPr lang="en-US"/>
              <a:t>#  documents</a:t>
            </a:r>
          </a:p>
        </p:txBody>
      </p:sp>
      <p:sp>
        <p:nvSpPr>
          <p:cNvPr id="14" name="TextBox 13"/>
          <p:cNvSpPr txBox="1">
            <a:spLocks noChangeArrowheads="1"/>
          </p:cNvSpPr>
          <p:nvPr/>
        </p:nvSpPr>
        <p:spPr bwMode="auto">
          <a:xfrm>
            <a:off x="6400800" y="4648200"/>
            <a:ext cx="2057400" cy="646113"/>
          </a:xfrm>
          <a:prstGeom prst="rect">
            <a:avLst/>
          </a:prstGeom>
          <a:noFill/>
          <a:ln w="9525">
            <a:noFill/>
            <a:miter lim="800000"/>
            <a:headEnd/>
            <a:tailEnd/>
          </a:ln>
        </p:spPr>
        <p:txBody>
          <a:bodyPr>
            <a:spAutoFit/>
          </a:bodyPr>
          <a:lstStyle/>
          <a:p>
            <a:r>
              <a:rPr lang="en-US"/>
              <a:t>#  documents that contain the word</a:t>
            </a:r>
          </a:p>
        </p:txBody>
      </p:sp>
      <p:cxnSp>
        <p:nvCxnSpPr>
          <p:cNvPr id="15" name="Straight Arrow Connector 14"/>
          <p:cNvCxnSpPr/>
          <p:nvPr/>
        </p:nvCxnSpPr>
        <p:spPr>
          <a:xfrm rot="10800000">
            <a:off x="5486400" y="4191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1"/>
          </p:cNvCxnSpPr>
          <p:nvPr/>
        </p:nvCxnSpPr>
        <p:spPr>
          <a:xfrm rot="10800000">
            <a:off x="5486400" y="4724400"/>
            <a:ext cx="914400" cy="24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694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Fast visual search</a:t>
            </a:r>
          </a:p>
        </p:txBody>
      </p:sp>
      <p:sp>
        <p:nvSpPr>
          <p:cNvPr id="18435" name="TextBox 3"/>
          <p:cNvSpPr txBox="1">
            <a:spLocks noChangeArrowheads="1"/>
          </p:cNvSpPr>
          <p:nvPr/>
        </p:nvSpPr>
        <p:spPr bwMode="auto">
          <a:xfrm>
            <a:off x="0" y="6411913"/>
            <a:ext cx="8623300" cy="369887"/>
          </a:xfrm>
          <a:prstGeom prst="rect">
            <a:avLst/>
          </a:prstGeom>
          <a:noFill/>
          <a:ln w="9525">
            <a:noFill/>
            <a:miter lim="800000"/>
            <a:headEnd/>
            <a:tailEnd/>
          </a:ln>
        </p:spPr>
        <p:txBody>
          <a:bodyPr>
            <a:spAutoFit/>
          </a:bodyPr>
          <a:lstStyle/>
          <a:p>
            <a:r>
              <a:rPr lang="en-US">
                <a:solidFill>
                  <a:prstClr val="black"/>
                </a:solidFill>
              </a:rPr>
              <a:t>“Scalable Recognition with a Vocabulary Tree”, Nister and Stewenius, CVPR 2006.</a:t>
            </a:r>
          </a:p>
        </p:txBody>
      </p:sp>
      <p:sp>
        <p:nvSpPr>
          <p:cNvPr id="18436" name="TextBox 4"/>
          <p:cNvSpPr txBox="1">
            <a:spLocks noChangeArrowheads="1"/>
          </p:cNvSpPr>
          <p:nvPr/>
        </p:nvSpPr>
        <p:spPr bwMode="auto">
          <a:xfrm>
            <a:off x="0" y="6019800"/>
            <a:ext cx="5259388" cy="369888"/>
          </a:xfrm>
          <a:prstGeom prst="rect">
            <a:avLst/>
          </a:prstGeom>
          <a:noFill/>
          <a:ln w="9525">
            <a:noFill/>
            <a:miter lim="800000"/>
            <a:headEnd/>
            <a:tailEnd/>
          </a:ln>
        </p:spPr>
        <p:txBody>
          <a:bodyPr wrap="none">
            <a:spAutoFit/>
          </a:bodyPr>
          <a:lstStyle/>
          <a:p>
            <a:r>
              <a:rPr lang="en-US">
                <a:solidFill>
                  <a:prstClr val="black"/>
                </a:solidFill>
              </a:rPr>
              <a:t>“Video Google”, Sivic and Zisserman, ICCV 2003</a:t>
            </a:r>
          </a:p>
        </p:txBody>
      </p:sp>
      <p:sp>
        <p:nvSpPr>
          <p:cNvPr id="18437" name="Content Placeholder 5"/>
          <p:cNvSpPr>
            <a:spLocks noGrp="1"/>
          </p:cNvSpPr>
          <p:nvPr>
            <p:ph idx="1"/>
          </p:nvPr>
        </p:nvSpPr>
        <p:spPr/>
        <p:txBody>
          <a:bodyPr/>
          <a:lstStyle/>
          <a:p>
            <a:endParaRPr lang="en-US" smtClean="0"/>
          </a:p>
        </p:txBody>
      </p:sp>
    </p:spTree>
    <p:extLst>
      <p:ext uri="{BB962C8B-B14F-4D97-AF65-F5344CB8AC3E}">
        <p14:creationId xmlns:p14="http://schemas.microsoft.com/office/powerpoint/2010/main" val="2912885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class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Clustering algorithms</a:t>
            </a:r>
          </a:p>
          <a:p>
            <a:pPr lvl="1"/>
            <a:r>
              <a:rPr lang="en-US" dirty="0" smtClean="0"/>
              <a:t>K-means</a:t>
            </a:r>
          </a:p>
          <a:p>
            <a:pPr lvl="2"/>
            <a:r>
              <a:rPr lang="en-US" dirty="0" smtClean="0"/>
              <a:t>Application to fast object search</a:t>
            </a:r>
            <a:endParaRPr lang="en-US" dirty="0" smtClean="0"/>
          </a:p>
          <a:p>
            <a:pPr lvl="1"/>
            <a:r>
              <a:rPr lang="en-US" dirty="0" smtClean="0"/>
              <a:t>Hierarchical clustering</a:t>
            </a:r>
          </a:p>
          <a:p>
            <a:pPr lvl="1"/>
            <a:r>
              <a:rPr lang="en-US" dirty="0" smtClean="0"/>
              <a:t>Spectral clustering</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Slide</a:t>
            </a:r>
          </a:p>
        </p:txBody>
      </p:sp>
      <p:pic>
        <p:nvPicPr>
          <p:cNvPr id="19459" name="Picture 6" descr="imgp4827"/>
          <p:cNvPicPr>
            <a:picLocks noGrp="1" noChangeAspect="1" noChangeArrowheads="1"/>
          </p:cNvPicPr>
          <p:nvPr>
            <p:ph idx="1"/>
          </p:nvPr>
        </p:nvPicPr>
        <p:blipFill>
          <a:blip r:embed="rId3" cstate="print"/>
          <a:srcRect/>
          <a:stretch>
            <a:fillRect/>
          </a:stretch>
        </p:blipFill>
        <p:spPr>
          <a:xfrm>
            <a:off x="152400" y="152400"/>
            <a:ext cx="2895600" cy="2171700"/>
          </a:xfrm>
          <a:noFill/>
        </p:spPr>
      </p:pic>
      <p:sp>
        <p:nvSpPr>
          <p:cNvPr id="19460" name="Rectangle 2"/>
          <p:cNvSpPr>
            <a:spLocks noGrp="1" noChangeArrowheads="1"/>
          </p:cNvSpPr>
          <p:nvPr>
            <p:ph type="title"/>
          </p:nvPr>
        </p:nvSpPr>
        <p:spPr>
          <a:xfrm>
            <a:off x="914400" y="381000"/>
            <a:ext cx="7772400" cy="1143000"/>
          </a:xfrm>
        </p:spPr>
        <p:txBody>
          <a:bodyPr/>
          <a:lstStyle/>
          <a:p>
            <a:pPr eaLnBrk="1" hangingPunct="1"/>
            <a:r>
              <a:rPr lang="en-US" sz="4000" smtClean="0"/>
              <a:t>110,000,000</a:t>
            </a:r>
            <a:br>
              <a:rPr lang="en-US" sz="4000" smtClean="0"/>
            </a:br>
            <a:r>
              <a:rPr lang="en-US" sz="4000" smtClean="0"/>
              <a:t>Images in</a:t>
            </a:r>
            <a:br>
              <a:rPr lang="en-US" sz="4000" smtClean="0"/>
            </a:br>
            <a:r>
              <a:rPr lang="en-US" sz="4000" smtClean="0"/>
              <a:t>5.8 Seconds</a:t>
            </a:r>
          </a:p>
        </p:txBody>
      </p:sp>
      <p:pic>
        <p:nvPicPr>
          <p:cNvPr id="19461" name="Picture 4" descr="imgp4859"/>
          <p:cNvPicPr>
            <a:picLocks noChangeAspect="1" noChangeArrowheads="1"/>
          </p:cNvPicPr>
          <p:nvPr/>
        </p:nvPicPr>
        <p:blipFill>
          <a:blip r:embed="rId4" cstate="print"/>
          <a:srcRect t="11250" b="11250"/>
          <a:stretch>
            <a:fillRect/>
          </a:stretch>
        </p:blipFill>
        <p:spPr bwMode="auto">
          <a:xfrm>
            <a:off x="6553200" y="152400"/>
            <a:ext cx="2397125" cy="2819400"/>
          </a:xfrm>
          <a:prstGeom prst="rect">
            <a:avLst/>
          </a:prstGeom>
          <a:noFill/>
          <a:ln w="9525">
            <a:noFill/>
            <a:miter lim="800000"/>
            <a:headEnd/>
            <a:tailEnd/>
          </a:ln>
        </p:spPr>
      </p:pic>
      <p:pic>
        <p:nvPicPr>
          <p:cNvPr id="19462" name="Picture 3" descr="imgp4851"/>
          <p:cNvPicPr>
            <a:picLocks noChangeAspect="1" noChangeArrowheads="1"/>
          </p:cNvPicPr>
          <p:nvPr/>
        </p:nvPicPr>
        <p:blipFill>
          <a:blip r:embed="rId5" cstate="print"/>
          <a:srcRect/>
          <a:stretch>
            <a:fillRect/>
          </a:stretch>
        </p:blipFill>
        <p:spPr bwMode="auto">
          <a:xfrm>
            <a:off x="1371600" y="1828800"/>
            <a:ext cx="6019800" cy="4514850"/>
          </a:xfrm>
          <a:prstGeom prst="rect">
            <a:avLst/>
          </a:prstGeom>
          <a:noFill/>
          <a:ln w="9525">
            <a:noFill/>
            <a:miter lim="800000"/>
            <a:headEnd/>
            <a:tailEnd/>
          </a:ln>
        </p:spPr>
      </p:pic>
      <p:sp>
        <p:nvSpPr>
          <p:cNvPr id="19463" name="TextBox 6"/>
          <p:cNvSpPr txBox="1">
            <a:spLocks noChangeArrowheads="1"/>
          </p:cNvSpPr>
          <p:nvPr/>
        </p:nvSpPr>
        <p:spPr bwMode="auto">
          <a:xfrm>
            <a:off x="4911107" y="6488668"/>
            <a:ext cx="4198585" cy="369332"/>
          </a:xfrm>
          <a:prstGeom prst="rect">
            <a:avLst/>
          </a:prstGeom>
          <a:noFill/>
          <a:ln w="9525">
            <a:noFill/>
            <a:miter lim="800000"/>
            <a:headEnd/>
            <a:tailEnd/>
          </a:ln>
        </p:spPr>
        <p:txBody>
          <a:bodyPr wrap="none">
            <a:spAutoFit/>
          </a:bodyPr>
          <a:lstStyle/>
          <a:p>
            <a:r>
              <a:rPr lang="en-US" dirty="0" smtClean="0">
                <a:solidFill>
                  <a:srgbClr val="000000"/>
                </a:solidFill>
              </a:rPr>
              <a:t>This slide and following by David </a:t>
            </a:r>
            <a:r>
              <a:rPr lang="en-US" dirty="0" err="1" smtClean="0">
                <a:solidFill>
                  <a:srgbClr val="000000"/>
                </a:solidFill>
              </a:rPr>
              <a:t>Nister</a:t>
            </a:r>
            <a:endParaRPr lang="en-US" dirty="0">
              <a:solidFill>
                <a:srgbClr val="000000"/>
              </a:solidFill>
            </a:endParaRPr>
          </a:p>
        </p:txBody>
      </p:sp>
    </p:spTree>
    <p:extLst>
      <p:ext uri="{BB962C8B-B14F-4D97-AF65-F5344CB8AC3E}">
        <p14:creationId xmlns:p14="http://schemas.microsoft.com/office/powerpoint/2010/main" val="3405331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4"/>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solidFill>
                <a:prstClr val="black"/>
              </a:solidFill>
            </a:endParaRPr>
          </a:p>
        </p:txBody>
      </p:sp>
      <p:pic>
        <p:nvPicPr>
          <p:cNvPr id="12377" name="Picture 89" descr="115_1542"/>
          <p:cNvPicPr>
            <a:picLocks noChangeAspect="1" noChangeArrowheads="1"/>
          </p:cNvPicPr>
          <p:nvPr/>
        </p:nvPicPr>
        <p:blipFill>
          <a:blip r:embed="rId3" cstate="print"/>
          <a:srcRect/>
          <a:stretch>
            <a:fillRect/>
          </a:stretch>
        </p:blipFill>
        <p:spPr bwMode="auto">
          <a:xfrm>
            <a:off x="457200" y="1577975"/>
            <a:ext cx="4191000" cy="3146425"/>
          </a:xfrm>
          <a:prstGeom prst="rect">
            <a:avLst/>
          </a:prstGeom>
          <a:noFill/>
          <a:ln w="9525">
            <a:noFill/>
            <a:miter lim="800000"/>
            <a:headEnd/>
            <a:tailEnd/>
          </a:ln>
        </p:spPr>
      </p:pic>
      <p:grpSp>
        <p:nvGrpSpPr>
          <p:cNvPr id="2" name="Group 240"/>
          <p:cNvGrpSpPr>
            <a:grpSpLocks/>
          </p:cNvGrpSpPr>
          <p:nvPr/>
        </p:nvGrpSpPr>
        <p:grpSpPr bwMode="auto">
          <a:xfrm>
            <a:off x="1123950" y="1912938"/>
            <a:ext cx="3143250" cy="2546350"/>
            <a:chOff x="708" y="499"/>
            <a:chExt cx="1980" cy="1604"/>
          </a:xfrm>
        </p:grpSpPr>
        <p:sp>
          <p:nvSpPr>
            <p:cNvPr id="25663" name="Oval 93"/>
            <p:cNvSpPr>
              <a:spLocks noChangeArrowheads="1"/>
            </p:cNvSpPr>
            <p:nvPr/>
          </p:nvSpPr>
          <p:spPr bwMode="auto">
            <a:xfrm rot="613854">
              <a:off x="1265" y="1805"/>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64" name="Oval 95"/>
            <p:cNvSpPr>
              <a:spLocks noChangeArrowheads="1"/>
            </p:cNvSpPr>
            <p:nvPr/>
          </p:nvSpPr>
          <p:spPr bwMode="auto">
            <a:xfrm>
              <a:off x="864" y="1037"/>
              <a:ext cx="768" cy="52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65" name="Oval 96"/>
            <p:cNvSpPr>
              <a:spLocks noChangeArrowheads="1"/>
            </p:cNvSpPr>
            <p:nvPr/>
          </p:nvSpPr>
          <p:spPr bwMode="auto">
            <a:xfrm rot="-1606730">
              <a:off x="2016" y="1701"/>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66" name="Oval 97"/>
            <p:cNvSpPr>
              <a:spLocks noChangeArrowheads="1"/>
            </p:cNvSpPr>
            <p:nvPr/>
          </p:nvSpPr>
          <p:spPr bwMode="auto">
            <a:xfrm>
              <a:off x="1668" y="500"/>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67" name="Oval 98"/>
            <p:cNvSpPr>
              <a:spLocks noChangeArrowheads="1"/>
            </p:cNvSpPr>
            <p:nvPr/>
          </p:nvSpPr>
          <p:spPr bwMode="auto">
            <a:xfrm rot="613854">
              <a:off x="1448" y="1867"/>
              <a:ext cx="184" cy="189"/>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68" name="Oval 99"/>
            <p:cNvSpPr>
              <a:spLocks noChangeArrowheads="1"/>
            </p:cNvSpPr>
            <p:nvPr/>
          </p:nvSpPr>
          <p:spPr bwMode="auto">
            <a:xfrm rot="2358062">
              <a:off x="917" y="1644"/>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69" name="Oval 100"/>
            <p:cNvSpPr>
              <a:spLocks noChangeArrowheads="1"/>
            </p:cNvSpPr>
            <p:nvPr/>
          </p:nvSpPr>
          <p:spPr bwMode="auto">
            <a:xfrm flipH="1">
              <a:off x="2385" y="1229"/>
              <a:ext cx="288" cy="144"/>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0" name="Oval 101"/>
            <p:cNvSpPr>
              <a:spLocks noChangeArrowheads="1"/>
            </p:cNvSpPr>
            <p:nvPr/>
          </p:nvSpPr>
          <p:spPr bwMode="auto">
            <a:xfrm rot="1176257">
              <a:off x="1152" y="1776"/>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1" name="Oval 102"/>
            <p:cNvSpPr>
              <a:spLocks noChangeArrowheads="1"/>
            </p:cNvSpPr>
            <p:nvPr/>
          </p:nvSpPr>
          <p:spPr bwMode="auto">
            <a:xfrm rot="613854">
              <a:off x="1839" y="499"/>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2" name="Oval 103"/>
            <p:cNvSpPr>
              <a:spLocks noChangeArrowheads="1"/>
            </p:cNvSpPr>
            <p:nvPr/>
          </p:nvSpPr>
          <p:spPr bwMode="auto">
            <a:xfrm>
              <a:off x="1577" y="686"/>
              <a:ext cx="336" cy="1104"/>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3" name="Oval 104"/>
            <p:cNvSpPr>
              <a:spLocks noChangeArrowheads="1"/>
            </p:cNvSpPr>
            <p:nvPr/>
          </p:nvSpPr>
          <p:spPr bwMode="auto">
            <a:xfrm rot="-1855333">
              <a:off x="974" y="816"/>
              <a:ext cx="121" cy="234"/>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4" name="Oval 223"/>
            <p:cNvSpPr>
              <a:spLocks noChangeArrowheads="1"/>
            </p:cNvSpPr>
            <p:nvPr/>
          </p:nvSpPr>
          <p:spPr bwMode="auto">
            <a:xfrm rot="2771294">
              <a:off x="2309" y="681"/>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5" name="Oval 224"/>
            <p:cNvSpPr>
              <a:spLocks noChangeArrowheads="1"/>
            </p:cNvSpPr>
            <p:nvPr/>
          </p:nvSpPr>
          <p:spPr bwMode="auto">
            <a:xfrm rot="2771294">
              <a:off x="799" y="1504"/>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6" name="Oval 225"/>
            <p:cNvSpPr>
              <a:spLocks noChangeArrowheads="1"/>
            </p:cNvSpPr>
            <p:nvPr/>
          </p:nvSpPr>
          <p:spPr bwMode="auto">
            <a:xfrm rot="18828706" flipH="1">
              <a:off x="2198" y="1536"/>
              <a:ext cx="226"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7" name="Oval 226"/>
            <p:cNvSpPr>
              <a:spLocks noChangeArrowheads="1"/>
            </p:cNvSpPr>
            <p:nvPr/>
          </p:nvSpPr>
          <p:spPr bwMode="auto">
            <a:xfrm rot="3765951">
              <a:off x="2405" y="777"/>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8" name="Oval 227"/>
            <p:cNvSpPr>
              <a:spLocks noChangeArrowheads="1"/>
            </p:cNvSpPr>
            <p:nvPr/>
          </p:nvSpPr>
          <p:spPr bwMode="auto">
            <a:xfrm rot="18828706" flipH="1">
              <a:off x="900" y="907"/>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79" name="Oval 228"/>
            <p:cNvSpPr>
              <a:spLocks noChangeArrowheads="1"/>
            </p:cNvSpPr>
            <p:nvPr/>
          </p:nvSpPr>
          <p:spPr bwMode="auto">
            <a:xfrm rot="1635042">
              <a:off x="1010" y="1715"/>
              <a:ext cx="144"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0" name="Oval 229"/>
            <p:cNvSpPr>
              <a:spLocks noChangeArrowheads="1"/>
            </p:cNvSpPr>
            <p:nvPr/>
          </p:nvSpPr>
          <p:spPr bwMode="auto">
            <a:xfrm rot="-215175">
              <a:off x="1968" y="886"/>
              <a:ext cx="192" cy="65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1" name="Oval 230"/>
            <p:cNvSpPr>
              <a:spLocks noChangeArrowheads="1"/>
            </p:cNvSpPr>
            <p:nvPr/>
          </p:nvSpPr>
          <p:spPr bwMode="auto">
            <a:xfrm rot="-1140700">
              <a:off x="1783" y="1777"/>
              <a:ext cx="178"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2" name="Oval 231"/>
            <p:cNvSpPr>
              <a:spLocks noChangeArrowheads="1"/>
            </p:cNvSpPr>
            <p:nvPr/>
          </p:nvSpPr>
          <p:spPr bwMode="auto">
            <a:xfrm rot="-1140700">
              <a:off x="1670" y="1815"/>
              <a:ext cx="178"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3" name="Oval 232"/>
            <p:cNvSpPr>
              <a:spLocks noChangeArrowheads="1"/>
            </p:cNvSpPr>
            <p:nvPr/>
          </p:nvSpPr>
          <p:spPr bwMode="auto">
            <a:xfrm rot="-1140700">
              <a:off x="1246" y="665"/>
              <a:ext cx="138" cy="19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4" name="Oval 233"/>
            <p:cNvSpPr>
              <a:spLocks noChangeArrowheads="1"/>
            </p:cNvSpPr>
            <p:nvPr/>
          </p:nvSpPr>
          <p:spPr bwMode="auto">
            <a:xfrm rot="-1140700">
              <a:off x="2031" y="586"/>
              <a:ext cx="192" cy="189"/>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5" name="Oval 234"/>
            <p:cNvSpPr>
              <a:spLocks noChangeArrowheads="1"/>
            </p:cNvSpPr>
            <p:nvPr/>
          </p:nvSpPr>
          <p:spPr bwMode="auto">
            <a:xfrm rot="-3299226">
              <a:off x="2352" y="1421"/>
              <a:ext cx="178"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6" name="Oval 236"/>
            <p:cNvSpPr>
              <a:spLocks noChangeArrowheads="1"/>
            </p:cNvSpPr>
            <p:nvPr/>
          </p:nvSpPr>
          <p:spPr bwMode="auto">
            <a:xfrm rot="-3299226">
              <a:off x="2398" y="1315"/>
              <a:ext cx="178"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7" name="Oval 237"/>
            <p:cNvSpPr>
              <a:spLocks noChangeArrowheads="1"/>
            </p:cNvSpPr>
            <p:nvPr/>
          </p:nvSpPr>
          <p:spPr bwMode="auto">
            <a:xfrm flipH="1">
              <a:off x="2400" y="1028"/>
              <a:ext cx="288" cy="18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8" name="Oval 238"/>
            <p:cNvSpPr>
              <a:spLocks noChangeArrowheads="1"/>
            </p:cNvSpPr>
            <p:nvPr/>
          </p:nvSpPr>
          <p:spPr bwMode="auto">
            <a:xfrm flipH="1">
              <a:off x="708" y="1348"/>
              <a:ext cx="187" cy="1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5689" name="Oval 239"/>
            <p:cNvSpPr>
              <a:spLocks noChangeArrowheads="1"/>
            </p:cNvSpPr>
            <p:nvPr/>
          </p:nvSpPr>
          <p:spPr bwMode="auto">
            <a:xfrm rot="613854">
              <a:off x="1465" y="581"/>
              <a:ext cx="184" cy="189"/>
            </a:xfrm>
            <a:prstGeom prst="ellipse">
              <a:avLst/>
            </a:prstGeom>
            <a:noFill/>
            <a:ln w="38100">
              <a:solidFill>
                <a:schemeClr val="bg1"/>
              </a:solidFill>
              <a:round/>
              <a:headEnd/>
              <a:tailEnd/>
            </a:ln>
          </p:spPr>
          <p:txBody>
            <a:bodyPr wrap="none" anchor="ctr"/>
            <a:lstStyle/>
            <a:p>
              <a:endParaRPr lang="en-US">
                <a:solidFill>
                  <a:prstClr val="black"/>
                </a:solidFill>
              </a:endParaRPr>
            </a:p>
          </p:txBody>
        </p:sp>
      </p:grpSp>
      <p:grpSp>
        <p:nvGrpSpPr>
          <p:cNvPr id="3" name="Group 273"/>
          <p:cNvGrpSpPr>
            <a:grpSpLocks/>
          </p:cNvGrpSpPr>
          <p:nvPr/>
        </p:nvGrpSpPr>
        <p:grpSpPr bwMode="auto">
          <a:xfrm>
            <a:off x="5562600" y="1958975"/>
            <a:ext cx="3011488" cy="2671763"/>
            <a:chOff x="3504" y="525"/>
            <a:chExt cx="1897" cy="1683"/>
          </a:xfrm>
        </p:grpSpPr>
        <p:sp>
          <p:nvSpPr>
            <p:cNvPr id="25634" name="Oval 10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35" name="Oval 109"/>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36" name="Oval 11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37" name="Oval 118"/>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38" name="Oval 126"/>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39" name="Oval 127"/>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0" name="Oval 12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1" name="Oval 131"/>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2" name="Oval 132"/>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3" name="Oval 134"/>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4" name="Oval 139"/>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5" name="Oval 142"/>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6" name="Oval 146"/>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7" name="Oval 148"/>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8" name="Oval 149"/>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49" name="Oval 156"/>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0" name="Oval 15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1" name="Oval 163"/>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2" name="Oval 170"/>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3" name="Oval 18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4" name="Oval 18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5" name="Oval 18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6" name="Oval 18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7" name="Oval 19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8" name="Oval 198"/>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59" name="Oval 205"/>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60" name="Oval 20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61" name="Oval 211"/>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5662" name="Oval 212"/>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4" name="Group 275"/>
          <p:cNvGrpSpPr>
            <a:grpSpLocks/>
          </p:cNvGrpSpPr>
          <p:nvPr/>
        </p:nvGrpSpPr>
        <p:grpSpPr bwMode="auto">
          <a:xfrm>
            <a:off x="1219200" y="1970088"/>
            <a:ext cx="7304088" cy="2655887"/>
            <a:chOff x="768" y="535"/>
            <a:chExt cx="4601" cy="1673"/>
          </a:xfrm>
        </p:grpSpPr>
        <p:sp>
          <p:nvSpPr>
            <p:cNvPr id="25607" name="Line 105"/>
            <p:cNvSpPr>
              <a:spLocks noChangeShapeType="1"/>
            </p:cNvSpPr>
            <p:nvPr/>
          </p:nvSpPr>
          <p:spPr bwMode="auto">
            <a:xfrm>
              <a:off x="2112" y="1824"/>
              <a:ext cx="1968" cy="24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08" name="Line 241"/>
            <p:cNvSpPr>
              <a:spLocks noChangeShapeType="1"/>
            </p:cNvSpPr>
            <p:nvPr/>
          </p:nvSpPr>
          <p:spPr bwMode="auto">
            <a:xfrm>
              <a:off x="2352" y="1680"/>
              <a:ext cx="1968" cy="38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09" name="Line 242"/>
            <p:cNvSpPr>
              <a:spLocks noChangeShapeType="1"/>
            </p:cNvSpPr>
            <p:nvPr/>
          </p:nvSpPr>
          <p:spPr bwMode="auto">
            <a:xfrm>
              <a:off x="2448" y="1584"/>
              <a:ext cx="1829" cy="21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0" name="Line 243"/>
            <p:cNvSpPr>
              <a:spLocks noChangeShapeType="1"/>
            </p:cNvSpPr>
            <p:nvPr/>
          </p:nvSpPr>
          <p:spPr bwMode="auto">
            <a:xfrm>
              <a:off x="1872" y="1920"/>
              <a:ext cx="2400" cy="28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1" name="Line 244"/>
            <p:cNvSpPr>
              <a:spLocks noChangeShapeType="1"/>
            </p:cNvSpPr>
            <p:nvPr/>
          </p:nvSpPr>
          <p:spPr bwMode="auto">
            <a:xfrm flipV="1">
              <a:off x="1728" y="1200"/>
              <a:ext cx="1872" cy="76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2" name="Line 245"/>
            <p:cNvSpPr>
              <a:spLocks noChangeShapeType="1"/>
            </p:cNvSpPr>
            <p:nvPr/>
          </p:nvSpPr>
          <p:spPr bwMode="auto">
            <a:xfrm>
              <a:off x="2448" y="1488"/>
              <a:ext cx="1728" cy="48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3" name="Line 246"/>
            <p:cNvSpPr>
              <a:spLocks noChangeShapeType="1"/>
            </p:cNvSpPr>
            <p:nvPr/>
          </p:nvSpPr>
          <p:spPr bwMode="auto">
            <a:xfrm>
              <a:off x="2544" y="1296"/>
              <a:ext cx="1682" cy="26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4" name="Line 247"/>
            <p:cNvSpPr>
              <a:spLocks noChangeShapeType="1"/>
            </p:cNvSpPr>
            <p:nvPr/>
          </p:nvSpPr>
          <p:spPr bwMode="auto">
            <a:xfrm>
              <a:off x="2544" y="1104"/>
              <a:ext cx="1826" cy="36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5" name="Line 248"/>
            <p:cNvSpPr>
              <a:spLocks noChangeShapeType="1"/>
            </p:cNvSpPr>
            <p:nvPr/>
          </p:nvSpPr>
          <p:spPr bwMode="auto">
            <a:xfrm>
              <a:off x="2448" y="912"/>
              <a:ext cx="1824" cy="36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6" name="Line 249"/>
            <p:cNvSpPr>
              <a:spLocks noChangeShapeType="1"/>
            </p:cNvSpPr>
            <p:nvPr/>
          </p:nvSpPr>
          <p:spPr bwMode="auto">
            <a:xfrm>
              <a:off x="2352" y="816"/>
              <a:ext cx="2199" cy="27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7" name="Line 250"/>
            <p:cNvSpPr>
              <a:spLocks noChangeShapeType="1"/>
            </p:cNvSpPr>
            <p:nvPr/>
          </p:nvSpPr>
          <p:spPr bwMode="auto">
            <a:xfrm>
              <a:off x="2112" y="672"/>
              <a:ext cx="2486" cy="27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8" name="Line 252"/>
            <p:cNvSpPr>
              <a:spLocks noChangeShapeType="1"/>
            </p:cNvSpPr>
            <p:nvPr/>
          </p:nvSpPr>
          <p:spPr bwMode="auto">
            <a:xfrm>
              <a:off x="1920" y="624"/>
              <a:ext cx="3177" cy="51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19" name="Line 253"/>
            <p:cNvSpPr>
              <a:spLocks noChangeShapeType="1"/>
            </p:cNvSpPr>
            <p:nvPr/>
          </p:nvSpPr>
          <p:spPr bwMode="auto">
            <a:xfrm>
              <a:off x="2064" y="1200"/>
              <a:ext cx="2594" cy="47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0" name="Line 254"/>
            <p:cNvSpPr>
              <a:spLocks noChangeShapeType="1"/>
            </p:cNvSpPr>
            <p:nvPr/>
          </p:nvSpPr>
          <p:spPr bwMode="auto">
            <a:xfrm flipV="1">
              <a:off x="1728" y="535"/>
              <a:ext cx="1989" cy="71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1" name="Line 255"/>
            <p:cNvSpPr>
              <a:spLocks noChangeShapeType="1"/>
            </p:cNvSpPr>
            <p:nvPr/>
          </p:nvSpPr>
          <p:spPr bwMode="auto">
            <a:xfrm>
              <a:off x="1728" y="672"/>
              <a:ext cx="3393" cy="19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2" name="Line 256"/>
            <p:cNvSpPr>
              <a:spLocks noChangeShapeType="1"/>
            </p:cNvSpPr>
            <p:nvPr/>
          </p:nvSpPr>
          <p:spPr bwMode="auto">
            <a:xfrm>
              <a:off x="1536" y="672"/>
              <a:ext cx="3135" cy="7"/>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3" name="Line 258"/>
            <p:cNvSpPr>
              <a:spLocks noChangeShapeType="1"/>
            </p:cNvSpPr>
            <p:nvPr/>
          </p:nvSpPr>
          <p:spPr bwMode="auto">
            <a:xfrm flipV="1">
              <a:off x="1248" y="1223"/>
              <a:ext cx="4121" cy="7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4" name="Line 259"/>
            <p:cNvSpPr>
              <a:spLocks noChangeShapeType="1"/>
            </p:cNvSpPr>
            <p:nvPr/>
          </p:nvSpPr>
          <p:spPr bwMode="auto">
            <a:xfrm flipV="1">
              <a:off x="1344" y="588"/>
              <a:ext cx="3264" cy="18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5" name="Line 260"/>
            <p:cNvSpPr>
              <a:spLocks noChangeShapeType="1"/>
            </p:cNvSpPr>
            <p:nvPr/>
          </p:nvSpPr>
          <p:spPr bwMode="auto">
            <a:xfrm flipV="1">
              <a:off x="1008" y="768"/>
              <a:ext cx="3024" cy="14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6" name="Line 261"/>
            <p:cNvSpPr>
              <a:spLocks noChangeShapeType="1"/>
            </p:cNvSpPr>
            <p:nvPr/>
          </p:nvSpPr>
          <p:spPr bwMode="auto">
            <a:xfrm flipV="1">
              <a:off x="960" y="912"/>
              <a:ext cx="3084" cy="14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7" name="Line 262"/>
            <p:cNvSpPr>
              <a:spLocks noChangeShapeType="1"/>
            </p:cNvSpPr>
            <p:nvPr/>
          </p:nvSpPr>
          <p:spPr bwMode="auto">
            <a:xfrm flipV="1">
              <a:off x="768" y="1159"/>
              <a:ext cx="3840" cy="28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8" name="Line 263"/>
            <p:cNvSpPr>
              <a:spLocks noChangeShapeType="1"/>
            </p:cNvSpPr>
            <p:nvPr/>
          </p:nvSpPr>
          <p:spPr bwMode="auto">
            <a:xfrm flipV="1">
              <a:off x="864" y="1126"/>
              <a:ext cx="3163" cy="55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29" name="Line 264"/>
            <p:cNvSpPr>
              <a:spLocks noChangeShapeType="1"/>
            </p:cNvSpPr>
            <p:nvPr/>
          </p:nvSpPr>
          <p:spPr bwMode="auto">
            <a:xfrm flipV="1">
              <a:off x="1008" y="948"/>
              <a:ext cx="4344" cy="82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30" name="Line 265"/>
            <p:cNvSpPr>
              <a:spLocks noChangeShapeType="1"/>
            </p:cNvSpPr>
            <p:nvPr/>
          </p:nvSpPr>
          <p:spPr bwMode="auto">
            <a:xfrm flipV="1">
              <a:off x="1056" y="1267"/>
              <a:ext cx="2839" cy="60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31" name="Line 266"/>
            <p:cNvSpPr>
              <a:spLocks noChangeShapeType="1"/>
            </p:cNvSpPr>
            <p:nvPr/>
          </p:nvSpPr>
          <p:spPr bwMode="auto">
            <a:xfrm flipV="1">
              <a:off x="1200" y="1337"/>
              <a:ext cx="3351" cy="58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32" name="Line 267"/>
            <p:cNvSpPr>
              <a:spLocks noChangeShapeType="1"/>
            </p:cNvSpPr>
            <p:nvPr/>
          </p:nvSpPr>
          <p:spPr bwMode="auto">
            <a:xfrm flipV="1">
              <a:off x="1344" y="1344"/>
              <a:ext cx="2493" cy="57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5633" name="Line 268"/>
            <p:cNvSpPr>
              <a:spLocks noChangeShapeType="1"/>
            </p:cNvSpPr>
            <p:nvPr/>
          </p:nvSpPr>
          <p:spPr bwMode="auto">
            <a:xfrm flipV="1">
              <a:off x="1536" y="1665"/>
              <a:ext cx="3408" cy="30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grpSp>
    </p:spTree>
    <p:extLst>
      <p:ext uri="{BB962C8B-B14F-4D97-AF65-F5344CB8AC3E}">
        <p14:creationId xmlns:p14="http://schemas.microsoft.com/office/powerpoint/2010/main" val="353605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377"/>
                                        </p:tgtEl>
                                        <p:attrNameLst>
                                          <p:attrName>style.visibility</p:attrName>
                                        </p:attrNameLst>
                                      </p:cBhvr>
                                      <p:to>
                                        <p:strVal val="visible"/>
                                      </p:to>
                                    </p:set>
                                    <p:animEffect transition="in" filter="fade">
                                      <p:cBhvr>
                                        <p:cTn id="7" dur="1000"/>
                                        <p:tgtEl>
                                          <p:spTgt spid="12377"/>
                                        </p:tgtEl>
                                      </p:cBhvr>
                                    </p:animEffect>
                                    <p:anim calcmode="lin" valueType="num">
                                      <p:cBhvr>
                                        <p:cTn id="8" dur="1000" fill="hold"/>
                                        <p:tgtEl>
                                          <p:spTgt spid="12377"/>
                                        </p:tgtEl>
                                        <p:attrNameLst>
                                          <p:attrName>ppt_x</p:attrName>
                                        </p:attrNameLst>
                                      </p:cBhvr>
                                      <p:tavLst>
                                        <p:tav tm="0">
                                          <p:val>
                                            <p:strVal val="#ppt_x"/>
                                          </p:val>
                                        </p:tav>
                                        <p:tav tm="100000">
                                          <p:val>
                                            <p:strVal val="#ppt_x"/>
                                          </p:val>
                                        </p:tav>
                                      </p:tavLst>
                                    </p:anim>
                                    <p:anim calcmode="lin" valueType="num">
                                      <p:cBhvr>
                                        <p:cTn id="9" dur="1000" fill="hold"/>
                                        <p:tgtEl>
                                          <p:spTgt spid="123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subTnLst>
                                    <p:set>
                                      <p:cBhvr override="childStyle">
                                        <p:cTn dur="1" fill="hold" display="0" masterRel="sameClick" afterEffect="1">
                                          <p:stCondLst>
                                            <p:cond evt="end" delay="0">
                                              <p:tn val="16"/>
                                            </p:cond>
                                          </p:stCondLst>
                                        </p:cTn>
                                        <p:tgtEl>
                                          <p:spTgt spid="4"/>
                                        </p:tgtEl>
                                        <p:attrNameLst>
                                          <p:attrName>style.visibility</p:attrName>
                                        </p:attrNameLst>
                                      </p:cBhvr>
                                      <p:to>
                                        <p:strVal val="hidden"/>
                                      </p:to>
                                    </p:set>
                                  </p:sub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p:stCondLst>
                              <p:cond delay="500"/>
                            </p:stCondLst>
                            <p:childTnLst>
                              <p:par>
                                <p:cTn id="23" presetID="54" presetClass="exit" presetSubtype="0" decel="100000" fill="hold" nodeType="afterEffect">
                                  <p:stCondLst>
                                    <p:cond delay="0"/>
                                  </p:stCondLst>
                                  <p:childTnLst>
                                    <p:anim calcmode="lin" valueType="num">
                                      <p:cBhvr>
                                        <p:cTn id="24" dur="500"/>
                                        <p:tgtEl>
                                          <p:spTgt spid="12377"/>
                                        </p:tgtEl>
                                        <p:attrNameLst>
                                          <p:attrName>ppt_w</p:attrName>
                                        </p:attrNameLst>
                                      </p:cBhvr>
                                      <p:tavLst>
                                        <p:tav tm="0">
                                          <p:val>
                                            <p:strVal val="ppt_w"/>
                                          </p:val>
                                        </p:tav>
                                        <p:tav tm="100000">
                                          <p:val>
                                            <p:strVal val="ppt_w*0.05"/>
                                          </p:val>
                                        </p:tav>
                                      </p:tavLst>
                                    </p:anim>
                                    <p:anim calcmode="lin" valueType="num">
                                      <p:cBhvr>
                                        <p:cTn id="25" dur="500"/>
                                        <p:tgtEl>
                                          <p:spTgt spid="12377"/>
                                        </p:tgtEl>
                                        <p:attrNameLst>
                                          <p:attrName>ppt_h</p:attrName>
                                        </p:attrNameLst>
                                      </p:cBhvr>
                                      <p:tavLst>
                                        <p:tav tm="0">
                                          <p:val>
                                            <p:strVal val="ppt_h"/>
                                          </p:val>
                                        </p:tav>
                                        <p:tav tm="100000">
                                          <p:val>
                                            <p:strVal val="ppt_h"/>
                                          </p:val>
                                        </p:tav>
                                      </p:tavLst>
                                    </p:anim>
                                    <p:anim calcmode="lin" valueType="num">
                                      <p:cBhvr>
                                        <p:cTn id="26" dur="500"/>
                                        <p:tgtEl>
                                          <p:spTgt spid="12377"/>
                                        </p:tgtEl>
                                        <p:attrNameLst>
                                          <p:attrName>ppt_x</p:attrName>
                                        </p:attrNameLst>
                                      </p:cBhvr>
                                      <p:tavLst>
                                        <p:tav tm="0">
                                          <p:val>
                                            <p:strVal val="ppt_x"/>
                                          </p:val>
                                        </p:tav>
                                        <p:tav tm="100000">
                                          <p:val>
                                            <p:strVal val="ppt_x-.2"/>
                                          </p:val>
                                        </p:tav>
                                      </p:tavLst>
                                    </p:anim>
                                    <p:anim calcmode="lin" valueType="num">
                                      <p:cBhvr>
                                        <p:cTn id="27" dur="500"/>
                                        <p:tgtEl>
                                          <p:spTgt spid="12377"/>
                                        </p:tgtEl>
                                        <p:attrNameLst>
                                          <p:attrName>ppt_y</p:attrName>
                                        </p:attrNameLst>
                                      </p:cBhvr>
                                      <p:tavLst>
                                        <p:tav tm="0">
                                          <p:val>
                                            <p:strVal val="ppt_y"/>
                                          </p:val>
                                        </p:tav>
                                        <p:tav tm="100000">
                                          <p:val>
                                            <p:strVal val="ppt_y"/>
                                          </p:val>
                                        </p:tav>
                                      </p:tavLst>
                                    </p:anim>
                                    <p:animEffect transition="out" filter="fade">
                                      <p:cBhvr>
                                        <p:cTn id="28" dur="500"/>
                                        <p:tgtEl>
                                          <p:spTgt spid="12377"/>
                                        </p:tgtEl>
                                      </p:cBhvr>
                                    </p:animEffect>
                                    <p:set>
                                      <p:cBhvr>
                                        <p:cTn id="29" dur="1" fill="hold">
                                          <p:stCondLst>
                                            <p:cond delay="499"/>
                                          </p:stCondLst>
                                        </p:cTn>
                                        <p:tgtEl>
                                          <p:spTgt spid="12377"/>
                                        </p:tgtEl>
                                        <p:attrNameLst>
                                          <p:attrName>style.visibility</p:attrName>
                                        </p:attrNameLst>
                                      </p:cBhvr>
                                      <p:to>
                                        <p:strVal val="hidden"/>
                                      </p:to>
                                    </p:set>
                                  </p:childTnLst>
                                </p:cTn>
                              </p:par>
                              <p:par>
                                <p:cTn id="30" presetID="54" presetClass="exit" presetSubtype="0" decel="100000" fill="hold" nodeType="withEffect">
                                  <p:stCondLst>
                                    <p:cond delay="500"/>
                                  </p:stCondLst>
                                  <p:childTnLst>
                                    <p:anim calcmode="lin" valueType="num">
                                      <p:cBhvr>
                                        <p:cTn id="31" dur="500"/>
                                        <p:tgtEl>
                                          <p:spTgt spid="2"/>
                                        </p:tgtEl>
                                        <p:attrNameLst>
                                          <p:attrName>ppt_w</p:attrName>
                                        </p:attrNameLst>
                                      </p:cBhvr>
                                      <p:tavLst>
                                        <p:tav tm="0">
                                          <p:val>
                                            <p:strVal val="ppt_w"/>
                                          </p:val>
                                        </p:tav>
                                        <p:tav tm="100000">
                                          <p:val>
                                            <p:strVal val="ppt_w*0.05"/>
                                          </p:val>
                                        </p:tav>
                                      </p:tavLst>
                                    </p:anim>
                                    <p:anim calcmode="lin" valueType="num">
                                      <p:cBhvr>
                                        <p:cTn id="32" dur="500"/>
                                        <p:tgtEl>
                                          <p:spTgt spid="2"/>
                                        </p:tgtEl>
                                        <p:attrNameLst>
                                          <p:attrName>ppt_h</p:attrName>
                                        </p:attrNameLst>
                                      </p:cBhvr>
                                      <p:tavLst>
                                        <p:tav tm="0">
                                          <p:val>
                                            <p:strVal val="ppt_h"/>
                                          </p:val>
                                        </p:tav>
                                        <p:tav tm="100000">
                                          <p:val>
                                            <p:strVal val="ppt_h"/>
                                          </p:val>
                                        </p:tav>
                                      </p:tavLst>
                                    </p:anim>
                                    <p:anim calcmode="lin" valueType="num">
                                      <p:cBhvr>
                                        <p:cTn id="33" dur="500"/>
                                        <p:tgtEl>
                                          <p:spTgt spid="2"/>
                                        </p:tgtEl>
                                        <p:attrNameLst>
                                          <p:attrName>ppt_x</p:attrName>
                                        </p:attrNameLst>
                                      </p:cBhvr>
                                      <p:tavLst>
                                        <p:tav tm="0">
                                          <p:val>
                                            <p:strVal val="ppt_x"/>
                                          </p:val>
                                        </p:tav>
                                        <p:tav tm="100000">
                                          <p:val>
                                            <p:strVal val="ppt_x-.2"/>
                                          </p:val>
                                        </p:tav>
                                      </p:tavLst>
                                    </p:anim>
                                    <p:anim calcmode="lin" valueType="num">
                                      <p:cBhvr>
                                        <p:cTn id="34" dur="500"/>
                                        <p:tgtEl>
                                          <p:spTgt spid="2"/>
                                        </p:tgtEl>
                                        <p:attrNameLst>
                                          <p:attrName>ppt_y</p:attrName>
                                        </p:attrNameLst>
                                      </p:cBhvr>
                                      <p:tavLst>
                                        <p:tav tm="0">
                                          <p:val>
                                            <p:strVal val="ppt_y"/>
                                          </p:val>
                                        </p:tav>
                                        <p:tav tm="100000">
                                          <p:val>
                                            <p:strVal val="ppt_y"/>
                                          </p:val>
                                        </p:tav>
                                      </p:tavLst>
                                    </p:anim>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descr="115_1558"/>
          <p:cNvPicPr>
            <a:picLocks noChangeAspect="1" noChangeArrowheads="1"/>
          </p:cNvPicPr>
          <p:nvPr/>
        </p:nvPicPr>
        <p:blipFill>
          <a:blip r:embed="rId3" cstate="print"/>
          <a:srcRect/>
          <a:stretch>
            <a:fillRect/>
          </a:stretch>
        </p:blipFill>
        <p:spPr bwMode="auto">
          <a:xfrm>
            <a:off x="457200" y="1577975"/>
            <a:ext cx="4191000" cy="3146425"/>
          </a:xfrm>
          <a:prstGeom prst="rect">
            <a:avLst/>
          </a:prstGeom>
          <a:noFill/>
          <a:ln w="9525">
            <a:noFill/>
            <a:miter lim="800000"/>
            <a:headEnd/>
            <a:tailEnd/>
          </a:ln>
        </p:spPr>
      </p:pic>
      <p:sp>
        <p:nvSpPr>
          <p:cNvPr id="26627" name="Rectangle 8"/>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solidFill>
                <a:prstClr val="black"/>
              </a:solidFill>
            </a:endParaRPr>
          </a:p>
        </p:txBody>
      </p:sp>
      <p:grpSp>
        <p:nvGrpSpPr>
          <p:cNvPr id="2" name="Group 160"/>
          <p:cNvGrpSpPr>
            <a:grpSpLocks/>
          </p:cNvGrpSpPr>
          <p:nvPr/>
        </p:nvGrpSpPr>
        <p:grpSpPr bwMode="auto">
          <a:xfrm>
            <a:off x="5635625" y="1917700"/>
            <a:ext cx="2322513" cy="2560638"/>
            <a:chOff x="3550" y="502"/>
            <a:chExt cx="1463" cy="1613"/>
          </a:xfrm>
        </p:grpSpPr>
        <p:sp>
          <p:nvSpPr>
            <p:cNvPr id="26685" name="Oval 30"/>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86" name="Oval 3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87" name="Oval 36"/>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88" name="Oval 51"/>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89" name="Oval 56"/>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0" name="Oval 74"/>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1" name="Oval 85"/>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2" name="Oval 8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3" name="Oval 93"/>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4" name="Oval 94"/>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5" name="Oval 103"/>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6" name="Oval 105"/>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7" name="Oval 111"/>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8" name="Oval 115"/>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99" name="Oval 120"/>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 name="Group 144"/>
          <p:cNvGrpSpPr>
            <a:grpSpLocks/>
          </p:cNvGrpSpPr>
          <p:nvPr/>
        </p:nvGrpSpPr>
        <p:grpSpPr bwMode="auto">
          <a:xfrm>
            <a:off x="927100" y="1423988"/>
            <a:ext cx="3286125" cy="3281362"/>
            <a:chOff x="584" y="191"/>
            <a:chExt cx="2070" cy="2067"/>
          </a:xfrm>
        </p:grpSpPr>
        <p:sp>
          <p:nvSpPr>
            <p:cNvPr id="26673" name="Oval 13"/>
            <p:cNvSpPr>
              <a:spLocks noChangeArrowheads="1"/>
            </p:cNvSpPr>
            <p:nvPr/>
          </p:nvSpPr>
          <p:spPr bwMode="auto">
            <a:xfrm>
              <a:off x="1503" y="314"/>
              <a:ext cx="348" cy="55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74" name="Oval 16"/>
            <p:cNvSpPr>
              <a:spLocks noChangeArrowheads="1"/>
            </p:cNvSpPr>
            <p:nvPr/>
          </p:nvSpPr>
          <p:spPr bwMode="auto">
            <a:xfrm rot="1683787" flipH="1">
              <a:off x="1934" y="1337"/>
              <a:ext cx="720" cy="40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75" name="Oval 18"/>
            <p:cNvSpPr>
              <a:spLocks noChangeArrowheads="1"/>
            </p:cNvSpPr>
            <p:nvPr/>
          </p:nvSpPr>
          <p:spPr bwMode="auto">
            <a:xfrm rot="613854">
              <a:off x="1952" y="868"/>
              <a:ext cx="281" cy="461"/>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76" name="Oval 134"/>
            <p:cNvSpPr>
              <a:spLocks noChangeArrowheads="1"/>
            </p:cNvSpPr>
            <p:nvPr/>
          </p:nvSpPr>
          <p:spPr bwMode="auto">
            <a:xfrm rot="613854">
              <a:off x="1536" y="1440"/>
              <a:ext cx="336" cy="81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77" name="Oval 135"/>
            <p:cNvSpPr>
              <a:spLocks noChangeArrowheads="1"/>
            </p:cNvSpPr>
            <p:nvPr/>
          </p:nvSpPr>
          <p:spPr bwMode="auto">
            <a:xfrm>
              <a:off x="1056" y="912"/>
              <a:ext cx="528" cy="96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78" name="Oval 137"/>
            <p:cNvSpPr>
              <a:spLocks noChangeArrowheads="1"/>
            </p:cNvSpPr>
            <p:nvPr/>
          </p:nvSpPr>
          <p:spPr bwMode="auto">
            <a:xfrm rot="613854">
              <a:off x="1584" y="720"/>
              <a:ext cx="528"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79" name="Oval 138"/>
            <p:cNvSpPr>
              <a:spLocks noChangeArrowheads="1"/>
            </p:cNvSpPr>
            <p:nvPr/>
          </p:nvSpPr>
          <p:spPr bwMode="auto">
            <a:xfrm rot="-1205321">
              <a:off x="584" y="958"/>
              <a:ext cx="816" cy="48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80" name="Oval 139"/>
            <p:cNvSpPr>
              <a:spLocks noChangeArrowheads="1"/>
            </p:cNvSpPr>
            <p:nvPr/>
          </p:nvSpPr>
          <p:spPr bwMode="auto">
            <a:xfrm rot="737102">
              <a:off x="713" y="826"/>
              <a:ext cx="672" cy="33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81" name="Oval 140"/>
            <p:cNvSpPr>
              <a:spLocks noChangeArrowheads="1"/>
            </p:cNvSpPr>
            <p:nvPr/>
          </p:nvSpPr>
          <p:spPr bwMode="auto">
            <a:xfrm rot="737102">
              <a:off x="912" y="413"/>
              <a:ext cx="672" cy="33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82" name="Oval 141"/>
            <p:cNvSpPr>
              <a:spLocks noChangeArrowheads="1"/>
            </p:cNvSpPr>
            <p:nvPr/>
          </p:nvSpPr>
          <p:spPr bwMode="auto">
            <a:xfrm rot="20862898" flipH="1">
              <a:off x="1829" y="623"/>
              <a:ext cx="672" cy="384"/>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83" name="Oval 142"/>
            <p:cNvSpPr>
              <a:spLocks noChangeArrowheads="1"/>
            </p:cNvSpPr>
            <p:nvPr/>
          </p:nvSpPr>
          <p:spPr bwMode="auto">
            <a:xfrm rot="737102">
              <a:off x="1525" y="1102"/>
              <a:ext cx="384" cy="43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6684" name="Oval 143"/>
            <p:cNvSpPr>
              <a:spLocks noChangeArrowheads="1"/>
            </p:cNvSpPr>
            <p:nvPr/>
          </p:nvSpPr>
          <p:spPr bwMode="auto">
            <a:xfrm rot="737102">
              <a:off x="1727" y="191"/>
              <a:ext cx="432" cy="623"/>
            </a:xfrm>
            <a:prstGeom prst="ellipse">
              <a:avLst/>
            </a:prstGeom>
            <a:noFill/>
            <a:ln w="38100">
              <a:solidFill>
                <a:schemeClr val="bg1"/>
              </a:solidFill>
              <a:round/>
              <a:headEnd/>
              <a:tailEnd/>
            </a:ln>
          </p:spPr>
          <p:txBody>
            <a:bodyPr wrap="none" anchor="ctr"/>
            <a:lstStyle/>
            <a:p>
              <a:endParaRPr lang="en-US">
                <a:solidFill>
                  <a:prstClr val="black"/>
                </a:solidFill>
              </a:endParaRPr>
            </a:p>
          </p:txBody>
        </p:sp>
      </p:grpSp>
      <p:grpSp>
        <p:nvGrpSpPr>
          <p:cNvPr id="4" name="Group 161"/>
          <p:cNvGrpSpPr>
            <a:grpSpLocks/>
          </p:cNvGrpSpPr>
          <p:nvPr/>
        </p:nvGrpSpPr>
        <p:grpSpPr bwMode="auto">
          <a:xfrm>
            <a:off x="1600200" y="1951038"/>
            <a:ext cx="6318250" cy="2498725"/>
            <a:chOff x="1008" y="523"/>
            <a:chExt cx="3980" cy="1574"/>
          </a:xfrm>
        </p:grpSpPr>
        <p:sp>
          <p:nvSpPr>
            <p:cNvPr id="26661" name="Line 146"/>
            <p:cNvSpPr>
              <a:spLocks noChangeShapeType="1"/>
            </p:cNvSpPr>
            <p:nvPr/>
          </p:nvSpPr>
          <p:spPr bwMode="auto">
            <a:xfrm>
              <a:off x="2304" y="1536"/>
              <a:ext cx="1880" cy="56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62" name="Line 147"/>
            <p:cNvSpPr>
              <a:spLocks noChangeShapeType="1"/>
            </p:cNvSpPr>
            <p:nvPr/>
          </p:nvSpPr>
          <p:spPr bwMode="auto">
            <a:xfrm>
              <a:off x="1680" y="1824"/>
              <a:ext cx="2619" cy="11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63" name="Line 148"/>
            <p:cNvSpPr>
              <a:spLocks noChangeShapeType="1"/>
            </p:cNvSpPr>
            <p:nvPr/>
          </p:nvSpPr>
          <p:spPr bwMode="auto">
            <a:xfrm>
              <a:off x="1296" y="1392"/>
              <a:ext cx="3692" cy="44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64" name="Line 150"/>
            <p:cNvSpPr>
              <a:spLocks noChangeShapeType="1"/>
            </p:cNvSpPr>
            <p:nvPr/>
          </p:nvSpPr>
          <p:spPr bwMode="auto">
            <a:xfrm>
              <a:off x="1008" y="1200"/>
              <a:ext cx="3504" cy="38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65" name="Line 151"/>
            <p:cNvSpPr>
              <a:spLocks noChangeShapeType="1"/>
            </p:cNvSpPr>
            <p:nvPr/>
          </p:nvSpPr>
          <p:spPr bwMode="auto">
            <a:xfrm>
              <a:off x="1044" y="981"/>
              <a:ext cx="3273" cy="39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66" name="Line 152"/>
            <p:cNvSpPr>
              <a:spLocks noChangeShapeType="1"/>
            </p:cNvSpPr>
            <p:nvPr/>
          </p:nvSpPr>
          <p:spPr bwMode="auto">
            <a:xfrm>
              <a:off x="1728" y="1344"/>
              <a:ext cx="2282" cy="67"/>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67" name="Line 153"/>
            <p:cNvSpPr>
              <a:spLocks noChangeShapeType="1"/>
            </p:cNvSpPr>
            <p:nvPr/>
          </p:nvSpPr>
          <p:spPr bwMode="auto">
            <a:xfrm>
              <a:off x="2112" y="1104"/>
              <a:ext cx="2319" cy="64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68" name="Line 154"/>
            <p:cNvSpPr>
              <a:spLocks noChangeShapeType="1"/>
            </p:cNvSpPr>
            <p:nvPr/>
          </p:nvSpPr>
          <p:spPr bwMode="auto">
            <a:xfrm>
              <a:off x="1248" y="576"/>
              <a:ext cx="2618" cy="59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69" name="Line 155"/>
            <p:cNvSpPr>
              <a:spLocks noChangeShapeType="1"/>
            </p:cNvSpPr>
            <p:nvPr/>
          </p:nvSpPr>
          <p:spPr bwMode="auto">
            <a:xfrm>
              <a:off x="1680" y="576"/>
              <a:ext cx="3245" cy="43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70" name="Line 156"/>
            <p:cNvSpPr>
              <a:spLocks noChangeShapeType="1"/>
            </p:cNvSpPr>
            <p:nvPr/>
          </p:nvSpPr>
          <p:spPr bwMode="auto">
            <a:xfrm flipV="1">
              <a:off x="2160" y="727"/>
              <a:ext cx="1411" cy="8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71" name="Line 157"/>
            <p:cNvSpPr>
              <a:spLocks noChangeShapeType="1"/>
            </p:cNvSpPr>
            <p:nvPr/>
          </p:nvSpPr>
          <p:spPr bwMode="auto">
            <a:xfrm flipV="1">
              <a:off x="1920" y="523"/>
              <a:ext cx="1639" cy="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6672" name="Line 158"/>
            <p:cNvSpPr>
              <a:spLocks noChangeShapeType="1"/>
            </p:cNvSpPr>
            <p:nvPr/>
          </p:nvSpPr>
          <p:spPr bwMode="auto">
            <a:xfrm>
              <a:off x="1824" y="864"/>
              <a:ext cx="2921" cy="5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grpSp>
      <p:grpSp>
        <p:nvGrpSpPr>
          <p:cNvPr id="26631" name="Group 162"/>
          <p:cNvGrpSpPr>
            <a:grpSpLocks/>
          </p:cNvGrpSpPr>
          <p:nvPr/>
        </p:nvGrpSpPr>
        <p:grpSpPr bwMode="auto">
          <a:xfrm>
            <a:off x="5562600" y="1958975"/>
            <a:ext cx="3011488" cy="2671763"/>
            <a:chOff x="3504" y="525"/>
            <a:chExt cx="1897" cy="1683"/>
          </a:xfrm>
        </p:grpSpPr>
        <p:sp>
          <p:nvSpPr>
            <p:cNvPr id="26632" name="Oval 16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33" name="Oval 16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34" name="Oval 16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35" name="Oval 16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36" name="Oval 16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37" name="Oval 16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38" name="Oval 16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39" name="Oval 17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0" name="Oval 17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1" name="Oval 17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2" name="Oval 17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3" name="Oval 17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4" name="Oval 17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5" name="Oval 17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6" name="Oval 17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7" name="Oval 17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8" name="Oval 17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49" name="Oval 18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0" name="Oval 18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1" name="Oval 18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2" name="Oval 18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3" name="Oval 18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4" name="Oval 18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5" name="Oval 18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6" name="Oval 18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7" name="Oval 18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8" name="Oval 18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59" name="Oval 19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6660" name="Oval 19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spTree>
    <p:extLst>
      <p:ext uri="{BB962C8B-B14F-4D97-AF65-F5344CB8AC3E}">
        <p14:creationId xmlns:p14="http://schemas.microsoft.com/office/powerpoint/2010/main" val="395607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fade">
                                      <p:cBhvr>
                                        <p:cTn id="7" dur="1000"/>
                                        <p:tgtEl>
                                          <p:spTgt spid="32775"/>
                                        </p:tgtEl>
                                      </p:cBhvr>
                                    </p:animEffect>
                                    <p:anim calcmode="lin" valueType="num">
                                      <p:cBhvr>
                                        <p:cTn id="8" dur="1000" fill="hold"/>
                                        <p:tgtEl>
                                          <p:spTgt spid="32775"/>
                                        </p:tgtEl>
                                        <p:attrNameLst>
                                          <p:attrName>ppt_x</p:attrName>
                                        </p:attrNameLst>
                                      </p:cBhvr>
                                      <p:tavLst>
                                        <p:tav tm="0">
                                          <p:val>
                                            <p:strVal val="#ppt_x"/>
                                          </p:val>
                                        </p:tav>
                                        <p:tav tm="100000">
                                          <p:val>
                                            <p:strVal val="#ppt_x"/>
                                          </p:val>
                                        </p:tav>
                                      </p:tavLst>
                                    </p:anim>
                                    <p:anim calcmode="lin" valueType="num">
                                      <p:cBhvr>
                                        <p:cTn id="9" dur="1000" fill="hold"/>
                                        <p:tgtEl>
                                          <p:spTgt spid="327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2775"/>
                                        </p:tgtEl>
                                        <p:attrNameLst>
                                          <p:attrName>ppt_w</p:attrName>
                                        </p:attrNameLst>
                                      </p:cBhvr>
                                      <p:tavLst>
                                        <p:tav tm="0">
                                          <p:val>
                                            <p:strVal val="ppt_w"/>
                                          </p:val>
                                        </p:tav>
                                        <p:tav tm="100000">
                                          <p:val>
                                            <p:strVal val="ppt_w*0.05"/>
                                          </p:val>
                                        </p:tav>
                                      </p:tavLst>
                                    </p:anim>
                                    <p:anim calcmode="lin" valueType="num">
                                      <p:cBhvr>
                                        <p:cTn id="24" dur="500"/>
                                        <p:tgtEl>
                                          <p:spTgt spid="32775"/>
                                        </p:tgtEl>
                                        <p:attrNameLst>
                                          <p:attrName>ppt_h</p:attrName>
                                        </p:attrNameLst>
                                      </p:cBhvr>
                                      <p:tavLst>
                                        <p:tav tm="0">
                                          <p:val>
                                            <p:strVal val="ppt_h"/>
                                          </p:val>
                                        </p:tav>
                                        <p:tav tm="100000">
                                          <p:val>
                                            <p:strVal val="ppt_h"/>
                                          </p:val>
                                        </p:tav>
                                      </p:tavLst>
                                    </p:anim>
                                    <p:anim calcmode="lin" valueType="num">
                                      <p:cBhvr>
                                        <p:cTn id="25" dur="500"/>
                                        <p:tgtEl>
                                          <p:spTgt spid="32775"/>
                                        </p:tgtEl>
                                        <p:attrNameLst>
                                          <p:attrName>ppt_x</p:attrName>
                                        </p:attrNameLst>
                                      </p:cBhvr>
                                      <p:tavLst>
                                        <p:tav tm="0">
                                          <p:val>
                                            <p:strVal val="ppt_x"/>
                                          </p:val>
                                        </p:tav>
                                        <p:tav tm="100000">
                                          <p:val>
                                            <p:strVal val="ppt_x-.2"/>
                                          </p:val>
                                        </p:tav>
                                      </p:tavLst>
                                    </p:anim>
                                    <p:anim calcmode="lin" valueType="num">
                                      <p:cBhvr>
                                        <p:cTn id="26" dur="500"/>
                                        <p:tgtEl>
                                          <p:spTgt spid="32775"/>
                                        </p:tgtEl>
                                        <p:attrNameLst>
                                          <p:attrName>ppt_y</p:attrName>
                                        </p:attrNameLst>
                                      </p:cBhvr>
                                      <p:tavLst>
                                        <p:tav tm="0">
                                          <p:val>
                                            <p:strVal val="ppt_y"/>
                                          </p:val>
                                        </p:tav>
                                        <p:tav tm="100000">
                                          <p:val>
                                            <p:strVal val="ppt_y"/>
                                          </p:val>
                                        </p:tav>
                                      </p:tavLst>
                                    </p:anim>
                                    <p:animEffect transition="out" filter="fade">
                                      <p:cBhvr>
                                        <p:cTn id="27" dur="500"/>
                                        <p:tgtEl>
                                          <p:spTgt spid="32775"/>
                                        </p:tgtEl>
                                      </p:cBhvr>
                                    </p:animEffect>
                                    <p:set>
                                      <p:cBhvr>
                                        <p:cTn id="28" dur="1" fill="hold">
                                          <p:stCondLst>
                                            <p:cond delay="499"/>
                                          </p:stCondLst>
                                        </p:cTn>
                                        <p:tgtEl>
                                          <p:spTgt spid="32775"/>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3"/>
                                        </p:tgtEl>
                                        <p:attrNameLst>
                                          <p:attrName>ppt_w</p:attrName>
                                        </p:attrNameLst>
                                      </p:cBhvr>
                                      <p:tavLst>
                                        <p:tav tm="0">
                                          <p:val>
                                            <p:strVal val="ppt_w"/>
                                          </p:val>
                                        </p:tav>
                                        <p:tav tm="100000">
                                          <p:val>
                                            <p:strVal val="ppt_w*0.05"/>
                                          </p:val>
                                        </p:tav>
                                      </p:tavLst>
                                    </p:anim>
                                    <p:anim calcmode="lin" valueType="num">
                                      <p:cBhvr>
                                        <p:cTn id="31" dur="500"/>
                                        <p:tgtEl>
                                          <p:spTgt spid="3"/>
                                        </p:tgtEl>
                                        <p:attrNameLst>
                                          <p:attrName>ppt_h</p:attrName>
                                        </p:attrNameLst>
                                      </p:cBhvr>
                                      <p:tavLst>
                                        <p:tav tm="0">
                                          <p:val>
                                            <p:strVal val="ppt_h"/>
                                          </p:val>
                                        </p:tav>
                                        <p:tav tm="100000">
                                          <p:val>
                                            <p:strVal val="ppt_h"/>
                                          </p:val>
                                        </p:tav>
                                      </p:tavLst>
                                    </p:anim>
                                    <p:anim calcmode="lin" valueType="num">
                                      <p:cBhvr>
                                        <p:cTn id="32" dur="500"/>
                                        <p:tgtEl>
                                          <p:spTgt spid="3"/>
                                        </p:tgtEl>
                                        <p:attrNameLst>
                                          <p:attrName>ppt_x</p:attrName>
                                        </p:attrNameLst>
                                      </p:cBhvr>
                                      <p:tavLst>
                                        <p:tav tm="0">
                                          <p:val>
                                            <p:strVal val="ppt_x"/>
                                          </p:val>
                                        </p:tav>
                                        <p:tav tm="100000">
                                          <p:val>
                                            <p:strVal val="ppt_x-.2"/>
                                          </p:val>
                                        </p:tav>
                                      </p:tavLst>
                                    </p:anim>
                                    <p:anim calcmode="lin" valueType="num">
                                      <p:cBhvr>
                                        <p:cTn id="33" dur="500"/>
                                        <p:tgtEl>
                                          <p:spTgt spid="3"/>
                                        </p:tgtEl>
                                        <p:attrNameLst>
                                          <p:attrName>ppt_y</p:attrName>
                                        </p:attrNameLst>
                                      </p:cBhvr>
                                      <p:tavLst>
                                        <p:tav tm="0">
                                          <p:val>
                                            <p:strVal val="ppt_y"/>
                                          </p:val>
                                        </p:tav>
                                        <p:tav tm="100000">
                                          <p:val>
                                            <p:strVal val="ppt_y"/>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115_1538"/>
          <p:cNvPicPr>
            <a:picLocks noChangeAspect="1" noChangeArrowheads="1"/>
          </p:cNvPicPr>
          <p:nvPr/>
        </p:nvPicPr>
        <p:blipFill>
          <a:blip r:embed="rId3" cstate="print"/>
          <a:srcRect/>
          <a:stretch>
            <a:fillRect/>
          </a:stretch>
        </p:blipFill>
        <p:spPr bwMode="auto">
          <a:xfrm>
            <a:off x="457200" y="1576388"/>
            <a:ext cx="4191000" cy="3148012"/>
          </a:xfrm>
          <a:prstGeom prst="rect">
            <a:avLst/>
          </a:prstGeom>
          <a:noFill/>
          <a:ln w="9525">
            <a:noFill/>
            <a:miter lim="800000"/>
            <a:headEnd/>
            <a:tailEnd/>
          </a:ln>
        </p:spPr>
      </p:pic>
      <p:sp>
        <p:nvSpPr>
          <p:cNvPr id="27651" name="Rectangle 8"/>
          <p:cNvSpPr>
            <a:spLocks noChangeArrowheads="1"/>
          </p:cNvSpPr>
          <p:nvPr/>
        </p:nvSpPr>
        <p:spPr bwMode="auto">
          <a:xfrm>
            <a:off x="5029200" y="1576388"/>
            <a:ext cx="3733800" cy="3124200"/>
          </a:xfrm>
          <a:prstGeom prst="rect">
            <a:avLst/>
          </a:prstGeom>
          <a:noFill/>
          <a:ln w="9525">
            <a:solidFill>
              <a:schemeClr val="tx1"/>
            </a:solidFill>
            <a:miter lim="800000"/>
            <a:headEnd/>
            <a:tailEnd/>
          </a:ln>
        </p:spPr>
        <p:txBody>
          <a:bodyPr wrap="none" anchor="ctr"/>
          <a:lstStyle/>
          <a:p>
            <a:endParaRPr lang="en-US">
              <a:solidFill>
                <a:prstClr val="black"/>
              </a:solidFill>
            </a:endParaRPr>
          </a:p>
        </p:txBody>
      </p:sp>
      <p:grpSp>
        <p:nvGrpSpPr>
          <p:cNvPr id="2" name="Group 205"/>
          <p:cNvGrpSpPr>
            <a:grpSpLocks/>
          </p:cNvGrpSpPr>
          <p:nvPr/>
        </p:nvGrpSpPr>
        <p:grpSpPr bwMode="auto">
          <a:xfrm>
            <a:off x="255588" y="1438275"/>
            <a:ext cx="4543425" cy="3098800"/>
            <a:chOff x="161" y="201"/>
            <a:chExt cx="2862" cy="1952"/>
          </a:xfrm>
        </p:grpSpPr>
        <p:sp>
          <p:nvSpPr>
            <p:cNvPr id="27720" name="Oval 137"/>
            <p:cNvSpPr>
              <a:spLocks noChangeArrowheads="1"/>
            </p:cNvSpPr>
            <p:nvPr/>
          </p:nvSpPr>
          <p:spPr bwMode="auto">
            <a:xfrm rot="613854">
              <a:off x="2242" y="1035"/>
              <a:ext cx="336"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7721" name="Oval 138"/>
            <p:cNvSpPr>
              <a:spLocks noChangeArrowheads="1"/>
            </p:cNvSpPr>
            <p:nvPr/>
          </p:nvSpPr>
          <p:spPr bwMode="auto">
            <a:xfrm rot="613854">
              <a:off x="1125" y="547"/>
              <a:ext cx="912" cy="57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7722" name="Oval 139"/>
            <p:cNvSpPr>
              <a:spLocks noChangeArrowheads="1"/>
            </p:cNvSpPr>
            <p:nvPr/>
          </p:nvSpPr>
          <p:spPr bwMode="auto">
            <a:xfrm rot="613854">
              <a:off x="1059" y="837"/>
              <a:ext cx="336" cy="431"/>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7723" name="Oval 140"/>
            <p:cNvSpPr>
              <a:spLocks noChangeArrowheads="1"/>
            </p:cNvSpPr>
            <p:nvPr/>
          </p:nvSpPr>
          <p:spPr bwMode="auto">
            <a:xfrm rot="613854">
              <a:off x="980" y="787"/>
              <a:ext cx="576" cy="57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7724" name="Oval 141"/>
            <p:cNvSpPr>
              <a:spLocks noChangeArrowheads="1"/>
            </p:cNvSpPr>
            <p:nvPr/>
          </p:nvSpPr>
          <p:spPr bwMode="auto">
            <a:xfrm rot="805019">
              <a:off x="1732" y="741"/>
              <a:ext cx="336" cy="95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7725" name="Oval 142"/>
            <p:cNvSpPr>
              <a:spLocks noChangeArrowheads="1"/>
            </p:cNvSpPr>
            <p:nvPr/>
          </p:nvSpPr>
          <p:spPr bwMode="auto">
            <a:xfrm rot="613854">
              <a:off x="161" y="713"/>
              <a:ext cx="1078" cy="411"/>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7726" name="Oval 144"/>
            <p:cNvSpPr>
              <a:spLocks noChangeArrowheads="1"/>
            </p:cNvSpPr>
            <p:nvPr/>
          </p:nvSpPr>
          <p:spPr bwMode="auto">
            <a:xfrm rot="613854">
              <a:off x="2594" y="1413"/>
              <a:ext cx="398" cy="20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7727" name="Oval 145"/>
            <p:cNvSpPr>
              <a:spLocks noChangeArrowheads="1"/>
            </p:cNvSpPr>
            <p:nvPr/>
          </p:nvSpPr>
          <p:spPr bwMode="auto">
            <a:xfrm rot="613854">
              <a:off x="335" y="201"/>
              <a:ext cx="2688" cy="195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7728" name="Oval 143"/>
            <p:cNvSpPr>
              <a:spLocks noChangeArrowheads="1"/>
            </p:cNvSpPr>
            <p:nvPr/>
          </p:nvSpPr>
          <p:spPr bwMode="auto">
            <a:xfrm rot="613854">
              <a:off x="913" y="1761"/>
              <a:ext cx="2097" cy="355"/>
            </a:xfrm>
            <a:prstGeom prst="ellipse">
              <a:avLst/>
            </a:prstGeom>
            <a:noFill/>
            <a:ln w="38100">
              <a:solidFill>
                <a:schemeClr val="bg1"/>
              </a:solidFill>
              <a:round/>
              <a:headEnd/>
              <a:tailEnd/>
            </a:ln>
          </p:spPr>
          <p:txBody>
            <a:bodyPr wrap="none" anchor="ctr"/>
            <a:lstStyle/>
            <a:p>
              <a:endParaRPr lang="en-US">
                <a:solidFill>
                  <a:prstClr val="black"/>
                </a:solidFill>
              </a:endParaRPr>
            </a:p>
          </p:txBody>
        </p:sp>
      </p:grpSp>
      <p:grpSp>
        <p:nvGrpSpPr>
          <p:cNvPr id="3" name="Group 155"/>
          <p:cNvGrpSpPr>
            <a:grpSpLocks/>
          </p:cNvGrpSpPr>
          <p:nvPr/>
        </p:nvGrpSpPr>
        <p:grpSpPr bwMode="auto">
          <a:xfrm>
            <a:off x="6469063" y="1804988"/>
            <a:ext cx="1706562" cy="2151062"/>
            <a:chOff x="4075" y="432"/>
            <a:chExt cx="1075" cy="1355"/>
          </a:xfrm>
        </p:grpSpPr>
        <p:sp>
          <p:nvSpPr>
            <p:cNvPr id="27711" name="Oval 4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12" name="Oval 66"/>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13" name="Oval 76"/>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14" name="Oval 77"/>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15" name="Oval 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16" name="Oval 11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17" name="Oval 124"/>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18" name="Oval 132"/>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19" name="Oval 133"/>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4" name="Group 207"/>
          <p:cNvGrpSpPr>
            <a:grpSpLocks/>
          </p:cNvGrpSpPr>
          <p:nvPr/>
        </p:nvGrpSpPr>
        <p:grpSpPr bwMode="auto">
          <a:xfrm>
            <a:off x="1066800" y="1808163"/>
            <a:ext cx="7070725" cy="2435225"/>
            <a:chOff x="672" y="434"/>
            <a:chExt cx="4454" cy="1534"/>
          </a:xfrm>
        </p:grpSpPr>
        <p:sp>
          <p:nvSpPr>
            <p:cNvPr id="27702" name="Line 21"/>
            <p:cNvSpPr>
              <a:spLocks noChangeShapeType="1"/>
            </p:cNvSpPr>
            <p:nvPr/>
          </p:nvSpPr>
          <p:spPr bwMode="auto">
            <a:xfrm flipV="1">
              <a:off x="1920" y="1776"/>
              <a:ext cx="2832" cy="19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7703" name="Line 147"/>
            <p:cNvSpPr>
              <a:spLocks noChangeShapeType="1"/>
            </p:cNvSpPr>
            <p:nvPr/>
          </p:nvSpPr>
          <p:spPr bwMode="auto">
            <a:xfrm flipV="1">
              <a:off x="2784" y="1447"/>
              <a:ext cx="1743" cy="8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7704" name="Line 148"/>
            <p:cNvSpPr>
              <a:spLocks noChangeShapeType="1"/>
            </p:cNvSpPr>
            <p:nvPr/>
          </p:nvSpPr>
          <p:spPr bwMode="auto">
            <a:xfrm>
              <a:off x="2400" y="1152"/>
              <a:ext cx="1680" cy="14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7705" name="Line 149"/>
            <p:cNvSpPr>
              <a:spLocks noChangeShapeType="1"/>
            </p:cNvSpPr>
            <p:nvPr/>
          </p:nvSpPr>
          <p:spPr bwMode="auto">
            <a:xfrm flipV="1">
              <a:off x="1920" y="1104"/>
              <a:ext cx="2388" cy="9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7706" name="Line 150"/>
            <p:cNvSpPr>
              <a:spLocks noChangeShapeType="1"/>
            </p:cNvSpPr>
            <p:nvPr/>
          </p:nvSpPr>
          <p:spPr bwMode="auto">
            <a:xfrm flipV="1">
              <a:off x="1584" y="590"/>
              <a:ext cx="2878" cy="22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7707" name="Line 151"/>
            <p:cNvSpPr>
              <a:spLocks noChangeShapeType="1"/>
            </p:cNvSpPr>
            <p:nvPr/>
          </p:nvSpPr>
          <p:spPr bwMode="auto">
            <a:xfrm flipV="1">
              <a:off x="1248" y="700"/>
              <a:ext cx="3309" cy="35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7708" name="Line 152"/>
            <p:cNvSpPr>
              <a:spLocks noChangeShapeType="1"/>
            </p:cNvSpPr>
            <p:nvPr/>
          </p:nvSpPr>
          <p:spPr bwMode="auto">
            <a:xfrm flipV="1">
              <a:off x="1296" y="821"/>
              <a:ext cx="3396" cy="28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7709" name="Line 153"/>
            <p:cNvSpPr>
              <a:spLocks noChangeShapeType="1"/>
            </p:cNvSpPr>
            <p:nvPr/>
          </p:nvSpPr>
          <p:spPr bwMode="auto">
            <a:xfrm flipV="1">
              <a:off x="672" y="434"/>
              <a:ext cx="3929" cy="47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7710" name="Line 154"/>
            <p:cNvSpPr>
              <a:spLocks noChangeShapeType="1"/>
            </p:cNvSpPr>
            <p:nvPr/>
          </p:nvSpPr>
          <p:spPr bwMode="auto">
            <a:xfrm flipV="1">
              <a:off x="1632" y="1080"/>
              <a:ext cx="3494" cy="7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grpSp>
      <p:grpSp>
        <p:nvGrpSpPr>
          <p:cNvPr id="27655" name="Group 157"/>
          <p:cNvGrpSpPr>
            <a:grpSpLocks/>
          </p:cNvGrpSpPr>
          <p:nvPr/>
        </p:nvGrpSpPr>
        <p:grpSpPr bwMode="auto">
          <a:xfrm>
            <a:off x="5562600" y="1916113"/>
            <a:ext cx="3011488" cy="2713037"/>
            <a:chOff x="3504" y="502"/>
            <a:chExt cx="1897" cy="1709"/>
          </a:xfrm>
        </p:grpSpPr>
        <p:grpSp>
          <p:nvGrpSpPr>
            <p:cNvPr id="27656" name="Group 158"/>
            <p:cNvGrpSpPr>
              <a:grpSpLocks/>
            </p:cNvGrpSpPr>
            <p:nvPr/>
          </p:nvGrpSpPr>
          <p:grpSpPr bwMode="auto">
            <a:xfrm>
              <a:off x="3550" y="502"/>
              <a:ext cx="1463" cy="1613"/>
              <a:chOff x="3550" y="502"/>
              <a:chExt cx="1463" cy="1613"/>
            </a:xfrm>
          </p:grpSpPr>
          <p:sp>
            <p:nvSpPr>
              <p:cNvPr id="27687" name="Oval 159"/>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8" name="Oval 160"/>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9" name="Oval 161"/>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0" name="Oval 162"/>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1" name="Oval 163"/>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2" name="Oval 164"/>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3" name="Oval 165"/>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4" name="Oval 166"/>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5" name="Oval 167"/>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6" name="Oval 168"/>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7" name="Oval 169"/>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8" name="Oval 170"/>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99" name="Oval 171"/>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00" name="Oval 172"/>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701" name="Oval 173"/>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27657" name="Group 174"/>
            <p:cNvGrpSpPr>
              <a:grpSpLocks/>
            </p:cNvGrpSpPr>
            <p:nvPr/>
          </p:nvGrpSpPr>
          <p:grpSpPr bwMode="auto">
            <a:xfrm>
              <a:off x="3504" y="528"/>
              <a:ext cx="1897" cy="1683"/>
              <a:chOff x="3504" y="525"/>
              <a:chExt cx="1897" cy="1683"/>
            </a:xfrm>
          </p:grpSpPr>
          <p:sp>
            <p:nvSpPr>
              <p:cNvPr id="27658" name="Oval 175"/>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59" name="Oval 176"/>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0" name="Oval 177"/>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1" name="Oval 178"/>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2" name="Oval 179"/>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3" name="Oval 180"/>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4" name="Oval 181"/>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5" name="Oval 182"/>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6" name="Oval 183"/>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7" name="Oval 184"/>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8" name="Oval 185"/>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69" name="Oval 186"/>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0" name="Oval 187"/>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1" name="Oval 188"/>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2" name="Oval 189"/>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3" name="Oval 190"/>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4" name="Oval 191"/>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5" name="Oval 192"/>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6" name="Oval 193"/>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7" name="Oval 194"/>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8" name="Oval 195"/>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79" name="Oval 196"/>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0" name="Oval 197"/>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1" name="Oval 198"/>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2" name="Oval 199"/>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3" name="Oval 200"/>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4" name="Oval 201"/>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5" name="Oval 202"/>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7686" name="Oval 203"/>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spTree>
    <p:extLst>
      <p:ext uri="{BB962C8B-B14F-4D97-AF65-F5344CB8AC3E}">
        <p14:creationId xmlns:p14="http://schemas.microsoft.com/office/powerpoint/2010/main" val="277922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fade">
                                      <p:cBhvr>
                                        <p:cTn id="7" dur="1000"/>
                                        <p:tgtEl>
                                          <p:spTgt spid="33798"/>
                                        </p:tgtEl>
                                      </p:cBhvr>
                                    </p:animEffect>
                                    <p:anim calcmode="lin" valueType="num">
                                      <p:cBhvr>
                                        <p:cTn id="8" dur="1000" fill="hold"/>
                                        <p:tgtEl>
                                          <p:spTgt spid="33798"/>
                                        </p:tgtEl>
                                        <p:attrNameLst>
                                          <p:attrName>ppt_x</p:attrName>
                                        </p:attrNameLst>
                                      </p:cBhvr>
                                      <p:tavLst>
                                        <p:tav tm="0">
                                          <p:val>
                                            <p:strVal val="#ppt_x"/>
                                          </p:val>
                                        </p:tav>
                                        <p:tav tm="100000">
                                          <p:val>
                                            <p:strVal val="#ppt_x"/>
                                          </p:val>
                                        </p:tav>
                                      </p:tavLst>
                                    </p:anim>
                                    <p:anim calcmode="lin" valueType="num">
                                      <p:cBhvr>
                                        <p:cTn id="9" dur="1000" fill="hold"/>
                                        <p:tgtEl>
                                          <p:spTgt spid="337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3798"/>
                                        </p:tgtEl>
                                        <p:attrNameLst>
                                          <p:attrName>ppt_w</p:attrName>
                                        </p:attrNameLst>
                                      </p:cBhvr>
                                      <p:tavLst>
                                        <p:tav tm="0">
                                          <p:val>
                                            <p:strVal val="ppt_w"/>
                                          </p:val>
                                        </p:tav>
                                        <p:tav tm="100000">
                                          <p:val>
                                            <p:strVal val="ppt_w*0.05"/>
                                          </p:val>
                                        </p:tav>
                                      </p:tavLst>
                                    </p:anim>
                                    <p:anim calcmode="lin" valueType="num">
                                      <p:cBhvr>
                                        <p:cTn id="24" dur="500"/>
                                        <p:tgtEl>
                                          <p:spTgt spid="33798"/>
                                        </p:tgtEl>
                                        <p:attrNameLst>
                                          <p:attrName>ppt_h</p:attrName>
                                        </p:attrNameLst>
                                      </p:cBhvr>
                                      <p:tavLst>
                                        <p:tav tm="0">
                                          <p:val>
                                            <p:strVal val="ppt_h"/>
                                          </p:val>
                                        </p:tav>
                                        <p:tav tm="100000">
                                          <p:val>
                                            <p:strVal val="ppt_h"/>
                                          </p:val>
                                        </p:tav>
                                      </p:tavLst>
                                    </p:anim>
                                    <p:anim calcmode="lin" valueType="num">
                                      <p:cBhvr>
                                        <p:cTn id="25" dur="500"/>
                                        <p:tgtEl>
                                          <p:spTgt spid="33798"/>
                                        </p:tgtEl>
                                        <p:attrNameLst>
                                          <p:attrName>ppt_x</p:attrName>
                                        </p:attrNameLst>
                                      </p:cBhvr>
                                      <p:tavLst>
                                        <p:tav tm="0">
                                          <p:val>
                                            <p:strVal val="ppt_x"/>
                                          </p:val>
                                        </p:tav>
                                        <p:tav tm="100000">
                                          <p:val>
                                            <p:strVal val="ppt_x-.2"/>
                                          </p:val>
                                        </p:tav>
                                      </p:tavLst>
                                    </p:anim>
                                    <p:anim calcmode="lin" valueType="num">
                                      <p:cBhvr>
                                        <p:cTn id="26" dur="500"/>
                                        <p:tgtEl>
                                          <p:spTgt spid="33798"/>
                                        </p:tgtEl>
                                        <p:attrNameLst>
                                          <p:attrName>ppt_y</p:attrName>
                                        </p:attrNameLst>
                                      </p:cBhvr>
                                      <p:tavLst>
                                        <p:tav tm="0">
                                          <p:val>
                                            <p:strVal val="ppt_y"/>
                                          </p:val>
                                        </p:tav>
                                        <p:tav tm="100000">
                                          <p:val>
                                            <p:strVal val="ppt_y"/>
                                          </p:val>
                                        </p:tav>
                                      </p:tavLst>
                                    </p:anim>
                                    <p:animEffect transition="out" filter="fade">
                                      <p:cBhvr>
                                        <p:cTn id="27" dur="500"/>
                                        <p:tgtEl>
                                          <p:spTgt spid="33798"/>
                                        </p:tgtEl>
                                      </p:cBhvr>
                                    </p:animEffect>
                                    <p:set>
                                      <p:cBhvr>
                                        <p:cTn id="28" dur="1" fill="hold">
                                          <p:stCondLst>
                                            <p:cond delay="499"/>
                                          </p:stCondLst>
                                        </p:cTn>
                                        <p:tgtEl>
                                          <p:spTgt spid="33798"/>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2" name="Picture 4" descr="115_1536"/>
          <p:cNvPicPr>
            <a:picLocks noChangeAspect="1" noChangeArrowheads="1"/>
          </p:cNvPicPr>
          <p:nvPr/>
        </p:nvPicPr>
        <p:blipFill>
          <a:blip r:embed="rId3" cstate="print"/>
          <a:srcRect/>
          <a:stretch>
            <a:fillRect/>
          </a:stretch>
        </p:blipFill>
        <p:spPr bwMode="auto">
          <a:xfrm>
            <a:off x="457200" y="1577975"/>
            <a:ext cx="4191000" cy="3146425"/>
          </a:xfrm>
          <a:prstGeom prst="rect">
            <a:avLst/>
          </a:prstGeom>
          <a:noFill/>
          <a:ln w="9525">
            <a:noFill/>
            <a:miter lim="800000"/>
            <a:headEnd/>
            <a:tailEnd/>
          </a:ln>
        </p:spPr>
      </p:pic>
      <p:sp>
        <p:nvSpPr>
          <p:cNvPr id="28675" name="Rectangle 6"/>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solidFill>
                <a:prstClr val="black"/>
              </a:solidFill>
            </a:endParaRPr>
          </a:p>
        </p:txBody>
      </p:sp>
      <p:grpSp>
        <p:nvGrpSpPr>
          <p:cNvPr id="2" name="Group 166"/>
          <p:cNvGrpSpPr>
            <a:grpSpLocks/>
          </p:cNvGrpSpPr>
          <p:nvPr/>
        </p:nvGrpSpPr>
        <p:grpSpPr bwMode="auto">
          <a:xfrm>
            <a:off x="762000" y="1870075"/>
            <a:ext cx="3863975" cy="2670175"/>
            <a:chOff x="480" y="472"/>
            <a:chExt cx="2434" cy="1682"/>
          </a:xfrm>
        </p:grpSpPr>
        <p:sp>
          <p:nvSpPr>
            <p:cNvPr id="28775" name="Oval 123"/>
            <p:cNvSpPr>
              <a:spLocks noChangeArrowheads="1"/>
            </p:cNvSpPr>
            <p:nvPr/>
          </p:nvSpPr>
          <p:spPr bwMode="auto">
            <a:xfrm rot="613854">
              <a:off x="959" y="1444"/>
              <a:ext cx="384" cy="43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76" name="Oval 124"/>
            <p:cNvSpPr>
              <a:spLocks noChangeArrowheads="1"/>
            </p:cNvSpPr>
            <p:nvPr/>
          </p:nvSpPr>
          <p:spPr bwMode="auto">
            <a:xfrm rot="613854">
              <a:off x="814" y="575"/>
              <a:ext cx="384" cy="33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77" name="Oval 125"/>
            <p:cNvSpPr>
              <a:spLocks noChangeArrowheads="1"/>
            </p:cNvSpPr>
            <p:nvPr/>
          </p:nvSpPr>
          <p:spPr bwMode="auto">
            <a:xfrm>
              <a:off x="480" y="864"/>
              <a:ext cx="463" cy="81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78" name="Oval 126"/>
            <p:cNvSpPr>
              <a:spLocks noChangeArrowheads="1"/>
            </p:cNvSpPr>
            <p:nvPr/>
          </p:nvSpPr>
          <p:spPr bwMode="auto">
            <a:xfrm rot="-659712">
              <a:off x="714" y="1546"/>
              <a:ext cx="288" cy="24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79" name="Oval 127"/>
            <p:cNvSpPr>
              <a:spLocks noChangeArrowheads="1"/>
            </p:cNvSpPr>
            <p:nvPr/>
          </p:nvSpPr>
          <p:spPr bwMode="auto">
            <a:xfrm rot="-659712">
              <a:off x="964" y="815"/>
              <a:ext cx="384" cy="383"/>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0" name="Oval 128"/>
            <p:cNvSpPr>
              <a:spLocks noChangeArrowheads="1"/>
            </p:cNvSpPr>
            <p:nvPr/>
          </p:nvSpPr>
          <p:spPr bwMode="auto">
            <a:xfrm rot="-659712">
              <a:off x="1160" y="662"/>
              <a:ext cx="472" cy="48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1" name="Oval 129"/>
            <p:cNvSpPr>
              <a:spLocks noChangeArrowheads="1"/>
            </p:cNvSpPr>
            <p:nvPr/>
          </p:nvSpPr>
          <p:spPr bwMode="auto">
            <a:xfrm rot="-659712">
              <a:off x="1571" y="992"/>
              <a:ext cx="384" cy="14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2" name="Oval 130"/>
            <p:cNvSpPr>
              <a:spLocks noChangeArrowheads="1"/>
            </p:cNvSpPr>
            <p:nvPr/>
          </p:nvSpPr>
          <p:spPr bwMode="auto">
            <a:xfrm rot="-323525">
              <a:off x="1932" y="1240"/>
              <a:ext cx="236" cy="19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3" name="Oval 131"/>
            <p:cNvSpPr>
              <a:spLocks noChangeArrowheads="1"/>
            </p:cNvSpPr>
            <p:nvPr/>
          </p:nvSpPr>
          <p:spPr bwMode="auto">
            <a:xfrm rot="-323525">
              <a:off x="1891" y="1465"/>
              <a:ext cx="236" cy="19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4" name="Oval 132"/>
            <p:cNvSpPr>
              <a:spLocks noChangeArrowheads="1"/>
            </p:cNvSpPr>
            <p:nvPr/>
          </p:nvSpPr>
          <p:spPr bwMode="auto">
            <a:xfrm rot="-323525">
              <a:off x="1942" y="1134"/>
              <a:ext cx="236" cy="19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5" name="Oval 133"/>
            <p:cNvSpPr>
              <a:spLocks noChangeArrowheads="1"/>
            </p:cNvSpPr>
            <p:nvPr/>
          </p:nvSpPr>
          <p:spPr bwMode="auto">
            <a:xfrm rot="613854">
              <a:off x="1001" y="1057"/>
              <a:ext cx="410" cy="489"/>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6" name="Oval 134"/>
            <p:cNvSpPr>
              <a:spLocks noChangeArrowheads="1"/>
            </p:cNvSpPr>
            <p:nvPr/>
          </p:nvSpPr>
          <p:spPr bwMode="auto">
            <a:xfrm rot="-323525">
              <a:off x="1824" y="1677"/>
              <a:ext cx="236" cy="16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7" name="Oval 135"/>
            <p:cNvSpPr>
              <a:spLocks noChangeArrowheads="1"/>
            </p:cNvSpPr>
            <p:nvPr/>
          </p:nvSpPr>
          <p:spPr bwMode="auto">
            <a:xfrm rot="-323525">
              <a:off x="1879" y="813"/>
              <a:ext cx="236" cy="19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8" name="Oval 136"/>
            <p:cNvSpPr>
              <a:spLocks noChangeArrowheads="1"/>
            </p:cNvSpPr>
            <p:nvPr/>
          </p:nvSpPr>
          <p:spPr bwMode="auto">
            <a:xfrm rot="608847">
              <a:off x="1779" y="612"/>
              <a:ext cx="256" cy="19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89" name="Oval 137"/>
            <p:cNvSpPr>
              <a:spLocks noChangeArrowheads="1"/>
            </p:cNvSpPr>
            <p:nvPr/>
          </p:nvSpPr>
          <p:spPr bwMode="auto">
            <a:xfrm rot="608847">
              <a:off x="1680" y="480"/>
              <a:ext cx="189" cy="15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90" name="Oval 138"/>
            <p:cNvSpPr>
              <a:spLocks noChangeArrowheads="1"/>
            </p:cNvSpPr>
            <p:nvPr/>
          </p:nvSpPr>
          <p:spPr bwMode="auto">
            <a:xfrm rot="608847">
              <a:off x="971" y="472"/>
              <a:ext cx="432" cy="28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91" name="Oval 139"/>
            <p:cNvSpPr>
              <a:spLocks noChangeArrowheads="1"/>
            </p:cNvSpPr>
            <p:nvPr/>
          </p:nvSpPr>
          <p:spPr bwMode="auto">
            <a:xfrm rot="608847">
              <a:off x="1531" y="1007"/>
              <a:ext cx="449" cy="624"/>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92" name="Oval 140"/>
            <p:cNvSpPr>
              <a:spLocks noChangeArrowheads="1"/>
            </p:cNvSpPr>
            <p:nvPr/>
          </p:nvSpPr>
          <p:spPr bwMode="auto">
            <a:xfrm rot="608847">
              <a:off x="1854" y="643"/>
              <a:ext cx="1060" cy="1153"/>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8793" name="Oval 141"/>
            <p:cNvSpPr>
              <a:spLocks noChangeArrowheads="1"/>
            </p:cNvSpPr>
            <p:nvPr/>
          </p:nvSpPr>
          <p:spPr bwMode="auto">
            <a:xfrm rot="1501949">
              <a:off x="1346" y="1452"/>
              <a:ext cx="528" cy="702"/>
            </a:xfrm>
            <a:prstGeom prst="ellipse">
              <a:avLst/>
            </a:prstGeom>
            <a:noFill/>
            <a:ln w="38100">
              <a:solidFill>
                <a:schemeClr val="bg1"/>
              </a:solidFill>
              <a:round/>
              <a:headEnd/>
              <a:tailEnd/>
            </a:ln>
          </p:spPr>
          <p:txBody>
            <a:bodyPr wrap="none" anchor="ctr"/>
            <a:lstStyle/>
            <a:p>
              <a:endParaRPr lang="en-US">
                <a:solidFill>
                  <a:prstClr val="black"/>
                </a:solidFill>
              </a:endParaRPr>
            </a:p>
          </p:txBody>
        </p:sp>
      </p:grpSp>
      <p:grpSp>
        <p:nvGrpSpPr>
          <p:cNvPr id="3" name="Group 168"/>
          <p:cNvGrpSpPr>
            <a:grpSpLocks/>
          </p:cNvGrpSpPr>
          <p:nvPr/>
        </p:nvGrpSpPr>
        <p:grpSpPr bwMode="auto">
          <a:xfrm>
            <a:off x="1066800" y="1890713"/>
            <a:ext cx="7467600" cy="2227262"/>
            <a:chOff x="672" y="485"/>
            <a:chExt cx="4704" cy="1403"/>
          </a:xfrm>
        </p:grpSpPr>
        <p:sp>
          <p:nvSpPr>
            <p:cNvPr id="28756" name="Line 148"/>
            <p:cNvSpPr>
              <a:spLocks noChangeShapeType="1"/>
            </p:cNvSpPr>
            <p:nvPr/>
          </p:nvSpPr>
          <p:spPr bwMode="auto">
            <a:xfrm flipV="1">
              <a:off x="2054" y="1152"/>
              <a:ext cx="3322" cy="7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57" name="Line 151"/>
            <p:cNvSpPr>
              <a:spLocks noChangeShapeType="1"/>
            </p:cNvSpPr>
            <p:nvPr/>
          </p:nvSpPr>
          <p:spPr bwMode="auto">
            <a:xfrm flipV="1">
              <a:off x="1776" y="978"/>
              <a:ext cx="3279" cy="36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58" name="Line 7"/>
            <p:cNvSpPr>
              <a:spLocks noChangeShapeType="1"/>
            </p:cNvSpPr>
            <p:nvPr/>
          </p:nvSpPr>
          <p:spPr bwMode="auto">
            <a:xfrm>
              <a:off x="2385" y="1209"/>
              <a:ext cx="2079" cy="26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59" name="Line 143"/>
            <p:cNvSpPr>
              <a:spLocks noChangeShapeType="1"/>
            </p:cNvSpPr>
            <p:nvPr/>
          </p:nvSpPr>
          <p:spPr bwMode="auto">
            <a:xfrm>
              <a:off x="1602" y="1809"/>
              <a:ext cx="2726" cy="7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0" name="Line 144"/>
            <p:cNvSpPr>
              <a:spLocks noChangeShapeType="1"/>
            </p:cNvSpPr>
            <p:nvPr/>
          </p:nvSpPr>
          <p:spPr bwMode="auto">
            <a:xfrm>
              <a:off x="1152" y="1680"/>
              <a:ext cx="3062" cy="1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1" name="Line 145"/>
            <p:cNvSpPr>
              <a:spLocks noChangeShapeType="1"/>
            </p:cNvSpPr>
            <p:nvPr/>
          </p:nvSpPr>
          <p:spPr bwMode="auto">
            <a:xfrm>
              <a:off x="1948" y="1754"/>
              <a:ext cx="2973" cy="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2" name="Line 146"/>
            <p:cNvSpPr>
              <a:spLocks noChangeShapeType="1"/>
            </p:cNvSpPr>
            <p:nvPr/>
          </p:nvSpPr>
          <p:spPr bwMode="auto">
            <a:xfrm>
              <a:off x="1993" y="1571"/>
              <a:ext cx="2289" cy="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3" name="Line 147"/>
            <p:cNvSpPr>
              <a:spLocks noChangeShapeType="1"/>
            </p:cNvSpPr>
            <p:nvPr/>
          </p:nvSpPr>
          <p:spPr bwMode="auto">
            <a:xfrm flipV="1">
              <a:off x="2064" y="841"/>
              <a:ext cx="1744" cy="50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4" name="Line 149"/>
            <p:cNvSpPr>
              <a:spLocks noChangeShapeType="1"/>
            </p:cNvSpPr>
            <p:nvPr/>
          </p:nvSpPr>
          <p:spPr bwMode="auto">
            <a:xfrm>
              <a:off x="1968" y="912"/>
              <a:ext cx="2253" cy="2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5" name="Line 150"/>
            <p:cNvSpPr>
              <a:spLocks noChangeShapeType="1"/>
            </p:cNvSpPr>
            <p:nvPr/>
          </p:nvSpPr>
          <p:spPr bwMode="auto">
            <a:xfrm flipV="1">
              <a:off x="1776" y="731"/>
              <a:ext cx="1945" cy="32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6" name="Line 152"/>
            <p:cNvSpPr>
              <a:spLocks noChangeShapeType="1"/>
            </p:cNvSpPr>
            <p:nvPr/>
          </p:nvSpPr>
          <p:spPr bwMode="auto">
            <a:xfrm>
              <a:off x="1920" y="720"/>
              <a:ext cx="2392" cy="27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7" name="Line 153"/>
            <p:cNvSpPr>
              <a:spLocks noChangeShapeType="1"/>
            </p:cNvSpPr>
            <p:nvPr/>
          </p:nvSpPr>
          <p:spPr bwMode="auto">
            <a:xfrm>
              <a:off x="1776" y="576"/>
              <a:ext cx="2931" cy="54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8" name="Line 154"/>
            <p:cNvSpPr>
              <a:spLocks noChangeShapeType="1"/>
            </p:cNvSpPr>
            <p:nvPr/>
          </p:nvSpPr>
          <p:spPr bwMode="auto">
            <a:xfrm flipV="1">
              <a:off x="1392" y="632"/>
              <a:ext cx="3400" cy="28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69" name="Line 155"/>
            <p:cNvSpPr>
              <a:spLocks noChangeShapeType="1"/>
            </p:cNvSpPr>
            <p:nvPr/>
          </p:nvSpPr>
          <p:spPr bwMode="auto">
            <a:xfrm>
              <a:off x="1200" y="624"/>
              <a:ext cx="3643" cy="24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70" name="Line 156"/>
            <p:cNvSpPr>
              <a:spLocks noChangeShapeType="1"/>
            </p:cNvSpPr>
            <p:nvPr/>
          </p:nvSpPr>
          <p:spPr bwMode="auto">
            <a:xfrm>
              <a:off x="1000" y="742"/>
              <a:ext cx="3885" cy="197"/>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71" name="Line 157"/>
            <p:cNvSpPr>
              <a:spLocks noChangeShapeType="1"/>
            </p:cNvSpPr>
            <p:nvPr/>
          </p:nvSpPr>
          <p:spPr bwMode="auto">
            <a:xfrm flipV="1">
              <a:off x="1152" y="515"/>
              <a:ext cx="3575" cy="49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72" name="Line 158"/>
            <p:cNvSpPr>
              <a:spLocks noChangeShapeType="1"/>
            </p:cNvSpPr>
            <p:nvPr/>
          </p:nvSpPr>
          <p:spPr bwMode="auto">
            <a:xfrm flipV="1">
              <a:off x="1200" y="742"/>
              <a:ext cx="3568" cy="55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73" name="Line 159"/>
            <p:cNvSpPr>
              <a:spLocks noChangeShapeType="1"/>
            </p:cNvSpPr>
            <p:nvPr/>
          </p:nvSpPr>
          <p:spPr bwMode="auto">
            <a:xfrm flipV="1">
              <a:off x="864" y="1316"/>
              <a:ext cx="2885" cy="36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8774" name="Line 160"/>
            <p:cNvSpPr>
              <a:spLocks noChangeShapeType="1"/>
            </p:cNvSpPr>
            <p:nvPr/>
          </p:nvSpPr>
          <p:spPr bwMode="auto">
            <a:xfrm flipV="1">
              <a:off x="672" y="485"/>
              <a:ext cx="3878" cy="81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grpSp>
      <p:grpSp>
        <p:nvGrpSpPr>
          <p:cNvPr id="4" name="Group 167"/>
          <p:cNvGrpSpPr>
            <a:grpSpLocks/>
          </p:cNvGrpSpPr>
          <p:nvPr/>
        </p:nvGrpSpPr>
        <p:grpSpPr bwMode="auto">
          <a:xfrm>
            <a:off x="5889625" y="1881188"/>
            <a:ext cx="2647950" cy="2262187"/>
            <a:chOff x="3710" y="479"/>
            <a:chExt cx="1668" cy="1425"/>
          </a:xfrm>
        </p:grpSpPr>
        <p:sp>
          <p:nvSpPr>
            <p:cNvPr id="28736" name="Oval 10"/>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7" name="Oval 19"/>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8" name="Oval 23"/>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9" name="Oval 30"/>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0" name="Oval 31"/>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1" name="Oval 32"/>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2" name="Oval 39"/>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3" name="Oval 56"/>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4" name="Oval 59"/>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5" name="Oval 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6" name="Oval 78"/>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7" name="Oval 81"/>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8" name="Oval 82"/>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49" name="Oval 104"/>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50" name="Oval 105"/>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51" name="Oval 115"/>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52" name="Oval 116"/>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53" name="Oval 117"/>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54" name="Oval 164"/>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55" name="Oval 165"/>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28679" name="Group 169"/>
          <p:cNvGrpSpPr>
            <a:grpSpLocks/>
          </p:cNvGrpSpPr>
          <p:nvPr/>
        </p:nvGrpSpPr>
        <p:grpSpPr bwMode="auto">
          <a:xfrm>
            <a:off x="5562600" y="1806575"/>
            <a:ext cx="3011488" cy="2824163"/>
            <a:chOff x="3504" y="432"/>
            <a:chExt cx="1897" cy="1779"/>
          </a:xfrm>
        </p:grpSpPr>
        <p:grpSp>
          <p:nvGrpSpPr>
            <p:cNvPr id="28680" name="Group 170"/>
            <p:cNvGrpSpPr>
              <a:grpSpLocks/>
            </p:cNvGrpSpPr>
            <p:nvPr/>
          </p:nvGrpSpPr>
          <p:grpSpPr bwMode="auto">
            <a:xfrm>
              <a:off x="4075" y="432"/>
              <a:ext cx="1075" cy="1355"/>
              <a:chOff x="4075" y="432"/>
              <a:chExt cx="1075" cy="1355"/>
            </a:xfrm>
          </p:grpSpPr>
          <p:sp>
            <p:nvSpPr>
              <p:cNvPr id="28727" name="Oval 17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8" name="Oval 172"/>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9" name="Oval 173"/>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0" name="Oval 174"/>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1" name="Oval 175"/>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2" name="Oval 17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3" name="Oval 177"/>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4" name="Oval 178"/>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35" name="Oval 179"/>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28681" name="Group 180"/>
            <p:cNvGrpSpPr>
              <a:grpSpLocks/>
            </p:cNvGrpSpPr>
            <p:nvPr/>
          </p:nvGrpSpPr>
          <p:grpSpPr bwMode="auto">
            <a:xfrm>
              <a:off x="3550" y="502"/>
              <a:ext cx="1463" cy="1613"/>
              <a:chOff x="3550" y="502"/>
              <a:chExt cx="1463" cy="1613"/>
            </a:xfrm>
          </p:grpSpPr>
          <p:sp>
            <p:nvSpPr>
              <p:cNvPr id="28712" name="Oval 181"/>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3" name="Oval 18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4" name="Oval 183"/>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5" name="Oval 184"/>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6" name="Oval 185"/>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7" name="Oval 186"/>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8" name="Oval 187"/>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9" name="Oval 18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0" name="Oval 189"/>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1" name="Oval 190"/>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2" name="Oval 191"/>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3" name="Oval 192"/>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4" name="Oval 193"/>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5" name="Oval 194"/>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26" name="Oval 195"/>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28682" name="Group 196"/>
            <p:cNvGrpSpPr>
              <a:grpSpLocks/>
            </p:cNvGrpSpPr>
            <p:nvPr/>
          </p:nvGrpSpPr>
          <p:grpSpPr bwMode="auto">
            <a:xfrm>
              <a:off x="3504" y="528"/>
              <a:ext cx="1897" cy="1683"/>
              <a:chOff x="3504" y="525"/>
              <a:chExt cx="1897" cy="1683"/>
            </a:xfrm>
          </p:grpSpPr>
          <p:sp>
            <p:nvSpPr>
              <p:cNvPr id="28683" name="Oval 19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84" name="Oval 198"/>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85" name="Oval 199"/>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86" name="Oval 200"/>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87" name="Oval 201"/>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88" name="Oval 202"/>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89" name="Oval 20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0" name="Oval 204"/>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1" name="Oval 205"/>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2" name="Oval 206"/>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3" name="Oval 207"/>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4" name="Oval 208"/>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5" name="Oval 209"/>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6" name="Oval 210"/>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7" name="Oval 211"/>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8" name="Oval 212"/>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699" name="Oval 213"/>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0" name="Oval 214"/>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1" name="Oval 215"/>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2" name="Oval 216"/>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3" name="Oval 217"/>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4" name="Oval 218"/>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5" name="Oval 219"/>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6" name="Oval 22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7" name="Oval 221"/>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8" name="Oval 222"/>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09" name="Oval 223"/>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0" name="Oval 224"/>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8711" name="Oval 225"/>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spTree>
    <p:extLst>
      <p:ext uri="{BB962C8B-B14F-4D97-AF65-F5344CB8AC3E}">
        <p14:creationId xmlns:p14="http://schemas.microsoft.com/office/powerpoint/2010/main" val="1768151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7892"/>
                                        </p:tgtEl>
                                        <p:attrNameLst>
                                          <p:attrName>ppt_w</p:attrName>
                                        </p:attrNameLst>
                                      </p:cBhvr>
                                      <p:tavLst>
                                        <p:tav tm="0">
                                          <p:val>
                                            <p:strVal val="ppt_w"/>
                                          </p:val>
                                        </p:tav>
                                        <p:tav tm="100000">
                                          <p:val>
                                            <p:strVal val="ppt_w*0.05"/>
                                          </p:val>
                                        </p:tav>
                                      </p:tavLst>
                                    </p:anim>
                                    <p:anim calcmode="lin" valueType="num">
                                      <p:cBhvr>
                                        <p:cTn id="24" dur="500"/>
                                        <p:tgtEl>
                                          <p:spTgt spid="37892"/>
                                        </p:tgtEl>
                                        <p:attrNameLst>
                                          <p:attrName>ppt_h</p:attrName>
                                        </p:attrNameLst>
                                      </p:cBhvr>
                                      <p:tavLst>
                                        <p:tav tm="0">
                                          <p:val>
                                            <p:strVal val="ppt_h"/>
                                          </p:val>
                                        </p:tav>
                                        <p:tav tm="100000">
                                          <p:val>
                                            <p:strVal val="ppt_h"/>
                                          </p:val>
                                        </p:tav>
                                      </p:tavLst>
                                    </p:anim>
                                    <p:anim calcmode="lin" valueType="num">
                                      <p:cBhvr>
                                        <p:cTn id="25" dur="500"/>
                                        <p:tgtEl>
                                          <p:spTgt spid="37892"/>
                                        </p:tgtEl>
                                        <p:attrNameLst>
                                          <p:attrName>ppt_x</p:attrName>
                                        </p:attrNameLst>
                                      </p:cBhvr>
                                      <p:tavLst>
                                        <p:tav tm="0">
                                          <p:val>
                                            <p:strVal val="ppt_x"/>
                                          </p:val>
                                        </p:tav>
                                        <p:tav tm="100000">
                                          <p:val>
                                            <p:strVal val="ppt_x-.2"/>
                                          </p:val>
                                        </p:tav>
                                      </p:tavLst>
                                    </p:anim>
                                    <p:anim calcmode="lin" valueType="num">
                                      <p:cBhvr>
                                        <p:cTn id="26" dur="500"/>
                                        <p:tgtEl>
                                          <p:spTgt spid="37892"/>
                                        </p:tgtEl>
                                        <p:attrNameLst>
                                          <p:attrName>ppt_y</p:attrName>
                                        </p:attrNameLst>
                                      </p:cBhvr>
                                      <p:tavLst>
                                        <p:tav tm="0">
                                          <p:val>
                                            <p:strVal val="ppt_y"/>
                                          </p:val>
                                        </p:tav>
                                        <p:tav tm="100000">
                                          <p:val>
                                            <p:strVal val="ppt_y"/>
                                          </p:val>
                                        </p:tav>
                                      </p:tavLst>
                                    </p:anim>
                                    <p:animEffect transition="out" filter="fade">
                                      <p:cBhvr>
                                        <p:cTn id="27" dur="500"/>
                                        <p:tgtEl>
                                          <p:spTgt spid="37892"/>
                                        </p:tgtEl>
                                      </p:cBhvr>
                                    </p:animEffect>
                                    <p:set>
                                      <p:cBhvr>
                                        <p:cTn id="28" dur="1" fill="hold">
                                          <p:stCondLst>
                                            <p:cond delay="499"/>
                                          </p:stCondLst>
                                        </p:cTn>
                                        <p:tgtEl>
                                          <p:spTgt spid="37892"/>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6" name="Picture 2" descr="115_1516"/>
          <p:cNvPicPr>
            <a:picLocks noChangeAspect="1" noChangeArrowheads="1"/>
          </p:cNvPicPr>
          <p:nvPr/>
        </p:nvPicPr>
        <p:blipFill>
          <a:blip r:embed="rId3" cstate="print"/>
          <a:srcRect/>
          <a:stretch>
            <a:fillRect/>
          </a:stretch>
        </p:blipFill>
        <p:spPr bwMode="auto">
          <a:xfrm>
            <a:off x="457200" y="1581150"/>
            <a:ext cx="4191000" cy="3143250"/>
          </a:xfrm>
          <a:prstGeom prst="rect">
            <a:avLst/>
          </a:prstGeom>
          <a:noFill/>
          <a:ln w="9525">
            <a:noFill/>
            <a:miter lim="800000"/>
            <a:headEnd/>
            <a:tailEnd/>
          </a:ln>
        </p:spPr>
      </p:pic>
      <p:grpSp>
        <p:nvGrpSpPr>
          <p:cNvPr id="2" name="Group 249"/>
          <p:cNvGrpSpPr>
            <a:grpSpLocks/>
          </p:cNvGrpSpPr>
          <p:nvPr/>
        </p:nvGrpSpPr>
        <p:grpSpPr bwMode="auto">
          <a:xfrm>
            <a:off x="906463" y="1519238"/>
            <a:ext cx="3584575" cy="2511425"/>
            <a:chOff x="571" y="249"/>
            <a:chExt cx="2258" cy="1582"/>
          </a:xfrm>
        </p:grpSpPr>
        <p:sp>
          <p:nvSpPr>
            <p:cNvPr id="29824" name="Oval 130"/>
            <p:cNvSpPr>
              <a:spLocks noChangeArrowheads="1"/>
            </p:cNvSpPr>
            <p:nvPr/>
          </p:nvSpPr>
          <p:spPr bwMode="auto">
            <a:xfrm rot="613854">
              <a:off x="2197" y="253"/>
              <a:ext cx="632" cy="32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25" name="Oval 121"/>
            <p:cNvSpPr>
              <a:spLocks noChangeArrowheads="1"/>
            </p:cNvSpPr>
            <p:nvPr/>
          </p:nvSpPr>
          <p:spPr bwMode="auto">
            <a:xfrm rot="613854">
              <a:off x="571" y="863"/>
              <a:ext cx="184" cy="141"/>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26" name="Oval 122"/>
            <p:cNvSpPr>
              <a:spLocks noChangeArrowheads="1"/>
            </p:cNvSpPr>
            <p:nvPr/>
          </p:nvSpPr>
          <p:spPr bwMode="auto">
            <a:xfrm rot="613854">
              <a:off x="1945" y="973"/>
              <a:ext cx="298" cy="471"/>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27" name="Oval 123"/>
            <p:cNvSpPr>
              <a:spLocks noChangeArrowheads="1"/>
            </p:cNvSpPr>
            <p:nvPr/>
          </p:nvSpPr>
          <p:spPr bwMode="auto">
            <a:xfrm rot="613854">
              <a:off x="1696" y="818"/>
              <a:ext cx="344" cy="90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28" name="Oval 124"/>
            <p:cNvSpPr>
              <a:spLocks noChangeArrowheads="1"/>
            </p:cNvSpPr>
            <p:nvPr/>
          </p:nvSpPr>
          <p:spPr bwMode="auto">
            <a:xfrm rot="1593798">
              <a:off x="607" y="249"/>
              <a:ext cx="462" cy="86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29" name="Oval 125"/>
            <p:cNvSpPr>
              <a:spLocks noChangeArrowheads="1"/>
            </p:cNvSpPr>
            <p:nvPr/>
          </p:nvSpPr>
          <p:spPr bwMode="auto">
            <a:xfrm rot="613854">
              <a:off x="2256" y="1152"/>
              <a:ext cx="184" cy="189"/>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0" name="Oval 126"/>
            <p:cNvSpPr>
              <a:spLocks noChangeArrowheads="1"/>
            </p:cNvSpPr>
            <p:nvPr/>
          </p:nvSpPr>
          <p:spPr bwMode="auto">
            <a:xfrm rot="613854">
              <a:off x="1967" y="1615"/>
              <a:ext cx="320" cy="21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1" name="Oval 127"/>
            <p:cNvSpPr>
              <a:spLocks noChangeArrowheads="1"/>
            </p:cNvSpPr>
            <p:nvPr/>
          </p:nvSpPr>
          <p:spPr bwMode="auto">
            <a:xfrm rot="613854">
              <a:off x="2217" y="834"/>
              <a:ext cx="219" cy="153"/>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2" name="Oval 128"/>
            <p:cNvSpPr>
              <a:spLocks noChangeArrowheads="1"/>
            </p:cNvSpPr>
            <p:nvPr/>
          </p:nvSpPr>
          <p:spPr bwMode="auto">
            <a:xfrm rot="613854">
              <a:off x="2125" y="1522"/>
              <a:ext cx="184" cy="189"/>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3" name="Oval 129"/>
            <p:cNvSpPr>
              <a:spLocks noChangeArrowheads="1"/>
            </p:cNvSpPr>
            <p:nvPr/>
          </p:nvSpPr>
          <p:spPr bwMode="auto">
            <a:xfrm rot="613854">
              <a:off x="2214" y="1306"/>
              <a:ext cx="184" cy="22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4" name="Oval 131"/>
            <p:cNvSpPr>
              <a:spLocks noChangeArrowheads="1"/>
            </p:cNvSpPr>
            <p:nvPr/>
          </p:nvSpPr>
          <p:spPr bwMode="auto">
            <a:xfrm rot="613854">
              <a:off x="2447" y="1261"/>
              <a:ext cx="184" cy="336"/>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5" name="Oval 132"/>
            <p:cNvSpPr>
              <a:spLocks noChangeArrowheads="1"/>
            </p:cNvSpPr>
            <p:nvPr/>
          </p:nvSpPr>
          <p:spPr bwMode="auto">
            <a:xfrm rot="613854">
              <a:off x="1226" y="395"/>
              <a:ext cx="275" cy="683"/>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6" name="Oval 145"/>
            <p:cNvSpPr>
              <a:spLocks noChangeArrowheads="1"/>
            </p:cNvSpPr>
            <p:nvPr/>
          </p:nvSpPr>
          <p:spPr bwMode="auto">
            <a:xfrm rot="1985307">
              <a:off x="726" y="622"/>
              <a:ext cx="156" cy="13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7" name="Oval 146"/>
            <p:cNvSpPr>
              <a:spLocks noChangeArrowheads="1"/>
            </p:cNvSpPr>
            <p:nvPr/>
          </p:nvSpPr>
          <p:spPr bwMode="auto">
            <a:xfrm rot="1985307">
              <a:off x="860" y="308"/>
              <a:ext cx="156" cy="13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8" name="Oval 147"/>
            <p:cNvSpPr>
              <a:spLocks noChangeArrowheads="1"/>
            </p:cNvSpPr>
            <p:nvPr/>
          </p:nvSpPr>
          <p:spPr bwMode="auto">
            <a:xfrm rot="1985307">
              <a:off x="1807" y="1355"/>
              <a:ext cx="156" cy="13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39" name="Oval 148"/>
            <p:cNvSpPr>
              <a:spLocks noChangeArrowheads="1"/>
            </p:cNvSpPr>
            <p:nvPr/>
          </p:nvSpPr>
          <p:spPr bwMode="auto">
            <a:xfrm rot="1985307">
              <a:off x="1746" y="1135"/>
              <a:ext cx="156" cy="13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40" name="Oval 149"/>
            <p:cNvSpPr>
              <a:spLocks noChangeArrowheads="1"/>
            </p:cNvSpPr>
            <p:nvPr/>
          </p:nvSpPr>
          <p:spPr bwMode="auto">
            <a:xfrm rot="1985307">
              <a:off x="2250" y="1040"/>
              <a:ext cx="194" cy="111"/>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41" name="Oval 150"/>
            <p:cNvSpPr>
              <a:spLocks noChangeArrowheads="1"/>
            </p:cNvSpPr>
            <p:nvPr/>
          </p:nvSpPr>
          <p:spPr bwMode="auto">
            <a:xfrm rot="1985307">
              <a:off x="913" y="475"/>
              <a:ext cx="156" cy="13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42" name="Oval 151"/>
            <p:cNvSpPr>
              <a:spLocks noChangeArrowheads="1"/>
            </p:cNvSpPr>
            <p:nvPr/>
          </p:nvSpPr>
          <p:spPr bwMode="auto">
            <a:xfrm rot="1985307">
              <a:off x="761" y="771"/>
              <a:ext cx="156" cy="13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43" name="Oval 152"/>
            <p:cNvSpPr>
              <a:spLocks noChangeArrowheads="1"/>
            </p:cNvSpPr>
            <p:nvPr/>
          </p:nvSpPr>
          <p:spPr bwMode="auto">
            <a:xfrm rot="1985307">
              <a:off x="784" y="452"/>
              <a:ext cx="156" cy="13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29844" name="Oval 153"/>
            <p:cNvSpPr>
              <a:spLocks noChangeArrowheads="1"/>
            </p:cNvSpPr>
            <p:nvPr/>
          </p:nvSpPr>
          <p:spPr bwMode="auto">
            <a:xfrm rot="1985307">
              <a:off x="1829" y="999"/>
              <a:ext cx="156" cy="137"/>
            </a:xfrm>
            <a:prstGeom prst="ellipse">
              <a:avLst/>
            </a:prstGeom>
            <a:noFill/>
            <a:ln w="38100">
              <a:solidFill>
                <a:schemeClr val="bg1"/>
              </a:solidFill>
              <a:round/>
              <a:headEnd/>
              <a:tailEnd/>
            </a:ln>
          </p:spPr>
          <p:txBody>
            <a:bodyPr wrap="none" anchor="ctr"/>
            <a:lstStyle/>
            <a:p>
              <a:endParaRPr lang="en-US">
                <a:solidFill>
                  <a:prstClr val="black"/>
                </a:solidFill>
              </a:endParaRPr>
            </a:p>
          </p:txBody>
        </p:sp>
      </p:grpSp>
      <p:sp>
        <p:nvSpPr>
          <p:cNvPr id="29700" name="Rectangle 3"/>
          <p:cNvSpPr>
            <a:spLocks noChangeArrowheads="1"/>
          </p:cNvSpPr>
          <p:nvPr/>
        </p:nvSpPr>
        <p:spPr bwMode="auto">
          <a:xfrm>
            <a:off x="5029200" y="1581150"/>
            <a:ext cx="3733800" cy="3124200"/>
          </a:xfrm>
          <a:prstGeom prst="rect">
            <a:avLst/>
          </a:prstGeom>
          <a:noFill/>
          <a:ln w="9525">
            <a:solidFill>
              <a:schemeClr val="tx1"/>
            </a:solidFill>
            <a:miter lim="800000"/>
            <a:headEnd/>
            <a:tailEnd/>
          </a:ln>
        </p:spPr>
        <p:txBody>
          <a:bodyPr wrap="none" anchor="ctr"/>
          <a:lstStyle/>
          <a:p>
            <a:endParaRPr lang="en-US">
              <a:solidFill>
                <a:prstClr val="black"/>
              </a:solidFill>
            </a:endParaRPr>
          </a:p>
        </p:txBody>
      </p:sp>
      <p:grpSp>
        <p:nvGrpSpPr>
          <p:cNvPr id="3" name="Group 252"/>
          <p:cNvGrpSpPr>
            <a:grpSpLocks/>
          </p:cNvGrpSpPr>
          <p:nvPr/>
        </p:nvGrpSpPr>
        <p:grpSpPr bwMode="auto">
          <a:xfrm>
            <a:off x="1050925" y="1714500"/>
            <a:ext cx="7559675" cy="2228850"/>
            <a:chOff x="662" y="372"/>
            <a:chExt cx="4762" cy="1404"/>
          </a:xfrm>
        </p:grpSpPr>
        <p:sp>
          <p:nvSpPr>
            <p:cNvPr id="29803" name="Line 154"/>
            <p:cNvSpPr>
              <a:spLocks noChangeShapeType="1"/>
            </p:cNvSpPr>
            <p:nvPr/>
          </p:nvSpPr>
          <p:spPr bwMode="auto">
            <a:xfrm>
              <a:off x="1920" y="1056"/>
              <a:ext cx="3504" cy="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04" name="Line 4"/>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05" name="Line 133"/>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06" name="Line 134"/>
            <p:cNvSpPr>
              <a:spLocks noChangeShapeType="1"/>
            </p:cNvSpPr>
            <p:nvPr/>
          </p:nvSpPr>
          <p:spPr bwMode="auto">
            <a:xfrm>
              <a:off x="2208" y="1632"/>
              <a:ext cx="2087" cy="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07" name="Line 135"/>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08" name="Line 136"/>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09" name="Line 137"/>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0" name="Line 138"/>
            <p:cNvSpPr>
              <a:spLocks noChangeShapeType="1"/>
            </p:cNvSpPr>
            <p:nvPr/>
          </p:nvSpPr>
          <p:spPr bwMode="auto">
            <a:xfrm>
              <a:off x="2496" y="432"/>
              <a:ext cx="1245" cy="35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1" name="Line 139"/>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2" name="Line 140"/>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3" name="Line 141"/>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4" name="Line 142"/>
            <p:cNvSpPr>
              <a:spLocks noChangeShapeType="1"/>
            </p:cNvSpPr>
            <p:nvPr/>
          </p:nvSpPr>
          <p:spPr bwMode="auto">
            <a:xfrm>
              <a:off x="864" y="672"/>
              <a:ext cx="3929" cy="96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5" name="Line 143"/>
            <p:cNvSpPr>
              <a:spLocks noChangeShapeType="1"/>
            </p:cNvSpPr>
            <p:nvPr/>
          </p:nvSpPr>
          <p:spPr bwMode="auto">
            <a:xfrm>
              <a:off x="662" y="937"/>
              <a:ext cx="3823" cy="71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6" name="Line 155"/>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7" name="Line 156"/>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8" name="Line 157"/>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19" name="Line 158"/>
            <p:cNvSpPr>
              <a:spLocks noChangeShapeType="1"/>
            </p:cNvSpPr>
            <p:nvPr/>
          </p:nvSpPr>
          <p:spPr bwMode="auto">
            <a:xfrm>
              <a:off x="833" y="849"/>
              <a:ext cx="3754" cy="89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20" name="Line 159"/>
            <p:cNvSpPr>
              <a:spLocks noChangeShapeType="1"/>
            </p:cNvSpPr>
            <p:nvPr/>
          </p:nvSpPr>
          <p:spPr bwMode="auto">
            <a:xfrm>
              <a:off x="788" y="697"/>
              <a:ext cx="4072" cy="887"/>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21" name="Line 160"/>
            <p:cNvSpPr>
              <a:spLocks noChangeShapeType="1"/>
            </p:cNvSpPr>
            <p:nvPr/>
          </p:nvSpPr>
          <p:spPr bwMode="auto">
            <a:xfrm>
              <a:off x="985" y="546"/>
              <a:ext cx="3573" cy="95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22" name="Line 161"/>
            <p:cNvSpPr>
              <a:spLocks noChangeShapeType="1"/>
            </p:cNvSpPr>
            <p:nvPr/>
          </p:nvSpPr>
          <p:spPr bwMode="auto">
            <a:xfrm>
              <a:off x="856" y="515"/>
              <a:ext cx="3633" cy="81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29823" name="Line 162"/>
            <p:cNvSpPr>
              <a:spLocks noChangeShapeType="1"/>
            </p:cNvSpPr>
            <p:nvPr/>
          </p:nvSpPr>
          <p:spPr bwMode="auto">
            <a:xfrm>
              <a:off x="940" y="372"/>
              <a:ext cx="3496" cy="72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grpSp>
      <p:grpSp>
        <p:nvGrpSpPr>
          <p:cNvPr id="4" name="Group 251"/>
          <p:cNvGrpSpPr>
            <a:grpSpLocks/>
          </p:cNvGrpSpPr>
          <p:nvPr/>
        </p:nvGrpSpPr>
        <p:grpSpPr bwMode="auto">
          <a:xfrm>
            <a:off x="5926138" y="1957388"/>
            <a:ext cx="2684462" cy="1966912"/>
            <a:chOff x="3733" y="525"/>
            <a:chExt cx="1691" cy="1239"/>
          </a:xfrm>
        </p:grpSpPr>
        <p:sp>
          <p:nvSpPr>
            <p:cNvPr id="29782" name="Oval 9"/>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3" name="Oval 1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4" name="Oval 21"/>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5" name="Oval 22"/>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6" name="Oval 32"/>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7" name="Oval 3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8" name="Oval 37"/>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9" name="Oval 4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0" name="Oval 4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1" name="Oval 50"/>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2" name="Oval 63"/>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3" name="Oval 73"/>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4" name="Oval 74"/>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5" name="Oval 85"/>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6" name="Oval 87"/>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7" name="Oval 9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8" name="Oval 100"/>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99" name="Oval 105"/>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800" name="Oval 109"/>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801" name="Oval 16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802" name="Oval 248"/>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29703" name="Group 253"/>
          <p:cNvGrpSpPr>
            <a:grpSpLocks/>
          </p:cNvGrpSpPr>
          <p:nvPr/>
        </p:nvGrpSpPr>
        <p:grpSpPr bwMode="auto">
          <a:xfrm>
            <a:off x="5562600" y="1809750"/>
            <a:ext cx="3011488" cy="2824163"/>
            <a:chOff x="3504" y="432"/>
            <a:chExt cx="1897" cy="1779"/>
          </a:xfrm>
        </p:grpSpPr>
        <p:grpSp>
          <p:nvGrpSpPr>
            <p:cNvPr id="29704" name="Group 254"/>
            <p:cNvGrpSpPr>
              <a:grpSpLocks/>
            </p:cNvGrpSpPr>
            <p:nvPr/>
          </p:nvGrpSpPr>
          <p:grpSpPr bwMode="auto">
            <a:xfrm>
              <a:off x="3710" y="479"/>
              <a:ext cx="1668" cy="1425"/>
              <a:chOff x="3710" y="479"/>
              <a:chExt cx="1668" cy="1425"/>
            </a:xfrm>
          </p:grpSpPr>
          <p:sp>
            <p:nvSpPr>
              <p:cNvPr id="29762" name="Oval 255"/>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3" name="Oval 256"/>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4" name="Oval 257"/>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5" name="Oval 258"/>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6" name="Oval 25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7" name="Oval 260"/>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8" name="Oval 261"/>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9" name="Oval 262"/>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0" name="Oval 263"/>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1" name="Oval 2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2" name="Oval 265"/>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3" name="Oval 266"/>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4" name="Oval 267"/>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5" name="Oval 268"/>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6" name="Oval 269"/>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7" name="Oval 270"/>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8" name="Oval 271"/>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79" name="Oval 272"/>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0" name="Oval 273"/>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81" name="Oval 274"/>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29705" name="Group 275"/>
            <p:cNvGrpSpPr>
              <a:grpSpLocks/>
            </p:cNvGrpSpPr>
            <p:nvPr/>
          </p:nvGrpSpPr>
          <p:grpSpPr bwMode="auto">
            <a:xfrm>
              <a:off x="3504" y="432"/>
              <a:ext cx="1897" cy="1779"/>
              <a:chOff x="3504" y="432"/>
              <a:chExt cx="1897" cy="1779"/>
            </a:xfrm>
          </p:grpSpPr>
          <p:grpSp>
            <p:nvGrpSpPr>
              <p:cNvPr id="29706" name="Group 276"/>
              <p:cNvGrpSpPr>
                <a:grpSpLocks/>
              </p:cNvGrpSpPr>
              <p:nvPr/>
            </p:nvGrpSpPr>
            <p:grpSpPr bwMode="auto">
              <a:xfrm>
                <a:off x="4075" y="432"/>
                <a:ext cx="1075" cy="1355"/>
                <a:chOff x="4075" y="432"/>
                <a:chExt cx="1075" cy="1355"/>
              </a:xfrm>
            </p:grpSpPr>
            <p:sp>
              <p:nvSpPr>
                <p:cNvPr id="29753" name="Oval 277"/>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4" name="Oval 278"/>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5" name="Oval 279"/>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6" name="Oval 280"/>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7" name="Oval 2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8" name="Oval 282"/>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9" name="Oval 283"/>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0" name="Oval 284"/>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61" name="Oval 285"/>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29707" name="Group 286"/>
              <p:cNvGrpSpPr>
                <a:grpSpLocks/>
              </p:cNvGrpSpPr>
              <p:nvPr/>
            </p:nvGrpSpPr>
            <p:grpSpPr bwMode="auto">
              <a:xfrm>
                <a:off x="3550" y="502"/>
                <a:ext cx="1463" cy="1613"/>
                <a:chOff x="3550" y="502"/>
                <a:chExt cx="1463" cy="1613"/>
              </a:xfrm>
            </p:grpSpPr>
            <p:sp>
              <p:nvSpPr>
                <p:cNvPr id="29738" name="Oval 287"/>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9" name="Oval 288"/>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0" name="Oval 289"/>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1" name="Oval 290"/>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2" name="Oval 291"/>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3" name="Oval 292"/>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4" name="Oval 293"/>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5" name="Oval 294"/>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6" name="Oval 295"/>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7" name="Oval 296"/>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8" name="Oval 297"/>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49" name="Oval 298"/>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0" name="Oval 299"/>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1" name="Oval 300"/>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52" name="Oval 301"/>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29708" name="Group 302"/>
              <p:cNvGrpSpPr>
                <a:grpSpLocks/>
              </p:cNvGrpSpPr>
              <p:nvPr/>
            </p:nvGrpSpPr>
            <p:grpSpPr bwMode="auto">
              <a:xfrm>
                <a:off x="3504" y="528"/>
                <a:ext cx="1897" cy="1683"/>
                <a:chOff x="3504" y="525"/>
                <a:chExt cx="1897" cy="1683"/>
              </a:xfrm>
            </p:grpSpPr>
            <p:sp>
              <p:nvSpPr>
                <p:cNvPr id="29709" name="Oval 30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0" name="Oval 30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1" name="Oval 30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2" name="Oval 30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3" name="Oval 30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4" name="Oval 30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5" name="Oval 30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6" name="Oval 31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7" name="Oval 31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8" name="Oval 31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19" name="Oval 31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0" name="Oval 31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1" name="Oval 31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2" name="Oval 31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3" name="Oval 31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4" name="Oval 31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5" name="Oval 31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6" name="Oval 32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7" name="Oval 32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8" name="Oval 32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29" name="Oval 32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0" name="Oval 32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1" name="Oval 32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2" name="Oval 32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3" name="Oval 32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4" name="Oval 32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5" name="Oval 32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6" name="Oval 33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29737" name="Oval 33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grpSp>
    </p:spTree>
    <p:extLst>
      <p:ext uri="{BB962C8B-B14F-4D97-AF65-F5344CB8AC3E}">
        <p14:creationId xmlns:p14="http://schemas.microsoft.com/office/powerpoint/2010/main" val="3360753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1000" fill="hold"/>
                                        <p:tgtEl>
                                          <p:spTgt spid="573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57346"/>
                                        </p:tgtEl>
                                        <p:attrNameLst>
                                          <p:attrName>ppt_w</p:attrName>
                                        </p:attrNameLst>
                                      </p:cBhvr>
                                      <p:tavLst>
                                        <p:tav tm="0">
                                          <p:val>
                                            <p:strVal val="ppt_w"/>
                                          </p:val>
                                        </p:tav>
                                        <p:tav tm="100000">
                                          <p:val>
                                            <p:strVal val="ppt_w*0.05"/>
                                          </p:val>
                                        </p:tav>
                                      </p:tavLst>
                                    </p:anim>
                                    <p:anim calcmode="lin" valueType="num">
                                      <p:cBhvr>
                                        <p:cTn id="24" dur="500"/>
                                        <p:tgtEl>
                                          <p:spTgt spid="57346"/>
                                        </p:tgtEl>
                                        <p:attrNameLst>
                                          <p:attrName>ppt_h</p:attrName>
                                        </p:attrNameLst>
                                      </p:cBhvr>
                                      <p:tavLst>
                                        <p:tav tm="0">
                                          <p:val>
                                            <p:strVal val="ppt_h"/>
                                          </p:val>
                                        </p:tav>
                                        <p:tav tm="100000">
                                          <p:val>
                                            <p:strVal val="ppt_h"/>
                                          </p:val>
                                        </p:tav>
                                      </p:tavLst>
                                    </p:anim>
                                    <p:anim calcmode="lin" valueType="num">
                                      <p:cBhvr>
                                        <p:cTn id="25" dur="500"/>
                                        <p:tgtEl>
                                          <p:spTgt spid="57346"/>
                                        </p:tgtEl>
                                        <p:attrNameLst>
                                          <p:attrName>ppt_x</p:attrName>
                                        </p:attrNameLst>
                                      </p:cBhvr>
                                      <p:tavLst>
                                        <p:tav tm="0">
                                          <p:val>
                                            <p:strVal val="ppt_x"/>
                                          </p:val>
                                        </p:tav>
                                        <p:tav tm="100000">
                                          <p:val>
                                            <p:strVal val="ppt_x-.2"/>
                                          </p:val>
                                        </p:tav>
                                      </p:tavLst>
                                    </p:anim>
                                    <p:anim calcmode="lin" valueType="num">
                                      <p:cBhvr>
                                        <p:cTn id="26" dur="500"/>
                                        <p:tgtEl>
                                          <p:spTgt spid="57346"/>
                                        </p:tgtEl>
                                        <p:attrNameLst>
                                          <p:attrName>ppt_y</p:attrName>
                                        </p:attrNameLst>
                                      </p:cBhvr>
                                      <p:tavLst>
                                        <p:tav tm="0">
                                          <p:val>
                                            <p:strVal val="ppt_y"/>
                                          </p:val>
                                        </p:tav>
                                        <p:tav tm="100000">
                                          <p:val>
                                            <p:strVal val="ppt_y"/>
                                          </p:val>
                                        </p:tav>
                                      </p:tavLst>
                                    </p:anim>
                                    <p:animEffect transition="out" filter="fade">
                                      <p:cBhvr>
                                        <p:cTn id="27" dur="500"/>
                                        <p:tgtEl>
                                          <p:spTgt spid="57346"/>
                                        </p:tgtEl>
                                      </p:cBhvr>
                                    </p:animEffect>
                                    <p:set>
                                      <p:cBhvr>
                                        <p:cTn id="28" dur="1" fill="hold">
                                          <p:stCondLst>
                                            <p:cond delay="499"/>
                                          </p:stCondLst>
                                        </p:cTn>
                                        <p:tgtEl>
                                          <p:spTgt spid="57346"/>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09_1000"/>
          <p:cNvPicPr>
            <a:picLocks noChangeAspect="1" noChangeArrowheads="1"/>
          </p:cNvPicPr>
          <p:nvPr/>
        </p:nvPicPr>
        <p:blipFill>
          <a:blip r:embed="rId3" cstate="print"/>
          <a:srcRect/>
          <a:stretch>
            <a:fillRect/>
          </a:stretch>
        </p:blipFill>
        <p:spPr bwMode="auto">
          <a:xfrm>
            <a:off x="457200" y="1577975"/>
            <a:ext cx="4191000" cy="3143250"/>
          </a:xfrm>
          <a:prstGeom prst="rect">
            <a:avLst/>
          </a:prstGeom>
          <a:noFill/>
          <a:ln w="9525">
            <a:noFill/>
            <a:miter lim="800000"/>
            <a:headEnd/>
            <a:tailEnd/>
          </a:ln>
        </p:spPr>
      </p:pic>
      <p:sp>
        <p:nvSpPr>
          <p:cNvPr id="30723" name="Rectangle 4"/>
          <p:cNvSpPr>
            <a:spLocks noChangeArrowheads="1"/>
          </p:cNvSpPr>
          <p:nvPr/>
        </p:nvSpPr>
        <p:spPr bwMode="auto">
          <a:xfrm>
            <a:off x="5029200" y="1577975"/>
            <a:ext cx="3733800" cy="3124200"/>
          </a:xfrm>
          <a:prstGeom prst="rect">
            <a:avLst/>
          </a:prstGeom>
          <a:noFill/>
          <a:ln w="9525">
            <a:solidFill>
              <a:schemeClr val="tx1"/>
            </a:solidFill>
            <a:miter lim="800000"/>
            <a:headEnd/>
            <a:tailEnd/>
          </a:ln>
        </p:spPr>
        <p:txBody>
          <a:bodyPr wrap="none" anchor="ctr"/>
          <a:lstStyle/>
          <a:p>
            <a:endParaRPr lang="en-US">
              <a:solidFill>
                <a:prstClr val="black"/>
              </a:solidFill>
            </a:endParaRPr>
          </a:p>
        </p:txBody>
      </p:sp>
      <p:grpSp>
        <p:nvGrpSpPr>
          <p:cNvPr id="2" name="Group 167"/>
          <p:cNvGrpSpPr>
            <a:grpSpLocks/>
          </p:cNvGrpSpPr>
          <p:nvPr/>
        </p:nvGrpSpPr>
        <p:grpSpPr bwMode="auto">
          <a:xfrm>
            <a:off x="5743575" y="2363788"/>
            <a:ext cx="2576513" cy="1446212"/>
            <a:chOff x="3618" y="783"/>
            <a:chExt cx="1623" cy="911"/>
          </a:xfrm>
        </p:grpSpPr>
        <p:sp>
          <p:nvSpPr>
            <p:cNvPr id="30874" name="Oval 11"/>
            <p:cNvSpPr>
              <a:spLocks noChangeArrowheads="1"/>
            </p:cNvSpPr>
            <p:nvPr/>
          </p:nvSpPr>
          <p:spPr bwMode="auto">
            <a:xfrm>
              <a:off x="3915" y="129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75" name="Oval 13"/>
            <p:cNvSpPr>
              <a:spLocks noChangeArrowheads="1"/>
            </p:cNvSpPr>
            <p:nvPr/>
          </p:nvSpPr>
          <p:spPr bwMode="auto">
            <a:xfrm>
              <a:off x="3870" y="99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76" name="Oval 24"/>
            <p:cNvSpPr>
              <a:spLocks noChangeArrowheads="1"/>
            </p:cNvSpPr>
            <p:nvPr/>
          </p:nvSpPr>
          <p:spPr bwMode="auto">
            <a:xfrm>
              <a:off x="448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77" name="Oval 43"/>
            <p:cNvSpPr>
              <a:spLocks noChangeArrowheads="1"/>
            </p:cNvSpPr>
            <p:nvPr/>
          </p:nvSpPr>
          <p:spPr bwMode="auto">
            <a:xfrm>
              <a:off x="4121"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78" name="Oval 47"/>
            <p:cNvSpPr>
              <a:spLocks noChangeArrowheads="1"/>
            </p:cNvSpPr>
            <p:nvPr/>
          </p:nvSpPr>
          <p:spPr bwMode="auto">
            <a:xfrm>
              <a:off x="4030" y="106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79" name="Oval 52"/>
            <p:cNvSpPr>
              <a:spLocks noChangeArrowheads="1"/>
            </p:cNvSpPr>
            <p:nvPr/>
          </p:nvSpPr>
          <p:spPr bwMode="auto">
            <a:xfrm>
              <a:off x="4807"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0" name="Oval 53"/>
            <p:cNvSpPr>
              <a:spLocks noChangeArrowheads="1"/>
            </p:cNvSpPr>
            <p:nvPr/>
          </p:nvSpPr>
          <p:spPr bwMode="auto">
            <a:xfrm>
              <a:off x="4624"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1" name="Oval 55"/>
            <p:cNvSpPr>
              <a:spLocks noChangeArrowheads="1"/>
            </p:cNvSpPr>
            <p:nvPr/>
          </p:nvSpPr>
          <p:spPr bwMode="auto">
            <a:xfrm>
              <a:off x="4967"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2" name="Oval 66"/>
            <p:cNvSpPr>
              <a:spLocks noChangeArrowheads="1"/>
            </p:cNvSpPr>
            <p:nvPr/>
          </p:nvSpPr>
          <p:spPr bwMode="auto">
            <a:xfrm>
              <a:off x="5218" y="94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3" name="Oval 73"/>
            <p:cNvSpPr>
              <a:spLocks noChangeArrowheads="1"/>
            </p:cNvSpPr>
            <p:nvPr/>
          </p:nvSpPr>
          <p:spPr bwMode="auto">
            <a:xfrm>
              <a:off x="4144"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4" name="Oval 81"/>
            <p:cNvSpPr>
              <a:spLocks noChangeArrowheads="1"/>
            </p:cNvSpPr>
            <p:nvPr/>
          </p:nvSpPr>
          <p:spPr bwMode="auto">
            <a:xfrm>
              <a:off x="4967"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5" name="Oval 91"/>
            <p:cNvSpPr>
              <a:spLocks noChangeArrowheads="1"/>
            </p:cNvSpPr>
            <p:nvPr/>
          </p:nvSpPr>
          <p:spPr bwMode="auto">
            <a:xfrm>
              <a:off x="3618" y="118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6" name="Oval 92"/>
            <p:cNvSpPr>
              <a:spLocks noChangeArrowheads="1"/>
            </p:cNvSpPr>
            <p:nvPr/>
          </p:nvSpPr>
          <p:spPr bwMode="auto">
            <a:xfrm>
              <a:off x="3755" y="118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7" name="Oval 93"/>
            <p:cNvSpPr>
              <a:spLocks noChangeArrowheads="1"/>
            </p:cNvSpPr>
            <p:nvPr/>
          </p:nvSpPr>
          <p:spPr bwMode="auto">
            <a:xfrm>
              <a:off x="3733" y="113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8" name="Oval 94"/>
            <p:cNvSpPr>
              <a:spLocks noChangeArrowheads="1"/>
            </p:cNvSpPr>
            <p:nvPr/>
          </p:nvSpPr>
          <p:spPr bwMode="auto">
            <a:xfrm>
              <a:off x="4121" y="141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89" name="Oval 97"/>
            <p:cNvSpPr>
              <a:spLocks noChangeArrowheads="1"/>
            </p:cNvSpPr>
            <p:nvPr/>
          </p:nvSpPr>
          <p:spPr bwMode="auto">
            <a:xfrm>
              <a:off x="4213" y="139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90" name="Oval 107"/>
            <p:cNvSpPr>
              <a:spLocks noChangeArrowheads="1"/>
            </p:cNvSpPr>
            <p:nvPr/>
          </p:nvSpPr>
          <p:spPr bwMode="auto">
            <a:xfrm>
              <a:off x="3641" y="78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 name="Group 165"/>
          <p:cNvGrpSpPr>
            <a:grpSpLocks/>
          </p:cNvGrpSpPr>
          <p:nvPr/>
        </p:nvGrpSpPr>
        <p:grpSpPr bwMode="auto">
          <a:xfrm>
            <a:off x="417513" y="1501775"/>
            <a:ext cx="4073525" cy="3225800"/>
            <a:chOff x="263" y="240"/>
            <a:chExt cx="2566" cy="2032"/>
          </a:xfrm>
        </p:grpSpPr>
        <p:sp>
          <p:nvSpPr>
            <p:cNvPr id="30854" name="Oval 121"/>
            <p:cNvSpPr>
              <a:spLocks noChangeArrowheads="1"/>
            </p:cNvSpPr>
            <p:nvPr/>
          </p:nvSpPr>
          <p:spPr bwMode="auto">
            <a:xfrm rot="613854">
              <a:off x="1248" y="723"/>
              <a:ext cx="527" cy="724"/>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55" name="Oval 122"/>
            <p:cNvSpPr>
              <a:spLocks noChangeArrowheads="1"/>
            </p:cNvSpPr>
            <p:nvPr/>
          </p:nvSpPr>
          <p:spPr bwMode="auto">
            <a:xfrm rot="613854">
              <a:off x="912" y="1478"/>
              <a:ext cx="860" cy="43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56" name="Oval 123"/>
            <p:cNvSpPr>
              <a:spLocks noChangeArrowheads="1"/>
            </p:cNvSpPr>
            <p:nvPr/>
          </p:nvSpPr>
          <p:spPr bwMode="auto">
            <a:xfrm rot="613854">
              <a:off x="1968" y="240"/>
              <a:ext cx="384" cy="43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57" name="Oval 124"/>
            <p:cNvSpPr>
              <a:spLocks noChangeArrowheads="1"/>
            </p:cNvSpPr>
            <p:nvPr/>
          </p:nvSpPr>
          <p:spPr bwMode="auto">
            <a:xfrm rot="613854">
              <a:off x="278" y="1487"/>
              <a:ext cx="384" cy="72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58" name="Oval 125"/>
            <p:cNvSpPr>
              <a:spLocks noChangeArrowheads="1"/>
            </p:cNvSpPr>
            <p:nvPr/>
          </p:nvSpPr>
          <p:spPr bwMode="auto">
            <a:xfrm rot="-1696591">
              <a:off x="1548" y="1363"/>
              <a:ext cx="1114" cy="74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59" name="Oval 126"/>
            <p:cNvSpPr>
              <a:spLocks noChangeArrowheads="1"/>
            </p:cNvSpPr>
            <p:nvPr/>
          </p:nvSpPr>
          <p:spPr bwMode="auto">
            <a:xfrm rot="-850769">
              <a:off x="646" y="945"/>
              <a:ext cx="864" cy="96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0" name="Oval 127"/>
            <p:cNvSpPr>
              <a:spLocks noChangeArrowheads="1"/>
            </p:cNvSpPr>
            <p:nvPr/>
          </p:nvSpPr>
          <p:spPr bwMode="auto">
            <a:xfrm rot="613854">
              <a:off x="2236" y="648"/>
              <a:ext cx="356" cy="38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1" name="Oval 128"/>
            <p:cNvSpPr>
              <a:spLocks noChangeArrowheads="1"/>
            </p:cNvSpPr>
            <p:nvPr/>
          </p:nvSpPr>
          <p:spPr bwMode="auto">
            <a:xfrm rot="613854">
              <a:off x="871" y="506"/>
              <a:ext cx="1475" cy="123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2" name="Oval 129"/>
            <p:cNvSpPr>
              <a:spLocks noChangeArrowheads="1"/>
            </p:cNvSpPr>
            <p:nvPr/>
          </p:nvSpPr>
          <p:spPr bwMode="auto">
            <a:xfrm rot="613854">
              <a:off x="1381" y="931"/>
              <a:ext cx="260" cy="312"/>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3" name="Oval 130"/>
            <p:cNvSpPr>
              <a:spLocks noChangeArrowheads="1"/>
            </p:cNvSpPr>
            <p:nvPr/>
          </p:nvSpPr>
          <p:spPr bwMode="auto">
            <a:xfrm rot="1063823">
              <a:off x="2253" y="352"/>
              <a:ext cx="576" cy="298"/>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4" name="Oval 131"/>
            <p:cNvSpPr>
              <a:spLocks noChangeArrowheads="1"/>
            </p:cNvSpPr>
            <p:nvPr/>
          </p:nvSpPr>
          <p:spPr bwMode="auto">
            <a:xfrm rot="613854">
              <a:off x="2206" y="1887"/>
              <a:ext cx="528" cy="38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5" name="Oval 132"/>
            <p:cNvSpPr>
              <a:spLocks noChangeArrowheads="1"/>
            </p:cNvSpPr>
            <p:nvPr/>
          </p:nvSpPr>
          <p:spPr bwMode="auto">
            <a:xfrm rot="613854">
              <a:off x="804" y="1585"/>
              <a:ext cx="1248" cy="67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6" name="Oval 133"/>
            <p:cNvSpPr>
              <a:spLocks noChangeArrowheads="1"/>
            </p:cNvSpPr>
            <p:nvPr/>
          </p:nvSpPr>
          <p:spPr bwMode="auto">
            <a:xfrm rot="613854">
              <a:off x="336" y="571"/>
              <a:ext cx="395" cy="480"/>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7" name="Oval 134"/>
            <p:cNvSpPr>
              <a:spLocks noChangeArrowheads="1"/>
            </p:cNvSpPr>
            <p:nvPr/>
          </p:nvSpPr>
          <p:spPr bwMode="auto">
            <a:xfrm rot="613854">
              <a:off x="2468" y="1020"/>
              <a:ext cx="241" cy="38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8" name="Oval 135"/>
            <p:cNvSpPr>
              <a:spLocks noChangeArrowheads="1"/>
            </p:cNvSpPr>
            <p:nvPr/>
          </p:nvSpPr>
          <p:spPr bwMode="auto">
            <a:xfrm rot="613854">
              <a:off x="1728" y="864"/>
              <a:ext cx="356" cy="38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69" name="Oval 136"/>
            <p:cNvSpPr>
              <a:spLocks noChangeArrowheads="1"/>
            </p:cNvSpPr>
            <p:nvPr/>
          </p:nvSpPr>
          <p:spPr bwMode="auto">
            <a:xfrm rot="613854">
              <a:off x="429" y="254"/>
              <a:ext cx="530" cy="385"/>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70" name="Oval 154"/>
            <p:cNvSpPr>
              <a:spLocks noChangeArrowheads="1"/>
            </p:cNvSpPr>
            <p:nvPr/>
          </p:nvSpPr>
          <p:spPr bwMode="auto">
            <a:xfrm rot="613854">
              <a:off x="959" y="314"/>
              <a:ext cx="154" cy="9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71" name="Oval 155"/>
            <p:cNvSpPr>
              <a:spLocks noChangeArrowheads="1"/>
            </p:cNvSpPr>
            <p:nvPr/>
          </p:nvSpPr>
          <p:spPr bwMode="auto">
            <a:xfrm rot="613854">
              <a:off x="391" y="1079"/>
              <a:ext cx="154" cy="9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72" name="Oval 158"/>
            <p:cNvSpPr>
              <a:spLocks noChangeArrowheads="1"/>
            </p:cNvSpPr>
            <p:nvPr/>
          </p:nvSpPr>
          <p:spPr bwMode="auto">
            <a:xfrm rot="613854">
              <a:off x="624" y="2112"/>
              <a:ext cx="154" cy="97"/>
            </a:xfrm>
            <a:prstGeom prst="ellipse">
              <a:avLst/>
            </a:prstGeom>
            <a:noFill/>
            <a:ln w="38100">
              <a:solidFill>
                <a:schemeClr val="bg1"/>
              </a:solidFill>
              <a:round/>
              <a:headEnd/>
              <a:tailEnd/>
            </a:ln>
          </p:spPr>
          <p:txBody>
            <a:bodyPr wrap="none" anchor="ctr"/>
            <a:lstStyle/>
            <a:p>
              <a:endParaRPr lang="en-US">
                <a:solidFill>
                  <a:prstClr val="black"/>
                </a:solidFill>
              </a:endParaRPr>
            </a:p>
          </p:txBody>
        </p:sp>
        <p:sp>
          <p:nvSpPr>
            <p:cNvPr id="30873" name="Oval 161"/>
            <p:cNvSpPr>
              <a:spLocks noChangeArrowheads="1"/>
            </p:cNvSpPr>
            <p:nvPr/>
          </p:nvSpPr>
          <p:spPr bwMode="auto">
            <a:xfrm rot="613854">
              <a:off x="263" y="1304"/>
              <a:ext cx="480" cy="330"/>
            </a:xfrm>
            <a:prstGeom prst="ellipse">
              <a:avLst/>
            </a:prstGeom>
            <a:noFill/>
            <a:ln w="38100">
              <a:solidFill>
                <a:schemeClr val="bg1"/>
              </a:solidFill>
              <a:round/>
              <a:headEnd/>
              <a:tailEnd/>
            </a:ln>
          </p:spPr>
          <p:txBody>
            <a:bodyPr wrap="none" anchor="ctr"/>
            <a:lstStyle/>
            <a:p>
              <a:endParaRPr lang="en-US">
                <a:solidFill>
                  <a:prstClr val="black"/>
                </a:solidFill>
              </a:endParaRPr>
            </a:p>
          </p:txBody>
        </p:sp>
      </p:grpSp>
      <p:grpSp>
        <p:nvGrpSpPr>
          <p:cNvPr id="4" name="Group 166"/>
          <p:cNvGrpSpPr>
            <a:grpSpLocks/>
          </p:cNvGrpSpPr>
          <p:nvPr/>
        </p:nvGrpSpPr>
        <p:grpSpPr bwMode="auto">
          <a:xfrm>
            <a:off x="742950" y="1660525"/>
            <a:ext cx="7523163" cy="2889250"/>
            <a:chOff x="468" y="340"/>
            <a:chExt cx="4739" cy="1820"/>
          </a:xfrm>
        </p:grpSpPr>
        <p:sp>
          <p:nvSpPr>
            <p:cNvPr id="30835" name="Line 138"/>
            <p:cNvSpPr>
              <a:spLocks noChangeShapeType="1"/>
            </p:cNvSpPr>
            <p:nvPr/>
          </p:nvSpPr>
          <p:spPr bwMode="auto">
            <a:xfrm flipV="1">
              <a:off x="2448" y="1677"/>
              <a:ext cx="2063" cy="387"/>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36" name="Line 139"/>
            <p:cNvSpPr>
              <a:spLocks noChangeShapeType="1"/>
            </p:cNvSpPr>
            <p:nvPr/>
          </p:nvSpPr>
          <p:spPr bwMode="auto">
            <a:xfrm flipV="1">
              <a:off x="2112" y="1379"/>
              <a:ext cx="2041" cy="34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37" name="Line 140"/>
            <p:cNvSpPr>
              <a:spLocks noChangeShapeType="1"/>
            </p:cNvSpPr>
            <p:nvPr/>
          </p:nvSpPr>
          <p:spPr bwMode="auto">
            <a:xfrm flipV="1">
              <a:off x="2592" y="1192"/>
              <a:ext cx="1025" cy="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38" name="Line 141"/>
            <p:cNvSpPr>
              <a:spLocks noChangeShapeType="1"/>
            </p:cNvSpPr>
            <p:nvPr/>
          </p:nvSpPr>
          <p:spPr bwMode="auto">
            <a:xfrm flipV="1">
              <a:off x="2448" y="796"/>
              <a:ext cx="1200" cy="2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39" name="Line 142"/>
            <p:cNvSpPr>
              <a:spLocks noChangeShapeType="1"/>
            </p:cNvSpPr>
            <p:nvPr/>
          </p:nvSpPr>
          <p:spPr bwMode="auto">
            <a:xfrm>
              <a:off x="2544" y="516"/>
              <a:ext cx="1488" cy="54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0" name="Line 143"/>
            <p:cNvSpPr>
              <a:spLocks noChangeShapeType="1"/>
            </p:cNvSpPr>
            <p:nvPr/>
          </p:nvSpPr>
          <p:spPr bwMode="auto">
            <a:xfrm>
              <a:off x="2160" y="480"/>
              <a:ext cx="2448" cy="57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1" name="Line 144"/>
            <p:cNvSpPr>
              <a:spLocks noChangeShapeType="1"/>
            </p:cNvSpPr>
            <p:nvPr/>
          </p:nvSpPr>
          <p:spPr bwMode="auto">
            <a:xfrm flipV="1">
              <a:off x="1920" y="927"/>
              <a:ext cx="3056" cy="12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2" name="Line 145"/>
            <p:cNvSpPr>
              <a:spLocks noChangeShapeType="1"/>
            </p:cNvSpPr>
            <p:nvPr/>
          </p:nvSpPr>
          <p:spPr bwMode="auto">
            <a:xfrm flipV="1">
              <a:off x="1505" y="1056"/>
              <a:ext cx="3343" cy="35"/>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3" name="Line 146"/>
            <p:cNvSpPr>
              <a:spLocks noChangeShapeType="1"/>
            </p:cNvSpPr>
            <p:nvPr/>
          </p:nvSpPr>
          <p:spPr bwMode="auto">
            <a:xfrm flipV="1">
              <a:off x="1498" y="1046"/>
              <a:ext cx="3329" cy="6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4" name="Line 147"/>
            <p:cNvSpPr>
              <a:spLocks noChangeShapeType="1"/>
            </p:cNvSpPr>
            <p:nvPr/>
          </p:nvSpPr>
          <p:spPr bwMode="auto">
            <a:xfrm flipV="1">
              <a:off x="1392" y="1051"/>
              <a:ext cx="3602" cy="917"/>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5" name="Line 148"/>
            <p:cNvSpPr>
              <a:spLocks noChangeShapeType="1"/>
            </p:cNvSpPr>
            <p:nvPr/>
          </p:nvSpPr>
          <p:spPr bwMode="auto">
            <a:xfrm flipV="1">
              <a:off x="1347" y="963"/>
              <a:ext cx="3860" cy="74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6" name="Line 149"/>
            <p:cNvSpPr>
              <a:spLocks noChangeShapeType="1"/>
            </p:cNvSpPr>
            <p:nvPr/>
          </p:nvSpPr>
          <p:spPr bwMode="auto">
            <a:xfrm flipV="1">
              <a:off x="1056" y="1152"/>
              <a:ext cx="2685" cy="28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7" name="Line 150"/>
            <p:cNvSpPr>
              <a:spLocks noChangeShapeType="1"/>
            </p:cNvSpPr>
            <p:nvPr/>
          </p:nvSpPr>
          <p:spPr bwMode="auto">
            <a:xfrm flipV="1">
              <a:off x="468" y="1220"/>
              <a:ext cx="3663" cy="629"/>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8" name="Line 152"/>
            <p:cNvSpPr>
              <a:spLocks noChangeShapeType="1"/>
            </p:cNvSpPr>
            <p:nvPr/>
          </p:nvSpPr>
          <p:spPr bwMode="auto">
            <a:xfrm>
              <a:off x="680" y="455"/>
              <a:ext cx="3208" cy="536"/>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49" name="Line 156"/>
            <p:cNvSpPr>
              <a:spLocks noChangeShapeType="1"/>
            </p:cNvSpPr>
            <p:nvPr/>
          </p:nvSpPr>
          <p:spPr bwMode="auto">
            <a:xfrm>
              <a:off x="470" y="1128"/>
              <a:ext cx="3658" cy="31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50" name="Line 157"/>
            <p:cNvSpPr>
              <a:spLocks noChangeShapeType="1"/>
            </p:cNvSpPr>
            <p:nvPr/>
          </p:nvSpPr>
          <p:spPr bwMode="auto">
            <a:xfrm>
              <a:off x="1006" y="340"/>
              <a:ext cx="3195" cy="1060"/>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51" name="Line 151"/>
            <p:cNvSpPr>
              <a:spLocks noChangeShapeType="1"/>
            </p:cNvSpPr>
            <p:nvPr/>
          </p:nvSpPr>
          <p:spPr bwMode="auto">
            <a:xfrm>
              <a:off x="520" y="818"/>
              <a:ext cx="3608" cy="622"/>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52" name="Line 162"/>
            <p:cNvSpPr>
              <a:spLocks noChangeShapeType="1"/>
            </p:cNvSpPr>
            <p:nvPr/>
          </p:nvSpPr>
          <p:spPr bwMode="auto">
            <a:xfrm flipV="1">
              <a:off x="697" y="1319"/>
              <a:ext cx="3221" cy="841"/>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sp>
          <p:nvSpPr>
            <p:cNvPr id="30853" name="Line 163"/>
            <p:cNvSpPr>
              <a:spLocks noChangeShapeType="1"/>
            </p:cNvSpPr>
            <p:nvPr/>
          </p:nvSpPr>
          <p:spPr bwMode="auto">
            <a:xfrm flipV="1">
              <a:off x="485" y="1185"/>
              <a:ext cx="3290" cy="278"/>
            </a:xfrm>
            <a:prstGeom prst="line">
              <a:avLst/>
            </a:prstGeom>
            <a:noFill/>
            <a:ln w="38100">
              <a:solidFill>
                <a:srgbClr val="800080"/>
              </a:solidFill>
              <a:round/>
              <a:headEnd/>
              <a:tailEnd type="triangle" w="med" len="med"/>
            </a:ln>
          </p:spPr>
          <p:txBody>
            <a:bodyPr/>
            <a:lstStyle/>
            <a:p>
              <a:endParaRPr lang="en-US">
                <a:solidFill>
                  <a:prstClr val="black"/>
                </a:solidFill>
              </a:endParaRPr>
            </a:p>
          </p:txBody>
        </p:sp>
      </p:grpSp>
      <p:grpSp>
        <p:nvGrpSpPr>
          <p:cNvPr id="30727" name="Group 270"/>
          <p:cNvGrpSpPr>
            <a:grpSpLocks/>
          </p:cNvGrpSpPr>
          <p:nvPr/>
        </p:nvGrpSpPr>
        <p:grpSpPr bwMode="auto">
          <a:xfrm>
            <a:off x="5029200" y="1577975"/>
            <a:ext cx="3733800" cy="3124200"/>
            <a:chOff x="3168" y="288"/>
            <a:chExt cx="2352" cy="1968"/>
          </a:xfrm>
        </p:grpSpPr>
        <p:sp>
          <p:nvSpPr>
            <p:cNvPr id="30733" name="Rectangle 168"/>
            <p:cNvSpPr>
              <a:spLocks noChangeArrowheads="1"/>
            </p:cNvSpPr>
            <p:nvPr/>
          </p:nvSpPr>
          <p:spPr bwMode="auto">
            <a:xfrm>
              <a:off x="3168" y="288"/>
              <a:ext cx="2352" cy="1968"/>
            </a:xfrm>
            <a:prstGeom prst="rect">
              <a:avLst/>
            </a:prstGeom>
            <a:noFill/>
            <a:ln w="9525">
              <a:solidFill>
                <a:schemeClr val="tx1"/>
              </a:solidFill>
              <a:miter lim="800000"/>
              <a:headEnd/>
              <a:tailEnd/>
            </a:ln>
          </p:spPr>
          <p:txBody>
            <a:bodyPr wrap="none" anchor="ctr"/>
            <a:lstStyle/>
            <a:p>
              <a:endParaRPr lang="en-US">
                <a:solidFill>
                  <a:prstClr val="black"/>
                </a:solidFill>
              </a:endParaRPr>
            </a:p>
          </p:txBody>
        </p:sp>
        <p:grpSp>
          <p:nvGrpSpPr>
            <p:cNvPr id="30734" name="Group 169"/>
            <p:cNvGrpSpPr>
              <a:grpSpLocks/>
            </p:cNvGrpSpPr>
            <p:nvPr/>
          </p:nvGrpSpPr>
          <p:grpSpPr bwMode="auto">
            <a:xfrm>
              <a:off x="3733" y="525"/>
              <a:ext cx="1691" cy="1239"/>
              <a:chOff x="3733" y="525"/>
              <a:chExt cx="1691" cy="1239"/>
            </a:xfrm>
          </p:grpSpPr>
          <p:sp>
            <p:nvSpPr>
              <p:cNvPr id="30814" name="Oval 170"/>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5" name="Oval 17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6" name="Oval 172"/>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7" name="Oval 173"/>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8" name="Oval 174"/>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9" name="Oval 17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0" name="Oval 176"/>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1" name="Oval 177"/>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2" name="Oval 178"/>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3" name="Oval 179"/>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4" name="Oval 180"/>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5" name="Oval 181"/>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6" name="Oval 182"/>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7" name="Oval 183"/>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8" name="Oval 184"/>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29" name="Oval 18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30" name="Oval 186"/>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31" name="Oval 187"/>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32" name="Oval 188"/>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33" name="Oval 189"/>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34" name="Oval 190"/>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0735" name="Group 191"/>
            <p:cNvGrpSpPr>
              <a:grpSpLocks/>
            </p:cNvGrpSpPr>
            <p:nvPr/>
          </p:nvGrpSpPr>
          <p:grpSpPr bwMode="auto">
            <a:xfrm>
              <a:off x="3504" y="432"/>
              <a:ext cx="1897" cy="1779"/>
              <a:chOff x="3504" y="432"/>
              <a:chExt cx="1897" cy="1779"/>
            </a:xfrm>
          </p:grpSpPr>
          <p:grpSp>
            <p:nvGrpSpPr>
              <p:cNvPr id="30736" name="Group 192"/>
              <p:cNvGrpSpPr>
                <a:grpSpLocks/>
              </p:cNvGrpSpPr>
              <p:nvPr/>
            </p:nvGrpSpPr>
            <p:grpSpPr bwMode="auto">
              <a:xfrm>
                <a:off x="3710" y="479"/>
                <a:ext cx="1668" cy="1425"/>
                <a:chOff x="3710" y="479"/>
                <a:chExt cx="1668" cy="1425"/>
              </a:xfrm>
            </p:grpSpPr>
            <p:sp>
              <p:nvSpPr>
                <p:cNvPr id="30794" name="Oval 193"/>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5" name="Oval 194"/>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6" name="Oval 195"/>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7" name="Oval 196"/>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8" name="Oval 197"/>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9" name="Oval 198"/>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0" name="Oval 199"/>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1" name="Oval 200"/>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2" name="Oval 201"/>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3" name="Oval 202"/>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4" name="Oval 203"/>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5" name="Oval 204"/>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6" name="Oval 205"/>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7" name="Oval 206"/>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8" name="Oval 207"/>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09" name="Oval 208"/>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0" name="Oval 209"/>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1" name="Oval 210"/>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2" name="Oval 211"/>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813" name="Oval 212"/>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0737" name="Group 213"/>
              <p:cNvGrpSpPr>
                <a:grpSpLocks/>
              </p:cNvGrpSpPr>
              <p:nvPr/>
            </p:nvGrpSpPr>
            <p:grpSpPr bwMode="auto">
              <a:xfrm>
                <a:off x="3504" y="432"/>
                <a:ext cx="1897" cy="1779"/>
                <a:chOff x="3504" y="432"/>
                <a:chExt cx="1897" cy="1779"/>
              </a:xfrm>
            </p:grpSpPr>
            <p:grpSp>
              <p:nvGrpSpPr>
                <p:cNvPr id="30738" name="Group 214"/>
                <p:cNvGrpSpPr>
                  <a:grpSpLocks/>
                </p:cNvGrpSpPr>
                <p:nvPr/>
              </p:nvGrpSpPr>
              <p:grpSpPr bwMode="auto">
                <a:xfrm>
                  <a:off x="4075" y="432"/>
                  <a:ext cx="1075" cy="1355"/>
                  <a:chOff x="4075" y="432"/>
                  <a:chExt cx="1075" cy="1355"/>
                </a:xfrm>
              </p:grpSpPr>
              <p:sp>
                <p:nvSpPr>
                  <p:cNvPr id="30785" name="Oval 215"/>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6" name="Oval 216"/>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7" name="Oval 217"/>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8" name="Oval 218"/>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9" name="Oval 219"/>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0" name="Oval 220"/>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1" name="Oval 221"/>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2" name="Oval 222"/>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93" name="Oval 223"/>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0739" name="Group 224"/>
                <p:cNvGrpSpPr>
                  <a:grpSpLocks/>
                </p:cNvGrpSpPr>
                <p:nvPr/>
              </p:nvGrpSpPr>
              <p:grpSpPr bwMode="auto">
                <a:xfrm>
                  <a:off x="3550" y="502"/>
                  <a:ext cx="1463" cy="1613"/>
                  <a:chOff x="3550" y="502"/>
                  <a:chExt cx="1463" cy="1613"/>
                </a:xfrm>
              </p:grpSpPr>
              <p:sp>
                <p:nvSpPr>
                  <p:cNvPr id="30770" name="Oval 225"/>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1" name="Oval 226"/>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2" name="Oval 227"/>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3" name="Oval 228"/>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4" name="Oval 229"/>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5" name="Oval 230"/>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6" name="Oval 231"/>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7" name="Oval 232"/>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8" name="Oval 233"/>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79" name="Oval 234"/>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0" name="Oval 235"/>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1" name="Oval 236"/>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2" name="Oval 237"/>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3" name="Oval 238"/>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84" name="Oval 239"/>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0740" name="Group 240"/>
                <p:cNvGrpSpPr>
                  <a:grpSpLocks/>
                </p:cNvGrpSpPr>
                <p:nvPr/>
              </p:nvGrpSpPr>
              <p:grpSpPr bwMode="auto">
                <a:xfrm>
                  <a:off x="3504" y="528"/>
                  <a:ext cx="1897" cy="1683"/>
                  <a:chOff x="3504" y="525"/>
                  <a:chExt cx="1897" cy="1683"/>
                </a:xfrm>
              </p:grpSpPr>
              <p:sp>
                <p:nvSpPr>
                  <p:cNvPr id="30741" name="Oval 241"/>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42" name="Oval 242"/>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43" name="Oval 243"/>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44" name="Oval 244"/>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45" name="Oval 245"/>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46" name="Oval 246"/>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47" name="Oval 247"/>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48" name="Oval 248"/>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49" name="Oval 249"/>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0" name="Oval 250"/>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1" name="Oval 251"/>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2" name="Oval 252"/>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3" name="Oval 253"/>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4" name="Oval 254"/>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5" name="Oval 255"/>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6" name="Oval 256"/>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7" name="Oval 257"/>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8" name="Oval 258"/>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59" name="Oval 259"/>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0" name="Oval 260"/>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1" name="Oval 261"/>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2" name="Oval 262"/>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3" name="Oval 263"/>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4" name="Oval 264"/>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5" name="Oval 265"/>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6" name="Oval 266"/>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7" name="Oval 267"/>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8" name="Oval 268"/>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0769" name="Oval 269"/>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grpSp>
      </p:grpSp>
      <p:grpSp>
        <p:nvGrpSpPr>
          <p:cNvPr id="13" name="Group 275"/>
          <p:cNvGrpSpPr>
            <a:grpSpLocks/>
          </p:cNvGrpSpPr>
          <p:nvPr/>
        </p:nvGrpSpPr>
        <p:grpSpPr bwMode="auto">
          <a:xfrm>
            <a:off x="4876800" y="1501775"/>
            <a:ext cx="4011613" cy="3322638"/>
            <a:chOff x="3072" y="240"/>
            <a:chExt cx="2527" cy="2093"/>
          </a:xfrm>
        </p:grpSpPr>
        <p:sp>
          <p:nvSpPr>
            <p:cNvPr id="30729" name="Rectangle 271"/>
            <p:cNvSpPr>
              <a:spLocks noChangeArrowheads="1"/>
            </p:cNvSpPr>
            <p:nvPr/>
          </p:nvSpPr>
          <p:spPr bwMode="auto">
            <a:xfrm>
              <a:off x="3120" y="240"/>
              <a:ext cx="96" cy="2064"/>
            </a:xfrm>
            <a:prstGeom prst="rect">
              <a:avLst/>
            </a:prstGeom>
            <a:solidFill>
              <a:schemeClr val="bg1"/>
            </a:solidFill>
            <a:ln w="9525">
              <a:solidFill>
                <a:schemeClr val="bg1"/>
              </a:solidFill>
              <a:miter lim="800000"/>
              <a:headEnd/>
              <a:tailEnd/>
            </a:ln>
          </p:spPr>
          <p:txBody>
            <a:bodyPr wrap="none" anchor="ctr"/>
            <a:lstStyle/>
            <a:p>
              <a:endParaRPr lang="en-US">
                <a:solidFill>
                  <a:prstClr val="black"/>
                </a:solidFill>
              </a:endParaRPr>
            </a:p>
          </p:txBody>
        </p:sp>
        <p:sp>
          <p:nvSpPr>
            <p:cNvPr id="30730" name="Rectangle 272"/>
            <p:cNvSpPr>
              <a:spLocks noChangeArrowheads="1"/>
            </p:cNvSpPr>
            <p:nvPr/>
          </p:nvSpPr>
          <p:spPr bwMode="auto">
            <a:xfrm>
              <a:off x="5472" y="240"/>
              <a:ext cx="96" cy="2064"/>
            </a:xfrm>
            <a:prstGeom prst="rect">
              <a:avLst/>
            </a:prstGeom>
            <a:solidFill>
              <a:schemeClr val="bg1"/>
            </a:solidFill>
            <a:ln w="9525">
              <a:solidFill>
                <a:schemeClr val="bg1"/>
              </a:solidFill>
              <a:miter lim="800000"/>
              <a:headEnd/>
              <a:tailEnd/>
            </a:ln>
          </p:spPr>
          <p:txBody>
            <a:bodyPr wrap="none" anchor="ctr"/>
            <a:lstStyle/>
            <a:p>
              <a:endParaRPr lang="en-US">
                <a:solidFill>
                  <a:prstClr val="black"/>
                </a:solidFill>
              </a:endParaRPr>
            </a:p>
          </p:txBody>
        </p:sp>
        <p:sp>
          <p:nvSpPr>
            <p:cNvPr id="30731" name="Rectangle 273"/>
            <p:cNvSpPr>
              <a:spLocks noChangeArrowheads="1"/>
            </p:cNvSpPr>
            <p:nvPr/>
          </p:nvSpPr>
          <p:spPr bwMode="auto">
            <a:xfrm>
              <a:off x="3103" y="2237"/>
              <a:ext cx="2496" cy="96"/>
            </a:xfrm>
            <a:prstGeom prst="rect">
              <a:avLst/>
            </a:prstGeom>
            <a:solidFill>
              <a:schemeClr val="bg1"/>
            </a:solidFill>
            <a:ln w="9525">
              <a:solidFill>
                <a:schemeClr val="bg1"/>
              </a:solidFill>
              <a:miter lim="800000"/>
              <a:headEnd/>
              <a:tailEnd/>
            </a:ln>
          </p:spPr>
          <p:txBody>
            <a:bodyPr wrap="none" anchor="ctr"/>
            <a:lstStyle/>
            <a:p>
              <a:endParaRPr lang="en-US">
                <a:solidFill>
                  <a:prstClr val="black"/>
                </a:solidFill>
              </a:endParaRPr>
            </a:p>
          </p:txBody>
        </p:sp>
        <p:sp>
          <p:nvSpPr>
            <p:cNvPr id="30732" name="Rectangle 274"/>
            <p:cNvSpPr>
              <a:spLocks noChangeArrowheads="1"/>
            </p:cNvSpPr>
            <p:nvPr/>
          </p:nvSpPr>
          <p:spPr bwMode="auto">
            <a:xfrm>
              <a:off x="3072" y="240"/>
              <a:ext cx="2496" cy="96"/>
            </a:xfrm>
            <a:prstGeom prst="rect">
              <a:avLst/>
            </a:prstGeom>
            <a:solidFill>
              <a:schemeClr val="bg1"/>
            </a:solidFill>
            <a:ln w="9525">
              <a:solidFill>
                <a:schemeClr val="bg1"/>
              </a:solidFill>
              <a:miter lim="800000"/>
              <a:headEnd/>
              <a:tailEnd/>
            </a:ln>
          </p:spPr>
          <p:txBody>
            <a:bodyPr wrap="none" anchor="ctr"/>
            <a:lstStyle/>
            <a:p>
              <a:endParaRPr lang="en-US">
                <a:solidFill>
                  <a:prstClr val="black"/>
                </a:solidFill>
              </a:endParaRPr>
            </a:p>
          </p:txBody>
        </p:sp>
      </p:grpSp>
    </p:spTree>
    <p:extLst>
      <p:ext uri="{BB962C8B-B14F-4D97-AF65-F5344CB8AC3E}">
        <p14:creationId xmlns:p14="http://schemas.microsoft.com/office/powerpoint/2010/main" val="141984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1000" fill="hold"/>
                                        <p:tgtEl>
                                          <p:spTgt spid="4198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3500"/>
                            </p:stCondLst>
                            <p:childTnLst>
                              <p:par>
                                <p:cTn id="22" presetID="54" presetClass="exit" presetSubtype="0" decel="100000" fill="hold" nodeType="afterEffect">
                                  <p:stCondLst>
                                    <p:cond delay="0"/>
                                  </p:stCondLst>
                                  <p:childTnLst>
                                    <p:anim calcmode="lin" valueType="num">
                                      <p:cBhvr>
                                        <p:cTn id="23" dur="500"/>
                                        <p:tgtEl>
                                          <p:spTgt spid="3"/>
                                        </p:tgtEl>
                                        <p:attrNameLst>
                                          <p:attrName>ppt_w</p:attrName>
                                        </p:attrNameLst>
                                      </p:cBhvr>
                                      <p:tavLst>
                                        <p:tav tm="0">
                                          <p:val>
                                            <p:strVal val="ppt_w"/>
                                          </p:val>
                                        </p:tav>
                                        <p:tav tm="100000">
                                          <p:val>
                                            <p:strVal val="ppt_w*0.05"/>
                                          </p:val>
                                        </p:tav>
                                      </p:tavLst>
                                    </p:anim>
                                    <p:anim calcmode="lin" valueType="num">
                                      <p:cBhvr>
                                        <p:cTn id="24" dur="500"/>
                                        <p:tgtEl>
                                          <p:spTgt spid="3"/>
                                        </p:tgtEl>
                                        <p:attrNameLst>
                                          <p:attrName>ppt_h</p:attrName>
                                        </p:attrNameLst>
                                      </p:cBhvr>
                                      <p:tavLst>
                                        <p:tav tm="0">
                                          <p:val>
                                            <p:strVal val="ppt_h"/>
                                          </p:val>
                                        </p:tav>
                                        <p:tav tm="100000">
                                          <p:val>
                                            <p:strVal val="ppt_h"/>
                                          </p:val>
                                        </p:tav>
                                      </p:tavLst>
                                    </p:anim>
                                    <p:anim calcmode="lin" valueType="num">
                                      <p:cBhvr>
                                        <p:cTn id="25" dur="500"/>
                                        <p:tgtEl>
                                          <p:spTgt spid="3"/>
                                        </p:tgtEl>
                                        <p:attrNameLst>
                                          <p:attrName>ppt_x</p:attrName>
                                        </p:attrNameLst>
                                      </p:cBhvr>
                                      <p:tavLst>
                                        <p:tav tm="0">
                                          <p:val>
                                            <p:strVal val="ppt_x"/>
                                          </p:val>
                                        </p:tav>
                                        <p:tav tm="100000">
                                          <p:val>
                                            <p:strVal val="ppt_x-.2"/>
                                          </p:val>
                                        </p:tav>
                                      </p:tavLst>
                                    </p:anim>
                                    <p:anim calcmode="lin" valueType="num">
                                      <p:cBhvr>
                                        <p:cTn id="26" dur="500"/>
                                        <p:tgtEl>
                                          <p:spTgt spid="3"/>
                                        </p:tgtEl>
                                        <p:attrNameLst>
                                          <p:attrName>ppt_y</p:attrName>
                                        </p:attrNameLst>
                                      </p:cBhvr>
                                      <p:tavLst>
                                        <p:tav tm="0">
                                          <p:val>
                                            <p:strVal val="ppt_y"/>
                                          </p:val>
                                        </p:tav>
                                        <p:tav tm="100000">
                                          <p:val>
                                            <p:strVal val="ppt_y"/>
                                          </p:val>
                                        </p:tav>
                                      </p:tavLst>
                                    </p:anim>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1986"/>
                                        </p:tgtEl>
                                        <p:attrNameLst>
                                          <p:attrName>ppt_w</p:attrName>
                                        </p:attrNameLst>
                                      </p:cBhvr>
                                      <p:tavLst>
                                        <p:tav tm="0">
                                          <p:val>
                                            <p:strVal val="ppt_w"/>
                                          </p:val>
                                        </p:tav>
                                        <p:tav tm="100000">
                                          <p:val>
                                            <p:strVal val="ppt_w*0.05"/>
                                          </p:val>
                                        </p:tav>
                                      </p:tavLst>
                                    </p:anim>
                                    <p:anim calcmode="lin" valueType="num">
                                      <p:cBhvr>
                                        <p:cTn id="31" dur="500"/>
                                        <p:tgtEl>
                                          <p:spTgt spid="41986"/>
                                        </p:tgtEl>
                                        <p:attrNameLst>
                                          <p:attrName>ppt_h</p:attrName>
                                        </p:attrNameLst>
                                      </p:cBhvr>
                                      <p:tavLst>
                                        <p:tav tm="0">
                                          <p:val>
                                            <p:strVal val="ppt_h"/>
                                          </p:val>
                                        </p:tav>
                                        <p:tav tm="100000">
                                          <p:val>
                                            <p:strVal val="ppt_h"/>
                                          </p:val>
                                        </p:tav>
                                      </p:tavLst>
                                    </p:anim>
                                    <p:anim calcmode="lin" valueType="num">
                                      <p:cBhvr>
                                        <p:cTn id="32" dur="500"/>
                                        <p:tgtEl>
                                          <p:spTgt spid="41986"/>
                                        </p:tgtEl>
                                        <p:attrNameLst>
                                          <p:attrName>ppt_x</p:attrName>
                                        </p:attrNameLst>
                                      </p:cBhvr>
                                      <p:tavLst>
                                        <p:tav tm="0">
                                          <p:val>
                                            <p:strVal val="ppt_x"/>
                                          </p:val>
                                        </p:tav>
                                        <p:tav tm="100000">
                                          <p:val>
                                            <p:strVal val="ppt_x-.2"/>
                                          </p:val>
                                        </p:tav>
                                      </p:tavLst>
                                    </p:anim>
                                    <p:anim calcmode="lin" valueType="num">
                                      <p:cBhvr>
                                        <p:cTn id="33" dur="500"/>
                                        <p:tgtEl>
                                          <p:spTgt spid="41986"/>
                                        </p:tgtEl>
                                        <p:attrNameLst>
                                          <p:attrName>ppt_y</p:attrName>
                                        </p:attrNameLst>
                                      </p:cBhvr>
                                      <p:tavLst>
                                        <p:tav tm="0">
                                          <p:val>
                                            <p:strVal val="ppt_y"/>
                                          </p:val>
                                        </p:tav>
                                        <p:tav tm="100000">
                                          <p:val>
                                            <p:strVal val="ppt_y"/>
                                          </p:val>
                                        </p:tav>
                                      </p:tavLst>
                                    </p:anim>
                                    <p:animEffect transition="out" filter="fade">
                                      <p:cBhvr>
                                        <p:cTn id="34" dur="500"/>
                                        <p:tgtEl>
                                          <p:spTgt spid="41986"/>
                                        </p:tgtEl>
                                      </p:cBhvr>
                                    </p:animEffect>
                                    <p:set>
                                      <p:cBhvr>
                                        <p:cTn id="35" dur="1" fill="hold">
                                          <p:stCondLst>
                                            <p:cond delay="499"/>
                                          </p:stCondLst>
                                        </p:cTn>
                                        <p:tgtEl>
                                          <p:spTgt spid="41986"/>
                                        </p:tgtEl>
                                        <p:attrNameLst>
                                          <p:attrName>style.visibility</p:attrName>
                                        </p:attrNameLst>
                                      </p:cBhvr>
                                      <p:to>
                                        <p:strVal val="hidden"/>
                                      </p:to>
                                    </p:se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6"/>
          <p:cNvGrpSpPr>
            <a:grpSpLocks/>
          </p:cNvGrpSpPr>
          <p:nvPr/>
        </p:nvGrpSpPr>
        <p:grpSpPr bwMode="auto">
          <a:xfrm>
            <a:off x="5029200" y="1562100"/>
            <a:ext cx="3733800" cy="3124200"/>
            <a:chOff x="3168" y="288"/>
            <a:chExt cx="2352" cy="1968"/>
          </a:xfrm>
        </p:grpSpPr>
        <p:sp>
          <p:nvSpPr>
            <p:cNvPr id="32105" name="Rectangle 3"/>
            <p:cNvSpPr>
              <a:spLocks noChangeArrowheads="1"/>
            </p:cNvSpPr>
            <p:nvPr/>
          </p:nvSpPr>
          <p:spPr bwMode="auto">
            <a:xfrm>
              <a:off x="3168" y="288"/>
              <a:ext cx="2352" cy="1968"/>
            </a:xfrm>
            <a:prstGeom prst="rect">
              <a:avLst/>
            </a:prstGeom>
            <a:noFill/>
            <a:ln w="9525">
              <a:solidFill>
                <a:schemeClr val="tx1"/>
              </a:solidFill>
              <a:miter lim="800000"/>
              <a:headEnd/>
              <a:tailEnd/>
            </a:ln>
          </p:spPr>
          <p:txBody>
            <a:bodyPr wrap="none" anchor="ctr"/>
            <a:lstStyle/>
            <a:p>
              <a:endParaRPr lang="en-US">
                <a:solidFill>
                  <a:prstClr val="black"/>
                </a:solidFill>
              </a:endParaRPr>
            </a:p>
          </p:txBody>
        </p:sp>
        <p:grpSp>
          <p:nvGrpSpPr>
            <p:cNvPr id="32106" name="Group 4"/>
            <p:cNvGrpSpPr>
              <a:grpSpLocks/>
            </p:cNvGrpSpPr>
            <p:nvPr/>
          </p:nvGrpSpPr>
          <p:grpSpPr bwMode="auto">
            <a:xfrm>
              <a:off x="3618" y="783"/>
              <a:ext cx="1623" cy="911"/>
              <a:chOff x="3618" y="783"/>
              <a:chExt cx="1623" cy="911"/>
            </a:xfrm>
          </p:grpSpPr>
          <p:sp>
            <p:nvSpPr>
              <p:cNvPr id="32210" name="Oval 5"/>
              <p:cNvSpPr>
                <a:spLocks noChangeArrowheads="1"/>
              </p:cNvSpPr>
              <p:nvPr/>
            </p:nvSpPr>
            <p:spPr bwMode="auto">
              <a:xfrm>
                <a:off x="3915" y="129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1" name="Oval 6"/>
              <p:cNvSpPr>
                <a:spLocks noChangeArrowheads="1"/>
              </p:cNvSpPr>
              <p:nvPr/>
            </p:nvSpPr>
            <p:spPr bwMode="auto">
              <a:xfrm>
                <a:off x="3870" y="99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2" name="Oval 7"/>
              <p:cNvSpPr>
                <a:spLocks noChangeArrowheads="1"/>
              </p:cNvSpPr>
              <p:nvPr/>
            </p:nvSpPr>
            <p:spPr bwMode="auto">
              <a:xfrm>
                <a:off x="448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3" name="Oval 8"/>
              <p:cNvSpPr>
                <a:spLocks noChangeArrowheads="1"/>
              </p:cNvSpPr>
              <p:nvPr/>
            </p:nvSpPr>
            <p:spPr bwMode="auto">
              <a:xfrm>
                <a:off x="4121"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4" name="Oval 9"/>
              <p:cNvSpPr>
                <a:spLocks noChangeArrowheads="1"/>
              </p:cNvSpPr>
              <p:nvPr/>
            </p:nvSpPr>
            <p:spPr bwMode="auto">
              <a:xfrm>
                <a:off x="4030" y="106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5" name="Oval 10"/>
              <p:cNvSpPr>
                <a:spLocks noChangeArrowheads="1"/>
              </p:cNvSpPr>
              <p:nvPr/>
            </p:nvSpPr>
            <p:spPr bwMode="auto">
              <a:xfrm>
                <a:off x="4807"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6" name="Oval 11"/>
              <p:cNvSpPr>
                <a:spLocks noChangeArrowheads="1"/>
              </p:cNvSpPr>
              <p:nvPr/>
            </p:nvSpPr>
            <p:spPr bwMode="auto">
              <a:xfrm>
                <a:off x="4624"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7" name="Oval 12"/>
              <p:cNvSpPr>
                <a:spLocks noChangeArrowheads="1"/>
              </p:cNvSpPr>
              <p:nvPr/>
            </p:nvSpPr>
            <p:spPr bwMode="auto">
              <a:xfrm>
                <a:off x="4967"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8" name="Oval 13"/>
              <p:cNvSpPr>
                <a:spLocks noChangeArrowheads="1"/>
              </p:cNvSpPr>
              <p:nvPr/>
            </p:nvSpPr>
            <p:spPr bwMode="auto">
              <a:xfrm>
                <a:off x="5218" y="94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19" name="Oval 14"/>
              <p:cNvSpPr>
                <a:spLocks noChangeArrowheads="1"/>
              </p:cNvSpPr>
              <p:nvPr/>
            </p:nvSpPr>
            <p:spPr bwMode="auto">
              <a:xfrm>
                <a:off x="4144"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20" name="Oval 15"/>
              <p:cNvSpPr>
                <a:spLocks noChangeArrowheads="1"/>
              </p:cNvSpPr>
              <p:nvPr/>
            </p:nvSpPr>
            <p:spPr bwMode="auto">
              <a:xfrm>
                <a:off x="4967"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21" name="Oval 16"/>
              <p:cNvSpPr>
                <a:spLocks noChangeArrowheads="1"/>
              </p:cNvSpPr>
              <p:nvPr/>
            </p:nvSpPr>
            <p:spPr bwMode="auto">
              <a:xfrm>
                <a:off x="3618" y="118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22" name="Oval 17"/>
              <p:cNvSpPr>
                <a:spLocks noChangeArrowheads="1"/>
              </p:cNvSpPr>
              <p:nvPr/>
            </p:nvSpPr>
            <p:spPr bwMode="auto">
              <a:xfrm>
                <a:off x="3755" y="118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23" name="Oval 18"/>
              <p:cNvSpPr>
                <a:spLocks noChangeArrowheads="1"/>
              </p:cNvSpPr>
              <p:nvPr/>
            </p:nvSpPr>
            <p:spPr bwMode="auto">
              <a:xfrm>
                <a:off x="3733" y="113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24" name="Oval 19"/>
              <p:cNvSpPr>
                <a:spLocks noChangeArrowheads="1"/>
              </p:cNvSpPr>
              <p:nvPr/>
            </p:nvSpPr>
            <p:spPr bwMode="auto">
              <a:xfrm>
                <a:off x="4121" y="141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25" name="Oval 20"/>
              <p:cNvSpPr>
                <a:spLocks noChangeArrowheads="1"/>
              </p:cNvSpPr>
              <p:nvPr/>
            </p:nvSpPr>
            <p:spPr bwMode="auto">
              <a:xfrm>
                <a:off x="4213" y="139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26" name="Oval 21"/>
              <p:cNvSpPr>
                <a:spLocks noChangeArrowheads="1"/>
              </p:cNvSpPr>
              <p:nvPr/>
            </p:nvSpPr>
            <p:spPr bwMode="auto">
              <a:xfrm>
                <a:off x="3641" y="78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2107" name="Group 63"/>
            <p:cNvGrpSpPr>
              <a:grpSpLocks/>
            </p:cNvGrpSpPr>
            <p:nvPr/>
          </p:nvGrpSpPr>
          <p:grpSpPr bwMode="auto">
            <a:xfrm>
              <a:off x="3168" y="288"/>
              <a:ext cx="2352" cy="1968"/>
              <a:chOff x="3168" y="288"/>
              <a:chExt cx="2352" cy="1968"/>
            </a:xfrm>
          </p:grpSpPr>
          <p:sp>
            <p:nvSpPr>
              <p:cNvPr id="32108" name="Rectangle 64"/>
              <p:cNvSpPr>
                <a:spLocks noChangeArrowheads="1"/>
              </p:cNvSpPr>
              <p:nvPr/>
            </p:nvSpPr>
            <p:spPr bwMode="auto">
              <a:xfrm>
                <a:off x="3168" y="288"/>
                <a:ext cx="2352" cy="1968"/>
              </a:xfrm>
              <a:prstGeom prst="rect">
                <a:avLst/>
              </a:prstGeom>
              <a:noFill/>
              <a:ln w="9525">
                <a:solidFill>
                  <a:schemeClr val="bg1"/>
                </a:solidFill>
                <a:miter lim="800000"/>
                <a:headEnd/>
                <a:tailEnd/>
              </a:ln>
            </p:spPr>
            <p:txBody>
              <a:bodyPr wrap="none" anchor="ctr"/>
              <a:lstStyle/>
              <a:p>
                <a:endParaRPr lang="en-US">
                  <a:solidFill>
                    <a:prstClr val="black"/>
                  </a:solidFill>
                </a:endParaRPr>
              </a:p>
            </p:txBody>
          </p:sp>
          <p:grpSp>
            <p:nvGrpSpPr>
              <p:cNvPr id="32109" name="Group 65"/>
              <p:cNvGrpSpPr>
                <a:grpSpLocks/>
              </p:cNvGrpSpPr>
              <p:nvPr/>
            </p:nvGrpSpPr>
            <p:grpSpPr bwMode="auto">
              <a:xfrm>
                <a:off x="3733" y="525"/>
                <a:ext cx="1691" cy="1239"/>
                <a:chOff x="3733" y="525"/>
                <a:chExt cx="1691" cy="1239"/>
              </a:xfrm>
            </p:grpSpPr>
            <p:sp>
              <p:nvSpPr>
                <p:cNvPr id="32189" name="Oval 66"/>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0" name="Oval 67"/>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1" name="Oval 68"/>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2" name="Oval 69"/>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3" name="Oval 70"/>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4" name="Oval 71"/>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5" name="Oval 72"/>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6" name="Oval 7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7" name="Oval 7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8" name="Oval 75"/>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99" name="Oval 76"/>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0" name="Oval 77"/>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1" name="Oval 78"/>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2" name="Oval 79"/>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3" name="Oval 80"/>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4" name="Oval 81"/>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5" name="Oval 82"/>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6" name="Oval 83"/>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7" name="Oval 84"/>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8" name="Oval 8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209" name="Oval 86"/>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2110" name="Group 87"/>
              <p:cNvGrpSpPr>
                <a:grpSpLocks/>
              </p:cNvGrpSpPr>
              <p:nvPr/>
            </p:nvGrpSpPr>
            <p:grpSpPr bwMode="auto">
              <a:xfrm>
                <a:off x="3504" y="432"/>
                <a:ext cx="1897" cy="1779"/>
                <a:chOff x="3504" y="432"/>
                <a:chExt cx="1897" cy="1779"/>
              </a:xfrm>
            </p:grpSpPr>
            <p:grpSp>
              <p:nvGrpSpPr>
                <p:cNvPr id="32111" name="Group 88"/>
                <p:cNvGrpSpPr>
                  <a:grpSpLocks/>
                </p:cNvGrpSpPr>
                <p:nvPr/>
              </p:nvGrpSpPr>
              <p:grpSpPr bwMode="auto">
                <a:xfrm>
                  <a:off x="3710" y="479"/>
                  <a:ext cx="1668" cy="1425"/>
                  <a:chOff x="3710" y="479"/>
                  <a:chExt cx="1668" cy="1425"/>
                </a:xfrm>
              </p:grpSpPr>
              <p:sp>
                <p:nvSpPr>
                  <p:cNvPr id="32169" name="Oval 89"/>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0" name="Oval 90"/>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1" name="Oval 91"/>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2" name="Oval 92"/>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3" name="Oval 9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4" name="Oval 94"/>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5" name="Oval 95"/>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6" name="Oval 96"/>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7" name="Oval 97"/>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8" name="Oval 98"/>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79" name="Oval 99"/>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0" name="Oval 100"/>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1" name="Oval 101"/>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2" name="Oval 102"/>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3" name="Oval 103"/>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4" name="Oval 104"/>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5" name="Oval 105"/>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6" name="Oval 106"/>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7" name="Oval 107"/>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88" name="Oval 108"/>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2112" name="Group 109"/>
                <p:cNvGrpSpPr>
                  <a:grpSpLocks/>
                </p:cNvGrpSpPr>
                <p:nvPr/>
              </p:nvGrpSpPr>
              <p:grpSpPr bwMode="auto">
                <a:xfrm>
                  <a:off x="3504" y="432"/>
                  <a:ext cx="1897" cy="1779"/>
                  <a:chOff x="3504" y="432"/>
                  <a:chExt cx="1897" cy="1779"/>
                </a:xfrm>
              </p:grpSpPr>
              <p:grpSp>
                <p:nvGrpSpPr>
                  <p:cNvPr id="32113" name="Group 110"/>
                  <p:cNvGrpSpPr>
                    <a:grpSpLocks/>
                  </p:cNvGrpSpPr>
                  <p:nvPr/>
                </p:nvGrpSpPr>
                <p:grpSpPr bwMode="auto">
                  <a:xfrm>
                    <a:off x="4075" y="432"/>
                    <a:ext cx="1075" cy="1355"/>
                    <a:chOff x="4075" y="432"/>
                    <a:chExt cx="1075" cy="1355"/>
                  </a:xfrm>
                </p:grpSpPr>
                <p:sp>
                  <p:nvSpPr>
                    <p:cNvPr id="32160" name="Oval 11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61" name="Oval 112"/>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62" name="Oval 113"/>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63" name="Oval 114"/>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64" name="Oval 115"/>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65" name="Oval 11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66" name="Oval 117"/>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67" name="Oval 118"/>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68" name="Oval 119"/>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2114" name="Group 120"/>
                  <p:cNvGrpSpPr>
                    <a:grpSpLocks/>
                  </p:cNvGrpSpPr>
                  <p:nvPr/>
                </p:nvGrpSpPr>
                <p:grpSpPr bwMode="auto">
                  <a:xfrm>
                    <a:off x="3550" y="502"/>
                    <a:ext cx="1463" cy="1613"/>
                    <a:chOff x="3550" y="502"/>
                    <a:chExt cx="1463" cy="1613"/>
                  </a:xfrm>
                </p:grpSpPr>
                <p:sp>
                  <p:nvSpPr>
                    <p:cNvPr id="32145" name="Oval 121"/>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6" name="Oval 12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7" name="Oval 123"/>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8" name="Oval 124"/>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9" name="Oval 125"/>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0" name="Oval 126"/>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1" name="Oval 127"/>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2" name="Oval 12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3" name="Oval 129"/>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4" name="Oval 130"/>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5" name="Oval 131"/>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6" name="Oval 132"/>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7" name="Oval 133"/>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8" name="Oval 134"/>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59" name="Oval 135"/>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32115" name="Group 136"/>
                  <p:cNvGrpSpPr>
                    <a:grpSpLocks/>
                  </p:cNvGrpSpPr>
                  <p:nvPr/>
                </p:nvGrpSpPr>
                <p:grpSpPr bwMode="auto">
                  <a:xfrm>
                    <a:off x="3504" y="528"/>
                    <a:ext cx="1897" cy="1683"/>
                    <a:chOff x="3504" y="525"/>
                    <a:chExt cx="1897" cy="1683"/>
                  </a:xfrm>
                </p:grpSpPr>
                <p:sp>
                  <p:nvSpPr>
                    <p:cNvPr id="32116" name="Oval 13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17" name="Oval 138"/>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18" name="Oval 139"/>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19" name="Oval 140"/>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0" name="Oval 141"/>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1" name="Oval 142"/>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2" name="Oval 14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3" name="Oval 144"/>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4" name="Oval 145"/>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5" name="Oval 146"/>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6" name="Oval 147"/>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7" name="Oval 148"/>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8" name="Oval 149"/>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29" name="Oval 150"/>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0" name="Oval 151"/>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1" name="Oval 152"/>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2" name="Oval 153"/>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3" name="Oval 154"/>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4" name="Oval 155"/>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5" name="Oval 156"/>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6" name="Oval 157"/>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7" name="Oval 158"/>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8" name="Oval 159"/>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39" name="Oval 16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0" name="Oval 161"/>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1" name="Oval 162"/>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2" name="Oval 163"/>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3" name="Oval 164"/>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144" name="Oval 165"/>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grpSp>
        </p:grpSp>
      </p:grpSp>
      <p:grpSp>
        <p:nvGrpSpPr>
          <p:cNvPr id="12" name="Group 167"/>
          <p:cNvGrpSpPr>
            <a:grpSpLocks noChangeAspect="1"/>
          </p:cNvGrpSpPr>
          <p:nvPr/>
        </p:nvGrpSpPr>
        <p:grpSpPr bwMode="auto">
          <a:xfrm>
            <a:off x="3517900" y="1549400"/>
            <a:ext cx="4889500" cy="4090988"/>
            <a:chOff x="3168" y="288"/>
            <a:chExt cx="2352" cy="1968"/>
          </a:xfrm>
        </p:grpSpPr>
        <p:sp>
          <p:nvSpPr>
            <p:cNvPr id="31983" name="Rectangle 168"/>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solidFill>
                  <a:prstClr val="black"/>
                </a:solidFill>
              </a:endParaRPr>
            </a:p>
          </p:txBody>
        </p:sp>
        <p:grpSp>
          <p:nvGrpSpPr>
            <p:cNvPr id="31984" name="Group 169"/>
            <p:cNvGrpSpPr>
              <a:grpSpLocks noChangeAspect="1"/>
            </p:cNvGrpSpPr>
            <p:nvPr/>
          </p:nvGrpSpPr>
          <p:grpSpPr bwMode="auto">
            <a:xfrm>
              <a:off x="3618" y="783"/>
              <a:ext cx="1623" cy="911"/>
              <a:chOff x="3618" y="783"/>
              <a:chExt cx="1623" cy="911"/>
            </a:xfrm>
          </p:grpSpPr>
          <p:sp>
            <p:nvSpPr>
              <p:cNvPr id="32088" name="Oval 170"/>
              <p:cNvSpPr>
                <a:spLocks noChangeAspect="1" noChangeArrowheads="1"/>
              </p:cNvSpPr>
              <p:nvPr/>
            </p:nvSpPr>
            <p:spPr bwMode="auto">
              <a:xfrm>
                <a:off x="3915" y="129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9" name="Oval 171"/>
              <p:cNvSpPr>
                <a:spLocks noChangeAspect="1" noChangeArrowheads="1"/>
              </p:cNvSpPr>
              <p:nvPr/>
            </p:nvSpPr>
            <p:spPr bwMode="auto">
              <a:xfrm>
                <a:off x="3870" y="99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0" name="Oval 172"/>
              <p:cNvSpPr>
                <a:spLocks noChangeAspect="1" noChangeArrowheads="1"/>
              </p:cNvSpPr>
              <p:nvPr/>
            </p:nvSpPr>
            <p:spPr bwMode="auto">
              <a:xfrm>
                <a:off x="4487" y="167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1" name="Oval 173"/>
              <p:cNvSpPr>
                <a:spLocks noChangeAspect="1" noChangeArrowheads="1"/>
              </p:cNvSpPr>
              <p:nvPr/>
            </p:nvSpPr>
            <p:spPr bwMode="auto">
              <a:xfrm>
                <a:off x="4121" y="120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2" name="Oval 174"/>
              <p:cNvSpPr>
                <a:spLocks noChangeAspect="1" noChangeArrowheads="1"/>
              </p:cNvSpPr>
              <p:nvPr/>
            </p:nvSpPr>
            <p:spPr bwMode="auto">
              <a:xfrm>
                <a:off x="4030" y="106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3" name="Oval 175"/>
              <p:cNvSpPr>
                <a:spLocks noChangeAspect="1" noChangeArrowheads="1"/>
              </p:cNvSpPr>
              <p:nvPr/>
            </p:nvSpPr>
            <p:spPr bwMode="auto">
              <a:xfrm>
                <a:off x="4807" y="104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4" name="Oval 176"/>
              <p:cNvSpPr>
                <a:spLocks noChangeAspect="1" noChangeArrowheads="1"/>
              </p:cNvSpPr>
              <p:nvPr/>
            </p:nvSpPr>
            <p:spPr bwMode="auto">
              <a:xfrm>
                <a:off x="4624" y="104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5" name="Oval 177"/>
              <p:cNvSpPr>
                <a:spLocks noChangeAspect="1" noChangeArrowheads="1"/>
              </p:cNvSpPr>
              <p:nvPr/>
            </p:nvSpPr>
            <p:spPr bwMode="auto">
              <a:xfrm>
                <a:off x="4967" y="104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6" name="Oval 178"/>
              <p:cNvSpPr>
                <a:spLocks noChangeAspect="1" noChangeArrowheads="1"/>
              </p:cNvSpPr>
              <p:nvPr/>
            </p:nvSpPr>
            <p:spPr bwMode="auto">
              <a:xfrm>
                <a:off x="5218" y="946"/>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7" name="Oval 179"/>
              <p:cNvSpPr>
                <a:spLocks noChangeAspect="1" noChangeArrowheads="1"/>
              </p:cNvSpPr>
              <p:nvPr/>
            </p:nvSpPr>
            <p:spPr bwMode="auto">
              <a:xfrm>
                <a:off x="4144" y="136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8" name="Oval 180"/>
              <p:cNvSpPr>
                <a:spLocks noChangeAspect="1" noChangeArrowheads="1"/>
              </p:cNvSpPr>
              <p:nvPr/>
            </p:nvSpPr>
            <p:spPr bwMode="auto">
              <a:xfrm>
                <a:off x="4967" y="92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99" name="Oval 181"/>
              <p:cNvSpPr>
                <a:spLocks noChangeAspect="1" noChangeArrowheads="1"/>
              </p:cNvSpPr>
              <p:nvPr/>
            </p:nvSpPr>
            <p:spPr bwMode="auto">
              <a:xfrm>
                <a:off x="3618" y="118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100" name="Oval 182"/>
              <p:cNvSpPr>
                <a:spLocks noChangeAspect="1" noChangeArrowheads="1"/>
              </p:cNvSpPr>
              <p:nvPr/>
            </p:nvSpPr>
            <p:spPr bwMode="auto">
              <a:xfrm>
                <a:off x="3755" y="118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101" name="Oval 183"/>
              <p:cNvSpPr>
                <a:spLocks noChangeAspect="1" noChangeArrowheads="1"/>
              </p:cNvSpPr>
              <p:nvPr/>
            </p:nvSpPr>
            <p:spPr bwMode="auto">
              <a:xfrm>
                <a:off x="3733" y="1133"/>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102" name="Oval 184"/>
              <p:cNvSpPr>
                <a:spLocks noChangeAspect="1" noChangeArrowheads="1"/>
              </p:cNvSpPr>
              <p:nvPr/>
            </p:nvSpPr>
            <p:spPr bwMode="auto">
              <a:xfrm>
                <a:off x="4121" y="141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103" name="Oval 185"/>
              <p:cNvSpPr>
                <a:spLocks noChangeAspect="1" noChangeArrowheads="1"/>
              </p:cNvSpPr>
              <p:nvPr/>
            </p:nvSpPr>
            <p:spPr bwMode="auto">
              <a:xfrm>
                <a:off x="4213" y="1390"/>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104" name="Oval 186"/>
              <p:cNvSpPr>
                <a:spLocks noChangeAspect="1" noChangeArrowheads="1"/>
              </p:cNvSpPr>
              <p:nvPr/>
            </p:nvSpPr>
            <p:spPr bwMode="auto">
              <a:xfrm>
                <a:off x="3641" y="78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985" name="Group 187"/>
            <p:cNvGrpSpPr>
              <a:grpSpLocks noChangeAspect="1"/>
            </p:cNvGrpSpPr>
            <p:nvPr/>
          </p:nvGrpSpPr>
          <p:grpSpPr bwMode="auto">
            <a:xfrm>
              <a:off x="3168" y="288"/>
              <a:ext cx="2352" cy="1968"/>
              <a:chOff x="3168" y="288"/>
              <a:chExt cx="2352" cy="1968"/>
            </a:xfrm>
          </p:grpSpPr>
          <p:sp>
            <p:nvSpPr>
              <p:cNvPr id="31986" name="Rectangle 188"/>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solidFill>
                    <a:prstClr val="black"/>
                  </a:solidFill>
                </a:endParaRPr>
              </a:p>
            </p:txBody>
          </p:sp>
          <p:grpSp>
            <p:nvGrpSpPr>
              <p:cNvPr id="31987" name="Group 189"/>
              <p:cNvGrpSpPr>
                <a:grpSpLocks noChangeAspect="1"/>
              </p:cNvGrpSpPr>
              <p:nvPr/>
            </p:nvGrpSpPr>
            <p:grpSpPr bwMode="auto">
              <a:xfrm>
                <a:off x="3733" y="525"/>
                <a:ext cx="1691" cy="1239"/>
                <a:chOff x="3733" y="525"/>
                <a:chExt cx="1691" cy="1239"/>
              </a:xfrm>
            </p:grpSpPr>
            <p:sp>
              <p:nvSpPr>
                <p:cNvPr id="32067" name="Oval 190"/>
                <p:cNvSpPr>
                  <a:spLocks noChangeAspect="1" noChangeArrowheads="1"/>
                </p:cNvSpPr>
                <p:nvPr/>
              </p:nvSpPr>
              <p:spPr bwMode="auto">
                <a:xfrm>
                  <a:off x="3961" y="115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8" name="Oval 191"/>
                <p:cNvSpPr>
                  <a:spLocks noChangeAspect="1" noChangeArrowheads="1"/>
                </p:cNvSpPr>
                <p:nvPr/>
              </p:nvSpPr>
              <p:spPr bwMode="auto">
                <a:xfrm>
                  <a:off x="3733" y="783"/>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9" name="Oval 192"/>
                <p:cNvSpPr>
                  <a:spLocks noChangeAspect="1" noChangeArrowheads="1"/>
                </p:cNvSpPr>
                <p:nvPr/>
              </p:nvSpPr>
              <p:spPr bwMode="auto">
                <a:xfrm>
                  <a:off x="4304" y="162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0" name="Oval 193"/>
                <p:cNvSpPr>
                  <a:spLocks noChangeAspect="1" noChangeArrowheads="1"/>
                </p:cNvSpPr>
                <p:nvPr/>
              </p:nvSpPr>
              <p:spPr bwMode="auto">
                <a:xfrm>
                  <a:off x="4578" y="174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1" name="Oval 194"/>
                <p:cNvSpPr>
                  <a:spLocks noChangeAspect="1" noChangeArrowheads="1"/>
                </p:cNvSpPr>
                <p:nvPr/>
              </p:nvSpPr>
              <p:spPr bwMode="auto">
                <a:xfrm>
                  <a:off x="4784" y="162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2" name="Oval 195"/>
                <p:cNvSpPr>
                  <a:spLocks noChangeAspect="1" noChangeArrowheads="1"/>
                </p:cNvSpPr>
                <p:nvPr/>
              </p:nvSpPr>
              <p:spPr bwMode="auto">
                <a:xfrm>
                  <a:off x="3961" y="127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3" name="Oval 196"/>
                <p:cNvSpPr>
                  <a:spLocks noChangeAspect="1" noChangeArrowheads="1"/>
                </p:cNvSpPr>
                <p:nvPr/>
              </p:nvSpPr>
              <p:spPr bwMode="auto">
                <a:xfrm>
                  <a:off x="3961" y="134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4" name="Oval 197"/>
                <p:cNvSpPr>
                  <a:spLocks noChangeAspect="1" noChangeArrowheads="1"/>
                </p:cNvSpPr>
                <p:nvPr/>
              </p:nvSpPr>
              <p:spPr bwMode="auto">
                <a:xfrm>
                  <a:off x="4167" y="108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5" name="Oval 198"/>
                <p:cNvSpPr>
                  <a:spLocks noChangeAspect="1" noChangeArrowheads="1"/>
                </p:cNvSpPr>
                <p:nvPr/>
              </p:nvSpPr>
              <p:spPr bwMode="auto">
                <a:xfrm>
                  <a:off x="4075" y="101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6" name="Oval 199"/>
                <p:cNvSpPr>
                  <a:spLocks noChangeAspect="1" noChangeArrowheads="1"/>
                </p:cNvSpPr>
                <p:nvPr/>
              </p:nvSpPr>
              <p:spPr bwMode="auto">
                <a:xfrm>
                  <a:off x="4555" y="148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7" name="Oval 200"/>
                <p:cNvSpPr>
                  <a:spLocks noChangeAspect="1" noChangeArrowheads="1"/>
                </p:cNvSpPr>
                <p:nvPr/>
              </p:nvSpPr>
              <p:spPr bwMode="auto">
                <a:xfrm>
                  <a:off x="4624" y="525"/>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8" name="Oval 201"/>
                <p:cNvSpPr>
                  <a:spLocks noChangeAspect="1" noChangeArrowheads="1"/>
                </p:cNvSpPr>
                <p:nvPr/>
              </p:nvSpPr>
              <p:spPr bwMode="auto">
                <a:xfrm>
                  <a:off x="4418" y="108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79" name="Oval 202"/>
                <p:cNvSpPr>
                  <a:spLocks noChangeAspect="1" noChangeArrowheads="1"/>
                </p:cNvSpPr>
                <p:nvPr/>
              </p:nvSpPr>
              <p:spPr bwMode="auto">
                <a:xfrm>
                  <a:off x="3961" y="101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0" name="Oval 203"/>
                <p:cNvSpPr>
                  <a:spLocks noChangeAspect="1" noChangeArrowheads="1"/>
                </p:cNvSpPr>
                <p:nvPr/>
              </p:nvSpPr>
              <p:spPr bwMode="auto">
                <a:xfrm>
                  <a:off x="4464" y="1647"/>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1" name="Oval 204"/>
                <p:cNvSpPr>
                  <a:spLocks noChangeAspect="1" noChangeArrowheads="1"/>
                </p:cNvSpPr>
                <p:nvPr/>
              </p:nvSpPr>
              <p:spPr bwMode="auto">
                <a:xfrm>
                  <a:off x="4853" y="1577"/>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2" name="Oval 205"/>
                <p:cNvSpPr>
                  <a:spLocks noChangeAspect="1" noChangeArrowheads="1"/>
                </p:cNvSpPr>
                <p:nvPr/>
              </p:nvSpPr>
              <p:spPr bwMode="auto">
                <a:xfrm>
                  <a:off x="4190" y="64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3" name="Oval 206"/>
                <p:cNvSpPr>
                  <a:spLocks noChangeAspect="1" noChangeArrowheads="1"/>
                </p:cNvSpPr>
                <p:nvPr/>
              </p:nvSpPr>
              <p:spPr bwMode="auto">
                <a:xfrm>
                  <a:off x="4258" y="85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4" name="Oval 207"/>
                <p:cNvSpPr>
                  <a:spLocks noChangeAspect="1" noChangeArrowheads="1"/>
                </p:cNvSpPr>
                <p:nvPr/>
              </p:nvSpPr>
              <p:spPr bwMode="auto">
                <a:xfrm>
                  <a:off x="3778" y="57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5" name="Oval 208"/>
                <p:cNvSpPr>
                  <a:spLocks noChangeAspect="1" noChangeArrowheads="1"/>
                </p:cNvSpPr>
                <p:nvPr/>
              </p:nvSpPr>
              <p:spPr bwMode="auto">
                <a:xfrm>
                  <a:off x="4464" y="132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6" name="Oval 209"/>
                <p:cNvSpPr>
                  <a:spLocks noChangeAspect="1" noChangeArrowheads="1"/>
                </p:cNvSpPr>
                <p:nvPr/>
              </p:nvSpPr>
              <p:spPr bwMode="auto">
                <a:xfrm>
                  <a:off x="4350" y="169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87" name="Oval 210"/>
                <p:cNvSpPr>
                  <a:spLocks noChangeAspect="1" noChangeArrowheads="1"/>
                </p:cNvSpPr>
                <p:nvPr/>
              </p:nvSpPr>
              <p:spPr bwMode="auto">
                <a:xfrm>
                  <a:off x="5401" y="104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988" name="Group 211"/>
              <p:cNvGrpSpPr>
                <a:grpSpLocks noChangeAspect="1"/>
              </p:cNvGrpSpPr>
              <p:nvPr/>
            </p:nvGrpSpPr>
            <p:grpSpPr bwMode="auto">
              <a:xfrm>
                <a:off x="3504" y="432"/>
                <a:ext cx="1897" cy="1779"/>
                <a:chOff x="3504" y="432"/>
                <a:chExt cx="1897" cy="1779"/>
              </a:xfrm>
            </p:grpSpPr>
            <p:grpSp>
              <p:nvGrpSpPr>
                <p:cNvPr id="31989" name="Group 212"/>
                <p:cNvGrpSpPr>
                  <a:grpSpLocks noChangeAspect="1"/>
                </p:cNvGrpSpPr>
                <p:nvPr/>
              </p:nvGrpSpPr>
              <p:grpSpPr bwMode="auto">
                <a:xfrm>
                  <a:off x="3710" y="479"/>
                  <a:ext cx="1668" cy="1425"/>
                  <a:chOff x="3710" y="479"/>
                  <a:chExt cx="1668" cy="1425"/>
                </a:xfrm>
              </p:grpSpPr>
              <p:sp>
                <p:nvSpPr>
                  <p:cNvPr id="32047" name="Oval 213"/>
                  <p:cNvSpPr>
                    <a:spLocks noChangeAspect="1" noChangeArrowheads="1"/>
                  </p:cNvSpPr>
                  <p:nvPr/>
                </p:nvSpPr>
                <p:spPr bwMode="auto">
                  <a:xfrm>
                    <a:off x="3755" y="129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8" name="Oval 214"/>
                  <p:cNvSpPr>
                    <a:spLocks noChangeAspect="1" noChangeArrowheads="1"/>
                  </p:cNvSpPr>
                  <p:nvPr/>
                </p:nvSpPr>
                <p:spPr bwMode="auto">
                  <a:xfrm>
                    <a:off x="4327" y="188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9" name="Oval 215"/>
                  <p:cNvSpPr>
                    <a:spLocks noChangeAspect="1" noChangeArrowheads="1"/>
                  </p:cNvSpPr>
                  <p:nvPr/>
                </p:nvSpPr>
                <p:spPr bwMode="auto">
                  <a:xfrm>
                    <a:off x="4281" y="155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0" name="Oval 216"/>
                  <p:cNvSpPr>
                    <a:spLocks noChangeAspect="1" noChangeArrowheads="1"/>
                  </p:cNvSpPr>
                  <p:nvPr/>
                </p:nvSpPr>
                <p:spPr bwMode="auto">
                  <a:xfrm>
                    <a:off x="4213" y="1694"/>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1" name="Oval 217"/>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2" name="Oval 218"/>
                  <p:cNvSpPr>
                    <a:spLocks noChangeAspect="1" noChangeArrowheads="1"/>
                  </p:cNvSpPr>
                  <p:nvPr/>
                </p:nvSpPr>
                <p:spPr bwMode="auto">
                  <a:xfrm>
                    <a:off x="4921" y="174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3" name="Oval 219"/>
                  <p:cNvSpPr>
                    <a:spLocks noChangeAspect="1" noChangeArrowheads="1"/>
                  </p:cNvSpPr>
                  <p:nvPr/>
                </p:nvSpPr>
                <p:spPr bwMode="auto">
                  <a:xfrm>
                    <a:off x="3710" y="71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4" name="Oval 220"/>
                  <p:cNvSpPr>
                    <a:spLocks noChangeAspect="1" noChangeArrowheads="1"/>
                  </p:cNvSpPr>
                  <p:nvPr/>
                </p:nvSpPr>
                <p:spPr bwMode="auto">
                  <a:xfrm>
                    <a:off x="4693" y="1110"/>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5" name="Oval 221"/>
                  <p:cNvSpPr>
                    <a:spLocks noChangeAspect="1" noChangeArrowheads="1"/>
                  </p:cNvSpPr>
                  <p:nvPr/>
                </p:nvSpPr>
                <p:spPr bwMode="auto">
                  <a:xfrm>
                    <a:off x="3801" y="82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6" name="Oval 222"/>
                  <p:cNvSpPr>
                    <a:spLocks noChangeAspect="1" noChangeArrowheads="1"/>
                  </p:cNvSpPr>
                  <p:nvPr/>
                </p:nvSpPr>
                <p:spPr bwMode="auto">
                  <a:xfrm>
                    <a:off x="4761" y="619"/>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7" name="Oval 223"/>
                  <p:cNvSpPr>
                    <a:spLocks noChangeAspect="1" noChangeArrowheads="1"/>
                  </p:cNvSpPr>
                  <p:nvPr/>
                </p:nvSpPr>
                <p:spPr bwMode="auto">
                  <a:xfrm>
                    <a:off x="4464" y="1460"/>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8" name="Oval 224"/>
                  <p:cNvSpPr>
                    <a:spLocks noChangeAspect="1" noChangeArrowheads="1"/>
                  </p:cNvSpPr>
                  <p:nvPr/>
                </p:nvSpPr>
                <p:spPr bwMode="auto">
                  <a:xfrm>
                    <a:off x="4875" y="92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59" name="Oval 225"/>
                  <p:cNvSpPr>
                    <a:spLocks noChangeAspect="1" noChangeArrowheads="1"/>
                  </p:cNvSpPr>
                  <p:nvPr/>
                </p:nvSpPr>
                <p:spPr bwMode="auto">
                  <a:xfrm>
                    <a:off x="4830" y="85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0" name="Oval 226"/>
                  <p:cNvSpPr>
                    <a:spLocks noChangeAspect="1" noChangeArrowheads="1"/>
                  </p:cNvSpPr>
                  <p:nvPr/>
                </p:nvSpPr>
                <p:spPr bwMode="auto">
                  <a:xfrm>
                    <a:off x="4213" y="923"/>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1" name="Oval 227"/>
                  <p:cNvSpPr>
                    <a:spLocks noChangeAspect="1" noChangeArrowheads="1"/>
                  </p:cNvSpPr>
                  <p:nvPr/>
                </p:nvSpPr>
                <p:spPr bwMode="auto">
                  <a:xfrm>
                    <a:off x="4304" y="96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2" name="Oval 228"/>
                  <p:cNvSpPr>
                    <a:spLocks noChangeAspect="1" noChangeArrowheads="1"/>
                  </p:cNvSpPr>
                  <p:nvPr/>
                </p:nvSpPr>
                <p:spPr bwMode="auto">
                  <a:xfrm>
                    <a:off x="4761" y="736"/>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3" name="Oval 229"/>
                  <p:cNvSpPr>
                    <a:spLocks noChangeAspect="1" noChangeArrowheads="1"/>
                  </p:cNvSpPr>
                  <p:nvPr/>
                </p:nvSpPr>
                <p:spPr bwMode="auto">
                  <a:xfrm>
                    <a:off x="4715" y="502"/>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4" name="Oval 230"/>
                  <p:cNvSpPr>
                    <a:spLocks noChangeAspect="1" noChangeArrowheads="1"/>
                  </p:cNvSpPr>
                  <p:nvPr/>
                </p:nvSpPr>
                <p:spPr bwMode="auto">
                  <a:xfrm>
                    <a:off x="4533" y="479"/>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5" name="Oval 231"/>
                  <p:cNvSpPr>
                    <a:spLocks noChangeAspect="1" noChangeArrowheads="1"/>
                  </p:cNvSpPr>
                  <p:nvPr/>
                </p:nvSpPr>
                <p:spPr bwMode="auto">
                  <a:xfrm>
                    <a:off x="5355" y="113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66" name="Oval 232"/>
                  <p:cNvSpPr>
                    <a:spLocks noChangeAspect="1" noChangeArrowheads="1"/>
                  </p:cNvSpPr>
                  <p:nvPr/>
                </p:nvSpPr>
                <p:spPr bwMode="auto">
                  <a:xfrm>
                    <a:off x="5035" y="96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990" name="Group 233"/>
                <p:cNvGrpSpPr>
                  <a:grpSpLocks noChangeAspect="1"/>
                </p:cNvGrpSpPr>
                <p:nvPr/>
              </p:nvGrpSpPr>
              <p:grpSpPr bwMode="auto">
                <a:xfrm>
                  <a:off x="3504" y="432"/>
                  <a:ext cx="1897" cy="1779"/>
                  <a:chOff x="3504" y="432"/>
                  <a:chExt cx="1897" cy="1779"/>
                </a:xfrm>
              </p:grpSpPr>
              <p:grpSp>
                <p:nvGrpSpPr>
                  <p:cNvPr id="31991" name="Group 234"/>
                  <p:cNvGrpSpPr>
                    <a:grpSpLocks noChangeAspect="1"/>
                  </p:cNvGrpSpPr>
                  <p:nvPr/>
                </p:nvGrpSpPr>
                <p:grpSpPr bwMode="auto">
                  <a:xfrm>
                    <a:off x="4075" y="432"/>
                    <a:ext cx="1075" cy="1355"/>
                    <a:chOff x="4075" y="432"/>
                    <a:chExt cx="1075" cy="1355"/>
                  </a:xfrm>
                </p:grpSpPr>
                <p:sp>
                  <p:nvSpPr>
                    <p:cNvPr id="32038" name="Oval 235"/>
                    <p:cNvSpPr>
                      <a:spLocks noChangeAspect="1" noChangeArrowheads="1"/>
                    </p:cNvSpPr>
                    <p:nvPr/>
                  </p:nvSpPr>
                  <p:spPr bwMode="auto">
                    <a:xfrm>
                      <a:off x="4761" y="176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9" name="Oval 236"/>
                    <p:cNvSpPr>
                      <a:spLocks noChangeAspect="1" noChangeArrowheads="1"/>
                    </p:cNvSpPr>
                    <p:nvPr/>
                  </p:nvSpPr>
                  <p:spPr bwMode="auto">
                    <a:xfrm>
                      <a:off x="4533" y="1437"/>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0" name="Oval 237"/>
                    <p:cNvSpPr>
                      <a:spLocks noChangeAspect="1" noChangeArrowheads="1"/>
                    </p:cNvSpPr>
                    <p:nvPr/>
                  </p:nvSpPr>
                  <p:spPr bwMode="auto">
                    <a:xfrm>
                      <a:off x="4693" y="806"/>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1" name="Oval 238"/>
                    <p:cNvSpPr>
                      <a:spLocks noChangeAspect="1" noChangeArrowheads="1"/>
                    </p:cNvSpPr>
                    <p:nvPr/>
                  </p:nvSpPr>
                  <p:spPr bwMode="auto">
                    <a:xfrm>
                      <a:off x="4555" y="689"/>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2" name="Oval 239"/>
                    <p:cNvSpPr>
                      <a:spLocks noChangeAspect="1" noChangeArrowheads="1"/>
                    </p:cNvSpPr>
                    <p:nvPr/>
                  </p:nvSpPr>
                  <p:spPr bwMode="auto">
                    <a:xfrm>
                      <a:off x="5127" y="106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3" name="Oval 240"/>
                    <p:cNvSpPr>
                      <a:spLocks noChangeAspect="1" noChangeArrowheads="1"/>
                    </p:cNvSpPr>
                    <p:nvPr/>
                  </p:nvSpPr>
                  <p:spPr bwMode="auto">
                    <a:xfrm>
                      <a:off x="4304" y="108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4" name="Oval 241"/>
                    <p:cNvSpPr>
                      <a:spLocks noChangeAspect="1" noChangeArrowheads="1"/>
                    </p:cNvSpPr>
                    <p:nvPr/>
                  </p:nvSpPr>
                  <p:spPr bwMode="auto">
                    <a:xfrm>
                      <a:off x="4075" y="127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5" name="Oval 242"/>
                    <p:cNvSpPr>
                      <a:spLocks noChangeAspect="1" noChangeArrowheads="1"/>
                    </p:cNvSpPr>
                    <p:nvPr/>
                  </p:nvSpPr>
                  <p:spPr bwMode="auto">
                    <a:xfrm>
                      <a:off x="4578" y="432"/>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46" name="Oval 243"/>
                    <p:cNvSpPr>
                      <a:spLocks noChangeAspect="1" noChangeArrowheads="1"/>
                    </p:cNvSpPr>
                    <p:nvPr/>
                  </p:nvSpPr>
                  <p:spPr bwMode="auto">
                    <a:xfrm>
                      <a:off x="4464" y="57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992" name="Group 244"/>
                  <p:cNvGrpSpPr>
                    <a:grpSpLocks noChangeAspect="1"/>
                  </p:cNvGrpSpPr>
                  <p:nvPr/>
                </p:nvGrpSpPr>
                <p:grpSpPr bwMode="auto">
                  <a:xfrm>
                    <a:off x="3550" y="502"/>
                    <a:ext cx="1463" cy="1613"/>
                    <a:chOff x="3550" y="502"/>
                    <a:chExt cx="1463" cy="1613"/>
                  </a:xfrm>
                </p:grpSpPr>
                <p:sp>
                  <p:nvSpPr>
                    <p:cNvPr id="32023" name="Oval 245"/>
                    <p:cNvSpPr>
                      <a:spLocks noChangeAspect="1" noChangeArrowheads="1"/>
                    </p:cNvSpPr>
                    <p:nvPr/>
                  </p:nvSpPr>
                  <p:spPr bwMode="auto">
                    <a:xfrm>
                      <a:off x="4235" y="1904"/>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4" name="Oval 246"/>
                    <p:cNvSpPr>
                      <a:spLocks noChangeAspect="1" noChangeArrowheads="1"/>
                    </p:cNvSpPr>
                    <p:nvPr/>
                  </p:nvSpPr>
                  <p:spPr bwMode="auto">
                    <a:xfrm>
                      <a:off x="4304" y="1928"/>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5" name="Oval 247"/>
                    <p:cNvSpPr>
                      <a:spLocks noChangeAspect="1" noChangeArrowheads="1"/>
                    </p:cNvSpPr>
                    <p:nvPr/>
                  </p:nvSpPr>
                  <p:spPr bwMode="auto">
                    <a:xfrm>
                      <a:off x="4441" y="174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6" name="Oval 248"/>
                    <p:cNvSpPr>
                      <a:spLocks noChangeAspect="1" noChangeArrowheads="1"/>
                    </p:cNvSpPr>
                    <p:nvPr/>
                  </p:nvSpPr>
                  <p:spPr bwMode="auto">
                    <a:xfrm>
                      <a:off x="4258" y="136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7" name="Oval 249"/>
                    <p:cNvSpPr>
                      <a:spLocks noChangeAspect="1" noChangeArrowheads="1"/>
                    </p:cNvSpPr>
                    <p:nvPr/>
                  </p:nvSpPr>
                  <p:spPr bwMode="auto">
                    <a:xfrm>
                      <a:off x="3870" y="115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8" name="Oval 250"/>
                    <p:cNvSpPr>
                      <a:spLocks noChangeAspect="1" noChangeArrowheads="1"/>
                    </p:cNvSpPr>
                    <p:nvPr/>
                  </p:nvSpPr>
                  <p:spPr bwMode="auto">
                    <a:xfrm>
                      <a:off x="3573" y="712"/>
                      <a:ext cx="22"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9" name="Oval 251"/>
                    <p:cNvSpPr>
                      <a:spLocks noChangeAspect="1" noChangeArrowheads="1"/>
                    </p:cNvSpPr>
                    <p:nvPr/>
                  </p:nvSpPr>
                  <p:spPr bwMode="auto">
                    <a:xfrm>
                      <a:off x="4738" y="89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0" name="Oval 252"/>
                    <p:cNvSpPr>
                      <a:spLocks noChangeAspect="1" noChangeArrowheads="1"/>
                    </p:cNvSpPr>
                    <p:nvPr/>
                  </p:nvSpPr>
                  <p:spPr bwMode="auto">
                    <a:xfrm>
                      <a:off x="4921" y="99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1" name="Oval 253"/>
                    <p:cNvSpPr>
                      <a:spLocks noChangeAspect="1" noChangeArrowheads="1"/>
                    </p:cNvSpPr>
                    <p:nvPr/>
                  </p:nvSpPr>
                  <p:spPr bwMode="auto">
                    <a:xfrm>
                      <a:off x="4441" y="157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2" name="Oval 254"/>
                    <p:cNvSpPr>
                      <a:spLocks noChangeAspect="1" noChangeArrowheads="1"/>
                    </p:cNvSpPr>
                    <p:nvPr/>
                  </p:nvSpPr>
                  <p:spPr bwMode="auto">
                    <a:xfrm>
                      <a:off x="4510" y="157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3" name="Oval 255"/>
                    <p:cNvSpPr>
                      <a:spLocks noChangeAspect="1" noChangeArrowheads="1"/>
                    </p:cNvSpPr>
                    <p:nvPr/>
                  </p:nvSpPr>
                  <p:spPr bwMode="auto">
                    <a:xfrm>
                      <a:off x="4190" y="2091"/>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4" name="Oval 256"/>
                    <p:cNvSpPr>
                      <a:spLocks noChangeAspect="1" noChangeArrowheads="1"/>
                    </p:cNvSpPr>
                    <p:nvPr/>
                  </p:nvSpPr>
                  <p:spPr bwMode="auto">
                    <a:xfrm>
                      <a:off x="4990" y="183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5" name="Oval 257"/>
                    <p:cNvSpPr>
                      <a:spLocks noChangeAspect="1" noChangeArrowheads="1"/>
                    </p:cNvSpPr>
                    <p:nvPr/>
                  </p:nvSpPr>
                  <p:spPr bwMode="auto">
                    <a:xfrm>
                      <a:off x="4327" y="136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6" name="Oval 258"/>
                    <p:cNvSpPr>
                      <a:spLocks noChangeAspect="1" noChangeArrowheads="1"/>
                    </p:cNvSpPr>
                    <p:nvPr/>
                  </p:nvSpPr>
                  <p:spPr bwMode="auto">
                    <a:xfrm>
                      <a:off x="4007" y="139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37" name="Oval 259"/>
                    <p:cNvSpPr>
                      <a:spLocks noChangeAspect="1" noChangeArrowheads="1"/>
                    </p:cNvSpPr>
                    <p:nvPr/>
                  </p:nvSpPr>
                  <p:spPr bwMode="auto">
                    <a:xfrm>
                      <a:off x="3550" y="502"/>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993" name="Group 260"/>
                  <p:cNvGrpSpPr>
                    <a:grpSpLocks noChangeAspect="1"/>
                  </p:cNvGrpSpPr>
                  <p:nvPr/>
                </p:nvGrpSpPr>
                <p:grpSpPr bwMode="auto">
                  <a:xfrm>
                    <a:off x="3504" y="528"/>
                    <a:ext cx="1897" cy="1683"/>
                    <a:chOff x="3504" y="525"/>
                    <a:chExt cx="1897" cy="1683"/>
                  </a:xfrm>
                </p:grpSpPr>
                <p:sp>
                  <p:nvSpPr>
                    <p:cNvPr id="31994" name="Oval 261"/>
                    <p:cNvSpPr>
                      <a:spLocks noChangeAspect="1" noChangeArrowheads="1"/>
                    </p:cNvSpPr>
                    <p:nvPr/>
                  </p:nvSpPr>
                  <p:spPr bwMode="auto">
                    <a:xfrm>
                      <a:off x="3870" y="125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95" name="Oval 262"/>
                    <p:cNvSpPr>
                      <a:spLocks noChangeAspect="1" noChangeArrowheads="1"/>
                    </p:cNvSpPr>
                    <p:nvPr/>
                  </p:nvSpPr>
                  <p:spPr bwMode="auto">
                    <a:xfrm>
                      <a:off x="3915" y="120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96" name="Oval 263"/>
                    <p:cNvSpPr>
                      <a:spLocks noChangeAspect="1" noChangeArrowheads="1"/>
                    </p:cNvSpPr>
                    <p:nvPr/>
                  </p:nvSpPr>
                  <p:spPr bwMode="auto">
                    <a:xfrm>
                      <a:off x="4167" y="195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97" name="Oval 264"/>
                    <p:cNvSpPr>
                      <a:spLocks noChangeAspect="1" noChangeArrowheads="1"/>
                    </p:cNvSpPr>
                    <p:nvPr/>
                  </p:nvSpPr>
                  <p:spPr bwMode="auto">
                    <a:xfrm>
                      <a:off x="4281" y="1787"/>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98" name="Oval 265"/>
                    <p:cNvSpPr>
                      <a:spLocks noChangeAspect="1" noChangeArrowheads="1"/>
                    </p:cNvSpPr>
                    <p:nvPr/>
                  </p:nvSpPr>
                  <p:spPr bwMode="auto">
                    <a:xfrm>
                      <a:off x="4304" y="2068"/>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99" name="Oval 266"/>
                    <p:cNvSpPr>
                      <a:spLocks noChangeAspect="1" noChangeArrowheads="1"/>
                    </p:cNvSpPr>
                    <p:nvPr/>
                  </p:nvSpPr>
                  <p:spPr bwMode="auto">
                    <a:xfrm>
                      <a:off x="4075" y="2044"/>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0" name="Oval 267"/>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1" name="Oval 268"/>
                    <p:cNvSpPr>
                      <a:spLocks noChangeAspect="1" noChangeArrowheads="1"/>
                    </p:cNvSpPr>
                    <p:nvPr/>
                  </p:nvSpPr>
                  <p:spPr bwMode="auto">
                    <a:xfrm>
                      <a:off x="4647" y="167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2" name="Oval 269"/>
                    <p:cNvSpPr>
                      <a:spLocks noChangeAspect="1" noChangeArrowheads="1"/>
                    </p:cNvSpPr>
                    <p:nvPr/>
                  </p:nvSpPr>
                  <p:spPr bwMode="auto">
                    <a:xfrm>
                      <a:off x="4944" y="1647"/>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3" name="Oval 270"/>
                    <p:cNvSpPr>
                      <a:spLocks noChangeAspect="1" noChangeArrowheads="1"/>
                    </p:cNvSpPr>
                    <p:nvPr/>
                  </p:nvSpPr>
                  <p:spPr bwMode="auto">
                    <a:xfrm>
                      <a:off x="4350" y="1460"/>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4" name="Oval 271"/>
                    <p:cNvSpPr>
                      <a:spLocks noChangeAspect="1" noChangeArrowheads="1"/>
                    </p:cNvSpPr>
                    <p:nvPr/>
                  </p:nvSpPr>
                  <p:spPr bwMode="auto">
                    <a:xfrm>
                      <a:off x="3824" y="132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5" name="Oval 272"/>
                    <p:cNvSpPr>
                      <a:spLocks noChangeAspect="1" noChangeArrowheads="1"/>
                    </p:cNvSpPr>
                    <p:nvPr/>
                  </p:nvSpPr>
                  <p:spPr bwMode="auto">
                    <a:xfrm>
                      <a:off x="4007" y="111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6" name="Oval 273"/>
                    <p:cNvSpPr>
                      <a:spLocks noChangeAspect="1" noChangeArrowheads="1"/>
                    </p:cNvSpPr>
                    <p:nvPr/>
                  </p:nvSpPr>
                  <p:spPr bwMode="auto">
                    <a:xfrm>
                      <a:off x="4030" y="89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7" name="Oval 274"/>
                    <p:cNvSpPr>
                      <a:spLocks noChangeAspect="1" noChangeArrowheads="1"/>
                    </p:cNvSpPr>
                    <p:nvPr/>
                  </p:nvSpPr>
                  <p:spPr bwMode="auto">
                    <a:xfrm>
                      <a:off x="4258" y="127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8" name="Oval 275"/>
                    <p:cNvSpPr>
                      <a:spLocks noChangeAspect="1" noChangeArrowheads="1"/>
                    </p:cNvSpPr>
                    <p:nvPr/>
                  </p:nvSpPr>
                  <p:spPr bwMode="auto">
                    <a:xfrm>
                      <a:off x="4624" y="122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09" name="Oval 276"/>
                    <p:cNvSpPr>
                      <a:spLocks noChangeAspect="1" noChangeArrowheads="1"/>
                    </p:cNvSpPr>
                    <p:nvPr/>
                  </p:nvSpPr>
                  <p:spPr bwMode="auto">
                    <a:xfrm>
                      <a:off x="4578" y="92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0" name="Oval 277"/>
                    <p:cNvSpPr>
                      <a:spLocks noChangeAspect="1" noChangeArrowheads="1"/>
                    </p:cNvSpPr>
                    <p:nvPr/>
                  </p:nvSpPr>
                  <p:spPr bwMode="auto">
                    <a:xfrm>
                      <a:off x="3710" y="525"/>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1" name="Oval 278"/>
                    <p:cNvSpPr>
                      <a:spLocks noChangeAspect="1" noChangeArrowheads="1"/>
                    </p:cNvSpPr>
                    <p:nvPr/>
                  </p:nvSpPr>
                  <p:spPr bwMode="auto">
                    <a:xfrm>
                      <a:off x="4670" y="666"/>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2" name="Oval 279"/>
                    <p:cNvSpPr>
                      <a:spLocks noChangeAspect="1" noChangeArrowheads="1"/>
                    </p:cNvSpPr>
                    <p:nvPr/>
                  </p:nvSpPr>
                  <p:spPr bwMode="auto">
                    <a:xfrm>
                      <a:off x="4578" y="57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3" name="Oval 280"/>
                    <p:cNvSpPr>
                      <a:spLocks noChangeAspect="1" noChangeArrowheads="1"/>
                    </p:cNvSpPr>
                    <p:nvPr/>
                  </p:nvSpPr>
                  <p:spPr bwMode="auto">
                    <a:xfrm>
                      <a:off x="5104" y="85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4" name="Oval 281"/>
                    <p:cNvSpPr>
                      <a:spLocks noChangeAspect="1" noChangeArrowheads="1"/>
                    </p:cNvSpPr>
                    <p:nvPr/>
                  </p:nvSpPr>
                  <p:spPr bwMode="auto">
                    <a:xfrm>
                      <a:off x="5081" y="113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5" name="Oval 282"/>
                    <p:cNvSpPr>
                      <a:spLocks noChangeAspect="1" noChangeArrowheads="1"/>
                    </p:cNvSpPr>
                    <p:nvPr/>
                  </p:nvSpPr>
                  <p:spPr bwMode="auto">
                    <a:xfrm>
                      <a:off x="5378" y="120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6" name="Oval 283"/>
                    <p:cNvSpPr>
                      <a:spLocks noChangeAspect="1" noChangeArrowheads="1"/>
                    </p:cNvSpPr>
                    <p:nvPr/>
                  </p:nvSpPr>
                  <p:spPr bwMode="auto">
                    <a:xfrm>
                      <a:off x="5333" y="946"/>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7" name="Oval 284"/>
                    <p:cNvSpPr>
                      <a:spLocks noChangeAspect="1" noChangeArrowheads="1"/>
                    </p:cNvSpPr>
                    <p:nvPr/>
                  </p:nvSpPr>
                  <p:spPr bwMode="auto">
                    <a:xfrm>
                      <a:off x="4258" y="2185"/>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8" name="Oval 285"/>
                    <p:cNvSpPr>
                      <a:spLocks noChangeAspect="1" noChangeArrowheads="1"/>
                    </p:cNvSpPr>
                    <p:nvPr/>
                  </p:nvSpPr>
                  <p:spPr bwMode="auto">
                    <a:xfrm>
                      <a:off x="4030" y="75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19" name="Oval 286"/>
                    <p:cNvSpPr>
                      <a:spLocks noChangeAspect="1" noChangeArrowheads="1"/>
                    </p:cNvSpPr>
                    <p:nvPr/>
                  </p:nvSpPr>
                  <p:spPr bwMode="auto">
                    <a:xfrm>
                      <a:off x="3504" y="596"/>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0" name="Oval 287"/>
                    <p:cNvSpPr>
                      <a:spLocks noChangeAspect="1" noChangeArrowheads="1"/>
                    </p:cNvSpPr>
                    <p:nvPr/>
                  </p:nvSpPr>
                  <p:spPr bwMode="auto">
                    <a:xfrm>
                      <a:off x="4533" y="1320"/>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1" name="Oval 288"/>
                    <p:cNvSpPr>
                      <a:spLocks noChangeAspect="1" noChangeArrowheads="1"/>
                    </p:cNvSpPr>
                    <p:nvPr/>
                  </p:nvSpPr>
                  <p:spPr bwMode="auto">
                    <a:xfrm>
                      <a:off x="4533" y="1086"/>
                      <a:ext cx="22"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2022" name="Oval 289"/>
                    <p:cNvSpPr>
                      <a:spLocks noChangeAspect="1" noChangeArrowheads="1"/>
                    </p:cNvSpPr>
                    <p:nvPr/>
                  </p:nvSpPr>
                  <p:spPr bwMode="auto">
                    <a:xfrm>
                      <a:off x="4578" y="115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grpSp>
        </p:grpSp>
      </p:grpSp>
      <p:grpSp>
        <p:nvGrpSpPr>
          <p:cNvPr id="22" name="Group 290"/>
          <p:cNvGrpSpPr>
            <a:grpSpLocks noChangeAspect="1"/>
          </p:cNvGrpSpPr>
          <p:nvPr/>
        </p:nvGrpSpPr>
        <p:grpSpPr bwMode="auto">
          <a:xfrm>
            <a:off x="2005013" y="1411288"/>
            <a:ext cx="6362700" cy="5324475"/>
            <a:chOff x="3168" y="288"/>
            <a:chExt cx="2352" cy="1968"/>
          </a:xfrm>
        </p:grpSpPr>
        <p:sp>
          <p:nvSpPr>
            <p:cNvPr id="31861" name="Rectangle 291"/>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solidFill>
                  <a:prstClr val="black"/>
                </a:solidFill>
              </a:endParaRPr>
            </a:p>
          </p:txBody>
        </p:sp>
        <p:grpSp>
          <p:nvGrpSpPr>
            <p:cNvPr id="31862" name="Group 292"/>
            <p:cNvGrpSpPr>
              <a:grpSpLocks noChangeAspect="1"/>
            </p:cNvGrpSpPr>
            <p:nvPr/>
          </p:nvGrpSpPr>
          <p:grpSpPr bwMode="auto">
            <a:xfrm>
              <a:off x="3618" y="783"/>
              <a:ext cx="1623" cy="911"/>
              <a:chOff x="3618" y="783"/>
              <a:chExt cx="1623" cy="911"/>
            </a:xfrm>
          </p:grpSpPr>
          <p:sp>
            <p:nvSpPr>
              <p:cNvPr id="31966" name="Oval 293"/>
              <p:cNvSpPr>
                <a:spLocks noChangeAspect="1" noChangeArrowheads="1"/>
              </p:cNvSpPr>
              <p:nvPr/>
            </p:nvSpPr>
            <p:spPr bwMode="auto">
              <a:xfrm>
                <a:off x="3915" y="129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7" name="Oval 294"/>
              <p:cNvSpPr>
                <a:spLocks noChangeAspect="1" noChangeArrowheads="1"/>
              </p:cNvSpPr>
              <p:nvPr/>
            </p:nvSpPr>
            <p:spPr bwMode="auto">
              <a:xfrm>
                <a:off x="3870" y="99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8" name="Oval 295"/>
              <p:cNvSpPr>
                <a:spLocks noChangeAspect="1" noChangeArrowheads="1"/>
              </p:cNvSpPr>
              <p:nvPr/>
            </p:nvSpPr>
            <p:spPr bwMode="auto">
              <a:xfrm>
                <a:off x="4487" y="167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9" name="Oval 296"/>
              <p:cNvSpPr>
                <a:spLocks noChangeAspect="1" noChangeArrowheads="1"/>
              </p:cNvSpPr>
              <p:nvPr/>
            </p:nvSpPr>
            <p:spPr bwMode="auto">
              <a:xfrm>
                <a:off x="4121" y="120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0" name="Oval 297"/>
              <p:cNvSpPr>
                <a:spLocks noChangeAspect="1" noChangeArrowheads="1"/>
              </p:cNvSpPr>
              <p:nvPr/>
            </p:nvSpPr>
            <p:spPr bwMode="auto">
              <a:xfrm>
                <a:off x="4030" y="106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1" name="Oval 298"/>
              <p:cNvSpPr>
                <a:spLocks noChangeAspect="1" noChangeArrowheads="1"/>
              </p:cNvSpPr>
              <p:nvPr/>
            </p:nvSpPr>
            <p:spPr bwMode="auto">
              <a:xfrm>
                <a:off x="4807" y="104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2" name="Oval 299"/>
              <p:cNvSpPr>
                <a:spLocks noChangeAspect="1" noChangeArrowheads="1"/>
              </p:cNvSpPr>
              <p:nvPr/>
            </p:nvSpPr>
            <p:spPr bwMode="auto">
              <a:xfrm>
                <a:off x="4624" y="104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3" name="Oval 300"/>
              <p:cNvSpPr>
                <a:spLocks noChangeAspect="1" noChangeArrowheads="1"/>
              </p:cNvSpPr>
              <p:nvPr/>
            </p:nvSpPr>
            <p:spPr bwMode="auto">
              <a:xfrm>
                <a:off x="4967" y="104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4" name="Oval 301"/>
              <p:cNvSpPr>
                <a:spLocks noChangeAspect="1" noChangeArrowheads="1"/>
              </p:cNvSpPr>
              <p:nvPr/>
            </p:nvSpPr>
            <p:spPr bwMode="auto">
              <a:xfrm>
                <a:off x="5218" y="946"/>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5" name="Oval 302"/>
              <p:cNvSpPr>
                <a:spLocks noChangeAspect="1" noChangeArrowheads="1"/>
              </p:cNvSpPr>
              <p:nvPr/>
            </p:nvSpPr>
            <p:spPr bwMode="auto">
              <a:xfrm>
                <a:off x="4144" y="136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6" name="Oval 303"/>
              <p:cNvSpPr>
                <a:spLocks noChangeAspect="1" noChangeArrowheads="1"/>
              </p:cNvSpPr>
              <p:nvPr/>
            </p:nvSpPr>
            <p:spPr bwMode="auto">
              <a:xfrm>
                <a:off x="4967" y="92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7" name="Oval 304"/>
              <p:cNvSpPr>
                <a:spLocks noChangeAspect="1" noChangeArrowheads="1"/>
              </p:cNvSpPr>
              <p:nvPr/>
            </p:nvSpPr>
            <p:spPr bwMode="auto">
              <a:xfrm>
                <a:off x="3618" y="118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8" name="Oval 305"/>
              <p:cNvSpPr>
                <a:spLocks noChangeAspect="1" noChangeArrowheads="1"/>
              </p:cNvSpPr>
              <p:nvPr/>
            </p:nvSpPr>
            <p:spPr bwMode="auto">
              <a:xfrm>
                <a:off x="3755" y="118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79" name="Oval 306"/>
              <p:cNvSpPr>
                <a:spLocks noChangeAspect="1" noChangeArrowheads="1"/>
              </p:cNvSpPr>
              <p:nvPr/>
            </p:nvSpPr>
            <p:spPr bwMode="auto">
              <a:xfrm>
                <a:off x="3733" y="1133"/>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80" name="Oval 307"/>
              <p:cNvSpPr>
                <a:spLocks noChangeAspect="1" noChangeArrowheads="1"/>
              </p:cNvSpPr>
              <p:nvPr/>
            </p:nvSpPr>
            <p:spPr bwMode="auto">
              <a:xfrm>
                <a:off x="4121" y="141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81" name="Oval 308"/>
              <p:cNvSpPr>
                <a:spLocks noChangeAspect="1" noChangeArrowheads="1"/>
              </p:cNvSpPr>
              <p:nvPr/>
            </p:nvSpPr>
            <p:spPr bwMode="auto">
              <a:xfrm>
                <a:off x="4213" y="1390"/>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82" name="Oval 309"/>
              <p:cNvSpPr>
                <a:spLocks noChangeAspect="1" noChangeArrowheads="1"/>
              </p:cNvSpPr>
              <p:nvPr/>
            </p:nvSpPr>
            <p:spPr bwMode="auto">
              <a:xfrm>
                <a:off x="3641" y="78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863" name="Group 310"/>
            <p:cNvGrpSpPr>
              <a:grpSpLocks noChangeAspect="1"/>
            </p:cNvGrpSpPr>
            <p:nvPr/>
          </p:nvGrpSpPr>
          <p:grpSpPr bwMode="auto">
            <a:xfrm>
              <a:off x="3168" y="288"/>
              <a:ext cx="2352" cy="1968"/>
              <a:chOff x="3168" y="288"/>
              <a:chExt cx="2352" cy="1968"/>
            </a:xfrm>
          </p:grpSpPr>
          <p:sp>
            <p:nvSpPr>
              <p:cNvPr id="31864" name="Rectangle 311"/>
              <p:cNvSpPr>
                <a:spLocks noChangeAspect="1" noChangeArrowheads="1"/>
              </p:cNvSpPr>
              <p:nvPr/>
            </p:nvSpPr>
            <p:spPr bwMode="auto">
              <a:xfrm>
                <a:off x="3168" y="288"/>
                <a:ext cx="2352" cy="1968"/>
              </a:xfrm>
              <a:prstGeom prst="rect">
                <a:avLst/>
              </a:prstGeom>
              <a:noFill/>
              <a:ln w="9525">
                <a:noFill/>
                <a:miter lim="800000"/>
                <a:headEnd/>
                <a:tailEnd/>
              </a:ln>
            </p:spPr>
            <p:txBody>
              <a:bodyPr wrap="none" anchor="ctr"/>
              <a:lstStyle/>
              <a:p>
                <a:endParaRPr lang="en-US">
                  <a:solidFill>
                    <a:prstClr val="black"/>
                  </a:solidFill>
                </a:endParaRPr>
              </a:p>
            </p:txBody>
          </p:sp>
          <p:grpSp>
            <p:nvGrpSpPr>
              <p:cNvPr id="31865" name="Group 312"/>
              <p:cNvGrpSpPr>
                <a:grpSpLocks noChangeAspect="1"/>
              </p:cNvGrpSpPr>
              <p:nvPr/>
            </p:nvGrpSpPr>
            <p:grpSpPr bwMode="auto">
              <a:xfrm>
                <a:off x="3733" y="525"/>
                <a:ext cx="1691" cy="1239"/>
                <a:chOff x="3733" y="525"/>
                <a:chExt cx="1691" cy="1239"/>
              </a:xfrm>
            </p:grpSpPr>
            <p:sp>
              <p:nvSpPr>
                <p:cNvPr id="31945" name="Oval 313"/>
                <p:cNvSpPr>
                  <a:spLocks noChangeAspect="1" noChangeArrowheads="1"/>
                </p:cNvSpPr>
                <p:nvPr/>
              </p:nvSpPr>
              <p:spPr bwMode="auto">
                <a:xfrm>
                  <a:off x="3961" y="115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6" name="Oval 314"/>
                <p:cNvSpPr>
                  <a:spLocks noChangeAspect="1" noChangeArrowheads="1"/>
                </p:cNvSpPr>
                <p:nvPr/>
              </p:nvSpPr>
              <p:spPr bwMode="auto">
                <a:xfrm>
                  <a:off x="3733" y="783"/>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7" name="Oval 315"/>
                <p:cNvSpPr>
                  <a:spLocks noChangeAspect="1" noChangeArrowheads="1"/>
                </p:cNvSpPr>
                <p:nvPr/>
              </p:nvSpPr>
              <p:spPr bwMode="auto">
                <a:xfrm>
                  <a:off x="4304" y="162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8" name="Oval 316"/>
                <p:cNvSpPr>
                  <a:spLocks noChangeAspect="1" noChangeArrowheads="1"/>
                </p:cNvSpPr>
                <p:nvPr/>
              </p:nvSpPr>
              <p:spPr bwMode="auto">
                <a:xfrm>
                  <a:off x="4578" y="174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9" name="Oval 317"/>
                <p:cNvSpPr>
                  <a:spLocks noChangeAspect="1" noChangeArrowheads="1"/>
                </p:cNvSpPr>
                <p:nvPr/>
              </p:nvSpPr>
              <p:spPr bwMode="auto">
                <a:xfrm>
                  <a:off x="4784" y="162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0" name="Oval 318"/>
                <p:cNvSpPr>
                  <a:spLocks noChangeAspect="1" noChangeArrowheads="1"/>
                </p:cNvSpPr>
                <p:nvPr/>
              </p:nvSpPr>
              <p:spPr bwMode="auto">
                <a:xfrm>
                  <a:off x="3961" y="127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1" name="Oval 319"/>
                <p:cNvSpPr>
                  <a:spLocks noChangeAspect="1" noChangeArrowheads="1"/>
                </p:cNvSpPr>
                <p:nvPr/>
              </p:nvSpPr>
              <p:spPr bwMode="auto">
                <a:xfrm>
                  <a:off x="3961" y="134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2" name="Oval 320"/>
                <p:cNvSpPr>
                  <a:spLocks noChangeAspect="1" noChangeArrowheads="1"/>
                </p:cNvSpPr>
                <p:nvPr/>
              </p:nvSpPr>
              <p:spPr bwMode="auto">
                <a:xfrm>
                  <a:off x="4167" y="108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3" name="Oval 321"/>
                <p:cNvSpPr>
                  <a:spLocks noChangeAspect="1" noChangeArrowheads="1"/>
                </p:cNvSpPr>
                <p:nvPr/>
              </p:nvSpPr>
              <p:spPr bwMode="auto">
                <a:xfrm>
                  <a:off x="4075" y="101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4" name="Oval 322"/>
                <p:cNvSpPr>
                  <a:spLocks noChangeAspect="1" noChangeArrowheads="1"/>
                </p:cNvSpPr>
                <p:nvPr/>
              </p:nvSpPr>
              <p:spPr bwMode="auto">
                <a:xfrm>
                  <a:off x="4555" y="148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5" name="Oval 323"/>
                <p:cNvSpPr>
                  <a:spLocks noChangeAspect="1" noChangeArrowheads="1"/>
                </p:cNvSpPr>
                <p:nvPr/>
              </p:nvSpPr>
              <p:spPr bwMode="auto">
                <a:xfrm>
                  <a:off x="4624" y="525"/>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6" name="Oval 324"/>
                <p:cNvSpPr>
                  <a:spLocks noChangeAspect="1" noChangeArrowheads="1"/>
                </p:cNvSpPr>
                <p:nvPr/>
              </p:nvSpPr>
              <p:spPr bwMode="auto">
                <a:xfrm>
                  <a:off x="4418" y="108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7" name="Oval 325"/>
                <p:cNvSpPr>
                  <a:spLocks noChangeAspect="1" noChangeArrowheads="1"/>
                </p:cNvSpPr>
                <p:nvPr/>
              </p:nvSpPr>
              <p:spPr bwMode="auto">
                <a:xfrm>
                  <a:off x="3961" y="101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8" name="Oval 326"/>
                <p:cNvSpPr>
                  <a:spLocks noChangeAspect="1" noChangeArrowheads="1"/>
                </p:cNvSpPr>
                <p:nvPr/>
              </p:nvSpPr>
              <p:spPr bwMode="auto">
                <a:xfrm>
                  <a:off x="4464" y="1647"/>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59" name="Oval 327"/>
                <p:cNvSpPr>
                  <a:spLocks noChangeAspect="1" noChangeArrowheads="1"/>
                </p:cNvSpPr>
                <p:nvPr/>
              </p:nvSpPr>
              <p:spPr bwMode="auto">
                <a:xfrm>
                  <a:off x="4853" y="1577"/>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0" name="Oval 328"/>
                <p:cNvSpPr>
                  <a:spLocks noChangeAspect="1" noChangeArrowheads="1"/>
                </p:cNvSpPr>
                <p:nvPr/>
              </p:nvSpPr>
              <p:spPr bwMode="auto">
                <a:xfrm>
                  <a:off x="4190" y="64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1" name="Oval 329"/>
                <p:cNvSpPr>
                  <a:spLocks noChangeAspect="1" noChangeArrowheads="1"/>
                </p:cNvSpPr>
                <p:nvPr/>
              </p:nvSpPr>
              <p:spPr bwMode="auto">
                <a:xfrm>
                  <a:off x="4258" y="85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2" name="Oval 330"/>
                <p:cNvSpPr>
                  <a:spLocks noChangeAspect="1" noChangeArrowheads="1"/>
                </p:cNvSpPr>
                <p:nvPr/>
              </p:nvSpPr>
              <p:spPr bwMode="auto">
                <a:xfrm>
                  <a:off x="3778" y="57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3" name="Oval 331"/>
                <p:cNvSpPr>
                  <a:spLocks noChangeAspect="1" noChangeArrowheads="1"/>
                </p:cNvSpPr>
                <p:nvPr/>
              </p:nvSpPr>
              <p:spPr bwMode="auto">
                <a:xfrm>
                  <a:off x="4464" y="132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4" name="Oval 332"/>
                <p:cNvSpPr>
                  <a:spLocks noChangeAspect="1" noChangeArrowheads="1"/>
                </p:cNvSpPr>
                <p:nvPr/>
              </p:nvSpPr>
              <p:spPr bwMode="auto">
                <a:xfrm>
                  <a:off x="4350" y="169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65" name="Oval 333"/>
                <p:cNvSpPr>
                  <a:spLocks noChangeAspect="1" noChangeArrowheads="1"/>
                </p:cNvSpPr>
                <p:nvPr/>
              </p:nvSpPr>
              <p:spPr bwMode="auto">
                <a:xfrm>
                  <a:off x="5401" y="104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866" name="Group 334"/>
              <p:cNvGrpSpPr>
                <a:grpSpLocks noChangeAspect="1"/>
              </p:cNvGrpSpPr>
              <p:nvPr/>
            </p:nvGrpSpPr>
            <p:grpSpPr bwMode="auto">
              <a:xfrm>
                <a:off x="3504" y="432"/>
                <a:ext cx="1897" cy="1779"/>
                <a:chOff x="3504" y="432"/>
                <a:chExt cx="1897" cy="1779"/>
              </a:xfrm>
            </p:grpSpPr>
            <p:grpSp>
              <p:nvGrpSpPr>
                <p:cNvPr id="31867" name="Group 335"/>
                <p:cNvGrpSpPr>
                  <a:grpSpLocks noChangeAspect="1"/>
                </p:cNvGrpSpPr>
                <p:nvPr/>
              </p:nvGrpSpPr>
              <p:grpSpPr bwMode="auto">
                <a:xfrm>
                  <a:off x="3710" y="479"/>
                  <a:ext cx="1668" cy="1425"/>
                  <a:chOff x="3710" y="479"/>
                  <a:chExt cx="1668" cy="1425"/>
                </a:xfrm>
              </p:grpSpPr>
              <p:sp>
                <p:nvSpPr>
                  <p:cNvPr id="31925" name="Oval 336"/>
                  <p:cNvSpPr>
                    <a:spLocks noChangeAspect="1" noChangeArrowheads="1"/>
                  </p:cNvSpPr>
                  <p:nvPr/>
                </p:nvSpPr>
                <p:spPr bwMode="auto">
                  <a:xfrm>
                    <a:off x="3755" y="129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6" name="Oval 337"/>
                  <p:cNvSpPr>
                    <a:spLocks noChangeAspect="1" noChangeArrowheads="1"/>
                  </p:cNvSpPr>
                  <p:nvPr/>
                </p:nvSpPr>
                <p:spPr bwMode="auto">
                  <a:xfrm>
                    <a:off x="4327" y="188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7" name="Oval 338"/>
                  <p:cNvSpPr>
                    <a:spLocks noChangeAspect="1" noChangeArrowheads="1"/>
                  </p:cNvSpPr>
                  <p:nvPr/>
                </p:nvSpPr>
                <p:spPr bwMode="auto">
                  <a:xfrm>
                    <a:off x="4281" y="155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8" name="Oval 339"/>
                  <p:cNvSpPr>
                    <a:spLocks noChangeAspect="1" noChangeArrowheads="1"/>
                  </p:cNvSpPr>
                  <p:nvPr/>
                </p:nvSpPr>
                <p:spPr bwMode="auto">
                  <a:xfrm>
                    <a:off x="4213" y="1694"/>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9" name="Oval 340"/>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0" name="Oval 341"/>
                  <p:cNvSpPr>
                    <a:spLocks noChangeAspect="1" noChangeArrowheads="1"/>
                  </p:cNvSpPr>
                  <p:nvPr/>
                </p:nvSpPr>
                <p:spPr bwMode="auto">
                  <a:xfrm>
                    <a:off x="4921" y="174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1" name="Oval 342"/>
                  <p:cNvSpPr>
                    <a:spLocks noChangeAspect="1" noChangeArrowheads="1"/>
                  </p:cNvSpPr>
                  <p:nvPr/>
                </p:nvSpPr>
                <p:spPr bwMode="auto">
                  <a:xfrm>
                    <a:off x="3710" y="71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2" name="Oval 343"/>
                  <p:cNvSpPr>
                    <a:spLocks noChangeAspect="1" noChangeArrowheads="1"/>
                  </p:cNvSpPr>
                  <p:nvPr/>
                </p:nvSpPr>
                <p:spPr bwMode="auto">
                  <a:xfrm>
                    <a:off x="4693" y="1110"/>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3" name="Oval 344"/>
                  <p:cNvSpPr>
                    <a:spLocks noChangeAspect="1" noChangeArrowheads="1"/>
                  </p:cNvSpPr>
                  <p:nvPr/>
                </p:nvSpPr>
                <p:spPr bwMode="auto">
                  <a:xfrm>
                    <a:off x="3801" y="82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4" name="Oval 345"/>
                  <p:cNvSpPr>
                    <a:spLocks noChangeAspect="1" noChangeArrowheads="1"/>
                  </p:cNvSpPr>
                  <p:nvPr/>
                </p:nvSpPr>
                <p:spPr bwMode="auto">
                  <a:xfrm>
                    <a:off x="4761" y="619"/>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5" name="Oval 346"/>
                  <p:cNvSpPr>
                    <a:spLocks noChangeAspect="1" noChangeArrowheads="1"/>
                  </p:cNvSpPr>
                  <p:nvPr/>
                </p:nvSpPr>
                <p:spPr bwMode="auto">
                  <a:xfrm>
                    <a:off x="4464" y="1460"/>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6" name="Oval 347"/>
                  <p:cNvSpPr>
                    <a:spLocks noChangeAspect="1" noChangeArrowheads="1"/>
                  </p:cNvSpPr>
                  <p:nvPr/>
                </p:nvSpPr>
                <p:spPr bwMode="auto">
                  <a:xfrm>
                    <a:off x="4875" y="92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7" name="Oval 348"/>
                  <p:cNvSpPr>
                    <a:spLocks noChangeAspect="1" noChangeArrowheads="1"/>
                  </p:cNvSpPr>
                  <p:nvPr/>
                </p:nvSpPr>
                <p:spPr bwMode="auto">
                  <a:xfrm>
                    <a:off x="4830" y="85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8" name="Oval 349"/>
                  <p:cNvSpPr>
                    <a:spLocks noChangeAspect="1" noChangeArrowheads="1"/>
                  </p:cNvSpPr>
                  <p:nvPr/>
                </p:nvSpPr>
                <p:spPr bwMode="auto">
                  <a:xfrm>
                    <a:off x="4213" y="923"/>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39" name="Oval 350"/>
                  <p:cNvSpPr>
                    <a:spLocks noChangeAspect="1" noChangeArrowheads="1"/>
                  </p:cNvSpPr>
                  <p:nvPr/>
                </p:nvSpPr>
                <p:spPr bwMode="auto">
                  <a:xfrm>
                    <a:off x="4304" y="96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0" name="Oval 351"/>
                  <p:cNvSpPr>
                    <a:spLocks noChangeAspect="1" noChangeArrowheads="1"/>
                  </p:cNvSpPr>
                  <p:nvPr/>
                </p:nvSpPr>
                <p:spPr bwMode="auto">
                  <a:xfrm>
                    <a:off x="4761" y="736"/>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1" name="Oval 352"/>
                  <p:cNvSpPr>
                    <a:spLocks noChangeAspect="1" noChangeArrowheads="1"/>
                  </p:cNvSpPr>
                  <p:nvPr/>
                </p:nvSpPr>
                <p:spPr bwMode="auto">
                  <a:xfrm>
                    <a:off x="4715" y="502"/>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2" name="Oval 353"/>
                  <p:cNvSpPr>
                    <a:spLocks noChangeAspect="1" noChangeArrowheads="1"/>
                  </p:cNvSpPr>
                  <p:nvPr/>
                </p:nvSpPr>
                <p:spPr bwMode="auto">
                  <a:xfrm>
                    <a:off x="4533" y="479"/>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3" name="Oval 354"/>
                  <p:cNvSpPr>
                    <a:spLocks noChangeAspect="1" noChangeArrowheads="1"/>
                  </p:cNvSpPr>
                  <p:nvPr/>
                </p:nvSpPr>
                <p:spPr bwMode="auto">
                  <a:xfrm>
                    <a:off x="5355" y="113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44" name="Oval 355"/>
                  <p:cNvSpPr>
                    <a:spLocks noChangeAspect="1" noChangeArrowheads="1"/>
                  </p:cNvSpPr>
                  <p:nvPr/>
                </p:nvSpPr>
                <p:spPr bwMode="auto">
                  <a:xfrm>
                    <a:off x="5035" y="96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868" name="Group 356"/>
                <p:cNvGrpSpPr>
                  <a:grpSpLocks noChangeAspect="1"/>
                </p:cNvGrpSpPr>
                <p:nvPr/>
              </p:nvGrpSpPr>
              <p:grpSpPr bwMode="auto">
                <a:xfrm>
                  <a:off x="3504" y="432"/>
                  <a:ext cx="1897" cy="1779"/>
                  <a:chOff x="3504" y="432"/>
                  <a:chExt cx="1897" cy="1779"/>
                </a:xfrm>
              </p:grpSpPr>
              <p:grpSp>
                <p:nvGrpSpPr>
                  <p:cNvPr id="31869" name="Group 357"/>
                  <p:cNvGrpSpPr>
                    <a:grpSpLocks noChangeAspect="1"/>
                  </p:cNvGrpSpPr>
                  <p:nvPr/>
                </p:nvGrpSpPr>
                <p:grpSpPr bwMode="auto">
                  <a:xfrm>
                    <a:off x="4075" y="432"/>
                    <a:ext cx="1075" cy="1355"/>
                    <a:chOff x="4075" y="432"/>
                    <a:chExt cx="1075" cy="1355"/>
                  </a:xfrm>
                </p:grpSpPr>
                <p:sp>
                  <p:nvSpPr>
                    <p:cNvPr id="31916" name="Oval 358"/>
                    <p:cNvSpPr>
                      <a:spLocks noChangeAspect="1" noChangeArrowheads="1"/>
                    </p:cNvSpPr>
                    <p:nvPr/>
                  </p:nvSpPr>
                  <p:spPr bwMode="auto">
                    <a:xfrm>
                      <a:off x="4761" y="176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7" name="Oval 359"/>
                    <p:cNvSpPr>
                      <a:spLocks noChangeAspect="1" noChangeArrowheads="1"/>
                    </p:cNvSpPr>
                    <p:nvPr/>
                  </p:nvSpPr>
                  <p:spPr bwMode="auto">
                    <a:xfrm>
                      <a:off x="4533" y="1437"/>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8" name="Oval 360"/>
                    <p:cNvSpPr>
                      <a:spLocks noChangeAspect="1" noChangeArrowheads="1"/>
                    </p:cNvSpPr>
                    <p:nvPr/>
                  </p:nvSpPr>
                  <p:spPr bwMode="auto">
                    <a:xfrm>
                      <a:off x="4693" y="806"/>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9" name="Oval 361"/>
                    <p:cNvSpPr>
                      <a:spLocks noChangeAspect="1" noChangeArrowheads="1"/>
                    </p:cNvSpPr>
                    <p:nvPr/>
                  </p:nvSpPr>
                  <p:spPr bwMode="auto">
                    <a:xfrm>
                      <a:off x="4555" y="689"/>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0" name="Oval 362"/>
                    <p:cNvSpPr>
                      <a:spLocks noChangeAspect="1" noChangeArrowheads="1"/>
                    </p:cNvSpPr>
                    <p:nvPr/>
                  </p:nvSpPr>
                  <p:spPr bwMode="auto">
                    <a:xfrm>
                      <a:off x="5127" y="106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1" name="Oval 363"/>
                    <p:cNvSpPr>
                      <a:spLocks noChangeAspect="1" noChangeArrowheads="1"/>
                    </p:cNvSpPr>
                    <p:nvPr/>
                  </p:nvSpPr>
                  <p:spPr bwMode="auto">
                    <a:xfrm>
                      <a:off x="4304" y="108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2" name="Oval 364"/>
                    <p:cNvSpPr>
                      <a:spLocks noChangeAspect="1" noChangeArrowheads="1"/>
                    </p:cNvSpPr>
                    <p:nvPr/>
                  </p:nvSpPr>
                  <p:spPr bwMode="auto">
                    <a:xfrm>
                      <a:off x="4075" y="127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3" name="Oval 365"/>
                    <p:cNvSpPr>
                      <a:spLocks noChangeAspect="1" noChangeArrowheads="1"/>
                    </p:cNvSpPr>
                    <p:nvPr/>
                  </p:nvSpPr>
                  <p:spPr bwMode="auto">
                    <a:xfrm>
                      <a:off x="4578" y="432"/>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24" name="Oval 366"/>
                    <p:cNvSpPr>
                      <a:spLocks noChangeAspect="1" noChangeArrowheads="1"/>
                    </p:cNvSpPr>
                    <p:nvPr/>
                  </p:nvSpPr>
                  <p:spPr bwMode="auto">
                    <a:xfrm>
                      <a:off x="4464" y="57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870" name="Group 367"/>
                  <p:cNvGrpSpPr>
                    <a:grpSpLocks noChangeAspect="1"/>
                  </p:cNvGrpSpPr>
                  <p:nvPr/>
                </p:nvGrpSpPr>
                <p:grpSpPr bwMode="auto">
                  <a:xfrm>
                    <a:off x="3550" y="502"/>
                    <a:ext cx="1463" cy="1613"/>
                    <a:chOff x="3550" y="502"/>
                    <a:chExt cx="1463" cy="1613"/>
                  </a:xfrm>
                </p:grpSpPr>
                <p:sp>
                  <p:nvSpPr>
                    <p:cNvPr id="31901" name="Oval 368"/>
                    <p:cNvSpPr>
                      <a:spLocks noChangeAspect="1" noChangeArrowheads="1"/>
                    </p:cNvSpPr>
                    <p:nvPr/>
                  </p:nvSpPr>
                  <p:spPr bwMode="auto">
                    <a:xfrm>
                      <a:off x="4235" y="1904"/>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2" name="Oval 369"/>
                    <p:cNvSpPr>
                      <a:spLocks noChangeAspect="1" noChangeArrowheads="1"/>
                    </p:cNvSpPr>
                    <p:nvPr/>
                  </p:nvSpPr>
                  <p:spPr bwMode="auto">
                    <a:xfrm>
                      <a:off x="4304" y="1928"/>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3" name="Oval 370"/>
                    <p:cNvSpPr>
                      <a:spLocks noChangeAspect="1" noChangeArrowheads="1"/>
                    </p:cNvSpPr>
                    <p:nvPr/>
                  </p:nvSpPr>
                  <p:spPr bwMode="auto">
                    <a:xfrm>
                      <a:off x="4441" y="174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4" name="Oval 371"/>
                    <p:cNvSpPr>
                      <a:spLocks noChangeAspect="1" noChangeArrowheads="1"/>
                    </p:cNvSpPr>
                    <p:nvPr/>
                  </p:nvSpPr>
                  <p:spPr bwMode="auto">
                    <a:xfrm>
                      <a:off x="4258" y="136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5" name="Oval 372"/>
                    <p:cNvSpPr>
                      <a:spLocks noChangeAspect="1" noChangeArrowheads="1"/>
                    </p:cNvSpPr>
                    <p:nvPr/>
                  </p:nvSpPr>
                  <p:spPr bwMode="auto">
                    <a:xfrm>
                      <a:off x="3870" y="115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6" name="Oval 373"/>
                    <p:cNvSpPr>
                      <a:spLocks noChangeAspect="1" noChangeArrowheads="1"/>
                    </p:cNvSpPr>
                    <p:nvPr/>
                  </p:nvSpPr>
                  <p:spPr bwMode="auto">
                    <a:xfrm>
                      <a:off x="3573" y="712"/>
                      <a:ext cx="22"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7" name="Oval 374"/>
                    <p:cNvSpPr>
                      <a:spLocks noChangeAspect="1" noChangeArrowheads="1"/>
                    </p:cNvSpPr>
                    <p:nvPr/>
                  </p:nvSpPr>
                  <p:spPr bwMode="auto">
                    <a:xfrm>
                      <a:off x="4738" y="89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8" name="Oval 375"/>
                    <p:cNvSpPr>
                      <a:spLocks noChangeAspect="1" noChangeArrowheads="1"/>
                    </p:cNvSpPr>
                    <p:nvPr/>
                  </p:nvSpPr>
                  <p:spPr bwMode="auto">
                    <a:xfrm>
                      <a:off x="4921" y="99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9" name="Oval 376"/>
                    <p:cNvSpPr>
                      <a:spLocks noChangeAspect="1" noChangeArrowheads="1"/>
                    </p:cNvSpPr>
                    <p:nvPr/>
                  </p:nvSpPr>
                  <p:spPr bwMode="auto">
                    <a:xfrm>
                      <a:off x="4441" y="157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0" name="Oval 377"/>
                    <p:cNvSpPr>
                      <a:spLocks noChangeAspect="1" noChangeArrowheads="1"/>
                    </p:cNvSpPr>
                    <p:nvPr/>
                  </p:nvSpPr>
                  <p:spPr bwMode="auto">
                    <a:xfrm>
                      <a:off x="4510" y="157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1" name="Oval 378"/>
                    <p:cNvSpPr>
                      <a:spLocks noChangeAspect="1" noChangeArrowheads="1"/>
                    </p:cNvSpPr>
                    <p:nvPr/>
                  </p:nvSpPr>
                  <p:spPr bwMode="auto">
                    <a:xfrm>
                      <a:off x="4190" y="2091"/>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2" name="Oval 379"/>
                    <p:cNvSpPr>
                      <a:spLocks noChangeAspect="1" noChangeArrowheads="1"/>
                    </p:cNvSpPr>
                    <p:nvPr/>
                  </p:nvSpPr>
                  <p:spPr bwMode="auto">
                    <a:xfrm>
                      <a:off x="4990" y="183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3" name="Oval 380"/>
                    <p:cNvSpPr>
                      <a:spLocks noChangeAspect="1" noChangeArrowheads="1"/>
                    </p:cNvSpPr>
                    <p:nvPr/>
                  </p:nvSpPr>
                  <p:spPr bwMode="auto">
                    <a:xfrm>
                      <a:off x="4327" y="136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4" name="Oval 381"/>
                    <p:cNvSpPr>
                      <a:spLocks noChangeAspect="1" noChangeArrowheads="1"/>
                    </p:cNvSpPr>
                    <p:nvPr/>
                  </p:nvSpPr>
                  <p:spPr bwMode="auto">
                    <a:xfrm>
                      <a:off x="4007" y="139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15" name="Oval 382"/>
                    <p:cNvSpPr>
                      <a:spLocks noChangeAspect="1" noChangeArrowheads="1"/>
                    </p:cNvSpPr>
                    <p:nvPr/>
                  </p:nvSpPr>
                  <p:spPr bwMode="auto">
                    <a:xfrm>
                      <a:off x="3550" y="502"/>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nvGrpSpPr>
                  <p:cNvPr id="31871" name="Group 383"/>
                  <p:cNvGrpSpPr>
                    <a:grpSpLocks noChangeAspect="1"/>
                  </p:cNvGrpSpPr>
                  <p:nvPr/>
                </p:nvGrpSpPr>
                <p:grpSpPr bwMode="auto">
                  <a:xfrm>
                    <a:off x="3504" y="528"/>
                    <a:ext cx="1897" cy="1683"/>
                    <a:chOff x="3504" y="525"/>
                    <a:chExt cx="1897" cy="1683"/>
                  </a:xfrm>
                </p:grpSpPr>
                <p:sp>
                  <p:nvSpPr>
                    <p:cNvPr id="31872" name="Oval 384"/>
                    <p:cNvSpPr>
                      <a:spLocks noChangeAspect="1" noChangeArrowheads="1"/>
                    </p:cNvSpPr>
                    <p:nvPr/>
                  </p:nvSpPr>
                  <p:spPr bwMode="auto">
                    <a:xfrm>
                      <a:off x="3870" y="125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73" name="Oval 385"/>
                    <p:cNvSpPr>
                      <a:spLocks noChangeAspect="1" noChangeArrowheads="1"/>
                    </p:cNvSpPr>
                    <p:nvPr/>
                  </p:nvSpPr>
                  <p:spPr bwMode="auto">
                    <a:xfrm>
                      <a:off x="3915" y="120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74" name="Oval 386"/>
                    <p:cNvSpPr>
                      <a:spLocks noChangeAspect="1" noChangeArrowheads="1"/>
                    </p:cNvSpPr>
                    <p:nvPr/>
                  </p:nvSpPr>
                  <p:spPr bwMode="auto">
                    <a:xfrm>
                      <a:off x="4167" y="195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75" name="Oval 387"/>
                    <p:cNvSpPr>
                      <a:spLocks noChangeAspect="1" noChangeArrowheads="1"/>
                    </p:cNvSpPr>
                    <p:nvPr/>
                  </p:nvSpPr>
                  <p:spPr bwMode="auto">
                    <a:xfrm>
                      <a:off x="4281" y="1787"/>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76" name="Oval 388"/>
                    <p:cNvSpPr>
                      <a:spLocks noChangeAspect="1" noChangeArrowheads="1"/>
                    </p:cNvSpPr>
                    <p:nvPr/>
                  </p:nvSpPr>
                  <p:spPr bwMode="auto">
                    <a:xfrm>
                      <a:off x="4304" y="2068"/>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77" name="Oval 389"/>
                    <p:cNvSpPr>
                      <a:spLocks noChangeAspect="1" noChangeArrowheads="1"/>
                    </p:cNvSpPr>
                    <p:nvPr/>
                  </p:nvSpPr>
                  <p:spPr bwMode="auto">
                    <a:xfrm>
                      <a:off x="4075" y="2044"/>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78" name="Oval 390"/>
                    <p:cNvSpPr>
                      <a:spLocks noChangeAspect="1" noChangeArrowheads="1"/>
                    </p:cNvSpPr>
                    <p:nvPr/>
                  </p:nvSpPr>
                  <p:spPr bwMode="auto">
                    <a:xfrm>
                      <a:off x="4235" y="1554"/>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79" name="Oval 391"/>
                    <p:cNvSpPr>
                      <a:spLocks noChangeAspect="1" noChangeArrowheads="1"/>
                    </p:cNvSpPr>
                    <p:nvPr/>
                  </p:nvSpPr>
                  <p:spPr bwMode="auto">
                    <a:xfrm>
                      <a:off x="4647" y="1671"/>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0" name="Oval 392"/>
                    <p:cNvSpPr>
                      <a:spLocks noChangeAspect="1" noChangeArrowheads="1"/>
                    </p:cNvSpPr>
                    <p:nvPr/>
                  </p:nvSpPr>
                  <p:spPr bwMode="auto">
                    <a:xfrm>
                      <a:off x="4944" y="1647"/>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1" name="Oval 393"/>
                    <p:cNvSpPr>
                      <a:spLocks noChangeAspect="1" noChangeArrowheads="1"/>
                    </p:cNvSpPr>
                    <p:nvPr/>
                  </p:nvSpPr>
                  <p:spPr bwMode="auto">
                    <a:xfrm>
                      <a:off x="4350" y="1460"/>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2" name="Oval 394"/>
                    <p:cNvSpPr>
                      <a:spLocks noChangeAspect="1" noChangeArrowheads="1"/>
                    </p:cNvSpPr>
                    <p:nvPr/>
                  </p:nvSpPr>
                  <p:spPr bwMode="auto">
                    <a:xfrm>
                      <a:off x="3824" y="132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3" name="Oval 395"/>
                    <p:cNvSpPr>
                      <a:spLocks noChangeAspect="1" noChangeArrowheads="1"/>
                    </p:cNvSpPr>
                    <p:nvPr/>
                  </p:nvSpPr>
                  <p:spPr bwMode="auto">
                    <a:xfrm>
                      <a:off x="4007" y="1110"/>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4" name="Oval 396"/>
                    <p:cNvSpPr>
                      <a:spLocks noChangeAspect="1" noChangeArrowheads="1"/>
                    </p:cNvSpPr>
                    <p:nvPr/>
                  </p:nvSpPr>
                  <p:spPr bwMode="auto">
                    <a:xfrm>
                      <a:off x="4030" y="89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5" name="Oval 397"/>
                    <p:cNvSpPr>
                      <a:spLocks noChangeAspect="1" noChangeArrowheads="1"/>
                    </p:cNvSpPr>
                    <p:nvPr/>
                  </p:nvSpPr>
                  <p:spPr bwMode="auto">
                    <a:xfrm>
                      <a:off x="4258" y="127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6" name="Oval 398"/>
                    <p:cNvSpPr>
                      <a:spLocks noChangeAspect="1" noChangeArrowheads="1"/>
                    </p:cNvSpPr>
                    <p:nvPr/>
                  </p:nvSpPr>
                  <p:spPr bwMode="auto">
                    <a:xfrm>
                      <a:off x="4624" y="1227"/>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7" name="Oval 399"/>
                    <p:cNvSpPr>
                      <a:spLocks noChangeAspect="1" noChangeArrowheads="1"/>
                    </p:cNvSpPr>
                    <p:nvPr/>
                  </p:nvSpPr>
                  <p:spPr bwMode="auto">
                    <a:xfrm>
                      <a:off x="4578" y="92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8" name="Oval 400"/>
                    <p:cNvSpPr>
                      <a:spLocks noChangeAspect="1" noChangeArrowheads="1"/>
                    </p:cNvSpPr>
                    <p:nvPr/>
                  </p:nvSpPr>
                  <p:spPr bwMode="auto">
                    <a:xfrm>
                      <a:off x="3710" y="525"/>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89" name="Oval 401"/>
                    <p:cNvSpPr>
                      <a:spLocks noChangeAspect="1" noChangeArrowheads="1"/>
                    </p:cNvSpPr>
                    <p:nvPr/>
                  </p:nvSpPr>
                  <p:spPr bwMode="auto">
                    <a:xfrm>
                      <a:off x="4670" y="666"/>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0" name="Oval 402"/>
                    <p:cNvSpPr>
                      <a:spLocks noChangeAspect="1" noChangeArrowheads="1"/>
                    </p:cNvSpPr>
                    <p:nvPr/>
                  </p:nvSpPr>
                  <p:spPr bwMode="auto">
                    <a:xfrm>
                      <a:off x="4578" y="572"/>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1" name="Oval 403"/>
                    <p:cNvSpPr>
                      <a:spLocks noChangeAspect="1" noChangeArrowheads="1"/>
                    </p:cNvSpPr>
                    <p:nvPr/>
                  </p:nvSpPr>
                  <p:spPr bwMode="auto">
                    <a:xfrm>
                      <a:off x="5104" y="85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2" name="Oval 404"/>
                    <p:cNvSpPr>
                      <a:spLocks noChangeAspect="1" noChangeArrowheads="1"/>
                    </p:cNvSpPr>
                    <p:nvPr/>
                  </p:nvSpPr>
                  <p:spPr bwMode="auto">
                    <a:xfrm>
                      <a:off x="5081" y="1133"/>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3" name="Oval 405"/>
                    <p:cNvSpPr>
                      <a:spLocks noChangeAspect="1" noChangeArrowheads="1"/>
                    </p:cNvSpPr>
                    <p:nvPr/>
                  </p:nvSpPr>
                  <p:spPr bwMode="auto">
                    <a:xfrm>
                      <a:off x="5378" y="1203"/>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4" name="Oval 406"/>
                    <p:cNvSpPr>
                      <a:spLocks noChangeAspect="1" noChangeArrowheads="1"/>
                    </p:cNvSpPr>
                    <p:nvPr/>
                  </p:nvSpPr>
                  <p:spPr bwMode="auto">
                    <a:xfrm>
                      <a:off x="5333" y="946"/>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5" name="Oval 407"/>
                    <p:cNvSpPr>
                      <a:spLocks noChangeAspect="1" noChangeArrowheads="1"/>
                    </p:cNvSpPr>
                    <p:nvPr/>
                  </p:nvSpPr>
                  <p:spPr bwMode="auto">
                    <a:xfrm>
                      <a:off x="4258" y="2185"/>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6" name="Oval 408"/>
                    <p:cNvSpPr>
                      <a:spLocks noChangeAspect="1" noChangeArrowheads="1"/>
                    </p:cNvSpPr>
                    <p:nvPr/>
                  </p:nvSpPr>
                  <p:spPr bwMode="auto">
                    <a:xfrm>
                      <a:off x="4030" y="759"/>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7" name="Oval 409"/>
                    <p:cNvSpPr>
                      <a:spLocks noChangeAspect="1" noChangeArrowheads="1"/>
                    </p:cNvSpPr>
                    <p:nvPr/>
                  </p:nvSpPr>
                  <p:spPr bwMode="auto">
                    <a:xfrm>
                      <a:off x="3504" y="596"/>
                      <a:ext cx="23"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8" name="Oval 410"/>
                    <p:cNvSpPr>
                      <a:spLocks noChangeAspect="1" noChangeArrowheads="1"/>
                    </p:cNvSpPr>
                    <p:nvPr/>
                  </p:nvSpPr>
                  <p:spPr bwMode="auto">
                    <a:xfrm>
                      <a:off x="4533" y="1320"/>
                      <a:ext cx="22" cy="23"/>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899" name="Oval 411"/>
                    <p:cNvSpPr>
                      <a:spLocks noChangeAspect="1" noChangeArrowheads="1"/>
                    </p:cNvSpPr>
                    <p:nvPr/>
                  </p:nvSpPr>
                  <p:spPr bwMode="auto">
                    <a:xfrm>
                      <a:off x="4533" y="1086"/>
                      <a:ext cx="22"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sp>
                  <p:nvSpPr>
                    <p:cNvPr id="31900" name="Oval 412"/>
                    <p:cNvSpPr>
                      <a:spLocks noChangeAspect="1" noChangeArrowheads="1"/>
                    </p:cNvSpPr>
                    <p:nvPr/>
                  </p:nvSpPr>
                  <p:spPr bwMode="auto">
                    <a:xfrm>
                      <a:off x="4578" y="1156"/>
                      <a:ext cx="23" cy="24"/>
                    </a:xfrm>
                    <a:prstGeom prst="ellipse">
                      <a:avLst/>
                    </a:prstGeom>
                    <a:solidFill>
                      <a:schemeClr val="tx2"/>
                    </a:solidFill>
                    <a:ln w="9525">
                      <a:noFill/>
                      <a:round/>
                      <a:headEnd/>
                      <a:tailEnd/>
                    </a:ln>
                  </p:spPr>
                  <p:txBody>
                    <a:bodyPr wrap="none" anchor="ctr"/>
                    <a:lstStyle/>
                    <a:p>
                      <a:endParaRPr lang="en-US">
                        <a:solidFill>
                          <a:prstClr val="black"/>
                        </a:solidFill>
                      </a:endParaRPr>
                    </a:p>
                  </p:txBody>
                </p:sp>
              </p:grpSp>
            </p:grpSp>
          </p:grpSp>
        </p:grpSp>
      </p:grpSp>
      <p:grpSp>
        <p:nvGrpSpPr>
          <p:cNvPr id="30960" name="Group 659"/>
          <p:cNvGrpSpPr>
            <a:grpSpLocks noChangeAspect="1"/>
          </p:cNvGrpSpPr>
          <p:nvPr/>
        </p:nvGrpSpPr>
        <p:grpSpPr bwMode="auto">
          <a:xfrm>
            <a:off x="1244600" y="227013"/>
            <a:ext cx="6853238" cy="6200775"/>
            <a:chOff x="1056" y="288"/>
            <a:chExt cx="4032" cy="3648"/>
          </a:xfrm>
        </p:grpSpPr>
        <p:sp>
          <p:nvSpPr>
            <p:cNvPr id="31750" name="Oval 660"/>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1" name="Oval 661"/>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2" name="Oval 662"/>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3" name="Oval 663"/>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4" name="Oval 664"/>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5" name="Oval 665"/>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6" name="Oval 666"/>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7" name="Oval 667"/>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8" name="Oval 668"/>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59" name="Oval 669"/>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0" name="Oval 670"/>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1" name="Oval 671"/>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2" name="Oval 672"/>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3" name="Oval 673"/>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4" name="Oval 674"/>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5" name="Oval 675"/>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6" name="Oval 676"/>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7" name="Oval 677"/>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8" name="Oval 678"/>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69" name="Oval 679"/>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0" name="Oval 680"/>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1" name="Oval 681"/>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2" name="Oval 682"/>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3" name="Oval 683"/>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4" name="Oval 684"/>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5" name="Oval 685"/>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6" name="Oval 686"/>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7" name="Oval 687"/>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8" name="Oval 688"/>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79" name="Oval 689"/>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0" name="Oval 690"/>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1" name="Oval 691"/>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2" name="Oval 692"/>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3" name="Oval 693"/>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4" name="Oval 694"/>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5" name="Oval 695"/>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6" name="Oval 696"/>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7" name="Oval 697"/>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8" name="Oval 698"/>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89" name="Oval 699"/>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0" name="Oval 700"/>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1" name="Oval 701"/>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2" name="Oval 702"/>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3" name="Oval 703"/>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4" name="Oval 704"/>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5" name="Oval 705"/>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6" name="Oval 706"/>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7" name="Oval 707"/>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8" name="Oval 708"/>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799" name="Oval 709"/>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0" name="Oval 710"/>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1" name="Oval 711"/>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2" name="Oval 712"/>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3" name="Oval 713"/>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4" name="Oval 714"/>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5" name="Oval 715"/>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6" name="Oval 716"/>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7" name="Oval 717"/>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8" name="Oval 718"/>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09" name="Oval 719"/>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0" name="Oval 720"/>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1" name="Oval 721"/>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2" name="Oval 722"/>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3" name="Oval 723"/>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4" name="Oval 724"/>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5" name="Oval 725"/>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6" name="Oval 726"/>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7" name="Oval 727"/>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8" name="Oval 728"/>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19" name="Oval 729"/>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0" name="Oval 730"/>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1" name="Oval 731"/>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2" name="Oval 732"/>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3" name="Oval 733"/>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4" name="Oval 734"/>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5" name="Oval 735"/>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6" name="Oval 736"/>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7" name="Oval 737"/>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8" name="Oval 738"/>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29" name="Oval 739"/>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0" name="Oval 740"/>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1" name="Oval 741"/>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2" name="Oval 742"/>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3" name="Oval 743"/>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4" name="Oval 744"/>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5" name="Oval 745"/>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6" name="Oval 746"/>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7" name="Oval 747"/>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8" name="Oval 748"/>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39" name="Oval 749"/>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0" name="Oval 750"/>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1" name="Oval 751"/>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2" name="Oval 752"/>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3" name="Oval 753"/>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4" name="Oval 754"/>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5" name="Oval 755"/>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6" name="Oval 756"/>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7" name="Oval 757"/>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8" name="Oval 758"/>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49" name="Oval 759"/>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0" name="Oval 760"/>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1" name="Oval 761"/>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2" name="Oval 762"/>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3" name="Oval 763"/>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4" name="Oval 764"/>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5" name="Oval 765"/>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6" name="Oval 766"/>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7" name="Oval 767"/>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8" name="Oval 768"/>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59" name="Oval 769"/>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1860" name="Oval 770"/>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spTree>
    <p:extLst>
      <p:ext uri="{BB962C8B-B14F-4D97-AF65-F5344CB8AC3E}">
        <p14:creationId xmlns:p14="http://schemas.microsoft.com/office/powerpoint/2010/main" val="13365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272" fill="hold" nodeType="afterEffect">
                                  <p:stCondLst>
                                    <p:cond delay="0"/>
                                  </p:stCondLst>
                                  <p:childTnLst>
                                    <p:anim calcmode="lin" valueType="num">
                                      <p:cBhvr>
                                        <p:cTn id="6" dur="1000"/>
                                        <p:tgtEl>
                                          <p:spTgt spid="2"/>
                                        </p:tgtEl>
                                        <p:attrNameLst>
                                          <p:attrName>ppt_w</p:attrName>
                                        </p:attrNameLst>
                                      </p:cBhvr>
                                      <p:tavLst>
                                        <p:tav tm="0">
                                          <p:val>
                                            <p:strVal val="ppt_w"/>
                                          </p:val>
                                        </p:tav>
                                        <p:tav tm="100000">
                                          <p:val>
                                            <p:strVal val="4/3*ppt_w"/>
                                          </p:val>
                                        </p:tav>
                                      </p:tavLst>
                                    </p:anim>
                                    <p:anim calcmode="lin" valueType="num">
                                      <p:cBhvr>
                                        <p:cTn id="7" dur="1000"/>
                                        <p:tgtEl>
                                          <p:spTgt spid="2"/>
                                        </p:tgtEl>
                                        <p:attrNameLst>
                                          <p:attrName>ppt_h</p:attrName>
                                        </p:attrNameLst>
                                      </p:cBhvr>
                                      <p:tavLst>
                                        <p:tav tm="0">
                                          <p:val>
                                            <p:strVal val="ppt_h"/>
                                          </p:val>
                                        </p:tav>
                                        <p:tav tm="100000">
                                          <p:val>
                                            <p:strVal val="4/3*ppt_h"/>
                                          </p:val>
                                        </p:tav>
                                      </p:tavLst>
                                    </p:anim>
                                    <p:set>
                                      <p:cBhvr>
                                        <p:cTn id="8" dur="1" fill="hold">
                                          <p:stCondLst>
                                            <p:cond delay="999"/>
                                          </p:stCondLst>
                                        </p:cTn>
                                        <p:tgtEl>
                                          <p:spTgt spid="2"/>
                                        </p:tgtEl>
                                        <p:attrNameLst>
                                          <p:attrName>style.visibility</p:attrName>
                                        </p:attrNameLst>
                                      </p:cBhvr>
                                      <p:to>
                                        <p:strVal val="hidden"/>
                                      </p:to>
                                    </p:set>
                                  </p:childTnLst>
                                </p:cTn>
                              </p:par>
                              <p:par>
                                <p:cTn id="9" presetID="49" presetClass="path" presetSubtype="0" fill="hold" nodeType="withEffect">
                                  <p:stCondLst>
                                    <p:cond delay="0"/>
                                  </p:stCondLst>
                                  <p:childTnLst>
                                    <p:animMotion origin="layout" path="M 3.33333E-6 4.44444E-6 L -0.10417 4.44444E-6 " pathEditMode="relative" rAng="0" ptsTypes="AA">
                                      <p:cBhvr>
                                        <p:cTn id="10" dur="1000" fill="hold"/>
                                        <p:tgtEl>
                                          <p:spTgt spid="2"/>
                                        </p:tgtEl>
                                        <p:attrNameLst>
                                          <p:attrName>ppt_x</p:attrName>
                                          <p:attrName>ppt_y</p:attrName>
                                        </p:attrNameLst>
                                      </p:cBhvr>
                                      <p:rCtr x="-52" y="0"/>
                                    </p:animMotion>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1000"/>
                            </p:stCondLst>
                            <p:childTnLst>
                              <p:par>
                                <p:cTn id="15" presetID="23" presetClass="exit" presetSubtype="272" fill="hold" nodeType="afterEffect">
                                  <p:stCondLst>
                                    <p:cond delay="0"/>
                                  </p:stCondLst>
                                  <p:childTnLst>
                                    <p:anim calcmode="lin" valueType="num">
                                      <p:cBhvr>
                                        <p:cTn id="16" dur="1000"/>
                                        <p:tgtEl>
                                          <p:spTgt spid="12"/>
                                        </p:tgtEl>
                                        <p:attrNameLst>
                                          <p:attrName>ppt_w</p:attrName>
                                        </p:attrNameLst>
                                      </p:cBhvr>
                                      <p:tavLst>
                                        <p:tav tm="0">
                                          <p:val>
                                            <p:strVal val="ppt_w"/>
                                          </p:val>
                                        </p:tav>
                                        <p:tav tm="100000">
                                          <p:val>
                                            <p:strVal val="4/3*ppt_w"/>
                                          </p:val>
                                        </p:tav>
                                      </p:tavLst>
                                    </p:anim>
                                    <p:anim calcmode="lin" valueType="num">
                                      <p:cBhvr>
                                        <p:cTn id="17" dur="1000"/>
                                        <p:tgtEl>
                                          <p:spTgt spid="12"/>
                                        </p:tgtEl>
                                        <p:attrNameLst>
                                          <p:attrName>ppt_h</p:attrName>
                                        </p:attrNameLst>
                                      </p:cBhvr>
                                      <p:tavLst>
                                        <p:tav tm="0">
                                          <p:val>
                                            <p:strVal val="ppt_h"/>
                                          </p:val>
                                        </p:tav>
                                        <p:tav tm="100000">
                                          <p:val>
                                            <p:strVal val="4/3*ppt_h"/>
                                          </p:val>
                                        </p:tav>
                                      </p:tavLst>
                                    </p:anim>
                                    <p:set>
                                      <p:cBhvr>
                                        <p:cTn id="18" dur="1" fill="hold">
                                          <p:stCondLst>
                                            <p:cond delay="999"/>
                                          </p:stCondLst>
                                        </p:cTn>
                                        <p:tgtEl>
                                          <p:spTgt spid="12"/>
                                        </p:tgtEl>
                                        <p:attrNameLst>
                                          <p:attrName>style.visibility</p:attrName>
                                        </p:attrNameLst>
                                      </p:cBhvr>
                                      <p:to>
                                        <p:strVal val="hidden"/>
                                      </p:to>
                                    </p:set>
                                  </p:childTnLst>
                                </p:cTn>
                              </p:par>
                              <p:par>
                                <p:cTn id="19" presetID="49" presetClass="path" presetSubtype="0" fill="hold" nodeType="withEffect">
                                  <p:stCondLst>
                                    <p:cond delay="0"/>
                                  </p:stCondLst>
                                  <p:childTnLst>
                                    <p:animMotion origin="layout" path="M -0.00208 -0.06851 L -0.07708 -0.06851 " pathEditMode="relative" rAng="0" ptsTypes="AA">
                                      <p:cBhvr>
                                        <p:cTn id="20" dur="1000" fill="hold"/>
                                        <p:tgtEl>
                                          <p:spTgt spid="12"/>
                                        </p:tgtEl>
                                        <p:attrNameLst>
                                          <p:attrName>ppt_x</p:attrName>
                                          <p:attrName>ppt_y</p:attrName>
                                        </p:attrNameLst>
                                      </p:cBhvr>
                                      <p:rCtr x="-38" y="0"/>
                                    </p:animMotion>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2000"/>
                            </p:stCondLst>
                            <p:childTnLst>
                              <p:par>
                                <p:cTn id="25" presetID="23" presetClass="exit" presetSubtype="272" fill="hold" nodeType="afterEffect">
                                  <p:stCondLst>
                                    <p:cond delay="0"/>
                                  </p:stCondLst>
                                  <p:childTnLst>
                                    <p:anim calcmode="lin" valueType="num">
                                      <p:cBhvr>
                                        <p:cTn id="26" dur="1000"/>
                                        <p:tgtEl>
                                          <p:spTgt spid="22"/>
                                        </p:tgtEl>
                                        <p:attrNameLst>
                                          <p:attrName>ppt_w</p:attrName>
                                        </p:attrNameLst>
                                      </p:cBhvr>
                                      <p:tavLst>
                                        <p:tav tm="0">
                                          <p:val>
                                            <p:strVal val="ppt_w"/>
                                          </p:val>
                                        </p:tav>
                                        <p:tav tm="100000">
                                          <p:val>
                                            <p:strVal val="4/3*ppt_w"/>
                                          </p:val>
                                        </p:tav>
                                      </p:tavLst>
                                    </p:anim>
                                    <p:anim calcmode="lin" valueType="num">
                                      <p:cBhvr>
                                        <p:cTn id="27" dur="1000"/>
                                        <p:tgtEl>
                                          <p:spTgt spid="22"/>
                                        </p:tgtEl>
                                        <p:attrNameLst>
                                          <p:attrName>ppt_h</p:attrName>
                                        </p:attrNameLst>
                                      </p:cBhvr>
                                      <p:tavLst>
                                        <p:tav tm="0">
                                          <p:val>
                                            <p:strVal val="ppt_h"/>
                                          </p:val>
                                        </p:tav>
                                        <p:tav tm="100000">
                                          <p:val>
                                            <p:strVal val="4/3*ppt_h"/>
                                          </p:val>
                                        </p:tav>
                                      </p:tavLst>
                                    </p:anim>
                                    <p:set>
                                      <p:cBhvr>
                                        <p:cTn id="28" dur="1" fill="hold">
                                          <p:stCondLst>
                                            <p:cond delay="999"/>
                                          </p:stCondLst>
                                        </p:cTn>
                                        <p:tgtEl>
                                          <p:spTgt spid="22"/>
                                        </p:tgtEl>
                                        <p:attrNameLst>
                                          <p:attrName>style.visibility</p:attrName>
                                        </p:attrNameLst>
                                      </p:cBhvr>
                                      <p:to>
                                        <p:strVal val="hidden"/>
                                      </p:to>
                                    </p:set>
                                  </p:childTnLst>
                                </p:cTn>
                              </p:par>
                              <p:par>
                                <p:cTn id="29" presetID="49" presetClass="path" presetSubtype="0" fill="hold" nodeType="withEffect">
                                  <p:stCondLst>
                                    <p:cond delay="0"/>
                                  </p:stCondLst>
                                  <p:childTnLst>
                                    <p:animMotion origin="layout" path="M 0.00781 -0.13842 L -0.10886 -0.13842 " pathEditMode="relative" rAng="0" ptsTypes="AA">
                                      <p:cBhvr>
                                        <p:cTn id="30" dur="1000" fill="hold"/>
                                        <p:tgtEl>
                                          <p:spTgt spid="22"/>
                                        </p:tgtEl>
                                        <p:attrNameLst>
                                          <p:attrName>ppt_x</p:attrName>
                                          <p:attrName>ppt_y</p:attrName>
                                        </p:attrNameLst>
                                      </p:cBhvr>
                                      <p:rCtr x="-58" y="0"/>
                                    </p:animMotion>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30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2"/>
          <p:cNvGrpSpPr>
            <a:grpSpLocks/>
          </p:cNvGrpSpPr>
          <p:nvPr/>
        </p:nvGrpSpPr>
        <p:grpSpPr bwMode="auto">
          <a:xfrm>
            <a:off x="1898650" y="879475"/>
            <a:ext cx="5627688" cy="4813300"/>
            <a:chOff x="1196" y="554"/>
            <a:chExt cx="3545" cy="3032"/>
          </a:xfrm>
        </p:grpSpPr>
        <p:grpSp>
          <p:nvGrpSpPr>
            <p:cNvPr id="32928" name="Group 173"/>
            <p:cNvGrpSpPr>
              <a:grpSpLocks/>
            </p:cNvGrpSpPr>
            <p:nvPr/>
          </p:nvGrpSpPr>
          <p:grpSpPr bwMode="auto">
            <a:xfrm>
              <a:off x="1761" y="1222"/>
              <a:ext cx="2055" cy="1491"/>
              <a:chOff x="1761" y="1222"/>
              <a:chExt cx="2055" cy="1491"/>
            </a:xfrm>
          </p:grpSpPr>
          <p:sp>
            <p:nvSpPr>
              <p:cNvPr id="32941" name="Line 174"/>
              <p:cNvSpPr>
                <a:spLocks noChangeAspect="1" noChangeShapeType="1"/>
              </p:cNvSpPr>
              <p:nvPr/>
            </p:nvSpPr>
            <p:spPr bwMode="auto">
              <a:xfrm flipH="1" flipV="1">
                <a:off x="1761" y="1222"/>
                <a:ext cx="976" cy="720"/>
              </a:xfrm>
              <a:prstGeom prst="line">
                <a:avLst/>
              </a:prstGeom>
              <a:noFill/>
              <a:ln w="38100">
                <a:solidFill>
                  <a:schemeClr val="tx1"/>
                </a:solidFill>
                <a:round/>
                <a:headEnd/>
                <a:tailEnd/>
              </a:ln>
            </p:spPr>
            <p:txBody>
              <a:bodyPr/>
              <a:lstStyle/>
              <a:p>
                <a:endParaRPr lang="en-US">
                  <a:solidFill>
                    <a:prstClr val="black"/>
                  </a:solidFill>
                </a:endParaRPr>
              </a:p>
            </p:txBody>
          </p:sp>
          <p:sp>
            <p:nvSpPr>
              <p:cNvPr id="32942" name="Line 175"/>
              <p:cNvSpPr>
                <a:spLocks noChangeAspect="1" noChangeShapeType="1"/>
              </p:cNvSpPr>
              <p:nvPr/>
            </p:nvSpPr>
            <p:spPr bwMode="auto">
              <a:xfrm flipV="1">
                <a:off x="2737" y="1274"/>
                <a:ext cx="1079" cy="668"/>
              </a:xfrm>
              <a:prstGeom prst="line">
                <a:avLst/>
              </a:prstGeom>
              <a:noFill/>
              <a:ln w="38100">
                <a:solidFill>
                  <a:schemeClr val="tx1"/>
                </a:solidFill>
                <a:round/>
                <a:headEnd/>
                <a:tailEnd/>
              </a:ln>
            </p:spPr>
            <p:txBody>
              <a:bodyPr/>
              <a:lstStyle/>
              <a:p>
                <a:endParaRPr lang="en-US">
                  <a:solidFill>
                    <a:prstClr val="black"/>
                  </a:solidFill>
                </a:endParaRPr>
              </a:p>
            </p:txBody>
          </p:sp>
          <p:sp>
            <p:nvSpPr>
              <p:cNvPr id="32943" name="Line 176"/>
              <p:cNvSpPr>
                <a:spLocks noChangeAspect="1" noChangeShapeType="1"/>
              </p:cNvSpPr>
              <p:nvPr/>
            </p:nvSpPr>
            <p:spPr bwMode="auto">
              <a:xfrm>
                <a:off x="2737" y="1942"/>
                <a:ext cx="154" cy="771"/>
              </a:xfrm>
              <a:prstGeom prst="line">
                <a:avLst/>
              </a:prstGeom>
              <a:noFill/>
              <a:ln w="38100">
                <a:solidFill>
                  <a:schemeClr val="tx1"/>
                </a:solidFill>
                <a:round/>
                <a:headEnd/>
                <a:tailEnd/>
              </a:ln>
            </p:spPr>
            <p:txBody>
              <a:bodyPr/>
              <a:lstStyle/>
              <a:p>
                <a:endParaRPr lang="en-US">
                  <a:solidFill>
                    <a:prstClr val="black"/>
                  </a:solidFill>
                </a:endParaRPr>
              </a:p>
            </p:txBody>
          </p:sp>
        </p:grpSp>
        <p:grpSp>
          <p:nvGrpSpPr>
            <p:cNvPr id="32929" name="Group 177"/>
            <p:cNvGrpSpPr>
              <a:grpSpLocks/>
            </p:cNvGrpSpPr>
            <p:nvPr/>
          </p:nvGrpSpPr>
          <p:grpSpPr bwMode="auto">
            <a:xfrm>
              <a:off x="1196" y="657"/>
              <a:ext cx="1181" cy="1336"/>
              <a:chOff x="1196" y="657"/>
              <a:chExt cx="1181" cy="1336"/>
            </a:xfrm>
          </p:grpSpPr>
          <p:sp>
            <p:nvSpPr>
              <p:cNvPr id="32938" name="Line 178"/>
              <p:cNvSpPr>
                <a:spLocks noChangeAspect="1" noChangeShapeType="1"/>
              </p:cNvSpPr>
              <p:nvPr/>
            </p:nvSpPr>
            <p:spPr bwMode="auto">
              <a:xfrm>
                <a:off x="1812" y="1274"/>
                <a:ext cx="565" cy="154"/>
              </a:xfrm>
              <a:prstGeom prst="line">
                <a:avLst/>
              </a:prstGeom>
              <a:noFill/>
              <a:ln w="38100">
                <a:solidFill>
                  <a:schemeClr val="tx1"/>
                </a:solidFill>
                <a:round/>
                <a:headEnd/>
                <a:tailEnd/>
              </a:ln>
            </p:spPr>
            <p:txBody>
              <a:bodyPr/>
              <a:lstStyle/>
              <a:p>
                <a:endParaRPr lang="en-US">
                  <a:solidFill>
                    <a:prstClr val="black"/>
                  </a:solidFill>
                </a:endParaRPr>
              </a:p>
            </p:txBody>
          </p:sp>
          <p:sp>
            <p:nvSpPr>
              <p:cNvPr id="32939" name="Line 179"/>
              <p:cNvSpPr>
                <a:spLocks noChangeAspect="1" noChangeShapeType="1"/>
              </p:cNvSpPr>
              <p:nvPr/>
            </p:nvSpPr>
            <p:spPr bwMode="auto">
              <a:xfrm>
                <a:off x="1196" y="657"/>
                <a:ext cx="616" cy="617"/>
              </a:xfrm>
              <a:prstGeom prst="line">
                <a:avLst/>
              </a:prstGeom>
              <a:noFill/>
              <a:ln w="38100">
                <a:solidFill>
                  <a:schemeClr val="tx1"/>
                </a:solidFill>
                <a:round/>
                <a:headEnd/>
                <a:tailEnd/>
              </a:ln>
            </p:spPr>
            <p:txBody>
              <a:bodyPr/>
              <a:lstStyle/>
              <a:p>
                <a:endParaRPr lang="en-US">
                  <a:solidFill>
                    <a:prstClr val="black"/>
                  </a:solidFill>
                </a:endParaRPr>
              </a:p>
            </p:txBody>
          </p:sp>
          <p:sp>
            <p:nvSpPr>
              <p:cNvPr id="32940" name="Line 180"/>
              <p:cNvSpPr>
                <a:spLocks noChangeAspect="1" noChangeShapeType="1"/>
              </p:cNvSpPr>
              <p:nvPr/>
            </p:nvSpPr>
            <p:spPr bwMode="auto">
              <a:xfrm flipH="1">
                <a:off x="1555" y="1274"/>
                <a:ext cx="257" cy="719"/>
              </a:xfrm>
              <a:prstGeom prst="line">
                <a:avLst/>
              </a:prstGeom>
              <a:noFill/>
              <a:ln w="38100">
                <a:solidFill>
                  <a:schemeClr val="tx1"/>
                </a:solidFill>
                <a:round/>
                <a:headEnd/>
                <a:tailEnd/>
              </a:ln>
            </p:spPr>
            <p:txBody>
              <a:bodyPr/>
              <a:lstStyle/>
              <a:p>
                <a:endParaRPr lang="en-US">
                  <a:solidFill>
                    <a:prstClr val="black"/>
                  </a:solidFill>
                </a:endParaRPr>
              </a:p>
            </p:txBody>
          </p:sp>
        </p:grpSp>
        <p:grpSp>
          <p:nvGrpSpPr>
            <p:cNvPr id="32930" name="Group 181"/>
            <p:cNvGrpSpPr>
              <a:grpSpLocks/>
            </p:cNvGrpSpPr>
            <p:nvPr/>
          </p:nvGrpSpPr>
          <p:grpSpPr bwMode="auto">
            <a:xfrm>
              <a:off x="3405" y="554"/>
              <a:ext cx="1336" cy="1182"/>
              <a:chOff x="3405" y="554"/>
              <a:chExt cx="1336" cy="1182"/>
            </a:xfrm>
          </p:grpSpPr>
          <p:sp>
            <p:nvSpPr>
              <p:cNvPr id="32935" name="Line 182"/>
              <p:cNvSpPr>
                <a:spLocks noChangeAspect="1" noChangeShapeType="1"/>
              </p:cNvSpPr>
              <p:nvPr/>
            </p:nvSpPr>
            <p:spPr bwMode="auto">
              <a:xfrm>
                <a:off x="3405" y="554"/>
                <a:ext cx="411" cy="720"/>
              </a:xfrm>
              <a:prstGeom prst="line">
                <a:avLst/>
              </a:prstGeom>
              <a:noFill/>
              <a:ln w="38100">
                <a:solidFill>
                  <a:schemeClr val="tx1"/>
                </a:solidFill>
                <a:round/>
                <a:headEnd/>
                <a:tailEnd/>
              </a:ln>
            </p:spPr>
            <p:txBody>
              <a:bodyPr/>
              <a:lstStyle/>
              <a:p>
                <a:endParaRPr lang="en-US">
                  <a:solidFill>
                    <a:prstClr val="black"/>
                  </a:solidFill>
                </a:endParaRPr>
              </a:p>
            </p:txBody>
          </p:sp>
          <p:sp>
            <p:nvSpPr>
              <p:cNvPr id="32936" name="Line 183"/>
              <p:cNvSpPr>
                <a:spLocks noChangeAspect="1" noChangeShapeType="1"/>
              </p:cNvSpPr>
              <p:nvPr/>
            </p:nvSpPr>
            <p:spPr bwMode="auto">
              <a:xfrm>
                <a:off x="3816" y="1274"/>
                <a:ext cx="925" cy="205"/>
              </a:xfrm>
              <a:prstGeom prst="line">
                <a:avLst/>
              </a:prstGeom>
              <a:noFill/>
              <a:ln w="38100">
                <a:solidFill>
                  <a:schemeClr val="tx1"/>
                </a:solidFill>
                <a:round/>
                <a:headEnd/>
                <a:tailEnd/>
              </a:ln>
            </p:spPr>
            <p:txBody>
              <a:bodyPr/>
              <a:lstStyle/>
              <a:p>
                <a:endParaRPr lang="en-US">
                  <a:solidFill>
                    <a:prstClr val="black"/>
                  </a:solidFill>
                </a:endParaRPr>
              </a:p>
            </p:txBody>
          </p:sp>
          <p:sp>
            <p:nvSpPr>
              <p:cNvPr id="32937" name="Line 184"/>
              <p:cNvSpPr>
                <a:spLocks noChangeAspect="1" noChangeShapeType="1"/>
              </p:cNvSpPr>
              <p:nvPr/>
            </p:nvSpPr>
            <p:spPr bwMode="auto">
              <a:xfrm flipV="1">
                <a:off x="3508" y="1274"/>
                <a:ext cx="308" cy="462"/>
              </a:xfrm>
              <a:prstGeom prst="line">
                <a:avLst/>
              </a:prstGeom>
              <a:noFill/>
              <a:ln w="38100">
                <a:solidFill>
                  <a:schemeClr val="tx1"/>
                </a:solidFill>
                <a:round/>
                <a:headEnd/>
                <a:tailEnd/>
              </a:ln>
            </p:spPr>
            <p:txBody>
              <a:bodyPr/>
              <a:lstStyle/>
              <a:p>
                <a:endParaRPr lang="en-US">
                  <a:solidFill>
                    <a:prstClr val="black"/>
                  </a:solidFill>
                </a:endParaRPr>
              </a:p>
            </p:txBody>
          </p:sp>
        </p:grpSp>
        <p:grpSp>
          <p:nvGrpSpPr>
            <p:cNvPr id="32931" name="Group 185"/>
            <p:cNvGrpSpPr>
              <a:grpSpLocks/>
            </p:cNvGrpSpPr>
            <p:nvPr/>
          </p:nvGrpSpPr>
          <p:grpSpPr bwMode="auto">
            <a:xfrm>
              <a:off x="2429" y="2456"/>
              <a:ext cx="1336" cy="1130"/>
              <a:chOff x="2429" y="2456"/>
              <a:chExt cx="1336" cy="1130"/>
            </a:xfrm>
          </p:grpSpPr>
          <p:sp>
            <p:nvSpPr>
              <p:cNvPr id="32932" name="Line 186"/>
              <p:cNvSpPr>
                <a:spLocks noChangeAspect="1" noChangeShapeType="1"/>
              </p:cNvSpPr>
              <p:nvPr/>
            </p:nvSpPr>
            <p:spPr bwMode="auto">
              <a:xfrm flipH="1" flipV="1">
                <a:off x="2891" y="2764"/>
                <a:ext cx="874" cy="103"/>
              </a:xfrm>
              <a:prstGeom prst="line">
                <a:avLst/>
              </a:prstGeom>
              <a:noFill/>
              <a:ln w="38100">
                <a:solidFill>
                  <a:schemeClr val="tx1"/>
                </a:solidFill>
                <a:round/>
                <a:headEnd/>
                <a:tailEnd/>
              </a:ln>
            </p:spPr>
            <p:txBody>
              <a:bodyPr/>
              <a:lstStyle/>
              <a:p>
                <a:endParaRPr lang="en-US">
                  <a:solidFill>
                    <a:prstClr val="black"/>
                  </a:solidFill>
                </a:endParaRPr>
              </a:p>
            </p:txBody>
          </p:sp>
          <p:sp>
            <p:nvSpPr>
              <p:cNvPr id="32933" name="Line 187"/>
              <p:cNvSpPr>
                <a:spLocks noChangeAspect="1" noChangeShapeType="1"/>
              </p:cNvSpPr>
              <p:nvPr/>
            </p:nvSpPr>
            <p:spPr bwMode="auto">
              <a:xfrm flipV="1">
                <a:off x="2429" y="2764"/>
                <a:ext cx="462" cy="822"/>
              </a:xfrm>
              <a:prstGeom prst="line">
                <a:avLst/>
              </a:prstGeom>
              <a:noFill/>
              <a:ln w="38100">
                <a:solidFill>
                  <a:schemeClr val="tx1"/>
                </a:solidFill>
                <a:round/>
                <a:headEnd/>
                <a:tailEnd/>
              </a:ln>
            </p:spPr>
            <p:txBody>
              <a:bodyPr/>
              <a:lstStyle/>
              <a:p>
                <a:endParaRPr lang="en-US">
                  <a:solidFill>
                    <a:prstClr val="black"/>
                  </a:solidFill>
                </a:endParaRPr>
              </a:p>
            </p:txBody>
          </p:sp>
          <p:sp>
            <p:nvSpPr>
              <p:cNvPr id="32934" name="Line 188"/>
              <p:cNvSpPr>
                <a:spLocks noChangeAspect="1" noChangeShapeType="1"/>
              </p:cNvSpPr>
              <p:nvPr/>
            </p:nvSpPr>
            <p:spPr bwMode="auto">
              <a:xfrm>
                <a:off x="2583" y="2456"/>
                <a:ext cx="308" cy="308"/>
              </a:xfrm>
              <a:prstGeom prst="line">
                <a:avLst/>
              </a:prstGeom>
              <a:noFill/>
              <a:ln w="38100">
                <a:solidFill>
                  <a:schemeClr val="tx1"/>
                </a:solidFill>
                <a:round/>
                <a:headEnd/>
                <a:tailEnd/>
              </a:ln>
            </p:spPr>
            <p:txBody>
              <a:bodyPr/>
              <a:lstStyle/>
              <a:p>
                <a:endParaRPr lang="en-US">
                  <a:solidFill>
                    <a:prstClr val="black"/>
                  </a:solidFill>
                </a:endParaRPr>
              </a:p>
            </p:txBody>
          </p:sp>
        </p:grpSp>
      </p:grpSp>
      <p:grpSp>
        <p:nvGrpSpPr>
          <p:cNvPr id="7" name="Group 168"/>
          <p:cNvGrpSpPr>
            <a:grpSpLocks/>
          </p:cNvGrpSpPr>
          <p:nvPr/>
        </p:nvGrpSpPr>
        <p:grpSpPr bwMode="auto">
          <a:xfrm>
            <a:off x="2795588" y="1939925"/>
            <a:ext cx="3262312" cy="2366963"/>
            <a:chOff x="1761" y="1222"/>
            <a:chExt cx="2055" cy="1491"/>
          </a:xfrm>
        </p:grpSpPr>
        <p:sp>
          <p:nvSpPr>
            <p:cNvPr id="32925" name="Line 154"/>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p:spPr>
          <p:txBody>
            <a:bodyPr/>
            <a:lstStyle/>
            <a:p>
              <a:endParaRPr lang="en-US">
                <a:solidFill>
                  <a:prstClr val="black"/>
                </a:solidFill>
              </a:endParaRPr>
            </a:p>
          </p:txBody>
        </p:sp>
        <p:sp>
          <p:nvSpPr>
            <p:cNvPr id="32926" name="Line 155"/>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p:spPr>
          <p:txBody>
            <a:bodyPr/>
            <a:lstStyle/>
            <a:p>
              <a:endParaRPr lang="en-US">
                <a:solidFill>
                  <a:prstClr val="black"/>
                </a:solidFill>
              </a:endParaRPr>
            </a:p>
          </p:txBody>
        </p:sp>
        <p:sp>
          <p:nvSpPr>
            <p:cNvPr id="32927" name="Line 156"/>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p:spPr>
          <p:txBody>
            <a:bodyPr/>
            <a:lstStyle/>
            <a:p>
              <a:endParaRPr lang="en-US">
                <a:solidFill>
                  <a:prstClr val="black"/>
                </a:solidFill>
              </a:endParaRPr>
            </a:p>
          </p:txBody>
        </p:sp>
      </p:grpSp>
      <p:grpSp>
        <p:nvGrpSpPr>
          <p:cNvPr id="8" name="Group 171"/>
          <p:cNvGrpSpPr>
            <a:grpSpLocks/>
          </p:cNvGrpSpPr>
          <p:nvPr/>
        </p:nvGrpSpPr>
        <p:grpSpPr bwMode="auto">
          <a:xfrm>
            <a:off x="1898650" y="1042988"/>
            <a:ext cx="1874838" cy="2120900"/>
            <a:chOff x="1196" y="657"/>
            <a:chExt cx="1181" cy="1336"/>
          </a:xfrm>
        </p:grpSpPr>
        <p:sp>
          <p:nvSpPr>
            <p:cNvPr id="32922" name="Line 163"/>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p:spPr>
          <p:txBody>
            <a:bodyPr/>
            <a:lstStyle/>
            <a:p>
              <a:endParaRPr lang="en-US">
                <a:solidFill>
                  <a:prstClr val="black"/>
                </a:solidFill>
              </a:endParaRPr>
            </a:p>
          </p:txBody>
        </p:sp>
        <p:sp>
          <p:nvSpPr>
            <p:cNvPr id="32923" name="Line 164"/>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p:spPr>
          <p:txBody>
            <a:bodyPr/>
            <a:lstStyle/>
            <a:p>
              <a:endParaRPr lang="en-US">
                <a:solidFill>
                  <a:prstClr val="black"/>
                </a:solidFill>
              </a:endParaRPr>
            </a:p>
          </p:txBody>
        </p:sp>
        <p:sp>
          <p:nvSpPr>
            <p:cNvPr id="32924" name="Line 165"/>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p:spPr>
          <p:txBody>
            <a:bodyPr/>
            <a:lstStyle/>
            <a:p>
              <a:endParaRPr lang="en-US">
                <a:solidFill>
                  <a:prstClr val="black"/>
                </a:solidFill>
              </a:endParaRPr>
            </a:p>
          </p:txBody>
        </p:sp>
      </p:grpSp>
      <p:grpSp>
        <p:nvGrpSpPr>
          <p:cNvPr id="9" name="Group 170"/>
          <p:cNvGrpSpPr>
            <a:grpSpLocks/>
          </p:cNvGrpSpPr>
          <p:nvPr/>
        </p:nvGrpSpPr>
        <p:grpSpPr bwMode="auto">
          <a:xfrm>
            <a:off x="5405438" y="879475"/>
            <a:ext cx="2120900" cy="1876425"/>
            <a:chOff x="3405" y="554"/>
            <a:chExt cx="1336" cy="1182"/>
          </a:xfrm>
        </p:grpSpPr>
        <p:sp>
          <p:nvSpPr>
            <p:cNvPr id="32919" name="Line 160"/>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p:spPr>
          <p:txBody>
            <a:bodyPr/>
            <a:lstStyle/>
            <a:p>
              <a:endParaRPr lang="en-US">
                <a:solidFill>
                  <a:prstClr val="black"/>
                </a:solidFill>
              </a:endParaRPr>
            </a:p>
          </p:txBody>
        </p:sp>
        <p:sp>
          <p:nvSpPr>
            <p:cNvPr id="32920" name="Line 161"/>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p:spPr>
          <p:txBody>
            <a:bodyPr/>
            <a:lstStyle/>
            <a:p>
              <a:endParaRPr lang="en-US">
                <a:solidFill>
                  <a:prstClr val="black"/>
                </a:solidFill>
              </a:endParaRPr>
            </a:p>
          </p:txBody>
        </p:sp>
        <p:sp>
          <p:nvSpPr>
            <p:cNvPr id="32921" name="Line 162"/>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p:spPr>
          <p:txBody>
            <a:bodyPr/>
            <a:lstStyle/>
            <a:p>
              <a:endParaRPr lang="en-US">
                <a:solidFill>
                  <a:prstClr val="black"/>
                </a:solidFill>
              </a:endParaRPr>
            </a:p>
          </p:txBody>
        </p:sp>
      </p:grpSp>
      <p:grpSp>
        <p:nvGrpSpPr>
          <p:cNvPr id="10" name="Group 169"/>
          <p:cNvGrpSpPr>
            <a:grpSpLocks/>
          </p:cNvGrpSpPr>
          <p:nvPr/>
        </p:nvGrpSpPr>
        <p:grpSpPr bwMode="auto">
          <a:xfrm>
            <a:off x="3856038" y="3898900"/>
            <a:ext cx="2120900" cy="1793875"/>
            <a:chOff x="2429" y="2456"/>
            <a:chExt cx="1336" cy="1130"/>
          </a:xfrm>
        </p:grpSpPr>
        <p:sp>
          <p:nvSpPr>
            <p:cNvPr id="32916" name="Line 15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p:spPr>
          <p:txBody>
            <a:bodyPr/>
            <a:lstStyle/>
            <a:p>
              <a:endParaRPr lang="en-US">
                <a:solidFill>
                  <a:prstClr val="black"/>
                </a:solidFill>
              </a:endParaRPr>
            </a:p>
          </p:txBody>
        </p:sp>
        <p:sp>
          <p:nvSpPr>
            <p:cNvPr id="32917" name="Line 15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p:spPr>
          <p:txBody>
            <a:bodyPr/>
            <a:lstStyle/>
            <a:p>
              <a:endParaRPr lang="en-US">
                <a:solidFill>
                  <a:prstClr val="black"/>
                </a:solidFill>
              </a:endParaRPr>
            </a:p>
          </p:txBody>
        </p:sp>
        <p:sp>
          <p:nvSpPr>
            <p:cNvPr id="32918" name="Line 15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p:spPr>
          <p:txBody>
            <a:bodyPr/>
            <a:lstStyle/>
            <a:p>
              <a:endParaRPr lang="en-US">
                <a:solidFill>
                  <a:prstClr val="black"/>
                </a:solidFill>
              </a:endParaRPr>
            </a:p>
          </p:txBody>
        </p:sp>
      </p:grpSp>
      <p:grpSp>
        <p:nvGrpSpPr>
          <p:cNvPr id="11" name="Group 2"/>
          <p:cNvGrpSpPr>
            <a:grpSpLocks noChangeAspect="1"/>
          </p:cNvGrpSpPr>
          <p:nvPr/>
        </p:nvGrpSpPr>
        <p:grpSpPr bwMode="auto">
          <a:xfrm>
            <a:off x="1244600" y="227013"/>
            <a:ext cx="6853238" cy="6200775"/>
            <a:chOff x="1056" y="288"/>
            <a:chExt cx="4032" cy="3648"/>
          </a:xfrm>
        </p:grpSpPr>
        <p:sp>
          <p:nvSpPr>
            <p:cNvPr id="32805" name="Oval 3"/>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06" name="Oval 4"/>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07" name="Oval 5"/>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08" name="Oval 6"/>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09" name="Oval 7"/>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0" name="Oval 8"/>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1" name="Oval 9"/>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2" name="Oval 10"/>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3" name="Oval 11"/>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4" name="Oval 12"/>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5" name="Oval 13"/>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6" name="Oval 14"/>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7" name="Oval 15"/>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8" name="Oval 16"/>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19" name="Oval 17"/>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0" name="Oval 18"/>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1" name="Oval 19"/>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2" name="Oval 20"/>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3" name="Oval 21"/>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4" name="Oval 22"/>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5" name="Oval 23"/>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6" name="Oval 24"/>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7" name="Oval 25"/>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8" name="Oval 26"/>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29" name="Oval 27"/>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0" name="Oval 28"/>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1" name="Oval 29"/>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2" name="Oval 30"/>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3" name="Oval 31"/>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4" name="Oval 32"/>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5" name="Oval 33"/>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6" name="Oval 34"/>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7" name="Oval 35"/>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8" name="Oval 36"/>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39" name="Oval 37"/>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0" name="Oval 38"/>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1" name="Oval 39"/>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2" name="Oval 40"/>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3" name="Oval 41"/>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4" name="Oval 42"/>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5" name="Oval 43"/>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6" name="Oval 44"/>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7" name="Oval 45"/>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8" name="Oval 46"/>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49" name="Oval 47"/>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0" name="Oval 48"/>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1" name="Oval 49"/>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2" name="Oval 50"/>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3" name="Oval 51"/>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4" name="Oval 52"/>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5" name="Oval 53"/>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6" name="Oval 54"/>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7" name="Oval 55"/>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8" name="Oval 56"/>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59" name="Oval 57"/>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0" name="Oval 58"/>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1" name="Oval 59"/>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2" name="Oval 60"/>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3" name="Oval 61"/>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4" name="Oval 62"/>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5" name="Oval 63"/>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6" name="Oval 64"/>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7" name="Oval 65"/>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8" name="Oval 66"/>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69" name="Oval 67"/>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0" name="Oval 68"/>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1" name="Oval 69"/>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2" name="Oval 70"/>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3" name="Oval 71"/>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4" name="Oval 72"/>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5" name="Oval 73"/>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6" name="Oval 74"/>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7" name="Oval 75"/>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8" name="Oval 76"/>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79" name="Oval 77"/>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0" name="Oval 78"/>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1" name="Oval 79"/>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2" name="Oval 80"/>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3" name="Oval 81"/>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4" name="Oval 82"/>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5" name="Oval 83"/>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6" name="Oval 84"/>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7" name="Oval 85"/>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8" name="Oval 86"/>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89" name="Oval 87"/>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0" name="Oval 88"/>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1" name="Oval 89"/>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2" name="Oval 90"/>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3" name="Oval 91"/>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4" name="Oval 92"/>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5" name="Oval 93"/>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6" name="Oval 94"/>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7" name="Oval 95"/>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8" name="Oval 96"/>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899" name="Oval 97"/>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0" name="Oval 98"/>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1" name="Oval 99"/>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2" name="Oval 100"/>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3" name="Oval 101"/>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4" name="Oval 102"/>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5" name="Oval 103"/>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6" name="Oval 104"/>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7" name="Oval 105"/>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8" name="Oval 106"/>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09" name="Oval 107"/>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10" name="Oval 108"/>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11" name="Oval 109"/>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12" name="Oval 110"/>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13" name="Oval 111"/>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14" name="Oval 112"/>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sp>
          <p:nvSpPr>
            <p:cNvPr id="32915" name="Oval 113"/>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endParaRPr lang="en-US">
                <a:solidFill>
                  <a:prstClr val="black"/>
                </a:solidFill>
              </a:endParaRPr>
            </a:p>
          </p:txBody>
        </p:sp>
      </p:grpSp>
      <p:grpSp>
        <p:nvGrpSpPr>
          <p:cNvPr id="12" name="Group 114"/>
          <p:cNvGrpSpPr>
            <a:grpSpLocks noChangeAspect="1"/>
          </p:cNvGrpSpPr>
          <p:nvPr/>
        </p:nvGrpSpPr>
        <p:grpSpPr bwMode="auto">
          <a:xfrm>
            <a:off x="1652588" y="390525"/>
            <a:ext cx="5384800" cy="4486275"/>
            <a:chOff x="864" y="192"/>
            <a:chExt cx="3168" cy="2640"/>
          </a:xfrm>
        </p:grpSpPr>
        <p:sp>
          <p:nvSpPr>
            <p:cNvPr id="32802" name="Line 115"/>
            <p:cNvSpPr>
              <a:spLocks noChangeAspect="1" noChangeShapeType="1"/>
            </p:cNvSpPr>
            <p:nvPr/>
          </p:nvSpPr>
          <p:spPr bwMode="auto">
            <a:xfrm flipH="1">
              <a:off x="864" y="1536"/>
              <a:ext cx="1584" cy="1296"/>
            </a:xfrm>
            <a:prstGeom prst="line">
              <a:avLst/>
            </a:prstGeom>
            <a:noFill/>
            <a:ln w="63500">
              <a:solidFill>
                <a:srgbClr val="008000"/>
              </a:solidFill>
              <a:round/>
              <a:headEnd/>
              <a:tailEnd/>
            </a:ln>
          </p:spPr>
          <p:txBody>
            <a:bodyPr/>
            <a:lstStyle/>
            <a:p>
              <a:endParaRPr lang="en-US">
                <a:solidFill>
                  <a:prstClr val="black"/>
                </a:solidFill>
              </a:endParaRPr>
            </a:p>
          </p:txBody>
        </p:sp>
        <p:sp>
          <p:nvSpPr>
            <p:cNvPr id="32803" name="Line 116"/>
            <p:cNvSpPr>
              <a:spLocks noChangeAspect="1" noChangeShapeType="1"/>
            </p:cNvSpPr>
            <p:nvPr/>
          </p:nvSpPr>
          <p:spPr bwMode="auto">
            <a:xfrm flipV="1">
              <a:off x="2448" y="192"/>
              <a:ext cx="0" cy="1344"/>
            </a:xfrm>
            <a:prstGeom prst="line">
              <a:avLst/>
            </a:prstGeom>
            <a:noFill/>
            <a:ln w="63500">
              <a:solidFill>
                <a:srgbClr val="008000"/>
              </a:solidFill>
              <a:round/>
              <a:headEnd/>
              <a:tailEnd/>
            </a:ln>
          </p:spPr>
          <p:txBody>
            <a:bodyPr/>
            <a:lstStyle/>
            <a:p>
              <a:endParaRPr lang="en-US">
                <a:solidFill>
                  <a:prstClr val="black"/>
                </a:solidFill>
              </a:endParaRPr>
            </a:p>
          </p:txBody>
        </p:sp>
        <p:sp>
          <p:nvSpPr>
            <p:cNvPr id="32804" name="Line 117"/>
            <p:cNvSpPr>
              <a:spLocks noChangeAspect="1" noChangeShapeType="1"/>
            </p:cNvSpPr>
            <p:nvPr/>
          </p:nvSpPr>
          <p:spPr bwMode="auto">
            <a:xfrm>
              <a:off x="2448" y="1536"/>
              <a:ext cx="1584" cy="1008"/>
            </a:xfrm>
            <a:prstGeom prst="line">
              <a:avLst/>
            </a:prstGeom>
            <a:noFill/>
            <a:ln w="63500">
              <a:solidFill>
                <a:srgbClr val="008000"/>
              </a:solidFill>
              <a:round/>
              <a:headEnd/>
              <a:tailEnd/>
            </a:ln>
          </p:spPr>
          <p:txBody>
            <a:bodyPr/>
            <a:lstStyle/>
            <a:p>
              <a:endParaRPr lang="en-US">
                <a:solidFill>
                  <a:prstClr val="black"/>
                </a:solidFill>
              </a:endParaRPr>
            </a:p>
          </p:txBody>
        </p:sp>
      </p:grpSp>
      <p:sp>
        <p:nvSpPr>
          <p:cNvPr id="85119" name="AutoShape 127"/>
          <p:cNvSpPr>
            <a:spLocks noChangeAspect="1" noChangeArrowheads="1"/>
          </p:cNvSpPr>
          <p:nvPr/>
        </p:nvSpPr>
        <p:spPr bwMode="auto">
          <a:xfrm>
            <a:off x="4800600" y="38862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20" name="AutoShape 128"/>
          <p:cNvSpPr>
            <a:spLocks noChangeAspect="1" noChangeArrowheads="1"/>
          </p:cNvSpPr>
          <p:nvPr/>
        </p:nvSpPr>
        <p:spPr bwMode="auto">
          <a:xfrm>
            <a:off x="4876800" y="45720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21" name="AutoShape 129"/>
          <p:cNvSpPr>
            <a:spLocks noChangeAspect="1" noChangeArrowheads="1"/>
          </p:cNvSpPr>
          <p:nvPr/>
        </p:nvSpPr>
        <p:spPr bwMode="auto">
          <a:xfrm>
            <a:off x="3886200" y="6248400"/>
            <a:ext cx="246063"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22" name="AutoShape 130"/>
          <p:cNvSpPr>
            <a:spLocks noChangeAspect="1" noChangeArrowheads="1"/>
          </p:cNvSpPr>
          <p:nvPr/>
        </p:nvSpPr>
        <p:spPr bwMode="auto">
          <a:xfrm>
            <a:off x="5029200" y="18288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23" name="AutoShape 131"/>
          <p:cNvSpPr>
            <a:spLocks noChangeAspect="1" noChangeArrowheads="1"/>
          </p:cNvSpPr>
          <p:nvPr/>
        </p:nvSpPr>
        <p:spPr bwMode="auto">
          <a:xfrm>
            <a:off x="6248400" y="2057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24" name="AutoShape 132"/>
          <p:cNvSpPr>
            <a:spLocks noChangeAspect="1" noChangeArrowheads="1"/>
          </p:cNvSpPr>
          <p:nvPr/>
        </p:nvSpPr>
        <p:spPr bwMode="auto">
          <a:xfrm>
            <a:off x="5715000" y="1371600"/>
            <a:ext cx="246063"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25" name="AutoShape 133"/>
          <p:cNvSpPr>
            <a:spLocks noChangeAspect="1" noChangeArrowheads="1"/>
          </p:cNvSpPr>
          <p:nvPr/>
        </p:nvSpPr>
        <p:spPr bwMode="auto">
          <a:xfrm>
            <a:off x="2971800" y="25146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26" name="AutoShape 134"/>
          <p:cNvSpPr>
            <a:spLocks noChangeAspect="1" noChangeArrowheads="1"/>
          </p:cNvSpPr>
          <p:nvPr/>
        </p:nvSpPr>
        <p:spPr bwMode="auto">
          <a:xfrm>
            <a:off x="3048000" y="1295400"/>
            <a:ext cx="244475" cy="246063"/>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27" name="AutoShape 135"/>
          <p:cNvSpPr>
            <a:spLocks noChangeAspect="1" noChangeArrowheads="1"/>
          </p:cNvSpPr>
          <p:nvPr/>
        </p:nvSpPr>
        <p:spPr bwMode="auto">
          <a:xfrm>
            <a:off x="1676400" y="13716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85131" name="AutoShape 139"/>
          <p:cNvSpPr>
            <a:spLocks noChangeAspect="1" noChangeArrowheads="1"/>
          </p:cNvSpPr>
          <p:nvPr/>
        </p:nvSpPr>
        <p:spPr bwMode="auto">
          <a:xfrm>
            <a:off x="4027488" y="33321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85132" name="AutoShape 140"/>
          <p:cNvSpPr>
            <a:spLocks noChangeAspect="1" noChangeArrowheads="1"/>
          </p:cNvSpPr>
          <p:nvPr/>
        </p:nvSpPr>
        <p:spPr bwMode="auto">
          <a:xfrm>
            <a:off x="5599113" y="71437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85133" name="AutoShape 141"/>
          <p:cNvSpPr>
            <a:spLocks noChangeAspect="1" noChangeArrowheads="1"/>
          </p:cNvSpPr>
          <p:nvPr/>
        </p:nvSpPr>
        <p:spPr bwMode="auto">
          <a:xfrm>
            <a:off x="3946525" y="233838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grpSp>
        <p:nvGrpSpPr>
          <p:cNvPr id="13" name="Group 142"/>
          <p:cNvGrpSpPr>
            <a:grpSpLocks/>
          </p:cNvGrpSpPr>
          <p:nvPr/>
        </p:nvGrpSpPr>
        <p:grpSpPr bwMode="auto">
          <a:xfrm>
            <a:off x="511175" y="390525"/>
            <a:ext cx="3262313" cy="2855913"/>
            <a:chOff x="322" y="246"/>
            <a:chExt cx="2055" cy="1799"/>
          </a:xfrm>
        </p:grpSpPr>
        <p:sp>
          <p:nvSpPr>
            <p:cNvPr id="32799" name="Line 143"/>
            <p:cNvSpPr>
              <a:spLocks noChangeAspect="1" noChangeShapeType="1"/>
            </p:cNvSpPr>
            <p:nvPr/>
          </p:nvSpPr>
          <p:spPr bwMode="auto">
            <a:xfrm flipV="1">
              <a:off x="322" y="1274"/>
              <a:ext cx="1233" cy="308"/>
            </a:xfrm>
            <a:prstGeom prst="line">
              <a:avLst/>
            </a:prstGeom>
            <a:noFill/>
            <a:ln w="38100">
              <a:solidFill>
                <a:srgbClr val="0000FF"/>
              </a:solidFill>
              <a:round/>
              <a:headEnd/>
              <a:tailEnd/>
            </a:ln>
          </p:spPr>
          <p:txBody>
            <a:bodyPr/>
            <a:lstStyle/>
            <a:p>
              <a:endParaRPr lang="en-US">
                <a:solidFill>
                  <a:prstClr val="black"/>
                </a:solidFill>
              </a:endParaRPr>
            </a:p>
          </p:txBody>
        </p:sp>
        <p:sp>
          <p:nvSpPr>
            <p:cNvPr id="32800" name="Line 144"/>
            <p:cNvSpPr>
              <a:spLocks noChangeAspect="1" noChangeShapeType="1"/>
            </p:cNvSpPr>
            <p:nvPr/>
          </p:nvSpPr>
          <p:spPr bwMode="auto">
            <a:xfrm flipH="1" flipV="1">
              <a:off x="1555" y="1274"/>
              <a:ext cx="720" cy="771"/>
            </a:xfrm>
            <a:prstGeom prst="line">
              <a:avLst/>
            </a:prstGeom>
            <a:noFill/>
            <a:ln w="38100">
              <a:solidFill>
                <a:srgbClr val="0000FF"/>
              </a:solidFill>
              <a:round/>
              <a:headEnd/>
              <a:tailEnd/>
            </a:ln>
          </p:spPr>
          <p:txBody>
            <a:bodyPr/>
            <a:lstStyle/>
            <a:p>
              <a:endParaRPr lang="en-US">
                <a:solidFill>
                  <a:prstClr val="black"/>
                </a:solidFill>
              </a:endParaRPr>
            </a:p>
          </p:txBody>
        </p:sp>
        <p:sp>
          <p:nvSpPr>
            <p:cNvPr id="32801" name="Line 145"/>
            <p:cNvSpPr>
              <a:spLocks noChangeAspect="1" noChangeShapeType="1"/>
            </p:cNvSpPr>
            <p:nvPr/>
          </p:nvSpPr>
          <p:spPr bwMode="auto">
            <a:xfrm flipH="1">
              <a:off x="1555" y="246"/>
              <a:ext cx="822" cy="1028"/>
            </a:xfrm>
            <a:prstGeom prst="line">
              <a:avLst/>
            </a:prstGeom>
            <a:noFill/>
            <a:ln w="38100">
              <a:solidFill>
                <a:srgbClr val="0000FF"/>
              </a:solidFill>
              <a:round/>
              <a:headEnd/>
              <a:tailEnd/>
            </a:ln>
          </p:spPr>
          <p:txBody>
            <a:bodyPr/>
            <a:lstStyle/>
            <a:p>
              <a:endParaRPr lang="en-US">
                <a:solidFill>
                  <a:prstClr val="black"/>
                </a:solidFill>
              </a:endParaRPr>
            </a:p>
          </p:txBody>
        </p:sp>
      </p:grpSp>
      <p:grpSp>
        <p:nvGrpSpPr>
          <p:cNvPr id="14" name="Group 146"/>
          <p:cNvGrpSpPr>
            <a:grpSpLocks/>
          </p:cNvGrpSpPr>
          <p:nvPr/>
        </p:nvGrpSpPr>
        <p:grpSpPr bwMode="auto">
          <a:xfrm>
            <a:off x="4344988" y="390525"/>
            <a:ext cx="2936875" cy="3752850"/>
            <a:chOff x="2737" y="246"/>
            <a:chExt cx="1850" cy="2364"/>
          </a:xfrm>
        </p:grpSpPr>
        <p:sp>
          <p:nvSpPr>
            <p:cNvPr id="32796" name="Line 147"/>
            <p:cNvSpPr>
              <a:spLocks noChangeAspect="1" noChangeShapeType="1"/>
            </p:cNvSpPr>
            <p:nvPr/>
          </p:nvSpPr>
          <p:spPr bwMode="auto">
            <a:xfrm flipV="1">
              <a:off x="2737" y="1017"/>
              <a:ext cx="1285" cy="103"/>
            </a:xfrm>
            <a:prstGeom prst="line">
              <a:avLst/>
            </a:prstGeom>
            <a:noFill/>
            <a:ln w="38100">
              <a:solidFill>
                <a:srgbClr val="0000FF"/>
              </a:solidFill>
              <a:round/>
              <a:headEnd/>
              <a:tailEnd/>
            </a:ln>
          </p:spPr>
          <p:txBody>
            <a:bodyPr/>
            <a:lstStyle/>
            <a:p>
              <a:endParaRPr lang="en-US">
                <a:solidFill>
                  <a:prstClr val="black"/>
                </a:solidFill>
              </a:endParaRPr>
            </a:p>
          </p:txBody>
        </p:sp>
        <p:sp>
          <p:nvSpPr>
            <p:cNvPr id="32797" name="Line 148"/>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p:spPr>
          <p:txBody>
            <a:bodyPr/>
            <a:lstStyle/>
            <a:p>
              <a:endParaRPr lang="en-US">
                <a:solidFill>
                  <a:prstClr val="black"/>
                </a:solidFill>
              </a:endParaRPr>
            </a:p>
          </p:txBody>
        </p:sp>
        <p:sp>
          <p:nvSpPr>
            <p:cNvPr id="32798" name="Line 149"/>
            <p:cNvSpPr>
              <a:spLocks noChangeAspect="1" noChangeShapeType="1"/>
            </p:cNvSpPr>
            <p:nvPr/>
          </p:nvSpPr>
          <p:spPr bwMode="auto">
            <a:xfrm flipH="1">
              <a:off x="4022" y="246"/>
              <a:ext cx="565" cy="771"/>
            </a:xfrm>
            <a:prstGeom prst="line">
              <a:avLst/>
            </a:prstGeom>
            <a:noFill/>
            <a:ln w="38100">
              <a:solidFill>
                <a:srgbClr val="0000FF"/>
              </a:solidFill>
              <a:round/>
              <a:headEnd/>
              <a:tailEnd/>
            </a:ln>
          </p:spPr>
          <p:txBody>
            <a:bodyPr/>
            <a:lstStyle/>
            <a:p>
              <a:endParaRPr lang="en-US">
                <a:solidFill>
                  <a:prstClr val="black"/>
                </a:solidFill>
              </a:endParaRPr>
            </a:p>
          </p:txBody>
        </p:sp>
      </p:grpSp>
      <p:grpSp>
        <p:nvGrpSpPr>
          <p:cNvPr id="15" name="Group 150"/>
          <p:cNvGrpSpPr>
            <a:grpSpLocks/>
          </p:cNvGrpSpPr>
          <p:nvPr/>
        </p:nvGrpSpPr>
        <p:grpSpPr bwMode="auto">
          <a:xfrm>
            <a:off x="1816100" y="3327400"/>
            <a:ext cx="3833813" cy="2773363"/>
            <a:chOff x="1144" y="2096"/>
            <a:chExt cx="2415" cy="1747"/>
          </a:xfrm>
        </p:grpSpPr>
        <p:sp>
          <p:nvSpPr>
            <p:cNvPr id="32793" name="Line 151"/>
            <p:cNvSpPr>
              <a:spLocks noChangeAspect="1" noChangeShapeType="1"/>
            </p:cNvSpPr>
            <p:nvPr/>
          </p:nvSpPr>
          <p:spPr bwMode="auto">
            <a:xfrm>
              <a:off x="2994" y="3021"/>
              <a:ext cx="565" cy="822"/>
            </a:xfrm>
            <a:prstGeom prst="line">
              <a:avLst/>
            </a:prstGeom>
            <a:noFill/>
            <a:ln w="38100">
              <a:solidFill>
                <a:srgbClr val="0000FF"/>
              </a:solidFill>
              <a:round/>
              <a:headEnd/>
              <a:tailEnd/>
            </a:ln>
          </p:spPr>
          <p:txBody>
            <a:bodyPr/>
            <a:lstStyle/>
            <a:p>
              <a:endParaRPr lang="en-US">
                <a:solidFill>
                  <a:prstClr val="black"/>
                </a:solidFill>
              </a:endParaRPr>
            </a:p>
          </p:txBody>
        </p:sp>
        <p:sp>
          <p:nvSpPr>
            <p:cNvPr id="32794" name="Line 152"/>
            <p:cNvSpPr>
              <a:spLocks noChangeAspect="1" noChangeShapeType="1"/>
            </p:cNvSpPr>
            <p:nvPr/>
          </p:nvSpPr>
          <p:spPr bwMode="auto">
            <a:xfrm>
              <a:off x="1144" y="2969"/>
              <a:ext cx="1850" cy="52"/>
            </a:xfrm>
            <a:prstGeom prst="line">
              <a:avLst/>
            </a:prstGeom>
            <a:noFill/>
            <a:ln w="38100">
              <a:solidFill>
                <a:srgbClr val="0000FF"/>
              </a:solidFill>
              <a:round/>
              <a:headEnd/>
              <a:tailEnd/>
            </a:ln>
          </p:spPr>
          <p:txBody>
            <a:bodyPr/>
            <a:lstStyle/>
            <a:p>
              <a:endParaRPr lang="en-US">
                <a:solidFill>
                  <a:prstClr val="black"/>
                </a:solidFill>
              </a:endParaRPr>
            </a:p>
          </p:txBody>
        </p:sp>
        <p:sp>
          <p:nvSpPr>
            <p:cNvPr id="32795" name="Line 153"/>
            <p:cNvSpPr>
              <a:spLocks noChangeAspect="1" noChangeShapeType="1"/>
            </p:cNvSpPr>
            <p:nvPr/>
          </p:nvSpPr>
          <p:spPr bwMode="auto">
            <a:xfrm flipH="1">
              <a:off x="2994" y="2096"/>
              <a:ext cx="360" cy="925"/>
            </a:xfrm>
            <a:prstGeom prst="line">
              <a:avLst/>
            </a:prstGeom>
            <a:noFill/>
            <a:ln w="38100">
              <a:solidFill>
                <a:srgbClr val="0000FF"/>
              </a:solidFill>
              <a:round/>
              <a:headEnd/>
              <a:tailEnd/>
            </a:ln>
          </p:spPr>
          <p:txBody>
            <a:bodyPr/>
            <a:lstStyle/>
            <a:p>
              <a:endParaRPr lang="en-US">
                <a:solidFill>
                  <a:prstClr val="black"/>
                </a:solidFill>
              </a:endParaRPr>
            </a:p>
          </p:txBody>
        </p:sp>
      </p:grpSp>
      <p:sp>
        <p:nvSpPr>
          <p:cNvPr id="85159" name="AutoShape 167"/>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37497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5131"/>
                                        </p:tgtEl>
                                        <p:attrNameLst>
                                          <p:attrName>style.visibility</p:attrName>
                                        </p:attrNameLst>
                                      </p:cBhvr>
                                      <p:to>
                                        <p:strVal val="visible"/>
                                      </p:to>
                                    </p:set>
                                    <p:animEffect transition="in" filter="dissolve">
                                      <p:cBhvr>
                                        <p:cTn id="7" dur="500"/>
                                        <p:tgtEl>
                                          <p:spTgt spid="851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5132"/>
                                        </p:tgtEl>
                                        <p:attrNameLst>
                                          <p:attrName>style.visibility</p:attrName>
                                        </p:attrNameLst>
                                      </p:cBhvr>
                                      <p:to>
                                        <p:strVal val="visible"/>
                                      </p:to>
                                    </p:set>
                                    <p:animEffect transition="in" filter="dissolve">
                                      <p:cBhvr>
                                        <p:cTn id="10" dur="500"/>
                                        <p:tgtEl>
                                          <p:spTgt spid="851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5133"/>
                                        </p:tgtEl>
                                        <p:attrNameLst>
                                          <p:attrName>style.visibility</p:attrName>
                                        </p:attrNameLst>
                                      </p:cBhvr>
                                      <p:to>
                                        <p:strVal val="visible"/>
                                      </p:to>
                                    </p:set>
                                    <p:animEffect transition="in" filter="dissolve">
                                      <p:cBhvr>
                                        <p:cTn id="13" dur="500"/>
                                        <p:tgtEl>
                                          <p:spTgt spid="85133"/>
                                        </p:tgtEl>
                                      </p:cBhvr>
                                    </p:animEffect>
                                  </p:childTnLst>
                                </p:cTn>
                              </p:par>
                            </p:childTnLst>
                          </p:cTn>
                        </p:par>
                        <p:par>
                          <p:cTn id="14" fill="hold">
                            <p:stCondLst>
                              <p:cond delay="500"/>
                            </p:stCondLst>
                            <p:childTnLst>
                              <p:par>
                                <p:cTn id="15" presetID="0" presetClass="path" presetSubtype="0" accel="50000" decel="50000" fill="hold" grpId="1" nodeType="afterEffect">
                                  <p:stCondLst>
                                    <p:cond delay="0"/>
                                  </p:stCondLst>
                                  <p:childTnLst>
                                    <p:animMotion origin="layout" path="M 4.16667E-6 1.85185E-6 C -0.00625 -0.00278 -0.01007 -0.01019 -0.01615 -0.01343 C -0.01702 -0.01458 -0.01771 -0.01597 -0.01875 -0.01667 C -0.0198 -0.01759 -0.02153 -0.01713 -0.0224 -0.01829 C -0.02344 -0.01968 -0.02292 -0.02199 -0.02379 -0.02338 C -0.02657 -0.02778 -0.03351 -0.03333 -0.0375 -0.03495 C -0.03837 -0.03611 -0.03889 -0.0375 -0.03994 -0.03843 C -0.04115 -0.03935 -0.04271 -0.03889 -0.04375 -0.04005 C -0.04497 -0.0412 -0.04497 -0.04398 -0.04619 -0.04491 C -0.04844 -0.04676 -0.05365 -0.04838 -0.05365 -0.04838 C -0.05747 -0.05324 -0.0658 -0.05764 -0.07119 -0.05995 C -0.07448 -0.06435 -0.07934 -0.06806 -0.08369 -0.06991 C -0.09619 -0.08657 -0.13021 -0.08333 -0.14254 -0.08333 " pathEditMode="relative" ptsTypes="ffffffffffffA">
                                      <p:cBhvr>
                                        <p:cTn id="16" dur="2000" fill="hold"/>
                                        <p:tgtEl>
                                          <p:spTgt spid="85133"/>
                                        </p:tgtEl>
                                        <p:attrNameLst>
                                          <p:attrName>ppt_x</p:attrName>
                                          <p:attrName>ppt_y</p:attrName>
                                        </p:attrNameLst>
                                      </p:cBhvr>
                                    </p:animMotion>
                                  </p:childTnLst>
                                </p:cTn>
                              </p:par>
                              <p:par>
                                <p:cTn id="17" presetID="0" presetClass="path" presetSubtype="0" accel="50000" decel="50000" fill="hold" grpId="1" nodeType="withEffect">
                                  <p:stCondLst>
                                    <p:cond delay="0"/>
                                  </p:stCondLst>
                                  <p:childTnLst>
                                    <p:animMotion origin="layout" path="M -1.94444E-6 -7.77778E-6 C 0.00139 0.01666 0.00191 0.05624 0.00625 0.06504 C 0.01042 0.08564 0.00885 0.09675 0.02014 0.1118 C 0.02326 0.12476 0.02083 0.1405 0.03125 0.14513 C 0.03281 0.15046 0.03264 0.14837 0.03264 0.15185 " pathEditMode="relative" ptsTypes="ffffA">
                                      <p:cBhvr>
                                        <p:cTn id="18" dur="2000" fill="hold"/>
                                        <p:tgtEl>
                                          <p:spTgt spid="85132"/>
                                        </p:tgtEl>
                                        <p:attrNameLst>
                                          <p:attrName>ppt_x</p:attrName>
                                          <p:attrName>ppt_y</p:attrName>
                                        </p:attrNameLst>
                                      </p:cBhvr>
                                    </p:animMotion>
                                  </p:childTnLst>
                                </p:cTn>
                              </p:par>
                              <p:par>
                                <p:cTn id="19" presetID="0" presetClass="path" presetSubtype="0" accel="50000" decel="50000" fill="hold" grpId="1" nodeType="withEffect">
                                  <p:stCondLst>
                                    <p:cond delay="0"/>
                                  </p:stCondLst>
                                  <p:childTnLst>
                                    <p:animMotion origin="layout" path="M 3.61111E-6 2.59259E-6 C 0.0033 0.01342 0.0066 0.02685 0.01007 0.04004 C 0.01163 0.04606 0.01163 0.05185 0.01493 0.05671 C 0.01667 0.06273 0.02153 0.0662 0.02622 0.06828 C 0.02743 0.07708 0.02743 0.07893 0.03368 0.08171 C 0.03924 0.08865 0.04253 0.1081 0.04253 0.11828 " pathEditMode="relative" ptsTypes="fffffA">
                                      <p:cBhvr>
                                        <p:cTn id="20" dur="2000" fill="hold"/>
                                        <p:tgtEl>
                                          <p:spTgt spid="85131"/>
                                        </p:tgtEl>
                                        <p:attrNameLst>
                                          <p:attrName>ppt_x</p:attrName>
                                          <p:attrName>ppt_y</p:attrName>
                                        </p:attrNameLst>
                                      </p:cBhvr>
                                    </p:animMotion>
                                  </p:childTnLst>
                                </p:cTn>
                              </p:par>
                            </p:childTnLst>
                          </p:cTn>
                        </p:par>
                        <p:par>
                          <p:cTn id="21" fill="hold">
                            <p:stCondLst>
                              <p:cond delay="2500"/>
                            </p:stCondLst>
                            <p:childTnLst>
                              <p:par>
                                <p:cTn id="22" presetID="16" presetClass="entr" presetSubtype="26" fill="hold" nodeType="afterEffect">
                                  <p:stCondLst>
                                    <p:cond delay="0"/>
                                  </p:stCondLst>
                                  <p:iterate type="lt">
                                    <p:tmPct val="0"/>
                                  </p:iterate>
                                  <p:childTnLst>
                                    <p:set>
                                      <p:cBhvr>
                                        <p:cTn id="23" dur="1" fill="hold">
                                          <p:stCondLst>
                                            <p:cond delay="0"/>
                                          </p:stCondLst>
                                        </p:cTn>
                                        <p:tgtEl>
                                          <p:spTgt spid="12"/>
                                        </p:tgtEl>
                                        <p:attrNameLst>
                                          <p:attrName>style.visibility</p:attrName>
                                        </p:attrNameLst>
                                      </p:cBhvr>
                                      <p:to>
                                        <p:strVal val="visible"/>
                                      </p:to>
                                    </p:set>
                                    <p:animEffect transition="in" filter="barn(inHorizontal)">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5120"/>
                                        </p:tgtEl>
                                        <p:attrNameLst>
                                          <p:attrName>style.visibility</p:attrName>
                                        </p:attrNameLst>
                                      </p:cBhvr>
                                      <p:to>
                                        <p:strVal val="visible"/>
                                      </p:to>
                                    </p:set>
                                    <p:animEffect transition="in" filter="dissolve">
                                      <p:cBhvr>
                                        <p:cTn id="29" dur="500"/>
                                        <p:tgtEl>
                                          <p:spTgt spid="8512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5119"/>
                                        </p:tgtEl>
                                        <p:attrNameLst>
                                          <p:attrName>style.visibility</p:attrName>
                                        </p:attrNameLst>
                                      </p:cBhvr>
                                      <p:to>
                                        <p:strVal val="visible"/>
                                      </p:to>
                                    </p:set>
                                    <p:animEffect transition="in" filter="dissolve">
                                      <p:cBhvr>
                                        <p:cTn id="32" dur="500"/>
                                        <p:tgtEl>
                                          <p:spTgt spid="8511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5121"/>
                                        </p:tgtEl>
                                        <p:attrNameLst>
                                          <p:attrName>style.visibility</p:attrName>
                                        </p:attrNameLst>
                                      </p:cBhvr>
                                      <p:to>
                                        <p:strVal val="visible"/>
                                      </p:to>
                                    </p:set>
                                    <p:animEffect transition="in" filter="dissolve">
                                      <p:cBhvr>
                                        <p:cTn id="35" dur="500"/>
                                        <p:tgtEl>
                                          <p:spTgt spid="85121"/>
                                        </p:tgtEl>
                                      </p:cBhvr>
                                    </p:animEffect>
                                  </p:childTnLst>
                                </p:cTn>
                              </p:par>
                            </p:childTnLst>
                          </p:cTn>
                        </p:par>
                        <p:par>
                          <p:cTn id="36" fill="hold">
                            <p:stCondLst>
                              <p:cond delay="500"/>
                            </p:stCondLst>
                            <p:childTnLst>
                              <p:par>
                                <p:cTn id="37" presetID="0" presetClass="path" presetSubtype="0" accel="50000" decel="50000" fill="hold" grpId="1" nodeType="afterEffect">
                                  <p:stCondLst>
                                    <p:cond delay="0"/>
                                  </p:stCondLst>
                                  <p:childTnLst>
                                    <p:animMotion origin="layout" path="M -1.38889E-6 -3.33333E-6 C -0.00295 0.00394 -0.00851 0.00811 -0.0125 0.01019 C -0.02135 0.00949 -0.03004 0.00926 -0.03889 0.00834 C -0.04601 0.00741 -0.04757 -0.00393 -0.05382 -0.00648 C -0.05417 -0.0081 -0.05399 -0.01064 -0.05504 -0.01157 C -0.05712 -0.01365 -0.0625 -0.01481 -0.0625 -0.01481 C -0.06997 -0.02476 -0.08281 -0.02314 -0.09254 -0.02314 " pathEditMode="relative" ptsTypes="ffffffA">
                                      <p:cBhvr>
                                        <p:cTn id="38" dur="2000" fill="hold"/>
                                        <p:tgtEl>
                                          <p:spTgt spid="85119"/>
                                        </p:tgtEl>
                                        <p:attrNameLst>
                                          <p:attrName>ppt_x</p:attrName>
                                          <p:attrName>ppt_y</p:attrName>
                                        </p:attrNameLst>
                                      </p:cBhvr>
                                    </p:animMotion>
                                  </p:childTnLst>
                                </p:cTn>
                              </p:par>
                              <p:par>
                                <p:cTn id="39" presetID="0" presetClass="path" presetSubtype="0" accel="50000" decel="50000" fill="hold" grpId="1" nodeType="withEffect">
                                  <p:stCondLst>
                                    <p:cond delay="0"/>
                                  </p:stCondLst>
                                  <p:childTnLst>
                                    <p:animMotion origin="layout" path="M 0.0 -1.48148E-6 C 0.02517 0.00533 0.01424 0.00301 0.03264 0.00648 C 0.03628 0.02685 0.05764 0.0169 0.0651 0.01759 C 0.07604 0.02384 0.07448 0.02384 0.09514 0.01759 C 0.0967 0.01713 0.09653 0.01273 0.09757 0.01065 C 0.09861 0.00926 0.10017 0.0081 0.10139 0.00648 C 0.10278 -0.00116 0.10451 -0.00555 0.10764 -0.01111 C 0.10799 -0.01319 0.10851 -0.01528 0.10885 -0.01759 C 0.10938 -0.02037 0.11007 -0.02592 0.11007 -0.02569 " pathEditMode="relative" rAng="0" ptsTypes="ffffffffA">
                                      <p:cBhvr>
                                        <p:cTn id="40" dur="2000" fill="hold"/>
                                        <p:tgtEl>
                                          <p:spTgt spid="85120"/>
                                        </p:tgtEl>
                                        <p:attrNameLst>
                                          <p:attrName>ppt_x</p:attrName>
                                          <p:attrName>ppt_y</p:attrName>
                                        </p:attrNameLst>
                                      </p:cBhvr>
                                      <p:rCtr x="55" y="0"/>
                                    </p:animMotion>
                                  </p:childTnLst>
                                </p:cTn>
                              </p:par>
                              <p:par>
                                <p:cTn id="41" presetID="0" presetClass="path" presetSubtype="0" accel="50000" decel="50000" fill="hold" grpId="1" nodeType="withEffect">
                                  <p:stCondLst>
                                    <p:cond delay="0"/>
                                  </p:stCondLst>
                                  <p:childTnLst>
                                    <p:animMotion origin="layout" path="M -6.66667E-6 -7.40741E-6 C 0.00156 -0.00232 0.00381 -0.00394 0.00503 -0.00672 C 0.00711 -0.01135 0.00746 -0.01829 0.00868 -0.02339 C 0.00833 -0.0345 0.00833 -0.04561 0.00746 -0.05672 C 0.00642 -0.06945 -6.66667E-6 -0.0801 -0.00504 -0.09005 C -0.0066 -0.0963 -0.00782 -0.10255 -0.01007 -0.10834 " pathEditMode="relative" ptsTypes="fffffA">
                                      <p:cBhvr>
                                        <p:cTn id="42" dur="2000" fill="hold"/>
                                        <p:tgtEl>
                                          <p:spTgt spid="85121"/>
                                        </p:tgtEl>
                                        <p:attrNameLst>
                                          <p:attrName>ppt_x</p:attrName>
                                          <p:attrName>ppt_y</p:attrName>
                                        </p:attrNameLst>
                                      </p:cBhvr>
                                    </p:animMotion>
                                  </p:childTnLst>
                                </p:cTn>
                              </p:par>
                            </p:childTnLst>
                          </p:cTn>
                        </p:par>
                        <p:par>
                          <p:cTn id="43" fill="hold">
                            <p:stCondLst>
                              <p:cond delay="2500"/>
                            </p:stCondLst>
                            <p:childTnLst>
                              <p:par>
                                <p:cTn id="44" presetID="8"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amond(in)">
                                      <p:cBhvr>
                                        <p:cTn id="46" dur="2000"/>
                                        <p:tgtEl>
                                          <p:spTgt spid="15"/>
                                        </p:tgtEl>
                                      </p:cBhvr>
                                    </p:animEffect>
                                  </p:childTnLst>
                                </p:cTn>
                              </p:par>
                            </p:childTnLst>
                          </p:cTn>
                        </p:par>
                        <p:par>
                          <p:cTn id="47" fill="hold">
                            <p:stCondLst>
                              <p:cond delay="4500"/>
                            </p:stCondLst>
                            <p:childTnLst>
                              <p:par>
                                <p:cTn id="48" presetID="9" presetClass="entr" presetSubtype="0" fill="hold" grpId="0" nodeType="afterEffect">
                                  <p:stCondLst>
                                    <p:cond delay="0"/>
                                  </p:stCondLst>
                                  <p:childTnLst>
                                    <p:set>
                                      <p:cBhvr>
                                        <p:cTn id="49" dur="1" fill="hold">
                                          <p:stCondLst>
                                            <p:cond delay="0"/>
                                          </p:stCondLst>
                                        </p:cTn>
                                        <p:tgtEl>
                                          <p:spTgt spid="85122"/>
                                        </p:tgtEl>
                                        <p:attrNameLst>
                                          <p:attrName>style.visibility</p:attrName>
                                        </p:attrNameLst>
                                      </p:cBhvr>
                                      <p:to>
                                        <p:strVal val="visible"/>
                                      </p:to>
                                    </p:set>
                                    <p:animEffect transition="in" filter="dissolve">
                                      <p:cBhvr>
                                        <p:cTn id="50" dur="500"/>
                                        <p:tgtEl>
                                          <p:spTgt spid="8512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85123"/>
                                        </p:tgtEl>
                                        <p:attrNameLst>
                                          <p:attrName>style.visibility</p:attrName>
                                        </p:attrNameLst>
                                      </p:cBhvr>
                                      <p:to>
                                        <p:strVal val="visible"/>
                                      </p:to>
                                    </p:set>
                                    <p:animEffect transition="in" filter="dissolve">
                                      <p:cBhvr>
                                        <p:cTn id="53" dur="500"/>
                                        <p:tgtEl>
                                          <p:spTgt spid="8512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85124"/>
                                        </p:tgtEl>
                                        <p:attrNameLst>
                                          <p:attrName>style.visibility</p:attrName>
                                        </p:attrNameLst>
                                      </p:cBhvr>
                                      <p:to>
                                        <p:strVal val="visible"/>
                                      </p:to>
                                    </p:set>
                                    <p:animEffect transition="in" filter="dissolve">
                                      <p:cBhvr>
                                        <p:cTn id="56" dur="500"/>
                                        <p:tgtEl>
                                          <p:spTgt spid="85124"/>
                                        </p:tgtEl>
                                      </p:cBhvr>
                                    </p:animEffect>
                                  </p:childTnLst>
                                </p:cTn>
                              </p:par>
                            </p:childTnLst>
                          </p:cTn>
                        </p:par>
                        <p:par>
                          <p:cTn id="57" fill="hold">
                            <p:stCondLst>
                              <p:cond delay="5000"/>
                            </p:stCondLst>
                            <p:childTnLst>
                              <p:par>
                                <p:cTn id="58" presetID="0" presetClass="path" presetSubtype="0" accel="50000" decel="50000" fill="hold" grpId="1" nodeType="afterEffect">
                                  <p:stCondLst>
                                    <p:cond delay="0"/>
                                  </p:stCondLst>
                                  <p:childTnLst>
                                    <p:animMotion origin="layout" path="M 2.77778E-6 -3.33333E-6 C 0.00138 0.01274 0.00086 0.01088 0.00625 0.01852 C 0.00781 0.02454 0.00954 0.02963 0.01128 0.03519 C 0.01562 0.04862 0.01111 0.0419 0.01631 0.04838 C 0.01909 0.05996 0.01684 0.05579 0.02135 0.06181 C 0.02204 0.06806 0.02222 0.07871 0.02621 0.08334 C 0.02847 0.08588 0.03385 0.09005 0.03385 0.09005 C 0.03541 0.09885 0.03628 0.1088 0.04131 0.11505 C 0.04097 0.11783 0.0401 0.12338 0.0401 0.12338 " pathEditMode="relative" ptsTypes="ffffffffA">
                                      <p:cBhvr>
                                        <p:cTn id="59" dur="2000" fill="hold"/>
                                        <p:tgtEl>
                                          <p:spTgt spid="85122"/>
                                        </p:tgtEl>
                                        <p:attrNameLst>
                                          <p:attrName>ppt_x</p:attrName>
                                          <p:attrName>ppt_y</p:attrName>
                                        </p:attrNameLst>
                                      </p:cBhvr>
                                    </p:animMotion>
                                  </p:childTnLst>
                                </p:cTn>
                              </p:par>
                              <p:par>
                                <p:cTn id="60" presetID="0" presetClass="path" presetSubtype="0" accel="50000" decel="50000" fill="hold" grpId="1" nodeType="withEffect">
                                  <p:stCondLst>
                                    <p:cond delay="0"/>
                                  </p:stCondLst>
                                  <p:childTnLst>
                                    <p:animMotion origin="layout" path="M 6.11111E-6 4.81481E-6 C 0.02049 0.00208 0.01129 0.00093 0.02379 0.00648 C 0.02622 0.00764 0.02882 0.0088 0.03126 0.00995 C 0.03247 0.01042 0.03386 0.01111 0.03507 0.01157 C 0.03629 0.01204 0.03872 0.01319 0.03872 0.01319 C 0.04341 0.01944 0.06042 0.02268 0.06754 0.02315 C 0.10539 0.025 0.11025 0.025 0.13247 0.025 " pathEditMode="relative" ptsTypes="ffffffA">
                                      <p:cBhvr>
                                        <p:cTn id="61" dur="2000" fill="hold"/>
                                        <p:tgtEl>
                                          <p:spTgt spid="85123"/>
                                        </p:tgtEl>
                                        <p:attrNameLst>
                                          <p:attrName>ppt_x</p:attrName>
                                          <p:attrName>ppt_y</p:attrName>
                                        </p:attrNameLst>
                                      </p:cBhvr>
                                    </p:animMotion>
                                  </p:childTnLst>
                                </p:cTn>
                              </p:par>
                              <p:par>
                                <p:cTn id="62" presetID="0" presetClass="path" presetSubtype="0" accel="50000" decel="50000" fill="hold" grpId="1" nodeType="withEffect">
                                  <p:stCondLst>
                                    <p:cond delay="0"/>
                                  </p:stCondLst>
                                  <p:childTnLst>
                                    <p:animMotion origin="layout" path="M -6.66667E-6 6.66667E-6 C -0.00139 -0.01087 -0.00278 -0.02522 -0.00886 -0.03333 C -0.00921 -0.03495 -0.00938 -0.0368 -0.01007 -0.03819 C -0.0106 -0.03958 -0.01198 -0.04027 -0.01251 -0.04166 C -0.02101 -0.06411 -0.01077 -0.04282 -0.01754 -0.05647 C -0.01928 -0.06365 -0.02292 -0.06759 -0.02761 -0.07152 C -0.02796 -0.07314 -0.02796 -0.07522 -0.02882 -0.07661 C -0.02969 -0.07823 -0.03126 -0.0787 -0.03247 -0.07985 C -0.03733 -0.08495 -0.04167 -0.09235 -0.04757 -0.0949 C -0.04879 -0.09606 -0.05122 -0.09814 -0.05122 -0.09814 " pathEditMode="relative" ptsTypes="fffffffffA">
                                      <p:cBhvr>
                                        <p:cTn id="63" dur="2000" fill="hold"/>
                                        <p:tgtEl>
                                          <p:spTgt spid="85124"/>
                                        </p:tgtEl>
                                        <p:attrNameLst>
                                          <p:attrName>ppt_x</p:attrName>
                                          <p:attrName>ppt_y</p:attrName>
                                        </p:attrNameLst>
                                      </p:cBhvr>
                                    </p:animMotion>
                                  </p:childTnLst>
                                </p:cTn>
                              </p:par>
                            </p:childTnLst>
                          </p:cTn>
                        </p:par>
                        <p:par>
                          <p:cTn id="64" fill="hold">
                            <p:stCondLst>
                              <p:cond delay="7000"/>
                            </p:stCondLst>
                            <p:childTnLst>
                              <p:par>
                                <p:cTn id="65" presetID="8"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diamond(in)">
                                      <p:cBhvr>
                                        <p:cTn id="67" dur="2000"/>
                                        <p:tgtEl>
                                          <p:spTgt spid="14"/>
                                        </p:tgtEl>
                                      </p:cBhvr>
                                    </p:animEffect>
                                  </p:childTnLst>
                                </p:cTn>
                              </p:par>
                            </p:childTnLst>
                          </p:cTn>
                        </p:par>
                        <p:par>
                          <p:cTn id="68" fill="hold">
                            <p:stCondLst>
                              <p:cond delay="9000"/>
                            </p:stCondLst>
                            <p:childTnLst>
                              <p:par>
                                <p:cTn id="69" presetID="9" presetClass="entr" presetSubtype="0" fill="hold" grpId="0" nodeType="afterEffect">
                                  <p:stCondLst>
                                    <p:cond delay="0"/>
                                  </p:stCondLst>
                                  <p:childTnLst>
                                    <p:set>
                                      <p:cBhvr>
                                        <p:cTn id="70" dur="1" fill="hold">
                                          <p:stCondLst>
                                            <p:cond delay="0"/>
                                          </p:stCondLst>
                                        </p:cTn>
                                        <p:tgtEl>
                                          <p:spTgt spid="85126"/>
                                        </p:tgtEl>
                                        <p:attrNameLst>
                                          <p:attrName>style.visibility</p:attrName>
                                        </p:attrNameLst>
                                      </p:cBhvr>
                                      <p:to>
                                        <p:strVal val="visible"/>
                                      </p:to>
                                    </p:set>
                                    <p:animEffect transition="in" filter="dissolve">
                                      <p:cBhvr>
                                        <p:cTn id="71" dur="500"/>
                                        <p:tgtEl>
                                          <p:spTgt spid="85126"/>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85125"/>
                                        </p:tgtEl>
                                        <p:attrNameLst>
                                          <p:attrName>style.visibility</p:attrName>
                                        </p:attrNameLst>
                                      </p:cBhvr>
                                      <p:to>
                                        <p:strVal val="visible"/>
                                      </p:to>
                                    </p:set>
                                    <p:animEffect transition="in" filter="dissolve">
                                      <p:cBhvr>
                                        <p:cTn id="74" dur="500"/>
                                        <p:tgtEl>
                                          <p:spTgt spid="85125"/>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85127"/>
                                        </p:tgtEl>
                                        <p:attrNameLst>
                                          <p:attrName>style.visibility</p:attrName>
                                        </p:attrNameLst>
                                      </p:cBhvr>
                                      <p:to>
                                        <p:strVal val="visible"/>
                                      </p:to>
                                    </p:set>
                                    <p:animEffect transition="in" filter="dissolve">
                                      <p:cBhvr>
                                        <p:cTn id="77" dur="500"/>
                                        <p:tgtEl>
                                          <p:spTgt spid="85127"/>
                                        </p:tgtEl>
                                      </p:cBhvr>
                                    </p:animEffect>
                                  </p:childTnLst>
                                </p:cTn>
                              </p:par>
                            </p:childTnLst>
                          </p:cTn>
                        </p:par>
                        <p:par>
                          <p:cTn id="78" fill="hold">
                            <p:stCondLst>
                              <p:cond delay="9500"/>
                            </p:stCondLst>
                            <p:childTnLst>
                              <p:par>
                                <p:cTn id="79" presetID="0" presetClass="path" presetSubtype="0" accel="50000" decel="50000" fill="hold" grpId="1" nodeType="afterEffect">
                                  <p:stCondLst>
                                    <p:cond delay="0"/>
                                  </p:stCondLst>
                                  <p:childTnLst>
                                    <p:animMotion origin="layout" path="M -6.66667E-6 -3.33333E-6 C -0.00869 0.0007 -0.01754 0.00024 -0.02622 0.00186 C -0.02744 0.00209 -0.02778 0.0044 -0.02882 0.0051 C -0.03126 0.00672 -0.03629 0.00834 -0.03629 0.00834 C -0.03941 0.01274 -0.04358 0.0169 -0.04636 0.02176 C -0.0507 0.0294 -0.05261 0.0382 -0.05747 0.04514 C -0.0599 0.05348 -0.06042 0.06227 -0.06511 0.06852 C -0.06632 0.07315 -0.06737 0.075 -0.06997 0.07848 " pathEditMode="relative" ptsTypes="fffffffA">
                                      <p:cBhvr>
                                        <p:cTn id="80" dur="2000" fill="hold"/>
                                        <p:tgtEl>
                                          <p:spTgt spid="85125"/>
                                        </p:tgtEl>
                                        <p:attrNameLst>
                                          <p:attrName>ppt_x</p:attrName>
                                          <p:attrName>ppt_y</p:attrName>
                                        </p:attrNameLst>
                                      </p:cBhvr>
                                    </p:animMotion>
                                  </p:childTnLst>
                                </p:cTn>
                              </p:par>
                              <p:par>
                                <p:cTn id="81" presetID="0" presetClass="path" presetSubtype="0" accel="50000" decel="50000" fill="hold" grpId="1" nodeType="withEffect">
                                  <p:stCondLst>
                                    <p:cond delay="0"/>
                                  </p:stCondLst>
                                  <p:childTnLst>
                                    <p:animMotion origin="layout" path="M 8.33333E-7 -3.7037E-7 C 0.00017 0.00116 0.00191 0.01273 0.0026 0.01343 C 0.00469 0.01551 0.00764 0.01551 0.01007 0.01667 C 0.01129 0.01713 0.01389 0.01829 0.01389 0.01829 C 0.01528 0.02593 0.0151 0.02894 0.02014 0.03334 C 0.02274 0.04398 0.0191 0.03357 0.02639 0.04005 C 0.0276 0.04121 0.0276 0.04375 0.02882 0.04491 C 0.02986 0.04607 0.03142 0.04607 0.03264 0.04676 C 0.03403 0.05232 0.03559 0.05602 0.03889 0.05996 C 0.03976 0.06389 0.03924 0.06875 0.04132 0.07176 C 0.04445 0.07662 0.04844 0.07801 0.0526 0.0801 C 0.05486 0.08912 0.05399 0.10139 0.06129 0.1051 C 0.06163 0.10672 0.06163 0.1088 0.0625 0.10996 C 0.06354 0.11111 0.06563 0.11019 0.06632 0.11158 C 0.06649 0.11204 0.07014 0.1257 0.07014 0.12824 " pathEditMode="relative" ptsTypes="ffffffffffffffA">
                                      <p:cBhvr>
                                        <p:cTn id="82" dur="2000" fill="hold"/>
                                        <p:tgtEl>
                                          <p:spTgt spid="85126"/>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6.11111E-6 6.66667E-6 C 0.004 -0.01573 -0.00138 0.00695 0.00261 -0.03333 C 0.00296 -0.0368 0.00417 -0.04004 0.00504 -0.04328 C 0.00539 -0.0449 0.00626 -0.04814 0.00626 -0.04814 C 0.00747 -0.07268 0.00747 -0.06365 0.00747 -0.07499 " pathEditMode="relative" ptsTypes="ffffA">
                                      <p:cBhvr>
                                        <p:cTn id="84" dur="2000" fill="hold"/>
                                        <p:tgtEl>
                                          <p:spTgt spid="85127"/>
                                        </p:tgtEl>
                                        <p:attrNameLst>
                                          <p:attrName>ppt_x</p:attrName>
                                          <p:attrName>ppt_y</p:attrName>
                                        </p:attrNameLst>
                                      </p:cBhvr>
                                    </p:animMotion>
                                  </p:childTnLst>
                                </p:cTn>
                              </p:par>
                            </p:childTnLst>
                          </p:cTn>
                        </p:par>
                        <p:par>
                          <p:cTn id="85" fill="hold">
                            <p:stCondLst>
                              <p:cond delay="11500"/>
                            </p:stCondLst>
                            <p:childTnLst>
                              <p:par>
                                <p:cTn id="86" presetID="8" presetClass="entr" presetSubtype="16"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diamond(in)">
                                      <p:cBhvr>
                                        <p:cTn id="88" dur="20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85159"/>
                                        </p:tgtEl>
                                        <p:attrNameLst>
                                          <p:attrName>style.visibility</p:attrName>
                                        </p:attrNameLst>
                                      </p:cBhvr>
                                      <p:to>
                                        <p:strVal val="visible"/>
                                      </p:to>
                                    </p:set>
                                    <p:animEffect transition="in" filter="dissolve">
                                      <p:cBhvr>
                                        <p:cTn id="93" dur="500"/>
                                        <p:tgtEl>
                                          <p:spTgt spid="85159"/>
                                        </p:tgtEl>
                                      </p:cBhvr>
                                    </p:animEffect>
                                  </p:childTnLst>
                                </p:cTn>
                              </p:par>
                            </p:childTnLst>
                          </p:cTn>
                        </p:par>
                        <p:par>
                          <p:cTn id="94" fill="hold">
                            <p:stCondLst>
                              <p:cond delay="500"/>
                            </p:stCondLst>
                            <p:childTnLst>
                              <p:par>
                                <p:cTn id="95" presetID="9" presetClass="entr" presetSubtype="0" fill="hold" nodeType="after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dissolve">
                                      <p:cBhvr>
                                        <p:cTn id="97" dur="500"/>
                                        <p:tgtEl>
                                          <p:spTgt spid="7"/>
                                        </p:tgtEl>
                                      </p:cBhvr>
                                    </p:animEffect>
                                  </p:childTnLst>
                                </p:cTn>
                              </p:par>
                            </p:childTnLst>
                          </p:cTn>
                        </p:par>
                        <p:par>
                          <p:cTn id="98" fill="hold">
                            <p:stCondLst>
                              <p:cond delay="1000"/>
                            </p:stCondLst>
                            <p:childTnLst>
                              <p:par>
                                <p:cTn id="99" presetID="20" presetClass="entr" presetSubtype="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edge">
                                      <p:cBhvr>
                                        <p:cTn id="101" dur="2000"/>
                                        <p:tgtEl>
                                          <p:spTgt spid="10"/>
                                        </p:tgtEl>
                                      </p:cBhvr>
                                    </p:animEffect>
                                  </p:childTnLst>
                                </p:cTn>
                              </p:par>
                            </p:childTnLst>
                          </p:cTn>
                        </p:par>
                        <p:par>
                          <p:cTn id="102" fill="hold">
                            <p:stCondLst>
                              <p:cond delay="3000"/>
                            </p:stCondLst>
                            <p:childTnLst>
                              <p:par>
                                <p:cTn id="103" presetID="20" presetClass="entr" presetSubtype="0" fill="hold"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edge">
                                      <p:cBhvr>
                                        <p:cTn id="105" dur="2000"/>
                                        <p:tgtEl>
                                          <p:spTgt spid="9"/>
                                        </p:tgtEl>
                                      </p:cBhvr>
                                    </p:animEffect>
                                  </p:childTnLst>
                                </p:cTn>
                              </p:par>
                            </p:childTnLst>
                          </p:cTn>
                        </p:par>
                        <p:par>
                          <p:cTn id="106" fill="hold">
                            <p:stCondLst>
                              <p:cond delay="5000"/>
                            </p:stCondLst>
                            <p:childTnLst>
                              <p:par>
                                <p:cTn id="107" presetID="20" presetClass="entr" presetSubtype="0" fill="hold" nodeType="after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wedge">
                                      <p:cBhvr>
                                        <p:cTn id="109" dur="2000"/>
                                        <p:tgtEl>
                                          <p:spTgt spid="8"/>
                                        </p:tgtEl>
                                      </p:cBhvr>
                                    </p:animEffect>
                                  </p:childTnLst>
                                </p:cTn>
                              </p:par>
                            </p:childTnLst>
                          </p:cTn>
                        </p:par>
                        <p:par>
                          <p:cTn id="110" fill="hold">
                            <p:stCondLst>
                              <p:cond delay="7000"/>
                            </p:stCondLst>
                            <p:childTnLst>
                              <p:par>
                                <p:cTn id="111" presetID="10" presetClass="exit" presetSubtype="0" fill="hold" nodeType="afterEffect">
                                  <p:stCondLst>
                                    <p:cond delay="0"/>
                                  </p:stCondLst>
                                  <p:childTnLst>
                                    <p:animEffect transition="out" filter="fade">
                                      <p:cBhvr>
                                        <p:cTn id="112" dur="5000"/>
                                        <p:tgtEl>
                                          <p:spTgt spid="11"/>
                                        </p:tgtEl>
                                      </p:cBhvr>
                                    </p:animEffect>
                                    <p:set>
                                      <p:cBhvr>
                                        <p:cTn id="113" dur="1" fill="hold">
                                          <p:stCondLst>
                                            <p:cond delay="4999"/>
                                          </p:stCondLst>
                                        </p:cTn>
                                        <p:tgtEl>
                                          <p:spTgt spid="11"/>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0"/>
                                        <p:tgtEl>
                                          <p:spTgt spid="15"/>
                                        </p:tgtEl>
                                      </p:cBhvr>
                                    </p:animEffect>
                                    <p:set>
                                      <p:cBhvr>
                                        <p:cTn id="118" dur="1" fill="hold">
                                          <p:stCondLst>
                                            <p:cond delay="4999"/>
                                          </p:stCondLst>
                                        </p:cTn>
                                        <p:tgtEl>
                                          <p:spTgt spid="15"/>
                                        </p:tgtEl>
                                        <p:attrNameLst>
                                          <p:attrName>style.visibility</p:attrName>
                                        </p:attrNameLst>
                                      </p:cBhvr>
                                      <p:to>
                                        <p:strVal val="hidden"/>
                                      </p:to>
                                    </p:set>
                                  </p:childTnLst>
                                </p:cTn>
                              </p:par>
                              <p:par>
                                <p:cTn id="119" presetID="10" presetClass="exit" presetSubtype="0" fill="hold" nodeType="withEffect">
                                  <p:stCondLst>
                                    <p:cond delay="0"/>
                                  </p:stCondLst>
                                  <p:iterate type="lt">
                                    <p:tmPct val="0"/>
                                  </p:iterate>
                                  <p:childTnLst>
                                    <p:animEffect transition="out" filter="fade">
                                      <p:cBhvr>
                                        <p:cTn id="120" dur="5000"/>
                                        <p:tgtEl>
                                          <p:spTgt spid="12"/>
                                        </p:tgtEl>
                                      </p:cBhvr>
                                    </p:animEffect>
                                    <p:set>
                                      <p:cBhvr>
                                        <p:cTn id="121" dur="1" fill="hold">
                                          <p:stCondLst>
                                            <p:cond delay="4999"/>
                                          </p:stCondLst>
                                        </p:cTn>
                                        <p:tgtEl>
                                          <p:spTgt spid="12"/>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0"/>
                                        <p:tgtEl>
                                          <p:spTgt spid="14"/>
                                        </p:tgtEl>
                                      </p:cBhvr>
                                    </p:animEffect>
                                    <p:set>
                                      <p:cBhvr>
                                        <p:cTn id="124" dur="1" fill="hold">
                                          <p:stCondLst>
                                            <p:cond delay="4999"/>
                                          </p:stCondLst>
                                        </p:cTn>
                                        <p:tgtEl>
                                          <p:spTgt spid="14"/>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0"/>
                                        <p:tgtEl>
                                          <p:spTgt spid="13"/>
                                        </p:tgtEl>
                                      </p:cBhvr>
                                    </p:animEffect>
                                    <p:set>
                                      <p:cBhvr>
                                        <p:cTn id="127" dur="1" fill="hold">
                                          <p:stCondLst>
                                            <p:cond delay="4999"/>
                                          </p:stCondLst>
                                        </p:cTn>
                                        <p:tgtEl>
                                          <p:spTgt spid="13"/>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fade">
                                      <p:cBhvr>
                                        <p:cTn id="1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19" grpId="0" animBg="1"/>
      <p:bldP spid="85119" grpId="1" animBg="1"/>
      <p:bldP spid="85120" grpId="0" animBg="1"/>
      <p:bldP spid="85120" grpId="1" animBg="1"/>
      <p:bldP spid="85121" grpId="0" animBg="1"/>
      <p:bldP spid="85121" grpId="1" animBg="1"/>
      <p:bldP spid="85122" grpId="0" animBg="1"/>
      <p:bldP spid="85122" grpId="1" animBg="1"/>
      <p:bldP spid="85123" grpId="0" animBg="1"/>
      <p:bldP spid="85123" grpId="1" animBg="1"/>
      <p:bldP spid="85124" grpId="0" animBg="1"/>
      <p:bldP spid="85124" grpId="1" animBg="1"/>
      <p:bldP spid="85125" grpId="0" animBg="1"/>
      <p:bldP spid="85125" grpId="1" animBg="1"/>
      <p:bldP spid="85126" grpId="0" animBg="1"/>
      <p:bldP spid="85126" grpId="1" animBg="1"/>
      <p:bldP spid="85127" grpId="0" animBg="1"/>
      <p:bldP spid="85127" grpId="1" animBg="1"/>
      <p:bldP spid="85131" grpId="0" animBg="1"/>
      <p:bldP spid="85131" grpId="1" animBg="1"/>
      <p:bldP spid="85132" grpId="0" animBg="1"/>
      <p:bldP spid="85132" grpId="1" animBg="1"/>
      <p:bldP spid="85133" grpId="0" animBg="1"/>
      <p:bldP spid="85133" grpId="1" animBg="1"/>
      <p:bldP spid="8515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74"/>
          <p:cNvGrpSpPr>
            <a:grpSpLocks/>
          </p:cNvGrpSpPr>
          <p:nvPr/>
        </p:nvGrpSpPr>
        <p:grpSpPr bwMode="auto">
          <a:xfrm>
            <a:off x="1898650" y="879475"/>
            <a:ext cx="5627688" cy="4813300"/>
            <a:chOff x="1196" y="554"/>
            <a:chExt cx="3545" cy="3032"/>
          </a:xfrm>
        </p:grpSpPr>
        <p:grpSp>
          <p:nvGrpSpPr>
            <p:cNvPr id="33808" name="Group 158"/>
            <p:cNvGrpSpPr>
              <a:grpSpLocks/>
            </p:cNvGrpSpPr>
            <p:nvPr/>
          </p:nvGrpSpPr>
          <p:grpSpPr bwMode="auto">
            <a:xfrm>
              <a:off x="1761" y="1222"/>
              <a:ext cx="2055" cy="1491"/>
              <a:chOff x="1761" y="1222"/>
              <a:chExt cx="2055" cy="1491"/>
            </a:xfrm>
          </p:grpSpPr>
          <p:sp>
            <p:nvSpPr>
              <p:cNvPr id="33821" name="Line 159"/>
              <p:cNvSpPr>
                <a:spLocks noChangeAspect="1" noChangeShapeType="1"/>
              </p:cNvSpPr>
              <p:nvPr/>
            </p:nvSpPr>
            <p:spPr bwMode="auto">
              <a:xfrm flipH="1" flipV="1">
                <a:off x="1761" y="1222"/>
                <a:ext cx="976" cy="720"/>
              </a:xfrm>
              <a:prstGeom prst="line">
                <a:avLst/>
              </a:prstGeom>
              <a:noFill/>
              <a:ln w="38100">
                <a:solidFill>
                  <a:schemeClr val="tx1"/>
                </a:solidFill>
                <a:round/>
                <a:headEnd/>
                <a:tailEnd/>
              </a:ln>
            </p:spPr>
            <p:txBody>
              <a:bodyPr/>
              <a:lstStyle/>
              <a:p>
                <a:endParaRPr lang="en-US">
                  <a:solidFill>
                    <a:prstClr val="black"/>
                  </a:solidFill>
                </a:endParaRPr>
              </a:p>
            </p:txBody>
          </p:sp>
          <p:sp>
            <p:nvSpPr>
              <p:cNvPr id="33822" name="Line 160"/>
              <p:cNvSpPr>
                <a:spLocks noChangeAspect="1" noChangeShapeType="1"/>
              </p:cNvSpPr>
              <p:nvPr/>
            </p:nvSpPr>
            <p:spPr bwMode="auto">
              <a:xfrm flipV="1">
                <a:off x="2737" y="1274"/>
                <a:ext cx="1079" cy="668"/>
              </a:xfrm>
              <a:prstGeom prst="line">
                <a:avLst/>
              </a:prstGeom>
              <a:noFill/>
              <a:ln w="38100">
                <a:solidFill>
                  <a:schemeClr val="tx1"/>
                </a:solidFill>
                <a:round/>
                <a:headEnd/>
                <a:tailEnd/>
              </a:ln>
            </p:spPr>
            <p:txBody>
              <a:bodyPr/>
              <a:lstStyle/>
              <a:p>
                <a:endParaRPr lang="en-US">
                  <a:solidFill>
                    <a:prstClr val="black"/>
                  </a:solidFill>
                </a:endParaRPr>
              </a:p>
            </p:txBody>
          </p:sp>
          <p:sp>
            <p:nvSpPr>
              <p:cNvPr id="33823" name="Line 161"/>
              <p:cNvSpPr>
                <a:spLocks noChangeAspect="1" noChangeShapeType="1"/>
              </p:cNvSpPr>
              <p:nvPr/>
            </p:nvSpPr>
            <p:spPr bwMode="auto">
              <a:xfrm>
                <a:off x="2737" y="1942"/>
                <a:ext cx="154" cy="771"/>
              </a:xfrm>
              <a:prstGeom prst="line">
                <a:avLst/>
              </a:prstGeom>
              <a:noFill/>
              <a:ln w="38100">
                <a:solidFill>
                  <a:schemeClr val="tx1"/>
                </a:solidFill>
                <a:round/>
                <a:headEnd/>
                <a:tailEnd/>
              </a:ln>
            </p:spPr>
            <p:txBody>
              <a:bodyPr/>
              <a:lstStyle/>
              <a:p>
                <a:endParaRPr lang="en-US">
                  <a:solidFill>
                    <a:prstClr val="black"/>
                  </a:solidFill>
                </a:endParaRPr>
              </a:p>
            </p:txBody>
          </p:sp>
        </p:grpSp>
        <p:grpSp>
          <p:nvGrpSpPr>
            <p:cNvPr id="33809" name="Group 162"/>
            <p:cNvGrpSpPr>
              <a:grpSpLocks/>
            </p:cNvGrpSpPr>
            <p:nvPr/>
          </p:nvGrpSpPr>
          <p:grpSpPr bwMode="auto">
            <a:xfrm>
              <a:off x="1196" y="657"/>
              <a:ext cx="1181" cy="1336"/>
              <a:chOff x="1196" y="657"/>
              <a:chExt cx="1181" cy="1336"/>
            </a:xfrm>
          </p:grpSpPr>
          <p:sp>
            <p:nvSpPr>
              <p:cNvPr id="33818" name="Line 163"/>
              <p:cNvSpPr>
                <a:spLocks noChangeAspect="1" noChangeShapeType="1"/>
              </p:cNvSpPr>
              <p:nvPr/>
            </p:nvSpPr>
            <p:spPr bwMode="auto">
              <a:xfrm>
                <a:off x="1812" y="1274"/>
                <a:ext cx="565" cy="154"/>
              </a:xfrm>
              <a:prstGeom prst="line">
                <a:avLst/>
              </a:prstGeom>
              <a:noFill/>
              <a:ln w="38100">
                <a:solidFill>
                  <a:schemeClr val="tx1"/>
                </a:solidFill>
                <a:round/>
                <a:headEnd/>
                <a:tailEnd/>
              </a:ln>
            </p:spPr>
            <p:txBody>
              <a:bodyPr/>
              <a:lstStyle/>
              <a:p>
                <a:endParaRPr lang="en-US">
                  <a:solidFill>
                    <a:prstClr val="black"/>
                  </a:solidFill>
                </a:endParaRPr>
              </a:p>
            </p:txBody>
          </p:sp>
          <p:sp>
            <p:nvSpPr>
              <p:cNvPr id="33819" name="Line 164"/>
              <p:cNvSpPr>
                <a:spLocks noChangeAspect="1" noChangeShapeType="1"/>
              </p:cNvSpPr>
              <p:nvPr/>
            </p:nvSpPr>
            <p:spPr bwMode="auto">
              <a:xfrm>
                <a:off x="1196" y="657"/>
                <a:ext cx="616" cy="617"/>
              </a:xfrm>
              <a:prstGeom prst="line">
                <a:avLst/>
              </a:prstGeom>
              <a:noFill/>
              <a:ln w="38100">
                <a:solidFill>
                  <a:schemeClr val="tx1"/>
                </a:solidFill>
                <a:round/>
                <a:headEnd/>
                <a:tailEnd/>
              </a:ln>
            </p:spPr>
            <p:txBody>
              <a:bodyPr/>
              <a:lstStyle/>
              <a:p>
                <a:endParaRPr lang="en-US">
                  <a:solidFill>
                    <a:prstClr val="black"/>
                  </a:solidFill>
                </a:endParaRPr>
              </a:p>
            </p:txBody>
          </p:sp>
          <p:sp>
            <p:nvSpPr>
              <p:cNvPr id="33820" name="Line 165"/>
              <p:cNvSpPr>
                <a:spLocks noChangeAspect="1" noChangeShapeType="1"/>
              </p:cNvSpPr>
              <p:nvPr/>
            </p:nvSpPr>
            <p:spPr bwMode="auto">
              <a:xfrm flipH="1">
                <a:off x="1555" y="1274"/>
                <a:ext cx="257" cy="719"/>
              </a:xfrm>
              <a:prstGeom prst="line">
                <a:avLst/>
              </a:prstGeom>
              <a:noFill/>
              <a:ln w="38100">
                <a:solidFill>
                  <a:schemeClr val="tx1"/>
                </a:solidFill>
                <a:round/>
                <a:headEnd/>
                <a:tailEnd/>
              </a:ln>
            </p:spPr>
            <p:txBody>
              <a:bodyPr/>
              <a:lstStyle/>
              <a:p>
                <a:endParaRPr lang="en-US">
                  <a:solidFill>
                    <a:prstClr val="black"/>
                  </a:solidFill>
                </a:endParaRPr>
              </a:p>
            </p:txBody>
          </p:sp>
        </p:grpSp>
        <p:grpSp>
          <p:nvGrpSpPr>
            <p:cNvPr id="33810" name="Group 166"/>
            <p:cNvGrpSpPr>
              <a:grpSpLocks/>
            </p:cNvGrpSpPr>
            <p:nvPr/>
          </p:nvGrpSpPr>
          <p:grpSpPr bwMode="auto">
            <a:xfrm>
              <a:off x="3405" y="554"/>
              <a:ext cx="1336" cy="1182"/>
              <a:chOff x="3405" y="554"/>
              <a:chExt cx="1336" cy="1182"/>
            </a:xfrm>
          </p:grpSpPr>
          <p:sp>
            <p:nvSpPr>
              <p:cNvPr id="33815" name="Line 167"/>
              <p:cNvSpPr>
                <a:spLocks noChangeAspect="1" noChangeShapeType="1"/>
              </p:cNvSpPr>
              <p:nvPr/>
            </p:nvSpPr>
            <p:spPr bwMode="auto">
              <a:xfrm>
                <a:off x="3405" y="554"/>
                <a:ext cx="411" cy="720"/>
              </a:xfrm>
              <a:prstGeom prst="line">
                <a:avLst/>
              </a:prstGeom>
              <a:noFill/>
              <a:ln w="38100">
                <a:solidFill>
                  <a:schemeClr val="tx1"/>
                </a:solidFill>
                <a:round/>
                <a:headEnd/>
                <a:tailEnd/>
              </a:ln>
            </p:spPr>
            <p:txBody>
              <a:bodyPr/>
              <a:lstStyle/>
              <a:p>
                <a:endParaRPr lang="en-US">
                  <a:solidFill>
                    <a:prstClr val="black"/>
                  </a:solidFill>
                </a:endParaRPr>
              </a:p>
            </p:txBody>
          </p:sp>
          <p:sp>
            <p:nvSpPr>
              <p:cNvPr id="33816" name="Line 168"/>
              <p:cNvSpPr>
                <a:spLocks noChangeAspect="1" noChangeShapeType="1"/>
              </p:cNvSpPr>
              <p:nvPr/>
            </p:nvSpPr>
            <p:spPr bwMode="auto">
              <a:xfrm>
                <a:off x="3816" y="1274"/>
                <a:ext cx="925" cy="205"/>
              </a:xfrm>
              <a:prstGeom prst="line">
                <a:avLst/>
              </a:prstGeom>
              <a:noFill/>
              <a:ln w="38100">
                <a:solidFill>
                  <a:schemeClr val="tx1"/>
                </a:solidFill>
                <a:round/>
                <a:headEnd/>
                <a:tailEnd/>
              </a:ln>
            </p:spPr>
            <p:txBody>
              <a:bodyPr/>
              <a:lstStyle/>
              <a:p>
                <a:endParaRPr lang="en-US">
                  <a:solidFill>
                    <a:prstClr val="black"/>
                  </a:solidFill>
                </a:endParaRPr>
              </a:p>
            </p:txBody>
          </p:sp>
          <p:sp>
            <p:nvSpPr>
              <p:cNvPr id="33817" name="Line 169"/>
              <p:cNvSpPr>
                <a:spLocks noChangeAspect="1" noChangeShapeType="1"/>
              </p:cNvSpPr>
              <p:nvPr/>
            </p:nvSpPr>
            <p:spPr bwMode="auto">
              <a:xfrm flipV="1">
                <a:off x="3508" y="1274"/>
                <a:ext cx="308" cy="462"/>
              </a:xfrm>
              <a:prstGeom prst="line">
                <a:avLst/>
              </a:prstGeom>
              <a:noFill/>
              <a:ln w="38100">
                <a:solidFill>
                  <a:schemeClr val="tx1"/>
                </a:solidFill>
                <a:round/>
                <a:headEnd/>
                <a:tailEnd/>
              </a:ln>
            </p:spPr>
            <p:txBody>
              <a:bodyPr/>
              <a:lstStyle/>
              <a:p>
                <a:endParaRPr lang="en-US">
                  <a:solidFill>
                    <a:prstClr val="black"/>
                  </a:solidFill>
                </a:endParaRPr>
              </a:p>
            </p:txBody>
          </p:sp>
        </p:grpSp>
        <p:grpSp>
          <p:nvGrpSpPr>
            <p:cNvPr id="33811" name="Group 170"/>
            <p:cNvGrpSpPr>
              <a:grpSpLocks/>
            </p:cNvGrpSpPr>
            <p:nvPr/>
          </p:nvGrpSpPr>
          <p:grpSpPr bwMode="auto">
            <a:xfrm>
              <a:off x="2429" y="2456"/>
              <a:ext cx="1336" cy="1130"/>
              <a:chOff x="2429" y="2456"/>
              <a:chExt cx="1336" cy="1130"/>
            </a:xfrm>
          </p:grpSpPr>
          <p:sp>
            <p:nvSpPr>
              <p:cNvPr id="33812" name="Line 171"/>
              <p:cNvSpPr>
                <a:spLocks noChangeAspect="1" noChangeShapeType="1"/>
              </p:cNvSpPr>
              <p:nvPr/>
            </p:nvSpPr>
            <p:spPr bwMode="auto">
              <a:xfrm flipH="1" flipV="1">
                <a:off x="2891" y="2764"/>
                <a:ext cx="874" cy="103"/>
              </a:xfrm>
              <a:prstGeom prst="line">
                <a:avLst/>
              </a:prstGeom>
              <a:noFill/>
              <a:ln w="38100">
                <a:solidFill>
                  <a:schemeClr val="tx1"/>
                </a:solidFill>
                <a:round/>
                <a:headEnd/>
                <a:tailEnd/>
              </a:ln>
            </p:spPr>
            <p:txBody>
              <a:bodyPr/>
              <a:lstStyle/>
              <a:p>
                <a:endParaRPr lang="en-US">
                  <a:solidFill>
                    <a:prstClr val="black"/>
                  </a:solidFill>
                </a:endParaRPr>
              </a:p>
            </p:txBody>
          </p:sp>
          <p:sp>
            <p:nvSpPr>
              <p:cNvPr id="33813" name="Line 172"/>
              <p:cNvSpPr>
                <a:spLocks noChangeAspect="1" noChangeShapeType="1"/>
              </p:cNvSpPr>
              <p:nvPr/>
            </p:nvSpPr>
            <p:spPr bwMode="auto">
              <a:xfrm flipV="1">
                <a:off x="2429" y="2764"/>
                <a:ext cx="462" cy="822"/>
              </a:xfrm>
              <a:prstGeom prst="line">
                <a:avLst/>
              </a:prstGeom>
              <a:noFill/>
              <a:ln w="38100">
                <a:solidFill>
                  <a:schemeClr val="tx1"/>
                </a:solidFill>
                <a:round/>
                <a:headEnd/>
                <a:tailEnd/>
              </a:ln>
            </p:spPr>
            <p:txBody>
              <a:bodyPr/>
              <a:lstStyle/>
              <a:p>
                <a:endParaRPr lang="en-US">
                  <a:solidFill>
                    <a:prstClr val="black"/>
                  </a:solidFill>
                </a:endParaRPr>
              </a:p>
            </p:txBody>
          </p:sp>
          <p:sp>
            <p:nvSpPr>
              <p:cNvPr id="33814" name="Line 173"/>
              <p:cNvSpPr>
                <a:spLocks noChangeAspect="1" noChangeShapeType="1"/>
              </p:cNvSpPr>
              <p:nvPr/>
            </p:nvSpPr>
            <p:spPr bwMode="auto">
              <a:xfrm>
                <a:off x="2583" y="2456"/>
                <a:ext cx="308" cy="308"/>
              </a:xfrm>
              <a:prstGeom prst="line">
                <a:avLst/>
              </a:prstGeom>
              <a:noFill/>
              <a:ln w="38100">
                <a:solidFill>
                  <a:schemeClr val="tx1"/>
                </a:solidFill>
                <a:round/>
                <a:headEnd/>
                <a:tailEnd/>
              </a:ln>
            </p:spPr>
            <p:txBody>
              <a:bodyPr/>
              <a:lstStyle/>
              <a:p>
                <a:endParaRPr lang="en-US">
                  <a:solidFill>
                    <a:prstClr val="black"/>
                  </a:solidFill>
                </a:endParaRPr>
              </a:p>
            </p:txBody>
          </p:sp>
        </p:grpSp>
      </p:grpSp>
      <p:sp>
        <p:nvSpPr>
          <p:cNvPr id="33795" name="AutoShape 141"/>
          <p:cNvSpPr>
            <a:spLocks noChangeAspect="1" noChangeArrowheads="1"/>
          </p:cNvSpPr>
          <p:nvPr/>
        </p:nvSpPr>
        <p:spPr bwMode="auto">
          <a:xfrm>
            <a:off x="3773488" y="5529263"/>
            <a:ext cx="246062"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796" name="AutoShape 142"/>
          <p:cNvSpPr>
            <a:spLocks noChangeAspect="1" noChangeArrowheads="1"/>
          </p:cNvSpPr>
          <p:nvPr/>
        </p:nvSpPr>
        <p:spPr bwMode="auto">
          <a:xfrm>
            <a:off x="5895975" y="44688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797" name="AutoShape 143"/>
          <p:cNvSpPr>
            <a:spLocks noChangeAspect="1" noChangeArrowheads="1"/>
          </p:cNvSpPr>
          <p:nvPr/>
        </p:nvSpPr>
        <p:spPr bwMode="auto">
          <a:xfrm>
            <a:off x="3937000" y="373538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798" name="AutoShape 147"/>
          <p:cNvSpPr>
            <a:spLocks noChangeAspect="1" noChangeArrowheads="1"/>
          </p:cNvSpPr>
          <p:nvPr/>
        </p:nvSpPr>
        <p:spPr bwMode="auto">
          <a:xfrm>
            <a:off x="2306638" y="308292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799" name="AutoShape 148"/>
          <p:cNvSpPr>
            <a:spLocks noChangeAspect="1" noChangeArrowheads="1"/>
          </p:cNvSpPr>
          <p:nvPr/>
        </p:nvSpPr>
        <p:spPr bwMode="auto">
          <a:xfrm>
            <a:off x="3692525" y="2184400"/>
            <a:ext cx="244475" cy="246063"/>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800" name="AutoShape 149"/>
          <p:cNvSpPr>
            <a:spLocks noChangeAspect="1" noChangeArrowheads="1"/>
          </p:cNvSpPr>
          <p:nvPr/>
        </p:nvSpPr>
        <p:spPr bwMode="auto">
          <a:xfrm>
            <a:off x="1735138" y="87947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801" name="AutoShape 150"/>
          <p:cNvSpPr>
            <a:spLocks noChangeAspect="1" noChangeArrowheads="1"/>
          </p:cNvSpPr>
          <p:nvPr/>
        </p:nvSpPr>
        <p:spPr bwMode="auto">
          <a:xfrm>
            <a:off x="5241925" y="717550"/>
            <a:ext cx="246063"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802" name="AutoShape 151"/>
          <p:cNvSpPr>
            <a:spLocks noChangeAspect="1" noChangeArrowheads="1"/>
          </p:cNvSpPr>
          <p:nvPr/>
        </p:nvSpPr>
        <p:spPr bwMode="auto">
          <a:xfrm>
            <a:off x="5405438" y="267493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803" name="AutoShape 152"/>
          <p:cNvSpPr>
            <a:spLocks noChangeAspect="1" noChangeArrowheads="1"/>
          </p:cNvSpPr>
          <p:nvPr/>
        </p:nvSpPr>
        <p:spPr bwMode="auto">
          <a:xfrm>
            <a:off x="7445375" y="226695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3804" name="AutoShape 154"/>
          <p:cNvSpPr>
            <a:spLocks noChangeAspect="1" noChangeArrowheads="1"/>
          </p:cNvSpPr>
          <p:nvPr/>
        </p:nvSpPr>
        <p:spPr bwMode="auto">
          <a:xfrm>
            <a:off x="4427538" y="414337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3805" name="AutoShape 155"/>
          <p:cNvSpPr>
            <a:spLocks noChangeAspect="1" noChangeArrowheads="1"/>
          </p:cNvSpPr>
          <p:nvPr/>
        </p:nvSpPr>
        <p:spPr bwMode="auto">
          <a:xfrm>
            <a:off x="5895975" y="177800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3806" name="AutoShape 156"/>
          <p:cNvSpPr>
            <a:spLocks noChangeAspect="1" noChangeArrowheads="1"/>
          </p:cNvSpPr>
          <p:nvPr/>
        </p:nvSpPr>
        <p:spPr bwMode="auto">
          <a:xfrm>
            <a:off x="2632075" y="1778000"/>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3807" name="AutoShape 175"/>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2148278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990600"/>
            <a:ext cx="8229600" cy="5562600"/>
          </a:xfrm>
        </p:spPr>
        <p:txBody>
          <a:bodyPr>
            <a:normAutofit/>
          </a:bodyPr>
          <a:lstStyle/>
          <a:p>
            <a:pPr>
              <a:buNone/>
            </a:pPr>
            <a:endParaRPr lang="en-US" dirty="0" smtClean="0"/>
          </a:p>
          <a:p>
            <a:pPr>
              <a:buNone/>
            </a:pPr>
            <a:r>
              <a:rPr lang="en-US" dirty="0" smtClean="0"/>
              <a:t>	Clustering: group together similar points and represent them with a single token</a:t>
            </a:r>
          </a:p>
          <a:p>
            <a:pPr>
              <a:buNone/>
            </a:pPr>
            <a:endParaRPr lang="en-US" dirty="0" smtClean="0"/>
          </a:p>
          <a:p>
            <a:pPr>
              <a:buNone/>
            </a:pPr>
            <a:endParaRPr lang="en-US" dirty="0" smtClean="0"/>
          </a:p>
          <a:p>
            <a:pPr>
              <a:buNone/>
            </a:pPr>
            <a:endParaRPr lang="en-US" dirty="0" smtClean="0"/>
          </a:p>
          <a:p>
            <a:pPr>
              <a:buNone/>
            </a:pPr>
            <a:r>
              <a:rPr lang="en-US" dirty="0" smtClean="0"/>
              <a:t>	Key Challenges:</a:t>
            </a:r>
          </a:p>
          <a:p>
            <a:pPr>
              <a:buNone/>
            </a:pPr>
            <a:r>
              <a:rPr lang="en-US" sz="2800" dirty="0" smtClean="0"/>
              <a:t>	1) What makes two points/images/patches similar?</a:t>
            </a:r>
          </a:p>
          <a:p>
            <a:pPr>
              <a:buNone/>
            </a:pPr>
            <a:r>
              <a:rPr lang="en-US" sz="2800" dirty="0" smtClean="0"/>
              <a:t>	2) How do we compute an overall grouping from </a:t>
            </a:r>
            <a:r>
              <a:rPr lang="en-US" sz="2800" dirty="0" err="1" smtClean="0"/>
              <a:t>pairwise</a:t>
            </a:r>
            <a:r>
              <a:rPr lang="en-US" sz="2800" dirty="0" smtClean="0"/>
              <a:t> similarities? </a:t>
            </a:r>
          </a:p>
        </p:txBody>
      </p:sp>
      <p:sp>
        <p:nvSpPr>
          <p:cNvPr id="4" name="Oval 3"/>
          <p:cNvSpPr/>
          <p:nvPr/>
        </p:nvSpPr>
        <p:spPr>
          <a:xfrm>
            <a:off x="3439784" y="3219091"/>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92184" y="3371491"/>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16421" y="3505200"/>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674854" y="3581400"/>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99500" y="3574211"/>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99500" y="3267974"/>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09278" y="3528204"/>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630534" y="3371491"/>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80728" y="3420374"/>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463038" y="3581400"/>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87684" y="3574211"/>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23578" y="3752491"/>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82584" y="2914291"/>
            <a:ext cx="1371600" cy="1143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34388" y="3009900"/>
            <a:ext cx="1371600" cy="11430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y 17"/>
          <p:cNvSpPr/>
          <p:nvPr/>
        </p:nvSpPr>
        <p:spPr>
          <a:xfrm>
            <a:off x="3547974" y="3288103"/>
            <a:ext cx="368779" cy="38531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5278648" y="3371491"/>
            <a:ext cx="368779" cy="385313"/>
          </a:xfrm>
          <a:prstGeom prst="mathMultiply">
            <a:avLst/>
          </a:prstGeom>
          <a:solidFill>
            <a:srgbClr val="0AA6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155"/>
          <p:cNvSpPr>
            <a:spLocks noChangeShapeType="1"/>
          </p:cNvSpPr>
          <p:nvPr/>
        </p:nvSpPr>
        <p:spPr bwMode="auto">
          <a:xfrm>
            <a:off x="5410200" y="990600"/>
            <a:ext cx="762000" cy="10668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19" name="Line 156"/>
          <p:cNvSpPr>
            <a:spLocks noChangeShapeType="1"/>
          </p:cNvSpPr>
          <p:nvPr/>
        </p:nvSpPr>
        <p:spPr bwMode="auto">
          <a:xfrm flipH="1">
            <a:off x="5715000" y="1981200"/>
            <a:ext cx="457200" cy="8382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0" name="Line 157"/>
          <p:cNvSpPr>
            <a:spLocks noChangeShapeType="1"/>
          </p:cNvSpPr>
          <p:nvPr/>
        </p:nvSpPr>
        <p:spPr bwMode="auto">
          <a:xfrm>
            <a:off x="6096000" y="1981200"/>
            <a:ext cx="1371600" cy="5334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1" name="Line 2"/>
          <p:cNvSpPr>
            <a:spLocks noChangeShapeType="1"/>
          </p:cNvSpPr>
          <p:nvPr/>
        </p:nvSpPr>
        <p:spPr bwMode="auto">
          <a:xfrm>
            <a:off x="4343400" y="3810000"/>
            <a:ext cx="685800" cy="3810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2" name="Line 3"/>
          <p:cNvSpPr>
            <a:spLocks noChangeShapeType="1"/>
          </p:cNvSpPr>
          <p:nvPr/>
        </p:nvSpPr>
        <p:spPr bwMode="auto">
          <a:xfrm flipH="1">
            <a:off x="4191000" y="4191000"/>
            <a:ext cx="685800" cy="12954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3" name="Line 4"/>
          <p:cNvSpPr>
            <a:spLocks noChangeShapeType="1"/>
          </p:cNvSpPr>
          <p:nvPr/>
        </p:nvSpPr>
        <p:spPr bwMode="auto">
          <a:xfrm>
            <a:off x="4876800" y="4191000"/>
            <a:ext cx="1371600" cy="3810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4" name="Line 11"/>
          <p:cNvSpPr>
            <a:spLocks noChangeShapeType="1"/>
          </p:cNvSpPr>
          <p:nvPr/>
        </p:nvSpPr>
        <p:spPr bwMode="auto">
          <a:xfrm>
            <a:off x="2209800" y="1066800"/>
            <a:ext cx="990600" cy="8382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5" name="Line 12"/>
          <p:cNvSpPr>
            <a:spLocks noChangeShapeType="1"/>
          </p:cNvSpPr>
          <p:nvPr/>
        </p:nvSpPr>
        <p:spPr bwMode="auto">
          <a:xfrm>
            <a:off x="3200400" y="1905000"/>
            <a:ext cx="838200" cy="3810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6" name="Line 13"/>
          <p:cNvSpPr>
            <a:spLocks noChangeShapeType="1"/>
          </p:cNvSpPr>
          <p:nvPr/>
        </p:nvSpPr>
        <p:spPr bwMode="auto">
          <a:xfrm flipH="1">
            <a:off x="2743200" y="1905000"/>
            <a:ext cx="457200" cy="12192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7" name="Line 16"/>
          <p:cNvSpPr>
            <a:spLocks noChangeShapeType="1"/>
          </p:cNvSpPr>
          <p:nvPr/>
        </p:nvSpPr>
        <p:spPr bwMode="auto">
          <a:xfrm>
            <a:off x="3200400" y="1905000"/>
            <a:ext cx="1371600" cy="8382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8" name="Line 17"/>
          <p:cNvSpPr>
            <a:spLocks noChangeShapeType="1"/>
          </p:cNvSpPr>
          <p:nvPr/>
        </p:nvSpPr>
        <p:spPr bwMode="auto">
          <a:xfrm flipH="1">
            <a:off x="4572000" y="1981200"/>
            <a:ext cx="160020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29" name="Line 18"/>
          <p:cNvSpPr>
            <a:spLocks noChangeShapeType="1"/>
          </p:cNvSpPr>
          <p:nvPr/>
        </p:nvSpPr>
        <p:spPr bwMode="auto">
          <a:xfrm flipH="1" flipV="1">
            <a:off x="4495800" y="2743200"/>
            <a:ext cx="457200" cy="1447800"/>
          </a:xfrm>
          <a:prstGeom prst="line">
            <a:avLst/>
          </a:prstGeom>
          <a:noFill/>
          <a:ln w="38100">
            <a:solidFill>
              <a:schemeClr val="tx1"/>
            </a:solidFill>
            <a:round/>
            <a:headEnd/>
            <a:tailEnd/>
          </a:ln>
        </p:spPr>
        <p:txBody>
          <a:bodyPr/>
          <a:lstStyle/>
          <a:p>
            <a:endParaRPr lang="en-US">
              <a:solidFill>
                <a:prstClr val="black"/>
              </a:solidFill>
            </a:endParaRPr>
          </a:p>
        </p:txBody>
      </p:sp>
      <p:sp>
        <p:nvSpPr>
          <p:cNvPr id="34830" name="Line 38"/>
          <p:cNvSpPr>
            <a:spLocks noChangeShapeType="1"/>
          </p:cNvSpPr>
          <p:nvPr/>
        </p:nvSpPr>
        <p:spPr bwMode="auto">
          <a:xfrm>
            <a:off x="6096000" y="1981200"/>
            <a:ext cx="381000" cy="152400"/>
          </a:xfrm>
          <a:prstGeom prst="line">
            <a:avLst/>
          </a:prstGeom>
          <a:noFill/>
          <a:ln w="9525">
            <a:solidFill>
              <a:schemeClr val="tx1"/>
            </a:solidFill>
            <a:round/>
            <a:headEnd/>
            <a:tailEnd/>
          </a:ln>
        </p:spPr>
        <p:txBody>
          <a:bodyPr/>
          <a:lstStyle/>
          <a:p>
            <a:endParaRPr lang="en-US">
              <a:solidFill>
                <a:prstClr val="black"/>
              </a:solidFill>
            </a:endParaRPr>
          </a:p>
        </p:txBody>
      </p:sp>
      <p:sp>
        <p:nvSpPr>
          <p:cNvPr id="34831" name="AutoShape 49"/>
          <p:cNvSpPr>
            <a:spLocks noChangeAspect="1" noChangeArrowheads="1"/>
          </p:cNvSpPr>
          <p:nvPr/>
        </p:nvSpPr>
        <p:spPr bwMode="auto">
          <a:xfrm>
            <a:off x="2667000" y="29718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4832" name="AutoShape 65"/>
          <p:cNvSpPr>
            <a:spLocks noChangeAspect="1" noChangeArrowheads="1"/>
          </p:cNvSpPr>
          <p:nvPr/>
        </p:nvSpPr>
        <p:spPr bwMode="auto">
          <a:xfrm>
            <a:off x="4264025" y="2473325"/>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34833" name="AutoShape 66"/>
          <p:cNvSpPr>
            <a:spLocks noChangeAspect="1" noChangeArrowheads="1"/>
          </p:cNvSpPr>
          <p:nvPr/>
        </p:nvSpPr>
        <p:spPr bwMode="auto">
          <a:xfrm>
            <a:off x="4248150" y="3708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4834" name="AutoShape 74"/>
          <p:cNvSpPr>
            <a:spLocks noChangeAspect="1" noChangeArrowheads="1"/>
          </p:cNvSpPr>
          <p:nvPr/>
        </p:nvSpPr>
        <p:spPr bwMode="auto">
          <a:xfrm>
            <a:off x="4064000" y="536416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4835" name="AutoShape 82"/>
          <p:cNvSpPr>
            <a:spLocks noChangeAspect="1" noChangeArrowheads="1"/>
          </p:cNvSpPr>
          <p:nvPr/>
        </p:nvSpPr>
        <p:spPr bwMode="auto">
          <a:xfrm>
            <a:off x="6162675" y="441483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4836" name="AutoShape 90"/>
          <p:cNvSpPr>
            <a:spLocks noChangeAspect="1" noChangeArrowheads="1"/>
          </p:cNvSpPr>
          <p:nvPr/>
        </p:nvSpPr>
        <p:spPr bwMode="auto">
          <a:xfrm>
            <a:off x="7315200" y="23622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4837" name="AutoShape 98"/>
          <p:cNvSpPr>
            <a:spLocks noChangeAspect="1" noChangeArrowheads="1"/>
          </p:cNvSpPr>
          <p:nvPr/>
        </p:nvSpPr>
        <p:spPr bwMode="auto">
          <a:xfrm>
            <a:off x="4740275" y="399891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4838" name="AutoShape 106"/>
          <p:cNvSpPr>
            <a:spLocks noChangeAspect="1" noChangeArrowheads="1"/>
          </p:cNvSpPr>
          <p:nvPr/>
        </p:nvSpPr>
        <p:spPr bwMode="auto">
          <a:xfrm>
            <a:off x="5934075" y="180340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4839" name="AutoShape 115"/>
          <p:cNvSpPr>
            <a:spLocks noChangeAspect="1" noChangeArrowheads="1"/>
          </p:cNvSpPr>
          <p:nvPr/>
        </p:nvSpPr>
        <p:spPr bwMode="auto">
          <a:xfrm>
            <a:off x="2944813" y="1703388"/>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4840" name="AutoShape 123"/>
          <p:cNvSpPr>
            <a:spLocks noChangeAspect="1" noChangeArrowheads="1"/>
          </p:cNvSpPr>
          <p:nvPr/>
        </p:nvSpPr>
        <p:spPr bwMode="auto">
          <a:xfrm>
            <a:off x="3867150" y="2165350"/>
            <a:ext cx="244475" cy="246063"/>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4841" name="AutoShape 138"/>
          <p:cNvSpPr>
            <a:spLocks noChangeAspect="1" noChangeArrowheads="1"/>
          </p:cNvSpPr>
          <p:nvPr/>
        </p:nvSpPr>
        <p:spPr bwMode="auto">
          <a:xfrm>
            <a:off x="2103438" y="9652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4842" name="AutoShape 139"/>
          <p:cNvSpPr>
            <a:spLocks noChangeAspect="1" noChangeArrowheads="1"/>
          </p:cNvSpPr>
          <p:nvPr/>
        </p:nvSpPr>
        <p:spPr bwMode="auto">
          <a:xfrm>
            <a:off x="5324475" y="927100"/>
            <a:ext cx="246063"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4843" name="AutoShape 147"/>
          <p:cNvSpPr>
            <a:spLocks noChangeAspect="1" noChangeArrowheads="1"/>
          </p:cNvSpPr>
          <p:nvPr/>
        </p:nvSpPr>
        <p:spPr bwMode="auto">
          <a:xfrm>
            <a:off x="5557838" y="271303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3633115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142"/>
          <p:cNvSpPr>
            <a:spLocks noChangeShapeType="1"/>
          </p:cNvSpPr>
          <p:nvPr/>
        </p:nvSpPr>
        <p:spPr bwMode="auto">
          <a:xfrm>
            <a:off x="5562600" y="1219200"/>
            <a:ext cx="68580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43" name="Line 143"/>
          <p:cNvSpPr>
            <a:spLocks noChangeShapeType="1"/>
          </p:cNvSpPr>
          <p:nvPr/>
        </p:nvSpPr>
        <p:spPr bwMode="auto">
          <a:xfrm flipH="1">
            <a:off x="5791200" y="1981200"/>
            <a:ext cx="5334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44" name="Line 144"/>
          <p:cNvSpPr>
            <a:spLocks noChangeShapeType="1"/>
          </p:cNvSpPr>
          <p:nvPr/>
        </p:nvSpPr>
        <p:spPr bwMode="auto">
          <a:xfrm>
            <a:off x="6248400" y="2057400"/>
            <a:ext cx="1066800" cy="6096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45" name="Line 2"/>
          <p:cNvSpPr>
            <a:spLocks noChangeShapeType="1"/>
          </p:cNvSpPr>
          <p:nvPr/>
        </p:nvSpPr>
        <p:spPr bwMode="auto">
          <a:xfrm>
            <a:off x="4724400" y="3810000"/>
            <a:ext cx="609600" cy="2286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46" name="Line 3"/>
          <p:cNvSpPr>
            <a:spLocks noChangeShapeType="1"/>
          </p:cNvSpPr>
          <p:nvPr/>
        </p:nvSpPr>
        <p:spPr bwMode="auto">
          <a:xfrm flipH="1">
            <a:off x="4495800" y="4038600"/>
            <a:ext cx="838200" cy="12954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47" name="Line 4"/>
          <p:cNvSpPr>
            <a:spLocks noChangeShapeType="1"/>
          </p:cNvSpPr>
          <p:nvPr/>
        </p:nvSpPr>
        <p:spPr bwMode="auto">
          <a:xfrm>
            <a:off x="5334000" y="4038600"/>
            <a:ext cx="11430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48" name="Line 11"/>
          <p:cNvSpPr>
            <a:spLocks noChangeShapeType="1"/>
          </p:cNvSpPr>
          <p:nvPr/>
        </p:nvSpPr>
        <p:spPr bwMode="auto">
          <a:xfrm>
            <a:off x="2590800" y="1143000"/>
            <a:ext cx="762000" cy="6858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49" name="Line 12"/>
          <p:cNvSpPr>
            <a:spLocks noChangeShapeType="1"/>
          </p:cNvSpPr>
          <p:nvPr/>
        </p:nvSpPr>
        <p:spPr bwMode="auto">
          <a:xfrm>
            <a:off x="3352800" y="1752600"/>
            <a:ext cx="838200" cy="5334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50" name="Line 13"/>
          <p:cNvSpPr>
            <a:spLocks noChangeShapeType="1"/>
          </p:cNvSpPr>
          <p:nvPr/>
        </p:nvSpPr>
        <p:spPr bwMode="auto">
          <a:xfrm flipH="1">
            <a:off x="3200400" y="1828800"/>
            <a:ext cx="228600" cy="11430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51" name="Line 16"/>
          <p:cNvSpPr>
            <a:spLocks noChangeShapeType="1"/>
          </p:cNvSpPr>
          <p:nvPr/>
        </p:nvSpPr>
        <p:spPr bwMode="auto">
          <a:xfrm>
            <a:off x="3429000" y="1828800"/>
            <a:ext cx="129540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52" name="Line 17"/>
          <p:cNvSpPr>
            <a:spLocks noChangeShapeType="1"/>
          </p:cNvSpPr>
          <p:nvPr/>
        </p:nvSpPr>
        <p:spPr bwMode="auto">
          <a:xfrm flipH="1">
            <a:off x="4724400" y="2057400"/>
            <a:ext cx="15240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53" name="Line 18"/>
          <p:cNvSpPr>
            <a:spLocks noChangeShapeType="1"/>
          </p:cNvSpPr>
          <p:nvPr/>
        </p:nvSpPr>
        <p:spPr bwMode="auto">
          <a:xfrm flipH="1" flipV="1">
            <a:off x="4724400" y="2514600"/>
            <a:ext cx="609600" cy="1600200"/>
          </a:xfrm>
          <a:prstGeom prst="line">
            <a:avLst/>
          </a:prstGeom>
          <a:noFill/>
          <a:ln w="38100">
            <a:solidFill>
              <a:schemeClr val="tx1"/>
            </a:solidFill>
            <a:round/>
            <a:headEnd/>
            <a:tailEnd/>
          </a:ln>
        </p:spPr>
        <p:txBody>
          <a:bodyPr/>
          <a:lstStyle/>
          <a:p>
            <a:endParaRPr lang="en-US">
              <a:solidFill>
                <a:prstClr val="black"/>
              </a:solidFill>
            </a:endParaRPr>
          </a:p>
        </p:txBody>
      </p:sp>
      <p:sp>
        <p:nvSpPr>
          <p:cNvPr id="35854" name="AutoShape 37"/>
          <p:cNvSpPr>
            <a:spLocks noChangeAspect="1" noChangeArrowheads="1"/>
          </p:cNvSpPr>
          <p:nvPr/>
        </p:nvSpPr>
        <p:spPr bwMode="auto">
          <a:xfrm>
            <a:off x="3048000" y="28956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5855" name="AutoShape 45"/>
          <p:cNvSpPr>
            <a:spLocks noChangeAspect="1" noChangeArrowheads="1"/>
          </p:cNvSpPr>
          <p:nvPr/>
        </p:nvSpPr>
        <p:spPr bwMode="auto">
          <a:xfrm>
            <a:off x="4459288" y="2244725"/>
            <a:ext cx="569912"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35856" name="AutoShape 54"/>
          <p:cNvSpPr>
            <a:spLocks noChangeAspect="1" noChangeArrowheads="1"/>
          </p:cNvSpPr>
          <p:nvPr/>
        </p:nvSpPr>
        <p:spPr bwMode="auto">
          <a:xfrm>
            <a:off x="4591050" y="367347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5857" name="AutoShape 62"/>
          <p:cNvSpPr>
            <a:spLocks noChangeAspect="1" noChangeArrowheads="1"/>
          </p:cNvSpPr>
          <p:nvPr/>
        </p:nvSpPr>
        <p:spPr bwMode="auto">
          <a:xfrm>
            <a:off x="4419600" y="51816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5858" name="AutoShape 70"/>
          <p:cNvSpPr>
            <a:spLocks noChangeAspect="1" noChangeArrowheads="1"/>
          </p:cNvSpPr>
          <p:nvPr/>
        </p:nvSpPr>
        <p:spPr bwMode="auto">
          <a:xfrm>
            <a:off x="6356350" y="434657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5859" name="AutoShape 78"/>
          <p:cNvSpPr>
            <a:spLocks noChangeAspect="1" noChangeArrowheads="1"/>
          </p:cNvSpPr>
          <p:nvPr/>
        </p:nvSpPr>
        <p:spPr bwMode="auto">
          <a:xfrm>
            <a:off x="7162800" y="25146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5860" name="AutoShape 86"/>
          <p:cNvSpPr>
            <a:spLocks noChangeAspect="1" noChangeArrowheads="1"/>
          </p:cNvSpPr>
          <p:nvPr/>
        </p:nvSpPr>
        <p:spPr bwMode="auto">
          <a:xfrm>
            <a:off x="5106988" y="384968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5861" name="AutoShape 94"/>
          <p:cNvSpPr>
            <a:spLocks noChangeAspect="1" noChangeArrowheads="1"/>
          </p:cNvSpPr>
          <p:nvPr/>
        </p:nvSpPr>
        <p:spPr bwMode="auto">
          <a:xfrm>
            <a:off x="6007100" y="1830388"/>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5862" name="AutoShape 103"/>
          <p:cNvSpPr>
            <a:spLocks noChangeAspect="1" noChangeArrowheads="1"/>
          </p:cNvSpPr>
          <p:nvPr/>
        </p:nvSpPr>
        <p:spPr bwMode="auto">
          <a:xfrm>
            <a:off x="3217863" y="1622425"/>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5863" name="AutoShape 111"/>
          <p:cNvSpPr>
            <a:spLocks noChangeAspect="1" noChangeArrowheads="1"/>
          </p:cNvSpPr>
          <p:nvPr/>
        </p:nvSpPr>
        <p:spPr bwMode="auto">
          <a:xfrm>
            <a:off x="4065588" y="2170113"/>
            <a:ext cx="244475" cy="246062"/>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5864" name="AutoShape 124"/>
          <p:cNvSpPr>
            <a:spLocks noChangeAspect="1" noChangeArrowheads="1"/>
          </p:cNvSpPr>
          <p:nvPr/>
        </p:nvSpPr>
        <p:spPr bwMode="auto">
          <a:xfrm>
            <a:off x="2443163" y="1041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5865" name="AutoShape 127"/>
          <p:cNvSpPr>
            <a:spLocks noChangeAspect="1" noChangeArrowheads="1"/>
          </p:cNvSpPr>
          <p:nvPr/>
        </p:nvSpPr>
        <p:spPr bwMode="auto">
          <a:xfrm>
            <a:off x="5408613" y="1123950"/>
            <a:ext cx="246062"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5866" name="AutoShape 135"/>
          <p:cNvSpPr>
            <a:spLocks noChangeAspect="1" noChangeArrowheads="1"/>
          </p:cNvSpPr>
          <p:nvPr/>
        </p:nvSpPr>
        <p:spPr bwMode="auto">
          <a:xfrm>
            <a:off x="5649913" y="272415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36312771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132"/>
          <p:cNvSpPr>
            <a:spLocks noChangeShapeType="1"/>
          </p:cNvSpPr>
          <p:nvPr/>
        </p:nvSpPr>
        <p:spPr bwMode="auto">
          <a:xfrm>
            <a:off x="5562600" y="1447800"/>
            <a:ext cx="871538" cy="765175"/>
          </a:xfrm>
          <a:prstGeom prst="line">
            <a:avLst/>
          </a:prstGeom>
          <a:noFill/>
          <a:ln w="38100">
            <a:solidFill>
              <a:schemeClr val="tx1"/>
            </a:solidFill>
            <a:round/>
            <a:headEnd/>
            <a:tailEnd/>
          </a:ln>
        </p:spPr>
        <p:txBody>
          <a:bodyPr/>
          <a:lstStyle/>
          <a:p>
            <a:endParaRPr lang="en-US">
              <a:solidFill>
                <a:prstClr val="black"/>
              </a:solidFill>
            </a:endParaRPr>
          </a:p>
        </p:txBody>
      </p:sp>
      <p:sp>
        <p:nvSpPr>
          <p:cNvPr id="36867" name="Line 133"/>
          <p:cNvSpPr>
            <a:spLocks noChangeShapeType="1"/>
          </p:cNvSpPr>
          <p:nvPr/>
        </p:nvSpPr>
        <p:spPr bwMode="auto">
          <a:xfrm flipH="1">
            <a:off x="5867400" y="2057400"/>
            <a:ext cx="457200" cy="8382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68" name="Line 134"/>
          <p:cNvSpPr>
            <a:spLocks noChangeShapeType="1"/>
          </p:cNvSpPr>
          <p:nvPr/>
        </p:nvSpPr>
        <p:spPr bwMode="auto">
          <a:xfrm>
            <a:off x="6324600" y="2057400"/>
            <a:ext cx="838200" cy="6858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69" name="Line 2"/>
          <p:cNvSpPr>
            <a:spLocks noChangeShapeType="1"/>
          </p:cNvSpPr>
          <p:nvPr/>
        </p:nvSpPr>
        <p:spPr bwMode="auto">
          <a:xfrm>
            <a:off x="5029200" y="3810000"/>
            <a:ext cx="685800" cy="1524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0" name="Line 3"/>
          <p:cNvSpPr>
            <a:spLocks noChangeShapeType="1"/>
          </p:cNvSpPr>
          <p:nvPr/>
        </p:nvSpPr>
        <p:spPr bwMode="auto">
          <a:xfrm flipH="1">
            <a:off x="4953000" y="3810000"/>
            <a:ext cx="685800" cy="12954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1" name="Line 4"/>
          <p:cNvSpPr>
            <a:spLocks noChangeShapeType="1"/>
          </p:cNvSpPr>
          <p:nvPr/>
        </p:nvSpPr>
        <p:spPr bwMode="auto">
          <a:xfrm>
            <a:off x="5638800" y="3886200"/>
            <a:ext cx="1066800" cy="5334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2" name="Line 11"/>
          <p:cNvSpPr>
            <a:spLocks noChangeShapeType="1"/>
          </p:cNvSpPr>
          <p:nvPr/>
        </p:nvSpPr>
        <p:spPr bwMode="auto">
          <a:xfrm>
            <a:off x="3657600" y="1752600"/>
            <a:ext cx="13716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3" name="Line 12"/>
          <p:cNvSpPr>
            <a:spLocks noChangeShapeType="1"/>
          </p:cNvSpPr>
          <p:nvPr/>
        </p:nvSpPr>
        <p:spPr bwMode="auto">
          <a:xfrm>
            <a:off x="3733800" y="1752600"/>
            <a:ext cx="609600" cy="5334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4" name="Line 13"/>
          <p:cNvSpPr>
            <a:spLocks noChangeShapeType="1"/>
          </p:cNvSpPr>
          <p:nvPr/>
        </p:nvSpPr>
        <p:spPr bwMode="auto">
          <a:xfrm flipH="1">
            <a:off x="3505200" y="1752600"/>
            <a:ext cx="228600" cy="12192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5" name="Line 16"/>
          <p:cNvSpPr>
            <a:spLocks noChangeShapeType="1"/>
          </p:cNvSpPr>
          <p:nvPr/>
        </p:nvSpPr>
        <p:spPr bwMode="auto">
          <a:xfrm flipH="1" flipV="1">
            <a:off x="2895600" y="1219200"/>
            <a:ext cx="762000" cy="6096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6" name="Line 17"/>
          <p:cNvSpPr>
            <a:spLocks noChangeShapeType="1"/>
          </p:cNvSpPr>
          <p:nvPr/>
        </p:nvSpPr>
        <p:spPr bwMode="auto">
          <a:xfrm flipH="1">
            <a:off x="4953000" y="2057400"/>
            <a:ext cx="1371600" cy="1524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7" name="Line 18"/>
          <p:cNvSpPr>
            <a:spLocks noChangeShapeType="1"/>
          </p:cNvSpPr>
          <p:nvPr/>
        </p:nvSpPr>
        <p:spPr bwMode="auto">
          <a:xfrm flipH="1" flipV="1">
            <a:off x="4953000" y="2209800"/>
            <a:ext cx="685800" cy="1752600"/>
          </a:xfrm>
          <a:prstGeom prst="line">
            <a:avLst/>
          </a:prstGeom>
          <a:noFill/>
          <a:ln w="38100">
            <a:solidFill>
              <a:schemeClr val="tx1"/>
            </a:solidFill>
            <a:round/>
            <a:headEnd/>
            <a:tailEnd/>
          </a:ln>
        </p:spPr>
        <p:txBody>
          <a:bodyPr/>
          <a:lstStyle/>
          <a:p>
            <a:endParaRPr lang="en-US">
              <a:solidFill>
                <a:prstClr val="black"/>
              </a:solidFill>
            </a:endParaRPr>
          </a:p>
        </p:txBody>
      </p:sp>
      <p:sp>
        <p:nvSpPr>
          <p:cNvPr id="36878" name="Line 25"/>
          <p:cNvSpPr>
            <a:spLocks noChangeShapeType="1"/>
          </p:cNvSpPr>
          <p:nvPr/>
        </p:nvSpPr>
        <p:spPr bwMode="auto">
          <a:xfrm>
            <a:off x="6096000" y="1981200"/>
            <a:ext cx="381000" cy="152400"/>
          </a:xfrm>
          <a:prstGeom prst="line">
            <a:avLst/>
          </a:prstGeom>
          <a:noFill/>
          <a:ln w="9525">
            <a:solidFill>
              <a:schemeClr val="tx1"/>
            </a:solidFill>
            <a:round/>
            <a:headEnd/>
            <a:tailEnd/>
          </a:ln>
        </p:spPr>
        <p:txBody>
          <a:bodyPr/>
          <a:lstStyle/>
          <a:p>
            <a:endParaRPr lang="en-US">
              <a:solidFill>
                <a:prstClr val="black"/>
              </a:solidFill>
            </a:endParaRPr>
          </a:p>
        </p:txBody>
      </p:sp>
      <p:sp>
        <p:nvSpPr>
          <p:cNvPr id="36879" name="AutoShape 37"/>
          <p:cNvSpPr>
            <a:spLocks noChangeAspect="1" noChangeArrowheads="1"/>
          </p:cNvSpPr>
          <p:nvPr/>
        </p:nvSpPr>
        <p:spPr bwMode="auto">
          <a:xfrm>
            <a:off x="3429000" y="2819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6880" name="AutoShape 45"/>
          <p:cNvSpPr>
            <a:spLocks noChangeAspect="1" noChangeArrowheads="1"/>
          </p:cNvSpPr>
          <p:nvPr/>
        </p:nvSpPr>
        <p:spPr bwMode="auto">
          <a:xfrm>
            <a:off x="4686300" y="1936750"/>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36881" name="AutoShape 52"/>
          <p:cNvSpPr>
            <a:spLocks noChangeAspect="1" noChangeArrowheads="1"/>
          </p:cNvSpPr>
          <p:nvPr/>
        </p:nvSpPr>
        <p:spPr bwMode="auto">
          <a:xfrm>
            <a:off x="4921250" y="363855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6882" name="AutoShape 59"/>
          <p:cNvSpPr>
            <a:spLocks noChangeAspect="1" noChangeArrowheads="1"/>
          </p:cNvSpPr>
          <p:nvPr/>
        </p:nvSpPr>
        <p:spPr bwMode="auto">
          <a:xfrm>
            <a:off x="4786313" y="499903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6883" name="AutoShape 66"/>
          <p:cNvSpPr>
            <a:spLocks noChangeAspect="1" noChangeArrowheads="1"/>
          </p:cNvSpPr>
          <p:nvPr/>
        </p:nvSpPr>
        <p:spPr bwMode="auto">
          <a:xfrm>
            <a:off x="6597650" y="42783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6884" name="AutoShape 73"/>
          <p:cNvSpPr>
            <a:spLocks noChangeAspect="1" noChangeArrowheads="1"/>
          </p:cNvSpPr>
          <p:nvPr/>
        </p:nvSpPr>
        <p:spPr bwMode="auto">
          <a:xfrm>
            <a:off x="7073900" y="262255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6885" name="AutoShape 80"/>
          <p:cNvSpPr>
            <a:spLocks noChangeAspect="1" noChangeArrowheads="1"/>
          </p:cNvSpPr>
          <p:nvPr/>
        </p:nvSpPr>
        <p:spPr bwMode="auto">
          <a:xfrm>
            <a:off x="5449888" y="36877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6886" name="AutoShape 87"/>
          <p:cNvSpPr>
            <a:spLocks noChangeAspect="1" noChangeArrowheads="1"/>
          </p:cNvSpPr>
          <p:nvPr/>
        </p:nvSpPr>
        <p:spPr bwMode="auto">
          <a:xfrm>
            <a:off x="6097588"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6887" name="AutoShape 95"/>
          <p:cNvSpPr>
            <a:spLocks noChangeAspect="1" noChangeArrowheads="1"/>
          </p:cNvSpPr>
          <p:nvPr/>
        </p:nvSpPr>
        <p:spPr bwMode="auto">
          <a:xfrm>
            <a:off x="3495675" y="155733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6888" name="AutoShape 102"/>
          <p:cNvSpPr>
            <a:spLocks noChangeAspect="1" noChangeArrowheads="1"/>
          </p:cNvSpPr>
          <p:nvPr/>
        </p:nvSpPr>
        <p:spPr bwMode="auto">
          <a:xfrm>
            <a:off x="4230688" y="2105025"/>
            <a:ext cx="244475" cy="246063"/>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6889" name="AutoShape 108"/>
          <p:cNvSpPr>
            <a:spLocks noChangeAspect="1" noChangeArrowheads="1"/>
          </p:cNvSpPr>
          <p:nvPr/>
        </p:nvSpPr>
        <p:spPr bwMode="auto">
          <a:xfrm>
            <a:off x="2781300" y="109378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6890" name="AutoShape 116"/>
          <p:cNvSpPr>
            <a:spLocks noChangeAspect="1" noChangeArrowheads="1"/>
          </p:cNvSpPr>
          <p:nvPr/>
        </p:nvSpPr>
        <p:spPr bwMode="auto">
          <a:xfrm>
            <a:off x="5476875" y="1296988"/>
            <a:ext cx="246063"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6891" name="AutoShape 123"/>
          <p:cNvSpPr>
            <a:spLocks noChangeAspect="1" noChangeArrowheads="1"/>
          </p:cNvSpPr>
          <p:nvPr/>
        </p:nvSpPr>
        <p:spPr bwMode="auto">
          <a:xfrm>
            <a:off x="5740400" y="273526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16334136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116"/>
          <p:cNvSpPr>
            <a:spLocks noChangeShapeType="1"/>
          </p:cNvSpPr>
          <p:nvPr/>
        </p:nvSpPr>
        <p:spPr bwMode="auto">
          <a:xfrm>
            <a:off x="5715000" y="1600200"/>
            <a:ext cx="5334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1" name="Line 117"/>
          <p:cNvSpPr>
            <a:spLocks noChangeShapeType="1"/>
          </p:cNvSpPr>
          <p:nvPr/>
        </p:nvSpPr>
        <p:spPr bwMode="auto">
          <a:xfrm flipH="1">
            <a:off x="6019800" y="2057400"/>
            <a:ext cx="304800" cy="8382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2" name="Line 118"/>
          <p:cNvSpPr>
            <a:spLocks noChangeShapeType="1"/>
          </p:cNvSpPr>
          <p:nvPr/>
        </p:nvSpPr>
        <p:spPr bwMode="auto">
          <a:xfrm>
            <a:off x="6324600" y="2133600"/>
            <a:ext cx="76200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3" name="Line 2"/>
          <p:cNvSpPr>
            <a:spLocks noChangeShapeType="1"/>
          </p:cNvSpPr>
          <p:nvPr/>
        </p:nvSpPr>
        <p:spPr bwMode="auto">
          <a:xfrm flipV="1">
            <a:off x="5334000" y="3657600"/>
            <a:ext cx="685800" cy="762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4" name="Line 3"/>
          <p:cNvSpPr>
            <a:spLocks noChangeShapeType="1"/>
          </p:cNvSpPr>
          <p:nvPr/>
        </p:nvSpPr>
        <p:spPr bwMode="auto">
          <a:xfrm flipH="1">
            <a:off x="5257800" y="3733800"/>
            <a:ext cx="762000" cy="12192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5" name="Line 4"/>
          <p:cNvSpPr>
            <a:spLocks noChangeShapeType="1"/>
          </p:cNvSpPr>
          <p:nvPr/>
        </p:nvSpPr>
        <p:spPr bwMode="auto">
          <a:xfrm>
            <a:off x="5943600" y="3733800"/>
            <a:ext cx="990600" cy="6096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6" name="Line 11"/>
          <p:cNvSpPr>
            <a:spLocks noChangeShapeType="1"/>
          </p:cNvSpPr>
          <p:nvPr/>
        </p:nvSpPr>
        <p:spPr bwMode="auto">
          <a:xfrm>
            <a:off x="3276600" y="1295400"/>
            <a:ext cx="762000" cy="3810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7" name="Line 12"/>
          <p:cNvSpPr>
            <a:spLocks noChangeShapeType="1"/>
          </p:cNvSpPr>
          <p:nvPr/>
        </p:nvSpPr>
        <p:spPr bwMode="auto">
          <a:xfrm>
            <a:off x="3962400" y="1676400"/>
            <a:ext cx="609600" cy="5334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8" name="Line 13"/>
          <p:cNvSpPr>
            <a:spLocks noChangeShapeType="1"/>
          </p:cNvSpPr>
          <p:nvPr/>
        </p:nvSpPr>
        <p:spPr bwMode="auto">
          <a:xfrm flipH="1">
            <a:off x="3886200" y="1752600"/>
            <a:ext cx="76200" cy="1143000"/>
          </a:xfrm>
          <a:prstGeom prst="line">
            <a:avLst/>
          </a:prstGeom>
          <a:noFill/>
          <a:ln w="38100">
            <a:solidFill>
              <a:schemeClr val="tx1"/>
            </a:solidFill>
            <a:round/>
            <a:headEnd/>
            <a:tailEnd/>
          </a:ln>
        </p:spPr>
        <p:txBody>
          <a:bodyPr/>
          <a:lstStyle/>
          <a:p>
            <a:endParaRPr lang="en-US">
              <a:solidFill>
                <a:prstClr val="black"/>
              </a:solidFill>
            </a:endParaRPr>
          </a:p>
        </p:txBody>
      </p:sp>
      <p:sp>
        <p:nvSpPr>
          <p:cNvPr id="37899" name="Line 16"/>
          <p:cNvSpPr>
            <a:spLocks noChangeShapeType="1"/>
          </p:cNvSpPr>
          <p:nvPr/>
        </p:nvSpPr>
        <p:spPr bwMode="auto">
          <a:xfrm>
            <a:off x="3962400" y="1676400"/>
            <a:ext cx="1219200" cy="228600"/>
          </a:xfrm>
          <a:prstGeom prst="line">
            <a:avLst/>
          </a:prstGeom>
          <a:noFill/>
          <a:ln w="38100">
            <a:solidFill>
              <a:schemeClr val="tx1"/>
            </a:solidFill>
            <a:round/>
            <a:headEnd/>
            <a:tailEnd/>
          </a:ln>
        </p:spPr>
        <p:txBody>
          <a:bodyPr/>
          <a:lstStyle/>
          <a:p>
            <a:endParaRPr lang="en-US">
              <a:solidFill>
                <a:prstClr val="black"/>
              </a:solidFill>
            </a:endParaRPr>
          </a:p>
        </p:txBody>
      </p:sp>
      <p:sp>
        <p:nvSpPr>
          <p:cNvPr id="37900" name="Line 17"/>
          <p:cNvSpPr>
            <a:spLocks noChangeShapeType="1"/>
          </p:cNvSpPr>
          <p:nvPr/>
        </p:nvSpPr>
        <p:spPr bwMode="auto">
          <a:xfrm flipH="1" flipV="1">
            <a:off x="5181600" y="1905000"/>
            <a:ext cx="1143000" cy="152400"/>
          </a:xfrm>
          <a:prstGeom prst="line">
            <a:avLst/>
          </a:prstGeom>
          <a:noFill/>
          <a:ln w="38100">
            <a:solidFill>
              <a:schemeClr val="tx1"/>
            </a:solidFill>
            <a:round/>
            <a:headEnd/>
            <a:tailEnd/>
          </a:ln>
        </p:spPr>
        <p:txBody>
          <a:bodyPr/>
          <a:lstStyle/>
          <a:p>
            <a:endParaRPr lang="en-US">
              <a:solidFill>
                <a:prstClr val="black"/>
              </a:solidFill>
            </a:endParaRPr>
          </a:p>
        </p:txBody>
      </p:sp>
      <p:sp>
        <p:nvSpPr>
          <p:cNvPr id="37901" name="Line 18"/>
          <p:cNvSpPr>
            <a:spLocks noChangeShapeType="1"/>
          </p:cNvSpPr>
          <p:nvPr/>
        </p:nvSpPr>
        <p:spPr bwMode="auto">
          <a:xfrm flipH="1" flipV="1">
            <a:off x="5181600" y="1905000"/>
            <a:ext cx="838200" cy="1828800"/>
          </a:xfrm>
          <a:prstGeom prst="line">
            <a:avLst/>
          </a:prstGeom>
          <a:noFill/>
          <a:ln w="38100">
            <a:solidFill>
              <a:schemeClr val="tx1"/>
            </a:solidFill>
            <a:round/>
            <a:headEnd/>
            <a:tailEnd/>
          </a:ln>
        </p:spPr>
        <p:txBody>
          <a:bodyPr/>
          <a:lstStyle/>
          <a:p>
            <a:endParaRPr lang="en-US">
              <a:solidFill>
                <a:prstClr val="black"/>
              </a:solidFill>
            </a:endParaRPr>
          </a:p>
        </p:txBody>
      </p:sp>
      <p:sp>
        <p:nvSpPr>
          <p:cNvPr id="37902" name="AutoShape 37"/>
          <p:cNvSpPr>
            <a:spLocks noChangeAspect="1" noChangeArrowheads="1"/>
          </p:cNvSpPr>
          <p:nvPr/>
        </p:nvSpPr>
        <p:spPr bwMode="auto">
          <a:xfrm>
            <a:off x="3808413" y="270986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7903" name="AutoShape 44"/>
          <p:cNvSpPr>
            <a:spLocks noChangeAspect="1" noChangeArrowheads="1"/>
          </p:cNvSpPr>
          <p:nvPr/>
        </p:nvSpPr>
        <p:spPr bwMode="auto">
          <a:xfrm>
            <a:off x="4916488" y="1673225"/>
            <a:ext cx="569912"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37904" name="AutoShape 50"/>
          <p:cNvSpPr>
            <a:spLocks noChangeAspect="1" noChangeArrowheads="1"/>
          </p:cNvSpPr>
          <p:nvPr/>
        </p:nvSpPr>
        <p:spPr bwMode="auto">
          <a:xfrm>
            <a:off x="5254625" y="36052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7905" name="AutoShape 56"/>
          <p:cNvSpPr>
            <a:spLocks noChangeAspect="1" noChangeArrowheads="1"/>
          </p:cNvSpPr>
          <p:nvPr/>
        </p:nvSpPr>
        <p:spPr bwMode="auto">
          <a:xfrm>
            <a:off x="5173663" y="480536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7906" name="AutoShape 62"/>
          <p:cNvSpPr>
            <a:spLocks noChangeAspect="1" noChangeArrowheads="1"/>
          </p:cNvSpPr>
          <p:nvPr/>
        </p:nvSpPr>
        <p:spPr bwMode="auto">
          <a:xfrm>
            <a:off x="6826250" y="421005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7907" name="AutoShape 68"/>
          <p:cNvSpPr>
            <a:spLocks noChangeAspect="1" noChangeArrowheads="1"/>
          </p:cNvSpPr>
          <p:nvPr/>
        </p:nvSpPr>
        <p:spPr bwMode="auto">
          <a:xfrm>
            <a:off x="6961188" y="277018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7908" name="AutoShape 74"/>
          <p:cNvSpPr>
            <a:spLocks noChangeAspect="1" noChangeArrowheads="1"/>
          </p:cNvSpPr>
          <p:nvPr/>
        </p:nvSpPr>
        <p:spPr bwMode="auto">
          <a:xfrm>
            <a:off x="5768975" y="354171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7909" name="AutoShape 79"/>
          <p:cNvSpPr>
            <a:spLocks noChangeAspect="1" noChangeArrowheads="1"/>
          </p:cNvSpPr>
          <p:nvPr/>
        </p:nvSpPr>
        <p:spPr bwMode="auto">
          <a:xfrm>
            <a:off x="6097588"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7910" name="AutoShape 87"/>
          <p:cNvSpPr>
            <a:spLocks noChangeAspect="1" noChangeArrowheads="1"/>
          </p:cNvSpPr>
          <p:nvPr/>
        </p:nvSpPr>
        <p:spPr bwMode="auto">
          <a:xfrm>
            <a:off x="3749675" y="1503363"/>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7911" name="AutoShape 93"/>
          <p:cNvSpPr>
            <a:spLocks noChangeAspect="1" noChangeArrowheads="1"/>
          </p:cNvSpPr>
          <p:nvPr/>
        </p:nvSpPr>
        <p:spPr bwMode="auto">
          <a:xfrm>
            <a:off x="4416425" y="2074863"/>
            <a:ext cx="244475" cy="246062"/>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7912" name="AutoShape 99"/>
          <p:cNvSpPr>
            <a:spLocks noChangeAspect="1" noChangeArrowheads="1"/>
          </p:cNvSpPr>
          <p:nvPr/>
        </p:nvSpPr>
        <p:spPr bwMode="auto">
          <a:xfrm>
            <a:off x="3208338" y="121126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7913" name="AutoShape 105"/>
          <p:cNvSpPr>
            <a:spLocks noChangeAspect="1" noChangeArrowheads="1"/>
          </p:cNvSpPr>
          <p:nvPr/>
        </p:nvSpPr>
        <p:spPr bwMode="auto">
          <a:xfrm>
            <a:off x="5556250" y="1490663"/>
            <a:ext cx="246063"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7914" name="AutoShape 111"/>
          <p:cNvSpPr>
            <a:spLocks noChangeAspect="1" noChangeArrowheads="1"/>
          </p:cNvSpPr>
          <p:nvPr/>
        </p:nvSpPr>
        <p:spPr bwMode="auto">
          <a:xfrm>
            <a:off x="5854700" y="275748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2565883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103"/>
          <p:cNvSpPr>
            <a:spLocks noChangeShapeType="1"/>
          </p:cNvSpPr>
          <p:nvPr/>
        </p:nvSpPr>
        <p:spPr bwMode="auto">
          <a:xfrm>
            <a:off x="5791200" y="1828800"/>
            <a:ext cx="533400" cy="2286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15" name="Line 104"/>
          <p:cNvSpPr>
            <a:spLocks noChangeShapeType="1"/>
          </p:cNvSpPr>
          <p:nvPr/>
        </p:nvSpPr>
        <p:spPr bwMode="auto">
          <a:xfrm flipH="1">
            <a:off x="6096000" y="2233613"/>
            <a:ext cx="339725" cy="661987"/>
          </a:xfrm>
          <a:prstGeom prst="line">
            <a:avLst/>
          </a:prstGeom>
          <a:noFill/>
          <a:ln w="38100">
            <a:solidFill>
              <a:schemeClr val="tx1"/>
            </a:solidFill>
            <a:round/>
            <a:headEnd/>
            <a:tailEnd/>
          </a:ln>
        </p:spPr>
        <p:txBody>
          <a:bodyPr/>
          <a:lstStyle/>
          <a:p>
            <a:endParaRPr lang="en-US">
              <a:solidFill>
                <a:prstClr val="black"/>
              </a:solidFill>
            </a:endParaRPr>
          </a:p>
        </p:txBody>
      </p:sp>
      <p:sp>
        <p:nvSpPr>
          <p:cNvPr id="38916" name="Line 105"/>
          <p:cNvSpPr>
            <a:spLocks noChangeShapeType="1"/>
          </p:cNvSpPr>
          <p:nvPr/>
        </p:nvSpPr>
        <p:spPr bwMode="auto">
          <a:xfrm>
            <a:off x="6324600" y="2057400"/>
            <a:ext cx="6858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17" name="Line 2"/>
          <p:cNvSpPr>
            <a:spLocks noChangeShapeType="1"/>
          </p:cNvSpPr>
          <p:nvPr/>
        </p:nvSpPr>
        <p:spPr bwMode="auto">
          <a:xfrm flipV="1">
            <a:off x="5715000" y="3581400"/>
            <a:ext cx="533400" cy="762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18" name="Line 3"/>
          <p:cNvSpPr>
            <a:spLocks noChangeShapeType="1"/>
          </p:cNvSpPr>
          <p:nvPr/>
        </p:nvSpPr>
        <p:spPr bwMode="auto">
          <a:xfrm flipH="1">
            <a:off x="5715000" y="3581400"/>
            <a:ext cx="533400" cy="11430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19" name="Line 4"/>
          <p:cNvSpPr>
            <a:spLocks noChangeShapeType="1"/>
          </p:cNvSpPr>
          <p:nvPr/>
        </p:nvSpPr>
        <p:spPr bwMode="auto">
          <a:xfrm>
            <a:off x="6248400" y="3581400"/>
            <a:ext cx="91440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20" name="Line 11"/>
          <p:cNvSpPr>
            <a:spLocks noChangeShapeType="1"/>
          </p:cNvSpPr>
          <p:nvPr/>
        </p:nvSpPr>
        <p:spPr bwMode="auto">
          <a:xfrm>
            <a:off x="3733800" y="1447800"/>
            <a:ext cx="533400" cy="1524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21" name="Line 12"/>
          <p:cNvSpPr>
            <a:spLocks noChangeShapeType="1"/>
          </p:cNvSpPr>
          <p:nvPr/>
        </p:nvSpPr>
        <p:spPr bwMode="auto">
          <a:xfrm>
            <a:off x="4267200" y="1600200"/>
            <a:ext cx="457200" cy="6096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22" name="Line 13"/>
          <p:cNvSpPr>
            <a:spLocks noChangeShapeType="1"/>
          </p:cNvSpPr>
          <p:nvPr/>
        </p:nvSpPr>
        <p:spPr bwMode="auto">
          <a:xfrm>
            <a:off x="4191000" y="1600200"/>
            <a:ext cx="152400" cy="11430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23" name="Line 16"/>
          <p:cNvSpPr>
            <a:spLocks noChangeShapeType="1"/>
          </p:cNvSpPr>
          <p:nvPr/>
        </p:nvSpPr>
        <p:spPr bwMode="auto">
          <a:xfrm>
            <a:off x="4191000" y="1600200"/>
            <a:ext cx="1295400" cy="762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24" name="Line 17"/>
          <p:cNvSpPr>
            <a:spLocks noChangeShapeType="1"/>
          </p:cNvSpPr>
          <p:nvPr/>
        </p:nvSpPr>
        <p:spPr bwMode="auto">
          <a:xfrm flipH="1" flipV="1">
            <a:off x="5410200" y="1676400"/>
            <a:ext cx="914400" cy="3810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25" name="Line 18"/>
          <p:cNvSpPr>
            <a:spLocks noChangeShapeType="1"/>
          </p:cNvSpPr>
          <p:nvPr/>
        </p:nvSpPr>
        <p:spPr bwMode="auto">
          <a:xfrm flipH="1" flipV="1">
            <a:off x="5410200" y="1600200"/>
            <a:ext cx="838200" cy="1981200"/>
          </a:xfrm>
          <a:prstGeom prst="line">
            <a:avLst/>
          </a:prstGeom>
          <a:noFill/>
          <a:ln w="38100">
            <a:solidFill>
              <a:schemeClr val="tx1"/>
            </a:solidFill>
            <a:round/>
            <a:headEnd/>
            <a:tailEnd/>
          </a:ln>
        </p:spPr>
        <p:txBody>
          <a:bodyPr/>
          <a:lstStyle/>
          <a:p>
            <a:endParaRPr lang="en-US">
              <a:solidFill>
                <a:prstClr val="black"/>
              </a:solidFill>
            </a:endParaRPr>
          </a:p>
        </p:txBody>
      </p:sp>
      <p:sp>
        <p:nvSpPr>
          <p:cNvPr id="38926" name="AutoShape 36"/>
          <p:cNvSpPr>
            <a:spLocks noChangeAspect="1" noChangeArrowheads="1"/>
          </p:cNvSpPr>
          <p:nvPr/>
        </p:nvSpPr>
        <p:spPr bwMode="auto">
          <a:xfrm>
            <a:off x="4208463" y="260667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27" name="AutoShape 45"/>
          <p:cNvSpPr>
            <a:spLocks noChangeAspect="1" noChangeArrowheads="1"/>
          </p:cNvSpPr>
          <p:nvPr/>
        </p:nvSpPr>
        <p:spPr bwMode="auto">
          <a:xfrm>
            <a:off x="5129213" y="1382713"/>
            <a:ext cx="569912"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38928" name="AutoShape 47"/>
          <p:cNvSpPr>
            <a:spLocks noChangeAspect="1" noChangeArrowheads="1"/>
          </p:cNvSpPr>
          <p:nvPr/>
        </p:nvSpPr>
        <p:spPr bwMode="auto">
          <a:xfrm>
            <a:off x="5562600" y="354647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29" name="AutoShape 49"/>
          <p:cNvSpPr>
            <a:spLocks noChangeAspect="1" noChangeArrowheads="1"/>
          </p:cNvSpPr>
          <p:nvPr/>
        </p:nvSpPr>
        <p:spPr bwMode="auto">
          <a:xfrm>
            <a:off x="6213475" y="34782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30" name="AutoShape 52"/>
          <p:cNvSpPr>
            <a:spLocks noChangeAspect="1" noChangeArrowheads="1"/>
          </p:cNvSpPr>
          <p:nvPr/>
        </p:nvSpPr>
        <p:spPr bwMode="auto">
          <a:xfrm>
            <a:off x="5573713" y="457676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31" name="AutoShape 57"/>
          <p:cNvSpPr>
            <a:spLocks noChangeAspect="1" noChangeArrowheads="1"/>
          </p:cNvSpPr>
          <p:nvPr/>
        </p:nvSpPr>
        <p:spPr bwMode="auto">
          <a:xfrm>
            <a:off x="7031038" y="41640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32" name="AutoShape 62"/>
          <p:cNvSpPr>
            <a:spLocks noChangeAspect="1" noChangeArrowheads="1"/>
          </p:cNvSpPr>
          <p:nvPr/>
        </p:nvSpPr>
        <p:spPr bwMode="auto">
          <a:xfrm>
            <a:off x="6858000" y="28956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33" name="AutoShape 67"/>
          <p:cNvSpPr>
            <a:spLocks noChangeAspect="1" noChangeArrowheads="1"/>
          </p:cNvSpPr>
          <p:nvPr/>
        </p:nvSpPr>
        <p:spPr bwMode="auto">
          <a:xfrm>
            <a:off x="6057900" y="338613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8934" name="AutoShape 72"/>
          <p:cNvSpPr>
            <a:spLocks noChangeAspect="1" noChangeArrowheads="1"/>
          </p:cNvSpPr>
          <p:nvPr/>
        </p:nvSpPr>
        <p:spPr bwMode="auto">
          <a:xfrm>
            <a:off x="6121400"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8935" name="AutoShape 79"/>
          <p:cNvSpPr>
            <a:spLocks noChangeAspect="1" noChangeArrowheads="1"/>
          </p:cNvSpPr>
          <p:nvPr/>
        </p:nvSpPr>
        <p:spPr bwMode="auto">
          <a:xfrm>
            <a:off x="4051300" y="1427163"/>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8936" name="AutoShape 84"/>
          <p:cNvSpPr>
            <a:spLocks noChangeAspect="1" noChangeArrowheads="1"/>
          </p:cNvSpPr>
          <p:nvPr/>
        </p:nvSpPr>
        <p:spPr bwMode="auto">
          <a:xfrm>
            <a:off x="4592638" y="2044700"/>
            <a:ext cx="244475" cy="246063"/>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37" name="AutoShape 89"/>
          <p:cNvSpPr>
            <a:spLocks noChangeAspect="1" noChangeArrowheads="1"/>
          </p:cNvSpPr>
          <p:nvPr/>
        </p:nvSpPr>
        <p:spPr bwMode="auto">
          <a:xfrm>
            <a:off x="3638550" y="13192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38" name="AutoShape 94"/>
          <p:cNvSpPr>
            <a:spLocks noChangeAspect="1" noChangeArrowheads="1"/>
          </p:cNvSpPr>
          <p:nvPr/>
        </p:nvSpPr>
        <p:spPr bwMode="auto">
          <a:xfrm>
            <a:off x="5637213" y="1685925"/>
            <a:ext cx="246062"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8939" name="AutoShape 99"/>
          <p:cNvSpPr>
            <a:spLocks noChangeAspect="1" noChangeArrowheads="1"/>
          </p:cNvSpPr>
          <p:nvPr/>
        </p:nvSpPr>
        <p:spPr bwMode="auto">
          <a:xfrm>
            <a:off x="5935663" y="277018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6510978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90"/>
          <p:cNvSpPr>
            <a:spLocks noChangeShapeType="1"/>
          </p:cNvSpPr>
          <p:nvPr/>
        </p:nvSpPr>
        <p:spPr bwMode="auto">
          <a:xfrm>
            <a:off x="5867400" y="1981200"/>
            <a:ext cx="457200" cy="762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39" name="Line 91"/>
          <p:cNvSpPr>
            <a:spLocks noChangeShapeType="1"/>
          </p:cNvSpPr>
          <p:nvPr/>
        </p:nvSpPr>
        <p:spPr bwMode="auto">
          <a:xfrm flipH="1">
            <a:off x="6172200" y="2233613"/>
            <a:ext cx="263525" cy="738187"/>
          </a:xfrm>
          <a:prstGeom prst="line">
            <a:avLst/>
          </a:prstGeom>
          <a:noFill/>
          <a:ln w="38100">
            <a:solidFill>
              <a:schemeClr val="tx1"/>
            </a:solidFill>
            <a:round/>
            <a:headEnd/>
            <a:tailEnd/>
          </a:ln>
        </p:spPr>
        <p:txBody>
          <a:bodyPr/>
          <a:lstStyle/>
          <a:p>
            <a:endParaRPr lang="en-US">
              <a:solidFill>
                <a:prstClr val="black"/>
              </a:solidFill>
            </a:endParaRPr>
          </a:p>
        </p:txBody>
      </p:sp>
      <p:sp>
        <p:nvSpPr>
          <p:cNvPr id="39940" name="Line 92"/>
          <p:cNvSpPr>
            <a:spLocks noChangeShapeType="1"/>
          </p:cNvSpPr>
          <p:nvPr/>
        </p:nvSpPr>
        <p:spPr bwMode="auto">
          <a:xfrm>
            <a:off x="6477000" y="2247900"/>
            <a:ext cx="457200" cy="8763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1" name="Line 2"/>
          <p:cNvSpPr>
            <a:spLocks noChangeShapeType="1"/>
          </p:cNvSpPr>
          <p:nvPr/>
        </p:nvSpPr>
        <p:spPr bwMode="auto">
          <a:xfrm flipV="1">
            <a:off x="6019800" y="3429000"/>
            <a:ext cx="609600" cy="2286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2" name="Line 3"/>
          <p:cNvSpPr>
            <a:spLocks noChangeShapeType="1"/>
          </p:cNvSpPr>
          <p:nvPr/>
        </p:nvSpPr>
        <p:spPr bwMode="auto">
          <a:xfrm flipH="1">
            <a:off x="6172200" y="3429000"/>
            <a:ext cx="381000" cy="10668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3" name="Line 4"/>
          <p:cNvSpPr>
            <a:spLocks noChangeShapeType="1"/>
          </p:cNvSpPr>
          <p:nvPr/>
        </p:nvSpPr>
        <p:spPr bwMode="auto">
          <a:xfrm>
            <a:off x="6553200" y="3429000"/>
            <a:ext cx="762000" cy="8382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4" name="Line 11"/>
          <p:cNvSpPr>
            <a:spLocks noChangeShapeType="1"/>
          </p:cNvSpPr>
          <p:nvPr/>
        </p:nvSpPr>
        <p:spPr bwMode="auto">
          <a:xfrm flipV="1">
            <a:off x="4114800" y="1524000"/>
            <a:ext cx="533400" cy="762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5" name="Line 12"/>
          <p:cNvSpPr>
            <a:spLocks noChangeShapeType="1"/>
          </p:cNvSpPr>
          <p:nvPr/>
        </p:nvSpPr>
        <p:spPr bwMode="auto">
          <a:xfrm>
            <a:off x="4572000" y="1447800"/>
            <a:ext cx="38100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6" name="Line 13"/>
          <p:cNvSpPr>
            <a:spLocks noChangeShapeType="1"/>
          </p:cNvSpPr>
          <p:nvPr/>
        </p:nvSpPr>
        <p:spPr bwMode="auto">
          <a:xfrm>
            <a:off x="4648200" y="1600200"/>
            <a:ext cx="76200" cy="10668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7" name="Line 16"/>
          <p:cNvSpPr>
            <a:spLocks noChangeShapeType="1"/>
          </p:cNvSpPr>
          <p:nvPr/>
        </p:nvSpPr>
        <p:spPr bwMode="auto">
          <a:xfrm flipH="1">
            <a:off x="4648200" y="1295400"/>
            <a:ext cx="914400" cy="2286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8" name="Line 17"/>
          <p:cNvSpPr>
            <a:spLocks noChangeShapeType="1"/>
          </p:cNvSpPr>
          <p:nvPr/>
        </p:nvSpPr>
        <p:spPr bwMode="auto">
          <a:xfrm flipH="1" flipV="1">
            <a:off x="5638800" y="1371600"/>
            <a:ext cx="762000" cy="8382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49" name="Line 18"/>
          <p:cNvSpPr>
            <a:spLocks noChangeShapeType="1"/>
          </p:cNvSpPr>
          <p:nvPr/>
        </p:nvSpPr>
        <p:spPr bwMode="auto">
          <a:xfrm flipH="1" flipV="1">
            <a:off x="5638800" y="1295400"/>
            <a:ext cx="914400" cy="2209800"/>
          </a:xfrm>
          <a:prstGeom prst="line">
            <a:avLst/>
          </a:prstGeom>
          <a:noFill/>
          <a:ln w="38100">
            <a:solidFill>
              <a:schemeClr val="tx1"/>
            </a:solidFill>
            <a:round/>
            <a:headEnd/>
            <a:tailEnd/>
          </a:ln>
        </p:spPr>
        <p:txBody>
          <a:bodyPr/>
          <a:lstStyle/>
          <a:p>
            <a:endParaRPr lang="en-US">
              <a:solidFill>
                <a:prstClr val="black"/>
              </a:solidFill>
            </a:endParaRPr>
          </a:p>
        </p:txBody>
      </p:sp>
      <p:sp>
        <p:nvSpPr>
          <p:cNvPr id="39950" name="AutoShape 36"/>
          <p:cNvSpPr>
            <a:spLocks noChangeAspect="1" noChangeArrowheads="1"/>
          </p:cNvSpPr>
          <p:nvPr/>
        </p:nvSpPr>
        <p:spPr bwMode="auto">
          <a:xfrm>
            <a:off x="4573588" y="251618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9951" name="AutoShape 42"/>
          <p:cNvSpPr>
            <a:spLocks noChangeAspect="1" noChangeArrowheads="1"/>
          </p:cNvSpPr>
          <p:nvPr/>
        </p:nvSpPr>
        <p:spPr bwMode="auto">
          <a:xfrm>
            <a:off x="5327650" y="1068388"/>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39952" name="AutoShape 45"/>
          <p:cNvSpPr>
            <a:spLocks noChangeAspect="1" noChangeArrowheads="1"/>
          </p:cNvSpPr>
          <p:nvPr/>
        </p:nvSpPr>
        <p:spPr bwMode="auto">
          <a:xfrm>
            <a:off x="5892800" y="351313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9953" name="AutoShape 49"/>
          <p:cNvSpPr>
            <a:spLocks noChangeAspect="1" noChangeArrowheads="1"/>
          </p:cNvSpPr>
          <p:nvPr/>
        </p:nvSpPr>
        <p:spPr bwMode="auto">
          <a:xfrm>
            <a:off x="6008688" y="435768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9954" name="AutoShape 53"/>
          <p:cNvSpPr>
            <a:spLocks noChangeAspect="1" noChangeArrowheads="1"/>
          </p:cNvSpPr>
          <p:nvPr/>
        </p:nvSpPr>
        <p:spPr bwMode="auto">
          <a:xfrm>
            <a:off x="7156450" y="412908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9955" name="AutoShape 57"/>
          <p:cNvSpPr>
            <a:spLocks noChangeAspect="1" noChangeArrowheads="1"/>
          </p:cNvSpPr>
          <p:nvPr/>
        </p:nvSpPr>
        <p:spPr bwMode="auto">
          <a:xfrm>
            <a:off x="6800850" y="296386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9956" name="AutoShape 61"/>
          <p:cNvSpPr>
            <a:spLocks noChangeAspect="1" noChangeArrowheads="1"/>
          </p:cNvSpPr>
          <p:nvPr/>
        </p:nvSpPr>
        <p:spPr bwMode="auto">
          <a:xfrm>
            <a:off x="6369050" y="322897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9957" name="AutoShape 65"/>
          <p:cNvSpPr>
            <a:spLocks noChangeAspect="1" noChangeArrowheads="1"/>
          </p:cNvSpPr>
          <p:nvPr/>
        </p:nvSpPr>
        <p:spPr bwMode="auto">
          <a:xfrm>
            <a:off x="6176963" y="186372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9958" name="AutoShape 71"/>
          <p:cNvSpPr>
            <a:spLocks noChangeAspect="1" noChangeArrowheads="1"/>
          </p:cNvSpPr>
          <p:nvPr/>
        </p:nvSpPr>
        <p:spPr bwMode="auto">
          <a:xfrm>
            <a:off x="4387850" y="1362075"/>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39959" name="AutoShape 75"/>
          <p:cNvSpPr>
            <a:spLocks noChangeAspect="1" noChangeArrowheads="1"/>
          </p:cNvSpPr>
          <p:nvPr/>
        </p:nvSpPr>
        <p:spPr bwMode="auto">
          <a:xfrm>
            <a:off x="4779963" y="2025650"/>
            <a:ext cx="244475" cy="246063"/>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9960" name="AutoShape 79"/>
          <p:cNvSpPr>
            <a:spLocks noChangeAspect="1" noChangeArrowheads="1"/>
          </p:cNvSpPr>
          <p:nvPr/>
        </p:nvSpPr>
        <p:spPr bwMode="auto">
          <a:xfrm>
            <a:off x="4038600" y="14478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9961" name="AutoShape 83"/>
          <p:cNvSpPr>
            <a:spLocks noChangeAspect="1" noChangeArrowheads="1"/>
          </p:cNvSpPr>
          <p:nvPr/>
        </p:nvSpPr>
        <p:spPr bwMode="auto">
          <a:xfrm>
            <a:off x="5740400" y="1879600"/>
            <a:ext cx="246063"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39962" name="AutoShape 87"/>
          <p:cNvSpPr>
            <a:spLocks noChangeAspect="1" noChangeArrowheads="1"/>
          </p:cNvSpPr>
          <p:nvPr/>
        </p:nvSpPr>
        <p:spPr bwMode="auto">
          <a:xfrm>
            <a:off x="6038850" y="280352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41280784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77"/>
          <p:cNvSpPr>
            <a:spLocks noChangeShapeType="1"/>
          </p:cNvSpPr>
          <p:nvPr/>
        </p:nvSpPr>
        <p:spPr bwMode="auto">
          <a:xfrm>
            <a:off x="5943600" y="2209800"/>
            <a:ext cx="490538" cy="3175"/>
          </a:xfrm>
          <a:prstGeom prst="line">
            <a:avLst/>
          </a:prstGeom>
          <a:noFill/>
          <a:ln w="38100">
            <a:solidFill>
              <a:schemeClr val="tx1"/>
            </a:solidFill>
            <a:round/>
            <a:headEnd/>
            <a:tailEnd/>
          </a:ln>
        </p:spPr>
        <p:txBody>
          <a:bodyPr/>
          <a:lstStyle/>
          <a:p>
            <a:endParaRPr lang="en-US">
              <a:solidFill>
                <a:prstClr val="black"/>
              </a:solidFill>
            </a:endParaRPr>
          </a:p>
        </p:txBody>
      </p:sp>
      <p:sp>
        <p:nvSpPr>
          <p:cNvPr id="40963" name="Line 78"/>
          <p:cNvSpPr>
            <a:spLocks noChangeShapeType="1"/>
          </p:cNvSpPr>
          <p:nvPr/>
        </p:nvSpPr>
        <p:spPr bwMode="auto">
          <a:xfrm flipH="1">
            <a:off x="6248400" y="2233613"/>
            <a:ext cx="187325" cy="738187"/>
          </a:xfrm>
          <a:prstGeom prst="line">
            <a:avLst/>
          </a:prstGeom>
          <a:noFill/>
          <a:ln w="38100">
            <a:solidFill>
              <a:schemeClr val="tx1"/>
            </a:solidFill>
            <a:round/>
            <a:headEnd/>
            <a:tailEnd/>
          </a:ln>
        </p:spPr>
        <p:txBody>
          <a:bodyPr/>
          <a:lstStyle/>
          <a:p>
            <a:endParaRPr lang="en-US">
              <a:solidFill>
                <a:prstClr val="black"/>
              </a:solidFill>
            </a:endParaRPr>
          </a:p>
        </p:txBody>
      </p:sp>
      <p:sp>
        <p:nvSpPr>
          <p:cNvPr id="40964" name="Line 79"/>
          <p:cNvSpPr>
            <a:spLocks noChangeShapeType="1"/>
          </p:cNvSpPr>
          <p:nvPr/>
        </p:nvSpPr>
        <p:spPr bwMode="auto">
          <a:xfrm>
            <a:off x="6477000" y="2247900"/>
            <a:ext cx="381000" cy="8763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65" name="Line 2"/>
          <p:cNvSpPr>
            <a:spLocks noChangeShapeType="1"/>
          </p:cNvSpPr>
          <p:nvPr/>
        </p:nvSpPr>
        <p:spPr bwMode="auto">
          <a:xfrm flipV="1">
            <a:off x="6324600" y="3276600"/>
            <a:ext cx="533400" cy="3048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66" name="Line 3"/>
          <p:cNvSpPr>
            <a:spLocks noChangeShapeType="1"/>
          </p:cNvSpPr>
          <p:nvPr/>
        </p:nvSpPr>
        <p:spPr bwMode="auto">
          <a:xfrm flipH="1">
            <a:off x="6553200" y="3276600"/>
            <a:ext cx="3048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67" name="Line 4"/>
          <p:cNvSpPr>
            <a:spLocks noChangeShapeType="1"/>
          </p:cNvSpPr>
          <p:nvPr/>
        </p:nvSpPr>
        <p:spPr bwMode="auto">
          <a:xfrm>
            <a:off x="6858000" y="3276600"/>
            <a:ext cx="5334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68" name="Line 11"/>
          <p:cNvSpPr>
            <a:spLocks noChangeShapeType="1"/>
          </p:cNvSpPr>
          <p:nvPr/>
        </p:nvSpPr>
        <p:spPr bwMode="auto">
          <a:xfrm flipV="1">
            <a:off x="4648200" y="1447800"/>
            <a:ext cx="228600" cy="2286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69" name="Line 12"/>
          <p:cNvSpPr>
            <a:spLocks noChangeShapeType="1"/>
          </p:cNvSpPr>
          <p:nvPr/>
        </p:nvSpPr>
        <p:spPr bwMode="auto">
          <a:xfrm>
            <a:off x="4876800" y="1447800"/>
            <a:ext cx="228600" cy="6858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70" name="Line 13"/>
          <p:cNvSpPr>
            <a:spLocks noChangeShapeType="1"/>
          </p:cNvSpPr>
          <p:nvPr/>
        </p:nvSpPr>
        <p:spPr bwMode="auto">
          <a:xfrm>
            <a:off x="4953000" y="1447800"/>
            <a:ext cx="152400" cy="10668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71" name="Line 16"/>
          <p:cNvSpPr>
            <a:spLocks noChangeShapeType="1"/>
          </p:cNvSpPr>
          <p:nvPr/>
        </p:nvSpPr>
        <p:spPr bwMode="auto">
          <a:xfrm flipV="1">
            <a:off x="4876800" y="1066800"/>
            <a:ext cx="9906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72" name="Line 17"/>
          <p:cNvSpPr>
            <a:spLocks noChangeShapeType="1"/>
          </p:cNvSpPr>
          <p:nvPr/>
        </p:nvSpPr>
        <p:spPr bwMode="auto">
          <a:xfrm flipH="1" flipV="1">
            <a:off x="5867400" y="1066800"/>
            <a:ext cx="533400" cy="11430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73" name="Line 18"/>
          <p:cNvSpPr>
            <a:spLocks noChangeShapeType="1"/>
          </p:cNvSpPr>
          <p:nvPr/>
        </p:nvSpPr>
        <p:spPr bwMode="auto">
          <a:xfrm flipH="1" flipV="1">
            <a:off x="5791200" y="990600"/>
            <a:ext cx="1066800" cy="2362200"/>
          </a:xfrm>
          <a:prstGeom prst="line">
            <a:avLst/>
          </a:prstGeom>
          <a:noFill/>
          <a:ln w="38100">
            <a:solidFill>
              <a:schemeClr val="tx1"/>
            </a:solidFill>
            <a:round/>
            <a:headEnd/>
            <a:tailEnd/>
          </a:ln>
        </p:spPr>
        <p:txBody>
          <a:bodyPr/>
          <a:lstStyle/>
          <a:p>
            <a:endParaRPr lang="en-US">
              <a:solidFill>
                <a:prstClr val="black"/>
              </a:solidFill>
            </a:endParaRPr>
          </a:p>
        </p:txBody>
      </p:sp>
      <p:sp>
        <p:nvSpPr>
          <p:cNvPr id="40974" name="AutoShape 36"/>
          <p:cNvSpPr>
            <a:spLocks noChangeAspect="1" noChangeArrowheads="1"/>
          </p:cNvSpPr>
          <p:nvPr/>
        </p:nvSpPr>
        <p:spPr bwMode="auto">
          <a:xfrm>
            <a:off x="4938713" y="243522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75" name="AutoShape 40"/>
          <p:cNvSpPr>
            <a:spLocks noChangeAspect="1" noChangeArrowheads="1"/>
          </p:cNvSpPr>
          <p:nvPr/>
        </p:nvSpPr>
        <p:spPr bwMode="auto">
          <a:xfrm>
            <a:off x="5597525" y="784225"/>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40976" name="AutoShape 43"/>
          <p:cNvSpPr>
            <a:spLocks noChangeAspect="1" noChangeArrowheads="1"/>
          </p:cNvSpPr>
          <p:nvPr/>
        </p:nvSpPr>
        <p:spPr bwMode="auto">
          <a:xfrm>
            <a:off x="6213475" y="34782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77" name="AutoShape 46"/>
          <p:cNvSpPr>
            <a:spLocks noChangeAspect="1" noChangeArrowheads="1"/>
          </p:cNvSpPr>
          <p:nvPr/>
        </p:nvSpPr>
        <p:spPr bwMode="auto">
          <a:xfrm>
            <a:off x="6419850" y="41275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78" name="AutoShape 49"/>
          <p:cNvSpPr>
            <a:spLocks noChangeAspect="1" noChangeArrowheads="1"/>
          </p:cNvSpPr>
          <p:nvPr/>
        </p:nvSpPr>
        <p:spPr bwMode="auto">
          <a:xfrm>
            <a:off x="7272338" y="409416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79" name="AutoShape 52"/>
          <p:cNvSpPr>
            <a:spLocks noChangeAspect="1" noChangeArrowheads="1"/>
          </p:cNvSpPr>
          <p:nvPr/>
        </p:nvSpPr>
        <p:spPr bwMode="auto">
          <a:xfrm>
            <a:off x="6754813" y="30210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80" name="AutoShape 53"/>
          <p:cNvSpPr>
            <a:spLocks noChangeAspect="1" noChangeArrowheads="1"/>
          </p:cNvSpPr>
          <p:nvPr/>
        </p:nvSpPr>
        <p:spPr bwMode="auto">
          <a:xfrm>
            <a:off x="6697663" y="308927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81" name="AutoShape 55"/>
          <p:cNvSpPr>
            <a:spLocks noChangeAspect="1" noChangeArrowheads="1"/>
          </p:cNvSpPr>
          <p:nvPr/>
        </p:nvSpPr>
        <p:spPr bwMode="auto">
          <a:xfrm>
            <a:off x="6646863" y="309562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0982" name="AutoShape 58"/>
          <p:cNvSpPr>
            <a:spLocks noChangeAspect="1" noChangeArrowheads="1"/>
          </p:cNvSpPr>
          <p:nvPr/>
        </p:nvSpPr>
        <p:spPr bwMode="auto">
          <a:xfrm>
            <a:off x="6188075" y="18986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0983" name="AutoShape 63"/>
          <p:cNvSpPr>
            <a:spLocks noChangeAspect="1" noChangeArrowheads="1"/>
          </p:cNvSpPr>
          <p:nvPr/>
        </p:nvSpPr>
        <p:spPr bwMode="auto">
          <a:xfrm>
            <a:off x="4687888" y="1263650"/>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0984" name="AutoShape 66"/>
          <p:cNvSpPr>
            <a:spLocks noChangeAspect="1" noChangeArrowheads="1"/>
          </p:cNvSpPr>
          <p:nvPr/>
        </p:nvSpPr>
        <p:spPr bwMode="auto">
          <a:xfrm>
            <a:off x="4978400" y="1984375"/>
            <a:ext cx="244475" cy="246063"/>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85" name="AutoShape 69"/>
          <p:cNvSpPr>
            <a:spLocks noChangeAspect="1" noChangeArrowheads="1"/>
          </p:cNvSpPr>
          <p:nvPr/>
        </p:nvSpPr>
        <p:spPr bwMode="auto">
          <a:xfrm>
            <a:off x="4495800" y="15240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86" name="AutoShape 72"/>
          <p:cNvSpPr>
            <a:spLocks noChangeAspect="1" noChangeArrowheads="1"/>
          </p:cNvSpPr>
          <p:nvPr/>
        </p:nvSpPr>
        <p:spPr bwMode="auto">
          <a:xfrm>
            <a:off x="5808663" y="2097088"/>
            <a:ext cx="246062"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0987" name="AutoShape 75"/>
          <p:cNvSpPr>
            <a:spLocks noChangeAspect="1" noChangeArrowheads="1"/>
          </p:cNvSpPr>
          <p:nvPr/>
        </p:nvSpPr>
        <p:spPr bwMode="auto">
          <a:xfrm>
            <a:off x="6094413" y="282733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3834214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64"/>
          <p:cNvSpPr>
            <a:spLocks noChangeShapeType="1"/>
          </p:cNvSpPr>
          <p:nvPr/>
        </p:nvSpPr>
        <p:spPr bwMode="auto">
          <a:xfrm flipV="1">
            <a:off x="6019800" y="2212975"/>
            <a:ext cx="414338" cy="225425"/>
          </a:xfrm>
          <a:prstGeom prst="line">
            <a:avLst/>
          </a:prstGeom>
          <a:noFill/>
          <a:ln w="38100">
            <a:solidFill>
              <a:schemeClr val="tx1"/>
            </a:solidFill>
            <a:round/>
            <a:headEnd/>
            <a:tailEnd/>
          </a:ln>
        </p:spPr>
        <p:txBody>
          <a:bodyPr/>
          <a:lstStyle/>
          <a:p>
            <a:endParaRPr lang="en-US">
              <a:solidFill>
                <a:prstClr val="black"/>
              </a:solidFill>
            </a:endParaRPr>
          </a:p>
        </p:txBody>
      </p:sp>
      <p:sp>
        <p:nvSpPr>
          <p:cNvPr id="41987" name="Line 65"/>
          <p:cNvSpPr>
            <a:spLocks noChangeShapeType="1"/>
          </p:cNvSpPr>
          <p:nvPr/>
        </p:nvSpPr>
        <p:spPr bwMode="auto">
          <a:xfrm flipH="1">
            <a:off x="6324600" y="2233613"/>
            <a:ext cx="111125" cy="738187"/>
          </a:xfrm>
          <a:prstGeom prst="line">
            <a:avLst/>
          </a:prstGeom>
          <a:noFill/>
          <a:ln w="38100">
            <a:solidFill>
              <a:schemeClr val="tx1"/>
            </a:solidFill>
            <a:round/>
            <a:headEnd/>
            <a:tailEnd/>
          </a:ln>
        </p:spPr>
        <p:txBody>
          <a:bodyPr/>
          <a:lstStyle/>
          <a:p>
            <a:endParaRPr lang="en-US">
              <a:solidFill>
                <a:prstClr val="black"/>
              </a:solidFill>
            </a:endParaRPr>
          </a:p>
        </p:txBody>
      </p:sp>
      <p:sp>
        <p:nvSpPr>
          <p:cNvPr id="41988" name="Line 66"/>
          <p:cNvSpPr>
            <a:spLocks noChangeShapeType="1"/>
          </p:cNvSpPr>
          <p:nvPr/>
        </p:nvSpPr>
        <p:spPr bwMode="auto">
          <a:xfrm>
            <a:off x="6477000" y="2247900"/>
            <a:ext cx="304800" cy="9525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89" name="Line 2"/>
          <p:cNvSpPr>
            <a:spLocks noChangeShapeType="1"/>
          </p:cNvSpPr>
          <p:nvPr/>
        </p:nvSpPr>
        <p:spPr bwMode="auto">
          <a:xfrm flipV="1">
            <a:off x="6629400" y="3200400"/>
            <a:ext cx="457200" cy="3810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0" name="Line 3"/>
          <p:cNvSpPr>
            <a:spLocks noChangeShapeType="1"/>
          </p:cNvSpPr>
          <p:nvPr/>
        </p:nvSpPr>
        <p:spPr bwMode="auto">
          <a:xfrm flipH="1">
            <a:off x="7010400" y="3124200"/>
            <a:ext cx="762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1" name="Line 4"/>
          <p:cNvSpPr>
            <a:spLocks noChangeShapeType="1"/>
          </p:cNvSpPr>
          <p:nvPr/>
        </p:nvSpPr>
        <p:spPr bwMode="auto">
          <a:xfrm>
            <a:off x="7086600" y="3200400"/>
            <a:ext cx="4572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2" name="Line 11"/>
          <p:cNvSpPr>
            <a:spLocks noChangeShapeType="1"/>
          </p:cNvSpPr>
          <p:nvPr/>
        </p:nvSpPr>
        <p:spPr bwMode="auto">
          <a:xfrm flipV="1">
            <a:off x="4876800" y="1295400"/>
            <a:ext cx="3810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3" name="Line 12"/>
          <p:cNvSpPr>
            <a:spLocks noChangeShapeType="1"/>
          </p:cNvSpPr>
          <p:nvPr/>
        </p:nvSpPr>
        <p:spPr bwMode="auto">
          <a:xfrm>
            <a:off x="5257800" y="1371600"/>
            <a:ext cx="76200" cy="6858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4" name="Line 13"/>
          <p:cNvSpPr>
            <a:spLocks noChangeShapeType="1"/>
          </p:cNvSpPr>
          <p:nvPr/>
        </p:nvSpPr>
        <p:spPr bwMode="auto">
          <a:xfrm>
            <a:off x="5181600" y="1295400"/>
            <a:ext cx="228600" cy="12192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5" name="Line 16"/>
          <p:cNvSpPr>
            <a:spLocks noChangeShapeType="1"/>
          </p:cNvSpPr>
          <p:nvPr/>
        </p:nvSpPr>
        <p:spPr bwMode="auto">
          <a:xfrm flipV="1">
            <a:off x="5257800" y="685800"/>
            <a:ext cx="914400" cy="6858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6" name="Line 17"/>
          <p:cNvSpPr>
            <a:spLocks noChangeShapeType="1"/>
          </p:cNvSpPr>
          <p:nvPr/>
        </p:nvSpPr>
        <p:spPr bwMode="auto">
          <a:xfrm flipH="1" flipV="1">
            <a:off x="6172200" y="685800"/>
            <a:ext cx="228600" cy="15240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7" name="Line 18"/>
          <p:cNvSpPr>
            <a:spLocks noChangeShapeType="1"/>
          </p:cNvSpPr>
          <p:nvPr/>
        </p:nvSpPr>
        <p:spPr bwMode="auto">
          <a:xfrm flipH="1" flipV="1">
            <a:off x="6172200" y="685800"/>
            <a:ext cx="914400" cy="2514600"/>
          </a:xfrm>
          <a:prstGeom prst="line">
            <a:avLst/>
          </a:prstGeom>
          <a:noFill/>
          <a:ln w="38100">
            <a:solidFill>
              <a:schemeClr val="tx1"/>
            </a:solidFill>
            <a:round/>
            <a:headEnd/>
            <a:tailEnd/>
          </a:ln>
        </p:spPr>
        <p:txBody>
          <a:bodyPr/>
          <a:lstStyle/>
          <a:p>
            <a:endParaRPr lang="en-US">
              <a:solidFill>
                <a:prstClr val="black"/>
              </a:solidFill>
            </a:endParaRPr>
          </a:p>
        </p:txBody>
      </p:sp>
      <p:sp>
        <p:nvSpPr>
          <p:cNvPr id="41998" name="AutoShape 36"/>
          <p:cNvSpPr>
            <a:spLocks noChangeAspect="1" noChangeArrowheads="1"/>
          </p:cNvSpPr>
          <p:nvPr/>
        </p:nvSpPr>
        <p:spPr bwMode="auto">
          <a:xfrm>
            <a:off x="5327650" y="233203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1999" name="AutoShape 38"/>
          <p:cNvSpPr>
            <a:spLocks noChangeAspect="1" noChangeArrowheads="1"/>
          </p:cNvSpPr>
          <p:nvPr/>
        </p:nvSpPr>
        <p:spPr bwMode="auto">
          <a:xfrm>
            <a:off x="5867400" y="457200"/>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42000" name="AutoShape 41"/>
          <p:cNvSpPr>
            <a:spLocks noChangeAspect="1" noChangeArrowheads="1"/>
          </p:cNvSpPr>
          <p:nvPr/>
        </p:nvSpPr>
        <p:spPr bwMode="auto">
          <a:xfrm>
            <a:off x="6557963" y="344487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2001" name="AutoShape 43"/>
          <p:cNvSpPr>
            <a:spLocks noChangeAspect="1" noChangeArrowheads="1"/>
          </p:cNvSpPr>
          <p:nvPr/>
        </p:nvSpPr>
        <p:spPr bwMode="auto">
          <a:xfrm>
            <a:off x="6832600" y="39243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2002" name="AutoShape 45"/>
          <p:cNvSpPr>
            <a:spLocks noChangeAspect="1" noChangeArrowheads="1"/>
          </p:cNvSpPr>
          <p:nvPr/>
        </p:nvSpPr>
        <p:spPr bwMode="auto">
          <a:xfrm>
            <a:off x="7373938" y="4062413"/>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2003" name="AutoShape 47"/>
          <p:cNvSpPr>
            <a:spLocks noChangeAspect="1" noChangeArrowheads="1"/>
          </p:cNvSpPr>
          <p:nvPr/>
        </p:nvSpPr>
        <p:spPr bwMode="auto">
          <a:xfrm>
            <a:off x="6697663" y="3089275"/>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2004" name="AutoShape 49"/>
          <p:cNvSpPr>
            <a:spLocks noChangeAspect="1" noChangeArrowheads="1"/>
          </p:cNvSpPr>
          <p:nvPr/>
        </p:nvSpPr>
        <p:spPr bwMode="auto">
          <a:xfrm>
            <a:off x="6877050" y="297973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2005" name="AutoShape 51"/>
          <p:cNvSpPr>
            <a:spLocks noChangeAspect="1" noChangeArrowheads="1"/>
          </p:cNvSpPr>
          <p:nvPr/>
        </p:nvSpPr>
        <p:spPr bwMode="auto">
          <a:xfrm>
            <a:off x="6223000" y="18986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2006" name="AutoShape 52"/>
          <p:cNvSpPr>
            <a:spLocks noChangeAspect="1" noChangeArrowheads="1"/>
          </p:cNvSpPr>
          <p:nvPr/>
        </p:nvSpPr>
        <p:spPr bwMode="auto">
          <a:xfrm>
            <a:off x="6224588" y="18859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2007" name="AutoShape 55"/>
          <p:cNvSpPr>
            <a:spLocks noChangeAspect="1" noChangeArrowheads="1"/>
          </p:cNvSpPr>
          <p:nvPr/>
        </p:nvSpPr>
        <p:spPr bwMode="auto">
          <a:xfrm>
            <a:off x="5013325" y="1174750"/>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2008" name="AutoShape 57"/>
          <p:cNvSpPr>
            <a:spLocks noChangeAspect="1" noChangeArrowheads="1"/>
          </p:cNvSpPr>
          <p:nvPr/>
        </p:nvSpPr>
        <p:spPr bwMode="auto">
          <a:xfrm>
            <a:off x="5187950" y="1965325"/>
            <a:ext cx="244475" cy="246063"/>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2009" name="AutoShape 59"/>
          <p:cNvSpPr>
            <a:spLocks noChangeAspect="1" noChangeArrowheads="1"/>
          </p:cNvSpPr>
          <p:nvPr/>
        </p:nvSpPr>
        <p:spPr bwMode="auto">
          <a:xfrm>
            <a:off x="4803775" y="161925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2010" name="AutoShape 61"/>
          <p:cNvSpPr>
            <a:spLocks noChangeAspect="1" noChangeArrowheads="1"/>
          </p:cNvSpPr>
          <p:nvPr/>
        </p:nvSpPr>
        <p:spPr bwMode="auto">
          <a:xfrm>
            <a:off x="5900738" y="2324100"/>
            <a:ext cx="246062"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2011" name="AutoShape 63"/>
          <p:cNvSpPr>
            <a:spLocks noChangeAspect="1" noChangeArrowheads="1"/>
          </p:cNvSpPr>
          <p:nvPr/>
        </p:nvSpPr>
        <p:spPr bwMode="auto">
          <a:xfrm>
            <a:off x="6208713" y="2827338"/>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34165958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7"/>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11" name="Line 8"/>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12" name="Line 9"/>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13" name="Oval 10"/>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14" name="Oval 11"/>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15" name="Oval 12"/>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16" name="Line 13"/>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17" name="Line 14"/>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18" name="Line 15"/>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19" name="Oval 16"/>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20" name="Oval 17"/>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21" name="Oval 18"/>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22" name="Line 19"/>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23" name="Line 20"/>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24" name="Line 21"/>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25" name="Oval 22"/>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26" name="Oval 23"/>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27" name="Line 24"/>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28" name="Line 25"/>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29" name="Line 26"/>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solidFill>
                <a:prstClr val="black"/>
              </a:solidFill>
            </a:endParaRPr>
          </a:p>
        </p:txBody>
      </p:sp>
      <p:sp>
        <p:nvSpPr>
          <p:cNvPr id="43030" name="AutoShape 35"/>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43031" name="AutoShape 36"/>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3032" name="AutoShape 37"/>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3033" name="AutoShape 38"/>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3034" name="AutoShape 39"/>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34952312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6477000" y="4114800"/>
            <a:ext cx="533400" cy="361950"/>
            <a:chOff x="3504" y="1728"/>
            <a:chExt cx="336" cy="228"/>
          </a:xfrm>
        </p:grpSpPr>
        <p:sp>
          <p:nvSpPr>
            <p:cNvPr id="44093" name="Line 9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4094" name="Picture 93"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88"/>
          <p:cNvGrpSpPr>
            <a:grpSpLocks/>
          </p:cNvGrpSpPr>
          <p:nvPr/>
        </p:nvGrpSpPr>
        <p:grpSpPr bwMode="auto">
          <a:xfrm>
            <a:off x="5867400" y="2971800"/>
            <a:ext cx="533400" cy="361950"/>
            <a:chOff x="3504" y="1728"/>
            <a:chExt cx="336" cy="228"/>
          </a:xfrm>
        </p:grpSpPr>
        <p:sp>
          <p:nvSpPr>
            <p:cNvPr id="44091" name="Line 89"/>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4092" name="Picture 90"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 name="Group 101"/>
          <p:cNvGrpSpPr>
            <a:grpSpLocks/>
          </p:cNvGrpSpPr>
          <p:nvPr/>
        </p:nvGrpSpPr>
        <p:grpSpPr bwMode="auto">
          <a:xfrm>
            <a:off x="7086600" y="4114800"/>
            <a:ext cx="533400" cy="361950"/>
            <a:chOff x="3504" y="1728"/>
            <a:chExt cx="336" cy="228"/>
          </a:xfrm>
        </p:grpSpPr>
        <p:sp>
          <p:nvSpPr>
            <p:cNvPr id="44089" name="Line 10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4090" name="Picture 103"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5" name="Group 78"/>
          <p:cNvGrpSpPr>
            <a:grpSpLocks/>
          </p:cNvGrpSpPr>
          <p:nvPr/>
        </p:nvGrpSpPr>
        <p:grpSpPr bwMode="auto">
          <a:xfrm>
            <a:off x="5562600" y="2743200"/>
            <a:ext cx="533400" cy="361950"/>
            <a:chOff x="3504" y="1728"/>
            <a:chExt cx="336" cy="228"/>
          </a:xfrm>
        </p:grpSpPr>
        <p:sp>
          <p:nvSpPr>
            <p:cNvPr id="44087" name="Line 2"/>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4088" name="Picture 7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6" name="Group 82"/>
          <p:cNvGrpSpPr>
            <a:grpSpLocks/>
          </p:cNvGrpSpPr>
          <p:nvPr/>
        </p:nvGrpSpPr>
        <p:grpSpPr bwMode="auto">
          <a:xfrm>
            <a:off x="6800850" y="3844925"/>
            <a:ext cx="533400" cy="361950"/>
            <a:chOff x="3504" y="1728"/>
            <a:chExt cx="336" cy="228"/>
          </a:xfrm>
        </p:grpSpPr>
        <p:sp>
          <p:nvSpPr>
            <p:cNvPr id="44085" name="Line 8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4086" name="Picture 8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4039" name="Line 4"/>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40" name="Line 5"/>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41" name="Line 6"/>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42" name="Oval 8"/>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43" name="Oval 9"/>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44" name="Oval 10"/>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45" name="Line 12"/>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46" name="Line 13"/>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47" name="Line 14"/>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48" name="Oval 16"/>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49" name="Oval 17"/>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50" name="Oval 18"/>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51" name="Line 20"/>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52" name="Line 21"/>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53" name="Line 22"/>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54" name="Oval 24"/>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55" name="Oval 25"/>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56" name="Line 31"/>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57" name="Line 32"/>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58" name="Line 33"/>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solidFill>
                <a:prstClr val="black"/>
              </a:solidFill>
            </a:endParaRPr>
          </a:p>
        </p:txBody>
      </p:sp>
      <p:sp>
        <p:nvSpPr>
          <p:cNvPr id="44059" name="AutoShape 44"/>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44060" name="AutoShape 45"/>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4061" name="AutoShape 46"/>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4062" name="AutoShape 63"/>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4063" name="AutoShape 64"/>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pic>
        <p:nvPicPr>
          <p:cNvPr id="88129" name="Picture 65" descr="114_1469"/>
          <p:cNvPicPr>
            <a:picLocks noChangeAspect="1" noChangeArrowheads="1"/>
          </p:cNvPicPr>
          <p:nvPr/>
        </p:nvPicPr>
        <p:blipFill>
          <a:blip r:embed="rId4" cstate="print"/>
          <a:srcRect/>
          <a:stretch>
            <a:fillRect/>
          </a:stretch>
        </p:blipFill>
        <p:spPr bwMode="auto">
          <a:xfrm>
            <a:off x="3733800" y="1295400"/>
            <a:ext cx="914400" cy="687388"/>
          </a:xfrm>
          <a:prstGeom prst="rect">
            <a:avLst/>
          </a:prstGeom>
          <a:noFill/>
          <a:ln w="9525">
            <a:noFill/>
            <a:miter lim="800000"/>
            <a:headEnd/>
            <a:tailEnd/>
          </a:ln>
        </p:spPr>
      </p:pic>
      <p:sp>
        <p:nvSpPr>
          <p:cNvPr id="88133" name="Oval 69"/>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88134" name="Oval 70"/>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88135" name="Oval 71"/>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88136" name="Oval 72"/>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88137" name="Oval 73"/>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88138" name="Line 74"/>
          <p:cNvSpPr>
            <a:spLocks noChangeShapeType="1"/>
          </p:cNvSpPr>
          <p:nvPr/>
        </p:nvSpPr>
        <p:spPr bwMode="auto">
          <a:xfrm flipV="1">
            <a:off x="4343400" y="381000"/>
            <a:ext cx="2057400" cy="9906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39" name="Line 75"/>
          <p:cNvSpPr>
            <a:spLocks noChangeShapeType="1"/>
          </p:cNvSpPr>
          <p:nvPr/>
        </p:nvSpPr>
        <p:spPr bwMode="auto">
          <a:xfrm>
            <a:off x="6400800" y="381000"/>
            <a:ext cx="0" cy="18288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40" name="Line 76"/>
          <p:cNvSpPr>
            <a:spLocks noChangeShapeType="1"/>
          </p:cNvSpPr>
          <p:nvPr/>
        </p:nvSpPr>
        <p:spPr bwMode="auto">
          <a:xfrm flipH="1">
            <a:off x="6096000" y="2143125"/>
            <a:ext cx="314325" cy="6000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43" name="Line 79"/>
          <p:cNvSpPr>
            <a:spLocks noChangeShapeType="1"/>
          </p:cNvSpPr>
          <p:nvPr/>
        </p:nvSpPr>
        <p:spPr bwMode="auto">
          <a:xfrm flipV="1">
            <a:off x="4219575" y="304800"/>
            <a:ext cx="2257425" cy="111442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44" name="Line 80"/>
          <p:cNvSpPr>
            <a:spLocks noChangeShapeType="1"/>
          </p:cNvSpPr>
          <p:nvPr/>
        </p:nvSpPr>
        <p:spPr bwMode="auto">
          <a:xfrm>
            <a:off x="6477000" y="304800"/>
            <a:ext cx="862013" cy="26781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45" name="Line 81"/>
          <p:cNvSpPr>
            <a:spLocks noChangeShapeType="1"/>
          </p:cNvSpPr>
          <p:nvPr/>
        </p:nvSpPr>
        <p:spPr bwMode="auto">
          <a:xfrm>
            <a:off x="7356475" y="2990850"/>
            <a:ext cx="7938" cy="8540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49" name="Line 85"/>
          <p:cNvSpPr>
            <a:spLocks noChangeShapeType="1"/>
          </p:cNvSpPr>
          <p:nvPr/>
        </p:nvSpPr>
        <p:spPr bwMode="auto">
          <a:xfrm flipV="1">
            <a:off x="4171950" y="315913"/>
            <a:ext cx="2201863" cy="1547812"/>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50" name="Line 86"/>
          <p:cNvSpPr>
            <a:spLocks noChangeShapeType="1"/>
          </p:cNvSpPr>
          <p:nvPr/>
        </p:nvSpPr>
        <p:spPr bwMode="auto">
          <a:xfrm>
            <a:off x="6400800" y="381000"/>
            <a:ext cx="0" cy="18288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51" name="Line 87"/>
          <p:cNvSpPr>
            <a:spLocks noChangeShapeType="1"/>
          </p:cNvSpPr>
          <p:nvPr/>
        </p:nvSpPr>
        <p:spPr bwMode="auto">
          <a:xfrm flipH="1">
            <a:off x="6438900" y="2163763"/>
            <a:ext cx="0" cy="8001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58" name="Line 94"/>
          <p:cNvSpPr>
            <a:spLocks noChangeShapeType="1"/>
          </p:cNvSpPr>
          <p:nvPr/>
        </p:nvSpPr>
        <p:spPr bwMode="auto">
          <a:xfrm>
            <a:off x="6477000" y="304800"/>
            <a:ext cx="838200" cy="26670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59" name="Line 95"/>
          <p:cNvSpPr>
            <a:spLocks noChangeShapeType="1"/>
          </p:cNvSpPr>
          <p:nvPr/>
        </p:nvSpPr>
        <p:spPr bwMode="auto">
          <a:xfrm>
            <a:off x="7315200" y="2971800"/>
            <a:ext cx="0" cy="8382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60" name="Line 96"/>
          <p:cNvSpPr>
            <a:spLocks noChangeShapeType="1"/>
          </p:cNvSpPr>
          <p:nvPr/>
        </p:nvSpPr>
        <p:spPr bwMode="auto">
          <a:xfrm flipV="1">
            <a:off x="3962400" y="304800"/>
            <a:ext cx="2514600" cy="142875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61" name="Line 97"/>
          <p:cNvSpPr>
            <a:spLocks noChangeShapeType="1"/>
          </p:cNvSpPr>
          <p:nvPr/>
        </p:nvSpPr>
        <p:spPr bwMode="auto">
          <a:xfrm flipV="1">
            <a:off x="4025900" y="319088"/>
            <a:ext cx="2427288" cy="1366837"/>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62" name="Line 98"/>
          <p:cNvSpPr>
            <a:spLocks noChangeShapeType="1"/>
          </p:cNvSpPr>
          <p:nvPr/>
        </p:nvSpPr>
        <p:spPr bwMode="auto">
          <a:xfrm>
            <a:off x="6457950" y="307975"/>
            <a:ext cx="917575" cy="270192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88164" name="Line 100"/>
          <p:cNvSpPr>
            <a:spLocks noChangeShapeType="1"/>
          </p:cNvSpPr>
          <p:nvPr/>
        </p:nvSpPr>
        <p:spPr bwMode="auto">
          <a:xfrm>
            <a:off x="7361238" y="2971800"/>
            <a:ext cx="258762" cy="116205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Tree>
    <p:extLst>
      <p:ext uri="{BB962C8B-B14F-4D97-AF65-F5344CB8AC3E}">
        <p14:creationId xmlns:p14="http://schemas.microsoft.com/office/powerpoint/2010/main" val="193931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129"/>
                                        </p:tgtEl>
                                        <p:attrNameLst>
                                          <p:attrName>style.visibility</p:attrName>
                                        </p:attrNameLst>
                                      </p:cBhvr>
                                      <p:to>
                                        <p:strVal val="visible"/>
                                      </p:to>
                                    </p:set>
                                    <p:animEffect transition="in" filter="dissolve">
                                      <p:cBhvr>
                                        <p:cTn id="7" dur="500"/>
                                        <p:tgtEl>
                                          <p:spTgt spid="881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8134"/>
                                        </p:tgtEl>
                                        <p:attrNameLst>
                                          <p:attrName>style.visibility</p:attrName>
                                        </p:attrNameLst>
                                      </p:cBhvr>
                                      <p:to>
                                        <p:strVal val="visible"/>
                                      </p:to>
                                    </p:set>
                                    <p:animEffect transition="in" filter="dissolve">
                                      <p:cBhvr>
                                        <p:cTn id="11" dur="500"/>
                                        <p:tgtEl>
                                          <p:spTgt spid="8813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138"/>
                                        </p:tgtEl>
                                        <p:attrNameLst>
                                          <p:attrName>style.visibility</p:attrName>
                                        </p:attrNameLst>
                                      </p:cBhvr>
                                      <p:to>
                                        <p:strVal val="visible"/>
                                      </p:to>
                                    </p:set>
                                    <p:animEffect transition="in" filter="wipe(left)">
                                      <p:cBhvr>
                                        <p:cTn id="15" dur="500"/>
                                        <p:tgtEl>
                                          <p:spTgt spid="8813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8139"/>
                                        </p:tgtEl>
                                        <p:attrNameLst>
                                          <p:attrName>style.visibility</p:attrName>
                                        </p:attrNameLst>
                                      </p:cBhvr>
                                      <p:to>
                                        <p:strVal val="visible"/>
                                      </p:to>
                                    </p:set>
                                    <p:animEffect transition="in" filter="wipe(up)">
                                      <p:cBhvr>
                                        <p:cTn id="19" dur="500"/>
                                        <p:tgtEl>
                                          <p:spTgt spid="8813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8140"/>
                                        </p:tgtEl>
                                        <p:attrNameLst>
                                          <p:attrName>style.visibility</p:attrName>
                                        </p:attrNameLst>
                                      </p:cBhvr>
                                      <p:to>
                                        <p:strVal val="visible"/>
                                      </p:to>
                                    </p:set>
                                    <p:animEffect transition="in" filter="wipe(up)">
                                      <p:cBhvr>
                                        <p:cTn id="23" dur="500"/>
                                        <p:tgtEl>
                                          <p:spTgt spid="8814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8813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813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8140"/>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88133"/>
                                        </p:tgtEl>
                                        <p:attrNameLst>
                                          <p:attrName>style.visibility</p:attrName>
                                        </p:attrNameLst>
                                      </p:cBhvr>
                                      <p:to>
                                        <p:strVal val="visible"/>
                                      </p:to>
                                    </p:set>
                                    <p:animEffect transition="in" filter="dissolve">
                                      <p:cBhvr>
                                        <p:cTn id="38" dur="500"/>
                                        <p:tgtEl>
                                          <p:spTgt spid="88133"/>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88143"/>
                                        </p:tgtEl>
                                        <p:attrNameLst>
                                          <p:attrName>style.visibility</p:attrName>
                                        </p:attrNameLst>
                                      </p:cBhvr>
                                      <p:to>
                                        <p:strVal val="visible"/>
                                      </p:to>
                                    </p:set>
                                    <p:animEffect transition="in" filter="wipe(left)">
                                      <p:cBhvr>
                                        <p:cTn id="42" dur="500"/>
                                        <p:tgtEl>
                                          <p:spTgt spid="88143"/>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88144"/>
                                        </p:tgtEl>
                                        <p:attrNameLst>
                                          <p:attrName>style.visibility</p:attrName>
                                        </p:attrNameLst>
                                      </p:cBhvr>
                                      <p:to>
                                        <p:strVal val="visible"/>
                                      </p:to>
                                    </p:set>
                                    <p:animEffect transition="in" filter="wipe(up)">
                                      <p:cBhvr>
                                        <p:cTn id="46" dur="500"/>
                                        <p:tgtEl>
                                          <p:spTgt spid="88144"/>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88145"/>
                                        </p:tgtEl>
                                        <p:attrNameLst>
                                          <p:attrName>style.visibility</p:attrName>
                                        </p:attrNameLst>
                                      </p:cBhvr>
                                      <p:to>
                                        <p:strVal val="visible"/>
                                      </p:to>
                                    </p:set>
                                    <p:animEffect transition="in" filter="wipe(up)">
                                      <p:cBhvr>
                                        <p:cTn id="50" dur="500"/>
                                        <p:tgtEl>
                                          <p:spTgt spid="88145"/>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childTnLst>
                          </p:cTn>
                        </p:par>
                        <p:par>
                          <p:cTn id="55" fill="hold">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88144"/>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8814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88143"/>
                                        </p:tgtEl>
                                        <p:attrNameLst>
                                          <p:attrName>style.visibility</p:attrName>
                                        </p:attrNameLst>
                                      </p:cBhvr>
                                      <p:to>
                                        <p:strVal val="hidden"/>
                                      </p:to>
                                    </p:set>
                                  </p:childTnLst>
                                </p:cTn>
                              </p:par>
                            </p:childTnLst>
                          </p:cTn>
                        </p:par>
                        <p:par>
                          <p:cTn id="62" fill="hold">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88136"/>
                                        </p:tgtEl>
                                        <p:attrNameLst>
                                          <p:attrName>style.visibility</p:attrName>
                                        </p:attrNameLst>
                                      </p:cBhvr>
                                      <p:to>
                                        <p:strVal val="visible"/>
                                      </p:to>
                                    </p:set>
                                    <p:animEffect transition="in" filter="dissolve">
                                      <p:cBhvr>
                                        <p:cTn id="65" dur="500"/>
                                        <p:tgtEl>
                                          <p:spTgt spid="88136"/>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88149"/>
                                        </p:tgtEl>
                                        <p:attrNameLst>
                                          <p:attrName>style.visibility</p:attrName>
                                        </p:attrNameLst>
                                      </p:cBhvr>
                                      <p:to>
                                        <p:strVal val="visible"/>
                                      </p:to>
                                    </p:set>
                                    <p:animEffect transition="in" filter="wipe(left)">
                                      <p:cBhvr>
                                        <p:cTn id="69" dur="500"/>
                                        <p:tgtEl>
                                          <p:spTgt spid="88149"/>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88150"/>
                                        </p:tgtEl>
                                        <p:attrNameLst>
                                          <p:attrName>style.visibility</p:attrName>
                                        </p:attrNameLst>
                                      </p:cBhvr>
                                      <p:to>
                                        <p:strVal val="visible"/>
                                      </p:to>
                                    </p:set>
                                    <p:animEffect transition="in" filter="wipe(up)">
                                      <p:cBhvr>
                                        <p:cTn id="73" dur="500"/>
                                        <p:tgtEl>
                                          <p:spTgt spid="88150"/>
                                        </p:tgtEl>
                                      </p:cBhvr>
                                    </p:animEffect>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88151"/>
                                        </p:tgtEl>
                                        <p:attrNameLst>
                                          <p:attrName>style.visibility</p:attrName>
                                        </p:attrNameLst>
                                      </p:cBhvr>
                                      <p:to>
                                        <p:strVal val="visible"/>
                                      </p:to>
                                    </p:set>
                                    <p:animEffect transition="in" filter="wipe(up)">
                                      <p:cBhvr>
                                        <p:cTn id="77" dur="500"/>
                                        <p:tgtEl>
                                          <p:spTgt spid="88151"/>
                                        </p:tgtEl>
                                      </p:cBhvr>
                                    </p:animEffect>
                                  </p:childTnLst>
                                </p:cTn>
                              </p:par>
                            </p:childTnLst>
                          </p:cTn>
                        </p:par>
                        <p:par>
                          <p:cTn id="78" fill="hold">
                            <p:stCondLst>
                              <p:cond delay="7500"/>
                            </p:stCondLst>
                            <p:childTnLst>
                              <p:par>
                                <p:cTn id="79" presetID="2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8814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8815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88151"/>
                                        </p:tgtEl>
                                        <p:attrNameLst>
                                          <p:attrName>style.visibility</p:attrName>
                                        </p:attrNameLst>
                                      </p:cBhvr>
                                      <p:to>
                                        <p:strVal val="hidden"/>
                                      </p:to>
                                    </p:set>
                                  </p:childTnLst>
                                </p:cTn>
                              </p:par>
                            </p:childTnLst>
                          </p:cTn>
                        </p:par>
                        <p:par>
                          <p:cTn id="89" fill="hold">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88135"/>
                                        </p:tgtEl>
                                        <p:attrNameLst>
                                          <p:attrName>style.visibility</p:attrName>
                                        </p:attrNameLst>
                                      </p:cBhvr>
                                      <p:to>
                                        <p:strVal val="visible"/>
                                      </p:to>
                                    </p:set>
                                    <p:animEffect transition="in" filter="dissolve">
                                      <p:cBhvr>
                                        <p:cTn id="92" dur="500"/>
                                        <p:tgtEl>
                                          <p:spTgt spid="88135"/>
                                        </p:tgtEl>
                                      </p:cBhvr>
                                    </p:animEffect>
                                  </p:childTnLst>
                                </p:cTn>
                              </p:par>
                            </p:childTnLst>
                          </p:cTn>
                        </p:par>
                        <p:par>
                          <p:cTn id="93" fill="hold">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88160"/>
                                        </p:tgtEl>
                                        <p:attrNameLst>
                                          <p:attrName>style.visibility</p:attrName>
                                        </p:attrNameLst>
                                      </p:cBhvr>
                                      <p:to>
                                        <p:strVal val="visible"/>
                                      </p:to>
                                    </p:set>
                                    <p:animEffect transition="in" filter="wipe(left)">
                                      <p:cBhvr>
                                        <p:cTn id="96" dur="500"/>
                                        <p:tgtEl>
                                          <p:spTgt spid="88160"/>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88158"/>
                                        </p:tgtEl>
                                        <p:attrNameLst>
                                          <p:attrName>style.visibility</p:attrName>
                                        </p:attrNameLst>
                                      </p:cBhvr>
                                      <p:to>
                                        <p:strVal val="visible"/>
                                      </p:to>
                                    </p:set>
                                    <p:animEffect transition="in" filter="wipe(up)">
                                      <p:cBhvr>
                                        <p:cTn id="100" dur="500"/>
                                        <p:tgtEl>
                                          <p:spTgt spid="88158"/>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88159"/>
                                        </p:tgtEl>
                                        <p:attrNameLst>
                                          <p:attrName>style.visibility</p:attrName>
                                        </p:attrNameLst>
                                      </p:cBhvr>
                                      <p:to>
                                        <p:strVal val="visible"/>
                                      </p:to>
                                    </p:set>
                                    <p:animEffect transition="in" filter="wipe(up)">
                                      <p:cBhvr>
                                        <p:cTn id="104" dur="500"/>
                                        <p:tgtEl>
                                          <p:spTgt spid="88159"/>
                                        </p:tgtEl>
                                      </p:cBhvr>
                                    </p:animEffect>
                                  </p:childTnLst>
                                </p:cTn>
                              </p:par>
                            </p:childTnLst>
                          </p:cTn>
                        </p:par>
                        <p:par>
                          <p:cTn id="105" fill="hold">
                            <p:stCondLst>
                              <p:cond delay="10000"/>
                            </p:stCondLst>
                            <p:childTnLst>
                              <p:par>
                                <p:cTn id="106" presetID="22" presetClass="entr" presetSubtype="2" fill="hold" nodeType="after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right)">
                                      <p:cBhvr>
                                        <p:cTn id="108" dur="500"/>
                                        <p:tgtEl>
                                          <p:spTgt spid="2"/>
                                        </p:tgtEl>
                                      </p:cBhvr>
                                    </p:animEffect>
                                  </p:childTnLst>
                                </p:cTn>
                              </p:par>
                            </p:childTnLst>
                          </p:cTn>
                        </p:par>
                        <p:par>
                          <p:cTn id="109" fill="hold">
                            <p:stCondLst>
                              <p:cond delay="10500"/>
                            </p:stCondLst>
                            <p:childTnLst>
                              <p:par>
                                <p:cTn id="110" presetID="1" presetClass="exit" presetSubtype="0" fill="hold" grpId="1" nodeType="afterEffect">
                                  <p:stCondLst>
                                    <p:cond delay="0"/>
                                  </p:stCondLst>
                                  <p:childTnLst>
                                    <p:set>
                                      <p:cBhvr>
                                        <p:cTn id="111" dur="1" fill="hold">
                                          <p:stCondLst>
                                            <p:cond delay="0"/>
                                          </p:stCondLst>
                                        </p:cTn>
                                        <p:tgtEl>
                                          <p:spTgt spid="88158"/>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88159"/>
                                        </p:tgtEl>
                                        <p:attrNameLst>
                                          <p:attrName>style.visibility</p:attrName>
                                        </p:attrNameLst>
                                      </p:cBhvr>
                                      <p:to>
                                        <p:strVal val="hidden"/>
                                      </p:to>
                                    </p:set>
                                  </p:childTnLst>
                                </p:cTn>
                              </p:par>
                            </p:childTnLst>
                          </p:cTn>
                        </p:par>
                        <p:par>
                          <p:cTn id="114" fill="hold">
                            <p:stCondLst>
                              <p:cond delay="10500"/>
                            </p:stCondLst>
                            <p:childTnLst>
                              <p:par>
                                <p:cTn id="115" presetID="1" presetClass="exit" presetSubtype="0" fill="hold" grpId="1" nodeType="afterEffect">
                                  <p:stCondLst>
                                    <p:cond delay="0"/>
                                  </p:stCondLst>
                                  <p:childTnLst>
                                    <p:set>
                                      <p:cBhvr>
                                        <p:cTn id="116" dur="1" fill="hold">
                                          <p:stCondLst>
                                            <p:cond delay="0"/>
                                          </p:stCondLst>
                                        </p:cTn>
                                        <p:tgtEl>
                                          <p:spTgt spid="88160"/>
                                        </p:tgtEl>
                                        <p:attrNameLst>
                                          <p:attrName>style.visibility</p:attrName>
                                        </p:attrNameLst>
                                      </p:cBhvr>
                                      <p:to>
                                        <p:strVal val="hidden"/>
                                      </p:to>
                                    </p:set>
                                  </p:childTnLst>
                                </p:cTn>
                              </p:par>
                            </p:childTnLst>
                          </p:cTn>
                        </p:par>
                        <p:par>
                          <p:cTn id="117" fill="hold">
                            <p:stCondLst>
                              <p:cond delay="10500"/>
                            </p:stCondLst>
                            <p:childTnLst>
                              <p:par>
                                <p:cTn id="118" presetID="9" presetClass="entr" presetSubtype="0" fill="hold" grpId="0" nodeType="afterEffect">
                                  <p:stCondLst>
                                    <p:cond delay="0"/>
                                  </p:stCondLst>
                                  <p:childTnLst>
                                    <p:set>
                                      <p:cBhvr>
                                        <p:cTn id="119" dur="1" fill="hold">
                                          <p:stCondLst>
                                            <p:cond delay="0"/>
                                          </p:stCondLst>
                                        </p:cTn>
                                        <p:tgtEl>
                                          <p:spTgt spid="88137"/>
                                        </p:tgtEl>
                                        <p:attrNameLst>
                                          <p:attrName>style.visibility</p:attrName>
                                        </p:attrNameLst>
                                      </p:cBhvr>
                                      <p:to>
                                        <p:strVal val="visible"/>
                                      </p:to>
                                    </p:set>
                                    <p:animEffect transition="in" filter="dissolve">
                                      <p:cBhvr>
                                        <p:cTn id="120" dur="500"/>
                                        <p:tgtEl>
                                          <p:spTgt spid="88137"/>
                                        </p:tgtEl>
                                      </p:cBhvr>
                                    </p:animEffect>
                                  </p:childTnLst>
                                </p:cTn>
                              </p:par>
                            </p:childTnLst>
                          </p:cTn>
                        </p:par>
                        <p:par>
                          <p:cTn id="121" fill="hold">
                            <p:stCondLst>
                              <p:cond delay="11000"/>
                            </p:stCondLst>
                            <p:childTnLst>
                              <p:par>
                                <p:cTn id="122" presetID="22" presetClass="entr" presetSubtype="8" fill="hold" grpId="0" nodeType="afterEffect">
                                  <p:stCondLst>
                                    <p:cond delay="0"/>
                                  </p:stCondLst>
                                  <p:childTnLst>
                                    <p:set>
                                      <p:cBhvr>
                                        <p:cTn id="123" dur="1" fill="hold">
                                          <p:stCondLst>
                                            <p:cond delay="0"/>
                                          </p:stCondLst>
                                        </p:cTn>
                                        <p:tgtEl>
                                          <p:spTgt spid="88161"/>
                                        </p:tgtEl>
                                        <p:attrNameLst>
                                          <p:attrName>style.visibility</p:attrName>
                                        </p:attrNameLst>
                                      </p:cBhvr>
                                      <p:to>
                                        <p:strVal val="visible"/>
                                      </p:to>
                                    </p:set>
                                    <p:animEffect transition="in" filter="wipe(left)">
                                      <p:cBhvr>
                                        <p:cTn id="124" dur="500"/>
                                        <p:tgtEl>
                                          <p:spTgt spid="88161"/>
                                        </p:tgtEl>
                                      </p:cBhvr>
                                    </p:animEffect>
                                  </p:childTnLst>
                                </p:cTn>
                              </p:par>
                            </p:childTnLst>
                          </p:cTn>
                        </p:par>
                        <p:par>
                          <p:cTn id="125" fill="hold">
                            <p:stCondLst>
                              <p:cond delay="11500"/>
                            </p:stCondLst>
                            <p:childTnLst>
                              <p:par>
                                <p:cTn id="126" presetID="22" presetClass="entr" presetSubtype="1" fill="hold" grpId="0" nodeType="afterEffect">
                                  <p:stCondLst>
                                    <p:cond delay="0"/>
                                  </p:stCondLst>
                                  <p:childTnLst>
                                    <p:set>
                                      <p:cBhvr>
                                        <p:cTn id="127" dur="1" fill="hold">
                                          <p:stCondLst>
                                            <p:cond delay="0"/>
                                          </p:stCondLst>
                                        </p:cTn>
                                        <p:tgtEl>
                                          <p:spTgt spid="88162"/>
                                        </p:tgtEl>
                                        <p:attrNameLst>
                                          <p:attrName>style.visibility</p:attrName>
                                        </p:attrNameLst>
                                      </p:cBhvr>
                                      <p:to>
                                        <p:strVal val="visible"/>
                                      </p:to>
                                    </p:set>
                                    <p:animEffect transition="in" filter="wipe(up)">
                                      <p:cBhvr>
                                        <p:cTn id="128" dur="500"/>
                                        <p:tgtEl>
                                          <p:spTgt spid="8816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88164"/>
                                        </p:tgtEl>
                                        <p:attrNameLst>
                                          <p:attrName>style.visibility</p:attrName>
                                        </p:attrNameLst>
                                      </p:cBhvr>
                                      <p:to>
                                        <p:strVal val="visible"/>
                                      </p:to>
                                    </p:set>
                                    <p:animEffect transition="in" filter="wipe(up)">
                                      <p:cBhvr>
                                        <p:cTn id="132" dur="500"/>
                                        <p:tgtEl>
                                          <p:spTgt spid="88164"/>
                                        </p:tgtEl>
                                      </p:cBhvr>
                                    </p:animEffect>
                                  </p:childTnLst>
                                </p:cTn>
                              </p:par>
                            </p:childTnLst>
                          </p:cTn>
                        </p:par>
                        <p:par>
                          <p:cTn id="133" fill="hold">
                            <p:stCondLst>
                              <p:cond delay="12500"/>
                            </p:stCondLst>
                            <p:childTnLst>
                              <p:par>
                                <p:cTn id="134" presetID="22" presetClass="entr" presetSubtype="2" fill="hold" nodeType="after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wipe(right)">
                                      <p:cBhvr>
                                        <p:cTn id="136" dur="500"/>
                                        <p:tgtEl>
                                          <p:spTgt spid="4"/>
                                        </p:tgtEl>
                                      </p:cBhvr>
                                    </p:animEffect>
                                  </p:childTnLst>
                                </p:cTn>
                              </p:par>
                            </p:childTnLst>
                          </p:cTn>
                        </p:par>
                        <p:par>
                          <p:cTn id="137" fill="hold">
                            <p:stCondLst>
                              <p:cond delay="13000"/>
                            </p:stCondLst>
                            <p:childTnLst>
                              <p:par>
                                <p:cTn id="138" presetID="1" presetClass="exit" presetSubtype="0" fill="hold" grpId="1" nodeType="afterEffect">
                                  <p:stCondLst>
                                    <p:cond delay="0"/>
                                  </p:stCondLst>
                                  <p:childTnLst>
                                    <p:set>
                                      <p:cBhvr>
                                        <p:cTn id="139" dur="1" fill="hold">
                                          <p:stCondLst>
                                            <p:cond delay="0"/>
                                          </p:stCondLst>
                                        </p:cTn>
                                        <p:tgtEl>
                                          <p:spTgt spid="88161"/>
                                        </p:tgtEl>
                                        <p:attrNameLst>
                                          <p:attrName>style.visibility</p:attrName>
                                        </p:attrNameLst>
                                      </p:cBhvr>
                                      <p:to>
                                        <p:strVal val="hidden"/>
                                      </p:to>
                                    </p:set>
                                  </p:childTnLst>
                                </p:cTn>
                              </p:par>
                            </p:childTnLst>
                          </p:cTn>
                        </p:par>
                        <p:par>
                          <p:cTn id="140" fill="hold">
                            <p:stCondLst>
                              <p:cond delay="13000"/>
                            </p:stCondLst>
                            <p:childTnLst>
                              <p:par>
                                <p:cTn id="141" presetID="1" presetClass="exit" presetSubtype="0" fill="hold" grpId="1" nodeType="afterEffect">
                                  <p:stCondLst>
                                    <p:cond delay="0"/>
                                  </p:stCondLst>
                                  <p:childTnLst>
                                    <p:set>
                                      <p:cBhvr>
                                        <p:cTn id="142" dur="1" fill="hold">
                                          <p:stCondLst>
                                            <p:cond delay="0"/>
                                          </p:stCondLst>
                                        </p:cTn>
                                        <p:tgtEl>
                                          <p:spTgt spid="88162"/>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88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33" grpId="0" animBg="1"/>
      <p:bldP spid="88134" grpId="0" animBg="1"/>
      <p:bldP spid="88135" grpId="0" animBg="1"/>
      <p:bldP spid="88136" grpId="0" animBg="1"/>
      <p:bldP spid="88137" grpId="0" animBg="1"/>
      <p:bldP spid="88138" grpId="0" animBg="1"/>
      <p:bldP spid="88138" grpId="1" animBg="1"/>
      <p:bldP spid="88139" grpId="0" animBg="1"/>
      <p:bldP spid="88139" grpId="1" animBg="1"/>
      <p:bldP spid="88140" grpId="0" animBg="1"/>
      <p:bldP spid="88140" grpId="1" animBg="1"/>
      <p:bldP spid="88143" grpId="0" animBg="1"/>
      <p:bldP spid="88143" grpId="1" animBg="1"/>
      <p:bldP spid="88144" grpId="0" animBg="1"/>
      <p:bldP spid="88144" grpId="1" animBg="1"/>
      <p:bldP spid="88145" grpId="0" animBg="1"/>
      <p:bldP spid="88145" grpId="1" animBg="1"/>
      <p:bldP spid="88149" grpId="0" animBg="1"/>
      <p:bldP spid="88149" grpId="1" animBg="1"/>
      <p:bldP spid="88150" grpId="0" animBg="1"/>
      <p:bldP spid="88150" grpId="1" animBg="1"/>
      <p:bldP spid="88151" grpId="0" animBg="1"/>
      <p:bldP spid="88151" grpId="1" animBg="1"/>
      <p:bldP spid="88158" grpId="0" animBg="1"/>
      <p:bldP spid="88158" grpId="1" animBg="1"/>
      <p:bldP spid="88159" grpId="0" animBg="1"/>
      <p:bldP spid="88159" grpId="1" animBg="1"/>
      <p:bldP spid="88160" grpId="0" animBg="1"/>
      <p:bldP spid="88160" grpId="1" animBg="1"/>
      <p:bldP spid="88161" grpId="0" animBg="1"/>
      <p:bldP spid="88161" grpId="1" animBg="1"/>
      <p:bldP spid="88162" grpId="0" animBg="1"/>
      <p:bldP spid="88162" grpId="1" animBg="1"/>
      <p:bldP spid="88164" grpId="0" animBg="1"/>
      <p:bldP spid="8816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cluster?</a:t>
            </a:r>
            <a:endParaRPr lang="en-US" dirty="0"/>
          </a:p>
        </p:txBody>
      </p:sp>
      <p:sp>
        <p:nvSpPr>
          <p:cNvPr id="3" name="Content Placeholder 2"/>
          <p:cNvSpPr>
            <a:spLocks noGrp="1"/>
          </p:cNvSpPr>
          <p:nvPr>
            <p:ph idx="1"/>
          </p:nvPr>
        </p:nvSpPr>
        <p:spPr>
          <a:xfrm>
            <a:off x="457200" y="990600"/>
            <a:ext cx="8229600" cy="5486400"/>
          </a:xfrm>
        </p:spPr>
        <p:txBody>
          <a:bodyPr>
            <a:normAutofit fontScale="77500" lnSpcReduction="20000"/>
          </a:bodyPr>
          <a:lstStyle/>
          <a:p>
            <a:endParaRPr lang="en-US" dirty="0" smtClean="0"/>
          </a:p>
          <a:p>
            <a:r>
              <a:rPr lang="en-US" b="1" dirty="0" smtClean="0"/>
              <a:t>Summarizing data</a:t>
            </a:r>
          </a:p>
          <a:p>
            <a:pPr lvl="1"/>
            <a:r>
              <a:rPr lang="en-US" dirty="0" smtClean="0"/>
              <a:t>Look at large amounts of data</a:t>
            </a:r>
          </a:p>
          <a:p>
            <a:pPr lvl="1"/>
            <a:r>
              <a:rPr lang="en-US" dirty="0" smtClean="0"/>
              <a:t>Patch-based compression or </a:t>
            </a:r>
            <a:r>
              <a:rPr lang="en-US" dirty="0" err="1" smtClean="0"/>
              <a:t>denoising</a:t>
            </a:r>
            <a:endParaRPr lang="en-US" dirty="0" smtClean="0"/>
          </a:p>
          <a:p>
            <a:pPr lvl="1"/>
            <a:r>
              <a:rPr lang="en-US" dirty="0" smtClean="0"/>
              <a:t>Represent a large continuous vector with the cluster number</a:t>
            </a:r>
          </a:p>
          <a:p>
            <a:pPr>
              <a:buNone/>
            </a:pPr>
            <a:endParaRPr lang="en-US" dirty="0" smtClean="0"/>
          </a:p>
          <a:p>
            <a:r>
              <a:rPr lang="en-US" b="1" dirty="0" smtClean="0"/>
              <a:t>Counting</a:t>
            </a:r>
          </a:p>
          <a:p>
            <a:pPr lvl="1"/>
            <a:r>
              <a:rPr lang="en-US" dirty="0" smtClean="0"/>
              <a:t>Histograms of texture, color, SIFT vectors</a:t>
            </a:r>
          </a:p>
          <a:p>
            <a:endParaRPr lang="en-US" dirty="0" smtClean="0"/>
          </a:p>
          <a:p>
            <a:r>
              <a:rPr lang="en-US" b="1" dirty="0" smtClean="0"/>
              <a:t>Segmentation</a:t>
            </a:r>
          </a:p>
          <a:p>
            <a:pPr lvl="1"/>
            <a:r>
              <a:rPr lang="en-US" dirty="0" smtClean="0"/>
              <a:t>Separate the image into different regions</a:t>
            </a:r>
          </a:p>
          <a:p>
            <a:endParaRPr lang="en-US" dirty="0" smtClean="0"/>
          </a:p>
          <a:p>
            <a:r>
              <a:rPr lang="en-US" b="1" dirty="0" smtClean="0"/>
              <a:t>Prediction</a:t>
            </a:r>
          </a:p>
          <a:p>
            <a:pPr lvl="1"/>
            <a:r>
              <a:rPr lang="en-US" dirty="0" smtClean="0"/>
              <a:t>Images in the same cluster may have the same labels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90"/>
          <p:cNvGrpSpPr>
            <a:grpSpLocks/>
          </p:cNvGrpSpPr>
          <p:nvPr/>
        </p:nvGrpSpPr>
        <p:grpSpPr bwMode="auto">
          <a:xfrm>
            <a:off x="6477000" y="4114800"/>
            <a:ext cx="533400" cy="361950"/>
            <a:chOff x="3504" y="1728"/>
            <a:chExt cx="336" cy="228"/>
          </a:xfrm>
        </p:grpSpPr>
        <p:sp>
          <p:nvSpPr>
            <p:cNvPr id="45124" name="Line 91"/>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5125" name="Picture 92"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80"/>
          <p:cNvGrpSpPr>
            <a:grpSpLocks/>
          </p:cNvGrpSpPr>
          <p:nvPr/>
        </p:nvGrpSpPr>
        <p:grpSpPr bwMode="auto">
          <a:xfrm>
            <a:off x="4191000" y="2370138"/>
            <a:ext cx="1600200" cy="1200150"/>
            <a:chOff x="2256" y="1152"/>
            <a:chExt cx="1008" cy="756"/>
          </a:xfrm>
        </p:grpSpPr>
        <p:sp>
          <p:nvSpPr>
            <p:cNvPr id="45122" name="Line 81"/>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5123" name="Picture 82"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45060" name="Group 69"/>
          <p:cNvGrpSpPr>
            <a:grpSpLocks/>
          </p:cNvGrpSpPr>
          <p:nvPr/>
        </p:nvGrpSpPr>
        <p:grpSpPr bwMode="auto">
          <a:xfrm>
            <a:off x="7086600" y="4114800"/>
            <a:ext cx="533400" cy="361950"/>
            <a:chOff x="3504" y="1728"/>
            <a:chExt cx="336" cy="228"/>
          </a:xfrm>
        </p:grpSpPr>
        <p:sp>
          <p:nvSpPr>
            <p:cNvPr id="45120" name="Line 7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5121" name="Picture 7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5" name="Group 87"/>
          <p:cNvGrpSpPr>
            <a:grpSpLocks/>
          </p:cNvGrpSpPr>
          <p:nvPr/>
        </p:nvGrpSpPr>
        <p:grpSpPr bwMode="auto">
          <a:xfrm>
            <a:off x="4811713" y="2981325"/>
            <a:ext cx="1600200" cy="1200150"/>
            <a:chOff x="2256" y="1152"/>
            <a:chExt cx="1008" cy="756"/>
          </a:xfrm>
        </p:grpSpPr>
        <p:sp>
          <p:nvSpPr>
            <p:cNvPr id="45118" name="Line 88"/>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5119" name="Picture 89"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45062" name="Group 57"/>
          <p:cNvGrpSpPr>
            <a:grpSpLocks/>
          </p:cNvGrpSpPr>
          <p:nvPr/>
        </p:nvGrpSpPr>
        <p:grpSpPr bwMode="auto">
          <a:xfrm>
            <a:off x="5867400" y="2971800"/>
            <a:ext cx="533400" cy="361950"/>
            <a:chOff x="3504" y="1728"/>
            <a:chExt cx="336" cy="228"/>
          </a:xfrm>
        </p:grpSpPr>
        <p:sp>
          <p:nvSpPr>
            <p:cNvPr id="45116" name="Line 5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5117" name="Picture 5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7" name="Group 75"/>
          <p:cNvGrpSpPr>
            <a:grpSpLocks/>
          </p:cNvGrpSpPr>
          <p:nvPr/>
        </p:nvGrpSpPr>
        <p:grpSpPr bwMode="auto">
          <a:xfrm>
            <a:off x="3581400" y="1828800"/>
            <a:ext cx="1600200" cy="1200150"/>
            <a:chOff x="2256" y="1152"/>
            <a:chExt cx="1008" cy="756"/>
          </a:xfrm>
        </p:grpSpPr>
        <p:sp>
          <p:nvSpPr>
            <p:cNvPr id="45114" name="Line 74"/>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5115" name="Picture 73" descr="109_0999"/>
            <p:cNvPicPr>
              <a:picLocks noChangeAspect="1" noChangeArrowheads="1"/>
            </p:cNvPicPr>
            <p:nvPr/>
          </p:nvPicPr>
          <p:blipFill>
            <a:blip r:embed="rId4" cstate="print"/>
            <a:srcRect/>
            <a:stretch>
              <a:fillRect/>
            </a:stretch>
          </p:blipFill>
          <p:spPr bwMode="auto">
            <a:xfrm>
              <a:off x="2256" y="1728"/>
              <a:ext cx="240" cy="180"/>
            </a:xfrm>
            <a:prstGeom prst="rect">
              <a:avLst/>
            </a:prstGeom>
            <a:noFill/>
            <a:ln w="9525">
              <a:noFill/>
              <a:miter lim="800000"/>
              <a:headEnd/>
              <a:tailEnd/>
            </a:ln>
          </p:spPr>
        </p:pic>
      </p:grpSp>
      <p:grpSp>
        <p:nvGrpSpPr>
          <p:cNvPr id="45064" name="Group 2"/>
          <p:cNvGrpSpPr>
            <a:grpSpLocks/>
          </p:cNvGrpSpPr>
          <p:nvPr/>
        </p:nvGrpSpPr>
        <p:grpSpPr bwMode="auto">
          <a:xfrm>
            <a:off x="5562600" y="2743200"/>
            <a:ext cx="533400" cy="361950"/>
            <a:chOff x="3504" y="1728"/>
            <a:chExt cx="336" cy="228"/>
          </a:xfrm>
        </p:grpSpPr>
        <p:sp>
          <p:nvSpPr>
            <p:cNvPr id="4511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511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5065" name="Group 5"/>
          <p:cNvGrpSpPr>
            <a:grpSpLocks/>
          </p:cNvGrpSpPr>
          <p:nvPr/>
        </p:nvGrpSpPr>
        <p:grpSpPr bwMode="auto">
          <a:xfrm>
            <a:off x="6800850" y="3844925"/>
            <a:ext cx="533400" cy="361950"/>
            <a:chOff x="3504" y="1728"/>
            <a:chExt cx="336" cy="228"/>
          </a:xfrm>
        </p:grpSpPr>
        <p:sp>
          <p:nvSpPr>
            <p:cNvPr id="45110" name="Line 6"/>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5111" name="Picture 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5066" name="Line 10"/>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67" name="Line 11"/>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68" name="Line 12"/>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69" name="Oval 13"/>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70" name="Oval 14"/>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71" name="Oval 15"/>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72" name="Line 16"/>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73" name="Line 17"/>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74" name="Line 18"/>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75" name="Oval 19"/>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76" name="Oval 20"/>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77" name="Oval 21"/>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78" name="Line 22"/>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79" name="Line 23"/>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80" name="Line 24"/>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81" name="Oval 25"/>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82" name="Oval 26"/>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83" name="Line 27"/>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84" name="Line 28"/>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85" name="Line 29"/>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solidFill>
                <a:prstClr val="black"/>
              </a:solidFill>
            </a:endParaRPr>
          </a:p>
        </p:txBody>
      </p:sp>
      <p:sp>
        <p:nvSpPr>
          <p:cNvPr id="45086" name="AutoShape 34"/>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45087" name="AutoShape 35"/>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5088" name="AutoShape 36"/>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5089" name="AutoShape 37"/>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5090" name="AutoShape 38"/>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pic>
        <p:nvPicPr>
          <p:cNvPr id="45091" name="Picture 39" descr="114_1469"/>
          <p:cNvPicPr>
            <a:picLocks noChangeAspect="1" noChangeArrowheads="1"/>
          </p:cNvPicPr>
          <p:nvPr/>
        </p:nvPicPr>
        <p:blipFill>
          <a:blip r:embed="rId5" cstate="print"/>
          <a:srcRect/>
          <a:stretch>
            <a:fillRect/>
          </a:stretch>
        </p:blipFill>
        <p:spPr bwMode="auto">
          <a:xfrm>
            <a:off x="3733800" y="1295400"/>
            <a:ext cx="914400" cy="687388"/>
          </a:xfrm>
          <a:prstGeom prst="rect">
            <a:avLst/>
          </a:prstGeom>
          <a:noFill/>
          <a:ln w="9525">
            <a:noFill/>
            <a:miter lim="800000"/>
            <a:headEnd/>
            <a:tailEnd/>
          </a:ln>
        </p:spPr>
      </p:pic>
      <p:pic>
        <p:nvPicPr>
          <p:cNvPr id="109608" name="Picture 40" descr="109_0999"/>
          <p:cNvPicPr>
            <a:picLocks noChangeAspect="1" noChangeArrowheads="1"/>
          </p:cNvPicPr>
          <p:nvPr/>
        </p:nvPicPr>
        <p:blipFill>
          <a:blip r:embed="rId6" cstate="print"/>
          <a:srcRect/>
          <a:stretch>
            <a:fillRect/>
          </a:stretch>
        </p:blipFill>
        <p:spPr bwMode="auto">
          <a:xfrm>
            <a:off x="2743200" y="1981200"/>
            <a:ext cx="914400" cy="685800"/>
          </a:xfrm>
          <a:prstGeom prst="rect">
            <a:avLst/>
          </a:prstGeom>
          <a:noFill/>
          <a:ln w="9525">
            <a:noFill/>
            <a:miter lim="800000"/>
            <a:headEnd/>
            <a:tailEnd/>
          </a:ln>
        </p:spPr>
      </p:pic>
      <p:sp>
        <p:nvSpPr>
          <p:cNvPr id="45093" name="Oval 43"/>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5094" name="Oval 44"/>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5095" name="Oval 45"/>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5096" name="Oval 46"/>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5097" name="Oval 47"/>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09616" name="Line 48"/>
          <p:cNvSpPr>
            <a:spLocks noChangeShapeType="1"/>
          </p:cNvSpPr>
          <p:nvPr/>
        </p:nvSpPr>
        <p:spPr bwMode="auto">
          <a:xfrm flipH="1">
            <a:off x="5578475" y="381000"/>
            <a:ext cx="669925" cy="865188"/>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09618" name="Line 50"/>
          <p:cNvSpPr>
            <a:spLocks noChangeShapeType="1"/>
          </p:cNvSpPr>
          <p:nvPr/>
        </p:nvSpPr>
        <p:spPr bwMode="auto">
          <a:xfrm flipH="1">
            <a:off x="5181600" y="1219200"/>
            <a:ext cx="390525" cy="6096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09622" name="Line 54"/>
          <p:cNvSpPr>
            <a:spLocks noChangeShapeType="1"/>
          </p:cNvSpPr>
          <p:nvPr/>
        </p:nvSpPr>
        <p:spPr bwMode="auto">
          <a:xfrm flipV="1">
            <a:off x="3276600" y="381000"/>
            <a:ext cx="2971800" cy="19050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09640" name="Oval 72"/>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09644" name="Oval 76"/>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09645" name="Line 77"/>
          <p:cNvSpPr>
            <a:spLocks noChangeShapeType="1"/>
          </p:cNvSpPr>
          <p:nvPr/>
        </p:nvSpPr>
        <p:spPr bwMode="auto">
          <a:xfrm flipV="1">
            <a:off x="3165475" y="350838"/>
            <a:ext cx="3143250" cy="200342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09646" name="Line 78"/>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09647" name="Line 79"/>
          <p:cNvSpPr>
            <a:spLocks noChangeShapeType="1"/>
          </p:cNvSpPr>
          <p:nvPr/>
        </p:nvSpPr>
        <p:spPr bwMode="auto">
          <a:xfrm>
            <a:off x="5551488" y="1235075"/>
            <a:ext cx="252412" cy="11588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09651" name="Oval 83"/>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09652" name="Line 84"/>
          <p:cNvSpPr>
            <a:spLocks noChangeShapeType="1"/>
          </p:cNvSpPr>
          <p:nvPr/>
        </p:nvSpPr>
        <p:spPr bwMode="auto">
          <a:xfrm flipV="1">
            <a:off x="3227388" y="331788"/>
            <a:ext cx="3189287" cy="2014537"/>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09653" name="Line 85"/>
          <p:cNvSpPr>
            <a:spLocks noChangeShapeType="1"/>
          </p:cNvSpPr>
          <p:nvPr/>
        </p:nvSpPr>
        <p:spPr bwMode="auto">
          <a:xfrm>
            <a:off x="6389688" y="338138"/>
            <a:ext cx="25400" cy="18034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09654" name="Line 86"/>
          <p:cNvSpPr>
            <a:spLocks noChangeShapeType="1"/>
          </p:cNvSpPr>
          <p:nvPr/>
        </p:nvSpPr>
        <p:spPr bwMode="auto">
          <a:xfrm>
            <a:off x="6424613" y="2108200"/>
            <a:ext cx="12700" cy="89535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Tree>
    <p:extLst>
      <p:ext uri="{BB962C8B-B14F-4D97-AF65-F5344CB8AC3E}">
        <p14:creationId xmlns:p14="http://schemas.microsoft.com/office/powerpoint/2010/main" val="196999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9608"/>
                                        </p:tgtEl>
                                        <p:attrNameLst>
                                          <p:attrName>style.visibility</p:attrName>
                                        </p:attrNameLst>
                                      </p:cBhvr>
                                      <p:to>
                                        <p:strVal val="visible"/>
                                      </p:to>
                                    </p:set>
                                    <p:animEffect transition="in" filter="dissolve">
                                      <p:cBhvr>
                                        <p:cTn id="7" dur="500"/>
                                        <p:tgtEl>
                                          <p:spTgt spid="10960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9640"/>
                                        </p:tgtEl>
                                        <p:attrNameLst>
                                          <p:attrName>style.visibility</p:attrName>
                                        </p:attrNameLst>
                                      </p:cBhvr>
                                      <p:to>
                                        <p:strVal val="visible"/>
                                      </p:to>
                                    </p:set>
                                    <p:animEffect transition="in" filter="dissolve">
                                      <p:cBhvr>
                                        <p:cTn id="11" dur="500"/>
                                        <p:tgtEl>
                                          <p:spTgt spid="1096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9622"/>
                                        </p:tgtEl>
                                        <p:attrNameLst>
                                          <p:attrName>style.visibility</p:attrName>
                                        </p:attrNameLst>
                                      </p:cBhvr>
                                      <p:to>
                                        <p:strVal val="visible"/>
                                      </p:to>
                                    </p:set>
                                    <p:animEffect transition="in" filter="wipe(left)">
                                      <p:cBhvr>
                                        <p:cTn id="15" dur="500"/>
                                        <p:tgtEl>
                                          <p:spTgt spid="10962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9616"/>
                                        </p:tgtEl>
                                        <p:attrNameLst>
                                          <p:attrName>style.visibility</p:attrName>
                                        </p:attrNameLst>
                                      </p:cBhvr>
                                      <p:to>
                                        <p:strVal val="visible"/>
                                      </p:to>
                                    </p:set>
                                    <p:animEffect transition="in" filter="wipe(up)">
                                      <p:cBhvr>
                                        <p:cTn id="19" dur="500"/>
                                        <p:tgtEl>
                                          <p:spTgt spid="10961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9618"/>
                                        </p:tgtEl>
                                        <p:attrNameLst>
                                          <p:attrName>style.visibility</p:attrName>
                                        </p:attrNameLst>
                                      </p:cBhvr>
                                      <p:to>
                                        <p:strVal val="visible"/>
                                      </p:to>
                                    </p:set>
                                    <p:animEffect transition="in" filter="wipe(up)">
                                      <p:cBhvr>
                                        <p:cTn id="23" dur="500"/>
                                        <p:tgtEl>
                                          <p:spTgt spid="10961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10962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961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9618"/>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109644"/>
                                        </p:tgtEl>
                                        <p:attrNameLst>
                                          <p:attrName>style.visibility</p:attrName>
                                        </p:attrNameLst>
                                      </p:cBhvr>
                                      <p:to>
                                        <p:strVal val="visible"/>
                                      </p:to>
                                    </p:set>
                                    <p:animEffect transition="in" filter="dissolve">
                                      <p:cBhvr>
                                        <p:cTn id="38" dur="500"/>
                                        <p:tgtEl>
                                          <p:spTgt spid="10964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09645"/>
                                        </p:tgtEl>
                                        <p:attrNameLst>
                                          <p:attrName>style.visibility</p:attrName>
                                        </p:attrNameLst>
                                      </p:cBhvr>
                                      <p:to>
                                        <p:strVal val="visible"/>
                                      </p:to>
                                    </p:set>
                                    <p:animEffect transition="in" filter="wipe(left)">
                                      <p:cBhvr>
                                        <p:cTn id="42" dur="500"/>
                                        <p:tgtEl>
                                          <p:spTgt spid="109645"/>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09646"/>
                                        </p:tgtEl>
                                        <p:attrNameLst>
                                          <p:attrName>style.visibility</p:attrName>
                                        </p:attrNameLst>
                                      </p:cBhvr>
                                      <p:to>
                                        <p:strVal val="visible"/>
                                      </p:to>
                                    </p:set>
                                    <p:animEffect transition="in" filter="wipe(up)">
                                      <p:cBhvr>
                                        <p:cTn id="46" dur="500"/>
                                        <p:tgtEl>
                                          <p:spTgt spid="109646"/>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09647"/>
                                        </p:tgtEl>
                                        <p:attrNameLst>
                                          <p:attrName>style.visibility</p:attrName>
                                        </p:attrNameLst>
                                      </p:cBhvr>
                                      <p:to>
                                        <p:strVal val="visible"/>
                                      </p:to>
                                    </p:set>
                                    <p:animEffect transition="in" filter="wipe(up)">
                                      <p:cBhvr>
                                        <p:cTn id="50" dur="500"/>
                                        <p:tgtEl>
                                          <p:spTgt spid="109647"/>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childTnLst>
                          </p:cTn>
                        </p:par>
                        <p:par>
                          <p:cTn id="55" fill="hold">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109645"/>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09646"/>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09647"/>
                                        </p:tgtEl>
                                        <p:attrNameLst>
                                          <p:attrName>style.visibility</p:attrName>
                                        </p:attrNameLst>
                                      </p:cBhvr>
                                      <p:to>
                                        <p:strVal val="hidden"/>
                                      </p:to>
                                    </p:set>
                                  </p:childTnLst>
                                </p:cTn>
                              </p:par>
                            </p:childTnLst>
                          </p:cTn>
                        </p:par>
                        <p:par>
                          <p:cTn id="62" fill="hold">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109651"/>
                                        </p:tgtEl>
                                        <p:attrNameLst>
                                          <p:attrName>style.visibility</p:attrName>
                                        </p:attrNameLst>
                                      </p:cBhvr>
                                      <p:to>
                                        <p:strVal val="visible"/>
                                      </p:to>
                                    </p:set>
                                    <p:animEffect transition="in" filter="dissolve">
                                      <p:cBhvr>
                                        <p:cTn id="65" dur="500"/>
                                        <p:tgtEl>
                                          <p:spTgt spid="109651"/>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09652"/>
                                        </p:tgtEl>
                                        <p:attrNameLst>
                                          <p:attrName>style.visibility</p:attrName>
                                        </p:attrNameLst>
                                      </p:cBhvr>
                                      <p:to>
                                        <p:strVal val="visible"/>
                                      </p:to>
                                    </p:set>
                                    <p:animEffect transition="in" filter="wipe(left)">
                                      <p:cBhvr>
                                        <p:cTn id="69" dur="500"/>
                                        <p:tgtEl>
                                          <p:spTgt spid="109652"/>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109653"/>
                                        </p:tgtEl>
                                        <p:attrNameLst>
                                          <p:attrName>style.visibility</p:attrName>
                                        </p:attrNameLst>
                                      </p:cBhvr>
                                      <p:to>
                                        <p:strVal val="visible"/>
                                      </p:to>
                                    </p:set>
                                    <p:animEffect transition="in" filter="wipe(up)">
                                      <p:cBhvr>
                                        <p:cTn id="73" dur="500"/>
                                        <p:tgtEl>
                                          <p:spTgt spid="109653"/>
                                        </p:tgtEl>
                                      </p:cBhvr>
                                    </p:animEffect>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109654"/>
                                        </p:tgtEl>
                                        <p:attrNameLst>
                                          <p:attrName>style.visibility</p:attrName>
                                        </p:attrNameLst>
                                      </p:cBhvr>
                                      <p:to>
                                        <p:strVal val="visible"/>
                                      </p:to>
                                    </p:set>
                                    <p:animEffect transition="in" filter="wipe(up)">
                                      <p:cBhvr>
                                        <p:cTn id="77" dur="500"/>
                                        <p:tgtEl>
                                          <p:spTgt spid="109654"/>
                                        </p:tgtEl>
                                      </p:cBhvr>
                                    </p:animEffect>
                                  </p:childTnLst>
                                </p:cTn>
                              </p:par>
                            </p:childTnLst>
                          </p:cTn>
                        </p:par>
                        <p:par>
                          <p:cTn id="78" fill="hold">
                            <p:stCondLst>
                              <p:cond delay="7500"/>
                            </p:stCondLst>
                            <p:childTnLst>
                              <p:par>
                                <p:cTn id="79" presetID="22" presetClass="entr" presetSubtype="2"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10965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0965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096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16" grpId="0" animBg="1"/>
      <p:bldP spid="109616" grpId="1" animBg="1"/>
      <p:bldP spid="109618" grpId="0" animBg="1"/>
      <p:bldP spid="109618" grpId="1" animBg="1"/>
      <p:bldP spid="109622" grpId="0" animBg="1"/>
      <p:bldP spid="109622" grpId="1" animBg="1"/>
      <p:bldP spid="109640" grpId="0" animBg="1"/>
      <p:bldP spid="109644" grpId="0" animBg="1"/>
      <p:bldP spid="109645" grpId="0" animBg="1"/>
      <p:bldP spid="109645" grpId="1" animBg="1"/>
      <p:bldP spid="109646" grpId="0" animBg="1"/>
      <p:bldP spid="109646" grpId="1" animBg="1"/>
      <p:bldP spid="109647" grpId="0" animBg="1"/>
      <p:bldP spid="109647" grpId="1" animBg="1"/>
      <p:bldP spid="109651" grpId="0" animBg="1"/>
      <p:bldP spid="109652" grpId="0" animBg="1"/>
      <p:bldP spid="109652" grpId="1" animBg="1"/>
      <p:bldP spid="109653" grpId="0" animBg="1"/>
      <p:bldP spid="109653" grpId="1" animBg="1"/>
      <p:bldP spid="109654" grpId="0" animBg="1"/>
      <p:bldP spid="10965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93"/>
          <p:cNvGrpSpPr>
            <a:grpSpLocks/>
          </p:cNvGrpSpPr>
          <p:nvPr/>
        </p:nvGrpSpPr>
        <p:grpSpPr bwMode="auto">
          <a:xfrm>
            <a:off x="6477000" y="4114800"/>
            <a:ext cx="533400" cy="361950"/>
            <a:chOff x="3504" y="1728"/>
            <a:chExt cx="336" cy="228"/>
          </a:xfrm>
        </p:grpSpPr>
        <p:sp>
          <p:nvSpPr>
            <p:cNvPr id="46162" name="Line 94"/>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6163" name="Picture 95"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3" name="Group 90"/>
          <p:cNvGrpSpPr>
            <a:grpSpLocks/>
          </p:cNvGrpSpPr>
          <p:nvPr/>
        </p:nvGrpSpPr>
        <p:grpSpPr bwMode="auto">
          <a:xfrm>
            <a:off x="4384675" y="3554413"/>
            <a:ext cx="2667000" cy="1885950"/>
            <a:chOff x="2544" y="2064"/>
            <a:chExt cx="1680" cy="1188"/>
          </a:xfrm>
        </p:grpSpPr>
        <p:sp>
          <p:nvSpPr>
            <p:cNvPr id="46160" name="Line 91"/>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solidFill>
                  <a:prstClr val="black"/>
                </a:solidFill>
              </a:endParaRPr>
            </a:p>
          </p:txBody>
        </p:sp>
        <p:pic>
          <p:nvPicPr>
            <p:cNvPr id="46161" name="Picture 92" descr="114_1464"/>
            <p:cNvPicPr>
              <a:picLocks noChangeAspect="1" noChangeArrowheads="1"/>
            </p:cNvPicPr>
            <p:nvPr/>
          </p:nvPicPr>
          <p:blipFill>
            <a:blip r:embed="rId4" cstate="print"/>
            <a:srcRect/>
            <a:stretch>
              <a:fillRect/>
            </a:stretch>
          </p:blipFill>
          <p:spPr bwMode="auto">
            <a:xfrm>
              <a:off x="2544" y="3072"/>
              <a:ext cx="240" cy="180"/>
            </a:xfrm>
            <a:prstGeom prst="rect">
              <a:avLst/>
            </a:prstGeom>
            <a:noFill/>
            <a:ln w="9525">
              <a:noFill/>
              <a:miter lim="800000"/>
              <a:headEnd/>
              <a:tailEnd/>
            </a:ln>
          </p:spPr>
        </p:pic>
      </p:grpSp>
      <p:grpSp>
        <p:nvGrpSpPr>
          <p:cNvPr id="4" name="Group 85"/>
          <p:cNvGrpSpPr>
            <a:grpSpLocks/>
          </p:cNvGrpSpPr>
          <p:nvPr/>
        </p:nvGrpSpPr>
        <p:grpSpPr bwMode="auto">
          <a:xfrm>
            <a:off x="4038600" y="3276600"/>
            <a:ext cx="2667000" cy="1885950"/>
            <a:chOff x="2544" y="2064"/>
            <a:chExt cx="1680" cy="1188"/>
          </a:xfrm>
        </p:grpSpPr>
        <p:sp>
          <p:nvSpPr>
            <p:cNvPr id="46158" name="Line 83"/>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solidFill>
                  <a:prstClr val="black"/>
                </a:solidFill>
              </a:endParaRPr>
            </a:p>
          </p:txBody>
        </p:sp>
        <p:pic>
          <p:nvPicPr>
            <p:cNvPr id="46159" name="Picture 84" descr="114_1464"/>
            <p:cNvPicPr>
              <a:picLocks noChangeAspect="1" noChangeArrowheads="1"/>
            </p:cNvPicPr>
            <p:nvPr/>
          </p:nvPicPr>
          <p:blipFill>
            <a:blip r:embed="rId4" cstate="print"/>
            <a:srcRect/>
            <a:stretch>
              <a:fillRect/>
            </a:stretch>
          </p:blipFill>
          <p:spPr bwMode="auto">
            <a:xfrm>
              <a:off x="2544" y="3072"/>
              <a:ext cx="240" cy="180"/>
            </a:xfrm>
            <a:prstGeom prst="rect">
              <a:avLst/>
            </a:prstGeom>
            <a:noFill/>
            <a:ln w="9525">
              <a:noFill/>
              <a:miter lim="800000"/>
              <a:headEnd/>
              <a:tailEnd/>
            </a:ln>
          </p:spPr>
        </p:pic>
      </p:grpSp>
      <p:grpSp>
        <p:nvGrpSpPr>
          <p:cNvPr id="5" name="Group 76"/>
          <p:cNvGrpSpPr>
            <a:grpSpLocks/>
          </p:cNvGrpSpPr>
          <p:nvPr/>
        </p:nvGrpSpPr>
        <p:grpSpPr bwMode="auto">
          <a:xfrm>
            <a:off x="3048000" y="3352800"/>
            <a:ext cx="1371600" cy="971550"/>
            <a:chOff x="1920" y="2112"/>
            <a:chExt cx="864" cy="612"/>
          </a:xfrm>
        </p:grpSpPr>
        <p:sp>
          <p:nvSpPr>
            <p:cNvPr id="46156" name="Line 75"/>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solidFill>
                  <a:prstClr val="black"/>
                </a:solidFill>
              </a:endParaRPr>
            </a:p>
          </p:txBody>
        </p:sp>
        <p:pic>
          <p:nvPicPr>
            <p:cNvPr id="46157" name="Picture 74" descr="114_1464"/>
            <p:cNvPicPr>
              <a:picLocks noChangeAspect="1" noChangeArrowheads="1"/>
            </p:cNvPicPr>
            <p:nvPr/>
          </p:nvPicPr>
          <p:blipFill>
            <a:blip r:embed="rId4" cstate="print"/>
            <a:srcRect/>
            <a:stretch>
              <a:fillRect/>
            </a:stretch>
          </p:blipFill>
          <p:spPr bwMode="auto">
            <a:xfrm>
              <a:off x="1920" y="2544"/>
              <a:ext cx="240" cy="180"/>
            </a:xfrm>
            <a:prstGeom prst="rect">
              <a:avLst/>
            </a:prstGeom>
            <a:noFill/>
            <a:ln w="9525">
              <a:noFill/>
              <a:miter lim="800000"/>
              <a:headEnd/>
              <a:tailEnd/>
            </a:ln>
          </p:spPr>
        </p:pic>
      </p:grpSp>
      <p:grpSp>
        <p:nvGrpSpPr>
          <p:cNvPr id="46086" name="Group 65"/>
          <p:cNvGrpSpPr>
            <a:grpSpLocks/>
          </p:cNvGrpSpPr>
          <p:nvPr/>
        </p:nvGrpSpPr>
        <p:grpSpPr bwMode="auto">
          <a:xfrm>
            <a:off x="4191000" y="2370138"/>
            <a:ext cx="1600200" cy="1200150"/>
            <a:chOff x="2256" y="1152"/>
            <a:chExt cx="1008" cy="756"/>
          </a:xfrm>
        </p:grpSpPr>
        <p:sp>
          <p:nvSpPr>
            <p:cNvPr id="46154" name="Line 66"/>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6155" name="Picture 67"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46087" name="Group 2"/>
          <p:cNvGrpSpPr>
            <a:grpSpLocks/>
          </p:cNvGrpSpPr>
          <p:nvPr/>
        </p:nvGrpSpPr>
        <p:grpSpPr bwMode="auto">
          <a:xfrm>
            <a:off x="7086600" y="4114800"/>
            <a:ext cx="533400" cy="361950"/>
            <a:chOff x="3504" y="1728"/>
            <a:chExt cx="336" cy="228"/>
          </a:xfrm>
        </p:grpSpPr>
        <p:sp>
          <p:nvSpPr>
            <p:cNvPr id="4615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615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6088" name="Group 5"/>
          <p:cNvGrpSpPr>
            <a:grpSpLocks/>
          </p:cNvGrpSpPr>
          <p:nvPr/>
        </p:nvGrpSpPr>
        <p:grpSpPr bwMode="auto">
          <a:xfrm>
            <a:off x="4811713" y="2981325"/>
            <a:ext cx="1600200" cy="1200150"/>
            <a:chOff x="2256" y="1152"/>
            <a:chExt cx="1008" cy="756"/>
          </a:xfrm>
        </p:grpSpPr>
        <p:sp>
          <p:nvSpPr>
            <p:cNvPr id="46150" name="Line 6"/>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6151" name="Picture 7"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46089" name="Group 8"/>
          <p:cNvGrpSpPr>
            <a:grpSpLocks/>
          </p:cNvGrpSpPr>
          <p:nvPr/>
        </p:nvGrpSpPr>
        <p:grpSpPr bwMode="auto">
          <a:xfrm>
            <a:off x="5867400" y="2971800"/>
            <a:ext cx="533400" cy="361950"/>
            <a:chOff x="3504" y="1728"/>
            <a:chExt cx="336" cy="228"/>
          </a:xfrm>
        </p:grpSpPr>
        <p:sp>
          <p:nvSpPr>
            <p:cNvPr id="46148" name="Line 9"/>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6149" name="Picture 10"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6090" name="Group 11"/>
          <p:cNvGrpSpPr>
            <a:grpSpLocks/>
          </p:cNvGrpSpPr>
          <p:nvPr/>
        </p:nvGrpSpPr>
        <p:grpSpPr bwMode="auto">
          <a:xfrm>
            <a:off x="3581400" y="1828800"/>
            <a:ext cx="1600200" cy="1200150"/>
            <a:chOff x="2256" y="1152"/>
            <a:chExt cx="1008" cy="756"/>
          </a:xfrm>
        </p:grpSpPr>
        <p:sp>
          <p:nvSpPr>
            <p:cNvPr id="46146" name="Line 12"/>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6147" name="Picture 13" descr="109_0999"/>
            <p:cNvPicPr>
              <a:picLocks noChangeAspect="1" noChangeArrowheads="1"/>
            </p:cNvPicPr>
            <p:nvPr/>
          </p:nvPicPr>
          <p:blipFill>
            <a:blip r:embed="rId5" cstate="print"/>
            <a:srcRect/>
            <a:stretch>
              <a:fillRect/>
            </a:stretch>
          </p:blipFill>
          <p:spPr bwMode="auto">
            <a:xfrm>
              <a:off x="2256" y="1728"/>
              <a:ext cx="240" cy="180"/>
            </a:xfrm>
            <a:prstGeom prst="rect">
              <a:avLst/>
            </a:prstGeom>
            <a:noFill/>
            <a:ln w="9525">
              <a:noFill/>
              <a:miter lim="800000"/>
              <a:headEnd/>
              <a:tailEnd/>
            </a:ln>
          </p:spPr>
        </p:pic>
      </p:grpSp>
      <p:grpSp>
        <p:nvGrpSpPr>
          <p:cNvPr id="46091" name="Group 14"/>
          <p:cNvGrpSpPr>
            <a:grpSpLocks/>
          </p:cNvGrpSpPr>
          <p:nvPr/>
        </p:nvGrpSpPr>
        <p:grpSpPr bwMode="auto">
          <a:xfrm>
            <a:off x="5562600" y="2743200"/>
            <a:ext cx="533400" cy="361950"/>
            <a:chOff x="3504" y="1728"/>
            <a:chExt cx="336" cy="228"/>
          </a:xfrm>
        </p:grpSpPr>
        <p:sp>
          <p:nvSpPr>
            <p:cNvPr id="46144" name="Line 15"/>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6145" name="Picture 16"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6092" name="Group 17"/>
          <p:cNvGrpSpPr>
            <a:grpSpLocks/>
          </p:cNvGrpSpPr>
          <p:nvPr/>
        </p:nvGrpSpPr>
        <p:grpSpPr bwMode="auto">
          <a:xfrm>
            <a:off x="6800850" y="3844925"/>
            <a:ext cx="533400" cy="361950"/>
            <a:chOff x="3504" y="1728"/>
            <a:chExt cx="336" cy="228"/>
          </a:xfrm>
        </p:grpSpPr>
        <p:sp>
          <p:nvSpPr>
            <p:cNvPr id="46142" name="Line 1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6143" name="Picture 1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6093" name="Line 20"/>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6094" name="Line 21"/>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6095" name="Line 22"/>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6096" name="Oval 23"/>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097" name="Oval 24"/>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098" name="Oval 25"/>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099" name="Line 26"/>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00" name="Line 27"/>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01" name="Line 28"/>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02" name="Oval 29"/>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103" name="Oval 30"/>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104" name="Oval 31"/>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105" name="Line 32"/>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06" name="Line 33"/>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07" name="Line 34"/>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08" name="Oval 35"/>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109" name="Oval 36"/>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110" name="Line 37"/>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11" name="Line 38"/>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12" name="Line 39"/>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solidFill>
                <a:prstClr val="black"/>
              </a:solidFill>
            </a:endParaRPr>
          </a:p>
        </p:txBody>
      </p:sp>
      <p:sp>
        <p:nvSpPr>
          <p:cNvPr id="46113" name="AutoShape 40"/>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46114" name="AutoShape 41"/>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6115" name="AutoShape 42"/>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6116" name="AutoShape 43"/>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6117" name="AutoShape 44"/>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pic>
        <p:nvPicPr>
          <p:cNvPr id="46118" name="Picture 45" descr="114_1469"/>
          <p:cNvPicPr>
            <a:picLocks noChangeAspect="1" noChangeArrowheads="1"/>
          </p:cNvPicPr>
          <p:nvPr/>
        </p:nvPicPr>
        <p:blipFill>
          <a:blip r:embed="rId6" cstate="print"/>
          <a:srcRect/>
          <a:stretch>
            <a:fillRect/>
          </a:stretch>
        </p:blipFill>
        <p:spPr bwMode="auto">
          <a:xfrm>
            <a:off x="3733800" y="1295400"/>
            <a:ext cx="914400" cy="687388"/>
          </a:xfrm>
          <a:prstGeom prst="rect">
            <a:avLst/>
          </a:prstGeom>
          <a:noFill/>
          <a:ln w="9525">
            <a:noFill/>
            <a:miter lim="800000"/>
            <a:headEnd/>
            <a:tailEnd/>
          </a:ln>
        </p:spPr>
      </p:pic>
      <p:pic>
        <p:nvPicPr>
          <p:cNvPr id="46119" name="Picture 46" descr="109_0999"/>
          <p:cNvPicPr>
            <a:picLocks noChangeAspect="1" noChangeArrowheads="1"/>
          </p:cNvPicPr>
          <p:nvPr/>
        </p:nvPicPr>
        <p:blipFill>
          <a:blip r:embed="rId7" cstate="print"/>
          <a:srcRect/>
          <a:stretch>
            <a:fillRect/>
          </a:stretch>
        </p:blipFill>
        <p:spPr bwMode="auto">
          <a:xfrm>
            <a:off x="2743200" y="1981200"/>
            <a:ext cx="914400" cy="685800"/>
          </a:xfrm>
          <a:prstGeom prst="rect">
            <a:avLst/>
          </a:prstGeom>
          <a:noFill/>
          <a:ln w="9525">
            <a:noFill/>
            <a:miter lim="800000"/>
            <a:headEnd/>
            <a:tailEnd/>
          </a:ln>
        </p:spPr>
      </p:pic>
      <p:pic>
        <p:nvPicPr>
          <p:cNvPr id="110639" name="Picture 47" descr="114_1464"/>
          <p:cNvPicPr>
            <a:picLocks noChangeAspect="1" noChangeArrowheads="1"/>
          </p:cNvPicPr>
          <p:nvPr/>
        </p:nvPicPr>
        <p:blipFill>
          <a:blip r:embed="rId8" cstate="print"/>
          <a:srcRect/>
          <a:stretch>
            <a:fillRect/>
          </a:stretch>
        </p:blipFill>
        <p:spPr bwMode="auto">
          <a:xfrm>
            <a:off x="1752600" y="2667000"/>
            <a:ext cx="914400" cy="687388"/>
          </a:xfrm>
          <a:prstGeom prst="rect">
            <a:avLst/>
          </a:prstGeom>
          <a:noFill/>
          <a:ln w="9525">
            <a:noFill/>
            <a:miter lim="800000"/>
            <a:headEnd/>
            <a:tailEnd/>
          </a:ln>
        </p:spPr>
      </p:pic>
      <p:sp>
        <p:nvSpPr>
          <p:cNvPr id="46121" name="Oval 49"/>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6122" name="Oval 50"/>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6123" name="Oval 51"/>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6124" name="Oval 52"/>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6125" name="Oval 53"/>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6126" name="Oval 60"/>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6127" name="Oval 61"/>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0655" name="Line 63"/>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0656" name="Line 64"/>
          <p:cNvSpPr>
            <a:spLocks noChangeShapeType="1"/>
          </p:cNvSpPr>
          <p:nvPr/>
        </p:nvSpPr>
        <p:spPr bwMode="auto">
          <a:xfrm>
            <a:off x="5551488" y="1235075"/>
            <a:ext cx="252412" cy="11588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46130" name="Oval 68"/>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0661" name="Line 69"/>
          <p:cNvSpPr>
            <a:spLocks noChangeShapeType="1"/>
          </p:cNvSpPr>
          <p:nvPr/>
        </p:nvSpPr>
        <p:spPr bwMode="auto">
          <a:xfrm flipV="1">
            <a:off x="2133600" y="381000"/>
            <a:ext cx="4119563" cy="2547938"/>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0664" name="Oval 72"/>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0669" name="Line 77"/>
          <p:cNvSpPr>
            <a:spLocks noChangeShapeType="1"/>
          </p:cNvSpPr>
          <p:nvPr/>
        </p:nvSpPr>
        <p:spPr bwMode="auto">
          <a:xfrm flipH="1">
            <a:off x="4379913" y="2365375"/>
            <a:ext cx="1414462" cy="105092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0670" name="Oval 78"/>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0671" name="Line 79"/>
          <p:cNvSpPr>
            <a:spLocks noChangeShapeType="1"/>
          </p:cNvSpPr>
          <p:nvPr/>
        </p:nvSpPr>
        <p:spPr bwMode="auto">
          <a:xfrm flipV="1">
            <a:off x="2286000" y="315913"/>
            <a:ext cx="4143375" cy="28448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0672" name="Line 80"/>
          <p:cNvSpPr>
            <a:spLocks noChangeShapeType="1"/>
          </p:cNvSpPr>
          <p:nvPr/>
        </p:nvSpPr>
        <p:spPr bwMode="auto">
          <a:xfrm flipH="1">
            <a:off x="6399213" y="309563"/>
            <a:ext cx="6350" cy="184785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0673" name="Line 81"/>
          <p:cNvSpPr>
            <a:spLocks noChangeShapeType="1"/>
          </p:cNvSpPr>
          <p:nvPr/>
        </p:nvSpPr>
        <p:spPr bwMode="auto">
          <a:xfrm>
            <a:off x="6411913" y="2095500"/>
            <a:ext cx="311150" cy="11938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0678" name="Oval 86"/>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0679" name="Line 87"/>
          <p:cNvSpPr>
            <a:spLocks noChangeShapeType="1"/>
          </p:cNvSpPr>
          <p:nvPr/>
        </p:nvSpPr>
        <p:spPr bwMode="auto">
          <a:xfrm flipV="1">
            <a:off x="2370138" y="296863"/>
            <a:ext cx="4098925" cy="25939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0680" name="Line 88"/>
          <p:cNvSpPr>
            <a:spLocks noChangeShapeType="1"/>
          </p:cNvSpPr>
          <p:nvPr/>
        </p:nvSpPr>
        <p:spPr bwMode="auto">
          <a:xfrm>
            <a:off x="6477000" y="301625"/>
            <a:ext cx="898525" cy="27162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0681" name="Line 89"/>
          <p:cNvSpPr>
            <a:spLocks noChangeShapeType="1"/>
          </p:cNvSpPr>
          <p:nvPr/>
        </p:nvSpPr>
        <p:spPr bwMode="auto">
          <a:xfrm flipH="1">
            <a:off x="7046913" y="2978150"/>
            <a:ext cx="328612" cy="5445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Tree>
    <p:extLst>
      <p:ext uri="{BB962C8B-B14F-4D97-AF65-F5344CB8AC3E}">
        <p14:creationId xmlns:p14="http://schemas.microsoft.com/office/powerpoint/2010/main" val="219656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0639"/>
                                        </p:tgtEl>
                                        <p:attrNameLst>
                                          <p:attrName>style.visibility</p:attrName>
                                        </p:attrNameLst>
                                      </p:cBhvr>
                                      <p:to>
                                        <p:strVal val="visible"/>
                                      </p:to>
                                    </p:set>
                                    <p:animEffect transition="in" filter="dissolve">
                                      <p:cBhvr>
                                        <p:cTn id="7" dur="500"/>
                                        <p:tgtEl>
                                          <p:spTgt spid="11063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0664"/>
                                        </p:tgtEl>
                                        <p:attrNameLst>
                                          <p:attrName>style.visibility</p:attrName>
                                        </p:attrNameLst>
                                      </p:cBhvr>
                                      <p:to>
                                        <p:strVal val="visible"/>
                                      </p:to>
                                    </p:set>
                                    <p:animEffect transition="in" filter="dissolve">
                                      <p:cBhvr>
                                        <p:cTn id="11" dur="500"/>
                                        <p:tgtEl>
                                          <p:spTgt spid="11066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0661"/>
                                        </p:tgtEl>
                                        <p:attrNameLst>
                                          <p:attrName>style.visibility</p:attrName>
                                        </p:attrNameLst>
                                      </p:cBhvr>
                                      <p:to>
                                        <p:strVal val="visible"/>
                                      </p:to>
                                    </p:set>
                                    <p:animEffect transition="in" filter="wipe(left)">
                                      <p:cBhvr>
                                        <p:cTn id="15" dur="500"/>
                                        <p:tgtEl>
                                          <p:spTgt spid="11066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0655"/>
                                        </p:tgtEl>
                                        <p:attrNameLst>
                                          <p:attrName>style.visibility</p:attrName>
                                        </p:attrNameLst>
                                      </p:cBhvr>
                                      <p:to>
                                        <p:strVal val="visible"/>
                                      </p:to>
                                    </p:set>
                                    <p:animEffect transition="in" filter="wipe(up)">
                                      <p:cBhvr>
                                        <p:cTn id="19" dur="500"/>
                                        <p:tgtEl>
                                          <p:spTgt spid="11065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0656"/>
                                        </p:tgtEl>
                                        <p:attrNameLst>
                                          <p:attrName>style.visibility</p:attrName>
                                        </p:attrNameLst>
                                      </p:cBhvr>
                                      <p:to>
                                        <p:strVal val="visible"/>
                                      </p:to>
                                    </p:set>
                                    <p:animEffect transition="in" filter="wipe(up)">
                                      <p:cBhvr>
                                        <p:cTn id="23" dur="500"/>
                                        <p:tgtEl>
                                          <p:spTgt spid="11065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0669"/>
                                        </p:tgtEl>
                                        <p:attrNameLst>
                                          <p:attrName>style.visibility</p:attrName>
                                        </p:attrNameLst>
                                      </p:cBhvr>
                                      <p:to>
                                        <p:strVal val="visible"/>
                                      </p:to>
                                    </p:set>
                                    <p:animEffect transition="in" filter="wipe(up)">
                                      <p:cBhvr>
                                        <p:cTn id="27" dur="500"/>
                                        <p:tgtEl>
                                          <p:spTgt spid="11066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3500"/>
                            </p:stCondLst>
                            <p:childTnLst>
                              <p:par>
                                <p:cTn id="33" presetID="1" presetClass="exit" presetSubtype="0" fill="hold" grpId="1" nodeType="afterEffect">
                                  <p:stCondLst>
                                    <p:cond delay="0"/>
                                  </p:stCondLst>
                                  <p:childTnLst>
                                    <p:set>
                                      <p:cBhvr>
                                        <p:cTn id="34" dur="1" fill="hold">
                                          <p:stCondLst>
                                            <p:cond delay="0"/>
                                          </p:stCondLst>
                                        </p:cTn>
                                        <p:tgtEl>
                                          <p:spTgt spid="11066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066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065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0655"/>
                                        </p:tgtEl>
                                        <p:attrNameLst>
                                          <p:attrName>style.visibility</p:attrName>
                                        </p:attrNameLst>
                                      </p:cBhvr>
                                      <p:to>
                                        <p:strVal val="hidden"/>
                                      </p:to>
                                    </p:set>
                                  </p:childTnLst>
                                </p:cTn>
                              </p:par>
                            </p:childTnLst>
                          </p:cTn>
                        </p:par>
                        <p:par>
                          <p:cTn id="41" fill="hold">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110670"/>
                                        </p:tgtEl>
                                        <p:attrNameLst>
                                          <p:attrName>style.visibility</p:attrName>
                                        </p:attrNameLst>
                                      </p:cBhvr>
                                      <p:to>
                                        <p:strVal val="visible"/>
                                      </p:to>
                                    </p:set>
                                    <p:animEffect transition="in" filter="dissolve">
                                      <p:cBhvr>
                                        <p:cTn id="44" dur="500"/>
                                        <p:tgtEl>
                                          <p:spTgt spid="110670"/>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10671"/>
                                        </p:tgtEl>
                                        <p:attrNameLst>
                                          <p:attrName>style.visibility</p:attrName>
                                        </p:attrNameLst>
                                      </p:cBhvr>
                                      <p:to>
                                        <p:strVal val="visible"/>
                                      </p:to>
                                    </p:set>
                                    <p:animEffect transition="in" filter="wipe(left)">
                                      <p:cBhvr>
                                        <p:cTn id="48" dur="500"/>
                                        <p:tgtEl>
                                          <p:spTgt spid="1106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110672"/>
                                        </p:tgtEl>
                                        <p:attrNameLst>
                                          <p:attrName>style.visibility</p:attrName>
                                        </p:attrNameLst>
                                      </p:cBhvr>
                                      <p:to>
                                        <p:strVal val="visible"/>
                                      </p:to>
                                    </p:set>
                                    <p:animEffect transition="in" filter="wipe(up)">
                                      <p:cBhvr>
                                        <p:cTn id="52" dur="500"/>
                                        <p:tgtEl>
                                          <p:spTgt spid="110672"/>
                                        </p:tgtEl>
                                      </p:cBhvr>
                                    </p:animEffect>
                                  </p:childTnLst>
                                </p:cTn>
                              </p:par>
                            </p:childTnLst>
                          </p:cTn>
                        </p:par>
                        <p:par>
                          <p:cTn id="53" fill="hold">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110673"/>
                                        </p:tgtEl>
                                        <p:attrNameLst>
                                          <p:attrName>style.visibility</p:attrName>
                                        </p:attrNameLst>
                                      </p:cBhvr>
                                      <p:to>
                                        <p:strVal val="visible"/>
                                      </p:to>
                                    </p:set>
                                    <p:animEffect transition="in" filter="wipe(up)">
                                      <p:cBhvr>
                                        <p:cTn id="56" dur="500"/>
                                        <p:tgtEl>
                                          <p:spTgt spid="110673"/>
                                        </p:tgtEl>
                                      </p:cBhvr>
                                    </p:animEffect>
                                  </p:childTnLst>
                                </p:cTn>
                              </p:par>
                            </p:childTnLst>
                          </p:cTn>
                        </p:par>
                        <p:par>
                          <p:cTn id="57" fill="hold">
                            <p:stCondLst>
                              <p:cond delay="5500"/>
                            </p:stCondLst>
                            <p:childTnLst>
                              <p:par>
                                <p:cTn id="58" presetID="22" presetClass="entr" presetSubtype="2"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right)">
                                      <p:cBhvr>
                                        <p:cTn id="60" dur="500"/>
                                        <p:tgtEl>
                                          <p:spTgt spid="4"/>
                                        </p:tgtEl>
                                      </p:cBhvr>
                                    </p:animEffect>
                                  </p:childTnLst>
                                </p:cTn>
                              </p:par>
                            </p:childTnLst>
                          </p:cTn>
                        </p:par>
                        <p:par>
                          <p:cTn id="61" fill="hold">
                            <p:stCondLst>
                              <p:cond delay="6000"/>
                            </p:stCondLst>
                            <p:childTnLst>
                              <p:par>
                                <p:cTn id="62" presetID="1" presetClass="exit" presetSubtype="0" fill="hold" grpId="1" nodeType="afterEffect">
                                  <p:stCondLst>
                                    <p:cond delay="0"/>
                                  </p:stCondLst>
                                  <p:childTnLst>
                                    <p:set>
                                      <p:cBhvr>
                                        <p:cTn id="63" dur="1" fill="hold">
                                          <p:stCondLst>
                                            <p:cond delay="0"/>
                                          </p:stCondLst>
                                        </p:cTn>
                                        <p:tgtEl>
                                          <p:spTgt spid="110673"/>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10672"/>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10671"/>
                                        </p:tgtEl>
                                        <p:attrNameLst>
                                          <p:attrName>style.visibility</p:attrName>
                                        </p:attrNameLst>
                                      </p:cBhvr>
                                      <p:to>
                                        <p:strVal val="hidden"/>
                                      </p:to>
                                    </p:set>
                                  </p:childTnLst>
                                </p:cTn>
                              </p:par>
                            </p:childTnLst>
                          </p:cTn>
                        </p:par>
                        <p:par>
                          <p:cTn id="68" fill="hold">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110678"/>
                                        </p:tgtEl>
                                        <p:attrNameLst>
                                          <p:attrName>style.visibility</p:attrName>
                                        </p:attrNameLst>
                                      </p:cBhvr>
                                      <p:to>
                                        <p:strVal val="visible"/>
                                      </p:to>
                                    </p:set>
                                    <p:animEffect transition="in" filter="dissolve">
                                      <p:cBhvr>
                                        <p:cTn id="71" dur="500"/>
                                        <p:tgtEl>
                                          <p:spTgt spid="110678"/>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10679"/>
                                        </p:tgtEl>
                                        <p:attrNameLst>
                                          <p:attrName>style.visibility</p:attrName>
                                        </p:attrNameLst>
                                      </p:cBhvr>
                                      <p:to>
                                        <p:strVal val="visible"/>
                                      </p:to>
                                    </p:set>
                                    <p:animEffect transition="in" filter="wipe(left)">
                                      <p:cBhvr>
                                        <p:cTn id="75" dur="500"/>
                                        <p:tgtEl>
                                          <p:spTgt spid="110679"/>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10680"/>
                                        </p:tgtEl>
                                        <p:attrNameLst>
                                          <p:attrName>style.visibility</p:attrName>
                                        </p:attrNameLst>
                                      </p:cBhvr>
                                      <p:to>
                                        <p:strVal val="visible"/>
                                      </p:to>
                                    </p:set>
                                    <p:animEffect transition="in" filter="wipe(up)">
                                      <p:cBhvr>
                                        <p:cTn id="79" dur="500"/>
                                        <p:tgtEl>
                                          <p:spTgt spid="110680"/>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110681"/>
                                        </p:tgtEl>
                                        <p:attrNameLst>
                                          <p:attrName>style.visibility</p:attrName>
                                        </p:attrNameLst>
                                      </p:cBhvr>
                                      <p:to>
                                        <p:strVal val="visible"/>
                                      </p:to>
                                    </p:set>
                                    <p:animEffect transition="in" filter="wipe(up)">
                                      <p:cBhvr>
                                        <p:cTn id="83" dur="500"/>
                                        <p:tgtEl>
                                          <p:spTgt spid="110681"/>
                                        </p:tgtEl>
                                      </p:cBhvr>
                                    </p:animEffect>
                                  </p:childTnLst>
                                </p:cTn>
                              </p:par>
                            </p:childTnLst>
                          </p:cTn>
                        </p:par>
                        <p:par>
                          <p:cTn id="84" fill="hold">
                            <p:stCondLst>
                              <p:cond delay="8000"/>
                            </p:stCondLst>
                            <p:childTnLst>
                              <p:par>
                                <p:cTn id="85" presetID="22" presetClass="entr" presetSubtype="2"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right)">
                                      <p:cBhvr>
                                        <p:cTn id="87" dur="500"/>
                                        <p:tgtEl>
                                          <p:spTgt spid="3"/>
                                        </p:tgtEl>
                                      </p:cBhvr>
                                    </p:animEffect>
                                  </p:childTnLst>
                                </p:cTn>
                              </p:par>
                            </p:childTnLst>
                          </p:cTn>
                        </p:par>
                        <p:par>
                          <p:cTn id="88" fill="hold">
                            <p:stCondLst>
                              <p:cond delay="8500"/>
                            </p:stCondLst>
                            <p:childTnLst>
                              <p:par>
                                <p:cTn id="89" presetID="1" presetClass="exit" presetSubtype="0" fill="hold" grpId="1" nodeType="afterEffect">
                                  <p:stCondLst>
                                    <p:cond delay="0"/>
                                  </p:stCondLst>
                                  <p:childTnLst>
                                    <p:set>
                                      <p:cBhvr>
                                        <p:cTn id="90" dur="1" fill="hold">
                                          <p:stCondLst>
                                            <p:cond delay="0"/>
                                          </p:stCondLst>
                                        </p:cTn>
                                        <p:tgtEl>
                                          <p:spTgt spid="110679"/>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1068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106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55" grpId="0" animBg="1"/>
      <p:bldP spid="110655" grpId="1" animBg="1"/>
      <p:bldP spid="110656" grpId="0" animBg="1"/>
      <p:bldP spid="110656" grpId="1" animBg="1"/>
      <p:bldP spid="110661" grpId="0" animBg="1"/>
      <p:bldP spid="110661" grpId="1" animBg="1"/>
      <p:bldP spid="110664" grpId="0" animBg="1"/>
      <p:bldP spid="110669" grpId="0" animBg="1"/>
      <p:bldP spid="110669" grpId="1" animBg="1"/>
      <p:bldP spid="110670" grpId="0" animBg="1"/>
      <p:bldP spid="110671" grpId="0" animBg="1"/>
      <p:bldP spid="110671" grpId="1" animBg="1"/>
      <p:bldP spid="110672" grpId="0" animBg="1"/>
      <p:bldP spid="110672" grpId="1" animBg="1"/>
      <p:bldP spid="110673" grpId="0" animBg="1"/>
      <p:bldP spid="110673" grpId="1" animBg="1"/>
      <p:bldP spid="110678" grpId="0" animBg="1"/>
      <p:bldP spid="110679" grpId="0" animBg="1"/>
      <p:bldP spid="110679" grpId="1" animBg="1"/>
      <p:bldP spid="110680" grpId="0" animBg="1"/>
      <p:bldP spid="110680" grpId="1" animBg="1"/>
      <p:bldP spid="110681" grpId="0" animBg="1"/>
      <p:bldP spid="110681"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05"/>
          <p:cNvGrpSpPr>
            <a:grpSpLocks/>
          </p:cNvGrpSpPr>
          <p:nvPr/>
        </p:nvGrpSpPr>
        <p:grpSpPr bwMode="auto">
          <a:xfrm>
            <a:off x="6477000" y="4114800"/>
            <a:ext cx="533400" cy="361950"/>
            <a:chOff x="3504" y="1728"/>
            <a:chExt cx="336" cy="228"/>
          </a:xfrm>
        </p:grpSpPr>
        <p:sp>
          <p:nvSpPr>
            <p:cNvPr id="47200" name="Line 106"/>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7201" name="Picture 107"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pic>
        <p:nvPicPr>
          <p:cNvPr id="47107" name="Picture 100" descr="114_1464"/>
          <p:cNvPicPr>
            <a:picLocks noChangeAspect="1" noChangeArrowheads="1"/>
          </p:cNvPicPr>
          <p:nvPr/>
        </p:nvPicPr>
        <p:blipFill>
          <a:blip r:embed="rId4" cstate="print"/>
          <a:srcRect/>
          <a:stretch>
            <a:fillRect/>
          </a:stretch>
        </p:blipFill>
        <p:spPr bwMode="auto">
          <a:xfrm>
            <a:off x="1752600" y="2667000"/>
            <a:ext cx="914400" cy="687388"/>
          </a:xfrm>
          <a:prstGeom prst="rect">
            <a:avLst/>
          </a:prstGeom>
          <a:noFill/>
          <a:ln w="9525">
            <a:noFill/>
            <a:miter lim="800000"/>
            <a:headEnd/>
            <a:tailEnd/>
          </a:ln>
        </p:spPr>
      </p:pic>
      <p:sp>
        <p:nvSpPr>
          <p:cNvPr id="47108" name="Oval 101"/>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7109" name="Oval 102"/>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7110" name="Oval 103"/>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solidFill>
                <a:prstClr val="black"/>
              </a:solidFill>
            </a:endParaRPr>
          </a:p>
        </p:txBody>
      </p:sp>
      <p:grpSp>
        <p:nvGrpSpPr>
          <p:cNvPr id="3" name="Group 95"/>
          <p:cNvGrpSpPr>
            <a:grpSpLocks/>
          </p:cNvGrpSpPr>
          <p:nvPr/>
        </p:nvGrpSpPr>
        <p:grpSpPr bwMode="auto">
          <a:xfrm>
            <a:off x="1603375" y="2914650"/>
            <a:ext cx="2114550" cy="1531938"/>
            <a:chOff x="1010" y="1836"/>
            <a:chExt cx="1332" cy="965"/>
          </a:xfrm>
        </p:grpSpPr>
        <p:sp>
          <p:nvSpPr>
            <p:cNvPr id="47198" name="Line 89"/>
            <p:cNvSpPr>
              <a:spLocks noChangeShapeType="1"/>
            </p:cNvSpPr>
            <p:nvPr/>
          </p:nvSpPr>
          <p:spPr bwMode="auto">
            <a:xfrm flipH="1">
              <a:off x="1106" y="1836"/>
              <a:ext cx="1236" cy="881"/>
            </a:xfrm>
            <a:prstGeom prst="line">
              <a:avLst/>
            </a:prstGeom>
            <a:noFill/>
            <a:ln w="9525">
              <a:solidFill>
                <a:schemeClr val="tx1"/>
              </a:solidFill>
              <a:round/>
              <a:headEnd/>
              <a:tailEnd/>
            </a:ln>
          </p:spPr>
          <p:txBody>
            <a:bodyPr/>
            <a:lstStyle/>
            <a:p>
              <a:endParaRPr lang="en-US">
                <a:solidFill>
                  <a:prstClr val="black"/>
                </a:solidFill>
              </a:endParaRPr>
            </a:p>
          </p:txBody>
        </p:sp>
        <p:pic>
          <p:nvPicPr>
            <p:cNvPr id="47199" name="Picture 90" descr="115_1531"/>
            <p:cNvPicPr>
              <a:picLocks noChangeAspect="1" noChangeArrowheads="1"/>
            </p:cNvPicPr>
            <p:nvPr/>
          </p:nvPicPr>
          <p:blipFill>
            <a:blip r:embed="rId5" cstate="print"/>
            <a:srcRect/>
            <a:stretch>
              <a:fillRect/>
            </a:stretch>
          </p:blipFill>
          <p:spPr bwMode="auto">
            <a:xfrm>
              <a:off x="1010" y="2621"/>
              <a:ext cx="240" cy="180"/>
            </a:xfrm>
            <a:prstGeom prst="rect">
              <a:avLst/>
            </a:prstGeom>
            <a:noFill/>
            <a:ln w="9525">
              <a:noFill/>
              <a:miter lim="800000"/>
              <a:headEnd/>
              <a:tailEnd/>
            </a:ln>
          </p:spPr>
        </p:pic>
      </p:grpSp>
      <p:grpSp>
        <p:nvGrpSpPr>
          <p:cNvPr id="4" name="Group 94"/>
          <p:cNvGrpSpPr>
            <a:grpSpLocks/>
          </p:cNvGrpSpPr>
          <p:nvPr/>
        </p:nvGrpSpPr>
        <p:grpSpPr bwMode="auto">
          <a:xfrm>
            <a:off x="3352800" y="5334000"/>
            <a:ext cx="1176338" cy="865188"/>
            <a:chOff x="1920" y="3187"/>
            <a:chExt cx="741" cy="545"/>
          </a:xfrm>
        </p:grpSpPr>
        <p:sp>
          <p:nvSpPr>
            <p:cNvPr id="47196" name="Line 92"/>
            <p:cNvSpPr>
              <a:spLocks noChangeShapeType="1"/>
            </p:cNvSpPr>
            <p:nvPr/>
          </p:nvSpPr>
          <p:spPr bwMode="auto">
            <a:xfrm flipH="1">
              <a:off x="2016" y="3187"/>
              <a:ext cx="645" cy="461"/>
            </a:xfrm>
            <a:prstGeom prst="line">
              <a:avLst/>
            </a:prstGeom>
            <a:noFill/>
            <a:ln w="9525">
              <a:solidFill>
                <a:schemeClr val="tx1"/>
              </a:solidFill>
              <a:round/>
              <a:headEnd/>
              <a:tailEnd/>
            </a:ln>
          </p:spPr>
          <p:txBody>
            <a:bodyPr/>
            <a:lstStyle/>
            <a:p>
              <a:endParaRPr lang="en-US">
                <a:solidFill>
                  <a:prstClr val="black"/>
                </a:solidFill>
              </a:endParaRPr>
            </a:p>
          </p:txBody>
        </p:sp>
        <p:pic>
          <p:nvPicPr>
            <p:cNvPr id="47197" name="Picture 93" descr="115_1531"/>
            <p:cNvPicPr>
              <a:picLocks noChangeAspect="1" noChangeArrowheads="1"/>
            </p:cNvPicPr>
            <p:nvPr/>
          </p:nvPicPr>
          <p:blipFill>
            <a:blip r:embed="rId5" cstate="print"/>
            <a:srcRect/>
            <a:stretch>
              <a:fillRect/>
            </a:stretch>
          </p:blipFill>
          <p:spPr bwMode="auto">
            <a:xfrm>
              <a:off x="1920" y="3552"/>
              <a:ext cx="240" cy="180"/>
            </a:xfrm>
            <a:prstGeom prst="rect">
              <a:avLst/>
            </a:prstGeom>
            <a:noFill/>
            <a:ln w="9525">
              <a:noFill/>
              <a:miter lim="800000"/>
              <a:headEnd/>
              <a:tailEnd/>
            </a:ln>
          </p:spPr>
        </p:pic>
      </p:grpSp>
      <p:grpSp>
        <p:nvGrpSpPr>
          <p:cNvPr id="5" name="Group 87"/>
          <p:cNvGrpSpPr>
            <a:grpSpLocks/>
          </p:cNvGrpSpPr>
          <p:nvPr/>
        </p:nvGrpSpPr>
        <p:grpSpPr bwMode="auto">
          <a:xfrm>
            <a:off x="1828800" y="2057400"/>
            <a:ext cx="3657600" cy="2647950"/>
            <a:chOff x="1152" y="1296"/>
            <a:chExt cx="2304" cy="1668"/>
          </a:xfrm>
        </p:grpSpPr>
        <p:sp>
          <p:nvSpPr>
            <p:cNvPr id="47194" name="Line 85"/>
            <p:cNvSpPr>
              <a:spLocks noChangeShapeType="1"/>
            </p:cNvSpPr>
            <p:nvPr/>
          </p:nvSpPr>
          <p:spPr bwMode="auto">
            <a:xfrm flipH="1">
              <a:off x="1248" y="1296"/>
              <a:ext cx="2208" cy="1584"/>
            </a:xfrm>
            <a:prstGeom prst="line">
              <a:avLst/>
            </a:prstGeom>
            <a:noFill/>
            <a:ln w="9525">
              <a:solidFill>
                <a:schemeClr val="tx1"/>
              </a:solidFill>
              <a:round/>
              <a:headEnd/>
              <a:tailEnd/>
            </a:ln>
          </p:spPr>
          <p:txBody>
            <a:bodyPr/>
            <a:lstStyle/>
            <a:p>
              <a:endParaRPr lang="en-US">
                <a:solidFill>
                  <a:prstClr val="black"/>
                </a:solidFill>
              </a:endParaRPr>
            </a:p>
          </p:txBody>
        </p:sp>
        <p:pic>
          <p:nvPicPr>
            <p:cNvPr id="47195" name="Picture 86" descr="115_1531"/>
            <p:cNvPicPr>
              <a:picLocks noChangeAspect="1" noChangeArrowheads="1"/>
            </p:cNvPicPr>
            <p:nvPr/>
          </p:nvPicPr>
          <p:blipFill>
            <a:blip r:embed="rId5" cstate="print"/>
            <a:srcRect/>
            <a:stretch>
              <a:fillRect/>
            </a:stretch>
          </p:blipFill>
          <p:spPr bwMode="auto">
            <a:xfrm>
              <a:off x="1152" y="2784"/>
              <a:ext cx="240" cy="180"/>
            </a:xfrm>
            <a:prstGeom prst="rect">
              <a:avLst/>
            </a:prstGeom>
            <a:noFill/>
            <a:ln w="9525">
              <a:noFill/>
              <a:miter lim="800000"/>
              <a:headEnd/>
              <a:tailEnd/>
            </a:ln>
          </p:spPr>
        </p:pic>
      </p:grpSp>
      <p:grpSp>
        <p:nvGrpSpPr>
          <p:cNvPr id="47114" name="Group 2"/>
          <p:cNvGrpSpPr>
            <a:grpSpLocks/>
          </p:cNvGrpSpPr>
          <p:nvPr/>
        </p:nvGrpSpPr>
        <p:grpSpPr bwMode="auto">
          <a:xfrm>
            <a:off x="4384675" y="3554413"/>
            <a:ext cx="2667000" cy="1885950"/>
            <a:chOff x="2544" y="2064"/>
            <a:chExt cx="1680" cy="1188"/>
          </a:xfrm>
        </p:grpSpPr>
        <p:sp>
          <p:nvSpPr>
            <p:cNvPr id="47192" name="Line 3"/>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solidFill>
                  <a:prstClr val="black"/>
                </a:solidFill>
              </a:endParaRPr>
            </a:p>
          </p:txBody>
        </p:sp>
        <p:pic>
          <p:nvPicPr>
            <p:cNvPr id="47193" name="Picture 4"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grpSp>
        <p:nvGrpSpPr>
          <p:cNvPr id="47115" name="Group 8"/>
          <p:cNvGrpSpPr>
            <a:grpSpLocks/>
          </p:cNvGrpSpPr>
          <p:nvPr/>
        </p:nvGrpSpPr>
        <p:grpSpPr bwMode="auto">
          <a:xfrm>
            <a:off x="3048000" y="3352800"/>
            <a:ext cx="1371600" cy="971550"/>
            <a:chOff x="1920" y="2112"/>
            <a:chExt cx="864" cy="612"/>
          </a:xfrm>
        </p:grpSpPr>
        <p:sp>
          <p:nvSpPr>
            <p:cNvPr id="47190" name="Line 9"/>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solidFill>
                  <a:prstClr val="black"/>
                </a:solidFill>
              </a:endParaRPr>
            </a:p>
          </p:txBody>
        </p:sp>
        <p:pic>
          <p:nvPicPr>
            <p:cNvPr id="47191" name="Picture 10" descr="114_1464"/>
            <p:cNvPicPr>
              <a:picLocks noChangeAspect="1" noChangeArrowheads="1"/>
            </p:cNvPicPr>
            <p:nvPr/>
          </p:nvPicPr>
          <p:blipFill>
            <a:blip r:embed="rId6" cstate="print"/>
            <a:srcRect/>
            <a:stretch>
              <a:fillRect/>
            </a:stretch>
          </p:blipFill>
          <p:spPr bwMode="auto">
            <a:xfrm>
              <a:off x="1920" y="2544"/>
              <a:ext cx="240" cy="180"/>
            </a:xfrm>
            <a:prstGeom prst="rect">
              <a:avLst/>
            </a:prstGeom>
            <a:noFill/>
            <a:ln w="9525">
              <a:noFill/>
              <a:miter lim="800000"/>
              <a:headEnd/>
              <a:tailEnd/>
            </a:ln>
          </p:spPr>
        </p:pic>
      </p:grpSp>
      <p:grpSp>
        <p:nvGrpSpPr>
          <p:cNvPr id="47116" name="Group 11"/>
          <p:cNvGrpSpPr>
            <a:grpSpLocks/>
          </p:cNvGrpSpPr>
          <p:nvPr/>
        </p:nvGrpSpPr>
        <p:grpSpPr bwMode="auto">
          <a:xfrm>
            <a:off x="4191000" y="2370138"/>
            <a:ext cx="1600200" cy="1200150"/>
            <a:chOff x="2256" y="1152"/>
            <a:chExt cx="1008" cy="756"/>
          </a:xfrm>
        </p:grpSpPr>
        <p:sp>
          <p:nvSpPr>
            <p:cNvPr id="47188" name="Line 12"/>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7189" name="Picture 13"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7117" name="Group 14"/>
          <p:cNvGrpSpPr>
            <a:grpSpLocks/>
          </p:cNvGrpSpPr>
          <p:nvPr/>
        </p:nvGrpSpPr>
        <p:grpSpPr bwMode="auto">
          <a:xfrm>
            <a:off x="7086600" y="4114800"/>
            <a:ext cx="533400" cy="361950"/>
            <a:chOff x="3504" y="1728"/>
            <a:chExt cx="336" cy="228"/>
          </a:xfrm>
        </p:grpSpPr>
        <p:sp>
          <p:nvSpPr>
            <p:cNvPr id="47186" name="Line 15"/>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7187" name="Picture 16"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7118" name="Group 17"/>
          <p:cNvGrpSpPr>
            <a:grpSpLocks/>
          </p:cNvGrpSpPr>
          <p:nvPr/>
        </p:nvGrpSpPr>
        <p:grpSpPr bwMode="auto">
          <a:xfrm>
            <a:off x="4811713" y="2981325"/>
            <a:ext cx="1600200" cy="1200150"/>
            <a:chOff x="2256" y="1152"/>
            <a:chExt cx="1008" cy="756"/>
          </a:xfrm>
        </p:grpSpPr>
        <p:sp>
          <p:nvSpPr>
            <p:cNvPr id="47184" name="Line 18"/>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7185" name="Picture 19"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7119" name="Group 20"/>
          <p:cNvGrpSpPr>
            <a:grpSpLocks/>
          </p:cNvGrpSpPr>
          <p:nvPr/>
        </p:nvGrpSpPr>
        <p:grpSpPr bwMode="auto">
          <a:xfrm>
            <a:off x="5867400" y="2971800"/>
            <a:ext cx="533400" cy="361950"/>
            <a:chOff x="3504" y="1728"/>
            <a:chExt cx="336" cy="228"/>
          </a:xfrm>
        </p:grpSpPr>
        <p:sp>
          <p:nvSpPr>
            <p:cNvPr id="47182" name="Line 21"/>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7183" name="Picture 22"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7120" name="Group 23"/>
          <p:cNvGrpSpPr>
            <a:grpSpLocks/>
          </p:cNvGrpSpPr>
          <p:nvPr/>
        </p:nvGrpSpPr>
        <p:grpSpPr bwMode="auto">
          <a:xfrm>
            <a:off x="3581400" y="1828800"/>
            <a:ext cx="1600200" cy="1200150"/>
            <a:chOff x="2256" y="1152"/>
            <a:chExt cx="1008" cy="756"/>
          </a:xfrm>
        </p:grpSpPr>
        <p:sp>
          <p:nvSpPr>
            <p:cNvPr id="47180" name="Line 24"/>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7181" name="Picture 25"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7121" name="Group 26"/>
          <p:cNvGrpSpPr>
            <a:grpSpLocks/>
          </p:cNvGrpSpPr>
          <p:nvPr/>
        </p:nvGrpSpPr>
        <p:grpSpPr bwMode="auto">
          <a:xfrm>
            <a:off x="5562600" y="2743200"/>
            <a:ext cx="533400" cy="361950"/>
            <a:chOff x="3504" y="1728"/>
            <a:chExt cx="336" cy="228"/>
          </a:xfrm>
        </p:grpSpPr>
        <p:sp>
          <p:nvSpPr>
            <p:cNvPr id="47178" name="Line 27"/>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7179" name="Picture 28"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7122" name="Group 29"/>
          <p:cNvGrpSpPr>
            <a:grpSpLocks/>
          </p:cNvGrpSpPr>
          <p:nvPr/>
        </p:nvGrpSpPr>
        <p:grpSpPr bwMode="auto">
          <a:xfrm>
            <a:off x="6800850" y="3844925"/>
            <a:ext cx="533400" cy="361950"/>
            <a:chOff x="3504" y="1728"/>
            <a:chExt cx="336" cy="228"/>
          </a:xfrm>
        </p:grpSpPr>
        <p:sp>
          <p:nvSpPr>
            <p:cNvPr id="47176" name="Line 3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7177" name="Picture 3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7123" name="Line 32"/>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24" name="Line 33"/>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25" name="Line 34"/>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26" name="Oval 35"/>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27" name="Oval 36"/>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28" name="Oval 37"/>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29" name="Line 38"/>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30" name="Line 39"/>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31" name="Line 40"/>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32" name="Oval 41"/>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33" name="Oval 42"/>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34" name="Oval 43"/>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35" name="Line 44"/>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36" name="Line 45"/>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37" name="Line 46"/>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38" name="Oval 47"/>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39" name="Oval 48"/>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40" name="Line 49"/>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41" name="Line 50"/>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42" name="Line 51"/>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solidFill>
                <a:prstClr val="black"/>
              </a:solidFill>
            </a:endParaRPr>
          </a:p>
        </p:txBody>
      </p:sp>
      <p:sp>
        <p:nvSpPr>
          <p:cNvPr id="47143" name="AutoShape 52"/>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47144" name="AutoShape 53"/>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7145" name="AutoShape 54"/>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7146" name="AutoShape 55"/>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7147" name="AutoShape 56"/>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pic>
        <p:nvPicPr>
          <p:cNvPr id="47148" name="Picture 57" descr="114_1469"/>
          <p:cNvPicPr>
            <a:picLocks noChangeAspect="1" noChangeArrowheads="1"/>
          </p:cNvPicPr>
          <p:nvPr/>
        </p:nvPicPr>
        <p:blipFill>
          <a:blip r:embed="rId8" cstate="print"/>
          <a:srcRect/>
          <a:stretch>
            <a:fillRect/>
          </a:stretch>
        </p:blipFill>
        <p:spPr bwMode="auto">
          <a:xfrm>
            <a:off x="3733800" y="1295400"/>
            <a:ext cx="914400" cy="687388"/>
          </a:xfrm>
          <a:prstGeom prst="rect">
            <a:avLst/>
          </a:prstGeom>
          <a:noFill/>
          <a:ln w="9525">
            <a:noFill/>
            <a:miter lim="800000"/>
            <a:headEnd/>
            <a:tailEnd/>
          </a:ln>
        </p:spPr>
      </p:pic>
      <p:pic>
        <p:nvPicPr>
          <p:cNvPr id="47149" name="Picture 58" descr="109_0999"/>
          <p:cNvPicPr>
            <a:picLocks noChangeAspect="1" noChangeArrowheads="1"/>
          </p:cNvPicPr>
          <p:nvPr/>
        </p:nvPicPr>
        <p:blipFill>
          <a:blip r:embed="rId9" cstate="print"/>
          <a:srcRect/>
          <a:stretch>
            <a:fillRect/>
          </a:stretch>
        </p:blipFill>
        <p:spPr bwMode="auto">
          <a:xfrm>
            <a:off x="2743200" y="1981200"/>
            <a:ext cx="914400" cy="685800"/>
          </a:xfrm>
          <a:prstGeom prst="rect">
            <a:avLst/>
          </a:prstGeom>
          <a:noFill/>
          <a:ln w="9525">
            <a:noFill/>
            <a:miter lim="800000"/>
            <a:headEnd/>
            <a:tailEnd/>
          </a:ln>
        </p:spPr>
      </p:pic>
      <p:pic>
        <p:nvPicPr>
          <p:cNvPr id="111676" name="Picture 60" descr="115_1531"/>
          <p:cNvPicPr>
            <a:picLocks noChangeAspect="1" noChangeArrowheads="1"/>
          </p:cNvPicPr>
          <p:nvPr/>
        </p:nvPicPr>
        <p:blipFill>
          <a:blip r:embed="rId10" cstate="print"/>
          <a:srcRect/>
          <a:stretch>
            <a:fillRect/>
          </a:stretch>
        </p:blipFill>
        <p:spPr bwMode="auto">
          <a:xfrm>
            <a:off x="762000" y="3352800"/>
            <a:ext cx="914400" cy="685800"/>
          </a:xfrm>
          <a:prstGeom prst="rect">
            <a:avLst/>
          </a:prstGeom>
          <a:noFill/>
          <a:ln w="9525">
            <a:noFill/>
            <a:miter lim="800000"/>
            <a:headEnd/>
            <a:tailEnd/>
          </a:ln>
        </p:spPr>
      </p:pic>
      <p:sp>
        <p:nvSpPr>
          <p:cNvPr id="47151" name="Oval 61"/>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7152" name="Oval 62"/>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7153" name="Oval 63"/>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7154" name="Oval 64"/>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7155" name="Oval 65"/>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7156" name="Oval 69"/>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7157" name="Oval 70"/>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1687" name="Line 71"/>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1688" name="Line 72"/>
          <p:cNvSpPr>
            <a:spLocks noChangeShapeType="1"/>
          </p:cNvSpPr>
          <p:nvPr/>
        </p:nvSpPr>
        <p:spPr bwMode="auto">
          <a:xfrm flipH="1">
            <a:off x="5184775" y="1200150"/>
            <a:ext cx="390525" cy="6127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47160" name="Oval 73"/>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1690" name="Line 74"/>
          <p:cNvSpPr>
            <a:spLocks noChangeShapeType="1"/>
          </p:cNvSpPr>
          <p:nvPr/>
        </p:nvSpPr>
        <p:spPr bwMode="auto">
          <a:xfrm flipV="1">
            <a:off x="1238250" y="381000"/>
            <a:ext cx="5014913" cy="331946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1691" name="Oval 75"/>
          <p:cNvSpPr>
            <a:spLocks noChangeArrowheads="1"/>
          </p:cNvSpPr>
          <p:nvPr/>
        </p:nvSpPr>
        <p:spPr bwMode="auto">
          <a:xfrm>
            <a:off x="1190625" y="3552825"/>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1692" name="Line 76"/>
          <p:cNvSpPr>
            <a:spLocks noChangeShapeType="1"/>
          </p:cNvSpPr>
          <p:nvPr/>
        </p:nvSpPr>
        <p:spPr bwMode="auto">
          <a:xfrm flipH="1">
            <a:off x="3770313" y="1831975"/>
            <a:ext cx="1414462" cy="105092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1693" name="Oval 77"/>
          <p:cNvSpPr>
            <a:spLocks noChangeArrowheads="1"/>
          </p:cNvSpPr>
          <p:nvPr/>
        </p:nvSpPr>
        <p:spPr bwMode="auto">
          <a:xfrm>
            <a:off x="1006475" y="3668713"/>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1694" name="Line 78"/>
          <p:cNvSpPr>
            <a:spLocks noChangeShapeType="1"/>
          </p:cNvSpPr>
          <p:nvPr/>
        </p:nvSpPr>
        <p:spPr bwMode="auto">
          <a:xfrm flipV="1">
            <a:off x="1038225" y="400050"/>
            <a:ext cx="5241925" cy="33893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1695" name="Line 79"/>
          <p:cNvSpPr>
            <a:spLocks noChangeShapeType="1"/>
          </p:cNvSpPr>
          <p:nvPr/>
        </p:nvSpPr>
        <p:spPr bwMode="auto">
          <a:xfrm flipH="1">
            <a:off x="5522913" y="401638"/>
            <a:ext cx="735012" cy="8890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1696" name="Line 80"/>
          <p:cNvSpPr>
            <a:spLocks noChangeShapeType="1"/>
          </p:cNvSpPr>
          <p:nvPr/>
        </p:nvSpPr>
        <p:spPr bwMode="auto">
          <a:xfrm flipH="1">
            <a:off x="5522913" y="1238250"/>
            <a:ext cx="3175" cy="86995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1697" name="Oval 81"/>
          <p:cNvSpPr>
            <a:spLocks noChangeArrowheads="1"/>
          </p:cNvSpPr>
          <p:nvPr/>
        </p:nvSpPr>
        <p:spPr bwMode="auto">
          <a:xfrm>
            <a:off x="1028700" y="3467100"/>
            <a:ext cx="160338" cy="263525"/>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1698" name="Line 82"/>
          <p:cNvSpPr>
            <a:spLocks noChangeShapeType="1"/>
          </p:cNvSpPr>
          <p:nvPr/>
        </p:nvSpPr>
        <p:spPr bwMode="auto">
          <a:xfrm flipV="1">
            <a:off x="1074738" y="296863"/>
            <a:ext cx="5394325" cy="33178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1699" name="Line 83"/>
          <p:cNvSpPr>
            <a:spLocks noChangeShapeType="1"/>
          </p:cNvSpPr>
          <p:nvPr/>
        </p:nvSpPr>
        <p:spPr bwMode="auto">
          <a:xfrm>
            <a:off x="6477000" y="301625"/>
            <a:ext cx="898525" cy="27162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1700" name="Line 84"/>
          <p:cNvSpPr>
            <a:spLocks noChangeShapeType="1"/>
          </p:cNvSpPr>
          <p:nvPr/>
        </p:nvSpPr>
        <p:spPr bwMode="auto">
          <a:xfrm flipH="1">
            <a:off x="7046913" y="2978150"/>
            <a:ext cx="328612" cy="5445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grpSp>
        <p:nvGrpSpPr>
          <p:cNvPr id="47172" name="Group 97"/>
          <p:cNvGrpSpPr>
            <a:grpSpLocks/>
          </p:cNvGrpSpPr>
          <p:nvPr/>
        </p:nvGrpSpPr>
        <p:grpSpPr bwMode="auto">
          <a:xfrm>
            <a:off x="4038600" y="3276600"/>
            <a:ext cx="2667000" cy="1885950"/>
            <a:chOff x="2544" y="2064"/>
            <a:chExt cx="1680" cy="1188"/>
          </a:xfrm>
        </p:grpSpPr>
        <p:sp>
          <p:nvSpPr>
            <p:cNvPr id="47174" name="Line 98"/>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solidFill>
                  <a:prstClr val="black"/>
                </a:solidFill>
              </a:endParaRPr>
            </a:p>
          </p:txBody>
        </p:sp>
        <p:pic>
          <p:nvPicPr>
            <p:cNvPr id="47175" name="Picture 99"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sp>
        <p:nvSpPr>
          <p:cNvPr id="111720" name="Line 104"/>
          <p:cNvSpPr>
            <a:spLocks noChangeShapeType="1"/>
          </p:cNvSpPr>
          <p:nvPr/>
        </p:nvSpPr>
        <p:spPr bwMode="auto">
          <a:xfrm flipH="1">
            <a:off x="4572000" y="3505200"/>
            <a:ext cx="2514600" cy="18399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Tree>
    <p:extLst>
      <p:ext uri="{BB962C8B-B14F-4D97-AF65-F5344CB8AC3E}">
        <p14:creationId xmlns:p14="http://schemas.microsoft.com/office/powerpoint/2010/main" val="331576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1676"/>
                                        </p:tgtEl>
                                        <p:attrNameLst>
                                          <p:attrName>style.visibility</p:attrName>
                                        </p:attrNameLst>
                                      </p:cBhvr>
                                      <p:to>
                                        <p:strVal val="visible"/>
                                      </p:to>
                                    </p:set>
                                    <p:animEffect transition="in" filter="dissolve">
                                      <p:cBhvr>
                                        <p:cTn id="7" dur="500"/>
                                        <p:tgtEl>
                                          <p:spTgt spid="11167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1693"/>
                                        </p:tgtEl>
                                        <p:attrNameLst>
                                          <p:attrName>style.visibility</p:attrName>
                                        </p:attrNameLst>
                                      </p:cBhvr>
                                      <p:to>
                                        <p:strVal val="visible"/>
                                      </p:to>
                                    </p:set>
                                    <p:animEffect transition="in" filter="dissolve">
                                      <p:cBhvr>
                                        <p:cTn id="11" dur="500"/>
                                        <p:tgtEl>
                                          <p:spTgt spid="11169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1694"/>
                                        </p:tgtEl>
                                        <p:attrNameLst>
                                          <p:attrName>style.visibility</p:attrName>
                                        </p:attrNameLst>
                                      </p:cBhvr>
                                      <p:to>
                                        <p:strVal val="visible"/>
                                      </p:to>
                                    </p:set>
                                    <p:animEffect transition="in" filter="wipe(left)">
                                      <p:cBhvr>
                                        <p:cTn id="15" dur="500"/>
                                        <p:tgtEl>
                                          <p:spTgt spid="11169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1695"/>
                                        </p:tgtEl>
                                        <p:attrNameLst>
                                          <p:attrName>style.visibility</p:attrName>
                                        </p:attrNameLst>
                                      </p:cBhvr>
                                      <p:to>
                                        <p:strVal val="visible"/>
                                      </p:to>
                                    </p:set>
                                    <p:animEffect transition="in" filter="wipe(up)">
                                      <p:cBhvr>
                                        <p:cTn id="19" dur="500"/>
                                        <p:tgtEl>
                                          <p:spTgt spid="11169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1696"/>
                                        </p:tgtEl>
                                        <p:attrNameLst>
                                          <p:attrName>style.visibility</p:attrName>
                                        </p:attrNameLst>
                                      </p:cBhvr>
                                      <p:to>
                                        <p:strVal val="visible"/>
                                      </p:to>
                                    </p:set>
                                    <p:animEffect transition="in" filter="wipe(up)">
                                      <p:cBhvr>
                                        <p:cTn id="23" dur="500"/>
                                        <p:tgtEl>
                                          <p:spTgt spid="111696"/>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11169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169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1696"/>
                                        </p:tgtEl>
                                        <p:attrNameLst>
                                          <p:attrName>style.visibility</p:attrName>
                                        </p:attrNameLst>
                                      </p:cBhvr>
                                      <p:to>
                                        <p:strVal val="hidden"/>
                                      </p:to>
                                    </p:se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111697"/>
                                        </p:tgtEl>
                                        <p:attrNameLst>
                                          <p:attrName>style.visibility</p:attrName>
                                        </p:attrNameLst>
                                      </p:cBhvr>
                                      <p:to>
                                        <p:strVal val="visible"/>
                                      </p:to>
                                    </p:set>
                                    <p:animEffect transition="in" filter="dissolve">
                                      <p:cBhvr>
                                        <p:cTn id="38" dur="500"/>
                                        <p:tgtEl>
                                          <p:spTgt spid="111697"/>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11698"/>
                                        </p:tgtEl>
                                        <p:attrNameLst>
                                          <p:attrName>style.visibility</p:attrName>
                                        </p:attrNameLst>
                                      </p:cBhvr>
                                      <p:to>
                                        <p:strVal val="visible"/>
                                      </p:to>
                                    </p:set>
                                    <p:animEffect transition="in" filter="wipe(left)">
                                      <p:cBhvr>
                                        <p:cTn id="42" dur="500"/>
                                        <p:tgtEl>
                                          <p:spTgt spid="111698"/>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11699"/>
                                        </p:tgtEl>
                                        <p:attrNameLst>
                                          <p:attrName>style.visibility</p:attrName>
                                        </p:attrNameLst>
                                      </p:cBhvr>
                                      <p:to>
                                        <p:strVal val="visible"/>
                                      </p:to>
                                    </p:set>
                                    <p:animEffect transition="in" filter="wipe(up)">
                                      <p:cBhvr>
                                        <p:cTn id="46" dur="500"/>
                                        <p:tgtEl>
                                          <p:spTgt spid="111699"/>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11700"/>
                                        </p:tgtEl>
                                        <p:attrNameLst>
                                          <p:attrName>style.visibility</p:attrName>
                                        </p:attrNameLst>
                                      </p:cBhvr>
                                      <p:to>
                                        <p:strVal val="visible"/>
                                      </p:to>
                                    </p:set>
                                    <p:animEffect transition="in" filter="wipe(up)">
                                      <p:cBhvr>
                                        <p:cTn id="50" dur="500"/>
                                        <p:tgtEl>
                                          <p:spTgt spid="111700"/>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111720"/>
                                        </p:tgtEl>
                                        <p:attrNameLst>
                                          <p:attrName>style.visibility</p:attrName>
                                        </p:attrNameLst>
                                      </p:cBhvr>
                                      <p:to>
                                        <p:strVal val="visible"/>
                                      </p:to>
                                    </p:set>
                                    <p:animEffect transition="in" filter="wipe(up)">
                                      <p:cBhvr>
                                        <p:cTn id="54" dur="500"/>
                                        <p:tgtEl>
                                          <p:spTgt spid="111720"/>
                                        </p:tgtEl>
                                      </p:cBhvr>
                                    </p:animEffect>
                                  </p:childTnLst>
                                </p:cTn>
                              </p:par>
                            </p:childTnLst>
                          </p:cTn>
                        </p:par>
                        <p:par>
                          <p:cTn id="55" fill="hold">
                            <p:stCondLst>
                              <p:cond delay="5500"/>
                            </p:stCondLst>
                            <p:childTnLst>
                              <p:par>
                                <p:cTn id="56" presetID="22" presetClass="entr" presetSubtype="2"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right)">
                                      <p:cBhvr>
                                        <p:cTn id="58" dur="500"/>
                                        <p:tgtEl>
                                          <p:spTgt spid="4"/>
                                        </p:tgtEl>
                                      </p:cBhvr>
                                    </p:animEffect>
                                  </p:childTnLst>
                                </p:cTn>
                              </p:par>
                            </p:childTnLst>
                          </p:cTn>
                        </p:par>
                        <p:par>
                          <p:cTn id="59" fill="hold">
                            <p:stCondLst>
                              <p:cond delay="6000"/>
                            </p:stCondLst>
                            <p:childTnLst>
                              <p:par>
                                <p:cTn id="60" presetID="1" presetClass="exit" presetSubtype="0" fill="hold" grpId="1" nodeType="afterEffect">
                                  <p:stCondLst>
                                    <p:cond delay="0"/>
                                  </p:stCondLst>
                                  <p:childTnLst>
                                    <p:set>
                                      <p:cBhvr>
                                        <p:cTn id="61" dur="1" fill="hold">
                                          <p:stCondLst>
                                            <p:cond delay="0"/>
                                          </p:stCondLst>
                                        </p:cTn>
                                        <p:tgtEl>
                                          <p:spTgt spid="111698"/>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11699"/>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11700"/>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11720"/>
                                        </p:tgtEl>
                                        <p:attrNameLst>
                                          <p:attrName>style.visibility</p:attrName>
                                        </p:attrNameLst>
                                      </p:cBhvr>
                                      <p:to>
                                        <p:strVal val="hidden"/>
                                      </p:to>
                                    </p:set>
                                  </p:childTnLst>
                                </p:cTn>
                              </p:par>
                            </p:childTnLst>
                          </p:cTn>
                        </p:par>
                        <p:par>
                          <p:cTn id="68" fill="hold">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111691"/>
                                        </p:tgtEl>
                                        <p:attrNameLst>
                                          <p:attrName>style.visibility</p:attrName>
                                        </p:attrNameLst>
                                      </p:cBhvr>
                                      <p:to>
                                        <p:strVal val="visible"/>
                                      </p:to>
                                    </p:set>
                                    <p:animEffect transition="in" filter="dissolve">
                                      <p:cBhvr>
                                        <p:cTn id="71" dur="500"/>
                                        <p:tgtEl>
                                          <p:spTgt spid="111691"/>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11690"/>
                                        </p:tgtEl>
                                        <p:attrNameLst>
                                          <p:attrName>style.visibility</p:attrName>
                                        </p:attrNameLst>
                                      </p:cBhvr>
                                      <p:to>
                                        <p:strVal val="visible"/>
                                      </p:to>
                                    </p:set>
                                    <p:animEffect transition="in" filter="wipe(left)">
                                      <p:cBhvr>
                                        <p:cTn id="75" dur="500"/>
                                        <p:tgtEl>
                                          <p:spTgt spid="111690"/>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11687"/>
                                        </p:tgtEl>
                                        <p:attrNameLst>
                                          <p:attrName>style.visibility</p:attrName>
                                        </p:attrNameLst>
                                      </p:cBhvr>
                                      <p:to>
                                        <p:strVal val="visible"/>
                                      </p:to>
                                    </p:set>
                                    <p:animEffect transition="in" filter="wipe(up)">
                                      <p:cBhvr>
                                        <p:cTn id="79" dur="500"/>
                                        <p:tgtEl>
                                          <p:spTgt spid="111687"/>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111688"/>
                                        </p:tgtEl>
                                        <p:attrNameLst>
                                          <p:attrName>style.visibility</p:attrName>
                                        </p:attrNameLst>
                                      </p:cBhvr>
                                      <p:to>
                                        <p:strVal val="visible"/>
                                      </p:to>
                                    </p:set>
                                    <p:animEffect transition="in" filter="wipe(up)">
                                      <p:cBhvr>
                                        <p:cTn id="83" dur="500"/>
                                        <p:tgtEl>
                                          <p:spTgt spid="111688"/>
                                        </p:tgtEl>
                                      </p:cBhvr>
                                    </p:animEffect>
                                  </p:childTnLst>
                                </p:cTn>
                              </p:par>
                            </p:childTnLst>
                          </p:cTn>
                        </p:par>
                        <p:par>
                          <p:cTn id="84" fill="hold">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111692"/>
                                        </p:tgtEl>
                                        <p:attrNameLst>
                                          <p:attrName>style.visibility</p:attrName>
                                        </p:attrNameLst>
                                      </p:cBhvr>
                                      <p:to>
                                        <p:strVal val="visible"/>
                                      </p:to>
                                    </p:set>
                                    <p:animEffect transition="in" filter="wipe(up)">
                                      <p:cBhvr>
                                        <p:cTn id="87" dur="500"/>
                                        <p:tgtEl>
                                          <p:spTgt spid="111692"/>
                                        </p:tgtEl>
                                      </p:cBhvr>
                                    </p:animEffect>
                                  </p:childTnLst>
                                </p:cTn>
                              </p:par>
                            </p:childTnLst>
                          </p:cTn>
                        </p:par>
                        <p:par>
                          <p:cTn id="88" fill="hold">
                            <p:stCondLst>
                              <p:cond delay="8500"/>
                            </p:stCondLst>
                            <p:childTnLst>
                              <p:par>
                                <p:cTn id="89" presetID="22" presetClass="entr" presetSubtype="1"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up)">
                                      <p:cBhvr>
                                        <p:cTn id="91" dur="500"/>
                                        <p:tgtEl>
                                          <p:spTgt spid="3"/>
                                        </p:tgtEl>
                                      </p:cBhvr>
                                    </p:animEffect>
                                  </p:childTnLst>
                                </p:cTn>
                              </p:par>
                            </p:childTnLst>
                          </p:cTn>
                        </p:par>
                        <p:par>
                          <p:cTn id="92" fill="hold">
                            <p:stCondLst>
                              <p:cond delay="9000"/>
                            </p:stCondLst>
                            <p:childTnLst>
                              <p:par>
                                <p:cTn id="93" presetID="1" presetClass="exit" presetSubtype="0" fill="hold" grpId="1" nodeType="afterEffect">
                                  <p:stCondLst>
                                    <p:cond delay="0"/>
                                  </p:stCondLst>
                                  <p:childTnLst>
                                    <p:set>
                                      <p:cBhvr>
                                        <p:cTn id="94" dur="1" fill="hold">
                                          <p:stCondLst>
                                            <p:cond delay="0"/>
                                          </p:stCondLst>
                                        </p:cTn>
                                        <p:tgtEl>
                                          <p:spTgt spid="111690"/>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1168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1168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116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87" grpId="0" animBg="1"/>
      <p:bldP spid="111687" grpId="1" animBg="1"/>
      <p:bldP spid="111688" grpId="0" animBg="1"/>
      <p:bldP spid="111688" grpId="1" animBg="1"/>
      <p:bldP spid="111690" grpId="0" animBg="1"/>
      <p:bldP spid="111690" grpId="1" animBg="1"/>
      <p:bldP spid="111691" grpId="0" animBg="1"/>
      <p:bldP spid="111692" grpId="0" animBg="1"/>
      <p:bldP spid="111692" grpId="1" animBg="1"/>
      <p:bldP spid="111693" grpId="0" animBg="1"/>
      <p:bldP spid="111694" grpId="0" animBg="1"/>
      <p:bldP spid="111694" grpId="1" animBg="1"/>
      <p:bldP spid="111695" grpId="0" animBg="1"/>
      <p:bldP spid="111695" grpId="1" animBg="1"/>
      <p:bldP spid="111696" grpId="0" animBg="1"/>
      <p:bldP spid="111696" grpId="1" animBg="1"/>
      <p:bldP spid="111697" grpId="0" animBg="1"/>
      <p:bldP spid="111698" grpId="0" animBg="1"/>
      <p:bldP spid="111698" grpId="1" animBg="1"/>
      <p:bldP spid="111699" grpId="0" animBg="1"/>
      <p:bldP spid="111699" grpId="1" animBg="1"/>
      <p:bldP spid="111700" grpId="0" animBg="1"/>
      <p:bldP spid="111700" grpId="1" animBg="1"/>
      <p:bldP spid="111720" grpId="0" animBg="1"/>
      <p:bldP spid="111720"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6477000" y="4114800"/>
            <a:ext cx="533400" cy="361950"/>
            <a:chOff x="3504" y="1728"/>
            <a:chExt cx="336" cy="228"/>
          </a:xfrm>
        </p:grpSpPr>
        <p:sp>
          <p:nvSpPr>
            <p:cNvPr id="48242" name="Line 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8243" name="Picture 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pic>
        <p:nvPicPr>
          <p:cNvPr id="48131" name="Picture 5" descr="114_1464"/>
          <p:cNvPicPr>
            <a:picLocks noChangeAspect="1" noChangeArrowheads="1"/>
          </p:cNvPicPr>
          <p:nvPr/>
        </p:nvPicPr>
        <p:blipFill>
          <a:blip r:embed="rId4" cstate="print"/>
          <a:srcRect/>
          <a:stretch>
            <a:fillRect/>
          </a:stretch>
        </p:blipFill>
        <p:spPr bwMode="auto">
          <a:xfrm>
            <a:off x="1752600" y="2667000"/>
            <a:ext cx="914400" cy="687388"/>
          </a:xfrm>
          <a:prstGeom prst="rect">
            <a:avLst/>
          </a:prstGeom>
          <a:noFill/>
          <a:ln w="9525">
            <a:noFill/>
            <a:miter lim="800000"/>
            <a:headEnd/>
            <a:tailEnd/>
          </a:ln>
        </p:spPr>
      </p:pic>
      <p:sp>
        <p:nvSpPr>
          <p:cNvPr id="48132" name="Oval 6"/>
          <p:cNvSpPr>
            <a:spLocks noChangeArrowheads="1"/>
          </p:cNvSpPr>
          <p:nvPr/>
        </p:nvSpPr>
        <p:spPr bwMode="auto">
          <a:xfrm>
            <a:off x="2057400" y="2819400"/>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33" name="Oval 7"/>
          <p:cNvSpPr>
            <a:spLocks noChangeArrowheads="1"/>
          </p:cNvSpPr>
          <p:nvPr/>
        </p:nvSpPr>
        <p:spPr bwMode="auto">
          <a:xfrm>
            <a:off x="2244725" y="3040063"/>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34" name="Oval 8"/>
          <p:cNvSpPr>
            <a:spLocks noChangeArrowheads="1"/>
          </p:cNvSpPr>
          <p:nvPr/>
        </p:nvSpPr>
        <p:spPr bwMode="auto">
          <a:xfrm>
            <a:off x="2286000" y="2743200"/>
            <a:ext cx="160338" cy="263525"/>
          </a:xfrm>
          <a:prstGeom prst="ellipse">
            <a:avLst/>
          </a:prstGeom>
          <a:noFill/>
          <a:ln w="25400">
            <a:solidFill>
              <a:schemeClr val="bg1"/>
            </a:solidFill>
            <a:round/>
            <a:headEnd/>
            <a:tailEnd/>
          </a:ln>
        </p:spPr>
        <p:txBody>
          <a:bodyPr wrap="none" anchor="ctr"/>
          <a:lstStyle/>
          <a:p>
            <a:endParaRPr lang="en-US">
              <a:solidFill>
                <a:prstClr val="black"/>
              </a:solidFill>
            </a:endParaRPr>
          </a:p>
        </p:txBody>
      </p:sp>
      <p:grpSp>
        <p:nvGrpSpPr>
          <p:cNvPr id="48135" name="Group 9"/>
          <p:cNvGrpSpPr>
            <a:grpSpLocks/>
          </p:cNvGrpSpPr>
          <p:nvPr/>
        </p:nvGrpSpPr>
        <p:grpSpPr bwMode="auto">
          <a:xfrm>
            <a:off x="1603375" y="2914650"/>
            <a:ext cx="2114550" cy="1531938"/>
            <a:chOff x="1010" y="1836"/>
            <a:chExt cx="1332" cy="965"/>
          </a:xfrm>
        </p:grpSpPr>
        <p:sp>
          <p:nvSpPr>
            <p:cNvPr id="48240" name="Line 10"/>
            <p:cNvSpPr>
              <a:spLocks noChangeShapeType="1"/>
            </p:cNvSpPr>
            <p:nvPr/>
          </p:nvSpPr>
          <p:spPr bwMode="auto">
            <a:xfrm flipH="1">
              <a:off x="1106" y="1836"/>
              <a:ext cx="1236" cy="881"/>
            </a:xfrm>
            <a:prstGeom prst="line">
              <a:avLst/>
            </a:prstGeom>
            <a:noFill/>
            <a:ln w="9525">
              <a:solidFill>
                <a:schemeClr val="tx1"/>
              </a:solidFill>
              <a:round/>
              <a:headEnd/>
              <a:tailEnd/>
            </a:ln>
          </p:spPr>
          <p:txBody>
            <a:bodyPr/>
            <a:lstStyle/>
            <a:p>
              <a:endParaRPr lang="en-US">
                <a:solidFill>
                  <a:prstClr val="black"/>
                </a:solidFill>
              </a:endParaRPr>
            </a:p>
          </p:txBody>
        </p:sp>
        <p:pic>
          <p:nvPicPr>
            <p:cNvPr id="48241" name="Picture 11" descr="115_1531"/>
            <p:cNvPicPr>
              <a:picLocks noChangeAspect="1" noChangeArrowheads="1"/>
            </p:cNvPicPr>
            <p:nvPr/>
          </p:nvPicPr>
          <p:blipFill>
            <a:blip r:embed="rId5" cstate="print"/>
            <a:srcRect/>
            <a:stretch>
              <a:fillRect/>
            </a:stretch>
          </p:blipFill>
          <p:spPr bwMode="auto">
            <a:xfrm>
              <a:off x="1010" y="2621"/>
              <a:ext cx="240" cy="180"/>
            </a:xfrm>
            <a:prstGeom prst="rect">
              <a:avLst/>
            </a:prstGeom>
            <a:noFill/>
            <a:ln w="9525">
              <a:noFill/>
              <a:miter lim="800000"/>
              <a:headEnd/>
              <a:tailEnd/>
            </a:ln>
          </p:spPr>
        </p:pic>
      </p:grpSp>
      <p:grpSp>
        <p:nvGrpSpPr>
          <p:cNvPr id="48136" name="Group 12"/>
          <p:cNvGrpSpPr>
            <a:grpSpLocks/>
          </p:cNvGrpSpPr>
          <p:nvPr/>
        </p:nvGrpSpPr>
        <p:grpSpPr bwMode="auto">
          <a:xfrm>
            <a:off x="3352800" y="5334000"/>
            <a:ext cx="1176338" cy="865188"/>
            <a:chOff x="1920" y="3187"/>
            <a:chExt cx="741" cy="545"/>
          </a:xfrm>
        </p:grpSpPr>
        <p:sp>
          <p:nvSpPr>
            <p:cNvPr id="48238" name="Line 13"/>
            <p:cNvSpPr>
              <a:spLocks noChangeShapeType="1"/>
            </p:cNvSpPr>
            <p:nvPr/>
          </p:nvSpPr>
          <p:spPr bwMode="auto">
            <a:xfrm flipH="1">
              <a:off x="2016" y="3187"/>
              <a:ext cx="645" cy="461"/>
            </a:xfrm>
            <a:prstGeom prst="line">
              <a:avLst/>
            </a:prstGeom>
            <a:noFill/>
            <a:ln w="9525">
              <a:solidFill>
                <a:schemeClr val="tx1"/>
              </a:solidFill>
              <a:round/>
              <a:headEnd/>
              <a:tailEnd/>
            </a:ln>
          </p:spPr>
          <p:txBody>
            <a:bodyPr/>
            <a:lstStyle/>
            <a:p>
              <a:endParaRPr lang="en-US">
                <a:solidFill>
                  <a:prstClr val="black"/>
                </a:solidFill>
              </a:endParaRPr>
            </a:p>
          </p:txBody>
        </p:sp>
        <p:pic>
          <p:nvPicPr>
            <p:cNvPr id="48239" name="Picture 14" descr="115_1531"/>
            <p:cNvPicPr>
              <a:picLocks noChangeAspect="1" noChangeArrowheads="1"/>
            </p:cNvPicPr>
            <p:nvPr/>
          </p:nvPicPr>
          <p:blipFill>
            <a:blip r:embed="rId5" cstate="print"/>
            <a:srcRect/>
            <a:stretch>
              <a:fillRect/>
            </a:stretch>
          </p:blipFill>
          <p:spPr bwMode="auto">
            <a:xfrm>
              <a:off x="1920" y="3552"/>
              <a:ext cx="240" cy="180"/>
            </a:xfrm>
            <a:prstGeom prst="rect">
              <a:avLst/>
            </a:prstGeom>
            <a:noFill/>
            <a:ln w="9525">
              <a:noFill/>
              <a:miter lim="800000"/>
              <a:headEnd/>
              <a:tailEnd/>
            </a:ln>
          </p:spPr>
        </p:pic>
      </p:grpSp>
      <p:grpSp>
        <p:nvGrpSpPr>
          <p:cNvPr id="48137" name="Group 15"/>
          <p:cNvGrpSpPr>
            <a:grpSpLocks/>
          </p:cNvGrpSpPr>
          <p:nvPr/>
        </p:nvGrpSpPr>
        <p:grpSpPr bwMode="auto">
          <a:xfrm>
            <a:off x="1828800" y="2057400"/>
            <a:ext cx="3657600" cy="2647950"/>
            <a:chOff x="1152" y="1296"/>
            <a:chExt cx="2304" cy="1668"/>
          </a:xfrm>
        </p:grpSpPr>
        <p:sp>
          <p:nvSpPr>
            <p:cNvPr id="48236" name="Line 16"/>
            <p:cNvSpPr>
              <a:spLocks noChangeShapeType="1"/>
            </p:cNvSpPr>
            <p:nvPr/>
          </p:nvSpPr>
          <p:spPr bwMode="auto">
            <a:xfrm flipH="1">
              <a:off x="1248" y="1296"/>
              <a:ext cx="2208" cy="1584"/>
            </a:xfrm>
            <a:prstGeom prst="line">
              <a:avLst/>
            </a:prstGeom>
            <a:noFill/>
            <a:ln w="9525">
              <a:solidFill>
                <a:schemeClr val="tx1"/>
              </a:solidFill>
              <a:round/>
              <a:headEnd/>
              <a:tailEnd/>
            </a:ln>
          </p:spPr>
          <p:txBody>
            <a:bodyPr/>
            <a:lstStyle/>
            <a:p>
              <a:endParaRPr lang="en-US">
                <a:solidFill>
                  <a:prstClr val="black"/>
                </a:solidFill>
              </a:endParaRPr>
            </a:p>
          </p:txBody>
        </p:sp>
        <p:pic>
          <p:nvPicPr>
            <p:cNvPr id="48237" name="Picture 17" descr="115_1531"/>
            <p:cNvPicPr>
              <a:picLocks noChangeAspect="1" noChangeArrowheads="1"/>
            </p:cNvPicPr>
            <p:nvPr/>
          </p:nvPicPr>
          <p:blipFill>
            <a:blip r:embed="rId5" cstate="print"/>
            <a:srcRect/>
            <a:stretch>
              <a:fillRect/>
            </a:stretch>
          </p:blipFill>
          <p:spPr bwMode="auto">
            <a:xfrm>
              <a:off x="1152" y="2784"/>
              <a:ext cx="240" cy="180"/>
            </a:xfrm>
            <a:prstGeom prst="rect">
              <a:avLst/>
            </a:prstGeom>
            <a:noFill/>
            <a:ln w="9525">
              <a:noFill/>
              <a:miter lim="800000"/>
              <a:headEnd/>
              <a:tailEnd/>
            </a:ln>
          </p:spPr>
        </p:pic>
      </p:grpSp>
      <p:grpSp>
        <p:nvGrpSpPr>
          <p:cNvPr id="48138" name="Group 18"/>
          <p:cNvGrpSpPr>
            <a:grpSpLocks/>
          </p:cNvGrpSpPr>
          <p:nvPr/>
        </p:nvGrpSpPr>
        <p:grpSpPr bwMode="auto">
          <a:xfrm>
            <a:off x="4384675" y="3554413"/>
            <a:ext cx="2667000" cy="1885950"/>
            <a:chOff x="2544" y="2064"/>
            <a:chExt cx="1680" cy="1188"/>
          </a:xfrm>
        </p:grpSpPr>
        <p:sp>
          <p:nvSpPr>
            <p:cNvPr id="48234" name="Line 19"/>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solidFill>
                  <a:prstClr val="black"/>
                </a:solidFill>
              </a:endParaRPr>
            </a:p>
          </p:txBody>
        </p:sp>
        <p:pic>
          <p:nvPicPr>
            <p:cNvPr id="48235" name="Picture 20"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grpSp>
        <p:nvGrpSpPr>
          <p:cNvPr id="48139" name="Group 21"/>
          <p:cNvGrpSpPr>
            <a:grpSpLocks/>
          </p:cNvGrpSpPr>
          <p:nvPr/>
        </p:nvGrpSpPr>
        <p:grpSpPr bwMode="auto">
          <a:xfrm>
            <a:off x="3048000" y="3352800"/>
            <a:ext cx="1371600" cy="971550"/>
            <a:chOff x="1920" y="2112"/>
            <a:chExt cx="864" cy="612"/>
          </a:xfrm>
        </p:grpSpPr>
        <p:sp>
          <p:nvSpPr>
            <p:cNvPr id="48232" name="Line 22"/>
            <p:cNvSpPr>
              <a:spLocks noChangeShapeType="1"/>
            </p:cNvSpPr>
            <p:nvPr/>
          </p:nvSpPr>
          <p:spPr bwMode="auto">
            <a:xfrm flipH="1">
              <a:off x="2064" y="2112"/>
              <a:ext cx="720" cy="528"/>
            </a:xfrm>
            <a:prstGeom prst="line">
              <a:avLst/>
            </a:prstGeom>
            <a:noFill/>
            <a:ln w="9525">
              <a:solidFill>
                <a:schemeClr val="tx1"/>
              </a:solidFill>
              <a:round/>
              <a:headEnd/>
              <a:tailEnd/>
            </a:ln>
          </p:spPr>
          <p:txBody>
            <a:bodyPr/>
            <a:lstStyle/>
            <a:p>
              <a:endParaRPr lang="en-US">
                <a:solidFill>
                  <a:prstClr val="black"/>
                </a:solidFill>
              </a:endParaRPr>
            </a:p>
          </p:txBody>
        </p:sp>
        <p:pic>
          <p:nvPicPr>
            <p:cNvPr id="48233" name="Picture 23" descr="114_1464"/>
            <p:cNvPicPr>
              <a:picLocks noChangeAspect="1" noChangeArrowheads="1"/>
            </p:cNvPicPr>
            <p:nvPr/>
          </p:nvPicPr>
          <p:blipFill>
            <a:blip r:embed="rId6" cstate="print"/>
            <a:srcRect/>
            <a:stretch>
              <a:fillRect/>
            </a:stretch>
          </p:blipFill>
          <p:spPr bwMode="auto">
            <a:xfrm>
              <a:off x="1920" y="2544"/>
              <a:ext cx="240" cy="180"/>
            </a:xfrm>
            <a:prstGeom prst="rect">
              <a:avLst/>
            </a:prstGeom>
            <a:noFill/>
            <a:ln w="9525">
              <a:noFill/>
              <a:miter lim="800000"/>
              <a:headEnd/>
              <a:tailEnd/>
            </a:ln>
          </p:spPr>
        </p:pic>
      </p:grpSp>
      <p:grpSp>
        <p:nvGrpSpPr>
          <p:cNvPr id="48140" name="Group 24"/>
          <p:cNvGrpSpPr>
            <a:grpSpLocks/>
          </p:cNvGrpSpPr>
          <p:nvPr/>
        </p:nvGrpSpPr>
        <p:grpSpPr bwMode="auto">
          <a:xfrm>
            <a:off x="4191000" y="2370138"/>
            <a:ext cx="1600200" cy="1200150"/>
            <a:chOff x="2256" y="1152"/>
            <a:chExt cx="1008" cy="756"/>
          </a:xfrm>
        </p:grpSpPr>
        <p:sp>
          <p:nvSpPr>
            <p:cNvPr id="48230" name="Line 25"/>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8231" name="Picture 26"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8141" name="Group 27"/>
          <p:cNvGrpSpPr>
            <a:grpSpLocks/>
          </p:cNvGrpSpPr>
          <p:nvPr/>
        </p:nvGrpSpPr>
        <p:grpSpPr bwMode="auto">
          <a:xfrm>
            <a:off x="7086600" y="4114800"/>
            <a:ext cx="533400" cy="361950"/>
            <a:chOff x="3504" y="1728"/>
            <a:chExt cx="336" cy="228"/>
          </a:xfrm>
        </p:grpSpPr>
        <p:sp>
          <p:nvSpPr>
            <p:cNvPr id="48228" name="Line 28"/>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8229" name="Picture 29"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8142" name="Group 30"/>
          <p:cNvGrpSpPr>
            <a:grpSpLocks/>
          </p:cNvGrpSpPr>
          <p:nvPr/>
        </p:nvGrpSpPr>
        <p:grpSpPr bwMode="auto">
          <a:xfrm>
            <a:off x="4811713" y="2981325"/>
            <a:ext cx="1600200" cy="1200150"/>
            <a:chOff x="2256" y="1152"/>
            <a:chExt cx="1008" cy="756"/>
          </a:xfrm>
        </p:grpSpPr>
        <p:sp>
          <p:nvSpPr>
            <p:cNvPr id="48226" name="Line 31"/>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8227" name="Picture 32"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8143" name="Group 33"/>
          <p:cNvGrpSpPr>
            <a:grpSpLocks/>
          </p:cNvGrpSpPr>
          <p:nvPr/>
        </p:nvGrpSpPr>
        <p:grpSpPr bwMode="auto">
          <a:xfrm>
            <a:off x="5867400" y="2971800"/>
            <a:ext cx="533400" cy="361950"/>
            <a:chOff x="3504" y="1728"/>
            <a:chExt cx="336" cy="228"/>
          </a:xfrm>
        </p:grpSpPr>
        <p:sp>
          <p:nvSpPr>
            <p:cNvPr id="48224" name="Line 34"/>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8225" name="Picture 35"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8144" name="Group 36"/>
          <p:cNvGrpSpPr>
            <a:grpSpLocks/>
          </p:cNvGrpSpPr>
          <p:nvPr/>
        </p:nvGrpSpPr>
        <p:grpSpPr bwMode="auto">
          <a:xfrm>
            <a:off x="3581400" y="1828800"/>
            <a:ext cx="1600200" cy="1200150"/>
            <a:chOff x="2256" y="1152"/>
            <a:chExt cx="1008" cy="756"/>
          </a:xfrm>
        </p:grpSpPr>
        <p:sp>
          <p:nvSpPr>
            <p:cNvPr id="48222" name="Line 37"/>
            <p:cNvSpPr>
              <a:spLocks noChangeShapeType="1"/>
            </p:cNvSpPr>
            <p:nvPr/>
          </p:nvSpPr>
          <p:spPr bwMode="auto">
            <a:xfrm flipH="1">
              <a:off x="2352" y="1152"/>
              <a:ext cx="912" cy="672"/>
            </a:xfrm>
            <a:prstGeom prst="line">
              <a:avLst/>
            </a:prstGeom>
            <a:noFill/>
            <a:ln w="9525">
              <a:solidFill>
                <a:schemeClr val="tx1"/>
              </a:solidFill>
              <a:round/>
              <a:headEnd/>
              <a:tailEnd/>
            </a:ln>
          </p:spPr>
          <p:txBody>
            <a:bodyPr/>
            <a:lstStyle/>
            <a:p>
              <a:endParaRPr lang="en-US">
                <a:solidFill>
                  <a:prstClr val="black"/>
                </a:solidFill>
              </a:endParaRPr>
            </a:p>
          </p:txBody>
        </p:sp>
        <p:pic>
          <p:nvPicPr>
            <p:cNvPr id="48223" name="Picture 38" descr="109_0999"/>
            <p:cNvPicPr>
              <a:picLocks noChangeAspect="1" noChangeArrowheads="1"/>
            </p:cNvPicPr>
            <p:nvPr/>
          </p:nvPicPr>
          <p:blipFill>
            <a:blip r:embed="rId7" cstate="print"/>
            <a:srcRect/>
            <a:stretch>
              <a:fillRect/>
            </a:stretch>
          </p:blipFill>
          <p:spPr bwMode="auto">
            <a:xfrm>
              <a:off x="2256" y="1728"/>
              <a:ext cx="240" cy="180"/>
            </a:xfrm>
            <a:prstGeom prst="rect">
              <a:avLst/>
            </a:prstGeom>
            <a:noFill/>
            <a:ln w="9525">
              <a:noFill/>
              <a:miter lim="800000"/>
              <a:headEnd/>
              <a:tailEnd/>
            </a:ln>
          </p:spPr>
        </p:pic>
      </p:grpSp>
      <p:grpSp>
        <p:nvGrpSpPr>
          <p:cNvPr id="48145" name="Group 39"/>
          <p:cNvGrpSpPr>
            <a:grpSpLocks/>
          </p:cNvGrpSpPr>
          <p:nvPr/>
        </p:nvGrpSpPr>
        <p:grpSpPr bwMode="auto">
          <a:xfrm>
            <a:off x="5562600" y="2743200"/>
            <a:ext cx="533400" cy="361950"/>
            <a:chOff x="3504" y="1728"/>
            <a:chExt cx="336" cy="228"/>
          </a:xfrm>
        </p:grpSpPr>
        <p:sp>
          <p:nvSpPr>
            <p:cNvPr id="48220" name="Line 40"/>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8221" name="Picture 41"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grpSp>
        <p:nvGrpSpPr>
          <p:cNvPr id="48146" name="Group 42"/>
          <p:cNvGrpSpPr>
            <a:grpSpLocks/>
          </p:cNvGrpSpPr>
          <p:nvPr/>
        </p:nvGrpSpPr>
        <p:grpSpPr bwMode="auto">
          <a:xfrm>
            <a:off x="6800850" y="3844925"/>
            <a:ext cx="533400" cy="361950"/>
            <a:chOff x="3504" y="1728"/>
            <a:chExt cx="336" cy="228"/>
          </a:xfrm>
        </p:grpSpPr>
        <p:sp>
          <p:nvSpPr>
            <p:cNvPr id="48218" name="Line 43"/>
            <p:cNvSpPr>
              <a:spLocks noChangeShapeType="1"/>
            </p:cNvSpPr>
            <p:nvPr/>
          </p:nvSpPr>
          <p:spPr bwMode="auto">
            <a:xfrm flipH="1">
              <a:off x="3600" y="1728"/>
              <a:ext cx="240" cy="192"/>
            </a:xfrm>
            <a:prstGeom prst="line">
              <a:avLst/>
            </a:prstGeom>
            <a:noFill/>
            <a:ln w="9525">
              <a:solidFill>
                <a:schemeClr val="tx1"/>
              </a:solidFill>
              <a:round/>
              <a:headEnd/>
              <a:tailEnd/>
            </a:ln>
          </p:spPr>
          <p:txBody>
            <a:bodyPr/>
            <a:lstStyle/>
            <a:p>
              <a:endParaRPr lang="en-US">
                <a:solidFill>
                  <a:prstClr val="black"/>
                </a:solidFill>
              </a:endParaRPr>
            </a:p>
          </p:txBody>
        </p:sp>
        <p:pic>
          <p:nvPicPr>
            <p:cNvPr id="48219" name="Picture 44" descr="114_1469"/>
            <p:cNvPicPr>
              <a:picLocks noChangeAspect="1" noChangeArrowheads="1"/>
            </p:cNvPicPr>
            <p:nvPr/>
          </p:nvPicPr>
          <p:blipFill>
            <a:blip r:embed="rId3" cstate="print"/>
            <a:srcRect/>
            <a:stretch>
              <a:fillRect/>
            </a:stretch>
          </p:blipFill>
          <p:spPr bwMode="auto">
            <a:xfrm>
              <a:off x="3504" y="1776"/>
              <a:ext cx="240" cy="180"/>
            </a:xfrm>
            <a:prstGeom prst="rect">
              <a:avLst/>
            </a:prstGeom>
            <a:noFill/>
            <a:ln w="9525">
              <a:noFill/>
              <a:miter lim="800000"/>
              <a:headEnd/>
              <a:tailEnd/>
            </a:ln>
          </p:spPr>
        </p:pic>
      </p:grpSp>
      <p:sp>
        <p:nvSpPr>
          <p:cNvPr id="48147" name="Line 45"/>
          <p:cNvSpPr>
            <a:spLocks noChangeShapeType="1"/>
          </p:cNvSpPr>
          <p:nvPr/>
        </p:nvSpPr>
        <p:spPr bwMode="auto">
          <a:xfrm flipV="1">
            <a:off x="7043738" y="30892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48" name="Line 46"/>
          <p:cNvSpPr>
            <a:spLocks noChangeShapeType="1"/>
          </p:cNvSpPr>
          <p:nvPr/>
        </p:nvSpPr>
        <p:spPr bwMode="auto">
          <a:xfrm>
            <a:off x="7350125" y="31099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49" name="Line 47"/>
          <p:cNvSpPr>
            <a:spLocks noChangeShapeType="1"/>
          </p:cNvSpPr>
          <p:nvPr/>
        </p:nvSpPr>
        <p:spPr bwMode="auto">
          <a:xfrm>
            <a:off x="7391400" y="31242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50" name="Oval 48"/>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51" name="Oval 49"/>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52" name="Oval 50"/>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53" name="Line 51"/>
          <p:cNvSpPr>
            <a:spLocks noChangeShapeType="1"/>
          </p:cNvSpPr>
          <p:nvPr/>
        </p:nvSpPr>
        <p:spPr bwMode="auto">
          <a:xfrm flipV="1">
            <a:off x="6129338" y="22129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54" name="Line 52"/>
          <p:cNvSpPr>
            <a:spLocks noChangeShapeType="1"/>
          </p:cNvSpPr>
          <p:nvPr/>
        </p:nvSpPr>
        <p:spPr bwMode="auto">
          <a:xfrm>
            <a:off x="6435725" y="22336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55" name="Line 53"/>
          <p:cNvSpPr>
            <a:spLocks noChangeShapeType="1"/>
          </p:cNvSpPr>
          <p:nvPr/>
        </p:nvSpPr>
        <p:spPr bwMode="auto">
          <a:xfrm>
            <a:off x="6477000" y="22479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56" name="Oval 54"/>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57" name="Oval 55"/>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58" name="Oval 56"/>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59" name="Line 57"/>
          <p:cNvSpPr>
            <a:spLocks noChangeShapeType="1"/>
          </p:cNvSpPr>
          <p:nvPr/>
        </p:nvSpPr>
        <p:spPr bwMode="auto">
          <a:xfrm flipV="1">
            <a:off x="5214938" y="1298575"/>
            <a:ext cx="304800" cy="4572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60" name="Line 58"/>
          <p:cNvSpPr>
            <a:spLocks noChangeShapeType="1"/>
          </p:cNvSpPr>
          <p:nvPr/>
        </p:nvSpPr>
        <p:spPr bwMode="auto">
          <a:xfrm>
            <a:off x="5521325" y="1319213"/>
            <a:ext cx="0" cy="7620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61" name="Line 59"/>
          <p:cNvSpPr>
            <a:spLocks noChangeShapeType="1"/>
          </p:cNvSpPr>
          <p:nvPr/>
        </p:nvSpPr>
        <p:spPr bwMode="auto">
          <a:xfrm>
            <a:off x="5562600" y="1333500"/>
            <a:ext cx="228600" cy="9906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62" name="Oval 60"/>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63" name="Oval 61"/>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64" name="Line 62"/>
          <p:cNvSpPr>
            <a:spLocks noChangeShapeType="1"/>
          </p:cNvSpPr>
          <p:nvPr/>
        </p:nvSpPr>
        <p:spPr bwMode="auto">
          <a:xfrm flipV="1">
            <a:off x="5562600" y="381000"/>
            <a:ext cx="685800" cy="9144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65" name="Line 63"/>
          <p:cNvSpPr>
            <a:spLocks noChangeShapeType="1"/>
          </p:cNvSpPr>
          <p:nvPr/>
        </p:nvSpPr>
        <p:spPr bwMode="auto">
          <a:xfrm flipV="1">
            <a:off x="6400800" y="457200"/>
            <a:ext cx="0" cy="17526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66" name="Line 64"/>
          <p:cNvSpPr>
            <a:spLocks noChangeShapeType="1"/>
          </p:cNvSpPr>
          <p:nvPr/>
        </p:nvSpPr>
        <p:spPr bwMode="auto">
          <a:xfrm flipH="1" flipV="1">
            <a:off x="6553200" y="457200"/>
            <a:ext cx="838200" cy="2667000"/>
          </a:xfrm>
          <a:prstGeom prst="line">
            <a:avLst/>
          </a:prstGeom>
          <a:noFill/>
          <a:ln w="38100">
            <a:solidFill>
              <a:schemeClr val="tx1"/>
            </a:solidFill>
            <a:round/>
            <a:headEnd/>
            <a:tailEnd/>
          </a:ln>
        </p:spPr>
        <p:txBody>
          <a:bodyPr/>
          <a:lstStyle/>
          <a:p>
            <a:endParaRPr lang="en-US">
              <a:solidFill>
                <a:prstClr val="black"/>
              </a:solidFill>
            </a:endParaRPr>
          </a:p>
        </p:txBody>
      </p:sp>
      <p:sp>
        <p:nvSpPr>
          <p:cNvPr id="48167" name="AutoShape 65"/>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p>
            <a:endParaRPr lang="en-US">
              <a:solidFill>
                <a:prstClr val="black"/>
              </a:solidFill>
            </a:endParaRPr>
          </a:p>
        </p:txBody>
      </p:sp>
      <p:sp>
        <p:nvSpPr>
          <p:cNvPr id="48168" name="AutoShape 66"/>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black"/>
              </a:solidFill>
            </a:endParaRPr>
          </a:p>
        </p:txBody>
      </p:sp>
      <p:sp>
        <p:nvSpPr>
          <p:cNvPr id="48169" name="AutoShape 67"/>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8170" name="AutoShape 68"/>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sp>
        <p:nvSpPr>
          <p:cNvPr id="48171" name="AutoShape 69"/>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black"/>
              </a:solidFill>
            </a:endParaRPr>
          </a:p>
        </p:txBody>
      </p:sp>
      <p:pic>
        <p:nvPicPr>
          <p:cNvPr id="48172" name="Picture 70" descr="114_1469"/>
          <p:cNvPicPr>
            <a:picLocks noChangeAspect="1" noChangeArrowheads="1"/>
          </p:cNvPicPr>
          <p:nvPr/>
        </p:nvPicPr>
        <p:blipFill>
          <a:blip r:embed="rId8" cstate="print"/>
          <a:srcRect/>
          <a:stretch>
            <a:fillRect/>
          </a:stretch>
        </p:blipFill>
        <p:spPr bwMode="auto">
          <a:xfrm>
            <a:off x="3733800" y="1295400"/>
            <a:ext cx="914400" cy="687388"/>
          </a:xfrm>
          <a:prstGeom prst="rect">
            <a:avLst/>
          </a:prstGeom>
          <a:noFill/>
          <a:ln w="9525">
            <a:noFill/>
            <a:miter lim="800000"/>
            <a:headEnd/>
            <a:tailEnd/>
          </a:ln>
        </p:spPr>
      </p:pic>
      <p:pic>
        <p:nvPicPr>
          <p:cNvPr id="48173" name="Picture 71" descr="109_0999"/>
          <p:cNvPicPr>
            <a:picLocks noChangeAspect="1" noChangeArrowheads="1"/>
          </p:cNvPicPr>
          <p:nvPr/>
        </p:nvPicPr>
        <p:blipFill>
          <a:blip r:embed="rId9" cstate="print"/>
          <a:srcRect/>
          <a:stretch>
            <a:fillRect/>
          </a:stretch>
        </p:blipFill>
        <p:spPr bwMode="auto">
          <a:xfrm>
            <a:off x="2743200" y="1981200"/>
            <a:ext cx="914400" cy="685800"/>
          </a:xfrm>
          <a:prstGeom prst="rect">
            <a:avLst/>
          </a:prstGeom>
          <a:noFill/>
          <a:ln w="9525">
            <a:noFill/>
            <a:miter lim="800000"/>
            <a:headEnd/>
            <a:tailEnd/>
          </a:ln>
        </p:spPr>
      </p:pic>
      <p:pic>
        <p:nvPicPr>
          <p:cNvPr id="48174" name="Picture 72" descr="115_1531"/>
          <p:cNvPicPr>
            <a:picLocks noChangeAspect="1" noChangeArrowheads="1"/>
          </p:cNvPicPr>
          <p:nvPr/>
        </p:nvPicPr>
        <p:blipFill>
          <a:blip r:embed="rId10" cstate="print"/>
          <a:srcRect/>
          <a:stretch>
            <a:fillRect/>
          </a:stretch>
        </p:blipFill>
        <p:spPr bwMode="auto">
          <a:xfrm>
            <a:off x="762000" y="3352800"/>
            <a:ext cx="914400" cy="685800"/>
          </a:xfrm>
          <a:prstGeom prst="rect">
            <a:avLst/>
          </a:prstGeom>
          <a:noFill/>
          <a:ln w="9525">
            <a:noFill/>
            <a:miter lim="800000"/>
            <a:headEnd/>
            <a:tailEnd/>
          </a:ln>
        </p:spPr>
      </p:pic>
      <p:sp>
        <p:nvSpPr>
          <p:cNvPr id="48175" name="Oval 73"/>
          <p:cNvSpPr>
            <a:spLocks noChangeArrowheads="1"/>
          </p:cNvSpPr>
          <p:nvPr/>
        </p:nvSpPr>
        <p:spPr bwMode="auto">
          <a:xfrm>
            <a:off x="4191000" y="1371600"/>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76" name="Oval 74"/>
          <p:cNvSpPr>
            <a:spLocks noChangeArrowheads="1"/>
          </p:cNvSpPr>
          <p:nvPr/>
        </p:nvSpPr>
        <p:spPr bwMode="auto">
          <a:xfrm>
            <a:off x="4321175" y="1328738"/>
            <a:ext cx="76200" cy="76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77" name="Oval 75"/>
          <p:cNvSpPr>
            <a:spLocks noChangeArrowheads="1"/>
          </p:cNvSpPr>
          <p:nvPr/>
        </p:nvSpPr>
        <p:spPr bwMode="auto">
          <a:xfrm>
            <a:off x="3910013" y="16430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78" name="Oval 76"/>
          <p:cNvSpPr>
            <a:spLocks noChangeArrowheads="1"/>
          </p:cNvSpPr>
          <p:nvPr/>
        </p:nvSpPr>
        <p:spPr bwMode="auto">
          <a:xfrm>
            <a:off x="4108450" y="1795463"/>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79" name="Oval 77"/>
          <p:cNvSpPr>
            <a:spLocks noChangeArrowheads="1"/>
          </p:cNvSpPr>
          <p:nvPr/>
        </p:nvSpPr>
        <p:spPr bwMode="auto">
          <a:xfrm>
            <a:off x="3959225" y="1577975"/>
            <a:ext cx="198438" cy="20955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80" name="Oval 78"/>
          <p:cNvSpPr>
            <a:spLocks noChangeArrowheads="1"/>
          </p:cNvSpPr>
          <p:nvPr/>
        </p:nvSpPr>
        <p:spPr bwMode="auto">
          <a:xfrm>
            <a:off x="3200400" y="2209800"/>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81" name="Oval 79"/>
          <p:cNvSpPr>
            <a:spLocks noChangeArrowheads="1"/>
          </p:cNvSpPr>
          <p:nvPr/>
        </p:nvSpPr>
        <p:spPr bwMode="auto">
          <a:xfrm>
            <a:off x="3116263" y="2241550"/>
            <a:ext cx="152400" cy="1524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82" name="Oval 82"/>
          <p:cNvSpPr>
            <a:spLocks noChangeArrowheads="1"/>
          </p:cNvSpPr>
          <p:nvPr/>
        </p:nvSpPr>
        <p:spPr bwMode="auto">
          <a:xfrm>
            <a:off x="3084513" y="2141538"/>
            <a:ext cx="315912" cy="3302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83" name="Oval 84"/>
          <p:cNvSpPr>
            <a:spLocks noChangeArrowheads="1"/>
          </p:cNvSpPr>
          <p:nvPr/>
        </p:nvSpPr>
        <p:spPr bwMode="auto">
          <a:xfrm>
            <a:off x="1190625" y="3552825"/>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84" name="Oval 86"/>
          <p:cNvSpPr>
            <a:spLocks noChangeArrowheads="1"/>
          </p:cNvSpPr>
          <p:nvPr/>
        </p:nvSpPr>
        <p:spPr bwMode="auto">
          <a:xfrm>
            <a:off x="1006475" y="3668713"/>
            <a:ext cx="152400" cy="228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48185" name="Oval 90"/>
          <p:cNvSpPr>
            <a:spLocks noChangeArrowheads="1"/>
          </p:cNvSpPr>
          <p:nvPr/>
        </p:nvSpPr>
        <p:spPr bwMode="auto">
          <a:xfrm>
            <a:off x="1028700" y="3467100"/>
            <a:ext cx="160338" cy="263525"/>
          </a:xfrm>
          <a:prstGeom prst="ellipse">
            <a:avLst/>
          </a:prstGeom>
          <a:noFill/>
          <a:ln w="25400">
            <a:solidFill>
              <a:schemeClr val="bg1"/>
            </a:solidFill>
            <a:round/>
            <a:headEnd/>
            <a:tailEnd/>
          </a:ln>
        </p:spPr>
        <p:txBody>
          <a:bodyPr wrap="none" anchor="ctr"/>
          <a:lstStyle/>
          <a:p>
            <a:endParaRPr lang="en-US">
              <a:solidFill>
                <a:prstClr val="black"/>
              </a:solidFill>
            </a:endParaRPr>
          </a:p>
        </p:txBody>
      </p:sp>
      <p:grpSp>
        <p:nvGrpSpPr>
          <p:cNvPr id="48186" name="Group 94"/>
          <p:cNvGrpSpPr>
            <a:grpSpLocks/>
          </p:cNvGrpSpPr>
          <p:nvPr/>
        </p:nvGrpSpPr>
        <p:grpSpPr bwMode="auto">
          <a:xfrm>
            <a:off x="4038600" y="3276600"/>
            <a:ext cx="2667000" cy="1885950"/>
            <a:chOff x="2544" y="2064"/>
            <a:chExt cx="1680" cy="1188"/>
          </a:xfrm>
        </p:grpSpPr>
        <p:sp>
          <p:nvSpPr>
            <p:cNvPr id="48216" name="Line 95"/>
            <p:cNvSpPr>
              <a:spLocks noChangeShapeType="1"/>
            </p:cNvSpPr>
            <p:nvPr/>
          </p:nvSpPr>
          <p:spPr bwMode="auto">
            <a:xfrm flipH="1">
              <a:off x="2688" y="2064"/>
              <a:ext cx="1536" cy="1104"/>
            </a:xfrm>
            <a:prstGeom prst="line">
              <a:avLst/>
            </a:prstGeom>
            <a:noFill/>
            <a:ln w="9525">
              <a:solidFill>
                <a:schemeClr val="tx1"/>
              </a:solidFill>
              <a:round/>
              <a:headEnd/>
              <a:tailEnd/>
            </a:ln>
          </p:spPr>
          <p:txBody>
            <a:bodyPr/>
            <a:lstStyle/>
            <a:p>
              <a:endParaRPr lang="en-US">
                <a:solidFill>
                  <a:prstClr val="black"/>
                </a:solidFill>
              </a:endParaRPr>
            </a:p>
          </p:txBody>
        </p:sp>
        <p:pic>
          <p:nvPicPr>
            <p:cNvPr id="48217" name="Picture 96" descr="114_1464"/>
            <p:cNvPicPr>
              <a:picLocks noChangeAspect="1" noChangeArrowheads="1"/>
            </p:cNvPicPr>
            <p:nvPr/>
          </p:nvPicPr>
          <p:blipFill>
            <a:blip r:embed="rId6" cstate="print"/>
            <a:srcRect/>
            <a:stretch>
              <a:fillRect/>
            </a:stretch>
          </p:blipFill>
          <p:spPr bwMode="auto">
            <a:xfrm>
              <a:off x="2544" y="3072"/>
              <a:ext cx="240" cy="180"/>
            </a:xfrm>
            <a:prstGeom prst="rect">
              <a:avLst/>
            </a:prstGeom>
            <a:noFill/>
            <a:ln w="9525">
              <a:noFill/>
              <a:miter lim="800000"/>
              <a:headEnd/>
              <a:tailEnd/>
            </a:ln>
          </p:spPr>
        </p:pic>
      </p:grpSp>
      <p:pic>
        <p:nvPicPr>
          <p:cNvPr id="113762" name="Picture 98" descr="109_0915"/>
          <p:cNvPicPr>
            <a:picLocks noChangeAspect="1" noChangeArrowheads="1"/>
          </p:cNvPicPr>
          <p:nvPr/>
        </p:nvPicPr>
        <p:blipFill>
          <a:blip r:embed="rId11" cstate="print"/>
          <a:srcRect/>
          <a:stretch>
            <a:fillRect/>
          </a:stretch>
        </p:blipFill>
        <p:spPr bwMode="auto">
          <a:xfrm>
            <a:off x="7162800" y="152400"/>
            <a:ext cx="1752600" cy="1314450"/>
          </a:xfrm>
          <a:prstGeom prst="rect">
            <a:avLst/>
          </a:prstGeom>
          <a:noFill/>
          <a:ln w="9525">
            <a:noFill/>
            <a:miter lim="800000"/>
            <a:headEnd/>
            <a:tailEnd/>
          </a:ln>
        </p:spPr>
      </p:pic>
      <p:sp>
        <p:nvSpPr>
          <p:cNvPr id="113763" name="Oval 99"/>
          <p:cNvSpPr>
            <a:spLocks noChangeArrowheads="1"/>
          </p:cNvSpPr>
          <p:nvPr/>
        </p:nvSpPr>
        <p:spPr bwMode="auto">
          <a:xfrm>
            <a:off x="8077200" y="533400"/>
            <a:ext cx="685800" cy="609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3764" name="Oval 100"/>
          <p:cNvSpPr>
            <a:spLocks noChangeArrowheads="1"/>
          </p:cNvSpPr>
          <p:nvPr/>
        </p:nvSpPr>
        <p:spPr bwMode="auto">
          <a:xfrm>
            <a:off x="7391400" y="304800"/>
            <a:ext cx="1447800" cy="10668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3765" name="Oval 101"/>
          <p:cNvSpPr>
            <a:spLocks noChangeArrowheads="1"/>
          </p:cNvSpPr>
          <p:nvPr/>
        </p:nvSpPr>
        <p:spPr bwMode="auto">
          <a:xfrm>
            <a:off x="7391400" y="533400"/>
            <a:ext cx="685800" cy="609600"/>
          </a:xfrm>
          <a:prstGeom prst="ellipse">
            <a:avLst/>
          </a:prstGeom>
          <a:noFill/>
          <a:ln w="25400">
            <a:solidFill>
              <a:schemeClr val="bg1"/>
            </a:solidFill>
            <a:round/>
            <a:headEnd/>
            <a:tailEnd/>
          </a:ln>
        </p:spPr>
        <p:txBody>
          <a:bodyPr wrap="none" anchor="ctr"/>
          <a:lstStyle/>
          <a:p>
            <a:endParaRPr lang="en-US">
              <a:solidFill>
                <a:prstClr val="black"/>
              </a:solidFill>
            </a:endParaRPr>
          </a:p>
        </p:txBody>
      </p:sp>
      <p:sp>
        <p:nvSpPr>
          <p:cNvPr id="113752" name="Line 88"/>
          <p:cNvSpPr>
            <a:spLocks noChangeShapeType="1"/>
          </p:cNvSpPr>
          <p:nvPr/>
        </p:nvSpPr>
        <p:spPr bwMode="auto">
          <a:xfrm flipH="1" flipV="1">
            <a:off x="6275388" y="312738"/>
            <a:ext cx="2149475" cy="5365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66" name="Line 102"/>
          <p:cNvSpPr>
            <a:spLocks noChangeShapeType="1"/>
          </p:cNvSpPr>
          <p:nvPr/>
        </p:nvSpPr>
        <p:spPr bwMode="auto">
          <a:xfrm flipH="1">
            <a:off x="5567363" y="301625"/>
            <a:ext cx="754062" cy="9810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67" name="Line 103"/>
          <p:cNvSpPr>
            <a:spLocks noChangeShapeType="1"/>
          </p:cNvSpPr>
          <p:nvPr/>
        </p:nvSpPr>
        <p:spPr bwMode="auto">
          <a:xfrm>
            <a:off x="5559425" y="1209675"/>
            <a:ext cx="239713" cy="11287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68" name="Line 104"/>
          <p:cNvSpPr>
            <a:spLocks noChangeShapeType="1"/>
          </p:cNvSpPr>
          <p:nvPr/>
        </p:nvSpPr>
        <p:spPr bwMode="auto">
          <a:xfrm flipH="1">
            <a:off x="3219450" y="2344738"/>
            <a:ext cx="2606675" cy="18954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69" name="Line 105"/>
          <p:cNvSpPr>
            <a:spLocks noChangeShapeType="1"/>
          </p:cNvSpPr>
          <p:nvPr/>
        </p:nvSpPr>
        <p:spPr bwMode="auto">
          <a:xfrm flipH="1" flipV="1">
            <a:off x="2286000" y="2895600"/>
            <a:ext cx="990600" cy="12954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70" name="Line 106"/>
          <p:cNvSpPr>
            <a:spLocks noChangeShapeType="1"/>
          </p:cNvSpPr>
          <p:nvPr/>
        </p:nvSpPr>
        <p:spPr bwMode="auto">
          <a:xfrm flipH="1" flipV="1">
            <a:off x="3317875" y="2111375"/>
            <a:ext cx="990600" cy="12954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71" name="Rectangle 107"/>
          <p:cNvSpPr>
            <a:spLocks noChangeArrowheads="1"/>
          </p:cNvSpPr>
          <p:nvPr/>
        </p:nvSpPr>
        <p:spPr bwMode="auto">
          <a:xfrm>
            <a:off x="2057400" y="2133600"/>
            <a:ext cx="228600" cy="457200"/>
          </a:xfrm>
          <a:prstGeom prst="rect">
            <a:avLst/>
          </a:prstGeom>
          <a:solidFill>
            <a:srgbClr val="000000"/>
          </a:solidFill>
          <a:ln w="9525">
            <a:solidFill>
              <a:schemeClr val="tx1"/>
            </a:solidFill>
            <a:miter lim="800000"/>
            <a:headEnd/>
            <a:tailEnd/>
          </a:ln>
        </p:spPr>
        <p:txBody>
          <a:bodyPr wrap="none" anchor="ctr"/>
          <a:lstStyle/>
          <a:p>
            <a:endParaRPr lang="en-US">
              <a:solidFill>
                <a:prstClr val="black"/>
              </a:solidFill>
            </a:endParaRPr>
          </a:p>
        </p:txBody>
      </p:sp>
      <p:sp>
        <p:nvSpPr>
          <p:cNvPr id="113772" name="Rectangle 108"/>
          <p:cNvSpPr>
            <a:spLocks noChangeArrowheads="1"/>
          </p:cNvSpPr>
          <p:nvPr/>
        </p:nvSpPr>
        <p:spPr bwMode="auto">
          <a:xfrm>
            <a:off x="3048000" y="1447800"/>
            <a:ext cx="228600" cy="457200"/>
          </a:xfrm>
          <a:prstGeom prst="rect">
            <a:avLst/>
          </a:prstGeom>
          <a:solidFill>
            <a:srgbClr val="000000"/>
          </a:solidFill>
          <a:ln w="9525">
            <a:solidFill>
              <a:schemeClr val="tx1"/>
            </a:solidFill>
            <a:miter lim="800000"/>
            <a:headEnd/>
            <a:tailEnd/>
          </a:ln>
        </p:spPr>
        <p:txBody>
          <a:bodyPr wrap="none" anchor="ctr"/>
          <a:lstStyle/>
          <a:p>
            <a:endParaRPr lang="en-US">
              <a:solidFill>
                <a:prstClr val="black"/>
              </a:solidFill>
            </a:endParaRPr>
          </a:p>
        </p:txBody>
      </p:sp>
      <p:sp>
        <p:nvSpPr>
          <p:cNvPr id="113773" name="Line 109"/>
          <p:cNvSpPr>
            <a:spLocks noChangeShapeType="1"/>
          </p:cNvSpPr>
          <p:nvPr/>
        </p:nvSpPr>
        <p:spPr bwMode="auto">
          <a:xfrm flipH="1" flipV="1">
            <a:off x="6346825" y="419100"/>
            <a:ext cx="1349375" cy="4191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74" name="Line 110"/>
          <p:cNvSpPr>
            <a:spLocks noChangeShapeType="1"/>
          </p:cNvSpPr>
          <p:nvPr/>
        </p:nvSpPr>
        <p:spPr bwMode="auto">
          <a:xfrm>
            <a:off x="6400800" y="457200"/>
            <a:ext cx="23813" cy="161131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75" name="Line 111"/>
          <p:cNvSpPr>
            <a:spLocks noChangeShapeType="1"/>
          </p:cNvSpPr>
          <p:nvPr/>
        </p:nvSpPr>
        <p:spPr bwMode="auto">
          <a:xfrm>
            <a:off x="6426200" y="2049463"/>
            <a:ext cx="11113" cy="94932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76" name="Line 112"/>
          <p:cNvSpPr>
            <a:spLocks noChangeShapeType="1"/>
          </p:cNvSpPr>
          <p:nvPr/>
        </p:nvSpPr>
        <p:spPr bwMode="auto">
          <a:xfrm flipH="1">
            <a:off x="4932363" y="2978150"/>
            <a:ext cx="1485900" cy="1074738"/>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80" name="Line 116"/>
          <p:cNvSpPr>
            <a:spLocks noChangeShapeType="1"/>
          </p:cNvSpPr>
          <p:nvPr/>
        </p:nvSpPr>
        <p:spPr bwMode="auto">
          <a:xfrm flipH="1" flipV="1">
            <a:off x="3222625" y="2182813"/>
            <a:ext cx="1736725" cy="1827212"/>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81" name="Line 117"/>
          <p:cNvSpPr>
            <a:spLocks noChangeShapeType="1"/>
          </p:cNvSpPr>
          <p:nvPr/>
        </p:nvSpPr>
        <p:spPr bwMode="auto">
          <a:xfrm flipH="1" flipV="1">
            <a:off x="4367213" y="1562100"/>
            <a:ext cx="1668462" cy="1655763"/>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82" name="Rectangle 118"/>
          <p:cNvSpPr>
            <a:spLocks noChangeArrowheads="1"/>
          </p:cNvSpPr>
          <p:nvPr/>
        </p:nvSpPr>
        <p:spPr bwMode="auto">
          <a:xfrm>
            <a:off x="3048000" y="990600"/>
            <a:ext cx="228600" cy="457200"/>
          </a:xfrm>
          <a:prstGeom prst="rect">
            <a:avLst/>
          </a:prstGeom>
          <a:solidFill>
            <a:srgbClr val="000000"/>
          </a:solidFill>
          <a:ln w="9525">
            <a:solidFill>
              <a:schemeClr val="tx1"/>
            </a:solidFill>
            <a:miter lim="800000"/>
            <a:headEnd/>
            <a:tailEnd/>
          </a:ln>
        </p:spPr>
        <p:txBody>
          <a:bodyPr wrap="none" anchor="ctr"/>
          <a:lstStyle/>
          <a:p>
            <a:endParaRPr lang="en-US">
              <a:solidFill>
                <a:prstClr val="black"/>
              </a:solidFill>
            </a:endParaRPr>
          </a:p>
        </p:txBody>
      </p:sp>
      <p:sp>
        <p:nvSpPr>
          <p:cNvPr id="113783" name="Rectangle 119"/>
          <p:cNvSpPr>
            <a:spLocks noChangeArrowheads="1"/>
          </p:cNvSpPr>
          <p:nvPr/>
        </p:nvSpPr>
        <p:spPr bwMode="auto">
          <a:xfrm>
            <a:off x="4114800" y="762000"/>
            <a:ext cx="228600" cy="457200"/>
          </a:xfrm>
          <a:prstGeom prst="rect">
            <a:avLst/>
          </a:prstGeom>
          <a:solidFill>
            <a:srgbClr val="000000"/>
          </a:solidFill>
          <a:ln w="9525">
            <a:solidFill>
              <a:schemeClr val="tx1"/>
            </a:solidFill>
            <a:miter lim="800000"/>
            <a:headEnd/>
            <a:tailEnd/>
          </a:ln>
        </p:spPr>
        <p:txBody>
          <a:bodyPr wrap="none" anchor="ctr"/>
          <a:lstStyle/>
          <a:p>
            <a:endParaRPr lang="en-US">
              <a:solidFill>
                <a:prstClr val="black"/>
              </a:solidFill>
            </a:endParaRPr>
          </a:p>
        </p:txBody>
      </p:sp>
      <p:sp>
        <p:nvSpPr>
          <p:cNvPr id="113784" name="Line 120"/>
          <p:cNvSpPr>
            <a:spLocks noChangeShapeType="1"/>
          </p:cNvSpPr>
          <p:nvPr/>
        </p:nvSpPr>
        <p:spPr bwMode="auto">
          <a:xfrm flipH="1" flipV="1">
            <a:off x="6324600" y="304800"/>
            <a:ext cx="1828800" cy="5334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85" name="Line 121"/>
          <p:cNvSpPr>
            <a:spLocks noChangeShapeType="1"/>
          </p:cNvSpPr>
          <p:nvPr/>
        </p:nvSpPr>
        <p:spPr bwMode="auto">
          <a:xfrm flipH="1">
            <a:off x="5562600" y="304800"/>
            <a:ext cx="754063" cy="9810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86" name="Line 122"/>
          <p:cNvSpPr>
            <a:spLocks noChangeShapeType="1"/>
          </p:cNvSpPr>
          <p:nvPr/>
        </p:nvSpPr>
        <p:spPr bwMode="auto">
          <a:xfrm flipH="1">
            <a:off x="5192713" y="1219200"/>
            <a:ext cx="369887" cy="55562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87" name="Line 123"/>
          <p:cNvSpPr>
            <a:spLocks noChangeShapeType="1"/>
          </p:cNvSpPr>
          <p:nvPr/>
        </p:nvSpPr>
        <p:spPr bwMode="auto">
          <a:xfrm flipH="1">
            <a:off x="1781175" y="1811338"/>
            <a:ext cx="3419475" cy="2489200"/>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88" name="Line 124"/>
          <p:cNvSpPr>
            <a:spLocks noChangeShapeType="1"/>
          </p:cNvSpPr>
          <p:nvPr/>
        </p:nvSpPr>
        <p:spPr bwMode="auto">
          <a:xfrm flipH="1" flipV="1">
            <a:off x="1238250" y="3573463"/>
            <a:ext cx="568325" cy="701675"/>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89" name="Line 125"/>
          <p:cNvSpPr>
            <a:spLocks noChangeShapeType="1"/>
          </p:cNvSpPr>
          <p:nvPr/>
        </p:nvSpPr>
        <p:spPr bwMode="auto">
          <a:xfrm flipH="1" flipV="1">
            <a:off x="3244850" y="2187575"/>
            <a:ext cx="514350" cy="655638"/>
          </a:xfrm>
          <a:prstGeom prst="line">
            <a:avLst/>
          </a:prstGeom>
          <a:noFill/>
          <a:ln w="38100">
            <a:solidFill>
              <a:srgbClr val="FF0000"/>
            </a:solidFill>
            <a:round/>
            <a:headEnd/>
            <a:tailEnd type="triangle" w="med" len="med"/>
          </a:ln>
        </p:spPr>
        <p:txBody>
          <a:bodyPr/>
          <a:lstStyle/>
          <a:p>
            <a:endParaRPr lang="en-US">
              <a:solidFill>
                <a:prstClr val="black"/>
              </a:solidFill>
            </a:endParaRPr>
          </a:p>
        </p:txBody>
      </p:sp>
      <p:sp>
        <p:nvSpPr>
          <p:cNvPr id="113790" name="Rectangle 126"/>
          <p:cNvSpPr>
            <a:spLocks noChangeArrowheads="1"/>
          </p:cNvSpPr>
          <p:nvPr/>
        </p:nvSpPr>
        <p:spPr bwMode="auto">
          <a:xfrm>
            <a:off x="1066800" y="2819400"/>
            <a:ext cx="228600" cy="457200"/>
          </a:xfrm>
          <a:prstGeom prst="rect">
            <a:avLst/>
          </a:prstGeom>
          <a:solidFill>
            <a:srgbClr val="000000"/>
          </a:solidFill>
          <a:ln w="9525">
            <a:solidFill>
              <a:schemeClr val="tx1"/>
            </a:solidFill>
            <a:miter lim="800000"/>
            <a:headEnd/>
            <a:tailEnd/>
          </a:ln>
        </p:spPr>
        <p:txBody>
          <a:bodyPr wrap="none" anchor="ctr"/>
          <a:lstStyle/>
          <a:p>
            <a:endParaRPr lang="en-US">
              <a:solidFill>
                <a:prstClr val="black"/>
              </a:solidFill>
            </a:endParaRPr>
          </a:p>
        </p:txBody>
      </p:sp>
      <p:sp>
        <p:nvSpPr>
          <p:cNvPr id="113791" name="Rectangle 127"/>
          <p:cNvSpPr>
            <a:spLocks noChangeArrowheads="1"/>
          </p:cNvSpPr>
          <p:nvPr/>
        </p:nvSpPr>
        <p:spPr bwMode="auto">
          <a:xfrm>
            <a:off x="3048000" y="533400"/>
            <a:ext cx="228600" cy="457200"/>
          </a:xfrm>
          <a:prstGeom prst="rect">
            <a:avLst/>
          </a:prstGeom>
          <a:solidFill>
            <a:srgbClr val="000000"/>
          </a:solidFill>
          <a:ln w="9525">
            <a:solidFill>
              <a:schemeClr val="tx1"/>
            </a:solidFill>
            <a:miter lim="800000"/>
            <a:headEnd/>
            <a:tailEnd/>
          </a:ln>
        </p:spPr>
        <p:txBody>
          <a:bodyPr wrap="none" anchor="ctr"/>
          <a:lstStyle/>
          <a:p>
            <a:endParaRPr lang="en-US">
              <a:solidFill>
                <a:prstClr val="black"/>
              </a:solidFill>
            </a:endParaRPr>
          </a:p>
        </p:txBody>
      </p:sp>
      <p:sp>
        <p:nvSpPr>
          <p:cNvPr id="113792" name="Oval 128"/>
          <p:cNvSpPr>
            <a:spLocks noChangeArrowheads="1"/>
          </p:cNvSpPr>
          <p:nvPr/>
        </p:nvSpPr>
        <p:spPr bwMode="auto">
          <a:xfrm>
            <a:off x="2743200" y="381000"/>
            <a:ext cx="838200" cy="1676400"/>
          </a:xfrm>
          <a:prstGeom prst="ellipse">
            <a:avLst/>
          </a:prstGeom>
          <a:noFill/>
          <a:ln w="50800">
            <a:solidFill>
              <a:srgbClr val="00FF00"/>
            </a:solidFill>
            <a:round/>
            <a:headEnd/>
            <a:tailEnd/>
          </a:ln>
        </p:spPr>
        <p:txBody>
          <a:bodyPr wrap="none" anchor="ctr"/>
          <a:lstStyle/>
          <a:p>
            <a:endParaRPr lang="en-US">
              <a:solidFill>
                <a:prstClr val="black"/>
              </a:solidFill>
            </a:endParaRPr>
          </a:p>
        </p:txBody>
      </p:sp>
    </p:spTree>
    <p:extLst>
      <p:ext uri="{BB962C8B-B14F-4D97-AF65-F5344CB8AC3E}">
        <p14:creationId xmlns:p14="http://schemas.microsoft.com/office/powerpoint/2010/main" val="406572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3762"/>
                                        </p:tgtEl>
                                        <p:attrNameLst>
                                          <p:attrName>style.visibility</p:attrName>
                                        </p:attrNameLst>
                                      </p:cBhvr>
                                      <p:to>
                                        <p:strVal val="visible"/>
                                      </p:to>
                                    </p:set>
                                    <p:animEffect transition="in" filter="dissolve">
                                      <p:cBhvr>
                                        <p:cTn id="7" dur="500"/>
                                        <p:tgtEl>
                                          <p:spTgt spid="11376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3763"/>
                                        </p:tgtEl>
                                        <p:attrNameLst>
                                          <p:attrName>style.visibility</p:attrName>
                                        </p:attrNameLst>
                                      </p:cBhvr>
                                      <p:to>
                                        <p:strVal val="visible"/>
                                      </p:to>
                                    </p:set>
                                    <p:animEffect transition="in" filter="dissolve">
                                      <p:cBhvr>
                                        <p:cTn id="11" dur="500"/>
                                        <p:tgtEl>
                                          <p:spTgt spid="1137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13752"/>
                                        </p:tgtEl>
                                        <p:attrNameLst>
                                          <p:attrName>style.visibility</p:attrName>
                                        </p:attrNameLst>
                                      </p:cBhvr>
                                      <p:to>
                                        <p:strVal val="visible"/>
                                      </p:to>
                                    </p:set>
                                    <p:animEffect transition="in" filter="wipe(right)">
                                      <p:cBhvr>
                                        <p:cTn id="15" dur="500"/>
                                        <p:tgtEl>
                                          <p:spTgt spid="11375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3766"/>
                                        </p:tgtEl>
                                        <p:attrNameLst>
                                          <p:attrName>style.visibility</p:attrName>
                                        </p:attrNameLst>
                                      </p:cBhvr>
                                      <p:to>
                                        <p:strVal val="visible"/>
                                      </p:to>
                                    </p:set>
                                    <p:animEffect transition="in" filter="wipe(right)">
                                      <p:cBhvr>
                                        <p:cTn id="19" dur="500"/>
                                        <p:tgtEl>
                                          <p:spTgt spid="11376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3767"/>
                                        </p:tgtEl>
                                        <p:attrNameLst>
                                          <p:attrName>style.visibility</p:attrName>
                                        </p:attrNameLst>
                                      </p:cBhvr>
                                      <p:to>
                                        <p:strVal val="visible"/>
                                      </p:to>
                                    </p:set>
                                    <p:animEffect transition="in" filter="wipe(up)">
                                      <p:cBhvr>
                                        <p:cTn id="23" dur="500"/>
                                        <p:tgtEl>
                                          <p:spTgt spid="113767"/>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13768"/>
                                        </p:tgtEl>
                                        <p:attrNameLst>
                                          <p:attrName>style.visibility</p:attrName>
                                        </p:attrNameLst>
                                      </p:cBhvr>
                                      <p:to>
                                        <p:strVal val="visible"/>
                                      </p:to>
                                    </p:set>
                                    <p:animEffect transition="in" filter="wipe(right)">
                                      <p:cBhvr>
                                        <p:cTn id="27" dur="500"/>
                                        <p:tgtEl>
                                          <p:spTgt spid="11376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13769"/>
                                        </p:tgtEl>
                                        <p:attrNameLst>
                                          <p:attrName>style.visibility</p:attrName>
                                        </p:attrNameLst>
                                      </p:cBhvr>
                                      <p:to>
                                        <p:strVal val="visible"/>
                                      </p:to>
                                    </p:set>
                                    <p:animEffect transition="in" filter="wipe(right)">
                                      <p:cBhvr>
                                        <p:cTn id="31" dur="500"/>
                                        <p:tgtEl>
                                          <p:spTgt spid="11376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3770"/>
                                        </p:tgtEl>
                                        <p:attrNameLst>
                                          <p:attrName>style.visibility</p:attrName>
                                        </p:attrNameLst>
                                      </p:cBhvr>
                                      <p:to>
                                        <p:strVal val="visible"/>
                                      </p:to>
                                    </p:set>
                                    <p:animEffect transition="in" filter="wipe(right)">
                                      <p:cBhvr>
                                        <p:cTn id="34" dur="500"/>
                                        <p:tgtEl>
                                          <p:spTgt spid="113770"/>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13771"/>
                                        </p:tgtEl>
                                        <p:attrNameLst>
                                          <p:attrName>style.visibility</p:attrName>
                                        </p:attrNameLst>
                                      </p:cBhvr>
                                      <p:to>
                                        <p:strVal val="visible"/>
                                      </p:to>
                                    </p:set>
                                    <p:animEffect transition="in" filter="wipe(down)">
                                      <p:cBhvr>
                                        <p:cTn id="38" dur="500"/>
                                        <p:tgtEl>
                                          <p:spTgt spid="11377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13772"/>
                                        </p:tgtEl>
                                        <p:attrNameLst>
                                          <p:attrName>style.visibility</p:attrName>
                                        </p:attrNameLst>
                                      </p:cBhvr>
                                      <p:to>
                                        <p:strVal val="visible"/>
                                      </p:to>
                                    </p:set>
                                    <p:animEffect transition="in" filter="wipe(down)">
                                      <p:cBhvr>
                                        <p:cTn id="41" dur="500"/>
                                        <p:tgtEl>
                                          <p:spTgt spid="113772"/>
                                        </p:tgtEl>
                                      </p:cBhvr>
                                    </p:animEffect>
                                  </p:childTnLst>
                                </p:cTn>
                              </p:par>
                            </p:childTnLst>
                          </p:cTn>
                        </p:par>
                        <p:par>
                          <p:cTn id="42" fill="hold">
                            <p:stCondLst>
                              <p:cond delay="4000"/>
                            </p:stCondLst>
                            <p:childTnLst>
                              <p:par>
                                <p:cTn id="43" presetID="1" presetClass="exit" presetSubtype="0" fill="hold" grpId="1" nodeType="afterEffect">
                                  <p:stCondLst>
                                    <p:cond delay="0"/>
                                  </p:stCondLst>
                                  <p:childTnLst>
                                    <p:set>
                                      <p:cBhvr>
                                        <p:cTn id="44" dur="1" fill="hold">
                                          <p:stCondLst>
                                            <p:cond delay="0"/>
                                          </p:stCondLst>
                                        </p:cTn>
                                        <p:tgtEl>
                                          <p:spTgt spid="11376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377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376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376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376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375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13765"/>
                                        </p:tgtEl>
                                        <p:attrNameLst>
                                          <p:attrName>style.visibility</p:attrName>
                                        </p:attrNameLst>
                                      </p:cBhvr>
                                      <p:to>
                                        <p:strVal val="visible"/>
                                      </p:to>
                                    </p:set>
                                    <p:animEffect transition="in" filter="dissolve">
                                      <p:cBhvr>
                                        <p:cTn id="59" dur="500"/>
                                        <p:tgtEl>
                                          <p:spTgt spid="113765"/>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113773"/>
                                        </p:tgtEl>
                                        <p:attrNameLst>
                                          <p:attrName>style.visibility</p:attrName>
                                        </p:attrNameLst>
                                      </p:cBhvr>
                                      <p:to>
                                        <p:strVal val="visible"/>
                                      </p:to>
                                    </p:set>
                                    <p:animEffect transition="in" filter="wipe(right)">
                                      <p:cBhvr>
                                        <p:cTn id="63" dur="500"/>
                                        <p:tgtEl>
                                          <p:spTgt spid="113773"/>
                                        </p:tgtEl>
                                      </p:cBhvr>
                                    </p:animEffect>
                                  </p:childTnLst>
                                </p:cTn>
                              </p:par>
                            </p:childTnLst>
                          </p:cTn>
                        </p:par>
                        <p:par>
                          <p:cTn id="64" fill="hold">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113774"/>
                                        </p:tgtEl>
                                        <p:attrNameLst>
                                          <p:attrName>style.visibility</p:attrName>
                                        </p:attrNameLst>
                                      </p:cBhvr>
                                      <p:to>
                                        <p:strVal val="visible"/>
                                      </p:to>
                                    </p:set>
                                    <p:animEffect transition="in" filter="wipe(up)">
                                      <p:cBhvr>
                                        <p:cTn id="67" dur="500"/>
                                        <p:tgtEl>
                                          <p:spTgt spid="113774"/>
                                        </p:tgtEl>
                                      </p:cBhvr>
                                    </p:animEffect>
                                  </p:childTnLst>
                                </p:cTn>
                              </p:par>
                            </p:childTnLst>
                          </p:cTn>
                        </p:par>
                        <p:par>
                          <p:cTn id="68" fill="hold">
                            <p:stCondLst>
                              <p:cond delay="1500"/>
                            </p:stCondLst>
                            <p:childTnLst>
                              <p:par>
                                <p:cTn id="69" presetID="22" presetClass="entr" presetSubtype="1" fill="hold" grpId="0" nodeType="afterEffect">
                                  <p:stCondLst>
                                    <p:cond delay="0"/>
                                  </p:stCondLst>
                                  <p:childTnLst>
                                    <p:set>
                                      <p:cBhvr>
                                        <p:cTn id="70" dur="1" fill="hold">
                                          <p:stCondLst>
                                            <p:cond delay="0"/>
                                          </p:stCondLst>
                                        </p:cTn>
                                        <p:tgtEl>
                                          <p:spTgt spid="113775"/>
                                        </p:tgtEl>
                                        <p:attrNameLst>
                                          <p:attrName>style.visibility</p:attrName>
                                        </p:attrNameLst>
                                      </p:cBhvr>
                                      <p:to>
                                        <p:strVal val="visible"/>
                                      </p:to>
                                    </p:set>
                                    <p:animEffect transition="in" filter="wipe(up)">
                                      <p:cBhvr>
                                        <p:cTn id="71" dur="500"/>
                                        <p:tgtEl>
                                          <p:spTgt spid="113775"/>
                                        </p:tgtEl>
                                      </p:cBhvr>
                                    </p:animEffect>
                                  </p:childTnLst>
                                </p:cTn>
                              </p:par>
                            </p:childTnLst>
                          </p:cTn>
                        </p:par>
                        <p:par>
                          <p:cTn id="72" fill="hold">
                            <p:stCondLst>
                              <p:cond delay="2000"/>
                            </p:stCondLst>
                            <p:childTnLst>
                              <p:par>
                                <p:cTn id="73" presetID="22" presetClass="entr" presetSubtype="2" fill="hold" grpId="0" nodeType="afterEffect">
                                  <p:stCondLst>
                                    <p:cond delay="0"/>
                                  </p:stCondLst>
                                  <p:childTnLst>
                                    <p:set>
                                      <p:cBhvr>
                                        <p:cTn id="74" dur="1" fill="hold">
                                          <p:stCondLst>
                                            <p:cond delay="0"/>
                                          </p:stCondLst>
                                        </p:cTn>
                                        <p:tgtEl>
                                          <p:spTgt spid="113776"/>
                                        </p:tgtEl>
                                        <p:attrNameLst>
                                          <p:attrName>style.visibility</p:attrName>
                                        </p:attrNameLst>
                                      </p:cBhvr>
                                      <p:to>
                                        <p:strVal val="visible"/>
                                      </p:to>
                                    </p:set>
                                    <p:animEffect transition="in" filter="wipe(right)">
                                      <p:cBhvr>
                                        <p:cTn id="75" dur="500"/>
                                        <p:tgtEl>
                                          <p:spTgt spid="113776"/>
                                        </p:tgtEl>
                                      </p:cBhvr>
                                    </p:animEffect>
                                  </p:childTnLst>
                                </p:cTn>
                              </p:par>
                            </p:childTnLst>
                          </p:cTn>
                        </p:par>
                        <p:par>
                          <p:cTn id="76" fill="hold">
                            <p:stCondLst>
                              <p:cond delay="2500"/>
                            </p:stCondLst>
                            <p:childTnLst>
                              <p:par>
                                <p:cTn id="77" presetID="22" presetClass="entr" presetSubtype="4" fill="hold" grpId="0" nodeType="afterEffect">
                                  <p:stCondLst>
                                    <p:cond delay="0"/>
                                  </p:stCondLst>
                                  <p:childTnLst>
                                    <p:set>
                                      <p:cBhvr>
                                        <p:cTn id="78" dur="1" fill="hold">
                                          <p:stCondLst>
                                            <p:cond delay="0"/>
                                          </p:stCondLst>
                                        </p:cTn>
                                        <p:tgtEl>
                                          <p:spTgt spid="113780"/>
                                        </p:tgtEl>
                                        <p:attrNameLst>
                                          <p:attrName>style.visibility</p:attrName>
                                        </p:attrNameLst>
                                      </p:cBhvr>
                                      <p:to>
                                        <p:strVal val="visible"/>
                                      </p:to>
                                    </p:set>
                                    <p:animEffect transition="in" filter="wipe(down)">
                                      <p:cBhvr>
                                        <p:cTn id="79" dur="500"/>
                                        <p:tgtEl>
                                          <p:spTgt spid="11378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13781"/>
                                        </p:tgtEl>
                                        <p:attrNameLst>
                                          <p:attrName>style.visibility</p:attrName>
                                        </p:attrNameLst>
                                      </p:cBhvr>
                                      <p:to>
                                        <p:strVal val="visible"/>
                                      </p:to>
                                    </p:set>
                                    <p:animEffect transition="in" filter="wipe(down)">
                                      <p:cBhvr>
                                        <p:cTn id="82" dur="500"/>
                                        <p:tgtEl>
                                          <p:spTgt spid="113781"/>
                                        </p:tgtEl>
                                      </p:cBhvr>
                                    </p:animEffect>
                                  </p:childTnLst>
                                </p:cTn>
                              </p:par>
                            </p:childTnLst>
                          </p:cTn>
                        </p:par>
                        <p:par>
                          <p:cTn id="83" fill="hold">
                            <p:stCondLst>
                              <p:cond delay="3000"/>
                            </p:stCondLst>
                            <p:childTnLst>
                              <p:par>
                                <p:cTn id="84" presetID="1" presetClass="exit" presetSubtype="0" fill="hold" grpId="1" nodeType="afterEffect">
                                  <p:stCondLst>
                                    <p:cond delay="0"/>
                                  </p:stCondLst>
                                  <p:childTnLst>
                                    <p:set>
                                      <p:cBhvr>
                                        <p:cTn id="85" dur="1" fill="hold">
                                          <p:stCondLst>
                                            <p:cond delay="0"/>
                                          </p:stCondLst>
                                        </p:cTn>
                                        <p:tgtEl>
                                          <p:spTgt spid="113773"/>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13775"/>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13774"/>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13776"/>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13780"/>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113781"/>
                                        </p:tgtEl>
                                        <p:attrNameLst>
                                          <p:attrName>style.visibility</p:attrName>
                                        </p:attrNameLst>
                                      </p:cBhvr>
                                      <p:to>
                                        <p:strVal val="hidden"/>
                                      </p:to>
                                    </p:set>
                                  </p:childTnLst>
                                </p:cTn>
                              </p:par>
                            </p:childTnLst>
                          </p:cTn>
                        </p:par>
                        <p:par>
                          <p:cTn id="96" fill="hold">
                            <p:stCondLst>
                              <p:cond delay="3000"/>
                            </p:stCondLst>
                            <p:childTnLst>
                              <p:par>
                                <p:cTn id="97" presetID="22" presetClass="entr" presetSubtype="4" fill="hold" grpId="0" nodeType="afterEffect">
                                  <p:stCondLst>
                                    <p:cond delay="0"/>
                                  </p:stCondLst>
                                  <p:childTnLst>
                                    <p:set>
                                      <p:cBhvr>
                                        <p:cTn id="98" dur="1" fill="hold">
                                          <p:stCondLst>
                                            <p:cond delay="0"/>
                                          </p:stCondLst>
                                        </p:cTn>
                                        <p:tgtEl>
                                          <p:spTgt spid="113782"/>
                                        </p:tgtEl>
                                        <p:attrNameLst>
                                          <p:attrName>style.visibility</p:attrName>
                                        </p:attrNameLst>
                                      </p:cBhvr>
                                      <p:to>
                                        <p:strVal val="visible"/>
                                      </p:to>
                                    </p:set>
                                    <p:animEffect transition="in" filter="wipe(down)">
                                      <p:cBhvr>
                                        <p:cTn id="99" dur="500"/>
                                        <p:tgtEl>
                                          <p:spTgt spid="113782"/>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13783"/>
                                        </p:tgtEl>
                                        <p:attrNameLst>
                                          <p:attrName>style.visibility</p:attrName>
                                        </p:attrNameLst>
                                      </p:cBhvr>
                                      <p:to>
                                        <p:strVal val="visible"/>
                                      </p:to>
                                    </p:set>
                                    <p:animEffect transition="in" filter="wipe(down)">
                                      <p:cBhvr>
                                        <p:cTn id="102" dur="500"/>
                                        <p:tgtEl>
                                          <p:spTgt spid="113783"/>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13764"/>
                                        </p:tgtEl>
                                        <p:attrNameLst>
                                          <p:attrName>style.visibility</p:attrName>
                                        </p:attrNameLst>
                                      </p:cBhvr>
                                      <p:to>
                                        <p:strVal val="visible"/>
                                      </p:to>
                                    </p:set>
                                    <p:animEffect transition="in" filter="dissolve">
                                      <p:cBhvr>
                                        <p:cTn id="107" dur="500"/>
                                        <p:tgtEl>
                                          <p:spTgt spid="113764"/>
                                        </p:tgtEl>
                                      </p:cBhvr>
                                    </p:animEffect>
                                  </p:childTnLst>
                                </p:cTn>
                              </p:par>
                            </p:childTnLst>
                          </p:cTn>
                        </p:par>
                        <p:par>
                          <p:cTn id="108" fill="hold">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113784"/>
                                        </p:tgtEl>
                                        <p:attrNameLst>
                                          <p:attrName>style.visibility</p:attrName>
                                        </p:attrNameLst>
                                      </p:cBhvr>
                                      <p:to>
                                        <p:strVal val="visible"/>
                                      </p:to>
                                    </p:set>
                                    <p:animEffect transition="in" filter="wipe(right)">
                                      <p:cBhvr>
                                        <p:cTn id="111" dur="500"/>
                                        <p:tgtEl>
                                          <p:spTgt spid="113784"/>
                                        </p:tgtEl>
                                      </p:cBhvr>
                                    </p:animEffect>
                                  </p:childTnLst>
                                </p:cTn>
                              </p:par>
                            </p:childTnLst>
                          </p:cTn>
                        </p:par>
                        <p:par>
                          <p:cTn id="112" fill="hold">
                            <p:stCondLst>
                              <p:cond delay="1000"/>
                            </p:stCondLst>
                            <p:childTnLst>
                              <p:par>
                                <p:cTn id="113" presetID="22" presetClass="entr" presetSubtype="2" fill="hold" grpId="0" nodeType="afterEffect">
                                  <p:stCondLst>
                                    <p:cond delay="0"/>
                                  </p:stCondLst>
                                  <p:childTnLst>
                                    <p:set>
                                      <p:cBhvr>
                                        <p:cTn id="114" dur="1" fill="hold">
                                          <p:stCondLst>
                                            <p:cond delay="0"/>
                                          </p:stCondLst>
                                        </p:cTn>
                                        <p:tgtEl>
                                          <p:spTgt spid="113785"/>
                                        </p:tgtEl>
                                        <p:attrNameLst>
                                          <p:attrName>style.visibility</p:attrName>
                                        </p:attrNameLst>
                                      </p:cBhvr>
                                      <p:to>
                                        <p:strVal val="visible"/>
                                      </p:to>
                                    </p:set>
                                    <p:animEffect transition="in" filter="wipe(right)">
                                      <p:cBhvr>
                                        <p:cTn id="115" dur="500"/>
                                        <p:tgtEl>
                                          <p:spTgt spid="113785"/>
                                        </p:tgtEl>
                                      </p:cBhvr>
                                    </p:animEffect>
                                  </p:childTnLst>
                                </p:cTn>
                              </p:par>
                            </p:childTnLst>
                          </p:cTn>
                        </p:par>
                        <p:par>
                          <p:cTn id="116" fill="hold">
                            <p:stCondLst>
                              <p:cond delay="1500"/>
                            </p:stCondLst>
                            <p:childTnLst>
                              <p:par>
                                <p:cTn id="117" presetID="22" presetClass="entr" presetSubtype="1" fill="hold" grpId="0" nodeType="afterEffect">
                                  <p:stCondLst>
                                    <p:cond delay="0"/>
                                  </p:stCondLst>
                                  <p:childTnLst>
                                    <p:set>
                                      <p:cBhvr>
                                        <p:cTn id="118" dur="1" fill="hold">
                                          <p:stCondLst>
                                            <p:cond delay="0"/>
                                          </p:stCondLst>
                                        </p:cTn>
                                        <p:tgtEl>
                                          <p:spTgt spid="113786"/>
                                        </p:tgtEl>
                                        <p:attrNameLst>
                                          <p:attrName>style.visibility</p:attrName>
                                        </p:attrNameLst>
                                      </p:cBhvr>
                                      <p:to>
                                        <p:strVal val="visible"/>
                                      </p:to>
                                    </p:set>
                                    <p:animEffect transition="in" filter="wipe(up)">
                                      <p:cBhvr>
                                        <p:cTn id="119" dur="500"/>
                                        <p:tgtEl>
                                          <p:spTgt spid="113786"/>
                                        </p:tgtEl>
                                      </p:cBhvr>
                                    </p:animEffect>
                                  </p:childTnLst>
                                </p:cTn>
                              </p:par>
                            </p:childTnLst>
                          </p:cTn>
                        </p:par>
                        <p:par>
                          <p:cTn id="120" fill="hold">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113787"/>
                                        </p:tgtEl>
                                        <p:attrNameLst>
                                          <p:attrName>style.visibility</p:attrName>
                                        </p:attrNameLst>
                                      </p:cBhvr>
                                      <p:to>
                                        <p:strVal val="visible"/>
                                      </p:to>
                                    </p:set>
                                    <p:animEffect transition="in" filter="wipe(right)">
                                      <p:cBhvr>
                                        <p:cTn id="123" dur="500"/>
                                        <p:tgtEl>
                                          <p:spTgt spid="113787"/>
                                        </p:tgtEl>
                                      </p:cBhvr>
                                    </p:animEffect>
                                  </p:childTnLst>
                                </p:cTn>
                              </p:par>
                            </p:childTnLst>
                          </p:cTn>
                        </p:par>
                        <p:par>
                          <p:cTn id="124" fill="hold">
                            <p:stCondLst>
                              <p:cond delay="2500"/>
                            </p:stCondLst>
                            <p:childTnLst>
                              <p:par>
                                <p:cTn id="125" presetID="22" presetClass="entr" presetSubtype="2" fill="hold" grpId="0" nodeType="afterEffect">
                                  <p:stCondLst>
                                    <p:cond delay="0"/>
                                  </p:stCondLst>
                                  <p:childTnLst>
                                    <p:set>
                                      <p:cBhvr>
                                        <p:cTn id="126" dur="1" fill="hold">
                                          <p:stCondLst>
                                            <p:cond delay="0"/>
                                          </p:stCondLst>
                                        </p:cTn>
                                        <p:tgtEl>
                                          <p:spTgt spid="113788"/>
                                        </p:tgtEl>
                                        <p:attrNameLst>
                                          <p:attrName>style.visibility</p:attrName>
                                        </p:attrNameLst>
                                      </p:cBhvr>
                                      <p:to>
                                        <p:strVal val="visible"/>
                                      </p:to>
                                    </p:set>
                                    <p:animEffect transition="in" filter="wipe(right)">
                                      <p:cBhvr>
                                        <p:cTn id="127" dur="500"/>
                                        <p:tgtEl>
                                          <p:spTgt spid="113788"/>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113789"/>
                                        </p:tgtEl>
                                        <p:attrNameLst>
                                          <p:attrName>style.visibility</p:attrName>
                                        </p:attrNameLst>
                                      </p:cBhvr>
                                      <p:to>
                                        <p:strVal val="visible"/>
                                      </p:to>
                                    </p:set>
                                    <p:animEffect transition="in" filter="wipe(right)">
                                      <p:cBhvr>
                                        <p:cTn id="130" dur="500"/>
                                        <p:tgtEl>
                                          <p:spTgt spid="113789"/>
                                        </p:tgtEl>
                                      </p:cBhvr>
                                    </p:animEffect>
                                  </p:childTnLst>
                                </p:cTn>
                              </p:par>
                            </p:childTnLst>
                          </p:cTn>
                        </p:par>
                        <p:par>
                          <p:cTn id="131" fill="hold">
                            <p:stCondLst>
                              <p:cond delay="3000"/>
                            </p:stCondLst>
                            <p:childTnLst>
                              <p:par>
                                <p:cTn id="132" presetID="22" presetClass="entr" presetSubtype="4" fill="hold" grpId="0" nodeType="afterEffect">
                                  <p:stCondLst>
                                    <p:cond delay="0"/>
                                  </p:stCondLst>
                                  <p:childTnLst>
                                    <p:set>
                                      <p:cBhvr>
                                        <p:cTn id="133" dur="1" fill="hold">
                                          <p:stCondLst>
                                            <p:cond delay="0"/>
                                          </p:stCondLst>
                                        </p:cTn>
                                        <p:tgtEl>
                                          <p:spTgt spid="113790"/>
                                        </p:tgtEl>
                                        <p:attrNameLst>
                                          <p:attrName>style.visibility</p:attrName>
                                        </p:attrNameLst>
                                      </p:cBhvr>
                                      <p:to>
                                        <p:strVal val="visible"/>
                                      </p:to>
                                    </p:set>
                                    <p:animEffect transition="in" filter="wipe(down)">
                                      <p:cBhvr>
                                        <p:cTn id="134" dur="500"/>
                                        <p:tgtEl>
                                          <p:spTgt spid="113790"/>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113791"/>
                                        </p:tgtEl>
                                        <p:attrNameLst>
                                          <p:attrName>style.visibility</p:attrName>
                                        </p:attrNameLst>
                                      </p:cBhvr>
                                      <p:to>
                                        <p:strVal val="visible"/>
                                      </p:to>
                                    </p:set>
                                    <p:animEffect transition="in" filter="wipe(down)">
                                      <p:cBhvr>
                                        <p:cTn id="137" dur="500"/>
                                        <p:tgtEl>
                                          <p:spTgt spid="113791"/>
                                        </p:tgtEl>
                                      </p:cBhvr>
                                    </p:animEffect>
                                  </p:childTnLst>
                                </p:cTn>
                              </p:par>
                            </p:childTnLst>
                          </p:cTn>
                        </p:par>
                        <p:par>
                          <p:cTn id="138" fill="hold">
                            <p:stCondLst>
                              <p:cond delay="3500"/>
                            </p:stCondLst>
                            <p:childTnLst>
                              <p:par>
                                <p:cTn id="139" presetID="1" presetClass="exit" presetSubtype="0" fill="hold" grpId="1" nodeType="afterEffect">
                                  <p:stCondLst>
                                    <p:cond delay="0"/>
                                  </p:stCondLst>
                                  <p:childTnLst>
                                    <p:set>
                                      <p:cBhvr>
                                        <p:cTn id="140" dur="1" fill="hold">
                                          <p:stCondLst>
                                            <p:cond delay="0"/>
                                          </p:stCondLst>
                                        </p:cTn>
                                        <p:tgtEl>
                                          <p:spTgt spid="113784"/>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13785"/>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13786"/>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113787"/>
                                        </p:tgtEl>
                                        <p:attrNameLst>
                                          <p:attrName>style.visibility</p:attrName>
                                        </p:attrNameLst>
                                      </p:cBhvr>
                                      <p:to>
                                        <p:strVal val="hidden"/>
                                      </p:to>
                                    </p:set>
                                  </p:childTnLst>
                                </p:cTn>
                              </p:par>
                            </p:childTnLst>
                          </p:cTn>
                        </p:par>
                        <p:par>
                          <p:cTn id="147" fill="hold">
                            <p:stCondLst>
                              <p:cond delay="3500"/>
                            </p:stCondLst>
                            <p:childTnLst>
                              <p:par>
                                <p:cTn id="148" presetID="1" presetClass="exit" presetSubtype="0" fill="hold" grpId="1" nodeType="afterEffect">
                                  <p:stCondLst>
                                    <p:cond delay="0"/>
                                  </p:stCondLst>
                                  <p:childTnLst>
                                    <p:set>
                                      <p:cBhvr>
                                        <p:cTn id="149" dur="1" fill="hold">
                                          <p:stCondLst>
                                            <p:cond delay="0"/>
                                          </p:stCondLst>
                                        </p:cTn>
                                        <p:tgtEl>
                                          <p:spTgt spid="113788"/>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113789"/>
                                        </p:tgtEl>
                                        <p:attrNameLst>
                                          <p:attrName>style.visibility</p:attrName>
                                        </p:attrNameLst>
                                      </p:cBhvr>
                                      <p:to>
                                        <p:strVal val="hidden"/>
                                      </p:to>
                                    </p:set>
                                  </p:childTnLst>
                                </p:cTn>
                              </p:par>
                            </p:childTnLst>
                          </p:cTn>
                        </p:par>
                        <p:par>
                          <p:cTn id="152" fill="hold">
                            <p:stCondLst>
                              <p:cond delay="3500"/>
                            </p:stCondLst>
                            <p:childTnLst>
                              <p:par>
                                <p:cTn id="153" presetID="20" presetClass="entr" presetSubtype="0" fill="hold" grpId="0" nodeType="afterEffect">
                                  <p:stCondLst>
                                    <p:cond delay="0"/>
                                  </p:stCondLst>
                                  <p:childTnLst>
                                    <p:set>
                                      <p:cBhvr>
                                        <p:cTn id="154" dur="1" fill="hold">
                                          <p:stCondLst>
                                            <p:cond delay="0"/>
                                          </p:stCondLst>
                                        </p:cTn>
                                        <p:tgtEl>
                                          <p:spTgt spid="113792"/>
                                        </p:tgtEl>
                                        <p:attrNameLst>
                                          <p:attrName>style.visibility</p:attrName>
                                        </p:attrNameLst>
                                      </p:cBhvr>
                                      <p:to>
                                        <p:strVal val="visible"/>
                                      </p:to>
                                    </p:set>
                                    <p:animEffect transition="in" filter="wedge">
                                      <p:cBhvr>
                                        <p:cTn id="155" dur="2000"/>
                                        <p:tgtEl>
                                          <p:spTgt spid="113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3" grpId="0" animBg="1"/>
      <p:bldP spid="113764" grpId="0" animBg="1"/>
      <p:bldP spid="113765" grpId="0" animBg="1"/>
      <p:bldP spid="113752" grpId="0" animBg="1"/>
      <p:bldP spid="113752" grpId="1" animBg="1"/>
      <p:bldP spid="113766" grpId="0" animBg="1"/>
      <p:bldP spid="113766" grpId="1" animBg="1"/>
      <p:bldP spid="113767" grpId="0" animBg="1"/>
      <p:bldP spid="113767" grpId="1" animBg="1"/>
      <p:bldP spid="113768" grpId="0" animBg="1"/>
      <p:bldP spid="113768" grpId="1" animBg="1"/>
      <p:bldP spid="113769" grpId="0" animBg="1"/>
      <p:bldP spid="113769" grpId="1" animBg="1"/>
      <p:bldP spid="113770" grpId="0" animBg="1"/>
      <p:bldP spid="113770" grpId="1" animBg="1"/>
      <p:bldP spid="113771" grpId="0" animBg="1"/>
      <p:bldP spid="113772" grpId="0" animBg="1"/>
      <p:bldP spid="113773" grpId="0" animBg="1"/>
      <p:bldP spid="113773" grpId="1" animBg="1"/>
      <p:bldP spid="113774" grpId="0" animBg="1"/>
      <p:bldP spid="113774" grpId="1" animBg="1"/>
      <p:bldP spid="113775" grpId="0" animBg="1"/>
      <p:bldP spid="113775" grpId="1" animBg="1"/>
      <p:bldP spid="113776" grpId="0" animBg="1"/>
      <p:bldP spid="113776" grpId="1" animBg="1"/>
      <p:bldP spid="113780" grpId="0" animBg="1"/>
      <p:bldP spid="113780" grpId="1" animBg="1"/>
      <p:bldP spid="113781" grpId="0" animBg="1"/>
      <p:bldP spid="113781" grpId="1" animBg="1"/>
      <p:bldP spid="113782" grpId="0" animBg="1"/>
      <p:bldP spid="113783" grpId="0" animBg="1"/>
      <p:bldP spid="113784" grpId="0" animBg="1"/>
      <p:bldP spid="113784" grpId="1" animBg="1"/>
      <p:bldP spid="113785" grpId="0" animBg="1"/>
      <p:bldP spid="113785" grpId="1" animBg="1"/>
      <p:bldP spid="113786" grpId="0" animBg="1"/>
      <p:bldP spid="113786" grpId="1" animBg="1"/>
      <p:bldP spid="113787" grpId="0" animBg="1"/>
      <p:bldP spid="113787" grpId="1" animBg="1"/>
      <p:bldP spid="113788" grpId="0" animBg="1"/>
      <p:bldP spid="113788" grpId="1" animBg="1"/>
      <p:bldP spid="113789" grpId="0" animBg="1"/>
      <p:bldP spid="113789" grpId="1" animBg="1"/>
      <p:bldP spid="113790" grpId="0" animBg="1"/>
      <p:bldP spid="113791" grpId="0" animBg="1"/>
      <p:bldP spid="11379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114_1461"/>
          <p:cNvPicPr>
            <a:picLocks noChangeAspect="1" noChangeArrowheads="1"/>
          </p:cNvPicPr>
          <p:nvPr/>
        </p:nvPicPr>
        <p:blipFill>
          <a:blip r:embed="rId3" cstate="print"/>
          <a:srcRect/>
          <a:stretch>
            <a:fillRect/>
          </a:stretch>
        </p:blipFill>
        <p:spPr bwMode="auto">
          <a:xfrm>
            <a:off x="6019800" y="3765550"/>
            <a:ext cx="685800" cy="514350"/>
          </a:xfrm>
          <a:prstGeom prst="rect">
            <a:avLst/>
          </a:prstGeom>
          <a:noFill/>
          <a:ln w="9525">
            <a:noFill/>
            <a:miter lim="800000"/>
            <a:headEnd/>
            <a:tailEnd/>
          </a:ln>
        </p:spPr>
      </p:pic>
      <p:pic>
        <p:nvPicPr>
          <p:cNvPr id="49155" name="Picture 3" descr="114_1462"/>
          <p:cNvPicPr>
            <a:picLocks noChangeAspect="1" noChangeArrowheads="1"/>
          </p:cNvPicPr>
          <p:nvPr/>
        </p:nvPicPr>
        <p:blipFill>
          <a:blip r:embed="rId4" cstate="print"/>
          <a:srcRect/>
          <a:stretch>
            <a:fillRect/>
          </a:stretch>
        </p:blipFill>
        <p:spPr bwMode="auto">
          <a:xfrm>
            <a:off x="6781800" y="3765550"/>
            <a:ext cx="685800" cy="514350"/>
          </a:xfrm>
          <a:prstGeom prst="rect">
            <a:avLst/>
          </a:prstGeom>
          <a:noFill/>
          <a:ln w="9525">
            <a:noFill/>
            <a:miter lim="800000"/>
            <a:headEnd/>
            <a:tailEnd/>
          </a:ln>
        </p:spPr>
      </p:pic>
      <p:pic>
        <p:nvPicPr>
          <p:cNvPr id="49156" name="Picture 4" descr="114_1463"/>
          <p:cNvPicPr>
            <a:picLocks noChangeAspect="1" noChangeArrowheads="1"/>
          </p:cNvPicPr>
          <p:nvPr/>
        </p:nvPicPr>
        <p:blipFill>
          <a:blip r:embed="rId5" cstate="print"/>
          <a:srcRect/>
          <a:stretch>
            <a:fillRect/>
          </a:stretch>
        </p:blipFill>
        <p:spPr bwMode="auto">
          <a:xfrm>
            <a:off x="7543800" y="3765550"/>
            <a:ext cx="685800" cy="514350"/>
          </a:xfrm>
          <a:prstGeom prst="rect">
            <a:avLst/>
          </a:prstGeom>
          <a:noFill/>
          <a:ln w="9525">
            <a:noFill/>
            <a:miter lim="800000"/>
            <a:headEnd/>
            <a:tailEnd/>
          </a:ln>
        </p:spPr>
      </p:pic>
      <p:pic>
        <p:nvPicPr>
          <p:cNvPr id="49157" name="Picture 5" descr="114_1464"/>
          <p:cNvPicPr>
            <a:picLocks noChangeAspect="1" noChangeArrowheads="1"/>
          </p:cNvPicPr>
          <p:nvPr/>
        </p:nvPicPr>
        <p:blipFill>
          <a:blip r:embed="rId6" cstate="print"/>
          <a:srcRect/>
          <a:stretch>
            <a:fillRect/>
          </a:stretch>
        </p:blipFill>
        <p:spPr bwMode="auto">
          <a:xfrm>
            <a:off x="8305800" y="3765550"/>
            <a:ext cx="685800" cy="514350"/>
          </a:xfrm>
          <a:prstGeom prst="rect">
            <a:avLst/>
          </a:prstGeom>
          <a:noFill/>
          <a:ln w="9525">
            <a:noFill/>
            <a:miter lim="800000"/>
            <a:headEnd/>
            <a:tailEnd/>
          </a:ln>
        </p:spPr>
      </p:pic>
      <p:pic>
        <p:nvPicPr>
          <p:cNvPr id="49158" name="Picture 6" descr="114_1469"/>
          <p:cNvPicPr>
            <a:picLocks noChangeAspect="1" noChangeArrowheads="1"/>
          </p:cNvPicPr>
          <p:nvPr/>
        </p:nvPicPr>
        <p:blipFill>
          <a:blip r:embed="rId7" cstate="print"/>
          <a:srcRect/>
          <a:stretch>
            <a:fillRect/>
          </a:stretch>
        </p:blipFill>
        <p:spPr bwMode="auto">
          <a:xfrm>
            <a:off x="6019800" y="4298950"/>
            <a:ext cx="685800" cy="514350"/>
          </a:xfrm>
          <a:prstGeom prst="rect">
            <a:avLst/>
          </a:prstGeom>
          <a:noFill/>
          <a:ln w="9525">
            <a:noFill/>
            <a:miter lim="800000"/>
            <a:headEnd/>
            <a:tailEnd/>
          </a:ln>
        </p:spPr>
      </p:pic>
      <p:pic>
        <p:nvPicPr>
          <p:cNvPr id="49159" name="Picture 7" descr="114_1470"/>
          <p:cNvPicPr>
            <a:picLocks noChangeAspect="1" noChangeArrowheads="1"/>
          </p:cNvPicPr>
          <p:nvPr/>
        </p:nvPicPr>
        <p:blipFill>
          <a:blip r:embed="rId8" cstate="print"/>
          <a:srcRect/>
          <a:stretch>
            <a:fillRect/>
          </a:stretch>
        </p:blipFill>
        <p:spPr bwMode="auto">
          <a:xfrm>
            <a:off x="6781800" y="4298950"/>
            <a:ext cx="685800" cy="514350"/>
          </a:xfrm>
          <a:prstGeom prst="rect">
            <a:avLst/>
          </a:prstGeom>
          <a:noFill/>
          <a:ln w="9525">
            <a:noFill/>
            <a:miter lim="800000"/>
            <a:headEnd/>
            <a:tailEnd/>
          </a:ln>
        </p:spPr>
      </p:pic>
      <p:pic>
        <p:nvPicPr>
          <p:cNvPr id="49160" name="Picture 8" descr="114_1471"/>
          <p:cNvPicPr>
            <a:picLocks noChangeAspect="1" noChangeArrowheads="1"/>
          </p:cNvPicPr>
          <p:nvPr/>
        </p:nvPicPr>
        <p:blipFill>
          <a:blip r:embed="rId9" cstate="print"/>
          <a:srcRect/>
          <a:stretch>
            <a:fillRect/>
          </a:stretch>
        </p:blipFill>
        <p:spPr bwMode="auto">
          <a:xfrm>
            <a:off x="7543800" y="4298950"/>
            <a:ext cx="685800" cy="514350"/>
          </a:xfrm>
          <a:prstGeom prst="rect">
            <a:avLst/>
          </a:prstGeom>
          <a:noFill/>
          <a:ln w="9525">
            <a:noFill/>
            <a:miter lim="800000"/>
            <a:headEnd/>
            <a:tailEnd/>
          </a:ln>
        </p:spPr>
      </p:pic>
      <p:pic>
        <p:nvPicPr>
          <p:cNvPr id="49161" name="Picture 9" descr="114_1472"/>
          <p:cNvPicPr>
            <a:picLocks noChangeAspect="1" noChangeArrowheads="1"/>
          </p:cNvPicPr>
          <p:nvPr/>
        </p:nvPicPr>
        <p:blipFill>
          <a:blip r:embed="rId10" cstate="print"/>
          <a:srcRect/>
          <a:stretch>
            <a:fillRect/>
          </a:stretch>
        </p:blipFill>
        <p:spPr bwMode="auto">
          <a:xfrm>
            <a:off x="8305800" y="4298950"/>
            <a:ext cx="685800" cy="514350"/>
          </a:xfrm>
          <a:prstGeom prst="rect">
            <a:avLst/>
          </a:prstGeom>
          <a:noFill/>
          <a:ln w="9525">
            <a:noFill/>
            <a:miter lim="800000"/>
            <a:headEnd/>
            <a:tailEnd/>
          </a:ln>
        </p:spPr>
      </p:pic>
      <p:pic>
        <p:nvPicPr>
          <p:cNvPr id="49162" name="Picture 10" descr="115_1513"/>
          <p:cNvPicPr>
            <a:picLocks noChangeAspect="1" noChangeArrowheads="1"/>
          </p:cNvPicPr>
          <p:nvPr/>
        </p:nvPicPr>
        <p:blipFill>
          <a:blip r:embed="rId11" cstate="print"/>
          <a:srcRect/>
          <a:stretch>
            <a:fillRect/>
          </a:stretch>
        </p:blipFill>
        <p:spPr bwMode="auto">
          <a:xfrm>
            <a:off x="6019800" y="4832350"/>
            <a:ext cx="685800" cy="514350"/>
          </a:xfrm>
          <a:prstGeom prst="rect">
            <a:avLst/>
          </a:prstGeom>
          <a:noFill/>
          <a:ln w="9525">
            <a:noFill/>
            <a:miter lim="800000"/>
            <a:headEnd/>
            <a:tailEnd/>
          </a:ln>
        </p:spPr>
      </p:pic>
      <p:pic>
        <p:nvPicPr>
          <p:cNvPr id="49163" name="Picture 11" descr="115_1514"/>
          <p:cNvPicPr>
            <a:picLocks noChangeAspect="1" noChangeArrowheads="1"/>
          </p:cNvPicPr>
          <p:nvPr/>
        </p:nvPicPr>
        <p:blipFill>
          <a:blip r:embed="rId12" cstate="print"/>
          <a:srcRect/>
          <a:stretch>
            <a:fillRect/>
          </a:stretch>
        </p:blipFill>
        <p:spPr bwMode="auto">
          <a:xfrm>
            <a:off x="6781800" y="4832350"/>
            <a:ext cx="685800" cy="514350"/>
          </a:xfrm>
          <a:prstGeom prst="rect">
            <a:avLst/>
          </a:prstGeom>
          <a:noFill/>
          <a:ln w="9525">
            <a:noFill/>
            <a:miter lim="800000"/>
            <a:headEnd/>
            <a:tailEnd/>
          </a:ln>
        </p:spPr>
      </p:pic>
      <p:pic>
        <p:nvPicPr>
          <p:cNvPr id="49164" name="Picture 12" descr="115_1515"/>
          <p:cNvPicPr>
            <a:picLocks noChangeAspect="1" noChangeArrowheads="1"/>
          </p:cNvPicPr>
          <p:nvPr/>
        </p:nvPicPr>
        <p:blipFill>
          <a:blip r:embed="rId13" cstate="print"/>
          <a:srcRect/>
          <a:stretch>
            <a:fillRect/>
          </a:stretch>
        </p:blipFill>
        <p:spPr bwMode="auto">
          <a:xfrm>
            <a:off x="7543800" y="4832350"/>
            <a:ext cx="685800" cy="514350"/>
          </a:xfrm>
          <a:prstGeom prst="rect">
            <a:avLst/>
          </a:prstGeom>
          <a:noFill/>
          <a:ln w="9525">
            <a:noFill/>
            <a:miter lim="800000"/>
            <a:headEnd/>
            <a:tailEnd/>
          </a:ln>
        </p:spPr>
      </p:pic>
      <p:pic>
        <p:nvPicPr>
          <p:cNvPr id="49165" name="Picture 13" descr="115_1516"/>
          <p:cNvPicPr>
            <a:picLocks noChangeAspect="1" noChangeArrowheads="1"/>
          </p:cNvPicPr>
          <p:nvPr/>
        </p:nvPicPr>
        <p:blipFill>
          <a:blip r:embed="rId14" cstate="print"/>
          <a:srcRect/>
          <a:stretch>
            <a:fillRect/>
          </a:stretch>
        </p:blipFill>
        <p:spPr bwMode="auto">
          <a:xfrm>
            <a:off x="8305800" y="4832350"/>
            <a:ext cx="685800" cy="514350"/>
          </a:xfrm>
          <a:prstGeom prst="rect">
            <a:avLst/>
          </a:prstGeom>
          <a:noFill/>
          <a:ln w="9525">
            <a:noFill/>
            <a:miter lim="800000"/>
            <a:headEnd/>
            <a:tailEnd/>
          </a:ln>
        </p:spPr>
      </p:pic>
      <p:pic>
        <p:nvPicPr>
          <p:cNvPr id="49166" name="Picture 14" descr="115_1537"/>
          <p:cNvPicPr>
            <a:picLocks noChangeAspect="1" noChangeArrowheads="1"/>
          </p:cNvPicPr>
          <p:nvPr/>
        </p:nvPicPr>
        <p:blipFill>
          <a:blip r:embed="rId15" cstate="print"/>
          <a:srcRect/>
          <a:stretch>
            <a:fillRect/>
          </a:stretch>
        </p:blipFill>
        <p:spPr bwMode="auto">
          <a:xfrm>
            <a:off x="6019800" y="5365750"/>
            <a:ext cx="685800" cy="514350"/>
          </a:xfrm>
          <a:prstGeom prst="rect">
            <a:avLst/>
          </a:prstGeom>
          <a:noFill/>
          <a:ln w="9525">
            <a:noFill/>
            <a:miter lim="800000"/>
            <a:headEnd/>
            <a:tailEnd/>
          </a:ln>
        </p:spPr>
      </p:pic>
      <p:pic>
        <p:nvPicPr>
          <p:cNvPr id="49167" name="Picture 15" descr="115_1538"/>
          <p:cNvPicPr>
            <a:picLocks noChangeAspect="1" noChangeArrowheads="1"/>
          </p:cNvPicPr>
          <p:nvPr/>
        </p:nvPicPr>
        <p:blipFill>
          <a:blip r:embed="rId16" cstate="print"/>
          <a:srcRect/>
          <a:stretch>
            <a:fillRect/>
          </a:stretch>
        </p:blipFill>
        <p:spPr bwMode="auto">
          <a:xfrm>
            <a:off x="6781800" y="5365750"/>
            <a:ext cx="685800" cy="514350"/>
          </a:xfrm>
          <a:prstGeom prst="rect">
            <a:avLst/>
          </a:prstGeom>
          <a:noFill/>
          <a:ln w="9525">
            <a:noFill/>
            <a:miter lim="800000"/>
            <a:headEnd/>
            <a:tailEnd/>
          </a:ln>
        </p:spPr>
      </p:pic>
      <p:pic>
        <p:nvPicPr>
          <p:cNvPr id="49168" name="Picture 16" descr="115_1539"/>
          <p:cNvPicPr>
            <a:picLocks noChangeAspect="1" noChangeArrowheads="1"/>
          </p:cNvPicPr>
          <p:nvPr/>
        </p:nvPicPr>
        <p:blipFill>
          <a:blip r:embed="rId17" cstate="print"/>
          <a:srcRect/>
          <a:stretch>
            <a:fillRect/>
          </a:stretch>
        </p:blipFill>
        <p:spPr bwMode="auto">
          <a:xfrm>
            <a:off x="7543800" y="5365750"/>
            <a:ext cx="685800" cy="514350"/>
          </a:xfrm>
          <a:prstGeom prst="rect">
            <a:avLst/>
          </a:prstGeom>
          <a:noFill/>
          <a:ln w="9525">
            <a:noFill/>
            <a:miter lim="800000"/>
            <a:headEnd/>
            <a:tailEnd/>
          </a:ln>
        </p:spPr>
      </p:pic>
      <p:pic>
        <p:nvPicPr>
          <p:cNvPr id="49169" name="Picture 17" descr="115_1540"/>
          <p:cNvPicPr>
            <a:picLocks noGrp="1" noChangeAspect="1" noChangeArrowheads="1"/>
          </p:cNvPicPr>
          <p:nvPr>
            <p:ph sz="half" idx="1"/>
          </p:nvPr>
        </p:nvPicPr>
        <p:blipFill>
          <a:blip r:embed="rId18" cstate="print"/>
          <a:srcRect/>
          <a:stretch>
            <a:fillRect/>
          </a:stretch>
        </p:blipFill>
        <p:spPr>
          <a:xfrm>
            <a:off x="8305800" y="5365750"/>
            <a:ext cx="685800" cy="514350"/>
          </a:xfrm>
          <a:noFill/>
        </p:spPr>
      </p:pic>
      <p:pic>
        <p:nvPicPr>
          <p:cNvPr id="49170" name="Picture 18" descr="115_1560"/>
          <p:cNvPicPr>
            <a:picLocks noChangeAspect="1" noChangeArrowheads="1"/>
          </p:cNvPicPr>
          <p:nvPr/>
        </p:nvPicPr>
        <p:blipFill>
          <a:blip r:embed="rId19" cstate="print"/>
          <a:srcRect/>
          <a:stretch>
            <a:fillRect/>
          </a:stretch>
        </p:blipFill>
        <p:spPr bwMode="auto">
          <a:xfrm>
            <a:off x="6019800" y="2165350"/>
            <a:ext cx="685800" cy="514350"/>
          </a:xfrm>
          <a:prstGeom prst="rect">
            <a:avLst/>
          </a:prstGeom>
          <a:noFill/>
          <a:ln w="9525">
            <a:noFill/>
            <a:miter lim="800000"/>
            <a:headEnd/>
            <a:tailEnd/>
          </a:ln>
        </p:spPr>
      </p:pic>
      <p:pic>
        <p:nvPicPr>
          <p:cNvPr id="49171" name="Picture 19" descr="115_1557"/>
          <p:cNvPicPr>
            <a:picLocks noChangeAspect="1" noChangeArrowheads="1"/>
          </p:cNvPicPr>
          <p:nvPr/>
        </p:nvPicPr>
        <p:blipFill>
          <a:blip r:embed="rId20" cstate="print"/>
          <a:srcRect/>
          <a:stretch>
            <a:fillRect/>
          </a:stretch>
        </p:blipFill>
        <p:spPr bwMode="auto">
          <a:xfrm>
            <a:off x="6781800" y="2165350"/>
            <a:ext cx="685800" cy="514350"/>
          </a:xfrm>
          <a:prstGeom prst="rect">
            <a:avLst/>
          </a:prstGeom>
          <a:noFill/>
          <a:ln w="9525">
            <a:noFill/>
            <a:miter lim="800000"/>
            <a:headEnd/>
            <a:tailEnd/>
          </a:ln>
        </p:spPr>
      </p:pic>
      <p:pic>
        <p:nvPicPr>
          <p:cNvPr id="49172" name="Picture 20" descr="115_1558"/>
          <p:cNvPicPr>
            <a:picLocks noChangeAspect="1" noChangeArrowheads="1"/>
          </p:cNvPicPr>
          <p:nvPr/>
        </p:nvPicPr>
        <p:blipFill>
          <a:blip r:embed="rId21" cstate="print"/>
          <a:srcRect/>
          <a:stretch>
            <a:fillRect/>
          </a:stretch>
        </p:blipFill>
        <p:spPr bwMode="auto">
          <a:xfrm>
            <a:off x="7543800" y="2165350"/>
            <a:ext cx="685800" cy="514350"/>
          </a:xfrm>
          <a:prstGeom prst="rect">
            <a:avLst/>
          </a:prstGeom>
          <a:noFill/>
          <a:ln w="9525">
            <a:noFill/>
            <a:miter lim="800000"/>
            <a:headEnd/>
            <a:tailEnd/>
          </a:ln>
        </p:spPr>
      </p:pic>
      <p:pic>
        <p:nvPicPr>
          <p:cNvPr id="49173" name="Picture 21" descr="115_1559"/>
          <p:cNvPicPr>
            <a:picLocks noChangeAspect="1" noChangeArrowheads="1"/>
          </p:cNvPicPr>
          <p:nvPr/>
        </p:nvPicPr>
        <p:blipFill>
          <a:blip r:embed="rId22" cstate="print"/>
          <a:srcRect/>
          <a:stretch>
            <a:fillRect/>
          </a:stretch>
        </p:blipFill>
        <p:spPr bwMode="auto">
          <a:xfrm>
            <a:off x="8305800" y="2165350"/>
            <a:ext cx="685800" cy="514350"/>
          </a:xfrm>
          <a:prstGeom prst="rect">
            <a:avLst/>
          </a:prstGeom>
          <a:noFill/>
          <a:ln w="9525">
            <a:noFill/>
            <a:miter lim="800000"/>
            <a:headEnd/>
            <a:tailEnd/>
          </a:ln>
        </p:spPr>
      </p:pic>
      <p:pic>
        <p:nvPicPr>
          <p:cNvPr id="49174" name="Picture 22" descr="115_1552"/>
          <p:cNvPicPr>
            <a:picLocks noChangeAspect="1" noChangeArrowheads="1"/>
          </p:cNvPicPr>
          <p:nvPr/>
        </p:nvPicPr>
        <p:blipFill>
          <a:blip r:embed="rId23" cstate="print"/>
          <a:srcRect/>
          <a:stretch>
            <a:fillRect/>
          </a:stretch>
        </p:blipFill>
        <p:spPr bwMode="auto">
          <a:xfrm>
            <a:off x="6019800" y="3232150"/>
            <a:ext cx="685800" cy="514350"/>
          </a:xfrm>
          <a:prstGeom prst="rect">
            <a:avLst/>
          </a:prstGeom>
          <a:noFill/>
          <a:ln w="9525">
            <a:noFill/>
            <a:miter lim="800000"/>
            <a:headEnd/>
            <a:tailEnd/>
          </a:ln>
        </p:spPr>
      </p:pic>
      <p:pic>
        <p:nvPicPr>
          <p:cNvPr id="49175" name="Picture 23" descr="115_1545"/>
          <p:cNvPicPr>
            <a:picLocks noChangeAspect="1" noChangeArrowheads="1"/>
          </p:cNvPicPr>
          <p:nvPr/>
        </p:nvPicPr>
        <p:blipFill>
          <a:blip r:embed="rId24" cstate="print"/>
          <a:srcRect/>
          <a:stretch>
            <a:fillRect/>
          </a:stretch>
        </p:blipFill>
        <p:spPr bwMode="auto">
          <a:xfrm>
            <a:off x="6019800" y="2698750"/>
            <a:ext cx="685800" cy="514350"/>
          </a:xfrm>
          <a:prstGeom prst="rect">
            <a:avLst/>
          </a:prstGeom>
          <a:noFill/>
          <a:ln w="9525">
            <a:noFill/>
            <a:miter lim="800000"/>
            <a:headEnd/>
            <a:tailEnd/>
          </a:ln>
        </p:spPr>
      </p:pic>
      <p:pic>
        <p:nvPicPr>
          <p:cNvPr id="49176" name="Picture 24" descr="115_1546"/>
          <p:cNvPicPr>
            <a:picLocks noChangeAspect="1" noChangeArrowheads="1"/>
          </p:cNvPicPr>
          <p:nvPr/>
        </p:nvPicPr>
        <p:blipFill>
          <a:blip r:embed="rId25" cstate="print"/>
          <a:srcRect/>
          <a:stretch>
            <a:fillRect/>
          </a:stretch>
        </p:blipFill>
        <p:spPr bwMode="auto">
          <a:xfrm>
            <a:off x="6781800" y="2698750"/>
            <a:ext cx="685800" cy="514350"/>
          </a:xfrm>
          <a:prstGeom prst="rect">
            <a:avLst/>
          </a:prstGeom>
          <a:noFill/>
          <a:ln w="9525">
            <a:noFill/>
            <a:miter lim="800000"/>
            <a:headEnd/>
            <a:tailEnd/>
          </a:ln>
        </p:spPr>
      </p:pic>
      <p:pic>
        <p:nvPicPr>
          <p:cNvPr id="49177" name="Picture 25" descr="115_1547"/>
          <p:cNvPicPr>
            <a:picLocks noChangeAspect="1" noChangeArrowheads="1"/>
          </p:cNvPicPr>
          <p:nvPr/>
        </p:nvPicPr>
        <p:blipFill>
          <a:blip r:embed="rId26" cstate="print"/>
          <a:srcRect/>
          <a:stretch>
            <a:fillRect/>
          </a:stretch>
        </p:blipFill>
        <p:spPr bwMode="auto">
          <a:xfrm>
            <a:off x="7543800" y="2698750"/>
            <a:ext cx="685800" cy="514350"/>
          </a:xfrm>
          <a:prstGeom prst="rect">
            <a:avLst/>
          </a:prstGeom>
          <a:noFill/>
          <a:ln w="9525">
            <a:noFill/>
            <a:miter lim="800000"/>
            <a:headEnd/>
            <a:tailEnd/>
          </a:ln>
        </p:spPr>
      </p:pic>
      <p:pic>
        <p:nvPicPr>
          <p:cNvPr id="49178" name="Picture 26" descr="115_1548"/>
          <p:cNvPicPr>
            <a:picLocks noChangeAspect="1" noChangeArrowheads="1"/>
          </p:cNvPicPr>
          <p:nvPr/>
        </p:nvPicPr>
        <p:blipFill>
          <a:blip r:embed="rId27" cstate="print"/>
          <a:srcRect/>
          <a:stretch>
            <a:fillRect/>
          </a:stretch>
        </p:blipFill>
        <p:spPr bwMode="auto">
          <a:xfrm>
            <a:off x="8305800" y="2698750"/>
            <a:ext cx="685800" cy="514350"/>
          </a:xfrm>
          <a:prstGeom prst="rect">
            <a:avLst/>
          </a:prstGeom>
          <a:noFill/>
          <a:ln w="9525">
            <a:noFill/>
            <a:miter lim="800000"/>
            <a:headEnd/>
            <a:tailEnd/>
          </a:ln>
        </p:spPr>
      </p:pic>
      <p:pic>
        <p:nvPicPr>
          <p:cNvPr id="49179" name="Picture 27" descr="115_1549"/>
          <p:cNvPicPr>
            <a:picLocks noChangeAspect="1" noChangeArrowheads="1"/>
          </p:cNvPicPr>
          <p:nvPr/>
        </p:nvPicPr>
        <p:blipFill>
          <a:blip r:embed="rId28" cstate="print"/>
          <a:srcRect/>
          <a:stretch>
            <a:fillRect/>
          </a:stretch>
        </p:blipFill>
        <p:spPr bwMode="auto">
          <a:xfrm>
            <a:off x="6781800" y="3232150"/>
            <a:ext cx="685800" cy="514350"/>
          </a:xfrm>
          <a:prstGeom prst="rect">
            <a:avLst/>
          </a:prstGeom>
          <a:noFill/>
          <a:ln w="9525">
            <a:noFill/>
            <a:miter lim="800000"/>
            <a:headEnd/>
            <a:tailEnd/>
          </a:ln>
        </p:spPr>
      </p:pic>
      <p:pic>
        <p:nvPicPr>
          <p:cNvPr id="49180" name="Picture 28" descr="115_1550"/>
          <p:cNvPicPr>
            <a:picLocks noChangeAspect="1" noChangeArrowheads="1"/>
          </p:cNvPicPr>
          <p:nvPr/>
        </p:nvPicPr>
        <p:blipFill>
          <a:blip r:embed="rId29" cstate="print"/>
          <a:srcRect/>
          <a:stretch>
            <a:fillRect/>
          </a:stretch>
        </p:blipFill>
        <p:spPr bwMode="auto">
          <a:xfrm>
            <a:off x="7543800" y="3232150"/>
            <a:ext cx="685800" cy="514350"/>
          </a:xfrm>
          <a:prstGeom prst="rect">
            <a:avLst/>
          </a:prstGeom>
          <a:noFill/>
          <a:ln w="9525">
            <a:noFill/>
            <a:miter lim="800000"/>
            <a:headEnd/>
            <a:tailEnd/>
          </a:ln>
        </p:spPr>
      </p:pic>
      <p:pic>
        <p:nvPicPr>
          <p:cNvPr id="49181" name="Picture 29" descr="115_1551"/>
          <p:cNvPicPr>
            <a:picLocks noChangeAspect="1" noChangeArrowheads="1"/>
          </p:cNvPicPr>
          <p:nvPr/>
        </p:nvPicPr>
        <p:blipFill>
          <a:blip r:embed="rId30" cstate="print"/>
          <a:srcRect/>
          <a:stretch>
            <a:fillRect/>
          </a:stretch>
        </p:blipFill>
        <p:spPr bwMode="auto">
          <a:xfrm>
            <a:off x="8305800" y="3232150"/>
            <a:ext cx="685800" cy="514350"/>
          </a:xfrm>
          <a:prstGeom prst="rect">
            <a:avLst/>
          </a:prstGeom>
          <a:noFill/>
          <a:ln w="9525">
            <a:noFill/>
            <a:miter lim="800000"/>
            <a:headEnd/>
            <a:tailEnd/>
          </a:ln>
        </p:spPr>
      </p:pic>
      <p:pic>
        <p:nvPicPr>
          <p:cNvPr id="49182" name="Picture 30" descr="115_1551"/>
          <p:cNvPicPr>
            <a:picLocks noGrp="1" noChangeAspect="1" noChangeArrowheads="1"/>
          </p:cNvPicPr>
          <p:nvPr>
            <p:ph sz="half" idx="2"/>
          </p:nvPr>
        </p:nvPicPr>
        <p:blipFill>
          <a:blip r:embed="rId31" cstate="print"/>
          <a:srcRect/>
          <a:stretch>
            <a:fillRect/>
          </a:stretch>
        </p:blipFill>
        <p:spPr>
          <a:xfrm>
            <a:off x="6194425" y="0"/>
            <a:ext cx="2590800" cy="1943100"/>
          </a:xfrm>
          <a:noFill/>
        </p:spPr>
      </p:pic>
      <p:pic>
        <p:nvPicPr>
          <p:cNvPr id="49183" name="Picture 31" descr="115_1552"/>
          <p:cNvPicPr>
            <a:picLocks noChangeAspect="1" noChangeArrowheads="1"/>
          </p:cNvPicPr>
          <p:nvPr/>
        </p:nvPicPr>
        <p:blipFill>
          <a:blip r:embed="rId23" cstate="print"/>
          <a:srcRect/>
          <a:stretch>
            <a:fillRect/>
          </a:stretch>
        </p:blipFill>
        <p:spPr bwMode="auto">
          <a:xfrm>
            <a:off x="6781800" y="6203950"/>
            <a:ext cx="685800" cy="514350"/>
          </a:xfrm>
          <a:prstGeom prst="rect">
            <a:avLst/>
          </a:prstGeom>
          <a:noFill/>
          <a:ln w="9525">
            <a:noFill/>
            <a:miter lim="800000"/>
            <a:headEnd/>
            <a:tailEnd/>
          </a:ln>
        </p:spPr>
      </p:pic>
      <p:pic>
        <p:nvPicPr>
          <p:cNvPr id="49184" name="Picture 32" descr="115_1549"/>
          <p:cNvPicPr>
            <a:picLocks noChangeAspect="1" noChangeArrowheads="1"/>
          </p:cNvPicPr>
          <p:nvPr/>
        </p:nvPicPr>
        <p:blipFill>
          <a:blip r:embed="rId28" cstate="print"/>
          <a:srcRect/>
          <a:stretch>
            <a:fillRect/>
          </a:stretch>
        </p:blipFill>
        <p:spPr bwMode="auto">
          <a:xfrm>
            <a:off x="7543800" y="6203950"/>
            <a:ext cx="685800" cy="514350"/>
          </a:xfrm>
          <a:prstGeom prst="rect">
            <a:avLst/>
          </a:prstGeom>
          <a:noFill/>
          <a:ln w="9525">
            <a:noFill/>
            <a:miter lim="800000"/>
            <a:headEnd/>
            <a:tailEnd/>
          </a:ln>
        </p:spPr>
      </p:pic>
      <p:pic>
        <p:nvPicPr>
          <p:cNvPr id="49185" name="Picture 33" descr="115_1550"/>
          <p:cNvPicPr>
            <a:picLocks noChangeAspect="1" noChangeArrowheads="1"/>
          </p:cNvPicPr>
          <p:nvPr/>
        </p:nvPicPr>
        <p:blipFill>
          <a:blip r:embed="rId29" cstate="print"/>
          <a:srcRect/>
          <a:stretch>
            <a:fillRect/>
          </a:stretch>
        </p:blipFill>
        <p:spPr bwMode="auto">
          <a:xfrm>
            <a:off x="8305800" y="6203950"/>
            <a:ext cx="685800" cy="514350"/>
          </a:xfrm>
          <a:prstGeom prst="rect">
            <a:avLst/>
          </a:prstGeom>
          <a:noFill/>
          <a:ln w="9525">
            <a:noFill/>
            <a:miter lim="800000"/>
            <a:headEnd/>
            <a:tailEnd/>
          </a:ln>
        </p:spPr>
      </p:pic>
      <p:pic>
        <p:nvPicPr>
          <p:cNvPr id="49186" name="Picture 34" descr="115_1551"/>
          <p:cNvPicPr>
            <a:picLocks noChangeAspect="1" noChangeArrowheads="1"/>
          </p:cNvPicPr>
          <p:nvPr/>
        </p:nvPicPr>
        <p:blipFill>
          <a:blip r:embed="rId30" cstate="print"/>
          <a:srcRect/>
          <a:stretch>
            <a:fillRect/>
          </a:stretch>
        </p:blipFill>
        <p:spPr bwMode="auto">
          <a:xfrm>
            <a:off x="6019800" y="6203950"/>
            <a:ext cx="685800" cy="514350"/>
          </a:xfrm>
          <a:prstGeom prst="rect">
            <a:avLst/>
          </a:prstGeom>
          <a:noFill/>
          <a:ln w="9525">
            <a:noFill/>
            <a:miter lim="800000"/>
            <a:headEnd/>
            <a:tailEnd/>
          </a:ln>
        </p:spPr>
      </p:pic>
      <p:sp>
        <p:nvSpPr>
          <p:cNvPr id="49187" name="AutoShape 35"/>
          <p:cNvSpPr>
            <a:spLocks noChangeArrowheads="1"/>
          </p:cNvSpPr>
          <p:nvPr/>
        </p:nvSpPr>
        <p:spPr bwMode="auto">
          <a:xfrm>
            <a:off x="7315200" y="1860550"/>
            <a:ext cx="381000" cy="304800"/>
          </a:xfrm>
          <a:prstGeom prst="downArrow">
            <a:avLst>
              <a:gd name="adj1" fmla="val 50000"/>
              <a:gd name="adj2" fmla="val 25000"/>
            </a:avLst>
          </a:prstGeom>
          <a:noFill/>
          <a:ln w="38100" algn="ctr">
            <a:solidFill>
              <a:schemeClr val="tx1"/>
            </a:solidFill>
            <a:miter lim="800000"/>
            <a:headEnd/>
            <a:tailEnd/>
          </a:ln>
        </p:spPr>
        <p:txBody>
          <a:bodyPr wrap="none" anchor="ctr"/>
          <a:lstStyle/>
          <a:p>
            <a:endParaRPr lang="en-US">
              <a:solidFill>
                <a:srgbClr val="000000"/>
              </a:solidFill>
            </a:endParaRPr>
          </a:p>
        </p:txBody>
      </p:sp>
      <p:sp>
        <p:nvSpPr>
          <p:cNvPr id="49188" name="AutoShape 36"/>
          <p:cNvSpPr>
            <a:spLocks noChangeArrowheads="1"/>
          </p:cNvSpPr>
          <p:nvPr/>
        </p:nvSpPr>
        <p:spPr bwMode="auto">
          <a:xfrm>
            <a:off x="7315200" y="5899150"/>
            <a:ext cx="381000" cy="304800"/>
          </a:xfrm>
          <a:prstGeom prst="downArrow">
            <a:avLst>
              <a:gd name="adj1" fmla="val 50000"/>
              <a:gd name="adj2" fmla="val 25000"/>
            </a:avLst>
          </a:prstGeom>
          <a:noFill/>
          <a:ln w="38100" algn="ctr">
            <a:solidFill>
              <a:schemeClr val="tx1"/>
            </a:solidFill>
            <a:miter lim="800000"/>
            <a:headEnd/>
            <a:tailEnd/>
          </a:ln>
        </p:spPr>
        <p:txBody>
          <a:bodyPr wrap="none" anchor="ctr"/>
          <a:lstStyle/>
          <a:p>
            <a:endParaRPr lang="en-US">
              <a:solidFill>
                <a:srgbClr val="000000"/>
              </a:solidFill>
            </a:endParaRPr>
          </a:p>
        </p:txBody>
      </p:sp>
      <p:pic>
        <p:nvPicPr>
          <p:cNvPr id="49189" name="Picture 37" descr="search_colosseum_cropped_brighter"/>
          <p:cNvPicPr>
            <a:picLocks noChangeAspect="1" noChangeArrowheads="1"/>
          </p:cNvPicPr>
          <p:nvPr/>
        </p:nvPicPr>
        <p:blipFill>
          <a:blip r:embed="rId32" cstate="print"/>
          <a:srcRect/>
          <a:stretch>
            <a:fillRect/>
          </a:stretch>
        </p:blipFill>
        <p:spPr bwMode="auto">
          <a:xfrm>
            <a:off x="457200" y="3886200"/>
            <a:ext cx="5257800" cy="2414588"/>
          </a:xfrm>
          <a:prstGeom prst="rect">
            <a:avLst/>
          </a:prstGeom>
          <a:noFill/>
          <a:ln w="9525">
            <a:noFill/>
            <a:miter lim="800000"/>
            <a:headEnd/>
            <a:tailEnd/>
          </a:ln>
        </p:spPr>
      </p:pic>
      <p:pic>
        <p:nvPicPr>
          <p:cNvPr id="49190" name="Picture 38" descr="sweep_spammedbase"/>
          <p:cNvPicPr>
            <a:picLocks noChangeAspect="1" noChangeArrowheads="1"/>
          </p:cNvPicPr>
          <p:nvPr/>
        </p:nvPicPr>
        <p:blipFill>
          <a:blip r:embed="rId33" cstate="print"/>
          <a:srcRect/>
          <a:stretch>
            <a:fillRect/>
          </a:stretch>
        </p:blipFill>
        <p:spPr bwMode="auto">
          <a:xfrm>
            <a:off x="0" y="1066800"/>
            <a:ext cx="3606800" cy="2730500"/>
          </a:xfrm>
          <a:prstGeom prst="rect">
            <a:avLst/>
          </a:prstGeom>
          <a:noFill/>
          <a:ln w="9525">
            <a:noFill/>
            <a:miter lim="800000"/>
            <a:headEnd/>
            <a:tailEnd/>
          </a:ln>
        </p:spPr>
      </p:pic>
      <p:sp>
        <p:nvSpPr>
          <p:cNvPr id="49191" name="Rectangle 39"/>
          <p:cNvSpPr>
            <a:spLocks noGrp="1" noChangeArrowheads="1"/>
          </p:cNvSpPr>
          <p:nvPr>
            <p:ph type="title"/>
          </p:nvPr>
        </p:nvSpPr>
        <p:spPr>
          <a:xfrm>
            <a:off x="685800" y="0"/>
            <a:ext cx="7772400" cy="1143000"/>
          </a:xfrm>
          <a:noFill/>
        </p:spPr>
        <p:txBody>
          <a:bodyPr/>
          <a:lstStyle/>
          <a:p>
            <a:pPr eaLnBrk="1" hangingPunct="1"/>
            <a:r>
              <a:rPr lang="en-US" smtClean="0"/>
              <a:t>Performance</a:t>
            </a:r>
          </a:p>
        </p:txBody>
      </p:sp>
    </p:spTree>
    <p:extLst>
      <p:ext uri="{BB962C8B-B14F-4D97-AF65-F5344CB8AC3E}">
        <p14:creationId xmlns:p14="http://schemas.microsoft.com/office/powerpoint/2010/main" val="41461595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0"/>
            <a:ext cx="7772400" cy="1143000"/>
          </a:xfrm>
        </p:spPr>
        <p:txBody>
          <a:bodyPr/>
          <a:lstStyle/>
          <a:p>
            <a:pPr algn="l" eaLnBrk="1" hangingPunct="1"/>
            <a:r>
              <a:rPr lang="en-US" smtClean="0"/>
              <a:t>More words is better</a:t>
            </a:r>
          </a:p>
        </p:txBody>
      </p:sp>
      <p:pic>
        <p:nvPicPr>
          <p:cNvPr id="50179" name="Picture 3" descr="sweep_allvoc"/>
          <p:cNvPicPr>
            <a:picLocks noChangeAspect="1" noChangeArrowheads="1"/>
          </p:cNvPicPr>
          <p:nvPr/>
        </p:nvPicPr>
        <p:blipFill>
          <a:blip r:embed="rId3" cstate="print"/>
          <a:srcRect/>
          <a:stretch>
            <a:fillRect/>
          </a:stretch>
        </p:blipFill>
        <p:spPr bwMode="auto">
          <a:xfrm>
            <a:off x="1752600" y="1600200"/>
            <a:ext cx="10287000" cy="4711700"/>
          </a:xfrm>
          <a:prstGeom prst="rect">
            <a:avLst/>
          </a:prstGeom>
          <a:noFill/>
          <a:ln w="9525">
            <a:noFill/>
            <a:miter lim="800000"/>
            <a:headEnd/>
            <a:tailEnd/>
          </a:ln>
        </p:spPr>
      </p:pic>
      <p:sp>
        <p:nvSpPr>
          <p:cNvPr id="50180" name="Rectangle 6"/>
          <p:cNvSpPr>
            <a:spLocks noChangeArrowheads="1"/>
          </p:cNvSpPr>
          <p:nvPr/>
        </p:nvSpPr>
        <p:spPr bwMode="auto">
          <a:xfrm>
            <a:off x="6934200" y="1066800"/>
            <a:ext cx="6172200" cy="5410200"/>
          </a:xfrm>
          <a:prstGeom prst="rect">
            <a:avLst/>
          </a:prstGeom>
          <a:solidFill>
            <a:schemeClr val="bg1"/>
          </a:solidFill>
          <a:ln w="9525">
            <a:noFill/>
            <a:miter lim="800000"/>
            <a:headEnd/>
            <a:tailEnd/>
          </a:ln>
        </p:spPr>
        <p:txBody>
          <a:bodyPr wrap="none" anchor="ctr"/>
          <a:lstStyle/>
          <a:p>
            <a:pPr algn="ctr"/>
            <a:endParaRPr lang="en-US">
              <a:solidFill>
                <a:srgbClr val="000000"/>
              </a:solidFill>
            </a:endParaRPr>
          </a:p>
        </p:txBody>
      </p:sp>
      <p:grpSp>
        <p:nvGrpSpPr>
          <p:cNvPr id="2" name="Group 12"/>
          <p:cNvGrpSpPr>
            <a:grpSpLocks/>
          </p:cNvGrpSpPr>
          <p:nvPr/>
        </p:nvGrpSpPr>
        <p:grpSpPr bwMode="auto">
          <a:xfrm flipH="1">
            <a:off x="6172200" y="304800"/>
            <a:ext cx="2347913" cy="822325"/>
            <a:chOff x="384" y="480"/>
            <a:chExt cx="1479" cy="518"/>
          </a:xfrm>
        </p:grpSpPr>
        <p:sp>
          <p:nvSpPr>
            <p:cNvPr id="50186" name="Text Box 8"/>
            <p:cNvSpPr txBox="1">
              <a:spLocks noChangeArrowheads="1"/>
            </p:cNvSpPr>
            <p:nvPr/>
          </p:nvSpPr>
          <p:spPr bwMode="auto">
            <a:xfrm>
              <a:off x="384" y="480"/>
              <a:ext cx="1066" cy="518"/>
            </a:xfrm>
            <a:prstGeom prst="rect">
              <a:avLst/>
            </a:prstGeom>
            <a:noFill/>
            <a:ln w="9525">
              <a:noFill/>
              <a:miter lim="800000"/>
              <a:headEnd/>
              <a:tailEnd/>
            </a:ln>
          </p:spPr>
          <p:txBody>
            <a:bodyPr>
              <a:spAutoFit/>
            </a:bodyPr>
            <a:lstStyle/>
            <a:p>
              <a:pPr algn="ctr"/>
              <a:r>
                <a:rPr lang="en-US">
                  <a:solidFill>
                    <a:srgbClr val="000000"/>
                  </a:solidFill>
                </a:rPr>
                <a:t>Improves</a:t>
              </a:r>
            </a:p>
            <a:p>
              <a:pPr algn="ctr"/>
              <a:r>
                <a:rPr lang="en-US">
                  <a:solidFill>
                    <a:srgbClr val="000000"/>
                  </a:solidFill>
                </a:rPr>
                <a:t>Retrieval</a:t>
              </a:r>
            </a:p>
          </p:txBody>
        </p:sp>
        <p:sp>
          <p:nvSpPr>
            <p:cNvPr id="50187" name="AutoShape 10"/>
            <p:cNvSpPr>
              <a:spLocks noChangeArrowheads="1"/>
            </p:cNvSpPr>
            <p:nvPr/>
          </p:nvSpPr>
          <p:spPr bwMode="auto">
            <a:xfrm>
              <a:off x="1392" y="624"/>
              <a:ext cx="471" cy="306"/>
            </a:xfrm>
            <a:prstGeom prst="leftArrow">
              <a:avLst>
                <a:gd name="adj1" fmla="val 50000"/>
                <a:gd name="adj2" fmla="val 3848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grpSp>
      <p:grpSp>
        <p:nvGrpSpPr>
          <p:cNvPr id="3" name="Group 13"/>
          <p:cNvGrpSpPr>
            <a:grpSpLocks/>
          </p:cNvGrpSpPr>
          <p:nvPr/>
        </p:nvGrpSpPr>
        <p:grpSpPr bwMode="auto">
          <a:xfrm>
            <a:off x="6172200" y="1219200"/>
            <a:ext cx="2378075" cy="822325"/>
            <a:chOff x="3888" y="480"/>
            <a:chExt cx="1498" cy="518"/>
          </a:xfrm>
        </p:grpSpPr>
        <p:sp>
          <p:nvSpPr>
            <p:cNvPr id="50184" name="Text Box 9"/>
            <p:cNvSpPr txBox="1">
              <a:spLocks noChangeArrowheads="1"/>
            </p:cNvSpPr>
            <p:nvPr/>
          </p:nvSpPr>
          <p:spPr bwMode="auto">
            <a:xfrm>
              <a:off x="4320" y="480"/>
              <a:ext cx="1066" cy="518"/>
            </a:xfrm>
            <a:prstGeom prst="rect">
              <a:avLst/>
            </a:prstGeom>
            <a:noFill/>
            <a:ln w="9525">
              <a:noFill/>
              <a:miter lim="800000"/>
              <a:headEnd/>
              <a:tailEnd/>
            </a:ln>
          </p:spPr>
          <p:txBody>
            <a:bodyPr>
              <a:spAutoFit/>
            </a:bodyPr>
            <a:lstStyle/>
            <a:p>
              <a:pPr algn="ctr"/>
              <a:r>
                <a:rPr lang="en-US">
                  <a:solidFill>
                    <a:srgbClr val="000000"/>
                  </a:solidFill>
                </a:rPr>
                <a:t>Improves</a:t>
              </a:r>
            </a:p>
            <a:p>
              <a:pPr algn="ctr"/>
              <a:r>
                <a:rPr lang="en-US">
                  <a:solidFill>
                    <a:srgbClr val="000000"/>
                  </a:solidFill>
                </a:rPr>
                <a:t>Speed</a:t>
              </a:r>
            </a:p>
          </p:txBody>
        </p:sp>
        <p:sp>
          <p:nvSpPr>
            <p:cNvPr id="50185" name="AutoShape 11"/>
            <p:cNvSpPr>
              <a:spLocks noChangeArrowheads="1"/>
            </p:cNvSpPr>
            <p:nvPr/>
          </p:nvSpPr>
          <p:spPr bwMode="auto">
            <a:xfrm flipH="1">
              <a:off x="3888" y="624"/>
              <a:ext cx="471" cy="306"/>
            </a:xfrm>
            <a:prstGeom prst="leftArrow">
              <a:avLst>
                <a:gd name="adj1" fmla="val 50000"/>
                <a:gd name="adj2" fmla="val 3848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grpSp>
      <p:sp>
        <p:nvSpPr>
          <p:cNvPr id="50183" name="TextBox 10"/>
          <p:cNvSpPr txBox="1">
            <a:spLocks noChangeArrowheads="1"/>
          </p:cNvSpPr>
          <p:nvPr/>
        </p:nvSpPr>
        <p:spPr bwMode="auto">
          <a:xfrm>
            <a:off x="4572000" y="3505200"/>
            <a:ext cx="1557338" cy="369888"/>
          </a:xfrm>
          <a:prstGeom prst="rect">
            <a:avLst/>
          </a:prstGeom>
          <a:noFill/>
          <a:ln w="9525">
            <a:noFill/>
            <a:miter lim="800000"/>
            <a:headEnd/>
            <a:tailEnd/>
          </a:ln>
        </p:spPr>
        <p:txBody>
          <a:bodyPr wrap="none">
            <a:spAutoFit/>
          </a:bodyPr>
          <a:lstStyle/>
          <a:p>
            <a:r>
              <a:rPr lang="en-US">
                <a:solidFill>
                  <a:srgbClr val="000000"/>
                </a:solidFill>
              </a:rPr>
              <a:t>Branch factor</a:t>
            </a:r>
          </a:p>
        </p:txBody>
      </p:sp>
    </p:spTree>
    <p:extLst>
      <p:ext uri="{BB962C8B-B14F-4D97-AF65-F5344CB8AC3E}">
        <p14:creationId xmlns:p14="http://schemas.microsoft.com/office/powerpoint/2010/main" val="697493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sweep_allvoc"/>
          <p:cNvPicPr>
            <a:picLocks noChangeAspect="1" noChangeArrowheads="1"/>
          </p:cNvPicPr>
          <p:nvPr/>
        </p:nvPicPr>
        <p:blipFill>
          <a:blip r:embed="rId3" cstate="print"/>
          <a:srcRect/>
          <a:stretch>
            <a:fillRect/>
          </a:stretch>
        </p:blipFill>
        <p:spPr bwMode="auto">
          <a:xfrm>
            <a:off x="-3200400" y="1676400"/>
            <a:ext cx="9906000" cy="4538663"/>
          </a:xfrm>
          <a:prstGeom prst="rect">
            <a:avLst/>
          </a:prstGeom>
          <a:noFill/>
          <a:ln w="9525">
            <a:noFill/>
            <a:miter lim="800000"/>
            <a:headEnd/>
            <a:tailEnd/>
          </a:ln>
        </p:spPr>
      </p:pic>
      <p:sp>
        <p:nvSpPr>
          <p:cNvPr id="51203" name="Rectangle 4"/>
          <p:cNvSpPr>
            <a:spLocks noChangeArrowheads="1"/>
          </p:cNvSpPr>
          <p:nvPr/>
        </p:nvSpPr>
        <p:spPr bwMode="auto">
          <a:xfrm>
            <a:off x="-4724400" y="838200"/>
            <a:ext cx="6172200" cy="5410200"/>
          </a:xfrm>
          <a:prstGeom prst="rect">
            <a:avLst/>
          </a:prstGeom>
          <a:solidFill>
            <a:schemeClr val="bg1"/>
          </a:solidFill>
          <a:ln w="9525">
            <a:noFill/>
            <a:miter lim="800000"/>
            <a:headEnd/>
            <a:tailEnd/>
          </a:ln>
        </p:spPr>
        <p:txBody>
          <a:bodyPr wrap="none" anchor="ctr"/>
          <a:lstStyle/>
          <a:p>
            <a:endParaRPr lang="en-US">
              <a:solidFill>
                <a:srgbClr val="000000"/>
              </a:solidFill>
            </a:endParaRPr>
          </a:p>
        </p:txBody>
      </p:sp>
      <p:sp>
        <p:nvSpPr>
          <p:cNvPr id="51204" name="TextBox 3"/>
          <p:cNvSpPr txBox="1">
            <a:spLocks noChangeArrowheads="1"/>
          </p:cNvSpPr>
          <p:nvPr/>
        </p:nvSpPr>
        <p:spPr bwMode="auto">
          <a:xfrm>
            <a:off x="1524000" y="228600"/>
            <a:ext cx="5181600" cy="954088"/>
          </a:xfrm>
          <a:prstGeom prst="rect">
            <a:avLst/>
          </a:prstGeom>
          <a:noFill/>
          <a:ln w="9525">
            <a:noFill/>
            <a:miter lim="800000"/>
            <a:headEnd/>
            <a:tailEnd/>
          </a:ln>
        </p:spPr>
        <p:txBody>
          <a:bodyPr>
            <a:spAutoFit/>
          </a:bodyPr>
          <a:lstStyle/>
          <a:p>
            <a:pPr algn="ctr"/>
            <a:r>
              <a:rPr lang="en-US" sz="2800">
                <a:solidFill>
                  <a:srgbClr val="000000"/>
                </a:solidFill>
                <a:latin typeface="Calibri" pitchFamily="34" charset="0"/>
              </a:rPr>
              <a:t>Higher branch factor works better (but slower)</a:t>
            </a:r>
          </a:p>
        </p:txBody>
      </p:sp>
    </p:spTree>
    <p:extLst>
      <p:ext uri="{BB962C8B-B14F-4D97-AF65-F5344CB8AC3E}">
        <p14:creationId xmlns:p14="http://schemas.microsoft.com/office/powerpoint/2010/main" val="17540630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Google Goggles</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http://www.google.com/mobile/goggles/#text</a:t>
            </a:r>
            <a:endParaRPr lang="en-US" dirty="0"/>
          </a:p>
        </p:txBody>
      </p:sp>
      <p:pic>
        <p:nvPicPr>
          <p:cNvPr id="278530" name="Picture 2" descr="http://www.google.com/mobile/goggles/h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02" y="2057400"/>
            <a:ext cx="755609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5906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itle 5"/>
          <p:cNvSpPr>
            <a:spLocks noGrp="1"/>
          </p:cNvSpPr>
          <p:nvPr>
            <p:ph type="title"/>
          </p:nvPr>
        </p:nvSpPr>
        <p:spPr/>
        <p:txBody>
          <a:bodyPr/>
          <a:lstStyle/>
          <a:p>
            <a:r>
              <a:rPr lang="en-US" smtClean="0"/>
              <a:t>Sampling strategies</a:t>
            </a:r>
          </a:p>
        </p:txBody>
      </p:sp>
      <p:sp>
        <p:nvSpPr>
          <p:cNvPr id="33795" name="Slide Number Placeholder 3"/>
          <p:cNvSpPr>
            <a:spLocks noGrp="1"/>
          </p:cNvSpPr>
          <p:nvPr>
            <p:ph type="sldNum" sz="quarter" idx="12"/>
          </p:nvPr>
        </p:nvSpPr>
        <p:spPr>
          <a:xfrm>
            <a:off x="457200" y="6356350"/>
            <a:ext cx="2133600" cy="365125"/>
          </a:xfrm>
        </p:spPr>
        <p:txBody>
          <a:bodyPr/>
          <a:lstStyle/>
          <a:p>
            <a:pPr algn="l">
              <a:defRPr/>
            </a:pPr>
            <a:fld id="{5D6D2240-E391-4525-BF63-C8F3406C3C4A}" type="slidenum">
              <a:rPr lang="de-DE" smtClean="0">
                <a:solidFill>
                  <a:prstClr val="black">
                    <a:tint val="75000"/>
                  </a:prstClr>
                </a:solidFill>
              </a:rPr>
              <a:pPr algn="l">
                <a:defRPr/>
              </a:pPr>
              <a:t>58</a:t>
            </a:fld>
            <a:endParaRPr lang="de-DE" smtClean="0">
              <a:solidFill>
                <a:prstClr val="black">
                  <a:tint val="75000"/>
                </a:prstClr>
              </a:solidFill>
            </a:endParaRPr>
          </a:p>
        </p:txBody>
      </p:sp>
      <p:sp>
        <p:nvSpPr>
          <p:cNvPr id="33796" name="Footer Placeholder 4"/>
          <p:cNvSpPr>
            <a:spLocks noGrp="1"/>
          </p:cNvSpPr>
          <p:nvPr>
            <p:ph type="ftr" sz="quarter" idx="11"/>
          </p:nvPr>
        </p:nvSpPr>
        <p:spPr/>
        <p:txBody>
          <a:bodyPr/>
          <a:lstStyle/>
          <a:p>
            <a:pPr>
              <a:defRPr/>
            </a:pPr>
            <a:r>
              <a:rPr lang="de-DE" smtClean="0">
                <a:solidFill>
                  <a:prstClr val="black">
                    <a:tint val="75000"/>
                  </a:prstClr>
                </a:solidFill>
              </a:rPr>
              <a:t>K. Grauman, B. Leibe</a:t>
            </a:r>
          </a:p>
        </p:txBody>
      </p:sp>
      <p:grpSp>
        <p:nvGrpSpPr>
          <p:cNvPr id="2" name="Group 94"/>
          <p:cNvGrpSpPr>
            <a:grpSpLocks noChangeAspect="1"/>
          </p:cNvGrpSpPr>
          <p:nvPr/>
        </p:nvGrpSpPr>
        <p:grpSpPr bwMode="auto">
          <a:xfrm>
            <a:off x="3476625" y="1135063"/>
            <a:ext cx="2490788" cy="1866900"/>
            <a:chOff x="4343400" y="2667000"/>
            <a:chExt cx="4572000" cy="3429000"/>
          </a:xfrm>
        </p:grpSpPr>
        <p:pic>
          <p:nvPicPr>
            <p:cNvPr id="53263" name="Picture 4" descr="tmp"/>
            <p:cNvPicPr>
              <a:picLocks noChangeAspect="1" noChangeArrowheads="1"/>
            </p:cNvPicPr>
            <p:nvPr/>
          </p:nvPicPr>
          <p:blipFill>
            <a:blip r:embed="rId3" cstate="print"/>
            <a:srcRect l="2948" t="17174" r="66127" b="47049"/>
            <a:stretch>
              <a:fillRect/>
            </a:stretch>
          </p:blipFill>
          <p:spPr bwMode="auto">
            <a:xfrm>
              <a:off x="4343400" y="2667000"/>
              <a:ext cx="4572000" cy="3429000"/>
            </a:xfrm>
            <a:prstGeom prst="rect">
              <a:avLst/>
            </a:prstGeom>
            <a:noFill/>
            <a:ln w="9525">
              <a:noFill/>
              <a:miter lim="800000"/>
              <a:headEnd/>
              <a:tailEnd/>
            </a:ln>
          </p:spPr>
        </p:pic>
        <p:grpSp>
          <p:nvGrpSpPr>
            <p:cNvPr id="53264" name="Group 5"/>
            <p:cNvGrpSpPr>
              <a:grpSpLocks/>
            </p:cNvGrpSpPr>
            <p:nvPr/>
          </p:nvGrpSpPr>
          <p:grpSpPr bwMode="auto">
            <a:xfrm>
              <a:off x="4343400" y="2667000"/>
              <a:ext cx="4572000" cy="3429000"/>
              <a:chOff x="2736" y="1680"/>
              <a:chExt cx="2880" cy="2160"/>
            </a:xfrm>
          </p:grpSpPr>
          <p:sp>
            <p:nvSpPr>
              <p:cNvPr id="75" name="Line 6"/>
              <p:cNvSpPr>
                <a:spLocks noChangeShapeType="1"/>
              </p:cNvSpPr>
              <p:nvPr/>
            </p:nvSpPr>
            <p:spPr bwMode="auto">
              <a:xfrm>
                <a:off x="297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76" name="Line 7"/>
              <p:cNvSpPr>
                <a:spLocks noChangeShapeType="1"/>
              </p:cNvSpPr>
              <p:nvPr/>
            </p:nvSpPr>
            <p:spPr bwMode="auto">
              <a:xfrm>
                <a:off x="3217"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77" name="Line 8"/>
              <p:cNvSpPr>
                <a:spLocks noChangeShapeType="1"/>
              </p:cNvSpPr>
              <p:nvPr/>
            </p:nvSpPr>
            <p:spPr bwMode="auto">
              <a:xfrm>
                <a:off x="345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78" name="Line 9"/>
              <p:cNvSpPr>
                <a:spLocks noChangeShapeType="1"/>
              </p:cNvSpPr>
              <p:nvPr/>
            </p:nvSpPr>
            <p:spPr bwMode="auto">
              <a:xfrm>
                <a:off x="369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79" name="Line 10"/>
              <p:cNvSpPr>
                <a:spLocks noChangeShapeType="1"/>
              </p:cNvSpPr>
              <p:nvPr/>
            </p:nvSpPr>
            <p:spPr bwMode="auto">
              <a:xfrm>
                <a:off x="393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0" name="Line 11"/>
              <p:cNvSpPr>
                <a:spLocks noChangeShapeType="1"/>
              </p:cNvSpPr>
              <p:nvPr/>
            </p:nvSpPr>
            <p:spPr bwMode="auto">
              <a:xfrm>
                <a:off x="4177"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1" name="Line 12"/>
              <p:cNvSpPr>
                <a:spLocks noChangeShapeType="1"/>
              </p:cNvSpPr>
              <p:nvPr/>
            </p:nvSpPr>
            <p:spPr bwMode="auto">
              <a:xfrm>
                <a:off x="441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2" name="Line 13"/>
              <p:cNvSpPr>
                <a:spLocks noChangeShapeType="1"/>
              </p:cNvSpPr>
              <p:nvPr/>
            </p:nvSpPr>
            <p:spPr bwMode="auto">
              <a:xfrm>
                <a:off x="465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3" name="Line 14"/>
              <p:cNvSpPr>
                <a:spLocks noChangeShapeType="1"/>
              </p:cNvSpPr>
              <p:nvPr/>
            </p:nvSpPr>
            <p:spPr bwMode="auto">
              <a:xfrm>
                <a:off x="489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4" name="Line 15"/>
              <p:cNvSpPr>
                <a:spLocks noChangeShapeType="1"/>
              </p:cNvSpPr>
              <p:nvPr/>
            </p:nvSpPr>
            <p:spPr bwMode="auto">
              <a:xfrm>
                <a:off x="5137"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5" name="Line 16"/>
              <p:cNvSpPr>
                <a:spLocks noChangeShapeType="1"/>
              </p:cNvSpPr>
              <p:nvPr/>
            </p:nvSpPr>
            <p:spPr bwMode="auto">
              <a:xfrm>
                <a:off x="5376" y="1680"/>
                <a:ext cx="0" cy="216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6" name="Line 17"/>
              <p:cNvSpPr>
                <a:spLocks noChangeShapeType="1"/>
              </p:cNvSpPr>
              <p:nvPr/>
            </p:nvSpPr>
            <p:spPr bwMode="auto">
              <a:xfrm>
                <a:off x="2736" y="1921"/>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7" name="Line 18"/>
              <p:cNvSpPr>
                <a:spLocks noChangeShapeType="1"/>
              </p:cNvSpPr>
              <p:nvPr/>
            </p:nvSpPr>
            <p:spPr bwMode="auto">
              <a:xfrm>
                <a:off x="2736" y="2159"/>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8" name="Line 19"/>
              <p:cNvSpPr>
                <a:spLocks noChangeShapeType="1"/>
              </p:cNvSpPr>
              <p:nvPr/>
            </p:nvSpPr>
            <p:spPr bwMode="auto">
              <a:xfrm>
                <a:off x="2736" y="2400"/>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89" name="Line 20"/>
              <p:cNvSpPr>
                <a:spLocks noChangeShapeType="1"/>
              </p:cNvSpPr>
              <p:nvPr/>
            </p:nvSpPr>
            <p:spPr bwMode="auto">
              <a:xfrm>
                <a:off x="2736" y="2641"/>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90" name="Line 21"/>
              <p:cNvSpPr>
                <a:spLocks noChangeShapeType="1"/>
              </p:cNvSpPr>
              <p:nvPr/>
            </p:nvSpPr>
            <p:spPr bwMode="auto">
              <a:xfrm>
                <a:off x="2736" y="2879"/>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91" name="Line 22"/>
              <p:cNvSpPr>
                <a:spLocks noChangeShapeType="1"/>
              </p:cNvSpPr>
              <p:nvPr/>
            </p:nvSpPr>
            <p:spPr bwMode="auto">
              <a:xfrm>
                <a:off x="2736" y="3120"/>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92" name="Line 23"/>
              <p:cNvSpPr>
                <a:spLocks noChangeShapeType="1"/>
              </p:cNvSpPr>
              <p:nvPr/>
            </p:nvSpPr>
            <p:spPr bwMode="auto">
              <a:xfrm>
                <a:off x="2736" y="3361"/>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93" name="Line 24"/>
              <p:cNvSpPr>
                <a:spLocks noChangeShapeType="1"/>
              </p:cNvSpPr>
              <p:nvPr/>
            </p:nvSpPr>
            <p:spPr bwMode="auto">
              <a:xfrm>
                <a:off x="2736" y="3599"/>
                <a:ext cx="2880" cy="0"/>
              </a:xfrm>
              <a:prstGeom prst="line">
                <a:avLst/>
              </a:prstGeom>
              <a:noFill/>
              <a:ln w="57150">
                <a:solidFill>
                  <a:schemeClr val="tx1"/>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sp>
            <p:nvSpPr>
              <p:cNvPr id="94" name="Line 25"/>
              <p:cNvSpPr>
                <a:spLocks noChangeShapeType="1"/>
              </p:cNvSpPr>
              <p:nvPr/>
            </p:nvSpPr>
            <p:spPr bwMode="auto">
              <a:xfrm>
                <a:off x="2736" y="3840"/>
                <a:ext cx="2880" cy="0"/>
              </a:xfrm>
              <a:prstGeom prst="line">
                <a:avLst/>
              </a:prstGeom>
              <a:noFill/>
              <a:ln w="571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Arial" pitchFamily="34" charset="0"/>
                </a:endParaRPr>
              </a:p>
            </p:txBody>
          </p:sp>
        </p:grpSp>
      </p:grpSp>
      <p:sp>
        <p:nvSpPr>
          <p:cNvPr id="53254" name="TextBox 95"/>
          <p:cNvSpPr txBox="1">
            <a:spLocks noChangeArrowheads="1"/>
          </p:cNvSpPr>
          <p:nvPr/>
        </p:nvSpPr>
        <p:spPr bwMode="auto">
          <a:xfrm>
            <a:off x="373063" y="6548438"/>
            <a:ext cx="2994025" cy="276225"/>
          </a:xfrm>
          <a:prstGeom prst="rect">
            <a:avLst/>
          </a:prstGeom>
          <a:noFill/>
          <a:ln w="9525">
            <a:noFill/>
            <a:miter lim="800000"/>
            <a:headEnd/>
            <a:tailEnd/>
          </a:ln>
        </p:spPr>
        <p:txBody>
          <a:bodyPr>
            <a:spAutoFit/>
          </a:bodyPr>
          <a:lstStyle/>
          <a:p>
            <a:r>
              <a:rPr lang="en-US" sz="1200">
                <a:solidFill>
                  <a:prstClr val="black"/>
                </a:solidFill>
              </a:rPr>
              <a:t>Image credits: F-F. Li, E. Nowak, J. Sivic</a:t>
            </a:r>
          </a:p>
        </p:txBody>
      </p:sp>
      <p:pic>
        <p:nvPicPr>
          <p:cNvPr id="53255" name="Picture 5" descr="tmp"/>
          <p:cNvPicPr>
            <a:picLocks noChangeAspect="1" noChangeArrowheads="1"/>
          </p:cNvPicPr>
          <p:nvPr/>
        </p:nvPicPr>
        <p:blipFill>
          <a:blip r:embed="rId3" cstate="print"/>
          <a:srcRect l="61917" t="15742" r="4668" b="44186"/>
          <a:stretch>
            <a:fillRect/>
          </a:stretch>
        </p:blipFill>
        <p:spPr bwMode="auto">
          <a:xfrm>
            <a:off x="628650" y="1171575"/>
            <a:ext cx="2381250" cy="1825625"/>
          </a:xfrm>
          <a:prstGeom prst="rect">
            <a:avLst/>
          </a:prstGeom>
          <a:noFill/>
          <a:ln w="9525">
            <a:noFill/>
            <a:miter lim="800000"/>
            <a:headEnd/>
            <a:tailEnd/>
          </a:ln>
        </p:spPr>
      </p:pic>
      <p:sp>
        <p:nvSpPr>
          <p:cNvPr id="121" name="TextBox 120"/>
          <p:cNvSpPr txBox="1">
            <a:spLocks noChangeArrowheads="1"/>
          </p:cNvSpPr>
          <p:nvPr/>
        </p:nvSpPr>
        <p:spPr bwMode="auto">
          <a:xfrm>
            <a:off x="3659188" y="3033713"/>
            <a:ext cx="2227262" cy="400050"/>
          </a:xfrm>
          <a:prstGeom prst="rect">
            <a:avLst/>
          </a:prstGeom>
          <a:noFill/>
          <a:ln w="9525">
            <a:noFill/>
            <a:miter lim="800000"/>
            <a:headEnd/>
            <a:tailEnd/>
          </a:ln>
        </p:spPr>
        <p:txBody>
          <a:bodyPr>
            <a:spAutoFit/>
          </a:bodyPr>
          <a:lstStyle/>
          <a:p>
            <a:pPr algn="ctr"/>
            <a:r>
              <a:rPr lang="en-US">
                <a:solidFill>
                  <a:prstClr val="black"/>
                </a:solidFill>
              </a:rPr>
              <a:t>Dense, uniformly </a:t>
            </a:r>
          </a:p>
        </p:txBody>
      </p:sp>
      <p:sp>
        <p:nvSpPr>
          <p:cNvPr id="53257" name="TextBox 121"/>
          <p:cNvSpPr txBox="1">
            <a:spLocks noChangeArrowheads="1"/>
          </p:cNvSpPr>
          <p:nvPr/>
        </p:nvSpPr>
        <p:spPr bwMode="auto">
          <a:xfrm>
            <a:off x="701675" y="2946400"/>
            <a:ext cx="2190750" cy="708025"/>
          </a:xfrm>
          <a:prstGeom prst="rect">
            <a:avLst/>
          </a:prstGeom>
          <a:noFill/>
          <a:ln w="9525">
            <a:noFill/>
            <a:miter lim="800000"/>
            <a:headEnd/>
            <a:tailEnd/>
          </a:ln>
        </p:spPr>
        <p:txBody>
          <a:bodyPr>
            <a:spAutoFit/>
          </a:bodyPr>
          <a:lstStyle/>
          <a:p>
            <a:pPr algn="ctr"/>
            <a:r>
              <a:rPr lang="en-US">
                <a:solidFill>
                  <a:prstClr val="black"/>
                </a:solidFill>
              </a:rPr>
              <a:t>Sparse, at interest points</a:t>
            </a:r>
          </a:p>
        </p:txBody>
      </p:sp>
      <p:sp>
        <p:nvSpPr>
          <p:cNvPr id="123" name="TextBox 122"/>
          <p:cNvSpPr txBox="1">
            <a:spLocks noChangeArrowheads="1"/>
          </p:cNvSpPr>
          <p:nvPr/>
        </p:nvSpPr>
        <p:spPr bwMode="auto">
          <a:xfrm>
            <a:off x="6507163" y="3035300"/>
            <a:ext cx="2227262" cy="400050"/>
          </a:xfrm>
          <a:prstGeom prst="rect">
            <a:avLst/>
          </a:prstGeom>
          <a:noFill/>
          <a:ln w="9525">
            <a:noFill/>
            <a:miter lim="800000"/>
            <a:headEnd/>
            <a:tailEnd/>
          </a:ln>
        </p:spPr>
        <p:txBody>
          <a:bodyPr>
            <a:spAutoFit/>
          </a:bodyPr>
          <a:lstStyle/>
          <a:p>
            <a:pPr algn="ctr"/>
            <a:r>
              <a:rPr lang="en-US">
                <a:solidFill>
                  <a:prstClr val="black"/>
                </a:solidFill>
              </a:rPr>
              <a:t>Randomly</a:t>
            </a:r>
          </a:p>
        </p:txBody>
      </p:sp>
      <p:sp>
        <p:nvSpPr>
          <p:cNvPr id="53259" name="TextBox 124"/>
          <p:cNvSpPr txBox="1">
            <a:spLocks noChangeArrowheads="1"/>
          </p:cNvSpPr>
          <p:nvPr/>
        </p:nvSpPr>
        <p:spPr bwMode="auto">
          <a:xfrm>
            <a:off x="592138" y="5729288"/>
            <a:ext cx="2409825" cy="708025"/>
          </a:xfrm>
          <a:prstGeom prst="rect">
            <a:avLst/>
          </a:prstGeom>
          <a:noFill/>
          <a:ln w="9525">
            <a:noFill/>
            <a:miter lim="800000"/>
            <a:headEnd/>
            <a:tailEnd/>
          </a:ln>
        </p:spPr>
        <p:txBody>
          <a:bodyPr>
            <a:spAutoFit/>
          </a:bodyPr>
          <a:lstStyle/>
          <a:p>
            <a:pPr algn="ctr"/>
            <a:r>
              <a:rPr lang="en-US">
                <a:solidFill>
                  <a:prstClr val="black"/>
                </a:solidFill>
              </a:rPr>
              <a:t>Multiple interest operators</a:t>
            </a:r>
          </a:p>
        </p:txBody>
      </p:sp>
      <p:pic>
        <p:nvPicPr>
          <p:cNvPr id="288770" name="Picture 2"/>
          <p:cNvPicPr>
            <a:picLocks noChangeAspect="1" noChangeArrowheads="1"/>
          </p:cNvPicPr>
          <p:nvPr/>
        </p:nvPicPr>
        <p:blipFill>
          <a:blip r:embed="rId4" cstate="print"/>
          <a:srcRect l="74953"/>
          <a:stretch>
            <a:fillRect/>
          </a:stretch>
        </p:blipFill>
        <p:spPr bwMode="auto">
          <a:xfrm>
            <a:off x="6361113" y="1092200"/>
            <a:ext cx="2525712" cy="1898650"/>
          </a:xfrm>
          <a:prstGeom prst="rect">
            <a:avLst/>
          </a:prstGeom>
          <a:noFill/>
          <a:ln w="12700" cap="sq">
            <a:noFill/>
            <a:miter lim="800000"/>
            <a:headEnd type="none" w="sm" len="sm"/>
            <a:tailEnd type="none" w="sm" len="sm"/>
          </a:ln>
        </p:spPr>
      </p:pic>
      <p:pic>
        <p:nvPicPr>
          <p:cNvPr id="53261" name="Picture 4"/>
          <p:cNvPicPr>
            <a:picLocks noChangeAspect="1" noChangeArrowheads="1"/>
          </p:cNvPicPr>
          <p:nvPr/>
        </p:nvPicPr>
        <p:blipFill>
          <a:blip r:embed="rId5" cstate="print"/>
          <a:srcRect l="36423" t="38245" r="35625" b="25511"/>
          <a:stretch>
            <a:fillRect/>
          </a:stretch>
        </p:blipFill>
        <p:spPr bwMode="auto">
          <a:xfrm>
            <a:off x="592138" y="3794125"/>
            <a:ext cx="2439987" cy="1935163"/>
          </a:xfrm>
          <a:prstGeom prst="rect">
            <a:avLst/>
          </a:prstGeom>
          <a:noFill/>
          <a:ln w="12700" cap="sq">
            <a:noFill/>
            <a:miter lim="800000"/>
            <a:headEnd type="none" w="sm" len="sm"/>
            <a:tailEnd type="none" w="sm" len="sm"/>
          </a:ln>
        </p:spPr>
      </p:pic>
      <p:sp>
        <p:nvSpPr>
          <p:cNvPr id="153" name="TextBox 152"/>
          <p:cNvSpPr txBox="1">
            <a:spLocks noChangeArrowheads="1"/>
          </p:cNvSpPr>
          <p:nvPr/>
        </p:nvSpPr>
        <p:spPr bwMode="auto">
          <a:xfrm>
            <a:off x="3403600" y="3603625"/>
            <a:ext cx="5432425" cy="2922588"/>
          </a:xfrm>
          <a:prstGeom prst="rect">
            <a:avLst/>
          </a:prstGeom>
          <a:noFill/>
          <a:ln w="9525">
            <a:noFill/>
            <a:miter lim="800000"/>
            <a:headEnd/>
            <a:tailEnd/>
          </a:ln>
        </p:spPr>
        <p:txBody>
          <a:bodyPr>
            <a:spAutoFit/>
          </a:bodyPr>
          <a:lstStyle/>
          <a:p>
            <a:pPr marL="290513" indent="-290513">
              <a:spcAft>
                <a:spcPts val="600"/>
              </a:spcAft>
              <a:buFont typeface="Arial" charset="0"/>
              <a:buChar char="•"/>
            </a:pPr>
            <a:r>
              <a:rPr lang="en-US">
                <a:solidFill>
                  <a:prstClr val="black"/>
                </a:solidFill>
              </a:rPr>
              <a:t>To find specific, textured objects, sparse sampling from interest points often more reliable.</a:t>
            </a:r>
          </a:p>
          <a:p>
            <a:pPr marL="290513" indent="-290513">
              <a:spcAft>
                <a:spcPts val="600"/>
              </a:spcAft>
              <a:buFont typeface="Arial" charset="0"/>
              <a:buChar char="•"/>
            </a:pPr>
            <a:r>
              <a:rPr lang="en-US">
                <a:solidFill>
                  <a:prstClr val="black"/>
                </a:solidFill>
              </a:rPr>
              <a:t>Multiple complementary interest operators offer more image coverage.</a:t>
            </a:r>
          </a:p>
          <a:p>
            <a:pPr marL="290513" indent="-290513">
              <a:spcAft>
                <a:spcPts val="600"/>
              </a:spcAft>
              <a:buFont typeface="Arial" charset="0"/>
              <a:buChar char="•"/>
            </a:pPr>
            <a:r>
              <a:rPr lang="en-US">
                <a:solidFill>
                  <a:prstClr val="black"/>
                </a:solidFill>
              </a:rPr>
              <a:t>For object categorization, dense sampling offers better coverage.</a:t>
            </a:r>
          </a:p>
          <a:p>
            <a:pPr marL="290513" indent="-290513">
              <a:spcAft>
                <a:spcPts val="600"/>
              </a:spcAft>
              <a:buFont typeface="Arial" charset="0"/>
              <a:buChar char="•"/>
            </a:pPr>
            <a:endParaRPr lang="en-US" sz="400">
              <a:solidFill>
                <a:prstClr val="black"/>
              </a:solidFill>
            </a:endParaRPr>
          </a:p>
          <a:p>
            <a:pPr marL="290513" indent="-290513">
              <a:spcAft>
                <a:spcPts val="600"/>
              </a:spcAft>
            </a:pPr>
            <a:r>
              <a:rPr lang="en-US" sz="1600">
                <a:solidFill>
                  <a:prstClr val="black"/>
                </a:solidFill>
              </a:rPr>
              <a:t>    [See Nowak, Jurie &amp; Triggs, ECCV 2006]</a:t>
            </a:r>
          </a:p>
        </p:txBody>
      </p:sp>
    </p:spTree>
    <p:extLst>
      <p:ext uri="{BB962C8B-B14F-4D97-AF65-F5344CB8AC3E}">
        <p14:creationId xmlns:p14="http://schemas.microsoft.com/office/powerpoint/2010/main" val="419921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87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3" grpId="0"/>
      <p:bldP spid="15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 we be more accurate?</a:t>
            </a:r>
            <a:endParaRPr lang="en-US" sz="3600" dirty="0"/>
          </a:p>
        </p:txBody>
      </p:sp>
      <p:sp>
        <p:nvSpPr>
          <p:cNvPr id="3" name="Content Placeholder 2"/>
          <p:cNvSpPr>
            <a:spLocks noGrp="1"/>
          </p:cNvSpPr>
          <p:nvPr>
            <p:ph idx="1"/>
          </p:nvPr>
        </p:nvSpPr>
        <p:spPr/>
        <p:txBody>
          <a:bodyPr/>
          <a:lstStyle/>
          <a:p>
            <a:pPr>
              <a:buNone/>
            </a:pPr>
            <a:r>
              <a:rPr lang="en-US" dirty="0" smtClean="0"/>
              <a:t>	So far, we treat each image as containing a “bag of words”, with no spatial information</a:t>
            </a:r>
            <a:endParaRPr lang="en-US" dirty="0"/>
          </a:p>
        </p:txBody>
      </p:sp>
      <p:grpSp>
        <p:nvGrpSpPr>
          <p:cNvPr id="4" name="Group 26"/>
          <p:cNvGrpSpPr/>
          <p:nvPr/>
        </p:nvGrpSpPr>
        <p:grpSpPr>
          <a:xfrm>
            <a:off x="1905000" y="3687457"/>
            <a:ext cx="1126202" cy="1590020"/>
            <a:chOff x="1144292" y="2780502"/>
            <a:chExt cx="1126202" cy="1590020"/>
          </a:xfrm>
        </p:grpSpPr>
        <p:sp>
          <p:nvSpPr>
            <p:cNvPr id="9" name="TextBox 8"/>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0" name="TextBox 9"/>
            <p:cNvSpPr txBox="1"/>
            <p:nvPr/>
          </p:nvSpPr>
          <p:spPr>
            <a:xfrm>
              <a:off x="1144292" y="3694902"/>
              <a:ext cx="304892" cy="523220"/>
            </a:xfrm>
            <a:prstGeom prst="rect">
              <a:avLst/>
            </a:prstGeom>
            <a:noFill/>
          </p:spPr>
          <p:txBody>
            <a:bodyPr wrap="none" rtlCol="0">
              <a:spAutoFit/>
            </a:bodyPr>
            <a:lstStyle/>
            <a:p>
              <a:r>
                <a:rPr lang="en-US" sz="2800" b="1" dirty="0" smtClean="0">
                  <a:solidFill>
                    <a:srgbClr val="1F497D"/>
                  </a:solidFill>
                </a:rPr>
                <a:t>f</a:t>
              </a:r>
              <a:endParaRPr lang="en-US" sz="2800" b="1" dirty="0">
                <a:solidFill>
                  <a:srgbClr val="1F497D"/>
                </a:solidFill>
              </a:endParaRPr>
            </a:p>
          </p:txBody>
        </p:sp>
        <p:sp>
          <p:nvSpPr>
            <p:cNvPr id="11" name="TextBox 10"/>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12" name="TextBox 11"/>
            <p:cNvSpPr txBox="1"/>
            <p:nvPr/>
          </p:nvSpPr>
          <p:spPr>
            <a:xfrm>
              <a:off x="1753892" y="38473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sp>
          <p:nvSpPr>
            <p:cNvPr id="13" name="TextBox 12"/>
            <p:cNvSpPr txBox="1"/>
            <p:nvPr/>
          </p:nvSpPr>
          <p:spPr>
            <a:xfrm>
              <a:off x="1144292" y="27805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grpSp>
      <p:sp>
        <p:nvSpPr>
          <p:cNvPr id="14" name="Freeform 13"/>
          <p:cNvSpPr/>
          <p:nvPr/>
        </p:nvSpPr>
        <p:spPr>
          <a:xfrm>
            <a:off x="1522708" y="342155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5" name="TextBox 14"/>
          <p:cNvSpPr txBox="1"/>
          <p:nvPr/>
        </p:nvSpPr>
        <p:spPr>
          <a:xfrm>
            <a:off x="5257800" y="5135257"/>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6" name="TextBox 15"/>
          <p:cNvSpPr txBox="1"/>
          <p:nvPr/>
        </p:nvSpPr>
        <p:spPr>
          <a:xfrm>
            <a:off x="6096000" y="5516257"/>
            <a:ext cx="304892" cy="523220"/>
          </a:xfrm>
          <a:prstGeom prst="rect">
            <a:avLst/>
          </a:prstGeom>
          <a:noFill/>
        </p:spPr>
        <p:txBody>
          <a:bodyPr wrap="none" rtlCol="0">
            <a:spAutoFit/>
          </a:bodyPr>
          <a:lstStyle/>
          <a:p>
            <a:r>
              <a:rPr lang="en-US" sz="2800" b="1" dirty="0" smtClean="0">
                <a:solidFill>
                  <a:srgbClr val="1F497D"/>
                </a:solidFill>
              </a:rPr>
              <a:t>f</a:t>
            </a:r>
            <a:endParaRPr lang="en-US" sz="2800" b="1" dirty="0">
              <a:solidFill>
                <a:srgbClr val="1F497D"/>
              </a:solidFill>
            </a:endParaRPr>
          </a:p>
        </p:txBody>
      </p:sp>
      <p:sp>
        <p:nvSpPr>
          <p:cNvPr id="18" name="TextBox 17"/>
          <p:cNvSpPr txBox="1"/>
          <p:nvPr/>
        </p:nvSpPr>
        <p:spPr>
          <a:xfrm>
            <a:off x="6021092" y="5934559"/>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sp>
        <p:nvSpPr>
          <p:cNvPr id="19" name="TextBox 18"/>
          <p:cNvSpPr txBox="1"/>
          <p:nvPr/>
        </p:nvSpPr>
        <p:spPr>
          <a:xfrm>
            <a:off x="5562600" y="5897257"/>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sp>
        <p:nvSpPr>
          <p:cNvPr id="20" name="Freeform 19"/>
          <p:cNvSpPr/>
          <p:nvPr/>
        </p:nvSpPr>
        <p:spPr>
          <a:xfrm>
            <a:off x="5029200" y="4601857"/>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6" name="Freeform 25"/>
          <p:cNvSpPr/>
          <p:nvPr/>
        </p:nvSpPr>
        <p:spPr>
          <a:xfrm>
            <a:off x="5029200" y="2315857"/>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5" name="Group 27"/>
          <p:cNvGrpSpPr/>
          <p:nvPr/>
        </p:nvGrpSpPr>
        <p:grpSpPr>
          <a:xfrm rot="655518">
            <a:off x="5368362" y="2755493"/>
            <a:ext cx="994642" cy="1320144"/>
            <a:chOff x="1144292" y="2780502"/>
            <a:chExt cx="994642" cy="1590020"/>
          </a:xfrm>
        </p:grpSpPr>
        <p:sp>
          <p:nvSpPr>
            <p:cNvPr id="29" name="TextBox 28"/>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30" name="TextBox 29"/>
            <p:cNvSpPr txBox="1"/>
            <p:nvPr/>
          </p:nvSpPr>
          <p:spPr>
            <a:xfrm>
              <a:off x="1144292" y="3694902"/>
              <a:ext cx="304892" cy="523220"/>
            </a:xfrm>
            <a:prstGeom prst="rect">
              <a:avLst/>
            </a:prstGeom>
            <a:noFill/>
          </p:spPr>
          <p:txBody>
            <a:bodyPr wrap="none" rtlCol="0">
              <a:spAutoFit/>
            </a:bodyPr>
            <a:lstStyle/>
            <a:p>
              <a:r>
                <a:rPr lang="en-US" sz="2800" b="1" dirty="0" smtClean="0">
                  <a:solidFill>
                    <a:srgbClr val="1F497D"/>
                  </a:solidFill>
                </a:rPr>
                <a:t>f</a:t>
              </a:r>
              <a:endParaRPr lang="en-US" sz="2800" b="1" dirty="0">
                <a:solidFill>
                  <a:srgbClr val="1F497D"/>
                </a:solidFill>
              </a:endParaRPr>
            </a:p>
          </p:txBody>
        </p:sp>
        <p:sp>
          <p:nvSpPr>
            <p:cNvPr id="32" name="TextBox 31"/>
            <p:cNvSpPr txBox="1"/>
            <p:nvPr/>
          </p:nvSpPr>
          <p:spPr>
            <a:xfrm>
              <a:off x="1753892" y="38473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sp>
          <p:nvSpPr>
            <p:cNvPr id="33" name="TextBox 32"/>
            <p:cNvSpPr txBox="1"/>
            <p:nvPr/>
          </p:nvSpPr>
          <p:spPr>
            <a:xfrm>
              <a:off x="1144292" y="27805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grpSp>
      <p:sp>
        <p:nvSpPr>
          <p:cNvPr id="34" name="TextBox 33"/>
          <p:cNvSpPr txBox="1"/>
          <p:nvPr/>
        </p:nvSpPr>
        <p:spPr>
          <a:xfrm>
            <a:off x="6172200" y="4830457"/>
            <a:ext cx="404278" cy="523220"/>
          </a:xfrm>
          <a:prstGeom prst="rect">
            <a:avLst/>
          </a:prstGeom>
          <a:noFill/>
        </p:spPr>
        <p:txBody>
          <a:bodyPr wrap="none" rtlCol="0">
            <a:spAutoFit/>
          </a:bodyPr>
          <a:lstStyle/>
          <a:p>
            <a:r>
              <a:rPr lang="en-US" sz="2800" b="1" dirty="0" smtClean="0">
                <a:solidFill>
                  <a:srgbClr val="C0504D">
                    <a:lumMod val="75000"/>
                  </a:srgbClr>
                </a:solidFill>
              </a:rPr>
              <a:t>h</a:t>
            </a:r>
            <a:endParaRPr lang="en-US" sz="2800" b="1" dirty="0">
              <a:solidFill>
                <a:srgbClr val="C0504D">
                  <a:lumMod val="75000"/>
                </a:srgbClr>
              </a:solidFill>
            </a:endParaRPr>
          </a:p>
        </p:txBody>
      </p:sp>
      <p:sp>
        <p:nvSpPr>
          <p:cNvPr id="37" name="TextBox 36"/>
          <p:cNvSpPr txBox="1"/>
          <p:nvPr/>
        </p:nvSpPr>
        <p:spPr>
          <a:xfrm>
            <a:off x="6172200" y="2620657"/>
            <a:ext cx="404278" cy="523220"/>
          </a:xfrm>
          <a:prstGeom prst="rect">
            <a:avLst/>
          </a:prstGeom>
          <a:noFill/>
        </p:spPr>
        <p:txBody>
          <a:bodyPr wrap="none" rtlCol="0">
            <a:spAutoFit/>
          </a:bodyPr>
          <a:lstStyle/>
          <a:p>
            <a:r>
              <a:rPr lang="en-US" sz="2800" b="1" dirty="0" smtClean="0">
                <a:solidFill>
                  <a:srgbClr val="C0504D">
                    <a:lumMod val="75000"/>
                  </a:srgbClr>
                </a:solidFill>
              </a:rPr>
              <a:t>h</a:t>
            </a:r>
            <a:endParaRPr lang="en-US" sz="2800" b="1" dirty="0">
              <a:solidFill>
                <a:srgbClr val="C0504D">
                  <a:lumMod val="75000"/>
                </a:srgbClr>
              </a:solidFill>
            </a:endParaRPr>
          </a:p>
        </p:txBody>
      </p:sp>
      <p:sp>
        <p:nvSpPr>
          <p:cNvPr id="39" name="Right Arrow 38"/>
          <p:cNvSpPr/>
          <p:nvPr/>
        </p:nvSpPr>
        <p:spPr>
          <a:xfrm rot="19292038">
            <a:off x="3657600" y="3763657"/>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ight Arrow 39"/>
          <p:cNvSpPr/>
          <p:nvPr/>
        </p:nvSpPr>
        <p:spPr>
          <a:xfrm rot="2034799">
            <a:off x="3729377" y="5005585"/>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xtBox 41"/>
          <p:cNvSpPr txBox="1"/>
          <p:nvPr/>
        </p:nvSpPr>
        <p:spPr>
          <a:xfrm>
            <a:off x="2895600" y="2468257"/>
            <a:ext cx="2133600" cy="1200329"/>
          </a:xfrm>
          <a:prstGeom prst="rect">
            <a:avLst/>
          </a:prstGeom>
          <a:noFill/>
        </p:spPr>
        <p:txBody>
          <a:bodyPr wrap="square" rtlCol="0">
            <a:spAutoFit/>
          </a:bodyPr>
          <a:lstStyle/>
          <a:p>
            <a:pPr algn="ctr"/>
            <a:r>
              <a:rPr lang="en-US" sz="2400" dirty="0" smtClean="0">
                <a:solidFill>
                  <a:prstClr val="black"/>
                </a:solidFill>
              </a:rPr>
              <a:t>Which matches better?</a:t>
            </a:r>
            <a:endParaRPr lang="en-US" sz="2400" dirty="0">
              <a:solidFill>
                <a:prstClr val="black"/>
              </a:solidFill>
            </a:endParaRPr>
          </a:p>
        </p:txBody>
      </p:sp>
    </p:spTree>
    <p:extLst>
      <p:ext uri="{BB962C8B-B14F-4D97-AF65-F5344CB8AC3E}">
        <p14:creationId xmlns:p14="http://schemas.microsoft.com/office/powerpoint/2010/main" val="921922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cluster?</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K-means</a:t>
            </a:r>
          </a:p>
          <a:p>
            <a:pPr lvl="1"/>
            <a:r>
              <a:rPr lang="en-US" dirty="0" smtClean="0"/>
              <a:t>Iteratively re-assign points to the nearest cluster center</a:t>
            </a:r>
          </a:p>
          <a:p>
            <a:endParaRPr lang="en-US" dirty="0" smtClean="0"/>
          </a:p>
          <a:p>
            <a:r>
              <a:rPr lang="en-US" dirty="0" smtClean="0"/>
              <a:t>Agglomerative clustering</a:t>
            </a:r>
          </a:p>
          <a:p>
            <a:pPr lvl="1"/>
            <a:r>
              <a:rPr lang="en-US" dirty="0" smtClean="0"/>
              <a:t>Start with each point as its own cluster and iteratively merge the closest clusters</a:t>
            </a:r>
          </a:p>
          <a:p>
            <a:pPr lvl="1"/>
            <a:endParaRPr lang="en-US" dirty="0" smtClean="0"/>
          </a:p>
          <a:p>
            <a:r>
              <a:rPr lang="en-US" dirty="0" smtClean="0"/>
              <a:t>Spectral clustering</a:t>
            </a:r>
          </a:p>
          <a:p>
            <a:pPr lvl="1"/>
            <a:r>
              <a:rPr lang="en-US" dirty="0" smtClean="0"/>
              <a:t>Split the nodes in a graph based on assigned links with similarity weights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 we be more accurate?</a:t>
            </a:r>
            <a:endParaRPr lang="en-US" sz="3600" dirty="0"/>
          </a:p>
        </p:txBody>
      </p:sp>
      <p:sp>
        <p:nvSpPr>
          <p:cNvPr id="3" name="Content Placeholder 2"/>
          <p:cNvSpPr>
            <a:spLocks noGrp="1"/>
          </p:cNvSpPr>
          <p:nvPr>
            <p:ph idx="1"/>
          </p:nvPr>
        </p:nvSpPr>
        <p:spPr/>
        <p:txBody>
          <a:bodyPr/>
          <a:lstStyle/>
          <a:p>
            <a:pPr>
              <a:buNone/>
            </a:pPr>
            <a:r>
              <a:rPr lang="en-US" dirty="0" smtClean="0"/>
              <a:t>	So far, we treat each image as containing a “bag of words”, with no spatial information</a:t>
            </a:r>
            <a:endParaRPr lang="en-US" dirty="0"/>
          </a:p>
        </p:txBody>
      </p:sp>
      <p:pic>
        <p:nvPicPr>
          <p:cNvPr id="4" name="Picture 2"/>
          <p:cNvPicPr>
            <a:picLocks noChangeAspect="1" noChangeArrowheads="1"/>
          </p:cNvPicPr>
          <p:nvPr/>
        </p:nvPicPr>
        <p:blipFill>
          <a:blip r:embed="rId2" cstate="print"/>
          <a:srcRect l="2823" t="-508" r="85668" b="71546"/>
          <a:stretch>
            <a:fillRect/>
          </a:stretch>
        </p:blipFill>
        <p:spPr bwMode="auto">
          <a:xfrm>
            <a:off x="1676400" y="2667000"/>
            <a:ext cx="2438400" cy="2965094"/>
          </a:xfrm>
          <a:prstGeom prst="rect">
            <a:avLst/>
          </a:prstGeom>
          <a:noFill/>
          <a:ln w="12700" cap="sq">
            <a:noFill/>
            <a:miter lim="800000"/>
            <a:headEnd type="none" w="sm" len="sm"/>
            <a:tailEnd type="none" w="sm" len="sm"/>
          </a:ln>
        </p:spPr>
      </p:pic>
      <p:pic>
        <p:nvPicPr>
          <p:cNvPr id="5" name="Picture 2"/>
          <p:cNvPicPr>
            <a:picLocks noChangeAspect="1" noChangeArrowheads="1"/>
          </p:cNvPicPr>
          <p:nvPr/>
        </p:nvPicPr>
        <p:blipFill>
          <a:blip r:embed="rId2" cstate="print"/>
          <a:srcRect l="51436" t="-508" r="37163" b="73963"/>
          <a:stretch>
            <a:fillRect/>
          </a:stretch>
        </p:blipFill>
        <p:spPr bwMode="auto">
          <a:xfrm>
            <a:off x="4648200" y="2584094"/>
            <a:ext cx="2565400" cy="2886075"/>
          </a:xfrm>
          <a:prstGeom prst="rect">
            <a:avLst/>
          </a:prstGeom>
          <a:noFill/>
          <a:ln w="12700" cap="sq">
            <a:noFill/>
            <a:miter lim="800000"/>
            <a:headEnd type="none" w="sm" len="sm"/>
            <a:tailEnd type="none" w="sm" len="sm"/>
          </a:ln>
        </p:spPr>
      </p:pic>
      <p:sp>
        <p:nvSpPr>
          <p:cNvPr id="15" name="TextBox 14"/>
          <p:cNvSpPr txBox="1"/>
          <p:nvPr/>
        </p:nvSpPr>
        <p:spPr>
          <a:xfrm>
            <a:off x="1905000" y="5638800"/>
            <a:ext cx="5474576" cy="461665"/>
          </a:xfrm>
          <a:prstGeom prst="rect">
            <a:avLst/>
          </a:prstGeom>
          <a:noFill/>
        </p:spPr>
        <p:txBody>
          <a:bodyPr wrap="none" rtlCol="0">
            <a:spAutoFit/>
          </a:bodyPr>
          <a:lstStyle/>
          <a:p>
            <a:r>
              <a:rPr lang="en-US" sz="2400" dirty="0" smtClean="0">
                <a:solidFill>
                  <a:prstClr val="black"/>
                </a:solidFill>
              </a:rPr>
              <a:t>Real objects have consistent geometry</a:t>
            </a:r>
            <a:endParaRPr lang="en-US" sz="2400" dirty="0">
              <a:solidFill>
                <a:prstClr val="black"/>
              </a:solidFill>
            </a:endParaRPr>
          </a:p>
        </p:txBody>
      </p:sp>
    </p:spTree>
    <p:extLst>
      <p:ext uri="{BB962C8B-B14F-4D97-AF65-F5344CB8AC3E}">
        <p14:creationId xmlns:p14="http://schemas.microsoft.com/office/powerpoint/2010/main" val="3869560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key idea: geometric verification</a:t>
            </a:r>
            <a:endParaRPr lang="en-US" dirty="0"/>
          </a:p>
        </p:txBody>
      </p:sp>
      <p:sp>
        <p:nvSpPr>
          <p:cNvPr id="3" name="Content Placeholder 2"/>
          <p:cNvSpPr>
            <a:spLocks noGrp="1"/>
          </p:cNvSpPr>
          <p:nvPr>
            <p:ph idx="1"/>
          </p:nvPr>
        </p:nvSpPr>
        <p:spPr>
          <a:xfrm>
            <a:off x="457200" y="838200"/>
            <a:ext cx="8229600" cy="5135563"/>
          </a:xfrm>
        </p:spPr>
        <p:txBody>
          <a:bodyPr/>
          <a:lstStyle/>
          <a:p>
            <a:pPr>
              <a:buNone/>
            </a:pPr>
            <a:r>
              <a:rPr lang="en-US" dirty="0" smtClean="0"/>
              <a:t>RANSAC for affine transform</a:t>
            </a:r>
          </a:p>
        </p:txBody>
      </p:sp>
      <p:grpSp>
        <p:nvGrpSpPr>
          <p:cNvPr id="4" name="Group 4"/>
          <p:cNvGrpSpPr/>
          <p:nvPr/>
        </p:nvGrpSpPr>
        <p:grpSpPr>
          <a:xfrm>
            <a:off x="4268492" y="1707360"/>
            <a:ext cx="1126202" cy="1590020"/>
            <a:chOff x="1144292" y="2780502"/>
            <a:chExt cx="1126202" cy="1590020"/>
          </a:xfrm>
        </p:grpSpPr>
        <p:sp>
          <p:nvSpPr>
            <p:cNvPr id="6" name="TextBox 5"/>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7" name="TextBox 6"/>
            <p:cNvSpPr txBox="1"/>
            <p:nvPr/>
          </p:nvSpPr>
          <p:spPr>
            <a:xfrm>
              <a:off x="1144292" y="3694902"/>
              <a:ext cx="304892" cy="523220"/>
            </a:xfrm>
            <a:prstGeom prst="rect">
              <a:avLst/>
            </a:prstGeom>
            <a:noFill/>
          </p:spPr>
          <p:txBody>
            <a:bodyPr wrap="none" rtlCol="0">
              <a:spAutoFit/>
            </a:bodyPr>
            <a:lstStyle/>
            <a:p>
              <a:r>
                <a:rPr lang="en-US" sz="2800" b="1" dirty="0" smtClean="0">
                  <a:solidFill>
                    <a:srgbClr val="1F497D"/>
                  </a:solidFill>
                </a:rPr>
                <a:t>f</a:t>
              </a:r>
              <a:endParaRPr lang="en-US" sz="2800" b="1" dirty="0">
                <a:solidFill>
                  <a:srgbClr val="1F497D"/>
                </a:solidFill>
              </a:endParaRPr>
            </a:p>
          </p:txBody>
        </p:sp>
        <p:sp>
          <p:nvSpPr>
            <p:cNvPr id="8" name="TextBox 7"/>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9" name="TextBox 8"/>
            <p:cNvSpPr txBox="1"/>
            <p:nvPr/>
          </p:nvSpPr>
          <p:spPr>
            <a:xfrm>
              <a:off x="1524000" y="38473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sp>
          <p:nvSpPr>
            <p:cNvPr id="10" name="TextBox 9"/>
            <p:cNvSpPr txBox="1"/>
            <p:nvPr/>
          </p:nvSpPr>
          <p:spPr>
            <a:xfrm>
              <a:off x="1144292" y="27805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grpSp>
      <p:sp>
        <p:nvSpPr>
          <p:cNvPr id="11" name="Freeform 10"/>
          <p:cNvSpPr/>
          <p:nvPr/>
        </p:nvSpPr>
        <p:spPr>
          <a:xfrm>
            <a:off x="3886200" y="1441458"/>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 name="Freeform 11"/>
          <p:cNvSpPr/>
          <p:nvPr/>
        </p:nvSpPr>
        <p:spPr>
          <a:xfrm>
            <a:off x="6400800" y="1365258"/>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5" name="Group 12"/>
          <p:cNvGrpSpPr/>
          <p:nvPr/>
        </p:nvGrpSpPr>
        <p:grpSpPr>
          <a:xfrm rot="655518">
            <a:off x="6741908" y="1784432"/>
            <a:ext cx="778726" cy="1320252"/>
            <a:chOff x="1144292" y="2780502"/>
            <a:chExt cx="778726" cy="1590150"/>
          </a:xfrm>
        </p:grpSpPr>
        <p:sp>
          <p:nvSpPr>
            <p:cNvPr id="14" name="TextBox 13"/>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15" name="TextBox 14"/>
            <p:cNvSpPr txBox="1"/>
            <p:nvPr/>
          </p:nvSpPr>
          <p:spPr>
            <a:xfrm>
              <a:off x="1144292" y="3694901"/>
              <a:ext cx="304892" cy="523220"/>
            </a:xfrm>
            <a:prstGeom prst="rect">
              <a:avLst/>
            </a:prstGeom>
            <a:noFill/>
          </p:spPr>
          <p:txBody>
            <a:bodyPr wrap="none" rtlCol="0">
              <a:spAutoFit/>
            </a:bodyPr>
            <a:lstStyle/>
            <a:p>
              <a:r>
                <a:rPr lang="en-US" sz="2800" b="1" dirty="0" smtClean="0">
                  <a:solidFill>
                    <a:srgbClr val="1F497D"/>
                  </a:solidFill>
                </a:rPr>
                <a:t>f</a:t>
              </a:r>
              <a:endParaRPr lang="en-US" sz="2800" b="1" dirty="0">
                <a:solidFill>
                  <a:srgbClr val="1F497D"/>
                </a:solidFill>
              </a:endParaRPr>
            </a:p>
          </p:txBody>
        </p:sp>
        <p:sp>
          <p:nvSpPr>
            <p:cNvPr id="16" name="TextBox 15"/>
            <p:cNvSpPr txBox="1"/>
            <p:nvPr/>
          </p:nvSpPr>
          <p:spPr>
            <a:xfrm>
              <a:off x="1537976" y="384743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sp>
          <p:nvSpPr>
            <p:cNvPr id="17" name="TextBox 16"/>
            <p:cNvSpPr txBox="1"/>
            <p:nvPr/>
          </p:nvSpPr>
          <p:spPr>
            <a:xfrm>
              <a:off x="1144292" y="27805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grpSp>
      <p:sp>
        <p:nvSpPr>
          <p:cNvPr id="18" name="TextBox 17"/>
          <p:cNvSpPr txBox="1"/>
          <p:nvPr/>
        </p:nvSpPr>
        <p:spPr>
          <a:xfrm>
            <a:off x="6553200" y="2051058"/>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grpSp>
        <p:nvGrpSpPr>
          <p:cNvPr id="13" name="Group 60"/>
          <p:cNvGrpSpPr/>
          <p:nvPr/>
        </p:nvGrpSpPr>
        <p:grpSpPr>
          <a:xfrm>
            <a:off x="4497092" y="2012160"/>
            <a:ext cx="762000" cy="533400"/>
            <a:chOff x="3277892" y="1866102"/>
            <a:chExt cx="762000" cy="533400"/>
          </a:xfrm>
        </p:grpSpPr>
        <p:cxnSp>
          <p:nvCxnSpPr>
            <p:cNvPr id="24" name="Straight Connector 23"/>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9" name="Group 66"/>
          <p:cNvGrpSpPr/>
          <p:nvPr/>
        </p:nvGrpSpPr>
        <p:grpSpPr>
          <a:xfrm>
            <a:off x="6706892" y="2088360"/>
            <a:ext cx="533400" cy="457200"/>
            <a:chOff x="5487692" y="1942302"/>
            <a:chExt cx="533400" cy="457200"/>
          </a:xfrm>
        </p:grpSpPr>
        <p:cxnSp>
          <p:nvCxnSpPr>
            <p:cNvPr id="30" name="Straight Connector 29"/>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0" name="Group 4"/>
          <p:cNvGrpSpPr/>
          <p:nvPr/>
        </p:nvGrpSpPr>
        <p:grpSpPr>
          <a:xfrm>
            <a:off x="4343400" y="4937617"/>
            <a:ext cx="1126202" cy="1590020"/>
            <a:chOff x="1144292" y="2780502"/>
            <a:chExt cx="1126202" cy="1590020"/>
          </a:xfrm>
        </p:grpSpPr>
        <p:sp>
          <p:nvSpPr>
            <p:cNvPr id="42" name="TextBox 41"/>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43" name="TextBox 42"/>
            <p:cNvSpPr txBox="1"/>
            <p:nvPr/>
          </p:nvSpPr>
          <p:spPr>
            <a:xfrm>
              <a:off x="1144292" y="3694902"/>
              <a:ext cx="304892" cy="523220"/>
            </a:xfrm>
            <a:prstGeom prst="rect">
              <a:avLst/>
            </a:prstGeom>
            <a:noFill/>
          </p:spPr>
          <p:txBody>
            <a:bodyPr wrap="none" rtlCol="0">
              <a:spAutoFit/>
            </a:bodyPr>
            <a:lstStyle/>
            <a:p>
              <a:r>
                <a:rPr lang="en-US" sz="2800" b="1" dirty="0" smtClean="0">
                  <a:solidFill>
                    <a:srgbClr val="1F497D"/>
                  </a:solidFill>
                </a:rPr>
                <a:t>f</a:t>
              </a:r>
              <a:endParaRPr lang="en-US" sz="2800" b="1" dirty="0">
                <a:solidFill>
                  <a:srgbClr val="1F497D"/>
                </a:solidFill>
              </a:endParaRPr>
            </a:p>
          </p:txBody>
        </p:sp>
        <p:sp>
          <p:nvSpPr>
            <p:cNvPr id="44" name="TextBox 43"/>
            <p:cNvSpPr txBox="1"/>
            <p:nvPr/>
          </p:nvSpPr>
          <p:spPr>
            <a:xfrm>
              <a:off x="1906292" y="2780502"/>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sp>
          <p:nvSpPr>
            <p:cNvPr id="45" name="TextBox 44"/>
            <p:cNvSpPr txBox="1"/>
            <p:nvPr/>
          </p:nvSpPr>
          <p:spPr>
            <a:xfrm>
              <a:off x="1525292" y="38473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sp>
          <p:nvSpPr>
            <p:cNvPr id="46" name="TextBox 45"/>
            <p:cNvSpPr txBox="1"/>
            <p:nvPr/>
          </p:nvSpPr>
          <p:spPr>
            <a:xfrm>
              <a:off x="1144292" y="27805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grpSp>
      <p:sp>
        <p:nvSpPr>
          <p:cNvPr id="47" name="Freeform 46"/>
          <p:cNvSpPr/>
          <p:nvPr/>
        </p:nvSpPr>
        <p:spPr>
          <a:xfrm>
            <a:off x="3961108" y="467171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6475708" y="4595515"/>
            <a:ext cx="1890794" cy="2103743"/>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21" name="Group 12"/>
          <p:cNvGrpSpPr/>
          <p:nvPr/>
        </p:nvGrpSpPr>
        <p:grpSpPr>
          <a:xfrm rot="655518">
            <a:off x="6819657" y="5014542"/>
            <a:ext cx="774336" cy="1290692"/>
            <a:chOff x="1144292" y="2780502"/>
            <a:chExt cx="774336" cy="1554546"/>
          </a:xfrm>
        </p:grpSpPr>
        <p:sp>
          <p:nvSpPr>
            <p:cNvPr id="50" name="TextBox 49"/>
            <p:cNvSpPr txBox="1"/>
            <p:nvPr/>
          </p:nvSpPr>
          <p:spPr>
            <a:xfrm>
              <a:off x="1449092" y="3313902"/>
              <a:ext cx="385042" cy="523220"/>
            </a:xfrm>
            <a:prstGeom prst="rect">
              <a:avLst/>
            </a:prstGeom>
            <a:noFill/>
          </p:spPr>
          <p:txBody>
            <a:bodyPr wrap="none" rtlCol="0">
              <a:spAutoFit/>
            </a:bodyPr>
            <a:lstStyle/>
            <a:p>
              <a:r>
                <a:rPr lang="en-US" sz="2800" b="1" dirty="0" smtClean="0">
                  <a:solidFill>
                    <a:srgbClr val="FF0000"/>
                  </a:solidFill>
                </a:rPr>
                <a:t>a</a:t>
              </a:r>
              <a:endParaRPr lang="en-US" sz="2800" b="1" dirty="0">
                <a:solidFill>
                  <a:srgbClr val="FF0000"/>
                </a:solidFill>
              </a:endParaRPr>
            </a:p>
          </p:txBody>
        </p:sp>
        <p:sp>
          <p:nvSpPr>
            <p:cNvPr id="51" name="TextBox 50"/>
            <p:cNvSpPr txBox="1"/>
            <p:nvPr/>
          </p:nvSpPr>
          <p:spPr>
            <a:xfrm>
              <a:off x="1144292" y="3694902"/>
              <a:ext cx="304892" cy="523220"/>
            </a:xfrm>
            <a:prstGeom prst="rect">
              <a:avLst/>
            </a:prstGeom>
            <a:noFill/>
          </p:spPr>
          <p:txBody>
            <a:bodyPr wrap="none" rtlCol="0">
              <a:spAutoFit/>
            </a:bodyPr>
            <a:lstStyle/>
            <a:p>
              <a:r>
                <a:rPr lang="en-US" sz="2800" b="1" dirty="0" smtClean="0">
                  <a:solidFill>
                    <a:srgbClr val="1F497D"/>
                  </a:solidFill>
                </a:rPr>
                <a:t>f</a:t>
              </a:r>
              <a:endParaRPr lang="en-US" sz="2800" b="1" dirty="0">
                <a:solidFill>
                  <a:srgbClr val="1F497D"/>
                </a:solidFill>
              </a:endParaRPr>
            </a:p>
          </p:txBody>
        </p:sp>
        <p:sp>
          <p:nvSpPr>
            <p:cNvPr id="52" name="TextBox 51"/>
            <p:cNvSpPr txBox="1"/>
            <p:nvPr/>
          </p:nvSpPr>
          <p:spPr>
            <a:xfrm>
              <a:off x="1533586" y="3811829"/>
              <a:ext cx="385042" cy="523219"/>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sp>
          <p:nvSpPr>
            <p:cNvPr id="53" name="TextBox 52"/>
            <p:cNvSpPr txBox="1"/>
            <p:nvPr/>
          </p:nvSpPr>
          <p:spPr>
            <a:xfrm>
              <a:off x="1144292" y="2780502"/>
              <a:ext cx="385042" cy="523220"/>
            </a:xfrm>
            <a:prstGeom prst="rect">
              <a:avLst/>
            </a:prstGeom>
            <a:noFill/>
          </p:spPr>
          <p:txBody>
            <a:bodyPr wrap="none" rtlCol="0">
              <a:spAutoFit/>
            </a:bodyPr>
            <a:lstStyle/>
            <a:p>
              <a:r>
                <a:rPr lang="en-US" sz="2800" b="1" dirty="0" smtClean="0">
                  <a:solidFill>
                    <a:srgbClr val="F79646">
                      <a:lumMod val="75000"/>
                    </a:srgbClr>
                  </a:solidFill>
                </a:rPr>
                <a:t>e</a:t>
              </a:r>
              <a:endParaRPr lang="en-US" sz="2800" b="1" dirty="0">
                <a:solidFill>
                  <a:srgbClr val="F79646">
                    <a:lumMod val="75000"/>
                  </a:srgbClr>
                </a:solidFill>
              </a:endParaRPr>
            </a:p>
          </p:txBody>
        </p:sp>
      </p:grpSp>
      <p:sp>
        <p:nvSpPr>
          <p:cNvPr id="54" name="TextBox 53"/>
          <p:cNvSpPr txBox="1"/>
          <p:nvPr/>
        </p:nvSpPr>
        <p:spPr>
          <a:xfrm>
            <a:off x="6628108" y="5281315"/>
            <a:ext cx="364202" cy="523220"/>
          </a:xfrm>
          <a:prstGeom prst="rect">
            <a:avLst/>
          </a:prstGeom>
          <a:noFill/>
        </p:spPr>
        <p:txBody>
          <a:bodyPr wrap="none" rtlCol="0">
            <a:spAutoFit/>
          </a:bodyPr>
          <a:lstStyle/>
          <a:p>
            <a:r>
              <a:rPr lang="en-US" sz="2800" b="1" dirty="0" smtClean="0">
                <a:solidFill>
                  <a:srgbClr val="92D050"/>
                </a:solidFill>
              </a:rPr>
              <a:t>z</a:t>
            </a:r>
            <a:endParaRPr lang="en-US" sz="2800" b="1" dirty="0">
              <a:solidFill>
                <a:srgbClr val="92D050"/>
              </a:solidFill>
            </a:endParaRPr>
          </a:p>
        </p:txBody>
      </p:sp>
      <p:grpSp>
        <p:nvGrpSpPr>
          <p:cNvPr id="22" name="Group 71"/>
          <p:cNvGrpSpPr/>
          <p:nvPr/>
        </p:nvGrpSpPr>
        <p:grpSpPr>
          <a:xfrm>
            <a:off x="4495800" y="3886200"/>
            <a:ext cx="762000" cy="533400"/>
            <a:chOff x="3277892" y="1866102"/>
            <a:chExt cx="762000" cy="533400"/>
          </a:xfrm>
        </p:grpSpPr>
        <p:cxnSp>
          <p:nvCxnSpPr>
            <p:cNvPr id="73" name="Straight Connector 72"/>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3" name="Group 75"/>
          <p:cNvGrpSpPr/>
          <p:nvPr/>
        </p:nvGrpSpPr>
        <p:grpSpPr>
          <a:xfrm>
            <a:off x="6705600" y="3962400"/>
            <a:ext cx="533400" cy="457200"/>
            <a:chOff x="5487692" y="1942302"/>
            <a:chExt cx="533400" cy="457200"/>
          </a:xfrm>
        </p:grpSpPr>
        <p:cxnSp>
          <p:nvCxnSpPr>
            <p:cNvPr id="77" name="Straight Connector 76"/>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5" name="Freeform 84"/>
          <p:cNvSpPr/>
          <p:nvPr/>
        </p:nvSpPr>
        <p:spPr>
          <a:xfrm>
            <a:off x="5257801" y="3581400"/>
            <a:ext cx="1432302" cy="533399"/>
          </a:xfrm>
          <a:custGeom>
            <a:avLst/>
            <a:gdLst>
              <a:gd name="connsiteX0" fmla="*/ 0 w 1348353"/>
              <a:gd name="connsiteY0" fmla="*/ 232474 h 278969"/>
              <a:gd name="connsiteX1" fmla="*/ 77492 w 1348353"/>
              <a:gd name="connsiteY1" fmla="*/ 201478 h 278969"/>
              <a:gd name="connsiteX2" fmla="*/ 123987 w 1348353"/>
              <a:gd name="connsiteY2" fmla="*/ 185979 h 278969"/>
              <a:gd name="connsiteX3" fmla="*/ 201478 w 1348353"/>
              <a:gd name="connsiteY3" fmla="*/ 108488 h 278969"/>
              <a:gd name="connsiteX4" fmla="*/ 294468 w 1348353"/>
              <a:gd name="connsiteY4" fmla="*/ 77491 h 278969"/>
              <a:gd name="connsiteX5" fmla="*/ 340963 w 1348353"/>
              <a:gd name="connsiteY5" fmla="*/ 46495 h 278969"/>
              <a:gd name="connsiteX6" fmla="*/ 511444 w 1348353"/>
              <a:gd name="connsiteY6" fmla="*/ 15498 h 278969"/>
              <a:gd name="connsiteX7" fmla="*/ 681926 w 1348353"/>
              <a:gd name="connsiteY7" fmla="*/ 0 h 278969"/>
              <a:gd name="connsiteX8" fmla="*/ 991892 w 1348353"/>
              <a:gd name="connsiteY8" fmla="*/ 15498 h 278969"/>
              <a:gd name="connsiteX9" fmla="*/ 1084882 w 1348353"/>
              <a:gd name="connsiteY9" fmla="*/ 46495 h 278969"/>
              <a:gd name="connsiteX10" fmla="*/ 1131376 w 1348353"/>
              <a:gd name="connsiteY10" fmla="*/ 61993 h 278969"/>
              <a:gd name="connsiteX11" fmla="*/ 1224366 w 1348353"/>
              <a:gd name="connsiteY11" fmla="*/ 123986 h 278969"/>
              <a:gd name="connsiteX12" fmla="*/ 1270861 w 1348353"/>
              <a:gd name="connsiteY12" fmla="*/ 154983 h 278969"/>
              <a:gd name="connsiteX13" fmla="*/ 1317356 w 1348353"/>
              <a:gd name="connsiteY13" fmla="*/ 201478 h 278969"/>
              <a:gd name="connsiteX14" fmla="*/ 1348353 w 1348353"/>
              <a:gd name="connsiteY14" fmla="*/ 278969 h 27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353" h="278969">
                <a:moveTo>
                  <a:pt x="0" y="232474"/>
                </a:moveTo>
                <a:cubicBezTo>
                  <a:pt x="25831" y="222142"/>
                  <a:pt x="51443" y="211246"/>
                  <a:pt x="77492" y="201478"/>
                </a:cubicBezTo>
                <a:cubicBezTo>
                  <a:pt x="92789" y="195742"/>
                  <a:pt x="111230" y="196185"/>
                  <a:pt x="123987" y="185979"/>
                </a:cubicBezTo>
                <a:cubicBezTo>
                  <a:pt x="207935" y="118820"/>
                  <a:pt x="96864" y="154984"/>
                  <a:pt x="201478" y="108488"/>
                </a:cubicBezTo>
                <a:cubicBezTo>
                  <a:pt x="231335" y="95218"/>
                  <a:pt x="267282" y="95615"/>
                  <a:pt x="294468" y="77491"/>
                </a:cubicBezTo>
                <a:cubicBezTo>
                  <a:pt x="309966" y="67159"/>
                  <a:pt x="324303" y="54825"/>
                  <a:pt x="340963" y="46495"/>
                </a:cubicBezTo>
                <a:cubicBezTo>
                  <a:pt x="387910" y="23021"/>
                  <a:pt x="470832" y="19773"/>
                  <a:pt x="511444" y="15498"/>
                </a:cubicBezTo>
                <a:cubicBezTo>
                  <a:pt x="568192" y="9525"/>
                  <a:pt x="625099" y="5166"/>
                  <a:pt x="681926" y="0"/>
                </a:cubicBezTo>
                <a:cubicBezTo>
                  <a:pt x="785248" y="5166"/>
                  <a:pt x="889123" y="3640"/>
                  <a:pt x="991892" y="15498"/>
                </a:cubicBezTo>
                <a:cubicBezTo>
                  <a:pt x="1024350" y="19243"/>
                  <a:pt x="1053885" y="36163"/>
                  <a:pt x="1084882" y="46495"/>
                </a:cubicBezTo>
                <a:lnTo>
                  <a:pt x="1131376" y="61993"/>
                </a:lnTo>
                <a:lnTo>
                  <a:pt x="1224366" y="123986"/>
                </a:lnTo>
                <a:cubicBezTo>
                  <a:pt x="1239864" y="134318"/>
                  <a:pt x="1257690" y="141812"/>
                  <a:pt x="1270861" y="154983"/>
                </a:cubicBezTo>
                <a:lnTo>
                  <a:pt x="1317356" y="201478"/>
                </a:lnTo>
                <a:cubicBezTo>
                  <a:pt x="1334626" y="270559"/>
                  <a:pt x="1317792" y="248410"/>
                  <a:pt x="1348353" y="278969"/>
                </a:cubicBezTo>
              </a:path>
            </a:pathLst>
          </a:cu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6" name="TextBox 85"/>
          <p:cNvSpPr txBox="1"/>
          <p:nvPr/>
        </p:nvSpPr>
        <p:spPr>
          <a:xfrm>
            <a:off x="5410200" y="3657600"/>
            <a:ext cx="1219200" cy="646331"/>
          </a:xfrm>
          <a:prstGeom prst="rect">
            <a:avLst/>
          </a:prstGeom>
          <a:noFill/>
        </p:spPr>
        <p:txBody>
          <a:bodyPr wrap="square" rtlCol="0">
            <a:spAutoFit/>
          </a:bodyPr>
          <a:lstStyle/>
          <a:p>
            <a:pPr algn="ctr"/>
            <a:r>
              <a:rPr lang="en-US" dirty="0" smtClean="0">
                <a:solidFill>
                  <a:prstClr val="black"/>
                </a:solidFill>
              </a:rPr>
              <a:t>Affine Transform</a:t>
            </a:r>
            <a:endParaRPr lang="en-US" dirty="0">
              <a:solidFill>
                <a:prstClr val="black"/>
              </a:solidFill>
            </a:endParaRPr>
          </a:p>
        </p:txBody>
      </p:sp>
      <p:grpSp>
        <p:nvGrpSpPr>
          <p:cNvPr id="25" name="Group 86"/>
          <p:cNvGrpSpPr/>
          <p:nvPr/>
        </p:nvGrpSpPr>
        <p:grpSpPr>
          <a:xfrm>
            <a:off x="6781800" y="5327658"/>
            <a:ext cx="533400" cy="457200"/>
            <a:chOff x="5487692" y="1942302"/>
            <a:chExt cx="533400" cy="457200"/>
          </a:xfrm>
        </p:grpSpPr>
        <p:cxnSp>
          <p:nvCxnSpPr>
            <p:cNvPr id="88" name="Straight Connector 87"/>
            <p:cNvCxnSpPr/>
            <p:nvPr/>
          </p:nvCxnSpPr>
          <p:spPr>
            <a:xfrm rot="16200000" flipH="1">
              <a:off x="5678192" y="2056602"/>
              <a:ext cx="457200" cy="228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87692" y="1942302"/>
              <a:ext cx="304800" cy="3048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5487692" y="2247102"/>
              <a:ext cx="532108" cy="11509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7" name="Group 90"/>
          <p:cNvGrpSpPr/>
          <p:nvPr/>
        </p:nvGrpSpPr>
        <p:grpSpPr>
          <a:xfrm>
            <a:off x="4541004" y="5251458"/>
            <a:ext cx="762000" cy="533400"/>
            <a:chOff x="3277892" y="1866102"/>
            <a:chExt cx="762000" cy="533400"/>
          </a:xfrm>
        </p:grpSpPr>
        <p:cxnSp>
          <p:nvCxnSpPr>
            <p:cNvPr id="92" name="Straight Connector 91"/>
            <p:cNvCxnSpPr/>
            <p:nvPr/>
          </p:nvCxnSpPr>
          <p:spPr>
            <a:xfrm>
              <a:off x="3277892" y="1866102"/>
              <a:ext cx="762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H="1">
              <a:off x="3163592" y="1980402"/>
              <a:ext cx="53340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3544592" y="1904202"/>
              <a:ext cx="533400" cy="4572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98" name="Freeform 97"/>
          <p:cNvSpPr/>
          <p:nvPr/>
        </p:nvSpPr>
        <p:spPr>
          <a:xfrm>
            <a:off x="4582331" y="5454227"/>
            <a:ext cx="3068665" cy="658678"/>
          </a:xfrm>
          <a:custGeom>
            <a:avLst/>
            <a:gdLst>
              <a:gd name="connsiteX0" fmla="*/ 0 w 3161654"/>
              <a:gd name="connsiteY0" fmla="*/ 658678 h 658678"/>
              <a:gd name="connsiteX1" fmla="*/ 1890793 w 3161654"/>
              <a:gd name="connsiteY1" fmla="*/ 38746 h 658678"/>
              <a:gd name="connsiteX2" fmla="*/ 3068665 w 3161654"/>
              <a:gd name="connsiteY2" fmla="*/ 426204 h 658678"/>
              <a:gd name="connsiteX3" fmla="*/ 3068665 w 3161654"/>
              <a:gd name="connsiteY3" fmla="*/ 426204 h 658678"/>
              <a:gd name="connsiteX4" fmla="*/ 3161654 w 3161654"/>
              <a:gd name="connsiteY4" fmla="*/ 441702 h 658678"/>
              <a:gd name="connsiteX0" fmla="*/ 0 w 3161654"/>
              <a:gd name="connsiteY0" fmla="*/ 658678 h 658678"/>
              <a:gd name="connsiteX1" fmla="*/ 1890793 w 3161654"/>
              <a:gd name="connsiteY1" fmla="*/ 38746 h 658678"/>
              <a:gd name="connsiteX2" fmla="*/ 3068665 w 3161654"/>
              <a:gd name="connsiteY2" fmla="*/ 426204 h 658678"/>
              <a:gd name="connsiteX3" fmla="*/ 3161654 w 3161654"/>
              <a:gd name="connsiteY3" fmla="*/ 441702 h 658678"/>
              <a:gd name="connsiteX0" fmla="*/ 0 w 3068665"/>
              <a:gd name="connsiteY0" fmla="*/ 658678 h 658678"/>
              <a:gd name="connsiteX1" fmla="*/ 1890793 w 3068665"/>
              <a:gd name="connsiteY1" fmla="*/ 38746 h 658678"/>
              <a:gd name="connsiteX2" fmla="*/ 3068665 w 3068665"/>
              <a:gd name="connsiteY2" fmla="*/ 426204 h 658678"/>
            </a:gdLst>
            <a:ahLst/>
            <a:cxnLst>
              <a:cxn ang="0">
                <a:pos x="connsiteX0" y="connsiteY0"/>
              </a:cxn>
              <a:cxn ang="0">
                <a:pos x="connsiteX1" y="connsiteY1"/>
              </a:cxn>
              <a:cxn ang="0">
                <a:pos x="connsiteX2" y="connsiteY2"/>
              </a:cxn>
            </a:cxnLst>
            <a:rect l="l" t="t" r="r" b="b"/>
            <a:pathLst>
              <a:path w="3068665" h="658678">
                <a:moveTo>
                  <a:pt x="0" y="658678"/>
                </a:moveTo>
                <a:cubicBezTo>
                  <a:pt x="689674" y="368085"/>
                  <a:pt x="1379349" y="77492"/>
                  <a:pt x="1890793" y="38746"/>
                </a:cubicBezTo>
                <a:cubicBezTo>
                  <a:pt x="2402237" y="0"/>
                  <a:pt x="3068665" y="426204"/>
                  <a:pt x="3068665" y="426204"/>
                </a:cubicBezTo>
              </a:path>
            </a:pathLst>
          </a:cu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00" name="TextBox 99"/>
          <p:cNvSpPr txBox="1"/>
          <p:nvPr/>
        </p:nvSpPr>
        <p:spPr>
          <a:xfrm>
            <a:off x="609600" y="2369403"/>
            <a:ext cx="3048000" cy="830997"/>
          </a:xfrm>
          <a:prstGeom prst="rect">
            <a:avLst/>
          </a:prstGeom>
          <a:noFill/>
        </p:spPr>
        <p:txBody>
          <a:bodyPr wrap="square" rtlCol="0">
            <a:spAutoFit/>
          </a:bodyPr>
          <a:lstStyle/>
          <a:p>
            <a:r>
              <a:rPr lang="en-US" sz="2400" dirty="0" smtClean="0">
                <a:solidFill>
                  <a:prstClr val="black"/>
                </a:solidFill>
              </a:rPr>
              <a:t>Randomly choose 3 matching pairs</a:t>
            </a:r>
            <a:endParaRPr lang="en-US" sz="2400" dirty="0">
              <a:solidFill>
                <a:prstClr val="black"/>
              </a:solidFill>
            </a:endParaRPr>
          </a:p>
        </p:txBody>
      </p:sp>
      <p:sp>
        <p:nvSpPr>
          <p:cNvPr id="101" name="TextBox 100"/>
          <p:cNvSpPr txBox="1"/>
          <p:nvPr/>
        </p:nvSpPr>
        <p:spPr>
          <a:xfrm>
            <a:off x="609600" y="3664803"/>
            <a:ext cx="3048000" cy="830997"/>
          </a:xfrm>
          <a:prstGeom prst="rect">
            <a:avLst/>
          </a:prstGeom>
          <a:noFill/>
        </p:spPr>
        <p:txBody>
          <a:bodyPr wrap="square" rtlCol="0">
            <a:spAutoFit/>
          </a:bodyPr>
          <a:lstStyle/>
          <a:p>
            <a:r>
              <a:rPr lang="en-US" sz="2400" dirty="0" smtClean="0">
                <a:solidFill>
                  <a:prstClr val="black"/>
                </a:solidFill>
              </a:rPr>
              <a:t>Estimate transformation</a:t>
            </a:r>
            <a:endParaRPr lang="en-US" sz="2400" dirty="0">
              <a:solidFill>
                <a:prstClr val="black"/>
              </a:solidFill>
            </a:endParaRPr>
          </a:p>
        </p:txBody>
      </p:sp>
      <p:sp>
        <p:nvSpPr>
          <p:cNvPr id="102" name="TextBox 101"/>
          <p:cNvSpPr txBox="1"/>
          <p:nvPr/>
        </p:nvSpPr>
        <p:spPr>
          <a:xfrm>
            <a:off x="533400" y="5334000"/>
            <a:ext cx="3048000" cy="1200329"/>
          </a:xfrm>
          <a:prstGeom prst="rect">
            <a:avLst/>
          </a:prstGeom>
          <a:noFill/>
        </p:spPr>
        <p:txBody>
          <a:bodyPr wrap="square" rtlCol="0">
            <a:spAutoFit/>
          </a:bodyPr>
          <a:lstStyle/>
          <a:p>
            <a:r>
              <a:rPr lang="en-US" sz="2400" dirty="0" smtClean="0">
                <a:solidFill>
                  <a:prstClr val="black"/>
                </a:solidFill>
              </a:rPr>
              <a:t>Predict remaining points and count “inliers”</a:t>
            </a:r>
          </a:p>
        </p:txBody>
      </p:sp>
      <p:sp>
        <p:nvSpPr>
          <p:cNvPr id="103" name="TextBox 102"/>
          <p:cNvSpPr txBox="1"/>
          <p:nvPr/>
        </p:nvSpPr>
        <p:spPr>
          <a:xfrm>
            <a:off x="304800" y="1676400"/>
            <a:ext cx="2477601" cy="461665"/>
          </a:xfrm>
          <a:prstGeom prst="rect">
            <a:avLst/>
          </a:prstGeom>
          <a:noFill/>
        </p:spPr>
        <p:txBody>
          <a:bodyPr wrap="none" rtlCol="0">
            <a:spAutoFit/>
          </a:bodyPr>
          <a:lstStyle/>
          <a:p>
            <a:r>
              <a:rPr lang="en-US" sz="2400" dirty="0" smtClean="0">
                <a:solidFill>
                  <a:prstClr val="black"/>
                </a:solidFill>
              </a:rPr>
              <a:t>Repeat N times:</a:t>
            </a:r>
            <a:endParaRPr lang="en-US" sz="2400" dirty="0">
              <a:solidFill>
                <a:prstClr val="black"/>
              </a:solidFill>
            </a:endParaRPr>
          </a:p>
        </p:txBody>
      </p:sp>
      <p:sp>
        <p:nvSpPr>
          <p:cNvPr id="106" name="Freeform 105"/>
          <p:cNvSpPr/>
          <p:nvPr/>
        </p:nvSpPr>
        <p:spPr>
          <a:xfrm>
            <a:off x="5105401" y="5867400"/>
            <a:ext cx="2667000" cy="457200"/>
          </a:xfrm>
          <a:custGeom>
            <a:avLst/>
            <a:gdLst>
              <a:gd name="connsiteX0" fmla="*/ 0 w 3161654"/>
              <a:gd name="connsiteY0" fmla="*/ 658678 h 658678"/>
              <a:gd name="connsiteX1" fmla="*/ 1890793 w 3161654"/>
              <a:gd name="connsiteY1" fmla="*/ 38746 h 658678"/>
              <a:gd name="connsiteX2" fmla="*/ 3068665 w 3161654"/>
              <a:gd name="connsiteY2" fmla="*/ 426204 h 658678"/>
              <a:gd name="connsiteX3" fmla="*/ 3068665 w 3161654"/>
              <a:gd name="connsiteY3" fmla="*/ 426204 h 658678"/>
              <a:gd name="connsiteX4" fmla="*/ 3161654 w 3161654"/>
              <a:gd name="connsiteY4" fmla="*/ 441702 h 658678"/>
              <a:gd name="connsiteX0" fmla="*/ 0 w 3161654"/>
              <a:gd name="connsiteY0" fmla="*/ 658678 h 658678"/>
              <a:gd name="connsiteX1" fmla="*/ 1890793 w 3161654"/>
              <a:gd name="connsiteY1" fmla="*/ 38746 h 658678"/>
              <a:gd name="connsiteX2" fmla="*/ 3068665 w 3161654"/>
              <a:gd name="connsiteY2" fmla="*/ 426204 h 658678"/>
              <a:gd name="connsiteX3" fmla="*/ 3161654 w 3161654"/>
              <a:gd name="connsiteY3" fmla="*/ 441702 h 658678"/>
              <a:gd name="connsiteX0" fmla="*/ 0 w 3068665"/>
              <a:gd name="connsiteY0" fmla="*/ 658678 h 658678"/>
              <a:gd name="connsiteX1" fmla="*/ 1890793 w 3068665"/>
              <a:gd name="connsiteY1" fmla="*/ 38746 h 658678"/>
              <a:gd name="connsiteX2" fmla="*/ 3068665 w 3068665"/>
              <a:gd name="connsiteY2" fmla="*/ 426204 h 658678"/>
            </a:gdLst>
            <a:ahLst/>
            <a:cxnLst>
              <a:cxn ang="0">
                <a:pos x="connsiteX0" y="connsiteY0"/>
              </a:cxn>
              <a:cxn ang="0">
                <a:pos x="connsiteX1" y="connsiteY1"/>
              </a:cxn>
              <a:cxn ang="0">
                <a:pos x="connsiteX2" y="connsiteY2"/>
              </a:cxn>
            </a:cxnLst>
            <a:rect l="l" t="t" r="r" b="b"/>
            <a:pathLst>
              <a:path w="3068665" h="658678">
                <a:moveTo>
                  <a:pt x="0" y="658678"/>
                </a:moveTo>
                <a:cubicBezTo>
                  <a:pt x="689674" y="368085"/>
                  <a:pt x="1379349" y="77492"/>
                  <a:pt x="1890793" y="38746"/>
                </a:cubicBezTo>
                <a:cubicBezTo>
                  <a:pt x="2402237" y="0"/>
                  <a:pt x="3068665" y="426204"/>
                  <a:pt x="3068665" y="426204"/>
                </a:cubicBezTo>
              </a:path>
            </a:pathLst>
          </a:cu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26667357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le 5"/>
          <p:cNvSpPr>
            <a:spLocks noGrp="1"/>
          </p:cNvSpPr>
          <p:nvPr>
            <p:ph type="title"/>
          </p:nvPr>
        </p:nvSpPr>
        <p:spPr/>
        <p:txBody>
          <a:bodyPr/>
          <a:lstStyle/>
          <a:p>
            <a:pPr eaLnBrk="1" hangingPunct="1"/>
            <a:r>
              <a:rPr lang="en-US" smtClean="0"/>
              <a:t>Application: Large-Scale Retrieval</a:t>
            </a:r>
            <a:endParaRPr lang="de-CH" smtClean="0"/>
          </a:p>
        </p:txBody>
      </p:sp>
      <p:sp>
        <p:nvSpPr>
          <p:cNvPr id="54275" name="Content Placeholder 8"/>
          <p:cNvSpPr>
            <a:spLocks noGrp="1"/>
          </p:cNvSpPr>
          <p:nvPr>
            <p:ph idx="1"/>
          </p:nvPr>
        </p:nvSpPr>
        <p:spPr/>
        <p:txBody>
          <a:bodyPr/>
          <a:lstStyle/>
          <a:p>
            <a:endParaRPr lang="en-US" smtClean="0"/>
          </a:p>
        </p:txBody>
      </p:sp>
      <p:sp>
        <p:nvSpPr>
          <p:cNvPr id="31748" name="Footer Placeholder 4"/>
          <p:cNvSpPr>
            <a:spLocks noGrp="1"/>
          </p:cNvSpPr>
          <p:nvPr>
            <p:ph type="ftr" sz="quarter" idx="11"/>
          </p:nvPr>
        </p:nvSpPr>
        <p:spPr/>
        <p:txBody>
          <a:bodyPr/>
          <a:lstStyle/>
          <a:p>
            <a:pPr>
              <a:defRPr/>
            </a:pPr>
            <a:r>
              <a:rPr lang="de-DE" smtClean="0">
                <a:solidFill>
                  <a:prstClr val="black">
                    <a:tint val="75000"/>
                  </a:prstClr>
                </a:solidFill>
              </a:rPr>
              <a:t>K. Grauman, B. Leibe</a:t>
            </a:r>
          </a:p>
        </p:txBody>
      </p:sp>
      <p:sp>
        <p:nvSpPr>
          <p:cNvPr id="31747" name="Slide Number Placeholder 3"/>
          <p:cNvSpPr>
            <a:spLocks noGrp="1"/>
          </p:cNvSpPr>
          <p:nvPr>
            <p:ph type="sldNum" sz="quarter" idx="12"/>
          </p:nvPr>
        </p:nvSpPr>
        <p:spPr/>
        <p:txBody>
          <a:bodyPr/>
          <a:lstStyle/>
          <a:p>
            <a:pPr>
              <a:defRPr/>
            </a:pPr>
            <a:fld id="{65E79569-0F74-4F7A-A8F8-756E6CDB0D39}" type="slidenum">
              <a:rPr lang="de-DE" smtClean="0">
                <a:solidFill>
                  <a:prstClr val="black"/>
                </a:solidFill>
              </a:rPr>
              <a:pPr>
                <a:defRPr/>
              </a:pPr>
              <a:t>62</a:t>
            </a:fld>
            <a:endParaRPr lang="de-DE" smtClean="0">
              <a:solidFill>
                <a:prstClr val="black"/>
              </a:solidFill>
            </a:endParaRPr>
          </a:p>
        </p:txBody>
      </p:sp>
      <p:sp>
        <p:nvSpPr>
          <p:cNvPr id="54278" name="Rectangle 7"/>
          <p:cNvSpPr>
            <a:spLocks noChangeArrowheads="1"/>
          </p:cNvSpPr>
          <p:nvPr/>
        </p:nvSpPr>
        <p:spPr bwMode="auto">
          <a:xfrm>
            <a:off x="7054850" y="6450013"/>
            <a:ext cx="1809750" cy="338137"/>
          </a:xfrm>
          <a:prstGeom prst="rect">
            <a:avLst/>
          </a:prstGeom>
          <a:noFill/>
          <a:ln w="9525">
            <a:noFill/>
            <a:miter lim="800000"/>
            <a:headEnd/>
            <a:tailEnd/>
          </a:ln>
        </p:spPr>
        <p:txBody>
          <a:bodyPr wrap="none">
            <a:spAutoFit/>
          </a:bodyPr>
          <a:lstStyle/>
          <a:p>
            <a:pPr eaLnBrk="0" hangingPunct="0"/>
            <a:r>
              <a:rPr lang="en-US" sz="1600">
                <a:solidFill>
                  <a:prstClr val="black"/>
                </a:solidFill>
              </a:rPr>
              <a:t>[Philbin CVPR’07]</a:t>
            </a:r>
            <a:endParaRPr lang="de-CH" sz="1600">
              <a:solidFill>
                <a:prstClr val="black"/>
              </a:solidFill>
            </a:endParaRPr>
          </a:p>
        </p:txBody>
      </p:sp>
      <p:sp>
        <p:nvSpPr>
          <p:cNvPr id="54279" name="Rectangle 10"/>
          <p:cNvSpPr>
            <a:spLocks noChangeArrowheads="1"/>
          </p:cNvSpPr>
          <p:nvPr/>
        </p:nvSpPr>
        <p:spPr bwMode="auto">
          <a:xfrm>
            <a:off x="701675" y="6057900"/>
            <a:ext cx="812800" cy="369888"/>
          </a:xfrm>
          <a:prstGeom prst="rect">
            <a:avLst/>
          </a:prstGeom>
          <a:noFill/>
          <a:ln w="9525">
            <a:noFill/>
            <a:miter lim="800000"/>
            <a:headEnd/>
            <a:tailEnd/>
          </a:ln>
        </p:spPr>
        <p:txBody>
          <a:bodyPr wrap="none">
            <a:spAutoFit/>
          </a:bodyPr>
          <a:lstStyle/>
          <a:p>
            <a:pPr eaLnBrk="0" hangingPunct="0"/>
            <a:r>
              <a:rPr lang="en-US">
                <a:solidFill>
                  <a:prstClr val="black"/>
                </a:solidFill>
              </a:rPr>
              <a:t>Query</a:t>
            </a:r>
            <a:endParaRPr lang="de-CH">
              <a:solidFill>
                <a:prstClr val="black"/>
              </a:solidFill>
            </a:endParaRPr>
          </a:p>
        </p:txBody>
      </p:sp>
      <p:sp>
        <p:nvSpPr>
          <p:cNvPr id="54280" name="Rectangle 11"/>
          <p:cNvSpPr>
            <a:spLocks noChangeArrowheads="1"/>
          </p:cNvSpPr>
          <p:nvPr/>
        </p:nvSpPr>
        <p:spPr bwMode="auto">
          <a:xfrm>
            <a:off x="3048000" y="6096000"/>
            <a:ext cx="4327525" cy="369888"/>
          </a:xfrm>
          <a:prstGeom prst="rect">
            <a:avLst/>
          </a:prstGeom>
          <a:noFill/>
          <a:ln w="9525">
            <a:noFill/>
            <a:miter lim="800000"/>
            <a:headEnd/>
            <a:tailEnd/>
          </a:ln>
        </p:spPr>
        <p:txBody>
          <a:bodyPr wrap="none">
            <a:spAutoFit/>
          </a:bodyPr>
          <a:lstStyle/>
          <a:p>
            <a:pPr eaLnBrk="0" hangingPunct="0"/>
            <a:r>
              <a:rPr lang="en-US">
                <a:solidFill>
                  <a:prstClr val="black"/>
                </a:solidFill>
              </a:rPr>
              <a:t>Results on 5K (demo available for 100K)</a:t>
            </a:r>
            <a:endParaRPr lang="de-CH">
              <a:solidFill>
                <a:prstClr val="black"/>
              </a:solidFill>
            </a:endParaRPr>
          </a:p>
        </p:txBody>
      </p:sp>
      <p:pic>
        <p:nvPicPr>
          <p:cNvPr id="54281" name="Picture 2"/>
          <p:cNvPicPr>
            <a:picLocks noChangeAspect="1" noChangeArrowheads="1"/>
          </p:cNvPicPr>
          <p:nvPr/>
        </p:nvPicPr>
        <p:blipFill>
          <a:blip r:embed="rId2" cstate="print"/>
          <a:srcRect l="2823" r="13885"/>
          <a:stretch>
            <a:fillRect/>
          </a:stretch>
        </p:blipFill>
        <p:spPr bwMode="auto">
          <a:xfrm>
            <a:off x="409575" y="1092200"/>
            <a:ext cx="8616950" cy="4999038"/>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649744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p:txBody>
          <a:bodyPr/>
          <a:lstStyle/>
          <a:p>
            <a:r>
              <a:rPr lang="en-US" smtClean="0"/>
              <a:t>Video Google System</a:t>
            </a:r>
          </a:p>
        </p:txBody>
      </p:sp>
      <p:sp>
        <p:nvSpPr>
          <p:cNvPr id="7" name="Content Placeholder 6"/>
          <p:cNvSpPr>
            <a:spLocks noGrp="1"/>
          </p:cNvSpPr>
          <p:nvPr>
            <p:ph idx="1"/>
          </p:nvPr>
        </p:nvSpPr>
        <p:spPr>
          <a:xfrm>
            <a:off x="457200" y="1219200"/>
            <a:ext cx="4478338" cy="4495800"/>
          </a:xfrm>
        </p:spPr>
        <p:txBody>
          <a:bodyPr>
            <a:normAutofit fontScale="85000" lnSpcReduction="20000"/>
          </a:bodyPr>
          <a:lstStyle/>
          <a:p>
            <a:pPr marL="457200" indent="-457200">
              <a:buFont typeface="+mj-lt"/>
              <a:buAutoNum type="arabicPeriod"/>
              <a:defRPr/>
            </a:pPr>
            <a:r>
              <a:rPr lang="en-US" dirty="0" smtClean="0"/>
              <a:t>Collect all words within query region</a:t>
            </a:r>
          </a:p>
          <a:p>
            <a:pPr marL="457200" indent="-457200">
              <a:buFont typeface="+mj-lt"/>
              <a:buAutoNum type="arabicPeriod"/>
              <a:defRPr/>
            </a:pPr>
            <a:r>
              <a:rPr lang="en-US" dirty="0" smtClean="0"/>
              <a:t>Inverted file index to find relevant frames</a:t>
            </a:r>
          </a:p>
          <a:p>
            <a:pPr marL="457200" indent="-457200">
              <a:buFont typeface="+mj-lt"/>
              <a:buAutoNum type="arabicPeriod"/>
              <a:defRPr/>
            </a:pPr>
            <a:r>
              <a:rPr lang="en-US" dirty="0" smtClean="0"/>
              <a:t>Compare word counts</a:t>
            </a:r>
          </a:p>
          <a:p>
            <a:pPr marL="457200" indent="-457200">
              <a:buFont typeface="+mj-lt"/>
              <a:buAutoNum type="arabicPeriod"/>
              <a:defRPr/>
            </a:pPr>
            <a:r>
              <a:rPr lang="en-US" dirty="0" smtClean="0"/>
              <a:t>Spatial verification</a:t>
            </a:r>
            <a:endParaRPr lang="en-US" dirty="0" smtClean="0">
              <a:hlinkClick r:id="rId3"/>
            </a:endParaRPr>
          </a:p>
          <a:p>
            <a:pPr>
              <a:buFont typeface="Arial" pitchFamily="34" charset="0"/>
              <a:buChar char="•"/>
              <a:defRPr/>
            </a:pPr>
            <a:endParaRPr lang="en-US" dirty="0" smtClean="0">
              <a:hlinkClick r:id="rId3"/>
            </a:endParaRPr>
          </a:p>
          <a:p>
            <a:pPr>
              <a:buFontTx/>
              <a:buNone/>
              <a:defRPr/>
            </a:pPr>
            <a:r>
              <a:rPr lang="en-US" dirty="0" smtClean="0"/>
              <a:t>Sivic &amp; </a:t>
            </a:r>
            <a:r>
              <a:rPr lang="en-US" dirty="0" err="1" smtClean="0"/>
              <a:t>Zisserman</a:t>
            </a:r>
            <a:r>
              <a:rPr lang="en-US" dirty="0" smtClean="0"/>
              <a:t>, ICCV 2003</a:t>
            </a:r>
            <a:endParaRPr lang="en-US" dirty="0" smtClean="0">
              <a:hlinkClick r:id="rId3"/>
            </a:endParaRPr>
          </a:p>
          <a:p>
            <a:pPr>
              <a:buFontTx/>
              <a:buNone/>
              <a:defRPr/>
            </a:pPr>
            <a:endParaRPr lang="en-US" dirty="0" smtClean="0">
              <a:hlinkClick r:id="rId3"/>
            </a:endParaRPr>
          </a:p>
          <a:p>
            <a:pPr>
              <a:buFont typeface="Arial" pitchFamily="34" charset="0"/>
              <a:buChar char="•"/>
              <a:defRPr/>
            </a:pPr>
            <a:r>
              <a:rPr lang="en-US" dirty="0" smtClean="0"/>
              <a:t>Demo online at : </a:t>
            </a:r>
            <a:r>
              <a:rPr lang="en-US" sz="1800" dirty="0" smtClean="0">
                <a:hlinkClick r:id="rId3"/>
              </a:rPr>
              <a:t>http://www.robots.ox.ac.uk/~vgg/research/vgoogle/index.html</a:t>
            </a:r>
            <a:endParaRPr lang="en-US" sz="1800" dirty="0" smtClean="0"/>
          </a:p>
          <a:p>
            <a:pPr>
              <a:buFont typeface="Arial" charset="0"/>
              <a:buNone/>
              <a:defRPr/>
            </a:pPr>
            <a:endParaRPr lang="en-US" sz="1800" dirty="0" smtClean="0"/>
          </a:p>
          <a:p>
            <a:pPr>
              <a:buFont typeface="Arial" pitchFamily="34" charset="0"/>
              <a:buChar char="•"/>
              <a:defRPr/>
            </a:pPr>
            <a:endParaRPr lang="en-US" dirty="0"/>
          </a:p>
        </p:txBody>
      </p:sp>
      <p:sp>
        <p:nvSpPr>
          <p:cNvPr id="30725" name="Footer Placeholder 4"/>
          <p:cNvSpPr>
            <a:spLocks noGrp="1"/>
          </p:cNvSpPr>
          <p:nvPr>
            <p:ph type="ftr" sz="quarter" idx="11"/>
          </p:nvPr>
        </p:nvSpPr>
        <p:spPr>
          <a:xfrm>
            <a:off x="3124200" y="6569075"/>
            <a:ext cx="2895600" cy="365125"/>
          </a:xfrm>
        </p:spPr>
        <p:txBody>
          <a:bodyPr/>
          <a:lstStyle/>
          <a:p>
            <a:pPr>
              <a:defRPr/>
            </a:pPr>
            <a:r>
              <a:rPr lang="de-DE" dirty="0" smtClean="0">
                <a:solidFill>
                  <a:prstClr val="black">
                    <a:tint val="75000"/>
                  </a:prstClr>
                </a:solidFill>
              </a:rPr>
              <a:t>K. Grauman, B. Leibe</a:t>
            </a:r>
          </a:p>
        </p:txBody>
      </p:sp>
      <p:pic>
        <p:nvPicPr>
          <p:cNvPr id="52230" name="Picture 7" descr="face.jpg"/>
          <p:cNvPicPr>
            <a:picLocks noChangeAspect="1"/>
          </p:cNvPicPr>
          <p:nvPr/>
        </p:nvPicPr>
        <p:blipFill>
          <a:blip r:embed="rId4" cstate="print"/>
          <a:srcRect/>
          <a:stretch>
            <a:fillRect/>
          </a:stretch>
        </p:blipFill>
        <p:spPr bwMode="auto">
          <a:xfrm>
            <a:off x="5707063" y="333375"/>
            <a:ext cx="2073275" cy="1657350"/>
          </a:xfrm>
          <a:prstGeom prst="rect">
            <a:avLst/>
          </a:prstGeom>
          <a:noFill/>
          <a:ln w="9525">
            <a:noFill/>
            <a:miter lim="800000"/>
            <a:headEnd/>
            <a:tailEnd/>
          </a:ln>
        </p:spPr>
      </p:pic>
      <p:pic>
        <p:nvPicPr>
          <p:cNvPr id="9" name="Picture 8" descr="tp575280_fp_002_small.jpg"/>
          <p:cNvPicPr>
            <a:picLocks noChangeAspect="1"/>
          </p:cNvPicPr>
          <p:nvPr/>
        </p:nvPicPr>
        <p:blipFill>
          <a:blip r:embed="rId5" cstate="print"/>
          <a:srcRect/>
          <a:stretch>
            <a:fillRect/>
          </a:stretch>
        </p:blipFill>
        <p:spPr bwMode="auto">
          <a:xfrm>
            <a:off x="5094288" y="5202238"/>
            <a:ext cx="1714500" cy="1371600"/>
          </a:xfrm>
          <a:prstGeom prst="rect">
            <a:avLst/>
          </a:prstGeom>
          <a:noFill/>
          <a:ln w="9525">
            <a:noFill/>
            <a:miter lim="800000"/>
            <a:headEnd/>
            <a:tailEnd/>
          </a:ln>
        </p:spPr>
      </p:pic>
      <p:pic>
        <p:nvPicPr>
          <p:cNvPr id="10" name="Picture 9" descr="tp575280_fp_003_small.jpg"/>
          <p:cNvPicPr>
            <a:picLocks noChangeAspect="1"/>
          </p:cNvPicPr>
          <p:nvPr/>
        </p:nvPicPr>
        <p:blipFill>
          <a:blip r:embed="rId6" cstate="print"/>
          <a:srcRect/>
          <a:stretch>
            <a:fillRect/>
          </a:stretch>
        </p:blipFill>
        <p:spPr bwMode="auto">
          <a:xfrm>
            <a:off x="6881813" y="2344738"/>
            <a:ext cx="1714500" cy="1371600"/>
          </a:xfrm>
          <a:prstGeom prst="rect">
            <a:avLst/>
          </a:prstGeom>
          <a:noFill/>
          <a:ln w="9525">
            <a:noFill/>
            <a:miter lim="800000"/>
            <a:headEnd/>
            <a:tailEnd/>
          </a:ln>
        </p:spPr>
      </p:pic>
      <p:pic>
        <p:nvPicPr>
          <p:cNvPr id="11" name="Picture 10" descr="tp575280_fp_004_small.jpg"/>
          <p:cNvPicPr>
            <a:picLocks noChangeAspect="1"/>
          </p:cNvPicPr>
          <p:nvPr/>
        </p:nvPicPr>
        <p:blipFill>
          <a:blip r:embed="rId7" cstate="print"/>
          <a:srcRect/>
          <a:stretch>
            <a:fillRect/>
          </a:stretch>
        </p:blipFill>
        <p:spPr bwMode="auto">
          <a:xfrm>
            <a:off x="5089525" y="2349500"/>
            <a:ext cx="1714500" cy="1371600"/>
          </a:xfrm>
          <a:prstGeom prst="rect">
            <a:avLst/>
          </a:prstGeom>
          <a:noFill/>
          <a:ln w="9525">
            <a:noFill/>
            <a:miter lim="800000"/>
            <a:headEnd/>
            <a:tailEnd/>
          </a:ln>
        </p:spPr>
      </p:pic>
      <p:pic>
        <p:nvPicPr>
          <p:cNvPr id="12" name="Picture 11" descr="tp575280_fp_005_small.jpg"/>
          <p:cNvPicPr>
            <a:picLocks noChangeAspect="1"/>
          </p:cNvPicPr>
          <p:nvPr/>
        </p:nvPicPr>
        <p:blipFill>
          <a:blip r:embed="rId8" cstate="print"/>
          <a:srcRect/>
          <a:stretch>
            <a:fillRect/>
          </a:stretch>
        </p:blipFill>
        <p:spPr bwMode="auto">
          <a:xfrm>
            <a:off x="5094288" y="3762375"/>
            <a:ext cx="1714500" cy="1371600"/>
          </a:xfrm>
          <a:prstGeom prst="rect">
            <a:avLst/>
          </a:prstGeom>
          <a:noFill/>
          <a:ln w="9525">
            <a:noFill/>
            <a:miter lim="800000"/>
            <a:headEnd/>
            <a:tailEnd/>
          </a:ln>
        </p:spPr>
      </p:pic>
      <p:pic>
        <p:nvPicPr>
          <p:cNvPr id="13" name="Picture 12" descr="tp575280_fp_006_small.jpg"/>
          <p:cNvPicPr>
            <a:picLocks noChangeAspect="1"/>
          </p:cNvPicPr>
          <p:nvPr/>
        </p:nvPicPr>
        <p:blipFill>
          <a:blip r:embed="rId9" cstate="print"/>
          <a:srcRect/>
          <a:stretch>
            <a:fillRect/>
          </a:stretch>
        </p:blipFill>
        <p:spPr bwMode="auto">
          <a:xfrm>
            <a:off x="6881813" y="5216525"/>
            <a:ext cx="1714500" cy="1371600"/>
          </a:xfrm>
          <a:prstGeom prst="rect">
            <a:avLst/>
          </a:prstGeom>
          <a:noFill/>
          <a:ln w="9525">
            <a:noFill/>
            <a:miter lim="800000"/>
            <a:headEnd/>
            <a:tailEnd/>
          </a:ln>
        </p:spPr>
      </p:pic>
      <p:pic>
        <p:nvPicPr>
          <p:cNvPr id="14" name="Picture 13" descr="tp575280_fp_007_small.jpg"/>
          <p:cNvPicPr>
            <a:picLocks noChangeAspect="1"/>
          </p:cNvPicPr>
          <p:nvPr/>
        </p:nvPicPr>
        <p:blipFill>
          <a:blip r:embed="rId10" cstate="print"/>
          <a:srcRect/>
          <a:stretch>
            <a:fillRect/>
          </a:stretch>
        </p:blipFill>
        <p:spPr bwMode="auto">
          <a:xfrm>
            <a:off x="6881813" y="3756025"/>
            <a:ext cx="1714500" cy="1371600"/>
          </a:xfrm>
          <a:prstGeom prst="rect">
            <a:avLst/>
          </a:prstGeom>
          <a:noFill/>
          <a:ln w="9525">
            <a:noFill/>
            <a:miter lim="800000"/>
            <a:headEnd/>
            <a:tailEnd/>
          </a:ln>
        </p:spPr>
      </p:pic>
      <p:pic>
        <p:nvPicPr>
          <p:cNvPr id="52237" name="Picture 14" descr="tp575280_qzo_000.jpg"/>
          <p:cNvPicPr>
            <a:picLocks noChangeAspect="1"/>
          </p:cNvPicPr>
          <p:nvPr/>
        </p:nvPicPr>
        <p:blipFill>
          <a:blip r:embed="rId11" cstate="print"/>
          <a:srcRect/>
          <a:stretch>
            <a:fillRect/>
          </a:stretch>
        </p:blipFill>
        <p:spPr bwMode="auto">
          <a:xfrm>
            <a:off x="9852025" y="0"/>
            <a:ext cx="819150" cy="2276475"/>
          </a:xfrm>
          <a:prstGeom prst="rect">
            <a:avLst/>
          </a:prstGeom>
          <a:noFill/>
          <a:ln w="9525">
            <a:noFill/>
            <a:miter lim="800000"/>
            <a:headEnd/>
            <a:tailEnd/>
          </a:ln>
        </p:spPr>
      </p:pic>
      <p:pic>
        <p:nvPicPr>
          <p:cNvPr id="52238" name="Picture 15" descr="tp575280_zo_002_small.jpg"/>
          <p:cNvPicPr>
            <a:picLocks noChangeAspect="1"/>
          </p:cNvPicPr>
          <p:nvPr/>
        </p:nvPicPr>
        <p:blipFill>
          <a:blip r:embed="rId12" cstate="print"/>
          <a:srcRect/>
          <a:stretch>
            <a:fillRect/>
          </a:stretch>
        </p:blipFill>
        <p:spPr bwMode="auto">
          <a:xfrm>
            <a:off x="14717713" y="2432050"/>
            <a:ext cx="1905000" cy="2768600"/>
          </a:xfrm>
          <a:prstGeom prst="rect">
            <a:avLst/>
          </a:prstGeom>
          <a:noFill/>
          <a:ln w="9525">
            <a:noFill/>
            <a:miter lim="800000"/>
            <a:headEnd/>
            <a:tailEnd/>
          </a:ln>
        </p:spPr>
      </p:pic>
      <p:pic>
        <p:nvPicPr>
          <p:cNvPr id="52239" name="Picture 16" descr="tp575280_zo_003_small.jpg"/>
          <p:cNvPicPr>
            <a:picLocks noChangeAspect="1"/>
          </p:cNvPicPr>
          <p:nvPr/>
        </p:nvPicPr>
        <p:blipFill>
          <a:blip r:embed="rId13" cstate="print"/>
          <a:srcRect/>
          <a:stretch>
            <a:fillRect/>
          </a:stretch>
        </p:blipFill>
        <p:spPr bwMode="auto">
          <a:xfrm>
            <a:off x="14258925" y="2728913"/>
            <a:ext cx="1905000" cy="2184400"/>
          </a:xfrm>
          <a:prstGeom prst="rect">
            <a:avLst/>
          </a:prstGeom>
          <a:noFill/>
          <a:ln w="9525">
            <a:noFill/>
            <a:miter lim="800000"/>
            <a:headEnd/>
            <a:tailEnd/>
          </a:ln>
        </p:spPr>
      </p:pic>
      <p:pic>
        <p:nvPicPr>
          <p:cNvPr id="52240" name="Picture 17" descr="tp575280_zo_004_small.jpg"/>
          <p:cNvPicPr>
            <a:picLocks noChangeAspect="1"/>
          </p:cNvPicPr>
          <p:nvPr/>
        </p:nvPicPr>
        <p:blipFill>
          <a:blip r:embed="rId14" cstate="print"/>
          <a:srcRect/>
          <a:stretch>
            <a:fillRect/>
          </a:stretch>
        </p:blipFill>
        <p:spPr bwMode="auto">
          <a:xfrm>
            <a:off x="11520488" y="3813175"/>
            <a:ext cx="1905000" cy="4089400"/>
          </a:xfrm>
          <a:prstGeom prst="rect">
            <a:avLst/>
          </a:prstGeom>
          <a:noFill/>
          <a:ln w="9525">
            <a:noFill/>
            <a:miter lim="800000"/>
            <a:headEnd/>
            <a:tailEnd/>
          </a:ln>
        </p:spPr>
      </p:pic>
      <p:pic>
        <p:nvPicPr>
          <p:cNvPr id="52241" name="Picture 18" descr="tp575280_zo_005_small.jpg"/>
          <p:cNvPicPr>
            <a:picLocks noChangeAspect="1"/>
          </p:cNvPicPr>
          <p:nvPr/>
        </p:nvPicPr>
        <p:blipFill>
          <a:blip r:embed="rId15" cstate="print"/>
          <a:srcRect/>
          <a:stretch>
            <a:fillRect/>
          </a:stretch>
        </p:blipFill>
        <p:spPr bwMode="auto">
          <a:xfrm>
            <a:off x="14152563" y="1778000"/>
            <a:ext cx="1905000" cy="2540000"/>
          </a:xfrm>
          <a:prstGeom prst="rect">
            <a:avLst/>
          </a:prstGeom>
          <a:noFill/>
          <a:ln w="9525">
            <a:noFill/>
            <a:miter lim="800000"/>
            <a:headEnd/>
            <a:tailEnd/>
          </a:ln>
        </p:spPr>
      </p:pic>
      <p:pic>
        <p:nvPicPr>
          <p:cNvPr id="52242" name="Picture 19" descr="tp575280_zo_006_small.jpg"/>
          <p:cNvPicPr>
            <a:picLocks noChangeAspect="1"/>
          </p:cNvPicPr>
          <p:nvPr/>
        </p:nvPicPr>
        <p:blipFill>
          <a:blip r:embed="rId16" cstate="print"/>
          <a:srcRect/>
          <a:stretch>
            <a:fillRect/>
          </a:stretch>
        </p:blipFill>
        <p:spPr bwMode="auto">
          <a:xfrm>
            <a:off x="13373100" y="-219075"/>
            <a:ext cx="1905000" cy="2247900"/>
          </a:xfrm>
          <a:prstGeom prst="rect">
            <a:avLst/>
          </a:prstGeom>
          <a:noFill/>
          <a:ln w="9525">
            <a:noFill/>
            <a:miter lim="800000"/>
            <a:headEnd/>
            <a:tailEnd/>
          </a:ln>
        </p:spPr>
      </p:pic>
      <p:pic>
        <p:nvPicPr>
          <p:cNvPr id="52243" name="Picture 20" descr="tp575280_zo_007_small.jpg"/>
          <p:cNvPicPr>
            <a:picLocks noChangeAspect="1"/>
          </p:cNvPicPr>
          <p:nvPr/>
        </p:nvPicPr>
        <p:blipFill>
          <a:blip r:embed="rId17" cstate="print"/>
          <a:srcRect/>
          <a:stretch>
            <a:fillRect/>
          </a:stretch>
        </p:blipFill>
        <p:spPr bwMode="auto">
          <a:xfrm>
            <a:off x="11288713" y="-185738"/>
            <a:ext cx="1905000" cy="2857501"/>
          </a:xfrm>
          <a:prstGeom prst="rect">
            <a:avLst/>
          </a:prstGeom>
          <a:noFill/>
          <a:ln w="9525">
            <a:noFill/>
            <a:miter lim="800000"/>
            <a:headEnd/>
            <a:tailEnd/>
          </a:ln>
        </p:spPr>
      </p:pic>
      <p:sp>
        <p:nvSpPr>
          <p:cNvPr id="52244" name="TextBox 27"/>
          <p:cNvSpPr txBox="1">
            <a:spLocks noChangeArrowheads="1"/>
          </p:cNvSpPr>
          <p:nvPr/>
        </p:nvSpPr>
        <p:spPr bwMode="auto">
          <a:xfrm>
            <a:off x="7764463" y="812800"/>
            <a:ext cx="1219200" cy="708025"/>
          </a:xfrm>
          <a:prstGeom prst="rect">
            <a:avLst/>
          </a:prstGeom>
          <a:noFill/>
          <a:ln w="9525">
            <a:noFill/>
            <a:miter lim="800000"/>
            <a:headEnd/>
            <a:tailEnd/>
          </a:ln>
        </p:spPr>
        <p:txBody>
          <a:bodyPr>
            <a:spAutoFit/>
          </a:bodyPr>
          <a:lstStyle/>
          <a:p>
            <a:r>
              <a:rPr lang="en-US">
                <a:solidFill>
                  <a:prstClr val="black"/>
                </a:solidFill>
              </a:rPr>
              <a:t>Query region</a:t>
            </a:r>
          </a:p>
        </p:txBody>
      </p:sp>
      <p:sp>
        <p:nvSpPr>
          <p:cNvPr id="29" name="Down Arrow 28"/>
          <p:cNvSpPr>
            <a:spLocks noChangeArrowheads="1"/>
          </p:cNvSpPr>
          <p:nvPr/>
        </p:nvSpPr>
        <p:spPr bwMode="auto">
          <a:xfrm>
            <a:off x="6618288" y="1916113"/>
            <a:ext cx="276225" cy="420687"/>
          </a:xfrm>
          <a:prstGeom prst="downArrow">
            <a:avLst>
              <a:gd name="adj1" fmla="val 50000"/>
              <a:gd name="adj2" fmla="val 49892"/>
            </a:avLst>
          </a:prstGeom>
          <a:solidFill>
            <a:schemeClr val="bg1"/>
          </a:solidFill>
          <a:ln w="12700" cap="sq" algn="ctr">
            <a:solidFill>
              <a:schemeClr val="bg2"/>
            </a:solidFill>
            <a:round/>
            <a:headEnd type="none" w="sm" len="sm"/>
            <a:tailEnd type="none" w="sm" len="sm"/>
          </a:ln>
        </p:spPr>
        <p:txBody>
          <a:bodyPr wrap="none" lIns="90000" tIns="46800" rIns="90000" bIns="46800">
            <a:spAutoFit/>
          </a:bodyPr>
          <a:lstStyle/>
          <a:p>
            <a:endParaRPr lang="de-DE">
              <a:solidFill>
                <a:prstClr val="black"/>
              </a:solidFill>
            </a:endParaRPr>
          </a:p>
        </p:txBody>
      </p:sp>
      <p:sp>
        <p:nvSpPr>
          <p:cNvPr id="30" name="TextBox 29"/>
          <p:cNvSpPr txBox="1">
            <a:spLocks noChangeArrowheads="1"/>
          </p:cNvSpPr>
          <p:nvPr/>
        </p:nvSpPr>
        <p:spPr bwMode="auto">
          <a:xfrm rot="5400000">
            <a:off x="7417594" y="4463257"/>
            <a:ext cx="2763837" cy="400050"/>
          </a:xfrm>
          <a:prstGeom prst="rect">
            <a:avLst/>
          </a:prstGeom>
          <a:noFill/>
          <a:ln w="9525">
            <a:noFill/>
            <a:miter lim="800000"/>
            <a:headEnd/>
            <a:tailEnd/>
          </a:ln>
        </p:spPr>
        <p:txBody>
          <a:bodyPr>
            <a:spAutoFit/>
          </a:bodyPr>
          <a:lstStyle/>
          <a:p>
            <a:r>
              <a:rPr lang="en-US">
                <a:solidFill>
                  <a:prstClr val="black"/>
                </a:solidFill>
              </a:rPr>
              <a:t>Retrieved frames</a:t>
            </a:r>
          </a:p>
        </p:txBody>
      </p:sp>
    </p:spTree>
    <p:extLst>
      <p:ext uri="{BB962C8B-B14F-4D97-AF65-F5344CB8AC3E}">
        <p14:creationId xmlns:p14="http://schemas.microsoft.com/office/powerpoint/2010/main" val="44957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Visual Dictionaries</a:t>
            </a:r>
            <a:endParaRPr lang="en-US" dirty="0"/>
          </a:p>
        </p:txBody>
      </p:sp>
      <p:sp>
        <p:nvSpPr>
          <p:cNvPr id="328" name="Content Placeholder 327"/>
          <p:cNvSpPr>
            <a:spLocks noGrp="1"/>
          </p:cNvSpPr>
          <p:nvPr>
            <p:ph idx="1"/>
          </p:nvPr>
        </p:nvSpPr>
        <p:spPr>
          <a:xfrm>
            <a:off x="228600" y="990600"/>
            <a:ext cx="3733800" cy="5638800"/>
          </a:xfrm>
        </p:spPr>
        <p:txBody>
          <a:bodyPr>
            <a:normAutofit fontScale="85000" lnSpcReduction="10000"/>
          </a:bodyPr>
          <a:lstStyle/>
          <a:p>
            <a:pPr marL="514350" indent="-514350">
              <a:buFont typeface="+mj-lt"/>
              <a:buAutoNum type="arabicPeriod"/>
            </a:pPr>
            <a:r>
              <a:rPr lang="en-US" dirty="0" smtClean="0"/>
              <a:t>Sample patches from a database</a:t>
            </a:r>
          </a:p>
          <a:p>
            <a:pPr marL="914400" lvl="1" indent="-514350"/>
            <a:r>
              <a:rPr lang="en-US" dirty="0" smtClean="0"/>
              <a:t>E.g., 128 dimensional SIFT vectors</a:t>
            </a:r>
          </a:p>
          <a:p>
            <a:pPr marL="514350" indent="-514350">
              <a:buFont typeface="+mj-lt"/>
              <a:buAutoNum type="arabicPeriod"/>
            </a:pPr>
            <a:endParaRPr lang="en-US" dirty="0" smtClean="0"/>
          </a:p>
          <a:p>
            <a:pPr marL="514350" indent="-514350">
              <a:buFont typeface="+mj-lt"/>
              <a:buAutoNum type="arabicPeriod"/>
            </a:pPr>
            <a:r>
              <a:rPr lang="en-US" dirty="0" smtClean="0"/>
              <a:t>Cluster the patches</a:t>
            </a:r>
          </a:p>
          <a:p>
            <a:pPr marL="914400" lvl="1" indent="-514350"/>
            <a:r>
              <a:rPr lang="en-US" dirty="0" smtClean="0"/>
              <a:t>Cluster centers are the dictionary</a:t>
            </a:r>
          </a:p>
          <a:p>
            <a:pPr marL="514350" indent="-514350">
              <a:buFont typeface="+mj-lt"/>
              <a:buAutoNum type="arabicPeriod"/>
            </a:pPr>
            <a:endParaRPr lang="en-US" dirty="0" smtClean="0"/>
          </a:p>
          <a:p>
            <a:pPr marL="514350" indent="-514350">
              <a:buFont typeface="+mj-lt"/>
              <a:buAutoNum type="arabicPeriod"/>
            </a:pPr>
            <a:r>
              <a:rPr lang="en-US" dirty="0" smtClean="0"/>
              <a:t>Assign a codeword (number) to each new patch, according to the nearest cluster</a:t>
            </a:r>
            <a:endParaRPr lang="en-US" dirty="0"/>
          </a:p>
        </p:txBody>
      </p:sp>
      <p:grpSp>
        <p:nvGrpSpPr>
          <p:cNvPr id="3" name="Group 150"/>
          <p:cNvGrpSpPr>
            <a:grpSpLocks noChangeAspect="1"/>
          </p:cNvGrpSpPr>
          <p:nvPr/>
        </p:nvGrpSpPr>
        <p:grpSpPr>
          <a:xfrm>
            <a:off x="4207416" y="1066800"/>
            <a:ext cx="4936584" cy="1905000"/>
            <a:chOff x="457200" y="1752600"/>
            <a:chExt cx="8305800" cy="3205162"/>
          </a:xfrm>
        </p:grpSpPr>
        <p:pic>
          <p:nvPicPr>
            <p:cNvPr id="4" name="Picture 2" descr="115_1516"/>
            <p:cNvPicPr>
              <a:picLocks noChangeAspect="1" noChangeArrowheads="1"/>
            </p:cNvPicPr>
            <p:nvPr/>
          </p:nvPicPr>
          <p:blipFill>
            <a:blip r:embed="rId2" cstate="print"/>
            <a:srcRect/>
            <a:stretch>
              <a:fillRect/>
            </a:stretch>
          </p:blipFill>
          <p:spPr bwMode="auto">
            <a:xfrm>
              <a:off x="457200" y="1814512"/>
              <a:ext cx="4191000" cy="3143250"/>
            </a:xfrm>
            <a:prstGeom prst="rect">
              <a:avLst/>
            </a:prstGeom>
            <a:noFill/>
            <a:ln w="9525">
              <a:noFill/>
              <a:miter lim="800000"/>
              <a:headEnd/>
              <a:tailEnd/>
            </a:ln>
          </p:spPr>
        </p:pic>
        <p:grpSp>
          <p:nvGrpSpPr>
            <p:cNvPr id="5" name="Group 249"/>
            <p:cNvGrpSpPr>
              <a:grpSpLocks/>
            </p:cNvGrpSpPr>
            <p:nvPr/>
          </p:nvGrpSpPr>
          <p:grpSpPr bwMode="auto">
            <a:xfrm>
              <a:off x="906463" y="1752600"/>
              <a:ext cx="3584575" cy="2511425"/>
              <a:chOff x="571" y="249"/>
              <a:chExt cx="2258" cy="1582"/>
            </a:xfrm>
          </p:grpSpPr>
          <p:sp>
            <p:nvSpPr>
              <p:cNvPr id="6" name="Oval 130"/>
              <p:cNvSpPr>
                <a:spLocks noChangeArrowheads="1"/>
              </p:cNvSpPr>
              <p:nvPr/>
            </p:nvSpPr>
            <p:spPr bwMode="auto">
              <a:xfrm rot="613854">
                <a:off x="2197" y="253"/>
                <a:ext cx="632" cy="326"/>
              </a:xfrm>
              <a:prstGeom prst="ellipse">
                <a:avLst/>
              </a:prstGeom>
              <a:noFill/>
              <a:ln w="38100">
                <a:solidFill>
                  <a:schemeClr val="bg1"/>
                </a:solidFill>
                <a:round/>
                <a:headEnd/>
                <a:tailEnd/>
              </a:ln>
            </p:spPr>
            <p:txBody>
              <a:bodyPr wrap="none" anchor="ctr"/>
              <a:lstStyle/>
              <a:p>
                <a:endParaRPr lang="en-US"/>
              </a:p>
            </p:txBody>
          </p:sp>
          <p:sp>
            <p:nvSpPr>
              <p:cNvPr id="7" name="Oval 121"/>
              <p:cNvSpPr>
                <a:spLocks noChangeArrowheads="1"/>
              </p:cNvSpPr>
              <p:nvPr/>
            </p:nvSpPr>
            <p:spPr bwMode="auto">
              <a:xfrm rot="613854">
                <a:off x="571" y="863"/>
                <a:ext cx="184" cy="141"/>
              </a:xfrm>
              <a:prstGeom prst="ellipse">
                <a:avLst/>
              </a:prstGeom>
              <a:noFill/>
              <a:ln w="38100">
                <a:solidFill>
                  <a:schemeClr val="bg1"/>
                </a:solidFill>
                <a:round/>
                <a:headEnd/>
                <a:tailEnd/>
              </a:ln>
            </p:spPr>
            <p:txBody>
              <a:bodyPr wrap="none" anchor="ctr"/>
              <a:lstStyle/>
              <a:p>
                <a:endParaRPr lang="en-US"/>
              </a:p>
            </p:txBody>
          </p:sp>
          <p:sp>
            <p:nvSpPr>
              <p:cNvPr id="8" name="Oval 122"/>
              <p:cNvSpPr>
                <a:spLocks noChangeArrowheads="1"/>
              </p:cNvSpPr>
              <p:nvPr/>
            </p:nvSpPr>
            <p:spPr bwMode="auto">
              <a:xfrm rot="613854">
                <a:off x="1945" y="973"/>
                <a:ext cx="298" cy="471"/>
              </a:xfrm>
              <a:prstGeom prst="ellipse">
                <a:avLst/>
              </a:prstGeom>
              <a:noFill/>
              <a:ln w="38100">
                <a:solidFill>
                  <a:schemeClr val="bg1"/>
                </a:solidFill>
                <a:round/>
                <a:headEnd/>
                <a:tailEnd/>
              </a:ln>
            </p:spPr>
            <p:txBody>
              <a:bodyPr wrap="none" anchor="ctr"/>
              <a:lstStyle/>
              <a:p>
                <a:endParaRPr lang="en-US"/>
              </a:p>
            </p:txBody>
          </p:sp>
          <p:sp>
            <p:nvSpPr>
              <p:cNvPr id="9" name="Oval 123"/>
              <p:cNvSpPr>
                <a:spLocks noChangeArrowheads="1"/>
              </p:cNvSpPr>
              <p:nvPr/>
            </p:nvSpPr>
            <p:spPr bwMode="auto">
              <a:xfrm rot="613854">
                <a:off x="1696" y="818"/>
                <a:ext cx="344" cy="900"/>
              </a:xfrm>
              <a:prstGeom prst="ellipse">
                <a:avLst/>
              </a:prstGeom>
              <a:noFill/>
              <a:ln w="38100">
                <a:solidFill>
                  <a:schemeClr val="bg1"/>
                </a:solidFill>
                <a:round/>
                <a:headEnd/>
                <a:tailEnd/>
              </a:ln>
            </p:spPr>
            <p:txBody>
              <a:bodyPr wrap="none" anchor="ctr"/>
              <a:lstStyle/>
              <a:p>
                <a:endParaRPr lang="en-US"/>
              </a:p>
            </p:txBody>
          </p:sp>
          <p:sp>
            <p:nvSpPr>
              <p:cNvPr id="10" name="Oval 124"/>
              <p:cNvSpPr>
                <a:spLocks noChangeArrowheads="1"/>
              </p:cNvSpPr>
              <p:nvPr/>
            </p:nvSpPr>
            <p:spPr bwMode="auto">
              <a:xfrm rot="1593798">
                <a:off x="607" y="249"/>
                <a:ext cx="462" cy="860"/>
              </a:xfrm>
              <a:prstGeom prst="ellipse">
                <a:avLst/>
              </a:prstGeom>
              <a:noFill/>
              <a:ln w="38100">
                <a:solidFill>
                  <a:schemeClr val="bg1"/>
                </a:solidFill>
                <a:round/>
                <a:headEnd/>
                <a:tailEnd/>
              </a:ln>
            </p:spPr>
            <p:txBody>
              <a:bodyPr wrap="none" anchor="ctr"/>
              <a:lstStyle/>
              <a:p>
                <a:endParaRPr lang="en-US"/>
              </a:p>
            </p:txBody>
          </p:sp>
          <p:sp>
            <p:nvSpPr>
              <p:cNvPr id="11" name="Oval 125"/>
              <p:cNvSpPr>
                <a:spLocks noChangeArrowheads="1"/>
              </p:cNvSpPr>
              <p:nvPr/>
            </p:nvSpPr>
            <p:spPr bwMode="auto">
              <a:xfrm rot="613854">
                <a:off x="2256" y="1152"/>
                <a:ext cx="184" cy="189"/>
              </a:xfrm>
              <a:prstGeom prst="ellipse">
                <a:avLst/>
              </a:prstGeom>
              <a:noFill/>
              <a:ln w="38100">
                <a:solidFill>
                  <a:schemeClr val="bg1"/>
                </a:solidFill>
                <a:round/>
                <a:headEnd/>
                <a:tailEnd/>
              </a:ln>
            </p:spPr>
            <p:txBody>
              <a:bodyPr wrap="none" anchor="ctr"/>
              <a:lstStyle/>
              <a:p>
                <a:endParaRPr lang="en-US"/>
              </a:p>
            </p:txBody>
          </p:sp>
          <p:sp>
            <p:nvSpPr>
              <p:cNvPr id="12" name="Oval 126"/>
              <p:cNvSpPr>
                <a:spLocks noChangeArrowheads="1"/>
              </p:cNvSpPr>
              <p:nvPr/>
            </p:nvSpPr>
            <p:spPr bwMode="auto">
              <a:xfrm rot="613854">
                <a:off x="1967" y="1615"/>
                <a:ext cx="320" cy="216"/>
              </a:xfrm>
              <a:prstGeom prst="ellipse">
                <a:avLst/>
              </a:prstGeom>
              <a:noFill/>
              <a:ln w="38100">
                <a:solidFill>
                  <a:schemeClr val="bg1"/>
                </a:solidFill>
                <a:round/>
                <a:headEnd/>
                <a:tailEnd/>
              </a:ln>
            </p:spPr>
            <p:txBody>
              <a:bodyPr wrap="none" anchor="ctr"/>
              <a:lstStyle/>
              <a:p>
                <a:endParaRPr lang="en-US"/>
              </a:p>
            </p:txBody>
          </p:sp>
          <p:sp>
            <p:nvSpPr>
              <p:cNvPr id="13" name="Oval 127"/>
              <p:cNvSpPr>
                <a:spLocks noChangeArrowheads="1"/>
              </p:cNvSpPr>
              <p:nvPr/>
            </p:nvSpPr>
            <p:spPr bwMode="auto">
              <a:xfrm rot="613854">
                <a:off x="2217" y="834"/>
                <a:ext cx="219" cy="153"/>
              </a:xfrm>
              <a:prstGeom prst="ellipse">
                <a:avLst/>
              </a:prstGeom>
              <a:noFill/>
              <a:ln w="38100">
                <a:solidFill>
                  <a:schemeClr val="bg1"/>
                </a:solidFill>
                <a:round/>
                <a:headEnd/>
                <a:tailEnd/>
              </a:ln>
            </p:spPr>
            <p:txBody>
              <a:bodyPr wrap="none" anchor="ctr"/>
              <a:lstStyle/>
              <a:p>
                <a:endParaRPr lang="en-US"/>
              </a:p>
            </p:txBody>
          </p:sp>
          <p:sp>
            <p:nvSpPr>
              <p:cNvPr id="14" name="Oval 128"/>
              <p:cNvSpPr>
                <a:spLocks noChangeArrowheads="1"/>
              </p:cNvSpPr>
              <p:nvPr/>
            </p:nvSpPr>
            <p:spPr bwMode="auto">
              <a:xfrm rot="613854">
                <a:off x="2125" y="1522"/>
                <a:ext cx="184" cy="189"/>
              </a:xfrm>
              <a:prstGeom prst="ellipse">
                <a:avLst/>
              </a:prstGeom>
              <a:noFill/>
              <a:ln w="38100">
                <a:solidFill>
                  <a:schemeClr val="bg1"/>
                </a:solidFill>
                <a:round/>
                <a:headEnd/>
                <a:tailEnd/>
              </a:ln>
            </p:spPr>
            <p:txBody>
              <a:bodyPr wrap="none" anchor="ctr"/>
              <a:lstStyle/>
              <a:p>
                <a:endParaRPr lang="en-US"/>
              </a:p>
            </p:txBody>
          </p:sp>
          <p:sp>
            <p:nvSpPr>
              <p:cNvPr id="15" name="Oval 129"/>
              <p:cNvSpPr>
                <a:spLocks noChangeArrowheads="1"/>
              </p:cNvSpPr>
              <p:nvPr/>
            </p:nvSpPr>
            <p:spPr bwMode="auto">
              <a:xfrm rot="613854">
                <a:off x="2214" y="1306"/>
                <a:ext cx="184" cy="225"/>
              </a:xfrm>
              <a:prstGeom prst="ellipse">
                <a:avLst/>
              </a:prstGeom>
              <a:noFill/>
              <a:ln w="38100">
                <a:solidFill>
                  <a:schemeClr val="bg1"/>
                </a:solidFill>
                <a:round/>
                <a:headEnd/>
                <a:tailEnd/>
              </a:ln>
            </p:spPr>
            <p:txBody>
              <a:bodyPr wrap="none" anchor="ctr"/>
              <a:lstStyle/>
              <a:p>
                <a:endParaRPr lang="en-US"/>
              </a:p>
            </p:txBody>
          </p:sp>
          <p:sp>
            <p:nvSpPr>
              <p:cNvPr id="16" name="Oval 131"/>
              <p:cNvSpPr>
                <a:spLocks noChangeArrowheads="1"/>
              </p:cNvSpPr>
              <p:nvPr/>
            </p:nvSpPr>
            <p:spPr bwMode="auto">
              <a:xfrm rot="613854">
                <a:off x="2447" y="1261"/>
                <a:ext cx="184" cy="336"/>
              </a:xfrm>
              <a:prstGeom prst="ellipse">
                <a:avLst/>
              </a:prstGeom>
              <a:noFill/>
              <a:ln w="38100">
                <a:solidFill>
                  <a:schemeClr val="bg1"/>
                </a:solidFill>
                <a:round/>
                <a:headEnd/>
                <a:tailEnd/>
              </a:ln>
            </p:spPr>
            <p:txBody>
              <a:bodyPr wrap="none" anchor="ctr"/>
              <a:lstStyle/>
              <a:p>
                <a:endParaRPr lang="en-US"/>
              </a:p>
            </p:txBody>
          </p:sp>
          <p:sp>
            <p:nvSpPr>
              <p:cNvPr id="17" name="Oval 132"/>
              <p:cNvSpPr>
                <a:spLocks noChangeArrowheads="1"/>
              </p:cNvSpPr>
              <p:nvPr/>
            </p:nvSpPr>
            <p:spPr bwMode="auto">
              <a:xfrm rot="613854">
                <a:off x="1226" y="395"/>
                <a:ext cx="275" cy="683"/>
              </a:xfrm>
              <a:prstGeom prst="ellipse">
                <a:avLst/>
              </a:prstGeom>
              <a:noFill/>
              <a:ln w="38100">
                <a:solidFill>
                  <a:schemeClr val="bg1"/>
                </a:solidFill>
                <a:round/>
                <a:headEnd/>
                <a:tailEnd/>
              </a:ln>
            </p:spPr>
            <p:txBody>
              <a:bodyPr wrap="none" anchor="ctr"/>
              <a:lstStyle/>
              <a:p>
                <a:endParaRPr lang="en-US"/>
              </a:p>
            </p:txBody>
          </p:sp>
          <p:sp>
            <p:nvSpPr>
              <p:cNvPr id="18" name="Oval 145"/>
              <p:cNvSpPr>
                <a:spLocks noChangeArrowheads="1"/>
              </p:cNvSpPr>
              <p:nvPr/>
            </p:nvSpPr>
            <p:spPr bwMode="auto">
              <a:xfrm rot="1985307">
                <a:off x="726" y="622"/>
                <a:ext cx="156" cy="137"/>
              </a:xfrm>
              <a:prstGeom prst="ellipse">
                <a:avLst/>
              </a:prstGeom>
              <a:noFill/>
              <a:ln w="38100">
                <a:solidFill>
                  <a:schemeClr val="bg1"/>
                </a:solidFill>
                <a:round/>
                <a:headEnd/>
                <a:tailEnd/>
              </a:ln>
            </p:spPr>
            <p:txBody>
              <a:bodyPr wrap="none" anchor="ctr"/>
              <a:lstStyle/>
              <a:p>
                <a:endParaRPr lang="en-US"/>
              </a:p>
            </p:txBody>
          </p:sp>
          <p:sp>
            <p:nvSpPr>
              <p:cNvPr id="19" name="Oval 146"/>
              <p:cNvSpPr>
                <a:spLocks noChangeArrowheads="1"/>
              </p:cNvSpPr>
              <p:nvPr/>
            </p:nvSpPr>
            <p:spPr bwMode="auto">
              <a:xfrm rot="1985307">
                <a:off x="860" y="308"/>
                <a:ext cx="156" cy="137"/>
              </a:xfrm>
              <a:prstGeom prst="ellipse">
                <a:avLst/>
              </a:prstGeom>
              <a:noFill/>
              <a:ln w="38100">
                <a:solidFill>
                  <a:schemeClr val="bg1"/>
                </a:solidFill>
                <a:round/>
                <a:headEnd/>
                <a:tailEnd/>
              </a:ln>
            </p:spPr>
            <p:txBody>
              <a:bodyPr wrap="none" anchor="ctr"/>
              <a:lstStyle/>
              <a:p>
                <a:endParaRPr lang="en-US"/>
              </a:p>
            </p:txBody>
          </p:sp>
          <p:sp>
            <p:nvSpPr>
              <p:cNvPr id="20" name="Oval 147"/>
              <p:cNvSpPr>
                <a:spLocks noChangeArrowheads="1"/>
              </p:cNvSpPr>
              <p:nvPr/>
            </p:nvSpPr>
            <p:spPr bwMode="auto">
              <a:xfrm rot="1985307">
                <a:off x="1807" y="1355"/>
                <a:ext cx="156" cy="137"/>
              </a:xfrm>
              <a:prstGeom prst="ellipse">
                <a:avLst/>
              </a:prstGeom>
              <a:noFill/>
              <a:ln w="38100">
                <a:solidFill>
                  <a:schemeClr val="bg1"/>
                </a:solidFill>
                <a:round/>
                <a:headEnd/>
                <a:tailEnd/>
              </a:ln>
            </p:spPr>
            <p:txBody>
              <a:bodyPr wrap="none" anchor="ctr"/>
              <a:lstStyle/>
              <a:p>
                <a:endParaRPr lang="en-US"/>
              </a:p>
            </p:txBody>
          </p:sp>
          <p:sp>
            <p:nvSpPr>
              <p:cNvPr id="21" name="Oval 148"/>
              <p:cNvSpPr>
                <a:spLocks noChangeArrowheads="1"/>
              </p:cNvSpPr>
              <p:nvPr/>
            </p:nvSpPr>
            <p:spPr bwMode="auto">
              <a:xfrm rot="1985307">
                <a:off x="1746" y="1135"/>
                <a:ext cx="156" cy="137"/>
              </a:xfrm>
              <a:prstGeom prst="ellipse">
                <a:avLst/>
              </a:prstGeom>
              <a:noFill/>
              <a:ln w="38100">
                <a:solidFill>
                  <a:schemeClr val="bg1"/>
                </a:solidFill>
                <a:round/>
                <a:headEnd/>
                <a:tailEnd/>
              </a:ln>
            </p:spPr>
            <p:txBody>
              <a:bodyPr wrap="none" anchor="ctr"/>
              <a:lstStyle/>
              <a:p>
                <a:endParaRPr lang="en-US"/>
              </a:p>
            </p:txBody>
          </p:sp>
          <p:sp>
            <p:nvSpPr>
              <p:cNvPr id="22" name="Oval 149"/>
              <p:cNvSpPr>
                <a:spLocks noChangeArrowheads="1"/>
              </p:cNvSpPr>
              <p:nvPr/>
            </p:nvSpPr>
            <p:spPr bwMode="auto">
              <a:xfrm rot="1985307">
                <a:off x="2250" y="1040"/>
                <a:ext cx="194" cy="111"/>
              </a:xfrm>
              <a:prstGeom prst="ellipse">
                <a:avLst/>
              </a:prstGeom>
              <a:noFill/>
              <a:ln w="38100">
                <a:solidFill>
                  <a:schemeClr val="bg1"/>
                </a:solidFill>
                <a:round/>
                <a:headEnd/>
                <a:tailEnd/>
              </a:ln>
            </p:spPr>
            <p:txBody>
              <a:bodyPr wrap="none" anchor="ctr"/>
              <a:lstStyle/>
              <a:p>
                <a:endParaRPr lang="en-US"/>
              </a:p>
            </p:txBody>
          </p:sp>
          <p:sp>
            <p:nvSpPr>
              <p:cNvPr id="23" name="Oval 150"/>
              <p:cNvSpPr>
                <a:spLocks noChangeArrowheads="1"/>
              </p:cNvSpPr>
              <p:nvPr/>
            </p:nvSpPr>
            <p:spPr bwMode="auto">
              <a:xfrm rot="1985307">
                <a:off x="913" y="475"/>
                <a:ext cx="156" cy="137"/>
              </a:xfrm>
              <a:prstGeom prst="ellipse">
                <a:avLst/>
              </a:prstGeom>
              <a:noFill/>
              <a:ln w="38100">
                <a:solidFill>
                  <a:schemeClr val="bg1"/>
                </a:solidFill>
                <a:round/>
                <a:headEnd/>
                <a:tailEnd/>
              </a:ln>
            </p:spPr>
            <p:txBody>
              <a:bodyPr wrap="none" anchor="ctr"/>
              <a:lstStyle/>
              <a:p>
                <a:endParaRPr lang="en-US"/>
              </a:p>
            </p:txBody>
          </p:sp>
          <p:sp>
            <p:nvSpPr>
              <p:cNvPr id="24" name="Oval 151"/>
              <p:cNvSpPr>
                <a:spLocks noChangeArrowheads="1"/>
              </p:cNvSpPr>
              <p:nvPr/>
            </p:nvSpPr>
            <p:spPr bwMode="auto">
              <a:xfrm rot="1985307">
                <a:off x="761" y="771"/>
                <a:ext cx="156" cy="137"/>
              </a:xfrm>
              <a:prstGeom prst="ellipse">
                <a:avLst/>
              </a:prstGeom>
              <a:noFill/>
              <a:ln w="38100">
                <a:solidFill>
                  <a:schemeClr val="bg1"/>
                </a:solidFill>
                <a:round/>
                <a:headEnd/>
                <a:tailEnd/>
              </a:ln>
            </p:spPr>
            <p:txBody>
              <a:bodyPr wrap="none" anchor="ctr"/>
              <a:lstStyle/>
              <a:p>
                <a:endParaRPr lang="en-US"/>
              </a:p>
            </p:txBody>
          </p:sp>
          <p:sp>
            <p:nvSpPr>
              <p:cNvPr id="25" name="Oval 152"/>
              <p:cNvSpPr>
                <a:spLocks noChangeArrowheads="1"/>
              </p:cNvSpPr>
              <p:nvPr/>
            </p:nvSpPr>
            <p:spPr bwMode="auto">
              <a:xfrm rot="1985307">
                <a:off x="784" y="452"/>
                <a:ext cx="156" cy="137"/>
              </a:xfrm>
              <a:prstGeom prst="ellipse">
                <a:avLst/>
              </a:prstGeom>
              <a:noFill/>
              <a:ln w="38100">
                <a:solidFill>
                  <a:schemeClr val="bg1"/>
                </a:solidFill>
                <a:round/>
                <a:headEnd/>
                <a:tailEnd/>
              </a:ln>
            </p:spPr>
            <p:txBody>
              <a:bodyPr wrap="none" anchor="ctr"/>
              <a:lstStyle/>
              <a:p>
                <a:endParaRPr lang="en-US"/>
              </a:p>
            </p:txBody>
          </p:sp>
          <p:sp>
            <p:nvSpPr>
              <p:cNvPr id="26" name="Oval 153"/>
              <p:cNvSpPr>
                <a:spLocks noChangeArrowheads="1"/>
              </p:cNvSpPr>
              <p:nvPr/>
            </p:nvSpPr>
            <p:spPr bwMode="auto">
              <a:xfrm rot="1985307">
                <a:off x="1829" y="999"/>
                <a:ext cx="156" cy="137"/>
              </a:xfrm>
              <a:prstGeom prst="ellipse">
                <a:avLst/>
              </a:prstGeom>
              <a:noFill/>
              <a:ln w="38100">
                <a:solidFill>
                  <a:schemeClr val="bg1"/>
                </a:solidFill>
                <a:round/>
                <a:headEnd/>
                <a:tailEnd/>
              </a:ln>
            </p:spPr>
            <p:txBody>
              <a:bodyPr wrap="none" anchor="ctr"/>
              <a:lstStyle/>
              <a:p>
                <a:endParaRPr lang="en-US"/>
              </a:p>
            </p:txBody>
          </p:sp>
        </p:grpSp>
        <p:sp>
          <p:nvSpPr>
            <p:cNvPr id="27" name="Rectangle 3"/>
            <p:cNvSpPr>
              <a:spLocks noChangeArrowheads="1"/>
            </p:cNvSpPr>
            <p:nvPr/>
          </p:nvSpPr>
          <p:spPr bwMode="auto">
            <a:xfrm>
              <a:off x="5029200" y="1814512"/>
              <a:ext cx="3733800" cy="3124200"/>
            </a:xfrm>
            <a:prstGeom prst="rect">
              <a:avLst/>
            </a:prstGeom>
            <a:noFill/>
            <a:ln w="9525">
              <a:solidFill>
                <a:schemeClr val="tx1"/>
              </a:solidFill>
              <a:miter lim="800000"/>
              <a:headEnd/>
              <a:tailEnd/>
            </a:ln>
          </p:spPr>
          <p:txBody>
            <a:bodyPr wrap="none" anchor="ctr"/>
            <a:lstStyle/>
            <a:p>
              <a:endParaRPr lang="en-US"/>
            </a:p>
          </p:txBody>
        </p:sp>
        <p:grpSp>
          <p:nvGrpSpPr>
            <p:cNvPr id="28" name="Group 252"/>
            <p:cNvGrpSpPr>
              <a:grpSpLocks/>
            </p:cNvGrpSpPr>
            <p:nvPr/>
          </p:nvGrpSpPr>
          <p:grpSpPr bwMode="auto">
            <a:xfrm>
              <a:off x="1050925" y="1947862"/>
              <a:ext cx="7559675" cy="2228850"/>
              <a:chOff x="662" y="372"/>
              <a:chExt cx="4762" cy="1404"/>
            </a:xfrm>
          </p:grpSpPr>
          <p:sp>
            <p:nvSpPr>
              <p:cNvPr id="29" name="Line 154"/>
              <p:cNvSpPr>
                <a:spLocks noChangeShapeType="1"/>
              </p:cNvSpPr>
              <p:nvPr/>
            </p:nvSpPr>
            <p:spPr bwMode="auto">
              <a:xfrm>
                <a:off x="1920" y="1056"/>
                <a:ext cx="3504" cy="0"/>
              </a:xfrm>
              <a:prstGeom prst="line">
                <a:avLst/>
              </a:prstGeom>
              <a:noFill/>
              <a:ln w="38100">
                <a:solidFill>
                  <a:srgbClr val="800080"/>
                </a:solidFill>
                <a:round/>
                <a:headEnd/>
                <a:tailEnd type="triangle" w="med" len="med"/>
              </a:ln>
            </p:spPr>
            <p:txBody>
              <a:bodyPr/>
              <a:lstStyle/>
              <a:p>
                <a:endParaRPr lang="en-US"/>
              </a:p>
            </p:txBody>
          </p:sp>
          <p:sp>
            <p:nvSpPr>
              <p:cNvPr id="30" name="Line 4"/>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p:spPr>
            <p:txBody>
              <a:bodyPr/>
              <a:lstStyle/>
              <a:p>
                <a:endParaRPr lang="en-US"/>
              </a:p>
            </p:txBody>
          </p:sp>
          <p:sp>
            <p:nvSpPr>
              <p:cNvPr id="31" name="Line 133"/>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p:spPr>
            <p:txBody>
              <a:bodyPr/>
              <a:lstStyle/>
              <a:p>
                <a:endParaRPr lang="en-US"/>
              </a:p>
            </p:txBody>
          </p:sp>
          <p:sp>
            <p:nvSpPr>
              <p:cNvPr id="32" name="Line 134"/>
              <p:cNvSpPr>
                <a:spLocks noChangeShapeType="1"/>
              </p:cNvSpPr>
              <p:nvPr/>
            </p:nvSpPr>
            <p:spPr bwMode="auto">
              <a:xfrm>
                <a:off x="2208" y="1632"/>
                <a:ext cx="2087" cy="8"/>
              </a:xfrm>
              <a:prstGeom prst="line">
                <a:avLst/>
              </a:prstGeom>
              <a:noFill/>
              <a:ln w="38100">
                <a:solidFill>
                  <a:srgbClr val="800080"/>
                </a:solidFill>
                <a:round/>
                <a:headEnd/>
                <a:tailEnd type="triangle" w="med" len="med"/>
              </a:ln>
            </p:spPr>
            <p:txBody>
              <a:bodyPr/>
              <a:lstStyle/>
              <a:p>
                <a:endParaRPr lang="en-US"/>
              </a:p>
            </p:txBody>
          </p:sp>
          <p:sp>
            <p:nvSpPr>
              <p:cNvPr id="33" name="Line 135"/>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p:spPr>
            <p:txBody>
              <a:bodyPr/>
              <a:lstStyle/>
              <a:p>
                <a:endParaRPr lang="en-US"/>
              </a:p>
            </p:txBody>
          </p:sp>
          <p:sp>
            <p:nvSpPr>
              <p:cNvPr id="34" name="Line 136"/>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p:spPr>
            <p:txBody>
              <a:bodyPr/>
              <a:lstStyle/>
              <a:p>
                <a:endParaRPr lang="en-US"/>
              </a:p>
            </p:txBody>
          </p:sp>
          <p:sp>
            <p:nvSpPr>
              <p:cNvPr id="35" name="Line 137"/>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p:spPr>
            <p:txBody>
              <a:bodyPr/>
              <a:lstStyle/>
              <a:p>
                <a:endParaRPr lang="en-US"/>
              </a:p>
            </p:txBody>
          </p:sp>
          <p:sp>
            <p:nvSpPr>
              <p:cNvPr id="36" name="Line 138"/>
              <p:cNvSpPr>
                <a:spLocks noChangeShapeType="1"/>
              </p:cNvSpPr>
              <p:nvPr/>
            </p:nvSpPr>
            <p:spPr bwMode="auto">
              <a:xfrm>
                <a:off x="2496" y="432"/>
                <a:ext cx="1245" cy="356"/>
              </a:xfrm>
              <a:prstGeom prst="line">
                <a:avLst/>
              </a:prstGeom>
              <a:noFill/>
              <a:ln w="38100">
                <a:solidFill>
                  <a:srgbClr val="800080"/>
                </a:solidFill>
                <a:round/>
                <a:headEnd/>
                <a:tailEnd type="triangle" w="med" len="med"/>
              </a:ln>
            </p:spPr>
            <p:txBody>
              <a:bodyPr/>
              <a:lstStyle/>
              <a:p>
                <a:endParaRPr lang="en-US"/>
              </a:p>
            </p:txBody>
          </p:sp>
          <p:sp>
            <p:nvSpPr>
              <p:cNvPr id="37" name="Line 139"/>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p:spPr>
            <p:txBody>
              <a:bodyPr/>
              <a:lstStyle/>
              <a:p>
                <a:endParaRPr lang="en-US"/>
              </a:p>
            </p:txBody>
          </p:sp>
          <p:sp>
            <p:nvSpPr>
              <p:cNvPr id="38" name="Line 140"/>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p:spPr>
            <p:txBody>
              <a:bodyPr/>
              <a:lstStyle/>
              <a:p>
                <a:endParaRPr lang="en-US"/>
              </a:p>
            </p:txBody>
          </p:sp>
          <p:sp>
            <p:nvSpPr>
              <p:cNvPr id="39" name="Line 141"/>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p:spPr>
            <p:txBody>
              <a:bodyPr/>
              <a:lstStyle/>
              <a:p>
                <a:endParaRPr lang="en-US"/>
              </a:p>
            </p:txBody>
          </p:sp>
          <p:sp>
            <p:nvSpPr>
              <p:cNvPr id="40" name="Line 142"/>
              <p:cNvSpPr>
                <a:spLocks noChangeShapeType="1"/>
              </p:cNvSpPr>
              <p:nvPr/>
            </p:nvSpPr>
            <p:spPr bwMode="auto">
              <a:xfrm>
                <a:off x="864" y="672"/>
                <a:ext cx="3929" cy="962"/>
              </a:xfrm>
              <a:prstGeom prst="line">
                <a:avLst/>
              </a:prstGeom>
              <a:noFill/>
              <a:ln w="38100">
                <a:solidFill>
                  <a:srgbClr val="800080"/>
                </a:solidFill>
                <a:round/>
                <a:headEnd/>
                <a:tailEnd type="triangle" w="med" len="med"/>
              </a:ln>
            </p:spPr>
            <p:txBody>
              <a:bodyPr/>
              <a:lstStyle/>
              <a:p>
                <a:endParaRPr lang="en-US"/>
              </a:p>
            </p:txBody>
          </p:sp>
          <p:sp>
            <p:nvSpPr>
              <p:cNvPr id="41" name="Line 143"/>
              <p:cNvSpPr>
                <a:spLocks noChangeShapeType="1"/>
              </p:cNvSpPr>
              <p:nvPr/>
            </p:nvSpPr>
            <p:spPr bwMode="auto">
              <a:xfrm>
                <a:off x="662" y="937"/>
                <a:ext cx="3823" cy="713"/>
              </a:xfrm>
              <a:prstGeom prst="line">
                <a:avLst/>
              </a:prstGeom>
              <a:noFill/>
              <a:ln w="38100">
                <a:solidFill>
                  <a:srgbClr val="800080"/>
                </a:solidFill>
                <a:round/>
                <a:headEnd/>
                <a:tailEnd type="triangle" w="med" len="med"/>
              </a:ln>
            </p:spPr>
            <p:txBody>
              <a:bodyPr/>
              <a:lstStyle/>
              <a:p>
                <a:endParaRPr lang="en-US"/>
              </a:p>
            </p:txBody>
          </p:sp>
          <p:sp>
            <p:nvSpPr>
              <p:cNvPr id="42" name="Line 155"/>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p:spPr>
            <p:txBody>
              <a:bodyPr/>
              <a:lstStyle/>
              <a:p>
                <a:endParaRPr lang="en-US"/>
              </a:p>
            </p:txBody>
          </p:sp>
          <p:sp>
            <p:nvSpPr>
              <p:cNvPr id="43" name="Line 156"/>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p:spPr>
            <p:txBody>
              <a:bodyPr/>
              <a:lstStyle/>
              <a:p>
                <a:endParaRPr lang="en-US"/>
              </a:p>
            </p:txBody>
          </p:sp>
          <p:sp>
            <p:nvSpPr>
              <p:cNvPr id="44" name="Line 157"/>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p:spPr>
            <p:txBody>
              <a:bodyPr/>
              <a:lstStyle/>
              <a:p>
                <a:endParaRPr lang="en-US"/>
              </a:p>
            </p:txBody>
          </p:sp>
          <p:sp>
            <p:nvSpPr>
              <p:cNvPr id="45" name="Line 158"/>
              <p:cNvSpPr>
                <a:spLocks noChangeShapeType="1"/>
              </p:cNvSpPr>
              <p:nvPr/>
            </p:nvSpPr>
            <p:spPr bwMode="auto">
              <a:xfrm>
                <a:off x="833" y="849"/>
                <a:ext cx="3754" cy="895"/>
              </a:xfrm>
              <a:prstGeom prst="line">
                <a:avLst/>
              </a:prstGeom>
              <a:noFill/>
              <a:ln w="38100">
                <a:solidFill>
                  <a:srgbClr val="800080"/>
                </a:solidFill>
                <a:round/>
                <a:headEnd/>
                <a:tailEnd type="triangle" w="med" len="med"/>
              </a:ln>
            </p:spPr>
            <p:txBody>
              <a:bodyPr/>
              <a:lstStyle/>
              <a:p>
                <a:endParaRPr lang="en-US"/>
              </a:p>
            </p:txBody>
          </p:sp>
          <p:sp>
            <p:nvSpPr>
              <p:cNvPr id="46" name="Line 159"/>
              <p:cNvSpPr>
                <a:spLocks noChangeShapeType="1"/>
              </p:cNvSpPr>
              <p:nvPr/>
            </p:nvSpPr>
            <p:spPr bwMode="auto">
              <a:xfrm>
                <a:off x="788" y="697"/>
                <a:ext cx="4072" cy="887"/>
              </a:xfrm>
              <a:prstGeom prst="line">
                <a:avLst/>
              </a:prstGeom>
              <a:noFill/>
              <a:ln w="38100">
                <a:solidFill>
                  <a:srgbClr val="800080"/>
                </a:solidFill>
                <a:round/>
                <a:headEnd/>
                <a:tailEnd type="triangle" w="med" len="med"/>
              </a:ln>
            </p:spPr>
            <p:txBody>
              <a:bodyPr/>
              <a:lstStyle/>
              <a:p>
                <a:endParaRPr lang="en-US"/>
              </a:p>
            </p:txBody>
          </p:sp>
          <p:sp>
            <p:nvSpPr>
              <p:cNvPr id="47" name="Line 160"/>
              <p:cNvSpPr>
                <a:spLocks noChangeShapeType="1"/>
              </p:cNvSpPr>
              <p:nvPr/>
            </p:nvSpPr>
            <p:spPr bwMode="auto">
              <a:xfrm>
                <a:off x="985" y="546"/>
                <a:ext cx="3573" cy="955"/>
              </a:xfrm>
              <a:prstGeom prst="line">
                <a:avLst/>
              </a:prstGeom>
              <a:noFill/>
              <a:ln w="38100">
                <a:solidFill>
                  <a:srgbClr val="800080"/>
                </a:solidFill>
                <a:round/>
                <a:headEnd/>
                <a:tailEnd type="triangle" w="med" len="med"/>
              </a:ln>
            </p:spPr>
            <p:txBody>
              <a:bodyPr/>
              <a:lstStyle/>
              <a:p>
                <a:endParaRPr lang="en-US"/>
              </a:p>
            </p:txBody>
          </p:sp>
          <p:sp>
            <p:nvSpPr>
              <p:cNvPr id="48" name="Line 161"/>
              <p:cNvSpPr>
                <a:spLocks noChangeShapeType="1"/>
              </p:cNvSpPr>
              <p:nvPr/>
            </p:nvSpPr>
            <p:spPr bwMode="auto">
              <a:xfrm>
                <a:off x="856" y="515"/>
                <a:ext cx="3633" cy="811"/>
              </a:xfrm>
              <a:prstGeom prst="line">
                <a:avLst/>
              </a:prstGeom>
              <a:noFill/>
              <a:ln w="38100">
                <a:solidFill>
                  <a:srgbClr val="800080"/>
                </a:solidFill>
                <a:round/>
                <a:headEnd/>
                <a:tailEnd type="triangle" w="med" len="med"/>
              </a:ln>
            </p:spPr>
            <p:txBody>
              <a:bodyPr/>
              <a:lstStyle/>
              <a:p>
                <a:endParaRPr lang="en-US"/>
              </a:p>
            </p:txBody>
          </p:sp>
          <p:sp>
            <p:nvSpPr>
              <p:cNvPr id="49" name="Line 162"/>
              <p:cNvSpPr>
                <a:spLocks noChangeShapeType="1"/>
              </p:cNvSpPr>
              <p:nvPr/>
            </p:nvSpPr>
            <p:spPr bwMode="auto">
              <a:xfrm>
                <a:off x="940" y="372"/>
                <a:ext cx="3496" cy="728"/>
              </a:xfrm>
              <a:prstGeom prst="line">
                <a:avLst/>
              </a:prstGeom>
              <a:noFill/>
              <a:ln w="38100">
                <a:solidFill>
                  <a:srgbClr val="800080"/>
                </a:solidFill>
                <a:round/>
                <a:headEnd/>
                <a:tailEnd type="triangle" w="med" len="med"/>
              </a:ln>
            </p:spPr>
            <p:txBody>
              <a:bodyPr/>
              <a:lstStyle/>
              <a:p>
                <a:endParaRPr lang="en-US"/>
              </a:p>
            </p:txBody>
          </p:sp>
        </p:grpSp>
        <p:grpSp>
          <p:nvGrpSpPr>
            <p:cNvPr id="50" name="Group 251"/>
            <p:cNvGrpSpPr>
              <a:grpSpLocks/>
            </p:cNvGrpSpPr>
            <p:nvPr/>
          </p:nvGrpSpPr>
          <p:grpSpPr bwMode="auto">
            <a:xfrm>
              <a:off x="5926138" y="2190750"/>
              <a:ext cx="2684462" cy="1966912"/>
              <a:chOff x="3733" y="525"/>
              <a:chExt cx="1691" cy="1239"/>
            </a:xfrm>
          </p:grpSpPr>
          <p:sp>
            <p:nvSpPr>
              <p:cNvPr id="51" name="Oval 9"/>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52" name="Oval 1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53" name="Oval 21"/>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54" name="Oval 22"/>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55" name="Oval 32"/>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56" name="Oval 3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57" name="Oval 37"/>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58" name="Oval 4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59" name="Oval 4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0" name="Oval 50"/>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61" name="Oval 63"/>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2" name="Oval 73"/>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3" name="Oval 74"/>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4" name="Oval 85"/>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5" name="Oval 87"/>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66" name="Oval 9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7" name="Oval 100"/>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68" name="Oval 105"/>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69" name="Oval 109"/>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70" name="Oval 16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71" name="Oval 248"/>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2" name="Group 253"/>
            <p:cNvGrpSpPr>
              <a:grpSpLocks/>
            </p:cNvGrpSpPr>
            <p:nvPr/>
          </p:nvGrpSpPr>
          <p:grpSpPr bwMode="auto">
            <a:xfrm>
              <a:off x="5562600" y="2043112"/>
              <a:ext cx="3011488" cy="2824163"/>
              <a:chOff x="3504" y="432"/>
              <a:chExt cx="1897" cy="1779"/>
            </a:xfrm>
          </p:grpSpPr>
          <p:grpSp>
            <p:nvGrpSpPr>
              <p:cNvPr id="73" name="Group 254"/>
              <p:cNvGrpSpPr>
                <a:grpSpLocks/>
              </p:cNvGrpSpPr>
              <p:nvPr/>
            </p:nvGrpSpPr>
            <p:grpSpPr bwMode="auto">
              <a:xfrm>
                <a:off x="3710" y="479"/>
                <a:ext cx="1668" cy="1425"/>
                <a:chOff x="3710" y="479"/>
                <a:chExt cx="1668" cy="1425"/>
              </a:xfrm>
            </p:grpSpPr>
            <p:sp>
              <p:nvSpPr>
                <p:cNvPr id="131" name="Oval 255"/>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2" name="Oval 256"/>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3" name="Oval 257"/>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4" name="Oval 258"/>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5" name="Oval 25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6" name="Oval 260"/>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7" name="Oval 261"/>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38" name="Oval 262"/>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9" name="Oval 263"/>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40" name="Oval 2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1" name="Oval 265"/>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42" name="Oval 266"/>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3" name="Oval 267"/>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4" name="Oval 268"/>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5" name="Oval 269"/>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46" name="Oval 270"/>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7" name="Oval 271"/>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8" name="Oval 272"/>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49" name="Oval 273"/>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50" name="Oval 274"/>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4" name="Group 275"/>
              <p:cNvGrpSpPr>
                <a:grpSpLocks/>
              </p:cNvGrpSpPr>
              <p:nvPr/>
            </p:nvGrpSpPr>
            <p:grpSpPr bwMode="auto">
              <a:xfrm>
                <a:off x="3504" y="432"/>
                <a:ext cx="1897" cy="1779"/>
                <a:chOff x="3504" y="432"/>
                <a:chExt cx="1897" cy="1779"/>
              </a:xfrm>
            </p:grpSpPr>
            <p:grpSp>
              <p:nvGrpSpPr>
                <p:cNvPr id="75" name="Group 276"/>
                <p:cNvGrpSpPr>
                  <a:grpSpLocks/>
                </p:cNvGrpSpPr>
                <p:nvPr/>
              </p:nvGrpSpPr>
              <p:grpSpPr bwMode="auto">
                <a:xfrm>
                  <a:off x="4075" y="432"/>
                  <a:ext cx="1075" cy="1355"/>
                  <a:chOff x="4075" y="432"/>
                  <a:chExt cx="1075" cy="1355"/>
                </a:xfrm>
              </p:grpSpPr>
              <p:sp>
                <p:nvSpPr>
                  <p:cNvPr id="122" name="Oval 277"/>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3" name="Oval 278"/>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4" name="Oval 279"/>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5" name="Oval 280"/>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6" name="Oval 2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7" name="Oval 282"/>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28" name="Oval 283"/>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29" name="Oval 284"/>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30" name="Oval 285"/>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6" name="Group 286"/>
                <p:cNvGrpSpPr>
                  <a:grpSpLocks/>
                </p:cNvGrpSpPr>
                <p:nvPr/>
              </p:nvGrpSpPr>
              <p:grpSpPr bwMode="auto">
                <a:xfrm>
                  <a:off x="3550" y="502"/>
                  <a:ext cx="1463" cy="1613"/>
                  <a:chOff x="3550" y="502"/>
                  <a:chExt cx="1463" cy="1613"/>
                </a:xfrm>
              </p:grpSpPr>
              <p:sp>
                <p:nvSpPr>
                  <p:cNvPr id="107" name="Oval 287"/>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08" name="Oval 288"/>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9" name="Oval 289"/>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0" name="Oval 290"/>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1" name="Oval 291"/>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12" name="Oval 292"/>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13" name="Oval 293"/>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14" name="Oval 294"/>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5" name="Oval 295"/>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6" name="Oval 296"/>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7" name="Oval 297"/>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18" name="Oval 298"/>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19" name="Oval 299"/>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0" name="Oval 300"/>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21" name="Oval 301"/>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77" name="Group 302"/>
                <p:cNvGrpSpPr>
                  <a:grpSpLocks/>
                </p:cNvGrpSpPr>
                <p:nvPr/>
              </p:nvGrpSpPr>
              <p:grpSpPr bwMode="auto">
                <a:xfrm>
                  <a:off x="3504" y="528"/>
                  <a:ext cx="1897" cy="1683"/>
                  <a:chOff x="3504" y="525"/>
                  <a:chExt cx="1897" cy="1683"/>
                </a:xfrm>
              </p:grpSpPr>
              <p:sp>
                <p:nvSpPr>
                  <p:cNvPr id="78" name="Oval 30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79" name="Oval 30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0" name="Oval 30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1" name="Oval 30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2" name="Oval 30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3" name="Oval 30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4" name="Oval 30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5" name="Oval 31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6" name="Oval 31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7" name="Oval 31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88" name="Oval 31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89" name="Oval 31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0" name="Oval 31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91" name="Oval 31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92" name="Oval 31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3" name="Oval 31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4" name="Oval 31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95" name="Oval 32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6" name="Oval 32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97" name="Oval 32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8" name="Oval 32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99" name="Oval 32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00" name="Oval 32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1" name="Oval 32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2" name="Oval 32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03" name="Oval 32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4" name="Oval 32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05" name="Oval 33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p>
                    <a:endParaRPr lang="en-US"/>
                  </a:p>
                </p:txBody>
              </p:sp>
              <p:sp>
                <p:nvSpPr>
                  <p:cNvPr id="106" name="Oval 33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p>
                    <a:endParaRPr lang="en-US"/>
                  </a:p>
                </p:txBody>
              </p:sp>
            </p:grpSp>
          </p:grpSp>
        </p:grpSp>
      </p:grpSp>
      <p:grpSp>
        <p:nvGrpSpPr>
          <p:cNvPr id="151" name="Group 325"/>
          <p:cNvGrpSpPr>
            <a:grpSpLocks noChangeAspect="1"/>
          </p:cNvGrpSpPr>
          <p:nvPr/>
        </p:nvGrpSpPr>
        <p:grpSpPr>
          <a:xfrm>
            <a:off x="4800600" y="3565525"/>
            <a:ext cx="3248407" cy="2682875"/>
            <a:chOff x="511175" y="227013"/>
            <a:chExt cx="7586663" cy="6265862"/>
          </a:xfrm>
        </p:grpSpPr>
        <p:grpSp>
          <p:nvGrpSpPr>
            <p:cNvPr id="152" name="Group 172"/>
            <p:cNvGrpSpPr>
              <a:grpSpLocks/>
            </p:cNvGrpSpPr>
            <p:nvPr/>
          </p:nvGrpSpPr>
          <p:grpSpPr bwMode="auto">
            <a:xfrm>
              <a:off x="1898650" y="879475"/>
              <a:ext cx="5627688" cy="4813300"/>
              <a:chOff x="1196" y="554"/>
              <a:chExt cx="3545" cy="3032"/>
            </a:xfrm>
          </p:grpSpPr>
          <p:grpSp>
            <p:nvGrpSpPr>
              <p:cNvPr id="153" name="Group 173"/>
              <p:cNvGrpSpPr>
                <a:grpSpLocks/>
              </p:cNvGrpSpPr>
              <p:nvPr/>
            </p:nvGrpSpPr>
            <p:grpSpPr bwMode="auto">
              <a:xfrm>
                <a:off x="1761" y="1222"/>
                <a:ext cx="2055" cy="1491"/>
                <a:chOff x="1761" y="1222"/>
                <a:chExt cx="2055" cy="1491"/>
              </a:xfrm>
            </p:grpSpPr>
            <p:sp>
              <p:nvSpPr>
                <p:cNvPr id="166" name="Line 174"/>
                <p:cNvSpPr>
                  <a:spLocks noChangeAspect="1" noChangeShapeType="1"/>
                </p:cNvSpPr>
                <p:nvPr/>
              </p:nvSpPr>
              <p:spPr bwMode="auto">
                <a:xfrm flipH="1" flipV="1">
                  <a:off x="1761" y="1222"/>
                  <a:ext cx="976" cy="720"/>
                </a:xfrm>
                <a:prstGeom prst="line">
                  <a:avLst/>
                </a:prstGeom>
                <a:noFill/>
                <a:ln w="38100">
                  <a:solidFill>
                    <a:schemeClr val="tx1"/>
                  </a:solidFill>
                  <a:round/>
                  <a:headEnd/>
                  <a:tailEnd/>
                </a:ln>
              </p:spPr>
              <p:txBody>
                <a:bodyPr/>
                <a:lstStyle/>
                <a:p>
                  <a:endParaRPr lang="en-US"/>
                </a:p>
              </p:txBody>
            </p:sp>
            <p:sp>
              <p:nvSpPr>
                <p:cNvPr id="167" name="Line 175"/>
                <p:cNvSpPr>
                  <a:spLocks noChangeAspect="1" noChangeShapeType="1"/>
                </p:cNvSpPr>
                <p:nvPr/>
              </p:nvSpPr>
              <p:spPr bwMode="auto">
                <a:xfrm flipV="1">
                  <a:off x="2737" y="1274"/>
                  <a:ext cx="1079" cy="668"/>
                </a:xfrm>
                <a:prstGeom prst="line">
                  <a:avLst/>
                </a:prstGeom>
                <a:noFill/>
                <a:ln w="38100">
                  <a:solidFill>
                    <a:schemeClr val="tx1"/>
                  </a:solidFill>
                  <a:round/>
                  <a:headEnd/>
                  <a:tailEnd/>
                </a:ln>
              </p:spPr>
              <p:txBody>
                <a:bodyPr/>
                <a:lstStyle/>
                <a:p>
                  <a:endParaRPr lang="en-US"/>
                </a:p>
              </p:txBody>
            </p:sp>
            <p:sp>
              <p:nvSpPr>
                <p:cNvPr id="168" name="Line 176"/>
                <p:cNvSpPr>
                  <a:spLocks noChangeAspect="1" noChangeShapeType="1"/>
                </p:cNvSpPr>
                <p:nvPr/>
              </p:nvSpPr>
              <p:spPr bwMode="auto">
                <a:xfrm>
                  <a:off x="2737" y="1942"/>
                  <a:ext cx="154" cy="771"/>
                </a:xfrm>
                <a:prstGeom prst="line">
                  <a:avLst/>
                </a:prstGeom>
                <a:noFill/>
                <a:ln w="38100">
                  <a:solidFill>
                    <a:schemeClr val="tx1"/>
                  </a:solidFill>
                  <a:round/>
                  <a:headEnd/>
                  <a:tailEnd/>
                </a:ln>
              </p:spPr>
              <p:txBody>
                <a:bodyPr/>
                <a:lstStyle/>
                <a:p>
                  <a:endParaRPr lang="en-US"/>
                </a:p>
              </p:txBody>
            </p:sp>
          </p:grpSp>
          <p:grpSp>
            <p:nvGrpSpPr>
              <p:cNvPr id="154" name="Group 177"/>
              <p:cNvGrpSpPr>
                <a:grpSpLocks/>
              </p:cNvGrpSpPr>
              <p:nvPr/>
            </p:nvGrpSpPr>
            <p:grpSpPr bwMode="auto">
              <a:xfrm>
                <a:off x="1196" y="657"/>
                <a:ext cx="1181" cy="1336"/>
                <a:chOff x="1196" y="657"/>
                <a:chExt cx="1181" cy="1336"/>
              </a:xfrm>
            </p:grpSpPr>
            <p:sp>
              <p:nvSpPr>
                <p:cNvPr id="163" name="Line 178"/>
                <p:cNvSpPr>
                  <a:spLocks noChangeAspect="1" noChangeShapeType="1"/>
                </p:cNvSpPr>
                <p:nvPr/>
              </p:nvSpPr>
              <p:spPr bwMode="auto">
                <a:xfrm>
                  <a:off x="1812" y="1274"/>
                  <a:ext cx="565" cy="154"/>
                </a:xfrm>
                <a:prstGeom prst="line">
                  <a:avLst/>
                </a:prstGeom>
                <a:noFill/>
                <a:ln w="38100">
                  <a:solidFill>
                    <a:schemeClr val="tx1"/>
                  </a:solidFill>
                  <a:round/>
                  <a:headEnd/>
                  <a:tailEnd/>
                </a:ln>
              </p:spPr>
              <p:txBody>
                <a:bodyPr/>
                <a:lstStyle/>
                <a:p>
                  <a:endParaRPr lang="en-US"/>
                </a:p>
              </p:txBody>
            </p:sp>
            <p:sp>
              <p:nvSpPr>
                <p:cNvPr id="164" name="Line 179"/>
                <p:cNvSpPr>
                  <a:spLocks noChangeAspect="1" noChangeShapeType="1"/>
                </p:cNvSpPr>
                <p:nvPr/>
              </p:nvSpPr>
              <p:spPr bwMode="auto">
                <a:xfrm>
                  <a:off x="1196" y="657"/>
                  <a:ext cx="616" cy="617"/>
                </a:xfrm>
                <a:prstGeom prst="line">
                  <a:avLst/>
                </a:prstGeom>
                <a:noFill/>
                <a:ln w="38100">
                  <a:solidFill>
                    <a:schemeClr val="tx1"/>
                  </a:solidFill>
                  <a:round/>
                  <a:headEnd/>
                  <a:tailEnd/>
                </a:ln>
              </p:spPr>
              <p:txBody>
                <a:bodyPr/>
                <a:lstStyle/>
                <a:p>
                  <a:endParaRPr lang="en-US"/>
                </a:p>
              </p:txBody>
            </p:sp>
            <p:sp>
              <p:nvSpPr>
                <p:cNvPr id="165" name="Line 180"/>
                <p:cNvSpPr>
                  <a:spLocks noChangeAspect="1" noChangeShapeType="1"/>
                </p:cNvSpPr>
                <p:nvPr/>
              </p:nvSpPr>
              <p:spPr bwMode="auto">
                <a:xfrm flipH="1">
                  <a:off x="1555" y="1274"/>
                  <a:ext cx="257" cy="719"/>
                </a:xfrm>
                <a:prstGeom prst="line">
                  <a:avLst/>
                </a:prstGeom>
                <a:noFill/>
                <a:ln w="38100">
                  <a:solidFill>
                    <a:schemeClr val="tx1"/>
                  </a:solidFill>
                  <a:round/>
                  <a:headEnd/>
                  <a:tailEnd/>
                </a:ln>
              </p:spPr>
              <p:txBody>
                <a:bodyPr/>
                <a:lstStyle/>
                <a:p>
                  <a:endParaRPr lang="en-US"/>
                </a:p>
              </p:txBody>
            </p:sp>
          </p:grpSp>
          <p:grpSp>
            <p:nvGrpSpPr>
              <p:cNvPr id="155" name="Group 181"/>
              <p:cNvGrpSpPr>
                <a:grpSpLocks/>
              </p:cNvGrpSpPr>
              <p:nvPr/>
            </p:nvGrpSpPr>
            <p:grpSpPr bwMode="auto">
              <a:xfrm>
                <a:off x="3405" y="554"/>
                <a:ext cx="1336" cy="1182"/>
                <a:chOff x="3405" y="554"/>
                <a:chExt cx="1336" cy="1182"/>
              </a:xfrm>
            </p:grpSpPr>
            <p:sp>
              <p:nvSpPr>
                <p:cNvPr id="160" name="Line 182"/>
                <p:cNvSpPr>
                  <a:spLocks noChangeAspect="1" noChangeShapeType="1"/>
                </p:cNvSpPr>
                <p:nvPr/>
              </p:nvSpPr>
              <p:spPr bwMode="auto">
                <a:xfrm>
                  <a:off x="3405" y="554"/>
                  <a:ext cx="411" cy="720"/>
                </a:xfrm>
                <a:prstGeom prst="line">
                  <a:avLst/>
                </a:prstGeom>
                <a:noFill/>
                <a:ln w="38100">
                  <a:solidFill>
                    <a:schemeClr val="tx1"/>
                  </a:solidFill>
                  <a:round/>
                  <a:headEnd/>
                  <a:tailEnd/>
                </a:ln>
              </p:spPr>
              <p:txBody>
                <a:bodyPr/>
                <a:lstStyle/>
                <a:p>
                  <a:endParaRPr lang="en-US"/>
                </a:p>
              </p:txBody>
            </p:sp>
            <p:sp>
              <p:nvSpPr>
                <p:cNvPr id="161" name="Line 183"/>
                <p:cNvSpPr>
                  <a:spLocks noChangeAspect="1" noChangeShapeType="1"/>
                </p:cNvSpPr>
                <p:nvPr/>
              </p:nvSpPr>
              <p:spPr bwMode="auto">
                <a:xfrm>
                  <a:off x="3816" y="1274"/>
                  <a:ext cx="925" cy="205"/>
                </a:xfrm>
                <a:prstGeom prst="line">
                  <a:avLst/>
                </a:prstGeom>
                <a:noFill/>
                <a:ln w="38100">
                  <a:solidFill>
                    <a:schemeClr val="tx1"/>
                  </a:solidFill>
                  <a:round/>
                  <a:headEnd/>
                  <a:tailEnd/>
                </a:ln>
              </p:spPr>
              <p:txBody>
                <a:bodyPr/>
                <a:lstStyle/>
                <a:p>
                  <a:endParaRPr lang="en-US"/>
                </a:p>
              </p:txBody>
            </p:sp>
            <p:sp>
              <p:nvSpPr>
                <p:cNvPr id="162" name="Line 184"/>
                <p:cNvSpPr>
                  <a:spLocks noChangeAspect="1" noChangeShapeType="1"/>
                </p:cNvSpPr>
                <p:nvPr/>
              </p:nvSpPr>
              <p:spPr bwMode="auto">
                <a:xfrm flipV="1">
                  <a:off x="3508" y="1274"/>
                  <a:ext cx="308" cy="462"/>
                </a:xfrm>
                <a:prstGeom prst="line">
                  <a:avLst/>
                </a:prstGeom>
                <a:noFill/>
                <a:ln w="38100">
                  <a:solidFill>
                    <a:schemeClr val="tx1"/>
                  </a:solidFill>
                  <a:round/>
                  <a:headEnd/>
                  <a:tailEnd/>
                </a:ln>
              </p:spPr>
              <p:txBody>
                <a:bodyPr/>
                <a:lstStyle/>
                <a:p>
                  <a:endParaRPr lang="en-US"/>
                </a:p>
              </p:txBody>
            </p:sp>
          </p:grpSp>
          <p:grpSp>
            <p:nvGrpSpPr>
              <p:cNvPr id="156" name="Group 185"/>
              <p:cNvGrpSpPr>
                <a:grpSpLocks/>
              </p:cNvGrpSpPr>
              <p:nvPr/>
            </p:nvGrpSpPr>
            <p:grpSpPr bwMode="auto">
              <a:xfrm>
                <a:off x="2429" y="2456"/>
                <a:ext cx="1336" cy="1130"/>
                <a:chOff x="2429" y="2456"/>
                <a:chExt cx="1336" cy="1130"/>
              </a:xfrm>
            </p:grpSpPr>
            <p:sp>
              <p:nvSpPr>
                <p:cNvPr id="157" name="Line 186"/>
                <p:cNvSpPr>
                  <a:spLocks noChangeAspect="1" noChangeShapeType="1"/>
                </p:cNvSpPr>
                <p:nvPr/>
              </p:nvSpPr>
              <p:spPr bwMode="auto">
                <a:xfrm flipH="1" flipV="1">
                  <a:off x="2891" y="2764"/>
                  <a:ext cx="874" cy="103"/>
                </a:xfrm>
                <a:prstGeom prst="line">
                  <a:avLst/>
                </a:prstGeom>
                <a:noFill/>
                <a:ln w="38100">
                  <a:solidFill>
                    <a:schemeClr val="tx1"/>
                  </a:solidFill>
                  <a:round/>
                  <a:headEnd/>
                  <a:tailEnd/>
                </a:ln>
              </p:spPr>
              <p:txBody>
                <a:bodyPr/>
                <a:lstStyle/>
                <a:p>
                  <a:endParaRPr lang="en-US"/>
                </a:p>
              </p:txBody>
            </p:sp>
            <p:sp>
              <p:nvSpPr>
                <p:cNvPr id="158" name="Line 187"/>
                <p:cNvSpPr>
                  <a:spLocks noChangeAspect="1" noChangeShapeType="1"/>
                </p:cNvSpPr>
                <p:nvPr/>
              </p:nvSpPr>
              <p:spPr bwMode="auto">
                <a:xfrm flipV="1">
                  <a:off x="2429" y="2764"/>
                  <a:ext cx="462" cy="822"/>
                </a:xfrm>
                <a:prstGeom prst="line">
                  <a:avLst/>
                </a:prstGeom>
                <a:noFill/>
                <a:ln w="38100">
                  <a:solidFill>
                    <a:schemeClr val="tx1"/>
                  </a:solidFill>
                  <a:round/>
                  <a:headEnd/>
                  <a:tailEnd/>
                </a:ln>
              </p:spPr>
              <p:txBody>
                <a:bodyPr/>
                <a:lstStyle/>
                <a:p>
                  <a:endParaRPr lang="en-US"/>
                </a:p>
              </p:txBody>
            </p:sp>
            <p:sp>
              <p:nvSpPr>
                <p:cNvPr id="159" name="Line 188"/>
                <p:cNvSpPr>
                  <a:spLocks noChangeAspect="1" noChangeShapeType="1"/>
                </p:cNvSpPr>
                <p:nvPr/>
              </p:nvSpPr>
              <p:spPr bwMode="auto">
                <a:xfrm>
                  <a:off x="2583" y="2456"/>
                  <a:ext cx="308" cy="308"/>
                </a:xfrm>
                <a:prstGeom prst="line">
                  <a:avLst/>
                </a:prstGeom>
                <a:noFill/>
                <a:ln w="38100">
                  <a:solidFill>
                    <a:schemeClr val="tx1"/>
                  </a:solidFill>
                  <a:round/>
                  <a:headEnd/>
                  <a:tailEnd/>
                </a:ln>
              </p:spPr>
              <p:txBody>
                <a:bodyPr/>
                <a:lstStyle/>
                <a:p>
                  <a:endParaRPr lang="en-US"/>
                </a:p>
              </p:txBody>
            </p:sp>
          </p:grpSp>
        </p:grpSp>
        <p:grpSp>
          <p:nvGrpSpPr>
            <p:cNvPr id="169" name="Group 168"/>
            <p:cNvGrpSpPr>
              <a:grpSpLocks/>
            </p:cNvGrpSpPr>
            <p:nvPr/>
          </p:nvGrpSpPr>
          <p:grpSpPr bwMode="auto">
            <a:xfrm>
              <a:off x="2795588" y="1939925"/>
              <a:ext cx="3262312" cy="2366963"/>
              <a:chOff x="1761" y="1222"/>
              <a:chExt cx="2055" cy="1491"/>
            </a:xfrm>
          </p:grpSpPr>
          <p:sp>
            <p:nvSpPr>
              <p:cNvPr id="170" name="Line 154"/>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p:spPr>
            <p:txBody>
              <a:bodyPr/>
              <a:lstStyle/>
              <a:p>
                <a:endParaRPr lang="en-US"/>
              </a:p>
            </p:txBody>
          </p:sp>
          <p:sp>
            <p:nvSpPr>
              <p:cNvPr id="171" name="Line 155"/>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p:spPr>
            <p:txBody>
              <a:bodyPr/>
              <a:lstStyle/>
              <a:p>
                <a:endParaRPr lang="en-US"/>
              </a:p>
            </p:txBody>
          </p:sp>
          <p:sp>
            <p:nvSpPr>
              <p:cNvPr id="172" name="Line 156"/>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p:spPr>
            <p:txBody>
              <a:bodyPr/>
              <a:lstStyle/>
              <a:p>
                <a:endParaRPr lang="en-US"/>
              </a:p>
            </p:txBody>
          </p:sp>
        </p:grpSp>
        <p:grpSp>
          <p:nvGrpSpPr>
            <p:cNvPr id="173" name="Group 171"/>
            <p:cNvGrpSpPr>
              <a:grpSpLocks/>
            </p:cNvGrpSpPr>
            <p:nvPr/>
          </p:nvGrpSpPr>
          <p:grpSpPr bwMode="auto">
            <a:xfrm>
              <a:off x="1898650" y="1042988"/>
              <a:ext cx="1874838" cy="2120900"/>
              <a:chOff x="1196" y="657"/>
              <a:chExt cx="1181" cy="1336"/>
            </a:xfrm>
          </p:grpSpPr>
          <p:sp>
            <p:nvSpPr>
              <p:cNvPr id="174" name="Line 163"/>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p:spPr>
            <p:txBody>
              <a:bodyPr/>
              <a:lstStyle/>
              <a:p>
                <a:endParaRPr lang="en-US"/>
              </a:p>
            </p:txBody>
          </p:sp>
          <p:sp>
            <p:nvSpPr>
              <p:cNvPr id="175" name="Line 164"/>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p:spPr>
            <p:txBody>
              <a:bodyPr/>
              <a:lstStyle/>
              <a:p>
                <a:endParaRPr lang="en-US"/>
              </a:p>
            </p:txBody>
          </p:sp>
          <p:sp>
            <p:nvSpPr>
              <p:cNvPr id="176" name="Line 165"/>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p:spPr>
            <p:txBody>
              <a:bodyPr/>
              <a:lstStyle/>
              <a:p>
                <a:endParaRPr lang="en-US"/>
              </a:p>
            </p:txBody>
          </p:sp>
        </p:grpSp>
        <p:grpSp>
          <p:nvGrpSpPr>
            <p:cNvPr id="177" name="Group 170"/>
            <p:cNvGrpSpPr>
              <a:grpSpLocks/>
            </p:cNvGrpSpPr>
            <p:nvPr/>
          </p:nvGrpSpPr>
          <p:grpSpPr bwMode="auto">
            <a:xfrm>
              <a:off x="5405438" y="879475"/>
              <a:ext cx="2120900" cy="1876425"/>
              <a:chOff x="3405" y="554"/>
              <a:chExt cx="1336" cy="1182"/>
            </a:xfrm>
          </p:grpSpPr>
          <p:sp>
            <p:nvSpPr>
              <p:cNvPr id="178" name="Line 160"/>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p:spPr>
            <p:txBody>
              <a:bodyPr/>
              <a:lstStyle/>
              <a:p>
                <a:endParaRPr lang="en-US"/>
              </a:p>
            </p:txBody>
          </p:sp>
          <p:sp>
            <p:nvSpPr>
              <p:cNvPr id="179" name="Line 161"/>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p:spPr>
            <p:txBody>
              <a:bodyPr/>
              <a:lstStyle/>
              <a:p>
                <a:endParaRPr lang="en-US"/>
              </a:p>
            </p:txBody>
          </p:sp>
          <p:sp>
            <p:nvSpPr>
              <p:cNvPr id="180" name="Line 162"/>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p:spPr>
            <p:txBody>
              <a:bodyPr/>
              <a:lstStyle/>
              <a:p>
                <a:endParaRPr lang="en-US"/>
              </a:p>
            </p:txBody>
          </p:sp>
        </p:grpSp>
        <p:grpSp>
          <p:nvGrpSpPr>
            <p:cNvPr id="181" name="Group 169"/>
            <p:cNvGrpSpPr>
              <a:grpSpLocks/>
            </p:cNvGrpSpPr>
            <p:nvPr/>
          </p:nvGrpSpPr>
          <p:grpSpPr bwMode="auto">
            <a:xfrm>
              <a:off x="3856038" y="3898900"/>
              <a:ext cx="2120900" cy="1793875"/>
              <a:chOff x="2429" y="2456"/>
              <a:chExt cx="1336" cy="1130"/>
            </a:xfrm>
          </p:grpSpPr>
          <p:sp>
            <p:nvSpPr>
              <p:cNvPr id="182" name="Line 15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p:spPr>
            <p:txBody>
              <a:bodyPr/>
              <a:lstStyle/>
              <a:p>
                <a:endParaRPr lang="en-US"/>
              </a:p>
            </p:txBody>
          </p:sp>
          <p:sp>
            <p:nvSpPr>
              <p:cNvPr id="183" name="Line 15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p:spPr>
            <p:txBody>
              <a:bodyPr/>
              <a:lstStyle/>
              <a:p>
                <a:endParaRPr lang="en-US"/>
              </a:p>
            </p:txBody>
          </p:sp>
          <p:sp>
            <p:nvSpPr>
              <p:cNvPr id="184" name="Line 15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p:spPr>
            <p:txBody>
              <a:bodyPr/>
              <a:lstStyle/>
              <a:p>
                <a:endParaRPr lang="en-US"/>
              </a:p>
            </p:txBody>
          </p:sp>
        </p:grpSp>
        <p:grpSp>
          <p:nvGrpSpPr>
            <p:cNvPr id="185" name="Group 2"/>
            <p:cNvGrpSpPr>
              <a:grpSpLocks noChangeAspect="1"/>
            </p:cNvGrpSpPr>
            <p:nvPr/>
          </p:nvGrpSpPr>
          <p:grpSpPr bwMode="auto">
            <a:xfrm>
              <a:off x="1244600" y="227013"/>
              <a:ext cx="6853238" cy="6200775"/>
              <a:chOff x="1056" y="288"/>
              <a:chExt cx="4032" cy="3648"/>
            </a:xfrm>
          </p:grpSpPr>
          <p:sp>
            <p:nvSpPr>
              <p:cNvPr id="186" name="Oval 3"/>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87" name="Oval 4"/>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88" name="Oval 5"/>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89" name="Oval 6"/>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0" name="Oval 7"/>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1" name="Oval 8"/>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2" name="Oval 9"/>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3" name="Oval 10"/>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4" name="Oval 11"/>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5" name="Oval 12"/>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6" name="Oval 13"/>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7" name="Oval 14"/>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8" name="Oval 15"/>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199" name="Oval 16"/>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0" name="Oval 17"/>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1" name="Oval 18"/>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2" name="Oval 19"/>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3" name="Oval 20"/>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4" name="Oval 21"/>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5" name="Oval 22"/>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6" name="Oval 23"/>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7" name="Oval 24"/>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8" name="Oval 25"/>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09" name="Oval 26"/>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0" name="Oval 27"/>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1" name="Oval 28"/>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2" name="Oval 29"/>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3" name="Oval 30"/>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4" name="Oval 31"/>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5" name="Oval 32"/>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6" name="Oval 33"/>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7" name="Oval 34"/>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8" name="Oval 35"/>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9" name="Oval 36"/>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0" name="Oval 37"/>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1" name="Oval 38"/>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2" name="Oval 39"/>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3" name="Oval 40"/>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4" name="Oval 41"/>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5" name="Oval 42"/>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6" name="Oval 43"/>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7" name="Oval 44"/>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8" name="Oval 45"/>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9" name="Oval 46"/>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0" name="Oval 47"/>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1" name="Oval 48"/>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2" name="Oval 49"/>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3" name="Oval 50"/>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4" name="Oval 51"/>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5" name="Oval 52"/>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6" name="Oval 53"/>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7" name="Oval 54"/>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8" name="Oval 55"/>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9" name="Oval 56"/>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0" name="Oval 57"/>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1" name="Oval 58"/>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2" name="Oval 59"/>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3" name="Oval 60"/>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4" name="Oval 61"/>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5" name="Oval 62"/>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6" name="Oval 63"/>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7" name="Oval 64"/>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8" name="Oval 65"/>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49" name="Oval 66"/>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0" name="Oval 67"/>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1" name="Oval 68"/>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2" name="Oval 69"/>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3" name="Oval 70"/>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4" name="Oval 71"/>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5" name="Oval 72"/>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6" name="Oval 73"/>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7" name="Oval 74"/>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8" name="Oval 75"/>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59" name="Oval 76"/>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0" name="Oval 77"/>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1" name="Oval 78"/>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2" name="Oval 79"/>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3" name="Oval 80"/>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4" name="Oval 81"/>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5" name="Oval 82"/>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6" name="Oval 83"/>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7" name="Oval 84"/>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8" name="Oval 85"/>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69" name="Oval 86"/>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0" name="Oval 87"/>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1" name="Oval 88"/>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2" name="Oval 89"/>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3" name="Oval 90"/>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4" name="Oval 91"/>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5" name="Oval 92"/>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6" name="Oval 93"/>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7" name="Oval 94"/>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8" name="Oval 95"/>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79" name="Oval 96"/>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0" name="Oval 97"/>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1" name="Oval 98"/>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2" name="Oval 99"/>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3" name="Oval 100"/>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4" name="Oval 101"/>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5" name="Oval 102"/>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6" name="Oval 103"/>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7" name="Oval 104"/>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8" name="Oval 105"/>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89" name="Oval 106"/>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0" name="Oval 107"/>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1" name="Oval 108"/>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2" name="Oval 109"/>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3" name="Oval 110"/>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4" name="Oval 111"/>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5" name="Oval 112"/>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96" name="Oval 113"/>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297" name="Group 114"/>
            <p:cNvGrpSpPr>
              <a:grpSpLocks noChangeAspect="1"/>
            </p:cNvGrpSpPr>
            <p:nvPr/>
          </p:nvGrpSpPr>
          <p:grpSpPr bwMode="auto">
            <a:xfrm>
              <a:off x="1652588" y="390525"/>
              <a:ext cx="5384800" cy="4486275"/>
              <a:chOff x="864" y="192"/>
              <a:chExt cx="3168" cy="2640"/>
            </a:xfrm>
          </p:grpSpPr>
          <p:sp>
            <p:nvSpPr>
              <p:cNvPr id="298" name="Line 115"/>
              <p:cNvSpPr>
                <a:spLocks noChangeAspect="1" noChangeShapeType="1"/>
              </p:cNvSpPr>
              <p:nvPr/>
            </p:nvSpPr>
            <p:spPr bwMode="auto">
              <a:xfrm flipH="1">
                <a:off x="864" y="1536"/>
                <a:ext cx="1584" cy="1296"/>
              </a:xfrm>
              <a:prstGeom prst="line">
                <a:avLst/>
              </a:prstGeom>
              <a:noFill/>
              <a:ln w="63500">
                <a:solidFill>
                  <a:srgbClr val="008000"/>
                </a:solidFill>
                <a:round/>
                <a:headEnd/>
                <a:tailEnd/>
              </a:ln>
            </p:spPr>
            <p:txBody>
              <a:bodyPr/>
              <a:lstStyle/>
              <a:p>
                <a:endParaRPr lang="en-US"/>
              </a:p>
            </p:txBody>
          </p:sp>
          <p:sp>
            <p:nvSpPr>
              <p:cNvPr id="299" name="Line 116"/>
              <p:cNvSpPr>
                <a:spLocks noChangeAspect="1" noChangeShapeType="1"/>
              </p:cNvSpPr>
              <p:nvPr/>
            </p:nvSpPr>
            <p:spPr bwMode="auto">
              <a:xfrm flipV="1">
                <a:off x="2448" y="192"/>
                <a:ext cx="0" cy="1344"/>
              </a:xfrm>
              <a:prstGeom prst="line">
                <a:avLst/>
              </a:prstGeom>
              <a:noFill/>
              <a:ln w="63500">
                <a:solidFill>
                  <a:srgbClr val="008000"/>
                </a:solidFill>
                <a:round/>
                <a:headEnd/>
                <a:tailEnd/>
              </a:ln>
            </p:spPr>
            <p:txBody>
              <a:bodyPr/>
              <a:lstStyle/>
              <a:p>
                <a:endParaRPr lang="en-US"/>
              </a:p>
            </p:txBody>
          </p:sp>
          <p:sp>
            <p:nvSpPr>
              <p:cNvPr id="300" name="Line 117"/>
              <p:cNvSpPr>
                <a:spLocks noChangeAspect="1" noChangeShapeType="1"/>
              </p:cNvSpPr>
              <p:nvPr/>
            </p:nvSpPr>
            <p:spPr bwMode="auto">
              <a:xfrm>
                <a:off x="2448" y="1536"/>
                <a:ext cx="1584" cy="1008"/>
              </a:xfrm>
              <a:prstGeom prst="line">
                <a:avLst/>
              </a:prstGeom>
              <a:noFill/>
              <a:ln w="63500">
                <a:solidFill>
                  <a:srgbClr val="008000"/>
                </a:solidFill>
                <a:round/>
                <a:headEnd/>
                <a:tailEnd/>
              </a:ln>
            </p:spPr>
            <p:txBody>
              <a:bodyPr/>
              <a:lstStyle/>
              <a:p>
                <a:endParaRPr lang="en-US"/>
              </a:p>
            </p:txBody>
          </p:sp>
        </p:grpSp>
        <p:sp>
          <p:nvSpPr>
            <p:cNvPr id="301" name="AutoShape 127"/>
            <p:cNvSpPr>
              <a:spLocks noChangeAspect="1" noChangeArrowheads="1"/>
            </p:cNvSpPr>
            <p:nvPr/>
          </p:nvSpPr>
          <p:spPr bwMode="auto">
            <a:xfrm>
              <a:off x="4800600" y="38862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2" name="AutoShape 128"/>
            <p:cNvSpPr>
              <a:spLocks noChangeAspect="1" noChangeArrowheads="1"/>
            </p:cNvSpPr>
            <p:nvPr/>
          </p:nvSpPr>
          <p:spPr bwMode="auto">
            <a:xfrm>
              <a:off x="4876800" y="45720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3" name="AutoShape 129"/>
            <p:cNvSpPr>
              <a:spLocks noChangeAspect="1" noChangeArrowheads="1"/>
            </p:cNvSpPr>
            <p:nvPr/>
          </p:nvSpPr>
          <p:spPr bwMode="auto">
            <a:xfrm>
              <a:off x="3886200" y="62484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4" name="AutoShape 130"/>
            <p:cNvSpPr>
              <a:spLocks noChangeAspect="1" noChangeArrowheads="1"/>
            </p:cNvSpPr>
            <p:nvPr/>
          </p:nvSpPr>
          <p:spPr bwMode="auto">
            <a:xfrm>
              <a:off x="5029200" y="18288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5" name="AutoShape 131"/>
            <p:cNvSpPr>
              <a:spLocks noChangeAspect="1" noChangeArrowheads="1"/>
            </p:cNvSpPr>
            <p:nvPr/>
          </p:nvSpPr>
          <p:spPr bwMode="auto">
            <a:xfrm>
              <a:off x="6248400" y="20574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6" name="AutoShape 132"/>
            <p:cNvSpPr>
              <a:spLocks noChangeAspect="1" noChangeArrowheads="1"/>
            </p:cNvSpPr>
            <p:nvPr/>
          </p:nvSpPr>
          <p:spPr bwMode="auto">
            <a:xfrm>
              <a:off x="5715000" y="1371600"/>
              <a:ext cx="246063"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7" name="AutoShape 133"/>
            <p:cNvSpPr>
              <a:spLocks noChangeAspect="1" noChangeArrowheads="1"/>
            </p:cNvSpPr>
            <p:nvPr/>
          </p:nvSpPr>
          <p:spPr bwMode="auto">
            <a:xfrm>
              <a:off x="2971800" y="2514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8" name="AutoShape 134"/>
            <p:cNvSpPr>
              <a:spLocks noChangeAspect="1" noChangeArrowheads="1"/>
            </p:cNvSpPr>
            <p:nvPr/>
          </p:nvSpPr>
          <p:spPr bwMode="auto">
            <a:xfrm>
              <a:off x="3048000" y="1295400"/>
              <a:ext cx="244475" cy="246063"/>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09" name="AutoShape 135"/>
            <p:cNvSpPr>
              <a:spLocks noChangeAspect="1" noChangeArrowheads="1"/>
            </p:cNvSpPr>
            <p:nvPr/>
          </p:nvSpPr>
          <p:spPr bwMode="auto">
            <a:xfrm>
              <a:off x="1676400" y="1371600"/>
              <a:ext cx="244475" cy="244475"/>
            </a:xfrm>
            <a:prstGeom prst="flowChartConnector">
              <a:avLst/>
            </a:prstGeom>
            <a:solidFill>
              <a:srgbClr val="0000FF"/>
            </a:solidFill>
            <a:ln w="9525">
              <a:solidFill>
                <a:schemeClr val="tx1"/>
              </a:solidFill>
              <a:round/>
              <a:headEnd/>
              <a:tailEnd/>
            </a:ln>
          </p:spPr>
          <p:txBody>
            <a:bodyPr wrap="none" anchor="ctr"/>
            <a:lstStyle/>
            <a:p>
              <a:endParaRPr lang="en-US"/>
            </a:p>
          </p:txBody>
        </p:sp>
        <p:sp>
          <p:nvSpPr>
            <p:cNvPr id="310" name="AutoShape 139"/>
            <p:cNvSpPr>
              <a:spLocks noChangeAspect="1" noChangeArrowheads="1"/>
            </p:cNvSpPr>
            <p:nvPr/>
          </p:nvSpPr>
          <p:spPr bwMode="auto">
            <a:xfrm>
              <a:off x="4027488" y="33321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11" name="AutoShape 140"/>
            <p:cNvSpPr>
              <a:spLocks noChangeAspect="1" noChangeArrowheads="1"/>
            </p:cNvSpPr>
            <p:nvPr/>
          </p:nvSpPr>
          <p:spPr bwMode="auto">
            <a:xfrm>
              <a:off x="5599113" y="71437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sp>
          <p:nvSpPr>
            <p:cNvPr id="312" name="AutoShape 141"/>
            <p:cNvSpPr>
              <a:spLocks noChangeAspect="1" noChangeArrowheads="1"/>
            </p:cNvSpPr>
            <p:nvPr/>
          </p:nvSpPr>
          <p:spPr bwMode="auto">
            <a:xfrm>
              <a:off x="3946525" y="233838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p>
          </p:txBody>
        </p:sp>
        <p:grpSp>
          <p:nvGrpSpPr>
            <p:cNvPr id="313" name="Group 142"/>
            <p:cNvGrpSpPr>
              <a:grpSpLocks/>
            </p:cNvGrpSpPr>
            <p:nvPr/>
          </p:nvGrpSpPr>
          <p:grpSpPr bwMode="auto">
            <a:xfrm>
              <a:off x="511175" y="390525"/>
              <a:ext cx="3262313" cy="2855913"/>
              <a:chOff x="322" y="246"/>
              <a:chExt cx="2055" cy="1799"/>
            </a:xfrm>
          </p:grpSpPr>
          <p:sp>
            <p:nvSpPr>
              <p:cNvPr id="314" name="Line 143"/>
              <p:cNvSpPr>
                <a:spLocks noChangeAspect="1" noChangeShapeType="1"/>
              </p:cNvSpPr>
              <p:nvPr/>
            </p:nvSpPr>
            <p:spPr bwMode="auto">
              <a:xfrm flipV="1">
                <a:off x="322" y="1274"/>
                <a:ext cx="1233" cy="308"/>
              </a:xfrm>
              <a:prstGeom prst="line">
                <a:avLst/>
              </a:prstGeom>
              <a:noFill/>
              <a:ln w="38100">
                <a:solidFill>
                  <a:srgbClr val="0000FF"/>
                </a:solidFill>
                <a:round/>
                <a:headEnd/>
                <a:tailEnd/>
              </a:ln>
            </p:spPr>
            <p:txBody>
              <a:bodyPr/>
              <a:lstStyle/>
              <a:p>
                <a:endParaRPr lang="en-US"/>
              </a:p>
            </p:txBody>
          </p:sp>
          <p:sp>
            <p:nvSpPr>
              <p:cNvPr id="315" name="Line 144"/>
              <p:cNvSpPr>
                <a:spLocks noChangeAspect="1" noChangeShapeType="1"/>
              </p:cNvSpPr>
              <p:nvPr/>
            </p:nvSpPr>
            <p:spPr bwMode="auto">
              <a:xfrm flipH="1" flipV="1">
                <a:off x="1555" y="1274"/>
                <a:ext cx="720" cy="771"/>
              </a:xfrm>
              <a:prstGeom prst="line">
                <a:avLst/>
              </a:prstGeom>
              <a:noFill/>
              <a:ln w="38100">
                <a:solidFill>
                  <a:srgbClr val="0000FF"/>
                </a:solidFill>
                <a:round/>
                <a:headEnd/>
                <a:tailEnd/>
              </a:ln>
            </p:spPr>
            <p:txBody>
              <a:bodyPr/>
              <a:lstStyle/>
              <a:p>
                <a:endParaRPr lang="en-US"/>
              </a:p>
            </p:txBody>
          </p:sp>
          <p:sp>
            <p:nvSpPr>
              <p:cNvPr id="316" name="Line 145"/>
              <p:cNvSpPr>
                <a:spLocks noChangeAspect="1" noChangeShapeType="1"/>
              </p:cNvSpPr>
              <p:nvPr/>
            </p:nvSpPr>
            <p:spPr bwMode="auto">
              <a:xfrm flipH="1">
                <a:off x="1555" y="246"/>
                <a:ext cx="822" cy="1028"/>
              </a:xfrm>
              <a:prstGeom prst="line">
                <a:avLst/>
              </a:prstGeom>
              <a:noFill/>
              <a:ln w="38100">
                <a:solidFill>
                  <a:srgbClr val="0000FF"/>
                </a:solidFill>
                <a:round/>
                <a:headEnd/>
                <a:tailEnd/>
              </a:ln>
            </p:spPr>
            <p:txBody>
              <a:bodyPr/>
              <a:lstStyle/>
              <a:p>
                <a:endParaRPr lang="en-US"/>
              </a:p>
            </p:txBody>
          </p:sp>
        </p:grpSp>
        <p:grpSp>
          <p:nvGrpSpPr>
            <p:cNvPr id="317" name="Group 146"/>
            <p:cNvGrpSpPr>
              <a:grpSpLocks/>
            </p:cNvGrpSpPr>
            <p:nvPr/>
          </p:nvGrpSpPr>
          <p:grpSpPr bwMode="auto">
            <a:xfrm>
              <a:off x="4344988" y="390525"/>
              <a:ext cx="2936875" cy="3752850"/>
              <a:chOff x="2737" y="246"/>
              <a:chExt cx="1850" cy="2364"/>
            </a:xfrm>
          </p:grpSpPr>
          <p:sp>
            <p:nvSpPr>
              <p:cNvPr id="318" name="Line 147"/>
              <p:cNvSpPr>
                <a:spLocks noChangeAspect="1" noChangeShapeType="1"/>
              </p:cNvSpPr>
              <p:nvPr/>
            </p:nvSpPr>
            <p:spPr bwMode="auto">
              <a:xfrm flipV="1">
                <a:off x="2737" y="1017"/>
                <a:ext cx="1285" cy="103"/>
              </a:xfrm>
              <a:prstGeom prst="line">
                <a:avLst/>
              </a:prstGeom>
              <a:noFill/>
              <a:ln w="38100">
                <a:solidFill>
                  <a:srgbClr val="0000FF"/>
                </a:solidFill>
                <a:round/>
                <a:headEnd/>
                <a:tailEnd/>
              </a:ln>
            </p:spPr>
            <p:txBody>
              <a:bodyPr/>
              <a:lstStyle/>
              <a:p>
                <a:endParaRPr lang="en-US"/>
              </a:p>
            </p:txBody>
          </p:sp>
          <p:sp>
            <p:nvSpPr>
              <p:cNvPr id="319" name="Line 148"/>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p:spPr>
            <p:txBody>
              <a:bodyPr/>
              <a:lstStyle/>
              <a:p>
                <a:endParaRPr lang="en-US"/>
              </a:p>
            </p:txBody>
          </p:sp>
          <p:sp>
            <p:nvSpPr>
              <p:cNvPr id="320" name="Line 149"/>
              <p:cNvSpPr>
                <a:spLocks noChangeAspect="1" noChangeShapeType="1"/>
              </p:cNvSpPr>
              <p:nvPr/>
            </p:nvSpPr>
            <p:spPr bwMode="auto">
              <a:xfrm flipH="1">
                <a:off x="4022" y="246"/>
                <a:ext cx="565" cy="771"/>
              </a:xfrm>
              <a:prstGeom prst="line">
                <a:avLst/>
              </a:prstGeom>
              <a:noFill/>
              <a:ln w="38100">
                <a:solidFill>
                  <a:srgbClr val="0000FF"/>
                </a:solidFill>
                <a:round/>
                <a:headEnd/>
                <a:tailEnd/>
              </a:ln>
            </p:spPr>
            <p:txBody>
              <a:bodyPr/>
              <a:lstStyle/>
              <a:p>
                <a:endParaRPr lang="en-US"/>
              </a:p>
            </p:txBody>
          </p:sp>
        </p:grpSp>
        <p:grpSp>
          <p:nvGrpSpPr>
            <p:cNvPr id="321" name="Group 150"/>
            <p:cNvGrpSpPr>
              <a:grpSpLocks/>
            </p:cNvGrpSpPr>
            <p:nvPr/>
          </p:nvGrpSpPr>
          <p:grpSpPr bwMode="auto">
            <a:xfrm>
              <a:off x="1816100" y="3327400"/>
              <a:ext cx="3833813" cy="2773363"/>
              <a:chOff x="1144" y="2096"/>
              <a:chExt cx="2415" cy="1747"/>
            </a:xfrm>
          </p:grpSpPr>
          <p:sp>
            <p:nvSpPr>
              <p:cNvPr id="322" name="Line 151"/>
              <p:cNvSpPr>
                <a:spLocks noChangeAspect="1" noChangeShapeType="1"/>
              </p:cNvSpPr>
              <p:nvPr/>
            </p:nvSpPr>
            <p:spPr bwMode="auto">
              <a:xfrm>
                <a:off x="2994" y="3021"/>
                <a:ext cx="565" cy="822"/>
              </a:xfrm>
              <a:prstGeom prst="line">
                <a:avLst/>
              </a:prstGeom>
              <a:noFill/>
              <a:ln w="38100">
                <a:solidFill>
                  <a:srgbClr val="0000FF"/>
                </a:solidFill>
                <a:round/>
                <a:headEnd/>
                <a:tailEnd/>
              </a:ln>
            </p:spPr>
            <p:txBody>
              <a:bodyPr/>
              <a:lstStyle/>
              <a:p>
                <a:endParaRPr lang="en-US"/>
              </a:p>
            </p:txBody>
          </p:sp>
          <p:sp>
            <p:nvSpPr>
              <p:cNvPr id="323" name="Line 152"/>
              <p:cNvSpPr>
                <a:spLocks noChangeAspect="1" noChangeShapeType="1"/>
              </p:cNvSpPr>
              <p:nvPr/>
            </p:nvSpPr>
            <p:spPr bwMode="auto">
              <a:xfrm>
                <a:off x="1144" y="2969"/>
                <a:ext cx="1850" cy="52"/>
              </a:xfrm>
              <a:prstGeom prst="line">
                <a:avLst/>
              </a:prstGeom>
              <a:noFill/>
              <a:ln w="38100">
                <a:solidFill>
                  <a:srgbClr val="0000FF"/>
                </a:solidFill>
                <a:round/>
                <a:headEnd/>
                <a:tailEnd/>
              </a:ln>
            </p:spPr>
            <p:txBody>
              <a:bodyPr/>
              <a:lstStyle/>
              <a:p>
                <a:endParaRPr lang="en-US"/>
              </a:p>
            </p:txBody>
          </p:sp>
          <p:sp>
            <p:nvSpPr>
              <p:cNvPr id="324" name="Line 153"/>
              <p:cNvSpPr>
                <a:spLocks noChangeAspect="1" noChangeShapeType="1"/>
              </p:cNvSpPr>
              <p:nvPr/>
            </p:nvSpPr>
            <p:spPr bwMode="auto">
              <a:xfrm flipH="1">
                <a:off x="2994" y="2096"/>
                <a:ext cx="360" cy="925"/>
              </a:xfrm>
              <a:prstGeom prst="line">
                <a:avLst/>
              </a:prstGeom>
              <a:noFill/>
              <a:ln w="38100">
                <a:solidFill>
                  <a:srgbClr val="0000FF"/>
                </a:solidFill>
                <a:round/>
                <a:headEnd/>
                <a:tailEnd/>
              </a:ln>
            </p:spPr>
            <p:txBody>
              <a:bodyPr/>
              <a:lstStyle/>
              <a:p>
                <a:endParaRPr lang="en-US"/>
              </a:p>
            </p:txBody>
          </p:sp>
        </p:grpSp>
        <p:sp>
          <p:nvSpPr>
            <p:cNvPr id="325" name="AutoShape 167"/>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learned </a:t>
            </a:r>
            <a:r>
              <a:rPr lang="en-US" dirty="0" err="1" smtClean="0"/>
              <a:t>codewords</a:t>
            </a:r>
            <a:endParaRPr lang="en-US" dirty="0"/>
          </a:p>
        </p:txBody>
      </p:sp>
      <p:sp>
        <p:nvSpPr>
          <p:cNvPr id="5" name="TextBox 4"/>
          <p:cNvSpPr txBox="1"/>
          <p:nvPr/>
        </p:nvSpPr>
        <p:spPr>
          <a:xfrm>
            <a:off x="6715130" y="6488668"/>
            <a:ext cx="2428870" cy="369332"/>
          </a:xfrm>
          <a:prstGeom prst="rect">
            <a:avLst/>
          </a:prstGeom>
          <a:noFill/>
        </p:spPr>
        <p:txBody>
          <a:bodyPr wrap="none" rtlCol="0">
            <a:spAutoFit/>
          </a:bodyPr>
          <a:lstStyle/>
          <a:p>
            <a:r>
              <a:rPr lang="en-US" dirty="0" smtClean="0"/>
              <a:t>Sivic et al. ICCV 2005</a:t>
            </a:r>
            <a:endParaRPr lang="en-US" dirty="0"/>
          </a:p>
        </p:txBody>
      </p:sp>
      <p:sp>
        <p:nvSpPr>
          <p:cNvPr id="6" name="TextBox 5"/>
          <p:cNvSpPr txBox="1"/>
          <p:nvPr/>
        </p:nvSpPr>
        <p:spPr>
          <a:xfrm>
            <a:off x="0" y="6488668"/>
            <a:ext cx="6782691" cy="369332"/>
          </a:xfrm>
          <a:prstGeom prst="rect">
            <a:avLst/>
          </a:prstGeom>
          <a:noFill/>
        </p:spPr>
        <p:txBody>
          <a:bodyPr wrap="none" rtlCol="0">
            <a:spAutoFit/>
          </a:bodyPr>
          <a:lstStyle/>
          <a:p>
            <a:r>
              <a:rPr lang="en-US" dirty="0" smtClean="0">
                <a:hlinkClick r:id="rId2"/>
              </a:rPr>
              <a:t>http://www.robots.ox.ac.uk/~vgg/publications/papers/sivic05b.pdf</a:t>
            </a:r>
            <a:endParaRPr lang="en-US" dirty="0"/>
          </a:p>
        </p:txBody>
      </p:sp>
      <p:pic>
        <p:nvPicPr>
          <p:cNvPr id="279556" name="Picture 4"/>
          <p:cNvPicPr>
            <a:picLocks noChangeAspect="1" noChangeArrowheads="1"/>
          </p:cNvPicPr>
          <p:nvPr/>
        </p:nvPicPr>
        <p:blipFill>
          <a:blip r:embed="rId3" cstate="print"/>
          <a:srcRect/>
          <a:stretch>
            <a:fillRect/>
          </a:stretch>
        </p:blipFill>
        <p:spPr bwMode="auto">
          <a:xfrm>
            <a:off x="1524000" y="1371600"/>
            <a:ext cx="5915025" cy="4124325"/>
          </a:xfrm>
          <a:prstGeom prst="rect">
            <a:avLst/>
          </a:prstGeom>
          <a:noFill/>
          <a:ln w="9525">
            <a:noFill/>
            <a:miter lim="800000"/>
            <a:headEnd/>
            <a:tailEnd/>
          </a:ln>
        </p:spPr>
      </p:pic>
      <p:sp>
        <p:nvSpPr>
          <p:cNvPr id="9" name="TextBox 8"/>
          <p:cNvSpPr txBox="1"/>
          <p:nvPr/>
        </p:nvSpPr>
        <p:spPr>
          <a:xfrm>
            <a:off x="2133600" y="5638800"/>
            <a:ext cx="4788490" cy="646331"/>
          </a:xfrm>
          <a:prstGeom prst="rect">
            <a:avLst/>
          </a:prstGeom>
          <a:noFill/>
        </p:spPr>
        <p:txBody>
          <a:bodyPr wrap="none" rtlCol="0">
            <a:spAutoFit/>
          </a:bodyPr>
          <a:lstStyle/>
          <a:p>
            <a:r>
              <a:rPr lang="en-US" dirty="0" smtClean="0"/>
              <a:t>Most likely </a:t>
            </a:r>
            <a:r>
              <a:rPr lang="en-US" dirty="0" err="1" smtClean="0"/>
              <a:t>codewords</a:t>
            </a:r>
            <a:r>
              <a:rPr lang="en-US" dirty="0" smtClean="0"/>
              <a:t> for 4 learned “topics”</a:t>
            </a:r>
          </a:p>
          <a:p>
            <a:r>
              <a:rPr lang="en-US" dirty="0" smtClean="0"/>
              <a:t>EM with multinomial (problem 3) to get topics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Visual Dictionaries</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278530" name="Picture 2"/>
          <p:cNvPicPr>
            <a:picLocks noChangeAspect="1" noChangeArrowheads="1"/>
          </p:cNvPicPr>
          <p:nvPr/>
        </p:nvPicPr>
        <p:blipFill>
          <a:blip r:embed="rId2" cstate="print"/>
          <a:srcRect/>
          <a:stretch>
            <a:fillRect/>
          </a:stretch>
        </p:blipFill>
        <p:spPr bwMode="auto">
          <a:xfrm>
            <a:off x="1600200" y="1676400"/>
            <a:ext cx="6019800" cy="4554454"/>
          </a:xfrm>
          <a:prstGeom prst="rect">
            <a:avLst/>
          </a:prstGeom>
          <a:noFill/>
          <a:ln w="9525">
            <a:noFill/>
            <a:miter lim="800000"/>
            <a:headEnd/>
            <a:tailEnd/>
          </a:ln>
        </p:spPr>
      </p:pic>
      <p:sp>
        <p:nvSpPr>
          <p:cNvPr id="5" name="TextBox 4">
            <a:hlinkClick r:id="rId3"/>
          </p:cNvPr>
          <p:cNvSpPr txBox="1"/>
          <p:nvPr/>
        </p:nvSpPr>
        <p:spPr>
          <a:xfrm>
            <a:off x="3197785" y="6172200"/>
            <a:ext cx="2364815" cy="369332"/>
          </a:xfrm>
          <a:prstGeom prst="rect">
            <a:avLst/>
          </a:prstGeom>
          <a:noFill/>
        </p:spPr>
        <p:txBody>
          <a:bodyPr wrap="none" rtlCol="0">
            <a:spAutoFit/>
          </a:bodyPr>
          <a:lstStyle/>
          <a:p>
            <a:r>
              <a:rPr lang="en-US" dirty="0" smtClean="0">
                <a:hlinkClick r:id="rId3"/>
              </a:rPr>
              <a:t>Inpainting Application</a:t>
            </a:r>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Agglomerative clustering</a:t>
            </a:r>
            <a:endParaRPr lang="en-US" dirty="0"/>
          </a:p>
        </p:txBody>
      </p:sp>
      <p:pic>
        <p:nvPicPr>
          <p:cNvPr id="259074" name="Picture 2"/>
          <p:cNvPicPr>
            <a:picLocks noChangeAspect="1" noChangeArrowheads="1"/>
          </p:cNvPicPr>
          <p:nvPr/>
        </p:nvPicPr>
        <p:blipFill>
          <a:blip r:embed="rId2" cstate="print"/>
          <a:srcRect/>
          <a:stretch>
            <a:fillRect/>
          </a:stretch>
        </p:blipFill>
        <p:spPr bwMode="auto">
          <a:xfrm>
            <a:off x="703385" y="1219200"/>
            <a:ext cx="7439025"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Agglomerative clustering</a:t>
            </a:r>
            <a:endParaRPr lang="en-US" dirty="0"/>
          </a:p>
        </p:txBody>
      </p:sp>
      <p:pic>
        <p:nvPicPr>
          <p:cNvPr id="265218" name="Picture 2"/>
          <p:cNvPicPr>
            <a:picLocks noChangeAspect="1" noChangeArrowheads="1"/>
          </p:cNvPicPr>
          <p:nvPr/>
        </p:nvPicPr>
        <p:blipFill>
          <a:blip r:embed="rId2" cstate="print"/>
          <a:srcRect/>
          <a:stretch>
            <a:fillRect/>
          </a:stretch>
        </p:blipFill>
        <p:spPr bwMode="auto">
          <a:xfrm>
            <a:off x="790575" y="1138238"/>
            <a:ext cx="7562850"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Agglomerative clustering</a:t>
            </a:r>
            <a:endParaRPr lang="en-US" dirty="0"/>
          </a:p>
        </p:txBody>
      </p:sp>
      <p:pic>
        <p:nvPicPr>
          <p:cNvPr id="266242" name="Picture 2"/>
          <p:cNvPicPr>
            <a:picLocks noChangeAspect="1" noChangeArrowheads="1"/>
          </p:cNvPicPr>
          <p:nvPr/>
        </p:nvPicPr>
        <p:blipFill>
          <a:blip r:embed="rId2" cstate="print"/>
          <a:srcRect/>
          <a:stretch>
            <a:fillRect/>
          </a:stretch>
        </p:blipFill>
        <p:spPr bwMode="auto">
          <a:xfrm>
            <a:off x="838200" y="1138238"/>
            <a:ext cx="7381875"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for Summarization</a:t>
            </a:r>
            <a:endParaRPr lang="en-US" dirty="0"/>
          </a:p>
        </p:txBody>
      </p:sp>
      <p:sp>
        <p:nvSpPr>
          <p:cNvPr id="3" name="Content Placeholder 2"/>
          <p:cNvSpPr>
            <a:spLocks noGrp="1"/>
          </p:cNvSpPr>
          <p:nvPr>
            <p:ph idx="1"/>
          </p:nvPr>
        </p:nvSpPr>
        <p:spPr/>
        <p:txBody>
          <a:bodyPr/>
          <a:lstStyle/>
          <a:p>
            <a:pPr>
              <a:buNone/>
            </a:pPr>
            <a:r>
              <a:rPr lang="en-US" dirty="0" smtClean="0"/>
              <a:t>	Goal: cluster to minimize variance in data given clusters</a:t>
            </a:r>
          </a:p>
          <a:p>
            <a:pPr lvl="1"/>
            <a:r>
              <a:rPr lang="en-US" dirty="0" smtClean="0"/>
              <a:t>Preserve information</a:t>
            </a:r>
            <a:endParaRPr lang="en-US" dirty="0"/>
          </a:p>
        </p:txBody>
      </p:sp>
      <p:graphicFrame>
        <p:nvGraphicFramePr>
          <p:cNvPr id="4" name="Object 3"/>
          <p:cNvGraphicFramePr>
            <a:graphicFrameLocks noChangeAspect="1"/>
          </p:cNvGraphicFramePr>
          <p:nvPr/>
        </p:nvGraphicFramePr>
        <p:xfrm>
          <a:off x="1427163" y="4049713"/>
          <a:ext cx="5213350" cy="1066800"/>
        </p:xfrm>
        <a:graphic>
          <a:graphicData uri="http://schemas.openxmlformats.org/presentationml/2006/ole">
            <mc:AlternateContent xmlns:mc="http://schemas.openxmlformats.org/markup-compatibility/2006">
              <mc:Choice xmlns:v="urn:schemas-microsoft-com:vml" Requires="v">
                <p:oleObj spid="_x0000_s276486" name="Equation" r:id="rId3" imgW="2171520" imgH="444240" progId="Equation.3">
                  <p:embed/>
                </p:oleObj>
              </mc:Choice>
              <mc:Fallback>
                <p:oleObj name="Equation" r:id="rId3" imgW="217152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163" y="4049713"/>
                        <a:ext cx="521335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007873" y="5269468"/>
            <a:ext cx="2993127" cy="369332"/>
          </a:xfrm>
          <a:prstGeom prst="rect">
            <a:avLst/>
          </a:prstGeom>
          <a:noFill/>
        </p:spPr>
        <p:txBody>
          <a:bodyPr wrap="none" rtlCol="0">
            <a:spAutoFit/>
          </a:bodyPr>
          <a:lstStyle/>
          <a:p>
            <a:r>
              <a:rPr lang="en-US" dirty="0" smtClean="0"/>
              <a:t>Whether </a:t>
            </a:r>
            <a:r>
              <a:rPr lang="en-US" dirty="0" err="1" smtClean="0"/>
              <a:t>x</a:t>
            </a:r>
            <a:r>
              <a:rPr lang="en-US" baseline="-25000" dirty="0" err="1" smtClean="0"/>
              <a:t>j</a:t>
            </a:r>
            <a:r>
              <a:rPr lang="en-US" dirty="0" smtClean="0"/>
              <a:t> is assigned to </a:t>
            </a:r>
            <a:r>
              <a:rPr lang="en-US" dirty="0" err="1" smtClean="0"/>
              <a:t>c</a:t>
            </a:r>
            <a:r>
              <a:rPr lang="en-US" baseline="-25000" dirty="0" err="1" smtClean="0"/>
              <a:t>i</a:t>
            </a:r>
            <a:endParaRPr lang="en-US" baseline="-25000" dirty="0"/>
          </a:p>
        </p:txBody>
      </p:sp>
      <p:cxnSp>
        <p:nvCxnSpPr>
          <p:cNvPr id="7" name="Straight Arrow Connector 6"/>
          <p:cNvCxnSpPr/>
          <p:nvPr/>
        </p:nvCxnSpPr>
        <p:spPr>
          <a:xfrm rot="16200000" flipV="1">
            <a:off x="4817373" y="5002768"/>
            <a:ext cx="3810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5351343" y="4012168"/>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51243" y="3516868"/>
            <a:ext cx="1620957" cy="369332"/>
          </a:xfrm>
          <a:prstGeom prst="rect">
            <a:avLst/>
          </a:prstGeom>
          <a:noFill/>
        </p:spPr>
        <p:txBody>
          <a:bodyPr wrap="none" rtlCol="0">
            <a:spAutoFit/>
          </a:bodyPr>
          <a:lstStyle/>
          <a:p>
            <a:r>
              <a:rPr lang="en-US" dirty="0" smtClean="0"/>
              <a:t>Cluster center</a:t>
            </a:r>
            <a:endParaRPr lang="en-US" dirty="0"/>
          </a:p>
        </p:txBody>
      </p:sp>
      <p:sp>
        <p:nvSpPr>
          <p:cNvPr id="11" name="TextBox 10"/>
          <p:cNvSpPr txBox="1"/>
          <p:nvPr/>
        </p:nvSpPr>
        <p:spPr>
          <a:xfrm>
            <a:off x="6400800" y="3581400"/>
            <a:ext cx="671979" cy="369332"/>
          </a:xfrm>
          <a:prstGeom prst="rect">
            <a:avLst/>
          </a:prstGeom>
          <a:noFill/>
        </p:spPr>
        <p:txBody>
          <a:bodyPr wrap="none" rtlCol="0">
            <a:spAutoFit/>
          </a:bodyPr>
          <a:lstStyle/>
          <a:p>
            <a:r>
              <a:rPr lang="en-US" dirty="0" smtClean="0"/>
              <a:t>Data</a:t>
            </a:r>
            <a:endParaRPr lang="en-US" dirty="0"/>
          </a:p>
        </p:txBody>
      </p:sp>
      <p:cxnSp>
        <p:nvCxnSpPr>
          <p:cNvPr id="12" name="Straight Arrow Connector 11"/>
          <p:cNvCxnSpPr/>
          <p:nvPr/>
        </p:nvCxnSpPr>
        <p:spPr>
          <a:xfrm rot="5400000">
            <a:off x="6134100" y="4000500"/>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Agglomerative clustering</a:t>
            </a:r>
            <a:endParaRPr lang="en-US" dirty="0"/>
          </a:p>
        </p:txBody>
      </p:sp>
      <p:pic>
        <p:nvPicPr>
          <p:cNvPr id="267266" name="Picture 2"/>
          <p:cNvPicPr>
            <a:picLocks noChangeAspect="1" noChangeArrowheads="1"/>
          </p:cNvPicPr>
          <p:nvPr/>
        </p:nvPicPr>
        <p:blipFill>
          <a:blip r:embed="rId2" cstate="print"/>
          <a:srcRect/>
          <a:stretch>
            <a:fillRect/>
          </a:stretch>
        </p:blipFill>
        <p:spPr bwMode="auto">
          <a:xfrm>
            <a:off x="720970" y="1255835"/>
            <a:ext cx="7629525"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Agglomerative clustering</a:t>
            </a:r>
            <a:endParaRPr lang="en-US" dirty="0"/>
          </a:p>
        </p:txBody>
      </p:sp>
      <p:pic>
        <p:nvPicPr>
          <p:cNvPr id="268290" name="Picture 2"/>
          <p:cNvPicPr>
            <a:picLocks noChangeAspect="1" noChangeArrowheads="1"/>
          </p:cNvPicPr>
          <p:nvPr/>
        </p:nvPicPr>
        <p:blipFill>
          <a:blip r:embed="rId2" cstate="print"/>
          <a:srcRect/>
          <a:stretch>
            <a:fillRect/>
          </a:stretch>
        </p:blipFill>
        <p:spPr bwMode="auto">
          <a:xfrm>
            <a:off x="744415" y="990600"/>
            <a:ext cx="7496175"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Agglomerative clustering</a:t>
            </a:r>
            <a:endParaRPr lang="en-US" dirty="0"/>
          </a:p>
        </p:txBody>
      </p:sp>
      <p:sp>
        <p:nvSpPr>
          <p:cNvPr id="3" name="Content Placeholder 2"/>
          <p:cNvSpPr>
            <a:spLocks noGrp="1"/>
          </p:cNvSpPr>
          <p:nvPr>
            <p:ph idx="1"/>
          </p:nvPr>
        </p:nvSpPr>
        <p:spPr>
          <a:xfrm>
            <a:off x="457200" y="990600"/>
            <a:ext cx="6019800" cy="5135563"/>
          </a:xfrm>
        </p:spPr>
        <p:txBody>
          <a:bodyPr>
            <a:normAutofit/>
          </a:bodyPr>
          <a:lstStyle/>
          <a:p>
            <a:pPr>
              <a:buNone/>
            </a:pPr>
            <a:r>
              <a:rPr lang="en-US" sz="3000" dirty="0" smtClean="0"/>
              <a:t>How to define cluster similarity?</a:t>
            </a:r>
          </a:p>
          <a:p>
            <a:pPr>
              <a:buFontTx/>
              <a:buChar char="-"/>
            </a:pPr>
            <a:r>
              <a:rPr lang="en-US" sz="2400" dirty="0" smtClean="0"/>
              <a:t>Average distance between points, maximum distance, minimum distance</a:t>
            </a:r>
          </a:p>
          <a:p>
            <a:pPr>
              <a:buFontTx/>
              <a:buChar char="-"/>
            </a:pPr>
            <a:r>
              <a:rPr lang="en-US" sz="2400" dirty="0" smtClean="0"/>
              <a:t>Distance between means or </a:t>
            </a:r>
            <a:r>
              <a:rPr lang="en-US" sz="2400" dirty="0" err="1" smtClean="0"/>
              <a:t>medoids</a:t>
            </a:r>
            <a:endParaRPr lang="en-US" sz="2400" dirty="0" smtClean="0"/>
          </a:p>
          <a:p>
            <a:pPr>
              <a:buNone/>
            </a:pPr>
            <a:endParaRPr lang="en-US" sz="3000" dirty="0" smtClean="0"/>
          </a:p>
          <a:p>
            <a:pPr>
              <a:buNone/>
            </a:pPr>
            <a:r>
              <a:rPr lang="en-US" sz="3000" dirty="0" smtClean="0"/>
              <a:t>How many clusters?</a:t>
            </a:r>
          </a:p>
          <a:p>
            <a:pPr>
              <a:buFontTx/>
              <a:buChar char="-"/>
            </a:pPr>
            <a:r>
              <a:rPr lang="en-US" sz="2400" dirty="0" smtClean="0"/>
              <a:t>Clustering creates a </a:t>
            </a:r>
            <a:r>
              <a:rPr lang="en-US" sz="2400" dirty="0" err="1" smtClean="0"/>
              <a:t>dendrogram</a:t>
            </a:r>
            <a:r>
              <a:rPr lang="en-US" sz="2400" dirty="0" smtClean="0"/>
              <a:t> (a tree)</a:t>
            </a:r>
          </a:p>
          <a:p>
            <a:pPr>
              <a:buFontTx/>
              <a:buChar char="-"/>
            </a:pPr>
            <a:r>
              <a:rPr lang="en-US" sz="2400" dirty="0" smtClean="0"/>
              <a:t>Threshold based on max number of clusters or based on distance between merges</a:t>
            </a:r>
          </a:p>
          <a:p>
            <a:pPr>
              <a:buNone/>
            </a:pPr>
            <a:endParaRPr lang="en-US" sz="2400" dirty="0"/>
          </a:p>
        </p:txBody>
      </p:sp>
      <p:pic>
        <p:nvPicPr>
          <p:cNvPr id="270338" name="Picture 2" descr="http://www.mathworks.com/help/toolbox/stats/dendrogram.gif"/>
          <p:cNvPicPr>
            <a:picLocks noChangeAspect="1" noChangeArrowheads="1"/>
          </p:cNvPicPr>
          <p:nvPr/>
        </p:nvPicPr>
        <p:blipFill>
          <a:blip r:embed="rId2" cstate="print"/>
          <a:srcRect/>
          <a:stretch>
            <a:fillRect/>
          </a:stretch>
        </p:blipFill>
        <p:spPr bwMode="auto">
          <a:xfrm>
            <a:off x="5970830" y="4876800"/>
            <a:ext cx="3173170" cy="1905000"/>
          </a:xfrm>
          <a:prstGeom prst="rect">
            <a:avLst/>
          </a:prstGeom>
          <a:noFill/>
        </p:spPr>
      </p:pic>
      <p:sp>
        <p:nvSpPr>
          <p:cNvPr id="7" name="Oval 6"/>
          <p:cNvSpPr/>
          <p:nvPr/>
        </p:nvSpPr>
        <p:spPr>
          <a:xfrm>
            <a:off x="6934200" y="914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934200" y="1524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91400" y="1219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53400" y="23622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43800" y="2286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34200" y="24384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0" y="27432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8534400" y="914400"/>
            <a:ext cx="304800" cy="30480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5225328" y="5747472"/>
            <a:ext cx="1043876" cy="369332"/>
          </a:xfrm>
          <a:prstGeom prst="rect">
            <a:avLst/>
          </a:prstGeom>
          <a:noFill/>
        </p:spPr>
        <p:txBody>
          <a:bodyPr wrap="none" rtlCol="0">
            <a:spAutoFit/>
          </a:bodyPr>
          <a:lstStyle/>
          <a:p>
            <a:r>
              <a:rPr lang="en-US" dirty="0" smtClean="0"/>
              <a:t>distance</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Agglomerative clustering demo</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buNone/>
            </a:pPr>
            <a:endParaRPr lang="en-US" sz="2800" dirty="0" smtClean="0">
              <a:hlinkClick r:id="rId2"/>
            </a:endParaRPr>
          </a:p>
          <a:p>
            <a:pPr>
              <a:buNone/>
            </a:pPr>
            <a:r>
              <a:rPr lang="en-US" sz="2800" dirty="0" smtClean="0"/>
              <a:t>	</a:t>
            </a:r>
            <a:r>
              <a:rPr lang="en-US" sz="1800" dirty="0" smtClean="0">
                <a:hlinkClick r:id="rId2"/>
              </a:rPr>
              <a:t>http://home.dei.polimi.it/matteucc/Clustering/tutorial_html/AppletH.html</a:t>
            </a:r>
            <a:endParaRPr lang="en-US"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 Agglomerative Clustering</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3900" dirty="0" smtClean="0"/>
              <a:t>Good</a:t>
            </a:r>
          </a:p>
          <a:p>
            <a:r>
              <a:rPr lang="en-US" dirty="0" smtClean="0"/>
              <a:t>Simple to implement, widespread application</a:t>
            </a:r>
          </a:p>
          <a:p>
            <a:r>
              <a:rPr lang="en-US" dirty="0" smtClean="0"/>
              <a:t>Clusters have adaptive shapes</a:t>
            </a:r>
          </a:p>
          <a:p>
            <a:r>
              <a:rPr lang="en-US" dirty="0" smtClean="0"/>
              <a:t>Provides a hierarchy of clusters</a:t>
            </a:r>
          </a:p>
          <a:p>
            <a:pPr>
              <a:buNone/>
            </a:pPr>
            <a:endParaRPr lang="en-US" dirty="0" smtClean="0"/>
          </a:p>
          <a:p>
            <a:pPr>
              <a:buNone/>
            </a:pPr>
            <a:r>
              <a:rPr lang="en-US" sz="3900" dirty="0" smtClean="0"/>
              <a:t>Bad</a:t>
            </a:r>
          </a:p>
          <a:p>
            <a:r>
              <a:rPr lang="en-US" dirty="0" smtClean="0"/>
              <a:t>May have imbalanced clusters</a:t>
            </a:r>
          </a:p>
          <a:p>
            <a:r>
              <a:rPr lang="en-US" dirty="0" smtClean="0"/>
              <a:t>Still have to choose number of clusters or threshold</a:t>
            </a:r>
          </a:p>
          <a:p>
            <a:r>
              <a:rPr lang="en-US" dirty="0" smtClean="0"/>
              <a:t>Need to use an “</a:t>
            </a:r>
            <a:r>
              <a:rPr lang="en-US" dirty="0" err="1" smtClean="0"/>
              <a:t>ultrametric</a:t>
            </a:r>
            <a:r>
              <a:rPr lang="en-US" dirty="0" smtClean="0"/>
              <a:t>” to get a meaningful hierarchy</a:t>
            </a:r>
          </a:p>
          <a:p>
            <a:pPr>
              <a:buNone/>
            </a:pP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clustering</a:t>
            </a:r>
            <a:endParaRPr lang="en-US" dirty="0"/>
          </a:p>
        </p:txBody>
      </p:sp>
      <p:sp>
        <p:nvSpPr>
          <p:cNvPr id="3" name="Content Placeholder 2"/>
          <p:cNvSpPr>
            <a:spLocks noGrp="1"/>
          </p:cNvSpPr>
          <p:nvPr>
            <p:ph idx="1"/>
          </p:nvPr>
        </p:nvSpPr>
        <p:spPr/>
        <p:txBody>
          <a:bodyPr/>
          <a:lstStyle/>
          <a:p>
            <a:pPr>
              <a:buNone/>
            </a:pPr>
            <a:r>
              <a:rPr lang="en-US" dirty="0" smtClean="0"/>
              <a:t>		Group points based on links in a graph</a:t>
            </a:r>
            <a:endParaRPr lang="en-US" dirty="0"/>
          </a:p>
        </p:txBody>
      </p:sp>
      <p:pic>
        <p:nvPicPr>
          <p:cNvPr id="294914" name="Picture 2"/>
          <p:cNvPicPr>
            <a:picLocks noChangeAspect="1" noChangeArrowheads="1"/>
          </p:cNvPicPr>
          <p:nvPr/>
        </p:nvPicPr>
        <p:blipFill>
          <a:blip r:embed="rId2" cstate="print"/>
          <a:srcRect/>
          <a:stretch>
            <a:fillRect/>
          </a:stretch>
        </p:blipFill>
        <p:spPr bwMode="auto">
          <a:xfrm>
            <a:off x="5029200" y="2971800"/>
            <a:ext cx="3215296" cy="2324100"/>
          </a:xfrm>
          <a:prstGeom prst="rect">
            <a:avLst/>
          </a:prstGeom>
          <a:noFill/>
          <a:ln w="9525">
            <a:noFill/>
            <a:miter lim="800000"/>
            <a:headEnd/>
            <a:tailEnd/>
          </a:ln>
        </p:spPr>
      </p:pic>
      <p:sp>
        <p:nvSpPr>
          <p:cNvPr id="7" name="Oval 4"/>
          <p:cNvSpPr>
            <a:spLocks noChangeArrowheads="1"/>
          </p:cNvSpPr>
          <p:nvPr/>
        </p:nvSpPr>
        <p:spPr bwMode="auto">
          <a:xfrm>
            <a:off x="1123950" y="3751262"/>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8" name="Oval 5"/>
          <p:cNvSpPr>
            <a:spLocks noChangeArrowheads="1"/>
          </p:cNvSpPr>
          <p:nvPr/>
        </p:nvSpPr>
        <p:spPr bwMode="auto">
          <a:xfrm>
            <a:off x="1554162" y="3636962"/>
            <a:ext cx="106363"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9" name="Oval 6"/>
          <p:cNvSpPr>
            <a:spLocks noChangeArrowheads="1"/>
          </p:cNvSpPr>
          <p:nvPr/>
        </p:nvSpPr>
        <p:spPr bwMode="auto">
          <a:xfrm>
            <a:off x="1017587" y="4208462"/>
            <a:ext cx="106363"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0" name="Oval 7"/>
          <p:cNvSpPr>
            <a:spLocks noChangeArrowheads="1"/>
          </p:cNvSpPr>
          <p:nvPr/>
        </p:nvSpPr>
        <p:spPr bwMode="auto">
          <a:xfrm>
            <a:off x="1660525" y="4322762"/>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1" name="Oval 8"/>
          <p:cNvSpPr>
            <a:spLocks noChangeArrowheads="1"/>
          </p:cNvSpPr>
          <p:nvPr/>
        </p:nvSpPr>
        <p:spPr bwMode="auto">
          <a:xfrm>
            <a:off x="2089150" y="3979862"/>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2" name="Oval 9"/>
          <p:cNvSpPr>
            <a:spLocks noChangeArrowheads="1"/>
          </p:cNvSpPr>
          <p:nvPr/>
        </p:nvSpPr>
        <p:spPr bwMode="auto">
          <a:xfrm>
            <a:off x="3054350" y="3865562"/>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3" name="Oval 10"/>
          <p:cNvSpPr>
            <a:spLocks noChangeArrowheads="1"/>
          </p:cNvSpPr>
          <p:nvPr/>
        </p:nvSpPr>
        <p:spPr bwMode="auto">
          <a:xfrm>
            <a:off x="3590925" y="4322762"/>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4" name="Oval 11"/>
          <p:cNvSpPr>
            <a:spLocks noChangeArrowheads="1"/>
          </p:cNvSpPr>
          <p:nvPr/>
        </p:nvSpPr>
        <p:spPr bwMode="auto">
          <a:xfrm>
            <a:off x="1339850" y="4437062"/>
            <a:ext cx="106362"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5" name="Oval 12"/>
          <p:cNvSpPr>
            <a:spLocks noChangeArrowheads="1"/>
          </p:cNvSpPr>
          <p:nvPr/>
        </p:nvSpPr>
        <p:spPr bwMode="auto">
          <a:xfrm>
            <a:off x="1446212" y="3408362"/>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6" name="Oval 13"/>
          <p:cNvSpPr>
            <a:spLocks noChangeArrowheads="1"/>
          </p:cNvSpPr>
          <p:nvPr/>
        </p:nvSpPr>
        <p:spPr bwMode="auto">
          <a:xfrm>
            <a:off x="3806825" y="3865562"/>
            <a:ext cx="106362"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7" name="Oval 14"/>
          <p:cNvSpPr>
            <a:spLocks noChangeArrowheads="1"/>
          </p:cNvSpPr>
          <p:nvPr/>
        </p:nvSpPr>
        <p:spPr bwMode="auto">
          <a:xfrm>
            <a:off x="1339850" y="3979862"/>
            <a:ext cx="106362"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 name="Oval 15"/>
          <p:cNvSpPr>
            <a:spLocks noChangeArrowheads="1"/>
          </p:cNvSpPr>
          <p:nvPr/>
        </p:nvSpPr>
        <p:spPr bwMode="auto">
          <a:xfrm>
            <a:off x="3376612" y="3636962"/>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9" name="Oval 16"/>
          <p:cNvSpPr>
            <a:spLocks noChangeArrowheads="1"/>
          </p:cNvSpPr>
          <p:nvPr/>
        </p:nvSpPr>
        <p:spPr bwMode="auto">
          <a:xfrm>
            <a:off x="2947987" y="4322762"/>
            <a:ext cx="106363"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20" name="Oval 17"/>
          <p:cNvSpPr>
            <a:spLocks noChangeArrowheads="1"/>
          </p:cNvSpPr>
          <p:nvPr/>
        </p:nvSpPr>
        <p:spPr bwMode="auto">
          <a:xfrm>
            <a:off x="3698875" y="4665662"/>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cxnSp>
        <p:nvCxnSpPr>
          <p:cNvPr id="21" name="AutoShape 18"/>
          <p:cNvCxnSpPr>
            <a:cxnSpLocks noChangeShapeType="1"/>
            <a:stCxn id="7" idx="5"/>
            <a:endCxn id="17" idx="1"/>
          </p:cNvCxnSpPr>
          <p:nvPr/>
        </p:nvCxnSpPr>
        <p:spPr bwMode="auto">
          <a:xfrm>
            <a:off x="1216025" y="3848100"/>
            <a:ext cx="138112" cy="149225"/>
          </a:xfrm>
          <a:prstGeom prst="straightConnector1">
            <a:avLst/>
          </a:prstGeom>
          <a:noFill/>
          <a:ln w="12700" cap="sq">
            <a:solidFill>
              <a:schemeClr val="tx1"/>
            </a:solidFill>
            <a:round/>
            <a:headEnd type="none" w="sm" len="sm"/>
            <a:tailEnd type="none" w="sm" len="sm"/>
          </a:ln>
        </p:spPr>
      </p:cxnSp>
      <p:cxnSp>
        <p:nvCxnSpPr>
          <p:cNvPr id="22" name="AutoShape 19"/>
          <p:cNvCxnSpPr>
            <a:cxnSpLocks noChangeShapeType="1"/>
            <a:stCxn id="9" idx="6"/>
            <a:endCxn id="17" idx="3"/>
          </p:cNvCxnSpPr>
          <p:nvPr/>
        </p:nvCxnSpPr>
        <p:spPr bwMode="auto">
          <a:xfrm flipV="1">
            <a:off x="1123950" y="4076700"/>
            <a:ext cx="230187" cy="188912"/>
          </a:xfrm>
          <a:prstGeom prst="straightConnector1">
            <a:avLst/>
          </a:prstGeom>
          <a:noFill/>
          <a:ln w="12700" cap="sq">
            <a:solidFill>
              <a:schemeClr val="tx1"/>
            </a:solidFill>
            <a:round/>
            <a:headEnd type="none" w="sm" len="sm"/>
            <a:tailEnd type="none" w="sm" len="sm"/>
          </a:ln>
        </p:spPr>
      </p:cxnSp>
      <p:cxnSp>
        <p:nvCxnSpPr>
          <p:cNvPr id="23" name="AutoShape 20"/>
          <p:cNvCxnSpPr>
            <a:cxnSpLocks noChangeShapeType="1"/>
            <a:stCxn id="9" idx="5"/>
            <a:endCxn id="14" idx="1"/>
          </p:cNvCxnSpPr>
          <p:nvPr/>
        </p:nvCxnSpPr>
        <p:spPr bwMode="auto">
          <a:xfrm>
            <a:off x="1109662" y="4305300"/>
            <a:ext cx="244475" cy="149225"/>
          </a:xfrm>
          <a:prstGeom prst="straightConnector1">
            <a:avLst/>
          </a:prstGeom>
          <a:noFill/>
          <a:ln w="12700" cap="sq">
            <a:solidFill>
              <a:schemeClr val="tx1"/>
            </a:solidFill>
            <a:round/>
            <a:headEnd type="none" w="sm" len="sm"/>
            <a:tailEnd type="none" w="sm" len="sm"/>
          </a:ln>
        </p:spPr>
      </p:cxnSp>
      <p:cxnSp>
        <p:nvCxnSpPr>
          <p:cNvPr id="24" name="AutoShape 21"/>
          <p:cNvCxnSpPr>
            <a:cxnSpLocks noChangeShapeType="1"/>
            <a:stCxn id="7" idx="3"/>
            <a:endCxn id="9" idx="0"/>
          </p:cNvCxnSpPr>
          <p:nvPr/>
        </p:nvCxnSpPr>
        <p:spPr bwMode="auto">
          <a:xfrm flipH="1">
            <a:off x="1071562" y="3848100"/>
            <a:ext cx="69850" cy="360362"/>
          </a:xfrm>
          <a:prstGeom prst="straightConnector1">
            <a:avLst/>
          </a:prstGeom>
          <a:noFill/>
          <a:ln w="12700" cap="sq">
            <a:solidFill>
              <a:schemeClr val="tx1"/>
            </a:solidFill>
            <a:round/>
            <a:headEnd type="none" w="sm" len="sm"/>
            <a:tailEnd type="none" w="sm" len="sm"/>
          </a:ln>
        </p:spPr>
      </p:cxnSp>
      <p:cxnSp>
        <p:nvCxnSpPr>
          <p:cNvPr id="25" name="AutoShape 22"/>
          <p:cNvCxnSpPr>
            <a:cxnSpLocks noChangeShapeType="1"/>
            <a:stCxn id="17" idx="4"/>
            <a:endCxn id="14" idx="0"/>
          </p:cNvCxnSpPr>
          <p:nvPr/>
        </p:nvCxnSpPr>
        <p:spPr bwMode="auto">
          <a:xfrm>
            <a:off x="1393825" y="4094162"/>
            <a:ext cx="0" cy="342900"/>
          </a:xfrm>
          <a:prstGeom prst="straightConnector1">
            <a:avLst/>
          </a:prstGeom>
          <a:noFill/>
          <a:ln w="12700" cap="sq">
            <a:solidFill>
              <a:schemeClr val="tx1"/>
            </a:solidFill>
            <a:round/>
            <a:headEnd type="none" w="sm" len="sm"/>
            <a:tailEnd type="none" w="sm" len="sm"/>
          </a:ln>
        </p:spPr>
      </p:cxnSp>
      <p:cxnSp>
        <p:nvCxnSpPr>
          <p:cNvPr id="26" name="AutoShape 23"/>
          <p:cNvCxnSpPr>
            <a:cxnSpLocks noChangeShapeType="1"/>
            <a:stCxn id="17" idx="7"/>
            <a:endCxn id="8" idx="4"/>
          </p:cNvCxnSpPr>
          <p:nvPr/>
        </p:nvCxnSpPr>
        <p:spPr bwMode="auto">
          <a:xfrm flipV="1">
            <a:off x="1430337" y="3751262"/>
            <a:ext cx="177800" cy="246063"/>
          </a:xfrm>
          <a:prstGeom prst="straightConnector1">
            <a:avLst/>
          </a:prstGeom>
          <a:noFill/>
          <a:ln w="12700" cap="sq">
            <a:solidFill>
              <a:schemeClr val="tx1"/>
            </a:solidFill>
            <a:round/>
            <a:headEnd type="none" w="sm" len="sm"/>
            <a:tailEnd type="none" w="sm" len="sm"/>
          </a:ln>
        </p:spPr>
      </p:cxnSp>
      <p:cxnSp>
        <p:nvCxnSpPr>
          <p:cNvPr id="27" name="AutoShape 24"/>
          <p:cNvCxnSpPr>
            <a:cxnSpLocks noChangeShapeType="1"/>
            <a:stCxn id="17" idx="5"/>
            <a:endCxn id="10" idx="1"/>
          </p:cNvCxnSpPr>
          <p:nvPr/>
        </p:nvCxnSpPr>
        <p:spPr bwMode="auto">
          <a:xfrm>
            <a:off x="1430337" y="4076700"/>
            <a:ext cx="246063" cy="263525"/>
          </a:xfrm>
          <a:prstGeom prst="straightConnector1">
            <a:avLst/>
          </a:prstGeom>
          <a:noFill/>
          <a:ln w="12700" cap="sq">
            <a:solidFill>
              <a:schemeClr val="tx1"/>
            </a:solidFill>
            <a:round/>
            <a:headEnd type="none" w="sm" len="sm"/>
            <a:tailEnd type="none" w="sm" len="sm"/>
          </a:ln>
        </p:spPr>
      </p:cxnSp>
      <p:cxnSp>
        <p:nvCxnSpPr>
          <p:cNvPr id="28" name="AutoShape 25"/>
          <p:cNvCxnSpPr>
            <a:cxnSpLocks noChangeShapeType="1"/>
            <a:stCxn id="14" idx="6"/>
            <a:endCxn id="10" idx="3"/>
          </p:cNvCxnSpPr>
          <p:nvPr/>
        </p:nvCxnSpPr>
        <p:spPr bwMode="auto">
          <a:xfrm flipV="1">
            <a:off x="1446212" y="4419600"/>
            <a:ext cx="230188" cy="74612"/>
          </a:xfrm>
          <a:prstGeom prst="straightConnector1">
            <a:avLst/>
          </a:prstGeom>
          <a:noFill/>
          <a:ln w="12700" cap="sq">
            <a:solidFill>
              <a:schemeClr val="tx1"/>
            </a:solidFill>
            <a:round/>
            <a:headEnd type="none" w="sm" len="sm"/>
            <a:tailEnd type="none" w="sm" len="sm"/>
          </a:ln>
        </p:spPr>
      </p:cxnSp>
      <p:cxnSp>
        <p:nvCxnSpPr>
          <p:cNvPr id="29" name="AutoShape 26"/>
          <p:cNvCxnSpPr>
            <a:cxnSpLocks noChangeShapeType="1"/>
            <a:stCxn id="7" idx="7"/>
            <a:endCxn id="15" idx="3"/>
          </p:cNvCxnSpPr>
          <p:nvPr/>
        </p:nvCxnSpPr>
        <p:spPr bwMode="auto">
          <a:xfrm flipV="1">
            <a:off x="1216025" y="3505200"/>
            <a:ext cx="246062" cy="263525"/>
          </a:xfrm>
          <a:prstGeom prst="straightConnector1">
            <a:avLst/>
          </a:prstGeom>
          <a:noFill/>
          <a:ln w="12700" cap="sq">
            <a:solidFill>
              <a:schemeClr val="tx1"/>
            </a:solidFill>
            <a:round/>
            <a:headEnd type="none" w="sm" len="sm"/>
            <a:tailEnd type="none" w="sm" len="sm"/>
          </a:ln>
        </p:spPr>
      </p:cxnSp>
      <p:cxnSp>
        <p:nvCxnSpPr>
          <p:cNvPr id="30" name="AutoShape 27"/>
          <p:cNvCxnSpPr>
            <a:cxnSpLocks noChangeShapeType="1"/>
            <a:stCxn id="15" idx="5"/>
            <a:endCxn id="8" idx="0"/>
          </p:cNvCxnSpPr>
          <p:nvPr/>
        </p:nvCxnSpPr>
        <p:spPr bwMode="auto">
          <a:xfrm>
            <a:off x="1538287" y="3505200"/>
            <a:ext cx="69850" cy="131762"/>
          </a:xfrm>
          <a:prstGeom prst="straightConnector1">
            <a:avLst/>
          </a:prstGeom>
          <a:noFill/>
          <a:ln w="12700" cap="sq">
            <a:solidFill>
              <a:schemeClr val="tx1"/>
            </a:solidFill>
            <a:round/>
            <a:headEnd type="none" w="sm" len="sm"/>
            <a:tailEnd type="none" w="sm" len="sm"/>
          </a:ln>
        </p:spPr>
      </p:cxnSp>
      <p:cxnSp>
        <p:nvCxnSpPr>
          <p:cNvPr id="31" name="AutoShape 28"/>
          <p:cNvCxnSpPr>
            <a:cxnSpLocks noChangeShapeType="1"/>
            <a:stCxn id="10" idx="7"/>
            <a:endCxn id="11" idx="3"/>
          </p:cNvCxnSpPr>
          <p:nvPr/>
        </p:nvCxnSpPr>
        <p:spPr bwMode="auto">
          <a:xfrm flipV="1">
            <a:off x="1752600" y="4076700"/>
            <a:ext cx="354012" cy="263525"/>
          </a:xfrm>
          <a:prstGeom prst="straightConnector1">
            <a:avLst/>
          </a:prstGeom>
          <a:noFill/>
          <a:ln w="12700" cap="sq">
            <a:solidFill>
              <a:schemeClr val="tx1"/>
            </a:solidFill>
            <a:round/>
            <a:headEnd type="none" w="sm" len="sm"/>
            <a:tailEnd type="none" w="sm" len="sm"/>
          </a:ln>
        </p:spPr>
      </p:cxnSp>
      <p:cxnSp>
        <p:nvCxnSpPr>
          <p:cNvPr id="32" name="AutoShape 29"/>
          <p:cNvCxnSpPr>
            <a:cxnSpLocks noChangeShapeType="1"/>
            <a:stCxn id="15" idx="6"/>
            <a:endCxn id="11" idx="1"/>
          </p:cNvCxnSpPr>
          <p:nvPr/>
        </p:nvCxnSpPr>
        <p:spPr bwMode="auto">
          <a:xfrm>
            <a:off x="1554162" y="3465512"/>
            <a:ext cx="552450" cy="531813"/>
          </a:xfrm>
          <a:prstGeom prst="straightConnector1">
            <a:avLst/>
          </a:prstGeom>
          <a:noFill/>
          <a:ln w="12700" cap="sq">
            <a:solidFill>
              <a:schemeClr val="tx1"/>
            </a:solidFill>
            <a:round/>
            <a:headEnd type="none" w="sm" len="sm"/>
            <a:tailEnd type="none" w="sm" len="sm"/>
          </a:ln>
        </p:spPr>
      </p:cxnSp>
      <p:cxnSp>
        <p:nvCxnSpPr>
          <p:cNvPr id="33" name="AutoShape 30"/>
          <p:cNvCxnSpPr>
            <a:cxnSpLocks noChangeShapeType="1"/>
            <a:stCxn id="17" idx="6"/>
            <a:endCxn id="11" idx="2"/>
          </p:cNvCxnSpPr>
          <p:nvPr/>
        </p:nvCxnSpPr>
        <p:spPr bwMode="auto">
          <a:xfrm>
            <a:off x="1446212" y="4037012"/>
            <a:ext cx="642938" cy="0"/>
          </a:xfrm>
          <a:prstGeom prst="straightConnector1">
            <a:avLst/>
          </a:prstGeom>
          <a:noFill/>
          <a:ln w="12700" cap="sq">
            <a:solidFill>
              <a:schemeClr val="tx1"/>
            </a:solidFill>
            <a:round/>
            <a:headEnd type="none" w="sm" len="sm"/>
            <a:tailEnd type="none" w="sm" len="sm"/>
          </a:ln>
        </p:spPr>
      </p:cxnSp>
      <p:cxnSp>
        <p:nvCxnSpPr>
          <p:cNvPr id="34" name="AutoShape 31"/>
          <p:cNvCxnSpPr>
            <a:cxnSpLocks noChangeShapeType="1"/>
            <a:stCxn id="12" idx="4"/>
            <a:endCxn id="19" idx="0"/>
          </p:cNvCxnSpPr>
          <p:nvPr/>
        </p:nvCxnSpPr>
        <p:spPr bwMode="auto">
          <a:xfrm flipH="1">
            <a:off x="3001962" y="3979862"/>
            <a:ext cx="106363" cy="342900"/>
          </a:xfrm>
          <a:prstGeom prst="straightConnector1">
            <a:avLst/>
          </a:prstGeom>
          <a:noFill/>
          <a:ln w="12700" cap="sq">
            <a:solidFill>
              <a:schemeClr val="tx1"/>
            </a:solidFill>
            <a:round/>
            <a:headEnd type="none" w="sm" len="sm"/>
            <a:tailEnd type="none" w="sm" len="sm"/>
          </a:ln>
        </p:spPr>
      </p:cxnSp>
      <p:cxnSp>
        <p:nvCxnSpPr>
          <p:cNvPr id="35" name="AutoShape 32"/>
          <p:cNvCxnSpPr>
            <a:cxnSpLocks noChangeShapeType="1"/>
            <a:stCxn id="12" idx="7"/>
            <a:endCxn id="18" idx="3"/>
          </p:cNvCxnSpPr>
          <p:nvPr/>
        </p:nvCxnSpPr>
        <p:spPr bwMode="auto">
          <a:xfrm flipV="1">
            <a:off x="3146425" y="3733800"/>
            <a:ext cx="246062" cy="149225"/>
          </a:xfrm>
          <a:prstGeom prst="straightConnector1">
            <a:avLst/>
          </a:prstGeom>
          <a:noFill/>
          <a:ln w="12700" cap="sq">
            <a:solidFill>
              <a:schemeClr val="tx1"/>
            </a:solidFill>
            <a:round/>
            <a:headEnd type="none" w="sm" len="sm"/>
            <a:tailEnd type="none" w="sm" len="sm"/>
          </a:ln>
        </p:spPr>
      </p:cxnSp>
      <p:cxnSp>
        <p:nvCxnSpPr>
          <p:cNvPr id="36" name="AutoShape 33"/>
          <p:cNvCxnSpPr>
            <a:cxnSpLocks noChangeShapeType="1"/>
            <a:stCxn id="18" idx="4"/>
            <a:endCxn id="13" idx="1"/>
          </p:cNvCxnSpPr>
          <p:nvPr/>
        </p:nvCxnSpPr>
        <p:spPr bwMode="auto">
          <a:xfrm>
            <a:off x="3430587" y="3751262"/>
            <a:ext cx="176213" cy="588963"/>
          </a:xfrm>
          <a:prstGeom prst="straightConnector1">
            <a:avLst/>
          </a:prstGeom>
          <a:noFill/>
          <a:ln w="12700" cap="sq">
            <a:solidFill>
              <a:schemeClr val="tx1"/>
            </a:solidFill>
            <a:round/>
            <a:headEnd type="none" w="sm" len="sm"/>
            <a:tailEnd type="none" w="sm" len="sm"/>
          </a:ln>
        </p:spPr>
      </p:cxnSp>
      <p:cxnSp>
        <p:nvCxnSpPr>
          <p:cNvPr id="37" name="AutoShape 34"/>
          <p:cNvCxnSpPr>
            <a:cxnSpLocks noChangeShapeType="1"/>
            <a:stCxn id="19" idx="6"/>
            <a:endCxn id="13" idx="2"/>
          </p:cNvCxnSpPr>
          <p:nvPr/>
        </p:nvCxnSpPr>
        <p:spPr bwMode="auto">
          <a:xfrm>
            <a:off x="3054350" y="4379912"/>
            <a:ext cx="536575" cy="0"/>
          </a:xfrm>
          <a:prstGeom prst="straightConnector1">
            <a:avLst/>
          </a:prstGeom>
          <a:noFill/>
          <a:ln w="12700" cap="sq">
            <a:solidFill>
              <a:schemeClr val="tx1"/>
            </a:solidFill>
            <a:round/>
            <a:headEnd type="none" w="sm" len="sm"/>
            <a:tailEnd type="none" w="sm" len="sm"/>
          </a:ln>
        </p:spPr>
      </p:cxnSp>
      <p:cxnSp>
        <p:nvCxnSpPr>
          <p:cNvPr id="38" name="AutoShape 35"/>
          <p:cNvCxnSpPr>
            <a:cxnSpLocks noChangeShapeType="1"/>
            <a:stCxn id="18" idx="5"/>
            <a:endCxn id="16" idx="2"/>
          </p:cNvCxnSpPr>
          <p:nvPr/>
        </p:nvCxnSpPr>
        <p:spPr bwMode="auto">
          <a:xfrm>
            <a:off x="3468687" y="3733800"/>
            <a:ext cx="338138" cy="188912"/>
          </a:xfrm>
          <a:prstGeom prst="straightConnector1">
            <a:avLst/>
          </a:prstGeom>
          <a:noFill/>
          <a:ln w="12700" cap="sq">
            <a:solidFill>
              <a:schemeClr val="tx1"/>
            </a:solidFill>
            <a:round/>
            <a:headEnd type="none" w="sm" len="sm"/>
            <a:tailEnd type="none" w="sm" len="sm"/>
          </a:ln>
        </p:spPr>
      </p:cxnSp>
      <p:cxnSp>
        <p:nvCxnSpPr>
          <p:cNvPr id="39" name="AutoShape 36"/>
          <p:cNvCxnSpPr>
            <a:cxnSpLocks noChangeShapeType="1"/>
            <a:stCxn id="12" idx="5"/>
            <a:endCxn id="13" idx="1"/>
          </p:cNvCxnSpPr>
          <p:nvPr/>
        </p:nvCxnSpPr>
        <p:spPr bwMode="auto">
          <a:xfrm>
            <a:off x="3146425" y="3962400"/>
            <a:ext cx="460375" cy="377825"/>
          </a:xfrm>
          <a:prstGeom prst="straightConnector1">
            <a:avLst/>
          </a:prstGeom>
          <a:noFill/>
          <a:ln w="12700" cap="sq">
            <a:solidFill>
              <a:schemeClr val="tx1"/>
            </a:solidFill>
            <a:round/>
            <a:headEnd type="none" w="sm" len="sm"/>
            <a:tailEnd type="none" w="sm" len="sm"/>
          </a:ln>
        </p:spPr>
      </p:cxnSp>
      <p:cxnSp>
        <p:nvCxnSpPr>
          <p:cNvPr id="40" name="AutoShape 37"/>
          <p:cNvCxnSpPr>
            <a:cxnSpLocks noChangeShapeType="1"/>
            <a:stCxn id="16" idx="3"/>
            <a:endCxn id="19" idx="7"/>
          </p:cNvCxnSpPr>
          <p:nvPr/>
        </p:nvCxnSpPr>
        <p:spPr bwMode="auto">
          <a:xfrm flipH="1">
            <a:off x="3040062" y="3962400"/>
            <a:ext cx="781050" cy="377825"/>
          </a:xfrm>
          <a:prstGeom prst="straightConnector1">
            <a:avLst/>
          </a:prstGeom>
          <a:noFill/>
          <a:ln w="12700" cap="sq">
            <a:solidFill>
              <a:schemeClr val="tx1"/>
            </a:solidFill>
            <a:round/>
            <a:headEnd type="none" w="sm" len="sm"/>
            <a:tailEnd type="none" w="sm" len="sm"/>
          </a:ln>
        </p:spPr>
      </p:cxnSp>
      <p:cxnSp>
        <p:nvCxnSpPr>
          <p:cNvPr id="41" name="AutoShape 38"/>
          <p:cNvCxnSpPr>
            <a:cxnSpLocks noChangeShapeType="1"/>
            <a:stCxn id="16" idx="4"/>
            <a:endCxn id="20" idx="0"/>
          </p:cNvCxnSpPr>
          <p:nvPr/>
        </p:nvCxnSpPr>
        <p:spPr bwMode="auto">
          <a:xfrm flipH="1">
            <a:off x="3752850" y="3979862"/>
            <a:ext cx="107950" cy="685800"/>
          </a:xfrm>
          <a:prstGeom prst="straightConnector1">
            <a:avLst/>
          </a:prstGeom>
          <a:noFill/>
          <a:ln w="12700" cap="sq">
            <a:solidFill>
              <a:schemeClr val="tx1"/>
            </a:solidFill>
            <a:round/>
            <a:headEnd type="none" w="sm" len="sm"/>
            <a:tailEnd type="none" w="sm" len="sm"/>
          </a:ln>
        </p:spPr>
      </p:cxnSp>
      <p:cxnSp>
        <p:nvCxnSpPr>
          <p:cNvPr id="42" name="AutoShape 39"/>
          <p:cNvCxnSpPr>
            <a:cxnSpLocks noChangeShapeType="1"/>
            <a:stCxn id="19" idx="5"/>
            <a:endCxn id="20" idx="2"/>
          </p:cNvCxnSpPr>
          <p:nvPr/>
        </p:nvCxnSpPr>
        <p:spPr bwMode="auto">
          <a:xfrm>
            <a:off x="3040062" y="4419600"/>
            <a:ext cx="658813" cy="303212"/>
          </a:xfrm>
          <a:prstGeom prst="straightConnector1">
            <a:avLst/>
          </a:prstGeom>
          <a:noFill/>
          <a:ln w="12700" cap="sq">
            <a:solidFill>
              <a:schemeClr val="tx1"/>
            </a:solidFill>
            <a:round/>
            <a:headEnd type="none" w="sm" len="sm"/>
            <a:tailEnd type="none" w="sm" len="sm"/>
          </a:ln>
        </p:spPr>
      </p:cxnSp>
      <p:cxnSp>
        <p:nvCxnSpPr>
          <p:cNvPr id="43" name="AutoShape 40"/>
          <p:cNvCxnSpPr>
            <a:cxnSpLocks noChangeShapeType="1"/>
            <a:stCxn id="11" idx="6"/>
            <a:endCxn id="12" idx="2"/>
          </p:cNvCxnSpPr>
          <p:nvPr/>
        </p:nvCxnSpPr>
        <p:spPr bwMode="auto">
          <a:xfrm flipV="1">
            <a:off x="2197100" y="3922712"/>
            <a:ext cx="857250" cy="114300"/>
          </a:xfrm>
          <a:prstGeom prst="straightConnector1">
            <a:avLst/>
          </a:prstGeom>
          <a:noFill/>
          <a:ln w="38100">
            <a:solidFill>
              <a:srgbClr val="FF3300"/>
            </a:solidFill>
            <a:prstDash val="sysDot"/>
            <a:round/>
            <a:headEnd type="none" w="sm" len="sm"/>
            <a:tailEnd type="none" w="sm" len="sm"/>
          </a:ln>
        </p:spPr>
      </p:cxnSp>
      <p:cxnSp>
        <p:nvCxnSpPr>
          <p:cNvPr id="44" name="AutoShape 41"/>
          <p:cNvCxnSpPr>
            <a:cxnSpLocks noChangeShapeType="1"/>
            <a:stCxn id="10" idx="5"/>
            <a:endCxn id="20" idx="3"/>
          </p:cNvCxnSpPr>
          <p:nvPr/>
        </p:nvCxnSpPr>
        <p:spPr bwMode="auto">
          <a:xfrm>
            <a:off x="1752600" y="4419600"/>
            <a:ext cx="1962150" cy="342900"/>
          </a:xfrm>
          <a:prstGeom prst="straightConnector1">
            <a:avLst/>
          </a:prstGeom>
          <a:noFill/>
          <a:ln w="38100">
            <a:solidFill>
              <a:srgbClr val="FF3300"/>
            </a:solidFill>
            <a:prstDash val="sysDot"/>
            <a:round/>
            <a:headEnd type="none" w="sm" len="sm"/>
            <a:tailEnd type="none" w="sm" len="sm"/>
          </a:ln>
        </p:spPr>
      </p:cxnSp>
      <p:cxnSp>
        <p:nvCxnSpPr>
          <p:cNvPr id="45" name="AutoShape 42"/>
          <p:cNvCxnSpPr>
            <a:cxnSpLocks noChangeShapeType="1"/>
            <a:stCxn id="15" idx="7"/>
            <a:endCxn id="12" idx="1"/>
          </p:cNvCxnSpPr>
          <p:nvPr/>
        </p:nvCxnSpPr>
        <p:spPr bwMode="auto">
          <a:xfrm>
            <a:off x="1538287" y="3425825"/>
            <a:ext cx="1533525" cy="457200"/>
          </a:xfrm>
          <a:prstGeom prst="straightConnector1">
            <a:avLst/>
          </a:prstGeom>
          <a:noFill/>
          <a:ln w="38100">
            <a:solidFill>
              <a:srgbClr val="FF3300"/>
            </a:solidFill>
            <a:prstDash val="sysDot"/>
            <a:round/>
            <a:headEnd type="none" w="sm" len="sm"/>
            <a:tailEnd type="none" w="sm" len="sm"/>
          </a:ln>
        </p:spPr>
      </p:cxnSp>
      <p:cxnSp>
        <p:nvCxnSpPr>
          <p:cNvPr id="46" name="AutoShape 43"/>
          <p:cNvCxnSpPr>
            <a:cxnSpLocks noChangeShapeType="1"/>
            <a:stCxn id="11" idx="5"/>
            <a:endCxn id="19" idx="2"/>
          </p:cNvCxnSpPr>
          <p:nvPr/>
        </p:nvCxnSpPr>
        <p:spPr bwMode="auto">
          <a:xfrm>
            <a:off x="2181225" y="4076700"/>
            <a:ext cx="766762" cy="303212"/>
          </a:xfrm>
          <a:prstGeom prst="straightConnector1">
            <a:avLst/>
          </a:prstGeom>
          <a:noFill/>
          <a:ln w="38100">
            <a:solidFill>
              <a:srgbClr val="FF3300"/>
            </a:solidFill>
            <a:prstDash val="sysDot"/>
            <a:round/>
            <a:headEnd type="none" w="sm" len="sm"/>
            <a:tailEnd type="none" w="sm" len="sm"/>
          </a:ln>
        </p:spPr>
      </p:cxnSp>
      <p:sp>
        <p:nvSpPr>
          <p:cNvPr id="47" name="Text Box 44"/>
          <p:cNvSpPr txBox="1">
            <a:spLocks noChangeArrowheads="1"/>
          </p:cNvSpPr>
          <p:nvPr/>
        </p:nvSpPr>
        <p:spPr bwMode="auto">
          <a:xfrm>
            <a:off x="941387" y="4398962"/>
            <a:ext cx="404813" cy="457200"/>
          </a:xfrm>
          <a:prstGeom prst="rect">
            <a:avLst/>
          </a:prstGeom>
          <a:noFill/>
          <a:ln w="9525">
            <a:noFill/>
            <a:miter lim="800000"/>
            <a:headEnd/>
            <a:tailEnd/>
          </a:ln>
        </p:spPr>
        <p:txBody>
          <a:bodyPr wrap="none">
            <a:spAutoFit/>
          </a:bodyPr>
          <a:lstStyle/>
          <a:p>
            <a:r>
              <a:rPr lang="en-US" b="1">
                <a:solidFill>
                  <a:schemeClr val="accent2"/>
                </a:solidFill>
              </a:rPr>
              <a:t>A</a:t>
            </a:r>
          </a:p>
        </p:txBody>
      </p:sp>
      <p:sp>
        <p:nvSpPr>
          <p:cNvPr id="48" name="Text Box 45"/>
          <p:cNvSpPr txBox="1">
            <a:spLocks noChangeArrowheads="1"/>
          </p:cNvSpPr>
          <p:nvPr/>
        </p:nvSpPr>
        <p:spPr bwMode="auto">
          <a:xfrm>
            <a:off x="3836987" y="4246562"/>
            <a:ext cx="404813" cy="457200"/>
          </a:xfrm>
          <a:prstGeom prst="rect">
            <a:avLst/>
          </a:prstGeom>
          <a:noFill/>
          <a:ln w="9525">
            <a:noFill/>
            <a:miter lim="800000"/>
            <a:headEnd/>
            <a:tailEnd/>
          </a:ln>
        </p:spPr>
        <p:txBody>
          <a:bodyPr wrap="none">
            <a:spAutoFit/>
          </a:bodyPr>
          <a:lstStyle/>
          <a:p>
            <a:r>
              <a:rPr lang="en-US" b="1">
                <a:solidFill>
                  <a:schemeClr val="bg2"/>
                </a:solidFill>
              </a:rPr>
              <a:t>B</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Cuts in a graph</a:t>
            </a:r>
          </a:p>
        </p:txBody>
      </p:sp>
      <p:sp>
        <p:nvSpPr>
          <p:cNvPr id="18435" name="Oval 4"/>
          <p:cNvSpPr>
            <a:spLocks noChangeArrowheads="1"/>
          </p:cNvSpPr>
          <p:nvPr/>
        </p:nvSpPr>
        <p:spPr bwMode="auto">
          <a:xfrm>
            <a:off x="2849563" y="1409700"/>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436" name="Oval 5"/>
          <p:cNvSpPr>
            <a:spLocks noChangeArrowheads="1"/>
          </p:cNvSpPr>
          <p:nvPr/>
        </p:nvSpPr>
        <p:spPr bwMode="auto">
          <a:xfrm>
            <a:off x="3279775" y="1295400"/>
            <a:ext cx="106363"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437" name="Oval 6"/>
          <p:cNvSpPr>
            <a:spLocks noChangeArrowheads="1"/>
          </p:cNvSpPr>
          <p:nvPr/>
        </p:nvSpPr>
        <p:spPr bwMode="auto">
          <a:xfrm>
            <a:off x="2743200" y="1866900"/>
            <a:ext cx="106363"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438" name="Oval 7"/>
          <p:cNvSpPr>
            <a:spLocks noChangeArrowheads="1"/>
          </p:cNvSpPr>
          <p:nvPr/>
        </p:nvSpPr>
        <p:spPr bwMode="auto">
          <a:xfrm>
            <a:off x="3386138" y="1981200"/>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439" name="Oval 8"/>
          <p:cNvSpPr>
            <a:spLocks noChangeArrowheads="1"/>
          </p:cNvSpPr>
          <p:nvPr/>
        </p:nvSpPr>
        <p:spPr bwMode="auto">
          <a:xfrm>
            <a:off x="3814763" y="1638300"/>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440" name="Oval 9"/>
          <p:cNvSpPr>
            <a:spLocks noChangeArrowheads="1"/>
          </p:cNvSpPr>
          <p:nvPr/>
        </p:nvSpPr>
        <p:spPr bwMode="auto">
          <a:xfrm>
            <a:off x="4779963" y="1524000"/>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8441" name="Oval 10"/>
          <p:cNvSpPr>
            <a:spLocks noChangeArrowheads="1"/>
          </p:cNvSpPr>
          <p:nvPr/>
        </p:nvSpPr>
        <p:spPr bwMode="auto">
          <a:xfrm>
            <a:off x="5316538" y="1981200"/>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8442" name="Oval 11"/>
          <p:cNvSpPr>
            <a:spLocks noChangeArrowheads="1"/>
          </p:cNvSpPr>
          <p:nvPr/>
        </p:nvSpPr>
        <p:spPr bwMode="auto">
          <a:xfrm>
            <a:off x="3065463" y="2095500"/>
            <a:ext cx="106362"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443" name="Oval 12"/>
          <p:cNvSpPr>
            <a:spLocks noChangeArrowheads="1"/>
          </p:cNvSpPr>
          <p:nvPr/>
        </p:nvSpPr>
        <p:spPr bwMode="auto">
          <a:xfrm>
            <a:off x="3171825" y="1066800"/>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444" name="Oval 13"/>
          <p:cNvSpPr>
            <a:spLocks noChangeArrowheads="1"/>
          </p:cNvSpPr>
          <p:nvPr/>
        </p:nvSpPr>
        <p:spPr bwMode="auto">
          <a:xfrm>
            <a:off x="5532438" y="1524000"/>
            <a:ext cx="106362"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8445" name="Oval 14"/>
          <p:cNvSpPr>
            <a:spLocks noChangeArrowheads="1"/>
          </p:cNvSpPr>
          <p:nvPr/>
        </p:nvSpPr>
        <p:spPr bwMode="auto">
          <a:xfrm>
            <a:off x="3065463" y="1638300"/>
            <a:ext cx="106362" cy="114300"/>
          </a:xfrm>
          <a:prstGeom prst="ellipse">
            <a:avLst/>
          </a:prstGeom>
          <a:solidFill>
            <a:schemeClr val="accent2"/>
          </a:solidFill>
          <a:ln w="12700" cap="sq">
            <a:solidFill>
              <a:schemeClr val="tx1"/>
            </a:solidFill>
            <a:round/>
            <a:headEnd type="none" w="sm" len="sm"/>
            <a:tailEnd type="none" w="sm" len="sm"/>
          </a:ln>
        </p:spPr>
        <p:txBody>
          <a:bodyPr wrap="none" anchor="ctr"/>
          <a:lstStyle/>
          <a:p>
            <a:endParaRPr lang="en-US"/>
          </a:p>
        </p:txBody>
      </p:sp>
      <p:sp>
        <p:nvSpPr>
          <p:cNvPr id="18446" name="Oval 15"/>
          <p:cNvSpPr>
            <a:spLocks noChangeArrowheads="1"/>
          </p:cNvSpPr>
          <p:nvPr/>
        </p:nvSpPr>
        <p:spPr bwMode="auto">
          <a:xfrm>
            <a:off x="5102225" y="1295400"/>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8447" name="Oval 16"/>
          <p:cNvSpPr>
            <a:spLocks noChangeArrowheads="1"/>
          </p:cNvSpPr>
          <p:nvPr/>
        </p:nvSpPr>
        <p:spPr bwMode="auto">
          <a:xfrm>
            <a:off x="4673600" y="1981200"/>
            <a:ext cx="106363"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sp>
        <p:nvSpPr>
          <p:cNvPr id="18448" name="Oval 17"/>
          <p:cNvSpPr>
            <a:spLocks noChangeArrowheads="1"/>
          </p:cNvSpPr>
          <p:nvPr/>
        </p:nvSpPr>
        <p:spPr bwMode="auto">
          <a:xfrm>
            <a:off x="5424488" y="2324100"/>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p>
            <a:endParaRPr lang="en-US"/>
          </a:p>
        </p:txBody>
      </p:sp>
      <p:cxnSp>
        <p:nvCxnSpPr>
          <p:cNvPr id="18449" name="AutoShape 18"/>
          <p:cNvCxnSpPr>
            <a:cxnSpLocks noChangeShapeType="1"/>
            <a:stCxn id="18435" idx="5"/>
            <a:endCxn id="18445" idx="1"/>
          </p:cNvCxnSpPr>
          <p:nvPr/>
        </p:nvCxnSpPr>
        <p:spPr bwMode="auto">
          <a:xfrm>
            <a:off x="2941638" y="1506538"/>
            <a:ext cx="138112" cy="149225"/>
          </a:xfrm>
          <a:prstGeom prst="straightConnector1">
            <a:avLst/>
          </a:prstGeom>
          <a:noFill/>
          <a:ln w="12700" cap="sq">
            <a:solidFill>
              <a:schemeClr val="tx1"/>
            </a:solidFill>
            <a:round/>
            <a:headEnd type="none" w="sm" len="sm"/>
            <a:tailEnd type="none" w="sm" len="sm"/>
          </a:ln>
        </p:spPr>
      </p:cxnSp>
      <p:cxnSp>
        <p:nvCxnSpPr>
          <p:cNvPr id="18450" name="AutoShape 19"/>
          <p:cNvCxnSpPr>
            <a:cxnSpLocks noChangeShapeType="1"/>
            <a:stCxn id="18437" idx="6"/>
            <a:endCxn id="18445" idx="3"/>
          </p:cNvCxnSpPr>
          <p:nvPr/>
        </p:nvCxnSpPr>
        <p:spPr bwMode="auto">
          <a:xfrm flipV="1">
            <a:off x="2849563" y="1735138"/>
            <a:ext cx="230187" cy="188912"/>
          </a:xfrm>
          <a:prstGeom prst="straightConnector1">
            <a:avLst/>
          </a:prstGeom>
          <a:noFill/>
          <a:ln w="12700" cap="sq">
            <a:solidFill>
              <a:schemeClr val="tx1"/>
            </a:solidFill>
            <a:round/>
            <a:headEnd type="none" w="sm" len="sm"/>
            <a:tailEnd type="none" w="sm" len="sm"/>
          </a:ln>
        </p:spPr>
      </p:cxnSp>
      <p:cxnSp>
        <p:nvCxnSpPr>
          <p:cNvPr id="18451" name="AutoShape 20"/>
          <p:cNvCxnSpPr>
            <a:cxnSpLocks noChangeShapeType="1"/>
            <a:stCxn id="18437" idx="5"/>
            <a:endCxn id="18442" idx="1"/>
          </p:cNvCxnSpPr>
          <p:nvPr/>
        </p:nvCxnSpPr>
        <p:spPr bwMode="auto">
          <a:xfrm>
            <a:off x="2835275" y="1963738"/>
            <a:ext cx="244475" cy="149225"/>
          </a:xfrm>
          <a:prstGeom prst="straightConnector1">
            <a:avLst/>
          </a:prstGeom>
          <a:noFill/>
          <a:ln w="12700" cap="sq">
            <a:solidFill>
              <a:schemeClr val="tx1"/>
            </a:solidFill>
            <a:round/>
            <a:headEnd type="none" w="sm" len="sm"/>
            <a:tailEnd type="none" w="sm" len="sm"/>
          </a:ln>
        </p:spPr>
      </p:cxnSp>
      <p:cxnSp>
        <p:nvCxnSpPr>
          <p:cNvPr id="18452" name="AutoShape 21"/>
          <p:cNvCxnSpPr>
            <a:cxnSpLocks noChangeShapeType="1"/>
            <a:stCxn id="18435" idx="3"/>
            <a:endCxn id="18437" idx="0"/>
          </p:cNvCxnSpPr>
          <p:nvPr/>
        </p:nvCxnSpPr>
        <p:spPr bwMode="auto">
          <a:xfrm flipH="1">
            <a:off x="2797175" y="1506538"/>
            <a:ext cx="69850" cy="360362"/>
          </a:xfrm>
          <a:prstGeom prst="straightConnector1">
            <a:avLst/>
          </a:prstGeom>
          <a:noFill/>
          <a:ln w="12700" cap="sq">
            <a:solidFill>
              <a:schemeClr val="tx1"/>
            </a:solidFill>
            <a:round/>
            <a:headEnd type="none" w="sm" len="sm"/>
            <a:tailEnd type="none" w="sm" len="sm"/>
          </a:ln>
        </p:spPr>
      </p:cxnSp>
      <p:cxnSp>
        <p:nvCxnSpPr>
          <p:cNvPr id="18453" name="AutoShape 22"/>
          <p:cNvCxnSpPr>
            <a:cxnSpLocks noChangeShapeType="1"/>
            <a:stCxn id="18445" idx="4"/>
            <a:endCxn id="18442" idx="0"/>
          </p:cNvCxnSpPr>
          <p:nvPr/>
        </p:nvCxnSpPr>
        <p:spPr bwMode="auto">
          <a:xfrm>
            <a:off x="3119438" y="1752600"/>
            <a:ext cx="0" cy="342900"/>
          </a:xfrm>
          <a:prstGeom prst="straightConnector1">
            <a:avLst/>
          </a:prstGeom>
          <a:noFill/>
          <a:ln w="12700" cap="sq">
            <a:solidFill>
              <a:schemeClr val="tx1"/>
            </a:solidFill>
            <a:round/>
            <a:headEnd type="none" w="sm" len="sm"/>
            <a:tailEnd type="none" w="sm" len="sm"/>
          </a:ln>
        </p:spPr>
      </p:cxnSp>
      <p:cxnSp>
        <p:nvCxnSpPr>
          <p:cNvPr id="18454" name="AutoShape 23"/>
          <p:cNvCxnSpPr>
            <a:cxnSpLocks noChangeShapeType="1"/>
            <a:stCxn id="18445" idx="7"/>
            <a:endCxn id="18436" idx="4"/>
          </p:cNvCxnSpPr>
          <p:nvPr/>
        </p:nvCxnSpPr>
        <p:spPr bwMode="auto">
          <a:xfrm flipV="1">
            <a:off x="3155950" y="1409700"/>
            <a:ext cx="177800" cy="246063"/>
          </a:xfrm>
          <a:prstGeom prst="straightConnector1">
            <a:avLst/>
          </a:prstGeom>
          <a:noFill/>
          <a:ln w="12700" cap="sq">
            <a:solidFill>
              <a:schemeClr val="tx1"/>
            </a:solidFill>
            <a:round/>
            <a:headEnd type="none" w="sm" len="sm"/>
            <a:tailEnd type="none" w="sm" len="sm"/>
          </a:ln>
        </p:spPr>
      </p:cxnSp>
      <p:cxnSp>
        <p:nvCxnSpPr>
          <p:cNvPr id="18455" name="AutoShape 24"/>
          <p:cNvCxnSpPr>
            <a:cxnSpLocks noChangeShapeType="1"/>
            <a:stCxn id="18445" idx="5"/>
            <a:endCxn id="18438" idx="1"/>
          </p:cNvCxnSpPr>
          <p:nvPr/>
        </p:nvCxnSpPr>
        <p:spPr bwMode="auto">
          <a:xfrm>
            <a:off x="3155950" y="1735138"/>
            <a:ext cx="246063" cy="263525"/>
          </a:xfrm>
          <a:prstGeom prst="straightConnector1">
            <a:avLst/>
          </a:prstGeom>
          <a:noFill/>
          <a:ln w="12700" cap="sq">
            <a:solidFill>
              <a:schemeClr val="tx1"/>
            </a:solidFill>
            <a:round/>
            <a:headEnd type="none" w="sm" len="sm"/>
            <a:tailEnd type="none" w="sm" len="sm"/>
          </a:ln>
        </p:spPr>
      </p:cxnSp>
      <p:cxnSp>
        <p:nvCxnSpPr>
          <p:cNvPr id="18456" name="AutoShape 25"/>
          <p:cNvCxnSpPr>
            <a:cxnSpLocks noChangeShapeType="1"/>
            <a:stCxn id="18442" idx="6"/>
            <a:endCxn id="18438" idx="3"/>
          </p:cNvCxnSpPr>
          <p:nvPr/>
        </p:nvCxnSpPr>
        <p:spPr bwMode="auto">
          <a:xfrm flipV="1">
            <a:off x="3171825" y="2078038"/>
            <a:ext cx="230188" cy="74612"/>
          </a:xfrm>
          <a:prstGeom prst="straightConnector1">
            <a:avLst/>
          </a:prstGeom>
          <a:noFill/>
          <a:ln w="12700" cap="sq">
            <a:solidFill>
              <a:schemeClr val="tx1"/>
            </a:solidFill>
            <a:round/>
            <a:headEnd type="none" w="sm" len="sm"/>
            <a:tailEnd type="none" w="sm" len="sm"/>
          </a:ln>
        </p:spPr>
      </p:cxnSp>
      <p:cxnSp>
        <p:nvCxnSpPr>
          <p:cNvPr id="18457" name="AutoShape 26"/>
          <p:cNvCxnSpPr>
            <a:cxnSpLocks noChangeShapeType="1"/>
            <a:stCxn id="18435" idx="7"/>
            <a:endCxn id="18443" idx="3"/>
          </p:cNvCxnSpPr>
          <p:nvPr/>
        </p:nvCxnSpPr>
        <p:spPr bwMode="auto">
          <a:xfrm flipV="1">
            <a:off x="2941638" y="1163638"/>
            <a:ext cx="246062" cy="263525"/>
          </a:xfrm>
          <a:prstGeom prst="straightConnector1">
            <a:avLst/>
          </a:prstGeom>
          <a:noFill/>
          <a:ln w="12700" cap="sq">
            <a:solidFill>
              <a:schemeClr val="tx1"/>
            </a:solidFill>
            <a:round/>
            <a:headEnd type="none" w="sm" len="sm"/>
            <a:tailEnd type="none" w="sm" len="sm"/>
          </a:ln>
        </p:spPr>
      </p:cxnSp>
      <p:cxnSp>
        <p:nvCxnSpPr>
          <p:cNvPr id="18458" name="AutoShape 27"/>
          <p:cNvCxnSpPr>
            <a:cxnSpLocks noChangeShapeType="1"/>
            <a:stCxn id="18443" idx="5"/>
            <a:endCxn id="18436" idx="0"/>
          </p:cNvCxnSpPr>
          <p:nvPr/>
        </p:nvCxnSpPr>
        <p:spPr bwMode="auto">
          <a:xfrm>
            <a:off x="3263900" y="1163638"/>
            <a:ext cx="69850" cy="131762"/>
          </a:xfrm>
          <a:prstGeom prst="straightConnector1">
            <a:avLst/>
          </a:prstGeom>
          <a:noFill/>
          <a:ln w="12700" cap="sq">
            <a:solidFill>
              <a:schemeClr val="tx1"/>
            </a:solidFill>
            <a:round/>
            <a:headEnd type="none" w="sm" len="sm"/>
            <a:tailEnd type="none" w="sm" len="sm"/>
          </a:ln>
        </p:spPr>
      </p:cxnSp>
      <p:cxnSp>
        <p:nvCxnSpPr>
          <p:cNvPr id="18459" name="AutoShape 28"/>
          <p:cNvCxnSpPr>
            <a:cxnSpLocks noChangeShapeType="1"/>
            <a:stCxn id="18438" idx="7"/>
            <a:endCxn id="18439" idx="3"/>
          </p:cNvCxnSpPr>
          <p:nvPr/>
        </p:nvCxnSpPr>
        <p:spPr bwMode="auto">
          <a:xfrm flipV="1">
            <a:off x="3478213" y="1735138"/>
            <a:ext cx="354012" cy="263525"/>
          </a:xfrm>
          <a:prstGeom prst="straightConnector1">
            <a:avLst/>
          </a:prstGeom>
          <a:noFill/>
          <a:ln w="12700" cap="sq">
            <a:solidFill>
              <a:schemeClr val="tx1"/>
            </a:solidFill>
            <a:round/>
            <a:headEnd type="none" w="sm" len="sm"/>
            <a:tailEnd type="none" w="sm" len="sm"/>
          </a:ln>
        </p:spPr>
      </p:cxnSp>
      <p:cxnSp>
        <p:nvCxnSpPr>
          <p:cNvPr id="18460" name="AutoShape 29"/>
          <p:cNvCxnSpPr>
            <a:cxnSpLocks noChangeShapeType="1"/>
            <a:stCxn id="18443" idx="6"/>
            <a:endCxn id="18439" idx="1"/>
          </p:cNvCxnSpPr>
          <p:nvPr/>
        </p:nvCxnSpPr>
        <p:spPr bwMode="auto">
          <a:xfrm>
            <a:off x="3279775" y="1123950"/>
            <a:ext cx="552450" cy="531813"/>
          </a:xfrm>
          <a:prstGeom prst="straightConnector1">
            <a:avLst/>
          </a:prstGeom>
          <a:noFill/>
          <a:ln w="12700" cap="sq">
            <a:solidFill>
              <a:schemeClr val="tx1"/>
            </a:solidFill>
            <a:round/>
            <a:headEnd type="none" w="sm" len="sm"/>
            <a:tailEnd type="none" w="sm" len="sm"/>
          </a:ln>
        </p:spPr>
      </p:cxnSp>
      <p:cxnSp>
        <p:nvCxnSpPr>
          <p:cNvPr id="18461" name="AutoShape 30"/>
          <p:cNvCxnSpPr>
            <a:cxnSpLocks noChangeShapeType="1"/>
            <a:stCxn id="18445" idx="6"/>
            <a:endCxn id="18439" idx="2"/>
          </p:cNvCxnSpPr>
          <p:nvPr/>
        </p:nvCxnSpPr>
        <p:spPr bwMode="auto">
          <a:xfrm>
            <a:off x="3171825" y="1695450"/>
            <a:ext cx="642938" cy="0"/>
          </a:xfrm>
          <a:prstGeom prst="straightConnector1">
            <a:avLst/>
          </a:prstGeom>
          <a:noFill/>
          <a:ln w="12700" cap="sq">
            <a:solidFill>
              <a:schemeClr val="tx1"/>
            </a:solidFill>
            <a:round/>
            <a:headEnd type="none" w="sm" len="sm"/>
            <a:tailEnd type="none" w="sm" len="sm"/>
          </a:ln>
        </p:spPr>
      </p:cxnSp>
      <p:cxnSp>
        <p:nvCxnSpPr>
          <p:cNvPr id="18462" name="AutoShape 31"/>
          <p:cNvCxnSpPr>
            <a:cxnSpLocks noChangeShapeType="1"/>
            <a:stCxn id="18440" idx="4"/>
            <a:endCxn id="18447" idx="0"/>
          </p:cNvCxnSpPr>
          <p:nvPr/>
        </p:nvCxnSpPr>
        <p:spPr bwMode="auto">
          <a:xfrm flipH="1">
            <a:off x="4727575" y="1638300"/>
            <a:ext cx="106363" cy="342900"/>
          </a:xfrm>
          <a:prstGeom prst="straightConnector1">
            <a:avLst/>
          </a:prstGeom>
          <a:noFill/>
          <a:ln w="12700" cap="sq">
            <a:solidFill>
              <a:schemeClr val="tx1"/>
            </a:solidFill>
            <a:round/>
            <a:headEnd type="none" w="sm" len="sm"/>
            <a:tailEnd type="none" w="sm" len="sm"/>
          </a:ln>
        </p:spPr>
      </p:cxnSp>
      <p:cxnSp>
        <p:nvCxnSpPr>
          <p:cNvPr id="18463" name="AutoShape 32"/>
          <p:cNvCxnSpPr>
            <a:cxnSpLocks noChangeShapeType="1"/>
            <a:stCxn id="18440" idx="7"/>
            <a:endCxn id="18446" idx="3"/>
          </p:cNvCxnSpPr>
          <p:nvPr/>
        </p:nvCxnSpPr>
        <p:spPr bwMode="auto">
          <a:xfrm flipV="1">
            <a:off x="4872038" y="1392238"/>
            <a:ext cx="246062" cy="149225"/>
          </a:xfrm>
          <a:prstGeom prst="straightConnector1">
            <a:avLst/>
          </a:prstGeom>
          <a:noFill/>
          <a:ln w="12700" cap="sq">
            <a:solidFill>
              <a:schemeClr val="tx1"/>
            </a:solidFill>
            <a:round/>
            <a:headEnd type="none" w="sm" len="sm"/>
            <a:tailEnd type="none" w="sm" len="sm"/>
          </a:ln>
        </p:spPr>
      </p:cxnSp>
      <p:cxnSp>
        <p:nvCxnSpPr>
          <p:cNvPr id="18464" name="AutoShape 33"/>
          <p:cNvCxnSpPr>
            <a:cxnSpLocks noChangeShapeType="1"/>
            <a:stCxn id="18446" idx="4"/>
            <a:endCxn id="18441" idx="1"/>
          </p:cNvCxnSpPr>
          <p:nvPr/>
        </p:nvCxnSpPr>
        <p:spPr bwMode="auto">
          <a:xfrm>
            <a:off x="5156200" y="1409700"/>
            <a:ext cx="176213" cy="588963"/>
          </a:xfrm>
          <a:prstGeom prst="straightConnector1">
            <a:avLst/>
          </a:prstGeom>
          <a:noFill/>
          <a:ln w="12700" cap="sq">
            <a:solidFill>
              <a:schemeClr val="tx1"/>
            </a:solidFill>
            <a:round/>
            <a:headEnd type="none" w="sm" len="sm"/>
            <a:tailEnd type="none" w="sm" len="sm"/>
          </a:ln>
        </p:spPr>
      </p:cxnSp>
      <p:cxnSp>
        <p:nvCxnSpPr>
          <p:cNvPr id="18465" name="AutoShape 34"/>
          <p:cNvCxnSpPr>
            <a:cxnSpLocks noChangeShapeType="1"/>
            <a:stCxn id="18447" idx="6"/>
            <a:endCxn id="18441" idx="2"/>
          </p:cNvCxnSpPr>
          <p:nvPr/>
        </p:nvCxnSpPr>
        <p:spPr bwMode="auto">
          <a:xfrm>
            <a:off x="4779963" y="2038350"/>
            <a:ext cx="536575" cy="0"/>
          </a:xfrm>
          <a:prstGeom prst="straightConnector1">
            <a:avLst/>
          </a:prstGeom>
          <a:noFill/>
          <a:ln w="12700" cap="sq">
            <a:solidFill>
              <a:schemeClr val="tx1"/>
            </a:solidFill>
            <a:round/>
            <a:headEnd type="none" w="sm" len="sm"/>
            <a:tailEnd type="none" w="sm" len="sm"/>
          </a:ln>
        </p:spPr>
      </p:cxnSp>
      <p:cxnSp>
        <p:nvCxnSpPr>
          <p:cNvPr id="18466" name="AutoShape 35"/>
          <p:cNvCxnSpPr>
            <a:cxnSpLocks noChangeShapeType="1"/>
            <a:stCxn id="18446" idx="5"/>
            <a:endCxn id="18444" idx="2"/>
          </p:cNvCxnSpPr>
          <p:nvPr/>
        </p:nvCxnSpPr>
        <p:spPr bwMode="auto">
          <a:xfrm>
            <a:off x="5194300" y="1392238"/>
            <a:ext cx="338138" cy="188912"/>
          </a:xfrm>
          <a:prstGeom prst="straightConnector1">
            <a:avLst/>
          </a:prstGeom>
          <a:noFill/>
          <a:ln w="12700" cap="sq">
            <a:solidFill>
              <a:schemeClr val="tx1"/>
            </a:solidFill>
            <a:round/>
            <a:headEnd type="none" w="sm" len="sm"/>
            <a:tailEnd type="none" w="sm" len="sm"/>
          </a:ln>
        </p:spPr>
      </p:cxnSp>
      <p:cxnSp>
        <p:nvCxnSpPr>
          <p:cNvPr id="18467" name="AutoShape 36"/>
          <p:cNvCxnSpPr>
            <a:cxnSpLocks noChangeShapeType="1"/>
            <a:stCxn id="18440" idx="5"/>
            <a:endCxn id="18441" idx="1"/>
          </p:cNvCxnSpPr>
          <p:nvPr/>
        </p:nvCxnSpPr>
        <p:spPr bwMode="auto">
          <a:xfrm>
            <a:off x="4872038" y="1620838"/>
            <a:ext cx="460375" cy="377825"/>
          </a:xfrm>
          <a:prstGeom prst="straightConnector1">
            <a:avLst/>
          </a:prstGeom>
          <a:noFill/>
          <a:ln w="12700" cap="sq">
            <a:solidFill>
              <a:schemeClr val="tx1"/>
            </a:solidFill>
            <a:round/>
            <a:headEnd type="none" w="sm" len="sm"/>
            <a:tailEnd type="none" w="sm" len="sm"/>
          </a:ln>
        </p:spPr>
      </p:cxnSp>
      <p:cxnSp>
        <p:nvCxnSpPr>
          <p:cNvPr id="18468" name="AutoShape 37"/>
          <p:cNvCxnSpPr>
            <a:cxnSpLocks noChangeShapeType="1"/>
            <a:stCxn id="18444" idx="3"/>
            <a:endCxn id="18447" idx="7"/>
          </p:cNvCxnSpPr>
          <p:nvPr/>
        </p:nvCxnSpPr>
        <p:spPr bwMode="auto">
          <a:xfrm flipH="1">
            <a:off x="4765675" y="1620838"/>
            <a:ext cx="781050" cy="377825"/>
          </a:xfrm>
          <a:prstGeom prst="straightConnector1">
            <a:avLst/>
          </a:prstGeom>
          <a:noFill/>
          <a:ln w="12700" cap="sq">
            <a:solidFill>
              <a:schemeClr val="tx1"/>
            </a:solidFill>
            <a:round/>
            <a:headEnd type="none" w="sm" len="sm"/>
            <a:tailEnd type="none" w="sm" len="sm"/>
          </a:ln>
        </p:spPr>
      </p:cxnSp>
      <p:cxnSp>
        <p:nvCxnSpPr>
          <p:cNvPr id="18469" name="AutoShape 38"/>
          <p:cNvCxnSpPr>
            <a:cxnSpLocks noChangeShapeType="1"/>
            <a:stCxn id="18444" idx="4"/>
            <a:endCxn id="18448" idx="0"/>
          </p:cNvCxnSpPr>
          <p:nvPr/>
        </p:nvCxnSpPr>
        <p:spPr bwMode="auto">
          <a:xfrm flipH="1">
            <a:off x="5478463" y="1638300"/>
            <a:ext cx="107950" cy="685800"/>
          </a:xfrm>
          <a:prstGeom prst="straightConnector1">
            <a:avLst/>
          </a:prstGeom>
          <a:noFill/>
          <a:ln w="12700" cap="sq">
            <a:solidFill>
              <a:schemeClr val="tx1"/>
            </a:solidFill>
            <a:round/>
            <a:headEnd type="none" w="sm" len="sm"/>
            <a:tailEnd type="none" w="sm" len="sm"/>
          </a:ln>
        </p:spPr>
      </p:cxnSp>
      <p:cxnSp>
        <p:nvCxnSpPr>
          <p:cNvPr id="18470" name="AutoShape 39"/>
          <p:cNvCxnSpPr>
            <a:cxnSpLocks noChangeShapeType="1"/>
            <a:stCxn id="18447" idx="5"/>
            <a:endCxn id="18448" idx="2"/>
          </p:cNvCxnSpPr>
          <p:nvPr/>
        </p:nvCxnSpPr>
        <p:spPr bwMode="auto">
          <a:xfrm>
            <a:off x="4765675" y="2078038"/>
            <a:ext cx="658813" cy="303212"/>
          </a:xfrm>
          <a:prstGeom prst="straightConnector1">
            <a:avLst/>
          </a:prstGeom>
          <a:noFill/>
          <a:ln w="12700" cap="sq">
            <a:solidFill>
              <a:schemeClr val="tx1"/>
            </a:solidFill>
            <a:round/>
            <a:headEnd type="none" w="sm" len="sm"/>
            <a:tailEnd type="none" w="sm" len="sm"/>
          </a:ln>
        </p:spPr>
      </p:cxnSp>
      <p:cxnSp>
        <p:nvCxnSpPr>
          <p:cNvPr id="18471" name="AutoShape 40"/>
          <p:cNvCxnSpPr>
            <a:cxnSpLocks noChangeShapeType="1"/>
            <a:stCxn id="18439" idx="6"/>
            <a:endCxn id="18440" idx="2"/>
          </p:cNvCxnSpPr>
          <p:nvPr/>
        </p:nvCxnSpPr>
        <p:spPr bwMode="auto">
          <a:xfrm flipV="1">
            <a:off x="3922713" y="1581150"/>
            <a:ext cx="857250" cy="114300"/>
          </a:xfrm>
          <a:prstGeom prst="straightConnector1">
            <a:avLst/>
          </a:prstGeom>
          <a:noFill/>
          <a:ln w="38100">
            <a:solidFill>
              <a:srgbClr val="FF3300"/>
            </a:solidFill>
            <a:prstDash val="sysDot"/>
            <a:round/>
            <a:headEnd type="none" w="sm" len="sm"/>
            <a:tailEnd type="none" w="sm" len="sm"/>
          </a:ln>
        </p:spPr>
      </p:cxnSp>
      <p:cxnSp>
        <p:nvCxnSpPr>
          <p:cNvPr id="18472" name="AutoShape 41"/>
          <p:cNvCxnSpPr>
            <a:cxnSpLocks noChangeShapeType="1"/>
            <a:stCxn id="18438" idx="5"/>
            <a:endCxn id="18448" idx="3"/>
          </p:cNvCxnSpPr>
          <p:nvPr/>
        </p:nvCxnSpPr>
        <p:spPr bwMode="auto">
          <a:xfrm>
            <a:off x="3478213" y="2078038"/>
            <a:ext cx="1962150" cy="342900"/>
          </a:xfrm>
          <a:prstGeom prst="straightConnector1">
            <a:avLst/>
          </a:prstGeom>
          <a:noFill/>
          <a:ln w="38100">
            <a:solidFill>
              <a:srgbClr val="FF3300"/>
            </a:solidFill>
            <a:prstDash val="sysDot"/>
            <a:round/>
            <a:headEnd type="none" w="sm" len="sm"/>
            <a:tailEnd type="none" w="sm" len="sm"/>
          </a:ln>
        </p:spPr>
      </p:cxnSp>
      <p:cxnSp>
        <p:nvCxnSpPr>
          <p:cNvPr id="18473" name="AutoShape 42"/>
          <p:cNvCxnSpPr>
            <a:cxnSpLocks noChangeShapeType="1"/>
            <a:stCxn id="18443" idx="7"/>
            <a:endCxn id="18440" idx="1"/>
          </p:cNvCxnSpPr>
          <p:nvPr/>
        </p:nvCxnSpPr>
        <p:spPr bwMode="auto">
          <a:xfrm>
            <a:off x="3263900" y="1084263"/>
            <a:ext cx="1533525" cy="457200"/>
          </a:xfrm>
          <a:prstGeom prst="straightConnector1">
            <a:avLst/>
          </a:prstGeom>
          <a:noFill/>
          <a:ln w="38100">
            <a:solidFill>
              <a:srgbClr val="FF3300"/>
            </a:solidFill>
            <a:prstDash val="sysDot"/>
            <a:round/>
            <a:headEnd type="none" w="sm" len="sm"/>
            <a:tailEnd type="none" w="sm" len="sm"/>
          </a:ln>
        </p:spPr>
      </p:cxnSp>
      <p:cxnSp>
        <p:nvCxnSpPr>
          <p:cNvPr id="18474" name="AutoShape 43"/>
          <p:cNvCxnSpPr>
            <a:cxnSpLocks noChangeShapeType="1"/>
            <a:stCxn id="18439" idx="5"/>
            <a:endCxn id="18447" idx="2"/>
          </p:cNvCxnSpPr>
          <p:nvPr/>
        </p:nvCxnSpPr>
        <p:spPr bwMode="auto">
          <a:xfrm>
            <a:off x="3906838" y="1735138"/>
            <a:ext cx="766762" cy="303212"/>
          </a:xfrm>
          <a:prstGeom prst="straightConnector1">
            <a:avLst/>
          </a:prstGeom>
          <a:noFill/>
          <a:ln w="38100">
            <a:solidFill>
              <a:srgbClr val="FF3300"/>
            </a:solidFill>
            <a:prstDash val="sysDot"/>
            <a:round/>
            <a:headEnd type="none" w="sm" len="sm"/>
            <a:tailEnd type="none" w="sm" len="sm"/>
          </a:ln>
        </p:spPr>
      </p:cxnSp>
      <p:sp>
        <p:nvSpPr>
          <p:cNvPr id="18475" name="Text Box 44"/>
          <p:cNvSpPr txBox="1">
            <a:spLocks noChangeArrowheads="1"/>
          </p:cNvSpPr>
          <p:nvPr/>
        </p:nvSpPr>
        <p:spPr bwMode="auto">
          <a:xfrm>
            <a:off x="2667000" y="2057400"/>
            <a:ext cx="404813" cy="457200"/>
          </a:xfrm>
          <a:prstGeom prst="rect">
            <a:avLst/>
          </a:prstGeom>
          <a:noFill/>
          <a:ln w="9525">
            <a:noFill/>
            <a:miter lim="800000"/>
            <a:headEnd/>
            <a:tailEnd/>
          </a:ln>
        </p:spPr>
        <p:txBody>
          <a:bodyPr wrap="none">
            <a:spAutoFit/>
          </a:bodyPr>
          <a:lstStyle/>
          <a:p>
            <a:r>
              <a:rPr lang="en-US" b="1">
                <a:solidFill>
                  <a:schemeClr val="accent2"/>
                </a:solidFill>
              </a:rPr>
              <a:t>A</a:t>
            </a:r>
          </a:p>
        </p:txBody>
      </p:sp>
      <p:sp>
        <p:nvSpPr>
          <p:cNvPr id="18476" name="Text Box 45"/>
          <p:cNvSpPr txBox="1">
            <a:spLocks noChangeArrowheads="1"/>
          </p:cNvSpPr>
          <p:nvPr/>
        </p:nvSpPr>
        <p:spPr bwMode="auto">
          <a:xfrm>
            <a:off x="5562600" y="1905000"/>
            <a:ext cx="404813" cy="457200"/>
          </a:xfrm>
          <a:prstGeom prst="rect">
            <a:avLst/>
          </a:prstGeom>
          <a:noFill/>
          <a:ln w="9525">
            <a:noFill/>
            <a:miter lim="800000"/>
            <a:headEnd/>
            <a:tailEnd/>
          </a:ln>
        </p:spPr>
        <p:txBody>
          <a:bodyPr wrap="none">
            <a:spAutoFit/>
          </a:bodyPr>
          <a:lstStyle/>
          <a:p>
            <a:r>
              <a:rPr lang="en-US" b="1">
                <a:solidFill>
                  <a:schemeClr val="bg2"/>
                </a:solidFill>
              </a:rPr>
              <a:t>B</a:t>
            </a:r>
          </a:p>
        </p:txBody>
      </p:sp>
      <p:sp>
        <p:nvSpPr>
          <p:cNvPr id="18477" name="Rectangle 47"/>
          <p:cNvSpPr>
            <a:spLocks noChangeArrowheads="1"/>
          </p:cNvSpPr>
          <p:nvPr/>
        </p:nvSpPr>
        <p:spPr bwMode="auto">
          <a:xfrm>
            <a:off x="685800" y="3200400"/>
            <a:ext cx="7772400" cy="1219200"/>
          </a:xfrm>
          <a:prstGeom prst="rect">
            <a:avLst/>
          </a:prstGeom>
          <a:noFill/>
          <a:ln w="9525">
            <a:noFill/>
            <a:miter lim="800000"/>
            <a:headEnd/>
            <a:tailEnd/>
          </a:ln>
        </p:spPr>
        <p:txBody>
          <a:bodyPr/>
          <a:lstStyle/>
          <a:p>
            <a:pPr marL="342900" indent="-342900">
              <a:lnSpc>
                <a:spcPct val="90000"/>
              </a:lnSpc>
              <a:spcBef>
                <a:spcPct val="20000"/>
              </a:spcBef>
            </a:pPr>
            <a:r>
              <a:rPr lang="en-US" dirty="0"/>
              <a:t>Normalized Cut</a:t>
            </a:r>
          </a:p>
          <a:p>
            <a:pPr marL="742950" lvl="1" indent="-285750">
              <a:lnSpc>
                <a:spcPct val="90000"/>
              </a:lnSpc>
              <a:spcBef>
                <a:spcPct val="20000"/>
              </a:spcBef>
              <a:buFontTx/>
              <a:buChar char="•"/>
            </a:pPr>
            <a:r>
              <a:rPr lang="en-US" sz="2000" dirty="0" smtClean="0"/>
              <a:t>the raw cut cost encouraging splitting out just one node</a:t>
            </a:r>
            <a:endParaRPr lang="en-US" sz="2000" dirty="0"/>
          </a:p>
          <a:p>
            <a:pPr marL="742950" lvl="1" indent="-285750">
              <a:lnSpc>
                <a:spcPct val="90000"/>
              </a:lnSpc>
              <a:spcBef>
                <a:spcPct val="20000"/>
              </a:spcBef>
              <a:buFontTx/>
              <a:buChar char="•"/>
            </a:pPr>
            <a:r>
              <a:rPr lang="en-US" sz="2000" dirty="0"/>
              <a:t>fix by normalizing for size of segments</a:t>
            </a:r>
          </a:p>
          <a:p>
            <a:pPr marL="742950" lvl="1" indent="-285750">
              <a:lnSpc>
                <a:spcPct val="90000"/>
              </a:lnSpc>
              <a:spcBef>
                <a:spcPct val="20000"/>
              </a:spcBef>
              <a:buFontTx/>
              <a:buChar char="•"/>
            </a:pPr>
            <a:endParaRPr lang="en-US" sz="2000" dirty="0"/>
          </a:p>
          <a:p>
            <a:pPr marL="742950" lvl="1" indent="-285750">
              <a:lnSpc>
                <a:spcPct val="90000"/>
              </a:lnSpc>
              <a:spcBef>
                <a:spcPct val="20000"/>
              </a:spcBef>
              <a:buFontTx/>
              <a:buChar char="•"/>
            </a:pPr>
            <a:endParaRPr lang="en-US" sz="2000" dirty="0"/>
          </a:p>
          <a:p>
            <a:pPr marL="742950" lvl="1" indent="-285750">
              <a:lnSpc>
                <a:spcPct val="90000"/>
              </a:lnSpc>
              <a:spcBef>
                <a:spcPct val="20000"/>
              </a:spcBef>
              <a:buFontTx/>
              <a:buChar char="•"/>
            </a:pPr>
            <a:endParaRPr lang="en-US" sz="2000" dirty="0"/>
          </a:p>
          <a:p>
            <a:pPr marL="742950" lvl="1" indent="-285750">
              <a:lnSpc>
                <a:spcPct val="90000"/>
              </a:lnSpc>
              <a:spcBef>
                <a:spcPct val="20000"/>
              </a:spcBef>
              <a:buFontTx/>
              <a:buChar char="•"/>
            </a:pPr>
            <a:r>
              <a:rPr lang="en-US" sz="2000" dirty="0"/>
              <a:t>volume(A) = sum of costs of all edges that touch A</a:t>
            </a:r>
          </a:p>
        </p:txBody>
      </p:sp>
      <p:pic>
        <p:nvPicPr>
          <p:cNvPr id="18478" name="Picture 56" descr="Edittex"/>
          <p:cNvPicPr>
            <a:picLocks noChangeAspect="1" noChangeArrowheads="1"/>
          </p:cNvPicPr>
          <p:nvPr>
            <p:custDataLst>
              <p:tags r:id="rId1"/>
            </p:custDataLst>
          </p:nvPr>
        </p:nvPicPr>
        <p:blipFill>
          <a:blip r:embed="rId3" cstate="print"/>
          <a:srcRect/>
          <a:stretch>
            <a:fillRect/>
          </a:stretch>
        </p:blipFill>
        <p:spPr bwMode="auto">
          <a:xfrm>
            <a:off x="1662113" y="4525963"/>
            <a:ext cx="4498975" cy="579437"/>
          </a:xfrm>
          <a:prstGeom prst="rect">
            <a:avLst/>
          </a:prstGeom>
          <a:noFill/>
          <a:ln w="9525">
            <a:noFill/>
            <a:miter lim="800000"/>
            <a:headEnd/>
            <a:tailEnd/>
          </a:ln>
        </p:spPr>
      </p:pic>
      <p:sp>
        <p:nvSpPr>
          <p:cNvPr id="18479" name="TextBox 46"/>
          <p:cNvSpPr txBox="1">
            <a:spLocks noChangeArrowheads="1"/>
          </p:cNvSpPr>
          <p:nvPr/>
        </p:nvSpPr>
        <p:spPr bwMode="auto">
          <a:xfrm>
            <a:off x="7586663" y="6488113"/>
            <a:ext cx="1557337" cy="369887"/>
          </a:xfrm>
          <a:prstGeom prst="rect">
            <a:avLst/>
          </a:prstGeom>
          <a:noFill/>
          <a:ln w="9525">
            <a:noFill/>
            <a:miter lim="800000"/>
            <a:headEnd/>
            <a:tailEnd/>
          </a:ln>
        </p:spPr>
        <p:txBody>
          <a:bodyPr wrap="none">
            <a:spAutoFit/>
          </a:bodyPr>
          <a:lstStyle/>
          <a:p>
            <a:r>
              <a:rPr lang="en-US"/>
              <a:t>Source: Seitz</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Normalized cuts for segmentation</a:t>
            </a:r>
          </a:p>
        </p:txBody>
      </p:sp>
      <p:pic>
        <p:nvPicPr>
          <p:cNvPr id="20483" name="Picture 2"/>
          <p:cNvPicPr>
            <a:picLocks noChangeAspect="1" noChangeArrowheads="1"/>
          </p:cNvPicPr>
          <p:nvPr/>
        </p:nvPicPr>
        <p:blipFill>
          <a:blip r:embed="rId2" cstate="print"/>
          <a:srcRect/>
          <a:stretch>
            <a:fillRect/>
          </a:stretch>
        </p:blipFill>
        <p:spPr bwMode="auto">
          <a:xfrm>
            <a:off x="1219200" y="1371600"/>
            <a:ext cx="6934200" cy="52167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t>
            </a:r>
            <a:r>
              <a:rPr lang="en-US" dirty="0" err="1" smtClean="0"/>
              <a:t>PageRank</a:t>
            </a:r>
            <a:endParaRPr lang="en-US" dirty="0"/>
          </a:p>
        </p:txBody>
      </p:sp>
      <p:sp>
        <p:nvSpPr>
          <p:cNvPr id="3" name="Content Placeholder 2"/>
          <p:cNvSpPr>
            <a:spLocks noGrp="1"/>
          </p:cNvSpPr>
          <p:nvPr>
            <p:ph idx="1"/>
          </p:nvPr>
        </p:nvSpPr>
        <p:spPr/>
        <p:txBody>
          <a:bodyPr/>
          <a:lstStyle/>
          <a:p>
            <a:r>
              <a:rPr lang="en-US" dirty="0" smtClean="0"/>
              <a:t>Determining importance by random walk</a:t>
            </a:r>
          </a:p>
          <a:p>
            <a:pPr lvl="1"/>
            <a:r>
              <a:rPr lang="en-US" dirty="0" smtClean="0"/>
              <a:t>What’s the probability that you will randomly walk to a given node?</a:t>
            </a:r>
          </a:p>
          <a:p>
            <a:pPr lvl="2"/>
            <a:r>
              <a:rPr lang="en-US" dirty="0" smtClean="0"/>
              <a:t>Create adjacency matrix based on visual similarity</a:t>
            </a:r>
          </a:p>
          <a:p>
            <a:pPr lvl="2"/>
            <a:r>
              <a:rPr lang="en-US" dirty="0" smtClean="0"/>
              <a:t>Edge weights determine probability of transition</a:t>
            </a:r>
          </a:p>
          <a:p>
            <a:pPr>
              <a:buNone/>
            </a:pPr>
            <a:endParaRPr lang="en-US" dirty="0"/>
          </a:p>
        </p:txBody>
      </p:sp>
      <p:pic>
        <p:nvPicPr>
          <p:cNvPr id="294914" name="Picture 2"/>
          <p:cNvPicPr>
            <a:picLocks noChangeAspect="1" noChangeArrowheads="1"/>
          </p:cNvPicPr>
          <p:nvPr/>
        </p:nvPicPr>
        <p:blipFill>
          <a:blip r:embed="rId3" cstate="print"/>
          <a:srcRect/>
          <a:stretch>
            <a:fillRect/>
          </a:stretch>
        </p:blipFill>
        <p:spPr bwMode="auto">
          <a:xfrm>
            <a:off x="2209800" y="3429000"/>
            <a:ext cx="4648200" cy="3359840"/>
          </a:xfrm>
          <a:prstGeom prst="rect">
            <a:avLst/>
          </a:prstGeom>
          <a:noFill/>
          <a:ln w="9525">
            <a:solidFill>
              <a:schemeClr val="tx1"/>
            </a:solidFill>
            <a:miter lim="800000"/>
            <a:headEnd/>
            <a:tailEnd/>
          </a:ln>
        </p:spPr>
      </p:pic>
      <p:sp>
        <p:nvSpPr>
          <p:cNvPr id="6" name="TextBox 5"/>
          <p:cNvSpPr txBox="1"/>
          <p:nvPr/>
        </p:nvSpPr>
        <p:spPr>
          <a:xfrm>
            <a:off x="7253739" y="6488668"/>
            <a:ext cx="1890261" cy="369332"/>
          </a:xfrm>
          <a:prstGeom prst="rect">
            <a:avLst/>
          </a:prstGeom>
          <a:noFill/>
        </p:spPr>
        <p:txBody>
          <a:bodyPr wrap="none" rtlCol="0">
            <a:spAutoFit/>
          </a:bodyPr>
          <a:lstStyle/>
          <a:p>
            <a:r>
              <a:rPr lang="en-US" dirty="0" smtClean="0"/>
              <a:t>Jing </a:t>
            </a:r>
            <a:r>
              <a:rPr lang="en-US" dirty="0" err="1" smtClean="0"/>
              <a:t>Baluja</a:t>
            </a:r>
            <a:r>
              <a:rPr lang="en-US" dirty="0" smtClean="0"/>
              <a:t> 2008</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algorithm to use?</a:t>
            </a:r>
            <a:endParaRPr lang="en-US" dirty="0"/>
          </a:p>
        </p:txBody>
      </p:sp>
      <p:sp>
        <p:nvSpPr>
          <p:cNvPr id="3" name="Content Placeholder 2"/>
          <p:cNvSpPr>
            <a:spLocks noGrp="1"/>
          </p:cNvSpPr>
          <p:nvPr>
            <p:ph idx="1"/>
          </p:nvPr>
        </p:nvSpPr>
        <p:spPr/>
        <p:txBody>
          <a:bodyPr/>
          <a:lstStyle/>
          <a:p>
            <a:r>
              <a:rPr lang="en-US" dirty="0" smtClean="0"/>
              <a:t>Quantization/Summarization: K-means</a:t>
            </a:r>
          </a:p>
          <a:p>
            <a:pPr lvl="1"/>
            <a:r>
              <a:rPr lang="en-US" dirty="0" smtClean="0"/>
              <a:t>Aims to preserve variance of original data</a:t>
            </a:r>
          </a:p>
          <a:p>
            <a:pPr lvl="1"/>
            <a:r>
              <a:rPr lang="en-US" dirty="0" smtClean="0"/>
              <a:t>Can easily assign new point to a cluster</a:t>
            </a:r>
          </a:p>
        </p:txBody>
      </p:sp>
      <p:pic>
        <p:nvPicPr>
          <p:cNvPr id="277506" name="Picture 2" descr="http://www.cvc.uab.cat/~aldavert/plor/images/vocabulary_tree.png"/>
          <p:cNvPicPr>
            <a:picLocks noChangeAspect="1" noChangeArrowheads="1"/>
          </p:cNvPicPr>
          <p:nvPr/>
        </p:nvPicPr>
        <p:blipFill>
          <a:blip r:embed="rId2" cstate="print"/>
          <a:srcRect/>
          <a:stretch>
            <a:fillRect/>
          </a:stretch>
        </p:blipFill>
        <p:spPr bwMode="auto">
          <a:xfrm>
            <a:off x="304800" y="3276600"/>
            <a:ext cx="2590800" cy="2590800"/>
          </a:xfrm>
          <a:prstGeom prst="rect">
            <a:avLst/>
          </a:prstGeom>
          <a:noFill/>
        </p:spPr>
      </p:pic>
      <p:sp>
        <p:nvSpPr>
          <p:cNvPr id="12" name="TextBox 11"/>
          <p:cNvSpPr txBox="1"/>
          <p:nvPr/>
        </p:nvSpPr>
        <p:spPr>
          <a:xfrm>
            <a:off x="304801" y="5943600"/>
            <a:ext cx="2514600" cy="646331"/>
          </a:xfrm>
          <a:prstGeom prst="rect">
            <a:avLst/>
          </a:prstGeom>
          <a:noFill/>
        </p:spPr>
        <p:txBody>
          <a:bodyPr wrap="square" rtlCol="0">
            <a:spAutoFit/>
          </a:bodyPr>
          <a:lstStyle/>
          <a:p>
            <a:pPr algn="ctr"/>
            <a:r>
              <a:rPr lang="en-US" dirty="0" smtClean="0"/>
              <a:t>Quantization for computing histograms</a:t>
            </a:r>
            <a:endParaRPr lang="en-US" dirty="0"/>
          </a:p>
        </p:txBody>
      </p:sp>
      <p:pic>
        <p:nvPicPr>
          <p:cNvPr id="277507" name="Picture 3"/>
          <p:cNvPicPr>
            <a:picLocks noChangeAspect="1" noChangeArrowheads="1"/>
          </p:cNvPicPr>
          <p:nvPr/>
        </p:nvPicPr>
        <p:blipFill>
          <a:blip r:embed="rId3" cstate="print"/>
          <a:srcRect/>
          <a:stretch>
            <a:fillRect/>
          </a:stretch>
        </p:blipFill>
        <p:spPr bwMode="auto">
          <a:xfrm>
            <a:off x="3352800" y="3200400"/>
            <a:ext cx="5431616" cy="2533650"/>
          </a:xfrm>
          <a:prstGeom prst="rect">
            <a:avLst/>
          </a:prstGeom>
          <a:noFill/>
          <a:ln w="9525">
            <a:noFill/>
            <a:miter lim="800000"/>
            <a:headEnd/>
            <a:tailEnd/>
          </a:ln>
        </p:spPr>
      </p:pic>
      <p:sp>
        <p:nvSpPr>
          <p:cNvPr id="14" name="TextBox 13"/>
          <p:cNvSpPr txBox="1"/>
          <p:nvPr/>
        </p:nvSpPr>
        <p:spPr>
          <a:xfrm>
            <a:off x="3429000" y="5791200"/>
            <a:ext cx="5257800" cy="923330"/>
          </a:xfrm>
          <a:prstGeom prst="rect">
            <a:avLst/>
          </a:prstGeom>
          <a:noFill/>
        </p:spPr>
        <p:txBody>
          <a:bodyPr wrap="square" rtlCol="0">
            <a:spAutoFit/>
          </a:bodyPr>
          <a:lstStyle/>
          <a:p>
            <a:pPr algn="ctr"/>
            <a:r>
              <a:rPr lang="en-US" dirty="0" smtClean="0"/>
              <a:t>Summary of 20,000 photos of Rome using “greedy k-means”</a:t>
            </a:r>
          </a:p>
          <a:p>
            <a:pPr algn="ctr"/>
            <a:r>
              <a:rPr lang="en-US" dirty="0" smtClean="0">
                <a:hlinkClick r:id="rId4"/>
              </a:rPr>
              <a:t>http://grail.cs.washington.edu/projects/canonview/</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 algorithm</a:t>
            </a:r>
            <a:endParaRPr lang="en-US" dirty="0"/>
          </a:p>
        </p:txBody>
      </p:sp>
      <p:pic>
        <p:nvPicPr>
          <p:cNvPr id="570370" name="Picture 2" descr="http://upload.wikimedia.org/wikipedia/commons/thumb/5/5e/K_Means_Example_Step_1.svg/124px-K_Means_Example_Step_1.svg.png"/>
          <p:cNvPicPr>
            <a:picLocks noChangeAspect="1" noChangeArrowheads="1"/>
          </p:cNvPicPr>
          <p:nvPr/>
        </p:nvPicPr>
        <p:blipFill>
          <a:blip r:embed="rId2" cstate="print"/>
          <a:srcRect/>
          <a:stretch>
            <a:fillRect/>
          </a:stretch>
        </p:blipFill>
        <p:spPr bwMode="auto">
          <a:xfrm>
            <a:off x="4267200" y="1828801"/>
            <a:ext cx="1181100" cy="1143001"/>
          </a:xfrm>
          <a:prstGeom prst="rect">
            <a:avLst/>
          </a:prstGeom>
          <a:noFill/>
        </p:spPr>
      </p:pic>
      <p:pic>
        <p:nvPicPr>
          <p:cNvPr id="570372" name="Picture 4" descr="http://upload.wikimedia.org/wikipedia/commons/thumb/a/a5/K_Means_Example_Step_2.svg/139px-K_Means_Example_Step_2.svg.png"/>
          <p:cNvPicPr>
            <a:picLocks noChangeAspect="1" noChangeArrowheads="1"/>
          </p:cNvPicPr>
          <p:nvPr/>
        </p:nvPicPr>
        <p:blipFill>
          <a:blip r:embed="rId3" cstate="print"/>
          <a:srcRect/>
          <a:stretch>
            <a:fillRect/>
          </a:stretch>
        </p:blipFill>
        <p:spPr bwMode="auto">
          <a:xfrm>
            <a:off x="4343400" y="3352800"/>
            <a:ext cx="1323975" cy="1143001"/>
          </a:xfrm>
          <a:prstGeom prst="rect">
            <a:avLst/>
          </a:prstGeom>
          <a:noFill/>
        </p:spPr>
      </p:pic>
      <p:pic>
        <p:nvPicPr>
          <p:cNvPr id="570374" name="Picture 6" descr="http://upload.wikimedia.org/wikipedia/commons/thumb/3/3e/K_Means_Example_Step_3.svg/139px-K_Means_Example_Step_3.svg.png"/>
          <p:cNvPicPr>
            <a:picLocks noChangeAspect="1" noChangeArrowheads="1"/>
          </p:cNvPicPr>
          <p:nvPr/>
        </p:nvPicPr>
        <p:blipFill>
          <a:blip r:embed="rId4" cstate="print"/>
          <a:srcRect/>
          <a:stretch>
            <a:fillRect/>
          </a:stretch>
        </p:blipFill>
        <p:spPr bwMode="auto">
          <a:xfrm>
            <a:off x="4191000" y="4800601"/>
            <a:ext cx="1323975" cy="1143001"/>
          </a:xfrm>
          <a:prstGeom prst="rect">
            <a:avLst/>
          </a:prstGeom>
          <a:noFill/>
        </p:spPr>
      </p:pic>
      <p:sp>
        <p:nvSpPr>
          <p:cNvPr id="9" name="TextBox 8"/>
          <p:cNvSpPr txBox="1"/>
          <p:nvPr/>
        </p:nvSpPr>
        <p:spPr>
          <a:xfrm>
            <a:off x="0" y="6553200"/>
            <a:ext cx="4822154" cy="307777"/>
          </a:xfrm>
          <a:prstGeom prst="rect">
            <a:avLst/>
          </a:prstGeom>
          <a:noFill/>
        </p:spPr>
        <p:txBody>
          <a:bodyPr wrap="none" rtlCol="0">
            <a:spAutoFit/>
          </a:bodyPr>
          <a:lstStyle/>
          <a:p>
            <a:r>
              <a:rPr lang="en-US" sz="1400" dirty="0" smtClean="0"/>
              <a:t>Illustration: </a:t>
            </a:r>
            <a:r>
              <a:rPr lang="en-US" sz="1400" dirty="0" smtClean="0">
                <a:hlinkClick r:id="rId5"/>
              </a:rPr>
              <a:t>http://en.wikipedia.org/wiki/K-means_clustering</a:t>
            </a:r>
            <a:endParaRPr lang="en-US" sz="1400" dirty="0"/>
          </a:p>
        </p:txBody>
      </p:sp>
      <p:sp>
        <p:nvSpPr>
          <p:cNvPr id="10" name="TextBox 9"/>
          <p:cNvSpPr txBox="1"/>
          <p:nvPr/>
        </p:nvSpPr>
        <p:spPr>
          <a:xfrm flipH="1">
            <a:off x="2209800" y="2057401"/>
            <a:ext cx="1905000" cy="646331"/>
          </a:xfrm>
          <a:prstGeom prst="rect">
            <a:avLst/>
          </a:prstGeom>
          <a:noFill/>
        </p:spPr>
        <p:txBody>
          <a:bodyPr wrap="square" rtlCol="0">
            <a:spAutoFit/>
          </a:bodyPr>
          <a:lstStyle/>
          <a:p>
            <a:r>
              <a:rPr lang="en-US" dirty="0" smtClean="0"/>
              <a:t>1. Randomly select K centers </a:t>
            </a:r>
            <a:endParaRPr lang="en-US" dirty="0"/>
          </a:p>
        </p:txBody>
      </p:sp>
      <p:sp>
        <p:nvSpPr>
          <p:cNvPr id="11" name="TextBox 10"/>
          <p:cNvSpPr txBox="1"/>
          <p:nvPr/>
        </p:nvSpPr>
        <p:spPr>
          <a:xfrm flipH="1">
            <a:off x="2209800" y="3200401"/>
            <a:ext cx="1828800" cy="923330"/>
          </a:xfrm>
          <a:prstGeom prst="rect">
            <a:avLst/>
          </a:prstGeom>
          <a:noFill/>
        </p:spPr>
        <p:txBody>
          <a:bodyPr wrap="square" rtlCol="0">
            <a:spAutoFit/>
          </a:bodyPr>
          <a:lstStyle/>
          <a:p>
            <a:r>
              <a:rPr lang="en-US" dirty="0" smtClean="0"/>
              <a:t>2. Assign each point to nearest center</a:t>
            </a:r>
            <a:endParaRPr lang="en-US" dirty="0"/>
          </a:p>
        </p:txBody>
      </p:sp>
      <p:sp>
        <p:nvSpPr>
          <p:cNvPr id="12" name="TextBox 11"/>
          <p:cNvSpPr txBox="1"/>
          <p:nvPr/>
        </p:nvSpPr>
        <p:spPr>
          <a:xfrm flipH="1">
            <a:off x="2209800" y="4876801"/>
            <a:ext cx="1905000" cy="923330"/>
          </a:xfrm>
          <a:prstGeom prst="rect">
            <a:avLst/>
          </a:prstGeom>
          <a:noFill/>
        </p:spPr>
        <p:txBody>
          <a:bodyPr wrap="square" rtlCol="0">
            <a:spAutoFit/>
          </a:bodyPr>
          <a:lstStyle/>
          <a:p>
            <a:r>
              <a:rPr lang="en-US" dirty="0" smtClean="0"/>
              <a:t>3. Compute new center (mean) for each cluster</a:t>
            </a:r>
            <a:endParaRPr lang="en-US" dirty="0"/>
          </a:p>
        </p:txBody>
      </p:sp>
      <p:sp>
        <p:nvSpPr>
          <p:cNvPr id="13" name="Down Arrow 12"/>
          <p:cNvSpPr/>
          <p:nvPr/>
        </p:nvSpPr>
        <p:spPr>
          <a:xfrm>
            <a:off x="4800600" y="29718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800600" y="46482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6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03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03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03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algorithm to use?</a:t>
            </a:r>
            <a:endParaRPr lang="en-US" dirty="0"/>
          </a:p>
        </p:txBody>
      </p:sp>
      <p:sp>
        <p:nvSpPr>
          <p:cNvPr id="3" name="Content Placeholder 2"/>
          <p:cNvSpPr>
            <a:spLocks noGrp="1"/>
          </p:cNvSpPr>
          <p:nvPr>
            <p:ph idx="1"/>
          </p:nvPr>
        </p:nvSpPr>
        <p:spPr/>
        <p:txBody>
          <a:bodyPr/>
          <a:lstStyle/>
          <a:p>
            <a:r>
              <a:rPr lang="en-US" dirty="0" smtClean="0"/>
              <a:t>Image segmentation: agglomerative clustering</a:t>
            </a:r>
          </a:p>
          <a:p>
            <a:pPr lvl="1"/>
            <a:r>
              <a:rPr lang="en-US" dirty="0" smtClean="0"/>
              <a:t>More flexible with distance measures (e.g., can be based on boundary prediction)</a:t>
            </a:r>
          </a:p>
          <a:p>
            <a:pPr lvl="1"/>
            <a:r>
              <a:rPr lang="en-US" dirty="0" smtClean="0"/>
              <a:t>Adapts better to specific data</a:t>
            </a:r>
          </a:p>
          <a:p>
            <a:pPr lvl="1"/>
            <a:r>
              <a:rPr lang="en-US" dirty="0" smtClean="0"/>
              <a:t>Hierarchy can be useful</a:t>
            </a:r>
          </a:p>
          <a:p>
            <a:pPr lvl="1"/>
            <a:endParaRPr lang="en-US" dirty="0" smtClean="0"/>
          </a:p>
        </p:txBody>
      </p:sp>
      <p:grpSp>
        <p:nvGrpSpPr>
          <p:cNvPr id="9" name="Group 8"/>
          <p:cNvGrpSpPr>
            <a:grpSpLocks noChangeAspect="1"/>
          </p:cNvGrpSpPr>
          <p:nvPr/>
        </p:nvGrpSpPr>
        <p:grpSpPr>
          <a:xfrm>
            <a:off x="228600" y="3749462"/>
            <a:ext cx="8686800" cy="2575138"/>
            <a:chOff x="228600" y="3048000"/>
            <a:chExt cx="9639300" cy="2857500"/>
          </a:xfrm>
        </p:grpSpPr>
        <p:pic>
          <p:nvPicPr>
            <p:cNvPr id="271362" name="Picture 2" descr="http://www.cs.berkeley.edu/~arbelaez/images/hier2.bmp"/>
            <p:cNvPicPr>
              <a:picLocks noChangeAspect="1" noChangeArrowheads="1"/>
            </p:cNvPicPr>
            <p:nvPr/>
          </p:nvPicPr>
          <p:blipFill>
            <a:blip r:embed="rId2" cstate="print"/>
            <a:srcRect/>
            <a:stretch>
              <a:fillRect/>
            </a:stretch>
          </p:blipFill>
          <p:spPr bwMode="auto">
            <a:xfrm>
              <a:off x="3886200" y="3048000"/>
              <a:ext cx="2476500" cy="2857500"/>
            </a:xfrm>
            <a:prstGeom prst="rect">
              <a:avLst/>
            </a:prstGeom>
            <a:noFill/>
          </p:spPr>
        </p:pic>
        <p:pic>
          <p:nvPicPr>
            <p:cNvPr id="271364" name="Picture 4" descr="http://www.cs.berkeley.edu/~arbelaez/images/183055.bmp"/>
            <p:cNvPicPr>
              <a:picLocks noChangeAspect="1" noChangeArrowheads="1"/>
            </p:cNvPicPr>
            <p:nvPr/>
          </p:nvPicPr>
          <p:blipFill>
            <a:blip r:embed="rId3" cstate="print"/>
            <a:srcRect/>
            <a:stretch>
              <a:fillRect/>
            </a:stretch>
          </p:blipFill>
          <p:spPr bwMode="auto">
            <a:xfrm>
              <a:off x="228600" y="3581400"/>
              <a:ext cx="2857500" cy="1905000"/>
            </a:xfrm>
            <a:prstGeom prst="rect">
              <a:avLst/>
            </a:prstGeom>
            <a:noFill/>
          </p:spPr>
        </p:pic>
        <p:pic>
          <p:nvPicPr>
            <p:cNvPr id="271366" name="Picture 6" descr="http://www.cs.berkeley.edu/~arbelaez/images/arrow.bmp"/>
            <p:cNvPicPr>
              <a:picLocks noChangeAspect="1" noChangeArrowheads="1"/>
            </p:cNvPicPr>
            <p:nvPr/>
          </p:nvPicPr>
          <p:blipFill>
            <a:blip r:embed="rId4" cstate="print"/>
            <a:srcRect/>
            <a:stretch>
              <a:fillRect/>
            </a:stretch>
          </p:blipFill>
          <p:spPr bwMode="auto">
            <a:xfrm>
              <a:off x="3200400" y="4343400"/>
              <a:ext cx="476250" cy="476250"/>
            </a:xfrm>
            <a:prstGeom prst="rect">
              <a:avLst/>
            </a:prstGeom>
            <a:noFill/>
          </p:spPr>
        </p:pic>
        <p:pic>
          <p:nvPicPr>
            <p:cNvPr id="271368" name="Picture 8" descr="http://www.cs.berkeley.edu/~arbelaez/images/ucm.bmp"/>
            <p:cNvPicPr>
              <a:picLocks noChangeAspect="1" noChangeArrowheads="1"/>
            </p:cNvPicPr>
            <p:nvPr/>
          </p:nvPicPr>
          <p:blipFill>
            <a:blip r:embed="rId5" cstate="print"/>
            <a:srcRect/>
            <a:stretch>
              <a:fillRect/>
            </a:stretch>
          </p:blipFill>
          <p:spPr bwMode="auto">
            <a:xfrm>
              <a:off x="7010400" y="3505200"/>
              <a:ext cx="2857500" cy="1905000"/>
            </a:xfrm>
            <a:prstGeom prst="rect">
              <a:avLst/>
            </a:prstGeom>
            <a:noFill/>
          </p:spPr>
        </p:pic>
        <p:pic>
          <p:nvPicPr>
            <p:cNvPr id="8" name="Picture 6" descr="http://www.cs.berkeley.edu/~arbelaez/images/arrow.bmp"/>
            <p:cNvPicPr>
              <a:picLocks noChangeAspect="1" noChangeArrowheads="1"/>
            </p:cNvPicPr>
            <p:nvPr/>
          </p:nvPicPr>
          <p:blipFill>
            <a:blip r:embed="rId4" cstate="print"/>
            <a:srcRect/>
            <a:stretch>
              <a:fillRect/>
            </a:stretch>
          </p:blipFill>
          <p:spPr bwMode="auto">
            <a:xfrm>
              <a:off x="6477000" y="4267200"/>
              <a:ext cx="476250" cy="476250"/>
            </a:xfrm>
            <a:prstGeom prst="rect">
              <a:avLst/>
            </a:prstGeom>
            <a:noFill/>
          </p:spPr>
        </p:pic>
      </p:grpSp>
      <p:sp>
        <p:nvSpPr>
          <p:cNvPr id="10" name="TextBox 9"/>
          <p:cNvSpPr txBox="1"/>
          <p:nvPr/>
        </p:nvSpPr>
        <p:spPr>
          <a:xfrm>
            <a:off x="1524000" y="6488668"/>
            <a:ext cx="5085623" cy="369332"/>
          </a:xfrm>
          <a:prstGeom prst="rect">
            <a:avLst/>
          </a:prstGeom>
          <a:noFill/>
        </p:spPr>
        <p:txBody>
          <a:bodyPr wrap="none" rtlCol="0">
            <a:spAutoFit/>
          </a:bodyPr>
          <a:lstStyle/>
          <a:p>
            <a:r>
              <a:rPr lang="en-US" dirty="0" smtClean="0">
                <a:hlinkClick r:id="rId6"/>
              </a:rPr>
              <a:t>http://www.cs.berkeley.edu/~arbelaez/UCM.html</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algorithm to use?</a:t>
            </a:r>
            <a:endParaRPr lang="en-US" dirty="0"/>
          </a:p>
        </p:txBody>
      </p:sp>
      <p:sp>
        <p:nvSpPr>
          <p:cNvPr id="3" name="Content Placeholder 2"/>
          <p:cNvSpPr>
            <a:spLocks noGrp="1"/>
          </p:cNvSpPr>
          <p:nvPr>
            <p:ph idx="1"/>
          </p:nvPr>
        </p:nvSpPr>
        <p:spPr/>
        <p:txBody>
          <a:bodyPr/>
          <a:lstStyle/>
          <a:p>
            <a:r>
              <a:rPr lang="en-US" dirty="0" smtClean="0"/>
              <a:t>Image segmentation: spectral clustering</a:t>
            </a:r>
          </a:p>
          <a:p>
            <a:pPr lvl="1"/>
            <a:r>
              <a:rPr lang="en-US" dirty="0" smtClean="0"/>
              <a:t>Can provide more regular regions</a:t>
            </a:r>
          </a:p>
          <a:p>
            <a:pPr lvl="1"/>
            <a:r>
              <a:rPr lang="en-US" dirty="0" smtClean="0"/>
              <a:t>Spectral methods also used to propagate global cues (e.g., Global </a:t>
            </a:r>
            <a:r>
              <a:rPr lang="en-US" dirty="0" err="1" smtClean="0"/>
              <a:t>pB</a:t>
            </a:r>
            <a:r>
              <a:rPr lang="en-US" dirty="0" smtClean="0"/>
              <a:t>)</a:t>
            </a:r>
          </a:p>
          <a:p>
            <a:pPr lvl="1"/>
            <a:endParaRPr lang="en-US" dirty="0" smtClean="0"/>
          </a:p>
          <a:p>
            <a:pPr lvl="1"/>
            <a:endParaRPr lang="en-US" dirty="0" smtClean="0"/>
          </a:p>
        </p:txBody>
      </p:sp>
      <p:pic>
        <p:nvPicPr>
          <p:cNvPr id="11" name="Picture 10"/>
          <p:cNvPicPr>
            <a:picLocks noChangeAspect="1" noChangeArrowheads="1"/>
          </p:cNvPicPr>
          <p:nvPr/>
        </p:nvPicPr>
        <p:blipFill>
          <a:blip r:embed="rId2" cstate="print"/>
          <a:srcRect/>
          <a:stretch>
            <a:fillRect/>
          </a:stretch>
        </p:blipFill>
        <p:spPr bwMode="auto">
          <a:xfrm>
            <a:off x="2895600" y="3276600"/>
            <a:ext cx="3429000" cy="333682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remember</a:t>
            </a:r>
            <a:endParaRPr lang="en-US" dirty="0"/>
          </a:p>
        </p:txBody>
      </p:sp>
      <p:sp>
        <p:nvSpPr>
          <p:cNvPr id="3" name="Content Placeholder 2"/>
          <p:cNvSpPr>
            <a:spLocks noGrp="1"/>
          </p:cNvSpPr>
          <p:nvPr>
            <p:ph idx="1"/>
          </p:nvPr>
        </p:nvSpPr>
        <p:spPr>
          <a:xfrm>
            <a:off x="457200" y="990600"/>
            <a:ext cx="6248400" cy="5562600"/>
          </a:xfrm>
        </p:spPr>
        <p:txBody>
          <a:bodyPr>
            <a:normAutofit fontScale="92500" lnSpcReduction="10000"/>
          </a:bodyPr>
          <a:lstStyle/>
          <a:p>
            <a:r>
              <a:rPr lang="en-US" dirty="0" smtClean="0"/>
              <a:t>K-means useful for summarization, building dictionaries of patches, general </a:t>
            </a:r>
            <a:r>
              <a:rPr lang="en-US" dirty="0" smtClean="0"/>
              <a:t>clustering</a:t>
            </a:r>
          </a:p>
          <a:p>
            <a:pPr lvl="1"/>
            <a:r>
              <a:rPr lang="en-US" dirty="0" smtClean="0"/>
              <a:t>Fast object retrieval using visual words and inverse index table</a:t>
            </a:r>
            <a:endParaRPr lang="en-US" dirty="0" smtClean="0"/>
          </a:p>
          <a:p>
            <a:endParaRPr lang="en-US" dirty="0" smtClean="0"/>
          </a:p>
          <a:p>
            <a:r>
              <a:rPr lang="en-US" dirty="0" smtClean="0"/>
              <a:t>Agglomerative clustering useful for segmentation, general clustering</a:t>
            </a:r>
          </a:p>
          <a:p>
            <a:endParaRPr lang="en-US" dirty="0" smtClean="0"/>
          </a:p>
          <a:p>
            <a:r>
              <a:rPr lang="en-US" dirty="0" smtClean="0"/>
              <a:t>Spectral clustering useful for determining relevance, summarization, segmentation</a:t>
            </a:r>
            <a:endParaRPr lang="en-US" dirty="0"/>
          </a:p>
        </p:txBody>
      </p:sp>
      <p:pic>
        <p:nvPicPr>
          <p:cNvPr id="5" name="Picture 8" descr="http://www.cs.berkeley.edu/~arbelaez/images/ucm.bmp"/>
          <p:cNvPicPr>
            <a:picLocks noChangeAspect="1" noChangeArrowheads="1"/>
          </p:cNvPicPr>
          <p:nvPr/>
        </p:nvPicPr>
        <p:blipFill>
          <a:blip r:embed="rId2" cstate="print"/>
          <a:srcRect/>
          <a:stretch>
            <a:fillRect/>
          </a:stretch>
        </p:blipFill>
        <p:spPr bwMode="auto">
          <a:xfrm>
            <a:off x="6893170" y="3200400"/>
            <a:ext cx="1828800" cy="1219200"/>
          </a:xfrm>
          <a:prstGeom prst="rect">
            <a:avLst/>
          </a:prstGeom>
          <a:noFill/>
        </p:spPr>
      </p:pic>
      <p:pic>
        <p:nvPicPr>
          <p:cNvPr id="281602" name="Picture 2"/>
          <p:cNvPicPr>
            <a:picLocks noChangeAspect="1" noChangeArrowheads="1"/>
          </p:cNvPicPr>
          <p:nvPr/>
        </p:nvPicPr>
        <p:blipFill>
          <a:blip r:embed="rId3" cstate="print"/>
          <a:srcRect/>
          <a:stretch>
            <a:fillRect/>
          </a:stretch>
        </p:blipFill>
        <p:spPr bwMode="auto">
          <a:xfrm>
            <a:off x="6934200" y="4906834"/>
            <a:ext cx="1752600" cy="1874966"/>
          </a:xfrm>
          <a:prstGeom prst="rect">
            <a:avLst/>
          </a:prstGeom>
          <a:noFill/>
          <a:ln w="9525">
            <a:solidFill>
              <a:schemeClr val="tx1"/>
            </a:solidFill>
            <a:miter lim="800000"/>
            <a:headEnd/>
            <a:tailEnd/>
          </a:ln>
        </p:spPr>
      </p:pic>
      <p:pic>
        <p:nvPicPr>
          <p:cNvPr id="7" name="Picture 2" descr="http://www.cvc.uab.cat/~aldavert/plor/images/vocabulary_tree.png"/>
          <p:cNvPicPr>
            <a:picLocks noChangeAspect="1" noChangeArrowheads="1"/>
          </p:cNvPicPr>
          <p:nvPr/>
        </p:nvPicPr>
        <p:blipFill>
          <a:blip r:embed="rId4" cstate="print"/>
          <a:srcRect/>
          <a:stretch>
            <a:fillRect/>
          </a:stretch>
        </p:blipFill>
        <p:spPr bwMode="auto">
          <a:xfrm>
            <a:off x="6893170" y="838200"/>
            <a:ext cx="1981200" cy="19812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a:t>
            </a:r>
            <a:endParaRPr lang="en-US" dirty="0"/>
          </a:p>
        </p:txBody>
      </p:sp>
      <p:sp>
        <p:nvSpPr>
          <p:cNvPr id="3" name="Content Placeholder 2"/>
          <p:cNvSpPr>
            <a:spLocks noGrp="1"/>
          </p:cNvSpPr>
          <p:nvPr>
            <p:ph idx="1"/>
          </p:nvPr>
        </p:nvSpPr>
        <p:spPr/>
        <p:txBody>
          <a:bodyPr/>
          <a:lstStyle/>
          <a:p>
            <a:endParaRPr lang="en-US" dirty="0" smtClean="0"/>
          </a:p>
          <a:p>
            <a:r>
              <a:rPr lang="en-US" dirty="0" smtClean="0"/>
              <a:t>Gestalt grouping</a:t>
            </a:r>
          </a:p>
          <a:p>
            <a:endParaRPr lang="en-US" dirty="0"/>
          </a:p>
          <a:p>
            <a:r>
              <a:rPr lang="en-US" dirty="0" smtClean="0"/>
              <a:t>Image segmentation</a:t>
            </a:r>
          </a:p>
          <a:p>
            <a:pPr lvl="1"/>
            <a:endParaRPr lang="en-US" dirty="0" smtClean="0"/>
          </a:p>
          <a:p>
            <a:pPr lvl="1"/>
            <a:r>
              <a:rPr lang="en-US" dirty="0" smtClean="0"/>
              <a:t>Mean-shift segmentation</a:t>
            </a:r>
          </a:p>
          <a:p>
            <a:pPr lvl="1"/>
            <a:endParaRPr lang="en-US" dirty="0" smtClean="0"/>
          </a:p>
          <a:p>
            <a:pPr lvl="1"/>
            <a:endParaRPr lang="en-US" dirty="0"/>
          </a:p>
          <a:p>
            <a:pPr lvl="1"/>
            <a:r>
              <a:rPr lang="en-US" dirty="0" smtClean="0"/>
              <a:t>Watershed segmentation</a:t>
            </a:r>
            <a:endParaRPr lang="en-US" dirty="0"/>
          </a:p>
        </p:txBody>
      </p:sp>
      <p:pic>
        <p:nvPicPr>
          <p:cNvPr id="277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78005"/>
            <a:ext cx="3124200" cy="656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497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K-means algorithm</a:t>
            </a:r>
            <a:endParaRPr lang="en-US" dirty="0"/>
          </a:p>
        </p:txBody>
      </p:sp>
      <p:pic>
        <p:nvPicPr>
          <p:cNvPr id="570370" name="Picture 2" descr="http://upload.wikimedia.org/wikipedia/commons/thumb/5/5e/K_Means_Example_Step_1.svg/124px-K_Means_Example_Step_1.svg.png"/>
          <p:cNvPicPr>
            <a:picLocks noChangeAspect="1" noChangeArrowheads="1"/>
          </p:cNvPicPr>
          <p:nvPr/>
        </p:nvPicPr>
        <p:blipFill>
          <a:blip r:embed="rId2" cstate="print"/>
          <a:srcRect/>
          <a:stretch>
            <a:fillRect/>
          </a:stretch>
        </p:blipFill>
        <p:spPr bwMode="auto">
          <a:xfrm>
            <a:off x="4267200" y="1828801"/>
            <a:ext cx="1181100" cy="1143001"/>
          </a:xfrm>
          <a:prstGeom prst="rect">
            <a:avLst/>
          </a:prstGeom>
          <a:noFill/>
        </p:spPr>
      </p:pic>
      <p:pic>
        <p:nvPicPr>
          <p:cNvPr id="570376" name="Picture 8" descr="http://upload.wikimedia.org/wikipedia/commons/thumb/d/d2/K_Means_Example_Step_4.svg/139px-K_Means_Example_Step_4.svg.png"/>
          <p:cNvPicPr>
            <a:picLocks noChangeAspect="1" noChangeArrowheads="1"/>
          </p:cNvPicPr>
          <p:nvPr/>
        </p:nvPicPr>
        <p:blipFill>
          <a:blip r:embed="rId3" cstate="print"/>
          <a:srcRect/>
          <a:stretch>
            <a:fillRect/>
          </a:stretch>
        </p:blipFill>
        <p:spPr bwMode="auto">
          <a:xfrm>
            <a:off x="4343400" y="3352800"/>
            <a:ext cx="1323975" cy="1143001"/>
          </a:xfrm>
          <a:prstGeom prst="rect">
            <a:avLst/>
          </a:prstGeom>
          <a:noFill/>
        </p:spPr>
      </p:pic>
      <p:sp>
        <p:nvSpPr>
          <p:cNvPr id="9" name="TextBox 8"/>
          <p:cNvSpPr txBox="1"/>
          <p:nvPr/>
        </p:nvSpPr>
        <p:spPr>
          <a:xfrm>
            <a:off x="0" y="6553200"/>
            <a:ext cx="4822154" cy="307777"/>
          </a:xfrm>
          <a:prstGeom prst="rect">
            <a:avLst/>
          </a:prstGeom>
          <a:noFill/>
        </p:spPr>
        <p:txBody>
          <a:bodyPr wrap="none" rtlCol="0">
            <a:spAutoFit/>
          </a:bodyPr>
          <a:lstStyle/>
          <a:p>
            <a:r>
              <a:rPr lang="en-US" sz="1400" dirty="0" smtClean="0"/>
              <a:t>Illustration: </a:t>
            </a:r>
            <a:r>
              <a:rPr lang="en-US" sz="1400" dirty="0" smtClean="0">
                <a:hlinkClick r:id="rId4"/>
              </a:rPr>
              <a:t>http://en.wikipedia.org/wiki/K-means_clustering</a:t>
            </a:r>
            <a:endParaRPr lang="en-US" sz="1400" dirty="0"/>
          </a:p>
        </p:txBody>
      </p:sp>
      <p:sp>
        <p:nvSpPr>
          <p:cNvPr id="10" name="TextBox 9"/>
          <p:cNvSpPr txBox="1"/>
          <p:nvPr/>
        </p:nvSpPr>
        <p:spPr>
          <a:xfrm flipH="1">
            <a:off x="2209800" y="2057401"/>
            <a:ext cx="1905000" cy="646331"/>
          </a:xfrm>
          <a:prstGeom prst="rect">
            <a:avLst/>
          </a:prstGeom>
          <a:noFill/>
        </p:spPr>
        <p:txBody>
          <a:bodyPr wrap="square" rtlCol="0">
            <a:spAutoFit/>
          </a:bodyPr>
          <a:lstStyle/>
          <a:p>
            <a:r>
              <a:rPr lang="en-US" dirty="0" smtClean="0"/>
              <a:t>1. Randomly select K centers </a:t>
            </a:r>
            <a:endParaRPr lang="en-US" dirty="0"/>
          </a:p>
        </p:txBody>
      </p:sp>
      <p:sp>
        <p:nvSpPr>
          <p:cNvPr id="11" name="TextBox 10"/>
          <p:cNvSpPr txBox="1"/>
          <p:nvPr/>
        </p:nvSpPr>
        <p:spPr>
          <a:xfrm flipH="1">
            <a:off x="2209800" y="3200401"/>
            <a:ext cx="1828800" cy="923330"/>
          </a:xfrm>
          <a:prstGeom prst="rect">
            <a:avLst/>
          </a:prstGeom>
          <a:noFill/>
        </p:spPr>
        <p:txBody>
          <a:bodyPr wrap="square" rtlCol="0">
            <a:spAutoFit/>
          </a:bodyPr>
          <a:lstStyle/>
          <a:p>
            <a:r>
              <a:rPr lang="en-US" dirty="0" smtClean="0"/>
              <a:t>2. Assign each point to nearest center</a:t>
            </a:r>
            <a:endParaRPr lang="en-US" dirty="0"/>
          </a:p>
        </p:txBody>
      </p:sp>
      <p:sp>
        <p:nvSpPr>
          <p:cNvPr id="12" name="TextBox 11"/>
          <p:cNvSpPr txBox="1"/>
          <p:nvPr/>
        </p:nvSpPr>
        <p:spPr>
          <a:xfrm flipH="1">
            <a:off x="2209800" y="4876801"/>
            <a:ext cx="1905000" cy="923330"/>
          </a:xfrm>
          <a:prstGeom prst="rect">
            <a:avLst/>
          </a:prstGeom>
          <a:noFill/>
        </p:spPr>
        <p:txBody>
          <a:bodyPr wrap="square" rtlCol="0">
            <a:spAutoFit/>
          </a:bodyPr>
          <a:lstStyle/>
          <a:p>
            <a:r>
              <a:rPr lang="en-US" dirty="0" smtClean="0"/>
              <a:t>3. Compute new center (mean) for each cluster</a:t>
            </a:r>
            <a:endParaRPr lang="en-US" dirty="0"/>
          </a:p>
        </p:txBody>
      </p:sp>
      <p:sp>
        <p:nvSpPr>
          <p:cNvPr id="13" name="Curved Right Arrow 12"/>
          <p:cNvSpPr/>
          <p:nvPr/>
        </p:nvSpPr>
        <p:spPr>
          <a:xfrm rot="11030177">
            <a:off x="5912601" y="4057457"/>
            <a:ext cx="609600" cy="1371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flipH="1">
            <a:off x="6629400" y="4648201"/>
            <a:ext cx="1828800" cy="369332"/>
          </a:xfrm>
          <a:prstGeom prst="rect">
            <a:avLst/>
          </a:prstGeom>
          <a:noFill/>
        </p:spPr>
        <p:txBody>
          <a:bodyPr wrap="square" rtlCol="0">
            <a:spAutoFit/>
          </a:bodyPr>
          <a:lstStyle/>
          <a:p>
            <a:r>
              <a:rPr lang="en-US" dirty="0" smtClean="0"/>
              <a:t>Back to 2</a:t>
            </a:r>
            <a:endParaRPr lang="en-US" dirty="0"/>
          </a:p>
        </p:txBody>
      </p:sp>
      <p:pic>
        <p:nvPicPr>
          <p:cNvPr id="15" name="Picture 6" descr="http://upload.wikimedia.org/wikipedia/commons/thumb/3/3e/K_Means_Example_Step_3.svg/139px-K_Means_Example_Step_3.svg.png"/>
          <p:cNvPicPr>
            <a:picLocks noChangeAspect="1" noChangeArrowheads="1"/>
          </p:cNvPicPr>
          <p:nvPr/>
        </p:nvPicPr>
        <p:blipFill>
          <a:blip r:embed="rId5" cstate="print"/>
          <a:srcRect/>
          <a:stretch>
            <a:fillRect/>
          </a:stretch>
        </p:blipFill>
        <p:spPr bwMode="auto">
          <a:xfrm>
            <a:off x="4191000" y="4800601"/>
            <a:ext cx="1323975" cy="1143001"/>
          </a:xfrm>
          <a:prstGeom prst="rect">
            <a:avLst/>
          </a:prstGeom>
          <a:noFill/>
        </p:spPr>
      </p:pic>
      <p:sp>
        <p:nvSpPr>
          <p:cNvPr id="16" name="Down Arrow 15"/>
          <p:cNvSpPr/>
          <p:nvPr/>
        </p:nvSpPr>
        <p:spPr>
          <a:xfrm>
            <a:off x="4800600" y="29718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800600" y="4648201"/>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5444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Ncut(A,B) = \frac{cut(A,B)}{volume(A)} + \frac{cut(A,B)}{volume(B)} &#10;\]&#10;\end{document}&#10;"/>
  <p:tag name="EXTERNALNAME" val="Edittex"/>
  <p:tag name="BLEND" val="False"/>
  <p:tag name="TRANSPARENT" val="False"/>
  <p:tag name="BITMAPFORMAT" val="bmpmono"/>
  <p:tag name="DEBUGINTERACTIVE" val="True"/>
  <p:tag name="ORIGWIDTH" val="1424.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46672</TotalTime>
  <Words>2744</Words>
  <Application>Microsoft Office PowerPoint</Application>
  <PresentationFormat>On-screen Show (4:3)</PresentationFormat>
  <Paragraphs>510</Paragraphs>
  <Slides>83</Slides>
  <Notes>30</Notes>
  <HiddenSlides>9</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83</vt:i4>
      </vt:variant>
    </vt:vector>
  </HeadingPairs>
  <TitlesOfParts>
    <vt:vector size="88" baseType="lpstr">
      <vt:lpstr>Office Theme</vt:lpstr>
      <vt:lpstr>1_Office Theme</vt:lpstr>
      <vt:lpstr>2_Office Theme</vt:lpstr>
      <vt:lpstr>Default Design</vt:lpstr>
      <vt:lpstr>Equation</vt:lpstr>
      <vt:lpstr>Clustering with Application to Fast Object Search</vt:lpstr>
      <vt:lpstr>This section</vt:lpstr>
      <vt:lpstr>Today’s class</vt:lpstr>
      <vt:lpstr>PowerPoint Presentation</vt:lpstr>
      <vt:lpstr>Why do we cluster?</vt:lpstr>
      <vt:lpstr>How do we cluster?</vt:lpstr>
      <vt:lpstr>Clustering for Summarization</vt:lpstr>
      <vt:lpstr>K-means algorithm</vt:lpstr>
      <vt:lpstr>K-means algorithm</vt:lpstr>
      <vt:lpstr>K-means demos</vt:lpstr>
      <vt:lpstr>K-means</vt:lpstr>
      <vt:lpstr>Kmeans: Matlab code</vt:lpstr>
      <vt:lpstr>K-means: design choices</vt:lpstr>
      <vt:lpstr>How to choose the number of clusters?</vt:lpstr>
      <vt:lpstr>How to choose the number of clusters?</vt:lpstr>
      <vt:lpstr>How to evaluate clusters?</vt:lpstr>
      <vt:lpstr>Common similarity/distance measures</vt:lpstr>
      <vt:lpstr>Conclusions: K-means</vt:lpstr>
      <vt:lpstr>K-medoids</vt:lpstr>
      <vt:lpstr>Building Visual Dictionaries</vt:lpstr>
      <vt:lpstr>Examples of learned codewords</vt:lpstr>
      <vt:lpstr>Application of Clustering</vt:lpstr>
      <vt:lpstr>Simple idea</vt:lpstr>
      <vt:lpstr>Key idea 1: “Visual Words”</vt:lpstr>
      <vt:lpstr>Key idea 1: “Visual Words”</vt:lpstr>
      <vt:lpstr>Key idea 1: “Visual Words”</vt:lpstr>
      <vt:lpstr>Naïve matching is still too slow</vt:lpstr>
      <vt:lpstr>Key Idea 2: Inverse document file</vt:lpstr>
      <vt:lpstr>Fast visual search</vt:lpstr>
      <vt:lpstr>110,000,000 Images in 5.8 Seconds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vt:lpstr>
      <vt:lpstr>More words is better</vt:lpstr>
      <vt:lpstr>PowerPoint Presentation</vt:lpstr>
      <vt:lpstr>Application: Google Goggles</vt:lpstr>
      <vt:lpstr>Sampling strategies</vt:lpstr>
      <vt:lpstr>Can we be more accurate?</vt:lpstr>
      <vt:lpstr>Can we be more accurate?</vt:lpstr>
      <vt:lpstr>Final key idea: geometric verification</vt:lpstr>
      <vt:lpstr>Application: Large-Scale Retrieval</vt:lpstr>
      <vt:lpstr>Video Google System</vt:lpstr>
      <vt:lpstr>Building Visual Dictionaries</vt:lpstr>
      <vt:lpstr>Examples of learned codewords</vt:lpstr>
      <vt:lpstr>Learning Visual Dictionaries</vt:lpstr>
      <vt:lpstr>Agglomerative clustering</vt:lpstr>
      <vt:lpstr>Agglomerative clustering</vt:lpstr>
      <vt:lpstr>Agglomerative clustering</vt:lpstr>
      <vt:lpstr>Agglomerative clustering</vt:lpstr>
      <vt:lpstr>Agglomerative clustering</vt:lpstr>
      <vt:lpstr>Agglomerative clustering</vt:lpstr>
      <vt:lpstr>Agglomerative clustering demo</vt:lpstr>
      <vt:lpstr>Conclusions: Agglomerative Clustering</vt:lpstr>
      <vt:lpstr>Spectral clustering</vt:lpstr>
      <vt:lpstr>Cuts in a graph</vt:lpstr>
      <vt:lpstr>Normalized cuts for segmentation</vt:lpstr>
      <vt:lpstr>Visual PageRank</vt:lpstr>
      <vt:lpstr>Which algorithm to use?</vt:lpstr>
      <vt:lpstr>Which algorithm to use?</vt:lpstr>
      <vt:lpstr>Which algorithm to use?</vt:lpstr>
      <vt:lpstr>Things to remember</vt:lpstr>
      <vt:lpstr>Next class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Derek Hoiem</cp:lastModifiedBy>
  <cp:revision>153</cp:revision>
  <dcterms:created xsi:type="dcterms:W3CDTF">2009-12-16T02:55:56Z</dcterms:created>
  <dcterms:modified xsi:type="dcterms:W3CDTF">2012-03-08T18:01:19Z</dcterms:modified>
</cp:coreProperties>
</file>