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58" r:id="rId3"/>
    <p:sldId id="467" r:id="rId4"/>
    <p:sldId id="468" r:id="rId5"/>
    <p:sldId id="469" r:id="rId6"/>
    <p:sldId id="378" r:id="rId7"/>
    <p:sldId id="379" r:id="rId8"/>
    <p:sldId id="380" r:id="rId9"/>
    <p:sldId id="381" r:id="rId10"/>
    <p:sldId id="382" r:id="rId11"/>
    <p:sldId id="383" r:id="rId12"/>
    <p:sldId id="466" r:id="rId13"/>
    <p:sldId id="384" r:id="rId14"/>
    <p:sldId id="386" r:id="rId15"/>
    <p:sldId id="387" r:id="rId16"/>
    <p:sldId id="388" r:id="rId17"/>
    <p:sldId id="389" r:id="rId18"/>
    <p:sldId id="390" r:id="rId19"/>
    <p:sldId id="391" r:id="rId20"/>
    <p:sldId id="393" r:id="rId21"/>
    <p:sldId id="394" r:id="rId22"/>
    <p:sldId id="395" r:id="rId23"/>
    <p:sldId id="396" r:id="rId24"/>
    <p:sldId id="397" r:id="rId25"/>
    <p:sldId id="398" r:id="rId26"/>
    <p:sldId id="400"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472" r:id="rId40"/>
    <p:sldId id="47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41" r:id="rId57"/>
    <p:sldId id="442"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4895" autoAdjust="0"/>
  </p:normalViewPr>
  <p:slideViewPr>
    <p:cSldViewPr>
      <p:cViewPr varScale="1">
        <p:scale>
          <a:sx n="50" d="100"/>
          <a:sy n="50" d="100"/>
        </p:scale>
        <p:origin x="-250" y="-82"/>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2/21/2012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237135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1FD7F7-1920-4805-BDF5-F51AE1E0D4E9}" type="slidenum">
              <a:rPr lang="en-US" smtClean="0"/>
              <a:pPr fontAlgn="base">
                <a:spcBef>
                  <a:spcPct val="0"/>
                </a:spcBef>
                <a:spcAft>
                  <a:spcPct val="0"/>
                </a:spcAft>
                <a:defRPr/>
              </a:pPr>
              <a:t>9</a:t>
            </a:fld>
            <a:endParaRPr lang="en-US" smtClean="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Q: How does this transform the image?  A: It gets inverted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a:t>
            </a:r>
            <a:r>
              <a:rPr lang="en-US" baseline="0" dirty="0" smtClean="0"/>
              <a:t> can use homogeneous coordinates to write camera matrix in linear form.</a:t>
            </a:r>
            <a:endParaRPr lang="en-US" dirty="0" smtClean="0"/>
          </a:p>
        </p:txBody>
      </p:sp>
      <p:sp>
        <p:nvSpPr>
          <p:cNvPr id="4" name="Slide Number Placeholder 3"/>
          <p:cNvSpPr>
            <a:spLocks noGrp="1"/>
          </p:cNvSpPr>
          <p:nvPr>
            <p:ph type="sldNum" sz="quarter" idx="5"/>
          </p:nvPr>
        </p:nvSpPr>
        <p:spPr/>
        <p:txBody>
          <a:bodyPr/>
          <a:lstStyle/>
          <a:p>
            <a:pPr>
              <a:defRPr/>
            </a:pPr>
            <a:fld id="{BD38E04A-61AE-4F70-8735-F6523DDCF32B}" type="slidenum">
              <a:rPr lang="en-US" smtClean="0"/>
              <a:pPr>
                <a:defRPr/>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1785BA8-9F1F-4674-99F0-23342E482285}" type="slidenum">
              <a:rPr lang="en-US" smtClean="0"/>
              <a:pPr>
                <a:defRPr/>
              </a:pPr>
              <a:t>37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Work through equations for u and v on board</a:t>
            </a:r>
          </a:p>
        </p:txBody>
      </p:sp>
      <p:sp>
        <p:nvSpPr>
          <p:cNvPr id="4" name="Slide Number Placeholder 3"/>
          <p:cNvSpPr>
            <a:spLocks noGrp="1"/>
          </p:cNvSpPr>
          <p:nvPr>
            <p:ph type="sldNum" sz="quarter" idx="5"/>
          </p:nvPr>
        </p:nvSpPr>
        <p:spPr/>
        <p:txBody>
          <a:bodyPr/>
          <a:lstStyle/>
          <a:p>
            <a:pPr>
              <a:defRPr/>
            </a:pPr>
            <a:fld id="{02EB0E87-DCF3-4582-845A-38D3B57B6775}" type="slidenum">
              <a:rPr lang="en-US" smtClean="0"/>
              <a:pPr>
                <a:defRPr/>
              </a:pPr>
              <a:t>42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many known points are needed to estimate this?</a:t>
            </a:r>
          </a:p>
        </p:txBody>
      </p:sp>
      <p:sp>
        <p:nvSpPr>
          <p:cNvPr id="4" name="Slide Number Placeholder 3"/>
          <p:cNvSpPr>
            <a:spLocks noGrp="1"/>
          </p:cNvSpPr>
          <p:nvPr>
            <p:ph type="sldNum" sz="quarter" idx="5"/>
          </p:nvPr>
        </p:nvSpPr>
        <p:spPr/>
        <p:txBody>
          <a:bodyPr/>
          <a:lstStyle/>
          <a:p>
            <a:pPr>
              <a:defRPr/>
            </a:pPr>
            <a:fld id="{B346EC19-1308-44AF-BA44-14ED6A902D14}" type="slidenum">
              <a:rPr lang="en-US" smtClean="0"/>
              <a:pPr>
                <a:defRPr/>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 to board, sketch out various properties of vanishing points/lines</a:t>
            </a:r>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3A4356-9416-4106-923D-E0355B6D3A03}"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Go to board, sketch out various properties of vanishing points/lines</a:t>
            </a:r>
          </a:p>
          <a:p>
            <a:pPr eaLnBrk="1" hangingPunct="1">
              <a:spcBef>
                <a:spcPct val="0"/>
              </a:spcBef>
              <a:buFont typeface="Arial" charset="0"/>
              <a:buChar char="•"/>
            </a:pPr>
            <a:r>
              <a:rPr lang="en-US" dirty="0" smtClean="0"/>
              <a:t> Parallel</a:t>
            </a:r>
            <a:r>
              <a:rPr lang="en-US" baseline="0" dirty="0" smtClean="0"/>
              <a:t> lines intersect at a point</a:t>
            </a:r>
          </a:p>
          <a:p>
            <a:pPr eaLnBrk="1" hangingPunct="1">
              <a:spcBef>
                <a:spcPct val="0"/>
              </a:spcBef>
              <a:buFont typeface="Arial" charset="0"/>
              <a:buChar char="•"/>
            </a:pPr>
            <a:r>
              <a:rPr lang="en-US" baseline="0" dirty="0" smtClean="0"/>
              <a:t> The intersection of red lines and blue lines form a parallelogram</a:t>
            </a:r>
          </a:p>
          <a:p>
            <a:pPr eaLnBrk="1" hangingPunct="1">
              <a:spcBef>
                <a:spcPct val="0"/>
              </a:spcBef>
              <a:buFont typeface="Arial" charset="0"/>
              <a:buChar char="•"/>
            </a:pPr>
            <a:r>
              <a:rPr lang="en-US" baseline="0" dirty="0" smtClean="0"/>
              <a:t> Sets of parallel lines on the same plane form a vanishing line</a:t>
            </a:r>
          </a:p>
          <a:p>
            <a:pPr eaLnBrk="1" hangingPunct="1">
              <a:spcBef>
                <a:spcPct val="0"/>
              </a:spcBef>
              <a:buFont typeface="Arial" charset="0"/>
              <a:buChar char="•"/>
            </a:pPr>
            <a:r>
              <a:rPr lang="en-US" baseline="0" dirty="0" smtClean="0"/>
              <a:t> Sets of parallel planes form a vanishing line </a:t>
            </a:r>
          </a:p>
          <a:p>
            <a:pPr eaLnBrk="1" hangingPunct="1">
              <a:spcBef>
                <a:spcPct val="0"/>
              </a:spcBef>
              <a:buFont typeface="Arial" charset="0"/>
              <a:buChar char="•"/>
            </a:pPr>
            <a:r>
              <a:rPr lang="en-US" baseline="0" dirty="0" smtClean="0"/>
              <a:t> Not all lines that intersect are parallel</a:t>
            </a:r>
          </a:p>
          <a:p>
            <a:pPr eaLnBrk="1" hangingPunct="1">
              <a:spcBef>
                <a:spcPct val="0"/>
              </a:spcBef>
              <a:buFont typeface="Arial" charset="0"/>
              <a:buChar char="•"/>
            </a:pPr>
            <a:endParaRPr lang="en-US" baseline="0" dirty="0"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181D85-CBA6-4C0A-A35C-88763F7F2852}"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63FD3-32D0-4831-B3C1-2BB6345EABED}"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Where are</a:t>
            </a:r>
            <a:r>
              <a:rPr lang="en-US" baseline="0" dirty="0" smtClean="0"/>
              <a:t> the vanishing points?  </a:t>
            </a:r>
            <a:r>
              <a:rPr lang="en-US" dirty="0" smtClean="0"/>
              <a:t>Do buildings on left and buildings on right have the same vanishing line?  Which way is the camera tilted?</a:t>
            </a:r>
          </a:p>
        </p:txBody>
      </p:sp>
      <p:sp>
        <p:nvSpPr>
          <p:cNvPr id="4" name="Slide Number Placeholder 3"/>
          <p:cNvSpPr>
            <a:spLocks noGrp="1"/>
          </p:cNvSpPr>
          <p:nvPr>
            <p:ph type="sldNum" sz="quarter" idx="5"/>
          </p:nvPr>
        </p:nvSpPr>
        <p:spPr/>
        <p:txBody>
          <a:bodyPr/>
          <a:lstStyle/>
          <a:p>
            <a:pPr>
              <a:defRPr/>
            </a:pPr>
            <a:fld id="{3888638E-C80E-4AA9-92A2-C0018B9C13E2}" type="slidenum">
              <a:rPr lang="en-US" smtClean="0"/>
              <a:pPr>
                <a:defRPr/>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 to board, sketch out various properties of vanishing points/lines</a:t>
            </a:r>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FB7921-4F14-45E1-B6B7-A1743120262F}"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Append coordinate with value 1; proportional coordinate system</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FDA7F8-FAE2-423F-9DE2-2D112D9D8BF5}"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Q: Suppose we have a point in Cartesian coordinates.  What is that in homogeneous coordinates?  A: a ray</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89A2B0-787D-42D0-B8C5-7BD2C7934DC8}"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Parallel lines intersect at different infinities</a:t>
            </a:r>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DFFFAC-D990-4F24-A67D-25E23AD921E8}" type="slidenum">
              <a:rPr lang="en-US" smtClean="0"/>
              <a:pPr fontAlgn="base">
                <a:spcBef>
                  <a:spcPct val="0"/>
                </a:spcBef>
                <a:spcAft>
                  <a:spcPct val="0"/>
                </a:spcAft>
                <a:defRPr/>
              </a:pPr>
              <a:t>31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2/21/2012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2/21/2012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2/21/2012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2/21/2012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2/21/2012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2/21/2012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2/21/2012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3SNYtd0Ayt0"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oleObject" Target="../embeddings/oleObject3.bin"/><Relationship Id="rId4" Type="http://schemas.openxmlformats.org/officeDocument/2006/relationships/image" Target="../media/image22.wmf"/></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tags" Target="../tags/tag4.xml"/><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6.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hyperlink" Target="http://vimeo.com/2896254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42.wmf"/></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2.xml"/><Relationship Id="rId7"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43.wmf"/><Relationship Id="rId4" Type="http://schemas.openxmlformats.org/officeDocument/2006/relationships/oleObject" Target="../embeddings/oleObject11.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6.wmf"/><Relationship Id="rId5" Type="http://schemas.openxmlformats.org/officeDocument/2006/relationships/oleObject" Target="../embeddings/oleObject14.bin"/><Relationship Id="rId4" Type="http://schemas.openxmlformats.org/officeDocument/2006/relationships/image" Target="../media/image45.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7.wmf"/><Relationship Id="rId5" Type="http://schemas.openxmlformats.org/officeDocument/2006/relationships/oleObject" Target="../embeddings/oleObject16.bin"/><Relationship Id="rId4" Type="http://schemas.openxmlformats.org/officeDocument/2006/relationships/image" Target="../media/image43.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8.wmf"/><Relationship Id="rId5" Type="http://schemas.openxmlformats.org/officeDocument/2006/relationships/oleObject" Target="../embeddings/oleObject18.bin"/><Relationship Id="rId4" Type="http://schemas.openxmlformats.org/officeDocument/2006/relationships/image" Target="../media/image43.wmf"/></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0.wmf"/><Relationship Id="rId5" Type="http://schemas.openxmlformats.org/officeDocument/2006/relationships/oleObject" Target="../embeddings/oleObject20.bin"/><Relationship Id="rId4" Type="http://schemas.openxmlformats.org/officeDocument/2006/relationships/image" Target="../media/image49.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3.wmf"/><Relationship Id="rId5" Type="http://schemas.openxmlformats.org/officeDocument/2006/relationships/oleObject" Target="../embeddings/oleObject23.bin"/><Relationship Id="rId4" Type="http://schemas.openxmlformats.org/officeDocument/2006/relationships/image" Target="../media/image52.wmf"/></Relationships>
</file>

<file path=ppt/slides/_rels/slide5.xml.rels><?xml version="1.0" encoding="UTF-8" standalone="yes"?>
<Relationships xmlns="http://schemas.openxmlformats.org/package/2006/relationships"><Relationship Id="rId3" Type="http://schemas.openxmlformats.org/officeDocument/2006/relationships/hyperlink" Target="http://www.cise.ufl.edu/~anand/pdf/rangarajan_cviu_si_final.pdf" TargetMode="External"/><Relationship Id="rId2" Type="http://schemas.openxmlformats.org/officeDocument/2006/relationships/hyperlink" Target="http://noodle.med.yale.edu/~chui/tps-rpm.html"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5.bin"/><Relationship Id="rId5" Type="http://schemas.openxmlformats.org/officeDocument/2006/relationships/image" Target="../media/image52.wmf"/><Relationship Id="rId4" Type="http://schemas.openxmlformats.org/officeDocument/2006/relationships/oleObject" Target="../embeddings/oleObject24.bin"/></Relationships>
</file>

<file path=ppt/slides/_rels/slide5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56.wmf"/><Relationship Id="rId5" Type="http://schemas.openxmlformats.org/officeDocument/2006/relationships/oleObject" Target="../embeddings/oleObject27.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29.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59.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60.wmf"/></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2.xml"/><Relationship Id="rId7" Type="http://schemas.openxmlformats.org/officeDocument/2006/relationships/oleObject" Target="../embeddings/oleObject33.bin"/><Relationship Id="rId2" Type="http://schemas.openxmlformats.org/officeDocument/2006/relationships/tags" Target="../tags/tag5.xml"/><Relationship Id="rId1" Type="http://schemas.openxmlformats.org/officeDocument/2006/relationships/vmlDrawing" Target="../drawings/vmlDrawing18.v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oleObject" Target="../embeddings/oleObject32.bin"/><Relationship Id="rId9"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pPr eaLnBrk="1" hangingPunct="1"/>
            <a:r>
              <a:rPr lang="en-US" dirty="0" smtClean="0"/>
              <a:t>Projective Geometry and </a:t>
            </a:r>
            <a:br>
              <a:rPr lang="en-US" dirty="0" smtClean="0"/>
            </a:br>
            <a:r>
              <a:rPr lang="en-US" dirty="0" smtClean="0"/>
              <a:t>Camera Models</a:t>
            </a:r>
          </a:p>
        </p:txBody>
      </p:sp>
      <p:sp>
        <p:nvSpPr>
          <p:cNvPr id="3" name="Subtitle 2"/>
          <p:cNvSpPr>
            <a:spLocks noGrp="1"/>
          </p:cNvSpPr>
          <p:nvPr>
            <p:ph type="subTitle" idx="1"/>
          </p:nvPr>
        </p:nvSpPr>
        <p:spPr>
          <a:xfrm>
            <a:off x="1447800" y="3352800"/>
            <a:ext cx="6400800" cy="2438400"/>
          </a:xfrm>
        </p:spPr>
        <p:txBody>
          <a:bodyPr rtlCol="0">
            <a:normAutofit lnSpcReduction="10000"/>
          </a:bodyPr>
          <a:lstStyle/>
          <a:p>
            <a:pPr eaLnBrk="1" fontAlgn="auto" hangingPunct="1">
              <a:spcAft>
                <a:spcPts val="0"/>
              </a:spcAft>
              <a:defRPr/>
            </a:pPr>
            <a:r>
              <a:rPr lang="en-US" dirty="0" smtClean="0">
                <a:solidFill>
                  <a:schemeClr val="tx1"/>
                </a:solidFill>
              </a:rPr>
              <a:t>Computer Vision</a:t>
            </a:r>
          </a:p>
          <a:p>
            <a:pPr eaLnBrk="1" fontAlgn="auto" hangingPunct="1">
              <a:spcAft>
                <a:spcPts val="0"/>
              </a:spcAft>
              <a:defRPr/>
            </a:pPr>
            <a:r>
              <a:rPr lang="en-US" dirty="0" smtClean="0">
                <a:solidFill>
                  <a:schemeClr val="tx1"/>
                </a:solidFill>
              </a:rPr>
              <a:t>CS 543 / ECE 549 </a:t>
            </a:r>
          </a:p>
          <a:p>
            <a:pPr eaLnBrk="1" fontAlgn="auto" hangingPunct="1">
              <a:spcAft>
                <a:spcPts val="0"/>
              </a:spcAft>
              <a:buFont typeface="Arial" pitchFamily="34" charset="0"/>
              <a:buNone/>
              <a:defRPr/>
            </a:pPr>
            <a:r>
              <a:rPr lang="en-US" dirty="0" smtClean="0">
                <a:solidFill>
                  <a:schemeClr val="tx1"/>
                </a:solidFill>
              </a:rPr>
              <a:t>University of Illinois</a:t>
            </a:r>
          </a:p>
          <a:p>
            <a:pPr eaLnBrk="1" fontAlgn="auto" hangingPunct="1">
              <a:spcAft>
                <a:spcPts val="0"/>
              </a:spcAft>
              <a:buFont typeface="Arial" pitchFamily="34" charset="0"/>
              <a:buNone/>
              <a:defRPr/>
            </a:pPr>
            <a:endParaRPr lang="en-US" dirty="0" smtClean="0">
              <a:solidFill>
                <a:schemeClr val="tx1"/>
              </a:solidFill>
            </a:endParaRPr>
          </a:p>
          <a:p>
            <a:pPr eaLnBrk="1" fontAlgn="auto" hangingPunct="1">
              <a:spcAft>
                <a:spcPts val="0"/>
              </a:spcAft>
              <a:buFont typeface="Arial" pitchFamily="34" charset="0"/>
              <a:buNone/>
              <a:defRPr/>
            </a:pPr>
            <a:r>
              <a:rPr lang="en-US" dirty="0" smtClean="0">
                <a:solidFill>
                  <a:schemeClr val="tx1"/>
                </a:solidFill>
              </a:rPr>
              <a:t>Derek Hoiem</a:t>
            </a:r>
          </a:p>
        </p:txBody>
      </p:sp>
      <p:sp>
        <p:nvSpPr>
          <p:cNvPr id="18436"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02/21/12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Pinhole camera</a:t>
            </a:r>
          </a:p>
        </p:txBody>
      </p:sp>
      <p:sp>
        <p:nvSpPr>
          <p:cNvPr id="25603" name="TextBox 30"/>
          <p:cNvSpPr txBox="1">
            <a:spLocks noChangeArrowheads="1"/>
          </p:cNvSpPr>
          <p:nvPr/>
        </p:nvSpPr>
        <p:spPr bwMode="auto">
          <a:xfrm>
            <a:off x="0" y="6550025"/>
            <a:ext cx="1608138" cy="307975"/>
          </a:xfrm>
          <a:prstGeom prst="rect">
            <a:avLst/>
          </a:prstGeom>
          <a:noFill/>
          <a:ln w="9525">
            <a:noFill/>
            <a:miter lim="800000"/>
            <a:headEnd/>
            <a:tailEnd/>
          </a:ln>
        </p:spPr>
        <p:txBody>
          <a:bodyPr wrap="none">
            <a:spAutoFit/>
          </a:bodyPr>
          <a:lstStyle/>
          <a:p>
            <a:r>
              <a:rPr lang="en-US" sz="1400">
                <a:latin typeface="Calibri" pitchFamily="34" charset="0"/>
              </a:rPr>
              <a:t>Figure from Forsyth</a:t>
            </a:r>
          </a:p>
        </p:txBody>
      </p:sp>
      <p:pic>
        <p:nvPicPr>
          <p:cNvPr id="25604" name="Picture 2"/>
          <p:cNvPicPr>
            <a:picLocks noChangeAspect="1" noChangeArrowheads="1"/>
          </p:cNvPicPr>
          <p:nvPr/>
        </p:nvPicPr>
        <p:blipFill>
          <a:blip r:embed="rId2" cstate="print"/>
          <a:srcRect/>
          <a:stretch>
            <a:fillRect/>
          </a:stretch>
        </p:blipFill>
        <p:spPr bwMode="auto">
          <a:xfrm>
            <a:off x="304800" y="2133600"/>
            <a:ext cx="8077200" cy="2697163"/>
          </a:xfrm>
          <a:prstGeom prst="rect">
            <a:avLst/>
          </a:prstGeom>
          <a:noFill/>
          <a:ln w="9525">
            <a:noFill/>
            <a:miter lim="800000"/>
            <a:headEnd/>
            <a:tailEnd/>
          </a:ln>
        </p:spPr>
      </p:pic>
      <p:sp>
        <p:nvSpPr>
          <p:cNvPr id="25605" name="Line 5"/>
          <p:cNvSpPr>
            <a:spLocks noChangeShapeType="1"/>
          </p:cNvSpPr>
          <p:nvPr/>
        </p:nvSpPr>
        <p:spPr bwMode="auto">
          <a:xfrm>
            <a:off x="1066800" y="1676400"/>
            <a:ext cx="2362200" cy="0"/>
          </a:xfrm>
          <a:prstGeom prst="line">
            <a:avLst/>
          </a:prstGeom>
          <a:noFill/>
          <a:ln w="25400">
            <a:solidFill>
              <a:schemeClr val="tx1"/>
            </a:solidFill>
            <a:round/>
            <a:headEnd type="triangle" w="med" len="med"/>
            <a:tailEnd type="triangle" w="med" len="med"/>
          </a:ln>
        </p:spPr>
        <p:txBody>
          <a:bodyPr/>
          <a:lstStyle/>
          <a:p>
            <a:endParaRPr lang="en-US"/>
          </a:p>
        </p:txBody>
      </p:sp>
      <p:sp>
        <p:nvSpPr>
          <p:cNvPr id="25606" name="Line 6"/>
          <p:cNvSpPr>
            <a:spLocks noChangeShapeType="1"/>
          </p:cNvSpPr>
          <p:nvPr/>
        </p:nvSpPr>
        <p:spPr bwMode="auto">
          <a:xfrm>
            <a:off x="1066800" y="1752600"/>
            <a:ext cx="0" cy="914400"/>
          </a:xfrm>
          <a:prstGeom prst="line">
            <a:avLst/>
          </a:prstGeom>
          <a:noFill/>
          <a:ln w="9525">
            <a:solidFill>
              <a:schemeClr val="tx1"/>
            </a:solidFill>
            <a:prstDash val="dash"/>
            <a:round/>
            <a:headEnd/>
            <a:tailEnd/>
          </a:ln>
        </p:spPr>
        <p:txBody>
          <a:bodyPr/>
          <a:lstStyle/>
          <a:p>
            <a:endParaRPr lang="en-US"/>
          </a:p>
        </p:txBody>
      </p:sp>
      <p:sp>
        <p:nvSpPr>
          <p:cNvPr id="25607" name="Line 7"/>
          <p:cNvSpPr>
            <a:spLocks noChangeShapeType="1"/>
          </p:cNvSpPr>
          <p:nvPr/>
        </p:nvSpPr>
        <p:spPr bwMode="auto">
          <a:xfrm>
            <a:off x="3429000" y="1752600"/>
            <a:ext cx="0" cy="1066800"/>
          </a:xfrm>
          <a:prstGeom prst="line">
            <a:avLst/>
          </a:prstGeom>
          <a:noFill/>
          <a:ln w="9525">
            <a:solidFill>
              <a:schemeClr val="tx1"/>
            </a:solidFill>
            <a:prstDash val="dash"/>
            <a:round/>
            <a:headEnd/>
            <a:tailEnd/>
          </a:ln>
        </p:spPr>
        <p:txBody>
          <a:bodyPr/>
          <a:lstStyle/>
          <a:p>
            <a:endParaRPr lang="en-US"/>
          </a:p>
        </p:txBody>
      </p:sp>
      <p:sp>
        <p:nvSpPr>
          <p:cNvPr id="25608" name="Text Box 8"/>
          <p:cNvSpPr txBox="1">
            <a:spLocks noChangeArrowheads="1"/>
          </p:cNvSpPr>
          <p:nvPr/>
        </p:nvSpPr>
        <p:spPr bwMode="auto">
          <a:xfrm>
            <a:off x="1524000" y="1143000"/>
            <a:ext cx="277813" cy="457200"/>
          </a:xfrm>
          <a:prstGeom prst="rect">
            <a:avLst/>
          </a:prstGeom>
          <a:noFill/>
          <a:ln w="9525">
            <a:noFill/>
            <a:miter lim="800000"/>
            <a:headEnd/>
            <a:tailEnd/>
          </a:ln>
        </p:spPr>
        <p:txBody>
          <a:bodyPr wrap="none">
            <a:spAutoFit/>
          </a:bodyPr>
          <a:lstStyle/>
          <a:p>
            <a:r>
              <a:rPr lang="en-US" sz="2400"/>
              <a:t>f</a:t>
            </a:r>
          </a:p>
        </p:txBody>
      </p:sp>
      <p:sp>
        <p:nvSpPr>
          <p:cNvPr id="25609" name="Text Box 9"/>
          <p:cNvSpPr txBox="1">
            <a:spLocks noChangeArrowheads="1"/>
          </p:cNvSpPr>
          <p:nvPr/>
        </p:nvSpPr>
        <p:spPr bwMode="auto">
          <a:xfrm>
            <a:off x="1219200" y="5105400"/>
            <a:ext cx="3656013" cy="822325"/>
          </a:xfrm>
          <a:prstGeom prst="rect">
            <a:avLst/>
          </a:prstGeom>
          <a:noFill/>
          <a:ln w="9525">
            <a:noFill/>
            <a:miter lim="800000"/>
            <a:headEnd/>
            <a:tailEnd/>
          </a:ln>
        </p:spPr>
        <p:txBody>
          <a:bodyPr wrap="none">
            <a:spAutoFit/>
          </a:bodyPr>
          <a:lstStyle/>
          <a:p>
            <a:r>
              <a:rPr lang="en-US" sz="2400"/>
              <a:t>f = focal length</a:t>
            </a:r>
          </a:p>
          <a:p>
            <a:r>
              <a:rPr lang="en-US" sz="2400"/>
              <a:t>c = center of the camera</a:t>
            </a:r>
          </a:p>
        </p:txBody>
      </p:sp>
      <p:sp>
        <p:nvSpPr>
          <p:cNvPr id="25610" name="Text Box 10"/>
          <p:cNvSpPr txBox="1">
            <a:spLocks noChangeArrowheads="1"/>
          </p:cNvSpPr>
          <p:nvPr/>
        </p:nvSpPr>
        <p:spPr bwMode="auto">
          <a:xfrm>
            <a:off x="3657600" y="2971800"/>
            <a:ext cx="322263" cy="457200"/>
          </a:xfrm>
          <a:prstGeom prst="rect">
            <a:avLst/>
          </a:prstGeom>
          <a:noFill/>
          <a:ln w="9525">
            <a:noFill/>
            <a:miter lim="800000"/>
            <a:headEnd/>
            <a:tailEnd/>
          </a:ln>
        </p:spPr>
        <p:txBody>
          <a:bodyPr wrap="none">
            <a:spAutoFit/>
          </a:bodyPr>
          <a:lstStyle/>
          <a:p>
            <a:r>
              <a:rPr lang="en-US" sz="2400"/>
              <a:t>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t>Camera obscura: the pre-camera</a:t>
            </a:r>
          </a:p>
        </p:txBody>
      </p:sp>
      <p:sp>
        <p:nvSpPr>
          <p:cNvPr id="26627" name="Content Placeholder 2"/>
          <p:cNvSpPr>
            <a:spLocks noGrp="1"/>
          </p:cNvSpPr>
          <p:nvPr>
            <p:ph idx="1"/>
          </p:nvPr>
        </p:nvSpPr>
        <p:spPr/>
        <p:txBody>
          <a:bodyPr/>
          <a:lstStyle/>
          <a:p>
            <a:pPr eaLnBrk="1" hangingPunct="1"/>
            <a:r>
              <a:rPr lang="en-US" sz="2800" smtClean="0"/>
              <a:t>First idea: Mo-Ti, China (470BC to 390BC)</a:t>
            </a:r>
          </a:p>
          <a:p>
            <a:pPr eaLnBrk="1" hangingPunct="1"/>
            <a:endParaRPr lang="en-US" sz="2800" smtClean="0"/>
          </a:p>
          <a:p>
            <a:pPr eaLnBrk="1" hangingPunct="1"/>
            <a:r>
              <a:rPr lang="en-US" sz="2800" smtClean="0"/>
              <a:t>First built: Alhacen, Iraq/Egypt (965 to 1039AD)</a:t>
            </a:r>
          </a:p>
        </p:txBody>
      </p:sp>
      <p:pic>
        <p:nvPicPr>
          <p:cNvPr id="26628" name="Picture 2"/>
          <p:cNvPicPr>
            <a:picLocks noChangeAspect="1" noChangeArrowheads="1"/>
          </p:cNvPicPr>
          <p:nvPr/>
        </p:nvPicPr>
        <p:blipFill>
          <a:blip r:embed="rId2" cstate="print"/>
          <a:srcRect/>
          <a:stretch>
            <a:fillRect/>
          </a:stretch>
        </p:blipFill>
        <p:spPr bwMode="auto">
          <a:xfrm>
            <a:off x="4419600" y="3000375"/>
            <a:ext cx="4410075" cy="2695575"/>
          </a:xfrm>
          <a:prstGeom prst="rect">
            <a:avLst/>
          </a:prstGeom>
          <a:noFill/>
          <a:ln w="9525">
            <a:noFill/>
            <a:miter lim="800000"/>
            <a:headEnd/>
            <a:tailEnd/>
          </a:ln>
        </p:spPr>
      </p:pic>
      <p:sp>
        <p:nvSpPr>
          <p:cNvPr id="26629" name="TextBox 6"/>
          <p:cNvSpPr txBox="1">
            <a:spLocks noChangeArrowheads="1"/>
          </p:cNvSpPr>
          <p:nvPr/>
        </p:nvSpPr>
        <p:spPr bwMode="auto">
          <a:xfrm>
            <a:off x="990600" y="5791200"/>
            <a:ext cx="2611438" cy="307975"/>
          </a:xfrm>
          <a:prstGeom prst="rect">
            <a:avLst/>
          </a:prstGeom>
          <a:noFill/>
          <a:ln w="9525">
            <a:noFill/>
            <a:miter lim="800000"/>
            <a:headEnd/>
            <a:tailEnd/>
          </a:ln>
        </p:spPr>
        <p:txBody>
          <a:bodyPr wrap="none">
            <a:spAutoFit/>
          </a:bodyPr>
          <a:lstStyle/>
          <a:p>
            <a:r>
              <a:rPr lang="en-US" sz="1400"/>
              <a:t>Illustration of Camera Obscura</a:t>
            </a:r>
          </a:p>
        </p:txBody>
      </p:sp>
      <p:sp>
        <p:nvSpPr>
          <p:cNvPr id="26630" name="TextBox 7"/>
          <p:cNvSpPr txBox="1">
            <a:spLocks noChangeArrowheads="1"/>
          </p:cNvSpPr>
          <p:nvPr/>
        </p:nvSpPr>
        <p:spPr bwMode="auto">
          <a:xfrm>
            <a:off x="4572000" y="5791200"/>
            <a:ext cx="4114800" cy="646113"/>
          </a:xfrm>
          <a:prstGeom prst="rect">
            <a:avLst/>
          </a:prstGeom>
          <a:noFill/>
          <a:ln w="9525">
            <a:noFill/>
            <a:miter lim="800000"/>
            <a:headEnd/>
            <a:tailEnd/>
          </a:ln>
        </p:spPr>
        <p:txBody>
          <a:bodyPr wrap="none">
            <a:spAutoFit/>
          </a:bodyPr>
          <a:lstStyle/>
          <a:p>
            <a:pPr algn="ctr"/>
            <a:r>
              <a:rPr lang="en-US" sz="1400"/>
              <a:t>Freestanding camera obscura at UNC Chapel Hill</a:t>
            </a:r>
          </a:p>
          <a:p>
            <a:pPr algn="ctr"/>
            <a:endParaRPr lang="en-US" sz="1100"/>
          </a:p>
          <a:p>
            <a:pPr algn="ctr"/>
            <a:r>
              <a:rPr lang="en-US" sz="1100"/>
              <a:t>Photo by Seth Ilys</a:t>
            </a:r>
          </a:p>
        </p:txBody>
      </p:sp>
      <p:pic>
        <p:nvPicPr>
          <p:cNvPr id="26631" name="Picture 3"/>
          <p:cNvPicPr>
            <a:picLocks noChangeAspect="1" noChangeArrowheads="1"/>
          </p:cNvPicPr>
          <p:nvPr/>
        </p:nvPicPr>
        <p:blipFill>
          <a:blip r:embed="rId3" cstate="print"/>
          <a:srcRect/>
          <a:stretch>
            <a:fillRect/>
          </a:stretch>
        </p:blipFill>
        <p:spPr bwMode="auto">
          <a:xfrm>
            <a:off x="304800" y="3124200"/>
            <a:ext cx="3733800" cy="267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685800" y="76200"/>
            <a:ext cx="8229600" cy="838200"/>
          </a:xfrm>
        </p:spPr>
        <p:txBody>
          <a:bodyPr/>
          <a:lstStyle/>
          <a:p>
            <a:r>
              <a:rPr lang="en-US" dirty="0" smtClean="0"/>
              <a:t>Camera </a:t>
            </a:r>
            <a:r>
              <a:rPr lang="en-US" dirty="0" err="1" smtClean="0"/>
              <a:t>Obscura</a:t>
            </a:r>
            <a:r>
              <a:rPr lang="en-US" dirty="0" smtClean="0"/>
              <a:t> used for Tracing</a:t>
            </a:r>
          </a:p>
        </p:txBody>
      </p:sp>
      <p:pic>
        <p:nvPicPr>
          <p:cNvPr id="18435" name="Picture 5" descr="obscura"/>
          <p:cNvPicPr>
            <a:picLocks noChangeAspect="1" noChangeArrowheads="1"/>
          </p:cNvPicPr>
          <p:nvPr/>
        </p:nvPicPr>
        <p:blipFill>
          <a:blip r:embed="rId2" cstate="print">
            <a:lum bright="-18000" contrast="30000"/>
          </a:blip>
          <a:srcRect l="2309" t="2110" r="2077" b="3014"/>
          <a:stretch>
            <a:fillRect/>
          </a:stretch>
        </p:blipFill>
        <p:spPr bwMode="auto">
          <a:xfrm>
            <a:off x="1587500" y="1438275"/>
            <a:ext cx="5260975" cy="3997325"/>
          </a:xfrm>
          <a:prstGeom prst="rect">
            <a:avLst/>
          </a:prstGeom>
          <a:noFill/>
          <a:ln w="9525">
            <a:noFill/>
            <a:miter lim="800000"/>
            <a:headEnd/>
            <a:tailEnd/>
          </a:ln>
        </p:spPr>
      </p:pic>
      <p:sp>
        <p:nvSpPr>
          <p:cNvPr id="18436" name="Text Box 6"/>
          <p:cNvSpPr txBox="1">
            <a:spLocks noChangeArrowheads="1"/>
          </p:cNvSpPr>
          <p:nvPr/>
        </p:nvSpPr>
        <p:spPr bwMode="auto">
          <a:xfrm>
            <a:off x="1676400" y="5715000"/>
            <a:ext cx="5565775" cy="519113"/>
          </a:xfrm>
          <a:prstGeom prst="rect">
            <a:avLst/>
          </a:prstGeom>
          <a:noFill/>
          <a:ln w="9525">
            <a:noFill/>
            <a:miter lim="800000"/>
            <a:headEnd/>
            <a:tailEnd/>
          </a:ln>
        </p:spPr>
        <p:txBody>
          <a:bodyPr wrap="none">
            <a:spAutoFit/>
          </a:bodyPr>
          <a:lstStyle/>
          <a:p>
            <a:r>
              <a:rPr lang="en-US" sz="2800" dirty="0">
                <a:latin typeface="Palatino Linotype" pitchFamily="18" charset="0"/>
              </a:rPr>
              <a:t>Lens Based Camera </a:t>
            </a:r>
            <a:r>
              <a:rPr lang="en-US" sz="2800" dirty="0" err="1">
                <a:latin typeface="Palatino Linotype" pitchFamily="18" charset="0"/>
              </a:rPr>
              <a:t>Obscura</a:t>
            </a:r>
            <a:r>
              <a:rPr lang="en-US" sz="2800" dirty="0">
                <a:latin typeface="Palatino Linotype" pitchFamily="18" charset="0"/>
              </a:rPr>
              <a:t>, 1568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First Photograph</a:t>
            </a:r>
          </a:p>
        </p:txBody>
      </p:sp>
      <p:sp>
        <p:nvSpPr>
          <p:cNvPr id="27651" name="Content Placeholder 2"/>
          <p:cNvSpPr>
            <a:spLocks noGrp="1"/>
          </p:cNvSpPr>
          <p:nvPr>
            <p:ph idx="1"/>
          </p:nvPr>
        </p:nvSpPr>
        <p:spPr>
          <a:xfrm>
            <a:off x="381000" y="1905000"/>
            <a:ext cx="3962400" cy="990600"/>
          </a:xfrm>
        </p:spPr>
        <p:txBody>
          <a:bodyPr>
            <a:normAutofit fontScale="92500"/>
          </a:bodyPr>
          <a:lstStyle/>
          <a:p>
            <a:pPr eaLnBrk="1" hangingPunct="1">
              <a:buFont typeface="Arial" charset="0"/>
              <a:buNone/>
            </a:pPr>
            <a:r>
              <a:rPr lang="en-US" sz="2400" dirty="0" smtClean="0"/>
              <a:t>	Oldest surviving photograph</a:t>
            </a:r>
          </a:p>
          <a:p>
            <a:pPr lvl="1" eaLnBrk="1" hangingPunct="1"/>
            <a:r>
              <a:rPr lang="en-US" sz="2000" dirty="0" smtClean="0"/>
              <a:t>Took 8 hours on pewter plate</a:t>
            </a:r>
          </a:p>
        </p:txBody>
      </p:sp>
      <p:pic>
        <p:nvPicPr>
          <p:cNvPr id="27652" name="Picture 3" descr="http://www.anomalies-unlimited.com/Odd%20Pics%202/Images/1Pic.jpg"/>
          <p:cNvPicPr>
            <a:picLocks noChangeAspect="1" noChangeArrowheads="1"/>
          </p:cNvPicPr>
          <p:nvPr/>
        </p:nvPicPr>
        <p:blipFill>
          <a:blip r:embed="rId2" cstate="print"/>
          <a:srcRect/>
          <a:stretch>
            <a:fillRect/>
          </a:stretch>
        </p:blipFill>
        <p:spPr bwMode="auto">
          <a:xfrm>
            <a:off x="685800" y="2819400"/>
            <a:ext cx="3295650" cy="2428875"/>
          </a:xfrm>
          <a:prstGeom prst="rect">
            <a:avLst/>
          </a:prstGeom>
          <a:noFill/>
          <a:ln w="9525">
            <a:noFill/>
            <a:miter lim="800000"/>
            <a:headEnd/>
            <a:tailEnd/>
          </a:ln>
        </p:spPr>
      </p:pic>
      <p:sp>
        <p:nvSpPr>
          <p:cNvPr id="27653" name="TextBox 5"/>
          <p:cNvSpPr txBox="1">
            <a:spLocks noChangeArrowheads="1"/>
          </p:cNvSpPr>
          <p:nvPr/>
        </p:nvSpPr>
        <p:spPr bwMode="auto">
          <a:xfrm>
            <a:off x="990600" y="5334000"/>
            <a:ext cx="2352675" cy="369888"/>
          </a:xfrm>
          <a:prstGeom prst="rect">
            <a:avLst/>
          </a:prstGeom>
          <a:noFill/>
          <a:ln w="9525">
            <a:noFill/>
            <a:miter lim="800000"/>
            <a:headEnd/>
            <a:tailEnd/>
          </a:ln>
        </p:spPr>
        <p:txBody>
          <a:bodyPr wrap="none">
            <a:spAutoFit/>
          </a:bodyPr>
          <a:lstStyle/>
          <a:p>
            <a:r>
              <a:rPr lang="en-US"/>
              <a:t>Joseph Niepce, 1826</a:t>
            </a:r>
          </a:p>
        </p:txBody>
      </p:sp>
      <p:pic>
        <p:nvPicPr>
          <p:cNvPr id="27654" name="Picture 5"/>
          <p:cNvPicPr>
            <a:picLocks noChangeAspect="1" noChangeArrowheads="1"/>
          </p:cNvPicPr>
          <p:nvPr/>
        </p:nvPicPr>
        <p:blipFill>
          <a:blip r:embed="rId3" cstate="print"/>
          <a:srcRect/>
          <a:stretch>
            <a:fillRect/>
          </a:stretch>
        </p:blipFill>
        <p:spPr bwMode="auto">
          <a:xfrm>
            <a:off x="4800600" y="2819400"/>
            <a:ext cx="3581400" cy="2351088"/>
          </a:xfrm>
          <a:prstGeom prst="rect">
            <a:avLst/>
          </a:prstGeom>
          <a:noFill/>
          <a:ln w="9525">
            <a:noFill/>
            <a:miter lim="800000"/>
            <a:headEnd/>
            <a:tailEnd/>
          </a:ln>
        </p:spPr>
      </p:pic>
      <p:sp>
        <p:nvSpPr>
          <p:cNvPr id="27655" name="TextBox 8"/>
          <p:cNvSpPr txBox="1">
            <a:spLocks noChangeArrowheads="1"/>
          </p:cNvSpPr>
          <p:nvPr/>
        </p:nvSpPr>
        <p:spPr bwMode="auto">
          <a:xfrm>
            <a:off x="4724400" y="2057400"/>
            <a:ext cx="4070350" cy="400050"/>
          </a:xfrm>
          <a:prstGeom prst="rect">
            <a:avLst/>
          </a:prstGeom>
          <a:noFill/>
          <a:ln w="9525">
            <a:noFill/>
            <a:miter lim="800000"/>
            <a:headEnd/>
            <a:tailEnd/>
          </a:ln>
        </p:spPr>
        <p:txBody>
          <a:bodyPr wrap="none">
            <a:spAutoFit/>
          </a:bodyPr>
          <a:lstStyle/>
          <a:p>
            <a:r>
              <a:rPr lang="en-US" sz="2000"/>
              <a:t>Photograph of the first photograph</a:t>
            </a:r>
          </a:p>
        </p:txBody>
      </p:sp>
      <p:sp>
        <p:nvSpPr>
          <p:cNvPr id="27656" name="TextBox 9"/>
          <p:cNvSpPr txBox="1">
            <a:spLocks noChangeArrowheads="1"/>
          </p:cNvSpPr>
          <p:nvPr/>
        </p:nvSpPr>
        <p:spPr bwMode="auto">
          <a:xfrm>
            <a:off x="5334000" y="5334000"/>
            <a:ext cx="2181225" cy="369888"/>
          </a:xfrm>
          <a:prstGeom prst="rect">
            <a:avLst/>
          </a:prstGeom>
          <a:noFill/>
          <a:ln w="9525">
            <a:noFill/>
            <a:miter lim="800000"/>
            <a:headEnd/>
            <a:tailEnd/>
          </a:ln>
        </p:spPr>
        <p:txBody>
          <a:bodyPr wrap="none">
            <a:spAutoFit/>
          </a:bodyPr>
          <a:lstStyle/>
          <a:p>
            <a:r>
              <a:rPr lang="en-US"/>
              <a:t>Stored at UT Austin</a:t>
            </a:r>
          </a:p>
        </p:txBody>
      </p:sp>
      <p:sp>
        <p:nvSpPr>
          <p:cNvPr id="9" name="TextBox 8"/>
          <p:cNvSpPr txBox="1"/>
          <p:nvPr/>
        </p:nvSpPr>
        <p:spPr>
          <a:xfrm>
            <a:off x="685800" y="6172200"/>
            <a:ext cx="8135560" cy="369332"/>
          </a:xfrm>
          <a:prstGeom prst="rect">
            <a:avLst/>
          </a:prstGeom>
          <a:noFill/>
        </p:spPr>
        <p:txBody>
          <a:bodyPr wrap="none" rtlCol="0">
            <a:spAutoFit/>
          </a:bodyPr>
          <a:lstStyle/>
          <a:p>
            <a:r>
              <a:rPr lang="en-US" dirty="0" err="1" smtClean="0"/>
              <a:t>Niepce</a:t>
            </a:r>
            <a:r>
              <a:rPr lang="en-US" dirty="0" smtClean="0"/>
              <a:t> later teamed up with Daguerre, who eventually created </a:t>
            </a:r>
            <a:r>
              <a:rPr lang="en-US" dirty="0" err="1" smtClean="0"/>
              <a:t>Daguerrotypes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
          <p:cNvPicPr>
            <a:picLocks noChangeAspect="1" noChangeArrowheads="1"/>
          </p:cNvPicPr>
          <p:nvPr/>
        </p:nvPicPr>
        <p:blipFill>
          <a:blip r:embed="rId2" cstate="print"/>
          <a:srcRect/>
          <a:stretch>
            <a:fillRect/>
          </a:stretch>
        </p:blipFill>
        <p:spPr bwMode="auto">
          <a:xfrm>
            <a:off x="5078413" y="2208213"/>
            <a:ext cx="3455987" cy="2287587"/>
          </a:xfrm>
          <a:prstGeom prst="rect">
            <a:avLst/>
          </a:prstGeom>
          <a:noFill/>
          <a:ln w="9525">
            <a:noFill/>
            <a:miter lim="800000"/>
            <a:headEnd/>
            <a:tailEnd/>
          </a:ln>
        </p:spPr>
      </p:pic>
      <p:pic>
        <p:nvPicPr>
          <p:cNvPr id="29699" name="Picture 13"/>
          <p:cNvPicPr>
            <a:picLocks noChangeAspect="1" noChangeArrowheads="1"/>
          </p:cNvPicPr>
          <p:nvPr/>
        </p:nvPicPr>
        <p:blipFill>
          <a:blip r:embed="rId3" cstate="print"/>
          <a:srcRect/>
          <a:stretch>
            <a:fillRect/>
          </a:stretch>
        </p:blipFill>
        <p:spPr bwMode="auto">
          <a:xfrm>
            <a:off x="1066800" y="2209800"/>
            <a:ext cx="2971800" cy="2473325"/>
          </a:xfrm>
          <a:prstGeom prst="rect">
            <a:avLst/>
          </a:prstGeom>
          <a:noFill/>
          <a:ln w="9525">
            <a:noFill/>
            <a:miter lim="800000"/>
            <a:headEnd/>
            <a:tailEnd/>
          </a:ln>
        </p:spPr>
      </p:pic>
      <p:sp>
        <p:nvSpPr>
          <p:cNvPr id="29700" name="Rectangle 15"/>
          <p:cNvSpPr>
            <a:spLocks noChangeArrowheads="1"/>
          </p:cNvSpPr>
          <p:nvPr/>
        </p:nvSpPr>
        <p:spPr bwMode="auto">
          <a:xfrm>
            <a:off x="6965950" y="6613525"/>
            <a:ext cx="2178050" cy="244475"/>
          </a:xfrm>
          <a:prstGeom prst="rect">
            <a:avLst/>
          </a:prstGeom>
          <a:noFill/>
          <a:ln w="9525">
            <a:noFill/>
            <a:miter lim="800000"/>
            <a:headEnd/>
            <a:tailEnd/>
          </a:ln>
        </p:spPr>
        <p:txBody>
          <a:bodyPr wrap="none">
            <a:spAutoFit/>
          </a:bodyPr>
          <a:lstStyle/>
          <a:p>
            <a:r>
              <a:rPr lang="en-US" altLang="en-US" sz="1000">
                <a:latin typeface="EngraversGothic BT Regular" charset="0"/>
              </a:rPr>
              <a:t>Figures © Stephen E. Palmer, 2002</a:t>
            </a:r>
          </a:p>
        </p:txBody>
      </p:sp>
      <p:sp>
        <p:nvSpPr>
          <p:cNvPr id="29701" name="Rectangle 16"/>
          <p:cNvSpPr>
            <a:spLocks noGrp="1" noChangeArrowheads="1"/>
          </p:cNvSpPr>
          <p:nvPr>
            <p:ph type="title"/>
          </p:nvPr>
        </p:nvSpPr>
        <p:spPr>
          <a:xfrm>
            <a:off x="609600" y="76200"/>
            <a:ext cx="8534400" cy="838200"/>
          </a:xfrm>
        </p:spPr>
        <p:txBody>
          <a:bodyPr/>
          <a:lstStyle/>
          <a:p>
            <a:pPr eaLnBrk="1" hangingPunct="1"/>
            <a:r>
              <a:rPr lang="en-US" sz="3000" smtClean="0"/>
              <a:t>Dimensionality Reduction Machine (3D to 2D)</a:t>
            </a:r>
          </a:p>
        </p:txBody>
      </p:sp>
      <p:sp>
        <p:nvSpPr>
          <p:cNvPr id="29702" name="Text Box 18"/>
          <p:cNvSpPr txBox="1">
            <a:spLocks noChangeArrowheads="1"/>
          </p:cNvSpPr>
          <p:nvPr/>
        </p:nvSpPr>
        <p:spPr bwMode="auto">
          <a:xfrm>
            <a:off x="1676400" y="1371600"/>
            <a:ext cx="1590675" cy="519113"/>
          </a:xfrm>
          <a:prstGeom prst="rect">
            <a:avLst/>
          </a:prstGeom>
          <a:noFill/>
          <a:ln w="9525">
            <a:noFill/>
            <a:miter lim="800000"/>
            <a:headEnd/>
            <a:tailEnd/>
          </a:ln>
        </p:spPr>
        <p:txBody>
          <a:bodyPr wrap="none">
            <a:spAutoFit/>
          </a:bodyPr>
          <a:lstStyle/>
          <a:p>
            <a:r>
              <a:rPr lang="en-US" sz="2800" i="1"/>
              <a:t>3D world</a:t>
            </a:r>
          </a:p>
        </p:txBody>
      </p:sp>
      <p:sp>
        <p:nvSpPr>
          <p:cNvPr id="29703" name="Text Box 19"/>
          <p:cNvSpPr txBox="1">
            <a:spLocks noChangeArrowheads="1"/>
          </p:cNvSpPr>
          <p:nvPr/>
        </p:nvSpPr>
        <p:spPr bwMode="auto">
          <a:xfrm>
            <a:off x="6019800" y="1371600"/>
            <a:ext cx="1709738" cy="519113"/>
          </a:xfrm>
          <a:prstGeom prst="rect">
            <a:avLst/>
          </a:prstGeom>
          <a:noFill/>
          <a:ln w="9525">
            <a:noFill/>
            <a:miter lim="800000"/>
            <a:headEnd/>
            <a:tailEnd/>
          </a:ln>
        </p:spPr>
        <p:txBody>
          <a:bodyPr wrap="none">
            <a:spAutoFit/>
          </a:bodyPr>
          <a:lstStyle/>
          <a:p>
            <a:r>
              <a:rPr lang="en-US" sz="2800" i="1"/>
              <a:t>2D image</a:t>
            </a:r>
          </a:p>
        </p:txBody>
      </p:sp>
      <p:sp>
        <p:nvSpPr>
          <p:cNvPr id="9" name="Right Arrow 8"/>
          <p:cNvSpPr/>
          <p:nvPr/>
        </p:nvSpPr>
        <p:spPr>
          <a:xfrm>
            <a:off x="4267200" y="31242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Projection can be tricky…</a:t>
            </a:r>
          </a:p>
        </p:txBody>
      </p:sp>
      <p:pic>
        <p:nvPicPr>
          <p:cNvPr id="30723" name="Picture 20" descr="Julian Beever chalk artist"/>
          <p:cNvPicPr>
            <a:picLocks noChangeAspect="1" noChangeArrowheads="1"/>
          </p:cNvPicPr>
          <p:nvPr/>
        </p:nvPicPr>
        <p:blipFill>
          <a:blip r:embed="rId2" cstate="print"/>
          <a:srcRect/>
          <a:stretch>
            <a:fillRect/>
          </a:stretch>
        </p:blipFill>
        <p:spPr bwMode="auto">
          <a:xfrm>
            <a:off x="1371600" y="1885950"/>
            <a:ext cx="6429375" cy="4286250"/>
          </a:xfrm>
          <a:prstGeom prst="rect">
            <a:avLst/>
          </a:prstGeom>
          <a:noFill/>
          <a:ln w="9525">
            <a:noFill/>
            <a:miter lim="800000"/>
            <a:headEnd/>
            <a:tailEnd/>
          </a:ln>
        </p:spPr>
      </p:pic>
      <p:sp>
        <p:nvSpPr>
          <p:cNvPr id="30724" name="TextBox 5"/>
          <p:cNvSpPr txBox="1">
            <a:spLocks noChangeArrowheads="1"/>
          </p:cNvSpPr>
          <p:nvPr/>
        </p:nvSpPr>
        <p:spPr bwMode="auto">
          <a:xfrm>
            <a:off x="7651750" y="0"/>
            <a:ext cx="1492250" cy="307975"/>
          </a:xfrm>
          <a:prstGeom prst="rect">
            <a:avLst/>
          </a:prstGeom>
          <a:noFill/>
          <a:ln w="9525">
            <a:noFill/>
            <a:miter lim="800000"/>
            <a:headEnd/>
            <a:tailEnd/>
          </a:ln>
        </p:spPr>
        <p:txBody>
          <a:bodyPr wrap="none">
            <a:spAutoFit/>
          </a:bodyPr>
          <a:lstStyle/>
          <a:p>
            <a:r>
              <a:rPr lang="en-US" sz="1400">
                <a:latin typeface="Calibri" pitchFamily="34" charset="0"/>
              </a:rPr>
              <a:t>Slide source: Seitz</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idewalk art globe"/>
          <p:cNvPicPr>
            <a:picLocks noChangeAspect="1" noChangeArrowheads="1"/>
          </p:cNvPicPr>
          <p:nvPr/>
        </p:nvPicPr>
        <p:blipFill>
          <a:blip r:embed="rId2" cstate="print"/>
          <a:srcRect/>
          <a:stretch>
            <a:fillRect/>
          </a:stretch>
        </p:blipFill>
        <p:spPr bwMode="auto">
          <a:xfrm>
            <a:off x="1371600" y="1905000"/>
            <a:ext cx="6400800" cy="4267200"/>
          </a:xfrm>
          <a:prstGeom prst="rect">
            <a:avLst/>
          </a:prstGeom>
          <a:noFill/>
          <a:ln w="9525">
            <a:noFill/>
            <a:miter lim="800000"/>
            <a:headEnd/>
            <a:tailEnd/>
          </a:ln>
        </p:spPr>
      </p:pic>
      <p:sp>
        <p:nvSpPr>
          <p:cNvPr id="31747" name="Rectangle 2"/>
          <p:cNvSpPr>
            <a:spLocks noGrp="1" noChangeArrowheads="1"/>
          </p:cNvSpPr>
          <p:nvPr>
            <p:ph type="title"/>
          </p:nvPr>
        </p:nvSpPr>
        <p:spPr/>
        <p:txBody>
          <a:bodyPr/>
          <a:lstStyle/>
          <a:p>
            <a:pPr eaLnBrk="1" hangingPunct="1"/>
            <a:r>
              <a:rPr lang="en-US" smtClean="0"/>
              <a:t>Projection can be tricky…</a:t>
            </a:r>
          </a:p>
        </p:txBody>
      </p:sp>
      <p:sp>
        <p:nvSpPr>
          <p:cNvPr id="31748" name="TextBox 5"/>
          <p:cNvSpPr txBox="1">
            <a:spLocks noChangeArrowheads="1"/>
          </p:cNvSpPr>
          <p:nvPr/>
        </p:nvSpPr>
        <p:spPr bwMode="auto">
          <a:xfrm>
            <a:off x="7651750" y="0"/>
            <a:ext cx="1492250" cy="307975"/>
          </a:xfrm>
          <a:prstGeom prst="rect">
            <a:avLst/>
          </a:prstGeom>
          <a:noFill/>
          <a:ln w="9525">
            <a:noFill/>
            <a:miter lim="800000"/>
            <a:headEnd/>
            <a:tailEnd/>
          </a:ln>
        </p:spPr>
        <p:txBody>
          <a:bodyPr wrap="none">
            <a:spAutoFit/>
          </a:bodyPr>
          <a:lstStyle/>
          <a:p>
            <a:r>
              <a:rPr lang="en-US" sz="1400">
                <a:latin typeface="Calibri" pitchFamily="34" charset="0"/>
              </a:rPr>
              <a:t>Slide source: Seitz</a:t>
            </a:r>
          </a:p>
        </p:txBody>
      </p:sp>
      <p:sp>
        <p:nvSpPr>
          <p:cNvPr id="2" name="TextBox 1"/>
          <p:cNvSpPr txBox="1"/>
          <p:nvPr/>
        </p:nvSpPr>
        <p:spPr>
          <a:xfrm>
            <a:off x="380999" y="6477000"/>
            <a:ext cx="8534401" cy="369332"/>
          </a:xfrm>
          <a:prstGeom prst="rect">
            <a:avLst/>
          </a:prstGeom>
          <a:noFill/>
        </p:spPr>
        <p:txBody>
          <a:bodyPr wrap="square" rtlCol="0">
            <a:spAutoFit/>
          </a:bodyPr>
          <a:lstStyle/>
          <a:p>
            <a:r>
              <a:rPr lang="en-US" dirty="0"/>
              <a:t>Making of 3D sidewalk art: </a:t>
            </a:r>
            <a:r>
              <a:rPr lang="en-US" dirty="0" smtClean="0">
                <a:hlinkClick r:id="rId3"/>
              </a:rPr>
              <a:t>http</a:t>
            </a:r>
            <a:r>
              <a:rPr lang="en-US" dirty="0">
                <a:hlinkClick r:id="rId3"/>
              </a:rPr>
              <a:t>://www.youtube.com/watch?v=3SNYtd0Ayt0</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Projective Geometry</a:t>
            </a:r>
          </a:p>
        </p:txBody>
      </p:sp>
      <p:sp>
        <p:nvSpPr>
          <p:cNvPr id="32771" name="Content Placeholder 2"/>
          <p:cNvSpPr>
            <a:spLocks noGrp="1"/>
          </p:cNvSpPr>
          <p:nvPr>
            <p:ph idx="1"/>
          </p:nvPr>
        </p:nvSpPr>
        <p:spPr/>
        <p:txBody>
          <a:bodyPr/>
          <a:lstStyle/>
          <a:p>
            <a:pPr eaLnBrk="1" hangingPunct="1">
              <a:buFont typeface="Arial" charset="0"/>
              <a:buNone/>
            </a:pPr>
            <a:r>
              <a:rPr lang="en-US" sz="3600" smtClean="0"/>
              <a:t>What is lost?</a:t>
            </a:r>
          </a:p>
          <a:p>
            <a:pPr eaLnBrk="1" hangingPunct="1"/>
            <a:r>
              <a:rPr lang="en-US" smtClean="0"/>
              <a:t>Length</a:t>
            </a:r>
          </a:p>
        </p:txBody>
      </p:sp>
      <p:pic>
        <p:nvPicPr>
          <p:cNvPr id="32772" name="Picture 2"/>
          <p:cNvPicPr>
            <a:picLocks noChangeAspect="1" noChangeArrowheads="1"/>
          </p:cNvPicPr>
          <p:nvPr/>
        </p:nvPicPr>
        <p:blipFill>
          <a:blip r:embed="rId2" cstate="print"/>
          <a:srcRect t="28223"/>
          <a:stretch>
            <a:fillRect/>
          </a:stretch>
        </p:blipFill>
        <p:spPr bwMode="auto">
          <a:xfrm>
            <a:off x="1752600" y="2819400"/>
            <a:ext cx="5584825" cy="3886200"/>
          </a:xfrm>
          <a:prstGeom prst="rect">
            <a:avLst/>
          </a:prstGeom>
          <a:noFill/>
          <a:ln w="9525">
            <a:noFill/>
            <a:miter lim="800000"/>
            <a:headEnd/>
            <a:tailEnd/>
          </a:ln>
        </p:spPr>
      </p:pic>
      <p:cxnSp>
        <p:nvCxnSpPr>
          <p:cNvPr id="6" name="Straight Connector 5"/>
          <p:cNvCxnSpPr/>
          <p:nvPr/>
        </p:nvCxnSpPr>
        <p:spPr>
          <a:xfrm rot="16200000" flipH="1">
            <a:off x="4205288" y="5424488"/>
            <a:ext cx="30480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5791200"/>
            <a:ext cx="12192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775" name="TextBox 10"/>
          <p:cNvSpPr txBox="1">
            <a:spLocks noChangeArrowheads="1"/>
          </p:cNvSpPr>
          <p:nvPr/>
        </p:nvSpPr>
        <p:spPr bwMode="auto">
          <a:xfrm>
            <a:off x="4572000" y="5257800"/>
            <a:ext cx="1719263" cy="369888"/>
          </a:xfrm>
          <a:prstGeom prst="rect">
            <a:avLst/>
          </a:prstGeom>
          <a:solidFill>
            <a:schemeClr val="bg1"/>
          </a:solidFill>
          <a:ln w="12700">
            <a:solidFill>
              <a:srgbClr val="FF0000"/>
            </a:solidFill>
            <a:miter lim="800000"/>
            <a:headEnd/>
            <a:tailEnd/>
          </a:ln>
        </p:spPr>
        <p:txBody>
          <a:bodyPr wrap="none">
            <a:spAutoFit/>
          </a:bodyPr>
          <a:lstStyle/>
          <a:p>
            <a:r>
              <a:rPr lang="en-US" b="1">
                <a:latin typeface="Calibri" pitchFamily="34" charset="0"/>
              </a:rPr>
              <a:t>Which is closer?</a:t>
            </a:r>
          </a:p>
        </p:txBody>
      </p:sp>
      <p:cxnSp>
        <p:nvCxnSpPr>
          <p:cNvPr id="13" name="Straight Connector 12"/>
          <p:cNvCxnSpPr/>
          <p:nvPr/>
        </p:nvCxnSpPr>
        <p:spPr>
          <a:xfrm rot="5400000">
            <a:off x="1409701" y="3848100"/>
            <a:ext cx="2057400" cy="317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239294" y="3923506"/>
            <a:ext cx="2057400" cy="1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778" name="TextBox 14"/>
          <p:cNvSpPr txBox="1">
            <a:spLocks noChangeArrowheads="1"/>
          </p:cNvSpPr>
          <p:nvPr/>
        </p:nvSpPr>
        <p:spPr bwMode="auto">
          <a:xfrm>
            <a:off x="2514600" y="3200400"/>
            <a:ext cx="1503363" cy="369888"/>
          </a:xfrm>
          <a:prstGeom prst="rect">
            <a:avLst/>
          </a:prstGeom>
          <a:solidFill>
            <a:schemeClr val="bg1"/>
          </a:solidFill>
          <a:ln w="12700">
            <a:solidFill>
              <a:srgbClr val="0070C0"/>
            </a:solidFill>
            <a:miter lim="800000"/>
            <a:headEnd/>
            <a:tailEnd/>
          </a:ln>
        </p:spPr>
        <p:txBody>
          <a:bodyPr wrap="none">
            <a:spAutoFit/>
          </a:bodyPr>
          <a:lstStyle/>
          <a:p>
            <a:r>
              <a:rPr lang="en-US" b="1">
                <a:latin typeface="Calibri" pitchFamily="34" charset="0"/>
              </a:rPr>
              <a:t>Who is taller?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Length is not preserved</a:t>
            </a:r>
          </a:p>
        </p:txBody>
      </p:sp>
      <p:pic>
        <p:nvPicPr>
          <p:cNvPr id="33795" name="Picture 3"/>
          <p:cNvPicPr>
            <a:picLocks noChangeAspect="1" noChangeArrowheads="1"/>
          </p:cNvPicPr>
          <p:nvPr/>
        </p:nvPicPr>
        <p:blipFill>
          <a:blip r:embed="rId2" cstate="print"/>
          <a:srcRect/>
          <a:stretch>
            <a:fillRect/>
          </a:stretch>
        </p:blipFill>
        <p:spPr bwMode="auto">
          <a:xfrm>
            <a:off x="493713" y="1524000"/>
            <a:ext cx="8650287" cy="4521200"/>
          </a:xfrm>
          <a:prstGeom prst="rect">
            <a:avLst/>
          </a:prstGeom>
          <a:noFill/>
          <a:ln w="9525">
            <a:noFill/>
            <a:miter lim="800000"/>
            <a:headEnd/>
            <a:tailEnd/>
          </a:ln>
        </p:spPr>
      </p:pic>
      <p:sp>
        <p:nvSpPr>
          <p:cNvPr id="33796" name="Text Box 4"/>
          <p:cNvSpPr txBox="1">
            <a:spLocks noChangeArrowheads="1"/>
          </p:cNvSpPr>
          <p:nvPr/>
        </p:nvSpPr>
        <p:spPr bwMode="auto">
          <a:xfrm>
            <a:off x="7269163" y="6583363"/>
            <a:ext cx="1798637" cy="274637"/>
          </a:xfrm>
          <a:prstGeom prst="rect">
            <a:avLst/>
          </a:prstGeom>
          <a:noFill/>
          <a:ln w="9525">
            <a:noFill/>
            <a:miter lim="800000"/>
            <a:headEnd/>
            <a:tailEnd/>
          </a:ln>
        </p:spPr>
        <p:txBody>
          <a:bodyPr wrap="none">
            <a:spAutoFit/>
          </a:bodyPr>
          <a:lstStyle/>
          <a:p>
            <a:r>
              <a:rPr lang="en-US" sz="1200"/>
              <a:t>Figure by David Forsyth</a:t>
            </a:r>
          </a:p>
        </p:txBody>
      </p:sp>
      <p:sp>
        <p:nvSpPr>
          <p:cNvPr id="33797" name="Rectangle 5"/>
          <p:cNvSpPr>
            <a:spLocks noChangeArrowheads="1"/>
          </p:cNvSpPr>
          <p:nvPr/>
        </p:nvSpPr>
        <p:spPr bwMode="auto">
          <a:xfrm>
            <a:off x="8001000" y="3429000"/>
            <a:ext cx="304800" cy="304800"/>
          </a:xfrm>
          <a:prstGeom prst="rect">
            <a:avLst/>
          </a:prstGeom>
          <a:solidFill>
            <a:schemeClr val="bg1"/>
          </a:solidFill>
          <a:ln w="9525">
            <a:noFill/>
            <a:miter lim="800000"/>
            <a:headEnd/>
            <a:tailEnd/>
          </a:ln>
        </p:spPr>
        <p:txBody>
          <a:bodyPr wrap="none" anchor="ctr"/>
          <a:lstStyle/>
          <a:p>
            <a:endParaRPr lang="en-US"/>
          </a:p>
        </p:txBody>
      </p:sp>
      <p:sp>
        <p:nvSpPr>
          <p:cNvPr id="33798" name="Rectangle 9"/>
          <p:cNvSpPr>
            <a:spLocks noChangeArrowheads="1"/>
          </p:cNvSpPr>
          <p:nvPr/>
        </p:nvSpPr>
        <p:spPr bwMode="auto">
          <a:xfrm>
            <a:off x="7035800" y="4343400"/>
            <a:ext cx="304800" cy="304800"/>
          </a:xfrm>
          <a:prstGeom prst="rect">
            <a:avLst/>
          </a:prstGeom>
          <a:solidFill>
            <a:schemeClr val="bg1"/>
          </a:solidFill>
          <a:ln w="9525">
            <a:noFill/>
            <a:miter lim="800000"/>
            <a:headEnd/>
            <a:tailEnd/>
          </a:ln>
        </p:spPr>
        <p:txBody>
          <a:bodyPr wrap="none" anchor="ctr"/>
          <a:lstStyle/>
          <a:p>
            <a:endParaRPr lang="en-US"/>
          </a:p>
        </p:txBody>
      </p:sp>
      <p:sp>
        <p:nvSpPr>
          <p:cNvPr id="33799" name="Rectangle 10"/>
          <p:cNvSpPr>
            <a:spLocks noChangeArrowheads="1"/>
          </p:cNvSpPr>
          <p:nvPr/>
        </p:nvSpPr>
        <p:spPr bwMode="auto">
          <a:xfrm>
            <a:off x="7810500" y="4267200"/>
            <a:ext cx="304800" cy="304800"/>
          </a:xfrm>
          <a:prstGeom prst="rect">
            <a:avLst/>
          </a:prstGeom>
          <a:solidFill>
            <a:schemeClr val="bg1"/>
          </a:solidFill>
          <a:ln w="9525">
            <a:noFill/>
            <a:miter lim="800000"/>
            <a:headEnd/>
            <a:tailEnd/>
          </a:ln>
        </p:spPr>
        <p:txBody>
          <a:bodyPr wrap="none" anchor="ctr"/>
          <a:lstStyle/>
          <a:p>
            <a:endParaRPr lang="en-US"/>
          </a:p>
        </p:txBody>
      </p:sp>
      <p:sp>
        <p:nvSpPr>
          <p:cNvPr id="33800" name="Text Box 11"/>
          <p:cNvSpPr txBox="1">
            <a:spLocks noChangeArrowheads="1"/>
          </p:cNvSpPr>
          <p:nvPr/>
        </p:nvSpPr>
        <p:spPr bwMode="auto">
          <a:xfrm>
            <a:off x="7315200" y="5257800"/>
            <a:ext cx="515938" cy="457200"/>
          </a:xfrm>
          <a:prstGeom prst="rect">
            <a:avLst/>
          </a:prstGeom>
          <a:noFill/>
          <a:ln w="9525">
            <a:noFill/>
            <a:miter lim="800000"/>
            <a:headEnd/>
            <a:tailEnd/>
          </a:ln>
        </p:spPr>
        <p:txBody>
          <a:bodyPr>
            <a:spAutoFit/>
          </a:bodyPr>
          <a:lstStyle/>
          <a:p>
            <a:r>
              <a:rPr lang="en-US"/>
              <a:t>B’</a:t>
            </a:r>
          </a:p>
        </p:txBody>
      </p:sp>
      <p:sp>
        <p:nvSpPr>
          <p:cNvPr id="33801" name="Text Box 12"/>
          <p:cNvSpPr txBox="1">
            <a:spLocks noChangeArrowheads="1"/>
          </p:cNvSpPr>
          <p:nvPr/>
        </p:nvSpPr>
        <p:spPr bwMode="auto">
          <a:xfrm>
            <a:off x="7467600" y="4495800"/>
            <a:ext cx="473075" cy="457200"/>
          </a:xfrm>
          <a:prstGeom prst="rect">
            <a:avLst/>
          </a:prstGeom>
          <a:noFill/>
          <a:ln w="9525">
            <a:noFill/>
            <a:miter lim="800000"/>
            <a:headEnd/>
            <a:tailEnd/>
          </a:ln>
        </p:spPr>
        <p:txBody>
          <a:bodyPr wrap="none">
            <a:spAutoFit/>
          </a:bodyPr>
          <a:lstStyle/>
          <a:p>
            <a:r>
              <a:rPr lang="en-US"/>
              <a:t>C’</a:t>
            </a:r>
          </a:p>
        </p:txBody>
      </p:sp>
      <p:sp>
        <p:nvSpPr>
          <p:cNvPr id="33802" name="Text Box 13"/>
          <p:cNvSpPr txBox="1">
            <a:spLocks noChangeArrowheads="1"/>
          </p:cNvSpPr>
          <p:nvPr/>
        </p:nvSpPr>
        <p:spPr bwMode="auto">
          <a:xfrm>
            <a:off x="7772400" y="3962400"/>
            <a:ext cx="455613" cy="457200"/>
          </a:xfrm>
          <a:prstGeom prst="rect">
            <a:avLst/>
          </a:prstGeom>
          <a:noFill/>
          <a:ln w="9525">
            <a:noFill/>
            <a:miter lim="800000"/>
            <a:headEnd/>
            <a:tailEnd/>
          </a:ln>
        </p:spPr>
        <p:txBody>
          <a:bodyPr wrap="none">
            <a:spAutoFit/>
          </a:bodyPr>
          <a:lstStyle/>
          <a:p>
            <a:r>
              <a:rPr lang="en-US"/>
              <a:t>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Projective Geometry</a:t>
            </a:r>
          </a:p>
        </p:txBody>
      </p:sp>
      <p:sp>
        <p:nvSpPr>
          <p:cNvPr id="34819" name="Content Placeholder 2"/>
          <p:cNvSpPr>
            <a:spLocks noGrp="1"/>
          </p:cNvSpPr>
          <p:nvPr>
            <p:ph idx="1"/>
          </p:nvPr>
        </p:nvSpPr>
        <p:spPr/>
        <p:txBody>
          <a:bodyPr/>
          <a:lstStyle/>
          <a:p>
            <a:pPr eaLnBrk="1" hangingPunct="1">
              <a:buFont typeface="Arial" charset="0"/>
              <a:buNone/>
            </a:pPr>
            <a:r>
              <a:rPr lang="en-US" sz="3600" smtClean="0"/>
              <a:t>What is lost?</a:t>
            </a:r>
          </a:p>
          <a:p>
            <a:pPr eaLnBrk="1" hangingPunct="1"/>
            <a:r>
              <a:rPr lang="en-US" smtClean="0"/>
              <a:t>Length</a:t>
            </a:r>
          </a:p>
          <a:p>
            <a:pPr eaLnBrk="1" hangingPunct="1"/>
            <a:r>
              <a:rPr lang="en-US" smtClean="0"/>
              <a:t>Angles</a:t>
            </a:r>
          </a:p>
        </p:txBody>
      </p:sp>
      <p:pic>
        <p:nvPicPr>
          <p:cNvPr id="34820" name="Picture 2"/>
          <p:cNvPicPr>
            <a:picLocks noChangeAspect="1" noChangeArrowheads="1"/>
          </p:cNvPicPr>
          <p:nvPr/>
        </p:nvPicPr>
        <p:blipFill>
          <a:blip r:embed="rId2" cstate="print"/>
          <a:srcRect t="28223"/>
          <a:stretch>
            <a:fillRect/>
          </a:stretch>
        </p:blipFill>
        <p:spPr bwMode="auto">
          <a:xfrm>
            <a:off x="1752600" y="2819400"/>
            <a:ext cx="5584825" cy="3886200"/>
          </a:xfrm>
          <a:prstGeom prst="rect">
            <a:avLst/>
          </a:prstGeom>
          <a:noFill/>
          <a:ln w="9525">
            <a:noFill/>
            <a:miter lim="800000"/>
            <a:headEnd/>
            <a:tailEnd/>
          </a:ln>
        </p:spPr>
      </p:pic>
      <p:cxnSp>
        <p:nvCxnSpPr>
          <p:cNvPr id="22" name="Straight Connector 21"/>
          <p:cNvCxnSpPr/>
          <p:nvPr/>
        </p:nvCxnSpPr>
        <p:spPr>
          <a:xfrm rot="5400000">
            <a:off x="1866900" y="4991100"/>
            <a:ext cx="14478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3168650" y="4892675"/>
            <a:ext cx="3352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823" name="TextBox 26"/>
          <p:cNvSpPr txBox="1">
            <a:spLocks noChangeArrowheads="1"/>
          </p:cNvSpPr>
          <p:nvPr/>
        </p:nvSpPr>
        <p:spPr bwMode="auto">
          <a:xfrm>
            <a:off x="3276600" y="5029200"/>
            <a:ext cx="1622425" cy="369888"/>
          </a:xfrm>
          <a:prstGeom prst="rect">
            <a:avLst/>
          </a:prstGeom>
          <a:solidFill>
            <a:schemeClr val="bg1"/>
          </a:solidFill>
          <a:ln w="12700">
            <a:solidFill>
              <a:srgbClr val="FF0000"/>
            </a:solidFill>
            <a:miter lim="800000"/>
            <a:headEnd/>
            <a:tailEnd/>
          </a:ln>
        </p:spPr>
        <p:txBody>
          <a:bodyPr wrap="none">
            <a:spAutoFit/>
          </a:bodyPr>
          <a:lstStyle/>
          <a:p>
            <a:r>
              <a:rPr lang="en-US" b="1">
                <a:latin typeface="Calibri" pitchFamily="34" charset="0"/>
              </a:rPr>
              <a:t>Perpendicular?</a:t>
            </a:r>
          </a:p>
        </p:txBody>
      </p:sp>
      <p:cxnSp>
        <p:nvCxnSpPr>
          <p:cNvPr id="28" name="Straight Connector 27"/>
          <p:cNvCxnSpPr/>
          <p:nvPr/>
        </p:nvCxnSpPr>
        <p:spPr>
          <a:xfrm rot="5400000" flipH="1" flipV="1">
            <a:off x="2209800" y="2725738"/>
            <a:ext cx="3276600" cy="28194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14600" y="3048000"/>
            <a:ext cx="5867400" cy="22860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4826" name="TextBox 40"/>
          <p:cNvSpPr txBox="1">
            <a:spLocks noChangeArrowheads="1"/>
          </p:cNvSpPr>
          <p:nvPr/>
        </p:nvSpPr>
        <p:spPr bwMode="auto">
          <a:xfrm>
            <a:off x="4724400" y="3200400"/>
            <a:ext cx="998538" cy="369888"/>
          </a:xfrm>
          <a:prstGeom prst="rect">
            <a:avLst/>
          </a:prstGeom>
          <a:solidFill>
            <a:schemeClr val="bg1"/>
          </a:solidFill>
          <a:ln w="12700">
            <a:solidFill>
              <a:srgbClr val="0070C0"/>
            </a:solidFill>
            <a:miter lim="800000"/>
            <a:headEnd/>
            <a:tailEnd/>
          </a:ln>
        </p:spPr>
        <p:txBody>
          <a:bodyPr wrap="none">
            <a:spAutoFit/>
          </a:bodyPr>
          <a:lstStyle/>
          <a:p>
            <a:r>
              <a:rPr lang="en-US" b="1">
                <a:latin typeface="Calibri" pitchFamily="34" charset="0"/>
              </a:rPr>
              <a:t>Parallel?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HWs</a:t>
            </a:r>
          </a:p>
        </p:txBody>
      </p:sp>
      <p:sp>
        <p:nvSpPr>
          <p:cNvPr id="19459" name="Content Placeholder 2"/>
          <p:cNvSpPr>
            <a:spLocks noGrp="1"/>
          </p:cNvSpPr>
          <p:nvPr>
            <p:ph idx="1"/>
          </p:nvPr>
        </p:nvSpPr>
        <p:spPr/>
        <p:txBody>
          <a:bodyPr>
            <a:normAutofit fontScale="77500" lnSpcReduction="20000"/>
          </a:bodyPr>
          <a:lstStyle/>
          <a:p>
            <a:endParaRPr lang="en-US" dirty="0" smtClean="0"/>
          </a:p>
          <a:p>
            <a:r>
              <a:rPr lang="en-US" dirty="0" smtClean="0"/>
              <a:t>HW 1 back </a:t>
            </a:r>
            <a:r>
              <a:rPr lang="en-US" dirty="0" smtClean="0"/>
              <a:t>today</a:t>
            </a:r>
          </a:p>
          <a:p>
            <a:pPr lvl="1"/>
            <a:r>
              <a:rPr lang="en-US" dirty="0" smtClean="0"/>
              <a:t>Top segmentation scores:</a:t>
            </a:r>
          </a:p>
          <a:p>
            <a:pPr lvl="2"/>
            <a:r>
              <a:rPr lang="en-US" dirty="0" smtClean="0"/>
              <a:t>(0.618, 0.659) – Zigang Xiao: </a:t>
            </a:r>
            <a:r>
              <a:rPr lang="en-US" dirty="0" err="1" smtClean="0"/>
              <a:t>multiscale</a:t>
            </a:r>
            <a:r>
              <a:rPr lang="en-US" dirty="0" smtClean="0"/>
              <a:t> filters</a:t>
            </a:r>
          </a:p>
          <a:p>
            <a:pPr lvl="2"/>
            <a:r>
              <a:rPr lang="en-US" dirty="0" smtClean="0"/>
              <a:t>(0.623, 0.653) – Fu </a:t>
            </a:r>
            <a:r>
              <a:rPr lang="en-US" dirty="0" err="1" smtClean="0"/>
              <a:t>Ouyang</a:t>
            </a:r>
            <a:r>
              <a:rPr lang="en-US" dirty="0" smtClean="0"/>
              <a:t>: oriented filters, + morphological operators to close gaps</a:t>
            </a:r>
          </a:p>
          <a:p>
            <a:pPr lvl="1"/>
            <a:r>
              <a:rPr lang="en-US" dirty="0" smtClean="0"/>
              <a:t>Common mistakes</a:t>
            </a:r>
          </a:p>
          <a:p>
            <a:pPr lvl="2"/>
            <a:r>
              <a:rPr lang="en-US" dirty="0" smtClean="0"/>
              <a:t>Forgetting to convert to double when computing </a:t>
            </a:r>
            <a:r>
              <a:rPr lang="en-US" dirty="0" err="1" smtClean="0"/>
              <a:t>Laplacian</a:t>
            </a:r>
            <a:r>
              <a:rPr lang="en-US" dirty="0" smtClean="0"/>
              <a:t> pyramids</a:t>
            </a:r>
          </a:p>
          <a:p>
            <a:pPr lvl="2"/>
            <a:r>
              <a:rPr lang="en-US" dirty="0" smtClean="0"/>
              <a:t>Mistakes in creating oriented filters</a:t>
            </a:r>
          </a:p>
          <a:p>
            <a:pPr lvl="2"/>
            <a:r>
              <a:rPr lang="en-US" dirty="0" smtClean="0"/>
              <a:t>Incorrectly applied non-max suppression</a:t>
            </a:r>
          </a:p>
          <a:p>
            <a:pPr lvl="1"/>
            <a:r>
              <a:rPr lang="en-US" dirty="0" smtClean="0"/>
              <a:t>Solutions are posted</a:t>
            </a:r>
            <a:endParaRPr lang="en-US" dirty="0" smtClean="0"/>
          </a:p>
          <a:p>
            <a:pPr>
              <a:buNone/>
            </a:pPr>
            <a:endParaRPr lang="en-US" dirty="0" smtClean="0"/>
          </a:p>
          <a:p>
            <a:r>
              <a:rPr lang="en-US" dirty="0" smtClean="0"/>
              <a:t>HW 2 due next Tues</a:t>
            </a:r>
          </a:p>
          <a:p>
            <a:endParaRPr lang="en-US" dirty="0"/>
          </a:p>
          <a:p>
            <a:r>
              <a:rPr lang="en-US" dirty="0" smtClean="0"/>
              <a:t>HW 3 should be out Thursday</a:t>
            </a:r>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t>Projective Geometry</a:t>
            </a:r>
          </a:p>
        </p:txBody>
      </p:sp>
      <p:sp>
        <p:nvSpPr>
          <p:cNvPr id="36867" name="Content Placeholder 2"/>
          <p:cNvSpPr>
            <a:spLocks noGrp="1"/>
          </p:cNvSpPr>
          <p:nvPr>
            <p:ph idx="1"/>
          </p:nvPr>
        </p:nvSpPr>
        <p:spPr/>
        <p:txBody>
          <a:bodyPr/>
          <a:lstStyle/>
          <a:p>
            <a:pPr eaLnBrk="1" hangingPunct="1">
              <a:buFont typeface="Arial" charset="0"/>
              <a:buNone/>
            </a:pPr>
            <a:r>
              <a:rPr lang="en-US" sz="3600" smtClean="0"/>
              <a:t>What is preserved?</a:t>
            </a:r>
          </a:p>
          <a:p>
            <a:pPr eaLnBrk="1" hangingPunct="1"/>
            <a:r>
              <a:rPr lang="en-US" smtClean="0"/>
              <a:t>Straight lines are still straight</a:t>
            </a:r>
          </a:p>
        </p:txBody>
      </p:sp>
      <p:pic>
        <p:nvPicPr>
          <p:cNvPr id="36868" name="Picture 2"/>
          <p:cNvPicPr>
            <a:picLocks noChangeAspect="1" noChangeArrowheads="1"/>
          </p:cNvPicPr>
          <p:nvPr/>
        </p:nvPicPr>
        <p:blipFill>
          <a:blip r:embed="rId2" cstate="print"/>
          <a:srcRect t="28223"/>
          <a:stretch>
            <a:fillRect/>
          </a:stretch>
        </p:blipFill>
        <p:spPr bwMode="auto">
          <a:xfrm>
            <a:off x="1752600" y="2819400"/>
            <a:ext cx="5584825" cy="3886200"/>
          </a:xfrm>
          <a:prstGeom prst="rect">
            <a:avLst/>
          </a:prstGeom>
          <a:noFill/>
          <a:ln w="9525">
            <a:noFill/>
            <a:miter lim="800000"/>
            <a:headEnd/>
            <a:tailEnd/>
          </a:ln>
        </p:spPr>
      </p:pic>
      <p:cxnSp>
        <p:nvCxnSpPr>
          <p:cNvPr id="22" name="Straight Connector 21"/>
          <p:cNvCxnSpPr/>
          <p:nvPr/>
        </p:nvCxnSpPr>
        <p:spPr>
          <a:xfrm rot="5400000">
            <a:off x="1866900" y="4991100"/>
            <a:ext cx="14478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3168650" y="4892675"/>
            <a:ext cx="3352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2209800" y="2725738"/>
            <a:ext cx="3276600" cy="28194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14600" y="3048000"/>
            <a:ext cx="5867400" cy="22860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Vanishing points and lines</a:t>
            </a:r>
          </a:p>
        </p:txBody>
      </p:sp>
      <p:sp>
        <p:nvSpPr>
          <p:cNvPr id="37891" name="Content Placeholder 2"/>
          <p:cNvSpPr>
            <a:spLocks noGrp="1"/>
          </p:cNvSpPr>
          <p:nvPr>
            <p:ph idx="1"/>
          </p:nvPr>
        </p:nvSpPr>
        <p:spPr/>
        <p:txBody>
          <a:bodyPr/>
          <a:lstStyle/>
          <a:p>
            <a:pPr eaLnBrk="1" hangingPunct="1">
              <a:buFont typeface="Arial" charset="0"/>
              <a:buNone/>
            </a:pPr>
            <a:r>
              <a:rPr lang="en-US" sz="2800" smtClean="0"/>
              <a:t>	Parallel lines in the world intersect in the image at a “vanishing point”</a:t>
            </a:r>
          </a:p>
        </p:txBody>
      </p:sp>
      <p:pic>
        <p:nvPicPr>
          <p:cNvPr id="37892" name="Picture 7"/>
          <p:cNvPicPr>
            <a:picLocks noChangeAspect="1" noChangeArrowheads="1"/>
          </p:cNvPicPr>
          <p:nvPr/>
        </p:nvPicPr>
        <p:blipFill>
          <a:blip r:embed="rId3" cstate="print"/>
          <a:srcRect/>
          <a:stretch>
            <a:fillRect/>
          </a:stretch>
        </p:blipFill>
        <p:spPr bwMode="auto">
          <a:xfrm>
            <a:off x="2824163" y="2052638"/>
            <a:ext cx="3195637" cy="472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t>Vanishing points and lines</a:t>
            </a:r>
          </a:p>
        </p:txBody>
      </p:sp>
      <p:sp>
        <p:nvSpPr>
          <p:cNvPr id="38915" name="Content Placeholder 2"/>
          <p:cNvSpPr>
            <a:spLocks noGrp="1"/>
          </p:cNvSpPr>
          <p:nvPr>
            <p:ph idx="1"/>
          </p:nvPr>
        </p:nvSpPr>
        <p:spPr/>
        <p:txBody>
          <a:bodyPr/>
          <a:lstStyle/>
          <a:p>
            <a:pPr eaLnBrk="1" hangingPunct="1">
              <a:buFont typeface="Arial" charset="0"/>
              <a:buNone/>
            </a:pPr>
            <a:r>
              <a:rPr lang="en-US" sz="3600" smtClean="0"/>
              <a:t>	</a:t>
            </a:r>
          </a:p>
        </p:txBody>
      </p:sp>
      <p:cxnSp>
        <p:nvCxnSpPr>
          <p:cNvPr id="5" name="Straight Connector 4"/>
          <p:cNvCxnSpPr/>
          <p:nvPr/>
        </p:nvCxnSpPr>
        <p:spPr>
          <a:xfrm>
            <a:off x="968562" y="1917794"/>
            <a:ext cx="7239000" cy="1588"/>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flipH="1" flipV="1">
            <a:off x="2416362" y="2603594"/>
            <a:ext cx="2895600" cy="1524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3749862" y="2794094"/>
            <a:ext cx="2895600" cy="1143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8919" name="TextBox 12"/>
          <p:cNvSpPr txBox="1">
            <a:spLocks noChangeArrowheads="1"/>
          </p:cNvSpPr>
          <p:nvPr/>
        </p:nvSpPr>
        <p:spPr bwMode="auto">
          <a:xfrm>
            <a:off x="4442012" y="1612994"/>
            <a:ext cx="376238" cy="523875"/>
          </a:xfrm>
          <a:prstGeom prst="rect">
            <a:avLst/>
          </a:prstGeom>
          <a:noFill/>
          <a:ln w="9525">
            <a:noFill/>
            <a:miter lim="800000"/>
            <a:headEnd/>
            <a:tailEnd/>
          </a:ln>
        </p:spPr>
        <p:txBody>
          <a:bodyPr wrap="none">
            <a:spAutoFit/>
          </a:bodyPr>
          <a:lstStyle/>
          <a:p>
            <a:r>
              <a:rPr lang="en-US" sz="2800" b="1">
                <a:solidFill>
                  <a:srgbClr val="0070C0"/>
                </a:solidFill>
                <a:latin typeface="Calibri" pitchFamily="34" charset="0"/>
              </a:rPr>
              <a:t>o</a:t>
            </a:r>
          </a:p>
        </p:txBody>
      </p:sp>
      <p:sp>
        <p:nvSpPr>
          <p:cNvPr id="38920" name="TextBox 13"/>
          <p:cNvSpPr txBox="1">
            <a:spLocks noChangeArrowheads="1"/>
          </p:cNvSpPr>
          <p:nvPr/>
        </p:nvSpPr>
        <p:spPr bwMode="auto">
          <a:xfrm>
            <a:off x="3025962" y="1547907"/>
            <a:ext cx="1658938" cy="369887"/>
          </a:xfrm>
          <a:prstGeom prst="rect">
            <a:avLst/>
          </a:prstGeom>
          <a:noFill/>
          <a:ln w="9525">
            <a:noFill/>
            <a:miter lim="800000"/>
            <a:headEnd/>
            <a:tailEnd/>
          </a:ln>
        </p:spPr>
        <p:txBody>
          <a:bodyPr wrap="none">
            <a:spAutoFit/>
          </a:bodyPr>
          <a:lstStyle/>
          <a:p>
            <a:r>
              <a:rPr lang="en-US" b="1">
                <a:solidFill>
                  <a:srgbClr val="0070C0"/>
                </a:solidFill>
                <a:latin typeface="Calibri" pitchFamily="34" charset="0"/>
              </a:rPr>
              <a:t>Vanishing Point</a:t>
            </a:r>
          </a:p>
        </p:txBody>
      </p:sp>
      <p:cxnSp>
        <p:nvCxnSpPr>
          <p:cNvPr id="16" name="Straight Connector 15"/>
          <p:cNvCxnSpPr/>
          <p:nvPr/>
        </p:nvCxnSpPr>
        <p:spPr>
          <a:xfrm flipV="1">
            <a:off x="1578162" y="1917794"/>
            <a:ext cx="5029200" cy="2057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035362" y="1917794"/>
            <a:ext cx="4572000" cy="2971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923" name="TextBox 20"/>
          <p:cNvSpPr txBox="1">
            <a:spLocks noChangeArrowheads="1"/>
          </p:cNvSpPr>
          <p:nvPr/>
        </p:nvSpPr>
        <p:spPr bwMode="auto">
          <a:xfrm>
            <a:off x="6415275" y="1598707"/>
            <a:ext cx="376237" cy="522287"/>
          </a:xfrm>
          <a:prstGeom prst="rect">
            <a:avLst/>
          </a:prstGeom>
          <a:noFill/>
          <a:ln w="9525">
            <a:noFill/>
            <a:miter lim="800000"/>
            <a:headEnd/>
            <a:tailEnd/>
          </a:ln>
        </p:spPr>
        <p:txBody>
          <a:bodyPr wrap="none">
            <a:spAutoFit/>
          </a:bodyPr>
          <a:lstStyle/>
          <a:p>
            <a:r>
              <a:rPr lang="en-US" sz="2800" b="1">
                <a:solidFill>
                  <a:srgbClr val="FF0000"/>
                </a:solidFill>
                <a:latin typeface="Calibri" pitchFamily="34" charset="0"/>
              </a:rPr>
              <a:t>o</a:t>
            </a:r>
          </a:p>
        </p:txBody>
      </p:sp>
      <p:sp>
        <p:nvSpPr>
          <p:cNvPr id="38924" name="TextBox 21"/>
          <p:cNvSpPr txBox="1">
            <a:spLocks noChangeArrowheads="1"/>
          </p:cNvSpPr>
          <p:nvPr/>
        </p:nvSpPr>
        <p:spPr bwMode="auto">
          <a:xfrm>
            <a:off x="6531162" y="1460594"/>
            <a:ext cx="1658938" cy="369888"/>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Vanishing Point</a:t>
            </a:r>
          </a:p>
        </p:txBody>
      </p:sp>
      <p:sp>
        <p:nvSpPr>
          <p:cNvPr id="38925" name="TextBox 22"/>
          <p:cNvSpPr txBox="1">
            <a:spLocks noChangeArrowheads="1"/>
          </p:cNvSpPr>
          <p:nvPr/>
        </p:nvSpPr>
        <p:spPr bwMode="auto">
          <a:xfrm>
            <a:off x="892362" y="1917794"/>
            <a:ext cx="1981200" cy="369888"/>
          </a:xfrm>
          <a:prstGeom prst="rect">
            <a:avLst/>
          </a:prstGeom>
          <a:noFill/>
          <a:ln w="9525">
            <a:noFill/>
            <a:miter lim="800000"/>
            <a:headEnd/>
            <a:tailEnd/>
          </a:ln>
        </p:spPr>
        <p:txBody>
          <a:bodyPr>
            <a:spAutoFit/>
          </a:bodyPr>
          <a:lstStyle/>
          <a:p>
            <a:r>
              <a:rPr lang="en-US" b="1">
                <a:latin typeface="Calibri" pitchFamily="34" charset="0"/>
              </a:rPr>
              <a:t>Vanishing Line</a:t>
            </a:r>
          </a:p>
        </p:txBody>
      </p:sp>
      <p:sp>
        <p:nvSpPr>
          <p:cNvPr id="2" name="TextBox 1"/>
          <p:cNvSpPr txBox="1"/>
          <p:nvPr/>
        </p:nvSpPr>
        <p:spPr>
          <a:xfrm>
            <a:off x="336551" y="4826675"/>
            <a:ext cx="8001000" cy="2031325"/>
          </a:xfrm>
          <a:prstGeom prst="rect">
            <a:avLst/>
          </a:prstGeom>
          <a:noFill/>
        </p:spPr>
        <p:txBody>
          <a:bodyPr wrap="square" rtlCol="0">
            <a:spAutoFit/>
          </a:bodyPr>
          <a:lstStyle/>
          <a:p>
            <a:pPr marL="285750" indent="-285750">
              <a:buFont typeface="Arial" pitchFamily="34" charset="0"/>
              <a:buChar char="•"/>
            </a:pPr>
            <a:r>
              <a:rPr lang="en-US" dirty="0" smtClean="0"/>
              <a:t>The projections of parallel 3D lines intersect at a </a:t>
            </a:r>
            <a:r>
              <a:rPr lang="en-US" b="1" dirty="0" smtClean="0"/>
              <a:t>vanishing point</a:t>
            </a:r>
          </a:p>
          <a:p>
            <a:pPr marL="285750" indent="-285750">
              <a:buFont typeface="Arial" pitchFamily="34" charset="0"/>
              <a:buChar char="•"/>
            </a:pPr>
            <a:r>
              <a:rPr lang="en-US" dirty="0" smtClean="0"/>
              <a:t>The projection of parallel 3D planes intersect at a </a:t>
            </a:r>
            <a:r>
              <a:rPr lang="en-US" b="1" dirty="0" smtClean="0"/>
              <a:t>vanishing line</a:t>
            </a:r>
            <a:endParaRPr lang="en-US" dirty="0" smtClean="0"/>
          </a:p>
          <a:p>
            <a:pPr marL="285750" indent="-285750">
              <a:buFont typeface="Arial" pitchFamily="34" charset="0"/>
              <a:buChar char="•"/>
            </a:pPr>
            <a:r>
              <a:rPr lang="en-US" dirty="0" smtClean="0"/>
              <a:t>If a set of parallel 3D lines are also parallel to a particular plane, their vanishing point will lie on the vanishing line of the plane</a:t>
            </a:r>
          </a:p>
          <a:p>
            <a:pPr marL="285750" indent="-285750">
              <a:buFont typeface="Arial" pitchFamily="34" charset="0"/>
              <a:buChar char="•"/>
            </a:pPr>
            <a:r>
              <a:rPr lang="en-US" dirty="0" smtClean="0"/>
              <a:t>Not all lines that intersect are parallel</a:t>
            </a:r>
          </a:p>
          <a:p>
            <a:pPr marL="285750" indent="-285750">
              <a:buFont typeface="Arial" pitchFamily="34" charset="0"/>
              <a:buChar char="•"/>
            </a:pPr>
            <a:r>
              <a:rPr lang="en-US" dirty="0" smtClean="0"/>
              <a:t>Vanishing point </a:t>
            </a:r>
            <a:r>
              <a:rPr lang="en-US" dirty="0" smtClean="0">
                <a:sym typeface="Wingdings" pitchFamily="2" charset="2"/>
              </a:rPr>
              <a:t>&lt;-&gt; </a:t>
            </a:r>
            <a:r>
              <a:rPr lang="en-US" dirty="0" smtClean="0"/>
              <a:t>3D direction of a line</a:t>
            </a:r>
          </a:p>
          <a:p>
            <a:pPr marL="285750" indent="-285750">
              <a:buFont typeface="Arial" pitchFamily="34" charset="0"/>
              <a:buChar char="•"/>
            </a:pPr>
            <a:r>
              <a:rPr lang="en-US" dirty="0" smtClean="0"/>
              <a:t>Vanishing line &lt;-&gt; 3D orientation of a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smtClean="0"/>
              <a:t>Vanishing points and lines</a:t>
            </a:r>
          </a:p>
        </p:txBody>
      </p:sp>
      <p:sp>
        <p:nvSpPr>
          <p:cNvPr id="1028" name="Content Placeholder 2"/>
          <p:cNvSpPr>
            <a:spLocks noGrp="1"/>
          </p:cNvSpPr>
          <p:nvPr>
            <p:ph idx="1"/>
          </p:nvPr>
        </p:nvSpPr>
        <p:spPr/>
        <p:txBody>
          <a:bodyPr/>
          <a:lstStyle/>
          <a:p>
            <a:pPr eaLnBrk="1" hangingPunct="1">
              <a:buFont typeface="Arial" charset="0"/>
              <a:buNone/>
            </a:pPr>
            <a:r>
              <a:rPr lang="en-US" sz="3600" smtClean="0"/>
              <a:t>	</a:t>
            </a:r>
          </a:p>
        </p:txBody>
      </p:sp>
      <p:graphicFrame>
        <p:nvGraphicFramePr>
          <p:cNvPr id="1026" name="Object 5"/>
          <p:cNvGraphicFramePr>
            <a:graphicFrameLocks noChangeAspect="1"/>
          </p:cNvGraphicFramePr>
          <p:nvPr/>
        </p:nvGraphicFramePr>
        <p:xfrm>
          <a:off x="1743075" y="2590800"/>
          <a:ext cx="4962525" cy="3721100"/>
        </p:xfrm>
        <a:graphic>
          <a:graphicData uri="http://schemas.openxmlformats.org/presentationml/2006/ole">
            <mc:AlternateContent xmlns:mc="http://schemas.openxmlformats.org/markup-compatibility/2006">
              <mc:Choice xmlns:v="urn:schemas-microsoft-com:vml" Requires="v">
                <p:oleObj spid="_x0000_s92168" name="Photo Editor Photo" r:id="rId4" imgW="9752381" imgH="7314286" progId="">
                  <p:embed/>
                </p:oleObj>
              </mc:Choice>
              <mc:Fallback>
                <p:oleObj name="Photo Editor Photo" r:id="rId4" imgW="9752381" imgH="731428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75" y="2590800"/>
                        <a:ext cx="4962525"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Line 3"/>
          <p:cNvSpPr>
            <a:spLocks noChangeShapeType="1"/>
          </p:cNvSpPr>
          <p:nvPr/>
        </p:nvSpPr>
        <p:spPr bwMode="auto">
          <a:xfrm flipH="1">
            <a:off x="76200" y="3200400"/>
            <a:ext cx="5029200" cy="1295400"/>
          </a:xfrm>
          <a:prstGeom prst="line">
            <a:avLst/>
          </a:prstGeom>
          <a:noFill/>
          <a:ln w="28575">
            <a:solidFill>
              <a:srgbClr val="FFCC00"/>
            </a:solidFill>
            <a:round/>
            <a:headEnd/>
            <a:tailEnd/>
          </a:ln>
        </p:spPr>
        <p:txBody>
          <a:bodyPr wrap="none"/>
          <a:lstStyle/>
          <a:p>
            <a:endParaRPr lang="en-US"/>
          </a:p>
        </p:txBody>
      </p:sp>
      <p:sp>
        <p:nvSpPr>
          <p:cNvPr id="7"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p:spPr>
        <p:txBody>
          <a:bodyPr wrap="none"/>
          <a:lstStyle/>
          <a:p>
            <a:endParaRPr lang="en-US"/>
          </a:p>
        </p:txBody>
      </p:sp>
      <p:sp>
        <p:nvSpPr>
          <p:cNvPr id="8" name="Line 5"/>
          <p:cNvSpPr>
            <a:spLocks noChangeShapeType="1"/>
          </p:cNvSpPr>
          <p:nvPr/>
        </p:nvSpPr>
        <p:spPr bwMode="auto">
          <a:xfrm flipH="1">
            <a:off x="76200" y="4114800"/>
            <a:ext cx="4038600" cy="381000"/>
          </a:xfrm>
          <a:prstGeom prst="line">
            <a:avLst/>
          </a:prstGeom>
          <a:noFill/>
          <a:ln w="28575">
            <a:solidFill>
              <a:srgbClr val="FFCC00"/>
            </a:solidFill>
            <a:round/>
            <a:headEnd/>
            <a:tailEnd/>
          </a:ln>
        </p:spPr>
        <p:txBody>
          <a:bodyPr wrap="none"/>
          <a:lstStyle/>
          <a:p>
            <a:endParaRPr lang="en-US"/>
          </a:p>
        </p:txBody>
      </p:sp>
      <p:sp>
        <p:nvSpPr>
          <p:cNvPr id="9" name="Line 6"/>
          <p:cNvSpPr>
            <a:spLocks noChangeShapeType="1"/>
          </p:cNvSpPr>
          <p:nvPr/>
        </p:nvSpPr>
        <p:spPr bwMode="auto">
          <a:xfrm>
            <a:off x="76200" y="4495800"/>
            <a:ext cx="4419600" cy="304800"/>
          </a:xfrm>
          <a:prstGeom prst="line">
            <a:avLst/>
          </a:prstGeom>
          <a:noFill/>
          <a:ln w="28575">
            <a:solidFill>
              <a:srgbClr val="FFCC00"/>
            </a:solidFill>
            <a:round/>
            <a:headEnd/>
            <a:tailEnd/>
          </a:ln>
        </p:spPr>
        <p:txBody>
          <a:bodyPr wrap="none"/>
          <a:lstStyle/>
          <a:p>
            <a:endParaRPr lang="en-US"/>
          </a:p>
        </p:txBody>
      </p:sp>
      <p:sp>
        <p:nvSpPr>
          <p:cNvPr id="10" name="Line 7"/>
          <p:cNvSpPr>
            <a:spLocks noChangeShapeType="1"/>
          </p:cNvSpPr>
          <p:nvPr/>
        </p:nvSpPr>
        <p:spPr bwMode="auto">
          <a:xfrm flipV="1">
            <a:off x="76200" y="4267200"/>
            <a:ext cx="4419600" cy="228600"/>
          </a:xfrm>
          <a:prstGeom prst="line">
            <a:avLst/>
          </a:prstGeom>
          <a:noFill/>
          <a:ln w="28575">
            <a:solidFill>
              <a:srgbClr val="FFCC00"/>
            </a:solidFill>
            <a:round/>
            <a:headEnd/>
            <a:tailEnd/>
          </a:ln>
        </p:spPr>
        <p:txBody>
          <a:bodyPr wrap="none"/>
          <a:lstStyle/>
          <a:p>
            <a:endParaRPr lang="en-US"/>
          </a:p>
        </p:txBody>
      </p:sp>
      <p:sp>
        <p:nvSpPr>
          <p:cNvPr id="11"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p:spPr>
        <p:txBody>
          <a:bodyPr wrap="none"/>
          <a:lstStyle/>
          <a:p>
            <a:endParaRPr lang="en-US"/>
          </a:p>
        </p:txBody>
      </p:sp>
      <p:sp>
        <p:nvSpPr>
          <p:cNvPr id="12" name="Line 9"/>
          <p:cNvSpPr>
            <a:spLocks noChangeShapeType="1"/>
          </p:cNvSpPr>
          <p:nvPr/>
        </p:nvSpPr>
        <p:spPr bwMode="auto">
          <a:xfrm>
            <a:off x="4800600" y="3581400"/>
            <a:ext cx="4267200" cy="685800"/>
          </a:xfrm>
          <a:prstGeom prst="line">
            <a:avLst/>
          </a:prstGeom>
          <a:noFill/>
          <a:ln w="28575">
            <a:solidFill>
              <a:srgbClr val="CC99FF"/>
            </a:solidFill>
            <a:round/>
            <a:headEnd/>
            <a:tailEnd/>
          </a:ln>
        </p:spPr>
        <p:txBody>
          <a:bodyPr wrap="none"/>
          <a:lstStyle/>
          <a:p>
            <a:endParaRPr lang="en-US"/>
          </a:p>
        </p:txBody>
      </p:sp>
      <p:sp>
        <p:nvSpPr>
          <p:cNvPr id="13" name="Line 10"/>
          <p:cNvSpPr>
            <a:spLocks noChangeShapeType="1"/>
          </p:cNvSpPr>
          <p:nvPr/>
        </p:nvSpPr>
        <p:spPr bwMode="auto">
          <a:xfrm>
            <a:off x="4800600" y="4343400"/>
            <a:ext cx="4267200" cy="76200"/>
          </a:xfrm>
          <a:prstGeom prst="line">
            <a:avLst/>
          </a:prstGeom>
          <a:noFill/>
          <a:ln w="28575">
            <a:solidFill>
              <a:srgbClr val="CC99FF"/>
            </a:solidFill>
            <a:round/>
            <a:headEnd/>
            <a:tailEnd/>
          </a:ln>
        </p:spPr>
        <p:txBody>
          <a:bodyPr wrap="none"/>
          <a:lstStyle/>
          <a:p>
            <a:endParaRPr lang="en-US"/>
          </a:p>
        </p:txBody>
      </p:sp>
      <p:sp>
        <p:nvSpPr>
          <p:cNvPr id="14"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p:spPr>
        <p:txBody>
          <a:bodyPr wrap="none"/>
          <a:lstStyle/>
          <a:p>
            <a:endParaRPr lang="en-US"/>
          </a:p>
        </p:txBody>
      </p:sp>
      <p:sp>
        <p:nvSpPr>
          <p:cNvPr id="15" name="Line 12"/>
          <p:cNvSpPr>
            <a:spLocks noChangeShapeType="1"/>
          </p:cNvSpPr>
          <p:nvPr/>
        </p:nvSpPr>
        <p:spPr bwMode="auto">
          <a:xfrm>
            <a:off x="4800600" y="4038600"/>
            <a:ext cx="4267200" cy="304800"/>
          </a:xfrm>
          <a:prstGeom prst="line">
            <a:avLst/>
          </a:prstGeom>
          <a:noFill/>
          <a:ln w="28575">
            <a:solidFill>
              <a:srgbClr val="CC99FF"/>
            </a:solidFill>
            <a:round/>
            <a:headEnd/>
            <a:tailEnd/>
          </a:ln>
        </p:spPr>
        <p:txBody>
          <a:bodyPr wrap="none"/>
          <a:lstStyle/>
          <a:p>
            <a:endParaRPr lang="en-US"/>
          </a:p>
        </p:txBody>
      </p:sp>
      <p:grpSp>
        <p:nvGrpSpPr>
          <p:cNvPr id="2" name="Group 13"/>
          <p:cNvGrpSpPr>
            <a:grpSpLocks/>
          </p:cNvGrpSpPr>
          <p:nvPr/>
        </p:nvGrpSpPr>
        <p:grpSpPr bwMode="auto">
          <a:xfrm>
            <a:off x="7058025" y="4953000"/>
            <a:ext cx="1857375" cy="1279525"/>
            <a:chOff x="4446" y="3120"/>
            <a:chExt cx="1170" cy="806"/>
          </a:xfrm>
        </p:grpSpPr>
        <p:sp>
          <p:nvSpPr>
            <p:cNvPr id="1059" name="Text Box 14"/>
            <p:cNvSpPr txBox="1">
              <a:spLocks noChangeArrowheads="1"/>
            </p:cNvSpPr>
            <p:nvPr/>
          </p:nvSpPr>
          <p:spPr bwMode="auto">
            <a:xfrm>
              <a:off x="4446" y="3408"/>
              <a:ext cx="1066" cy="518"/>
            </a:xfrm>
            <a:prstGeom prst="rect">
              <a:avLst/>
            </a:prstGeom>
            <a:noFill/>
            <a:ln w="9525">
              <a:noFill/>
              <a:miter lim="800000"/>
              <a:headEnd/>
              <a:tailEnd/>
            </a:ln>
          </p:spPr>
          <p:txBody>
            <a:bodyPr wrap="none">
              <a:spAutoFit/>
            </a:bodyPr>
            <a:lstStyle/>
            <a:p>
              <a:pPr algn="ctr"/>
              <a:r>
                <a:rPr lang="en-US" b="1">
                  <a:solidFill>
                    <a:srgbClr val="FF6600"/>
                  </a:solidFill>
                  <a:latin typeface="Tahoma" pitchFamily="34" charset="0"/>
                </a:rPr>
                <a:t>Vanishing</a:t>
              </a:r>
            </a:p>
            <a:p>
              <a:pPr algn="ctr"/>
              <a:r>
                <a:rPr lang="en-US" b="1">
                  <a:solidFill>
                    <a:srgbClr val="FF6600"/>
                  </a:solidFill>
                  <a:latin typeface="Tahoma" pitchFamily="34" charset="0"/>
                </a:rPr>
                <a:t> point</a:t>
              </a:r>
            </a:p>
          </p:txBody>
        </p:sp>
        <p:sp>
          <p:nvSpPr>
            <p:cNvPr id="1060"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p:spPr>
          <p:txBody>
            <a:bodyPr wrap="none"/>
            <a:lstStyle/>
            <a:p>
              <a:endParaRPr lang="en-US"/>
            </a:p>
          </p:txBody>
        </p:sp>
      </p:grpSp>
      <p:sp>
        <p:nvSpPr>
          <p:cNvPr id="19" name="Line 16"/>
          <p:cNvSpPr>
            <a:spLocks noChangeShapeType="1"/>
          </p:cNvSpPr>
          <p:nvPr/>
        </p:nvSpPr>
        <p:spPr bwMode="auto">
          <a:xfrm>
            <a:off x="0" y="4495800"/>
            <a:ext cx="9144000" cy="0"/>
          </a:xfrm>
          <a:prstGeom prst="line">
            <a:avLst/>
          </a:prstGeom>
          <a:noFill/>
          <a:ln w="57150">
            <a:solidFill>
              <a:srgbClr val="00FFFF"/>
            </a:solidFill>
            <a:round/>
            <a:headEnd/>
            <a:tailEnd/>
          </a:ln>
        </p:spPr>
        <p:txBody>
          <a:bodyPr wrap="none"/>
          <a:lstStyle/>
          <a:p>
            <a:endParaRPr lang="en-US"/>
          </a:p>
        </p:txBody>
      </p:sp>
      <p:grpSp>
        <p:nvGrpSpPr>
          <p:cNvPr id="3" name="Group 17"/>
          <p:cNvGrpSpPr>
            <a:grpSpLocks/>
          </p:cNvGrpSpPr>
          <p:nvPr/>
        </p:nvGrpSpPr>
        <p:grpSpPr bwMode="auto">
          <a:xfrm>
            <a:off x="0" y="2743200"/>
            <a:ext cx="1828800" cy="1600200"/>
            <a:chOff x="0" y="1728"/>
            <a:chExt cx="1152" cy="1008"/>
          </a:xfrm>
        </p:grpSpPr>
        <p:sp>
          <p:nvSpPr>
            <p:cNvPr id="1057" name="Text Box 18"/>
            <p:cNvSpPr txBox="1">
              <a:spLocks noChangeArrowheads="1"/>
            </p:cNvSpPr>
            <p:nvPr/>
          </p:nvSpPr>
          <p:spPr bwMode="auto">
            <a:xfrm>
              <a:off x="0" y="1728"/>
              <a:ext cx="1152" cy="518"/>
            </a:xfrm>
            <a:prstGeom prst="rect">
              <a:avLst/>
            </a:prstGeom>
            <a:noFill/>
            <a:ln w="9525">
              <a:noFill/>
              <a:miter lim="800000"/>
              <a:headEnd/>
              <a:tailEnd/>
            </a:ln>
          </p:spPr>
          <p:txBody>
            <a:bodyPr>
              <a:spAutoFit/>
            </a:bodyPr>
            <a:lstStyle/>
            <a:p>
              <a:pPr algn="ctr"/>
              <a:r>
                <a:rPr lang="en-US" b="1">
                  <a:solidFill>
                    <a:schemeClr val="hlink"/>
                  </a:solidFill>
                  <a:latin typeface="Tahoma" pitchFamily="34" charset="0"/>
                </a:rPr>
                <a:t>Vanishing</a:t>
              </a:r>
            </a:p>
            <a:p>
              <a:pPr algn="ctr"/>
              <a:r>
                <a:rPr lang="en-US" b="1">
                  <a:solidFill>
                    <a:srgbClr val="333399"/>
                  </a:solidFill>
                  <a:latin typeface="Tahoma" pitchFamily="34" charset="0"/>
                </a:rPr>
                <a:t> </a:t>
              </a:r>
              <a:r>
                <a:rPr lang="en-US" b="1">
                  <a:solidFill>
                    <a:schemeClr val="hlink"/>
                  </a:solidFill>
                  <a:latin typeface="Tahoma" pitchFamily="34" charset="0"/>
                </a:rPr>
                <a:t>line</a:t>
              </a:r>
            </a:p>
          </p:txBody>
        </p:sp>
        <p:sp>
          <p:nvSpPr>
            <p:cNvPr id="1058"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p:spPr>
          <p:txBody>
            <a:bodyPr wrap="none"/>
            <a:lstStyle/>
            <a:p>
              <a:endParaRPr lang="en-US"/>
            </a:p>
          </p:txBody>
        </p:sp>
      </p:grpSp>
      <p:grpSp>
        <p:nvGrpSpPr>
          <p:cNvPr id="4" name="Group 20"/>
          <p:cNvGrpSpPr>
            <a:grpSpLocks/>
          </p:cNvGrpSpPr>
          <p:nvPr/>
        </p:nvGrpSpPr>
        <p:grpSpPr bwMode="auto">
          <a:xfrm>
            <a:off x="-28575" y="4451350"/>
            <a:ext cx="1692275" cy="1644650"/>
            <a:chOff x="-18" y="2804"/>
            <a:chExt cx="1066" cy="1036"/>
          </a:xfrm>
        </p:grpSpPr>
        <p:sp>
          <p:nvSpPr>
            <p:cNvPr id="1054"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a:p>
          </p:txBody>
        </p:sp>
        <p:sp>
          <p:nvSpPr>
            <p:cNvPr id="1055" name="Text Box 22"/>
            <p:cNvSpPr txBox="1">
              <a:spLocks noChangeArrowheads="1"/>
            </p:cNvSpPr>
            <p:nvPr/>
          </p:nvSpPr>
          <p:spPr bwMode="auto">
            <a:xfrm>
              <a:off x="-18" y="3322"/>
              <a:ext cx="1066" cy="518"/>
            </a:xfrm>
            <a:prstGeom prst="rect">
              <a:avLst/>
            </a:prstGeom>
            <a:noFill/>
            <a:ln w="9525">
              <a:noFill/>
              <a:miter lim="800000"/>
              <a:headEnd/>
              <a:tailEnd/>
            </a:ln>
          </p:spPr>
          <p:txBody>
            <a:bodyPr wrap="none">
              <a:spAutoFit/>
            </a:bodyPr>
            <a:lstStyle/>
            <a:p>
              <a:pPr algn="ctr"/>
              <a:r>
                <a:rPr lang="en-US" b="1">
                  <a:solidFill>
                    <a:srgbClr val="FF6600"/>
                  </a:solidFill>
                  <a:latin typeface="Tahoma" pitchFamily="34" charset="0"/>
                </a:rPr>
                <a:t>Vanishing</a:t>
              </a:r>
            </a:p>
            <a:p>
              <a:pPr algn="ctr"/>
              <a:r>
                <a:rPr lang="en-US" b="1">
                  <a:solidFill>
                    <a:srgbClr val="FF6600"/>
                  </a:solidFill>
                  <a:latin typeface="Tahoma" pitchFamily="34" charset="0"/>
                </a:rPr>
                <a:t> point</a:t>
              </a:r>
            </a:p>
          </p:txBody>
        </p:sp>
        <p:sp>
          <p:nvSpPr>
            <p:cNvPr id="1056"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p:spPr>
          <p:txBody>
            <a:bodyPr wrap="none"/>
            <a:lstStyle/>
            <a:p>
              <a:endParaRPr lang="en-US"/>
            </a:p>
          </p:txBody>
        </p:sp>
      </p:grpSp>
      <p:sp>
        <p:nvSpPr>
          <p:cNvPr id="27" name="Line 24"/>
          <p:cNvSpPr>
            <a:spLocks noChangeShapeType="1"/>
          </p:cNvSpPr>
          <p:nvPr/>
        </p:nvSpPr>
        <p:spPr bwMode="auto">
          <a:xfrm flipV="1">
            <a:off x="2438400" y="1981200"/>
            <a:ext cx="0" cy="3124200"/>
          </a:xfrm>
          <a:prstGeom prst="line">
            <a:avLst/>
          </a:prstGeom>
          <a:noFill/>
          <a:ln w="28575">
            <a:solidFill>
              <a:srgbClr val="00FF00"/>
            </a:solidFill>
            <a:round/>
            <a:headEnd/>
            <a:tailEnd/>
          </a:ln>
        </p:spPr>
        <p:txBody>
          <a:bodyPr wrap="none"/>
          <a:lstStyle/>
          <a:p>
            <a:endParaRPr lang="en-US"/>
          </a:p>
        </p:txBody>
      </p:sp>
      <p:sp>
        <p:nvSpPr>
          <p:cNvPr id="28" name="Line 25"/>
          <p:cNvSpPr>
            <a:spLocks noChangeShapeType="1"/>
          </p:cNvSpPr>
          <p:nvPr/>
        </p:nvSpPr>
        <p:spPr bwMode="auto">
          <a:xfrm flipV="1">
            <a:off x="2805113" y="1981200"/>
            <a:ext cx="0" cy="3200400"/>
          </a:xfrm>
          <a:prstGeom prst="line">
            <a:avLst/>
          </a:prstGeom>
          <a:noFill/>
          <a:ln w="28575">
            <a:solidFill>
              <a:srgbClr val="00FF00"/>
            </a:solidFill>
            <a:round/>
            <a:headEnd/>
            <a:tailEnd/>
          </a:ln>
        </p:spPr>
        <p:txBody>
          <a:bodyPr wrap="none"/>
          <a:lstStyle/>
          <a:p>
            <a:endParaRPr lang="en-US"/>
          </a:p>
        </p:txBody>
      </p:sp>
      <p:sp>
        <p:nvSpPr>
          <p:cNvPr id="29" name="Line 26"/>
          <p:cNvSpPr>
            <a:spLocks noChangeShapeType="1"/>
          </p:cNvSpPr>
          <p:nvPr/>
        </p:nvSpPr>
        <p:spPr bwMode="auto">
          <a:xfrm flipV="1">
            <a:off x="3325813" y="1981200"/>
            <a:ext cx="0" cy="3352800"/>
          </a:xfrm>
          <a:prstGeom prst="line">
            <a:avLst/>
          </a:prstGeom>
          <a:noFill/>
          <a:ln w="28575">
            <a:solidFill>
              <a:srgbClr val="00FF00"/>
            </a:solidFill>
            <a:round/>
            <a:headEnd/>
            <a:tailEnd/>
          </a:ln>
        </p:spPr>
        <p:txBody>
          <a:bodyPr wrap="none"/>
          <a:lstStyle/>
          <a:p>
            <a:endParaRPr lang="en-US"/>
          </a:p>
        </p:txBody>
      </p:sp>
      <p:sp>
        <p:nvSpPr>
          <p:cNvPr id="30" name="Line 27"/>
          <p:cNvSpPr>
            <a:spLocks noChangeShapeType="1"/>
          </p:cNvSpPr>
          <p:nvPr/>
        </p:nvSpPr>
        <p:spPr bwMode="auto">
          <a:xfrm flipV="1">
            <a:off x="4114800" y="1981200"/>
            <a:ext cx="0" cy="3505200"/>
          </a:xfrm>
          <a:prstGeom prst="line">
            <a:avLst/>
          </a:prstGeom>
          <a:noFill/>
          <a:ln w="28575">
            <a:solidFill>
              <a:srgbClr val="00FF00"/>
            </a:solidFill>
            <a:round/>
            <a:headEnd/>
            <a:tailEnd/>
          </a:ln>
        </p:spPr>
        <p:txBody>
          <a:bodyPr wrap="none"/>
          <a:lstStyle/>
          <a:p>
            <a:endParaRPr lang="en-US"/>
          </a:p>
        </p:txBody>
      </p:sp>
      <p:sp>
        <p:nvSpPr>
          <p:cNvPr id="31" name="Line 28"/>
          <p:cNvSpPr>
            <a:spLocks noChangeShapeType="1"/>
          </p:cNvSpPr>
          <p:nvPr/>
        </p:nvSpPr>
        <p:spPr bwMode="auto">
          <a:xfrm flipV="1">
            <a:off x="4724400" y="1981200"/>
            <a:ext cx="0" cy="3429000"/>
          </a:xfrm>
          <a:prstGeom prst="line">
            <a:avLst/>
          </a:prstGeom>
          <a:noFill/>
          <a:ln w="28575">
            <a:solidFill>
              <a:srgbClr val="00FF00"/>
            </a:solidFill>
            <a:round/>
            <a:headEnd/>
            <a:tailEnd/>
          </a:ln>
        </p:spPr>
        <p:txBody>
          <a:bodyPr wrap="none"/>
          <a:lstStyle/>
          <a:p>
            <a:endParaRPr lang="en-US"/>
          </a:p>
        </p:txBody>
      </p:sp>
      <p:sp>
        <p:nvSpPr>
          <p:cNvPr id="32" name="Line 29"/>
          <p:cNvSpPr>
            <a:spLocks noChangeShapeType="1"/>
          </p:cNvSpPr>
          <p:nvPr/>
        </p:nvSpPr>
        <p:spPr bwMode="auto">
          <a:xfrm flipV="1">
            <a:off x="5943600" y="1981200"/>
            <a:ext cx="0" cy="3276600"/>
          </a:xfrm>
          <a:prstGeom prst="line">
            <a:avLst/>
          </a:prstGeom>
          <a:noFill/>
          <a:ln w="28575">
            <a:solidFill>
              <a:srgbClr val="00FF00"/>
            </a:solidFill>
            <a:round/>
            <a:headEnd/>
            <a:tailEnd/>
          </a:ln>
        </p:spPr>
        <p:txBody>
          <a:bodyPr wrap="none"/>
          <a:lstStyle/>
          <a:p>
            <a:endParaRPr lang="en-US"/>
          </a:p>
        </p:txBody>
      </p:sp>
      <p:sp>
        <p:nvSpPr>
          <p:cNvPr id="33" name="Line 30"/>
          <p:cNvSpPr>
            <a:spLocks noChangeShapeType="1"/>
          </p:cNvSpPr>
          <p:nvPr/>
        </p:nvSpPr>
        <p:spPr bwMode="auto">
          <a:xfrm flipV="1">
            <a:off x="5181600" y="1981200"/>
            <a:ext cx="0" cy="2057400"/>
          </a:xfrm>
          <a:prstGeom prst="line">
            <a:avLst/>
          </a:prstGeom>
          <a:noFill/>
          <a:ln w="28575">
            <a:solidFill>
              <a:srgbClr val="00FF00"/>
            </a:solidFill>
            <a:round/>
            <a:headEnd/>
            <a:tailEnd/>
          </a:ln>
        </p:spPr>
        <p:txBody>
          <a:bodyPr wrap="none"/>
          <a:lstStyle/>
          <a:p>
            <a:endParaRPr lang="en-US"/>
          </a:p>
        </p:txBody>
      </p:sp>
      <p:grpSp>
        <p:nvGrpSpPr>
          <p:cNvPr id="5" name="Group 31"/>
          <p:cNvGrpSpPr>
            <a:grpSpLocks/>
          </p:cNvGrpSpPr>
          <p:nvPr/>
        </p:nvGrpSpPr>
        <p:grpSpPr bwMode="auto">
          <a:xfrm>
            <a:off x="6172200" y="1676400"/>
            <a:ext cx="3013075" cy="1187450"/>
            <a:chOff x="4011" y="1248"/>
            <a:chExt cx="1898" cy="748"/>
          </a:xfrm>
        </p:grpSpPr>
        <p:sp>
          <p:nvSpPr>
            <p:cNvPr id="1052" name="Text Box 32"/>
            <p:cNvSpPr txBox="1">
              <a:spLocks noChangeArrowheads="1"/>
            </p:cNvSpPr>
            <p:nvPr/>
          </p:nvSpPr>
          <p:spPr bwMode="auto">
            <a:xfrm>
              <a:off x="4011" y="1248"/>
              <a:ext cx="1898" cy="748"/>
            </a:xfrm>
            <a:prstGeom prst="rect">
              <a:avLst/>
            </a:prstGeom>
            <a:noFill/>
            <a:ln w="9525">
              <a:noFill/>
              <a:miter lim="800000"/>
              <a:headEnd/>
              <a:tailEnd/>
            </a:ln>
          </p:spPr>
          <p:txBody>
            <a:bodyPr wrap="none">
              <a:spAutoFit/>
            </a:bodyPr>
            <a:lstStyle/>
            <a:p>
              <a:pPr algn="ctr"/>
              <a:r>
                <a:rPr lang="en-US" b="1">
                  <a:solidFill>
                    <a:srgbClr val="FF6600"/>
                  </a:solidFill>
                  <a:latin typeface="Tahoma" pitchFamily="34" charset="0"/>
                </a:rPr>
                <a:t> Vertical vanishing</a:t>
              </a:r>
            </a:p>
            <a:p>
              <a:pPr algn="ctr"/>
              <a:r>
                <a:rPr lang="en-US" b="1">
                  <a:solidFill>
                    <a:srgbClr val="FF6600"/>
                  </a:solidFill>
                  <a:latin typeface="Tahoma" pitchFamily="34" charset="0"/>
                </a:rPr>
                <a:t> point</a:t>
              </a:r>
            </a:p>
            <a:p>
              <a:pPr algn="ctr"/>
              <a:r>
                <a:rPr lang="en-US" b="1">
                  <a:solidFill>
                    <a:srgbClr val="FF6600"/>
                  </a:solidFill>
                  <a:latin typeface="Tahoma" pitchFamily="34" charset="0"/>
                </a:rPr>
                <a:t>(at infinity)</a:t>
              </a:r>
            </a:p>
          </p:txBody>
        </p:sp>
        <p:sp>
          <p:nvSpPr>
            <p:cNvPr id="1053"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p:spPr>
          <p:txBody>
            <a:bodyPr wrap="none"/>
            <a:lstStyle/>
            <a:p>
              <a:endParaRPr lang="en-US"/>
            </a:p>
          </p:txBody>
        </p:sp>
      </p:grpSp>
      <p:sp>
        <p:nvSpPr>
          <p:cNvPr id="1051" name="TextBox 36"/>
          <p:cNvSpPr txBox="1">
            <a:spLocks noChangeArrowheads="1"/>
          </p:cNvSpPr>
          <p:nvPr/>
        </p:nvSpPr>
        <p:spPr bwMode="auto">
          <a:xfrm>
            <a:off x="0" y="6629400"/>
            <a:ext cx="2746375" cy="276225"/>
          </a:xfrm>
          <a:prstGeom prst="rect">
            <a:avLst/>
          </a:prstGeom>
          <a:noFill/>
          <a:ln w="9525">
            <a:noFill/>
            <a:miter lim="800000"/>
            <a:headEnd/>
            <a:tailEnd/>
          </a:ln>
        </p:spPr>
        <p:txBody>
          <a:bodyPr wrap="none">
            <a:spAutoFit/>
          </a:bodyPr>
          <a:lstStyle/>
          <a:p>
            <a:r>
              <a:rPr lang="en-US" sz="1200"/>
              <a:t>Slide from Efros, Photo from Criminisi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499"/>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2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par>
                          <p:cTn id="75" fill="hold">
                            <p:stCondLst>
                              <p:cond delay="500"/>
                            </p:stCondLst>
                            <p:childTnLst>
                              <p:par>
                                <p:cTn id="76" presetID="1" presetClass="entr" presetSubtype="0" fill="hold" nodeType="afterEffect">
                                  <p:stCondLst>
                                    <p:cond delay="0"/>
                                  </p:stCondLst>
                                  <p:childTnLst>
                                    <p:set>
                                      <p:cBhvr>
                                        <p:cTn id="77"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9"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Vanishing points and lines</a:t>
            </a:r>
          </a:p>
        </p:txBody>
      </p:sp>
      <p:pic>
        <p:nvPicPr>
          <p:cNvPr id="39939" name="Picture 2"/>
          <p:cNvPicPr>
            <a:picLocks noChangeAspect="1" noChangeArrowheads="1"/>
          </p:cNvPicPr>
          <p:nvPr/>
        </p:nvPicPr>
        <p:blipFill>
          <a:blip r:embed="rId3" cstate="print"/>
          <a:srcRect/>
          <a:stretch>
            <a:fillRect/>
          </a:stretch>
        </p:blipFill>
        <p:spPr bwMode="auto">
          <a:xfrm>
            <a:off x="1143000" y="1143000"/>
            <a:ext cx="6934200" cy="5376863"/>
          </a:xfrm>
          <a:prstGeom prst="rect">
            <a:avLst/>
          </a:prstGeom>
          <a:noFill/>
          <a:ln w="9525">
            <a:noFill/>
            <a:miter lim="800000"/>
            <a:headEnd/>
            <a:tailEnd/>
          </a:ln>
        </p:spPr>
      </p:pic>
      <p:sp>
        <p:nvSpPr>
          <p:cNvPr id="39940" name="TextBox 4"/>
          <p:cNvSpPr txBox="1">
            <a:spLocks noChangeArrowheads="1"/>
          </p:cNvSpPr>
          <p:nvPr/>
        </p:nvSpPr>
        <p:spPr bwMode="auto">
          <a:xfrm>
            <a:off x="0" y="6581775"/>
            <a:ext cx="2398713" cy="276225"/>
          </a:xfrm>
          <a:prstGeom prst="rect">
            <a:avLst/>
          </a:prstGeom>
          <a:noFill/>
          <a:ln w="9525">
            <a:noFill/>
            <a:miter lim="800000"/>
            <a:headEnd/>
            <a:tailEnd/>
          </a:ln>
        </p:spPr>
        <p:txBody>
          <a:bodyPr wrap="none">
            <a:spAutoFit/>
          </a:bodyPr>
          <a:lstStyle/>
          <a:p>
            <a:r>
              <a:rPr lang="en-US" sz="1200"/>
              <a:t>Photo from online Tate collection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mtClean="0"/>
              <a:t>Note on estimating vanishing points</a:t>
            </a:r>
          </a:p>
        </p:txBody>
      </p:sp>
      <p:grpSp>
        <p:nvGrpSpPr>
          <p:cNvPr id="2" name="Group 29"/>
          <p:cNvGrpSpPr>
            <a:grpSpLocks noChangeAspect="1"/>
          </p:cNvGrpSpPr>
          <p:nvPr/>
        </p:nvGrpSpPr>
        <p:grpSpPr bwMode="auto">
          <a:xfrm>
            <a:off x="1905000" y="1143000"/>
            <a:ext cx="5486400" cy="4075113"/>
            <a:chOff x="1143000" y="1143000"/>
            <a:chExt cx="7239000" cy="5376863"/>
          </a:xfrm>
        </p:grpSpPr>
        <p:pic>
          <p:nvPicPr>
            <p:cNvPr id="40965" name="Picture 2"/>
            <p:cNvPicPr>
              <a:picLocks noChangeAspect="1" noChangeArrowheads="1"/>
            </p:cNvPicPr>
            <p:nvPr/>
          </p:nvPicPr>
          <p:blipFill>
            <a:blip r:embed="rId3" cstate="print"/>
            <a:srcRect/>
            <a:stretch>
              <a:fillRect/>
            </a:stretch>
          </p:blipFill>
          <p:spPr bwMode="auto">
            <a:xfrm>
              <a:off x="1143000" y="1143000"/>
              <a:ext cx="6934200" cy="5376863"/>
            </a:xfrm>
            <a:prstGeom prst="rect">
              <a:avLst/>
            </a:prstGeom>
            <a:noFill/>
            <a:ln w="9525">
              <a:noFill/>
              <a:miter lim="800000"/>
              <a:headEnd/>
              <a:tailEnd/>
            </a:ln>
          </p:spPr>
        </p:pic>
        <p:cxnSp>
          <p:nvCxnSpPr>
            <p:cNvPr id="6" name="Straight Connector 5"/>
            <p:cNvCxnSpPr/>
            <p:nvPr/>
          </p:nvCxnSpPr>
          <p:spPr>
            <a:xfrm flipV="1">
              <a:off x="3734043" y="1980844"/>
              <a:ext cx="4647957" cy="37346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970565" y="1676070"/>
              <a:ext cx="5106658" cy="4191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2209161" y="4724782"/>
              <a:ext cx="5867025" cy="1143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2896196" y="4037750"/>
              <a:ext cx="5257491" cy="1600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a:spLocks noChangeArrowheads="1"/>
          </p:cNvSpPr>
          <p:nvPr/>
        </p:nvSpPr>
        <p:spPr bwMode="auto">
          <a:xfrm>
            <a:off x="838200" y="5334000"/>
            <a:ext cx="7699375" cy="1477963"/>
          </a:xfrm>
          <a:prstGeom prst="rect">
            <a:avLst/>
          </a:prstGeom>
          <a:noFill/>
          <a:ln w="9525">
            <a:noFill/>
            <a:miter lim="800000"/>
            <a:headEnd/>
            <a:tailEnd/>
          </a:ln>
        </p:spPr>
        <p:txBody>
          <a:bodyPr wrap="none">
            <a:spAutoFit/>
          </a:bodyPr>
          <a:lstStyle/>
          <a:p>
            <a:r>
              <a:rPr lang="en-US"/>
              <a:t>Use multiple lines for better accuracy</a:t>
            </a:r>
          </a:p>
          <a:p>
            <a:r>
              <a:rPr lang="en-US"/>
              <a:t>	… but lines will not intersect at exactly the same point in practice</a:t>
            </a:r>
          </a:p>
          <a:p>
            <a:r>
              <a:rPr lang="en-US"/>
              <a:t>One solution: take mean of intersecting pairs</a:t>
            </a:r>
          </a:p>
          <a:p>
            <a:r>
              <a:rPr lang="en-US"/>
              <a:t>	… bad idea!</a:t>
            </a:r>
          </a:p>
          <a:p>
            <a:r>
              <a:rPr lang="en-US"/>
              <a:t>Instead, minimize angular differences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Vanishing objects</a:t>
            </a:r>
          </a:p>
        </p:txBody>
      </p:sp>
      <p:pic>
        <p:nvPicPr>
          <p:cNvPr id="43011" name="Picture 3"/>
          <p:cNvPicPr>
            <a:picLocks noChangeAspect="1" noChangeArrowheads="1"/>
          </p:cNvPicPr>
          <p:nvPr/>
        </p:nvPicPr>
        <p:blipFill>
          <a:blip r:embed="rId2" cstate="print"/>
          <a:srcRect/>
          <a:stretch>
            <a:fillRect/>
          </a:stretch>
        </p:blipFill>
        <p:spPr bwMode="auto">
          <a:xfrm>
            <a:off x="685800" y="1143000"/>
            <a:ext cx="75438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a:defRPr/>
            </a:pPr>
            <a:r>
              <a:rPr lang="en-US" sz="3200" smtClean="0"/>
              <a:t>Projection: world coordinates</a:t>
            </a:r>
            <a:r>
              <a:rPr lang="en-US" sz="3200" smtClean="0">
                <a:sym typeface="Wingdings" pitchFamily="2" charset="2"/>
              </a:rPr>
              <a:t>image coordinates</a:t>
            </a:r>
            <a:endParaRPr lang="en-US" sz="3200" smtClean="0"/>
          </a:p>
        </p:txBody>
      </p:sp>
      <p:grpSp>
        <p:nvGrpSpPr>
          <p:cNvPr id="2" name="Group 3"/>
          <p:cNvGrpSpPr/>
          <p:nvPr/>
        </p:nvGrpSpPr>
        <p:grpSpPr>
          <a:xfrm>
            <a:off x="762000" y="1905000"/>
            <a:ext cx="7186550" cy="3926775"/>
            <a:chOff x="0" y="1038100"/>
            <a:chExt cx="7186550" cy="3926775"/>
          </a:xfrm>
        </p:grpSpPr>
        <p:sp>
          <p:nvSpPr>
            <p:cNvPr id="6" name="Rectangle 5"/>
            <p:cNvSpPr/>
            <p:nvPr/>
          </p:nvSpPr>
          <p:spPr>
            <a:xfrm>
              <a:off x="0" y="1564575"/>
              <a:ext cx="3581400" cy="2514600"/>
            </a:xfrm>
            <a:prstGeom prst="rect">
              <a:avLst/>
            </a:prstGeom>
            <a:solidFill>
              <a:schemeClr val="bg1">
                <a:lumMod val="95000"/>
              </a:schemeClr>
            </a:solidFill>
            <a:ln>
              <a:solidFill>
                <a:schemeClr val="tx1"/>
              </a:solidFill>
            </a:ln>
            <a:scene3d>
              <a:camera prst="perspectiveContrastingRightFacing">
                <a:rot lat="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grpSp>
          <p:nvGrpSpPr>
            <p:cNvPr id="3" name="Group 23"/>
            <p:cNvGrpSpPr>
              <a:grpSpLocks noChangeAspect="1"/>
            </p:cNvGrpSpPr>
            <p:nvPr/>
          </p:nvGrpSpPr>
          <p:grpSpPr>
            <a:xfrm rot="10800000">
              <a:off x="1447800" y="2362200"/>
              <a:ext cx="318038" cy="1567316"/>
              <a:chOff x="5029200" y="2090284"/>
              <a:chExt cx="457200" cy="2253116"/>
            </a:xfrm>
            <a:scene3d>
              <a:camera prst="isometricOffAxis2Right"/>
              <a:lightRig rig="threePt" dir="t"/>
            </a:scene3d>
          </p:grpSpPr>
          <p:sp>
            <p:nvSpPr>
              <p:cNvPr id="40" name="Rectangle 39"/>
              <p:cNvSpPr/>
              <p:nvPr/>
            </p:nvSpPr>
            <p:spPr>
              <a:xfrm>
                <a:off x="5029200" y="2819400"/>
                <a:ext cx="457200" cy="1524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rot="21339833">
                <a:off x="5130616" y="209028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0" idx="0"/>
                <a:endCxn id="41" idx="2"/>
              </p:cNvCxnSpPr>
              <p:nvPr/>
            </p:nvCxnSpPr>
            <p:spPr>
              <a:xfrm rot="5400000" flipH="1" flipV="1">
                <a:off x="5236615" y="2780833"/>
                <a:ext cx="59753" cy="17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0800000" flipV="1">
              <a:off x="1600200" y="2819400"/>
              <a:ext cx="2057400" cy="1058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24"/>
            <p:cNvGrpSpPr/>
            <p:nvPr/>
          </p:nvGrpSpPr>
          <p:grpSpPr>
            <a:xfrm>
              <a:off x="5562600" y="1752600"/>
              <a:ext cx="464125" cy="2336241"/>
              <a:chOff x="7162800" y="1914134"/>
              <a:chExt cx="464125" cy="2336241"/>
            </a:xfrm>
          </p:grpSpPr>
          <p:grpSp>
            <p:nvGrpSpPr>
              <p:cNvPr id="5" name="Group 18"/>
              <p:cNvGrpSpPr/>
              <p:nvPr/>
            </p:nvGrpSpPr>
            <p:grpSpPr>
              <a:xfrm>
                <a:off x="7162800" y="2474025"/>
                <a:ext cx="464125" cy="1776350"/>
                <a:chOff x="6324600" y="2971800"/>
                <a:chExt cx="464125" cy="1776350"/>
              </a:xfrm>
            </p:grpSpPr>
            <p:sp>
              <p:nvSpPr>
                <p:cNvPr id="35" name="Oval 34"/>
                <p:cNvSpPr/>
                <p:nvPr/>
              </p:nvSpPr>
              <p:spPr>
                <a:xfrm>
                  <a:off x="6324600" y="451955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324600" y="31242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324600" y="297180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rot="10800000" flipV="1">
                  <a:off x="6324600" y="3086100"/>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6788725" y="3112325"/>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rot="21339833">
                <a:off x="7250048" y="191413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205350" y="3276600"/>
              <a:ext cx="1138050" cy="923330"/>
            </a:xfrm>
            <a:prstGeom prst="rect">
              <a:avLst/>
            </a:prstGeom>
            <a:noFill/>
          </p:spPr>
          <p:txBody>
            <a:bodyPr wrap="square" rtlCol="0">
              <a:spAutoFit/>
            </a:bodyPr>
            <a:lstStyle/>
            <a:p>
              <a:pPr algn="ctr"/>
              <a:r>
                <a:rPr lang="en-US" dirty="0" smtClean="0"/>
                <a:t>Camera Center (</a:t>
              </a:r>
              <a:r>
                <a:rPr lang="en-US" dirty="0" err="1" smtClean="0"/>
                <a:t>t</a:t>
              </a:r>
              <a:r>
                <a:rPr lang="en-US" baseline="-25000" dirty="0" err="1" smtClean="0"/>
                <a:t>x</a:t>
              </a:r>
              <a:r>
                <a:rPr lang="en-US" dirty="0" smtClean="0"/>
                <a:t>, </a:t>
              </a:r>
              <a:r>
                <a:rPr lang="en-US" dirty="0" err="1" smtClean="0"/>
                <a:t>t</a:t>
              </a:r>
              <a:r>
                <a:rPr lang="en-US" baseline="-25000" dirty="0" err="1" smtClean="0"/>
                <a:t>y</a:t>
              </a:r>
              <a:r>
                <a:rPr lang="en-US" dirty="0" smtClean="0"/>
                <a:t>, </a:t>
              </a:r>
              <a:r>
                <a:rPr lang="en-US" dirty="0" err="1" smtClean="0"/>
                <a:t>t</a:t>
              </a:r>
              <a:r>
                <a:rPr lang="en-US" baseline="-25000" dirty="0" err="1" smtClean="0"/>
                <a:t>z</a:t>
              </a:r>
              <a:r>
                <a:rPr lang="en-US" dirty="0" smtClean="0"/>
                <a:t>)</a:t>
              </a:r>
              <a:endParaRPr lang="en-US" dirty="0"/>
            </a:p>
          </p:txBody>
        </p:sp>
        <p:graphicFrame>
          <p:nvGraphicFramePr>
            <p:cNvPr id="11" name="Object 10"/>
            <p:cNvGraphicFramePr>
              <a:graphicFrameLocks noChangeAspect="1"/>
            </p:cNvGraphicFramePr>
            <p:nvPr/>
          </p:nvGraphicFramePr>
          <p:xfrm>
            <a:off x="6119750" y="1099950"/>
            <a:ext cx="1066800" cy="1333500"/>
          </p:xfrm>
          <a:graphic>
            <a:graphicData uri="http://schemas.openxmlformats.org/presentationml/2006/ole">
              <mc:AlternateContent xmlns:mc="http://schemas.openxmlformats.org/markup-compatibility/2006">
                <mc:Choice xmlns:v="urn:schemas-microsoft-com:vml" Requires="v">
                  <p:oleObj spid="_x0000_s93198" name="Equation" r:id="rId3" imgW="558720" imgH="698400" progId="Equation.3">
                    <p:embed/>
                  </p:oleObj>
                </mc:Choice>
                <mc:Fallback>
                  <p:oleObj name="Equation" r:id="rId3" imgW="558720" imgH="698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750" y="1099950"/>
                          <a:ext cx="1066800"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586350" y="1038100"/>
              <a:ext cx="378630" cy="1015663"/>
            </a:xfrm>
            <a:prstGeom prst="rect">
              <a:avLst/>
            </a:prstGeom>
            <a:noFill/>
          </p:spPr>
          <p:txBody>
            <a:bodyPr wrap="none" rtlCol="0">
              <a:spAutoFit/>
            </a:bodyPr>
            <a:lstStyle/>
            <a:p>
              <a:r>
                <a:rPr lang="en-US" sz="6000" dirty="0" smtClean="0">
                  <a:solidFill>
                    <a:srgbClr val="FFC000"/>
                  </a:solidFill>
                </a:rPr>
                <a:t>.</a:t>
              </a:r>
              <a:endParaRPr lang="en-US" sz="6000" dirty="0">
                <a:solidFill>
                  <a:srgbClr val="FFC000"/>
                </a:solidFill>
              </a:endParaRPr>
            </a:p>
          </p:txBody>
        </p:sp>
        <p:sp>
          <p:nvSpPr>
            <p:cNvPr id="13" name="TextBox 12"/>
            <p:cNvSpPr txBox="1"/>
            <p:nvPr/>
          </p:nvSpPr>
          <p:spPr>
            <a:xfrm>
              <a:off x="1430975" y="3164775"/>
              <a:ext cx="378630" cy="1015663"/>
            </a:xfrm>
            <a:prstGeom prst="rect">
              <a:avLst/>
            </a:prstGeom>
            <a:noFill/>
          </p:spPr>
          <p:txBody>
            <a:bodyPr wrap="none" rtlCol="0">
              <a:spAutoFit/>
            </a:bodyPr>
            <a:lstStyle/>
            <a:p>
              <a:r>
                <a:rPr lang="en-US" sz="6000" dirty="0" smtClean="0">
                  <a:solidFill>
                    <a:schemeClr val="tx2"/>
                  </a:solidFill>
                </a:rPr>
                <a:t>.</a:t>
              </a:r>
              <a:endParaRPr lang="en-US" sz="6000" dirty="0">
                <a:solidFill>
                  <a:schemeClr val="tx2"/>
                </a:solidFill>
              </a:endParaRPr>
            </a:p>
          </p:txBody>
        </p:sp>
        <p:cxnSp>
          <p:nvCxnSpPr>
            <p:cNvPr id="14" name="Straight Connector 13"/>
            <p:cNvCxnSpPr/>
            <p:nvPr/>
          </p:nvCxnSpPr>
          <p:spPr>
            <a:xfrm rot="10800000">
              <a:off x="1905000" y="2819400"/>
              <a:ext cx="1752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28850" y="2097975"/>
              <a:ext cx="378630" cy="1015663"/>
            </a:xfrm>
            <a:prstGeom prst="rect">
              <a:avLst/>
            </a:prstGeom>
            <a:noFill/>
          </p:spPr>
          <p:txBody>
            <a:bodyPr wrap="none" rtlCol="0">
              <a:spAutoFit/>
            </a:bodyPr>
            <a:lstStyle/>
            <a:p>
              <a:r>
                <a:rPr lang="en-US" sz="6000" dirty="0" smtClean="0"/>
                <a:t>.</a:t>
              </a:r>
              <a:endParaRPr lang="en-US" sz="6000" dirty="0"/>
            </a:p>
          </p:txBody>
        </p:sp>
        <p:sp>
          <p:nvSpPr>
            <p:cNvPr id="16" name="Oval 15"/>
            <p:cNvSpPr/>
            <p:nvPr/>
          </p:nvSpPr>
          <p:spPr>
            <a:xfrm>
              <a:off x="3476895" y="2314700"/>
              <a:ext cx="304800" cy="9906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43200" y="2474025"/>
              <a:ext cx="255198" cy="369332"/>
            </a:xfrm>
            <a:prstGeom prst="rect">
              <a:avLst/>
            </a:prstGeom>
            <a:noFill/>
          </p:spPr>
          <p:txBody>
            <a:bodyPr wrap="none" rtlCol="0">
              <a:spAutoFit/>
            </a:bodyPr>
            <a:lstStyle/>
            <a:p>
              <a:r>
                <a:rPr lang="en-US" i="1" dirty="0" smtClean="0"/>
                <a:t>f</a:t>
              </a:r>
              <a:endParaRPr lang="en-US" i="1" dirty="0"/>
            </a:p>
          </p:txBody>
        </p:sp>
        <p:cxnSp>
          <p:nvCxnSpPr>
            <p:cNvPr id="19" name="Straight Connector 18"/>
            <p:cNvCxnSpPr/>
            <p:nvPr/>
          </p:nvCxnSpPr>
          <p:spPr>
            <a:xfrm rot="5400000">
              <a:off x="5284025" y="2312225"/>
              <a:ext cx="9906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3800" y="2819400"/>
              <a:ext cx="2057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8200" y="2474025"/>
              <a:ext cx="292068" cy="369332"/>
            </a:xfrm>
            <a:prstGeom prst="rect">
              <a:avLst/>
            </a:prstGeom>
            <a:noFill/>
          </p:spPr>
          <p:txBody>
            <a:bodyPr wrap="none" rtlCol="0">
              <a:spAutoFit/>
            </a:bodyPr>
            <a:lstStyle/>
            <a:p>
              <a:r>
                <a:rPr lang="en-US" i="1" dirty="0" smtClean="0"/>
                <a:t>Z</a:t>
              </a:r>
              <a:endParaRPr lang="en-US" i="1" dirty="0"/>
            </a:p>
          </p:txBody>
        </p:sp>
        <p:sp>
          <p:nvSpPr>
            <p:cNvPr id="22" name="TextBox 21"/>
            <p:cNvSpPr txBox="1"/>
            <p:nvPr/>
          </p:nvSpPr>
          <p:spPr>
            <a:xfrm>
              <a:off x="5731825" y="2514600"/>
              <a:ext cx="304800" cy="369332"/>
            </a:xfrm>
            <a:prstGeom prst="rect">
              <a:avLst/>
            </a:prstGeom>
            <a:noFill/>
          </p:spPr>
          <p:txBody>
            <a:bodyPr wrap="square" rtlCol="0">
              <a:spAutoFit/>
            </a:bodyPr>
            <a:lstStyle/>
            <a:p>
              <a:r>
                <a:rPr lang="en-US" i="1" dirty="0" smtClean="0"/>
                <a:t>Y</a:t>
              </a:r>
              <a:endParaRPr lang="en-US" i="1" dirty="0"/>
            </a:p>
          </p:txBody>
        </p:sp>
        <p:graphicFrame>
          <p:nvGraphicFramePr>
            <p:cNvPr id="23" name="Object 3"/>
            <p:cNvGraphicFramePr>
              <a:graphicFrameLocks noChangeAspect="1"/>
            </p:cNvGraphicFramePr>
            <p:nvPr/>
          </p:nvGraphicFramePr>
          <p:xfrm>
            <a:off x="1495300" y="4067938"/>
            <a:ext cx="946150" cy="896937"/>
          </p:xfrm>
          <a:graphic>
            <a:graphicData uri="http://schemas.openxmlformats.org/presentationml/2006/ole">
              <mc:AlternateContent xmlns:mc="http://schemas.openxmlformats.org/markup-compatibility/2006">
                <mc:Choice xmlns:v="urn:schemas-microsoft-com:vml" Requires="v">
                  <p:oleObj spid="_x0000_s93199" name="Equation" r:id="rId5" imgW="495000" imgH="469800" progId="Equation.3">
                    <p:embed/>
                  </p:oleObj>
                </mc:Choice>
                <mc:Fallback>
                  <p:oleObj name="Equation" r:id="rId5" imgW="495000" imgH="469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300" y="4067938"/>
                          <a:ext cx="946150" cy="896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5"/>
            <p:cNvSpPr txBox="1"/>
            <p:nvPr/>
          </p:nvSpPr>
          <p:spPr>
            <a:xfrm>
              <a:off x="3471945" y="2108537"/>
              <a:ext cx="378630" cy="1015663"/>
            </a:xfrm>
            <a:prstGeom prst="rect">
              <a:avLst/>
            </a:prstGeom>
            <a:noFill/>
          </p:spPr>
          <p:txBody>
            <a:bodyPr wrap="none" rtlCol="0">
              <a:spAutoFit/>
            </a:bodyPr>
            <a:lstStyle/>
            <a:p>
              <a:r>
                <a:rPr lang="en-US" sz="6000" dirty="0" smtClean="0"/>
                <a:t>.</a:t>
              </a:r>
              <a:endParaRPr lang="en-US" sz="6000" dirty="0"/>
            </a:p>
          </p:txBody>
        </p:sp>
        <p:sp>
          <p:nvSpPr>
            <p:cNvPr id="25" name="TextBox 24"/>
            <p:cNvSpPr txBox="1"/>
            <p:nvPr/>
          </p:nvSpPr>
          <p:spPr>
            <a:xfrm>
              <a:off x="1600200" y="1600200"/>
              <a:ext cx="1066800" cy="923330"/>
            </a:xfrm>
            <a:prstGeom prst="rect">
              <a:avLst/>
            </a:prstGeom>
            <a:noFill/>
          </p:spPr>
          <p:txBody>
            <a:bodyPr wrap="square" rtlCol="0">
              <a:spAutoFit/>
            </a:bodyPr>
            <a:lstStyle/>
            <a:p>
              <a:pPr algn="ctr"/>
              <a:r>
                <a:rPr lang="en-US" dirty="0" smtClean="0"/>
                <a:t>Optical Center (</a:t>
              </a:r>
              <a:r>
                <a:rPr lang="en-US" i="1" dirty="0" smtClean="0"/>
                <a:t>u</a:t>
              </a:r>
              <a:r>
                <a:rPr lang="en-US" i="1" baseline="-25000" dirty="0" smtClean="0"/>
                <a:t>0</a:t>
              </a:r>
              <a:r>
                <a:rPr lang="en-US" dirty="0" smtClean="0"/>
                <a:t>, </a:t>
              </a:r>
              <a:r>
                <a:rPr lang="en-US" i="1" dirty="0" smtClean="0"/>
                <a:t>v</a:t>
              </a:r>
              <a:r>
                <a:rPr lang="en-US" i="1" baseline="-25000" dirty="0" smtClean="0"/>
                <a:t>0</a:t>
              </a:r>
              <a:r>
                <a:rPr lang="en-US" dirty="0" smtClean="0"/>
                <a:t>)</a:t>
              </a:r>
              <a:endParaRPr lang="en-US" dirty="0"/>
            </a:p>
          </p:txBody>
        </p:sp>
        <p:cxnSp>
          <p:nvCxnSpPr>
            <p:cNvPr id="26" name="Straight Arrow Connector 25"/>
            <p:cNvCxnSpPr/>
            <p:nvPr/>
          </p:nvCxnSpPr>
          <p:spPr>
            <a:xfrm rot="5400000">
              <a:off x="1790700" y="262890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5814950" y="1747650"/>
              <a:ext cx="304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1372394" y="4190206"/>
              <a:ext cx="457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1676400" y="3886200"/>
              <a:ext cx="228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371600" y="3352800"/>
              <a:ext cx="10668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28800" y="3124200"/>
              <a:ext cx="287258" cy="369332"/>
            </a:xfrm>
            <a:prstGeom prst="rect">
              <a:avLst/>
            </a:prstGeom>
            <a:noFill/>
          </p:spPr>
          <p:txBody>
            <a:bodyPr wrap="none" rtlCol="0">
              <a:spAutoFit/>
            </a:bodyPr>
            <a:lstStyle/>
            <a:p>
              <a:r>
                <a:rPr lang="en-US" i="1" dirty="0"/>
                <a:t>v</a:t>
              </a:r>
            </a:p>
          </p:txBody>
        </p:sp>
        <p:sp>
          <p:nvSpPr>
            <p:cNvPr id="32" name="TextBox 31"/>
            <p:cNvSpPr txBox="1"/>
            <p:nvPr/>
          </p:nvSpPr>
          <p:spPr>
            <a:xfrm>
              <a:off x="1612075" y="3762293"/>
              <a:ext cx="303288" cy="369332"/>
            </a:xfrm>
            <a:prstGeom prst="rect">
              <a:avLst/>
            </a:prstGeom>
            <a:noFill/>
          </p:spPr>
          <p:txBody>
            <a:bodyPr wrap="none" rtlCol="0">
              <a:spAutoFit/>
            </a:bodyPr>
            <a:lstStyle/>
            <a:p>
              <a:r>
                <a:rPr lang="en-US" i="1" dirty="0" smtClean="0"/>
                <a:t>u</a:t>
              </a:r>
              <a:endParaRPr lang="en-US" i="1" dirty="0"/>
            </a:p>
          </p:txBody>
        </p:sp>
        <p:cxnSp>
          <p:nvCxnSpPr>
            <p:cNvPr id="17" name="Straight Connector 16"/>
            <p:cNvCxnSpPr>
              <a:stCxn id="34" idx="0"/>
            </p:cNvCxnSpPr>
            <p:nvPr/>
          </p:nvCxnSpPr>
          <p:spPr>
            <a:xfrm flipH="1">
              <a:off x="3657600" y="1760740"/>
              <a:ext cx="2110530" cy="1106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Homogeneous coordinates</a:t>
            </a:r>
          </a:p>
        </p:txBody>
      </p:sp>
      <p:sp>
        <p:nvSpPr>
          <p:cNvPr id="46083" name="Content Placeholder 2"/>
          <p:cNvSpPr>
            <a:spLocks noGrp="1"/>
          </p:cNvSpPr>
          <p:nvPr>
            <p:ph idx="1"/>
          </p:nvPr>
        </p:nvSpPr>
        <p:spPr/>
        <p:txBody>
          <a:bodyPr/>
          <a:lstStyle/>
          <a:p>
            <a:pPr eaLnBrk="1" hangingPunct="1">
              <a:buFont typeface="Arial" charset="0"/>
              <a:buNone/>
            </a:pPr>
            <a:r>
              <a:rPr lang="en-US" sz="3600" smtClean="0"/>
              <a:t>	Conversion</a:t>
            </a:r>
          </a:p>
          <a:p>
            <a:pPr eaLnBrk="1" hangingPunct="1">
              <a:buFont typeface="Arial" charset="0"/>
              <a:buNone/>
            </a:pPr>
            <a:endParaRPr lang="en-US" sz="3600" smtClean="0"/>
          </a:p>
        </p:txBody>
      </p:sp>
      <p:sp>
        <p:nvSpPr>
          <p:cNvPr id="46084" name="Rectangle 22"/>
          <p:cNvSpPr>
            <a:spLocks noChangeArrowheads="1"/>
          </p:cNvSpPr>
          <p:nvPr/>
        </p:nvSpPr>
        <p:spPr bwMode="auto">
          <a:xfrm>
            <a:off x="1447800" y="1905000"/>
            <a:ext cx="7086600" cy="533400"/>
          </a:xfrm>
          <a:prstGeom prst="rect">
            <a:avLst/>
          </a:prstGeom>
          <a:noFill/>
          <a:ln w="9525">
            <a:noFill/>
            <a:miter lim="800000"/>
            <a:headEnd/>
            <a:tailEnd/>
          </a:ln>
        </p:spPr>
        <p:txBody>
          <a:bodyPr/>
          <a:lstStyle/>
          <a:p>
            <a:pPr marL="342900" indent="-342900">
              <a:spcBef>
                <a:spcPct val="20000"/>
              </a:spcBef>
            </a:pPr>
            <a:r>
              <a:rPr lang="en-US" sz="2400"/>
              <a:t>Converting to </a:t>
            </a:r>
            <a:r>
              <a:rPr lang="en-US" sz="2400" i="1"/>
              <a:t>homogeneous</a:t>
            </a:r>
            <a:r>
              <a:rPr lang="en-US" sz="2400"/>
              <a:t> coordinates</a:t>
            </a:r>
          </a:p>
        </p:txBody>
      </p:sp>
      <p:sp>
        <p:nvSpPr>
          <p:cNvPr id="46085" name="Text Box 32"/>
          <p:cNvSpPr txBox="1">
            <a:spLocks noChangeArrowheads="1"/>
          </p:cNvSpPr>
          <p:nvPr/>
        </p:nvSpPr>
        <p:spPr bwMode="auto">
          <a:xfrm>
            <a:off x="1524000" y="3717925"/>
            <a:ext cx="2625725" cy="701675"/>
          </a:xfrm>
          <a:prstGeom prst="rect">
            <a:avLst/>
          </a:prstGeom>
          <a:noFill/>
          <a:ln w="9525">
            <a:noFill/>
            <a:miter lim="800000"/>
            <a:headEnd/>
            <a:tailEnd/>
          </a:ln>
        </p:spPr>
        <p:txBody>
          <a:bodyPr wrap="none">
            <a:spAutoFit/>
          </a:bodyPr>
          <a:lstStyle/>
          <a:p>
            <a:pPr algn="ctr"/>
            <a:r>
              <a:rPr lang="en-US" sz="2000"/>
              <a:t>homogeneous image </a:t>
            </a:r>
          </a:p>
          <a:p>
            <a:pPr algn="ctr"/>
            <a:r>
              <a:rPr lang="en-US" sz="2000"/>
              <a:t>coordinates</a:t>
            </a:r>
          </a:p>
        </p:txBody>
      </p:sp>
      <p:sp>
        <p:nvSpPr>
          <p:cNvPr id="46086" name="Text Box 33"/>
          <p:cNvSpPr txBox="1">
            <a:spLocks noChangeArrowheads="1"/>
          </p:cNvSpPr>
          <p:nvPr/>
        </p:nvSpPr>
        <p:spPr bwMode="auto">
          <a:xfrm>
            <a:off x="5105400" y="3706813"/>
            <a:ext cx="2611438" cy="701675"/>
          </a:xfrm>
          <a:prstGeom prst="rect">
            <a:avLst/>
          </a:prstGeom>
          <a:noFill/>
          <a:ln w="9525">
            <a:noFill/>
            <a:miter lim="800000"/>
            <a:headEnd/>
            <a:tailEnd/>
          </a:ln>
        </p:spPr>
        <p:txBody>
          <a:bodyPr wrap="none">
            <a:spAutoFit/>
          </a:bodyPr>
          <a:lstStyle/>
          <a:p>
            <a:pPr algn="ctr"/>
            <a:r>
              <a:rPr lang="en-US" sz="2000"/>
              <a:t>homogeneous scene </a:t>
            </a:r>
          </a:p>
          <a:p>
            <a:pPr algn="ctr"/>
            <a:r>
              <a:rPr lang="en-US" sz="2000"/>
              <a:t>coordinates</a:t>
            </a:r>
          </a:p>
        </p:txBody>
      </p:sp>
      <p:sp>
        <p:nvSpPr>
          <p:cNvPr id="46087" name="Rectangle 34"/>
          <p:cNvSpPr>
            <a:spLocks noChangeArrowheads="1"/>
          </p:cNvSpPr>
          <p:nvPr/>
        </p:nvSpPr>
        <p:spPr bwMode="auto">
          <a:xfrm>
            <a:off x="1371600" y="4724400"/>
            <a:ext cx="7772400" cy="533400"/>
          </a:xfrm>
          <a:prstGeom prst="rect">
            <a:avLst/>
          </a:prstGeom>
          <a:noFill/>
          <a:ln w="9525">
            <a:noFill/>
            <a:miter lim="800000"/>
            <a:headEnd/>
            <a:tailEnd/>
          </a:ln>
        </p:spPr>
        <p:txBody>
          <a:bodyPr/>
          <a:lstStyle/>
          <a:p>
            <a:pPr marL="342900" indent="-342900">
              <a:spcBef>
                <a:spcPct val="20000"/>
              </a:spcBef>
            </a:pPr>
            <a:r>
              <a:rPr lang="en-US" sz="2400"/>
              <a:t>Converting </a:t>
            </a:r>
            <a:r>
              <a:rPr lang="en-US" sz="2400" i="1"/>
              <a:t>from</a:t>
            </a:r>
            <a:r>
              <a:rPr lang="en-US" sz="2400"/>
              <a:t> homogeneous coordinates</a:t>
            </a:r>
          </a:p>
        </p:txBody>
      </p:sp>
      <p:pic>
        <p:nvPicPr>
          <p:cNvPr id="46088" name="Picture 35" descr="Edittex"/>
          <p:cNvPicPr>
            <a:picLocks noChangeAspect="1" noChangeArrowheads="1"/>
          </p:cNvPicPr>
          <p:nvPr>
            <p:custDataLst>
              <p:tags r:id="rId1"/>
            </p:custDataLst>
          </p:nvPr>
        </p:nvPicPr>
        <p:blipFill>
          <a:blip r:embed="rId7" cstate="print"/>
          <a:srcRect/>
          <a:stretch>
            <a:fillRect/>
          </a:stretch>
        </p:blipFill>
        <p:spPr bwMode="auto">
          <a:xfrm>
            <a:off x="1676400" y="2566988"/>
            <a:ext cx="1843088" cy="1035050"/>
          </a:xfrm>
          <a:prstGeom prst="rect">
            <a:avLst/>
          </a:prstGeom>
          <a:noFill/>
          <a:ln w="9525">
            <a:noFill/>
            <a:miter lim="800000"/>
            <a:headEnd/>
            <a:tailEnd/>
          </a:ln>
        </p:spPr>
      </p:pic>
      <p:pic>
        <p:nvPicPr>
          <p:cNvPr id="46089" name="Picture 39" descr="Edittex"/>
          <p:cNvPicPr>
            <a:picLocks noChangeAspect="1" noChangeArrowheads="1"/>
          </p:cNvPicPr>
          <p:nvPr>
            <p:custDataLst>
              <p:tags r:id="rId2"/>
            </p:custDataLst>
          </p:nvPr>
        </p:nvPicPr>
        <p:blipFill>
          <a:blip r:embed="rId8" cstate="print"/>
          <a:srcRect/>
          <a:stretch>
            <a:fillRect/>
          </a:stretch>
        </p:blipFill>
        <p:spPr bwMode="auto">
          <a:xfrm>
            <a:off x="1354138" y="5380038"/>
            <a:ext cx="2622550" cy="1035050"/>
          </a:xfrm>
          <a:prstGeom prst="rect">
            <a:avLst/>
          </a:prstGeom>
          <a:noFill/>
          <a:ln w="9525">
            <a:noFill/>
            <a:miter lim="800000"/>
            <a:headEnd/>
            <a:tailEnd/>
          </a:ln>
        </p:spPr>
      </p:pic>
      <p:pic>
        <p:nvPicPr>
          <p:cNvPr id="46090" name="Picture 41" descr="Edittex"/>
          <p:cNvPicPr>
            <a:picLocks noChangeAspect="1" noChangeArrowheads="1"/>
          </p:cNvPicPr>
          <p:nvPr>
            <p:custDataLst>
              <p:tags r:id="rId3"/>
            </p:custDataLst>
          </p:nvPr>
        </p:nvPicPr>
        <p:blipFill>
          <a:blip r:embed="rId9" cstate="print"/>
          <a:srcRect/>
          <a:stretch>
            <a:fillRect/>
          </a:stretch>
        </p:blipFill>
        <p:spPr bwMode="auto">
          <a:xfrm>
            <a:off x="4895850" y="5235575"/>
            <a:ext cx="3276600" cy="1317625"/>
          </a:xfrm>
          <a:prstGeom prst="rect">
            <a:avLst/>
          </a:prstGeom>
          <a:noFill/>
          <a:ln w="9525">
            <a:noFill/>
            <a:miter lim="800000"/>
            <a:headEnd/>
            <a:tailEnd/>
          </a:ln>
        </p:spPr>
      </p:pic>
      <p:pic>
        <p:nvPicPr>
          <p:cNvPr id="46091" name="Picture 43" descr="Edittex"/>
          <p:cNvPicPr>
            <a:picLocks noChangeAspect="1" noChangeArrowheads="1"/>
          </p:cNvPicPr>
          <p:nvPr>
            <p:custDataLst>
              <p:tags r:id="rId4"/>
            </p:custDataLst>
          </p:nvPr>
        </p:nvPicPr>
        <p:blipFill>
          <a:blip r:embed="rId10" cstate="print"/>
          <a:srcRect/>
          <a:stretch>
            <a:fillRect/>
          </a:stretch>
        </p:blipFill>
        <p:spPr bwMode="auto">
          <a:xfrm>
            <a:off x="5210175" y="2414588"/>
            <a:ext cx="2112963" cy="1319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n-US" smtClean="0"/>
              <a:t>Homogeneous coordinates</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None/>
              <a:defRPr/>
            </a:pPr>
            <a:endParaRPr lang="en-US" sz="3600" dirty="0" smtClean="0"/>
          </a:p>
          <a:p>
            <a:pPr eaLnBrk="1" fontAlgn="auto" hangingPunct="1">
              <a:spcAft>
                <a:spcPts val="0"/>
              </a:spcAft>
              <a:buFont typeface="Arial" pitchFamily="34" charset="0"/>
              <a:buNone/>
              <a:defRPr/>
            </a:pPr>
            <a:r>
              <a:rPr lang="en-US" dirty="0" smtClean="0"/>
              <a:t>Invariant to scaling</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Point in Cartesian is ray in Homogeneous</a:t>
            </a:r>
          </a:p>
          <a:p>
            <a:pPr eaLnBrk="1" fontAlgn="auto" hangingPunct="1">
              <a:spcAft>
                <a:spcPts val="0"/>
              </a:spcAft>
              <a:buFont typeface="Arial" pitchFamily="34" charset="0"/>
              <a:buNone/>
              <a:defRPr/>
            </a:pPr>
            <a:endParaRPr lang="en-US" sz="3600" dirty="0" smtClean="0"/>
          </a:p>
        </p:txBody>
      </p:sp>
      <p:graphicFrame>
        <p:nvGraphicFramePr>
          <p:cNvPr id="2050" name="Object 2"/>
          <p:cNvGraphicFramePr>
            <a:graphicFrameLocks noChangeAspect="1"/>
          </p:cNvGraphicFramePr>
          <p:nvPr/>
        </p:nvGraphicFramePr>
        <p:xfrm>
          <a:off x="1981200" y="2286000"/>
          <a:ext cx="4217988" cy="1803400"/>
        </p:xfrm>
        <a:graphic>
          <a:graphicData uri="http://schemas.openxmlformats.org/presentationml/2006/ole">
            <mc:AlternateContent xmlns:mc="http://schemas.openxmlformats.org/markup-compatibility/2006">
              <mc:Choice xmlns:v="urn:schemas-microsoft-com:vml" Requires="v">
                <p:oleObj spid="_x0000_s94216" name="Equation" r:id="rId4" imgW="1663560" imgH="711000" progId="Equation.3">
                  <p:embed/>
                </p:oleObj>
              </mc:Choice>
              <mc:Fallback>
                <p:oleObj name="Equation" r:id="rId4" imgW="1663560" imgH="711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4217988" cy="180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Box 19"/>
          <p:cNvSpPr txBox="1">
            <a:spLocks noChangeArrowheads="1"/>
          </p:cNvSpPr>
          <p:nvPr/>
        </p:nvSpPr>
        <p:spPr bwMode="auto">
          <a:xfrm>
            <a:off x="1447800" y="4038600"/>
            <a:ext cx="3048000" cy="830263"/>
          </a:xfrm>
          <a:prstGeom prst="rect">
            <a:avLst/>
          </a:prstGeom>
          <a:noFill/>
          <a:ln w="9525">
            <a:noFill/>
            <a:miter lim="800000"/>
            <a:headEnd/>
            <a:tailEnd/>
          </a:ln>
        </p:spPr>
        <p:txBody>
          <a:bodyPr>
            <a:spAutoFit/>
          </a:bodyPr>
          <a:lstStyle/>
          <a:p>
            <a:pPr algn="ctr"/>
            <a:r>
              <a:rPr lang="en-US" sz="2400">
                <a:latin typeface="Calibri" pitchFamily="34" charset="0"/>
              </a:rPr>
              <a:t>Homogeneous Coordinates</a:t>
            </a:r>
          </a:p>
        </p:txBody>
      </p:sp>
      <p:sp>
        <p:nvSpPr>
          <p:cNvPr id="2054" name="TextBox 20"/>
          <p:cNvSpPr txBox="1">
            <a:spLocks noChangeArrowheads="1"/>
          </p:cNvSpPr>
          <p:nvPr/>
        </p:nvSpPr>
        <p:spPr bwMode="auto">
          <a:xfrm>
            <a:off x="4267200" y="4038600"/>
            <a:ext cx="2209800" cy="830997"/>
          </a:xfrm>
          <a:prstGeom prst="rect">
            <a:avLst/>
          </a:prstGeom>
          <a:noFill/>
          <a:ln w="9525">
            <a:noFill/>
            <a:miter lim="800000"/>
            <a:headEnd/>
            <a:tailEnd/>
          </a:ln>
        </p:spPr>
        <p:txBody>
          <a:bodyPr>
            <a:spAutoFit/>
          </a:bodyPr>
          <a:lstStyle/>
          <a:p>
            <a:pPr algn="ctr"/>
            <a:r>
              <a:rPr lang="en-US" sz="2400" dirty="0" smtClean="0">
                <a:latin typeface="Calibri" pitchFamily="34" charset="0"/>
              </a:rPr>
              <a:t>Cartesian </a:t>
            </a:r>
            <a:r>
              <a:rPr lang="en-US" sz="2400" dirty="0">
                <a:latin typeface="Calibri" pitchFamily="34" charset="0"/>
              </a:rPr>
              <a:t>Coordinates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your final projects</a:t>
            </a:r>
            <a:endParaRPr lang="en-US" dirty="0"/>
          </a:p>
        </p:txBody>
      </p:sp>
      <p:sp>
        <p:nvSpPr>
          <p:cNvPr id="3" name="Content Placeholder 2"/>
          <p:cNvSpPr>
            <a:spLocks noGrp="1"/>
          </p:cNvSpPr>
          <p:nvPr>
            <p:ph idx="1"/>
          </p:nvPr>
        </p:nvSpPr>
        <p:spPr>
          <a:xfrm>
            <a:off x="457200" y="990600"/>
            <a:ext cx="8229600" cy="5867400"/>
          </a:xfrm>
        </p:spPr>
        <p:txBody>
          <a:bodyPr>
            <a:normAutofit fontScale="62500" lnSpcReduction="20000"/>
          </a:bodyPr>
          <a:lstStyle/>
          <a:p>
            <a:r>
              <a:rPr lang="en-US" dirty="0" smtClean="0"/>
              <a:t>Strongly encouraged to work in groups of 2-4 (but if you have a good reason to work by self, could be ok)</a:t>
            </a:r>
          </a:p>
          <a:p>
            <a:endParaRPr lang="en-US" dirty="0" smtClean="0"/>
          </a:p>
          <a:p>
            <a:r>
              <a:rPr lang="en-US" dirty="0" smtClean="0"/>
              <a:t>Projects don’t need to be of publishable originality but should evince independent effort to learn about a new topic, try something new, or apply to an application of interest</a:t>
            </a:r>
          </a:p>
          <a:p>
            <a:endParaRPr lang="en-US" dirty="0" smtClean="0"/>
          </a:p>
          <a:p>
            <a:r>
              <a:rPr lang="en-US" dirty="0" smtClean="0"/>
              <a:t>Proposals will be due after Spring Break</a:t>
            </a:r>
            <a:endParaRPr lang="en-US" dirty="0"/>
          </a:p>
          <a:p>
            <a:endParaRPr lang="en-US" dirty="0" smtClean="0"/>
          </a:p>
          <a:p>
            <a:r>
              <a:rPr lang="en-US" dirty="0" smtClean="0"/>
              <a:t>Project ideas from </a:t>
            </a:r>
            <a:r>
              <a:rPr lang="en-US" dirty="0" err="1" smtClean="0"/>
              <a:t>Cinda</a:t>
            </a:r>
            <a:r>
              <a:rPr lang="en-US" dirty="0" smtClean="0"/>
              <a:t> </a:t>
            </a:r>
            <a:r>
              <a:rPr lang="en-US" dirty="0" err="1" smtClean="0"/>
              <a:t>Hereen</a:t>
            </a:r>
            <a:endParaRPr lang="en-US" dirty="0"/>
          </a:p>
          <a:p>
            <a:pPr marL="971550" lvl="1" indent="-514350">
              <a:buFont typeface="+mj-lt"/>
              <a:buAutoNum type="arabicPeriod"/>
            </a:pPr>
            <a:r>
              <a:rPr lang="en-US" b="1" dirty="0"/>
              <a:t>C</a:t>
            </a:r>
            <a:r>
              <a:rPr lang="en-US" b="1" dirty="0" smtClean="0"/>
              <a:t>lassroom attendance</a:t>
            </a:r>
            <a:r>
              <a:rPr lang="en-US" dirty="0" smtClean="0"/>
              <a:t>:  </a:t>
            </a:r>
            <a:r>
              <a:rPr lang="en-US" dirty="0"/>
              <a:t>I teach in Siebel 1404, and I'd like to be able to track attendance by taking photos of the room (students who opt out can just put their heads down).  Extra facts in the problem:  </a:t>
            </a:r>
            <a:r>
              <a:rPr lang="en-US" dirty="0" smtClean="0"/>
              <a:t>a) </a:t>
            </a:r>
            <a:r>
              <a:rPr lang="en-US" dirty="0"/>
              <a:t>I have photo </a:t>
            </a:r>
            <a:r>
              <a:rPr lang="en-US" dirty="0" smtClean="0"/>
              <a:t>rosters</a:t>
            </a:r>
            <a:r>
              <a:rPr lang="en-US" dirty="0"/>
              <a:t>;</a:t>
            </a:r>
            <a:r>
              <a:rPr lang="en-US" dirty="0" smtClean="0"/>
              <a:t> b) </a:t>
            </a:r>
            <a:r>
              <a:rPr lang="en-US" dirty="0" err="1"/>
              <a:t>i'm</a:t>
            </a:r>
            <a:r>
              <a:rPr lang="en-US" dirty="0"/>
              <a:t> willing to use a tagging system wherein students can verify our </a:t>
            </a:r>
            <a:r>
              <a:rPr lang="en-US" dirty="0" smtClean="0"/>
              <a:t>assertions; c) </a:t>
            </a:r>
            <a:r>
              <a:rPr lang="en-US" dirty="0"/>
              <a:t>the results don't have to be </a:t>
            </a:r>
            <a:r>
              <a:rPr lang="en-US" dirty="0" smtClean="0"/>
              <a:t>exact.</a:t>
            </a:r>
          </a:p>
          <a:p>
            <a:pPr marL="971550" lvl="1" indent="-514350">
              <a:buFont typeface="+mj-lt"/>
              <a:buAutoNum type="arabicPeriod"/>
            </a:pPr>
            <a:r>
              <a:rPr lang="en-US" b="1" dirty="0"/>
              <a:t>M</a:t>
            </a:r>
            <a:r>
              <a:rPr lang="en-US" b="1" dirty="0" smtClean="0"/>
              <a:t>edication tracking:</a:t>
            </a:r>
            <a:r>
              <a:rPr lang="en-US" dirty="0" smtClean="0"/>
              <a:t>  </a:t>
            </a:r>
            <a:r>
              <a:rPr lang="en-US" dirty="0"/>
              <a:t>I would like for a person to be able to chart his/her medicine consumption by taking a photo of the med bottles.  Extra facts: a. it has to work on a mobile device (limited computation), b. it could be a matching problem--could photograph known meds and use the photos as the labels.  </a:t>
            </a:r>
          </a:p>
          <a:p>
            <a:pPr marL="971550" lvl="1" indent="-514350">
              <a:buFont typeface="+mj-lt"/>
              <a:buAutoNum type="arabicPeriod"/>
            </a:pPr>
            <a:r>
              <a:rPr lang="en-US" b="1" dirty="0" smtClean="0"/>
              <a:t>Thermometer reading:</a:t>
            </a:r>
            <a:r>
              <a:rPr lang="en-US" dirty="0" smtClean="0"/>
              <a:t> In </a:t>
            </a:r>
            <a:r>
              <a:rPr lang="en-US" dirty="0"/>
              <a:t>a related problem, I</a:t>
            </a:r>
            <a:r>
              <a:rPr lang="en-US" dirty="0" smtClean="0"/>
              <a:t>'d </a:t>
            </a:r>
            <a:r>
              <a:rPr lang="en-US" dirty="0"/>
              <a:t>like to be able to take a picture of a thermometer (digital or analogue) and record it's reading.</a:t>
            </a:r>
          </a:p>
          <a:p>
            <a:pPr lvl="1"/>
            <a:endParaRPr lang="en-US" dirty="0"/>
          </a:p>
        </p:txBody>
      </p:sp>
    </p:spTree>
    <p:extLst>
      <p:ext uri="{BB962C8B-B14F-4D97-AF65-F5344CB8AC3E}">
        <p14:creationId xmlns:p14="http://schemas.microsoft.com/office/powerpoint/2010/main" val="3571634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a:xfrm>
            <a:off x="381000" y="228600"/>
            <a:ext cx="8229600" cy="914400"/>
          </a:xfrm>
        </p:spPr>
        <p:txBody>
          <a:bodyPr>
            <a:normAutofit fontScale="90000"/>
          </a:bodyPr>
          <a:lstStyle/>
          <a:p>
            <a:pPr eaLnBrk="1" hangingPunct="1">
              <a:defRPr/>
            </a:pPr>
            <a:r>
              <a:rPr lang="en-US" sz="3600" smtClean="0"/>
              <a:t>Basic geometry in homogeneous coordinates</a:t>
            </a:r>
          </a:p>
        </p:txBody>
      </p:sp>
      <p:sp>
        <p:nvSpPr>
          <p:cNvPr id="3079" name="Content Placeholder 2"/>
          <p:cNvSpPr>
            <a:spLocks noGrp="1"/>
          </p:cNvSpPr>
          <p:nvPr>
            <p:ph idx="1"/>
          </p:nvPr>
        </p:nvSpPr>
        <p:spPr>
          <a:xfrm>
            <a:off x="457200" y="1493838"/>
            <a:ext cx="8229600" cy="5135562"/>
          </a:xfrm>
        </p:spPr>
        <p:txBody>
          <a:bodyPr/>
          <a:lstStyle/>
          <a:p>
            <a:pPr eaLnBrk="1" hangingPunct="1"/>
            <a:r>
              <a:rPr lang="en-US" smtClean="0"/>
              <a:t>Line equation:  ax + by + c = 0</a:t>
            </a:r>
          </a:p>
          <a:p>
            <a:pPr eaLnBrk="1" hangingPunct="1"/>
            <a:endParaRPr lang="en-US" smtClean="0"/>
          </a:p>
          <a:p>
            <a:pPr eaLnBrk="1" hangingPunct="1"/>
            <a:r>
              <a:rPr lang="en-US" smtClean="0"/>
              <a:t>Append 1 to pixel coordinate to get homogeneous coordinate</a:t>
            </a:r>
          </a:p>
          <a:p>
            <a:pPr eaLnBrk="1" hangingPunct="1"/>
            <a:endParaRPr lang="en-US" smtClean="0"/>
          </a:p>
          <a:p>
            <a:pPr eaLnBrk="1" hangingPunct="1"/>
            <a:r>
              <a:rPr lang="en-US" smtClean="0"/>
              <a:t>Line given by cross product of two points</a:t>
            </a:r>
          </a:p>
          <a:p>
            <a:pPr eaLnBrk="1" hangingPunct="1"/>
            <a:endParaRPr lang="en-US" smtClean="0"/>
          </a:p>
          <a:p>
            <a:pPr eaLnBrk="1" hangingPunct="1"/>
            <a:r>
              <a:rPr lang="en-US" smtClean="0"/>
              <a:t>Intersection of two lines given by cross product of the lines</a:t>
            </a:r>
          </a:p>
          <a:p>
            <a:pPr eaLnBrk="1" hangingPunct="1"/>
            <a:endParaRPr lang="en-US" b="1" smtClean="0"/>
          </a:p>
          <a:p>
            <a:pPr eaLnBrk="1" hangingPunct="1"/>
            <a:endParaRPr lang="en-US" b="1" smtClean="0"/>
          </a:p>
        </p:txBody>
      </p:sp>
      <p:graphicFrame>
        <p:nvGraphicFramePr>
          <p:cNvPr id="3074" name="Object 2"/>
          <p:cNvGraphicFramePr>
            <a:graphicFrameLocks noChangeAspect="1"/>
          </p:cNvGraphicFramePr>
          <p:nvPr/>
        </p:nvGraphicFramePr>
        <p:xfrm>
          <a:off x="7010400" y="2689225"/>
          <a:ext cx="1341438" cy="1633538"/>
        </p:xfrm>
        <a:graphic>
          <a:graphicData uri="http://schemas.openxmlformats.org/presentationml/2006/ole">
            <mc:AlternateContent xmlns:mc="http://schemas.openxmlformats.org/markup-compatibility/2006">
              <mc:Choice xmlns:v="urn:schemas-microsoft-com:vml" Requires="v">
                <p:oleObj spid="_x0000_s95258" name="Equation" r:id="rId3" imgW="583920" imgH="711000" progId="Equation.3">
                  <p:embed/>
                </p:oleObj>
              </mc:Choice>
              <mc:Fallback>
                <p:oleObj name="Equation" r:id="rId3" imgW="583920" imgH="7110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689225"/>
                        <a:ext cx="1341438" cy="163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629400" y="4856163"/>
          <a:ext cx="2070100" cy="533400"/>
        </p:xfrm>
        <a:graphic>
          <a:graphicData uri="http://schemas.openxmlformats.org/presentationml/2006/ole">
            <mc:AlternateContent xmlns:mc="http://schemas.openxmlformats.org/markup-compatibility/2006">
              <mc:Choice xmlns:v="urn:schemas-microsoft-com:vml" Requires="v">
                <p:oleObj spid="_x0000_s95259" name="Equation" r:id="rId5" imgW="901440" imgH="241200" progId="Equation.3">
                  <p:embed/>
                </p:oleObj>
              </mc:Choice>
              <mc:Fallback>
                <p:oleObj name="Equation" r:id="rId5" imgW="901440" imgH="2412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856163"/>
                        <a:ext cx="20701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6324600" y="6151563"/>
          <a:ext cx="2303463" cy="554037"/>
        </p:xfrm>
        <a:graphic>
          <a:graphicData uri="http://schemas.openxmlformats.org/presentationml/2006/ole">
            <mc:AlternateContent xmlns:mc="http://schemas.openxmlformats.org/markup-compatibility/2006">
              <mc:Choice xmlns:v="urn:schemas-microsoft-com:vml" Requires="v">
                <p:oleObj spid="_x0000_s95260" name="Equation" r:id="rId7" imgW="1002960" imgH="241200" progId="Equation.3">
                  <p:embed/>
                </p:oleObj>
              </mc:Choice>
              <mc:Fallback>
                <p:oleObj name="Equation" r:id="rId7" imgW="1002960" imgH="2412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6151563"/>
                        <a:ext cx="2303463" cy="554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6707188" y="1046163"/>
          <a:ext cx="1631950" cy="1633537"/>
        </p:xfrm>
        <a:graphic>
          <a:graphicData uri="http://schemas.openxmlformats.org/presentationml/2006/ole">
            <mc:AlternateContent xmlns:mc="http://schemas.openxmlformats.org/markup-compatibility/2006">
              <mc:Choice xmlns:v="urn:schemas-microsoft-com:vml" Requires="v">
                <p:oleObj spid="_x0000_s95261" name="Equation" r:id="rId9" imgW="711000" imgH="711000" progId="Equation.3">
                  <p:embed/>
                </p:oleObj>
              </mc:Choice>
              <mc:Fallback>
                <p:oleObj name="Equation" r:id="rId9" imgW="711000" imgH="7110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7188" y="1046163"/>
                        <a:ext cx="1631950" cy="163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pPr eaLnBrk="1" hangingPunct="1">
              <a:defRPr/>
            </a:pPr>
            <a:r>
              <a:rPr lang="en-US" sz="3200" smtClean="0"/>
              <a:t>Another problem solved by homogeneous coordinates</a:t>
            </a:r>
          </a:p>
        </p:txBody>
      </p:sp>
      <p:cxnSp>
        <p:nvCxnSpPr>
          <p:cNvPr id="6" name="Straight Connector 5"/>
          <p:cNvCxnSpPr/>
          <p:nvPr/>
        </p:nvCxnSpPr>
        <p:spPr>
          <a:xfrm rot="5400000" flipH="1" flipV="1">
            <a:off x="2438400" y="3581400"/>
            <a:ext cx="2895600" cy="1524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600200" y="2895600"/>
            <a:ext cx="5029200" cy="2057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3200400" y="3733800"/>
            <a:ext cx="2895600" cy="1524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905000" y="3581400"/>
            <a:ext cx="5029200" cy="2057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111" name="TextBox 12"/>
          <p:cNvSpPr txBox="1">
            <a:spLocks noChangeArrowheads="1"/>
          </p:cNvSpPr>
          <p:nvPr/>
        </p:nvSpPr>
        <p:spPr bwMode="auto">
          <a:xfrm>
            <a:off x="2743200" y="2209800"/>
            <a:ext cx="3505200" cy="708025"/>
          </a:xfrm>
          <a:prstGeom prst="rect">
            <a:avLst/>
          </a:prstGeom>
          <a:noFill/>
          <a:ln w="9525">
            <a:noFill/>
            <a:miter lim="800000"/>
            <a:headEnd/>
            <a:tailEnd/>
          </a:ln>
        </p:spPr>
        <p:txBody>
          <a:bodyPr>
            <a:spAutoFit/>
          </a:bodyPr>
          <a:lstStyle/>
          <a:p>
            <a:pPr marL="0" lvl="1"/>
            <a:r>
              <a:rPr lang="en-US" sz="2000" dirty="0" smtClean="0"/>
              <a:t>Cartesian:  </a:t>
            </a:r>
            <a:r>
              <a:rPr lang="en-US" sz="2000" dirty="0">
                <a:solidFill>
                  <a:schemeClr val="tx2"/>
                </a:solidFill>
              </a:rPr>
              <a:t>(</a:t>
            </a:r>
            <a:r>
              <a:rPr lang="en-US" sz="2000" dirty="0" err="1">
                <a:solidFill>
                  <a:schemeClr val="tx2"/>
                </a:solidFill>
              </a:rPr>
              <a:t>Inf</a:t>
            </a:r>
            <a:r>
              <a:rPr lang="en-US" sz="2000" dirty="0">
                <a:solidFill>
                  <a:schemeClr val="tx2"/>
                </a:solidFill>
              </a:rPr>
              <a:t>, </a:t>
            </a:r>
            <a:r>
              <a:rPr lang="en-US" sz="2000" dirty="0" err="1">
                <a:solidFill>
                  <a:schemeClr val="tx2"/>
                </a:solidFill>
              </a:rPr>
              <a:t>Inf</a:t>
            </a:r>
            <a:r>
              <a:rPr lang="en-US" sz="2000" dirty="0">
                <a:solidFill>
                  <a:schemeClr val="tx2"/>
                </a:solidFill>
              </a:rPr>
              <a:t>)</a:t>
            </a:r>
          </a:p>
          <a:p>
            <a:pPr marL="0" lvl="1"/>
            <a:r>
              <a:rPr lang="en-US" sz="2000" dirty="0"/>
              <a:t>Homogeneous:  </a:t>
            </a:r>
            <a:r>
              <a:rPr lang="en-US" sz="2000" dirty="0">
                <a:solidFill>
                  <a:schemeClr val="tx2"/>
                </a:solidFill>
              </a:rPr>
              <a:t>(1, 1, 0)</a:t>
            </a:r>
          </a:p>
        </p:txBody>
      </p:sp>
      <p:sp>
        <p:nvSpPr>
          <p:cNvPr id="47112" name="Content Placeholder 2"/>
          <p:cNvSpPr>
            <a:spLocks noGrp="1"/>
          </p:cNvSpPr>
          <p:nvPr>
            <p:ph idx="1"/>
          </p:nvPr>
        </p:nvSpPr>
        <p:spPr>
          <a:xfrm>
            <a:off x="457200" y="990600"/>
            <a:ext cx="7467600" cy="1219200"/>
          </a:xfrm>
        </p:spPr>
        <p:txBody>
          <a:bodyPr/>
          <a:lstStyle/>
          <a:p>
            <a:pPr eaLnBrk="1" hangingPunct="1"/>
            <a:endParaRPr lang="en-US" smtClean="0"/>
          </a:p>
          <a:p>
            <a:pPr eaLnBrk="1" hangingPunct="1">
              <a:buFont typeface="Arial" charset="0"/>
              <a:buNone/>
            </a:pPr>
            <a:r>
              <a:rPr lang="en-US" smtClean="0"/>
              <a:t>	Intersection of parallel lines</a:t>
            </a:r>
          </a:p>
        </p:txBody>
      </p:sp>
      <p:sp>
        <p:nvSpPr>
          <p:cNvPr id="47113" name="TextBox 10"/>
          <p:cNvSpPr txBox="1">
            <a:spLocks noChangeArrowheads="1"/>
          </p:cNvSpPr>
          <p:nvPr/>
        </p:nvSpPr>
        <p:spPr bwMode="auto">
          <a:xfrm>
            <a:off x="5791200" y="2133600"/>
            <a:ext cx="3505200" cy="708025"/>
          </a:xfrm>
          <a:prstGeom prst="rect">
            <a:avLst/>
          </a:prstGeom>
          <a:noFill/>
          <a:ln w="9525">
            <a:noFill/>
            <a:miter lim="800000"/>
            <a:headEnd/>
            <a:tailEnd/>
          </a:ln>
        </p:spPr>
        <p:txBody>
          <a:bodyPr>
            <a:spAutoFit/>
          </a:bodyPr>
          <a:lstStyle/>
          <a:p>
            <a:pPr marL="0" lvl="1"/>
            <a:r>
              <a:rPr lang="en-US" sz="2000" dirty="0" smtClean="0"/>
              <a:t>Cartesian:  </a:t>
            </a:r>
            <a:r>
              <a:rPr lang="en-US" sz="2000" dirty="0">
                <a:solidFill>
                  <a:srgbClr val="FF0000"/>
                </a:solidFill>
              </a:rPr>
              <a:t>(</a:t>
            </a:r>
            <a:r>
              <a:rPr lang="en-US" sz="2000" dirty="0" err="1">
                <a:solidFill>
                  <a:srgbClr val="FF0000"/>
                </a:solidFill>
              </a:rPr>
              <a:t>Inf</a:t>
            </a:r>
            <a:r>
              <a:rPr lang="en-US" sz="2000" dirty="0">
                <a:solidFill>
                  <a:srgbClr val="FF0000"/>
                </a:solidFill>
              </a:rPr>
              <a:t>, </a:t>
            </a:r>
            <a:r>
              <a:rPr lang="en-US" sz="2000" dirty="0" err="1">
                <a:solidFill>
                  <a:srgbClr val="FF0000"/>
                </a:solidFill>
              </a:rPr>
              <a:t>Inf</a:t>
            </a:r>
            <a:r>
              <a:rPr lang="en-US" sz="2000" dirty="0">
                <a:solidFill>
                  <a:srgbClr val="FF0000"/>
                </a:solidFill>
              </a:rPr>
              <a:t>) </a:t>
            </a:r>
            <a:endParaRPr lang="en-US" sz="2000" dirty="0">
              <a:solidFill>
                <a:schemeClr val="tx2"/>
              </a:solidFill>
            </a:endParaRPr>
          </a:p>
          <a:p>
            <a:r>
              <a:rPr lang="en-US" sz="2000" dirty="0"/>
              <a:t>Homogeneous:  </a:t>
            </a:r>
            <a:r>
              <a:rPr lang="en-US" sz="2000" dirty="0">
                <a:solidFill>
                  <a:srgbClr val="FF0000"/>
                </a:solidFill>
              </a:rPr>
              <a:t>(1, 2, 0)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15238" y="0"/>
            <a:ext cx="1528762" cy="254000"/>
          </a:xfrm>
          <a:prstGeom prst="rect">
            <a:avLst/>
          </a:prstGeom>
          <a:noFill/>
        </p:spPr>
        <p:txBody>
          <a:bodyPr wrap="none">
            <a:spAutoFit/>
          </a:bodyPr>
          <a:lstStyle/>
          <a:p>
            <a:pPr>
              <a:defRPr/>
            </a:pPr>
            <a:r>
              <a:rPr lang="en-US" sz="1050" dirty="0"/>
              <a:t>Slide Credit: </a:t>
            </a:r>
            <a:r>
              <a:rPr lang="en-US" sz="1050" dirty="0" err="1"/>
              <a:t>Saverese</a:t>
            </a:r>
            <a:endParaRPr lang="en-US" sz="1050" dirty="0"/>
          </a:p>
        </p:txBody>
      </p:sp>
      <p:sp>
        <p:nvSpPr>
          <p:cNvPr id="15" name="Rectangle 2"/>
          <p:cNvSpPr txBox="1">
            <a:spLocks noChangeArrowheads="1"/>
          </p:cNvSpPr>
          <p:nvPr/>
        </p:nvSpPr>
        <p:spPr>
          <a:xfrm>
            <a:off x="457200" y="0"/>
            <a:ext cx="8229600" cy="914400"/>
          </a:xfrm>
          <a:prstGeom prst="rect">
            <a:avLst/>
          </a:prstGeom>
        </p:spPr>
        <p:txBody>
          <a:bodyPr/>
          <a:lstStyle/>
          <a:p>
            <a:pPr>
              <a:defRPr/>
            </a:pPr>
            <a:r>
              <a:rPr lang="en-US" sz="3600" dirty="0">
                <a:latin typeface="+mj-lt"/>
                <a:ea typeface="+mj-ea"/>
                <a:cs typeface="+mj-cs"/>
              </a:rPr>
              <a:t>Projection matrix</a:t>
            </a:r>
          </a:p>
        </p:txBody>
      </p:sp>
      <p:graphicFrame>
        <p:nvGraphicFramePr>
          <p:cNvPr id="4098" name="Object 3"/>
          <p:cNvGraphicFramePr>
            <a:graphicFrameLocks noChangeAspect="1"/>
          </p:cNvGraphicFramePr>
          <p:nvPr/>
        </p:nvGraphicFramePr>
        <p:xfrm>
          <a:off x="1122363" y="4267200"/>
          <a:ext cx="2976562" cy="674688"/>
        </p:xfrm>
        <a:graphic>
          <a:graphicData uri="http://schemas.openxmlformats.org/presentationml/2006/ole">
            <mc:AlternateContent xmlns:mc="http://schemas.openxmlformats.org/markup-compatibility/2006">
              <mc:Choice xmlns:v="urn:schemas-microsoft-com:vml" Requires="v">
                <p:oleObj spid="_x0000_s96264" name="Equation" r:id="rId4" imgW="952200" imgH="215640" progId="Equation.3">
                  <p:embed/>
                </p:oleObj>
              </mc:Choice>
              <mc:Fallback>
                <p:oleObj name="Equation" r:id="rId4" imgW="952200" imgH="21564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363" y="4267200"/>
                        <a:ext cx="2976562"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extBox 11"/>
          <p:cNvSpPr txBox="1">
            <a:spLocks noChangeArrowheads="1"/>
          </p:cNvSpPr>
          <p:nvPr/>
        </p:nvSpPr>
        <p:spPr bwMode="auto">
          <a:xfrm>
            <a:off x="4419600" y="4191000"/>
            <a:ext cx="3395225" cy="1477328"/>
          </a:xfrm>
          <a:prstGeom prst="rect">
            <a:avLst/>
          </a:prstGeom>
          <a:noFill/>
          <a:ln w="9525">
            <a:noFill/>
            <a:miter lim="800000"/>
            <a:headEnd/>
            <a:tailEnd/>
          </a:ln>
        </p:spPr>
        <p:txBody>
          <a:bodyPr wrap="none">
            <a:spAutoFit/>
          </a:bodyPr>
          <a:lstStyle/>
          <a:p>
            <a:r>
              <a:rPr lang="en-US" b="1" dirty="0" smtClean="0"/>
              <a:t>x</a:t>
            </a:r>
            <a:r>
              <a:rPr lang="en-US" dirty="0" smtClean="0"/>
              <a:t>: </a:t>
            </a:r>
            <a:r>
              <a:rPr lang="en-US" dirty="0"/>
              <a:t>Image Coordinates: (u,v,1)</a:t>
            </a:r>
          </a:p>
          <a:p>
            <a:r>
              <a:rPr lang="en-US" b="1" dirty="0"/>
              <a:t>K</a:t>
            </a:r>
            <a:r>
              <a:rPr lang="en-US" dirty="0"/>
              <a:t>: Intrinsic Matrix (3x3)</a:t>
            </a:r>
          </a:p>
          <a:p>
            <a:r>
              <a:rPr lang="en-US" b="1" dirty="0"/>
              <a:t>R</a:t>
            </a:r>
            <a:r>
              <a:rPr lang="en-US" dirty="0"/>
              <a:t>: Rotation (3x3) </a:t>
            </a:r>
          </a:p>
          <a:p>
            <a:r>
              <a:rPr lang="en-US" b="1" dirty="0"/>
              <a:t>t</a:t>
            </a:r>
            <a:r>
              <a:rPr lang="en-US" dirty="0"/>
              <a:t>: Translation (3x1)</a:t>
            </a:r>
          </a:p>
          <a:p>
            <a:r>
              <a:rPr lang="en-US" b="1" dirty="0" smtClean="0"/>
              <a:t>X</a:t>
            </a:r>
            <a:r>
              <a:rPr lang="en-US" dirty="0" smtClean="0"/>
              <a:t>:</a:t>
            </a:r>
            <a:r>
              <a:rPr lang="en-US" b="1" dirty="0" smtClean="0"/>
              <a:t> </a:t>
            </a:r>
            <a:r>
              <a:rPr lang="en-US" dirty="0"/>
              <a:t>World Coordinates: (X,Y,Z,1)</a:t>
            </a:r>
          </a:p>
        </p:txBody>
      </p:sp>
      <p:pic>
        <p:nvPicPr>
          <p:cNvPr id="4102" name="Picture 2"/>
          <p:cNvPicPr>
            <a:picLocks noChangeAspect="1" noChangeArrowheads="1"/>
          </p:cNvPicPr>
          <p:nvPr/>
        </p:nvPicPr>
        <p:blipFill>
          <a:blip r:embed="rId6" cstate="print"/>
          <a:srcRect/>
          <a:stretch>
            <a:fillRect/>
          </a:stretch>
        </p:blipFill>
        <p:spPr bwMode="auto">
          <a:xfrm>
            <a:off x="990600" y="1295400"/>
            <a:ext cx="6629400" cy="2752725"/>
          </a:xfrm>
          <a:prstGeom prst="rect">
            <a:avLst/>
          </a:prstGeom>
          <a:noFill/>
          <a:ln w="9525">
            <a:noFill/>
            <a:miter lim="800000"/>
            <a:headEnd/>
            <a:tailEnd/>
          </a:ln>
        </p:spPr>
      </p:pic>
      <p:sp>
        <p:nvSpPr>
          <p:cNvPr id="4103" name="Line 12"/>
          <p:cNvSpPr>
            <a:spLocks noChangeShapeType="1"/>
          </p:cNvSpPr>
          <p:nvPr/>
        </p:nvSpPr>
        <p:spPr bwMode="auto">
          <a:xfrm flipV="1">
            <a:off x="7696200" y="1219200"/>
            <a:ext cx="0" cy="1216025"/>
          </a:xfrm>
          <a:prstGeom prst="line">
            <a:avLst/>
          </a:prstGeom>
          <a:noFill/>
          <a:ln w="25400">
            <a:solidFill>
              <a:schemeClr val="tx1"/>
            </a:solidFill>
            <a:round/>
            <a:headEnd/>
            <a:tailEnd type="triangle" w="med" len="med"/>
          </a:ln>
        </p:spPr>
        <p:txBody>
          <a:bodyPr/>
          <a:lstStyle/>
          <a:p>
            <a:endParaRPr lang="en-US"/>
          </a:p>
        </p:txBody>
      </p:sp>
      <p:sp>
        <p:nvSpPr>
          <p:cNvPr id="4104" name="Line 13"/>
          <p:cNvSpPr>
            <a:spLocks noChangeShapeType="1"/>
          </p:cNvSpPr>
          <p:nvPr/>
        </p:nvSpPr>
        <p:spPr bwMode="auto">
          <a:xfrm flipH="1">
            <a:off x="7162800" y="2438400"/>
            <a:ext cx="533400" cy="533400"/>
          </a:xfrm>
          <a:prstGeom prst="line">
            <a:avLst/>
          </a:prstGeom>
          <a:noFill/>
          <a:ln w="25400">
            <a:solidFill>
              <a:schemeClr val="tx1"/>
            </a:solidFill>
            <a:round/>
            <a:headEnd/>
            <a:tailEnd type="triangle" w="med" len="med"/>
          </a:ln>
        </p:spPr>
        <p:txBody>
          <a:bodyPr/>
          <a:lstStyle/>
          <a:p>
            <a:endParaRPr lang="en-US"/>
          </a:p>
        </p:txBody>
      </p:sp>
      <p:sp>
        <p:nvSpPr>
          <p:cNvPr id="4105" name="Line 14"/>
          <p:cNvSpPr>
            <a:spLocks noChangeShapeType="1"/>
          </p:cNvSpPr>
          <p:nvPr/>
        </p:nvSpPr>
        <p:spPr bwMode="auto">
          <a:xfrm>
            <a:off x="7696200" y="2438400"/>
            <a:ext cx="685800" cy="76200"/>
          </a:xfrm>
          <a:prstGeom prst="line">
            <a:avLst/>
          </a:prstGeom>
          <a:noFill/>
          <a:ln w="25400">
            <a:solidFill>
              <a:schemeClr val="tx1"/>
            </a:solidFill>
            <a:round/>
            <a:headEnd/>
            <a:tailEnd type="triangle" w="med" len="med"/>
          </a:ln>
        </p:spPr>
        <p:txBody>
          <a:bodyPr/>
          <a:lstStyle/>
          <a:p>
            <a:endParaRPr lang="en-US"/>
          </a:p>
        </p:txBody>
      </p:sp>
      <p:sp>
        <p:nvSpPr>
          <p:cNvPr id="4106" name="Text Box 15"/>
          <p:cNvSpPr txBox="1">
            <a:spLocks noChangeArrowheads="1"/>
          </p:cNvSpPr>
          <p:nvPr/>
        </p:nvSpPr>
        <p:spPr bwMode="auto">
          <a:xfrm>
            <a:off x="7696200" y="2667000"/>
            <a:ext cx="184150" cy="366713"/>
          </a:xfrm>
          <a:prstGeom prst="rect">
            <a:avLst/>
          </a:prstGeom>
          <a:noFill/>
          <a:ln w="25400">
            <a:noFill/>
            <a:miter lim="800000"/>
            <a:headEnd/>
            <a:tailEnd/>
          </a:ln>
        </p:spPr>
        <p:txBody>
          <a:bodyPr wrap="none">
            <a:spAutoFit/>
          </a:bodyPr>
          <a:lstStyle/>
          <a:p>
            <a:endParaRPr lang="en-US"/>
          </a:p>
        </p:txBody>
      </p:sp>
      <p:sp>
        <p:nvSpPr>
          <p:cNvPr id="4107" name="Text Box 16"/>
          <p:cNvSpPr txBox="1">
            <a:spLocks noChangeArrowheads="1"/>
          </p:cNvSpPr>
          <p:nvPr/>
        </p:nvSpPr>
        <p:spPr bwMode="auto">
          <a:xfrm>
            <a:off x="7620000" y="2498725"/>
            <a:ext cx="528638" cy="396875"/>
          </a:xfrm>
          <a:prstGeom prst="rect">
            <a:avLst/>
          </a:prstGeom>
          <a:noFill/>
          <a:ln w="25400">
            <a:noFill/>
            <a:miter lim="800000"/>
            <a:headEnd/>
            <a:tailEnd/>
          </a:ln>
        </p:spPr>
        <p:txBody>
          <a:bodyPr wrap="none">
            <a:spAutoFit/>
          </a:bodyPr>
          <a:lstStyle/>
          <a:p>
            <a:r>
              <a:rPr lang="en-US" sz="2000"/>
              <a:t>O</a:t>
            </a:r>
            <a:r>
              <a:rPr lang="en-US" sz="2000" baseline="-25000"/>
              <a:t>w</a:t>
            </a:r>
          </a:p>
        </p:txBody>
      </p:sp>
      <p:sp>
        <p:nvSpPr>
          <p:cNvPr id="4108" name="Text Box 17"/>
          <p:cNvSpPr txBox="1">
            <a:spLocks noChangeArrowheads="1"/>
          </p:cNvSpPr>
          <p:nvPr/>
        </p:nvSpPr>
        <p:spPr bwMode="auto">
          <a:xfrm>
            <a:off x="6934200" y="2971800"/>
            <a:ext cx="374650" cy="396875"/>
          </a:xfrm>
          <a:prstGeom prst="rect">
            <a:avLst/>
          </a:prstGeom>
          <a:noFill/>
          <a:ln w="25400">
            <a:noFill/>
            <a:miter lim="800000"/>
            <a:headEnd/>
            <a:tailEnd/>
          </a:ln>
        </p:spPr>
        <p:txBody>
          <a:bodyPr wrap="none">
            <a:spAutoFit/>
          </a:bodyPr>
          <a:lstStyle/>
          <a:p>
            <a:r>
              <a:rPr lang="en-US" sz="2000"/>
              <a:t>i</a:t>
            </a:r>
            <a:r>
              <a:rPr lang="en-US" sz="2000" baseline="-25000"/>
              <a:t>w</a:t>
            </a:r>
          </a:p>
        </p:txBody>
      </p:sp>
      <p:sp>
        <p:nvSpPr>
          <p:cNvPr id="4109" name="Text Box 18"/>
          <p:cNvSpPr txBox="1">
            <a:spLocks noChangeArrowheads="1"/>
          </p:cNvSpPr>
          <p:nvPr/>
        </p:nvSpPr>
        <p:spPr bwMode="auto">
          <a:xfrm>
            <a:off x="8001000" y="2057400"/>
            <a:ext cx="439738" cy="396875"/>
          </a:xfrm>
          <a:prstGeom prst="rect">
            <a:avLst/>
          </a:prstGeom>
          <a:noFill/>
          <a:ln w="25400">
            <a:noFill/>
            <a:miter lim="800000"/>
            <a:headEnd/>
            <a:tailEnd/>
          </a:ln>
        </p:spPr>
        <p:txBody>
          <a:bodyPr wrap="none">
            <a:spAutoFit/>
          </a:bodyPr>
          <a:lstStyle/>
          <a:p>
            <a:r>
              <a:rPr lang="en-US" sz="2000"/>
              <a:t>k</a:t>
            </a:r>
            <a:r>
              <a:rPr lang="en-US" sz="2000" baseline="-25000"/>
              <a:t>w</a:t>
            </a:r>
          </a:p>
        </p:txBody>
      </p:sp>
      <p:sp>
        <p:nvSpPr>
          <p:cNvPr id="4110" name="Text Box 19"/>
          <p:cNvSpPr txBox="1">
            <a:spLocks noChangeArrowheads="1"/>
          </p:cNvSpPr>
          <p:nvPr/>
        </p:nvSpPr>
        <p:spPr bwMode="auto">
          <a:xfrm>
            <a:off x="7772400" y="1143000"/>
            <a:ext cx="374650" cy="396875"/>
          </a:xfrm>
          <a:prstGeom prst="rect">
            <a:avLst/>
          </a:prstGeom>
          <a:noFill/>
          <a:ln w="25400">
            <a:noFill/>
            <a:miter lim="800000"/>
            <a:headEnd/>
            <a:tailEnd/>
          </a:ln>
        </p:spPr>
        <p:txBody>
          <a:bodyPr wrap="none">
            <a:spAutoFit/>
          </a:bodyPr>
          <a:lstStyle/>
          <a:p>
            <a:r>
              <a:rPr lang="en-US" sz="2000"/>
              <a:t>j</a:t>
            </a:r>
            <a:r>
              <a:rPr lang="en-US" sz="2000" baseline="-25000"/>
              <a:t>w</a:t>
            </a:r>
          </a:p>
        </p:txBody>
      </p:sp>
      <p:sp>
        <p:nvSpPr>
          <p:cNvPr id="4111" name="Freeform 22"/>
          <p:cNvSpPr>
            <a:spLocks/>
          </p:cNvSpPr>
          <p:nvPr/>
        </p:nvSpPr>
        <p:spPr bwMode="auto">
          <a:xfrm>
            <a:off x="4267200" y="1358900"/>
            <a:ext cx="3200400" cy="469900"/>
          </a:xfrm>
          <a:custGeom>
            <a:avLst/>
            <a:gdLst>
              <a:gd name="T0" fmla="*/ 0 w 2016"/>
              <a:gd name="T1" fmla="*/ 2147483647 h 296"/>
              <a:gd name="T2" fmla="*/ 2147483647 w 2016"/>
              <a:gd name="T3" fmla="*/ 2147483647 h 296"/>
              <a:gd name="T4" fmla="*/ 2147483647 w 2016"/>
              <a:gd name="T5" fmla="*/ 2147483647 h 296"/>
              <a:gd name="T6" fmla="*/ 2147483647 w 2016"/>
              <a:gd name="T7" fmla="*/ 2147483647 h 296"/>
              <a:gd name="T8" fmla="*/ 0 60000 65536"/>
              <a:gd name="T9" fmla="*/ 0 60000 65536"/>
              <a:gd name="T10" fmla="*/ 0 60000 65536"/>
              <a:gd name="T11" fmla="*/ 0 60000 65536"/>
              <a:gd name="T12" fmla="*/ 0 w 2016"/>
              <a:gd name="T13" fmla="*/ 0 h 296"/>
              <a:gd name="T14" fmla="*/ 2016 w 2016"/>
              <a:gd name="T15" fmla="*/ 296 h 296"/>
            </a:gdLst>
            <a:ahLst/>
            <a:cxnLst>
              <a:cxn ang="T8">
                <a:pos x="T0" y="T1"/>
              </a:cxn>
              <a:cxn ang="T9">
                <a:pos x="T2" y="T3"/>
              </a:cxn>
              <a:cxn ang="T10">
                <a:pos x="T4" y="T5"/>
              </a:cxn>
              <a:cxn ang="T11">
                <a:pos x="T6" y="T7"/>
              </a:cxn>
            </a:cxnLst>
            <a:rect l="T12" t="T13" r="T14" b="T15"/>
            <a:pathLst>
              <a:path w="2016" h="296">
                <a:moveTo>
                  <a:pt x="0" y="296"/>
                </a:moveTo>
                <a:cubicBezTo>
                  <a:pt x="188" y="224"/>
                  <a:pt x="376" y="152"/>
                  <a:pt x="624" y="104"/>
                </a:cubicBezTo>
                <a:cubicBezTo>
                  <a:pt x="872" y="56"/>
                  <a:pt x="1256" y="16"/>
                  <a:pt x="1488" y="8"/>
                </a:cubicBezTo>
                <a:cubicBezTo>
                  <a:pt x="1720" y="0"/>
                  <a:pt x="1868" y="28"/>
                  <a:pt x="2016" y="56"/>
                </a:cubicBezTo>
              </a:path>
            </a:pathLst>
          </a:custGeom>
          <a:noFill/>
          <a:ln w="76200">
            <a:solidFill>
              <a:schemeClr val="tx1"/>
            </a:solidFill>
            <a:round/>
            <a:headEnd type="triangle" w="med" len="med"/>
            <a:tailEnd type="triangle" w="med" len="med"/>
          </a:ln>
        </p:spPr>
        <p:txBody>
          <a:bodyPr/>
          <a:lstStyle/>
          <a:p>
            <a:endParaRPr lang="en-US"/>
          </a:p>
        </p:txBody>
      </p:sp>
      <p:sp>
        <p:nvSpPr>
          <p:cNvPr id="4112" name="Text Box 23"/>
          <p:cNvSpPr txBox="1">
            <a:spLocks noChangeArrowheads="1"/>
          </p:cNvSpPr>
          <p:nvPr/>
        </p:nvSpPr>
        <p:spPr bwMode="auto">
          <a:xfrm>
            <a:off x="5181600" y="990600"/>
            <a:ext cx="496888" cy="366713"/>
          </a:xfrm>
          <a:prstGeom prst="rect">
            <a:avLst/>
          </a:prstGeom>
          <a:noFill/>
          <a:ln w="25400">
            <a:noFill/>
            <a:miter lim="800000"/>
            <a:headEnd/>
            <a:tailEnd/>
          </a:ln>
        </p:spPr>
        <p:txBody>
          <a:bodyPr wrap="none">
            <a:spAutoFit/>
          </a:bodyPr>
          <a:lstStyle/>
          <a:p>
            <a:r>
              <a:rPr lang="en-US"/>
              <a:t>R,T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Interlude: when have I used this stuff?</a:t>
            </a:r>
          </a:p>
        </p:txBody>
      </p:sp>
      <p:sp>
        <p:nvSpPr>
          <p:cNvPr id="48131"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When have I used this stuff?</a:t>
            </a:r>
          </a:p>
        </p:txBody>
      </p:sp>
      <p:sp>
        <p:nvSpPr>
          <p:cNvPr id="49155" name="Content Placeholder 2"/>
          <p:cNvSpPr>
            <a:spLocks noGrp="1"/>
          </p:cNvSpPr>
          <p:nvPr>
            <p:ph idx="1"/>
          </p:nvPr>
        </p:nvSpPr>
        <p:spPr/>
        <p:txBody>
          <a:bodyPr/>
          <a:lstStyle/>
          <a:p>
            <a:pPr>
              <a:buFont typeface="Arial" charset="0"/>
              <a:buNone/>
            </a:pPr>
            <a:r>
              <a:rPr lang="en-US" smtClean="0"/>
              <a:t>Object Recognition (CVPR 2006)</a:t>
            </a:r>
          </a:p>
          <a:p>
            <a:pPr>
              <a:buFont typeface="Arial" charset="0"/>
              <a:buNone/>
            </a:pPr>
            <a:endParaRPr lang="en-US" smtClean="0"/>
          </a:p>
          <a:p>
            <a:pPr>
              <a:buFont typeface="Arial" charset="0"/>
              <a:buNone/>
            </a:pPr>
            <a:endParaRPr lang="en-US" smtClean="0"/>
          </a:p>
        </p:txBody>
      </p:sp>
      <p:pic>
        <p:nvPicPr>
          <p:cNvPr id="49156" name="Picture 2"/>
          <p:cNvPicPr>
            <a:picLocks noChangeAspect="1" noChangeArrowheads="1"/>
          </p:cNvPicPr>
          <p:nvPr/>
        </p:nvPicPr>
        <p:blipFill>
          <a:blip r:embed="rId2" cstate="print"/>
          <a:srcRect/>
          <a:stretch>
            <a:fillRect/>
          </a:stretch>
        </p:blipFill>
        <p:spPr bwMode="auto">
          <a:xfrm>
            <a:off x="228600" y="2514600"/>
            <a:ext cx="8763000" cy="247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When have I used this stuff?</a:t>
            </a:r>
          </a:p>
        </p:txBody>
      </p:sp>
      <p:sp>
        <p:nvSpPr>
          <p:cNvPr id="50179" name="Content Placeholder 2"/>
          <p:cNvSpPr>
            <a:spLocks noGrp="1"/>
          </p:cNvSpPr>
          <p:nvPr>
            <p:ph idx="1"/>
          </p:nvPr>
        </p:nvSpPr>
        <p:spPr/>
        <p:txBody>
          <a:bodyPr/>
          <a:lstStyle/>
          <a:p>
            <a:pPr>
              <a:buFont typeface="Arial" charset="0"/>
              <a:buNone/>
            </a:pPr>
            <a:r>
              <a:rPr lang="en-US" smtClean="0"/>
              <a:t>Single-view reconstruction (SIGGRAPH 2005)</a:t>
            </a:r>
          </a:p>
          <a:p>
            <a:pPr>
              <a:buFont typeface="Arial" charset="0"/>
              <a:buNone/>
            </a:pPr>
            <a:endParaRPr lang="en-US" smtClean="0"/>
          </a:p>
          <a:p>
            <a:pPr>
              <a:buFont typeface="Arial" charset="0"/>
              <a:buNone/>
            </a:pPr>
            <a:endParaRPr lang="en-US" smtClean="0"/>
          </a:p>
        </p:txBody>
      </p:sp>
      <p:pic>
        <p:nvPicPr>
          <p:cNvPr id="50180" name="Picture 2"/>
          <p:cNvPicPr>
            <a:picLocks noChangeAspect="1" noChangeArrowheads="1"/>
          </p:cNvPicPr>
          <p:nvPr/>
        </p:nvPicPr>
        <p:blipFill>
          <a:blip r:embed="rId2" cstate="print"/>
          <a:srcRect/>
          <a:stretch>
            <a:fillRect/>
          </a:stretch>
        </p:blipFill>
        <p:spPr bwMode="auto">
          <a:xfrm>
            <a:off x="1295400" y="2209800"/>
            <a:ext cx="6049963"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When have I used this stuff?</a:t>
            </a:r>
          </a:p>
        </p:txBody>
      </p:sp>
      <p:sp>
        <p:nvSpPr>
          <p:cNvPr id="51203" name="Content Placeholder 2"/>
          <p:cNvSpPr>
            <a:spLocks noGrp="1"/>
          </p:cNvSpPr>
          <p:nvPr>
            <p:ph idx="1"/>
          </p:nvPr>
        </p:nvSpPr>
        <p:spPr/>
        <p:txBody>
          <a:bodyPr/>
          <a:lstStyle/>
          <a:p>
            <a:pPr>
              <a:buFont typeface="Arial" charset="0"/>
              <a:buNone/>
            </a:pPr>
            <a:r>
              <a:rPr lang="en-US" smtClean="0"/>
              <a:t>Getting spatial layout in indoor scenes (ICCV 2009)</a:t>
            </a:r>
          </a:p>
          <a:p>
            <a:pPr>
              <a:buFont typeface="Arial" charset="0"/>
              <a:buNone/>
            </a:pPr>
            <a:endParaRPr lang="en-US" smtClean="0"/>
          </a:p>
          <a:p>
            <a:pPr>
              <a:buFont typeface="Arial" charset="0"/>
              <a:buNone/>
            </a:pPr>
            <a:endParaRPr lang="en-US" smtClean="0"/>
          </a:p>
          <a:p>
            <a:pPr>
              <a:buFont typeface="Arial" charset="0"/>
              <a:buNone/>
            </a:pPr>
            <a:endParaRPr lang="en-US" smtClean="0"/>
          </a:p>
        </p:txBody>
      </p:sp>
      <p:pic>
        <p:nvPicPr>
          <p:cNvPr id="51204" name="Picture 2"/>
          <p:cNvPicPr>
            <a:picLocks noChangeAspect="1" noChangeArrowheads="1"/>
          </p:cNvPicPr>
          <p:nvPr/>
        </p:nvPicPr>
        <p:blipFill>
          <a:blip r:embed="rId2" cstate="print"/>
          <a:srcRect/>
          <a:stretch>
            <a:fillRect/>
          </a:stretch>
        </p:blipFill>
        <p:spPr bwMode="auto">
          <a:xfrm>
            <a:off x="228600" y="2895600"/>
            <a:ext cx="8534400" cy="2557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When have I used this stuff?</a:t>
            </a:r>
          </a:p>
        </p:txBody>
      </p:sp>
      <p:sp>
        <p:nvSpPr>
          <p:cNvPr id="52227" name="Content Placeholder 2"/>
          <p:cNvSpPr>
            <a:spLocks noGrp="1"/>
          </p:cNvSpPr>
          <p:nvPr>
            <p:ph idx="1"/>
          </p:nvPr>
        </p:nvSpPr>
        <p:spPr/>
        <p:txBody>
          <a:bodyPr/>
          <a:lstStyle/>
          <a:p>
            <a:pPr>
              <a:buFont typeface="Arial" charset="0"/>
              <a:buNone/>
            </a:pPr>
            <a:r>
              <a:rPr lang="en-US" smtClean="0"/>
              <a:t>Inserting photographed objects into images (SIGGRAPH 2007)</a:t>
            </a:r>
          </a:p>
          <a:p>
            <a:pPr>
              <a:buFont typeface="Arial" charset="0"/>
              <a:buNone/>
            </a:pPr>
            <a:endParaRPr lang="en-US" smtClean="0"/>
          </a:p>
          <a:p>
            <a:pPr>
              <a:buFont typeface="Arial" charset="0"/>
              <a:buNone/>
            </a:pPr>
            <a:endParaRPr lang="en-US" smtClean="0"/>
          </a:p>
        </p:txBody>
      </p:sp>
      <p:pic>
        <p:nvPicPr>
          <p:cNvPr id="52228" name="Picture 2"/>
          <p:cNvPicPr>
            <a:picLocks noChangeAspect="1" noChangeArrowheads="1"/>
          </p:cNvPicPr>
          <p:nvPr/>
        </p:nvPicPr>
        <p:blipFill>
          <a:blip r:embed="rId3" cstate="print"/>
          <a:srcRect/>
          <a:stretch>
            <a:fillRect/>
          </a:stretch>
        </p:blipFill>
        <p:spPr bwMode="auto">
          <a:xfrm>
            <a:off x="685800" y="2590800"/>
            <a:ext cx="3657600" cy="2749550"/>
          </a:xfrm>
          <a:prstGeom prst="rect">
            <a:avLst/>
          </a:prstGeom>
          <a:noFill/>
          <a:ln w="9525">
            <a:noFill/>
            <a:miter lim="800000"/>
            <a:headEnd/>
            <a:tailEnd/>
          </a:ln>
        </p:spPr>
      </p:pic>
      <p:pic>
        <p:nvPicPr>
          <p:cNvPr id="52229" name="Picture 3"/>
          <p:cNvPicPr>
            <a:picLocks noChangeAspect="1" noChangeArrowheads="1"/>
          </p:cNvPicPr>
          <p:nvPr/>
        </p:nvPicPr>
        <p:blipFill>
          <a:blip r:embed="rId4" cstate="print"/>
          <a:srcRect/>
          <a:stretch>
            <a:fillRect/>
          </a:stretch>
        </p:blipFill>
        <p:spPr bwMode="auto">
          <a:xfrm>
            <a:off x="4648200" y="2590800"/>
            <a:ext cx="3657600" cy="2749550"/>
          </a:xfrm>
          <a:prstGeom prst="rect">
            <a:avLst/>
          </a:prstGeom>
          <a:noFill/>
          <a:ln w="9525">
            <a:noFill/>
            <a:miter lim="800000"/>
            <a:headEnd/>
            <a:tailEnd/>
          </a:ln>
        </p:spPr>
      </p:pic>
      <p:sp>
        <p:nvSpPr>
          <p:cNvPr id="52230" name="TextBox 5"/>
          <p:cNvSpPr txBox="1">
            <a:spLocks noChangeArrowheads="1"/>
          </p:cNvSpPr>
          <p:nvPr/>
        </p:nvSpPr>
        <p:spPr bwMode="auto">
          <a:xfrm>
            <a:off x="1981200" y="5410200"/>
            <a:ext cx="979488" cy="369888"/>
          </a:xfrm>
          <a:prstGeom prst="rect">
            <a:avLst/>
          </a:prstGeom>
          <a:noFill/>
          <a:ln w="9525">
            <a:noFill/>
            <a:miter lim="800000"/>
            <a:headEnd/>
            <a:tailEnd/>
          </a:ln>
        </p:spPr>
        <p:txBody>
          <a:bodyPr wrap="none">
            <a:spAutoFit/>
          </a:bodyPr>
          <a:lstStyle/>
          <a:p>
            <a:r>
              <a:rPr lang="en-US"/>
              <a:t>Original</a:t>
            </a:r>
          </a:p>
        </p:txBody>
      </p:sp>
      <p:sp>
        <p:nvSpPr>
          <p:cNvPr id="52231" name="TextBox 6"/>
          <p:cNvSpPr txBox="1">
            <a:spLocks noChangeArrowheads="1"/>
          </p:cNvSpPr>
          <p:nvPr/>
        </p:nvSpPr>
        <p:spPr bwMode="auto">
          <a:xfrm>
            <a:off x="6019800" y="5410200"/>
            <a:ext cx="1004888" cy="369888"/>
          </a:xfrm>
          <a:prstGeom prst="rect">
            <a:avLst/>
          </a:prstGeom>
          <a:noFill/>
          <a:ln w="9525">
            <a:noFill/>
            <a:miter lim="800000"/>
            <a:headEnd/>
            <a:tailEnd/>
          </a:ln>
        </p:spPr>
        <p:txBody>
          <a:bodyPr wrap="none">
            <a:spAutoFit/>
          </a:bodyPr>
          <a:lstStyle/>
          <a:p>
            <a:r>
              <a:rPr lang="en-US"/>
              <a:t>Created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When have I used this stuff?</a:t>
            </a:r>
          </a:p>
        </p:txBody>
      </p:sp>
      <p:sp>
        <p:nvSpPr>
          <p:cNvPr id="6" name="Content Placeholder 2"/>
          <p:cNvSpPr txBox="1">
            <a:spLocks/>
          </p:cNvSpPr>
          <p:nvPr/>
        </p:nvSpPr>
        <p:spPr bwMode="auto">
          <a:xfrm>
            <a:off x="1" y="990600"/>
            <a:ext cx="9143999"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400" dirty="0" smtClean="0"/>
              <a:t>Inserting synthetic objects into images: </a:t>
            </a:r>
            <a:r>
              <a:rPr lang="en-US" sz="2400" dirty="0" smtClean="0">
                <a:hlinkClick r:id="rId2"/>
              </a:rPr>
              <a:t>http://vimeo.com/28962540</a:t>
            </a:r>
            <a:endParaRPr lang="en-US" sz="2400" dirty="0" smtClean="0"/>
          </a:p>
          <a:p>
            <a:pPr>
              <a:buFont typeface="Arial" charset="0"/>
              <a:buNone/>
            </a:pPr>
            <a:endParaRPr lang="en-US"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8445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last note on registration</a:t>
            </a:r>
            <a:endParaRPr lang="en-US" dirty="0"/>
          </a:p>
        </p:txBody>
      </p:sp>
      <p:sp>
        <p:nvSpPr>
          <p:cNvPr id="3" name="Content Placeholder 2"/>
          <p:cNvSpPr>
            <a:spLocks noGrp="1"/>
          </p:cNvSpPr>
          <p:nvPr>
            <p:ph idx="1"/>
          </p:nvPr>
        </p:nvSpPr>
        <p:spPr/>
        <p:txBody>
          <a:bodyPr/>
          <a:lstStyle/>
          <a:p>
            <a:r>
              <a:rPr lang="en-US" dirty="0"/>
              <a:t>Thin-plate splines: combines global affine warp with smooth local deformation</a:t>
            </a:r>
          </a:p>
          <a:p>
            <a:endParaRPr lang="en-US" dirty="0"/>
          </a:p>
          <a:p>
            <a:endParaRPr lang="en-US"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8" y="2209800"/>
            <a:ext cx="808808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69438" y="3314700"/>
            <a:ext cx="3694281" cy="369332"/>
          </a:xfrm>
          <a:prstGeom prst="rect">
            <a:avLst/>
          </a:prstGeom>
          <a:noFill/>
        </p:spPr>
        <p:txBody>
          <a:bodyPr wrap="none" rtlCol="0">
            <a:spAutoFit/>
          </a:bodyPr>
          <a:lstStyle/>
          <a:p>
            <a:r>
              <a:rPr lang="en-US" dirty="0" smtClean="0"/>
              <a:t>Diff of predicted vs. actual position</a:t>
            </a:r>
            <a:endParaRPr lang="en-US" dirty="0"/>
          </a:p>
        </p:txBody>
      </p:sp>
      <p:cxnSp>
        <p:nvCxnSpPr>
          <p:cNvPr id="6" name="Straight Arrow Connector 5"/>
          <p:cNvCxnSpPr/>
          <p:nvPr/>
        </p:nvCxnSpPr>
        <p:spPr>
          <a:xfrm flipV="1">
            <a:off x="2469638" y="28575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79638" y="29337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16119" y="3358634"/>
            <a:ext cx="3506088" cy="369332"/>
          </a:xfrm>
          <a:prstGeom prst="rect">
            <a:avLst/>
          </a:prstGeom>
          <a:noFill/>
        </p:spPr>
        <p:txBody>
          <a:bodyPr wrap="none" rtlCol="0">
            <a:spAutoFit/>
          </a:bodyPr>
          <a:lstStyle/>
          <a:p>
            <a:r>
              <a:rPr lang="en-US" dirty="0" smtClean="0"/>
              <a:t>Smoothness cost for local warps</a:t>
            </a:r>
            <a:endParaRPr lang="en-US" dirty="0"/>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329" y="4571999"/>
            <a:ext cx="38195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0" y="5562600"/>
            <a:ext cx="1334661" cy="369332"/>
          </a:xfrm>
          <a:prstGeom prst="rect">
            <a:avLst/>
          </a:prstGeom>
          <a:noFill/>
        </p:spPr>
        <p:txBody>
          <a:bodyPr wrap="none" rtlCol="0">
            <a:spAutoFit/>
          </a:bodyPr>
          <a:lstStyle/>
          <a:p>
            <a:r>
              <a:rPr lang="en-US" dirty="0" smtClean="0"/>
              <a:t>Affine warp</a:t>
            </a:r>
            <a:endParaRPr lang="en-US" dirty="0"/>
          </a:p>
        </p:txBody>
      </p:sp>
      <p:cxnSp>
        <p:nvCxnSpPr>
          <p:cNvPr id="11" name="Straight Arrow Connector 10"/>
          <p:cNvCxnSpPr/>
          <p:nvPr/>
        </p:nvCxnSpPr>
        <p:spPr>
          <a:xfrm flipV="1">
            <a:off x="3962400" y="5029200"/>
            <a:ext cx="420261"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12307" y="5530334"/>
            <a:ext cx="3040417" cy="923330"/>
          </a:xfrm>
          <a:prstGeom prst="rect">
            <a:avLst/>
          </a:prstGeom>
          <a:noFill/>
        </p:spPr>
        <p:txBody>
          <a:bodyPr wrap="square" rtlCol="0">
            <a:spAutoFit/>
          </a:bodyPr>
          <a:lstStyle/>
          <a:p>
            <a:r>
              <a:rPr lang="en-US" dirty="0" smtClean="0"/>
              <a:t>Local deformation according to distance from control points</a:t>
            </a:r>
            <a:endParaRPr lang="en-US" dirty="0"/>
          </a:p>
        </p:txBody>
      </p:sp>
      <p:cxnSp>
        <p:nvCxnSpPr>
          <p:cNvPr id="16" name="Straight Arrow Connector 15"/>
          <p:cNvCxnSpPr/>
          <p:nvPr/>
        </p:nvCxnSpPr>
        <p:spPr>
          <a:xfrm flipH="1" flipV="1">
            <a:off x="5612307" y="5029200"/>
            <a:ext cx="483555"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5277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858000"/>
          </a:xfrm>
          <a:prstGeom prst="rect">
            <a:avLst/>
          </a:prstGeom>
        </p:spPr>
      </p:pic>
    </p:spTree>
    <p:extLst>
      <p:ext uri="{BB962C8B-B14F-4D97-AF65-F5344CB8AC3E}">
        <p14:creationId xmlns:p14="http://schemas.microsoft.com/office/powerpoint/2010/main" val="18478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Pinhole Camera Model</a:t>
            </a:r>
            <a:endParaRPr lang="en-US" dirty="0"/>
          </a:p>
        </p:txBody>
      </p:sp>
      <p:graphicFrame>
        <p:nvGraphicFramePr>
          <p:cNvPr id="42" name="Object 3"/>
          <p:cNvGraphicFramePr>
            <a:graphicFrameLocks noChangeAspect="1"/>
          </p:cNvGraphicFramePr>
          <p:nvPr/>
        </p:nvGraphicFramePr>
        <p:xfrm>
          <a:off x="1219200" y="5456237"/>
          <a:ext cx="2936875" cy="674688"/>
        </p:xfrm>
        <a:graphic>
          <a:graphicData uri="http://schemas.openxmlformats.org/presentationml/2006/ole">
            <mc:AlternateContent xmlns:mc="http://schemas.openxmlformats.org/markup-compatibility/2006">
              <mc:Choice xmlns:v="urn:schemas-microsoft-com:vml" Requires="v">
                <p:oleObj spid="_x0000_s97288" name="Equation" r:id="rId3" imgW="939600" imgH="215640" progId="Equation.3">
                  <p:embed/>
                </p:oleObj>
              </mc:Choice>
              <mc:Fallback>
                <p:oleObj name="Equation" r:id="rId3" imgW="939600" imgH="215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456237"/>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TextBox 11"/>
          <p:cNvSpPr txBox="1">
            <a:spLocks noChangeArrowheads="1"/>
          </p:cNvSpPr>
          <p:nvPr/>
        </p:nvSpPr>
        <p:spPr bwMode="auto">
          <a:xfrm>
            <a:off x="4495800" y="5380037"/>
            <a:ext cx="3395663" cy="1477963"/>
          </a:xfrm>
          <a:prstGeom prst="rect">
            <a:avLst/>
          </a:prstGeom>
          <a:noFill/>
          <a:ln w="9525">
            <a:noFill/>
            <a:miter lim="800000"/>
            <a:headEnd/>
            <a:tailEnd/>
          </a:ln>
        </p:spPr>
        <p:txBody>
          <a:bodyPr wrap="none">
            <a:spAutoFit/>
          </a:bodyPr>
          <a:lstStyle/>
          <a:p>
            <a:r>
              <a:rPr lang="en-US" b="1" dirty="0"/>
              <a:t>x</a:t>
            </a:r>
            <a:r>
              <a:rPr lang="en-US" dirty="0"/>
              <a:t>: Image Coordinates: (u,v,1)</a:t>
            </a:r>
          </a:p>
          <a:p>
            <a:r>
              <a:rPr lang="en-US" b="1" dirty="0"/>
              <a:t>K</a:t>
            </a:r>
            <a:r>
              <a:rPr lang="en-US" dirty="0"/>
              <a:t>: Intrinsic Matrix (3x3)</a:t>
            </a:r>
          </a:p>
          <a:p>
            <a:r>
              <a:rPr lang="en-US" b="1" dirty="0"/>
              <a:t>R</a:t>
            </a:r>
            <a:r>
              <a:rPr lang="en-US" dirty="0"/>
              <a:t>: Rotation (3x3) </a:t>
            </a:r>
          </a:p>
          <a:p>
            <a:r>
              <a:rPr lang="en-US" b="1" dirty="0"/>
              <a:t>t</a:t>
            </a:r>
            <a:r>
              <a:rPr lang="en-US" dirty="0"/>
              <a:t>: Translation (3x1)</a:t>
            </a:r>
          </a:p>
          <a:p>
            <a:r>
              <a:rPr lang="en-US" b="1" dirty="0"/>
              <a:t>X</a:t>
            </a:r>
            <a:r>
              <a:rPr lang="en-US" dirty="0"/>
              <a:t>:</a:t>
            </a:r>
            <a:r>
              <a:rPr lang="en-US" b="1" dirty="0"/>
              <a:t> </a:t>
            </a:r>
            <a:r>
              <a:rPr lang="en-US" dirty="0"/>
              <a:t>World Coordinates: (X,Y,Z,1)</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1066800" y="5410200"/>
          <a:ext cx="2817813" cy="674688"/>
        </p:xfrm>
        <a:graphic>
          <a:graphicData uri="http://schemas.openxmlformats.org/presentationml/2006/ole">
            <mc:AlternateContent xmlns:mc="http://schemas.openxmlformats.org/markup-compatibility/2006">
              <mc:Choice xmlns:v="urn:schemas-microsoft-com:vml" Requires="v">
                <p:oleObj spid="_x0000_s98318" name="Equation" r:id="rId4" imgW="901440" imgH="215640" progId="Equation.3">
                  <p:embed/>
                </p:oleObj>
              </mc:Choice>
              <mc:Fallback>
                <p:oleObj name="Equation" r:id="rId4" imgW="901440" imgH="2156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4102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7"/>
          <p:cNvGraphicFramePr>
            <a:graphicFrameLocks noChangeAspect="1"/>
          </p:cNvGraphicFramePr>
          <p:nvPr/>
        </p:nvGraphicFramePr>
        <p:xfrm>
          <a:off x="4500563" y="4711700"/>
          <a:ext cx="3516312" cy="1976438"/>
        </p:xfrm>
        <a:graphic>
          <a:graphicData uri="http://schemas.openxmlformats.org/presentationml/2006/ole">
            <mc:AlternateContent xmlns:mc="http://schemas.openxmlformats.org/markup-compatibility/2006">
              <mc:Choice xmlns:v="urn:schemas-microsoft-com:vml" Requires="v">
                <p:oleObj spid="_x0000_s98319" name="Equation" r:id="rId6" imgW="1650960" imgH="927000" progId="Equation.3">
                  <p:embed/>
                </p:oleObj>
              </mc:Choice>
              <mc:Fallback>
                <p:oleObj name="Equation" r:id="rId6" imgW="1650960" imgH="9270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4711700"/>
                        <a:ext cx="3516312"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Rectangle 8"/>
          <p:cNvSpPr>
            <a:spLocks noChangeArrowheads="1"/>
          </p:cNvSpPr>
          <p:nvPr/>
        </p:nvSpPr>
        <p:spPr bwMode="auto">
          <a:xfrm>
            <a:off x="5612475" y="5045825"/>
            <a:ext cx="1371600" cy="1295400"/>
          </a:xfrm>
          <a:prstGeom prst="rect">
            <a:avLst/>
          </a:prstGeom>
          <a:noFill/>
          <a:ln w="25400">
            <a:solidFill>
              <a:srgbClr val="FF0000"/>
            </a:solidFill>
            <a:prstDash val="dash"/>
            <a:miter lim="800000"/>
            <a:headEnd/>
            <a:tailEnd/>
          </a:ln>
        </p:spPr>
        <p:txBody>
          <a:bodyPr wrap="none" anchor="ctr"/>
          <a:lstStyle/>
          <a:p>
            <a:endParaRPr lang="en-US"/>
          </a:p>
        </p:txBody>
      </p:sp>
      <p:sp>
        <p:nvSpPr>
          <p:cNvPr id="5125" name="Line 9"/>
          <p:cNvSpPr>
            <a:spLocks noChangeShapeType="1"/>
          </p:cNvSpPr>
          <p:nvPr/>
        </p:nvSpPr>
        <p:spPr bwMode="auto">
          <a:xfrm flipV="1">
            <a:off x="6629400" y="4648200"/>
            <a:ext cx="381000" cy="381000"/>
          </a:xfrm>
          <a:prstGeom prst="line">
            <a:avLst/>
          </a:prstGeom>
          <a:noFill/>
          <a:ln w="25400">
            <a:solidFill>
              <a:srgbClr val="FF0000"/>
            </a:solidFill>
            <a:prstDash val="dash"/>
            <a:round/>
            <a:headEnd/>
            <a:tailEnd/>
          </a:ln>
        </p:spPr>
        <p:txBody>
          <a:bodyPr/>
          <a:lstStyle/>
          <a:p>
            <a:endParaRPr lang="en-US"/>
          </a:p>
        </p:txBody>
      </p:sp>
      <p:sp>
        <p:nvSpPr>
          <p:cNvPr id="5126" name="Text Box 10"/>
          <p:cNvSpPr txBox="1">
            <a:spLocks noChangeArrowheads="1"/>
          </p:cNvSpPr>
          <p:nvPr/>
        </p:nvSpPr>
        <p:spPr bwMode="auto">
          <a:xfrm>
            <a:off x="7010400" y="4267200"/>
            <a:ext cx="350838" cy="369888"/>
          </a:xfrm>
          <a:prstGeom prst="rect">
            <a:avLst/>
          </a:prstGeom>
          <a:noFill/>
          <a:ln w="9525">
            <a:noFill/>
            <a:miter lim="800000"/>
            <a:headEnd/>
            <a:tailEnd/>
          </a:ln>
        </p:spPr>
        <p:txBody>
          <a:bodyPr wrap="none">
            <a:spAutoFit/>
          </a:bodyPr>
          <a:lstStyle/>
          <a:p>
            <a:r>
              <a:rPr lang="en-US" b="1"/>
              <a:t>K</a:t>
            </a:r>
          </a:p>
        </p:txBody>
      </p:sp>
      <p:sp>
        <p:nvSpPr>
          <p:cNvPr id="14" name="TextBox 13"/>
          <p:cNvSpPr txBox="1"/>
          <p:nvPr/>
        </p:nvSpPr>
        <p:spPr>
          <a:xfrm>
            <a:off x="0" y="6604000"/>
            <a:ext cx="1528763" cy="254000"/>
          </a:xfrm>
          <a:prstGeom prst="rect">
            <a:avLst/>
          </a:prstGeom>
          <a:noFill/>
        </p:spPr>
        <p:txBody>
          <a:bodyPr wrap="none">
            <a:spAutoFit/>
          </a:bodyPr>
          <a:lstStyle/>
          <a:p>
            <a:pPr>
              <a:defRPr/>
            </a:pPr>
            <a:r>
              <a:rPr lang="en-US" sz="1050" dirty="0"/>
              <a:t>Slide Credit: </a:t>
            </a:r>
            <a:r>
              <a:rPr lang="en-US" sz="1050" dirty="0" err="1"/>
              <a:t>Saverese</a:t>
            </a:r>
            <a:endParaRPr lang="en-US" sz="1050" dirty="0"/>
          </a:p>
        </p:txBody>
      </p:sp>
      <p:sp>
        <p:nvSpPr>
          <p:cNvPr id="15" name="Rectangle 2"/>
          <p:cNvSpPr txBox="1">
            <a:spLocks noChangeArrowheads="1"/>
          </p:cNvSpPr>
          <p:nvPr/>
        </p:nvSpPr>
        <p:spPr>
          <a:xfrm>
            <a:off x="457200" y="0"/>
            <a:ext cx="8229600" cy="914400"/>
          </a:xfrm>
          <a:prstGeom prst="rect">
            <a:avLst/>
          </a:prstGeom>
        </p:spPr>
        <p:txBody>
          <a:bodyPr/>
          <a:lstStyle/>
          <a:p>
            <a:pPr>
              <a:defRPr/>
            </a:pPr>
            <a:r>
              <a:rPr lang="en-US" sz="3600" dirty="0">
                <a:latin typeface="+mj-lt"/>
                <a:ea typeface="+mj-ea"/>
                <a:cs typeface="+mj-cs"/>
              </a:rPr>
              <a:t>Projection matrix</a:t>
            </a:r>
          </a:p>
        </p:txBody>
      </p:sp>
      <p:sp>
        <p:nvSpPr>
          <p:cNvPr id="5129" name="TextBox 17"/>
          <p:cNvSpPr txBox="1">
            <a:spLocks noChangeArrowheads="1"/>
          </p:cNvSpPr>
          <p:nvPr/>
        </p:nvSpPr>
        <p:spPr bwMode="auto">
          <a:xfrm>
            <a:off x="1519238" y="3276600"/>
            <a:ext cx="3076575" cy="1446213"/>
          </a:xfrm>
          <a:prstGeom prst="rect">
            <a:avLst/>
          </a:prstGeom>
          <a:noFill/>
          <a:ln w="9525">
            <a:noFill/>
            <a:miter lim="800000"/>
            <a:headEnd/>
            <a:tailEnd/>
          </a:ln>
        </p:spPr>
        <p:txBody>
          <a:bodyPr wrap="none">
            <a:spAutoFit/>
          </a:bodyPr>
          <a:lstStyle/>
          <a:p>
            <a:r>
              <a:rPr lang="en-US" sz="2400"/>
              <a:t>Intrinsic Assumptions</a:t>
            </a:r>
          </a:p>
          <a:p>
            <a:pPr>
              <a:buFont typeface="Arial" charset="0"/>
              <a:buChar char="•"/>
            </a:pPr>
            <a:r>
              <a:rPr lang="en-US" sz="2400"/>
              <a:t> </a:t>
            </a:r>
            <a:r>
              <a:rPr lang="en-US" sz="2000"/>
              <a:t>Unit aspect ratio</a:t>
            </a:r>
          </a:p>
          <a:p>
            <a:pPr>
              <a:buFont typeface="Arial" charset="0"/>
              <a:buChar char="•"/>
            </a:pPr>
            <a:r>
              <a:rPr lang="en-US" sz="2000"/>
              <a:t> Optical center at (0,0)</a:t>
            </a:r>
          </a:p>
          <a:p>
            <a:pPr>
              <a:buFont typeface="Arial" charset="0"/>
              <a:buChar char="•"/>
            </a:pPr>
            <a:r>
              <a:rPr lang="en-US" sz="2000"/>
              <a:t> No skew</a:t>
            </a:r>
          </a:p>
        </p:txBody>
      </p:sp>
      <p:sp>
        <p:nvSpPr>
          <p:cNvPr id="5130" name="TextBox 20"/>
          <p:cNvSpPr txBox="1">
            <a:spLocks noChangeArrowheads="1"/>
          </p:cNvSpPr>
          <p:nvPr/>
        </p:nvSpPr>
        <p:spPr bwMode="auto">
          <a:xfrm>
            <a:off x="4572000" y="3276600"/>
            <a:ext cx="3179763" cy="1077913"/>
          </a:xfrm>
          <a:prstGeom prst="rect">
            <a:avLst/>
          </a:prstGeom>
          <a:noFill/>
          <a:ln w="9525">
            <a:noFill/>
            <a:miter lim="800000"/>
            <a:headEnd/>
            <a:tailEnd/>
          </a:ln>
        </p:spPr>
        <p:txBody>
          <a:bodyPr wrap="none">
            <a:spAutoFit/>
          </a:bodyPr>
          <a:lstStyle/>
          <a:p>
            <a:r>
              <a:rPr lang="en-US" sz="2400"/>
              <a:t>Extrinsic Assumptions</a:t>
            </a:r>
          </a:p>
          <a:p>
            <a:pPr>
              <a:buFont typeface="Arial" charset="0"/>
              <a:buChar char="•"/>
            </a:pPr>
            <a:r>
              <a:rPr lang="en-US" sz="2000"/>
              <a:t> No rotation</a:t>
            </a:r>
          </a:p>
          <a:p>
            <a:pPr>
              <a:buFont typeface="Arial" charset="0"/>
              <a:buChar char="•"/>
            </a:pPr>
            <a:r>
              <a:rPr lang="en-US" sz="2000"/>
              <a:t> Camera at (0,0,0)</a:t>
            </a:r>
          </a:p>
        </p:txBody>
      </p:sp>
      <p:sp>
        <p:nvSpPr>
          <p:cNvPr id="22" name="Right Arrow 21"/>
          <p:cNvSpPr/>
          <p:nvPr/>
        </p:nvSpPr>
        <p:spPr>
          <a:xfrm>
            <a:off x="4038600" y="55626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32" name="Picture 2"/>
          <p:cNvPicPr>
            <a:picLocks noChangeAspect="1" noChangeArrowheads="1"/>
          </p:cNvPicPr>
          <p:nvPr/>
        </p:nvPicPr>
        <p:blipFill>
          <a:blip r:embed="rId8" cstate="print"/>
          <a:srcRect/>
          <a:stretch>
            <a:fillRect/>
          </a:stretch>
        </p:blipFill>
        <p:spPr bwMode="auto">
          <a:xfrm>
            <a:off x="1411288" y="762000"/>
            <a:ext cx="6056312"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Remove assumption: known optical center</a:t>
            </a:r>
            <a:endParaRPr lang="en-US" dirty="0"/>
          </a:p>
        </p:txBody>
      </p:sp>
      <p:graphicFrame>
        <p:nvGraphicFramePr>
          <p:cNvPr id="6146" name="Object 4"/>
          <p:cNvGraphicFramePr>
            <a:graphicFrameLocks noChangeAspect="1"/>
          </p:cNvGraphicFramePr>
          <p:nvPr/>
        </p:nvGraphicFramePr>
        <p:xfrm>
          <a:off x="1057275" y="3810000"/>
          <a:ext cx="2817813" cy="674688"/>
        </p:xfrm>
        <a:graphic>
          <a:graphicData uri="http://schemas.openxmlformats.org/presentationml/2006/ole">
            <mc:AlternateContent xmlns:mc="http://schemas.openxmlformats.org/markup-compatibility/2006">
              <mc:Choice xmlns:v="urn:schemas-microsoft-com:vml" Requires="v">
                <p:oleObj spid="_x0000_s99342" name="Equation" r:id="rId3" imgW="901440" imgH="215640" progId="Equation.3">
                  <p:embed/>
                </p:oleObj>
              </mc:Choice>
              <mc:Fallback>
                <p:oleObj name="Equation" r:id="rId3" imgW="90144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8100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7"/>
          <p:cNvGraphicFramePr>
            <a:graphicFrameLocks noChangeAspect="1"/>
          </p:cNvGraphicFramePr>
          <p:nvPr/>
        </p:nvGraphicFramePr>
        <p:xfrm>
          <a:off x="4645025" y="3111500"/>
          <a:ext cx="3654425" cy="1976438"/>
        </p:xfrm>
        <a:graphic>
          <a:graphicData uri="http://schemas.openxmlformats.org/presentationml/2006/ole">
            <mc:AlternateContent xmlns:mc="http://schemas.openxmlformats.org/markup-compatibility/2006">
              <mc:Choice xmlns:v="urn:schemas-microsoft-com:vml" Requires="v">
                <p:oleObj spid="_x0000_s99343" name="Equation" r:id="rId5" imgW="1714320" imgH="927000" progId="Equation.3">
                  <p:embed/>
                </p:oleObj>
              </mc:Choice>
              <mc:Fallback>
                <p:oleObj name="Equation" r:id="rId5" imgW="1714320" imgH="9270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025" y="3111500"/>
                        <a:ext cx="3654425"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Rectangle 8"/>
          <p:cNvSpPr>
            <a:spLocks noChangeArrowheads="1"/>
          </p:cNvSpPr>
          <p:nvPr/>
        </p:nvSpPr>
        <p:spPr bwMode="auto">
          <a:xfrm>
            <a:off x="5807825" y="3352800"/>
            <a:ext cx="1371600" cy="1371600"/>
          </a:xfrm>
          <a:prstGeom prst="rect">
            <a:avLst/>
          </a:prstGeom>
          <a:noFill/>
          <a:ln w="25400">
            <a:solidFill>
              <a:srgbClr val="FF0000"/>
            </a:solidFill>
            <a:prstDash val="dash"/>
            <a:miter lim="800000"/>
            <a:headEnd/>
            <a:tailEnd/>
          </a:ln>
        </p:spPr>
        <p:txBody>
          <a:bodyPr wrap="none" anchor="ctr"/>
          <a:lstStyle/>
          <a:p>
            <a:endParaRPr lang="en-US"/>
          </a:p>
        </p:txBody>
      </p:sp>
      <p:sp>
        <p:nvSpPr>
          <p:cNvPr id="6150" name="TextBox 9"/>
          <p:cNvSpPr txBox="1">
            <a:spLocks noChangeArrowheads="1"/>
          </p:cNvSpPr>
          <p:nvPr/>
        </p:nvSpPr>
        <p:spPr bwMode="auto">
          <a:xfrm>
            <a:off x="1509713" y="1676400"/>
            <a:ext cx="3076575" cy="1138238"/>
          </a:xfrm>
          <a:prstGeom prst="rect">
            <a:avLst/>
          </a:prstGeom>
          <a:noFill/>
          <a:ln w="9525">
            <a:noFill/>
            <a:miter lim="800000"/>
            <a:headEnd/>
            <a:tailEnd/>
          </a:ln>
        </p:spPr>
        <p:txBody>
          <a:bodyPr wrap="none">
            <a:spAutoFit/>
          </a:bodyPr>
          <a:lstStyle/>
          <a:p>
            <a:r>
              <a:rPr lang="en-US" sz="2400"/>
              <a:t>Intrinsic Assumptions</a:t>
            </a:r>
          </a:p>
          <a:p>
            <a:pPr>
              <a:buFont typeface="Arial" charset="0"/>
              <a:buChar char="•"/>
            </a:pPr>
            <a:r>
              <a:rPr lang="en-US" sz="2400"/>
              <a:t> </a:t>
            </a:r>
            <a:r>
              <a:rPr lang="en-US" sz="2000"/>
              <a:t>Unit aspect ratio</a:t>
            </a:r>
          </a:p>
          <a:p>
            <a:pPr>
              <a:buFont typeface="Arial" charset="0"/>
              <a:buChar char="•"/>
            </a:pPr>
            <a:r>
              <a:rPr lang="en-US" sz="2000"/>
              <a:t> No skew</a:t>
            </a:r>
          </a:p>
        </p:txBody>
      </p:sp>
      <p:sp>
        <p:nvSpPr>
          <p:cNvPr id="6151" name="TextBox 10"/>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t>Extrinsic Assumptions</a:t>
            </a:r>
          </a:p>
          <a:p>
            <a:pPr>
              <a:buFont typeface="Arial" charset="0"/>
              <a:buChar char="•"/>
            </a:pPr>
            <a:r>
              <a:rPr lang="en-US" sz="2000"/>
              <a:t> No rotation</a:t>
            </a:r>
          </a:p>
          <a:p>
            <a:pPr>
              <a:buFont typeface="Arial" charset="0"/>
              <a:buChar char="•"/>
            </a:pPr>
            <a:r>
              <a:rPr lang="en-US" sz="2000"/>
              <a:t> Camera at (0,0,0)</a:t>
            </a:r>
          </a:p>
        </p:txBody>
      </p:sp>
      <p:sp>
        <p:nvSpPr>
          <p:cNvPr id="12" name="Right Arrow 11"/>
          <p:cNvSpPr/>
          <p:nvPr/>
        </p:nvSpPr>
        <p:spPr>
          <a:xfrm>
            <a:off x="41148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1"/>
          <p:cNvSpPr>
            <a:spLocks noGrp="1"/>
          </p:cNvSpPr>
          <p:nvPr>
            <p:ph type="title"/>
          </p:nvPr>
        </p:nvSpPr>
        <p:spPr/>
        <p:txBody>
          <a:bodyPr/>
          <a:lstStyle/>
          <a:p>
            <a:r>
              <a:rPr lang="en-US" smtClean="0"/>
              <a:t>Remove assumption: square pixels</a:t>
            </a:r>
          </a:p>
        </p:txBody>
      </p:sp>
      <p:graphicFrame>
        <p:nvGraphicFramePr>
          <p:cNvPr id="7170" name="Object 4"/>
          <p:cNvGraphicFramePr>
            <a:graphicFrameLocks noChangeAspect="1"/>
          </p:cNvGraphicFramePr>
          <p:nvPr/>
        </p:nvGraphicFramePr>
        <p:xfrm>
          <a:off x="1057275" y="3810000"/>
          <a:ext cx="2817813" cy="674688"/>
        </p:xfrm>
        <a:graphic>
          <a:graphicData uri="http://schemas.openxmlformats.org/presentationml/2006/ole">
            <mc:AlternateContent xmlns:mc="http://schemas.openxmlformats.org/markup-compatibility/2006">
              <mc:Choice xmlns:v="urn:schemas-microsoft-com:vml" Requires="v">
                <p:oleObj spid="_x0000_s100366" name="Equation" r:id="rId3" imgW="901440" imgH="215640" progId="Equation.3">
                  <p:embed/>
                </p:oleObj>
              </mc:Choice>
              <mc:Fallback>
                <p:oleObj name="Equation" r:id="rId3" imgW="90144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8100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7"/>
          <p:cNvGraphicFramePr>
            <a:graphicFrameLocks noChangeAspect="1"/>
          </p:cNvGraphicFramePr>
          <p:nvPr/>
        </p:nvGraphicFramePr>
        <p:xfrm>
          <a:off x="4618038" y="3073400"/>
          <a:ext cx="3652837" cy="1976438"/>
        </p:xfrm>
        <a:graphic>
          <a:graphicData uri="http://schemas.openxmlformats.org/presentationml/2006/ole">
            <mc:AlternateContent xmlns:mc="http://schemas.openxmlformats.org/markup-compatibility/2006">
              <mc:Choice xmlns:v="urn:schemas-microsoft-com:vml" Requires="v">
                <p:oleObj spid="_x0000_s100367" name="Equation" r:id="rId5" imgW="1714320" imgH="927000" progId="Equation.3">
                  <p:embed/>
                </p:oleObj>
              </mc:Choice>
              <mc:Fallback>
                <p:oleObj name="Equation" r:id="rId5" imgW="1714320" imgH="9270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038" y="3073400"/>
                        <a:ext cx="3652837"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Rectangle 8"/>
          <p:cNvSpPr>
            <a:spLocks noChangeArrowheads="1"/>
          </p:cNvSpPr>
          <p:nvPr/>
        </p:nvSpPr>
        <p:spPr bwMode="auto">
          <a:xfrm>
            <a:off x="5748250" y="3352800"/>
            <a:ext cx="1447800" cy="1371600"/>
          </a:xfrm>
          <a:prstGeom prst="rect">
            <a:avLst/>
          </a:prstGeom>
          <a:noFill/>
          <a:ln w="25400">
            <a:solidFill>
              <a:srgbClr val="FF0000"/>
            </a:solidFill>
            <a:prstDash val="dash"/>
            <a:miter lim="800000"/>
            <a:headEnd/>
            <a:tailEnd/>
          </a:ln>
        </p:spPr>
        <p:txBody>
          <a:bodyPr wrap="none" anchor="ctr"/>
          <a:lstStyle/>
          <a:p>
            <a:endParaRPr lang="en-US"/>
          </a:p>
        </p:txBody>
      </p:sp>
      <p:sp>
        <p:nvSpPr>
          <p:cNvPr id="7174" name="TextBox 9"/>
          <p:cNvSpPr txBox="1">
            <a:spLocks noChangeArrowheads="1"/>
          </p:cNvSpPr>
          <p:nvPr/>
        </p:nvSpPr>
        <p:spPr bwMode="auto">
          <a:xfrm>
            <a:off x="1509713" y="1676400"/>
            <a:ext cx="3076575" cy="769938"/>
          </a:xfrm>
          <a:prstGeom prst="rect">
            <a:avLst/>
          </a:prstGeom>
          <a:noFill/>
          <a:ln w="9525">
            <a:noFill/>
            <a:miter lim="800000"/>
            <a:headEnd/>
            <a:tailEnd/>
          </a:ln>
        </p:spPr>
        <p:txBody>
          <a:bodyPr wrap="none">
            <a:spAutoFit/>
          </a:bodyPr>
          <a:lstStyle/>
          <a:p>
            <a:r>
              <a:rPr lang="en-US" sz="2400"/>
              <a:t>Intrinsic Assumptions</a:t>
            </a:r>
          </a:p>
          <a:p>
            <a:pPr>
              <a:buFont typeface="Arial" charset="0"/>
              <a:buChar char="•"/>
            </a:pPr>
            <a:r>
              <a:rPr lang="en-US" sz="2000"/>
              <a:t> No skew</a:t>
            </a:r>
          </a:p>
        </p:txBody>
      </p:sp>
      <p:sp>
        <p:nvSpPr>
          <p:cNvPr id="7175" name="TextBox 10"/>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t>Extrinsic Assumptions</a:t>
            </a:r>
          </a:p>
          <a:p>
            <a:pPr>
              <a:buFont typeface="Arial" charset="0"/>
              <a:buChar char="•"/>
            </a:pPr>
            <a:r>
              <a:rPr lang="en-US" sz="2000"/>
              <a:t> No rotation</a:t>
            </a:r>
          </a:p>
          <a:p>
            <a:pPr>
              <a:buFont typeface="Arial" charset="0"/>
              <a:buChar char="•"/>
            </a:pPr>
            <a:r>
              <a:rPr lang="en-US" sz="2000"/>
              <a:t> Camera at (0,0,0)</a:t>
            </a:r>
          </a:p>
        </p:txBody>
      </p:sp>
      <p:sp>
        <p:nvSpPr>
          <p:cNvPr id="12" name="Right Arrow 11"/>
          <p:cNvSpPr/>
          <p:nvPr/>
        </p:nvSpPr>
        <p:spPr>
          <a:xfrm>
            <a:off x="40386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Remove assumption: non-skewed pixels</a:t>
            </a:r>
            <a:endParaRPr lang="en-US" dirty="0"/>
          </a:p>
        </p:txBody>
      </p:sp>
      <p:graphicFrame>
        <p:nvGraphicFramePr>
          <p:cNvPr id="8194" name="Object 4"/>
          <p:cNvGraphicFramePr>
            <a:graphicFrameLocks noChangeAspect="1"/>
          </p:cNvGraphicFramePr>
          <p:nvPr/>
        </p:nvGraphicFramePr>
        <p:xfrm>
          <a:off x="1057275" y="3810000"/>
          <a:ext cx="2817813" cy="674688"/>
        </p:xfrm>
        <a:graphic>
          <a:graphicData uri="http://schemas.openxmlformats.org/presentationml/2006/ole">
            <mc:AlternateContent xmlns:mc="http://schemas.openxmlformats.org/markup-compatibility/2006">
              <mc:Choice xmlns:v="urn:schemas-microsoft-com:vml" Requires="v">
                <p:oleObj spid="_x0000_s101390" name="Equation" r:id="rId3" imgW="901440" imgH="215640" progId="Equation.3">
                  <p:embed/>
                </p:oleObj>
              </mc:Choice>
              <mc:Fallback>
                <p:oleObj name="Equation" r:id="rId3" imgW="90144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8100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7"/>
          <p:cNvGraphicFramePr>
            <a:graphicFrameLocks noChangeAspect="1"/>
          </p:cNvGraphicFramePr>
          <p:nvPr/>
        </p:nvGraphicFramePr>
        <p:xfrm>
          <a:off x="4643438" y="3111500"/>
          <a:ext cx="3654425" cy="1976438"/>
        </p:xfrm>
        <a:graphic>
          <a:graphicData uri="http://schemas.openxmlformats.org/presentationml/2006/ole">
            <mc:AlternateContent xmlns:mc="http://schemas.openxmlformats.org/markup-compatibility/2006">
              <mc:Choice xmlns:v="urn:schemas-microsoft-com:vml" Requires="v">
                <p:oleObj spid="_x0000_s101391" name="Equation" r:id="rId5" imgW="1714320" imgH="927000" progId="Equation.3">
                  <p:embed/>
                </p:oleObj>
              </mc:Choice>
              <mc:Fallback>
                <p:oleObj name="Equation" r:id="rId5" imgW="1714320" imgH="9270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111500"/>
                        <a:ext cx="3654425"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Rectangle 8"/>
          <p:cNvSpPr>
            <a:spLocks noChangeArrowheads="1"/>
          </p:cNvSpPr>
          <p:nvPr/>
        </p:nvSpPr>
        <p:spPr bwMode="auto">
          <a:xfrm>
            <a:off x="5748250" y="3386050"/>
            <a:ext cx="1447800" cy="1371600"/>
          </a:xfrm>
          <a:prstGeom prst="rect">
            <a:avLst/>
          </a:prstGeom>
          <a:noFill/>
          <a:ln w="25400">
            <a:solidFill>
              <a:srgbClr val="FF0000"/>
            </a:solidFill>
            <a:prstDash val="dash"/>
            <a:miter lim="800000"/>
            <a:headEnd/>
            <a:tailEnd/>
          </a:ln>
        </p:spPr>
        <p:txBody>
          <a:bodyPr wrap="none" anchor="ctr"/>
          <a:lstStyle/>
          <a:p>
            <a:endParaRPr lang="en-US"/>
          </a:p>
        </p:txBody>
      </p:sp>
      <p:sp>
        <p:nvSpPr>
          <p:cNvPr id="8198" name="TextBox 9"/>
          <p:cNvSpPr txBox="1">
            <a:spLocks noChangeArrowheads="1"/>
          </p:cNvSpPr>
          <p:nvPr/>
        </p:nvSpPr>
        <p:spPr bwMode="auto">
          <a:xfrm>
            <a:off x="1509713" y="1676400"/>
            <a:ext cx="3076575" cy="461963"/>
          </a:xfrm>
          <a:prstGeom prst="rect">
            <a:avLst/>
          </a:prstGeom>
          <a:noFill/>
          <a:ln w="9525">
            <a:noFill/>
            <a:miter lim="800000"/>
            <a:headEnd/>
            <a:tailEnd/>
          </a:ln>
        </p:spPr>
        <p:txBody>
          <a:bodyPr wrap="none">
            <a:spAutoFit/>
          </a:bodyPr>
          <a:lstStyle/>
          <a:p>
            <a:r>
              <a:rPr lang="en-US" sz="2400"/>
              <a:t>Intrinsic Assumptions</a:t>
            </a:r>
          </a:p>
        </p:txBody>
      </p:sp>
      <p:sp>
        <p:nvSpPr>
          <p:cNvPr id="8199" name="TextBox 10"/>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t>Extrinsic Assumptions</a:t>
            </a:r>
          </a:p>
          <a:p>
            <a:pPr>
              <a:buFont typeface="Arial" charset="0"/>
              <a:buChar char="•"/>
            </a:pPr>
            <a:r>
              <a:rPr lang="en-US" sz="2000"/>
              <a:t> No rotation</a:t>
            </a:r>
          </a:p>
          <a:p>
            <a:pPr>
              <a:buFont typeface="Arial" charset="0"/>
              <a:buChar char="•"/>
            </a:pPr>
            <a:r>
              <a:rPr lang="en-US" sz="2000"/>
              <a:t> Camera at (0,0,0)</a:t>
            </a:r>
          </a:p>
        </p:txBody>
      </p:sp>
      <p:sp>
        <p:nvSpPr>
          <p:cNvPr id="12" name="Right Arrow 11"/>
          <p:cNvSpPr/>
          <p:nvPr/>
        </p:nvSpPr>
        <p:spPr>
          <a:xfrm>
            <a:off x="39624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TextBox 8"/>
          <p:cNvSpPr txBox="1">
            <a:spLocks noChangeArrowheads="1"/>
          </p:cNvSpPr>
          <p:nvPr/>
        </p:nvSpPr>
        <p:spPr bwMode="auto">
          <a:xfrm>
            <a:off x="1295400" y="6488113"/>
            <a:ext cx="6088063" cy="369887"/>
          </a:xfrm>
          <a:prstGeom prst="rect">
            <a:avLst/>
          </a:prstGeom>
          <a:noFill/>
          <a:ln w="9525">
            <a:noFill/>
            <a:miter lim="800000"/>
            <a:headEnd/>
            <a:tailEnd/>
          </a:ln>
        </p:spPr>
        <p:txBody>
          <a:bodyPr wrap="none">
            <a:spAutoFit/>
          </a:bodyPr>
          <a:lstStyle/>
          <a:p>
            <a:r>
              <a:rPr lang="en-US"/>
              <a:t>Note: different books use different notation for parameters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Oriented and Translated Camera</a:t>
            </a:r>
          </a:p>
        </p:txBody>
      </p:sp>
      <p:pic>
        <p:nvPicPr>
          <p:cNvPr id="54275" name="Picture 2"/>
          <p:cNvPicPr>
            <a:picLocks noChangeAspect="1" noChangeArrowheads="1"/>
          </p:cNvPicPr>
          <p:nvPr/>
        </p:nvPicPr>
        <p:blipFill>
          <a:blip r:embed="rId2" cstate="print"/>
          <a:srcRect/>
          <a:stretch>
            <a:fillRect/>
          </a:stretch>
        </p:blipFill>
        <p:spPr bwMode="auto">
          <a:xfrm>
            <a:off x="609600" y="2286000"/>
            <a:ext cx="6629400" cy="2752725"/>
          </a:xfrm>
          <a:prstGeom prst="rect">
            <a:avLst/>
          </a:prstGeom>
          <a:noFill/>
          <a:ln w="9525">
            <a:noFill/>
            <a:miter lim="800000"/>
            <a:headEnd/>
            <a:tailEnd/>
          </a:ln>
        </p:spPr>
      </p:pic>
      <p:sp>
        <p:nvSpPr>
          <p:cNvPr id="54276" name="Line 12"/>
          <p:cNvSpPr>
            <a:spLocks noChangeShapeType="1"/>
          </p:cNvSpPr>
          <p:nvPr/>
        </p:nvSpPr>
        <p:spPr bwMode="auto">
          <a:xfrm flipV="1">
            <a:off x="7315200" y="2209800"/>
            <a:ext cx="152400" cy="1216025"/>
          </a:xfrm>
          <a:prstGeom prst="line">
            <a:avLst/>
          </a:prstGeom>
          <a:noFill/>
          <a:ln w="25400">
            <a:solidFill>
              <a:schemeClr val="tx1"/>
            </a:solidFill>
            <a:round/>
            <a:headEnd/>
            <a:tailEnd type="triangle" w="med" len="med"/>
          </a:ln>
        </p:spPr>
        <p:txBody>
          <a:bodyPr/>
          <a:lstStyle/>
          <a:p>
            <a:endParaRPr lang="en-US"/>
          </a:p>
        </p:txBody>
      </p:sp>
      <p:sp>
        <p:nvSpPr>
          <p:cNvPr id="54277" name="Line 13"/>
          <p:cNvSpPr>
            <a:spLocks noChangeShapeType="1"/>
          </p:cNvSpPr>
          <p:nvPr/>
        </p:nvSpPr>
        <p:spPr bwMode="auto">
          <a:xfrm flipH="1">
            <a:off x="6705600" y="3429000"/>
            <a:ext cx="609600" cy="304800"/>
          </a:xfrm>
          <a:prstGeom prst="line">
            <a:avLst/>
          </a:prstGeom>
          <a:noFill/>
          <a:ln w="25400">
            <a:solidFill>
              <a:schemeClr val="tx1"/>
            </a:solidFill>
            <a:round/>
            <a:headEnd/>
            <a:tailEnd type="triangle" w="med" len="med"/>
          </a:ln>
        </p:spPr>
        <p:txBody>
          <a:bodyPr/>
          <a:lstStyle/>
          <a:p>
            <a:endParaRPr lang="en-US"/>
          </a:p>
        </p:txBody>
      </p:sp>
      <p:sp>
        <p:nvSpPr>
          <p:cNvPr id="54278" name="Line 14"/>
          <p:cNvSpPr>
            <a:spLocks noChangeShapeType="1"/>
          </p:cNvSpPr>
          <p:nvPr/>
        </p:nvSpPr>
        <p:spPr bwMode="auto">
          <a:xfrm>
            <a:off x="7315200" y="3429000"/>
            <a:ext cx="762000" cy="228600"/>
          </a:xfrm>
          <a:prstGeom prst="line">
            <a:avLst/>
          </a:prstGeom>
          <a:noFill/>
          <a:ln w="25400">
            <a:solidFill>
              <a:schemeClr val="tx1"/>
            </a:solidFill>
            <a:round/>
            <a:headEnd/>
            <a:tailEnd type="triangle" w="med" len="med"/>
          </a:ln>
        </p:spPr>
        <p:txBody>
          <a:bodyPr/>
          <a:lstStyle/>
          <a:p>
            <a:endParaRPr lang="en-US"/>
          </a:p>
        </p:txBody>
      </p:sp>
      <p:sp>
        <p:nvSpPr>
          <p:cNvPr id="54279" name="Text Box 15"/>
          <p:cNvSpPr txBox="1">
            <a:spLocks noChangeArrowheads="1"/>
          </p:cNvSpPr>
          <p:nvPr/>
        </p:nvSpPr>
        <p:spPr bwMode="auto">
          <a:xfrm>
            <a:off x="7315200" y="3657600"/>
            <a:ext cx="184150" cy="366713"/>
          </a:xfrm>
          <a:prstGeom prst="rect">
            <a:avLst/>
          </a:prstGeom>
          <a:noFill/>
          <a:ln w="25400">
            <a:noFill/>
            <a:miter lim="800000"/>
            <a:headEnd/>
            <a:tailEnd/>
          </a:ln>
        </p:spPr>
        <p:txBody>
          <a:bodyPr wrap="none">
            <a:spAutoFit/>
          </a:bodyPr>
          <a:lstStyle/>
          <a:p>
            <a:endParaRPr lang="en-US"/>
          </a:p>
        </p:txBody>
      </p:sp>
      <p:sp>
        <p:nvSpPr>
          <p:cNvPr id="54280" name="Text Box 16"/>
          <p:cNvSpPr txBox="1">
            <a:spLocks noChangeArrowheads="1"/>
          </p:cNvSpPr>
          <p:nvPr/>
        </p:nvSpPr>
        <p:spPr bwMode="auto">
          <a:xfrm>
            <a:off x="7239000" y="3489325"/>
            <a:ext cx="528638" cy="396875"/>
          </a:xfrm>
          <a:prstGeom prst="rect">
            <a:avLst/>
          </a:prstGeom>
          <a:noFill/>
          <a:ln w="25400">
            <a:noFill/>
            <a:miter lim="800000"/>
            <a:headEnd/>
            <a:tailEnd/>
          </a:ln>
        </p:spPr>
        <p:txBody>
          <a:bodyPr wrap="none">
            <a:spAutoFit/>
          </a:bodyPr>
          <a:lstStyle/>
          <a:p>
            <a:r>
              <a:rPr lang="en-US" sz="2000"/>
              <a:t>O</a:t>
            </a:r>
            <a:r>
              <a:rPr lang="en-US" sz="2000" baseline="-25000"/>
              <a:t>w</a:t>
            </a:r>
          </a:p>
        </p:txBody>
      </p:sp>
      <p:sp>
        <p:nvSpPr>
          <p:cNvPr id="54281" name="Text Box 17"/>
          <p:cNvSpPr txBox="1">
            <a:spLocks noChangeArrowheads="1"/>
          </p:cNvSpPr>
          <p:nvPr/>
        </p:nvSpPr>
        <p:spPr bwMode="auto">
          <a:xfrm>
            <a:off x="6553200" y="3962400"/>
            <a:ext cx="374650" cy="396875"/>
          </a:xfrm>
          <a:prstGeom prst="rect">
            <a:avLst/>
          </a:prstGeom>
          <a:noFill/>
          <a:ln w="25400">
            <a:noFill/>
            <a:miter lim="800000"/>
            <a:headEnd/>
            <a:tailEnd/>
          </a:ln>
        </p:spPr>
        <p:txBody>
          <a:bodyPr wrap="none">
            <a:spAutoFit/>
          </a:bodyPr>
          <a:lstStyle/>
          <a:p>
            <a:r>
              <a:rPr lang="en-US" sz="2000"/>
              <a:t>i</a:t>
            </a:r>
            <a:r>
              <a:rPr lang="en-US" sz="2000" baseline="-25000"/>
              <a:t>w</a:t>
            </a:r>
          </a:p>
        </p:txBody>
      </p:sp>
      <p:sp>
        <p:nvSpPr>
          <p:cNvPr id="54282" name="Text Box 18"/>
          <p:cNvSpPr txBox="1">
            <a:spLocks noChangeArrowheads="1"/>
          </p:cNvSpPr>
          <p:nvPr/>
        </p:nvSpPr>
        <p:spPr bwMode="auto">
          <a:xfrm>
            <a:off x="7620000" y="3048000"/>
            <a:ext cx="439738" cy="396875"/>
          </a:xfrm>
          <a:prstGeom prst="rect">
            <a:avLst/>
          </a:prstGeom>
          <a:noFill/>
          <a:ln w="25400">
            <a:noFill/>
            <a:miter lim="800000"/>
            <a:headEnd/>
            <a:tailEnd/>
          </a:ln>
        </p:spPr>
        <p:txBody>
          <a:bodyPr wrap="none">
            <a:spAutoFit/>
          </a:bodyPr>
          <a:lstStyle/>
          <a:p>
            <a:r>
              <a:rPr lang="en-US" sz="2000"/>
              <a:t>k</a:t>
            </a:r>
            <a:r>
              <a:rPr lang="en-US" sz="2000" baseline="-25000"/>
              <a:t>w</a:t>
            </a:r>
          </a:p>
        </p:txBody>
      </p:sp>
      <p:sp>
        <p:nvSpPr>
          <p:cNvPr id="54283" name="Text Box 19"/>
          <p:cNvSpPr txBox="1">
            <a:spLocks noChangeArrowheads="1"/>
          </p:cNvSpPr>
          <p:nvPr/>
        </p:nvSpPr>
        <p:spPr bwMode="auto">
          <a:xfrm>
            <a:off x="7391400" y="2133600"/>
            <a:ext cx="374650" cy="396875"/>
          </a:xfrm>
          <a:prstGeom prst="rect">
            <a:avLst/>
          </a:prstGeom>
          <a:noFill/>
          <a:ln w="25400">
            <a:noFill/>
            <a:miter lim="800000"/>
            <a:headEnd/>
            <a:tailEnd/>
          </a:ln>
        </p:spPr>
        <p:txBody>
          <a:bodyPr wrap="none">
            <a:spAutoFit/>
          </a:bodyPr>
          <a:lstStyle/>
          <a:p>
            <a:r>
              <a:rPr lang="en-US" sz="2000"/>
              <a:t>j</a:t>
            </a:r>
            <a:r>
              <a:rPr lang="en-US" sz="2000" baseline="-25000"/>
              <a:t>w</a:t>
            </a:r>
          </a:p>
        </p:txBody>
      </p:sp>
      <p:cxnSp>
        <p:nvCxnSpPr>
          <p:cNvPr id="17" name="Straight Arrow Connector 16"/>
          <p:cNvCxnSpPr>
            <a:endCxn id="54276" idx="0"/>
          </p:cNvCxnSpPr>
          <p:nvPr/>
        </p:nvCxnSpPr>
        <p:spPr>
          <a:xfrm flipV="1">
            <a:off x="3581400" y="3425825"/>
            <a:ext cx="3733800" cy="231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285" name="TextBox 17"/>
          <p:cNvSpPr txBox="1">
            <a:spLocks noChangeArrowheads="1"/>
          </p:cNvSpPr>
          <p:nvPr/>
        </p:nvSpPr>
        <p:spPr bwMode="auto">
          <a:xfrm>
            <a:off x="5943600" y="2971800"/>
            <a:ext cx="320675" cy="584200"/>
          </a:xfrm>
          <a:prstGeom prst="rect">
            <a:avLst/>
          </a:prstGeom>
          <a:noFill/>
          <a:ln w="9525">
            <a:noFill/>
            <a:miter lim="800000"/>
            <a:headEnd/>
            <a:tailEnd/>
          </a:ln>
        </p:spPr>
        <p:txBody>
          <a:bodyPr wrap="none">
            <a:spAutoFit/>
          </a:bodyPr>
          <a:lstStyle/>
          <a:p>
            <a:r>
              <a:rPr lang="en-US" sz="3200" b="1">
                <a:solidFill>
                  <a:schemeClr val="tx2"/>
                </a:solidFill>
              </a:rPr>
              <a:t>t</a:t>
            </a:r>
          </a:p>
        </p:txBody>
      </p:sp>
      <p:sp>
        <p:nvSpPr>
          <p:cNvPr id="22" name="Curved Left Arrow 21"/>
          <p:cNvSpPr/>
          <p:nvPr/>
        </p:nvSpPr>
        <p:spPr>
          <a:xfrm rot="19926854">
            <a:off x="8043863" y="1749425"/>
            <a:ext cx="739775" cy="1724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4287" name="TextBox 22"/>
          <p:cNvSpPr txBox="1">
            <a:spLocks noChangeArrowheads="1"/>
          </p:cNvSpPr>
          <p:nvPr/>
        </p:nvSpPr>
        <p:spPr bwMode="auto">
          <a:xfrm>
            <a:off x="7772400" y="1219200"/>
            <a:ext cx="481013" cy="584200"/>
          </a:xfrm>
          <a:prstGeom prst="rect">
            <a:avLst/>
          </a:prstGeom>
          <a:noFill/>
          <a:ln w="9525">
            <a:noFill/>
            <a:miter lim="800000"/>
            <a:headEnd/>
            <a:tailEnd/>
          </a:ln>
        </p:spPr>
        <p:txBody>
          <a:bodyPr wrap="none">
            <a:spAutoFit/>
          </a:bodyPr>
          <a:lstStyle/>
          <a:p>
            <a:r>
              <a:rPr lang="en-US" sz="3200" b="1">
                <a:solidFill>
                  <a:schemeClr val="tx2"/>
                </a:solidFill>
              </a:rPr>
              <a:t>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p:cNvSpPr>
            <a:spLocks noGrp="1"/>
          </p:cNvSpPr>
          <p:nvPr>
            <p:ph type="title"/>
          </p:nvPr>
        </p:nvSpPr>
        <p:spPr/>
        <p:txBody>
          <a:bodyPr/>
          <a:lstStyle/>
          <a:p>
            <a:r>
              <a:rPr lang="en-US" smtClean="0"/>
              <a:t>Allow camera translation</a:t>
            </a:r>
          </a:p>
        </p:txBody>
      </p:sp>
      <p:graphicFrame>
        <p:nvGraphicFramePr>
          <p:cNvPr id="9218" name="Object 4"/>
          <p:cNvGraphicFramePr>
            <a:graphicFrameLocks noChangeAspect="1"/>
          </p:cNvGraphicFramePr>
          <p:nvPr/>
        </p:nvGraphicFramePr>
        <p:xfrm>
          <a:off x="304800" y="3810000"/>
          <a:ext cx="2778125" cy="674688"/>
        </p:xfrm>
        <a:graphic>
          <a:graphicData uri="http://schemas.openxmlformats.org/presentationml/2006/ole">
            <mc:AlternateContent xmlns:mc="http://schemas.openxmlformats.org/markup-compatibility/2006">
              <mc:Choice xmlns:v="urn:schemas-microsoft-com:vml" Requires="v">
                <p:oleObj spid="_x0000_s102414" name="Equation" r:id="rId3" imgW="888840" imgH="215640" progId="Equation.3">
                  <p:embed/>
                </p:oleObj>
              </mc:Choice>
              <mc:Fallback>
                <p:oleObj name="Equation" r:id="rId3" imgW="88884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277812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7"/>
          <p:cNvGraphicFramePr>
            <a:graphicFrameLocks noChangeAspect="1"/>
          </p:cNvGraphicFramePr>
          <p:nvPr/>
        </p:nvGraphicFramePr>
        <p:xfrm>
          <a:off x="3930650" y="3111500"/>
          <a:ext cx="5084763" cy="1976438"/>
        </p:xfrm>
        <a:graphic>
          <a:graphicData uri="http://schemas.openxmlformats.org/presentationml/2006/ole">
            <mc:AlternateContent xmlns:mc="http://schemas.openxmlformats.org/markup-compatibility/2006">
              <mc:Choice xmlns:v="urn:schemas-microsoft-com:vml" Requires="v">
                <p:oleObj spid="_x0000_s102415" name="Equation" r:id="rId5" imgW="2387520" imgH="927000" progId="Equation.3">
                  <p:embed/>
                </p:oleObj>
              </mc:Choice>
              <mc:Fallback>
                <p:oleObj name="Equation" r:id="rId5" imgW="2387520" imgH="9270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0650" y="3111500"/>
                        <a:ext cx="50847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TextBox 6"/>
          <p:cNvSpPr txBox="1">
            <a:spLocks noChangeArrowheads="1"/>
          </p:cNvSpPr>
          <p:nvPr/>
        </p:nvSpPr>
        <p:spPr bwMode="auto">
          <a:xfrm>
            <a:off x="1509713" y="1676400"/>
            <a:ext cx="3076575" cy="461963"/>
          </a:xfrm>
          <a:prstGeom prst="rect">
            <a:avLst/>
          </a:prstGeom>
          <a:noFill/>
          <a:ln w="9525">
            <a:noFill/>
            <a:miter lim="800000"/>
            <a:headEnd/>
            <a:tailEnd/>
          </a:ln>
        </p:spPr>
        <p:txBody>
          <a:bodyPr wrap="none">
            <a:spAutoFit/>
          </a:bodyPr>
          <a:lstStyle/>
          <a:p>
            <a:r>
              <a:rPr lang="en-US" sz="2400"/>
              <a:t>Intrinsic Assumptions</a:t>
            </a:r>
          </a:p>
        </p:txBody>
      </p:sp>
      <p:sp>
        <p:nvSpPr>
          <p:cNvPr id="9222" name="TextBox 7"/>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t>Extrinsic Assumptions</a:t>
            </a:r>
          </a:p>
          <a:p>
            <a:pPr>
              <a:buFont typeface="Arial" charset="0"/>
              <a:buChar char="•"/>
            </a:pPr>
            <a:r>
              <a:rPr lang="en-US" sz="2000"/>
              <a:t> No rotation</a:t>
            </a:r>
          </a:p>
          <a:p>
            <a:endParaRPr lang="en-US" sz="2000"/>
          </a:p>
        </p:txBody>
      </p:sp>
      <p:sp>
        <p:nvSpPr>
          <p:cNvPr id="9" name="Right Arrow 8"/>
          <p:cNvSpPr/>
          <p:nvPr/>
        </p:nvSpPr>
        <p:spPr>
          <a:xfrm>
            <a:off x="32766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z="3600" smtClean="0"/>
              <a:t>3D Rotation of Points</a:t>
            </a:r>
          </a:p>
        </p:txBody>
      </p:sp>
      <p:sp>
        <p:nvSpPr>
          <p:cNvPr id="393219" name="Text Box 3"/>
          <p:cNvSpPr txBox="1">
            <a:spLocks noChangeArrowheads="1"/>
          </p:cNvSpPr>
          <p:nvPr/>
        </p:nvSpPr>
        <p:spPr bwMode="auto">
          <a:xfrm>
            <a:off x="533400" y="1443038"/>
            <a:ext cx="8012113" cy="457200"/>
          </a:xfrm>
          <a:prstGeom prst="rect">
            <a:avLst/>
          </a:prstGeom>
          <a:noFill/>
          <a:ln w="9525">
            <a:noFill/>
            <a:miter lim="800000"/>
            <a:headEnd/>
            <a:tailEnd/>
          </a:ln>
          <a:effectLst/>
        </p:spPr>
        <p:txBody>
          <a:bodyPr wrap="none">
            <a:spAutoFit/>
          </a:bodyPr>
          <a:lstStyle/>
          <a:p>
            <a:pPr eaLnBrk="0" hangingPunct="0">
              <a:defRPr/>
            </a:pPr>
            <a:r>
              <a:rPr lang="en-US" sz="2400"/>
              <a:t>Rotation around the coordinate axes</a:t>
            </a:r>
            <a:r>
              <a:rPr lang="en-US" sz="2400">
                <a:effectLst>
                  <a:outerShdw blurRad="38100" dist="38100" dir="2700000" algn="tl">
                    <a:srgbClr val="C0C0C0"/>
                  </a:outerShdw>
                </a:effectLst>
              </a:rPr>
              <a:t>, </a:t>
            </a:r>
            <a:r>
              <a:rPr lang="en-US" sz="2400">
                <a:solidFill>
                  <a:srgbClr val="CC3300"/>
                </a:solidFill>
              </a:rPr>
              <a:t>counter-clockwise</a:t>
            </a:r>
            <a:r>
              <a:rPr lang="en-US" sz="2400">
                <a:effectLst>
                  <a:outerShdw blurRad="38100" dist="38100" dir="2700000" algn="tl">
                    <a:srgbClr val="C0C0C0"/>
                  </a:outerShdw>
                </a:effectLst>
              </a:rPr>
              <a:t>:</a:t>
            </a:r>
          </a:p>
        </p:txBody>
      </p:sp>
      <p:graphicFrame>
        <p:nvGraphicFramePr>
          <p:cNvPr id="393220" name="Object 4"/>
          <p:cNvGraphicFramePr>
            <a:graphicFrameLocks noChangeAspect="1"/>
          </p:cNvGraphicFramePr>
          <p:nvPr/>
        </p:nvGraphicFramePr>
        <p:xfrm>
          <a:off x="4038600" y="2276475"/>
          <a:ext cx="3470275" cy="4048125"/>
        </p:xfrm>
        <a:graphic>
          <a:graphicData uri="http://schemas.openxmlformats.org/presentationml/2006/ole">
            <mc:AlternateContent xmlns:mc="http://schemas.openxmlformats.org/markup-compatibility/2006">
              <mc:Choice xmlns:v="urn:schemas-microsoft-com:vml" Requires="v">
                <p:oleObj spid="_x0000_s103432" name="Equation" r:id="rId3" imgW="1828800" imgH="2133360" progId="Equation.3">
                  <p:embed/>
                </p:oleObj>
              </mc:Choice>
              <mc:Fallback>
                <p:oleObj name="Equation" r:id="rId3" imgW="1828800" imgH="213336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76475"/>
                        <a:ext cx="3470275" cy="404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5"/>
          <p:cNvGrpSpPr>
            <a:grpSpLocks/>
          </p:cNvGrpSpPr>
          <p:nvPr/>
        </p:nvGrpSpPr>
        <p:grpSpPr bwMode="auto">
          <a:xfrm>
            <a:off x="898525" y="2743200"/>
            <a:ext cx="2241550" cy="2286000"/>
            <a:chOff x="566" y="1680"/>
            <a:chExt cx="1412" cy="1440"/>
          </a:xfrm>
        </p:grpSpPr>
        <p:sp>
          <p:nvSpPr>
            <p:cNvPr id="10250" name="Line 6"/>
            <p:cNvSpPr>
              <a:spLocks noChangeShapeType="1"/>
            </p:cNvSpPr>
            <p:nvPr/>
          </p:nvSpPr>
          <p:spPr bwMode="auto">
            <a:xfrm flipV="1">
              <a:off x="730" y="1680"/>
              <a:ext cx="0" cy="1440"/>
            </a:xfrm>
            <a:prstGeom prst="line">
              <a:avLst/>
            </a:prstGeom>
            <a:noFill/>
            <a:ln w="9525">
              <a:solidFill>
                <a:schemeClr val="hlink"/>
              </a:solidFill>
              <a:round/>
              <a:headEnd/>
              <a:tailEnd type="triangle" w="med" len="med"/>
            </a:ln>
          </p:spPr>
          <p:txBody>
            <a:bodyPr/>
            <a:lstStyle/>
            <a:p>
              <a:endParaRPr lang="en-US"/>
            </a:p>
          </p:txBody>
        </p:sp>
        <p:sp>
          <p:nvSpPr>
            <p:cNvPr id="10251" name="Line 7"/>
            <p:cNvSpPr>
              <a:spLocks noChangeShapeType="1"/>
            </p:cNvSpPr>
            <p:nvPr/>
          </p:nvSpPr>
          <p:spPr bwMode="auto">
            <a:xfrm>
              <a:off x="586" y="2976"/>
              <a:ext cx="1392" cy="0"/>
            </a:xfrm>
            <a:prstGeom prst="line">
              <a:avLst/>
            </a:prstGeom>
            <a:noFill/>
            <a:ln w="9525">
              <a:solidFill>
                <a:schemeClr val="hlink"/>
              </a:solidFill>
              <a:round/>
              <a:headEnd/>
              <a:tailEnd type="triangle" w="med" len="med"/>
            </a:ln>
          </p:spPr>
          <p:txBody>
            <a:bodyPr/>
            <a:lstStyle/>
            <a:p>
              <a:endParaRPr lang="en-US"/>
            </a:p>
          </p:txBody>
        </p:sp>
        <p:sp>
          <p:nvSpPr>
            <p:cNvPr id="10252" name="Line 8"/>
            <p:cNvSpPr>
              <a:spLocks noChangeShapeType="1"/>
            </p:cNvSpPr>
            <p:nvPr/>
          </p:nvSpPr>
          <p:spPr bwMode="auto">
            <a:xfrm flipV="1">
              <a:off x="730" y="2304"/>
              <a:ext cx="710" cy="672"/>
            </a:xfrm>
            <a:prstGeom prst="line">
              <a:avLst/>
            </a:prstGeom>
            <a:noFill/>
            <a:ln w="9525">
              <a:solidFill>
                <a:schemeClr val="tx1"/>
              </a:solidFill>
              <a:round/>
              <a:headEnd/>
              <a:tailEnd type="triangle" w="med" len="med"/>
            </a:ln>
          </p:spPr>
          <p:txBody>
            <a:bodyPr/>
            <a:lstStyle/>
            <a:p>
              <a:endParaRPr lang="en-US"/>
            </a:p>
          </p:txBody>
        </p:sp>
        <p:sp>
          <p:nvSpPr>
            <p:cNvPr id="393227" name="Text Box 11"/>
            <p:cNvSpPr txBox="1">
              <a:spLocks noChangeArrowheads="1"/>
            </p:cNvSpPr>
            <p:nvPr/>
          </p:nvSpPr>
          <p:spPr bwMode="auto">
            <a:xfrm>
              <a:off x="1680" y="2637"/>
              <a:ext cx="193" cy="231"/>
            </a:xfrm>
            <a:prstGeom prst="rect">
              <a:avLst/>
            </a:prstGeom>
            <a:noFill/>
            <a:ln w="9525">
              <a:noFill/>
              <a:miter lim="800000"/>
              <a:headEnd/>
              <a:tailEnd/>
            </a:ln>
            <a:effectLst/>
          </p:spPr>
          <p:txBody>
            <a:bodyPr wrap="none">
              <a:spAutoFit/>
            </a:bodyPr>
            <a:lstStyle/>
            <a:p>
              <a:pPr eaLnBrk="0" hangingPunct="0">
                <a:defRPr/>
              </a:pPr>
              <a:r>
                <a:rPr lang="en-US" b="1">
                  <a:effectLst>
                    <a:outerShdw blurRad="38100" dist="38100" dir="2700000" algn="tl">
                      <a:srgbClr val="C0C0C0"/>
                    </a:outerShdw>
                  </a:effectLst>
                  <a:latin typeface="Comic Sans MS" pitchFamily="66" charset="0"/>
                </a:rPr>
                <a:t>p</a:t>
              </a:r>
            </a:p>
          </p:txBody>
        </p:sp>
        <p:sp>
          <p:nvSpPr>
            <p:cNvPr id="393231" name="Text Box 15"/>
            <p:cNvSpPr txBox="1">
              <a:spLocks noChangeArrowheads="1"/>
            </p:cNvSpPr>
            <p:nvPr/>
          </p:nvSpPr>
          <p:spPr bwMode="auto">
            <a:xfrm>
              <a:off x="1056" y="2016"/>
              <a:ext cx="251" cy="250"/>
            </a:xfrm>
            <a:prstGeom prst="rect">
              <a:avLst/>
            </a:prstGeom>
            <a:noFill/>
            <a:ln w="9525">
              <a:noFill/>
              <a:miter lim="800000"/>
              <a:headEnd/>
              <a:tailEnd/>
            </a:ln>
            <a:effectLst/>
          </p:spPr>
          <p:txBody>
            <a:bodyPr>
              <a:spAutoFit/>
            </a:bodyPr>
            <a:lstStyle/>
            <a:p>
              <a:pPr eaLnBrk="0" hangingPunct="0">
                <a:defRPr/>
              </a:pPr>
              <a:r>
                <a:rPr lang="en-US" b="1">
                  <a:effectLst>
                    <a:outerShdw blurRad="38100" dist="38100" dir="2700000" algn="tl">
                      <a:srgbClr val="C0C0C0"/>
                    </a:outerShdw>
                  </a:effectLst>
                  <a:latin typeface="Comic Sans MS" pitchFamily="66" charset="0"/>
                </a:rPr>
                <a:t>p</a:t>
              </a:r>
              <a:r>
                <a:rPr lang="en-US" sz="2000">
                  <a:effectLst>
                    <a:outerShdw blurRad="38100" dist="38100" dir="2700000" algn="tl">
                      <a:srgbClr val="C0C0C0"/>
                    </a:outerShdw>
                  </a:effectLst>
                  <a:latin typeface="Comic Sans MS" pitchFamily="66" charset="0"/>
                </a:rPr>
                <a:t>’</a:t>
              </a:r>
            </a:p>
          </p:txBody>
        </p:sp>
        <p:sp>
          <p:nvSpPr>
            <p:cNvPr id="10255" name="Line 16"/>
            <p:cNvSpPr>
              <a:spLocks noChangeShapeType="1"/>
            </p:cNvSpPr>
            <p:nvPr/>
          </p:nvSpPr>
          <p:spPr bwMode="auto">
            <a:xfrm flipV="1">
              <a:off x="720" y="2832"/>
              <a:ext cx="912" cy="144"/>
            </a:xfrm>
            <a:prstGeom prst="line">
              <a:avLst/>
            </a:prstGeom>
            <a:noFill/>
            <a:ln w="9525">
              <a:solidFill>
                <a:schemeClr val="tx1"/>
              </a:solidFill>
              <a:round/>
              <a:headEnd/>
              <a:tailEnd type="triangle" w="med" len="med"/>
            </a:ln>
          </p:spPr>
          <p:txBody>
            <a:bodyPr/>
            <a:lstStyle/>
            <a:p>
              <a:endParaRPr lang="en-US"/>
            </a:p>
          </p:txBody>
        </p:sp>
        <p:sp>
          <p:nvSpPr>
            <p:cNvPr id="10256" name="Line 17"/>
            <p:cNvSpPr>
              <a:spLocks noChangeShapeType="1"/>
            </p:cNvSpPr>
            <p:nvPr/>
          </p:nvSpPr>
          <p:spPr bwMode="auto">
            <a:xfrm>
              <a:off x="1632" y="2832"/>
              <a:ext cx="0" cy="144"/>
            </a:xfrm>
            <a:prstGeom prst="line">
              <a:avLst/>
            </a:prstGeom>
            <a:noFill/>
            <a:ln w="9525">
              <a:solidFill>
                <a:schemeClr val="tx1"/>
              </a:solidFill>
              <a:prstDash val="dash"/>
              <a:round/>
              <a:headEnd/>
              <a:tailEnd/>
            </a:ln>
          </p:spPr>
          <p:txBody>
            <a:bodyPr/>
            <a:lstStyle/>
            <a:p>
              <a:endParaRPr lang="en-US"/>
            </a:p>
          </p:txBody>
        </p:sp>
        <p:sp>
          <p:nvSpPr>
            <p:cNvPr id="393234" name="Text Box 18"/>
            <p:cNvSpPr txBox="1">
              <a:spLocks noChangeArrowheads="1"/>
            </p:cNvSpPr>
            <p:nvPr/>
          </p:nvSpPr>
          <p:spPr bwMode="auto">
            <a:xfrm>
              <a:off x="1574" y="2333"/>
              <a:ext cx="195" cy="288"/>
            </a:xfrm>
            <a:prstGeom prst="rect">
              <a:avLst/>
            </a:prstGeom>
            <a:noFill/>
            <a:ln w="9525">
              <a:noFill/>
              <a:miter lim="800000"/>
              <a:headEnd/>
              <a:tailEnd/>
            </a:ln>
            <a:effectLst/>
          </p:spPr>
          <p:txBody>
            <a:bodyPr wrap="none">
              <a:spAutoFit/>
            </a:bodyPr>
            <a:lstStyle/>
            <a:p>
              <a:pPr eaLnBrk="0" hangingPunct="0">
                <a:defRPr/>
              </a:pPr>
              <a:r>
                <a:rPr lang="en-US" sz="2400">
                  <a:effectLst>
                    <a:outerShdw blurRad="38100" dist="38100" dir="2700000" algn="tl">
                      <a:srgbClr val="C0C0C0"/>
                    </a:outerShdw>
                  </a:effectLst>
                  <a:latin typeface="Symbol" pitchFamily="18" charset="2"/>
                  <a:sym typeface="Symbol" pitchFamily="18" charset="2"/>
                </a:rPr>
                <a:t>g</a:t>
              </a:r>
              <a:endParaRPr lang="en-US" sz="2400">
                <a:effectLst>
                  <a:outerShdw blurRad="38100" dist="38100" dir="2700000" algn="tl">
                    <a:srgbClr val="C0C0C0"/>
                  </a:outerShdw>
                </a:effectLst>
                <a:latin typeface="Comic Sans MS" pitchFamily="66" charset="0"/>
                <a:sym typeface="Symbol" pitchFamily="18" charset="2"/>
              </a:endParaRPr>
            </a:p>
          </p:txBody>
        </p:sp>
        <p:sp>
          <p:nvSpPr>
            <p:cNvPr id="393236" name="Text Box 20"/>
            <p:cNvSpPr txBox="1">
              <a:spLocks noChangeArrowheads="1"/>
            </p:cNvSpPr>
            <p:nvPr/>
          </p:nvSpPr>
          <p:spPr bwMode="auto">
            <a:xfrm>
              <a:off x="566" y="2669"/>
              <a:ext cx="216" cy="288"/>
            </a:xfrm>
            <a:prstGeom prst="rect">
              <a:avLst/>
            </a:prstGeom>
            <a:noFill/>
            <a:ln w="9525">
              <a:noFill/>
              <a:miter lim="800000"/>
              <a:headEnd/>
              <a:tailEnd/>
            </a:ln>
            <a:effectLst/>
          </p:spPr>
          <p:txBody>
            <a:bodyPr wrap="none">
              <a:spAutoFit/>
            </a:bodyPr>
            <a:lstStyle/>
            <a:p>
              <a:pPr eaLnBrk="0" hangingPunct="0">
                <a:defRPr/>
              </a:pPr>
              <a:r>
                <a:rPr lang="en-US" sz="2400">
                  <a:effectLst>
                    <a:outerShdw blurRad="38100" dist="38100" dir="2700000" algn="tl">
                      <a:srgbClr val="C0C0C0"/>
                    </a:outerShdw>
                  </a:effectLst>
                  <a:latin typeface="Comic Sans MS" pitchFamily="66" charset="0"/>
                </a:rPr>
                <a:t>y</a:t>
              </a:r>
            </a:p>
          </p:txBody>
        </p:sp>
        <p:sp>
          <p:nvSpPr>
            <p:cNvPr id="10259" name="Arc 22"/>
            <p:cNvSpPr>
              <a:spLocks/>
            </p:cNvSpPr>
            <p:nvPr/>
          </p:nvSpPr>
          <p:spPr bwMode="auto">
            <a:xfrm>
              <a:off x="1440" y="2304"/>
              <a:ext cx="192" cy="5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grpSp>
      <p:sp>
        <p:nvSpPr>
          <p:cNvPr id="10246" name="AutoShape 24"/>
          <p:cNvSpPr>
            <a:spLocks noChangeArrowheads="1"/>
          </p:cNvSpPr>
          <p:nvPr/>
        </p:nvSpPr>
        <p:spPr bwMode="auto">
          <a:xfrm rot="3319573" flipH="1">
            <a:off x="2590800" y="3276600"/>
            <a:ext cx="8382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247" name="Line 25"/>
          <p:cNvSpPr>
            <a:spLocks noChangeShapeType="1"/>
          </p:cNvSpPr>
          <p:nvPr/>
        </p:nvSpPr>
        <p:spPr bwMode="auto">
          <a:xfrm flipH="1">
            <a:off x="330200" y="4800600"/>
            <a:ext cx="838200" cy="1219200"/>
          </a:xfrm>
          <a:prstGeom prst="line">
            <a:avLst/>
          </a:prstGeom>
          <a:noFill/>
          <a:ln w="9525">
            <a:solidFill>
              <a:schemeClr val="hlink"/>
            </a:solidFill>
            <a:round/>
            <a:headEnd/>
            <a:tailEnd type="triangle" w="med" len="med"/>
          </a:ln>
        </p:spPr>
        <p:txBody>
          <a:bodyPr/>
          <a:lstStyle/>
          <a:p>
            <a:endParaRPr lang="en-US"/>
          </a:p>
        </p:txBody>
      </p:sp>
      <p:sp>
        <p:nvSpPr>
          <p:cNvPr id="393242" name="Text Box 26"/>
          <p:cNvSpPr txBox="1">
            <a:spLocks noChangeArrowheads="1"/>
          </p:cNvSpPr>
          <p:nvPr/>
        </p:nvSpPr>
        <p:spPr bwMode="auto">
          <a:xfrm>
            <a:off x="441325" y="5608638"/>
            <a:ext cx="347663" cy="457200"/>
          </a:xfrm>
          <a:prstGeom prst="rect">
            <a:avLst/>
          </a:prstGeom>
          <a:noFill/>
          <a:ln w="9525">
            <a:noFill/>
            <a:miter lim="800000"/>
            <a:headEnd/>
            <a:tailEnd/>
          </a:ln>
          <a:effectLst/>
        </p:spPr>
        <p:txBody>
          <a:bodyPr wrap="none">
            <a:spAutoFit/>
          </a:bodyPr>
          <a:lstStyle/>
          <a:p>
            <a:pPr eaLnBrk="0" hangingPunct="0">
              <a:defRPr/>
            </a:pPr>
            <a:r>
              <a:rPr lang="en-US" sz="2400">
                <a:effectLst>
                  <a:outerShdw blurRad="38100" dist="38100" dir="2700000" algn="tl">
                    <a:srgbClr val="C0C0C0"/>
                  </a:outerShdw>
                </a:effectLst>
                <a:latin typeface="Comic Sans MS" pitchFamily="66" charset="0"/>
              </a:rPr>
              <a:t>z</a:t>
            </a:r>
          </a:p>
        </p:txBody>
      </p:sp>
      <p:sp>
        <p:nvSpPr>
          <p:cNvPr id="29" name="TextBox 28"/>
          <p:cNvSpPr txBox="1"/>
          <p:nvPr/>
        </p:nvSpPr>
        <p:spPr>
          <a:xfrm>
            <a:off x="7615238" y="0"/>
            <a:ext cx="1528762" cy="254000"/>
          </a:xfrm>
          <a:prstGeom prst="rect">
            <a:avLst/>
          </a:prstGeom>
          <a:noFill/>
        </p:spPr>
        <p:txBody>
          <a:bodyPr wrap="none">
            <a:spAutoFit/>
          </a:bodyPr>
          <a:lstStyle/>
          <a:p>
            <a:pPr>
              <a:defRPr/>
            </a:pPr>
            <a:r>
              <a:rPr lang="en-US" sz="1050" dirty="0"/>
              <a:t>Slide Credit: </a:t>
            </a:r>
            <a:r>
              <a:rPr lang="en-US" sz="1050" dirty="0" err="1"/>
              <a:t>Saverese</a:t>
            </a:r>
            <a:endParaRPr lang="en-US" sz="105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p:txBody>
          <a:bodyPr/>
          <a:lstStyle/>
          <a:p>
            <a:r>
              <a:rPr lang="en-US" smtClean="0"/>
              <a:t>Allow camera rotation</a:t>
            </a:r>
          </a:p>
        </p:txBody>
      </p:sp>
      <p:graphicFrame>
        <p:nvGraphicFramePr>
          <p:cNvPr id="11266"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104462" name="Equation" r:id="rId3" imgW="939600" imgH="215640" progId="Equation.3">
                  <p:embed/>
                </p:oleObj>
              </mc:Choice>
              <mc:Fallback>
                <p:oleObj name="Equation" r:id="rId3" imgW="93960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7"/>
          <p:cNvGraphicFramePr>
            <a:graphicFrameLocks noChangeAspect="1"/>
          </p:cNvGraphicFramePr>
          <p:nvPr/>
        </p:nvGraphicFramePr>
        <p:xfrm>
          <a:off x="1747838" y="3568700"/>
          <a:ext cx="5518150" cy="1976438"/>
        </p:xfrm>
        <a:graphic>
          <a:graphicData uri="http://schemas.openxmlformats.org/presentationml/2006/ole">
            <mc:AlternateContent xmlns:mc="http://schemas.openxmlformats.org/markup-compatibility/2006">
              <mc:Choice xmlns:v="urn:schemas-microsoft-com:vml" Requires="v">
                <p:oleObj spid="_x0000_s104463" name="Equation" r:id="rId5" imgW="2590560" imgH="927000" progId="Equation.3">
                  <p:embed/>
                </p:oleObj>
              </mc:Choice>
              <mc:Fallback>
                <p:oleObj name="Equation" r:id="rId5" imgW="2590560" imgH="9270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838" y="3568700"/>
                        <a:ext cx="5518150"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187" y="427037"/>
            <a:ext cx="8229600" cy="5135563"/>
          </a:xfrm>
        </p:spPr>
        <p:txBody>
          <a:bodyPr/>
          <a:lstStyle/>
          <a:p>
            <a:r>
              <a:rPr lang="en-US" sz="2800" dirty="0"/>
              <a:t>Robust non-rigid point matching: </a:t>
            </a:r>
            <a:r>
              <a:rPr lang="en-US" sz="2800" dirty="0">
                <a:hlinkClick r:id="rId2"/>
              </a:rPr>
              <a:t>http://noodle.med.yale.edu/~chui/tps-rpm.html</a:t>
            </a:r>
            <a:r>
              <a:rPr lang="en-US" sz="2800" dirty="0"/>
              <a:t> (includes code, demo, </a:t>
            </a:r>
            <a:r>
              <a:rPr lang="en-US" sz="2800" dirty="0">
                <a:hlinkClick r:id="rId3"/>
              </a:rPr>
              <a:t>paper</a:t>
            </a:r>
            <a:r>
              <a:rPr lang="en-US" sz="2800" dirty="0" smtClean="0"/>
              <a:t>)</a:t>
            </a:r>
          </a:p>
          <a:p>
            <a:pPr lvl="1"/>
            <a:r>
              <a:rPr lang="en-US" sz="2400" dirty="0" smtClean="0"/>
              <a:t>Thin-plate spline registration with robustness to outliers</a:t>
            </a:r>
            <a:endParaRPr lang="en-US" sz="2400" dirty="0"/>
          </a:p>
          <a:p>
            <a:endParaRPr lang="en-US" dirty="0"/>
          </a:p>
        </p:txBody>
      </p:sp>
      <p:pic>
        <p:nvPicPr>
          <p:cNvPr id="1136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50" y="2476500"/>
            <a:ext cx="776287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1640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a:spLocks noGrp="1"/>
          </p:cNvSpPr>
          <p:nvPr>
            <p:ph type="title"/>
          </p:nvPr>
        </p:nvSpPr>
        <p:spPr/>
        <p:txBody>
          <a:bodyPr/>
          <a:lstStyle/>
          <a:p>
            <a:r>
              <a:rPr lang="en-US" smtClean="0"/>
              <a:t>Degrees of freedom</a:t>
            </a:r>
          </a:p>
        </p:txBody>
      </p:sp>
      <p:graphicFrame>
        <p:nvGraphicFramePr>
          <p:cNvPr id="12290"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105486" name="Equation" r:id="rId4" imgW="939600" imgH="215640" progId="Equation.3">
                  <p:embed/>
                </p:oleObj>
              </mc:Choice>
              <mc:Fallback>
                <p:oleObj name="Equation" r:id="rId4" imgW="939600" imgH="2156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7"/>
          <p:cNvGraphicFramePr>
            <a:graphicFrameLocks noChangeAspect="1"/>
          </p:cNvGraphicFramePr>
          <p:nvPr/>
        </p:nvGraphicFramePr>
        <p:xfrm>
          <a:off x="1749425" y="3568700"/>
          <a:ext cx="5516563" cy="1976438"/>
        </p:xfrm>
        <a:graphic>
          <a:graphicData uri="http://schemas.openxmlformats.org/presentationml/2006/ole">
            <mc:AlternateContent xmlns:mc="http://schemas.openxmlformats.org/markup-compatibility/2006">
              <mc:Choice xmlns:v="urn:schemas-microsoft-com:vml" Requires="v">
                <p:oleObj spid="_x0000_s105487" name="Equation" r:id="rId6" imgW="2590560" imgH="927000" progId="Equation.3">
                  <p:embed/>
                </p:oleObj>
              </mc:Choice>
              <mc:Fallback>
                <p:oleObj name="Equation" r:id="rId6" imgW="2590560" imgH="9270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25" y="3568700"/>
                        <a:ext cx="55165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4" name="TextBox 5"/>
          <p:cNvSpPr txBox="1">
            <a:spLocks noChangeArrowheads="1"/>
          </p:cNvSpPr>
          <p:nvPr/>
        </p:nvSpPr>
        <p:spPr bwMode="auto">
          <a:xfrm>
            <a:off x="3276600" y="3429000"/>
            <a:ext cx="312738" cy="369888"/>
          </a:xfrm>
          <a:prstGeom prst="rect">
            <a:avLst/>
          </a:prstGeom>
          <a:noFill/>
          <a:ln w="9525">
            <a:noFill/>
            <a:miter lim="800000"/>
            <a:headEnd/>
            <a:tailEnd/>
          </a:ln>
        </p:spPr>
        <p:txBody>
          <a:bodyPr wrap="none">
            <a:spAutoFit/>
          </a:bodyPr>
          <a:lstStyle/>
          <a:p>
            <a:r>
              <a:rPr lang="en-US"/>
              <a:t>5</a:t>
            </a:r>
          </a:p>
        </p:txBody>
      </p:sp>
      <p:sp>
        <p:nvSpPr>
          <p:cNvPr id="12295" name="TextBox 6"/>
          <p:cNvSpPr txBox="1">
            <a:spLocks noChangeArrowheads="1"/>
          </p:cNvSpPr>
          <p:nvPr/>
        </p:nvSpPr>
        <p:spPr bwMode="auto">
          <a:xfrm>
            <a:off x="5257800" y="3429000"/>
            <a:ext cx="312738" cy="369888"/>
          </a:xfrm>
          <a:prstGeom prst="rect">
            <a:avLst/>
          </a:prstGeom>
          <a:noFill/>
          <a:ln w="9525">
            <a:noFill/>
            <a:miter lim="800000"/>
            <a:headEnd/>
            <a:tailEnd/>
          </a:ln>
        </p:spPr>
        <p:txBody>
          <a:bodyPr wrap="none">
            <a:spAutoFit/>
          </a:bodyPr>
          <a:lstStyle/>
          <a:p>
            <a:r>
              <a:rPr lang="en-US"/>
              <a:t>6</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Vanishing Point = Projection from Infinity</a:t>
            </a:r>
            <a:endParaRPr lang="en-US" dirty="0"/>
          </a:p>
        </p:txBody>
      </p:sp>
      <p:graphicFrame>
        <p:nvGraphicFramePr>
          <p:cNvPr id="635906" name="Object 4"/>
          <p:cNvGraphicFramePr>
            <a:graphicFrameLocks noChangeAspect="1"/>
          </p:cNvGraphicFramePr>
          <p:nvPr/>
        </p:nvGraphicFramePr>
        <p:xfrm>
          <a:off x="685800" y="1143000"/>
          <a:ext cx="8001000" cy="2607469"/>
        </p:xfrm>
        <a:graphic>
          <a:graphicData uri="http://schemas.openxmlformats.org/presentationml/2006/ole">
            <mc:AlternateContent xmlns:mc="http://schemas.openxmlformats.org/markup-compatibility/2006">
              <mc:Choice xmlns:v="urn:schemas-microsoft-com:vml" Requires="v">
                <p:oleObj spid="_x0000_s106522" name="Equation" r:id="rId3" imgW="2844720" imgH="927000" progId="Equation.3">
                  <p:embed/>
                </p:oleObj>
              </mc:Choice>
              <mc:Fallback>
                <p:oleObj name="Equation" r:id="rId3" imgW="2844720" imgH="9270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8001000" cy="2607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7"/>
          <p:cNvGraphicFramePr>
            <a:graphicFrameLocks noChangeAspect="1"/>
          </p:cNvGraphicFramePr>
          <p:nvPr/>
        </p:nvGraphicFramePr>
        <p:xfrm>
          <a:off x="1855788" y="4419600"/>
          <a:ext cx="3730625" cy="1489075"/>
        </p:xfrm>
        <a:graphic>
          <a:graphicData uri="http://schemas.openxmlformats.org/presentationml/2006/ole">
            <mc:AlternateContent xmlns:mc="http://schemas.openxmlformats.org/markup-compatibility/2006">
              <mc:Choice xmlns:v="urn:schemas-microsoft-com:vml" Requires="v">
                <p:oleObj spid="_x0000_s106523" name="Equation" r:id="rId5" imgW="1752480" imgH="698400" progId="Equation.3">
                  <p:embed/>
                </p:oleObj>
              </mc:Choice>
              <mc:Fallback>
                <p:oleObj name="Equation" r:id="rId5" imgW="1752480" imgH="6984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788" y="4419600"/>
                        <a:ext cx="3730625" cy="148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0" name="Object 7"/>
          <p:cNvGraphicFramePr>
            <a:graphicFrameLocks noChangeAspect="1"/>
          </p:cNvGraphicFramePr>
          <p:nvPr/>
        </p:nvGraphicFramePr>
        <p:xfrm>
          <a:off x="5943600" y="4191000"/>
          <a:ext cx="1649412" cy="920750"/>
        </p:xfrm>
        <a:graphic>
          <a:graphicData uri="http://schemas.openxmlformats.org/presentationml/2006/ole">
            <mc:AlternateContent xmlns:mc="http://schemas.openxmlformats.org/markup-compatibility/2006">
              <mc:Choice xmlns:v="urn:schemas-microsoft-com:vml" Requires="v">
                <p:oleObj spid="_x0000_s106524" name="Equation" r:id="rId7" imgW="774360" imgH="431640" progId="Equation.3">
                  <p:embed/>
                </p:oleObj>
              </mc:Choice>
              <mc:Fallback>
                <p:oleObj name="Equation" r:id="rId7" imgW="774360" imgH="4316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4191000"/>
                        <a:ext cx="1649412"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1" name="Object 7"/>
          <p:cNvGraphicFramePr>
            <a:graphicFrameLocks noChangeAspect="1"/>
          </p:cNvGraphicFramePr>
          <p:nvPr/>
        </p:nvGraphicFramePr>
        <p:xfrm>
          <a:off x="5943600" y="5334000"/>
          <a:ext cx="1622425" cy="920750"/>
        </p:xfrm>
        <a:graphic>
          <a:graphicData uri="http://schemas.openxmlformats.org/presentationml/2006/ole">
            <mc:AlternateContent xmlns:mc="http://schemas.openxmlformats.org/markup-compatibility/2006">
              <mc:Choice xmlns:v="urn:schemas-microsoft-com:vml" Requires="v">
                <p:oleObj spid="_x0000_s106525" name="Equation" r:id="rId9" imgW="761760" imgH="431640" progId="Equation.3">
                  <p:embed/>
                </p:oleObj>
              </mc:Choice>
              <mc:Fallback>
                <p:oleObj name="Equation" r:id="rId9" imgW="761760" imgH="4316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5334000"/>
                        <a:ext cx="1622425"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smtClean="0"/>
              <a:t>Orthographic Projection</a:t>
            </a:r>
          </a:p>
        </p:txBody>
      </p:sp>
      <p:sp>
        <p:nvSpPr>
          <p:cNvPr id="13316" name="Rectangle 3"/>
          <p:cNvSpPr>
            <a:spLocks noGrp="1" noChangeArrowheads="1"/>
          </p:cNvSpPr>
          <p:nvPr>
            <p:ph type="body" idx="1"/>
          </p:nvPr>
        </p:nvSpPr>
        <p:spPr/>
        <p:txBody>
          <a:bodyPr/>
          <a:lstStyle/>
          <a:p>
            <a:pPr eaLnBrk="1" hangingPunct="1"/>
            <a:r>
              <a:rPr lang="en-US" sz="2800" dirty="0" smtClean="0"/>
              <a:t>Special case of perspective projection</a:t>
            </a:r>
          </a:p>
          <a:p>
            <a:pPr lvl="1" eaLnBrk="1" hangingPunct="1"/>
            <a:r>
              <a:rPr lang="en-US" sz="2400" dirty="0" smtClean="0"/>
              <a:t>Distance from the COP to the image plane is infinite</a:t>
            </a:r>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r>
              <a:rPr lang="en-US" sz="2400" dirty="0" smtClean="0"/>
              <a:t>Also called “parallel projection”</a:t>
            </a:r>
          </a:p>
          <a:p>
            <a:pPr lvl="1" eaLnBrk="1" hangingPunct="1"/>
            <a:r>
              <a:rPr lang="en-US" sz="2400" dirty="0" smtClean="0"/>
              <a:t>What’s the projection matrix?</a:t>
            </a:r>
          </a:p>
        </p:txBody>
      </p:sp>
      <p:sp>
        <p:nvSpPr>
          <p:cNvPr id="13317" name="Freeform 8"/>
          <p:cNvSpPr>
            <a:spLocks/>
          </p:cNvSpPr>
          <p:nvPr/>
        </p:nvSpPr>
        <p:spPr bwMode="auto">
          <a:xfrm>
            <a:off x="2735263" y="2606675"/>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13318" name="Freeform 9"/>
          <p:cNvSpPr>
            <a:spLocks/>
          </p:cNvSpPr>
          <p:nvPr/>
        </p:nvSpPr>
        <p:spPr bwMode="auto">
          <a:xfrm>
            <a:off x="2711450" y="3054350"/>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13319" name="Freeform 10"/>
          <p:cNvSpPr>
            <a:spLocks/>
          </p:cNvSpPr>
          <p:nvPr/>
        </p:nvSpPr>
        <p:spPr bwMode="auto">
          <a:xfrm>
            <a:off x="4325938" y="2547938"/>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13320" name="Freeform 11"/>
          <p:cNvSpPr>
            <a:spLocks/>
          </p:cNvSpPr>
          <p:nvPr/>
        </p:nvSpPr>
        <p:spPr bwMode="auto">
          <a:xfrm>
            <a:off x="3336925" y="3736975"/>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13321" name="Freeform 12"/>
          <p:cNvSpPr>
            <a:spLocks/>
          </p:cNvSpPr>
          <p:nvPr/>
        </p:nvSpPr>
        <p:spPr bwMode="auto">
          <a:xfrm>
            <a:off x="2254250" y="1868488"/>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13322" name="Rectangle 13"/>
          <p:cNvSpPr>
            <a:spLocks noChangeArrowheads="1"/>
          </p:cNvSpPr>
          <p:nvPr/>
        </p:nvSpPr>
        <p:spPr bwMode="auto">
          <a:xfrm>
            <a:off x="4208463" y="2185988"/>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Image</a:t>
            </a:r>
            <a:endParaRPr lang="en-US" sz="2000" b="1">
              <a:latin typeface="Times New Roman" pitchFamily="18" charset="0"/>
            </a:endParaRPr>
          </a:p>
        </p:txBody>
      </p:sp>
      <p:sp>
        <p:nvSpPr>
          <p:cNvPr id="13323" name="Rectangle 14"/>
          <p:cNvSpPr>
            <a:spLocks noChangeArrowheads="1"/>
          </p:cNvSpPr>
          <p:nvPr/>
        </p:nvSpPr>
        <p:spPr bwMode="auto">
          <a:xfrm>
            <a:off x="6424613" y="2205038"/>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World</a:t>
            </a:r>
            <a:endParaRPr lang="en-US" sz="2000" b="1">
              <a:latin typeface="Times New Roman" pitchFamily="18" charset="0"/>
            </a:endParaRPr>
          </a:p>
        </p:txBody>
      </p:sp>
      <p:grpSp>
        <p:nvGrpSpPr>
          <p:cNvPr id="2" name="Group 15"/>
          <p:cNvGrpSpPr>
            <a:grpSpLocks/>
          </p:cNvGrpSpPr>
          <p:nvPr/>
        </p:nvGrpSpPr>
        <p:grpSpPr bwMode="auto">
          <a:xfrm>
            <a:off x="5562600" y="2527300"/>
            <a:ext cx="1685925" cy="1284288"/>
            <a:chOff x="3978" y="2483"/>
            <a:chExt cx="1062" cy="809"/>
          </a:xfrm>
        </p:grpSpPr>
        <p:sp>
          <p:nvSpPr>
            <p:cNvPr id="1332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1333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1333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1333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13325" name="Line 20"/>
          <p:cNvSpPr>
            <a:spLocks noChangeShapeType="1"/>
          </p:cNvSpPr>
          <p:nvPr/>
        </p:nvSpPr>
        <p:spPr bwMode="auto">
          <a:xfrm flipV="1">
            <a:off x="3352800" y="3775075"/>
            <a:ext cx="2871788" cy="34925"/>
          </a:xfrm>
          <a:prstGeom prst="line">
            <a:avLst/>
          </a:prstGeom>
          <a:noFill/>
          <a:ln w="12700">
            <a:solidFill>
              <a:schemeClr val="tx1"/>
            </a:solidFill>
            <a:prstDash val="dash"/>
            <a:round/>
            <a:headEnd/>
            <a:tailEnd/>
          </a:ln>
        </p:spPr>
        <p:txBody>
          <a:bodyPr/>
          <a:lstStyle/>
          <a:p>
            <a:endParaRPr lang="en-US"/>
          </a:p>
        </p:txBody>
      </p:sp>
      <p:sp>
        <p:nvSpPr>
          <p:cNvPr id="13326" name="Line 21"/>
          <p:cNvSpPr>
            <a:spLocks noChangeShapeType="1"/>
          </p:cNvSpPr>
          <p:nvPr/>
        </p:nvSpPr>
        <p:spPr bwMode="auto">
          <a:xfrm flipV="1">
            <a:off x="2727325" y="3071813"/>
            <a:ext cx="2871788" cy="34925"/>
          </a:xfrm>
          <a:prstGeom prst="line">
            <a:avLst/>
          </a:prstGeom>
          <a:noFill/>
          <a:ln w="12700">
            <a:solidFill>
              <a:schemeClr val="tx1"/>
            </a:solidFill>
            <a:prstDash val="dash"/>
            <a:round/>
            <a:headEnd/>
            <a:tailEnd/>
          </a:ln>
        </p:spPr>
        <p:txBody>
          <a:bodyPr/>
          <a:lstStyle/>
          <a:p>
            <a:endParaRPr lang="en-US"/>
          </a:p>
        </p:txBody>
      </p:sp>
      <p:sp>
        <p:nvSpPr>
          <p:cNvPr id="13327" name="Line 22"/>
          <p:cNvSpPr>
            <a:spLocks noChangeShapeType="1"/>
          </p:cNvSpPr>
          <p:nvPr/>
        </p:nvSpPr>
        <p:spPr bwMode="auto">
          <a:xfrm flipV="1">
            <a:off x="4357688" y="2579688"/>
            <a:ext cx="2871787" cy="34925"/>
          </a:xfrm>
          <a:prstGeom prst="line">
            <a:avLst/>
          </a:prstGeom>
          <a:noFill/>
          <a:ln w="12700">
            <a:solidFill>
              <a:schemeClr val="tx1"/>
            </a:solidFill>
            <a:prstDash val="dash"/>
            <a:round/>
            <a:headEnd/>
            <a:tailEnd/>
          </a:ln>
        </p:spPr>
        <p:txBody>
          <a:bodyPr/>
          <a:lstStyle/>
          <a:p>
            <a:endParaRPr lang="en-US"/>
          </a:p>
        </p:txBody>
      </p:sp>
      <p:sp>
        <p:nvSpPr>
          <p:cNvPr id="13328" name="Text Box 23"/>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graphicFrame>
        <p:nvGraphicFramePr>
          <p:cNvPr id="13314" name="Object 7"/>
          <p:cNvGraphicFramePr>
            <a:graphicFrameLocks noChangeAspect="1"/>
          </p:cNvGraphicFramePr>
          <p:nvPr/>
        </p:nvGraphicFramePr>
        <p:xfrm>
          <a:off x="5302250" y="4406900"/>
          <a:ext cx="3379788" cy="1976438"/>
        </p:xfrm>
        <a:graphic>
          <a:graphicData uri="http://schemas.openxmlformats.org/presentationml/2006/ole">
            <mc:AlternateContent xmlns:mc="http://schemas.openxmlformats.org/markup-compatibility/2006">
              <mc:Choice xmlns:v="urn:schemas-microsoft-com:vml" Requires="v">
                <p:oleObj spid="_x0000_s107528" name="Equation" r:id="rId3" imgW="1587240" imgH="927000" progId="Equation.3">
                  <p:embed/>
                </p:oleObj>
              </mc:Choice>
              <mc:Fallback>
                <p:oleObj name="Equation" r:id="rId3" imgW="1587240" imgH="927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0" y="4406900"/>
                        <a:ext cx="3379788"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smtClean="0"/>
              <a:t>Scaled Orthographic Projection</a:t>
            </a:r>
          </a:p>
        </p:txBody>
      </p:sp>
      <p:sp>
        <p:nvSpPr>
          <p:cNvPr id="13316" name="Rectangle 3"/>
          <p:cNvSpPr>
            <a:spLocks noGrp="1" noChangeArrowheads="1"/>
          </p:cNvSpPr>
          <p:nvPr>
            <p:ph type="body" idx="1"/>
          </p:nvPr>
        </p:nvSpPr>
        <p:spPr/>
        <p:txBody>
          <a:bodyPr/>
          <a:lstStyle/>
          <a:p>
            <a:pPr eaLnBrk="1" hangingPunct="1"/>
            <a:r>
              <a:rPr lang="en-US" sz="2800" dirty="0" smtClean="0"/>
              <a:t>Special case of perspective projection</a:t>
            </a:r>
          </a:p>
          <a:p>
            <a:pPr lvl="1" eaLnBrk="1" hangingPunct="1"/>
            <a:r>
              <a:rPr lang="en-US" sz="2400" dirty="0" smtClean="0"/>
              <a:t>Object dimensions are small compared to distance to camera</a:t>
            </a:r>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r>
              <a:rPr lang="en-US" sz="2400" dirty="0" smtClean="0"/>
              <a:t>Also called “weak perspective”</a:t>
            </a:r>
          </a:p>
          <a:p>
            <a:pPr lvl="1" eaLnBrk="1" hangingPunct="1"/>
            <a:r>
              <a:rPr lang="en-US" sz="2400" dirty="0" smtClean="0"/>
              <a:t>What’s the projection matrix?</a:t>
            </a:r>
          </a:p>
        </p:txBody>
      </p:sp>
      <p:sp>
        <p:nvSpPr>
          <p:cNvPr id="13317" name="Freeform 8"/>
          <p:cNvSpPr>
            <a:spLocks/>
          </p:cNvSpPr>
          <p:nvPr/>
        </p:nvSpPr>
        <p:spPr bwMode="auto">
          <a:xfrm>
            <a:off x="2735263" y="2606675"/>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13318" name="Freeform 9"/>
          <p:cNvSpPr>
            <a:spLocks/>
          </p:cNvSpPr>
          <p:nvPr/>
        </p:nvSpPr>
        <p:spPr bwMode="auto">
          <a:xfrm>
            <a:off x="2711450" y="3054350"/>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13319" name="Freeform 10"/>
          <p:cNvSpPr>
            <a:spLocks/>
          </p:cNvSpPr>
          <p:nvPr/>
        </p:nvSpPr>
        <p:spPr bwMode="auto">
          <a:xfrm>
            <a:off x="4325938" y="2547938"/>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13320" name="Freeform 11"/>
          <p:cNvSpPr>
            <a:spLocks/>
          </p:cNvSpPr>
          <p:nvPr/>
        </p:nvSpPr>
        <p:spPr bwMode="auto">
          <a:xfrm>
            <a:off x="3336925" y="3736975"/>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13321" name="Freeform 12"/>
          <p:cNvSpPr>
            <a:spLocks/>
          </p:cNvSpPr>
          <p:nvPr/>
        </p:nvSpPr>
        <p:spPr bwMode="auto">
          <a:xfrm>
            <a:off x="2254250" y="1868488"/>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13322" name="Rectangle 13"/>
          <p:cNvSpPr>
            <a:spLocks noChangeArrowheads="1"/>
          </p:cNvSpPr>
          <p:nvPr/>
        </p:nvSpPr>
        <p:spPr bwMode="auto">
          <a:xfrm>
            <a:off x="4208463" y="2185988"/>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Image</a:t>
            </a:r>
            <a:endParaRPr lang="en-US" sz="2000" b="1">
              <a:latin typeface="Times New Roman" pitchFamily="18" charset="0"/>
            </a:endParaRPr>
          </a:p>
        </p:txBody>
      </p:sp>
      <p:sp>
        <p:nvSpPr>
          <p:cNvPr id="13323" name="Rectangle 14"/>
          <p:cNvSpPr>
            <a:spLocks noChangeArrowheads="1"/>
          </p:cNvSpPr>
          <p:nvPr/>
        </p:nvSpPr>
        <p:spPr bwMode="auto">
          <a:xfrm>
            <a:off x="6424613" y="2205038"/>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World</a:t>
            </a:r>
            <a:endParaRPr lang="en-US" sz="2000" b="1">
              <a:latin typeface="Times New Roman" pitchFamily="18" charset="0"/>
            </a:endParaRPr>
          </a:p>
        </p:txBody>
      </p:sp>
      <p:grpSp>
        <p:nvGrpSpPr>
          <p:cNvPr id="2" name="Group 15"/>
          <p:cNvGrpSpPr>
            <a:grpSpLocks/>
          </p:cNvGrpSpPr>
          <p:nvPr/>
        </p:nvGrpSpPr>
        <p:grpSpPr bwMode="auto">
          <a:xfrm>
            <a:off x="5562600" y="2527300"/>
            <a:ext cx="1685925" cy="1284288"/>
            <a:chOff x="3978" y="2483"/>
            <a:chExt cx="1062" cy="809"/>
          </a:xfrm>
        </p:grpSpPr>
        <p:sp>
          <p:nvSpPr>
            <p:cNvPr id="1332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1333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1333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1333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13325" name="Line 20"/>
          <p:cNvSpPr>
            <a:spLocks noChangeShapeType="1"/>
          </p:cNvSpPr>
          <p:nvPr/>
        </p:nvSpPr>
        <p:spPr bwMode="auto">
          <a:xfrm flipV="1">
            <a:off x="3352800" y="3775075"/>
            <a:ext cx="2871788" cy="34925"/>
          </a:xfrm>
          <a:prstGeom prst="line">
            <a:avLst/>
          </a:prstGeom>
          <a:noFill/>
          <a:ln w="12700">
            <a:solidFill>
              <a:schemeClr val="tx1"/>
            </a:solidFill>
            <a:prstDash val="dash"/>
            <a:round/>
            <a:headEnd/>
            <a:tailEnd/>
          </a:ln>
        </p:spPr>
        <p:txBody>
          <a:bodyPr/>
          <a:lstStyle/>
          <a:p>
            <a:endParaRPr lang="en-US"/>
          </a:p>
        </p:txBody>
      </p:sp>
      <p:sp>
        <p:nvSpPr>
          <p:cNvPr id="13326" name="Line 21"/>
          <p:cNvSpPr>
            <a:spLocks noChangeShapeType="1"/>
          </p:cNvSpPr>
          <p:nvPr/>
        </p:nvSpPr>
        <p:spPr bwMode="auto">
          <a:xfrm flipV="1">
            <a:off x="2727325" y="3071813"/>
            <a:ext cx="2871788" cy="34925"/>
          </a:xfrm>
          <a:prstGeom prst="line">
            <a:avLst/>
          </a:prstGeom>
          <a:noFill/>
          <a:ln w="12700">
            <a:solidFill>
              <a:schemeClr val="tx1"/>
            </a:solidFill>
            <a:prstDash val="dash"/>
            <a:round/>
            <a:headEnd/>
            <a:tailEnd/>
          </a:ln>
        </p:spPr>
        <p:txBody>
          <a:bodyPr/>
          <a:lstStyle/>
          <a:p>
            <a:endParaRPr lang="en-US"/>
          </a:p>
        </p:txBody>
      </p:sp>
      <p:sp>
        <p:nvSpPr>
          <p:cNvPr id="13327" name="Line 22"/>
          <p:cNvSpPr>
            <a:spLocks noChangeShapeType="1"/>
          </p:cNvSpPr>
          <p:nvPr/>
        </p:nvSpPr>
        <p:spPr bwMode="auto">
          <a:xfrm flipV="1">
            <a:off x="4357688" y="2579688"/>
            <a:ext cx="2871787" cy="34925"/>
          </a:xfrm>
          <a:prstGeom prst="line">
            <a:avLst/>
          </a:prstGeom>
          <a:noFill/>
          <a:ln w="12700">
            <a:solidFill>
              <a:schemeClr val="tx1"/>
            </a:solidFill>
            <a:prstDash val="dash"/>
            <a:round/>
            <a:headEnd/>
            <a:tailEnd/>
          </a:ln>
        </p:spPr>
        <p:txBody>
          <a:bodyPr/>
          <a:lstStyle/>
          <a:p>
            <a:endParaRPr lang="en-US"/>
          </a:p>
        </p:txBody>
      </p:sp>
      <p:sp>
        <p:nvSpPr>
          <p:cNvPr id="13328" name="Text Box 23"/>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graphicFrame>
        <p:nvGraphicFramePr>
          <p:cNvPr id="13314" name="Object 7"/>
          <p:cNvGraphicFramePr>
            <a:graphicFrameLocks noChangeAspect="1"/>
          </p:cNvGraphicFramePr>
          <p:nvPr/>
        </p:nvGraphicFramePr>
        <p:xfrm>
          <a:off x="5233988" y="4406900"/>
          <a:ext cx="3516312" cy="1976438"/>
        </p:xfrm>
        <a:graphic>
          <a:graphicData uri="http://schemas.openxmlformats.org/presentationml/2006/ole">
            <mc:AlternateContent xmlns:mc="http://schemas.openxmlformats.org/markup-compatibility/2006">
              <mc:Choice xmlns:v="urn:schemas-microsoft-com:vml" Requires="v">
                <p:oleObj spid="_x0000_s108552" name="Equation" r:id="rId3" imgW="1650960" imgH="927000" progId="Equation.3">
                  <p:embed/>
                </p:oleObj>
              </mc:Choice>
              <mc:Fallback>
                <p:oleObj name="Equation" r:id="rId3" imgW="1650960" imgH="927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88" y="4406900"/>
                        <a:ext cx="3516312"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a:t>
            </a:r>
            <a:endParaRPr lang="en-US" dirty="0"/>
          </a:p>
        </p:txBody>
      </p:sp>
      <p:pic>
        <p:nvPicPr>
          <p:cNvPr id="114690" name="Picture 2" descr="http://www.cringel.com/files/images/adin-2007-10-13-DSC-8393-cars-street-small-houses-hills-backdrop-christchurch-new-zealand-cringel.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94" y="1143000"/>
            <a:ext cx="8309073"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476" y="6292334"/>
            <a:ext cx="6186309" cy="369332"/>
          </a:xfrm>
          <a:prstGeom prst="rect">
            <a:avLst/>
          </a:prstGeom>
          <a:noFill/>
        </p:spPr>
        <p:txBody>
          <a:bodyPr wrap="none" rtlCol="0">
            <a:spAutoFit/>
          </a:bodyPr>
          <a:lstStyle/>
          <a:p>
            <a:r>
              <a:rPr lang="en-US" dirty="0" smtClean="0"/>
              <a:t>Near field: object appearance changes as objects translate</a:t>
            </a:r>
            <a:endParaRPr lang="en-US" dirty="0"/>
          </a:p>
        </p:txBody>
      </p:sp>
      <p:cxnSp>
        <p:nvCxnSpPr>
          <p:cNvPr id="7" name="Straight Arrow Connector 6"/>
          <p:cNvCxnSpPr/>
          <p:nvPr/>
        </p:nvCxnSpPr>
        <p:spPr>
          <a:xfrm flipV="1">
            <a:off x="2133600" y="5943600"/>
            <a:ext cx="0" cy="3487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294626" y="5105400"/>
            <a:ext cx="1743974" cy="1143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87737" y="773668"/>
            <a:ext cx="6724918" cy="369332"/>
          </a:xfrm>
          <a:prstGeom prst="rect">
            <a:avLst/>
          </a:prstGeom>
          <a:noFill/>
        </p:spPr>
        <p:txBody>
          <a:bodyPr wrap="none" rtlCol="0">
            <a:spAutoFit/>
          </a:bodyPr>
          <a:lstStyle/>
          <a:p>
            <a:r>
              <a:rPr lang="en-US" dirty="0" smtClean="0"/>
              <a:t>Far field: object appearance doesn’t change as objects translate</a:t>
            </a:r>
            <a:endParaRPr lang="en-US" dirty="0"/>
          </a:p>
        </p:txBody>
      </p:sp>
      <p:cxnSp>
        <p:nvCxnSpPr>
          <p:cNvPr id="13" name="Straight Arrow Connector 12"/>
          <p:cNvCxnSpPr/>
          <p:nvPr/>
        </p:nvCxnSpPr>
        <p:spPr>
          <a:xfrm>
            <a:off x="3678630" y="1143000"/>
            <a:ext cx="871987" cy="2819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78630" y="1143000"/>
            <a:ext cx="1743974" cy="2819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dirty="0" smtClean="0"/>
              <a:t>Beyond Pinholes: Radial Distortion</a:t>
            </a:r>
          </a:p>
        </p:txBody>
      </p:sp>
      <p:sp>
        <p:nvSpPr>
          <p:cNvPr id="3" name="Content Placeholder 2"/>
          <p:cNvSpPr>
            <a:spLocks noGrp="1"/>
          </p:cNvSpPr>
          <p:nvPr>
            <p:ph idx="1"/>
          </p:nvPr>
        </p:nvSpPr>
        <p:spPr>
          <a:xfrm>
            <a:off x="457200" y="990601"/>
            <a:ext cx="5143500" cy="2847346"/>
          </a:xfrm>
        </p:spPr>
        <p:txBody>
          <a:bodyPr>
            <a:normAutofit fontScale="77500" lnSpcReduction="20000"/>
          </a:bodyPr>
          <a:lstStyle/>
          <a:p>
            <a:r>
              <a:rPr lang="en-US" dirty="0" smtClean="0"/>
              <a:t>Common in wide-angle lenses or for special applications (e.g., security)</a:t>
            </a:r>
          </a:p>
          <a:p>
            <a:r>
              <a:rPr lang="en-US" dirty="0" smtClean="0"/>
              <a:t>Creates non-linear terms in projection</a:t>
            </a:r>
          </a:p>
          <a:p>
            <a:r>
              <a:rPr lang="en-US" dirty="0" smtClean="0"/>
              <a:t>Usually handled by through solving for non-linear terms and then correcting image</a:t>
            </a:r>
            <a:endParaRPr lang="en-US" dirty="0"/>
          </a:p>
        </p:txBody>
      </p:sp>
      <p:pic>
        <p:nvPicPr>
          <p:cNvPr id="56323" name="Picture 3"/>
          <p:cNvPicPr>
            <a:picLocks noChangeAspect="1" noChangeArrowheads="1"/>
          </p:cNvPicPr>
          <p:nvPr/>
        </p:nvPicPr>
        <p:blipFill>
          <a:blip r:embed="rId2" cstate="print"/>
          <a:srcRect/>
          <a:stretch>
            <a:fillRect/>
          </a:stretch>
        </p:blipFill>
        <p:spPr bwMode="auto">
          <a:xfrm>
            <a:off x="287547" y="3837946"/>
            <a:ext cx="5295900" cy="2419350"/>
          </a:xfrm>
          <a:prstGeom prst="rect">
            <a:avLst/>
          </a:prstGeom>
          <a:noFill/>
          <a:ln w="9525">
            <a:noFill/>
            <a:miter lim="800000"/>
            <a:headEnd/>
            <a:tailEnd/>
          </a:ln>
        </p:spPr>
      </p:pic>
      <p:pic>
        <p:nvPicPr>
          <p:cNvPr id="56324" name="Picture 4"/>
          <p:cNvPicPr>
            <a:picLocks noChangeAspect="1" noChangeArrowheads="1"/>
          </p:cNvPicPr>
          <p:nvPr/>
        </p:nvPicPr>
        <p:blipFill>
          <a:blip r:embed="rId3" cstate="print"/>
          <a:srcRect/>
          <a:stretch>
            <a:fillRect/>
          </a:stretch>
        </p:blipFill>
        <p:spPr bwMode="auto">
          <a:xfrm>
            <a:off x="5791200" y="2209800"/>
            <a:ext cx="3054350" cy="3695700"/>
          </a:xfrm>
          <a:prstGeom prst="rect">
            <a:avLst/>
          </a:prstGeom>
          <a:noFill/>
          <a:ln w="9525">
            <a:noFill/>
            <a:miter lim="800000"/>
            <a:headEnd/>
            <a:tailEnd/>
          </a:ln>
        </p:spPr>
      </p:pic>
      <p:sp>
        <p:nvSpPr>
          <p:cNvPr id="7" name="TextBox 6"/>
          <p:cNvSpPr txBox="1"/>
          <p:nvPr/>
        </p:nvSpPr>
        <p:spPr>
          <a:xfrm>
            <a:off x="-17463" y="6596063"/>
            <a:ext cx="1998663" cy="261937"/>
          </a:xfrm>
          <a:prstGeom prst="rect">
            <a:avLst/>
          </a:prstGeom>
          <a:noFill/>
        </p:spPr>
        <p:txBody>
          <a:bodyPr wrap="none">
            <a:spAutoFit/>
          </a:bodyPr>
          <a:lstStyle/>
          <a:p>
            <a:pPr>
              <a:defRPr/>
            </a:pPr>
            <a:r>
              <a:rPr lang="en-US" sz="1050" dirty="0"/>
              <a:t>Image from Martin </a:t>
            </a:r>
            <a:r>
              <a:rPr lang="en-US" sz="1050" dirty="0" err="1"/>
              <a:t>Habbecke</a:t>
            </a:r>
            <a:endParaRPr lang="en-US" sz="1050" dirty="0"/>
          </a:p>
        </p:txBody>
      </p:sp>
      <p:sp>
        <p:nvSpPr>
          <p:cNvPr id="56326" name="TextBox 7"/>
          <p:cNvSpPr txBox="1">
            <a:spLocks noChangeArrowheads="1"/>
          </p:cNvSpPr>
          <p:nvPr/>
        </p:nvSpPr>
        <p:spPr bwMode="auto">
          <a:xfrm>
            <a:off x="6019800" y="5943600"/>
            <a:ext cx="2613025" cy="338138"/>
          </a:xfrm>
          <a:prstGeom prst="rect">
            <a:avLst/>
          </a:prstGeom>
          <a:noFill/>
          <a:ln w="9525">
            <a:noFill/>
            <a:miter lim="800000"/>
            <a:headEnd/>
            <a:tailEnd/>
          </a:ln>
        </p:spPr>
        <p:txBody>
          <a:bodyPr wrap="none">
            <a:spAutoFit/>
          </a:bodyPr>
          <a:lstStyle/>
          <a:p>
            <a:r>
              <a:rPr lang="en-US" sz="1600"/>
              <a:t>Corrected Barrel Distortion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p:cNvSpPr>
            <a:spLocks noGrp="1"/>
          </p:cNvSpPr>
          <p:nvPr>
            <p:ph type="title"/>
          </p:nvPr>
        </p:nvSpPr>
        <p:spPr/>
        <p:txBody>
          <a:bodyPr/>
          <a:lstStyle/>
          <a:p>
            <a:pPr eaLnBrk="1" hangingPunct="1"/>
            <a:r>
              <a:rPr lang="en-US" smtClean="0"/>
              <a:t>Things to remember</a:t>
            </a:r>
          </a:p>
        </p:txBody>
      </p:sp>
      <p:sp>
        <p:nvSpPr>
          <p:cNvPr id="4" name="Content Placeholder 2"/>
          <p:cNvSpPr txBox="1">
            <a:spLocks/>
          </p:cNvSpPr>
          <p:nvPr/>
        </p:nvSpPr>
        <p:spPr bwMode="auto">
          <a:xfrm>
            <a:off x="609600" y="1143000"/>
            <a:ext cx="4343400" cy="5135563"/>
          </a:xfrm>
          <a:prstGeom prst="rect">
            <a:avLst/>
          </a:prstGeom>
          <a:noFill/>
          <a:ln w="9525">
            <a:noFill/>
            <a:miter lim="800000"/>
            <a:headEnd/>
            <a:tailEnd/>
          </a:ln>
        </p:spPr>
        <p:txBody>
          <a:bodyPr>
            <a:normAutofit lnSpcReduction="10000"/>
          </a:bodyPr>
          <a:lstStyle/>
          <a:p>
            <a:pPr marL="342900" indent="-342900">
              <a:spcBef>
                <a:spcPct val="20000"/>
              </a:spcBef>
              <a:buFont typeface="Arial" charset="0"/>
              <a:buChar char="•"/>
              <a:defRPr/>
            </a:pPr>
            <a:endParaRPr lang="en-US" sz="3200" dirty="0">
              <a:latin typeface="+mn-lt"/>
            </a:endParaRPr>
          </a:p>
          <a:p>
            <a:pPr marL="342900" indent="-342900">
              <a:spcBef>
                <a:spcPct val="20000"/>
              </a:spcBef>
              <a:buFont typeface="Arial" charset="0"/>
              <a:buChar char="•"/>
              <a:defRPr/>
            </a:pPr>
            <a:r>
              <a:rPr lang="en-US" sz="3200" dirty="0">
                <a:latin typeface="+mn-lt"/>
              </a:rPr>
              <a:t>Vanishing points and vanishing lines</a:t>
            </a:r>
          </a:p>
          <a:p>
            <a:pPr marL="342900" indent="-342900">
              <a:spcBef>
                <a:spcPct val="20000"/>
              </a:spcBef>
              <a:buFont typeface="Arial" charset="0"/>
              <a:buChar char="•"/>
              <a:defRPr/>
            </a:pPr>
            <a:endParaRPr lang="en-US" sz="3200" dirty="0">
              <a:latin typeface="+mn-lt"/>
            </a:endParaRPr>
          </a:p>
          <a:p>
            <a:pPr marL="342900" indent="-342900">
              <a:spcBef>
                <a:spcPct val="20000"/>
              </a:spcBef>
              <a:buFont typeface="Arial" charset="0"/>
              <a:buChar char="•"/>
              <a:defRPr/>
            </a:pPr>
            <a:r>
              <a:rPr lang="en-US" sz="3200" dirty="0">
                <a:latin typeface="+mn-lt"/>
              </a:rPr>
              <a:t>Pinhole camera model and camera projection </a:t>
            </a:r>
            <a:r>
              <a:rPr lang="en-US" sz="3200" dirty="0" smtClean="0">
                <a:latin typeface="+mn-lt"/>
              </a:rPr>
              <a:t>matrix</a:t>
            </a:r>
          </a:p>
          <a:p>
            <a:pPr marL="342900" indent="-342900">
              <a:spcBef>
                <a:spcPct val="20000"/>
              </a:spcBef>
              <a:buFont typeface="Arial" charset="0"/>
              <a:buChar char="•"/>
              <a:defRPr/>
            </a:pPr>
            <a:endParaRPr lang="en-US" sz="3200" dirty="0">
              <a:latin typeface="+mn-lt"/>
            </a:endParaRPr>
          </a:p>
          <a:p>
            <a:pPr marL="342900" indent="-342900">
              <a:spcBef>
                <a:spcPct val="20000"/>
              </a:spcBef>
              <a:buFont typeface="Arial" charset="0"/>
              <a:buChar char="•"/>
              <a:defRPr/>
            </a:pPr>
            <a:r>
              <a:rPr lang="en-US" sz="3200" dirty="0" smtClean="0">
                <a:latin typeface="+mn-lt"/>
              </a:rPr>
              <a:t>Homogeneous coordinates</a:t>
            </a:r>
            <a:endParaRPr lang="en-US" sz="3200" dirty="0">
              <a:latin typeface="+mn-lt"/>
            </a:endParaRPr>
          </a:p>
          <a:p>
            <a:pPr marL="342900" indent="-342900">
              <a:spcBef>
                <a:spcPct val="20000"/>
              </a:spcBef>
              <a:buFont typeface="Arial" charset="0"/>
              <a:buChar char="•"/>
              <a:defRPr/>
            </a:pPr>
            <a:endParaRPr lang="en-US" sz="3200" dirty="0" smtClean="0">
              <a:latin typeface="+mn-lt"/>
            </a:endParaRPr>
          </a:p>
          <a:p>
            <a:pPr marL="342900" indent="-342900">
              <a:spcBef>
                <a:spcPct val="20000"/>
              </a:spcBef>
              <a:buFont typeface="Arial" charset="0"/>
              <a:buChar char="•"/>
              <a:defRPr/>
            </a:pPr>
            <a:endParaRPr lang="en-US" sz="3200" dirty="0">
              <a:latin typeface="+mn-lt"/>
            </a:endParaRPr>
          </a:p>
          <a:p>
            <a:pPr marL="342900" indent="-342900">
              <a:spcBef>
                <a:spcPct val="20000"/>
              </a:spcBef>
              <a:buFont typeface="Arial" charset="0"/>
              <a:buChar char="•"/>
              <a:defRPr/>
            </a:pPr>
            <a:endParaRPr lang="en-US" sz="3200" dirty="0">
              <a:latin typeface="+mn-lt"/>
            </a:endParaRPr>
          </a:p>
          <a:p>
            <a:pPr marL="342900" indent="-342900">
              <a:spcBef>
                <a:spcPct val="20000"/>
              </a:spcBef>
              <a:buFont typeface="Arial" charset="0"/>
              <a:buChar char="•"/>
              <a:defRPr/>
            </a:pPr>
            <a:endParaRPr lang="en-US" sz="3200" dirty="0">
              <a:latin typeface="+mn-lt"/>
            </a:endParaRPr>
          </a:p>
        </p:txBody>
      </p:sp>
      <p:grpSp>
        <p:nvGrpSpPr>
          <p:cNvPr id="2" name="Group 36"/>
          <p:cNvGrpSpPr>
            <a:grpSpLocks/>
          </p:cNvGrpSpPr>
          <p:nvPr/>
        </p:nvGrpSpPr>
        <p:grpSpPr bwMode="auto">
          <a:xfrm>
            <a:off x="4722813" y="609600"/>
            <a:ext cx="4116387" cy="1862138"/>
            <a:chOff x="-28575" y="1676401"/>
            <a:chExt cx="9296400" cy="4754564"/>
          </a:xfrm>
        </p:grpSpPr>
        <p:graphicFrame>
          <p:nvGraphicFramePr>
            <p:cNvPr id="14339" name="Object 5"/>
            <p:cNvGraphicFramePr>
              <a:graphicFrameLocks noChangeAspect="1"/>
            </p:cNvGraphicFramePr>
            <p:nvPr/>
          </p:nvGraphicFramePr>
          <p:xfrm>
            <a:off x="1743075" y="2590800"/>
            <a:ext cx="4962525" cy="3721100"/>
          </p:xfrm>
          <a:graphic>
            <a:graphicData uri="http://schemas.openxmlformats.org/presentationml/2006/ole">
              <mc:AlternateContent xmlns:mc="http://schemas.openxmlformats.org/markup-compatibility/2006">
                <mc:Choice xmlns:v="urn:schemas-microsoft-com:vml" Requires="v">
                  <p:oleObj spid="_x0000_s111630" name="Photo Editor Photo" r:id="rId4" imgW="9752381" imgH="7314286" progId="MSPhotoEd.3">
                    <p:embed/>
                  </p:oleObj>
                </mc:Choice>
                <mc:Fallback>
                  <p:oleObj name="Photo Editor Photo" r:id="rId4" imgW="9752381" imgH="7314286"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75" y="2590800"/>
                          <a:ext cx="4962525"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p:spPr>
          <p:txBody>
            <a:bodyPr wrap="none"/>
            <a:lstStyle/>
            <a:p>
              <a:endParaRPr lang="en-US"/>
            </a:p>
          </p:txBody>
        </p:sp>
        <p:sp>
          <p:nvSpPr>
            <p:cNvPr id="1434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p:spPr>
          <p:txBody>
            <a:bodyPr wrap="none"/>
            <a:lstStyle/>
            <a:p>
              <a:endParaRPr lang="en-US"/>
            </a:p>
          </p:txBody>
        </p:sp>
        <p:sp>
          <p:nvSpPr>
            <p:cNvPr id="14347" name="Line 5"/>
            <p:cNvSpPr>
              <a:spLocks noChangeShapeType="1"/>
            </p:cNvSpPr>
            <p:nvPr/>
          </p:nvSpPr>
          <p:spPr bwMode="auto">
            <a:xfrm flipH="1">
              <a:off x="76200" y="4114800"/>
              <a:ext cx="4038600" cy="381000"/>
            </a:xfrm>
            <a:prstGeom prst="line">
              <a:avLst/>
            </a:prstGeom>
            <a:noFill/>
            <a:ln w="28575">
              <a:solidFill>
                <a:srgbClr val="FFCC00"/>
              </a:solidFill>
              <a:round/>
              <a:headEnd/>
              <a:tailEnd/>
            </a:ln>
          </p:spPr>
          <p:txBody>
            <a:bodyPr wrap="none"/>
            <a:lstStyle/>
            <a:p>
              <a:endParaRPr lang="en-US"/>
            </a:p>
          </p:txBody>
        </p:sp>
        <p:sp>
          <p:nvSpPr>
            <p:cNvPr id="14348" name="Line 6"/>
            <p:cNvSpPr>
              <a:spLocks noChangeShapeType="1"/>
            </p:cNvSpPr>
            <p:nvPr/>
          </p:nvSpPr>
          <p:spPr bwMode="auto">
            <a:xfrm>
              <a:off x="76200" y="4495800"/>
              <a:ext cx="4419600" cy="304800"/>
            </a:xfrm>
            <a:prstGeom prst="line">
              <a:avLst/>
            </a:prstGeom>
            <a:noFill/>
            <a:ln w="28575">
              <a:solidFill>
                <a:srgbClr val="FFCC00"/>
              </a:solidFill>
              <a:round/>
              <a:headEnd/>
              <a:tailEnd/>
            </a:ln>
          </p:spPr>
          <p:txBody>
            <a:bodyPr wrap="none"/>
            <a:lstStyle/>
            <a:p>
              <a:endParaRPr lang="en-US"/>
            </a:p>
          </p:txBody>
        </p:sp>
        <p:sp>
          <p:nvSpPr>
            <p:cNvPr id="14349" name="Line 7"/>
            <p:cNvSpPr>
              <a:spLocks noChangeShapeType="1"/>
            </p:cNvSpPr>
            <p:nvPr/>
          </p:nvSpPr>
          <p:spPr bwMode="auto">
            <a:xfrm flipV="1">
              <a:off x="76200" y="4267200"/>
              <a:ext cx="4419600" cy="228600"/>
            </a:xfrm>
            <a:prstGeom prst="line">
              <a:avLst/>
            </a:prstGeom>
            <a:noFill/>
            <a:ln w="28575">
              <a:solidFill>
                <a:srgbClr val="FFCC00"/>
              </a:solidFill>
              <a:round/>
              <a:headEnd/>
              <a:tailEnd/>
            </a:ln>
          </p:spPr>
          <p:txBody>
            <a:bodyPr wrap="none"/>
            <a:lstStyle/>
            <a:p>
              <a:endParaRPr lang="en-US"/>
            </a:p>
          </p:txBody>
        </p:sp>
        <p:sp>
          <p:nvSpPr>
            <p:cNvPr id="1435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p:spPr>
          <p:txBody>
            <a:bodyPr wrap="none"/>
            <a:lstStyle/>
            <a:p>
              <a:endParaRPr lang="en-US"/>
            </a:p>
          </p:txBody>
        </p:sp>
        <p:sp>
          <p:nvSpPr>
            <p:cNvPr id="14351" name="Line 9"/>
            <p:cNvSpPr>
              <a:spLocks noChangeShapeType="1"/>
            </p:cNvSpPr>
            <p:nvPr/>
          </p:nvSpPr>
          <p:spPr bwMode="auto">
            <a:xfrm>
              <a:off x="4800600" y="3581400"/>
              <a:ext cx="4267200" cy="685800"/>
            </a:xfrm>
            <a:prstGeom prst="line">
              <a:avLst/>
            </a:prstGeom>
            <a:noFill/>
            <a:ln w="28575">
              <a:solidFill>
                <a:srgbClr val="CC99FF"/>
              </a:solidFill>
              <a:round/>
              <a:headEnd/>
              <a:tailEnd/>
            </a:ln>
          </p:spPr>
          <p:txBody>
            <a:bodyPr wrap="none"/>
            <a:lstStyle/>
            <a:p>
              <a:endParaRPr lang="en-US"/>
            </a:p>
          </p:txBody>
        </p:sp>
        <p:sp>
          <p:nvSpPr>
            <p:cNvPr id="14352" name="Line 10"/>
            <p:cNvSpPr>
              <a:spLocks noChangeShapeType="1"/>
            </p:cNvSpPr>
            <p:nvPr/>
          </p:nvSpPr>
          <p:spPr bwMode="auto">
            <a:xfrm>
              <a:off x="4800600" y="4343400"/>
              <a:ext cx="4267200" cy="76200"/>
            </a:xfrm>
            <a:prstGeom prst="line">
              <a:avLst/>
            </a:prstGeom>
            <a:noFill/>
            <a:ln w="28575">
              <a:solidFill>
                <a:srgbClr val="CC99FF"/>
              </a:solidFill>
              <a:round/>
              <a:headEnd/>
              <a:tailEnd/>
            </a:ln>
          </p:spPr>
          <p:txBody>
            <a:bodyPr wrap="none"/>
            <a:lstStyle/>
            <a:p>
              <a:endParaRPr lang="en-US"/>
            </a:p>
          </p:txBody>
        </p:sp>
        <p:sp>
          <p:nvSpPr>
            <p:cNvPr id="1435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p:spPr>
          <p:txBody>
            <a:bodyPr wrap="none"/>
            <a:lstStyle/>
            <a:p>
              <a:endParaRPr lang="en-US"/>
            </a:p>
          </p:txBody>
        </p:sp>
        <p:sp>
          <p:nvSpPr>
            <p:cNvPr id="14354" name="Line 12"/>
            <p:cNvSpPr>
              <a:spLocks noChangeShapeType="1"/>
            </p:cNvSpPr>
            <p:nvPr/>
          </p:nvSpPr>
          <p:spPr bwMode="auto">
            <a:xfrm>
              <a:off x="4800600" y="4038600"/>
              <a:ext cx="4267200" cy="304800"/>
            </a:xfrm>
            <a:prstGeom prst="line">
              <a:avLst/>
            </a:prstGeom>
            <a:noFill/>
            <a:ln w="28575">
              <a:solidFill>
                <a:srgbClr val="CC99FF"/>
              </a:solidFill>
              <a:round/>
              <a:headEnd/>
              <a:tailEnd/>
            </a:ln>
          </p:spPr>
          <p:txBody>
            <a:bodyPr wrap="none"/>
            <a:lstStyle/>
            <a:p>
              <a:endParaRPr lang="en-US"/>
            </a:p>
          </p:txBody>
        </p:sp>
        <p:grpSp>
          <p:nvGrpSpPr>
            <p:cNvPr id="3" name="Group 13"/>
            <p:cNvGrpSpPr>
              <a:grpSpLocks/>
            </p:cNvGrpSpPr>
            <p:nvPr/>
          </p:nvGrpSpPr>
          <p:grpSpPr bwMode="auto">
            <a:xfrm>
              <a:off x="7058025" y="4953002"/>
              <a:ext cx="1857375" cy="1477963"/>
              <a:chOff x="4446" y="3120"/>
              <a:chExt cx="1170" cy="931"/>
            </a:xfrm>
          </p:grpSpPr>
          <p:sp>
            <p:nvSpPr>
              <p:cNvPr id="14374" name="Text Box 14"/>
              <p:cNvSpPr txBox="1">
                <a:spLocks noChangeArrowheads="1"/>
              </p:cNvSpPr>
              <p:nvPr/>
            </p:nvSpPr>
            <p:spPr bwMode="auto">
              <a:xfrm>
                <a:off x="4446" y="3408"/>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1437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p:spPr>
            <p:txBody>
              <a:bodyPr wrap="none"/>
              <a:lstStyle/>
              <a:p>
                <a:endParaRPr lang="en-US"/>
              </a:p>
            </p:txBody>
          </p:sp>
        </p:grpSp>
        <p:sp>
          <p:nvSpPr>
            <p:cNvPr id="14356" name="Line 16"/>
            <p:cNvSpPr>
              <a:spLocks noChangeShapeType="1"/>
            </p:cNvSpPr>
            <p:nvPr/>
          </p:nvSpPr>
          <p:spPr bwMode="auto">
            <a:xfrm>
              <a:off x="0" y="4495800"/>
              <a:ext cx="9144000" cy="0"/>
            </a:xfrm>
            <a:prstGeom prst="line">
              <a:avLst/>
            </a:prstGeom>
            <a:noFill/>
            <a:ln w="57150">
              <a:solidFill>
                <a:srgbClr val="00FFFF"/>
              </a:solidFill>
              <a:round/>
              <a:headEnd/>
              <a:tailEnd/>
            </a:ln>
          </p:spPr>
          <p:txBody>
            <a:bodyPr wrap="none"/>
            <a:lstStyle/>
            <a:p>
              <a:endParaRPr lang="en-US"/>
            </a:p>
          </p:txBody>
        </p:sp>
        <p:grpSp>
          <p:nvGrpSpPr>
            <p:cNvPr id="5" name="Group 17"/>
            <p:cNvGrpSpPr>
              <a:grpSpLocks/>
            </p:cNvGrpSpPr>
            <p:nvPr/>
          </p:nvGrpSpPr>
          <p:grpSpPr bwMode="auto">
            <a:xfrm>
              <a:off x="0" y="2743200"/>
              <a:ext cx="1828800" cy="1600200"/>
              <a:chOff x="0" y="1728"/>
              <a:chExt cx="1152" cy="1008"/>
            </a:xfrm>
          </p:grpSpPr>
          <p:sp>
            <p:nvSpPr>
              <p:cNvPr id="14372" name="Text Box 18"/>
              <p:cNvSpPr txBox="1">
                <a:spLocks noChangeArrowheads="1"/>
              </p:cNvSpPr>
              <p:nvPr/>
            </p:nvSpPr>
            <p:spPr bwMode="auto">
              <a:xfrm>
                <a:off x="0" y="1728"/>
                <a:ext cx="1152" cy="643"/>
              </a:xfrm>
              <a:prstGeom prst="rect">
                <a:avLst/>
              </a:prstGeom>
              <a:noFill/>
              <a:ln w="9525">
                <a:noFill/>
                <a:miter lim="800000"/>
                <a:headEnd/>
                <a:tailEnd/>
              </a:ln>
            </p:spPr>
            <p:txBody>
              <a:bodyPr>
                <a:spAutoFit/>
              </a:bodyPr>
              <a:lstStyle/>
              <a:p>
                <a:pPr algn="ctr"/>
                <a:r>
                  <a:rPr lang="en-US" sz="1000" b="1">
                    <a:solidFill>
                      <a:schemeClr val="hlink"/>
                    </a:solidFill>
                    <a:latin typeface="Tahoma" pitchFamily="34" charset="0"/>
                  </a:rPr>
                  <a:t>Vanishing</a:t>
                </a:r>
              </a:p>
              <a:p>
                <a:pPr algn="ctr"/>
                <a:r>
                  <a:rPr lang="en-US" sz="1000" b="1">
                    <a:solidFill>
                      <a:srgbClr val="333399"/>
                    </a:solidFill>
                    <a:latin typeface="Tahoma" pitchFamily="34" charset="0"/>
                  </a:rPr>
                  <a:t> </a:t>
                </a:r>
                <a:r>
                  <a:rPr lang="en-US" sz="1000" b="1">
                    <a:solidFill>
                      <a:schemeClr val="hlink"/>
                    </a:solidFill>
                    <a:latin typeface="Tahoma" pitchFamily="34" charset="0"/>
                  </a:rPr>
                  <a:t>line</a:t>
                </a:r>
              </a:p>
            </p:txBody>
          </p:sp>
          <p:sp>
            <p:nvSpPr>
              <p:cNvPr id="1437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p:spPr>
            <p:txBody>
              <a:bodyPr wrap="none"/>
              <a:lstStyle/>
              <a:p>
                <a:endParaRPr lang="en-US"/>
              </a:p>
            </p:txBody>
          </p:sp>
        </p:grpSp>
        <p:grpSp>
          <p:nvGrpSpPr>
            <p:cNvPr id="6" name="Group 20"/>
            <p:cNvGrpSpPr>
              <a:grpSpLocks/>
            </p:cNvGrpSpPr>
            <p:nvPr/>
          </p:nvGrpSpPr>
          <p:grpSpPr bwMode="auto">
            <a:xfrm>
              <a:off x="-28575" y="4451351"/>
              <a:ext cx="1843088" cy="1843088"/>
              <a:chOff x="-18" y="2804"/>
              <a:chExt cx="1161" cy="1161"/>
            </a:xfrm>
          </p:grpSpPr>
          <p:sp>
            <p:nvSpPr>
              <p:cNvPr id="1436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14370" name="Text Box 22"/>
              <p:cNvSpPr txBox="1">
                <a:spLocks noChangeArrowheads="1"/>
              </p:cNvSpPr>
              <p:nvPr/>
            </p:nvSpPr>
            <p:spPr bwMode="auto">
              <a:xfrm>
                <a:off x="-18" y="3322"/>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1437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p:spPr>
            <p:txBody>
              <a:bodyPr wrap="none"/>
              <a:lstStyle/>
              <a:p>
                <a:endParaRPr lang="en-US"/>
              </a:p>
            </p:txBody>
          </p:sp>
        </p:grpSp>
        <p:sp>
          <p:nvSpPr>
            <p:cNvPr id="14359" name="Line 24"/>
            <p:cNvSpPr>
              <a:spLocks noChangeShapeType="1"/>
            </p:cNvSpPr>
            <p:nvPr/>
          </p:nvSpPr>
          <p:spPr bwMode="auto">
            <a:xfrm flipV="1">
              <a:off x="2438400" y="1981200"/>
              <a:ext cx="0" cy="3124200"/>
            </a:xfrm>
            <a:prstGeom prst="line">
              <a:avLst/>
            </a:prstGeom>
            <a:noFill/>
            <a:ln w="28575">
              <a:solidFill>
                <a:srgbClr val="00FF00"/>
              </a:solidFill>
              <a:round/>
              <a:headEnd/>
              <a:tailEnd/>
            </a:ln>
          </p:spPr>
          <p:txBody>
            <a:bodyPr wrap="none"/>
            <a:lstStyle/>
            <a:p>
              <a:endParaRPr lang="en-US"/>
            </a:p>
          </p:txBody>
        </p:sp>
        <p:sp>
          <p:nvSpPr>
            <p:cNvPr id="14360" name="Line 25"/>
            <p:cNvSpPr>
              <a:spLocks noChangeShapeType="1"/>
            </p:cNvSpPr>
            <p:nvPr/>
          </p:nvSpPr>
          <p:spPr bwMode="auto">
            <a:xfrm flipV="1">
              <a:off x="2805113" y="1981200"/>
              <a:ext cx="0" cy="3200400"/>
            </a:xfrm>
            <a:prstGeom prst="line">
              <a:avLst/>
            </a:prstGeom>
            <a:noFill/>
            <a:ln w="28575">
              <a:solidFill>
                <a:srgbClr val="00FF00"/>
              </a:solidFill>
              <a:round/>
              <a:headEnd/>
              <a:tailEnd/>
            </a:ln>
          </p:spPr>
          <p:txBody>
            <a:bodyPr wrap="none"/>
            <a:lstStyle/>
            <a:p>
              <a:endParaRPr lang="en-US"/>
            </a:p>
          </p:txBody>
        </p:sp>
        <p:sp>
          <p:nvSpPr>
            <p:cNvPr id="14361" name="Line 26"/>
            <p:cNvSpPr>
              <a:spLocks noChangeShapeType="1"/>
            </p:cNvSpPr>
            <p:nvPr/>
          </p:nvSpPr>
          <p:spPr bwMode="auto">
            <a:xfrm flipV="1">
              <a:off x="3325813" y="1981200"/>
              <a:ext cx="0" cy="3352800"/>
            </a:xfrm>
            <a:prstGeom prst="line">
              <a:avLst/>
            </a:prstGeom>
            <a:noFill/>
            <a:ln w="28575">
              <a:solidFill>
                <a:srgbClr val="00FF00"/>
              </a:solidFill>
              <a:round/>
              <a:headEnd/>
              <a:tailEnd/>
            </a:ln>
          </p:spPr>
          <p:txBody>
            <a:bodyPr wrap="none"/>
            <a:lstStyle/>
            <a:p>
              <a:endParaRPr lang="en-US"/>
            </a:p>
          </p:txBody>
        </p:sp>
        <p:sp>
          <p:nvSpPr>
            <p:cNvPr id="14362" name="Line 27"/>
            <p:cNvSpPr>
              <a:spLocks noChangeShapeType="1"/>
            </p:cNvSpPr>
            <p:nvPr/>
          </p:nvSpPr>
          <p:spPr bwMode="auto">
            <a:xfrm flipV="1">
              <a:off x="4114800" y="1981200"/>
              <a:ext cx="0" cy="3505200"/>
            </a:xfrm>
            <a:prstGeom prst="line">
              <a:avLst/>
            </a:prstGeom>
            <a:noFill/>
            <a:ln w="28575">
              <a:solidFill>
                <a:srgbClr val="00FF00"/>
              </a:solidFill>
              <a:round/>
              <a:headEnd/>
              <a:tailEnd/>
            </a:ln>
          </p:spPr>
          <p:txBody>
            <a:bodyPr wrap="none"/>
            <a:lstStyle/>
            <a:p>
              <a:endParaRPr lang="en-US"/>
            </a:p>
          </p:txBody>
        </p:sp>
        <p:sp>
          <p:nvSpPr>
            <p:cNvPr id="14363" name="Line 28"/>
            <p:cNvSpPr>
              <a:spLocks noChangeShapeType="1"/>
            </p:cNvSpPr>
            <p:nvPr/>
          </p:nvSpPr>
          <p:spPr bwMode="auto">
            <a:xfrm flipV="1">
              <a:off x="4724400" y="1981200"/>
              <a:ext cx="0" cy="3429000"/>
            </a:xfrm>
            <a:prstGeom prst="line">
              <a:avLst/>
            </a:prstGeom>
            <a:noFill/>
            <a:ln w="28575">
              <a:solidFill>
                <a:srgbClr val="00FF00"/>
              </a:solidFill>
              <a:round/>
              <a:headEnd/>
              <a:tailEnd/>
            </a:ln>
          </p:spPr>
          <p:txBody>
            <a:bodyPr wrap="none"/>
            <a:lstStyle/>
            <a:p>
              <a:endParaRPr lang="en-US"/>
            </a:p>
          </p:txBody>
        </p:sp>
        <p:sp>
          <p:nvSpPr>
            <p:cNvPr id="14364" name="Line 29"/>
            <p:cNvSpPr>
              <a:spLocks noChangeShapeType="1"/>
            </p:cNvSpPr>
            <p:nvPr/>
          </p:nvSpPr>
          <p:spPr bwMode="auto">
            <a:xfrm flipV="1">
              <a:off x="5943600" y="1981200"/>
              <a:ext cx="0" cy="3276600"/>
            </a:xfrm>
            <a:prstGeom prst="line">
              <a:avLst/>
            </a:prstGeom>
            <a:noFill/>
            <a:ln w="28575">
              <a:solidFill>
                <a:srgbClr val="00FF00"/>
              </a:solidFill>
              <a:round/>
              <a:headEnd/>
              <a:tailEnd/>
            </a:ln>
          </p:spPr>
          <p:txBody>
            <a:bodyPr wrap="none"/>
            <a:lstStyle/>
            <a:p>
              <a:endParaRPr lang="en-US"/>
            </a:p>
          </p:txBody>
        </p:sp>
        <p:sp>
          <p:nvSpPr>
            <p:cNvPr id="14365" name="Line 30"/>
            <p:cNvSpPr>
              <a:spLocks noChangeShapeType="1"/>
            </p:cNvSpPr>
            <p:nvPr/>
          </p:nvSpPr>
          <p:spPr bwMode="auto">
            <a:xfrm flipV="1">
              <a:off x="5181600" y="1981200"/>
              <a:ext cx="0" cy="2057400"/>
            </a:xfrm>
            <a:prstGeom prst="line">
              <a:avLst/>
            </a:prstGeom>
            <a:noFill/>
            <a:ln w="28575">
              <a:solidFill>
                <a:srgbClr val="00FF00"/>
              </a:solidFill>
              <a:round/>
              <a:headEnd/>
              <a:tailEnd/>
            </a:ln>
          </p:spPr>
          <p:txBody>
            <a:bodyPr wrap="none"/>
            <a:lstStyle/>
            <a:p>
              <a:endParaRPr lang="en-US"/>
            </a:p>
          </p:txBody>
        </p:sp>
        <p:grpSp>
          <p:nvGrpSpPr>
            <p:cNvPr id="7" name="Group 31"/>
            <p:cNvGrpSpPr>
              <a:grpSpLocks/>
            </p:cNvGrpSpPr>
            <p:nvPr/>
          </p:nvGrpSpPr>
          <p:grpSpPr bwMode="auto">
            <a:xfrm>
              <a:off x="6172200" y="1676401"/>
              <a:ext cx="3095625" cy="1414463"/>
              <a:chOff x="4011" y="1248"/>
              <a:chExt cx="1950" cy="891"/>
            </a:xfrm>
          </p:grpSpPr>
          <p:sp>
            <p:nvSpPr>
              <p:cNvPr id="14367" name="Text Box 32"/>
              <p:cNvSpPr txBox="1">
                <a:spLocks noChangeArrowheads="1"/>
              </p:cNvSpPr>
              <p:nvPr/>
            </p:nvSpPr>
            <p:spPr bwMode="auto">
              <a:xfrm>
                <a:off x="4011" y="1248"/>
                <a:ext cx="1950" cy="891"/>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 Vertical vanishing</a:t>
                </a:r>
              </a:p>
              <a:p>
                <a:pPr algn="ctr"/>
                <a:r>
                  <a:rPr lang="en-US" sz="1000" b="1">
                    <a:solidFill>
                      <a:srgbClr val="FF6600"/>
                    </a:solidFill>
                    <a:latin typeface="Tahoma" pitchFamily="34" charset="0"/>
                  </a:rPr>
                  <a:t> point</a:t>
                </a:r>
              </a:p>
              <a:p>
                <a:pPr algn="ctr"/>
                <a:r>
                  <a:rPr lang="en-US" sz="1000" b="1">
                    <a:solidFill>
                      <a:srgbClr val="FF6600"/>
                    </a:solidFill>
                    <a:latin typeface="Tahoma" pitchFamily="34" charset="0"/>
                  </a:rPr>
                  <a:t>(at infinity)</a:t>
                </a:r>
              </a:p>
            </p:txBody>
          </p:sp>
          <p:sp>
            <p:nvSpPr>
              <p:cNvPr id="1436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p:spPr>
            <p:txBody>
              <a:bodyPr wrap="none"/>
              <a:lstStyle/>
              <a:p>
                <a:endParaRPr lang="en-US"/>
              </a:p>
            </p:txBody>
          </p:sp>
        </p:grpSp>
      </p:grpSp>
      <p:pic>
        <p:nvPicPr>
          <p:cNvPr id="38" name="Picture 2"/>
          <p:cNvPicPr>
            <a:picLocks noChangeAspect="1" noChangeArrowheads="1"/>
          </p:cNvPicPr>
          <p:nvPr/>
        </p:nvPicPr>
        <p:blipFill>
          <a:blip r:embed="rId6" cstate="print"/>
          <a:srcRect/>
          <a:stretch>
            <a:fillRect/>
          </a:stretch>
        </p:blipFill>
        <p:spPr bwMode="auto">
          <a:xfrm>
            <a:off x="5181600" y="2982913"/>
            <a:ext cx="3422650" cy="1143000"/>
          </a:xfrm>
          <a:prstGeom prst="rect">
            <a:avLst/>
          </a:prstGeom>
          <a:noFill/>
          <a:ln w="9525">
            <a:noFill/>
            <a:miter lim="800000"/>
            <a:headEnd/>
            <a:tailEnd/>
          </a:ln>
        </p:spPr>
      </p:pic>
      <p:graphicFrame>
        <p:nvGraphicFramePr>
          <p:cNvPr id="53253" name="Object 3"/>
          <p:cNvGraphicFramePr>
            <a:graphicFrameLocks noChangeAspect="1"/>
          </p:cNvGraphicFramePr>
          <p:nvPr/>
        </p:nvGraphicFramePr>
        <p:xfrm>
          <a:off x="5638800" y="4267200"/>
          <a:ext cx="2362200" cy="542925"/>
        </p:xfrm>
        <a:graphic>
          <a:graphicData uri="http://schemas.openxmlformats.org/presentationml/2006/ole">
            <mc:AlternateContent xmlns:mc="http://schemas.openxmlformats.org/markup-compatibility/2006">
              <mc:Choice xmlns:v="urn:schemas-microsoft-com:vml" Requires="v">
                <p:oleObj spid="_x0000_s111631" name="Equation" r:id="rId7" imgW="939600" imgH="215640" progId="Equation.3">
                  <p:embed/>
                </p:oleObj>
              </mc:Choice>
              <mc:Fallback>
                <p:oleObj name="Equation" r:id="rId7" imgW="939600" imgH="21564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267200"/>
                        <a:ext cx="23622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 name="Picture 35" descr="Edittex"/>
          <p:cNvPicPr>
            <a:picLocks noChangeAspect="1" noChangeArrowheads="1"/>
          </p:cNvPicPr>
          <p:nvPr>
            <p:custDataLst>
              <p:tags r:id="rId2"/>
            </p:custDataLst>
          </p:nvPr>
        </p:nvPicPr>
        <p:blipFill>
          <a:blip r:embed="rId9" cstate="print"/>
          <a:srcRect/>
          <a:stretch>
            <a:fillRect/>
          </a:stretch>
        </p:blipFill>
        <p:spPr bwMode="auto">
          <a:xfrm>
            <a:off x="5791200" y="5029200"/>
            <a:ext cx="1843088" cy="1035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Next class</a:t>
            </a:r>
          </a:p>
        </p:txBody>
      </p:sp>
      <p:sp>
        <p:nvSpPr>
          <p:cNvPr id="56323" name="Content Placeholder 2"/>
          <p:cNvSpPr>
            <a:spLocks noGrp="1"/>
          </p:cNvSpPr>
          <p:nvPr>
            <p:ph idx="1"/>
          </p:nvPr>
        </p:nvSpPr>
        <p:spPr/>
        <p:txBody>
          <a:bodyPr/>
          <a:lstStyle/>
          <a:p>
            <a:pPr eaLnBrk="1" hangingPunct="1">
              <a:buNone/>
            </a:pPr>
            <a:endParaRPr lang="en-US" dirty="0" smtClean="0"/>
          </a:p>
          <a:p>
            <a:pPr eaLnBrk="1" hangingPunct="1"/>
            <a:r>
              <a:rPr lang="en-US" dirty="0" smtClean="0"/>
              <a:t>Applications of camera model and projective geometry</a:t>
            </a:r>
          </a:p>
          <a:p>
            <a:pPr lvl="1" eaLnBrk="1" hangingPunct="1"/>
            <a:r>
              <a:rPr lang="en-US" dirty="0" smtClean="0"/>
              <a:t>Recovering the camera intrinsic and extrinsic parameters from an image</a:t>
            </a:r>
          </a:p>
          <a:p>
            <a:pPr lvl="1" eaLnBrk="1" hangingPunct="1"/>
            <a:r>
              <a:rPr lang="en-US" dirty="0" smtClean="0"/>
              <a:t>Recovering size in the world</a:t>
            </a:r>
          </a:p>
          <a:p>
            <a:pPr lvl="1" eaLnBrk="1" hangingPunct="1"/>
            <a:r>
              <a:rPr lang="en-US" dirty="0" smtClean="0"/>
              <a:t>Projecting from one plane to another</a:t>
            </a:r>
          </a:p>
          <a:p>
            <a:pPr lvl="1" eaLnBrk="1" hangingPunct="1"/>
            <a:endParaRPr lang="en-US" dirty="0" smtClean="0"/>
          </a:p>
          <a:p>
            <a:pPr lvl="1" eaLnBrk="1" hangingPunct="1"/>
            <a:endParaRPr lang="en-US" dirty="0" smtClean="0"/>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Next two classes: Single-view Geometry</a:t>
            </a:r>
            <a:endParaRPr lang="en-US" dirty="0"/>
          </a:p>
        </p:txBody>
      </p:sp>
      <p:pic>
        <p:nvPicPr>
          <p:cNvPr id="21507" name="Picture 2"/>
          <p:cNvPicPr>
            <a:picLocks noChangeAspect="1" noChangeArrowheads="1"/>
          </p:cNvPicPr>
          <p:nvPr/>
        </p:nvPicPr>
        <p:blipFill>
          <a:blip r:embed="rId2" cstate="print"/>
          <a:srcRect t="28223"/>
          <a:stretch>
            <a:fillRect/>
          </a:stretch>
        </p:blipFill>
        <p:spPr bwMode="auto">
          <a:xfrm>
            <a:off x="685800" y="1143000"/>
            <a:ext cx="7885113" cy="5486400"/>
          </a:xfrm>
          <a:prstGeom prst="rect">
            <a:avLst/>
          </a:prstGeom>
          <a:noFill/>
          <a:ln w="9525">
            <a:noFill/>
            <a:miter lim="800000"/>
            <a:headEnd/>
            <a:tailEnd/>
          </a:ln>
        </p:spPr>
      </p:pic>
      <p:sp>
        <p:nvSpPr>
          <p:cNvPr id="5" name="TextBox 4"/>
          <p:cNvSpPr txBox="1">
            <a:spLocks noChangeArrowheads="1"/>
          </p:cNvSpPr>
          <p:nvPr/>
        </p:nvSpPr>
        <p:spPr bwMode="auto">
          <a:xfrm>
            <a:off x="1219200" y="1447800"/>
            <a:ext cx="2595563" cy="369888"/>
          </a:xfrm>
          <a:prstGeom prst="rect">
            <a:avLst/>
          </a:prstGeom>
          <a:solidFill>
            <a:schemeClr val="bg1"/>
          </a:solidFill>
          <a:ln w="9525">
            <a:noFill/>
            <a:miter lim="800000"/>
            <a:headEnd/>
            <a:tailEnd/>
          </a:ln>
        </p:spPr>
        <p:txBody>
          <a:bodyPr wrap="none">
            <a:spAutoFit/>
          </a:bodyPr>
          <a:lstStyle/>
          <a:p>
            <a:r>
              <a:rPr lang="en-US"/>
              <a:t>How tall is this woman?</a:t>
            </a:r>
          </a:p>
        </p:txBody>
      </p:sp>
      <p:sp>
        <p:nvSpPr>
          <p:cNvPr id="6" name="TextBox 5"/>
          <p:cNvSpPr txBox="1">
            <a:spLocks noChangeArrowheads="1"/>
          </p:cNvSpPr>
          <p:nvPr/>
        </p:nvSpPr>
        <p:spPr bwMode="auto">
          <a:xfrm>
            <a:off x="4953000" y="4724400"/>
            <a:ext cx="2287588" cy="369888"/>
          </a:xfrm>
          <a:prstGeom prst="rect">
            <a:avLst/>
          </a:prstGeom>
          <a:solidFill>
            <a:schemeClr val="bg1"/>
          </a:solidFill>
          <a:ln w="9525">
            <a:noFill/>
            <a:miter lim="800000"/>
            <a:headEnd/>
            <a:tailEnd/>
          </a:ln>
        </p:spPr>
        <p:txBody>
          <a:bodyPr wrap="none">
            <a:spAutoFit/>
          </a:bodyPr>
          <a:lstStyle/>
          <a:p>
            <a:r>
              <a:rPr lang="en-US"/>
              <a:t>Which ball is closer?</a:t>
            </a:r>
          </a:p>
        </p:txBody>
      </p:sp>
      <p:sp>
        <p:nvSpPr>
          <p:cNvPr id="7" name="TextBox 6"/>
          <p:cNvSpPr txBox="1">
            <a:spLocks noChangeArrowheads="1"/>
          </p:cNvSpPr>
          <p:nvPr/>
        </p:nvSpPr>
        <p:spPr bwMode="auto">
          <a:xfrm>
            <a:off x="1219200" y="2057400"/>
            <a:ext cx="2724150" cy="369888"/>
          </a:xfrm>
          <a:prstGeom prst="rect">
            <a:avLst/>
          </a:prstGeom>
          <a:solidFill>
            <a:schemeClr val="bg1"/>
          </a:solidFill>
          <a:ln w="9525">
            <a:noFill/>
            <a:miter lim="800000"/>
            <a:headEnd/>
            <a:tailEnd/>
          </a:ln>
        </p:spPr>
        <p:txBody>
          <a:bodyPr wrap="none">
            <a:spAutoFit/>
          </a:bodyPr>
          <a:lstStyle/>
          <a:p>
            <a:r>
              <a:rPr lang="en-US"/>
              <a:t>How high is the camera?</a:t>
            </a:r>
          </a:p>
        </p:txBody>
      </p:sp>
      <p:sp>
        <p:nvSpPr>
          <p:cNvPr id="8" name="TextBox 7"/>
          <p:cNvSpPr txBox="1">
            <a:spLocks noChangeArrowheads="1"/>
          </p:cNvSpPr>
          <p:nvPr/>
        </p:nvSpPr>
        <p:spPr bwMode="auto">
          <a:xfrm>
            <a:off x="1219200" y="2667000"/>
            <a:ext cx="2514600" cy="646113"/>
          </a:xfrm>
          <a:prstGeom prst="rect">
            <a:avLst/>
          </a:prstGeom>
          <a:solidFill>
            <a:schemeClr val="bg1"/>
          </a:solidFill>
          <a:ln w="9525">
            <a:noFill/>
            <a:miter lim="800000"/>
            <a:headEnd/>
            <a:tailEnd/>
          </a:ln>
        </p:spPr>
        <p:txBody>
          <a:bodyPr>
            <a:spAutoFit/>
          </a:bodyPr>
          <a:lstStyle/>
          <a:p>
            <a:r>
              <a:rPr lang="en-US"/>
              <a:t>What is the camera rotation?</a:t>
            </a:r>
          </a:p>
        </p:txBody>
      </p:sp>
      <p:sp>
        <p:nvSpPr>
          <p:cNvPr id="10" name="TextBox 9"/>
          <p:cNvSpPr txBox="1">
            <a:spLocks noChangeArrowheads="1"/>
          </p:cNvSpPr>
          <p:nvPr/>
        </p:nvSpPr>
        <p:spPr bwMode="auto">
          <a:xfrm>
            <a:off x="1219200" y="3429000"/>
            <a:ext cx="2819400" cy="646113"/>
          </a:xfrm>
          <a:prstGeom prst="rect">
            <a:avLst/>
          </a:prstGeom>
          <a:solidFill>
            <a:schemeClr val="bg1"/>
          </a:solidFill>
          <a:ln w="9525">
            <a:noFill/>
            <a:miter lim="800000"/>
            <a:headEnd/>
            <a:tailEnd/>
          </a:ln>
        </p:spPr>
        <p:txBody>
          <a:bodyPr>
            <a:spAutoFit/>
          </a:bodyPr>
          <a:lstStyle/>
          <a:p>
            <a:r>
              <a:rPr lang="en-US"/>
              <a:t>What is the focal length of the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Today’s class</a:t>
            </a:r>
          </a:p>
        </p:txBody>
      </p:sp>
      <p:sp>
        <p:nvSpPr>
          <p:cNvPr id="4099" name="Content Placeholder 2"/>
          <p:cNvSpPr>
            <a:spLocks noGrp="1"/>
          </p:cNvSpPr>
          <p:nvPr>
            <p:ph idx="1"/>
          </p:nvPr>
        </p:nvSpPr>
        <p:spPr/>
        <p:txBody>
          <a:bodyPr>
            <a:normAutofit/>
          </a:bodyPr>
          <a:lstStyle/>
          <a:p>
            <a:pPr eaLnBrk="1" hangingPunct="1">
              <a:defRPr/>
            </a:pPr>
            <a:endParaRPr lang="en-US" dirty="0" smtClean="0"/>
          </a:p>
          <a:p>
            <a:pPr eaLnBrk="1" hangingPunct="1">
              <a:buFont typeface="Arial" charset="0"/>
              <a:buNone/>
              <a:defRPr/>
            </a:pPr>
            <a:r>
              <a:rPr lang="en-US" dirty="0" smtClean="0"/>
              <a:t>	Mapping between image and world coordinates</a:t>
            </a:r>
          </a:p>
          <a:p>
            <a:pPr lvl="1" eaLnBrk="1" hangingPunct="1">
              <a:defRPr/>
            </a:pPr>
            <a:r>
              <a:rPr lang="en-US" dirty="0" smtClean="0"/>
              <a:t>Pinhole camera model</a:t>
            </a:r>
          </a:p>
          <a:p>
            <a:pPr lvl="1" eaLnBrk="1" hangingPunct="1">
              <a:defRPr/>
            </a:pPr>
            <a:r>
              <a:rPr lang="en-US" dirty="0" smtClean="0"/>
              <a:t>Projective geometry</a:t>
            </a:r>
          </a:p>
          <a:p>
            <a:pPr lvl="2" eaLnBrk="1" hangingPunct="1">
              <a:defRPr/>
            </a:pPr>
            <a:r>
              <a:rPr lang="en-US" dirty="0" smtClean="0"/>
              <a:t>Vanishing points and lines</a:t>
            </a:r>
          </a:p>
          <a:p>
            <a:pPr lvl="1" eaLnBrk="1" hangingPunct="1">
              <a:defRPr/>
            </a:pPr>
            <a:r>
              <a:rPr lang="en-US" dirty="0" smtClean="0"/>
              <a:t>Projection matrix</a:t>
            </a:r>
          </a:p>
          <a:p>
            <a:pPr lvl="1" eaLnBrk="1" hangingPunct="1">
              <a:defRPr/>
            </a:pPr>
            <a:endParaRPr lang="en-US" dirty="0" smtClean="0"/>
          </a:p>
          <a:p>
            <a:pPr eaLnBrk="1" hangingPunct="1">
              <a:defRPr/>
            </a:pPr>
            <a:endParaRPr lang="en-US" dirty="0" smtClean="0"/>
          </a:p>
          <a:p>
            <a:pPr eaLnBrk="1" hangingPunct="1">
              <a:defRPr/>
            </a:pP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Image formation</a:t>
            </a:r>
          </a:p>
        </p:txBody>
      </p:sp>
      <p:sp>
        <p:nvSpPr>
          <p:cNvPr id="6147" name="Rectangle 3"/>
          <p:cNvSpPr>
            <a:spLocks noGrp="1" noChangeArrowheads="1"/>
          </p:cNvSpPr>
          <p:nvPr>
            <p:ph type="body" idx="1"/>
          </p:nvPr>
        </p:nvSpPr>
        <p:spPr>
          <a:xfrm>
            <a:off x="685800" y="5105400"/>
            <a:ext cx="7772400" cy="1295400"/>
          </a:xfrm>
        </p:spPr>
        <p:txBody>
          <a:bodyPr rtlCol="0">
            <a:normAutofit fontScale="92500" lnSpcReduction="20000"/>
          </a:bodyPr>
          <a:lstStyle/>
          <a:p>
            <a:pPr eaLnBrk="1" fontAlgn="auto" hangingPunct="1">
              <a:spcAft>
                <a:spcPts val="0"/>
              </a:spcAft>
              <a:buFontTx/>
              <a:buNone/>
              <a:defRPr/>
            </a:pPr>
            <a:r>
              <a:rPr lang="en-US" dirty="0" smtClean="0"/>
              <a:t>Let’s design a camera</a:t>
            </a:r>
          </a:p>
          <a:p>
            <a:pPr lvl="1" eaLnBrk="1" fontAlgn="auto" hangingPunct="1">
              <a:spcAft>
                <a:spcPts val="0"/>
              </a:spcAft>
              <a:buFont typeface="Arial" pitchFamily="34" charset="0"/>
              <a:buChar char="–"/>
              <a:defRPr/>
            </a:pPr>
            <a:r>
              <a:rPr lang="en-US" dirty="0" smtClean="0"/>
              <a:t>Idea 1:  put a piece of film in front of an object</a:t>
            </a:r>
          </a:p>
          <a:p>
            <a:pPr lvl="1" eaLnBrk="1" fontAlgn="auto" hangingPunct="1">
              <a:spcAft>
                <a:spcPts val="0"/>
              </a:spcAft>
              <a:buFont typeface="Arial" pitchFamily="34" charset="0"/>
              <a:buChar char="–"/>
              <a:defRPr/>
            </a:pPr>
            <a:r>
              <a:rPr lang="en-US" dirty="0" smtClean="0"/>
              <a:t>Do we get a reasonable image?</a:t>
            </a:r>
          </a:p>
        </p:txBody>
      </p:sp>
      <p:pic>
        <p:nvPicPr>
          <p:cNvPr id="23556" name="Picture 4" descr="image-nothing"/>
          <p:cNvPicPr>
            <a:picLocks noChangeAspect="1" noChangeArrowheads="1"/>
          </p:cNvPicPr>
          <p:nvPr/>
        </p:nvPicPr>
        <p:blipFill>
          <a:blip r:embed="rId2" cstate="print"/>
          <a:srcRect/>
          <a:stretch>
            <a:fillRect/>
          </a:stretch>
        </p:blipFill>
        <p:spPr bwMode="auto">
          <a:xfrm>
            <a:off x="1905000" y="1447800"/>
            <a:ext cx="5484813" cy="2247900"/>
          </a:xfrm>
          <a:prstGeom prst="rect">
            <a:avLst/>
          </a:prstGeom>
          <a:noFill/>
          <a:ln w="9525">
            <a:noFill/>
            <a:miter lim="800000"/>
            <a:headEnd/>
            <a:tailEnd/>
          </a:ln>
        </p:spPr>
      </p:pic>
      <p:grpSp>
        <p:nvGrpSpPr>
          <p:cNvPr id="2" name="Group 17"/>
          <p:cNvGrpSpPr>
            <a:grpSpLocks/>
          </p:cNvGrpSpPr>
          <p:nvPr/>
        </p:nvGrpSpPr>
        <p:grpSpPr bwMode="auto">
          <a:xfrm>
            <a:off x="2438400" y="1981200"/>
            <a:ext cx="4724400" cy="1524000"/>
            <a:chOff x="1536" y="1248"/>
            <a:chExt cx="2976" cy="960"/>
          </a:xfrm>
        </p:grpSpPr>
        <p:sp>
          <p:nvSpPr>
            <p:cNvPr id="23568" name="Line 7"/>
            <p:cNvSpPr>
              <a:spLocks noChangeShapeType="1"/>
            </p:cNvSpPr>
            <p:nvPr/>
          </p:nvSpPr>
          <p:spPr bwMode="auto">
            <a:xfrm>
              <a:off x="1536" y="1248"/>
              <a:ext cx="2976" cy="960"/>
            </a:xfrm>
            <a:prstGeom prst="line">
              <a:avLst/>
            </a:prstGeom>
            <a:noFill/>
            <a:ln w="19050">
              <a:solidFill>
                <a:srgbClr val="FF0000"/>
              </a:solidFill>
              <a:round/>
              <a:headEnd/>
              <a:tailEnd type="triangle" w="med" len="med"/>
            </a:ln>
          </p:spPr>
          <p:txBody>
            <a:bodyPr/>
            <a:lstStyle/>
            <a:p>
              <a:endParaRPr lang="en-US"/>
            </a:p>
          </p:txBody>
        </p:sp>
        <p:sp>
          <p:nvSpPr>
            <p:cNvPr id="23569" name="Line 8"/>
            <p:cNvSpPr>
              <a:spLocks noChangeShapeType="1"/>
            </p:cNvSpPr>
            <p:nvPr/>
          </p:nvSpPr>
          <p:spPr bwMode="auto">
            <a:xfrm>
              <a:off x="1536" y="1248"/>
              <a:ext cx="2976" cy="672"/>
            </a:xfrm>
            <a:prstGeom prst="line">
              <a:avLst/>
            </a:prstGeom>
            <a:noFill/>
            <a:ln w="19050">
              <a:solidFill>
                <a:srgbClr val="FF0000"/>
              </a:solidFill>
              <a:round/>
              <a:headEnd/>
              <a:tailEnd type="triangle" w="med" len="med"/>
            </a:ln>
          </p:spPr>
          <p:txBody>
            <a:bodyPr/>
            <a:lstStyle/>
            <a:p>
              <a:endParaRPr lang="en-US"/>
            </a:p>
          </p:txBody>
        </p:sp>
        <p:sp>
          <p:nvSpPr>
            <p:cNvPr id="23570" name="Line 9"/>
            <p:cNvSpPr>
              <a:spLocks noChangeShapeType="1"/>
            </p:cNvSpPr>
            <p:nvPr/>
          </p:nvSpPr>
          <p:spPr bwMode="auto">
            <a:xfrm>
              <a:off x="1536" y="1248"/>
              <a:ext cx="2976" cy="384"/>
            </a:xfrm>
            <a:prstGeom prst="line">
              <a:avLst/>
            </a:prstGeom>
            <a:noFill/>
            <a:ln w="19050">
              <a:solidFill>
                <a:srgbClr val="FF0000"/>
              </a:solidFill>
              <a:round/>
              <a:headEnd/>
              <a:tailEnd type="triangle" w="med" len="med"/>
            </a:ln>
          </p:spPr>
          <p:txBody>
            <a:bodyPr/>
            <a:lstStyle/>
            <a:p>
              <a:endParaRPr lang="en-US"/>
            </a:p>
          </p:txBody>
        </p:sp>
      </p:grpSp>
      <p:sp>
        <p:nvSpPr>
          <p:cNvPr id="542730" name="Line 10"/>
          <p:cNvSpPr>
            <a:spLocks noChangeShapeType="1"/>
          </p:cNvSpPr>
          <p:nvPr/>
        </p:nvSpPr>
        <p:spPr bwMode="auto">
          <a:xfrm>
            <a:off x="2438400" y="1981200"/>
            <a:ext cx="4724400" cy="228600"/>
          </a:xfrm>
          <a:prstGeom prst="line">
            <a:avLst/>
          </a:prstGeom>
          <a:noFill/>
          <a:ln w="19050">
            <a:solidFill>
              <a:srgbClr val="FF0000"/>
            </a:solidFill>
            <a:round/>
            <a:headEnd/>
            <a:tailEnd type="triangle" w="med" len="med"/>
          </a:ln>
        </p:spPr>
        <p:txBody>
          <a:bodyPr/>
          <a:lstStyle/>
          <a:p>
            <a:endParaRPr lang="en-US"/>
          </a:p>
        </p:txBody>
      </p:sp>
      <p:grpSp>
        <p:nvGrpSpPr>
          <p:cNvPr id="3" name="Group 16"/>
          <p:cNvGrpSpPr>
            <a:grpSpLocks/>
          </p:cNvGrpSpPr>
          <p:nvPr/>
        </p:nvGrpSpPr>
        <p:grpSpPr bwMode="auto">
          <a:xfrm>
            <a:off x="2743200" y="2209800"/>
            <a:ext cx="4419600" cy="1295400"/>
            <a:chOff x="1728" y="1392"/>
            <a:chExt cx="2784" cy="816"/>
          </a:xfrm>
        </p:grpSpPr>
        <p:grpSp>
          <p:nvGrpSpPr>
            <p:cNvPr id="4" name="Group 15"/>
            <p:cNvGrpSpPr>
              <a:grpSpLocks/>
            </p:cNvGrpSpPr>
            <p:nvPr/>
          </p:nvGrpSpPr>
          <p:grpSpPr bwMode="auto">
            <a:xfrm>
              <a:off x="1728" y="1392"/>
              <a:ext cx="2784" cy="528"/>
              <a:chOff x="1728" y="1392"/>
              <a:chExt cx="2784" cy="528"/>
            </a:xfrm>
          </p:grpSpPr>
          <p:sp>
            <p:nvSpPr>
              <p:cNvPr id="23565" name="Line 11"/>
              <p:cNvSpPr>
                <a:spLocks noChangeShapeType="1"/>
              </p:cNvSpPr>
              <p:nvPr/>
            </p:nvSpPr>
            <p:spPr bwMode="auto">
              <a:xfrm flipV="1">
                <a:off x="1728" y="1392"/>
                <a:ext cx="2784" cy="240"/>
              </a:xfrm>
              <a:prstGeom prst="line">
                <a:avLst/>
              </a:prstGeom>
              <a:noFill/>
              <a:ln w="19050">
                <a:solidFill>
                  <a:schemeClr val="folHlink"/>
                </a:solidFill>
                <a:round/>
                <a:headEnd/>
                <a:tailEnd type="triangle" w="med" len="med"/>
              </a:ln>
            </p:spPr>
            <p:txBody>
              <a:bodyPr/>
              <a:lstStyle/>
              <a:p>
                <a:endParaRPr lang="en-US"/>
              </a:p>
            </p:txBody>
          </p:sp>
          <p:sp>
            <p:nvSpPr>
              <p:cNvPr id="23566" name="Line 12"/>
              <p:cNvSpPr>
                <a:spLocks noChangeShapeType="1"/>
              </p:cNvSpPr>
              <p:nvPr/>
            </p:nvSpPr>
            <p:spPr bwMode="auto">
              <a:xfrm>
                <a:off x="1728" y="1632"/>
                <a:ext cx="2784" cy="0"/>
              </a:xfrm>
              <a:prstGeom prst="line">
                <a:avLst/>
              </a:prstGeom>
              <a:noFill/>
              <a:ln w="19050">
                <a:solidFill>
                  <a:schemeClr val="folHlink"/>
                </a:solidFill>
                <a:round/>
                <a:headEnd/>
                <a:tailEnd type="triangle" w="med" len="med"/>
              </a:ln>
            </p:spPr>
            <p:txBody>
              <a:bodyPr/>
              <a:lstStyle/>
              <a:p>
                <a:endParaRPr lang="en-US"/>
              </a:p>
            </p:txBody>
          </p:sp>
          <p:sp>
            <p:nvSpPr>
              <p:cNvPr id="23567" name="Line 13"/>
              <p:cNvSpPr>
                <a:spLocks noChangeShapeType="1"/>
              </p:cNvSpPr>
              <p:nvPr/>
            </p:nvSpPr>
            <p:spPr bwMode="auto">
              <a:xfrm>
                <a:off x="1728" y="1632"/>
                <a:ext cx="2784" cy="288"/>
              </a:xfrm>
              <a:prstGeom prst="line">
                <a:avLst/>
              </a:prstGeom>
              <a:noFill/>
              <a:ln w="19050">
                <a:solidFill>
                  <a:schemeClr val="folHlink"/>
                </a:solidFill>
                <a:round/>
                <a:headEnd/>
                <a:tailEnd type="triangle" w="med" len="med"/>
              </a:ln>
            </p:spPr>
            <p:txBody>
              <a:bodyPr/>
              <a:lstStyle/>
              <a:p>
                <a:endParaRPr lang="en-US"/>
              </a:p>
            </p:txBody>
          </p:sp>
        </p:grpSp>
        <p:sp>
          <p:nvSpPr>
            <p:cNvPr id="23564" name="Line 14"/>
            <p:cNvSpPr>
              <a:spLocks noChangeShapeType="1"/>
            </p:cNvSpPr>
            <p:nvPr/>
          </p:nvSpPr>
          <p:spPr bwMode="auto">
            <a:xfrm>
              <a:off x="1728" y="1632"/>
              <a:ext cx="2784" cy="576"/>
            </a:xfrm>
            <a:prstGeom prst="line">
              <a:avLst/>
            </a:prstGeom>
            <a:noFill/>
            <a:ln w="19050">
              <a:solidFill>
                <a:schemeClr val="folHlink"/>
              </a:solidFill>
              <a:round/>
              <a:headEnd/>
              <a:tailEnd type="triangle" w="med" len="med"/>
            </a:ln>
          </p:spPr>
          <p:txBody>
            <a:bodyPr/>
            <a:lstStyle/>
            <a:p>
              <a:endParaRPr lang="en-US"/>
            </a:p>
          </p:txBody>
        </p:sp>
      </p:grpSp>
      <p:sp>
        <p:nvSpPr>
          <p:cNvPr id="23560" name="Oval 18"/>
          <p:cNvSpPr>
            <a:spLocks noChangeArrowheads="1"/>
          </p:cNvSpPr>
          <p:nvPr/>
        </p:nvSpPr>
        <p:spPr bwMode="auto">
          <a:xfrm>
            <a:off x="2393950" y="1949450"/>
            <a:ext cx="76200" cy="762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23561" name="Oval 19"/>
          <p:cNvSpPr>
            <a:spLocks noChangeArrowheads="1"/>
          </p:cNvSpPr>
          <p:nvPr/>
        </p:nvSpPr>
        <p:spPr bwMode="auto">
          <a:xfrm>
            <a:off x="2711450" y="2557463"/>
            <a:ext cx="76200" cy="76200"/>
          </a:xfrm>
          <a:prstGeom prst="ellipse">
            <a:avLst/>
          </a:prstGeom>
          <a:solidFill>
            <a:schemeClr val="folHlink"/>
          </a:solidFill>
          <a:ln w="9525">
            <a:solidFill>
              <a:schemeClr val="tx1"/>
            </a:solidFill>
            <a:round/>
            <a:headEnd/>
            <a:tailEnd/>
          </a:ln>
        </p:spPr>
        <p:txBody>
          <a:bodyPr wrap="none" anchor="ctr"/>
          <a:lstStyle/>
          <a:p>
            <a:endParaRPr lang="en-US">
              <a:latin typeface="Calibri" pitchFamily="34" charset="0"/>
            </a:endParaRPr>
          </a:p>
        </p:txBody>
      </p:sp>
      <p:sp>
        <p:nvSpPr>
          <p:cNvPr id="23562" name="TextBox 17"/>
          <p:cNvSpPr txBox="1">
            <a:spLocks noChangeArrowheads="1"/>
          </p:cNvSpPr>
          <p:nvPr/>
        </p:nvSpPr>
        <p:spPr bwMode="auto">
          <a:xfrm>
            <a:off x="0" y="6550025"/>
            <a:ext cx="1492250" cy="307975"/>
          </a:xfrm>
          <a:prstGeom prst="rect">
            <a:avLst/>
          </a:prstGeom>
          <a:noFill/>
          <a:ln w="9525">
            <a:noFill/>
            <a:miter lim="800000"/>
            <a:headEnd/>
            <a:tailEnd/>
          </a:ln>
        </p:spPr>
        <p:txBody>
          <a:bodyPr wrap="none">
            <a:spAutoFit/>
          </a:bodyPr>
          <a:lstStyle/>
          <a:p>
            <a:r>
              <a:rPr lang="en-US" sz="1400">
                <a:latin typeface="Calibri" pitchFamily="34" charset="0"/>
              </a:rPr>
              <a:t>Slide source: Seitz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Pinhole camera</a:t>
            </a:r>
          </a:p>
        </p:txBody>
      </p:sp>
      <p:sp>
        <p:nvSpPr>
          <p:cNvPr id="6147" name="Rectangle 3"/>
          <p:cNvSpPr>
            <a:spLocks noGrp="1" noChangeArrowheads="1"/>
          </p:cNvSpPr>
          <p:nvPr>
            <p:ph type="body" idx="1"/>
          </p:nvPr>
        </p:nvSpPr>
        <p:spPr>
          <a:xfrm>
            <a:off x="685800" y="4419600"/>
            <a:ext cx="7772400" cy="1905000"/>
          </a:xfrm>
        </p:spPr>
        <p:txBody>
          <a:bodyPr>
            <a:normAutofit fontScale="92500"/>
          </a:bodyPr>
          <a:lstStyle/>
          <a:p>
            <a:pPr eaLnBrk="1" hangingPunct="1">
              <a:buFontTx/>
              <a:buNone/>
              <a:defRPr/>
            </a:pPr>
            <a:r>
              <a:rPr lang="en-US" dirty="0" smtClean="0"/>
              <a:t>Idea 2: add a barrier to block off most of the rays</a:t>
            </a:r>
          </a:p>
          <a:p>
            <a:pPr lvl="1" eaLnBrk="1" hangingPunct="1">
              <a:defRPr/>
            </a:pPr>
            <a:r>
              <a:rPr lang="en-US" dirty="0" smtClean="0"/>
              <a:t>This reduces blurring</a:t>
            </a:r>
          </a:p>
          <a:p>
            <a:pPr lvl="1" eaLnBrk="1" hangingPunct="1">
              <a:defRPr/>
            </a:pPr>
            <a:r>
              <a:rPr lang="en-US" dirty="0" smtClean="0"/>
              <a:t>The opening known as the </a:t>
            </a:r>
            <a:r>
              <a:rPr lang="en-US" b="1" dirty="0" smtClean="0"/>
              <a:t>aperture</a:t>
            </a:r>
          </a:p>
        </p:txBody>
      </p:sp>
      <p:pic>
        <p:nvPicPr>
          <p:cNvPr id="24580" name="Picture 18" descr="image-pinhole"/>
          <p:cNvPicPr>
            <a:picLocks noChangeAspect="1" noChangeArrowheads="1"/>
          </p:cNvPicPr>
          <p:nvPr/>
        </p:nvPicPr>
        <p:blipFill>
          <a:blip r:embed="rId3" cstate="print"/>
          <a:srcRect/>
          <a:stretch>
            <a:fillRect/>
          </a:stretch>
        </p:blipFill>
        <p:spPr bwMode="auto">
          <a:xfrm>
            <a:off x="1752600" y="1524000"/>
            <a:ext cx="5484813" cy="2247900"/>
          </a:xfrm>
          <a:prstGeom prst="rect">
            <a:avLst/>
          </a:prstGeom>
          <a:noFill/>
          <a:ln w="9525">
            <a:noFill/>
            <a:miter lim="800000"/>
            <a:headEnd/>
            <a:tailEnd/>
          </a:ln>
        </p:spPr>
      </p:pic>
      <p:grpSp>
        <p:nvGrpSpPr>
          <p:cNvPr id="2" name="Group 33"/>
          <p:cNvGrpSpPr>
            <a:grpSpLocks/>
          </p:cNvGrpSpPr>
          <p:nvPr/>
        </p:nvGrpSpPr>
        <p:grpSpPr bwMode="auto">
          <a:xfrm>
            <a:off x="2286000" y="2057400"/>
            <a:ext cx="4724400" cy="1524000"/>
            <a:chOff x="1440" y="1296"/>
            <a:chExt cx="2976" cy="960"/>
          </a:xfrm>
        </p:grpSpPr>
        <p:sp>
          <p:nvSpPr>
            <p:cNvPr id="24591" name="Line 21"/>
            <p:cNvSpPr>
              <a:spLocks noChangeShapeType="1"/>
            </p:cNvSpPr>
            <p:nvPr/>
          </p:nvSpPr>
          <p:spPr bwMode="auto">
            <a:xfrm>
              <a:off x="1440" y="1296"/>
              <a:ext cx="2976" cy="960"/>
            </a:xfrm>
            <a:prstGeom prst="line">
              <a:avLst/>
            </a:prstGeom>
            <a:noFill/>
            <a:ln w="19050">
              <a:solidFill>
                <a:srgbClr val="FF0000"/>
              </a:solidFill>
              <a:round/>
              <a:headEnd/>
              <a:tailEnd type="triangle" w="med" len="med"/>
            </a:ln>
          </p:spPr>
          <p:txBody>
            <a:bodyPr/>
            <a:lstStyle/>
            <a:p>
              <a:endParaRPr lang="en-US"/>
            </a:p>
          </p:txBody>
        </p:sp>
        <p:sp>
          <p:nvSpPr>
            <p:cNvPr id="24592" name="Line 22"/>
            <p:cNvSpPr>
              <a:spLocks noChangeShapeType="1"/>
            </p:cNvSpPr>
            <p:nvPr/>
          </p:nvSpPr>
          <p:spPr bwMode="auto">
            <a:xfrm>
              <a:off x="1440" y="1296"/>
              <a:ext cx="1494" cy="330"/>
            </a:xfrm>
            <a:prstGeom prst="line">
              <a:avLst/>
            </a:prstGeom>
            <a:noFill/>
            <a:ln w="19050">
              <a:solidFill>
                <a:srgbClr val="FF0000"/>
              </a:solidFill>
              <a:round/>
              <a:headEnd/>
              <a:tailEnd type="triangle" w="med" len="med"/>
            </a:ln>
          </p:spPr>
          <p:txBody>
            <a:bodyPr/>
            <a:lstStyle/>
            <a:p>
              <a:endParaRPr lang="en-US"/>
            </a:p>
          </p:txBody>
        </p:sp>
        <p:sp>
          <p:nvSpPr>
            <p:cNvPr id="24593" name="Line 23"/>
            <p:cNvSpPr>
              <a:spLocks noChangeShapeType="1"/>
            </p:cNvSpPr>
            <p:nvPr/>
          </p:nvSpPr>
          <p:spPr bwMode="auto">
            <a:xfrm>
              <a:off x="1440" y="1296"/>
              <a:ext cx="1500" cy="192"/>
            </a:xfrm>
            <a:prstGeom prst="line">
              <a:avLst/>
            </a:prstGeom>
            <a:noFill/>
            <a:ln w="19050">
              <a:solidFill>
                <a:srgbClr val="FF0000"/>
              </a:solidFill>
              <a:round/>
              <a:headEnd/>
              <a:tailEnd type="triangle" w="med" len="med"/>
            </a:ln>
          </p:spPr>
          <p:txBody>
            <a:bodyPr/>
            <a:lstStyle/>
            <a:p>
              <a:endParaRPr lang="en-US"/>
            </a:p>
          </p:txBody>
        </p:sp>
        <p:sp>
          <p:nvSpPr>
            <p:cNvPr id="24594" name="Line 24"/>
            <p:cNvSpPr>
              <a:spLocks noChangeShapeType="1"/>
            </p:cNvSpPr>
            <p:nvPr/>
          </p:nvSpPr>
          <p:spPr bwMode="auto">
            <a:xfrm>
              <a:off x="1440" y="1296"/>
              <a:ext cx="1482" cy="72"/>
            </a:xfrm>
            <a:prstGeom prst="line">
              <a:avLst/>
            </a:prstGeom>
            <a:noFill/>
            <a:ln w="19050">
              <a:solidFill>
                <a:srgbClr val="FF0000"/>
              </a:solidFill>
              <a:round/>
              <a:headEnd/>
              <a:tailEnd type="triangle" w="med" len="med"/>
            </a:ln>
          </p:spPr>
          <p:txBody>
            <a:bodyPr/>
            <a:lstStyle/>
            <a:p>
              <a:endParaRPr lang="en-US"/>
            </a:p>
          </p:txBody>
        </p:sp>
      </p:grpSp>
      <p:grpSp>
        <p:nvGrpSpPr>
          <p:cNvPr id="3" name="Group 34"/>
          <p:cNvGrpSpPr>
            <a:grpSpLocks/>
          </p:cNvGrpSpPr>
          <p:nvPr/>
        </p:nvGrpSpPr>
        <p:grpSpPr bwMode="auto">
          <a:xfrm>
            <a:off x="2590800" y="2495550"/>
            <a:ext cx="4457700" cy="571500"/>
            <a:chOff x="1632" y="1572"/>
            <a:chExt cx="2808" cy="360"/>
          </a:xfrm>
        </p:grpSpPr>
        <p:sp>
          <p:nvSpPr>
            <p:cNvPr id="24587" name="Line 27"/>
            <p:cNvSpPr>
              <a:spLocks noChangeShapeType="1"/>
            </p:cNvSpPr>
            <p:nvPr/>
          </p:nvSpPr>
          <p:spPr bwMode="auto">
            <a:xfrm flipV="1">
              <a:off x="1632" y="1572"/>
              <a:ext cx="1302" cy="108"/>
            </a:xfrm>
            <a:prstGeom prst="line">
              <a:avLst/>
            </a:prstGeom>
            <a:noFill/>
            <a:ln w="19050">
              <a:solidFill>
                <a:schemeClr val="folHlink"/>
              </a:solidFill>
              <a:round/>
              <a:headEnd/>
              <a:tailEnd type="triangle" w="med" len="med"/>
            </a:ln>
          </p:spPr>
          <p:txBody>
            <a:bodyPr/>
            <a:lstStyle/>
            <a:p>
              <a:endParaRPr lang="en-US"/>
            </a:p>
          </p:txBody>
        </p:sp>
        <p:sp>
          <p:nvSpPr>
            <p:cNvPr id="24588" name="Line 28"/>
            <p:cNvSpPr>
              <a:spLocks noChangeShapeType="1"/>
            </p:cNvSpPr>
            <p:nvPr/>
          </p:nvSpPr>
          <p:spPr bwMode="auto">
            <a:xfrm>
              <a:off x="1632" y="1680"/>
              <a:ext cx="1302" cy="6"/>
            </a:xfrm>
            <a:prstGeom prst="line">
              <a:avLst/>
            </a:prstGeom>
            <a:noFill/>
            <a:ln w="19050">
              <a:solidFill>
                <a:schemeClr val="folHlink"/>
              </a:solidFill>
              <a:round/>
              <a:headEnd/>
              <a:tailEnd type="triangle" w="med" len="med"/>
            </a:ln>
          </p:spPr>
          <p:txBody>
            <a:bodyPr/>
            <a:lstStyle/>
            <a:p>
              <a:endParaRPr lang="en-US"/>
            </a:p>
          </p:txBody>
        </p:sp>
        <p:sp>
          <p:nvSpPr>
            <p:cNvPr id="24589" name="Line 29"/>
            <p:cNvSpPr>
              <a:spLocks noChangeShapeType="1"/>
            </p:cNvSpPr>
            <p:nvPr/>
          </p:nvSpPr>
          <p:spPr bwMode="auto">
            <a:xfrm>
              <a:off x="1632" y="1680"/>
              <a:ext cx="2808" cy="192"/>
            </a:xfrm>
            <a:prstGeom prst="line">
              <a:avLst/>
            </a:prstGeom>
            <a:noFill/>
            <a:ln w="19050">
              <a:solidFill>
                <a:schemeClr val="folHlink"/>
              </a:solidFill>
              <a:round/>
              <a:headEnd/>
              <a:tailEnd type="triangle" w="med" len="med"/>
            </a:ln>
          </p:spPr>
          <p:txBody>
            <a:bodyPr/>
            <a:lstStyle/>
            <a:p>
              <a:endParaRPr lang="en-US"/>
            </a:p>
          </p:txBody>
        </p:sp>
        <p:sp>
          <p:nvSpPr>
            <p:cNvPr id="24590" name="Line 30"/>
            <p:cNvSpPr>
              <a:spLocks noChangeShapeType="1"/>
            </p:cNvSpPr>
            <p:nvPr/>
          </p:nvSpPr>
          <p:spPr bwMode="auto">
            <a:xfrm>
              <a:off x="1632" y="1680"/>
              <a:ext cx="1302" cy="252"/>
            </a:xfrm>
            <a:prstGeom prst="line">
              <a:avLst/>
            </a:prstGeom>
            <a:noFill/>
            <a:ln w="19050">
              <a:solidFill>
                <a:schemeClr val="folHlink"/>
              </a:solidFill>
              <a:round/>
              <a:headEnd/>
              <a:tailEnd type="triangle" w="med" len="med"/>
            </a:ln>
          </p:spPr>
          <p:txBody>
            <a:bodyPr/>
            <a:lstStyle/>
            <a:p>
              <a:endParaRPr lang="en-US"/>
            </a:p>
          </p:txBody>
        </p:sp>
      </p:grpSp>
      <p:sp>
        <p:nvSpPr>
          <p:cNvPr id="24583" name="Oval 31"/>
          <p:cNvSpPr>
            <a:spLocks noChangeArrowheads="1"/>
          </p:cNvSpPr>
          <p:nvPr/>
        </p:nvSpPr>
        <p:spPr bwMode="auto">
          <a:xfrm>
            <a:off x="2241550" y="2025650"/>
            <a:ext cx="76200" cy="762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24584" name="Oval 32"/>
          <p:cNvSpPr>
            <a:spLocks noChangeArrowheads="1"/>
          </p:cNvSpPr>
          <p:nvPr/>
        </p:nvSpPr>
        <p:spPr bwMode="auto">
          <a:xfrm>
            <a:off x="2559050" y="2633663"/>
            <a:ext cx="76200" cy="76200"/>
          </a:xfrm>
          <a:prstGeom prst="ellipse">
            <a:avLst/>
          </a:prstGeom>
          <a:solidFill>
            <a:schemeClr val="folHlink"/>
          </a:solidFill>
          <a:ln w="9525">
            <a:solidFill>
              <a:schemeClr val="tx1"/>
            </a:solidFill>
            <a:round/>
            <a:headEnd/>
            <a:tailEnd/>
          </a:ln>
        </p:spPr>
        <p:txBody>
          <a:bodyPr wrap="none" anchor="ctr"/>
          <a:lstStyle/>
          <a:p>
            <a:endParaRPr lang="en-US">
              <a:latin typeface="Calibri" pitchFamily="34" charset="0"/>
            </a:endParaRPr>
          </a:p>
        </p:txBody>
      </p:sp>
      <p:sp>
        <p:nvSpPr>
          <p:cNvPr id="543779" name="Rectangle 35"/>
          <p:cNvSpPr>
            <a:spLocks noChangeArrowheads="1"/>
          </p:cNvSpPr>
          <p:nvPr/>
        </p:nvSpPr>
        <p:spPr bwMode="auto">
          <a:xfrm>
            <a:off x="685800" y="5943600"/>
            <a:ext cx="7772400" cy="609600"/>
          </a:xfrm>
          <a:prstGeom prst="rect">
            <a:avLst/>
          </a:prstGeom>
          <a:noFill/>
          <a:ln w="9525">
            <a:noFill/>
            <a:miter lim="800000"/>
            <a:headEnd/>
            <a:tailEnd/>
          </a:ln>
        </p:spPr>
        <p:txBody>
          <a:bodyPr/>
          <a:lstStyle/>
          <a:p>
            <a:pPr marL="1143000" lvl="2" indent="-228600">
              <a:spcBef>
                <a:spcPct val="20000"/>
              </a:spcBef>
              <a:buFontTx/>
              <a:buChar char="–"/>
            </a:pPr>
            <a:endParaRPr lang="en-US"/>
          </a:p>
        </p:txBody>
      </p:sp>
      <p:sp>
        <p:nvSpPr>
          <p:cNvPr id="24586" name="TextBox 17"/>
          <p:cNvSpPr txBox="1">
            <a:spLocks noChangeArrowheads="1"/>
          </p:cNvSpPr>
          <p:nvPr/>
        </p:nvSpPr>
        <p:spPr bwMode="auto">
          <a:xfrm>
            <a:off x="0" y="6550025"/>
            <a:ext cx="1492250" cy="307975"/>
          </a:xfrm>
          <a:prstGeom prst="rect">
            <a:avLst/>
          </a:prstGeom>
          <a:noFill/>
          <a:ln w="9525">
            <a:noFill/>
            <a:miter lim="800000"/>
            <a:headEnd/>
            <a:tailEnd/>
          </a:ln>
        </p:spPr>
        <p:txBody>
          <a:bodyPr wrap="none">
            <a:spAutoFit/>
          </a:bodyPr>
          <a:lstStyle/>
          <a:p>
            <a:r>
              <a:rPr lang="en-US" sz="1400">
                <a:latin typeface="Calibri" pitchFamily="34" charset="0"/>
              </a:rPr>
              <a:t>Slide source: Seitz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5437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79"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 \Rightarrow&#10;\left[&#10;\begin{array}{c}&#10;x \\ y \\ 1&#10;\end{array}&#10;\right]&#10;\]&#10;\end{document}&#10;"/>
  <p:tag name="EXTERNALNAME" val="Edittex"/>
  <p:tag name="BLEND" val="False"/>
  <p:tag name="TRANSPARENT" val="False"/>
  <p:tag name="BITMAPFORMAT" val="bmpmono"/>
  <p:tag name="DEBUGINTERACTIVE" val="True"/>
  <p:tag name="ORIGWIDTH" val="486.8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10;x \\ y \\ w&#10;\end{array}&#10;\right]&#10;\Rightarrow&#10;(x/w,y/w) &#10;\]&#10;\end{document}&#10;"/>
  <p:tag name="EXTERNALNAME" val="Edittex"/>
  <p:tag name="BLEND" val="False"/>
  <p:tag name="TRANSPARENT" val="False"/>
  <p:tag name="BITMAPFORMAT" val="bmpmono"/>
  <p:tag name="DEBUGINTERACTIVE" val="True"/>
  <p:tag name="ORIGWIDTH" val="69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10;x \\ y \\ z \\ w&#10;\end{array}&#10;\right]&#10;\Rightarrow&#10;(x/w,y/w, z/w) &#10;\]&#10;\end{document}&#10;"/>
  <p:tag name="EXTERNALNAME" val="Edittex"/>
  <p:tag name="BLEND" val="False"/>
  <p:tag name="TRANSPARENT" val="False"/>
  <p:tag name="BITMAPFORMAT" val="bmpmono"/>
  <p:tag name="DEBUGINTERACTIVE" val="True"/>
  <p:tag name="ORIGWIDTH" val="865.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z) \Rightarrow&#10;\left[&#10;\begin{array}{c}&#10;x \\ y \\ z \\ 1&#10;\end{array}&#10;\right]&#10;\]&#10;\end{document}&#10;"/>
  <p:tag name="EXTERNALNAME" val="Edittex"/>
  <p:tag name="BLEND" val="False"/>
  <p:tag name="TRANSPARENT" val="False"/>
  <p:tag name="BITMAPFORMAT" val="bmpmono"/>
  <p:tag name="DEBUGINTERACTIVE" val="True"/>
  <p:tag name="ORIGWIDTH" val="55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 \Rightarrow&#10;\left[&#10;\begin{array}{c}&#10;x \\ y \\ 1&#10;\end{array}&#10;\right]&#10;\]&#10;\end{document}&#10;"/>
  <p:tag name="EXTERNALNAME" val="Edittex"/>
  <p:tag name="BLEND" val="False"/>
  <p:tag name="TRANSPARENT" val="False"/>
  <p:tag name="BITMAPFORMAT" val="bmpmono"/>
  <p:tag name="DEBUGINTERACTIVE" val="True"/>
  <p:tag name="ORIGWIDTH" val="486.8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21490</TotalTime>
  <Words>1704</Words>
  <Application>Microsoft Office PowerPoint</Application>
  <PresentationFormat>On-screen Show (4:3)</PresentationFormat>
  <Paragraphs>376</Paragraphs>
  <Slides>57</Slides>
  <Notes>13</Notes>
  <HiddenSlides>2</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0" baseType="lpstr">
      <vt:lpstr>Office Theme</vt:lpstr>
      <vt:lpstr>Photo Editor Photo</vt:lpstr>
      <vt:lpstr>Equation</vt:lpstr>
      <vt:lpstr>Projective Geometry and  Camera Models</vt:lpstr>
      <vt:lpstr>HWs</vt:lpstr>
      <vt:lpstr>Think about your final projects</vt:lpstr>
      <vt:lpstr>One last note on registration</vt:lpstr>
      <vt:lpstr>PowerPoint Presentation</vt:lpstr>
      <vt:lpstr>Next two classes: Single-view Geometry</vt:lpstr>
      <vt:lpstr>Today’s class</vt:lpstr>
      <vt:lpstr>Image formation</vt:lpstr>
      <vt:lpstr>Pinhole camera</vt:lpstr>
      <vt:lpstr>Pinhole camera</vt:lpstr>
      <vt:lpstr>Camera obscura: the pre-camera</vt:lpstr>
      <vt:lpstr>Camera Obscura used for Tracing</vt:lpstr>
      <vt:lpstr>First Photograph</vt:lpstr>
      <vt:lpstr>Dimensionality Reduction Machine (3D to 2D)</vt:lpstr>
      <vt:lpstr>Projection can be tricky…</vt:lpstr>
      <vt:lpstr>Projection can be tricky…</vt:lpstr>
      <vt:lpstr>Projective Geometry</vt:lpstr>
      <vt:lpstr>Length is not preserved</vt:lpstr>
      <vt:lpstr>Projective Geometry</vt:lpstr>
      <vt:lpstr>Projective Geometry</vt:lpstr>
      <vt:lpstr>Vanishing points and lines</vt:lpstr>
      <vt:lpstr>Vanishing points and lines</vt:lpstr>
      <vt:lpstr>Vanishing points and lines</vt:lpstr>
      <vt:lpstr>Vanishing points and lines</vt:lpstr>
      <vt:lpstr>Note on estimating vanishing points</vt:lpstr>
      <vt:lpstr>Vanishing objects</vt:lpstr>
      <vt:lpstr>Projection: world coordinatesimage coordinates</vt:lpstr>
      <vt:lpstr>Homogeneous coordinates</vt:lpstr>
      <vt:lpstr>Homogeneous coordinates</vt:lpstr>
      <vt:lpstr>Basic geometry in homogeneous coordinates</vt:lpstr>
      <vt:lpstr>Another problem solved by homogeneous coordinates</vt:lpstr>
      <vt:lpstr>PowerPoint Presentation</vt:lpstr>
      <vt:lpstr>Interlude: when have I used this stuff?</vt:lpstr>
      <vt:lpstr>When have I used this stuff?</vt:lpstr>
      <vt:lpstr>When have I used this stuff?</vt:lpstr>
      <vt:lpstr>When have I used this stuff?</vt:lpstr>
      <vt:lpstr>When have I used this stuff?</vt:lpstr>
      <vt:lpstr>When have I used this stuff?</vt:lpstr>
      <vt:lpstr>PowerPoint Presentation</vt:lpstr>
      <vt:lpstr>PowerPoint Presentation</vt:lpstr>
      <vt:lpstr>Pinhole Camera Model</vt:lpstr>
      <vt:lpstr>PowerPoint Presentation</vt:lpstr>
      <vt:lpstr>Remove assumption: known optical center</vt:lpstr>
      <vt:lpstr>Remove assumption: square pixels</vt:lpstr>
      <vt:lpstr>Remove assumption: non-skewed pixels</vt:lpstr>
      <vt:lpstr>Oriented and Translated Camera</vt:lpstr>
      <vt:lpstr>Allow camera translation</vt:lpstr>
      <vt:lpstr>3D Rotation of Points</vt:lpstr>
      <vt:lpstr>Allow camera rotation</vt:lpstr>
      <vt:lpstr>Degrees of freedom</vt:lpstr>
      <vt:lpstr>Vanishing Point = Projection from Infinity</vt:lpstr>
      <vt:lpstr>Orthographic Projection</vt:lpstr>
      <vt:lpstr>Scaled Orthographic Projection</vt:lpstr>
      <vt:lpstr>Example</vt:lpstr>
      <vt:lpstr>Beyond Pinholes: Radial Distortion</vt:lpstr>
      <vt:lpstr>Things to remember</vt:lpstr>
      <vt:lpstr>Next class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71</cp:revision>
  <dcterms:created xsi:type="dcterms:W3CDTF">2009-12-16T02:55:56Z</dcterms:created>
  <dcterms:modified xsi:type="dcterms:W3CDTF">2012-02-21T18:49:13Z</dcterms:modified>
</cp:coreProperties>
</file>