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510" r:id="rId3"/>
    <p:sldId id="511" r:id="rId4"/>
    <p:sldId id="512" r:id="rId5"/>
    <p:sldId id="521" r:id="rId6"/>
    <p:sldId id="513" r:id="rId7"/>
    <p:sldId id="522" r:id="rId8"/>
    <p:sldId id="523" r:id="rId9"/>
    <p:sldId id="524" r:id="rId10"/>
    <p:sldId id="525" r:id="rId11"/>
    <p:sldId id="526" r:id="rId12"/>
    <p:sldId id="527" r:id="rId13"/>
    <p:sldId id="514" r:id="rId14"/>
    <p:sldId id="516" r:id="rId15"/>
    <p:sldId id="517" r:id="rId16"/>
    <p:sldId id="518" r:id="rId17"/>
    <p:sldId id="501" r:id="rId18"/>
    <p:sldId id="502" r:id="rId19"/>
    <p:sldId id="503" r:id="rId20"/>
    <p:sldId id="504" r:id="rId21"/>
    <p:sldId id="505" r:id="rId22"/>
    <p:sldId id="506" r:id="rId23"/>
    <p:sldId id="507" r:id="rId24"/>
    <p:sldId id="508" r:id="rId25"/>
    <p:sldId id="519" r:id="rId26"/>
    <p:sldId id="509" r:id="rId27"/>
    <p:sldId id="399" r:id="rId28"/>
    <p:sldId id="397" r:id="rId29"/>
    <p:sldId id="319" r:id="rId30"/>
    <p:sldId id="499" r:id="rId31"/>
    <p:sldId id="401" r:id="rId32"/>
    <p:sldId id="402" r:id="rId33"/>
    <p:sldId id="403" r:id="rId34"/>
    <p:sldId id="404" r:id="rId35"/>
    <p:sldId id="487" r:id="rId36"/>
    <p:sldId id="447" r:id="rId37"/>
    <p:sldId id="446" r:id="rId38"/>
    <p:sldId id="449" r:id="rId39"/>
    <p:sldId id="528" r:id="rId40"/>
    <p:sldId id="533" r:id="rId41"/>
    <p:sldId id="534" r:id="rId42"/>
    <p:sldId id="535" r:id="rId43"/>
    <p:sldId id="537" r:id="rId44"/>
    <p:sldId id="538" r:id="rId45"/>
    <p:sldId id="536" r:id="rId46"/>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AA676"/>
    <a:srgbClr val="32000C"/>
    <a:srgbClr val="CB6B30"/>
    <a:srgbClr val="E36243"/>
    <a:srgbClr val="FF4A7E"/>
    <a:srgbClr val="0B0B0B"/>
    <a:srgbClr val="23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78650" autoAdjust="0"/>
  </p:normalViewPr>
  <p:slideViewPr>
    <p:cSldViewPr>
      <p:cViewPr varScale="1">
        <p:scale>
          <a:sx n="46" d="100"/>
          <a:sy n="46" d="100"/>
        </p:scale>
        <p:origin x="-359" y="-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1645"/>
          </a:xfrm>
          <a:prstGeom prst="rect">
            <a:avLst/>
          </a:prstGeom>
        </p:spPr>
        <p:txBody>
          <a:bodyPr vert="horz" lIns="92382" tIns="46191" rIns="92382" bIns="46191" rtlCol="0"/>
          <a:lstStyle>
            <a:lvl1pPr algn="r">
              <a:defRPr sz="1200"/>
            </a:lvl1pPr>
          </a:lstStyle>
          <a:p>
            <a:fld id="{42D5B251-06AC-4641-B0F8-0446A341D2A8}" type="datetimeFigureOut">
              <a:rPr lang="en-US" smtClean="0"/>
              <a:t>2/16/2012</a:t>
            </a:fld>
            <a:endParaRPr lang="en-US"/>
          </a:p>
        </p:txBody>
      </p:sp>
      <p:sp>
        <p:nvSpPr>
          <p:cNvPr id="4" name="Footer Placeholder 3"/>
          <p:cNvSpPr>
            <a:spLocks noGrp="1"/>
          </p:cNvSpPr>
          <p:nvPr>
            <p:ph type="ftr" sz="quarter" idx="2"/>
          </p:nvPr>
        </p:nvSpPr>
        <p:spPr>
          <a:xfrm>
            <a:off x="0" y="8769654"/>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69654"/>
            <a:ext cx="3004820" cy="461645"/>
          </a:xfrm>
          <a:prstGeom prst="rect">
            <a:avLst/>
          </a:prstGeom>
        </p:spPr>
        <p:txBody>
          <a:bodyPr vert="horz" lIns="92382" tIns="46191" rIns="92382" bIns="46191" rtlCol="0" anchor="b"/>
          <a:lstStyle>
            <a:lvl1pPr algn="r">
              <a:defRPr sz="1200"/>
            </a:lvl1pPr>
          </a:lstStyle>
          <a:p>
            <a:fld id="{910653D6-AF4F-458E-B624-91BB3630078B}" type="slidenum">
              <a:rPr lang="en-US" smtClean="0"/>
              <a:t>‹#›</a:t>
            </a:fld>
            <a:endParaRPr lang="en-US"/>
          </a:p>
        </p:txBody>
      </p:sp>
    </p:spTree>
    <p:extLst>
      <p:ext uri="{BB962C8B-B14F-4D97-AF65-F5344CB8AC3E}">
        <p14:creationId xmlns:p14="http://schemas.microsoft.com/office/powerpoint/2010/main" val="361134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776" y="0"/>
            <a:ext cx="3004820" cy="461645"/>
          </a:xfrm>
          <a:prstGeom prst="rect">
            <a:avLst/>
          </a:prstGeom>
        </p:spPr>
        <p:txBody>
          <a:bodyPr vert="horz" lIns="92382" tIns="46191" rIns="92382" bIns="46191" rtlCol="0"/>
          <a:lstStyle>
            <a:lvl1pPr algn="r" fontAlgn="auto">
              <a:spcBef>
                <a:spcPts val="0"/>
              </a:spcBef>
              <a:spcAft>
                <a:spcPts val="0"/>
              </a:spcAft>
              <a:defRPr sz="1200">
                <a:latin typeface="+mn-lt"/>
              </a:defRPr>
            </a:lvl1pPr>
          </a:lstStyle>
          <a:p>
            <a:pPr>
              <a:defRPr/>
            </a:pPr>
            <a:fld id="{55ED5E47-EE4F-4BF1-A51B-998342E27EEA}" type="datetimeFigureOut">
              <a:rPr lang="en-US"/>
              <a:pPr>
                <a:defRPr/>
              </a:pPr>
              <a:t>2/15/2012</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smtClean="0"/>
          </a:p>
        </p:txBody>
      </p:sp>
      <p:sp>
        <p:nvSpPr>
          <p:cNvPr id="5" name="Notes Placeholder 4"/>
          <p:cNvSpPr>
            <a:spLocks noGrp="1"/>
          </p:cNvSpPr>
          <p:nvPr>
            <p:ph type="body" sz="quarter" idx="3"/>
          </p:nvPr>
        </p:nvSpPr>
        <p:spPr>
          <a:xfrm>
            <a:off x="693420" y="4385629"/>
            <a:ext cx="5547360" cy="4154805"/>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69654"/>
            <a:ext cx="3004820" cy="461645"/>
          </a:xfrm>
          <a:prstGeom prst="rect">
            <a:avLst/>
          </a:prstGeom>
        </p:spPr>
        <p:txBody>
          <a:bodyPr vert="horz" lIns="92382" tIns="46191" rIns="92382" bIns="4619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776" y="8769654"/>
            <a:ext cx="3004820" cy="461645"/>
          </a:xfrm>
          <a:prstGeom prst="rect">
            <a:avLst/>
          </a:prstGeom>
        </p:spPr>
        <p:txBody>
          <a:bodyPr vert="horz" lIns="92382" tIns="46191" rIns="92382" bIns="46191" rtlCol="0" anchor="b"/>
          <a:lstStyle>
            <a:lvl1pPr algn="r" fontAlgn="auto">
              <a:spcBef>
                <a:spcPts val="0"/>
              </a:spcBef>
              <a:spcAft>
                <a:spcPts val="0"/>
              </a:spcAft>
              <a:defRPr sz="1200">
                <a:latin typeface="+mn-lt"/>
              </a:defRPr>
            </a:lvl1pPr>
          </a:lstStyle>
          <a:p>
            <a:pPr>
              <a:defRPr/>
            </a:pPr>
            <a:fld id="{78F49700-FA69-4744-93F2-DF06A56D141A}" type="slidenum">
              <a:rPr lang="en-US"/>
              <a:pPr>
                <a:defRPr/>
              </a:pPr>
              <a:t>‹#›</a:t>
            </a:fld>
            <a:endParaRPr lang="en-US"/>
          </a:p>
        </p:txBody>
      </p:sp>
    </p:spTree>
    <p:extLst>
      <p:ext uri="{BB962C8B-B14F-4D97-AF65-F5344CB8AC3E}">
        <p14:creationId xmlns:p14="http://schemas.microsoft.com/office/powerpoint/2010/main" val="515045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50BC1BC-018B-4752-8C88-D43E30D97030}" type="slidenum">
              <a:rPr lang="en-US"/>
              <a:pPr/>
              <a:t>7</a:t>
            </a:fld>
            <a:endParaRPr lang="en-US"/>
          </a:p>
        </p:txBody>
      </p:sp>
      <p:sp>
        <p:nvSpPr>
          <p:cNvPr id="33795" name="Rectangle 2"/>
          <p:cNvSpPr>
            <a:spLocks noGrp="1" noRot="1" noChangeAspect="1" noChangeArrowheads="1" noTextEdit="1"/>
          </p:cNvSpPr>
          <p:nvPr>
            <p:ph type="sldImg"/>
          </p:nvPr>
        </p:nvSpPr>
        <p:spPr>
          <a:xfrm>
            <a:off x="1168400" y="698500"/>
            <a:ext cx="4598988" cy="3449638"/>
          </a:xfrm>
          <a:ln/>
        </p:spPr>
      </p:sp>
      <p:sp>
        <p:nvSpPr>
          <p:cNvPr id="33796" name="Rectangle 3"/>
          <p:cNvSpPr>
            <a:spLocks noGrp="1" noChangeArrowheads="1"/>
          </p:cNvSpPr>
          <p:nvPr>
            <p:ph type="body" idx="1"/>
          </p:nvPr>
        </p:nvSpPr>
        <p:spPr>
          <a:xfrm>
            <a:off x="924147" y="4386594"/>
            <a:ext cx="5085907" cy="4153158"/>
          </a:xfrm>
          <a:noFill/>
          <a:ln/>
        </p:spPr>
        <p:txBody>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F49700-FA69-4744-93F2-DF06A56D141A}" type="slidenum">
              <a:rPr lang="en-US" smtClean="0"/>
              <a:pPr>
                <a:defRPr/>
              </a:pPr>
              <a:t>13</a:t>
            </a:fld>
            <a:endParaRPr lang="en-US"/>
          </a:p>
        </p:txBody>
      </p:sp>
    </p:spTree>
    <p:extLst>
      <p:ext uri="{BB962C8B-B14F-4D97-AF65-F5344CB8AC3E}">
        <p14:creationId xmlns:p14="http://schemas.microsoft.com/office/powerpoint/2010/main" val="163472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F49700-FA69-4744-93F2-DF06A56D141A}" type="slidenum">
              <a:rPr lang="en-US" smtClean="0"/>
              <a:pPr>
                <a:defRPr/>
              </a:pPr>
              <a:t>25</a:t>
            </a:fld>
            <a:endParaRPr lang="en-US"/>
          </a:p>
        </p:txBody>
      </p:sp>
    </p:spTree>
    <p:extLst>
      <p:ext uri="{BB962C8B-B14F-4D97-AF65-F5344CB8AC3E}">
        <p14:creationId xmlns:p14="http://schemas.microsoft.com/office/powerpoint/2010/main" val="218615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D26929-A8E5-4FE3-A7E1-06C601397B86}" type="datetimeFigureOut">
              <a:rPr lang="en-US"/>
              <a:pPr>
                <a:defRPr/>
              </a:pPr>
              <a:t>2/15/2012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0C15F1-F9C9-47CF-AFCD-1D87CDD11A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B654B3-A5BA-4B1F-B6E5-EBF8A547F4D0}" type="datetimeFigureOut">
              <a:rPr lang="en-US"/>
              <a:pPr>
                <a:defRPr/>
              </a:pPr>
              <a:t>2/15/2012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DDF700-39A4-4298-B454-90ED1CF139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C66776-2EFD-4B83-B421-80E96FD9A33B}" type="datetimeFigureOut">
              <a:rPr lang="en-US"/>
              <a:pPr>
                <a:defRPr/>
              </a:pPr>
              <a:t>2/15/2012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7EE43B-CF1C-4612-86D6-2895A6D4F1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F507D0-B977-4740-8279-C9CFD49FDA9B}" type="slidenum">
              <a:rPr lang="en-US"/>
              <a:pPr>
                <a:defRPr/>
              </a:pPr>
              <a:t>‹#›</a:t>
            </a:fld>
            <a:endParaRPr lang="en-US"/>
          </a:p>
        </p:txBody>
      </p:sp>
    </p:spTree>
    <p:extLst>
      <p:ext uri="{BB962C8B-B14F-4D97-AF65-F5344CB8AC3E}">
        <p14:creationId xmlns:p14="http://schemas.microsoft.com/office/powerpoint/2010/main" val="199011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2D9BC47-4CFC-4BE7-81A5-1CB9CACB1D10}" type="datetimeFigureOut">
              <a:rPr lang="en-US"/>
              <a:pPr>
                <a:defRPr/>
              </a:pPr>
              <a:t>2/15/2012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7007C-3604-4463-B95E-C4F96D0FD7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BE584-2AEF-445B-B369-8E6C8AA7F11D}" type="datetimeFigureOut">
              <a:rPr lang="en-US"/>
              <a:pPr>
                <a:defRPr/>
              </a:pPr>
              <a:t>2/15/2012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136214-1FA2-4B93-93A1-C28758D518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841AE7-4880-4893-AA78-40715E9EFB85}" type="datetimeFigureOut">
              <a:rPr lang="en-US"/>
              <a:pPr>
                <a:defRPr/>
              </a:pPr>
              <a:t>2/15/2012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A6EC7A-1EF4-4174-B894-819821C050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1F5FB7-AF87-44B3-BBF6-42F3F5409DD3}" type="datetimeFigureOut">
              <a:rPr lang="en-US"/>
              <a:pPr>
                <a:defRPr/>
              </a:pPr>
              <a:t>2/15/2012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682420-4F2C-4CD2-B071-4446D1AD4D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D48A3A-94B3-4CD1-B4DF-7600841B1EF4}" type="datetimeFigureOut">
              <a:rPr lang="en-US"/>
              <a:pPr>
                <a:defRPr/>
              </a:pPr>
              <a:t>2/15/2012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B776C8-80ED-43A8-BE95-04AE234C24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928101-580D-4730-BF3B-C6535F3FC454}" type="datetimeFigureOut">
              <a:rPr lang="en-US"/>
              <a:pPr>
                <a:defRPr/>
              </a:pPr>
              <a:t>2/15/2012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E3C7FF-D131-4E28-9649-5675A454CD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29106F-4F9D-4F32-9116-961E05047807}" type="datetimeFigureOut">
              <a:rPr lang="en-US"/>
              <a:pPr>
                <a:defRPr/>
              </a:pPr>
              <a:t>2/15/2012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2ACEDA-E89E-478F-BF72-57BAFF7C82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60911-8829-4C50-A777-56DEEF869C42}" type="datetimeFigureOut">
              <a:rPr lang="en-US"/>
              <a:pPr>
                <a:defRPr/>
              </a:pPr>
              <a:t>2/15/2012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0460B-0486-4310-AA7D-21EFB0A5BD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9D6BAC7-AA29-41A0-8E29-17F61E8DD545}" type="datetimeFigureOut">
              <a:rPr lang="en-US"/>
              <a:pPr>
                <a:defRPr/>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71B6F58-EB3D-4782-8D7B-F04544656E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4.wmf"/><Relationship Id="rId3" Type="http://schemas.openxmlformats.org/officeDocument/2006/relationships/notesSlide" Target="../notesSlides/notesSlide2.xml"/><Relationship Id="rId7" Type="http://schemas.openxmlformats.org/officeDocument/2006/relationships/image" Target="../media/image11.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0.wmf"/><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0.w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2.png"/><Relationship Id="rId7" Type="http://schemas.openxmlformats.org/officeDocument/2006/relationships/oleObject" Target="../embeddings/oleObject22.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9.wmf"/><Relationship Id="rId11" Type="http://schemas.openxmlformats.org/officeDocument/2006/relationships/oleObject" Target="../embeddings/oleObject23.bin"/><Relationship Id="rId5" Type="http://schemas.openxmlformats.org/officeDocument/2006/relationships/oleObject" Target="../embeddings/oleObject21.bin"/><Relationship Id="rId10" Type="http://schemas.openxmlformats.org/officeDocument/2006/relationships/image" Target="../media/image21.jpeg"/><Relationship Id="rId4" Type="http://schemas.openxmlformats.org/officeDocument/2006/relationships/image" Target="../media/image33.jpe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image" Target="../media/image35.w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0.png"/><Relationship Id="rId4" Type="http://schemas.openxmlformats.org/officeDocument/2006/relationships/oleObject" Target="../embeddings/oleObject26.bin"/></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cnbc.cmu.edu/cns/papers/berg-cvpr05.pdf" TargetMode="Externa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noodle.med.yale.edu/~chui/tps-rpm.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676400" y="1600200"/>
            <a:ext cx="6400800" cy="1470025"/>
          </a:xfrm>
        </p:spPr>
        <p:txBody>
          <a:bodyPr/>
          <a:lstStyle/>
          <a:p>
            <a:pPr eaLnBrk="1" hangingPunct="1"/>
            <a:r>
              <a:rPr lang="en-US" dirty="0" smtClean="0"/>
              <a:t>Alignment and Object Instance Recognition</a:t>
            </a:r>
            <a:endParaRPr lang="en-US" dirty="0" smtClean="0"/>
          </a:p>
        </p:txBody>
      </p:sp>
      <p:sp>
        <p:nvSpPr>
          <p:cNvPr id="5123" name="Subtitle 2"/>
          <p:cNvSpPr>
            <a:spLocks noGrp="1"/>
          </p:cNvSpPr>
          <p:nvPr>
            <p:ph type="subTitle" idx="1"/>
          </p:nvPr>
        </p:nvSpPr>
        <p:spPr>
          <a:xfrm>
            <a:off x="1447800" y="3352800"/>
            <a:ext cx="6400800" cy="2971800"/>
          </a:xfrm>
        </p:spPr>
        <p:txBody>
          <a:bodyPr/>
          <a:lstStyle/>
          <a:p>
            <a:pPr eaLnBrk="1" hangingPunct="1"/>
            <a:r>
              <a:rPr lang="en-US" smtClean="0">
                <a:solidFill>
                  <a:schemeClr val="tx1"/>
                </a:solidFill>
              </a:rPr>
              <a:t>Computer Vision</a:t>
            </a:r>
          </a:p>
          <a:p>
            <a:pPr eaLnBrk="1" hangingPunct="1"/>
            <a:r>
              <a:rPr lang="en-US" smtClean="0">
                <a:solidFill>
                  <a:schemeClr val="tx1"/>
                </a:solidFill>
              </a:rPr>
              <a:t>CS 543 / ECE 549 </a:t>
            </a:r>
          </a:p>
          <a:p>
            <a:pPr eaLnBrk="1" hangingPunct="1"/>
            <a:r>
              <a:rPr lang="en-US" smtClean="0">
                <a:solidFill>
                  <a:schemeClr val="tx1"/>
                </a:solidFill>
              </a:rPr>
              <a:t>University of Illinois</a:t>
            </a:r>
          </a:p>
          <a:p>
            <a:pPr eaLnBrk="1" hangingPunct="1"/>
            <a:endParaRPr lang="en-US" smtClean="0">
              <a:solidFill>
                <a:schemeClr val="tx1"/>
              </a:solidFill>
            </a:endParaRPr>
          </a:p>
          <a:p>
            <a:pPr eaLnBrk="1" hangingPunct="1"/>
            <a:r>
              <a:rPr lang="en-US" smtClean="0">
                <a:solidFill>
                  <a:schemeClr val="tx1"/>
                </a:solidFill>
              </a:rPr>
              <a:t>Derek Hoiem</a:t>
            </a:r>
          </a:p>
        </p:txBody>
      </p:sp>
      <p:sp>
        <p:nvSpPr>
          <p:cNvPr id="5124" name="TextBox 3"/>
          <p:cNvSpPr txBox="1">
            <a:spLocks noChangeArrowheads="1"/>
          </p:cNvSpPr>
          <p:nvPr/>
        </p:nvSpPr>
        <p:spPr bwMode="auto">
          <a:xfrm>
            <a:off x="8061325" y="0"/>
            <a:ext cx="1082348" cy="369332"/>
          </a:xfrm>
          <a:prstGeom prst="rect">
            <a:avLst/>
          </a:prstGeom>
          <a:noFill/>
          <a:ln w="9525">
            <a:noFill/>
            <a:miter lim="800000"/>
            <a:headEnd/>
            <a:tailEnd/>
          </a:ln>
        </p:spPr>
        <p:txBody>
          <a:bodyPr wrap="none">
            <a:spAutoFit/>
          </a:bodyPr>
          <a:lstStyle/>
          <a:p>
            <a:r>
              <a:rPr lang="en-US" dirty="0" smtClean="0"/>
              <a:t>02/16/12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7388" y="76200"/>
            <a:ext cx="7770812" cy="838200"/>
          </a:xfrm>
        </p:spPr>
        <p:txBody>
          <a:bodyPr/>
          <a:lstStyle/>
          <a:p>
            <a:r>
              <a:rPr lang="en-US" smtClean="0"/>
              <a:t>2-D Rotation</a:t>
            </a:r>
          </a:p>
        </p:txBody>
      </p:sp>
      <p:grpSp>
        <p:nvGrpSpPr>
          <p:cNvPr id="2" name="Group 3"/>
          <p:cNvGrpSpPr>
            <a:grpSpLocks/>
          </p:cNvGrpSpPr>
          <p:nvPr/>
        </p:nvGrpSpPr>
        <p:grpSpPr bwMode="auto">
          <a:xfrm>
            <a:off x="180975" y="1524000"/>
            <a:ext cx="5838825" cy="4495800"/>
            <a:chOff x="128" y="960"/>
            <a:chExt cx="4138" cy="2832"/>
          </a:xfrm>
        </p:grpSpPr>
        <p:sp>
          <p:nvSpPr>
            <p:cNvPr id="24581" name="Oval 4"/>
            <p:cNvSpPr>
              <a:spLocks noChangeArrowheads="1"/>
            </p:cNvSpPr>
            <p:nvPr/>
          </p:nvSpPr>
          <p:spPr bwMode="auto">
            <a:xfrm>
              <a:off x="1512" y="1248"/>
              <a:ext cx="108" cy="96"/>
            </a:xfrm>
            <a:prstGeom prst="ellipse">
              <a:avLst/>
            </a:prstGeom>
            <a:solidFill>
              <a:schemeClr val="accent2"/>
            </a:solidFill>
            <a:ln w="38100">
              <a:solidFill>
                <a:schemeClr val="tx1"/>
              </a:solidFill>
              <a:round/>
              <a:headEnd/>
              <a:tailEnd/>
            </a:ln>
          </p:spPr>
          <p:txBody>
            <a:bodyPr wrap="none" anchor="ctr"/>
            <a:lstStyle/>
            <a:p>
              <a:endParaRPr lang="en-US"/>
            </a:p>
          </p:txBody>
        </p:sp>
        <p:sp>
          <p:nvSpPr>
            <p:cNvPr id="24582" name="Line 5"/>
            <p:cNvSpPr>
              <a:spLocks noChangeShapeType="1"/>
            </p:cNvSpPr>
            <p:nvPr/>
          </p:nvSpPr>
          <p:spPr bwMode="auto">
            <a:xfrm>
              <a:off x="810" y="1008"/>
              <a:ext cx="0" cy="2784"/>
            </a:xfrm>
            <a:prstGeom prst="line">
              <a:avLst/>
            </a:prstGeom>
            <a:noFill/>
            <a:ln w="38100">
              <a:solidFill>
                <a:schemeClr val="tx1"/>
              </a:solidFill>
              <a:round/>
              <a:headEnd type="triangle" w="med" len="med"/>
              <a:tailEnd/>
            </a:ln>
          </p:spPr>
          <p:txBody>
            <a:bodyPr wrap="none" anchor="ctr"/>
            <a:lstStyle/>
            <a:p>
              <a:endParaRPr lang="en-US"/>
            </a:p>
          </p:txBody>
        </p:sp>
        <p:sp>
          <p:nvSpPr>
            <p:cNvPr id="24583" name="Line 6"/>
            <p:cNvSpPr>
              <a:spLocks noChangeShapeType="1"/>
            </p:cNvSpPr>
            <p:nvPr/>
          </p:nvSpPr>
          <p:spPr bwMode="auto">
            <a:xfrm>
              <a:off x="810" y="3792"/>
              <a:ext cx="3456" cy="0"/>
            </a:xfrm>
            <a:prstGeom prst="line">
              <a:avLst/>
            </a:prstGeom>
            <a:noFill/>
            <a:ln w="38100">
              <a:solidFill>
                <a:schemeClr val="tx1"/>
              </a:solidFill>
              <a:round/>
              <a:headEnd/>
              <a:tailEnd type="triangle" w="med" len="med"/>
            </a:ln>
          </p:spPr>
          <p:txBody>
            <a:bodyPr wrap="none" anchor="ctr"/>
            <a:lstStyle/>
            <a:p>
              <a:endParaRPr lang="en-US"/>
            </a:p>
          </p:txBody>
        </p:sp>
        <p:sp>
          <p:nvSpPr>
            <p:cNvPr id="24584" name="Oval 7"/>
            <p:cNvSpPr>
              <a:spLocks noChangeArrowheads="1"/>
            </p:cNvSpPr>
            <p:nvPr/>
          </p:nvSpPr>
          <p:spPr bwMode="auto">
            <a:xfrm>
              <a:off x="2908" y="2264"/>
              <a:ext cx="108" cy="96"/>
            </a:xfrm>
            <a:prstGeom prst="ellipse">
              <a:avLst/>
            </a:prstGeom>
            <a:solidFill>
              <a:schemeClr val="hlink"/>
            </a:solidFill>
            <a:ln w="38100">
              <a:solidFill>
                <a:schemeClr val="tx1"/>
              </a:solidFill>
              <a:round/>
              <a:headEnd/>
              <a:tailEnd/>
            </a:ln>
          </p:spPr>
          <p:txBody>
            <a:bodyPr wrap="none" anchor="ctr"/>
            <a:lstStyle/>
            <a:p>
              <a:endParaRPr lang="en-US"/>
            </a:p>
          </p:txBody>
        </p:sp>
        <p:sp>
          <p:nvSpPr>
            <p:cNvPr id="24585" name="Line 8"/>
            <p:cNvSpPr>
              <a:spLocks noChangeShapeType="1"/>
            </p:cNvSpPr>
            <p:nvPr/>
          </p:nvSpPr>
          <p:spPr bwMode="auto">
            <a:xfrm flipV="1">
              <a:off x="810" y="2352"/>
              <a:ext cx="2106" cy="1440"/>
            </a:xfrm>
            <a:prstGeom prst="line">
              <a:avLst/>
            </a:prstGeom>
            <a:noFill/>
            <a:ln w="38100">
              <a:solidFill>
                <a:schemeClr val="tx1"/>
              </a:solidFill>
              <a:round/>
              <a:headEnd/>
              <a:tailEnd type="triangle" w="med" len="med"/>
            </a:ln>
          </p:spPr>
          <p:txBody>
            <a:bodyPr wrap="none" anchor="ctr"/>
            <a:lstStyle/>
            <a:p>
              <a:endParaRPr lang="en-US"/>
            </a:p>
          </p:txBody>
        </p:sp>
        <p:sp>
          <p:nvSpPr>
            <p:cNvPr id="24586" name="Line 9"/>
            <p:cNvSpPr>
              <a:spLocks noChangeShapeType="1"/>
            </p:cNvSpPr>
            <p:nvPr/>
          </p:nvSpPr>
          <p:spPr bwMode="auto">
            <a:xfrm rot="19268048" flipV="1">
              <a:off x="128" y="1832"/>
              <a:ext cx="2106" cy="1440"/>
            </a:xfrm>
            <a:prstGeom prst="line">
              <a:avLst/>
            </a:prstGeom>
            <a:noFill/>
            <a:ln w="38100">
              <a:solidFill>
                <a:schemeClr val="tx1"/>
              </a:solidFill>
              <a:round/>
              <a:headEnd/>
              <a:tailEnd type="triangle" w="med" len="med"/>
            </a:ln>
          </p:spPr>
          <p:txBody>
            <a:bodyPr wrap="none" anchor="ctr"/>
            <a:lstStyle/>
            <a:p>
              <a:endParaRPr lang="en-US"/>
            </a:p>
          </p:txBody>
        </p:sp>
        <p:sp>
          <p:nvSpPr>
            <p:cNvPr id="24587" name="Text Box 10"/>
            <p:cNvSpPr txBox="1">
              <a:spLocks noChangeArrowheads="1"/>
            </p:cNvSpPr>
            <p:nvPr/>
          </p:nvSpPr>
          <p:spPr bwMode="auto">
            <a:xfrm>
              <a:off x="992" y="3006"/>
              <a:ext cx="316" cy="519"/>
            </a:xfrm>
            <a:prstGeom prst="rect">
              <a:avLst/>
            </a:prstGeom>
            <a:noFill/>
            <a:ln w="38100">
              <a:noFill/>
              <a:miter lim="800000"/>
              <a:headEnd/>
              <a:tailEnd/>
            </a:ln>
          </p:spPr>
          <p:txBody>
            <a:bodyPr wrap="none" anchor="ctr">
              <a:spAutoFit/>
            </a:bodyPr>
            <a:lstStyle/>
            <a:p>
              <a:pPr algn="ctr"/>
              <a:r>
                <a:rPr lang="en-US" sz="4800">
                  <a:sym typeface="Symbol" pitchFamily="18" charset="2"/>
                </a:rPr>
                <a:t></a:t>
              </a:r>
              <a:endParaRPr lang="en-US" sz="4800"/>
            </a:p>
          </p:txBody>
        </p:sp>
        <p:sp>
          <p:nvSpPr>
            <p:cNvPr id="24588" name="Text Box 11"/>
            <p:cNvSpPr txBox="1">
              <a:spLocks noChangeArrowheads="1"/>
            </p:cNvSpPr>
            <p:nvPr/>
          </p:nvSpPr>
          <p:spPr bwMode="auto">
            <a:xfrm>
              <a:off x="2916" y="1872"/>
              <a:ext cx="810" cy="442"/>
            </a:xfrm>
            <a:prstGeom prst="rect">
              <a:avLst/>
            </a:prstGeom>
            <a:noFill/>
            <a:ln w="38100">
              <a:noFill/>
              <a:miter lim="800000"/>
              <a:headEnd/>
              <a:tailEnd/>
            </a:ln>
          </p:spPr>
          <p:txBody>
            <a:bodyPr wrap="none" anchor="ctr">
              <a:spAutoFit/>
            </a:bodyPr>
            <a:lstStyle/>
            <a:p>
              <a:r>
                <a:rPr lang="en-US" sz="4000"/>
                <a:t>(x, y)</a:t>
              </a:r>
            </a:p>
          </p:txBody>
        </p:sp>
        <p:sp>
          <p:nvSpPr>
            <p:cNvPr id="24589" name="Text Box 12"/>
            <p:cNvSpPr txBox="1">
              <a:spLocks noChangeArrowheads="1"/>
            </p:cNvSpPr>
            <p:nvPr/>
          </p:nvSpPr>
          <p:spPr bwMode="auto">
            <a:xfrm>
              <a:off x="1656" y="960"/>
              <a:ext cx="1024" cy="442"/>
            </a:xfrm>
            <a:prstGeom prst="rect">
              <a:avLst/>
            </a:prstGeom>
            <a:noFill/>
            <a:ln w="38100">
              <a:noFill/>
              <a:miter lim="800000"/>
              <a:headEnd/>
              <a:tailEnd/>
            </a:ln>
          </p:spPr>
          <p:txBody>
            <a:bodyPr wrap="none" anchor="ctr">
              <a:spAutoFit/>
            </a:bodyPr>
            <a:lstStyle/>
            <a:p>
              <a:r>
                <a:rPr lang="en-US" sz="4000"/>
                <a:t>(x’, y’)</a:t>
              </a:r>
            </a:p>
          </p:txBody>
        </p:sp>
      </p:grpSp>
      <p:sp>
        <p:nvSpPr>
          <p:cNvPr id="718861" name="Text Box 13"/>
          <p:cNvSpPr txBox="1">
            <a:spLocks noChangeArrowheads="1"/>
          </p:cNvSpPr>
          <p:nvPr/>
        </p:nvSpPr>
        <p:spPr bwMode="auto">
          <a:xfrm>
            <a:off x="3767138" y="4324350"/>
            <a:ext cx="5072062" cy="1228725"/>
          </a:xfrm>
          <a:prstGeom prst="rect">
            <a:avLst/>
          </a:prstGeom>
          <a:solidFill>
            <a:srgbClr val="9999FF"/>
          </a:solidFill>
          <a:ln w="38100">
            <a:solidFill>
              <a:schemeClr val="bg2"/>
            </a:solidFill>
            <a:miter lim="800000"/>
            <a:headEnd/>
            <a:tailEnd/>
          </a:ln>
        </p:spPr>
        <p:txBody>
          <a:bodyPr anchor="ctr">
            <a:spAutoFit/>
          </a:bodyPr>
          <a:lstStyle/>
          <a:p>
            <a:pPr algn="ctr"/>
            <a:r>
              <a:rPr lang="en-US" sz="3600"/>
              <a:t>x’ = x </a:t>
            </a:r>
            <a:r>
              <a:rPr lang="en-US" sz="3600" b="1"/>
              <a:t>cos</a:t>
            </a:r>
            <a:r>
              <a:rPr lang="en-US" sz="3600"/>
              <a:t>(</a:t>
            </a:r>
            <a:r>
              <a:rPr lang="en-US" sz="3600">
                <a:sym typeface="Symbol" pitchFamily="18" charset="2"/>
              </a:rPr>
              <a:t>) - y </a:t>
            </a:r>
            <a:r>
              <a:rPr lang="en-US" sz="3600" b="1">
                <a:sym typeface="Symbol" pitchFamily="18" charset="2"/>
              </a:rPr>
              <a:t>sin</a:t>
            </a:r>
            <a:r>
              <a:rPr lang="en-US" sz="3600">
                <a:sym typeface="Symbol" pitchFamily="18" charset="2"/>
              </a:rPr>
              <a:t>()</a:t>
            </a:r>
          </a:p>
          <a:p>
            <a:pPr algn="ctr"/>
            <a:r>
              <a:rPr lang="en-US" sz="3600">
                <a:sym typeface="Symbol" pitchFamily="18" charset="2"/>
              </a:rPr>
              <a:t>y’ = x </a:t>
            </a:r>
            <a:r>
              <a:rPr lang="en-US" sz="3600" b="1">
                <a:sym typeface="Symbol" pitchFamily="18" charset="2"/>
              </a:rPr>
              <a:t>sin</a:t>
            </a:r>
            <a:r>
              <a:rPr lang="en-US" sz="3600">
                <a:sym typeface="Symbol" pitchFamily="18" charset="2"/>
              </a:rPr>
              <a:t>() + y </a:t>
            </a:r>
            <a:r>
              <a:rPr lang="en-US" sz="3600" b="1">
                <a:sym typeface="Symbol" pitchFamily="18" charset="2"/>
              </a:rPr>
              <a:t>cos</a:t>
            </a:r>
            <a:r>
              <a:rPr lang="en-US" sz="3600">
                <a:sym typeface="Symbol" pitchFamily="18" charset="2"/>
              </a:rPr>
              <a:t>()</a:t>
            </a:r>
          </a:p>
        </p:txBody>
      </p:sp>
    </p:spTree>
    <p:extLst>
      <p:ext uri="{BB962C8B-B14F-4D97-AF65-F5344CB8AC3E}">
        <p14:creationId xmlns:p14="http://schemas.microsoft.com/office/powerpoint/2010/main" val="932282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7388" y="76200"/>
            <a:ext cx="7770812" cy="838200"/>
          </a:xfrm>
        </p:spPr>
        <p:txBody>
          <a:bodyPr/>
          <a:lstStyle/>
          <a:p>
            <a:r>
              <a:rPr lang="en-US" smtClean="0"/>
              <a:t>2-D Rotation</a:t>
            </a:r>
          </a:p>
        </p:txBody>
      </p:sp>
      <p:sp>
        <p:nvSpPr>
          <p:cNvPr id="25603" name="Text Box 3"/>
          <p:cNvSpPr txBox="1">
            <a:spLocks noChangeArrowheads="1"/>
          </p:cNvSpPr>
          <p:nvPr/>
        </p:nvSpPr>
        <p:spPr bwMode="auto">
          <a:xfrm>
            <a:off x="4503738" y="1914128"/>
            <a:ext cx="3683444" cy="3693319"/>
          </a:xfrm>
          <a:prstGeom prst="rect">
            <a:avLst/>
          </a:prstGeom>
          <a:noFill/>
          <a:ln w="38100">
            <a:noFill/>
            <a:miter lim="800000"/>
            <a:headEnd/>
            <a:tailEnd/>
          </a:ln>
        </p:spPr>
        <p:txBody>
          <a:bodyPr wrap="none" anchor="ctr">
            <a:spAutoFit/>
          </a:bodyPr>
          <a:lstStyle/>
          <a:p>
            <a:r>
              <a:rPr lang="en-US" dirty="0" smtClean="0">
                <a:solidFill>
                  <a:srgbClr val="CC3300"/>
                </a:solidFill>
              </a:rPr>
              <a:t>Polar coordinates…</a:t>
            </a:r>
            <a:endParaRPr lang="en-US" dirty="0" smtClean="0"/>
          </a:p>
          <a:p>
            <a:r>
              <a:rPr lang="en-US" dirty="0" smtClean="0"/>
              <a:t>x </a:t>
            </a:r>
            <a:r>
              <a:rPr lang="en-US" dirty="0"/>
              <a:t>= r </a:t>
            </a:r>
            <a:r>
              <a:rPr lang="en-US" dirty="0" err="1"/>
              <a:t>cos</a:t>
            </a:r>
            <a:r>
              <a:rPr lang="en-US" dirty="0"/>
              <a:t> (</a:t>
            </a:r>
            <a:r>
              <a:rPr lang="en-US" dirty="0">
                <a:latin typeface="Symbol" pitchFamily="18" charset="2"/>
                <a:sym typeface="Symbol" pitchFamily="18" charset="2"/>
              </a:rPr>
              <a:t>f</a:t>
            </a:r>
            <a:r>
              <a:rPr lang="en-US" dirty="0"/>
              <a:t>)</a:t>
            </a:r>
          </a:p>
          <a:p>
            <a:r>
              <a:rPr lang="en-US" dirty="0"/>
              <a:t>y = r sin (</a:t>
            </a:r>
            <a:r>
              <a:rPr lang="en-US" dirty="0">
                <a:latin typeface="Symbol" pitchFamily="18" charset="2"/>
                <a:sym typeface="Symbol" pitchFamily="18" charset="2"/>
              </a:rPr>
              <a:t>f</a:t>
            </a:r>
            <a:r>
              <a:rPr lang="en-US" dirty="0"/>
              <a:t>)</a:t>
            </a:r>
          </a:p>
          <a:p>
            <a:r>
              <a:rPr lang="en-US" dirty="0"/>
              <a:t>x’ = r </a:t>
            </a:r>
            <a:r>
              <a:rPr lang="en-US" dirty="0" err="1"/>
              <a:t>cos</a:t>
            </a:r>
            <a:r>
              <a:rPr lang="en-US" dirty="0"/>
              <a:t> (</a:t>
            </a:r>
            <a:r>
              <a:rPr lang="en-US" dirty="0">
                <a:latin typeface="Symbol" pitchFamily="18" charset="2"/>
                <a:sym typeface="Symbol" pitchFamily="18" charset="2"/>
              </a:rPr>
              <a:t>f</a:t>
            </a:r>
            <a:r>
              <a:rPr lang="en-US" dirty="0"/>
              <a:t> + </a:t>
            </a:r>
            <a:r>
              <a:rPr lang="en-US" dirty="0">
                <a:sym typeface="Symbol" pitchFamily="18" charset="2"/>
              </a:rPr>
              <a:t></a:t>
            </a:r>
            <a:r>
              <a:rPr lang="en-US" dirty="0"/>
              <a:t>)</a:t>
            </a:r>
          </a:p>
          <a:p>
            <a:r>
              <a:rPr lang="en-US" dirty="0"/>
              <a:t>y’ = r sin (</a:t>
            </a:r>
            <a:r>
              <a:rPr lang="en-US" dirty="0">
                <a:latin typeface="Symbol" pitchFamily="18" charset="2"/>
                <a:sym typeface="Symbol" pitchFamily="18" charset="2"/>
              </a:rPr>
              <a:t>f</a:t>
            </a:r>
            <a:r>
              <a:rPr lang="en-US" dirty="0"/>
              <a:t> + </a:t>
            </a:r>
            <a:r>
              <a:rPr lang="en-US" dirty="0">
                <a:sym typeface="Symbol" pitchFamily="18" charset="2"/>
              </a:rPr>
              <a:t></a:t>
            </a:r>
            <a:r>
              <a:rPr lang="en-US" dirty="0"/>
              <a:t>)</a:t>
            </a:r>
          </a:p>
          <a:p>
            <a:endParaRPr lang="en-US" dirty="0"/>
          </a:p>
          <a:p>
            <a:r>
              <a:rPr lang="en-US" dirty="0">
                <a:solidFill>
                  <a:srgbClr val="CC3300"/>
                </a:solidFill>
              </a:rPr>
              <a:t>Trig Identity…</a:t>
            </a:r>
          </a:p>
          <a:p>
            <a:r>
              <a:rPr lang="en-US" dirty="0"/>
              <a:t>x’ = r </a:t>
            </a:r>
            <a:r>
              <a:rPr lang="en-US" dirty="0" err="1"/>
              <a:t>cos</a:t>
            </a:r>
            <a:r>
              <a:rPr lang="en-US" dirty="0"/>
              <a:t>(</a:t>
            </a:r>
            <a:r>
              <a:rPr lang="en-US" dirty="0">
                <a:latin typeface="Symbol" pitchFamily="18" charset="2"/>
                <a:sym typeface="Symbol" pitchFamily="18" charset="2"/>
              </a:rPr>
              <a:t>f</a:t>
            </a:r>
            <a:r>
              <a:rPr lang="en-US" dirty="0"/>
              <a:t>) </a:t>
            </a:r>
            <a:r>
              <a:rPr lang="en-US" dirty="0" err="1"/>
              <a:t>cos</a:t>
            </a:r>
            <a:r>
              <a:rPr lang="en-US" dirty="0"/>
              <a:t>(</a:t>
            </a:r>
            <a:r>
              <a:rPr lang="en-US" dirty="0">
                <a:sym typeface="Symbol" pitchFamily="18" charset="2"/>
              </a:rPr>
              <a:t></a:t>
            </a:r>
            <a:r>
              <a:rPr lang="en-US" dirty="0"/>
              <a:t>) – r sin(</a:t>
            </a:r>
            <a:r>
              <a:rPr lang="en-US" dirty="0">
                <a:latin typeface="Symbol" pitchFamily="18" charset="2"/>
                <a:sym typeface="Symbol" pitchFamily="18" charset="2"/>
              </a:rPr>
              <a:t>f</a:t>
            </a:r>
            <a:r>
              <a:rPr lang="en-US" dirty="0"/>
              <a:t>) sin(</a:t>
            </a:r>
            <a:r>
              <a:rPr lang="en-US" dirty="0">
                <a:sym typeface="Symbol" pitchFamily="18" charset="2"/>
              </a:rPr>
              <a:t></a:t>
            </a:r>
            <a:r>
              <a:rPr lang="en-US" dirty="0"/>
              <a:t>)</a:t>
            </a:r>
          </a:p>
          <a:p>
            <a:r>
              <a:rPr lang="en-US" dirty="0"/>
              <a:t>y’ = r sin(</a:t>
            </a:r>
            <a:r>
              <a:rPr lang="en-US" dirty="0">
                <a:latin typeface="Symbol" pitchFamily="18" charset="2"/>
                <a:sym typeface="Symbol" pitchFamily="18" charset="2"/>
              </a:rPr>
              <a:t>f</a:t>
            </a:r>
            <a:r>
              <a:rPr lang="en-US" dirty="0"/>
              <a:t>) </a:t>
            </a:r>
            <a:r>
              <a:rPr lang="en-US" dirty="0" err="1"/>
              <a:t>cos</a:t>
            </a:r>
            <a:r>
              <a:rPr lang="en-US" dirty="0"/>
              <a:t>(</a:t>
            </a:r>
            <a:r>
              <a:rPr lang="en-US" dirty="0">
                <a:sym typeface="Symbol" pitchFamily="18" charset="2"/>
              </a:rPr>
              <a:t></a:t>
            </a:r>
            <a:r>
              <a:rPr lang="en-US" dirty="0"/>
              <a:t>) + r </a:t>
            </a:r>
            <a:r>
              <a:rPr lang="en-US" dirty="0" err="1"/>
              <a:t>cos</a:t>
            </a:r>
            <a:r>
              <a:rPr lang="en-US" dirty="0"/>
              <a:t>(</a:t>
            </a:r>
            <a:r>
              <a:rPr lang="en-US" dirty="0">
                <a:latin typeface="Symbol" pitchFamily="18" charset="2"/>
                <a:sym typeface="Symbol" pitchFamily="18" charset="2"/>
              </a:rPr>
              <a:t>f</a:t>
            </a:r>
            <a:r>
              <a:rPr lang="en-US" dirty="0"/>
              <a:t>) sin(</a:t>
            </a:r>
            <a:r>
              <a:rPr lang="en-US" dirty="0">
                <a:sym typeface="Symbol" pitchFamily="18" charset="2"/>
              </a:rPr>
              <a:t></a:t>
            </a:r>
            <a:r>
              <a:rPr lang="en-US" dirty="0"/>
              <a:t>)</a:t>
            </a:r>
          </a:p>
          <a:p>
            <a:endParaRPr lang="en-US" dirty="0"/>
          </a:p>
          <a:p>
            <a:r>
              <a:rPr lang="en-US" dirty="0">
                <a:solidFill>
                  <a:srgbClr val="CC3300"/>
                </a:solidFill>
              </a:rPr>
              <a:t>Substitute…</a:t>
            </a:r>
          </a:p>
          <a:p>
            <a:r>
              <a:rPr lang="en-US" dirty="0"/>
              <a:t>x’ = x </a:t>
            </a:r>
            <a:r>
              <a:rPr lang="en-US" b="1" dirty="0" err="1"/>
              <a:t>cos</a:t>
            </a:r>
            <a:r>
              <a:rPr lang="en-US" dirty="0"/>
              <a:t>(</a:t>
            </a:r>
            <a:r>
              <a:rPr lang="en-US" dirty="0">
                <a:sym typeface="Symbol" pitchFamily="18" charset="2"/>
              </a:rPr>
              <a:t>) - y </a:t>
            </a:r>
            <a:r>
              <a:rPr lang="en-US" b="1" dirty="0">
                <a:sym typeface="Symbol" pitchFamily="18" charset="2"/>
              </a:rPr>
              <a:t>sin</a:t>
            </a:r>
            <a:r>
              <a:rPr lang="en-US" dirty="0">
                <a:sym typeface="Symbol" pitchFamily="18" charset="2"/>
              </a:rPr>
              <a:t>()</a:t>
            </a:r>
          </a:p>
          <a:p>
            <a:r>
              <a:rPr lang="en-US" dirty="0">
                <a:sym typeface="Symbol" pitchFamily="18" charset="2"/>
              </a:rPr>
              <a:t>y’ = x </a:t>
            </a:r>
            <a:r>
              <a:rPr lang="en-US" b="1" dirty="0">
                <a:sym typeface="Symbol" pitchFamily="18" charset="2"/>
              </a:rPr>
              <a:t>sin</a:t>
            </a:r>
            <a:r>
              <a:rPr lang="en-US" dirty="0">
                <a:sym typeface="Symbol" pitchFamily="18" charset="2"/>
              </a:rPr>
              <a:t>() + y </a:t>
            </a:r>
            <a:r>
              <a:rPr lang="en-US" b="1" dirty="0" err="1">
                <a:sym typeface="Symbol" pitchFamily="18" charset="2"/>
              </a:rPr>
              <a:t>cos</a:t>
            </a:r>
            <a:r>
              <a:rPr lang="en-US" dirty="0">
                <a:sym typeface="Symbol" pitchFamily="18" charset="2"/>
              </a:rPr>
              <a:t>()</a:t>
            </a:r>
          </a:p>
        </p:txBody>
      </p:sp>
      <p:grpSp>
        <p:nvGrpSpPr>
          <p:cNvPr id="2" name="Group 4"/>
          <p:cNvGrpSpPr>
            <a:grpSpLocks/>
          </p:cNvGrpSpPr>
          <p:nvPr/>
        </p:nvGrpSpPr>
        <p:grpSpPr bwMode="auto">
          <a:xfrm>
            <a:off x="0" y="2743200"/>
            <a:ext cx="3714750" cy="2949575"/>
            <a:chOff x="128" y="829"/>
            <a:chExt cx="4138" cy="2963"/>
          </a:xfrm>
        </p:grpSpPr>
        <p:sp>
          <p:nvSpPr>
            <p:cNvPr id="25608" name="Oval 5"/>
            <p:cNvSpPr>
              <a:spLocks noChangeArrowheads="1"/>
            </p:cNvSpPr>
            <p:nvPr/>
          </p:nvSpPr>
          <p:spPr bwMode="auto">
            <a:xfrm>
              <a:off x="1512" y="1248"/>
              <a:ext cx="108" cy="96"/>
            </a:xfrm>
            <a:prstGeom prst="ellipse">
              <a:avLst/>
            </a:prstGeom>
            <a:solidFill>
              <a:schemeClr val="accent2"/>
            </a:solidFill>
            <a:ln w="38100">
              <a:solidFill>
                <a:schemeClr val="tx1"/>
              </a:solidFill>
              <a:round/>
              <a:headEnd/>
              <a:tailEnd/>
            </a:ln>
          </p:spPr>
          <p:txBody>
            <a:bodyPr wrap="none" anchor="ctr"/>
            <a:lstStyle/>
            <a:p>
              <a:endParaRPr lang="en-US"/>
            </a:p>
          </p:txBody>
        </p:sp>
        <p:sp>
          <p:nvSpPr>
            <p:cNvPr id="25609" name="Line 6"/>
            <p:cNvSpPr>
              <a:spLocks noChangeShapeType="1"/>
            </p:cNvSpPr>
            <p:nvPr/>
          </p:nvSpPr>
          <p:spPr bwMode="auto">
            <a:xfrm>
              <a:off x="810" y="1008"/>
              <a:ext cx="0" cy="2784"/>
            </a:xfrm>
            <a:prstGeom prst="line">
              <a:avLst/>
            </a:prstGeom>
            <a:noFill/>
            <a:ln w="38100">
              <a:solidFill>
                <a:schemeClr val="tx1"/>
              </a:solidFill>
              <a:round/>
              <a:headEnd type="triangle" w="med" len="med"/>
              <a:tailEnd/>
            </a:ln>
          </p:spPr>
          <p:txBody>
            <a:bodyPr wrap="none" anchor="ctr"/>
            <a:lstStyle/>
            <a:p>
              <a:endParaRPr lang="en-US"/>
            </a:p>
          </p:txBody>
        </p:sp>
        <p:sp>
          <p:nvSpPr>
            <p:cNvPr id="25610" name="Line 7"/>
            <p:cNvSpPr>
              <a:spLocks noChangeShapeType="1"/>
            </p:cNvSpPr>
            <p:nvPr/>
          </p:nvSpPr>
          <p:spPr bwMode="auto">
            <a:xfrm>
              <a:off x="810" y="3792"/>
              <a:ext cx="3456" cy="0"/>
            </a:xfrm>
            <a:prstGeom prst="line">
              <a:avLst/>
            </a:prstGeom>
            <a:noFill/>
            <a:ln w="38100">
              <a:solidFill>
                <a:schemeClr val="tx1"/>
              </a:solidFill>
              <a:round/>
              <a:headEnd/>
              <a:tailEnd type="triangle" w="med" len="med"/>
            </a:ln>
          </p:spPr>
          <p:txBody>
            <a:bodyPr wrap="none" anchor="ctr"/>
            <a:lstStyle/>
            <a:p>
              <a:endParaRPr lang="en-US"/>
            </a:p>
          </p:txBody>
        </p:sp>
        <p:sp>
          <p:nvSpPr>
            <p:cNvPr id="25611" name="Oval 8"/>
            <p:cNvSpPr>
              <a:spLocks noChangeArrowheads="1"/>
            </p:cNvSpPr>
            <p:nvPr/>
          </p:nvSpPr>
          <p:spPr bwMode="auto">
            <a:xfrm>
              <a:off x="2908" y="2264"/>
              <a:ext cx="108" cy="96"/>
            </a:xfrm>
            <a:prstGeom prst="ellipse">
              <a:avLst/>
            </a:prstGeom>
            <a:solidFill>
              <a:schemeClr val="hlink"/>
            </a:solidFill>
            <a:ln w="38100">
              <a:solidFill>
                <a:schemeClr val="tx1"/>
              </a:solidFill>
              <a:round/>
              <a:headEnd/>
              <a:tailEnd/>
            </a:ln>
          </p:spPr>
          <p:txBody>
            <a:bodyPr wrap="none" anchor="ctr"/>
            <a:lstStyle/>
            <a:p>
              <a:endParaRPr lang="en-US"/>
            </a:p>
          </p:txBody>
        </p:sp>
        <p:sp>
          <p:nvSpPr>
            <p:cNvPr id="25612" name="Line 9"/>
            <p:cNvSpPr>
              <a:spLocks noChangeShapeType="1"/>
            </p:cNvSpPr>
            <p:nvPr/>
          </p:nvSpPr>
          <p:spPr bwMode="auto">
            <a:xfrm flipV="1">
              <a:off x="810" y="2352"/>
              <a:ext cx="2106" cy="1440"/>
            </a:xfrm>
            <a:prstGeom prst="line">
              <a:avLst/>
            </a:prstGeom>
            <a:noFill/>
            <a:ln w="38100">
              <a:solidFill>
                <a:schemeClr val="tx1"/>
              </a:solidFill>
              <a:round/>
              <a:headEnd/>
              <a:tailEnd type="triangle" w="med" len="med"/>
            </a:ln>
          </p:spPr>
          <p:txBody>
            <a:bodyPr wrap="none" anchor="ctr"/>
            <a:lstStyle/>
            <a:p>
              <a:endParaRPr lang="en-US"/>
            </a:p>
          </p:txBody>
        </p:sp>
        <p:sp>
          <p:nvSpPr>
            <p:cNvPr id="25613" name="Line 10"/>
            <p:cNvSpPr>
              <a:spLocks noChangeShapeType="1"/>
            </p:cNvSpPr>
            <p:nvPr/>
          </p:nvSpPr>
          <p:spPr bwMode="auto">
            <a:xfrm rot="19268048" flipV="1">
              <a:off x="128" y="1832"/>
              <a:ext cx="2106" cy="1440"/>
            </a:xfrm>
            <a:prstGeom prst="line">
              <a:avLst/>
            </a:prstGeom>
            <a:noFill/>
            <a:ln w="38100">
              <a:solidFill>
                <a:schemeClr val="tx1"/>
              </a:solidFill>
              <a:round/>
              <a:headEnd/>
              <a:tailEnd type="triangle" w="med" len="med"/>
            </a:ln>
          </p:spPr>
          <p:txBody>
            <a:bodyPr wrap="none" anchor="ctr"/>
            <a:lstStyle/>
            <a:p>
              <a:endParaRPr lang="en-US"/>
            </a:p>
          </p:txBody>
        </p:sp>
        <p:sp>
          <p:nvSpPr>
            <p:cNvPr id="25614" name="Text Box 11"/>
            <p:cNvSpPr txBox="1">
              <a:spLocks noChangeArrowheads="1"/>
            </p:cNvSpPr>
            <p:nvPr/>
          </p:nvSpPr>
          <p:spPr bwMode="auto">
            <a:xfrm>
              <a:off x="903" y="2853"/>
              <a:ext cx="497" cy="827"/>
            </a:xfrm>
            <a:prstGeom prst="rect">
              <a:avLst/>
            </a:prstGeom>
            <a:noFill/>
            <a:ln w="38100">
              <a:noFill/>
              <a:miter lim="800000"/>
              <a:headEnd/>
              <a:tailEnd/>
            </a:ln>
          </p:spPr>
          <p:txBody>
            <a:bodyPr wrap="none" anchor="ctr">
              <a:spAutoFit/>
            </a:bodyPr>
            <a:lstStyle/>
            <a:p>
              <a:pPr algn="ctr"/>
              <a:r>
                <a:rPr lang="en-US" sz="4800" dirty="0">
                  <a:sym typeface="Symbol" pitchFamily="18" charset="2"/>
                </a:rPr>
                <a:t></a:t>
              </a:r>
              <a:endParaRPr lang="en-US" sz="4800" dirty="0"/>
            </a:p>
          </p:txBody>
        </p:sp>
        <p:sp>
          <p:nvSpPr>
            <p:cNvPr id="25615" name="Text Box 12"/>
            <p:cNvSpPr txBox="1">
              <a:spLocks noChangeArrowheads="1"/>
            </p:cNvSpPr>
            <p:nvPr/>
          </p:nvSpPr>
          <p:spPr bwMode="auto">
            <a:xfrm>
              <a:off x="2915" y="1741"/>
              <a:ext cx="1274" cy="705"/>
            </a:xfrm>
            <a:prstGeom prst="rect">
              <a:avLst/>
            </a:prstGeom>
            <a:noFill/>
            <a:ln w="38100">
              <a:noFill/>
              <a:miter lim="800000"/>
              <a:headEnd/>
              <a:tailEnd/>
            </a:ln>
          </p:spPr>
          <p:txBody>
            <a:bodyPr wrap="none" anchor="ctr">
              <a:spAutoFit/>
            </a:bodyPr>
            <a:lstStyle/>
            <a:p>
              <a:r>
                <a:rPr lang="en-US" sz="4000"/>
                <a:t>(x, y)</a:t>
              </a:r>
            </a:p>
          </p:txBody>
        </p:sp>
        <p:sp>
          <p:nvSpPr>
            <p:cNvPr id="25616" name="Text Box 13"/>
            <p:cNvSpPr txBox="1">
              <a:spLocks noChangeArrowheads="1"/>
            </p:cNvSpPr>
            <p:nvPr/>
          </p:nvSpPr>
          <p:spPr bwMode="auto">
            <a:xfrm>
              <a:off x="1656" y="829"/>
              <a:ext cx="1610" cy="705"/>
            </a:xfrm>
            <a:prstGeom prst="rect">
              <a:avLst/>
            </a:prstGeom>
            <a:noFill/>
            <a:ln w="38100">
              <a:noFill/>
              <a:miter lim="800000"/>
              <a:headEnd/>
              <a:tailEnd/>
            </a:ln>
          </p:spPr>
          <p:txBody>
            <a:bodyPr wrap="none" anchor="ctr">
              <a:spAutoFit/>
            </a:bodyPr>
            <a:lstStyle/>
            <a:p>
              <a:r>
                <a:rPr lang="en-US" sz="4000"/>
                <a:t>(x’, y’)</a:t>
              </a:r>
            </a:p>
          </p:txBody>
        </p:sp>
      </p:grpSp>
      <p:sp>
        <p:nvSpPr>
          <p:cNvPr id="25605" name="Rectangle 14"/>
          <p:cNvSpPr>
            <a:spLocks noChangeArrowheads="1"/>
          </p:cNvSpPr>
          <p:nvPr/>
        </p:nvSpPr>
        <p:spPr bwMode="auto">
          <a:xfrm>
            <a:off x="1117600" y="5029200"/>
            <a:ext cx="604838" cy="641350"/>
          </a:xfrm>
          <a:prstGeom prst="rect">
            <a:avLst/>
          </a:prstGeom>
          <a:noFill/>
          <a:ln w="12700" algn="ctr">
            <a:noFill/>
            <a:miter lim="800000"/>
            <a:headEnd/>
            <a:tailEnd/>
          </a:ln>
        </p:spPr>
        <p:txBody>
          <a:bodyPr>
            <a:spAutoFit/>
          </a:bodyPr>
          <a:lstStyle/>
          <a:p>
            <a:pPr algn="ctr"/>
            <a:r>
              <a:rPr lang="en-US" sz="3600">
                <a:latin typeface="Symbol" pitchFamily="18" charset="2"/>
                <a:sym typeface="Symbol" pitchFamily="18" charset="2"/>
              </a:rPr>
              <a:t>f</a:t>
            </a:r>
          </a:p>
        </p:txBody>
      </p:sp>
    </p:spTree>
    <p:extLst>
      <p:ext uri="{BB962C8B-B14F-4D97-AF65-F5344CB8AC3E}">
        <p14:creationId xmlns:p14="http://schemas.microsoft.com/office/powerpoint/2010/main" val="813200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smtClean="0"/>
              <a:t>2-D Rotation</a:t>
            </a:r>
          </a:p>
        </p:txBody>
      </p:sp>
      <p:sp>
        <p:nvSpPr>
          <p:cNvPr id="720899" name="Rectangle 3"/>
          <p:cNvSpPr>
            <a:spLocks noGrp="1" noChangeArrowheads="1"/>
          </p:cNvSpPr>
          <p:nvPr>
            <p:ph type="body" sz="half" idx="1"/>
          </p:nvPr>
        </p:nvSpPr>
        <p:spPr>
          <a:xfrm>
            <a:off x="685800" y="914400"/>
            <a:ext cx="7772400" cy="5257800"/>
          </a:xfrm>
        </p:spPr>
        <p:txBody>
          <a:bodyPr/>
          <a:lstStyle/>
          <a:p>
            <a:pPr marL="0" indent="0">
              <a:buNone/>
            </a:pPr>
            <a:r>
              <a:rPr lang="en-US" sz="2000" dirty="0" smtClean="0"/>
              <a:t>This is easy to capture in matrix form:</a:t>
            </a:r>
          </a:p>
          <a:p>
            <a:pPr marL="0" indent="0"/>
            <a:endParaRPr lang="en-US" sz="2000" dirty="0" smtClean="0"/>
          </a:p>
          <a:p>
            <a:pPr marL="0" indent="0"/>
            <a:endParaRPr lang="en-US" sz="2000" dirty="0" smtClean="0"/>
          </a:p>
          <a:p>
            <a:pPr marL="0" indent="0"/>
            <a:endParaRPr lang="en-US" sz="2000" dirty="0" smtClean="0"/>
          </a:p>
          <a:p>
            <a:pPr marL="0" indent="0"/>
            <a:endParaRPr lang="en-US" sz="2000" dirty="0" smtClean="0"/>
          </a:p>
          <a:p>
            <a:pPr marL="0" indent="0"/>
            <a:endParaRPr lang="en-US" sz="2000" dirty="0" smtClean="0"/>
          </a:p>
          <a:p>
            <a:pPr marL="0" indent="0"/>
            <a:endParaRPr lang="en-US" sz="2000" dirty="0" smtClean="0"/>
          </a:p>
          <a:p>
            <a:pPr marL="0" indent="0">
              <a:buNone/>
            </a:pPr>
            <a:r>
              <a:rPr lang="en-US" sz="2000" dirty="0" smtClean="0"/>
              <a:t>Even though sin(</a:t>
            </a:r>
            <a:r>
              <a:rPr lang="en-US" sz="2000" dirty="0" smtClean="0">
                <a:latin typeface="Symbol" pitchFamily="18" charset="2"/>
              </a:rPr>
              <a:t>q</a:t>
            </a:r>
            <a:r>
              <a:rPr lang="en-US" sz="2000" dirty="0" smtClean="0"/>
              <a:t>) and </a:t>
            </a:r>
            <a:r>
              <a:rPr lang="en-US" sz="2000" dirty="0" err="1" smtClean="0"/>
              <a:t>cos</a:t>
            </a:r>
            <a:r>
              <a:rPr lang="en-US" sz="2000" dirty="0" smtClean="0"/>
              <a:t>(</a:t>
            </a:r>
            <a:r>
              <a:rPr lang="en-US" sz="2000" dirty="0" smtClean="0">
                <a:latin typeface="Symbol" pitchFamily="18" charset="2"/>
              </a:rPr>
              <a:t>q</a:t>
            </a:r>
            <a:r>
              <a:rPr lang="en-US" sz="2000" dirty="0" smtClean="0"/>
              <a:t>) are nonlinear functions of </a:t>
            </a:r>
            <a:r>
              <a:rPr lang="en-US" sz="2000" dirty="0" smtClean="0">
                <a:latin typeface="Symbol" pitchFamily="18" charset="2"/>
              </a:rPr>
              <a:t>q</a:t>
            </a:r>
            <a:r>
              <a:rPr lang="en-US" sz="2000" dirty="0" smtClean="0"/>
              <a:t>,</a:t>
            </a:r>
          </a:p>
          <a:p>
            <a:pPr lvl="1"/>
            <a:r>
              <a:rPr lang="en-US" sz="1800" b="1" i="1" dirty="0" smtClean="0"/>
              <a:t>x’ is a linear combination of x and y</a:t>
            </a:r>
          </a:p>
          <a:p>
            <a:pPr lvl="1"/>
            <a:r>
              <a:rPr lang="en-US" sz="1800" b="1" i="1" dirty="0" smtClean="0"/>
              <a:t>y’ is a linear combination of x and y</a:t>
            </a:r>
          </a:p>
          <a:p>
            <a:pPr lvl="1"/>
            <a:endParaRPr lang="en-US" sz="1800" b="1" i="1" dirty="0" smtClean="0"/>
          </a:p>
          <a:p>
            <a:pPr marL="0" indent="0">
              <a:buNone/>
            </a:pPr>
            <a:r>
              <a:rPr lang="en-US" sz="2000" dirty="0" smtClean="0"/>
              <a:t>What is the inverse transformation?</a:t>
            </a:r>
          </a:p>
          <a:p>
            <a:pPr lvl="1"/>
            <a:r>
              <a:rPr lang="en-US" sz="1800" dirty="0" smtClean="0"/>
              <a:t>Rotation by –</a:t>
            </a:r>
            <a:r>
              <a:rPr lang="en-US" sz="1800" dirty="0" smtClean="0">
                <a:latin typeface="Symbol" pitchFamily="18" charset="2"/>
              </a:rPr>
              <a:t>q</a:t>
            </a:r>
            <a:endParaRPr lang="en-US" sz="1800" dirty="0" smtClean="0"/>
          </a:p>
          <a:p>
            <a:pPr lvl="1"/>
            <a:r>
              <a:rPr lang="en-US" sz="1800" dirty="0" smtClean="0"/>
              <a:t>For rotation matrices</a:t>
            </a:r>
          </a:p>
        </p:txBody>
      </p:sp>
      <p:graphicFrame>
        <p:nvGraphicFramePr>
          <p:cNvPr id="3074" name="Object 4"/>
          <p:cNvGraphicFramePr>
            <a:graphicFrameLocks noChangeAspect="1"/>
          </p:cNvGraphicFramePr>
          <p:nvPr/>
        </p:nvGraphicFramePr>
        <p:xfrm>
          <a:off x="1752600" y="1338263"/>
          <a:ext cx="4454525" cy="1176337"/>
        </p:xfrm>
        <a:graphic>
          <a:graphicData uri="http://schemas.openxmlformats.org/presentationml/2006/ole">
            <mc:AlternateContent xmlns:mc="http://schemas.openxmlformats.org/markup-compatibility/2006">
              <mc:Choice xmlns:v="urn:schemas-microsoft-com:vml" Requires="v">
                <p:oleObj spid="_x0000_s16389" name="Equation" r:id="rId3" imgW="1777680" imgH="469800" progId="Equation.3">
                  <p:embed/>
                </p:oleObj>
              </mc:Choice>
              <mc:Fallback>
                <p:oleObj name="Equation" r:id="rId3" imgW="177768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38263"/>
                        <a:ext cx="4454525" cy="117633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8575">
                            <a:solidFill>
                              <a:schemeClr val="tx2"/>
                            </a:solidFill>
                            <a:miter lim="800000"/>
                            <a:headEnd/>
                            <a:tailEnd/>
                          </a14:hiddenLine>
                        </a:ext>
                      </a:extLst>
                    </p:spPr>
                  </p:pic>
                </p:oleObj>
              </mc:Fallback>
            </mc:AlternateContent>
          </a:graphicData>
        </a:graphic>
      </p:graphicFrame>
      <p:graphicFrame>
        <p:nvGraphicFramePr>
          <p:cNvPr id="720901" name="Object 5"/>
          <p:cNvGraphicFramePr>
            <a:graphicFrameLocks noGrp="1" noChangeAspect="1"/>
          </p:cNvGraphicFramePr>
          <p:nvPr>
            <p:ph sz="half" idx="2"/>
          </p:nvPr>
        </p:nvGraphicFramePr>
        <p:xfrm>
          <a:off x="3746500" y="5453063"/>
          <a:ext cx="1254125" cy="400050"/>
        </p:xfrm>
        <a:graphic>
          <a:graphicData uri="http://schemas.openxmlformats.org/presentationml/2006/ole">
            <mc:AlternateContent xmlns:mc="http://schemas.openxmlformats.org/markup-compatibility/2006">
              <mc:Choice xmlns:v="urn:schemas-microsoft-com:vml" Requires="v">
                <p:oleObj spid="_x0000_s16390" name="Equation" r:id="rId5" imgW="596880" imgH="190440" progId="Equation.3">
                  <p:embed/>
                </p:oleObj>
              </mc:Choice>
              <mc:Fallback>
                <p:oleObj name="Equation" r:id="rId5" imgW="59688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500" y="5453063"/>
                        <a:ext cx="125412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AutoShape 7"/>
          <p:cNvSpPr>
            <a:spLocks/>
          </p:cNvSpPr>
          <p:nvPr/>
        </p:nvSpPr>
        <p:spPr bwMode="auto">
          <a:xfrm rot="-5400000">
            <a:off x="4038600" y="1447800"/>
            <a:ext cx="228600" cy="2514600"/>
          </a:xfrm>
          <a:prstGeom prst="leftBrace">
            <a:avLst>
              <a:gd name="adj1" fmla="val 91667"/>
              <a:gd name="adj2" fmla="val 50000"/>
            </a:avLst>
          </a:prstGeom>
          <a:noFill/>
          <a:ln w="38100">
            <a:solidFill>
              <a:schemeClr val="tx2"/>
            </a:solidFill>
            <a:round/>
            <a:headEnd/>
            <a:tailEnd/>
          </a:ln>
        </p:spPr>
        <p:txBody>
          <a:bodyPr vert="eaVert" wrap="none" anchor="ctr"/>
          <a:lstStyle/>
          <a:p>
            <a:pPr algn="ctr" eaLnBrk="1" hangingPunct="1"/>
            <a:endParaRPr lang="ru-RU" sz="1800">
              <a:solidFill>
                <a:schemeClr val="bg1"/>
              </a:solidFill>
            </a:endParaRPr>
          </a:p>
        </p:txBody>
      </p:sp>
      <p:sp>
        <p:nvSpPr>
          <p:cNvPr id="3079" name="Text Box 8"/>
          <p:cNvSpPr txBox="1">
            <a:spLocks noChangeArrowheads="1"/>
          </p:cNvSpPr>
          <p:nvPr/>
        </p:nvSpPr>
        <p:spPr bwMode="auto">
          <a:xfrm>
            <a:off x="3946525" y="2860675"/>
            <a:ext cx="404813" cy="457200"/>
          </a:xfrm>
          <a:prstGeom prst="rect">
            <a:avLst/>
          </a:prstGeom>
          <a:noFill/>
          <a:ln w="9525">
            <a:noFill/>
            <a:miter lim="800000"/>
            <a:headEnd/>
            <a:tailEnd/>
          </a:ln>
        </p:spPr>
        <p:txBody>
          <a:bodyPr wrap="none">
            <a:spAutoFit/>
          </a:bodyPr>
          <a:lstStyle/>
          <a:p>
            <a:r>
              <a:rPr lang="en-US" b="1"/>
              <a:t>R</a:t>
            </a:r>
          </a:p>
        </p:txBody>
      </p:sp>
    </p:spTree>
    <p:extLst>
      <p:ext uri="{BB962C8B-B14F-4D97-AF65-F5344CB8AC3E}">
        <p14:creationId xmlns:p14="http://schemas.microsoft.com/office/powerpoint/2010/main" val="29434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0899">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0899">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0899">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0899">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0899">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0899">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89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2D transformations</a:t>
            </a:r>
            <a:endParaRPr lang="en-US" dirty="0"/>
          </a:p>
        </p:txBody>
      </p:sp>
      <p:sp>
        <p:nvSpPr>
          <p:cNvPr id="7" name="Text Box 7"/>
          <p:cNvSpPr txBox="1">
            <a:spLocks noChangeArrowheads="1"/>
          </p:cNvSpPr>
          <p:nvPr/>
        </p:nvSpPr>
        <p:spPr bwMode="auto">
          <a:xfrm>
            <a:off x="6030910" y="4387072"/>
            <a:ext cx="1293813" cy="457200"/>
          </a:xfrm>
          <a:prstGeom prst="rect">
            <a:avLst/>
          </a:prstGeom>
          <a:noFill/>
          <a:ln w="9525">
            <a:noFill/>
            <a:miter lim="800000"/>
            <a:headEnd/>
            <a:tailEnd/>
          </a:ln>
        </p:spPr>
        <p:txBody>
          <a:bodyPr wrap="none">
            <a:spAutoFit/>
          </a:bodyPr>
          <a:lstStyle/>
          <a:p>
            <a:r>
              <a:rPr lang="en-US" dirty="0">
                <a:latin typeface="Arial" charset="0"/>
              </a:rPr>
              <a:t>Translate</a:t>
            </a:r>
          </a:p>
        </p:txBody>
      </p:sp>
      <p:sp>
        <p:nvSpPr>
          <p:cNvPr id="8" name="Text Box 8"/>
          <p:cNvSpPr txBox="1">
            <a:spLocks noChangeArrowheads="1"/>
          </p:cNvSpPr>
          <p:nvPr/>
        </p:nvSpPr>
        <p:spPr bwMode="auto">
          <a:xfrm>
            <a:off x="1601543" y="4387072"/>
            <a:ext cx="962025" cy="457200"/>
          </a:xfrm>
          <a:prstGeom prst="rect">
            <a:avLst/>
          </a:prstGeom>
          <a:noFill/>
          <a:ln w="9525">
            <a:noFill/>
            <a:miter lim="800000"/>
            <a:headEnd/>
            <a:tailEnd/>
          </a:ln>
        </p:spPr>
        <p:txBody>
          <a:bodyPr wrap="none">
            <a:spAutoFit/>
          </a:bodyPr>
          <a:lstStyle/>
          <a:p>
            <a:r>
              <a:rPr lang="en-US" dirty="0" smtClean="0">
                <a:latin typeface="Arial" charset="0"/>
              </a:rPr>
              <a:t>Rotate</a:t>
            </a:r>
            <a:endParaRPr lang="en-US" dirty="0">
              <a:latin typeface="Arial" charset="0"/>
            </a:endParaRPr>
          </a:p>
        </p:txBody>
      </p:sp>
      <p:sp>
        <p:nvSpPr>
          <p:cNvPr id="9" name="Text Box 9"/>
          <p:cNvSpPr txBox="1">
            <a:spLocks noChangeArrowheads="1"/>
          </p:cNvSpPr>
          <p:nvPr/>
        </p:nvSpPr>
        <p:spPr bwMode="auto">
          <a:xfrm>
            <a:off x="6234110" y="2499965"/>
            <a:ext cx="887413" cy="457200"/>
          </a:xfrm>
          <a:prstGeom prst="rect">
            <a:avLst/>
          </a:prstGeom>
          <a:noFill/>
          <a:ln w="9525">
            <a:noFill/>
            <a:miter lim="800000"/>
            <a:headEnd/>
            <a:tailEnd/>
          </a:ln>
        </p:spPr>
        <p:txBody>
          <a:bodyPr wrap="none">
            <a:spAutoFit/>
          </a:bodyPr>
          <a:lstStyle/>
          <a:p>
            <a:r>
              <a:rPr lang="en-US">
                <a:latin typeface="Arial" charset="0"/>
              </a:rPr>
              <a:t>Shear</a:t>
            </a:r>
          </a:p>
        </p:txBody>
      </p:sp>
      <p:sp>
        <p:nvSpPr>
          <p:cNvPr id="11" name="Text Box 11"/>
          <p:cNvSpPr txBox="1">
            <a:spLocks noChangeArrowheads="1"/>
          </p:cNvSpPr>
          <p:nvPr/>
        </p:nvSpPr>
        <p:spPr bwMode="auto">
          <a:xfrm>
            <a:off x="1794423" y="2494771"/>
            <a:ext cx="842963" cy="457200"/>
          </a:xfrm>
          <a:prstGeom prst="rect">
            <a:avLst/>
          </a:prstGeom>
          <a:noFill/>
          <a:ln w="9525">
            <a:noFill/>
            <a:miter lim="800000"/>
            <a:headEnd/>
            <a:tailEnd/>
          </a:ln>
        </p:spPr>
        <p:txBody>
          <a:bodyPr wrap="none">
            <a:spAutoFit/>
          </a:bodyPr>
          <a:lstStyle/>
          <a:p>
            <a:r>
              <a:rPr lang="en-US">
                <a:latin typeface="Arial" charset="0"/>
              </a:rPr>
              <a:t>Scale</a:t>
            </a:r>
          </a:p>
        </p:txBody>
      </p:sp>
      <p:graphicFrame>
        <p:nvGraphicFramePr>
          <p:cNvPr id="12" name="Object 11"/>
          <p:cNvGraphicFramePr>
            <a:graphicFrameLocks noChangeAspect="1"/>
          </p:cNvGraphicFramePr>
          <p:nvPr>
            <p:extLst>
              <p:ext uri="{D42A27DB-BD31-4B8C-83A1-F6EECF244321}">
                <p14:modId xmlns:p14="http://schemas.microsoft.com/office/powerpoint/2010/main" val="1714831336"/>
              </p:ext>
            </p:extLst>
          </p:nvPr>
        </p:nvGraphicFramePr>
        <p:xfrm>
          <a:off x="5440360" y="1563340"/>
          <a:ext cx="2471738" cy="930275"/>
        </p:xfrm>
        <a:graphic>
          <a:graphicData uri="http://schemas.openxmlformats.org/presentationml/2006/ole">
            <mc:AlternateContent xmlns:mc="http://schemas.openxmlformats.org/markup-compatibility/2006">
              <mc:Choice xmlns:v="urn:schemas-microsoft-com:vml" Requires="v">
                <p:oleObj spid="_x0000_s3114" name="Equation" r:id="rId4" imgW="1282680" imgH="482400" progId="Equation.3">
                  <p:embed/>
                </p:oleObj>
              </mc:Choice>
              <mc:Fallback>
                <p:oleObj name="Equation" r:id="rId4" imgW="1282680" imgH="482400" progId="Equation.3">
                  <p:embed/>
                  <p:pic>
                    <p:nvPicPr>
                      <p:cNvPr id="0" name="Object 9"/>
                      <p:cNvPicPr>
                        <a:picLocks noChangeAspect="1" noChangeArrowheads="1"/>
                      </p:cNvPicPr>
                      <p:nvPr/>
                    </p:nvPicPr>
                    <p:blipFill>
                      <a:blip r:embed="rId5"/>
                      <a:srcRect/>
                      <a:stretch>
                        <a:fillRect/>
                      </a:stretch>
                    </p:blipFill>
                    <p:spPr bwMode="auto">
                      <a:xfrm>
                        <a:off x="5440360" y="1563340"/>
                        <a:ext cx="2471738" cy="930275"/>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28452737"/>
              </p:ext>
            </p:extLst>
          </p:nvPr>
        </p:nvGraphicFramePr>
        <p:xfrm>
          <a:off x="616973" y="3482942"/>
          <a:ext cx="3110551" cy="868363"/>
        </p:xfrm>
        <a:graphic>
          <a:graphicData uri="http://schemas.openxmlformats.org/presentationml/2006/ole">
            <mc:AlternateContent xmlns:mc="http://schemas.openxmlformats.org/markup-compatibility/2006">
              <mc:Choice xmlns:v="urn:schemas-microsoft-com:vml" Requires="v">
                <p:oleObj spid="_x0000_s3115" name="Equation" r:id="rId6" imgW="1688760" imgH="469800" progId="Equation.3">
                  <p:embed/>
                </p:oleObj>
              </mc:Choice>
              <mc:Fallback>
                <p:oleObj name="Equation" r:id="rId6" imgW="1688760" imgH="469800" progId="Equation.3">
                  <p:embed/>
                  <p:pic>
                    <p:nvPicPr>
                      <p:cNvPr id="0" name="Object 6"/>
                      <p:cNvPicPr>
                        <a:picLocks noChangeAspect="1" noChangeArrowheads="1"/>
                      </p:cNvPicPr>
                      <p:nvPr/>
                    </p:nvPicPr>
                    <p:blipFill>
                      <a:blip r:embed="rId7"/>
                      <a:srcRect/>
                      <a:stretch>
                        <a:fillRect/>
                      </a:stretch>
                    </p:blipFill>
                    <p:spPr bwMode="auto">
                      <a:xfrm>
                        <a:off x="616973" y="3482942"/>
                        <a:ext cx="3110551" cy="868363"/>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166043948"/>
              </p:ext>
            </p:extLst>
          </p:nvPr>
        </p:nvGraphicFramePr>
        <p:xfrm>
          <a:off x="770486" y="1433555"/>
          <a:ext cx="2624137" cy="1038991"/>
        </p:xfrm>
        <a:graphic>
          <a:graphicData uri="http://schemas.openxmlformats.org/presentationml/2006/ole">
            <mc:AlternateContent xmlns:mc="http://schemas.openxmlformats.org/markup-compatibility/2006">
              <mc:Choice xmlns:v="urn:schemas-microsoft-com:vml" Requires="v">
                <p:oleObj spid="_x0000_s3116" name="Equation" r:id="rId8" imgW="1218960" imgH="482400" progId="Equation.3">
                  <p:embed/>
                </p:oleObj>
              </mc:Choice>
              <mc:Fallback>
                <p:oleObj name="Equation" r:id="rId8" imgW="1218960" imgH="482400" progId="Equation.3">
                  <p:embed/>
                  <p:pic>
                    <p:nvPicPr>
                      <p:cNvPr id="0" name="Object 5"/>
                      <p:cNvPicPr>
                        <a:picLocks noChangeAspect="1" noChangeArrowheads="1"/>
                      </p:cNvPicPr>
                      <p:nvPr/>
                    </p:nvPicPr>
                    <p:blipFill>
                      <a:blip r:embed="rId9"/>
                      <a:srcRect/>
                      <a:stretch>
                        <a:fillRect/>
                      </a:stretch>
                    </p:blipFill>
                    <p:spPr bwMode="auto">
                      <a:xfrm>
                        <a:off x="770486" y="1433555"/>
                        <a:ext cx="2624137" cy="1038991"/>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098969905"/>
              </p:ext>
            </p:extLst>
          </p:nvPr>
        </p:nvGraphicFramePr>
        <p:xfrm>
          <a:off x="5343767" y="3244072"/>
          <a:ext cx="2668098" cy="1371600"/>
        </p:xfrm>
        <a:graphic>
          <a:graphicData uri="http://schemas.openxmlformats.org/presentationml/2006/ole">
            <mc:AlternateContent xmlns:mc="http://schemas.openxmlformats.org/markup-compatibility/2006">
              <mc:Choice xmlns:v="urn:schemas-microsoft-com:vml" Requires="v">
                <p:oleObj spid="_x0000_s3117" name="Equation" r:id="rId10" imgW="1358640" imgH="698400" progId="Equation.3">
                  <p:embed/>
                </p:oleObj>
              </mc:Choice>
              <mc:Fallback>
                <p:oleObj name="Equation" r:id="rId10" imgW="1358640" imgH="698400" progId="Equation.3">
                  <p:embed/>
                  <p:pic>
                    <p:nvPicPr>
                      <p:cNvPr id="0" name="Object 5"/>
                      <p:cNvPicPr>
                        <a:picLocks noChangeAspect="1" noChangeArrowheads="1"/>
                      </p:cNvPicPr>
                      <p:nvPr/>
                    </p:nvPicPr>
                    <p:blipFill>
                      <a:blip r:embed="rId11"/>
                      <a:srcRect/>
                      <a:stretch>
                        <a:fillRect/>
                      </a:stretch>
                    </p:blipFill>
                    <p:spPr bwMode="auto">
                      <a:xfrm>
                        <a:off x="5343767" y="3244072"/>
                        <a:ext cx="2668098" cy="1371600"/>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491573405"/>
              </p:ext>
            </p:extLst>
          </p:nvPr>
        </p:nvGraphicFramePr>
        <p:xfrm>
          <a:off x="1601543" y="5184450"/>
          <a:ext cx="2667000" cy="1357082"/>
        </p:xfrm>
        <a:graphic>
          <a:graphicData uri="http://schemas.openxmlformats.org/presentationml/2006/ole">
            <mc:AlternateContent xmlns:mc="http://schemas.openxmlformats.org/markup-compatibility/2006">
              <mc:Choice xmlns:v="urn:schemas-microsoft-com:vml" Requires="v">
                <p:oleObj spid="_x0000_s3118" name="Equation" r:id="rId12" imgW="1371600" imgH="698400" progId="Equation.3">
                  <p:embed/>
                </p:oleObj>
              </mc:Choice>
              <mc:Fallback>
                <p:oleObj name="Equation" r:id="rId12" imgW="1371600" imgH="698400" progId="Equation.3">
                  <p:embed/>
                  <p:pic>
                    <p:nvPicPr>
                      <p:cNvPr id="0" name="Object 4"/>
                      <p:cNvPicPr>
                        <a:picLocks noChangeAspect="1" noChangeArrowheads="1"/>
                      </p:cNvPicPr>
                      <p:nvPr/>
                    </p:nvPicPr>
                    <p:blipFill>
                      <a:blip r:embed="rId13"/>
                      <a:srcRect/>
                      <a:stretch>
                        <a:fillRect/>
                      </a:stretch>
                    </p:blipFill>
                    <p:spPr bwMode="auto">
                      <a:xfrm>
                        <a:off x="1601543" y="5184450"/>
                        <a:ext cx="2667000" cy="1357082"/>
                      </a:xfrm>
                      <a:prstGeom prst="rect">
                        <a:avLst/>
                      </a:prstGeom>
                      <a:noFill/>
                      <a:ln>
                        <a:noFill/>
                      </a:ln>
                    </p:spPr>
                  </p:pic>
                </p:oleObj>
              </mc:Fallback>
            </mc:AlternateContent>
          </a:graphicData>
        </a:graphic>
      </p:graphicFrame>
      <p:sp>
        <p:nvSpPr>
          <p:cNvPr id="18" name="Text Box 7"/>
          <p:cNvSpPr txBox="1">
            <a:spLocks noChangeArrowheads="1"/>
          </p:cNvSpPr>
          <p:nvPr/>
        </p:nvSpPr>
        <p:spPr bwMode="auto">
          <a:xfrm>
            <a:off x="2720171" y="6327450"/>
            <a:ext cx="770404" cy="369332"/>
          </a:xfrm>
          <a:prstGeom prst="rect">
            <a:avLst/>
          </a:prstGeom>
          <a:noFill/>
          <a:ln w="9525">
            <a:noFill/>
            <a:miter lim="800000"/>
            <a:headEnd/>
            <a:tailEnd/>
          </a:ln>
        </p:spPr>
        <p:txBody>
          <a:bodyPr wrap="none">
            <a:spAutoFit/>
          </a:bodyPr>
          <a:lstStyle/>
          <a:p>
            <a:r>
              <a:rPr lang="en-US" dirty="0" smtClean="0"/>
              <a:t>Affine</a:t>
            </a:r>
            <a:endParaRPr lang="en-US" dirty="0">
              <a:latin typeface="Arial" charset="0"/>
            </a:endParaRPr>
          </a:p>
        </p:txBody>
      </p:sp>
      <p:sp>
        <p:nvSpPr>
          <p:cNvPr id="25" name="TextBox 24"/>
          <p:cNvSpPr txBox="1"/>
          <p:nvPr/>
        </p:nvSpPr>
        <p:spPr>
          <a:xfrm>
            <a:off x="4823927" y="5496453"/>
            <a:ext cx="4191000" cy="1200329"/>
          </a:xfrm>
          <a:prstGeom prst="rect">
            <a:avLst/>
          </a:prstGeom>
          <a:noFill/>
        </p:spPr>
        <p:txBody>
          <a:bodyPr wrap="square" rtlCol="0">
            <a:spAutoFit/>
          </a:bodyPr>
          <a:lstStyle/>
          <a:p>
            <a:r>
              <a:rPr lang="en-US" sz="2400" dirty="0" smtClean="0"/>
              <a:t>Affine is any combination of translation, scale, rotation, shear</a:t>
            </a:r>
            <a:endParaRPr lang="en-US" sz="2400" dirty="0"/>
          </a:p>
        </p:txBody>
      </p:sp>
    </p:spTree>
    <p:extLst>
      <p:ext uri="{BB962C8B-B14F-4D97-AF65-F5344CB8AC3E}">
        <p14:creationId xmlns:p14="http://schemas.microsoft.com/office/powerpoint/2010/main" val="1378587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7388" y="76200"/>
            <a:ext cx="7770812" cy="838200"/>
          </a:xfrm>
        </p:spPr>
        <p:txBody>
          <a:bodyPr/>
          <a:lstStyle/>
          <a:p>
            <a:r>
              <a:rPr lang="en-US" dirty="0" smtClean="0"/>
              <a:t>Affine Transformations</a:t>
            </a:r>
          </a:p>
        </p:txBody>
      </p:sp>
      <p:sp>
        <p:nvSpPr>
          <p:cNvPr id="8" name="Rectangle 3"/>
          <p:cNvSpPr txBox="1">
            <a:spLocks noChangeArrowheads="1"/>
          </p:cNvSpPr>
          <p:nvPr/>
        </p:nvSpPr>
        <p:spPr bwMode="auto">
          <a:xfrm>
            <a:off x="304800" y="1612900"/>
            <a:ext cx="8566150" cy="494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Affine transformations are combinations of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rPr>
              <a:t>Linear transformations, and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rPr>
              <a:t>Translations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Properties of affine transformations: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rPr>
              <a:t>Lines </a:t>
            </a:r>
            <a:r>
              <a:rPr kumimoji="0" lang="en-US" sz="1800" b="0" i="0" u="none" strike="noStrike" kern="0" cap="none" spc="0" normalizeH="0" baseline="0" noProof="0" dirty="0" smtClean="0">
                <a:ln>
                  <a:noFill/>
                </a:ln>
                <a:solidFill>
                  <a:srgbClr val="000000"/>
                </a:solidFill>
                <a:effectLst/>
                <a:uLnTx/>
                <a:uFillTx/>
                <a:latin typeface="Arial"/>
              </a:rPr>
              <a:t>map to lines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rPr>
              <a:t>Parallel lines remain parallel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rPr>
              <a:t>Ratios are preserved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rPr>
              <a:t>Closed under composition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0000"/>
              </a:solidFill>
              <a:effectLst/>
              <a:uLnTx/>
              <a:uFillTx/>
              <a:latin typeface="Aria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43650172"/>
              </p:ext>
            </p:extLst>
          </p:nvPr>
        </p:nvGraphicFramePr>
        <p:xfrm>
          <a:off x="5791200" y="1143000"/>
          <a:ext cx="2667000" cy="1357313"/>
        </p:xfrm>
        <a:graphic>
          <a:graphicData uri="http://schemas.openxmlformats.org/presentationml/2006/ole">
            <mc:AlternateContent xmlns:mc="http://schemas.openxmlformats.org/markup-compatibility/2006">
              <mc:Choice xmlns:v="urn:schemas-microsoft-com:vml" Requires="v">
                <p:oleObj spid="_x0000_s4111" name="Equation" r:id="rId3" imgW="1371600" imgH="698400" progId="Equation.3">
                  <p:embed/>
                </p:oleObj>
              </mc:Choice>
              <mc:Fallback>
                <p:oleObj name="Equation" r:id="rId3" imgW="1371600" imgH="69840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143000"/>
                        <a:ext cx="2667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89232951"/>
              </p:ext>
            </p:extLst>
          </p:nvPr>
        </p:nvGraphicFramePr>
        <p:xfrm>
          <a:off x="5740400" y="3200400"/>
          <a:ext cx="2755900" cy="1416050"/>
        </p:xfrm>
        <a:graphic>
          <a:graphicData uri="http://schemas.openxmlformats.org/presentationml/2006/ole">
            <mc:AlternateContent xmlns:mc="http://schemas.openxmlformats.org/markup-compatibility/2006">
              <mc:Choice xmlns:v="urn:schemas-microsoft-com:vml" Requires="v">
                <p:oleObj spid="_x0000_s4112" name="Equation" r:id="rId5" imgW="1358640" imgH="698400" progId="Equation.3">
                  <p:embed/>
                </p:oleObj>
              </mc:Choice>
              <mc:Fallback>
                <p:oleObj name="Equation" r:id="rId5" imgW="1358640" imgH="698400" progId="Equation.3">
                  <p:embed/>
                  <p:pic>
                    <p:nvPicPr>
                      <p:cNvPr id="0" name="Object 4"/>
                      <p:cNvPicPr>
                        <a:picLocks noChangeAspect="1" noChangeArrowheads="1"/>
                      </p:cNvPicPr>
                      <p:nvPr/>
                    </p:nvPicPr>
                    <p:blipFill>
                      <a:blip r:embed="rId6"/>
                      <a:srcRect/>
                      <a:stretch>
                        <a:fillRect/>
                      </a:stretch>
                    </p:blipFill>
                    <p:spPr bwMode="auto">
                      <a:xfrm>
                        <a:off x="5740400" y="3200400"/>
                        <a:ext cx="2755900" cy="14160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6934200" y="2546093"/>
            <a:ext cx="762000" cy="369332"/>
          </a:xfrm>
          <a:prstGeom prst="rect">
            <a:avLst/>
          </a:prstGeom>
          <a:noFill/>
        </p:spPr>
        <p:txBody>
          <a:bodyPr wrap="square" rtlCol="0">
            <a:spAutoFit/>
          </a:bodyPr>
          <a:lstStyle/>
          <a:p>
            <a:r>
              <a:rPr lang="en-US" dirty="0" smtClean="0"/>
              <a:t>or</a:t>
            </a:r>
            <a:endParaRPr lang="en-US" dirty="0"/>
          </a:p>
        </p:txBody>
      </p:sp>
    </p:spTree>
    <p:extLst>
      <p:ext uri="{BB962C8B-B14F-4D97-AF65-F5344CB8AC3E}">
        <p14:creationId xmlns:p14="http://schemas.microsoft.com/office/powerpoint/2010/main" val="1880168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87388" y="76200"/>
            <a:ext cx="7770812" cy="838200"/>
          </a:xfrm>
        </p:spPr>
        <p:txBody>
          <a:bodyPr/>
          <a:lstStyle/>
          <a:p>
            <a:r>
              <a:rPr lang="en-US" dirty="0" smtClean="0"/>
              <a:t>Projective Transformations</a:t>
            </a:r>
          </a:p>
        </p:txBody>
      </p:sp>
      <p:graphicFrame>
        <p:nvGraphicFramePr>
          <p:cNvPr id="16386" name="Object 4"/>
          <p:cNvGraphicFramePr>
            <a:graphicFrameLocks noChangeAspect="1"/>
          </p:cNvGraphicFramePr>
          <p:nvPr/>
        </p:nvGraphicFramePr>
        <p:xfrm>
          <a:off x="5494338" y="1447800"/>
          <a:ext cx="2811462" cy="1184275"/>
        </p:xfrm>
        <a:graphic>
          <a:graphicData uri="http://schemas.openxmlformats.org/presentationml/2006/ole">
            <mc:AlternateContent xmlns:mc="http://schemas.openxmlformats.org/markup-compatibility/2006">
              <mc:Choice xmlns:v="urn:schemas-microsoft-com:vml" Requires="v">
                <p:oleObj spid="_x0000_s5127" name="Equation" r:id="rId3" imgW="1384200" imgH="583920" progId="">
                  <p:embed/>
                </p:oleObj>
              </mc:Choice>
              <mc:Fallback>
                <p:oleObj name="Equation" r:id="rId3" imgW="1384200" imgH="5839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338" y="1447800"/>
                        <a:ext cx="2811462" cy="118427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7" name="Rectangle 3"/>
          <p:cNvSpPr txBox="1">
            <a:spLocks noChangeArrowheads="1"/>
          </p:cNvSpPr>
          <p:nvPr/>
        </p:nvSpPr>
        <p:spPr bwMode="auto">
          <a:xfrm>
            <a:off x="304800" y="1612900"/>
            <a:ext cx="8566150" cy="494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Projective transformations are combos of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rPr>
              <a:t>Affine transformations, and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rPr>
              <a:t>Projective warps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Properties of projective transformations: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rPr>
              <a:t>Lines </a:t>
            </a:r>
            <a:r>
              <a:rPr kumimoji="0" lang="en-US" sz="1800" b="0" i="0" u="none" strike="noStrike" kern="0" cap="none" spc="0" normalizeH="0" baseline="0" noProof="0" dirty="0" smtClean="0">
                <a:ln>
                  <a:noFill/>
                </a:ln>
                <a:solidFill>
                  <a:srgbClr val="000000"/>
                </a:solidFill>
                <a:effectLst/>
                <a:uLnTx/>
                <a:uFillTx/>
                <a:latin typeface="Arial"/>
              </a:rPr>
              <a:t>map to lines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FF"/>
                </a:solidFill>
                <a:effectLst/>
                <a:uLnTx/>
                <a:uFillTx/>
                <a:latin typeface="Arial"/>
              </a:rPr>
              <a:t>Parallel lines do not necessarily remain parallel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FF"/>
                </a:solidFill>
                <a:effectLst/>
                <a:uLnTx/>
                <a:uFillTx/>
                <a:latin typeface="Arial"/>
              </a:rPr>
              <a:t>Ratios are not preserved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rPr>
              <a:t>Closed under composition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rPr>
              <a:t>Models change of basis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kern="0" dirty="0" smtClean="0">
                <a:solidFill>
                  <a:srgbClr val="0000FF"/>
                </a:solidFill>
                <a:latin typeface="Arial"/>
              </a:rPr>
              <a:t>Projective matrix is defined up to a scale (8 DOF)</a:t>
            </a:r>
            <a:endParaRPr kumimoji="0" lang="en-US" sz="1800" b="0" i="0" u="none" strike="noStrike" kern="0" cap="none" spc="0" normalizeH="0" baseline="0" noProof="0" dirty="0" smtClean="0">
              <a:ln>
                <a:noFill/>
              </a:ln>
              <a:solidFill>
                <a:srgbClr val="0000FF"/>
              </a:solidFill>
              <a:effectLst/>
              <a:uLnTx/>
              <a:uFillTx/>
              <a:latin typeface="Arial"/>
            </a:endParaRPr>
          </a:p>
        </p:txBody>
      </p:sp>
    </p:spTree>
    <p:extLst>
      <p:ext uri="{BB962C8B-B14F-4D97-AF65-F5344CB8AC3E}">
        <p14:creationId xmlns:p14="http://schemas.microsoft.com/office/powerpoint/2010/main" val="2193687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2D image </a:t>
            </a:r>
            <a:r>
              <a:rPr lang="en-US" dirty="0" smtClean="0"/>
              <a:t>transformations (reference table)</a:t>
            </a:r>
            <a:endParaRPr lang="en-US" dirty="0" smtClean="0"/>
          </a:p>
        </p:txBody>
      </p:sp>
      <p:pic>
        <p:nvPicPr>
          <p:cNvPr id="31747" name="Picture 3"/>
          <p:cNvPicPr>
            <a:picLocks noChangeAspect="1" noChangeArrowheads="1"/>
          </p:cNvPicPr>
          <p:nvPr/>
        </p:nvPicPr>
        <p:blipFill>
          <a:blip r:embed="rId2" cstate="print"/>
          <a:srcRect l="23714" t="51855" r="14572" b="21048"/>
          <a:stretch>
            <a:fillRect/>
          </a:stretch>
        </p:blipFill>
        <p:spPr bwMode="auto">
          <a:xfrm>
            <a:off x="1143000" y="1371600"/>
            <a:ext cx="6477000" cy="2133600"/>
          </a:xfrm>
          <a:prstGeom prst="rect">
            <a:avLst/>
          </a:prstGeom>
          <a:noFill/>
          <a:ln w="9525">
            <a:noFill/>
            <a:miter lim="800000"/>
            <a:headEnd/>
            <a:tailEnd/>
          </a:ln>
        </p:spPr>
      </p:pic>
      <p:pic>
        <p:nvPicPr>
          <p:cNvPr id="31748" name="Picture 4"/>
          <p:cNvPicPr>
            <a:picLocks noChangeAspect="1" noChangeArrowheads="1"/>
          </p:cNvPicPr>
          <p:nvPr/>
        </p:nvPicPr>
        <p:blipFill>
          <a:blip r:embed="rId3" cstate="print"/>
          <a:srcRect l="6572" t="30191" r="4286" b="14952"/>
          <a:stretch>
            <a:fillRect/>
          </a:stretch>
        </p:blipFill>
        <p:spPr bwMode="auto">
          <a:xfrm>
            <a:off x="1409700" y="3657600"/>
            <a:ext cx="5943600" cy="2743200"/>
          </a:xfrm>
          <a:prstGeom prst="rect">
            <a:avLst/>
          </a:prstGeom>
          <a:noFill/>
          <a:ln w="9525">
            <a:noFill/>
            <a:miter lim="800000"/>
            <a:headEnd/>
            <a:tailEnd/>
          </a:ln>
        </p:spPr>
      </p:pic>
    </p:spTree>
    <p:extLst>
      <p:ext uri="{BB962C8B-B14F-4D97-AF65-F5344CB8AC3E}">
        <p14:creationId xmlns:p14="http://schemas.microsoft.com/office/powerpoint/2010/main" val="1430549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85800" y="14478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solving for translation</a:t>
            </a:r>
            <a:endParaRPr lang="en-US" dirty="0"/>
          </a:p>
        </p:txBody>
      </p:sp>
      <p:pic>
        <p:nvPicPr>
          <p:cNvPr id="29" name="Picture 5" descr="obj14__0"/>
          <p:cNvPicPr>
            <a:picLocks noChangeAspect="1" noChangeArrowheads="1"/>
          </p:cNvPicPr>
          <p:nvPr/>
        </p:nvPicPr>
        <p:blipFill>
          <a:blip r:embed="rId3" cstate="print"/>
          <a:srcRect/>
          <a:stretch>
            <a:fillRect/>
          </a:stretch>
        </p:blipFill>
        <p:spPr bwMode="auto">
          <a:xfrm>
            <a:off x="815975" y="1824038"/>
            <a:ext cx="2141538" cy="2028825"/>
          </a:xfrm>
          <a:prstGeom prst="rect">
            <a:avLst/>
          </a:prstGeom>
          <a:noFill/>
          <a:ln w="9525">
            <a:noFill/>
            <a:miter lim="800000"/>
            <a:headEnd/>
            <a:tailEnd/>
          </a:ln>
        </p:spPr>
      </p:pic>
      <p:grpSp>
        <p:nvGrpSpPr>
          <p:cNvPr id="3" name="Group 100"/>
          <p:cNvGrpSpPr>
            <a:grpSpLocks/>
          </p:cNvGrpSpPr>
          <p:nvPr/>
        </p:nvGrpSpPr>
        <p:grpSpPr bwMode="auto">
          <a:xfrm>
            <a:off x="1247775" y="2016125"/>
            <a:ext cx="1625633" cy="1406525"/>
            <a:chOff x="2051050" y="2600325"/>
            <a:chExt cx="1625282" cy="1406525"/>
          </a:xfrm>
        </p:grpSpPr>
        <p:grpSp>
          <p:nvGrpSpPr>
            <p:cNvPr id="4" name="Group 7"/>
            <p:cNvGrpSpPr>
              <a:grpSpLocks/>
            </p:cNvGrpSpPr>
            <p:nvPr/>
          </p:nvGrpSpPr>
          <p:grpSpPr bwMode="auto">
            <a:xfrm>
              <a:off x="2051050" y="3500438"/>
              <a:ext cx="73025" cy="73025"/>
              <a:chOff x="1292" y="2205"/>
              <a:chExt cx="46" cy="46"/>
            </a:xfrm>
          </p:grpSpPr>
          <p:sp>
            <p:nvSpPr>
              <p:cNvPr id="51"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2"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5" name="Group 10"/>
            <p:cNvGrpSpPr>
              <a:grpSpLocks/>
            </p:cNvGrpSpPr>
            <p:nvPr/>
          </p:nvGrpSpPr>
          <p:grpSpPr bwMode="auto">
            <a:xfrm>
              <a:off x="2087563" y="2708275"/>
              <a:ext cx="73025" cy="73025"/>
              <a:chOff x="1292" y="2205"/>
              <a:chExt cx="46" cy="46"/>
            </a:xfrm>
          </p:grpSpPr>
          <p:sp>
            <p:nvSpPr>
              <p:cNvPr id="49"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0"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 name="Group 13"/>
            <p:cNvGrpSpPr>
              <a:grpSpLocks/>
            </p:cNvGrpSpPr>
            <p:nvPr/>
          </p:nvGrpSpPr>
          <p:grpSpPr bwMode="auto">
            <a:xfrm>
              <a:off x="2374900" y="2995613"/>
              <a:ext cx="73025" cy="73025"/>
              <a:chOff x="1292" y="2205"/>
              <a:chExt cx="46" cy="46"/>
            </a:xfrm>
          </p:grpSpPr>
          <p:sp>
            <p:nvSpPr>
              <p:cNvPr id="47"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8"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7" name="Group 16"/>
            <p:cNvGrpSpPr>
              <a:grpSpLocks/>
            </p:cNvGrpSpPr>
            <p:nvPr/>
          </p:nvGrpSpPr>
          <p:grpSpPr bwMode="auto">
            <a:xfrm>
              <a:off x="3238500" y="3571875"/>
              <a:ext cx="73025" cy="73025"/>
              <a:chOff x="1292" y="2205"/>
              <a:chExt cx="46" cy="46"/>
            </a:xfrm>
          </p:grpSpPr>
          <p:sp>
            <p:nvSpPr>
              <p:cNvPr id="45"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6"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 name="Group 19"/>
            <p:cNvGrpSpPr>
              <a:grpSpLocks/>
            </p:cNvGrpSpPr>
            <p:nvPr/>
          </p:nvGrpSpPr>
          <p:grpSpPr bwMode="auto">
            <a:xfrm>
              <a:off x="2986088" y="3933825"/>
              <a:ext cx="73025" cy="73025"/>
              <a:chOff x="1292" y="2205"/>
              <a:chExt cx="46" cy="46"/>
            </a:xfrm>
          </p:grpSpPr>
          <p:sp>
            <p:nvSpPr>
              <p:cNvPr id="43"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4"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9" name="Group 22"/>
            <p:cNvGrpSpPr>
              <a:grpSpLocks/>
            </p:cNvGrpSpPr>
            <p:nvPr/>
          </p:nvGrpSpPr>
          <p:grpSpPr bwMode="auto">
            <a:xfrm>
              <a:off x="3130550" y="2673350"/>
              <a:ext cx="73025" cy="73025"/>
              <a:chOff x="1292" y="2205"/>
              <a:chExt cx="46" cy="46"/>
            </a:xfrm>
          </p:grpSpPr>
          <p:sp>
            <p:nvSpPr>
              <p:cNvPr id="41"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2"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sp>
          <p:nvSpPr>
            <p:cNvPr id="38" name="Rectangle 91"/>
            <p:cNvSpPr>
              <a:spLocks noChangeArrowheads="1"/>
            </p:cNvSpPr>
            <p:nvPr/>
          </p:nvSpPr>
          <p:spPr bwMode="auto">
            <a:xfrm>
              <a:off x="2124075" y="2600325"/>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dirty="0">
                  <a:solidFill>
                    <a:srgbClr val="FFFF00"/>
                  </a:solidFill>
                </a:rPr>
                <a:t>A</a:t>
              </a:r>
              <a:r>
                <a:rPr lang="pl-PL" b="1" baseline="-25000" dirty="0">
                  <a:solidFill>
                    <a:srgbClr val="FFFF00"/>
                  </a:solidFill>
                </a:rPr>
                <a:t>1</a:t>
              </a:r>
              <a:endParaRPr lang="en-US" b="1" dirty="0">
                <a:solidFill>
                  <a:srgbClr val="FFFF00"/>
                </a:solidFill>
              </a:endParaRPr>
            </a:p>
          </p:txBody>
        </p:sp>
        <p:sp>
          <p:nvSpPr>
            <p:cNvPr id="39" name="Rectangle 92"/>
            <p:cNvSpPr>
              <a:spLocks noChangeArrowheads="1"/>
            </p:cNvSpPr>
            <p:nvPr/>
          </p:nvSpPr>
          <p:spPr bwMode="auto">
            <a:xfrm>
              <a:off x="2051050" y="3429000"/>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a:solidFill>
                    <a:srgbClr val="FFFF00"/>
                  </a:solidFill>
                </a:rPr>
                <a:t>A</a:t>
              </a:r>
              <a:r>
                <a:rPr lang="pl-PL" b="1" baseline="-25000">
                  <a:solidFill>
                    <a:srgbClr val="FFFF00"/>
                  </a:solidFill>
                </a:rPr>
                <a:t>2</a:t>
              </a:r>
              <a:endParaRPr lang="en-US" b="1">
                <a:solidFill>
                  <a:srgbClr val="FFFF00"/>
                </a:solidFill>
              </a:endParaRPr>
            </a:p>
          </p:txBody>
        </p:sp>
        <p:sp>
          <p:nvSpPr>
            <p:cNvPr id="40" name="Rectangle 93"/>
            <p:cNvSpPr>
              <a:spLocks noChangeArrowheads="1"/>
            </p:cNvSpPr>
            <p:nvPr/>
          </p:nvSpPr>
          <p:spPr bwMode="auto">
            <a:xfrm>
              <a:off x="3240088" y="3500438"/>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a:solidFill>
                    <a:srgbClr val="FFFF00"/>
                  </a:solidFill>
                </a:rPr>
                <a:t>A</a:t>
              </a:r>
              <a:r>
                <a:rPr lang="pl-PL" b="1" baseline="-25000">
                  <a:solidFill>
                    <a:srgbClr val="FFFF00"/>
                  </a:solidFill>
                </a:rPr>
                <a:t>3</a:t>
              </a:r>
              <a:endParaRPr lang="en-US" b="1">
                <a:solidFill>
                  <a:srgbClr val="FFFF00"/>
                </a:solidFill>
              </a:endParaRPr>
            </a:p>
          </p:txBody>
        </p:sp>
      </p:grpSp>
      <p:sp>
        <p:nvSpPr>
          <p:cNvPr id="55" name="Rectangle 54"/>
          <p:cNvSpPr/>
          <p:nvPr/>
        </p:nvSpPr>
        <p:spPr>
          <a:xfrm>
            <a:off x="5181600" y="14478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 descr="obj14__0"/>
          <p:cNvPicPr>
            <a:picLocks noChangeAspect="1" noChangeArrowheads="1"/>
          </p:cNvPicPr>
          <p:nvPr/>
        </p:nvPicPr>
        <p:blipFill>
          <a:blip r:embed="rId3" cstate="print"/>
          <a:srcRect/>
          <a:stretch>
            <a:fillRect/>
          </a:stretch>
        </p:blipFill>
        <p:spPr bwMode="auto">
          <a:xfrm>
            <a:off x="6088062" y="2619375"/>
            <a:ext cx="2141538" cy="2028825"/>
          </a:xfrm>
          <a:prstGeom prst="rect">
            <a:avLst/>
          </a:prstGeom>
          <a:noFill/>
          <a:ln w="9525">
            <a:noFill/>
            <a:miter lim="800000"/>
            <a:headEnd/>
            <a:tailEnd/>
          </a:ln>
        </p:spPr>
      </p:pic>
      <p:grpSp>
        <p:nvGrpSpPr>
          <p:cNvPr id="10" name="Group 100"/>
          <p:cNvGrpSpPr>
            <a:grpSpLocks/>
          </p:cNvGrpSpPr>
          <p:nvPr/>
        </p:nvGrpSpPr>
        <p:grpSpPr bwMode="auto">
          <a:xfrm>
            <a:off x="6519862" y="2811462"/>
            <a:ext cx="1625633" cy="1406525"/>
            <a:chOff x="2051050" y="2600325"/>
            <a:chExt cx="1625282" cy="1406525"/>
          </a:xfrm>
        </p:grpSpPr>
        <p:grpSp>
          <p:nvGrpSpPr>
            <p:cNvPr id="11" name="Group 7"/>
            <p:cNvGrpSpPr>
              <a:grpSpLocks/>
            </p:cNvGrpSpPr>
            <p:nvPr/>
          </p:nvGrpSpPr>
          <p:grpSpPr bwMode="auto">
            <a:xfrm>
              <a:off x="2051050" y="3500438"/>
              <a:ext cx="73025" cy="73025"/>
              <a:chOff x="1292" y="2205"/>
              <a:chExt cx="46" cy="46"/>
            </a:xfrm>
          </p:grpSpPr>
          <p:sp>
            <p:nvSpPr>
              <p:cNvPr id="77"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8"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 name="Group 10"/>
            <p:cNvGrpSpPr>
              <a:grpSpLocks/>
            </p:cNvGrpSpPr>
            <p:nvPr/>
          </p:nvGrpSpPr>
          <p:grpSpPr bwMode="auto">
            <a:xfrm>
              <a:off x="2087563" y="2708275"/>
              <a:ext cx="73025" cy="73025"/>
              <a:chOff x="1292" y="2205"/>
              <a:chExt cx="46" cy="46"/>
            </a:xfrm>
          </p:grpSpPr>
          <p:sp>
            <p:nvSpPr>
              <p:cNvPr id="75"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6"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3" name="Group 13"/>
            <p:cNvGrpSpPr>
              <a:grpSpLocks/>
            </p:cNvGrpSpPr>
            <p:nvPr/>
          </p:nvGrpSpPr>
          <p:grpSpPr bwMode="auto">
            <a:xfrm>
              <a:off x="2374900" y="2995613"/>
              <a:ext cx="73025" cy="73025"/>
              <a:chOff x="1292" y="2205"/>
              <a:chExt cx="46" cy="46"/>
            </a:xfrm>
          </p:grpSpPr>
          <p:sp>
            <p:nvSpPr>
              <p:cNvPr id="73"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4"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 name="Group 16"/>
            <p:cNvGrpSpPr>
              <a:grpSpLocks/>
            </p:cNvGrpSpPr>
            <p:nvPr/>
          </p:nvGrpSpPr>
          <p:grpSpPr bwMode="auto">
            <a:xfrm>
              <a:off x="3238500" y="3571875"/>
              <a:ext cx="73025" cy="73025"/>
              <a:chOff x="1292" y="2205"/>
              <a:chExt cx="46" cy="46"/>
            </a:xfrm>
          </p:grpSpPr>
          <p:sp>
            <p:nvSpPr>
              <p:cNvPr id="71"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2"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5" name="Group 19"/>
            <p:cNvGrpSpPr>
              <a:grpSpLocks/>
            </p:cNvGrpSpPr>
            <p:nvPr/>
          </p:nvGrpSpPr>
          <p:grpSpPr bwMode="auto">
            <a:xfrm>
              <a:off x="2986088" y="3933825"/>
              <a:ext cx="73025" cy="73025"/>
              <a:chOff x="1292" y="2205"/>
              <a:chExt cx="46" cy="46"/>
            </a:xfrm>
          </p:grpSpPr>
          <p:sp>
            <p:nvSpPr>
              <p:cNvPr id="69"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0"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6" name="Group 22"/>
            <p:cNvGrpSpPr>
              <a:grpSpLocks/>
            </p:cNvGrpSpPr>
            <p:nvPr/>
          </p:nvGrpSpPr>
          <p:grpSpPr bwMode="auto">
            <a:xfrm>
              <a:off x="3130550" y="2673350"/>
              <a:ext cx="73025" cy="73025"/>
              <a:chOff x="1292" y="2205"/>
              <a:chExt cx="46" cy="46"/>
            </a:xfrm>
          </p:grpSpPr>
          <p:sp>
            <p:nvSpPr>
              <p:cNvPr id="67"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68"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sp>
          <p:nvSpPr>
            <p:cNvPr id="64" name="Rectangle 91"/>
            <p:cNvSpPr>
              <a:spLocks noChangeArrowheads="1"/>
            </p:cNvSpPr>
            <p:nvPr/>
          </p:nvSpPr>
          <p:spPr bwMode="auto">
            <a:xfrm>
              <a:off x="2124075" y="2600325"/>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1</a:t>
              </a:r>
              <a:endParaRPr lang="en-US" b="1" dirty="0">
                <a:solidFill>
                  <a:srgbClr val="FFFF00"/>
                </a:solidFill>
              </a:endParaRPr>
            </a:p>
          </p:txBody>
        </p:sp>
        <p:sp>
          <p:nvSpPr>
            <p:cNvPr id="65" name="Rectangle 92"/>
            <p:cNvSpPr>
              <a:spLocks noChangeArrowheads="1"/>
            </p:cNvSpPr>
            <p:nvPr/>
          </p:nvSpPr>
          <p:spPr bwMode="auto">
            <a:xfrm>
              <a:off x="2051050" y="3429000"/>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2</a:t>
              </a:r>
              <a:endParaRPr lang="en-US" b="1" dirty="0">
                <a:solidFill>
                  <a:srgbClr val="FFFF00"/>
                </a:solidFill>
              </a:endParaRPr>
            </a:p>
          </p:txBody>
        </p:sp>
        <p:sp>
          <p:nvSpPr>
            <p:cNvPr id="66" name="Rectangle 93"/>
            <p:cNvSpPr>
              <a:spLocks noChangeArrowheads="1"/>
            </p:cNvSpPr>
            <p:nvPr/>
          </p:nvSpPr>
          <p:spPr bwMode="auto">
            <a:xfrm>
              <a:off x="3240088" y="3500438"/>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3</a:t>
              </a:r>
              <a:endParaRPr lang="en-US" b="1" dirty="0">
                <a:solidFill>
                  <a:srgbClr val="FFFF00"/>
                </a:solidFill>
              </a:endParaRPr>
            </a:p>
          </p:txBody>
        </p:sp>
      </p:grpSp>
      <p:sp>
        <p:nvSpPr>
          <p:cNvPr id="79" name="TextBox 78"/>
          <p:cNvSpPr txBox="1"/>
          <p:nvPr/>
        </p:nvSpPr>
        <p:spPr>
          <a:xfrm>
            <a:off x="457200" y="5105400"/>
            <a:ext cx="8510663" cy="400110"/>
          </a:xfrm>
          <a:prstGeom prst="rect">
            <a:avLst/>
          </a:prstGeom>
          <a:noFill/>
        </p:spPr>
        <p:txBody>
          <a:bodyPr wrap="none" rtlCol="0">
            <a:spAutoFit/>
          </a:bodyPr>
          <a:lstStyle/>
          <a:p>
            <a:r>
              <a:rPr lang="en-US" sz="2000" dirty="0" smtClean="0"/>
              <a:t>Given matched points in {A} and {B}, estimate the translation of the object</a:t>
            </a:r>
            <a:endParaRPr lang="en-US" sz="2000" dirty="0"/>
          </a:p>
        </p:txBody>
      </p:sp>
      <p:graphicFrame>
        <p:nvGraphicFramePr>
          <p:cNvPr id="80" name="Object 79"/>
          <p:cNvGraphicFramePr>
            <a:graphicFrameLocks noChangeAspect="1"/>
          </p:cNvGraphicFramePr>
          <p:nvPr/>
        </p:nvGraphicFramePr>
        <p:xfrm>
          <a:off x="3352800" y="5562600"/>
          <a:ext cx="2476500" cy="990600"/>
        </p:xfrm>
        <a:graphic>
          <a:graphicData uri="http://schemas.openxmlformats.org/presentationml/2006/ole">
            <mc:AlternateContent xmlns:mc="http://schemas.openxmlformats.org/markup-compatibility/2006">
              <mc:Choice xmlns:v="urn:schemas-microsoft-com:vml" Requires="v">
                <p:oleObj spid="_x0000_s6151" name="Equation" r:id="rId4" imgW="1206360" imgH="482400" progId="Equation.3">
                  <p:embed/>
                </p:oleObj>
              </mc:Choice>
              <mc:Fallback>
                <p:oleObj name="Equation" r:id="rId4" imgW="120636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5562600"/>
                        <a:ext cx="24765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87427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85800" y="8382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solving for translation</a:t>
            </a:r>
            <a:endParaRPr lang="en-US" dirty="0"/>
          </a:p>
        </p:txBody>
      </p:sp>
      <p:pic>
        <p:nvPicPr>
          <p:cNvPr id="29" name="Picture 5" descr="obj14__0"/>
          <p:cNvPicPr>
            <a:picLocks noChangeAspect="1" noChangeArrowheads="1"/>
          </p:cNvPicPr>
          <p:nvPr/>
        </p:nvPicPr>
        <p:blipFill>
          <a:blip r:embed="rId3" cstate="print"/>
          <a:srcRect/>
          <a:stretch>
            <a:fillRect/>
          </a:stretch>
        </p:blipFill>
        <p:spPr bwMode="auto">
          <a:xfrm>
            <a:off x="815975" y="1214438"/>
            <a:ext cx="2141538" cy="2028825"/>
          </a:xfrm>
          <a:prstGeom prst="rect">
            <a:avLst/>
          </a:prstGeom>
          <a:noFill/>
          <a:ln w="9525">
            <a:noFill/>
            <a:miter lim="800000"/>
            <a:headEnd/>
            <a:tailEnd/>
          </a:ln>
        </p:spPr>
      </p:pic>
      <p:grpSp>
        <p:nvGrpSpPr>
          <p:cNvPr id="31" name="Group 100"/>
          <p:cNvGrpSpPr>
            <a:grpSpLocks/>
          </p:cNvGrpSpPr>
          <p:nvPr/>
        </p:nvGrpSpPr>
        <p:grpSpPr bwMode="auto">
          <a:xfrm>
            <a:off x="1247775" y="1406525"/>
            <a:ext cx="1625633" cy="1406525"/>
            <a:chOff x="2051050" y="2600325"/>
            <a:chExt cx="1625282" cy="1406525"/>
          </a:xfrm>
        </p:grpSpPr>
        <p:grpSp>
          <p:nvGrpSpPr>
            <p:cNvPr id="32" name="Group 7"/>
            <p:cNvGrpSpPr>
              <a:grpSpLocks/>
            </p:cNvGrpSpPr>
            <p:nvPr/>
          </p:nvGrpSpPr>
          <p:grpSpPr bwMode="auto">
            <a:xfrm>
              <a:off x="2051050" y="3500438"/>
              <a:ext cx="73025" cy="73025"/>
              <a:chOff x="1292" y="2205"/>
              <a:chExt cx="46" cy="46"/>
            </a:xfrm>
          </p:grpSpPr>
          <p:sp>
            <p:nvSpPr>
              <p:cNvPr id="51"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2"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33" name="Group 10"/>
            <p:cNvGrpSpPr>
              <a:grpSpLocks/>
            </p:cNvGrpSpPr>
            <p:nvPr/>
          </p:nvGrpSpPr>
          <p:grpSpPr bwMode="auto">
            <a:xfrm>
              <a:off x="2087563" y="2708275"/>
              <a:ext cx="73025" cy="73025"/>
              <a:chOff x="1292" y="2205"/>
              <a:chExt cx="46" cy="46"/>
            </a:xfrm>
          </p:grpSpPr>
          <p:sp>
            <p:nvSpPr>
              <p:cNvPr id="49"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0"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34" name="Group 13"/>
            <p:cNvGrpSpPr>
              <a:grpSpLocks/>
            </p:cNvGrpSpPr>
            <p:nvPr/>
          </p:nvGrpSpPr>
          <p:grpSpPr bwMode="auto">
            <a:xfrm>
              <a:off x="2374900" y="2995613"/>
              <a:ext cx="73025" cy="73025"/>
              <a:chOff x="1292" y="2205"/>
              <a:chExt cx="46" cy="46"/>
            </a:xfrm>
          </p:grpSpPr>
          <p:sp>
            <p:nvSpPr>
              <p:cNvPr id="47"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8"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35" name="Group 16"/>
            <p:cNvGrpSpPr>
              <a:grpSpLocks/>
            </p:cNvGrpSpPr>
            <p:nvPr/>
          </p:nvGrpSpPr>
          <p:grpSpPr bwMode="auto">
            <a:xfrm>
              <a:off x="3238500" y="3571875"/>
              <a:ext cx="73025" cy="73025"/>
              <a:chOff x="1292" y="2205"/>
              <a:chExt cx="46" cy="46"/>
            </a:xfrm>
          </p:grpSpPr>
          <p:sp>
            <p:nvSpPr>
              <p:cNvPr id="45"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6"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36" name="Group 19"/>
            <p:cNvGrpSpPr>
              <a:grpSpLocks/>
            </p:cNvGrpSpPr>
            <p:nvPr/>
          </p:nvGrpSpPr>
          <p:grpSpPr bwMode="auto">
            <a:xfrm>
              <a:off x="2986088" y="3933825"/>
              <a:ext cx="73025" cy="73025"/>
              <a:chOff x="1292" y="2205"/>
              <a:chExt cx="46" cy="46"/>
            </a:xfrm>
          </p:grpSpPr>
          <p:sp>
            <p:nvSpPr>
              <p:cNvPr id="43"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4"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37" name="Group 22"/>
            <p:cNvGrpSpPr>
              <a:grpSpLocks/>
            </p:cNvGrpSpPr>
            <p:nvPr/>
          </p:nvGrpSpPr>
          <p:grpSpPr bwMode="auto">
            <a:xfrm>
              <a:off x="3130550" y="2673350"/>
              <a:ext cx="73025" cy="73025"/>
              <a:chOff x="1292" y="2205"/>
              <a:chExt cx="46" cy="46"/>
            </a:xfrm>
          </p:grpSpPr>
          <p:sp>
            <p:nvSpPr>
              <p:cNvPr id="41"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2"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sp>
          <p:nvSpPr>
            <p:cNvPr id="38" name="Rectangle 91"/>
            <p:cNvSpPr>
              <a:spLocks noChangeArrowheads="1"/>
            </p:cNvSpPr>
            <p:nvPr/>
          </p:nvSpPr>
          <p:spPr bwMode="auto">
            <a:xfrm>
              <a:off x="2124075" y="2600325"/>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dirty="0">
                  <a:solidFill>
                    <a:srgbClr val="FFFF00"/>
                  </a:solidFill>
                </a:rPr>
                <a:t>A</a:t>
              </a:r>
              <a:r>
                <a:rPr lang="pl-PL" b="1" baseline="-25000" dirty="0">
                  <a:solidFill>
                    <a:srgbClr val="FFFF00"/>
                  </a:solidFill>
                </a:rPr>
                <a:t>1</a:t>
              </a:r>
              <a:endParaRPr lang="en-US" b="1" dirty="0">
                <a:solidFill>
                  <a:srgbClr val="FFFF00"/>
                </a:solidFill>
              </a:endParaRPr>
            </a:p>
          </p:txBody>
        </p:sp>
        <p:sp>
          <p:nvSpPr>
            <p:cNvPr id="39" name="Rectangle 92"/>
            <p:cNvSpPr>
              <a:spLocks noChangeArrowheads="1"/>
            </p:cNvSpPr>
            <p:nvPr/>
          </p:nvSpPr>
          <p:spPr bwMode="auto">
            <a:xfrm>
              <a:off x="2051050" y="3429000"/>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a:solidFill>
                    <a:srgbClr val="FFFF00"/>
                  </a:solidFill>
                </a:rPr>
                <a:t>A</a:t>
              </a:r>
              <a:r>
                <a:rPr lang="pl-PL" b="1" baseline="-25000">
                  <a:solidFill>
                    <a:srgbClr val="FFFF00"/>
                  </a:solidFill>
                </a:rPr>
                <a:t>2</a:t>
              </a:r>
              <a:endParaRPr lang="en-US" b="1">
                <a:solidFill>
                  <a:srgbClr val="FFFF00"/>
                </a:solidFill>
              </a:endParaRPr>
            </a:p>
          </p:txBody>
        </p:sp>
        <p:sp>
          <p:nvSpPr>
            <p:cNvPr id="40" name="Rectangle 93"/>
            <p:cNvSpPr>
              <a:spLocks noChangeArrowheads="1"/>
            </p:cNvSpPr>
            <p:nvPr/>
          </p:nvSpPr>
          <p:spPr bwMode="auto">
            <a:xfrm>
              <a:off x="3240088" y="3500438"/>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a:solidFill>
                    <a:srgbClr val="FFFF00"/>
                  </a:solidFill>
                </a:rPr>
                <a:t>A</a:t>
              </a:r>
              <a:r>
                <a:rPr lang="pl-PL" b="1" baseline="-25000">
                  <a:solidFill>
                    <a:srgbClr val="FFFF00"/>
                  </a:solidFill>
                </a:rPr>
                <a:t>3</a:t>
              </a:r>
              <a:endParaRPr lang="en-US" b="1">
                <a:solidFill>
                  <a:srgbClr val="FFFF00"/>
                </a:solidFill>
              </a:endParaRPr>
            </a:p>
          </p:txBody>
        </p:sp>
      </p:grpSp>
      <p:sp>
        <p:nvSpPr>
          <p:cNvPr id="55" name="Rectangle 54"/>
          <p:cNvSpPr/>
          <p:nvPr/>
        </p:nvSpPr>
        <p:spPr>
          <a:xfrm>
            <a:off x="5181600" y="8382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 descr="obj14__0"/>
          <p:cNvPicPr>
            <a:picLocks noChangeAspect="1" noChangeArrowheads="1"/>
          </p:cNvPicPr>
          <p:nvPr/>
        </p:nvPicPr>
        <p:blipFill>
          <a:blip r:embed="rId3" cstate="print"/>
          <a:srcRect/>
          <a:stretch>
            <a:fillRect/>
          </a:stretch>
        </p:blipFill>
        <p:spPr bwMode="auto">
          <a:xfrm>
            <a:off x="6088062" y="2009775"/>
            <a:ext cx="2141538" cy="2028825"/>
          </a:xfrm>
          <a:prstGeom prst="rect">
            <a:avLst/>
          </a:prstGeom>
          <a:noFill/>
          <a:ln w="9525">
            <a:noFill/>
            <a:miter lim="800000"/>
            <a:headEnd/>
            <a:tailEnd/>
          </a:ln>
        </p:spPr>
      </p:pic>
      <p:grpSp>
        <p:nvGrpSpPr>
          <p:cNvPr id="57" name="Group 100"/>
          <p:cNvGrpSpPr>
            <a:grpSpLocks/>
          </p:cNvGrpSpPr>
          <p:nvPr/>
        </p:nvGrpSpPr>
        <p:grpSpPr bwMode="auto">
          <a:xfrm>
            <a:off x="6519862" y="2201862"/>
            <a:ext cx="1625633" cy="1406525"/>
            <a:chOff x="2051050" y="2600325"/>
            <a:chExt cx="1625282" cy="1406525"/>
          </a:xfrm>
        </p:grpSpPr>
        <p:grpSp>
          <p:nvGrpSpPr>
            <p:cNvPr id="58" name="Group 7"/>
            <p:cNvGrpSpPr>
              <a:grpSpLocks/>
            </p:cNvGrpSpPr>
            <p:nvPr/>
          </p:nvGrpSpPr>
          <p:grpSpPr bwMode="auto">
            <a:xfrm>
              <a:off x="2051050" y="3500438"/>
              <a:ext cx="73025" cy="73025"/>
              <a:chOff x="1292" y="2205"/>
              <a:chExt cx="46" cy="46"/>
            </a:xfrm>
          </p:grpSpPr>
          <p:sp>
            <p:nvSpPr>
              <p:cNvPr id="77"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8"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59" name="Group 10"/>
            <p:cNvGrpSpPr>
              <a:grpSpLocks/>
            </p:cNvGrpSpPr>
            <p:nvPr/>
          </p:nvGrpSpPr>
          <p:grpSpPr bwMode="auto">
            <a:xfrm>
              <a:off x="2087563" y="2708275"/>
              <a:ext cx="73025" cy="73025"/>
              <a:chOff x="1292" y="2205"/>
              <a:chExt cx="46" cy="46"/>
            </a:xfrm>
          </p:grpSpPr>
          <p:sp>
            <p:nvSpPr>
              <p:cNvPr id="75"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6"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0" name="Group 13"/>
            <p:cNvGrpSpPr>
              <a:grpSpLocks/>
            </p:cNvGrpSpPr>
            <p:nvPr/>
          </p:nvGrpSpPr>
          <p:grpSpPr bwMode="auto">
            <a:xfrm>
              <a:off x="2374900" y="2995613"/>
              <a:ext cx="73025" cy="73025"/>
              <a:chOff x="1292" y="2205"/>
              <a:chExt cx="46" cy="46"/>
            </a:xfrm>
          </p:grpSpPr>
          <p:sp>
            <p:nvSpPr>
              <p:cNvPr id="73"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4"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1" name="Group 16"/>
            <p:cNvGrpSpPr>
              <a:grpSpLocks/>
            </p:cNvGrpSpPr>
            <p:nvPr/>
          </p:nvGrpSpPr>
          <p:grpSpPr bwMode="auto">
            <a:xfrm>
              <a:off x="3238500" y="3571875"/>
              <a:ext cx="73025" cy="73025"/>
              <a:chOff x="1292" y="2205"/>
              <a:chExt cx="46" cy="46"/>
            </a:xfrm>
          </p:grpSpPr>
          <p:sp>
            <p:nvSpPr>
              <p:cNvPr id="71"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2"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2" name="Group 19"/>
            <p:cNvGrpSpPr>
              <a:grpSpLocks/>
            </p:cNvGrpSpPr>
            <p:nvPr/>
          </p:nvGrpSpPr>
          <p:grpSpPr bwMode="auto">
            <a:xfrm>
              <a:off x="2986088" y="3933825"/>
              <a:ext cx="73025" cy="73025"/>
              <a:chOff x="1292" y="2205"/>
              <a:chExt cx="46" cy="46"/>
            </a:xfrm>
          </p:grpSpPr>
          <p:sp>
            <p:nvSpPr>
              <p:cNvPr id="69"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0"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3" name="Group 22"/>
            <p:cNvGrpSpPr>
              <a:grpSpLocks/>
            </p:cNvGrpSpPr>
            <p:nvPr/>
          </p:nvGrpSpPr>
          <p:grpSpPr bwMode="auto">
            <a:xfrm>
              <a:off x="3130550" y="2673350"/>
              <a:ext cx="73025" cy="73025"/>
              <a:chOff x="1292" y="2205"/>
              <a:chExt cx="46" cy="46"/>
            </a:xfrm>
          </p:grpSpPr>
          <p:sp>
            <p:nvSpPr>
              <p:cNvPr id="67"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68"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sp>
          <p:nvSpPr>
            <p:cNvPr id="64" name="Rectangle 91"/>
            <p:cNvSpPr>
              <a:spLocks noChangeArrowheads="1"/>
            </p:cNvSpPr>
            <p:nvPr/>
          </p:nvSpPr>
          <p:spPr bwMode="auto">
            <a:xfrm>
              <a:off x="2124075" y="2600325"/>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1</a:t>
              </a:r>
              <a:endParaRPr lang="en-US" b="1" dirty="0">
                <a:solidFill>
                  <a:srgbClr val="FFFF00"/>
                </a:solidFill>
              </a:endParaRPr>
            </a:p>
          </p:txBody>
        </p:sp>
        <p:sp>
          <p:nvSpPr>
            <p:cNvPr id="65" name="Rectangle 92"/>
            <p:cNvSpPr>
              <a:spLocks noChangeArrowheads="1"/>
            </p:cNvSpPr>
            <p:nvPr/>
          </p:nvSpPr>
          <p:spPr bwMode="auto">
            <a:xfrm>
              <a:off x="2051050" y="3429000"/>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2</a:t>
              </a:r>
              <a:endParaRPr lang="en-US" b="1" dirty="0">
                <a:solidFill>
                  <a:srgbClr val="FFFF00"/>
                </a:solidFill>
              </a:endParaRPr>
            </a:p>
          </p:txBody>
        </p:sp>
        <p:sp>
          <p:nvSpPr>
            <p:cNvPr id="66" name="Rectangle 93"/>
            <p:cNvSpPr>
              <a:spLocks noChangeArrowheads="1"/>
            </p:cNvSpPr>
            <p:nvPr/>
          </p:nvSpPr>
          <p:spPr bwMode="auto">
            <a:xfrm>
              <a:off x="3240088" y="3500438"/>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3</a:t>
              </a:r>
              <a:endParaRPr lang="en-US" b="1" dirty="0">
                <a:solidFill>
                  <a:srgbClr val="FFFF00"/>
                </a:solidFill>
              </a:endParaRPr>
            </a:p>
          </p:txBody>
        </p:sp>
      </p:grpSp>
      <p:sp>
        <p:nvSpPr>
          <p:cNvPr id="79" name="TextBox 78"/>
          <p:cNvSpPr txBox="1"/>
          <p:nvPr/>
        </p:nvSpPr>
        <p:spPr>
          <a:xfrm>
            <a:off x="685800" y="4173747"/>
            <a:ext cx="3534942" cy="461665"/>
          </a:xfrm>
          <a:prstGeom prst="rect">
            <a:avLst/>
          </a:prstGeom>
          <a:noFill/>
        </p:spPr>
        <p:txBody>
          <a:bodyPr wrap="none" rtlCol="0">
            <a:spAutoFit/>
          </a:bodyPr>
          <a:lstStyle/>
          <a:p>
            <a:r>
              <a:rPr lang="en-US" sz="2400" b="1" dirty="0" smtClean="0"/>
              <a:t>Least squares solution</a:t>
            </a:r>
            <a:endParaRPr lang="en-US" sz="2400" b="1" dirty="0"/>
          </a:p>
        </p:txBody>
      </p:sp>
      <p:graphicFrame>
        <p:nvGraphicFramePr>
          <p:cNvPr id="80" name="Object 79"/>
          <p:cNvGraphicFramePr>
            <a:graphicFrameLocks noChangeAspect="1"/>
          </p:cNvGraphicFramePr>
          <p:nvPr/>
        </p:nvGraphicFramePr>
        <p:xfrm>
          <a:off x="6400800" y="4343400"/>
          <a:ext cx="2476500" cy="990600"/>
        </p:xfrm>
        <a:graphic>
          <a:graphicData uri="http://schemas.openxmlformats.org/presentationml/2006/ole">
            <mc:AlternateContent xmlns:mc="http://schemas.openxmlformats.org/markup-compatibility/2006">
              <mc:Choice xmlns:v="urn:schemas-microsoft-com:vml" Requires="v">
                <p:oleObj spid="_x0000_s7180" name="Equation" r:id="rId4" imgW="1206360" imgH="482400" progId="Equation.3">
                  <p:embed/>
                </p:oleObj>
              </mc:Choice>
              <mc:Fallback>
                <p:oleObj name="Equation" r:id="rId4" imgW="120636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343400"/>
                        <a:ext cx="24765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Right Arrow 80"/>
          <p:cNvSpPr/>
          <p:nvPr/>
        </p:nvSpPr>
        <p:spPr>
          <a:xfrm>
            <a:off x="4343400" y="2743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77265" y="2286000"/>
            <a:ext cx="748923" cy="369332"/>
          </a:xfrm>
          <a:prstGeom prst="rect">
            <a:avLst/>
          </a:prstGeom>
          <a:noFill/>
        </p:spPr>
        <p:txBody>
          <a:bodyPr wrap="none" rtlCol="0">
            <a:spAutoFit/>
          </a:bodyPr>
          <a:lstStyle/>
          <a:p>
            <a:r>
              <a:rPr lang="en-US" dirty="0" smtClean="0"/>
              <a:t>(</a:t>
            </a:r>
            <a:r>
              <a:rPr lang="en-US" dirty="0" err="1" smtClean="0"/>
              <a:t>t</a:t>
            </a:r>
            <a:r>
              <a:rPr lang="en-US" baseline="-25000" dirty="0" err="1" smtClean="0"/>
              <a:t>x</a:t>
            </a:r>
            <a:r>
              <a:rPr lang="en-US" dirty="0" smtClean="0"/>
              <a:t>, </a:t>
            </a:r>
            <a:r>
              <a:rPr lang="en-US" dirty="0" err="1" smtClean="0"/>
              <a:t>t</a:t>
            </a:r>
            <a:r>
              <a:rPr lang="en-US" baseline="-25000" dirty="0" err="1" smtClean="0"/>
              <a:t>y</a:t>
            </a:r>
            <a:r>
              <a:rPr lang="en-US" dirty="0" smtClean="0"/>
              <a:t>)</a:t>
            </a:r>
            <a:endParaRPr lang="en-US" dirty="0"/>
          </a:p>
        </p:txBody>
      </p:sp>
      <p:sp>
        <p:nvSpPr>
          <p:cNvPr id="83" name="TextBox 82"/>
          <p:cNvSpPr txBox="1"/>
          <p:nvPr/>
        </p:nvSpPr>
        <p:spPr>
          <a:xfrm>
            <a:off x="762000" y="4559212"/>
            <a:ext cx="5029200" cy="2308324"/>
          </a:xfrm>
          <a:prstGeom prst="rect">
            <a:avLst/>
          </a:prstGeom>
          <a:noFill/>
        </p:spPr>
        <p:txBody>
          <a:bodyPr wrap="square" rtlCol="0">
            <a:spAutoFit/>
          </a:bodyPr>
          <a:lstStyle/>
          <a:p>
            <a:pPr marL="342900" indent="-342900">
              <a:buAutoNum type="arabicPeriod"/>
            </a:pPr>
            <a:r>
              <a:rPr lang="en-US" dirty="0" smtClean="0"/>
              <a:t>Write down objective function</a:t>
            </a:r>
          </a:p>
          <a:p>
            <a:pPr marL="342900" indent="-342900">
              <a:buAutoNum type="arabicPeriod"/>
            </a:pPr>
            <a:r>
              <a:rPr lang="en-US" dirty="0" smtClean="0"/>
              <a:t>Derived </a:t>
            </a:r>
            <a:r>
              <a:rPr lang="en-US" dirty="0" smtClean="0"/>
              <a:t>solution</a:t>
            </a:r>
          </a:p>
          <a:p>
            <a:pPr marL="914400" lvl="1" indent="-457200">
              <a:buFont typeface="+mj-lt"/>
              <a:buAutoNum type="alphaLcParenR"/>
            </a:pPr>
            <a:r>
              <a:rPr lang="en-US" dirty="0" smtClean="0"/>
              <a:t>Compute derivative</a:t>
            </a:r>
          </a:p>
          <a:p>
            <a:pPr marL="914400" lvl="1" indent="-457200">
              <a:buFont typeface="+mj-lt"/>
              <a:buAutoNum type="alphaLcParenR"/>
            </a:pPr>
            <a:r>
              <a:rPr lang="en-US" dirty="0" smtClean="0"/>
              <a:t>Compute solution</a:t>
            </a:r>
          </a:p>
          <a:p>
            <a:pPr marL="342900" indent="-342900">
              <a:buAutoNum type="arabicPeriod"/>
            </a:pPr>
            <a:r>
              <a:rPr lang="en-US" dirty="0" smtClean="0"/>
              <a:t>Computational solution</a:t>
            </a:r>
          </a:p>
          <a:p>
            <a:pPr marL="914400" lvl="1" indent="-457200">
              <a:buFont typeface="+mj-lt"/>
              <a:buAutoNum type="alphaLcParenR"/>
            </a:pPr>
            <a:r>
              <a:rPr lang="en-US" dirty="0" smtClean="0"/>
              <a:t>Write in form Ax=b</a:t>
            </a:r>
          </a:p>
          <a:p>
            <a:pPr marL="800100" lvl="1" indent="-342900">
              <a:buAutoNum type="alphaLcParenR"/>
            </a:pPr>
            <a:r>
              <a:rPr lang="en-US" dirty="0" smtClean="0"/>
              <a:t>Solve using pseudo-inverse or </a:t>
            </a:r>
            <a:r>
              <a:rPr lang="en-US" dirty="0" err="1" smtClean="0"/>
              <a:t>eigenvalue</a:t>
            </a:r>
            <a:r>
              <a:rPr lang="en-US" dirty="0" smtClean="0"/>
              <a:t> decomposition</a:t>
            </a:r>
            <a:endParaRPr lang="en-US" dirty="0"/>
          </a:p>
        </p:txBody>
      </p:sp>
      <p:graphicFrame>
        <p:nvGraphicFramePr>
          <p:cNvPr id="237571" name="Object 3"/>
          <p:cNvGraphicFramePr>
            <a:graphicFrameLocks noChangeAspect="1"/>
          </p:cNvGraphicFramePr>
          <p:nvPr/>
        </p:nvGraphicFramePr>
        <p:xfrm>
          <a:off x="6553200" y="5372947"/>
          <a:ext cx="1905000" cy="1485053"/>
        </p:xfrm>
        <a:graphic>
          <a:graphicData uri="http://schemas.openxmlformats.org/presentationml/2006/ole">
            <mc:AlternateContent xmlns:mc="http://schemas.openxmlformats.org/markup-compatibility/2006">
              <mc:Choice xmlns:v="urn:schemas-microsoft-com:vml" Requires="v">
                <p:oleObj spid="_x0000_s7181" name="Equation" r:id="rId6" imgW="1498320" imgH="1168200" progId="Equation.3">
                  <p:embed/>
                </p:oleObj>
              </mc:Choice>
              <mc:Fallback>
                <p:oleObj name="Equation" r:id="rId6" imgW="1498320" imgH="1168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372947"/>
                        <a:ext cx="1905000" cy="14850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314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85800" y="8382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Example: solving for translation</a:t>
            </a:r>
            <a:endParaRPr lang="en-US" dirty="0"/>
          </a:p>
        </p:txBody>
      </p:sp>
      <p:pic>
        <p:nvPicPr>
          <p:cNvPr id="29" name="Picture 5" descr="obj14__0"/>
          <p:cNvPicPr>
            <a:picLocks noChangeAspect="1" noChangeArrowheads="1"/>
          </p:cNvPicPr>
          <p:nvPr/>
        </p:nvPicPr>
        <p:blipFill>
          <a:blip r:embed="rId3" cstate="print"/>
          <a:srcRect/>
          <a:stretch>
            <a:fillRect/>
          </a:stretch>
        </p:blipFill>
        <p:spPr bwMode="auto">
          <a:xfrm>
            <a:off x="815975" y="1214438"/>
            <a:ext cx="2141538" cy="2028825"/>
          </a:xfrm>
          <a:prstGeom prst="rect">
            <a:avLst/>
          </a:prstGeom>
          <a:noFill/>
          <a:ln w="9525">
            <a:noFill/>
            <a:miter lim="800000"/>
            <a:headEnd/>
            <a:tailEnd/>
          </a:ln>
        </p:spPr>
      </p:pic>
      <p:grpSp>
        <p:nvGrpSpPr>
          <p:cNvPr id="3" name="Group 100"/>
          <p:cNvGrpSpPr>
            <a:grpSpLocks/>
          </p:cNvGrpSpPr>
          <p:nvPr/>
        </p:nvGrpSpPr>
        <p:grpSpPr bwMode="auto">
          <a:xfrm>
            <a:off x="1247775" y="1406525"/>
            <a:ext cx="1625633" cy="1406525"/>
            <a:chOff x="2051050" y="2600325"/>
            <a:chExt cx="1625282" cy="1406525"/>
          </a:xfrm>
        </p:grpSpPr>
        <p:grpSp>
          <p:nvGrpSpPr>
            <p:cNvPr id="4" name="Group 7"/>
            <p:cNvGrpSpPr>
              <a:grpSpLocks/>
            </p:cNvGrpSpPr>
            <p:nvPr/>
          </p:nvGrpSpPr>
          <p:grpSpPr bwMode="auto">
            <a:xfrm>
              <a:off x="2051050" y="3500438"/>
              <a:ext cx="73025" cy="73025"/>
              <a:chOff x="1292" y="2205"/>
              <a:chExt cx="46" cy="46"/>
            </a:xfrm>
          </p:grpSpPr>
          <p:sp>
            <p:nvSpPr>
              <p:cNvPr id="51"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2"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5" name="Group 10"/>
            <p:cNvGrpSpPr>
              <a:grpSpLocks/>
            </p:cNvGrpSpPr>
            <p:nvPr/>
          </p:nvGrpSpPr>
          <p:grpSpPr bwMode="auto">
            <a:xfrm>
              <a:off x="2087563" y="2708275"/>
              <a:ext cx="73025" cy="73025"/>
              <a:chOff x="1292" y="2205"/>
              <a:chExt cx="46" cy="46"/>
            </a:xfrm>
          </p:grpSpPr>
          <p:sp>
            <p:nvSpPr>
              <p:cNvPr id="49"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0"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 name="Group 13"/>
            <p:cNvGrpSpPr>
              <a:grpSpLocks/>
            </p:cNvGrpSpPr>
            <p:nvPr/>
          </p:nvGrpSpPr>
          <p:grpSpPr bwMode="auto">
            <a:xfrm>
              <a:off x="2374900" y="2995613"/>
              <a:ext cx="73025" cy="73025"/>
              <a:chOff x="1292" y="2205"/>
              <a:chExt cx="46" cy="46"/>
            </a:xfrm>
          </p:grpSpPr>
          <p:sp>
            <p:nvSpPr>
              <p:cNvPr id="47"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8"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7" name="Group 16"/>
            <p:cNvGrpSpPr>
              <a:grpSpLocks/>
            </p:cNvGrpSpPr>
            <p:nvPr/>
          </p:nvGrpSpPr>
          <p:grpSpPr bwMode="auto">
            <a:xfrm>
              <a:off x="3238500" y="3571875"/>
              <a:ext cx="73025" cy="73025"/>
              <a:chOff x="1292" y="2205"/>
              <a:chExt cx="46" cy="46"/>
            </a:xfrm>
          </p:grpSpPr>
          <p:sp>
            <p:nvSpPr>
              <p:cNvPr id="45"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6"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 name="Group 19"/>
            <p:cNvGrpSpPr>
              <a:grpSpLocks/>
            </p:cNvGrpSpPr>
            <p:nvPr/>
          </p:nvGrpSpPr>
          <p:grpSpPr bwMode="auto">
            <a:xfrm>
              <a:off x="2986088" y="3933825"/>
              <a:ext cx="73025" cy="73025"/>
              <a:chOff x="1292" y="2205"/>
              <a:chExt cx="46" cy="46"/>
            </a:xfrm>
          </p:grpSpPr>
          <p:sp>
            <p:nvSpPr>
              <p:cNvPr id="43"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4"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9" name="Group 22"/>
            <p:cNvGrpSpPr>
              <a:grpSpLocks/>
            </p:cNvGrpSpPr>
            <p:nvPr/>
          </p:nvGrpSpPr>
          <p:grpSpPr bwMode="auto">
            <a:xfrm>
              <a:off x="3130550" y="2673350"/>
              <a:ext cx="73025" cy="73025"/>
              <a:chOff x="1292" y="2205"/>
              <a:chExt cx="46" cy="46"/>
            </a:xfrm>
          </p:grpSpPr>
          <p:sp>
            <p:nvSpPr>
              <p:cNvPr id="41"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2"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sp>
          <p:nvSpPr>
            <p:cNvPr id="38" name="Rectangle 91"/>
            <p:cNvSpPr>
              <a:spLocks noChangeArrowheads="1"/>
            </p:cNvSpPr>
            <p:nvPr/>
          </p:nvSpPr>
          <p:spPr bwMode="auto">
            <a:xfrm>
              <a:off x="2124075" y="2600325"/>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dirty="0">
                  <a:solidFill>
                    <a:srgbClr val="FFFF00"/>
                  </a:solidFill>
                </a:rPr>
                <a:t>A</a:t>
              </a:r>
              <a:r>
                <a:rPr lang="pl-PL" b="1" baseline="-25000" dirty="0">
                  <a:solidFill>
                    <a:srgbClr val="FFFF00"/>
                  </a:solidFill>
                </a:rPr>
                <a:t>1</a:t>
              </a:r>
              <a:endParaRPr lang="en-US" b="1" dirty="0">
                <a:solidFill>
                  <a:srgbClr val="FFFF00"/>
                </a:solidFill>
              </a:endParaRPr>
            </a:p>
          </p:txBody>
        </p:sp>
        <p:sp>
          <p:nvSpPr>
            <p:cNvPr id="39" name="Rectangle 92"/>
            <p:cNvSpPr>
              <a:spLocks noChangeArrowheads="1"/>
            </p:cNvSpPr>
            <p:nvPr/>
          </p:nvSpPr>
          <p:spPr bwMode="auto">
            <a:xfrm>
              <a:off x="2051050" y="3429000"/>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a:solidFill>
                    <a:srgbClr val="FFFF00"/>
                  </a:solidFill>
                </a:rPr>
                <a:t>A</a:t>
              </a:r>
              <a:r>
                <a:rPr lang="pl-PL" b="1" baseline="-25000">
                  <a:solidFill>
                    <a:srgbClr val="FFFF00"/>
                  </a:solidFill>
                </a:rPr>
                <a:t>2</a:t>
              </a:r>
              <a:endParaRPr lang="en-US" b="1">
                <a:solidFill>
                  <a:srgbClr val="FFFF00"/>
                </a:solidFill>
              </a:endParaRPr>
            </a:p>
          </p:txBody>
        </p:sp>
        <p:sp>
          <p:nvSpPr>
            <p:cNvPr id="40" name="Rectangle 93"/>
            <p:cNvSpPr>
              <a:spLocks noChangeArrowheads="1"/>
            </p:cNvSpPr>
            <p:nvPr/>
          </p:nvSpPr>
          <p:spPr bwMode="auto">
            <a:xfrm>
              <a:off x="3240088" y="3500438"/>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dirty="0">
                  <a:solidFill>
                    <a:srgbClr val="FFFF00"/>
                  </a:solidFill>
                </a:rPr>
                <a:t>A</a:t>
              </a:r>
              <a:r>
                <a:rPr lang="pl-PL" b="1" baseline="-25000" dirty="0">
                  <a:solidFill>
                    <a:srgbClr val="FFFF00"/>
                  </a:solidFill>
                </a:rPr>
                <a:t>3</a:t>
              </a:r>
              <a:endParaRPr lang="en-US" b="1" dirty="0">
                <a:solidFill>
                  <a:srgbClr val="FFFF00"/>
                </a:solidFill>
              </a:endParaRPr>
            </a:p>
          </p:txBody>
        </p:sp>
      </p:grpSp>
      <p:sp>
        <p:nvSpPr>
          <p:cNvPr id="55" name="Rectangle 54"/>
          <p:cNvSpPr/>
          <p:nvPr/>
        </p:nvSpPr>
        <p:spPr>
          <a:xfrm>
            <a:off x="5181600" y="8382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 descr="obj14__0"/>
          <p:cNvPicPr>
            <a:picLocks noChangeAspect="1" noChangeArrowheads="1"/>
          </p:cNvPicPr>
          <p:nvPr/>
        </p:nvPicPr>
        <p:blipFill>
          <a:blip r:embed="rId3" cstate="print"/>
          <a:srcRect/>
          <a:stretch>
            <a:fillRect/>
          </a:stretch>
        </p:blipFill>
        <p:spPr bwMode="auto">
          <a:xfrm>
            <a:off x="6088062" y="2009775"/>
            <a:ext cx="2141538" cy="2028825"/>
          </a:xfrm>
          <a:prstGeom prst="rect">
            <a:avLst/>
          </a:prstGeom>
          <a:noFill/>
          <a:ln w="9525">
            <a:noFill/>
            <a:miter lim="800000"/>
            <a:headEnd/>
            <a:tailEnd/>
          </a:ln>
        </p:spPr>
      </p:pic>
      <p:grpSp>
        <p:nvGrpSpPr>
          <p:cNvPr id="10" name="Group 100"/>
          <p:cNvGrpSpPr>
            <a:grpSpLocks/>
          </p:cNvGrpSpPr>
          <p:nvPr/>
        </p:nvGrpSpPr>
        <p:grpSpPr bwMode="auto">
          <a:xfrm>
            <a:off x="6519862" y="2201862"/>
            <a:ext cx="1625633" cy="1406525"/>
            <a:chOff x="2051050" y="2600325"/>
            <a:chExt cx="1625282" cy="1406525"/>
          </a:xfrm>
        </p:grpSpPr>
        <p:grpSp>
          <p:nvGrpSpPr>
            <p:cNvPr id="11" name="Group 7"/>
            <p:cNvGrpSpPr>
              <a:grpSpLocks/>
            </p:cNvGrpSpPr>
            <p:nvPr/>
          </p:nvGrpSpPr>
          <p:grpSpPr bwMode="auto">
            <a:xfrm>
              <a:off x="2051050" y="3500438"/>
              <a:ext cx="73025" cy="73025"/>
              <a:chOff x="1292" y="2205"/>
              <a:chExt cx="46" cy="46"/>
            </a:xfrm>
          </p:grpSpPr>
          <p:sp>
            <p:nvSpPr>
              <p:cNvPr id="77"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8"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 name="Group 10"/>
            <p:cNvGrpSpPr>
              <a:grpSpLocks/>
            </p:cNvGrpSpPr>
            <p:nvPr/>
          </p:nvGrpSpPr>
          <p:grpSpPr bwMode="auto">
            <a:xfrm>
              <a:off x="2087563" y="2708275"/>
              <a:ext cx="73025" cy="73025"/>
              <a:chOff x="1292" y="2205"/>
              <a:chExt cx="46" cy="46"/>
            </a:xfrm>
          </p:grpSpPr>
          <p:sp>
            <p:nvSpPr>
              <p:cNvPr id="75"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6"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3" name="Group 13"/>
            <p:cNvGrpSpPr>
              <a:grpSpLocks/>
            </p:cNvGrpSpPr>
            <p:nvPr/>
          </p:nvGrpSpPr>
          <p:grpSpPr bwMode="auto">
            <a:xfrm>
              <a:off x="2374900" y="2995613"/>
              <a:ext cx="73025" cy="73025"/>
              <a:chOff x="1292" y="2205"/>
              <a:chExt cx="46" cy="46"/>
            </a:xfrm>
          </p:grpSpPr>
          <p:sp>
            <p:nvSpPr>
              <p:cNvPr id="73"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4"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 name="Group 16"/>
            <p:cNvGrpSpPr>
              <a:grpSpLocks/>
            </p:cNvGrpSpPr>
            <p:nvPr/>
          </p:nvGrpSpPr>
          <p:grpSpPr bwMode="auto">
            <a:xfrm>
              <a:off x="3238500" y="3571875"/>
              <a:ext cx="73025" cy="73025"/>
              <a:chOff x="1292" y="2205"/>
              <a:chExt cx="46" cy="46"/>
            </a:xfrm>
          </p:grpSpPr>
          <p:sp>
            <p:nvSpPr>
              <p:cNvPr id="71"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2"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5" name="Group 19"/>
            <p:cNvGrpSpPr>
              <a:grpSpLocks/>
            </p:cNvGrpSpPr>
            <p:nvPr/>
          </p:nvGrpSpPr>
          <p:grpSpPr bwMode="auto">
            <a:xfrm>
              <a:off x="2986088" y="3933825"/>
              <a:ext cx="73025" cy="73025"/>
              <a:chOff x="1292" y="2205"/>
              <a:chExt cx="46" cy="46"/>
            </a:xfrm>
          </p:grpSpPr>
          <p:sp>
            <p:nvSpPr>
              <p:cNvPr id="69"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0"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6" name="Group 22"/>
            <p:cNvGrpSpPr>
              <a:grpSpLocks/>
            </p:cNvGrpSpPr>
            <p:nvPr/>
          </p:nvGrpSpPr>
          <p:grpSpPr bwMode="auto">
            <a:xfrm>
              <a:off x="3130550" y="2673350"/>
              <a:ext cx="73025" cy="73025"/>
              <a:chOff x="1292" y="2205"/>
              <a:chExt cx="46" cy="46"/>
            </a:xfrm>
          </p:grpSpPr>
          <p:sp>
            <p:nvSpPr>
              <p:cNvPr id="67"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68"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sp>
          <p:nvSpPr>
            <p:cNvPr id="64" name="Rectangle 91"/>
            <p:cNvSpPr>
              <a:spLocks noChangeArrowheads="1"/>
            </p:cNvSpPr>
            <p:nvPr/>
          </p:nvSpPr>
          <p:spPr bwMode="auto">
            <a:xfrm>
              <a:off x="2124075" y="2600325"/>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1</a:t>
              </a:r>
              <a:endParaRPr lang="en-US" b="1" dirty="0">
                <a:solidFill>
                  <a:srgbClr val="FFFF00"/>
                </a:solidFill>
              </a:endParaRPr>
            </a:p>
          </p:txBody>
        </p:sp>
        <p:sp>
          <p:nvSpPr>
            <p:cNvPr id="65" name="Rectangle 92"/>
            <p:cNvSpPr>
              <a:spLocks noChangeArrowheads="1"/>
            </p:cNvSpPr>
            <p:nvPr/>
          </p:nvSpPr>
          <p:spPr bwMode="auto">
            <a:xfrm>
              <a:off x="2051050" y="3429000"/>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2</a:t>
              </a:r>
              <a:endParaRPr lang="en-US" b="1" dirty="0">
                <a:solidFill>
                  <a:srgbClr val="FFFF00"/>
                </a:solidFill>
              </a:endParaRPr>
            </a:p>
          </p:txBody>
        </p:sp>
        <p:sp>
          <p:nvSpPr>
            <p:cNvPr id="66" name="Rectangle 93"/>
            <p:cNvSpPr>
              <a:spLocks noChangeArrowheads="1"/>
            </p:cNvSpPr>
            <p:nvPr/>
          </p:nvSpPr>
          <p:spPr bwMode="auto">
            <a:xfrm>
              <a:off x="3240088" y="3500438"/>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3</a:t>
              </a:r>
              <a:endParaRPr lang="en-US" b="1" dirty="0">
                <a:solidFill>
                  <a:srgbClr val="FFFF00"/>
                </a:solidFill>
              </a:endParaRPr>
            </a:p>
          </p:txBody>
        </p:sp>
      </p:grpSp>
      <p:sp>
        <p:nvSpPr>
          <p:cNvPr id="79" name="TextBox 78"/>
          <p:cNvSpPr txBox="1"/>
          <p:nvPr/>
        </p:nvSpPr>
        <p:spPr>
          <a:xfrm>
            <a:off x="685800" y="4724400"/>
            <a:ext cx="2783134" cy="461665"/>
          </a:xfrm>
          <a:prstGeom prst="rect">
            <a:avLst/>
          </a:prstGeom>
          <a:noFill/>
        </p:spPr>
        <p:txBody>
          <a:bodyPr wrap="none" rtlCol="0">
            <a:spAutoFit/>
          </a:bodyPr>
          <a:lstStyle/>
          <a:p>
            <a:r>
              <a:rPr lang="en-US" sz="2400" b="1" dirty="0" smtClean="0"/>
              <a:t>RANSAC solution</a:t>
            </a:r>
            <a:endParaRPr lang="en-US" sz="2400" b="1" dirty="0"/>
          </a:p>
        </p:txBody>
      </p:sp>
      <p:graphicFrame>
        <p:nvGraphicFramePr>
          <p:cNvPr id="80" name="Object 79"/>
          <p:cNvGraphicFramePr>
            <a:graphicFrameLocks noChangeAspect="1"/>
          </p:cNvGraphicFramePr>
          <p:nvPr/>
        </p:nvGraphicFramePr>
        <p:xfrm>
          <a:off x="6477000" y="4800600"/>
          <a:ext cx="2476500" cy="990600"/>
        </p:xfrm>
        <a:graphic>
          <a:graphicData uri="http://schemas.openxmlformats.org/presentationml/2006/ole">
            <mc:AlternateContent xmlns:mc="http://schemas.openxmlformats.org/markup-compatibility/2006">
              <mc:Choice xmlns:v="urn:schemas-microsoft-com:vml" Requires="v">
                <p:oleObj spid="_x0000_s8199" name="Equation" r:id="rId4" imgW="1206360" imgH="482400" progId="Equation.3">
                  <p:embed/>
                </p:oleObj>
              </mc:Choice>
              <mc:Fallback>
                <p:oleObj name="Equation" r:id="rId4" imgW="120636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800600"/>
                        <a:ext cx="24765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Right Arrow 80"/>
          <p:cNvSpPr/>
          <p:nvPr/>
        </p:nvSpPr>
        <p:spPr>
          <a:xfrm>
            <a:off x="4343400" y="2743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77265" y="2286000"/>
            <a:ext cx="748923" cy="369332"/>
          </a:xfrm>
          <a:prstGeom prst="rect">
            <a:avLst/>
          </a:prstGeom>
          <a:noFill/>
        </p:spPr>
        <p:txBody>
          <a:bodyPr wrap="none" rtlCol="0">
            <a:spAutoFit/>
          </a:bodyPr>
          <a:lstStyle/>
          <a:p>
            <a:r>
              <a:rPr lang="en-US" dirty="0" smtClean="0"/>
              <a:t>(</a:t>
            </a:r>
            <a:r>
              <a:rPr lang="en-US" dirty="0" err="1" smtClean="0"/>
              <a:t>t</a:t>
            </a:r>
            <a:r>
              <a:rPr lang="en-US" baseline="-25000" dirty="0" err="1" smtClean="0"/>
              <a:t>x</a:t>
            </a:r>
            <a:r>
              <a:rPr lang="en-US" dirty="0" smtClean="0"/>
              <a:t>, </a:t>
            </a:r>
            <a:r>
              <a:rPr lang="en-US" dirty="0" err="1" smtClean="0"/>
              <a:t>t</a:t>
            </a:r>
            <a:r>
              <a:rPr lang="en-US" baseline="-25000" dirty="0" err="1" smtClean="0"/>
              <a:t>y</a:t>
            </a:r>
            <a:r>
              <a:rPr lang="en-US" dirty="0" smtClean="0"/>
              <a:t>)</a:t>
            </a:r>
            <a:endParaRPr lang="en-US" dirty="0"/>
          </a:p>
        </p:txBody>
      </p:sp>
      <p:sp>
        <p:nvSpPr>
          <p:cNvPr id="83" name="TextBox 82"/>
          <p:cNvSpPr txBox="1"/>
          <p:nvPr/>
        </p:nvSpPr>
        <p:spPr>
          <a:xfrm>
            <a:off x="762000" y="5122653"/>
            <a:ext cx="5029200" cy="1200329"/>
          </a:xfrm>
          <a:prstGeom prst="rect">
            <a:avLst/>
          </a:prstGeom>
          <a:noFill/>
        </p:spPr>
        <p:txBody>
          <a:bodyPr wrap="square" rtlCol="0">
            <a:spAutoFit/>
          </a:bodyPr>
          <a:lstStyle/>
          <a:p>
            <a:pPr marL="342900" indent="-342900">
              <a:buAutoNum type="arabicPeriod"/>
            </a:pPr>
            <a:r>
              <a:rPr lang="en-US" dirty="0" smtClean="0"/>
              <a:t>Sample a set of matching points (1 pair)</a:t>
            </a:r>
          </a:p>
          <a:p>
            <a:pPr marL="342900" indent="-342900">
              <a:buAutoNum type="arabicPeriod"/>
            </a:pPr>
            <a:r>
              <a:rPr lang="en-US" dirty="0" smtClean="0"/>
              <a:t>Solve for transformation parameters</a:t>
            </a:r>
          </a:p>
          <a:p>
            <a:pPr marL="342900" indent="-342900">
              <a:buAutoNum type="arabicPeriod"/>
            </a:pPr>
            <a:r>
              <a:rPr lang="en-US" dirty="0" smtClean="0"/>
              <a:t>Score parameters with number of inliers</a:t>
            </a:r>
          </a:p>
          <a:p>
            <a:pPr marL="342900" indent="-342900">
              <a:buAutoNum type="arabicPeriod"/>
            </a:pPr>
            <a:r>
              <a:rPr lang="en-US" dirty="0" smtClean="0"/>
              <a:t>Repeat steps 1-3 N times</a:t>
            </a:r>
          </a:p>
        </p:txBody>
      </p:sp>
      <p:sp>
        <p:nvSpPr>
          <p:cNvPr id="127" name="TextBox 126"/>
          <p:cNvSpPr txBox="1"/>
          <p:nvPr/>
        </p:nvSpPr>
        <p:spPr>
          <a:xfrm>
            <a:off x="3581400" y="4267200"/>
            <a:ext cx="2082621" cy="369332"/>
          </a:xfrm>
          <a:prstGeom prst="rect">
            <a:avLst/>
          </a:prstGeom>
          <a:noFill/>
        </p:spPr>
        <p:txBody>
          <a:bodyPr wrap="none" rtlCol="0">
            <a:spAutoFit/>
          </a:bodyPr>
          <a:lstStyle/>
          <a:p>
            <a:r>
              <a:rPr lang="en-US" b="1" dirty="0" smtClean="0">
                <a:solidFill>
                  <a:srgbClr val="FF0000"/>
                </a:solidFill>
              </a:rPr>
              <a:t>Problem: outliers</a:t>
            </a:r>
            <a:endParaRPr lang="en-US" b="1" dirty="0">
              <a:solidFill>
                <a:srgbClr val="FF0000"/>
              </a:solidFill>
            </a:endParaRPr>
          </a:p>
        </p:txBody>
      </p:sp>
      <p:sp>
        <p:nvSpPr>
          <p:cNvPr id="105" name="Rectangle 93"/>
          <p:cNvSpPr>
            <a:spLocks noChangeArrowheads="1"/>
          </p:cNvSpPr>
          <p:nvPr/>
        </p:nvSpPr>
        <p:spPr bwMode="auto">
          <a:xfrm>
            <a:off x="1295400" y="2895600"/>
            <a:ext cx="436338" cy="369332"/>
          </a:xfrm>
          <a:prstGeom prst="rect">
            <a:avLst/>
          </a:prstGeom>
          <a:noFill/>
          <a:ln w="38100" cap="sq">
            <a:solidFill>
              <a:srgbClr val="FF0000"/>
            </a:solidFill>
            <a:miter lim="800000"/>
            <a:headEnd type="none" w="sm" len="sm"/>
            <a:tailEnd type="none" w="sm" len="sm"/>
          </a:ln>
        </p:spPr>
        <p:txBody>
          <a:bodyPr wrap="none">
            <a:spAutoFit/>
          </a:bodyPr>
          <a:lstStyle/>
          <a:p>
            <a:pPr eaLnBrk="0" hangingPunct="0"/>
            <a:r>
              <a:rPr lang="pl-PL" b="1" dirty="0" smtClean="0">
                <a:solidFill>
                  <a:srgbClr val="FFFF00"/>
                </a:solidFill>
              </a:rPr>
              <a:t>A</a:t>
            </a:r>
            <a:r>
              <a:rPr lang="en-US" b="1" baseline="-25000" dirty="0" smtClean="0">
                <a:solidFill>
                  <a:srgbClr val="FFFF00"/>
                </a:solidFill>
              </a:rPr>
              <a:t>4</a:t>
            </a:r>
            <a:endParaRPr lang="en-US" b="1" dirty="0">
              <a:solidFill>
                <a:srgbClr val="FFFF00"/>
              </a:solidFill>
            </a:endParaRPr>
          </a:p>
        </p:txBody>
      </p:sp>
      <p:sp>
        <p:nvSpPr>
          <p:cNvPr id="106" name="Rectangle 93"/>
          <p:cNvSpPr>
            <a:spLocks noChangeArrowheads="1"/>
          </p:cNvSpPr>
          <p:nvPr/>
        </p:nvSpPr>
        <p:spPr bwMode="auto">
          <a:xfrm>
            <a:off x="2133600" y="1676400"/>
            <a:ext cx="436338" cy="369332"/>
          </a:xfrm>
          <a:prstGeom prst="rect">
            <a:avLst/>
          </a:prstGeom>
          <a:noFill/>
          <a:ln w="38100" cap="sq">
            <a:solidFill>
              <a:srgbClr val="FF0000"/>
            </a:solidFill>
            <a:miter lim="800000"/>
            <a:headEnd type="none" w="sm" len="sm"/>
            <a:tailEnd type="none" w="sm" len="sm"/>
          </a:ln>
        </p:spPr>
        <p:txBody>
          <a:bodyPr wrap="none">
            <a:spAutoFit/>
          </a:bodyPr>
          <a:lstStyle/>
          <a:p>
            <a:pPr eaLnBrk="0" hangingPunct="0"/>
            <a:r>
              <a:rPr lang="pl-PL" b="1" dirty="0" smtClean="0">
                <a:solidFill>
                  <a:srgbClr val="FFFF00"/>
                </a:solidFill>
              </a:rPr>
              <a:t>A</a:t>
            </a:r>
            <a:r>
              <a:rPr lang="en-US" b="1" baseline="-25000" dirty="0" smtClean="0">
                <a:solidFill>
                  <a:srgbClr val="FFFF00"/>
                </a:solidFill>
              </a:rPr>
              <a:t>5</a:t>
            </a:r>
            <a:endParaRPr lang="en-US" b="1" dirty="0">
              <a:solidFill>
                <a:srgbClr val="FFFF00"/>
              </a:solidFill>
            </a:endParaRPr>
          </a:p>
        </p:txBody>
      </p:sp>
      <p:sp>
        <p:nvSpPr>
          <p:cNvPr id="107" name="Rectangle 92"/>
          <p:cNvSpPr>
            <a:spLocks noChangeArrowheads="1"/>
          </p:cNvSpPr>
          <p:nvPr/>
        </p:nvSpPr>
        <p:spPr bwMode="auto">
          <a:xfrm>
            <a:off x="6781800" y="3352800"/>
            <a:ext cx="436338" cy="369332"/>
          </a:xfrm>
          <a:prstGeom prst="rect">
            <a:avLst/>
          </a:prstGeom>
          <a:noFill/>
          <a:ln w="38100" cap="sq">
            <a:solidFill>
              <a:srgbClr val="FF0000"/>
            </a:solidFill>
            <a:miter lim="800000"/>
            <a:headEnd type="none" w="sm" len="sm"/>
            <a:tailEnd type="none" w="sm" len="sm"/>
          </a:ln>
        </p:spPr>
        <p:txBody>
          <a:bodyPr wrap="none">
            <a:spAutoFit/>
          </a:bodyPr>
          <a:lstStyle/>
          <a:p>
            <a:pPr eaLnBrk="0" hangingPunct="0"/>
            <a:r>
              <a:rPr lang="en-US" b="1" dirty="0" smtClean="0">
                <a:solidFill>
                  <a:srgbClr val="FFFF00"/>
                </a:solidFill>
              </a:rPr>
              <a:t>B</a:t>
            </a:r>
            <a:r>
              <a:rPr lang="en-US" b="1" baseline="-25000" dirty="0" smtClean="0">
                <a:solidFill>
                  <a:srgbClr val="FFFF00"/>
                </a:solidFill>
              </a:rPr>
              <a:t>5</a:t>
            </a:r>
            <a:endParaRPr lang="en-US" b="1" dirty="0">
              <a:solidFill>
                <a:srgbClr val="FFFF00"/>
              </a:solidFill>
            </a:endParaRPr>
          </a:p>
        </p:txBody>
      </p:sp>
      <p:sp>
        <p:nvSpPr>
          <p:cNvPr id="108" name="Rectangle 91"/>
          <p:cNvSpPr>
            <a:spLocks noChangeArrowheads="1"/>
          </p:cNvSpPr>
          <p:nvPr/>
        </p:nvSpPr>
        <p:spPr bwMode="auto">
          <a:xfrm>
            <a:off x="6629400" y="1828800"/>
            <a:ext cx="436338" cy="369332"/>
          </a:xfrm>
          <a:prstGeom prst="rect">
            <a:avLst/>
          </a:prstGeom>
          <a:noFill/>
          <a:ln w="38100" cap="sq">
            <a:solidFill>
              <a:srgbClr val="FF0000"/>
            </a:solidFill>
            <a:miter lim="800000"/>
            <a:headEnd type="none" w="sm" len="sm"/>
            <a:tailEnd type="none" w="sm" len="sm"/>
          </a:ln>
        </p:spPr>
        <p:txBody>
          <a:bodyPr wrap="none">
            <a:spAutoFit/>
          </a:bodyPr>
          <a:lstStyle/>
          <a:p>
            <a:pPr eaLnBrk="0" hangingPunct="0"/>
            <a:r>
              <a:rPr lang="en-US" b="1" dirty="0" smtClean="0">
                <a:solidFill>
                  <a:srgbClr val="FFFF00"/>
                </a:solidFill>
              </a:rPr>
              <a:t>B</a:t>
            </a:r>
            <a:r>
              <a:rPr lang="en-US" b="1" baseline="-25000" dirty="0" smtClean="0">
                <a:solidFill>
                  <a:srgbClr val="FFFF00"/>
                </a:solidFill>
              </a:rPr>
              <a:t>4</a:t>
            </a:r>
            <a:endParaRPr lang="en-US" b="1" dirty="0">
              <a:solidFill>
                <a:srgbClr val="FFFF00"/>
              </a:solidFill>
            </a:endParaRPr>
          </a:p>
        </p:txBody>
      </p:sp>
    </p:spTree>
    <p:extLst>
      <p:ext uri="{BB962C8B-B14F-4D97-AF65-F5344CB8AC3E}">
        <p14:creationId xmlns:p14="http://schemas.microsoft.com/office/powerpoint/2010/main" val="14433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class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smtClean="0"/>
          </a:p>
          <a:p>
            <a:r>
              <a:rPr lang="en-US" dirty="0" smtClean="0"/>
              <a:t>Alignment (continued)</a:t>
            </a:r>
          </a:p>
          <a:p>
            <a:pPr marL="0" indent="0">
              <a:buNone/>
            </a:pPr>
            <a:endParaRPr lang="en-US" dirty="0"/>
          </a:p>
          <a:p>
            <a:r>
              <a:rPr lang="en-US" dirty="0" smtClean="0"/>
              <a:t>Object instance recognition</a:t>
            </a:r>
          </a:p>
          <a:p>
            <a:endParaRPr lang="en-US" dirty="0"/>
          </a:p>
          <a:p>
            <a:r>
              <a:rPr lang="en-US" dirty="0" smtClean="0"/>
              <a:t>Example of alignment-based category recognition</a:t>
            </a:r>
            <a:endParaRPr lang="en-US" dirty="0"/>
          </a:p>
        </p:txBody>
      </p:sp>
    </p:spTree>
    <p:extLst>
      <p:ext uri="{BB962C8B-B14F-4D97-AF65-F5344CB8AC3E}">
        <p14:creationId xmlns:p14="http://schemas.microsoft.com/office/powerpoint/2010/main" val="545053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85800" y="8382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Example: solving for translation</a:t>
            </a:r>
            <a:endParaRPr lang="en-US" dirty="0"/>
          </a:p>
        </p:txBody>
      </p:sp>
      <p:pic>
        <p:nvPicPr>
          <p:cNvPr id="29" name="Picture 5" descr="obj14__0"/>
          <p:cNvPicPr>
            <a:picLocks noChangeAspect="1" noChangeArrowheads="1"/>
          </p:cNvPicPr>
          <p:nvPr/>
        </p:nvPicPr>
        <p:blipFill>
          <a:blip r:embed="rId3" cstate="print"/>
          <a:srcRect/>
          <a:stretch>
            <a:fillRect/>
          </a:stretch>
        </p:blipFill>
        <p:spPr bwMode="auto">
          <a:xfrm>
            <a:off x="815975" y="1214438"/>
            <a:ext cx="2141538" cy="2028825"/>
          </a:xfrm>
          <a:prstGeom prst="rect">
            <a:avLst/>
          </a:prstGeom>
          <a:noFill/>
          <a:ln w="9525">
            <a:noFill/>
            <a:miter lim="800000"/>
            <a:headEnd/>
            <a:tailEnd/>
          </a:ln>
        </p:spPr>
      </p:pic>
      <p:grpSp>
        <p:nvGrpSpPr>
          <p:cNvPr id="3" name="Group 100"/>
          <p:cNvGrpSpPr>
            <a:grpSpLocks/>
          </p:cNvGrpSpPr>
          <p:nvPr/>
        </p:nvGrpSpPr>
        <p:grpSpPr bwMode="auto">
          <a:xfrm>
            <a:off x="1247775" y="1406525"/>
            <a:ext cx="1625633" cy="1406525"/>
            <a:chOff x="2051050" y="2600325"/>
            <a:chExt cx="1625282" cy="1406525"/>
          </a:xfrm>
        </p:grpSpPr>
        <p:grpSp>
          <p:nvGrpSpPr>
            <p:cNvPr id="4" name="Group 7"/>
            <p:cNvGrpSpPr>
              <a:grpSpLocks/>
            </p:cNvGrpSpPr>
            <p:nvPr/>
          </p:nvGrpSpPr>
          <p:grpSpPr bwMode="auto">
            <a:xfrm>
              <a:off x="2051050" y="3500438"/>
              <a:ext cx="73025" cy="73025"/>
              <a:chOff x="1292" y="2205"/>
              <a:chExt cx="46" cy="46"/>
            </a:xfrm>
          </p:grpSpPr>
          <p:sp>
            <p:nvSpPr>
              <p:cNvPr id="51"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2"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5" name="Group 10"/>
            <p:cNvGrpSpPr>
              <a:grpSpLocks/>
            </p:cNvGrpSpPr>
            <p:nvPr/>
          </p:nvGrpSpPr>
          <p:grpSpPr bwMode="auto">
            <a:xfrm>
              <a:off x="2087563" y="2708275"/>
              <a:ext cx="73025" cy="73025"/>
              <a:chOff x="1292" y="2205"/>
              <a:chExt cx="46" cy="46"/>
            </a:xfrm>
          </p:grpSpPr>
          <p:sp>
            <p:nvSpPr>
              <p:cNvPr id="49"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0"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 name="Group 13"/>
            <p:cNvGrpSpPr>
              <a:grpSpLocks/>
            </p:cNvGrpSpPr>
            <p:nvPr/>
          </p:nvGrpSpPr>
          <p:grpSpPr bwMode="auto">
            <a:xfrm>
              <a:off x="2374900" y="2995613"/>
              <a:ext cx="73025" cy="73025"/>
              <a:chOff x="1292" y="2205"/>
              <a:chExt cx="46" cy="46"/>
            </a:xfrm>
          </p:grpSpPr>
          <p:sp>
            <p:nvSpPr>
              <p:cNvPr id="47"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8"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7" name="Group 16"/>
            <p:cNvGrpSpPr>
              <a:grpSpLocks/>
            </p:cNvGrpSpPr>
            <p:nvPr/>
          </p:nvGrpSpPr>
          <p:grpSpPr bwMode="auto">
            <a:xfrm>
              <a:off x="3238500" y="3571875"/>
              <a:ext cx="73025" cy="73025"/>
              <a:chOff x="1292" y="2205"/>
              <a:chExt cx="46" cy="46"/>
            </a:xfrm>
          </p:grpSpPr>
          <p:sp>
            <p:nvSpPr>
              <p:cNvPr id="45"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6"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 name="Group 19"/>
            <p:cNvGrpSpPr>
              <a:grpSpLocks/>
            </p:cNvGrpSpPr>
            <p:nvPr/>
          </p:nvGrpSpPr>
          <p:grpSpPr bwMode="auto">
            <a:xfrm>
              <a:off x="2986088" y="3933825"/>
              <a:ext cx="73025" cy="73025"/>
              <a:chOff x="1292" y="2205"/>
              <a:chExt cx="46" cy="46"/>
            </a:xfrm>
          </p:grpSpPr>
          <p:sp>
            <p:nvSpPr>
              <p:cNvPr id="43"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4"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9" name="Group 22"/>
            <p:cNvGrpSpPr>
              <a:grpSpLocks/>
            </p:cNvGrpSpPr>
            <p:nvPr/>
          </p:nvGrpSpPr>
          <p:grpSpPr bwMode="auto">
            <a:xfrm>
              <a:off x="3130550" y="2673350"/>
              <a:ext cx="73025" cy="73025"/>
              <a:chOff x="1292" y="2205"/>
              <a:chExt cx="46" cy="46"/>
            </a:xfrm>
          </p:grpSpPr>
          <p:sp>
            <p:nvSpPr>
              <p:cNvPr id="41"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2"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sp>
          <p:nvSpPr>
            <p:cNvPr id="38" name="Rectangle 91"/>
            <p:cNvSpPr>
              <a:spLocks noChangeArrowheads="1"/>
            </p:cNvSpPr>
            <p:nvPr/>
          </p:nvSpPr>
          <p:spPr bwMode="auto">
            <a:xfrm>
              <a:off x="2124075" y="2600325"/>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dirty="0">
                  <a:solidFill>
                    <a:srgbClr val="FFFF00"/>
                  </a:solidFill>
                </a:rPr>
                <a:t>A</a:t>
              </a:r>
              <a:r>
                <a:rPr lang="pl-PL" b="1" baseline="-25000" dirty="0">
                  <a:solidFill>
                    <a:srgbClr val="FFFF00"/>
                  </a:solidFill>
                </a:rPr>
                <a:t>1</a:t>
              </a:r>
              <a:endParaRPr lang="en-US" b="1" dirty="0">
                <a:solidFill>
                  <a:srgbClr val="FFFF00"/>
                </a:solidFill>
              </a:endParaRPr>
            </a:p>
          </p:txBody>
        </p:sp>
        <p:sp>
          <p:nvSpPr>
            <p:cNvPr id="39" name="Rectangle 92"/>
            <p:cNvSpPr>
              <a:spLocks noChangeArrowheads="1"/>
            </p:cNvSpPr>
            <p:nvPr/>
          </p:nvSpPr>
          <p:spPr bwMode="auto">
            <a:xfrm>
              <a:off x="2051050" y="3429000"/>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a:solidFill>
                    <a:srgbClr val="FFFF00"/>
                  </a:solidFill>
                </a:rPr>
                <a:t>A</a:t>
              </a:r>
              <a:r>
                <a:rPr lang="pl-PL" b="1" baseline="-25000">
                  <a:solidFill>
                    <a:srgbClr val="FFFF00"/>
                  </a:solidFill>
                </a:rPr>
                <a:t>2</a:t>
              </a:r>
              <a:endParaRPr lang="en-US" b="1">
                <a:solidFill>
                  <a:srgbClr val="FFFF00"/>
                </a:solidFill>
              </a:endParaRPr>
            </a:p>
          </p:txBody>
        </p:sp>
        <p:sp>
          <p:nvSpPr>
            <p:cNvPr id="40" name="Rectangle 93"/>
            <p:cNvSpPr>
              <a:spLocks noChangeArrowheads="1"/>
            </p:cNvSpPr>
            <p:nvPr/>
          </p:nvSpPr>
          <p:spPr bwMode="auto">
            <a:xfrm>
              <a:off x="3240088" y="3500438"/>
              <a:ext cx="436244" cy="369332"/>
            </a:xfrm>
            <a:prstGeom prst="rect">
              <a:avLst/>
            </a:prstGeom>
            <a:noFill/>
            <a:ln w="12700" cap="sq">
              <a:noFill/>
              <a:miter lim="800000"/>
              <a:headEnd type="none" w="sm" len="sm"/>
              <a:tailEnd type="none" w="sm" len="sm"/>
            </a:ln>
          </p:spPr>
          <p:txBody>
            <a:bodyPr wrap="none">
              <a:spAutoFit/>
            </a:bodyPr>
            <a:lstStyle/>
            <a:p>
              <a:pPr eaLnBrk="0" hangingPunct="0"/>
              <a:r>
                <a:rPr lang="pl-PL" b="1">
                  <a:solidFill>
                    <a:srgbClr val="FFFF00"/>
                  </a:solidFill>
                </a:rPr>
                <a:t>A</a:t>
              </a:r>
              <a:r>
                <a:rPr lang="pl-PL" b="1" baseline="-25000">
                  <a:solidFill>
                    <a:srgbClr val="FFFF00"/>
                  </a:solidFill>
                </a:rPr>
                <a:t>3</a:t>
              </a:r>
              <a:endParaRPr lang="en-US" b="1">
                <a:solidFill>
                  <a:srgbClr val="FFFF00"/>
                </a:solidFill>
              </a:endParaRPr>
            </a:p>
          </p:txBody>
        </p:sp>
      </p:grpSp>
      <p:sp>
        <p:nvSpPr>
          <p:cNvPr id="55" name="Rectangle 54"/>
          <p:cNvSpPr/>
          <p:nvPr/>
        </p:nvSpPr>
        <p:spPr>
          <a:xfrm>
            <a:off x="5181600" y="8382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 descr="obj14__0"/>
          <p:cNvPicPr>
            <a:picLocks noChangeAspect="1" noChangeArrowheads="1"/>
          </p:cNvPicPr>
          <p:nvPr/>
        </p:nvPicPr>
        <p:blipFill>
          <a:blip r:embed="rId3" cstate="print"/>
          <a:srcRect/>
          <a:stretch>
            <a:fillRect/>
          </a:stretch>
        </p:blipFill>
        <p:spPr bwMode="auto">
          <a:xfrm>
            <a:off x="6088062" y="2009775"/>
            <a:ext cx="2141538" cy="2028825"/>
          </a:xfrm>
          <a:prstGeom prst="rect">
            <a:avLst/>
          </a:prstGeom>
          <a:noFill/>
          <a:ln w="9525">
            <a:noFill/>
            <a:miter lim="800000"/>
            <a:headEnd/>
            <a:tailEnd/>
          </a:ln>
        </p:spPr>
      </p:pic>
      <p:grpSp>
        <p:nvGrpSpPr>
          <p:cNvPr id="10" name="Group 100"/>
          <p:cNvGrpSpPr>
            <a:grpSpLocks/>
          </p:cNvGrpSpPr>
          <p:nvPr/>
        </p:nvGrpSpPr>
        <p:grpSpPr bwMode="auto">
          <a:xfrm>
            <a:off x="6519862" y="2201862"/>
            <a:ext cx="1625633" cy="1406525"/>
            <a:chOff x="2051050" y="2600325"/>
            <a:chExt cx="1625282" cy="1406525"/>
          </a:xfrm>
        </p:grpSpPr>
        <p:grpSp>
          <p:nvGrpSpPr>
            <p:cNvPr id="11" name="Group 7"/>
            <p:cNvGrpSpPr>
              <a:grpSpLocks/>
            </p:cNvGrpSpPr>
            <p:nvPr/>
          </p:nvGrpSpPr>
          <p:grpSpPr bwMode="auto">
            <a:xfrm>
              <a:off x="2051050" y="3500438"/>
              <a:ext cx="73025" cy="73025"/>
              <a:chOff x="1292" y="2205"/>
              <a:chExt cx="46" cy="46"/>
            </a:xfrm>
          </p:grpSpPr>
          <p:sp>
            <p:nvSpPr>
              <p:cNvPr id="77"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8"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 name="Group 10"/>
            <p:cNvGrpSpPr>
              <a:grpSpLocks/>
            </p:cNvGrpSpPr>
            <p:nvPr/>
          </p:nvGrpSpPr>
          <p:grpSpPr bwMode="auto">
            <a:xfrm>
              <a:off x="2087563" y="2708275"/>
              <a:ext cx="73025" cy="73025"/>
              <a:chOff x="1292" y="2205"/>
              <a:chExt cx="46" cy="46"/>
            </a:xfrm>
          </p:grpSpPr>
          <p:sp>
            <p:nvSpPr>
              <p:cNvPr id="75"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6"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3" name="Group 13"/>
            <p:cNvGrpSpPr>
              <a:grpSpLocks/>
            </p:cNvGrpSpPr>
            <p:nvPr/>
          </p:nvGrpSpPr>
          <p:grpSpPr bwMode="auto">
            <a:xfrm>
              <a:off x="2374900" y="2995613"/>
              <a:ext cx="73025" cy="73025"/>
              <a:chOff x="1292" y="2205"/>
              <a:chExt cx="46" cy="46"/>
            </a:xfrm>
          </p:grpSpPr>
          <p:sp>
            <p:nvSpPr>
              <p:cNvPr id="73"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4"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 name="Group 16"/>
            <p:cNvGrpSpPr>
              <a:grpSpLocks/>
            </p:cNvGrpSpPr>
            <p:nvPr/>
          </p:nvGrpSpPr>
          <p:grpSpPr bwMode="auto">
            <a:xfrm>
              <a:off x="3238500" y="3571875"/>
              <a:ext cx="73025" cy="73025"/>
              <a:chOff x="1292" y="2205"/>
              <a:chExt cx="46" cy="46"/>
            </a:xfrm>
          </p:grpSpPr>
          <p:sp>
            <p:nvSpPr>
              <p:cNvPr id="71"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2"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5" name="Group 19"/>
            <p:cNvGrpSpPr>
              <a:grpSpLocks/>
            </p:cNvGrpSpPr>
            <p:nvPr/>
          </p:nvGrpSpPr>
          <p:grpSpPr bwMode="auto">
            <a:xfrm>
              <a:off x="2986088" y="3933825"/>
              <a:ext cx="73025" cy="73025"/>
              <a:chOff x="1292" y="2205"/>
              <a:chExt cx="46" cy="46"/>
            </a:xfrm>
          </p:grpSpPr>
          <p:sp>
            <p:nvSpPr>
              <p:cNvPr id="69"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0"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6" name="Group 22"/>
            <p:cNvGrpSpPr>
              <a:grpSpLocks/>
            </p:cNvGrpSpPr>
            <p:nvPr/>
          </p:nvGrpSpPr>
          <p:grpSpPr bwMode="auto">
            <a:xfrm>
              <a:off x="3130550" y="2673350"/>
              <a:ext cx="73025" cy="73025"/>
              <a:chOff x="1292" y="2205"/>
              <a:chExt cx="46" cy="46"/>
            </a:xfrm>
          </p:grpSpPr>
          <p:sp>
            <p:nvSpPr>
              <p:cNvPr id="67"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68"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sp>
          <p:nvSpPr>
            <p:cNvPr id="64" name="Rectangle 91"/>
            <p:cNvSpPr>
              <a:spLocks noChangeArrowheads="1"/>
            </p:cNvSpPr>
            <p:nvPr/>
          </p:nvSpPr>
          <p:spPr bwMode="auto">
            <a:xfrm>
              <a:off x="2124075" y="2600325"/>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1</a:t>
              </a:r>
              <a:endParaRPr lang="en-US" b="1" dirty="0">
                <a:solidFill>
                  <a:srgbClr val="FFFF00"/>
                </a:solidFill>
              </a:endParaRPr>
            </a:p>
          </p:txBody>
        </p:sp>
        <p:sp>
          <p:nvSpPr>
            <p:cNvPr id="65" name="Rectangle 92"/>
            <p:cNvSpPr>
              <a:spLocks noChangeArrowheads="1"/>
            </p:cNvSpPr>
            <p:nvPr/>
          </p:nvSpPr>
          <p:spPr bwMode="auto">
            <a:xfrm>
              <a:off x="2051050" y="3429000"/>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2</a:t>
              </a:r>
              <a:endParaRPr lang="en-US" b="1" dirty="0">
                <a:solidFill>
                  <a:srgbClr val="FFFF00"/>
                </a:solidFill>
              </a:endParaRPr>
            </a:p>
          </p:txBody>
        </p:sp>
        <p:sp>
          <p:nvSpPr>
            <p:cNvPr id="66" name="Rectangle 93"/>
            <p:cNvSpPr>
              <a:spLocks noChangeArrowheads="1"/>
            </p:cNvSpPr>
            <p:nvPr/>
          </p:nvSpPr>
          <p:spPr bwMode="auto">
            <a:xfrm>
              <a:off x="3240088" y="3500438"/>
              <a:ext cx="436244" cy="369332"/>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pl-PL" b="1" baseline="-25000" dirty="0" smtClean="0">
                  <a:solidFill>
                    <a:srgbClr val="FFFF00"/>
                  </a:solidFill>
                </a:rPr>
                <a:t>3</a:t>
              </a:r>
              <a:endParaRPr lang="en-US" b="1" dirty="0">
                <a:solidFill>
                  <a:srgbClr val="FFFF00"/>
                </a:solidFill>
              </a:endParaRPr>
            </a:p>
          </p:txBody>
        </p:sp>
      </p:grpSp>
      <p:sp>
        <p:nvSpPr>
          <p:cNvPr id="79" name="TextBox 78"/>
          <p:cNvSpPr txBox="1"/>
          <p:nvPr/>
        </p:nvSpPr>
        <p:spPr>
          <a:xfrm>
            <a:off x="685800" y="4724400"/>
            <a:ext cx="3959738" cy="461665"/>
          </a:xfrm>
          <a:prstGeom prst="rect">
            <a:avLst/>
          </a:prstGeom>
          <a:noFill/>
        </p:spPr>
        <p:txBody>
          <a:bodyPr wrap="none" rtlCol="0">
            <a:spAutoFit/>
          </a:bodyPr>
          <a:lstStyle/>
          <a:p>
            <a:r>
              <a:rPr lang="en-US" sz="2400" b="1" dirty="0" smtClean="0"/>
              <a:t>Hough transform solution</a:t>
            </a:r>
            <a:endParaRPr lang="en-US" sz="2400" b="1" dirty="0"/>
          </a:p>
        </p:txBody>
      </p:sp>
      <p:graphicFrame>
        <p:nvGraphicFramePr>
          <p:cNvPr id="80" name="Object 79"/>
          <p:cNvGraphicFramePr>
            <a:graphicFrameLocks noChangeAspect="1"/>
          </p:cNvGraphicFramePr>
          <p:nvPr/>
        </p:nvGraphicFramePr>
        <p:xfrm>
          <a:off x="6477000" y="4800600"/>
          <a:ext cx="2476500" cy="990600"/>
        </p:xfrm>
        <a:graphic>
          <a:graphicData uri="http://schemas.openxmlformats.org/presentationml/2006/ole">
            <mc:AlternateContent xmlns:mc="http://schemas.openxmlformats.org/markup-compatibility/2006">
              <mc:Choice xmlns:v="urn:schemas-microsoft-com:vml" Requires="v">
                <p:oleObj spid="_x0000_s9223" name="Equation" r:id="rId4" imgW="1206360" imgH="482400" progId="Equation.3">
                  <p:embed/>
                </p:oleObj>
              </mc:Choice>
              <mc:Fallback>
                <p:oleObj name="Equation" r:id="rId4" imgW="120636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800600"/>
                        <a:ext cx="24765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Right Arrow 80"/>
          <p:cNvSpPr/>
          <p:nvPr/>
        </p:nvSpPr>
        <p:spPr>
          <a:xfrm>
            <a:off x="4343400" y="2743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77265" y="2286000"/>
            <a:ext cx="748923" cy="369332"/>
          </a:xfrm>
          <a:prstGeom prst="rect">
            <a:avLst/>
          </a:prstGeom>
          <a:noFill/>
        </p:spPr>
        <p:txBody>
          <a:bodyPr wrap="none" rtlCol="0">
            <a:spAutoFit/>
          </a:bodyPr>
          <a:lstStyle/>
          <a:p>
            <a:r>
              <a:rPr lang="en-US" dirty="0" smtClean="0"/>
              <a:t>(</a:t>
            </a:r>
            <a:r>
              <a:rPr lang="en-US" dirty="0" err="1" smtClean="0"/>
              <a:t>t</a:t>
            </a:r>
            <a:r>
              <a:rPr lang="en-US" baseline="-25000" dirty="0" err="1" smtClean="0"/>
              <a:t>x</a:t>
            </a:r>
            <a:r>
              <a:rPr lang="en-US" dirty="0" smtClean="0"/>
              <a:t>, </a:t>
            </a:r>
            <a:r>
              <a:rPr lang="en-US" dirty="0" err="1" smtClean="0"/>
              <a:t>t</a:t>
            </a:r>
            <a:r>
              <a:rPr lang="en-US" baseline="-25000" dirty="0" err="1" smtClean="0"/>
              <a:t>y</a:t>
            </a:r>
            <a:r>
              <a:rPr lang="en-US" dirty="0" smtClean="0"/>
              <a:t>)</a:t>
            </a:r>
            <a:endParaRPr lang="en-US" dirty="0"/>
          </a:p>
        </p:txBody>
      </p:sp>
      <p:sp>
        <p:nvSpPr>
          <p:cNvPr id="83" name="TextBox 82"/>
          <p:cNvSpPr txBox="1"/>
          <p:nvPr/>
        </p:nvSpPr>
        <p:spPr>
          <a:xfrm>
            <a:off x="762000" y="5122653"/>
            <a:ext cx="5029200" cy="1477328"/>
          </a:xfrm>
          <a:prstGeom prst="rect">
            <a:avLst/>
          </a:prstGeom>
          <a:noFill/>
        </p:spPr>
        <p:txBody>
          <a:bodyPr wrap="square" rtlCol="0">
            <a:spAutoFit/>
          </a:bodyPr>
          <a:lstStyle/>
          <a:p>
            <a:pPr marL="342900" indent="-342900">
              <a:buAutoNum type="arabicPeriod"/>
            </a:pPr>
            <a:r>
              <a:rPr lang="en-US" dirty="0" smtClean="0"/>
              <a:t>Initialize a grid of parameter values</a:t>
            </a:r>
          </a:p>
          <a:p>
            <a:pPr marL="342900" indent="-342900">
              <a:buAutoNum type="arabicPeriod"/>
            </a:pPr>
            <a:r>
              <a:rPr lang="en-US" dirty="0" smtClean="0"/>
              <a:t>Each matched pair casts a vote for consistent values</a:t>
            </a:r>
          </a:p>
          <a:p>
            <a:pPr marL="342900" indent="-342900">
              <a:buAutoNum type="arabicPeriod"/>
            </a:pPr>
            <a:r>
              <a:rPr lang="en-US" dirty="0" smtClean="0"/>
              <a:t>Find the parameters with the most votes</a:t>
            </a:r>
          </a:p>
          <a:p>
            <a:pPr marL="342900" indent="-342900">
              <a:buAutoNum type="arabicPeriod"/>
            </a:pPr>
            <a:r>
              <a:rPr lang="en-US" dirty="0" smtClean="0"/>
              <a:t>Solve using least squares with inliers</a:t>
            </a:r>
          </a:p>
        </p:txBody>
      </p:sp>
      <p:grpSp>
        <p:nvGrpSpPr>
          <p:cNvPr id="101" name="Group 100"/>
          <p:cNvGrpSpPr>
            <a:grpSpLocks noChangeAspect="1"/>
          </p:cNvGrpSpPr>
          <p:nvPr/>
        </p:nvGrpSpPr>
        <p:grpSpPr>
          <a:xfrm>
            <a:off x="2895600" y="2971800"/>
            <a:ext cx="1246886" cy="1014413"/>
            <a:chOff x="1905000" y="1905000"/>
            <a:chExt cx="2493772" cy="2028825"/>
          </a:xfrm>
        </p:grpSpPr>
        <p:pic>
          <p:nvPicPr>
            <p:cNvPr id="58" name="Picture 5" descr="obj14__0"/>
            <p:cNvPicPr>
              <a:picLocks noChangeAspect="1" noChangeArrowheads="1"/>
            </p:cNvPicPr>
            <p:nvPr/>
          </p:nvPicPr>
          <p:blipFill>
            <a:blip r:embed="rId3" cstate="print"/>
            <a:srcRect/>
            <a:stretch>
              <a:fillRect/>
            </a:stretch>
          </p:blipFill>
          <p:spPr bwMode="auto">
            <a:xfrm>
              <a:off x="1905000" y="1905000"/>
              <a:ext cx="2141538" cy="2028825"/>
            </a:xfrm>
            <a:prstGeom prst="rect">
              <a:avLst/>
            </a:prstGeom>
            <a:noFill/>
            <a:ln w="9525">
              <a:noFill/>
              <a:miter lim="800000"/>
              <a:headEnd/>
              <a:tailEnd/>
            </a:ln>
          </p:spPr>
        </p:pic>
        <p:grpSp>
          <p:nvGrpSpPr>
            <p:cNvPr id="59" name="Group 100"/>
            <p:cNvGrpSpPr>
              <a:grpSpLocks/>
            </p:cNvGrpSpPr>
            <p:nvPr/>
          </p:nvGrpSpPr>
          <p:grpSpPr bwMode="auto">
            <a:xfrm>
              <a:off x="2336800" y="2097087"/>
              <a:ext cx="2061972" cy="1638778"/>
              <a:chOff x="2051050" y="2600325"/>
              <a:chExt cx="2061527" cy="1638778"/>
            </a:xfrm>
          </p:grpSpPr>
          <p:grpSp>
            <p:nvGrpSpPr>
              <p:cNvPr id="60" name="Group 7"/>
              <p:cNvGrpSpPr>
                <a:grpSpLocks/>
              </p:cNvGrpSpPr>
              <p:nvPr/>
            </p:nvGrpSpPr>
            <p:grpSpPr bwMode="auto">
              <a:xfrm>
                <a:off x="2051050" y="3500438"/>
                <a:ext cx="73025" cy="73025"/>
                <a:chOff x="1292" y="2205"/>
                <a:chExt cx="46" cy="46"/>
              </a:xfrm>
            </p:grpSpPr>
            <p:sp>
              <p:nvSpPr>
                <p:cNvPr id="99"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00"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1" name="Group 10"/>
              <p:cNvGrpSpPr>
                <a:grpSpLocks/>
              </p:cNvGrpSpPr>
              <p:nvPr/>
            </p:nvGrpSpPr>
            <p:grpSpPr bwMode="auto">
              <a:xfrm>
                <a:off x="2087563" y="2708275"/>
                <a:ext cx="73025" cy="73025"/>
                <a:chOff x="1292" y="2205"/>
                <a:chExt cx="46" cy="46"/>
              </a:xfrm>
            </p:grpSpPr>
            <p:sp>
              <p:nvSpPr>
                <p:cNvPr id="97"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8"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2" name="Group 13"/>
              <p:cNvGrpSpPr>
                <a:grpSpLocks/>
              </p:cNvGrpSpPr>
              <p:nvPr/>
            </p:nvGrpSpPr>
            <p:grpSpPr bwMode="auto">
              <a:xfrm>
                <a:off x="2374900" y="2995613"/>
                <a:ext cx="73025" cy="73025"/>
                <a:chOff x="1292" y="2205"/>
                <a:chExt cx="46" cy="46"/>
              </a:xfrm>
            </p:grpSpPr>
            <p:sp>
              <p:nvSpPr>
                <p:cNvPr id="95"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6"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3" name="Group 16"/>
              <p:cNvGrpSpPr>
                <a:grpSpLocks/>
              </p:cNvGrpSpPr>
              <p:nvPr/>
            </p:nvGrpSpPr>
            <p:grpSpPr bwMode="auto">
              <a:xfrm>
                <a:off x="3238500" y="3571875"/>
                <a:ext cx="73025" cy="73025"/>
                <a:chOff x="1292" y="2205"/>
                <a:chExt cx="46" cy="46"/>
              </a:xfrm>
            </p:grpSpPr>
            <p:sp>
              <p:nvSpPr>
                <p:cNvPr id="93"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4"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4" name="Group 19"/>
              <p:cNvGrpSpPr>
                <a:grpSpLocks/>
              </p:cNvGrpSpPr>
              <p:nvPr/>
            </p:nvGrpSpPr>
            <p:grpSpPr bwMode="auto">
              <a:xfrm>
                <a:off x="2986088" y="3933825"/>
                <a:ext cx="73025" cy="73025"/>
                <a:chOff x="1292" y="2205"/>
                <a:chExt cx="46" cy="46"/>
              </a:xfrm>
            </p:grpSpPr>
            <p:sp>
              <p:nvSpPr>
                <p:cNvPr id="91"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2"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5" name="Group 22"/>
              <p:cNvGrpSpPr>
                <a:grpSpLocks/>
              </p:cNvGrpSpPr>
              <p:nvPr/>
            </p:nvGrpSpPr>
            <p:grpSpPr bwMode="auto">
              <a:xfrm>
                <a:off x="3130550" y="2673350"/>
                <a:ext cx="73025" cy="73025"/>
                <a:chOff x="1292" y="2205"/>
                <a:chExt cx="46" cy="46"/>
              </a:xfrm>
            </p:grpSpPr>
            <p:sp>
              <p:nvSpPr>
                <p:cNvPr id="89"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0"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sp>
            <p:nvSpPr>
              <p:cNvPr id="86" name="Rectangle 91"/>
              <p:cNvSpPr>
                <a:spLocks noChangeArrowheads="1"/>
              </p:cNvSpPr>
              <p:nvPr/>
            </p:nvSpPr>
            <p:spPr bwMode="auto">
              <a:xfrm>
                <a:off x="2124074" y="2600325"/>
                <a:ext cx="872487" cy="738663"/>
              </a:xfrm>
              <a:prstGeom prst="rect">
                <a:avLst/>
              </a:prstGeom>
              <a:noFill/>
              <a:ln w="12700" cap="sq">
                <a:noFill/>
                <a:miter lim="800000"/>
                <a:headEnd type="none" w="sm" len="sm"/>
                <a:tailEnd type="none" w="sm" len="sm"/>
              </a:ln>
            </p:spPr>
            <p:txBody>
              <a:bodyPr wrap="none">
                <a:spAutoFit/>
              </a:bodyPr>
              <a:lstStyle/>
              <a:p>
                <a:pPr eaLnBrk="0" hangingPunct="0"/>
                <a:r>
                  <a:rPr lang="pl-PL" b="1" dirty="0" smtClean="0">
                    <a:solidFill>
                      <a:srgbClr val="FFFF00"/>
                    </a:solidFill>
                  </a:rPr>
                  <a:t>A</a:t>
                </a:r>
                <a:r>
                  <a:rPr lang="en-US" b="1" baseline="-25000" dirty="0" smtClean="0">
                    <a:solidFill>
                      <a:srgbClr val="FFFF00"/>
                    </a:solidFill>
                  </a:rPr>
                  <a:t>4</a:t>
                </a:r>
                <a:endParaRPr lang="en-US" b="1" dirty="0">
                  <a:solidFill>
                    <a:srgbClr val="FFFF00"/>
                  </a:solidFill>
                </a:endParaRPr>
              </a:p>
            </p:txBody>
          </p:sp>
          <p:sp>
            <p:nvSpPr>
              <p:cNvPr id="87" name="Rectangle 92"/>
              <p:cNvSpPr>
                <a:spLocks noChangeArrowheads="1"/>
              </p:cNvSpPr>
              <p:nvPr/>
            </p:nvSpPr>
            <p:spPr bwMode="auto">
              <a:xfrm>
                <a:off x="2051050" y="3429001"/>
                <a:ext cx="872487" cy="738664"/>
              </a:xfrm>
              <a:prstGeom prst="rect">
                <a:avLst/>
              </a:prstGeom>
              <a:noFill/>
              <a:ln w="12700" cap="sq">
                <a:noFill/>
                <a:miter lim="800000"/>
                <a:headEnd type="none" w="sm" len="sm"/>
                <a:tailEnd type="none" w="sm" len="sm"/>
              </a:ln>
            </p:spPr>
            <p:txBody>
              <a:bodyPr wrap="none">
                <a:spAutoFit/>
              </a:bodyPr>
              <a:lstStyle/>
              <a:p>
                <a:pPr eaLnBrk="0" hangingPunct="0"/>
                <a:r>
                  <a:rPr lang="pl-PL" b="1" dirty="0" smtClean="0">
                    <a:solidFill>
                      <a:srgbClr val="FFFF00"/>
                    </a:solidFill>
                  </a:rPr>
                  <a:t>A</a:t>
                </a:r>
                <a:r>
                  <a:rPr lang="en-US" b="1" baseline="-25000" dirty="0" smtClean="0">
                    <a:solidFill>
                      <a:srgbClr val="FFFF00"/>
                    </a:solidFill>
                  </a:rPr>
                  <a:t>5</a:t>
                </a:r>
                <a:endParaRPr lang="en-US" b="1" dirty="0">
                  <a:solidFill>
                    <a:srgbClr val="FFFF00"/>
                  </a:solidFill>
                </a:endParaRPr>
              </a:p>
            </p:txBody>
          </p:sp>
          <p:sp>
            <p:nvSpPr>
              <p:cNvPr id="88" name="Rectangle 93"/>
              <p:cNvSpPr>
                <a:spLocks noChangeArrowheads="1"/>
              </p:cNvSpPr>
              <p:nvPr/>
            </p:nvSpPr>
            <p:spPr bwMode="auto">
              <a:xfrm>
                <a:off x="3240089" y="3500439"/>
                <a:ext cx="872488" cy="738664"/>
              </a:xfrm>
              <a:prstGeom prst="rect">
                <a:avLst/>
              </a:prstGeom>
              <a:noFill/>
              <a:ln w="12700" cap="sq">
                <a:noFill/>
                <a:miter lim="800000"/>
                <a:headEnd type="none" w="sm" len="sm"/>
                <a:tailEnd type="none" w="sm" len="sm"/>
              </a:ln>
            </p:spPr>
            <p:txBody>
              <a:bodyPr wrap="none">
                <a:spAutoFit/>
              </a:bodyPr>
              <a:lstStyle/>
              <a:p>
                <a:pPr eaLnBrk="0" hangingPunct="0"/>
                <a:r>
                  <a:rPr lang="pl-PL" b="1" dirty="0" smtClean="0">
                    <a:solidFill>
                      <a:srgbClr val="FFFF00"/>
                    </a:solidFill>
                  </a:rPr>
                  <a:t>A</a:t>
                </a:r>
                <a:r>
                  <a:rPr lang="en-US" b="1" baseline="-25000" dirty="0" smtClean="0">
                    <a:solidFill>
                      <a:srgbClr val="FFFF00"/>
                    </a:solidFill>
                  </a:rPr>
                  <a:t>6</a:t>
                </a:r>
                <a:endParaRPr lang="en-US" b="1" dirty="0">
                  <a:solidFill>
                    <a:srgbClr val="FFFF00"/>
                  </a:solidFill>
                </a:endParaRPr>
              </a:p>
            </p:txBody>
          </p:sp>
        </p:grpSp>
      </p:grpSp>
      <p:grpSp>
        <p:nvGrpSpPr>
          <p:cNvPr id="125" name="Group 124"/>
          <p:cNvGrpSpPr>
            <a:grpSpLocks noChangeAspect="1"/>
          </p:cNvGrpSpPr>
          <p:nvPr/>
        </p:nvGrpSpPr>
        <p:grpSpPr>
          <a:xfrm>
            <a:off x="5334000" y="990600"/>
            <a:ext cx="1246886" cy="1014413"/>
            <a:chOff x="6400800" y="304800"/>
            <a:chExt cx="2493772" cy="2028825"/>
          </a:xfrm>
        </p:grpSpPr>
        <p:pic>
          <p:nvPicPr>
            <p:cNvPr id="102" name="Picture 5" descr="obj14__0"/>
            <p:cNvPicPr>
              <a:picLocks noChangeAspect="1" noChangeArrowheads="1"/>
            </p:cNvPicPr>
            <p:nvPr/>
          </p:nvPicPr>
          <p:blipFill>
            <a:blip r:embed="rId3" cstate="print"/>
            <a:srcRect/>
            <a:stretch>
              <a:fillRect/>
            </a:stretch>
          </p:blipFill>
          <p:spPr bwMode="auto">
            <a:xfrm>
              <a:off x="6400800" y="304800"/>
              <a:ext cx="2141538" cy="2028825"/>
            </a:xfrm>
            <a:prstGeom prst="rect">
              <a:avLst/>
            </a:prstGeom>
            <a:noFill/>
            <a:ln w="9525">
              <a:noFill/>
              <a:miter lim="800000"/>
              <a:headEnd/>
              <a:tailEnd/>
            </a:ln>
          </p:spPr>
        </p:pic>
        <p:grpSp>
          <p:nvGrpSpPr>
            <p:cNvPr id="103" name="Group 100"/>
            <p:cNvGrpSpPr>
              <a:grpSpLocks/>
            </p:cNvGrpSpPr>
            <p:nvPr/>
          </p:nvGrpSpPr>
          <p:grpSpPr bwMode="auto">
            <a:xfrm>
              <a:off x="6832600" y="496887"/>
              <a:ext cx="2061972" cy="1638778"/>
              <a:chOff x="2051050" y="2600325"/>
              <a:chExt cx="2061527" cy="1638778"/>
            </a:xfrm>
          </p:grpSpPr>
          <p:grpSp>
            <p:nvGrpSpPr>
              <p:cNvPr id="104" name="Group 7"/>
              <p:cNvGrpSpPr>
                <a:grpSpLocks/>
              </p:cNvGrpSpPr>
              <p:nvPr/>
            </p:nvGrpSpPr>
            <p:grpSpPr bwMode="auto">
              <a:xfrm>
                <a:off x="2051050" y="3500438"/>
                <a:ext cx="73025" cy="73025"/>
                <a:chOff x="1292" y="2205"/>
                <a:chExt cx="46" cy="46"/>
              </a:xfrm>
            </p:grpSpPr>
            <p:sp>
              <p:nvSpPr>
                <p:cNvPr id="123"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24"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5" name="Group 10"/>
              <p:cNvGrpSpPr>
                <a:grpSpLocks/>
              </p:cNvGrpSpPr>
              <p:nvPr/>
            </p:nvGrpSpPr>
            <p:grpSpPr bwMode="auto">
              <a:xfrm>
                <a:off x="2087563" y="2708275"/>
                <a:ext cx="73025" cy="73025"/>
                <a:chOff x="1292" y="2205"/>
                <a:chExt cx="46" cy="46"/>
              </a:xfrm>
            </p:grpSpPr>
            <p:sp>
              <p:nvSpPr>
                <p:cNvPr id="121"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22"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6" name="Group 13"/>
              <p:cNvGrpSpPr>
                <a:grpSpLocks/>
              </p:cNvGrpSpPr>
              <p:nvPr/>
            </p:nvGrpSpPr>
            <p:grpSpPr bwMode="auto">
              <a:xfrm>
                <a:off x="2374900" y="2995613"/>
                <a:ext cx="73025" cy="73025"/>
                <a:chOff x="1292" y="2205"/>
                <a:chExt cx="46" cy="46"/>
              </a:xfrm>
            </p:grpSpPr>
            <p:sp>
              <p:nvSpPr>
                <p:cNvPr id="119"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20"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7" name="Group 16"/>
              <p:cNvGrpSpPr>
                <a:grpSpLocks/>
              </p:cNvGrpSpPr>
              <p:nvPr/>
            </p:nvGrpSpPr>
            <p:grpSpPr bwMode="auto">
              <a:xfrm>
                <a:off x="3238500" y="3571875"/>
                <a:ext cx="73025" cy="73025"/>
                <a:chOff x="1292" y="2205"/>
                <a:chExt cx="46" cy="46"/>
              </a:xfrm>
            </p:grpSpPr>
            <p:sp>
              <p:nvSpPr>
                <p:cNvPr id="117"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8"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8" name="Group 19"/>
              <p:cNvGrpSpPr>
                <a:grpSpLocks/>
              </p:cNvGrpSpPr>
              <p:nvPr/>
            </p:nvGrpSpPr>
            <p:grpSpPr bwMode="auto">
              <a:xfrm>
                <a:off x="2986088" y="3933825"/>
                <a:ext cx="73025" cy="73025"/>
                <a:chOff x="1292" y="2205"/>
                <a:chExt cx="46" cy="46"/>
              </a:xfrm>
            </p:grpSpPr>
            <p:sp>
              <p:nvSpPr>
                <p:cNvPr id="115"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6"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9" name="Group 22"/>
              <p:cNvGrpSpPr>
                <a:grpSpLocks/>
              </p:cNvGrpSpPr>
              <p:nvPr/>
            </p:nvGrpSpPr>
            <p:grpSpPr bwMode="auto">
              <a:xfrm>
                <a:off x="3130550" y="2673350"/>
                <a:ext cx="73025" cy="73025"/>
                <a:chOff x="1292" y="2205"/>
                <a:chExt cx="46" cy="46"/>
              </a:xfrm>
            </p:grpSpPr>
            <p:sp>
              <p:nvSpPr>
                <p:cNvPr id="113"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4"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sp>
            <p:nvSpPr>
              <p:cNvPr id="110" name="Rectangle 91"/>
              <p:cNvSpPr>
                <a:spLocks noChangeArrowheads="1"/>
              </p:cNvSpPr>
              <p:nvPr/>
            </p:nvSpPr>
            <p:spPr bwMode="auto">
              <a:xfrm>
                <a:off x="2124074" y="2600325"/>
                <a:ext cx="872487" cy="738663"/>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en-US" b="1" baseline="-25000" dirty="0" smtClean="0">
                    <a:solidFill>
                      <a:srgbClr val="FFFF00"/>
                    </a:solidFill>
                  </a:rPr>
                  <a:t>4</a:t>
                </a:r>
                <a:endParaRPr lang="en-US" b="1" dirty="0">
                  <a:solidFill>
                    <a:srgbClr val="FFFF00"/>
                  </a:solidFill>
                </a:endParaRPr>
              </a:p>
            </p:txBody>
          </p:sp>
          <p:sp>
            <p:nvSpPr>
              <p:cNvPr id="111" name="Rectangle 92"/>
              <p:cNvSpPr>
                <a:spLocks noChangeArrowheads="1"/>
              </p:cNvSpPr>
              <p:nvPr/>
            </p:nvSpPr>
            <p:spPr bwMode="auto">
              <a:xfrm>
                <a:off x="2051050" y="3429001"/>
                <a:ext cx="872487" cy="738664"/>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en-US" b="1" baseline="-25000" dirty="0" smtClean="0">
                    <a:solidFill>
                      <a:srgbClr val="FFFF00"/>
                    </a:solidFill>
                  </a:rPr>
                  <a:t>5</a:t>
                </a:r>
                <a:endParaRPr lang="en-US" b="1" dirty="0">
                  <a:solidFill>
                    <a:srgbClr val="FFFF00"/>
                  </a:solidFill>
                </a:endParaRPr>
              </a:p>
            </p:txBody>
          </p:sp>
          <p:sp>
            <p:nvSpPr>
              <p:cNvPr id="112" name="Rectangle 93"/>
              <p:cNvSpPr>
                <a:spLocks noChangeArrowheads="1"/>
              </p:cNvSpPr>
              <p:nvPr/>
            </p:nvSpPr>
            <p:spPr bwMode="auto">
              <a:xfrm>
                <a:off x="3240089" y="3500439"/>
                <a:ext cx="872488" cy="738664"/>
              </a:xfrm>
              <a:prstGeom prst="rect">
                <a:avLst/>
              </a:prstGeom>
              <a:noFill/>
              <a:ln w="12700" cap="sq">
                <a:noFill/>
                <a:miter lim="800000"/>
                <a:headEnd type="none" w="sm" len="sm"/>
                <a:tailEnd type="none" w="sm" len="sm"/>
              </a:ln>
            </p:spPr>
            <p:txBody>
              <a:bodyPr wrap="none">
                <a:spAutoFit/>
              </a:bodyPr>
              <a:lstStyle/>
              <a:p>
                <a:pPr eaLnBrk="0" hangingPunct="0"/>
                <a:r>
                  <a:rPr lang="en-US" b="1" dirty="0" smtClean="0">
                    <a:solidFill>
                      <a:srgbClr val="FFFF00"/>
                    </a:solidFill>
                  </a:rPr>
                  <a:t>B</a:t>
                </a:r>
                <a:r>
                  <a:rPr lang="en-US" b="1" baseline="-25000" dirty="0" smtClean="0">
                    <a:solidFill>
                      <a:srgbClr val="FFFF00"/>
                    </a:solidFill>
                  </a:rPr>
                  <a:t>6</a:t>
                </a:r>
                <a:endParaRPr lang="en-US" b="1" dirty="0">
                  <a:solidFill>
                    <a:srgbClr val="FFFF00"/>
                  </a:solidFill>
                </a:endParaRPr>
              </a:p>
            </p:txBody>
          </p:sp>
        </p:grpSp>
      </p:grpSp>
      <p:sp>
        <p:nvSpPr>
          <p:cNvPr id="127" name="TextBox 126"/>
          <p:cNvSpPr txBox="1"/>
          <p:nvPr/>
        </p:nvSpPr>
        <p:spPr>
          <a:xfrm>
            <a:off x="990600" y="4191000"/>
            <a:ext cx="7250703" cy="369332"/>
          </a:xfrm>
          <a:prstGeom prst="rect">
            <a:avLst/>
          </a:prstGeom>
          <a:noFill/>
        </p:spPr>
        <p:txBody>
          <a:bodyPr wrap="none" rtlCol="0">
            <a:spAutoFit/>
          </a:bodyPr>
          <a:lstStyle/>
          <a:p>
            <a:r>
              <a:rPr lang="en-US" b="1" dirty="0" smtClean="0">
                <a:solidFill>
                  <a:srgbClr val="FF0000"/>
                </a:solidFill>
              </a:rPr>
              <a:t>Problem: outliers, multiple objects, and/or many-to-one matches</a:t>
            </a:r>
            <a:endParaRPr lang="en-US" b="1" dirty="0">
              <a:solidFill>
                <a:srgbClr val="FF0000"/>
              </a:solidFill>
            </a:endParaRPr>
          </a:p>
        </p:txBody>
      </p:sp>
    </p:spTree>
    <p:extLst>
      <p:ext uri="{BB962C8B-B14F-4D97-AF65-F5344CB8AC3E}">
        <p14:creationId xmlns:p14="http://schemas.microsoft.com/office/powerpoint/2010/main" val="128958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85800" y="8382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solving for translation</a:t>
            </a:r>
            <a:endParaRPr lang="en-US" dirty="0"/>
          </a:p>
        </p:txBody>
      </p:sp>
      <p:pic>
        <p:nvPicPr>
          <p:cNvPr id="29" name="Picture 5" descr="obj14__0"/>
          <p:cNvPicPr>
            <a:picLocks noChangeAspect="1" noChangeArrowheads="1"/>
          </p:cNvPicPr>
          <p:nvPr/>
        </p:nvPicPr>
        <p:blipFill>
          <a:blip r:embed="rId3" cstate="print"/>
          <a:srcRect/>
          <a:stretch>
            <a:fillRect/>
          </a:stretch>
        </p:blipFill>
        <p:spPr bwMode="auto">
          <a:xfrm>
            <a:off x="815975" y="1214438"/>
            <a:ext cx="2141538" cy="2028825"/>
          </a:xfrm>
          <a:prstGeom prst="rect">
            <a:avLst/>
          </a:prstGeom>
          <a:noFill/>
          <a:ln w="9525">
            <a:noFill/>
            <a:miter lim="800000"/>
            <a:headEnd/>
            <a:tailEnd/>
          </a:ln>
        </p:spPr>
      </p:pic>
      <p:grpSp>
        <p:nvGrpSpPr>
          <p:cNvPr id="3" name="Group 100"/>
          <p:cNvGrpSpPr>
            <a:grpSpLocks/>
          </p:cNvGrpSpPr>
          <p:nvPr/>
        </p:nvGrpSpPr>
        <p:grpSpPr bwMode="auto">
          <a:xfrm>
            <a:off x="1247775" y="1479550"/>
            <a:ext cx="1260747" cy="1333500"/>
            <a:chOff x="2051050" y="2673350"/>
            <a:chExt cx="1260475" cy="1333500"/>
          </a:xfrm>
        </p:grpSpPr>
        <p:grpSp>
          <p:nvGrpSpPr>
            <p:cNvPr id="4" name="Group 7"/>
            <p:cNvGrpSpPr>
              <a:grpSpLocks/>
            </p:cNvGrpSpPr>
            <p:nvPr/>
          </p:nvGrpSpPr>
          <p:grpSpPr bwMode="auto">
            <a:xfrm>
              <a:off x="2051050" y="3500438"/>
              <a:ext cx="73025" cy="73025"/>
              <a:chOff x="1292" y="2205"/>
              <a:chExt cx="46" cy="46"/>
            </a:xfrm>
          </p:grpSpPr>
          <p:sp>
            <p:nvSpPr>
              <p:cNvPr id="51"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2"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5" name="Group 10"/>
            <p:cNvGrpSpPr>
              <a:grpSpLocks/>
            </p:cNvGrpSpPr>
            <p:nvPr/>
          </p:nvGrpSpPr>
          <p:grpSpPr bwMode="auto">
            <a:xfrm>
              <a:off x="2087563" y="2708275"/>
              <a:ext cx="73025" cy="73025"/>
              <a:chOff x="1292" y="2205"/>
              <a:chExt cx="46" cy="46"/>
            </a:xfrm>
          </p:grpSpPr>
          <p:sp>
            <p:nvSpPr>
              <p:cNvPr id="49"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0"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 name="Group 13"/>
            <p:cNvGrpSpPr>
              <a:grpSpLocks/>
            </p:cNvGrpSpPr>
            <p:nvPr/>
          </p:nvGrpSpPr>
          <p:grpSpPr bwMode="auto">
            <a:xfrm>
              <a:off x="2374900" y="2995613"/>
              <a:ext cx="73025" cy="73025"/>
              <a:chOff x="1292" y="2205"/>
              <a:chExt cx="46" cy="46"/>
            </a:xfrm>
          </p:grpSpPr>
          <p:sp>
            <p:nvSpPr>
              <p:cNvPr id="47"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8"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7" name="Group 16"/>
            <p:cNvGrpSpPr>
              <a:grpSpLocks/>
            </p:cNvGrpSpPr>
            <p:nvPr/>
          </p:nvGrpSpPr>
          <p:grpSpPr bwMode="auto">
            <a:xfrm>
              <a:off x="3238500" y="3571875"/>
              <a:ext cx="73025" cy="73025"/>
              <a:chOff x="1292" y="2205"/>
              <a:chExt cx="46" cy="46"/>
            </a:xfrm>
          </p:grpSpPr>
          <p:sp>
            <p:nvSpPr>
              <p:cNvPr id="45"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6"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 name="Group 19"/>
            <p:cNvGrpSpPr>
              <a:grpSpLocks/>
            </p:cNvGrpSpPr>
            <p:nvPr/>
          </p:nvGrpSpPr>
          <p:grpSpPr bwMode="auto">
            <a:xfrm>
              <a:off x="2986088" y="3933825"/>
              <a:ext cx="73025" cy="73025"/>
              <a:chOff x="1292" y="2205"/>
              <a:chExt cx="46" cy="46"/>
            </a:xfrm>
          </p:grpSpPr>
          <p:sp>
            <p:nvSpPr>
              <p:cNvPr id="43"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4"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9" name="Group 22"/>
            <p:cNvGrpSpPr>
              <a:grpSpLocks/>
            </p:cNvGrpSpPr>
            <p:nvPr/>
          </p:nvGrpSpPr>
          <p:grpSpPr bwMode="auto">
            <a:xfrm>
              <a:off x="3130550" y="2673350"/>
              <a:ext cx="73025" cy="73025"/>
              <a:chOff x="1292" y="2205"/>
              <a:chExt cx="46" cy="46"/>
            </a:xfrm>
          </p:grpSpPr>
          <p:sp>
            <p:nvSpPr>
              <p:cNvPr id="41"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2"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sp>
        <p:nvSpPr>
          <p:cNvPr id="55" name="Rectangle 54"/>
          <p:cNvSpPr/>
          <p:nvPr/>
        </p:nvSpPr>
        <p:spPr>
          <a:xfrm>
            <a:off x="5181600" y="8382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 descr="obj14__0"/>
          <p:cNvPicPr>
            <a:picLocks noChangeAspect="1" noChangeArrowheads="1"/>
          </p:cNvPicPr>
          <p:nvPr/>
        </p:nvPicPr>
        <p:blipFill>
          <a:blip r:embed="rId3" cstate="print"/>
          <a:srcRect/>
          <a:stretch>
            <a:fillRect/>
          </a:stretch>
        </p:blipFill>
        <p:spPr bwMode="auto">
          <a:xfrm>
            <a:off x="6088062" y="2009775"/>
            <a:ext cx="2141538" cy="2028825"/>
          </a:xfrm>
          <a:prstGeom prst="rect">
            <a:avLst/>
          </a:prstGeom>
          <a:noFill/>
          <a:ln w="9525">
            <a:noFill/>
            <a:miter lim="800000"/>
            <a:headEnd/>
            <a:tailEnd/>
          </a:ln>
        </p:spPr>
      </p:pic>
      <p:grpSp>
        <p:nvGrpSpPr>
          <p:cNvPr id="10" name="Group 100"/>
          <p:cNvGrpSpPr>
            <a:grpSpLocks/>
          </p:cNvGrpSpPr>
          <p:nvPr/>
        </p:nvGrpSpPr>
        <p:grpSpPr bwMode="auto">
          <a:xfrm>
            <a:off x="6519862" y="2274887"/>
            <a:ext cx="1260747" cy="1333500"/>
            <a:chOff x="2051050" y="2673350"/>
            <a:chExt cx="1260475" cy="1333500"/>
          </a:xfrm>
        </p:grpSpPr>
        <p:grpSp>
          <p:nvGrpSpPr>
            <p:cNvPr id="11" name="Group 7"/>
            <p:cNvGrpSpPr>
              <a:grpSpLocks/>
            </p:cNvGrpSpPr>
            <p:nvPr/>
          </p:nvGrpSpPr>
          <p:grpSpPr bwMode="auto">
            <a:xfrm>
              <a:off x="2051050" y="3500438"/>
              <a:ext cx="73025" cy="73025"/>
              <a:chOff x="1292" y="2205"/>
              <a:chExt cx="46" cy="46"/>
            </a:xfrm>
          </p:grpSpPr>
          <p:sp>
            <p:nvSpPr>
              <p:cNvPr id="77"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8"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 name="Group 10"/>
            <p:cNvGrpSpPr>
              <a:grpSpLocks/>
            </p:cNvGrpSpPr>
            <p:nvPr/>
          </p:nvGrpSpPr>
          <p:grpSpPr bwMode="auto">
            <a:xfrm>
              <a:off x="2087563" y="2708275"/>
              <a:ext cx="73025" cy="73025"/>
              <a:chOff x="1292" y="2205"/>
              <a:chExt cx="46" cy="46"/>
            </a:xfrm>
          </p:grpSpPr>
          <p:sp>
            <p:nvSpPr>
              <p:cNvPr id="75"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6"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3" name="Group 13"/>
            <p:cNvGrpSpPr>
              <a:grpSpLocks/>
            </p:cNvGrpSpPr>
            <p:nvPr/>
          </p:nvGrpSpPr>
          <p:grpSpPr bwMode="auto">
            <a:xfrm>
              <a:off x="2374900" y="2995613"/>
              <a:ext cx="73025" cy="73025"/>
              <a:chOff x="1292" y="2205"/>
              <a:chExt cx="46" cy="46"/>
            </a:xfrm>
          </p:grpSpPr>
          <p:sp>
            <p:nvSpPr>
              <p:cNvPr id="73"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4"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 name="Group 16"/>
            <p:cNvGrpSpPr>
              <a:grpSpLocks/>
            </p:cNvGrpSpPr>
            <p:nvPr/>
          </p:nvGrpSpPr>
          <p:grpSpPr bwMode="auto">
            <a:xfrm>
              <a:off x="3238500" y="3571875"/>
              <a:ext cx="73025" cy="73025"/>
              <a:chOff x="1292" y="2205"/>
              <a:chExt cx="46" cy="46"/>
            </a:xfrm>
          </p:grpSpPr>
          <p:sp>
            <p:nvSpPr>
              <p:cNvPr id="71"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2"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5" name="Group 19"/>
            <p:cNvGrpSpPr>
              <a:grpSpLocks/>
            </p:cNvGrpSpPr>
            <p:nvPr/>
          </p:nvGrpSpPr>
          <p:grpSpPr bwMode="auto">
            <a:xfrm>
              <a:off x="2986088" y="3933825"/>
              <a:ext cx="73025" cy="73025"/>
              <a:chOff x="1292" y="2205"/>
              <a:chExt cx="46" cy="46"/>
            </a:xfrm>
          </p:grpSpPr>
          <p:sp>
            <p:nvSpPr>
              <p:cNvPr id="69"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0"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6" name="Group 22"/>
            <p:cNvGrpSpPr>
              <a:grpSpLocks/>
            </p:cNvGrpSpPr>
            <p:nvPr/>
          </p:nvGrpSpPr>
          <p:grpSpPr bwMode="auto">
            <a:xfrm>
              <a:off x="3130550" y="2673350"/>
              <a:ext cx="73025" cy="73025"/>
              <a:chOff x="1292" y="2205"/>
              <a:chExt cx="46" cy="46"/>
            </a:xfrm>
          </p:grpSpPr>
          <p:sp>
            <p:nvSpPr>
              <p:cNvPr id="67"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68"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sp>
        <p:nvSpPr>
          <p:cNvPr id="81" name="Right Arrow 80"/>
          <p:cNvSpPr/>
          <p:nvPr/>
        </p:nvSpPr>
        <p:spPr>
          <a:xfrm>
            <a:off x="4343400" y="2743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77265" y="2286000"/>
            <a:ext cx="748923" cy="369332"/>
          </a:xfrm>
          <a:prstGeom prst="rect">
            <a:avLst/>
          </a:prstGeom>
          <a:noFill/>
        </p:spPr>
        <p:txBody>
          <a:bodyPr wrap="none" rtlCol="0">
            <a:spAutoFit/>
          </a:bodyPr>
          <a:lstStyle/>
          <a:p>
            <a:r>
              <a:rPr lang="en-US" dirty="0" smtClean="0"/>
              <a:t>(</a:t>
            </a:r>
            <a:r>
              <a:rPr lang="en-US" dirty="0" err="1" smtClean="0"/>
              <a:t>t</a:t>
            </a:r>
            <a:r>
              <a:rPr lang="en-US" baseline="-25000" dirty="0" err="1" smtClean="0"/>
              <a:t>x</a:t>
            </a:r>
            <a:r>
              <a:rPr lang="en-US" dirty="0" smtClean="0"/>
              <a:t>, </a:t>
            </a:r>
            <a:r>
              <a:rPr lang="en-US" dirty="0" err="1" smtClean="0"/>
              <a:t>t</a:t>
            </a:r>
            <a:r>
              <a:rPr lang="en-US" baseline="-25000" dirty="0" err="1" smtClean="0"/>
              <a:t>y</a:t>
            </a:r>
            <a:r>
              <a:rPr lang="en-US" dirty="0" smtClean="0"/>
              <a:t>)</a:t>
            </a:r>
            <a:endParaRPr lang="en-US" dirty="0"/>
          </a:p>
        </p:txBody>
      </p:sp>
      <p:sp>
        <p:nvSpPr>
          <p:cNvPr id="57" name="TextBox 56"/>
          <p:cNvSpPr txBox="1"/>
          <p:nvPr/>
        </p:nvSpPr>
        <p:spPr>
          <a:xfrm>
            <a:off x="1905000" y="4191000"/>
            <a:ext cx="5416868" cy="369332"/>
          </a:xfrm>
          <a:prstGeom prst="rect">
            <a:avLst/>
          </a:prstGeom>
          <a:noFill/>
        </p:spPr>
        <p:txBody>
          <a:bodyPr wrap="none" rtlCol="0">
            <a:spAutoFit/>
          </a:bodyPr>
          <a:lstStyle/>
          <a:p>
            <a:r>
              <a:rPr lang="en-US" b="1" dirty="0" smtClean="0">
                <a:solidFill>
                  <a:srgbClr val="FF0000"/>
                </a:solidFill>
              </a:rPr>
              <a:t>Problem: no initial guesses for correspondence</a:t>
            </a:r>
            <a:endParaRPr lang="en-US" b="1" dirty="0">
              <a:solidFill>
                <a:srgbClr val="FF0000"/>
              </a:solidFill>
            </a:endParaRPr>
          </a:p>
        </p:txBody>
      </p:sp>
      <p:graphicFrame>
        <p:nvGraphicFramePr>
          <p:cNvPr id="242692" name="Object 4"/>
          <p:cNvGraphicFramePr>
            <a:graphicFrameLocks noChangeAspect="1"/>
          </p:cNvGraphicFramePr>
          <p:nvPr/>
        </p:nvGraphicFramePr>
        <p:xfrm>
          <a:off x="6477000" y="4800600"/>
          <a:ext cx="2476500" cy="990600"/>
        </p:xfrm>
        <a:graphic>
          <a:graphicData uri="http://schemas.openxmlformats.org/presentationml/2006/ole">
            <mc:AlternateContent xmlns:mc="http://schemas.openxmlformats.org/markup-compatibility/2006">
              <mc:Choice xmlns:v="urn:schemas-microsoft-com:vml" Requires="v">
                <p:oleObj spid="_x0000_s10247" name="Equation" r:id="rId4" imgW="1206360" imgH="482400" progId="Equation.3">
                  <p:embed/>
                </p:oleObj>
              </mc:Choice>
              <mc:Fallback>
                <p:oleObj name="Equation" r:id="rId4" imgW="120636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800600"/>
                        <a:ext cx="24765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 name="Group 100"/>
          <p:cNvGrpSpPr>
            <a:grpSpLocks/>
          </p:cNvGrpSpPr>
          <p:nvPr/>
        </p:nvGrpSpPr>
        <p:grpSpPr bwMode="auto">
          <a:xfrm>
            <a:off x="1400175" y="1790700"/>
            <a:ext cx="1260747" cy="1333500"/>
            <a:chOff x="2051050" y="2673350"/>
            <a:chExt cx="1260475" cy="1333500"/>
          </a:xfrm>
        </p:grpSpPr>
        <p:grpSp>
          <p:nvGrpSpPr>
            <p:cNvPr id="62" name="Group 7"/>
            <p:cNvGrpSpPr>
              <a:grpSpLocks/>
            </p:cNvGrpSpPr>
            <p:nvPr/>
          </p:nvGrpSpPr>
          <p:grpSpPr bwMode="auto">
            <a:xfrm>
              <a:off x="2051050" y="3500438"/>
              <a:ext cx="73025" cy="73025"/>
              <a:chOff x="1292" y="2205"/>
              <a:chExt cx="46" cy="46"/>
            </a:xfrm>
          </p:grpSpPr>
          <p:sp>
            <p:nvSpPr>
              <p:cNvPr id="98"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9"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3" name="Group 10"/>
            <p:cNvGrpSpPr>
              <a:grpSpLocks/>
            </p:cNvGrpSpPr>
            <p:nvPr/>
          </p:nvGrpSpPr>
          <p:grpSpPr bwMode="auto">
            <a:xfrm>
              <a:off x="2087563" y="2708275"/>
              <a:ext cx="73025" cy="73025"/>
              <a:chOff x="1292" y="2205"/>
              <a:chExt cx="46" cy="46"/>
            </a:xfrm>
          </p:grpSpPr>
          <p:sp>
            <p:nvSpPr>
              <p:cNvPr id="96"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7"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4" name="Group 13"/>
            <p:cNvGrpSpPr>
              <a:grpSpLocks/>
            </p:cNvGrpSpPr>
            <p:nvPr/>
          </p:nvGrpSpPr>
          <p:grpSpPr bwMode="auto">
            <a:xfrm>
              <a:off x="2374900" y="2995613"/>
              <a:ext cx="73025" cy="73025"/>
              <a:chOff x="1292" y="2205"/>
              <a:chExt cx="46" cy="46"/>
            </a:xfrm>
          </p:grpSpPr>
          <p:sp>
            <p:nvSpPr>
              <p:cNvPr id="94"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5"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5" name="Group 16"/>
            <p:cNvGrpSpPr>
              <a:grpSpLocks/>
            </p:cNvGrpSpPr>
            <p:nvPr/>
          </p:nvGrpSpPr>
          <p:grpSpPr bwMode="auto">
            <a:xfrm>
              <a:off x="3238500" y="3571875"/>
              <a:ext cx="73025" cy="73025"/>
              <a:chOff x="1292" y="2205"/>
              <a:chExt cx="46" cy="46"/>
            </a:xfrm>
          </p:grpSpPr>
          <p:sp>
            <p:nvSpPr>
              <p:cNvPr id="92"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3"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6" name="Group 19"/>
            <p:cNvGrpSpPr>
              <a:grpSpLocks/>
            </p:cNvGrpSpPr>
            <p:nvPr/>
          </p:nvGrpSpPr>
          <p:grpSpPr bwMode="auto">
            <a:xfrm>
              <a:off x="2986088" y="3933825"/>
              <a:ext cx="73025" cy="73025"/>
              <a:chOff x="1292" y="2205"/>
              <a:chExt cx="46" cy="46"/>
            </a:xfrm>
          </p:grpSpPr>
          <p:sp>
            <p:nvSpPr>
              <p:cNvPr id="90"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1"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7" name="Group 22"/>
            <p:cNvGrpSpPr>
              <a:grpSpLocks/>
            </p:cNvGrpSpPr>
            <p:nvPr/>
          </p:nvGrpSpPr>
          <p:grpSpPr bwMode="auto">
            <a:xfrm>
              <a:off x="3130550" y="2673350"/>
              <a:ext cx="73025" cy="73025"/>
              <a:chOff x="1292" y="2205"/>
              <a:chExt cx="46" cy="46"/>
            </a:xfrm>
          </p:grpSpPr>
          <p:sp>
            <p:nvSpPr>
              <p:cNvPr id="88"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89"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grpSp>
        <p:nvGrpSpPr>
          <p:cNvPr id="100" name="Group 100"/>
          <p:cNvGrpSpPr>
            <a:grpSpLocks/>
          </p:cNvGrpSpPr>
          <p:nvPr/>
        </p:nvGrpSpPr>
        <p:grpSpPr bwMode="auto">
          <a:xfrm>
            <a:off x="1447800" y="1524000"/>
            <a:ext cx="1260747" cy="1333500"/>
            <a:chOff x="2051050" y="2673350"/>
            <a:chExt cx="1260475" cy="1333500"/>
          </a:xfrm>
        </p:grpSpPr>
        <p:grpSp>
          <p:nvGrpSpPr>
            <p:cNvPr id="101" name="Group 7"/>
            <p:cNvGrpSpPr>
              <a:grpSpLocks/>
            </p:cNvGrpSpPr>
            <p:nvPr/>
          </p:nvGrpSpPr>
          <p:grpSpPr bwMode="auto">
            <a:xfrm>
              <a:off x="2051050" y="3500438"/>
              <a:ext cx="73025" cy="73025"/>
              <a:chOff x="1292" y="2205"/>
              <a:chExt cx="46" cy="46"/>
            </a:xfrm>
          </p:grpSpPr>
          <p:sp>
            <p:nvSpPr>
              <p:cNvPr id="117"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8"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2" name="Group 10"/>
            <p:cNvGrpSpPr>
              <a:grpSpLocks/>
            </p:cNvGrpSpPr>
            <p:nvPr/>
          </p:nvGrpSpPr>
          <p:grpSpPr bwMode="auto">
            <a:xfrm>
              <a:off x="2087563" y="2708275"/>
              <a:ext cx="73025" cy="73025"/>
              <a:chOff x="1292" y="2205"/>
              <a:chExt cx="46" cy="46"/>
            </a:xfrm>
          </p:grpSpPr>
          <p:sp>
            <p:nvSpPr>
              <p:cNvPr id="115"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6"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3" name="Group 13"/>
            <p:cNvGrpSpPr>
              <a:grpSpLocks/>
            </p:cNvGrpSpPr>
            <p:nvPr/>
          </p:nvGrpSpPr>
          <p:grpSpPr bwMode="auto">
            <a:xfrm>
              <a:off x="2374900" y="2995613"/>
              <a:ext cx="73025" cy="73025"/>
              <a:chOff x="1292" y="2205"/>
              <a:chExt cx="46" cy="46"/>
            </a:xfrm>
          </p:grpSpPr>
          <p:sp>
            <p:nvSpPr>
              <p:cNvPr id="113"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4"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4" name="Group 16"/>
            <p:cNvGrpSpPr>
              <a:grpSpLocks/>
            </p:cNvGrpSpPr>
            <p:nvPr/>
          </p:nvGrpSpPr>
          <p:grpSpPr bwMode="auto">
            <a:xfrm>
              <a:off x="3238500" y="3571875"/>
              <a:ext cx="73025" cy="73025"/>
              <a:chOff x="1292" y="2205"/>
              <a:chExt cx="46" cy="46"/>
            </a:xfrm>
          </p:grpSpPr>
          <p:sp>
            <p:nvSpPr>
              <p:cNvPr id="111"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2"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5" name="Group 19"/>
            <p:cNvGrpSpPr>
              <a:grpSpLocks/>
            </p:cNvGrpSpPr>
            <p:nvPr/>
          </p:nvGrpSpPr>
          <p:grpSpPr bwMode="auto">
            <a:xfrm>
              <a:off x="2986088" y="3933825"/>
              <a:ext cx="73025" cy="73025"/>
              <a:chOff x="1292" y="2205"/>
              <a:chExt cx="46" cy="46"/>
            </a:xfrm>
          </p:grpSpPr>
          <p:sp>
            <p:nvSpPr>
              <p:cNvPr id="109"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0"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6" name="Group 22"/>
            <p:cNvGrpSpPr>
              <a:grpSpLocks/>
            </p:cNvGrpSpPr>
            <p:nvPr/>
          </p:nvGrpSpPr>
          <p:grpSpPr bwMode="auto">
            <a:xfrm>
              <a:off x="3130550" y="2673350"/>
              <a:ext cx="73025" cy="73025"/>
              <a:chOff x="1292" y="2205"/>
              <a:chExt cx="46" cy="46"/>
            </a:xfrm>
          </p:grpSpPr>
          <p:sp>
            <p:nvSpPr>
              <p:cNvPr id="107"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08"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grpSp>
        <p:nvGrpSpPr>
          <p:cNvPr id="120" name="Group 100"/>
          <p:cNvGrpSpPr>
            <a:grpSpLocks/>
          </p:cNvGrpSpPr>
          <p:nvPr/>
        </p:nvGrpSpPr>
        <p:grpSpPr bwMode="auto">
          <a:xfrm>
            <a:off x="6477000" y="2476500"/>
            <a:ext cx="1260747" cy="1333500"/>
            <a:chOff x="2051050" y="2673350"/>
            <a:chExt cx="1260475" cy="1333500"/>
          </a:xfrm>
        </p:grpSpPr>
        <p:grpSp>
          <p:nvGrpSpPr>
            <p:cNvPr id="121" name="Group 7"/>
            <p:cNvGrpSpPr>
              <a:grpSpLocks/>
            </p:cNvGrpSpPr>
            <p:nvPr/>
          </p:nvGrpSpPr>
          <p:grpSpPr bwMode="auto">
            <a:xfrm>
              <a:off x="2051050" y="3500438"/>
              <a:ext cx="73025" cy="73025"/>
              <a:chOff x="1292" y="2205"/>
              <a:chExt cx="46" cy="46"/>
            </a:xfrm>
          </p:grpSpPr>
          <p:sp>
            <p:nvSpPr>
              <p:cNvPr id="137"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38"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2" name="Group 10"/>
            <p:cNvGrpSpPr>
              <a:grpSpLocks/>
            </p:cNvGrpSpPr>
            <p:nvPr/>
          </p:nvGrpSpPr>
          <p:grpSpPr bwMode="auto">
            <a:xfrm>
              <a:off x="2087563" y="2708275"/>
              <a:ext cx="73025" cy="73025"/>
              <a:chOff x="1292" y="2205"/>
              <a:chExt cx="46" cy="46"/>
            </a:xfrm>
          </p:grpSpPr>
          <p:sp>
            <p:nvSpPr>
              <p:cNvPr id="135"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36"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3" name="Group 13"/>
            <p:cNvGrpSpPr>
              <a:grpSpLocks/>
            </p:cNvGrpSpPr>
            <p:nvPr/>
          </p:nvGrpSpPr>
          <p:grpSpPr bwMode="auto">
            <a:xfrm>
              <a:off x="2374900" y="2995613"/>
              <a:ext cx="73025" cy="73025"/>
              <a:chOff x="1292" y="2205"/>
              <a:chExt cx="46" cy="46"/>
            </a:xfrm>
          </p:grpSpPr>
          <p:sp>
            <p:nvSpPr>
              <p:cNvPr id="133"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34"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4" name="Group 16"/>
            <p:cNvGrpSpPr>
              <a:grpSpLocks/>
            </p:cNvGrpSpPr>
            <p:nvPr/>
          </p:nvGrpSpPr>
          <p:grpSpPr bwMode="auto">
            <a:xfrm>
              <a:off x="3238500" y="3571875"/>
              <a:ext cx="73025" cy="73025"/>
              <a:chOff x="1292" y="2205"/>
              <a:chExt cx="46" cy="46"/>
            </a:xfrm>
          </p:grpSpPr>
          <p:sp>
            <p:nvSpPr>
              <p:cNvPr id="131"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32"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5" name="Group 19"/>
            <p:cNvGrpSpPr>
              <a:grpSpLocks/>
            </p:cNvGrpSpPr>
            <p:nvPr/>
          </p:nvGrpSpPr>
          <p:grpSpPr bwMode="auto">
            <a:xfrm>
              <a:off x="2986088" y="3933825"/>
              <a:ext cx="73025" cy="73025"/>
              <a:chOff x="1292" y="2205"/>
              <a:chExt cx="46" cy="46"/>
            </a:xfrm>
          </p:grpSpPr>
          <p:sp>
            <p:nvSpPr>
              <p:cNvPr id="129"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30"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6" name="Group 22"/>
            <p:cNvGrpSpPr>
              <a:grpSpLocks/>
            </p:cNvGrpSpPr>
            <p:nvPr/>
          </p:nvGrpSpPr>
          <p:grpSpPr bwMode="auto">
            <a:xfrm>
              <a:off x="3130550" y="2673350"/>
              <a:ext cx="73025" cy="73025"/>
              <a:chOff x="1292" y="2205"/>
              <a:chExt cx="46" cy="46"/>
            </a:xfrm>
          </p:grpSpPr>
          <p:sp>
            <p:nvSpPr>
              <p:cNvPr id="127"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28"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grpSp>
        <p:nvGrpSpPr>
          <p:cNvPr id="139" name="Group 100"/>
          <p:cNvGrpSpPr>
            <a:grpSpLocks/>
          </p:cNvGrpSpPr>
          <p:nvPr/>
        </p:nvGrpSpPr>
        <p:grpSpPr bwMode="auto">
          <a:xfrm>
            <a:off x="6477000" y="2628900"/>
            <a:ext cx="1260747" cy="1333500"/>
            <a:chOff x="2051050" y="2673350"/>
            <a:chExt cx="1260475" cy="1333500"/>
          </a:xfrm>
        </p:grpSpPr>
        <p:grpSp>
          <p:nvGrpSpPr>
            <p:cNvPr id="140" name="Group 7"/>
            <p:cNvGrpSpPr>
              <a:grpSpLocks/>
            </p:cNvGrpSpPr>
            <p:nvPr/>
          </p:nvGrpSpPr>
          <p:grpSpPr bwMode="auto">
            <a:xfrm>
              <a:off x="2051050" y="3500438"/>
              <a:ext cx="73025" cy="73025"/>
              <a:chOff x="1292" y="2205"/>
              <a:chExt cx="46" cy="46"/>
            </a:xfrm>
          </p:grpSpPr>
          <p:sp>
            <p:nvSpPr>
              <p:cNvPr id="156"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57"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1" name="Group 10"/>
            <p:cNvGrpSpPr>
              <a:grpSpLocks/>
            </p:cNvGrpSpPr>
            <p:nvPr/>
          </p:nvGrpSpPr>
          <p:grpSpPr bwMode="auto">
            <a:xfrm>
              <a:off x="2087563" y="2708275"/>
              <a:ext cx="73025" cy="73025"/>
              <a:chOff x="1292" y="2205"/>
              <a:chExt cx="46" cy="46"/>
            </a:xfrm>
          </p:grpSpPr>
          <p:sp>
            <p:nvSpPr>
              <p:cNvPr id="154"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55"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2" name="Group 13"/>
            <p:cNvGrpSpPr>
              <a:grpSpLocks/>
            </p:cNvGrpSpPr>
            <p:nvPr/>
          </p:nvGrpSpPr>
          <p:grpSpPr bwMode="auto">
            <a:xfrm>
              <a:off x="2374900" y="2995613"/>
              <a:ext cx="73025" cy="73025"/>
              <a:chOff x="1292" y="2205"/>
              <a:chExt cx="46" cy="46"/>
            </a:xfrm>
          </p:grpSpPr>
          <p:sp>
            <p:nvSpPr>
              <p:cNvPr id="152"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53"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3" name="Group 16"/>
            <p:cNvGrpSpPr>
              <a:grpSpLocks/>
            </p:cNvGrpSpPr>
            <p:nvPr/>
          </p:nvGrpSpPr>
          <p:grpSpPr bwMode="auto">
            <a:xfrm>
              <a:off x="3238500" y="3571875"/>
              <a:ext cx="73025" cy="73025"/>
              <a:chOff x="1292" y="2205"/>
              <a:chExt cx="46" cy="46"/>
            </a:xfrm>
          </p:grpSpPr>
          <p:sp>
            <p:nvSpPr>
              <p:cNvPr id="150"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51"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4" name="Group 19"/>
            <p:cNvGrpSpPr>
              <a:grpSpLocks/>
            </p:cNvGrpSpPr>
            <p:nvPr/>
          </p:nvGrpSpPr>
          <p:grpSpPr bwMode="auto">
            <a:xfrm>
              <a:off x="2986088" y="3933825"/>
              <a:ext cx="73025" cy="73025"/>
              <a:chOff x="1292" y="2205"/>
              <a:chExt cx="46" cy="46"/>
            </a:xfrm>
          </p:grpSpPr>
          <p:sp>
            <p:nvSpPr>
              <p:cNvPr id="148"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49"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5" name="Group 22"/>
            <p:cNvGrpSpPr>
              <a:grpSpLocks/>
            </p:cNvGrpSpPr>
            <p:nvPr/>
          </p:nvGrpSpPr>
          <p:grpSpPr bwMode="auto">
            <a:xfrm>
              <a:off x="3130550" y="2673350"/>
              <a:ext cx="73025" cy="73025"/>
              <a:chOff x="1292" y="2205"/>
              <a:chExt cx="46" cy="46"/>
            </a:xfrm>
          </p:grpSpPr>
          <p:sp>
            <p:nvSpPr>
              <p:cNvPr id="146"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47"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spTree>
    <p:extLst>
      <p:ext uri="{BB962C8B-B14F-4D97-AF65-F5344CB8AC3E}">
        <p14:creationId xmlns:p14="http://schemas.microsoft.com/office/powerpoint/2010/main" val="1100297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if you want to align but have no prior matched pairs?</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Hough transform and RANSAC not applicable</a:t>
            </a:r>
          </a:p>
          <a:p>
            <a:endParaRPr lang="en-US" dirty="0" smtClean="0"/>
          </a:p>
          <a:p>
            <a:r>
              <a:rPr lang="en-US" dirty="0" smtClean="0"/>
              <a:t>Important applications</a:t>
            </a:r>
          </a:p>
          <a:p>
            <a:pPr lvl="1">
              <a:buNone/>
            </a:pPr>
            <a:endParaRPr lang="en-US" dirty="0"/>
          </a:p>
        </p:txBody>
      </p:sp>
      <p:pic>
        <p:nvPicPr>
          <p:cNvPr id="155650" name="Picture 2" descr="http://www.judiciaryreport.com/images/brain-scans-84-08.jpg"/>
          <p:cNvPicPr>
            <a:picLocks noChangeAspect="1" noChangeArrowheads="1"/>
          </p:cNvPicPr>
          <p:nvPr/>
        </p:nvPicPr>
        <p:blipFill>
          <a:blip r:embed="rId2" cstate="print"/>
          <a:srcRect/>
          <a:stretch>
            <a:fillRect/>
          </a:stretch>
        </p:blipFill>
        <p:spPr bwMode="auto">
          <a:xfrm>
            <a:off x="762000" y="3581400"/>
            <a:ext cx="3352800" cy="2011680"/>
          </a:xfrm>
          <a:prstGeom prst="rect">
            <a:avLst/>
          </a:prstGeom>
          <a:noFill/>
        </p:spPr>
      </p:pic>
      <p:pic>
        <p:nvPicPr>
          <p:cNvPr id="155652" name="Picture 4" descr="http://cgg-journal.com/2004-2/02/image006.jpg"/>
          <p:cNvPicPr>
            <a:picLocks noChangeAspect="1" noChangeArrowheads="1"/>
          </p:cNvPicPr>
          <p:nvPr/>
        </p:nvPicPr>
        <p:blipFill>
          <a:blip r:embed="rId3" cstate="print"/>
          <a:srcRect/>
          <a:stretch>
            <a:fillRect/>
          </a:stretch>
        </p:blipFill>
        <p:spPr bwMode="auto">
          <a:xfrm>
            <a:off x="5334000" y="3581400"/>
            <a:ext cx="2088292" cy="2057400"/>
          </a:xfrm>
          <a:prstGeom prst="rect">
            <a:avLst/>
          </a:prstGeom>
          <a:noFill/>
        </p:spPr>
      </p:pic>
      <p:sp>
        <p:nvSpPr>
          <p:cNvPr id="6" name="TextBox 5"/>
          <p:cNvSpPr txBox="1"/>
          <p:nvPr/>
        </p:nvSpPr>
        <p:spPr>
          <a:xfrm>
            <a:off x="762000" y="5715000"/>
            <a:ext cx="3276600" cy="646331"/>
          </a:xfrm>
          <a:prstGeom prst="rect">
            <a:avLst/>
          </a:prstGeom>
          <a:noFill/>
        </p:spPr>
        <p:txBody>
          <a:bodyPr wrap="square" rtlCol="0">
            <a:spAutoFit/>
          </a:bodyPr>
          <a:lstStyle/>
          <a:p>
            <a:r>
              <a:rPr lang="en-US" dirty="0" smtClean="0"/>
              <a:t>Medical imaging: match brain scans or contours</a:t>
            </a:r>
            <a:endParaRPr lang="en-US" dirty="0"/>
          </a:p>
        </p:txBody>
      </p:sp>
      <p:sp>
        <p:nvSpPr>
          <p:cNvPr id="7" name="TextBox 6"/>
          <p:cNvSpPr txBox="1"/>
          <p:nvPr/>
        </p:nvSpPr>
        <p:spPr>
          <a:xfrm>
            <a:off x="4800600" y="5715000"/>
            <a:ext cx="3134191" cy="369332"/>
          </a:xfrm>
          <a:prstGeom prst="rect">
            <a:avLst/>
          </a:prstGeom>
          <a:noFill/>
        </p:spPr>
        <p:txBody>
          <a:bodyPr wrap="none" rtlCol="0">
            <a:spAutoFit/>
          </a:bodyPr>
          <a:lstStyle/>
          <a:p>
            <a:r>
              <a:rPr lang="en-US" dirty="0" smtClean="0"/>
              <a:t>Robotics: match point clouds</a:t>
            </a:r>
            <a:endParaRPr lang="en-US" dirty="0"/>
          </a:p>
        </p:txBody>
      </p:sp>
    </p:spTree>
    <p:extLst>
      <p:ext uri="{BB962C8B-B14F-4D97-AF65-F5344CB8AC3E}">
        <p14:creationId xmlns:p14="http://schemas.microsoft.com/office/powerpoint/2010/main" val="1057816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Closest Points (ICP) Algorithm</a:t>
            </a:r>
            <a:endParaRPr lang="en-US" dirty="0"/>
          </a:p>
        </p:txBody>
      </p:sp>
      <p:sp>
        <p:nvSpPr>
          <p:cNvPr id="3" name="Content Placeholder 2"/>
          <p:cNvSpPr>
            <a:spLocks noGrp="1"/>
          </p:cNvSpPr>
          <p:nvPr>
            <p:ph idx="1"/>
          </p:nvPr>
        </p:nvSpPr>
        <p:spPr>
          <a:xfrm>
            <a:off x="457200" y="1371600"/>
            <a:ext cx="8229600" cy="4953000"/>
          </a:xfrm>
        </p:spPr>
        <p:txBody>
          <a:bodyPr>
            <a:normAutofit fontScale="92500"/>
          </a:bodyPr>
          <a:lstStyle/>
          <a:p>
            <a:pPr>
              <a:buNone/>
            </a:pPr>
            <a:r>
              <a:rPr lang="en-US" dirty="0" smtClean="0"/>
              <a:t>	Goal: estimate transform between two dense sets of points</a:t>
            </a:r>
          </a:p>
          <a:p>
            <a:pPr>
              <a:buNone/>
            </a:pPr>
            <a:endParaRPr lang="en-US" dirty="0" smtClean="0"/>
          </a:p>
          <a:p>
            <a:pPr marL="514350" indent="-514350">
              <a:buFont typeface="+mj-lt"/>
              <a:buAutoNum type="arabicPeriod"/>
            </a:pPr>
            <a:r>
              <a:rPr lang="en-US" sz="2600" b="1" dirty="0" smtClean="0"/>
              <a:t>Initialize</a:t>
            </a:r>
            <a:r>
              <a:rPr lang="en-US" sz="2600" dirty="0" smtClean="0"/>
              <a:t> transformation (e.g., compute difference in means and scale)</a:t>
            </a:r>
            <a:endParaRPr lang="en-US" sz="2600" b="1" dirty="0" smtClean="0"/>
          </a:p>
          <a:p>
            <a:pPr marL="514350" indent="-514350">
              <a:buFont typeface="+mj-lt"/>
              <a:buAutoNum type="arabicPeriod"/>
            </a:pPr>
            <a:r>
              <a:rPr lang="en-US" sz="2600" b="1" dirty="0" smtClean="0"/>
              <a:t>Assign</a:t>
            </a:r>
            <a:r>
              <a:rPr lang="en-US" sz="2600" dirty="0" smtClean="0"/>
              <a:t> each point in {Set 1} to its nearest neighbor in {Set 2}</a:t>
            </a:r>
          </a:p>
          <a:p>
            <a:pPr marL="514350" indent="-514350">
              <a:buFont typeface="+mj-lt"/>
              <a:buAutoNum type="arabicPeriod"/>
            </a:pPr>
            <a:r>
              <a:rPr lang="en-US" sz="2600" b="1" dirty="0" smtClean="0"/>
              <a:t>Estimate</a:t>
            </a:r>
            <a:r>
              <a:rPr lang="en-US" sz="2600" dirty="0" smtClean="0"/>
              <a:t> transformation parameters </a:t>
            </a:r>
          </a:p>
          <a:p>
            <a:pPr marL="914400" lvl="1" indent="-514350"/>
            <a:r>
              <a:rPr lang="en-US" sz="2200" dirty="0" smtClean="0"/>
              <a:t>e.g., least squares or robust least squares</a:t>
            </a:r>
          </a:p>
          <a:p>
            <a:pPr marL="514350" indent="-514350">
              <a:buFont typeface="+mj-lt"/>
              <a:buAutoNum type="arabicPeriod"/>
            </a:pPr>
            <a:r>
              <a:rPr lang="en-US" sz="2600" b="1" dirty="0" smtClean="0"/>
              <a:t>Transform</a:t>
            </a:r>
            <a:r>
              <a:rPr lang="en-US" sz="2600" dirty="0" smtClean="0"/>
              <a:t> the points in {Set 1} using estimated parameters</a:t>
            </a:r>
          </a:p>
          <a:p>
            <a:pPr marL="514350" indent="-514350">
              <a:buFont typeface="+mj-lt"/>
              <a:buAutoNum type="arabicPeriod"/>
            </a:pPr>
            <a:r>
              <a:rPr lang="en-US" sz="2600" b="1" dirty="0" smtClean="0"/>
              <a:t>Repeat</a:t>
            </a:r>
            <a:r>
              <a:rPr lang="en-US" sz="2600" dirty="0" smtClean="0"/>
              <a:t> steps 2-4 until change is very small</a:t>
            </a:r>
          </a:p>
          <a:p>
            <a:pPr marL="514350" indent="-514350">
              <a:buFont typeface="+mj-lt"/>
              <a:buAutoNum type="arabicPeriod"/>
            </a:pPr>
            <a:endParaRPr lang="en-US" dirty="0" smtClean="0"/>
          </a:p>
          <a:p>
            <a:pPr>
              <a:buNone/>
            </a:pPr>
            <a:endParaRPr lang="en-US" dirty="0" smtClean="0"/>
          </a:p>
          <a:p>
            <a:pPr marL="514350" indent="-514350">
              <a:buFont typeface="+mj-lt"/>
              <a:buAutoNum type="arabicPeriod"/>
            </a:pPr>
            <a:endParaRPr lang="en-US" dirty="0" smtClean="0"/>
          </a:p>
        </p:txBody>
      </p:sp>
    </p:spTree>
    <p:extLst>
      <p:ext uri="{BB962C8B-B14F-4D97-AF65-F5344CB8AC3E}">
        <p14:creationId xmlns:p14="http://schemas.microsoft.com/office/powerpoint/2010/main" val="2869213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685800" y="8382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solving for translation</a:t>
            </a:r>
            <a:endParaRPr lang="en-US" dirty="0"/>
          </a:p>
        </p:txBody>
      </p:sp>
      <p:pic>
        <p:nvPicPr>
          <p:cNvPr id="29" name="Picture 5" descr="obj14__0"/>
          <p:cNvPicPr>
            <a:picLocks noChangeAspect="1" noChangeArrowheads="1"/>
          </p:cNvPicPr>
          <p:nvPr/>
        </p:nvPicPr>
        <p:blipFill>
          <a:blip r:embed="rId3" cstate="print"/>
          <a:srcRect/>
          <a:stretch>
            <a:fillRect/>
          </a:stretch>
        </p:blipFill>
        <p:spPr bwMode="auto">
          <a:xfrm>
            <a:off x="815975" y="1214438"/>
            <a:ext cx="2141538" cy="2028825"/>
          </a:xfrm>
          <a:prstGeom prst="rect">
            <a:avLst/>
          </a:prstGeom>
          <a:noFill/>
          <a:ln w="9525">
            <a:noFill/>
            <a:miter lim="800000"/>
            <a:headEnd/>
            <a:tailEnd/>
          </a:ln>
        </p:spPr>
      </p:pic>
      <p:sp>
        <p:nvSpPr>
          <p:cNvPr id="55" name="Rectangle 54"/>
          <p:cNvSpPr/>
          <p:nvPr/>
        </p:nvSpPr>
        <p:spPr>
          <a:xfrm>
            <a:off x="5181600" y="838200"/>
            <a:ext cx="3429000" cy="33528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 descr="obj14__0"/>
          <p:cNvPicPr>
            <a:picLocks noChangeAspect="1" noChangeArrowheads="1"/>
          </p:cNvPicPr>
          <p:nvPr/>
        </p:nvPicPr>
        <p:blipFill>
          <a:blip r:embed="rId3" cstate="print"/>
          <a:srcRect/>
          <a:stretch>
            <a:fillRect/>
          </a:stretch>
        </p:blipFill>
        <p:spPr bwMode="auto">
          <a:xfrm>
            <a:off x="6088062" y="2009775"/>
            <a:ext cx="2141538" cy="2028825"/>
          </a:xfrm>
          <a:prstGeom prst="rect">
            <a:avLst/>
          </a:prstGeom>
          <a:noFill/>
          <a:ln w="9525">
            <a:noFill/>
            <a:miter lim="800000"/>
            <a:headEnd/>
            <a:tailEnd/>
          </a:ln>
        </p:spPr>
      </p:pic>
      <p:grpSp>
        <p:nvGrpSpPr>
          <p:cNvPr id="10" name="Group 100"/>
          <p:cNvGrpSpPr>
            <a:grpSpLocks/>
          </p:cNvGrpSpPr>
          <p:nvPr/>
        </p:nvGrpSpPr>
        <p:grpSpPr bwMode="auto">
          <a:xfrm>
            <a:off x="6519862" y="2274887"/>
            <a:ext cx="1260747" cy="1333500"/>
            <a:chOff x="2051050" y="2673350"/>
            <a:chExt cx="1260475" cy="1333500"/>
          </a:xfrm>
        </p:grpSpPr>
        <p:grpSp>
          <p:nvGrpSpPr>
            <p:cNvPr id="11" name="Group 7"/>
            <p:cNvGrpSpPr>
              <a:grpSpLocks/>
            </p:cNvGrpSpPr>
            <p:nvPr/>
          </p:nvGrpSpPr>
          <p:grpSpPr bwMode="auto">
            <a:xfrm>
              <a:off x="2051050" y="3500438"/>
              <a:ext cx="73025" cy="73025"/>
              <a:chOff x="1292" y="2205"/>
              <a:chExt cx="46" cy="46"/>
            </a:xfrm>
          </p:grpSpPr>
          <p:sp>
            <p:nvSpPr>
              <p:cNvPr id="77"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8"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 name="Group 10"/>
            <p:cNvGrpSpPr>
              <a:grpSpLocks/>
            </p:cNvGrpSpPr>
            <p:nvPr/>
          </p:nvGrpSpPr>
          <p:grpSpPr bwMode="auto">
            <a:xfrm>
              <a:off x="2087563" y="2708275"/>
              <a:ext cx="73025" cy="73025"/>
              <a:chOff x="1292" y="2205"/>
              <a:chExt cx="46" cy="46"/>
            </a:xfrm>
          </p:grpSpPr>
          <p:sp>
            <p:nvSpPr>
              <p:cNvPr id="75"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6"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3" name="Group 13"/>
            <p:cNvGrpSpPr>
              <a:grpSpLocks/>
            </p:cNvGrpSpPr>
            <p:nvPr/>
          </p:nvGrpSpPr>
          <p:grpSpPr bwMode="auto">
            <a:xfrm>
              <a:off x="2374900" y="2995613"/>
              <a:ext cx="73025" cy="73025"/>
              <a:chOff x="1292" y="2205"/>
              <a:chExt cx="46" cy="46"/>
            </a:xfrm>
          </p:grpSpPr>
          <p:sp>
            <p:nvSpPr>
              <p:cNvPr id="73"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4"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 name="Group 16"/>
            <p:cNvGrpSpPr>
              <a:grpSpLocks/>
            </p:cNvGrpSpPr>
            <p:nvPr/>
          </p:nvGrpSpPr>
          <p:grpSpPr bwMode="auto">
            <a:xfrm>
              <a:off x="3238500" y="3571875"/>
              <a:ext cx="73025" cy="73025"/>
              <a:chOff x="1292" y="2205"/>
              <a:chExt cx="46" cy="46"/>
            </a:xfrm>
          </p:grpSpPr>
          <p:sp>
            <p:nvSpPr>
              <p:cNvPr id="71"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2"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5" name="Group 19"/>
            <p:cNvGrpSpPr>
              <a:grpSpLocks/>
            </p:cNvGrpSpPr>
            <p:nvPr/>
          </p:nvGrpSpPr>
          <p:grpSpPr bwMode="auto">
            <a:xfrm>
              <a:off x="2986088" y="3933825"/>
              <a:ext cx="73025" cy="73025"/>
              <a:chOff x="1292" y="2205"/>
              <a:chExt cx="46" cy="46"/>
            </a:xfrm>
          </p:grpSpPr>
          <p:sp>
            <p:nvSpPr>
              <p:cNvPr id="69"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70"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6" name="Group 22"/>
            <p:cNvGrpSpPr>
              <a:grpSpLocks/>
            </p:cNvGrpSpPr>
            <p:nvPr/>
          </p:nvGrpSpPr>
          <p:grpSpPr bwMode="auto">
            <a:xfrm>
              <a:off x="3130550" y="2673350"/>
              <a:ext cx="73025" cy="73025"/>
              <a:chOff x="1292" y="2205"/>
              <a:chExt cx="46" cy="46"/>
            </a:xfrm>
          </p:grpSpPr>
          <p:sp>
            <p:nvSpPr>
              <p:cNvPr id="67"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68"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sp>
        <p:nvSpPr>
          <p:cNvPr id="81" name="Right Arrow 80"/>
          <p:cNvSpPr/>
          <p:nvPr/>
        </p:nvSpPr>
        <p:spPr>
          <a:xfrm>
            <a:off x="4343400" y="2743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77265" y="2286000"/>
            <a:ext cx="748923" cy="369332"/>
          </a:xfrm>
          <a:prstGeom prst="rect">
            <a:avLst/>
          </a:prstGeom>
          <a:noFill/>
        </p:spPr>
        <p:txBody>
          <a:bodyPr wrap="none" rtlCol="0">
            <a:spAutoFit/>
          </a:bodyPr>
          <a:lstStyle/>
          <a:p>
            <a:r>
              <a:rPr lang="en-US" dirty="0" smtClean="0"/>
              <a:t>(</a:t>
            </a:r>
            <a:r>
              <a:rPr lang="en-US" dirty="0" err="1" smtClean="0"/>
              <a:t>t</a:t>
            </a:r>
            <a:r>
              <a:rPr lang="en-US" baseline="-25000" dirty="0" err="1" smtClean="0"/>
              <a:t>x</a:t>
            </a:r>
            <a:r>
              <a:rPr lang="en-US" dirty="0" smtClean="0"/>
              <a:t>, </a:t>
            </a:r>
            <a:r>
              <a:rPr lang="en-US" dirty="0" err="1" smtClean="0"/>
              <a:t>t</a:t>
            </a:r>
            <a:r>
              <a:rPr lang="en-US" baseline="-25000" dirty="0" err="1" smtClean="0"/>
              <a:t>y</a:t>
            </a:r>
            <a:r>
              <a:rPr lang="en-US" dirty="0" smtClean="0"/>
              <a:t>)</a:t>
            </a:r>
            <a:endParaRPr lang="en-US" dirty="0"/>
          </a:p>
        </p:txBody>
      </p:sp>
      <p:sp>
        <p:nvSpPr>
          <p:cNvPr id="57" name="TextBox 56"/>
          <p:cNvSpPr txBox="1"/>
          <p:nvPr/>
        </p:nvSpPr>
        <p:spPr>
          <a:xfrm>
            <a:off x="1905000" y="4191000"/>
            <a:ext cx="5416868" cy="369332"/>
          </a:xfrm>
          <a:prstGeom prst="rect">
            <a:avLst/>
          </a:prstGeom>
          <a:noFill/>
        </p:spPr>
        <p:txBody>
          <a:bodyPr wrap="none" rtlCol="0">
            <a:spAutoFit/>
          </a:bodyPr>
          <a:lstStyle/>
          <a:p>
            <a:r>
              <a:rPr lang="en-US" b="1" dirty="0" smtClean="0">
                <a:solidFill>
                  <a:srgbClr val="FF0000"/>
                </a:solidFill>
              </a:rPr>
              <a:t>Problem: no initial guesses for correspondence</a:t>
            </a:r>
            <a:endParaRPr lang="en-US" b="1" dirty="0">
              <a:solidFill>
                <a:srgbClr val="FF0000"/>
              </a:solidFill>
            </a:endParaRPr>
          </a:p>
        </p:txBody>
      </p:sp>
      <p:graphicFrame>
        <p:nvGraphicFramePr>
          <p:cNvPr id="242692" name="Object 4"/>
          <p:cNvGraphicFramePr>
            <a:graphicFrameLocks noChangeAspect="1"/>
          </p:cNvGraphicFramePr>
          <p:nvPr/>
        </p:nvGraphicFramePr>
        <p:xfrm>
          <a:off x="6477000" y="4800600"/>
          <a:ext cx="2476500" cy="990600"/>
        </p:xfrm>
        <a:graphic>
          <a:graphicData uri="http://schemas.openxmlformats.org/presentationml/2006/ole">
            <mc:AlternateContent xmlns:mc="http://schemas.openxmlformats.org/markup-compatibility/2006">
              <mc:Choice xmlns:v="urn:schemas-microsoft-com:vml" Requires="v">
                <p:oleObj spid="_x0000_s11271" name="Equation" r:id="rId4" imgW="1206360" imgH="482400" progId="Equation.3">
                  <p:embed/>
                </p:oleObj>
              </mc:Choice>
              <mc:Fallback>
                <p:oleObj name="Equation" r:id="rId4" imgW="120636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800600"/>
                        <a:ext cx="24765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TextBox 58"/>
          <p:cNvSpPr txBox="1"/>
          <p:nvPr/>
        </p:nvSpPr>
        <p:spPr>
          <a:xfrm>
            <a:off x="685800" y="4724400"/>
            <a:ext cx="1971245" cy="461665"/>
          </a:xfrm>
          <a:prstGeom prst="rect">
            <a:avLst/>
          </a:prstGeom>
          <a:noFill/>
        </p:spPr>
        <p:txBody>
          <a:bodyPr wrap="none" rtlCol="0">
            <a:spAutoFit/>
          </a:bodyPr>
          <a:lstStyle/>
          <a:p>
            <a:r>
              <a:rPr lang="en-US" sz="2400" b="1" dirty="0" smtClean="0"/>
              <a:t>ICP solution</a:t>
            </a:r>
            <a:endParaRPr lang="en-US" sz="2400" b="1" dirty="0"/>
          </a:p>
        </p:txBody>
      </p:sp>
      <p:sp>
        <p:nvSpPr>
          <p:cNvPr id="60" name="TextBox 59"/>
          <p:cNvSpPr txBox="1"/>
          <p:nvPr/>
        </p:nvSpPr>
        <p:spPr>
          <a:xfrm>
            <a:off x="762000" y="5122653"/>
            <a:ext cx="5029200" cy="1200329"/>
          </a:xfrm>
          <a:prstGeom prst="rect">
            <a:avLst/>
          </a:prstGeom>
          <a:noFill/>
        </p:spPr>
        <p:txBody>
          <a:bodyPr wrap="square" rtlCol="0">
            <a:spAutoFit/>
          </a:bodyPr>
          <a:lstStyle/>
          <a:p>
            <a:pPr marL="342900" indent="-342900">
              <a:buAutoNum type="arabicPeriod"/>
            </a:pPr>
            <a:r>
              <a:rPr lang="en-US" dirty="0" smtClean="0"/>
              <a:t>Find nearest neighbors for each point</a:t>
            </a:r>
          </a:p>
          <a:p>
            <a:pPr marL="342900" indent="-342900">
              <a:buAutoNum type="arabicPeriod"/>
            </a:pPr>
            <a:r>
              <a:rPr lang="en-US" dirty="0" smtClean="0"/>
              <a:t>Compute transform using matches</a:t>
            </a:r>
          </a:p>
          <a:p>
            <a:pPr marL="342900" indent="-342900">
              <a:buAutoNum type="arabicPeriod"/>
            </a:pPr>
            <a:r>
              <a:rPr lang="en-US" dirty="0" smtClean="0"/>
              <a:t>Move points using transform</a:t>
            </a:r>
          </a:p>
          <a:p>
            <a:pPr marL="342900" indent="-342900">
              <a:buAutoNum type="arabicPeriod"/>
            </a:pPr>
            <a:r>
              <a:rPr lang="en-US" dirty="0" smtClean="0"/>
              <a:t>Repeat steps 1-3 until convergence</a:t>
            </a:r>
          </a:p>
        </p:txBody>
      </p:sp>
      <p:grpSp>
        <p:nvGrpSpPr>
          <p:cNvPr id="17" name="Group 16"/>
          <p:cNvGrpSpPr/>
          <p:nvPr/>
        </p:nvGrpSpPr>
        <p:grpSpPr>
          <a:xfrm>
            <a:off x="1247775" y="1479550"/>
            <a:ext cx="1460772" cy="1644650"/>
            <a:chOff x="1247775" y="1479550"/>
            <a:chExt cx="1460772" cy="1644650"/>
          </a:xfrm>
        </p:grpSpPr>
        <p:grpSp>
          <p:nvGrpSpPr>
            <p:cNvPr id="3" name="Group 100"/>
            <p:cNvGrpSpPr>
              <a:grpSpLocks/>
            </p:cNvGrpSpPr>
            <p:nvPr/>
          </p:nvGrpSpPr>
          <p:grpSpPr bwMode="auto">
            <a:xfrm>
              <a:off x="1247775" y="1479550"/>
              <a:ext cx="1260747" cy="1333500"/>
              <a:chOff x="2051050" y="2673350"/>
              <a:chExt cx="1260475" cy="1333500"/>
            </a:xfrm>
          </p:grpSpPr>
          <p:grpSp>
            <p:nvGrpSpPr>
              <p:cNvPr id="4" name="Group 7"/>
              <p:cNvGrpSpPr>
                <a:grpSpLocks/>
              </p:cNvGrpSpPr>
              <p:nvPr/>
            </p:nvGrpSpPr>
            <p:grpSpPr bwMode="auto">
              <a:xfrm>
                <a:off x="2051050" y="3500438"/>
                <a:ext cx="73025" cy="73025"/>
                <a:chOff x="1292" y="2205"/>
                <a:chExt cx="46" cy="46"/>
              </a:xfrm>
            </p:grpSpPr>
            <p:sp>
              <p:nvSpPr>
                <p:cNvPr id="51"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2"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5" name="Group 10"/>
              <p:cNvGrpSpPr>
                <a:grpSpLocks/>
              </p:cNvGrpSpPr>
              <p:nvPr/>
            </p:nvGrpSpPr>
            <p:grpSpPr bwMode="auto">
              <a:xfrm>
                <a:off x="2087563" y="2708275"/>
                <a:ext cx="73025" cy="73025"/>
                <a:chOff x="1292" y="2205"/>
                <a:chExt cx="46" cy="46"/>
              </a:xfrm>
            </p:grpSpPr>
            <p:sp>
              <p:nvSpPr>
                <p:cNvPr id="49"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50"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 name="Group 13"/>
              <p:cNvGrpSpPr>
                <a:grpSpLocks/>
              </p:cNvGrpSpPr>
              <p:nvPr/>
            </p:nvGrpSpPr>
            <p:grpSpPr bwMode="auto">
              <a:xfrm>
                <a:off x="2374900" y="2995613"/>
                <a:ext cx="73025" cy="73025"/>
                <a:chOff x="1292" y="2205"/>
                <a:chExt cx="46" cy="46"/>
              </a:xfrm>
            </p:grpSpPr>
            <p:sp>
              <p:nvSpPr>
                <p:cNvPr id="47"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8"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7" name="Group 16"/>
              <p:cNvGrpSpPr>
                <a:grpSpLocks/>
              </p:cNvGrpSpPr>
              <p:nvPr/>
            </p:nvGrpSpPr>
            <p:grpSpPr bwMode="auto">
              <a:xfrm>
                <a:off x="3238500" y="3571875"/>
                <a:ext cx="73025" cy="73025"/>
                <a:chOff x="1292" y="2205"/>
                <a:chExt cx="46" cy="46"/>
              </a:xfrm>
            </p:grpSpPr>
            <p:sp>
              <p:nvSpPr>
                <p:cNvPr id="45"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6"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 name="Group 19"/>
              <p:cNvGrpSpPr>
                <a:grpSpLocks/>
              </p:cNvGrpSpPr>
              <p:nvPr/>
            </p:nvGrpSpPr>
            <p:grpSpPr bwMode="auto">
              <a:xfrm>
                <a:off x="2986088" y="3933825"/>
                <a:ext cx="73025" cy="73025"/>
                <a:chOff x="1292" y="2205"/>
                <a:chExt cx="46" cy="46"/>
              </a:xfrm>
            </p:grpSpPr>
            <p:sp>
              <p:nvSpPr>
                <p:cNvPr id="43"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4"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9" name="Group 22"/>
              <p:cNvGrpSpPr>
                <a:grpSpLocks/>
              </p:cNvGrpSpPr>
              <p:nvPr/>
            </p:nvGrpSpPr>
            <p:grpSpPr bwMode="auto">
              <a:xfrm>
                <a:off x="3130550" y="2673350"/>
                <a:ext cx="73025" cy="73025"/>
                <a:chOff x="1292" y="2205"/>
                <a:chExt cx="46" cy="46"/>
              </a:xfrm>
            </p:grpSpPr>
            <p:sp>
              <p:nvSpPr>
                <p:cNvPr id="41"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42"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grpSp>
          <p:nvGrpSpPr>
            <p:cNvPr id="61" name="Group 100"/>
            <p:cNvGrpSpPr>
              <a:grpSpLocks/>
            </p:cNvGrpSpPr>
            <p:nvPr/>
          </p:nvGrpSpPr>
          <p:grpSpPr bwMode="auto">
            <a:xfrm>
              <a:off x="1400175" y="1790700"/>
              <a:ext cx="1260747" cy="1333500"/>
              <a:chOff x="2051050" y="2673350"/>
              <a:chExt cx="1260475" cy="1333500"/>
            </a:xfrm>
          </p:grpSpPr>
          <p:grpSp>
            <p:nvGrpSpPr>
              <p:cNvPr id="62" name="Group 7"/>
              <p:cNvGrpSpPr>
                <a:grpSpLocks/>
              </p:cNvGrpSpPr>
              <p:nvPr/>
            </p:nvGrpSpPr>
            <p:grpSpPr bwMode="auto">
              <a:xfrm>
                <a:off x="2051050" y="3500438"/>
                <a:ext cx="73025" cy="73025"/>
                <a:chOff x="1292" y="2205"/>
                <a:chExt cx="46" cy="46"/>
              </a:xfrm>
            </p:grpSpPr>
            <p:sp>
              <p:nvSpPr>
                <p:cNvPr id="98"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9"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63" name="Group 10"/>
              <p:cNvGrpSpPr>
                <a:grpSpLocks/>
              </p:cNvGrpSpPr>
              <p:nvPr/>
            </p:nvGrpSpPr>
            <p:grpSpPr bwMode="auto">
              <a:xfrm>
                <a:off x="2087563" y="2708275"/>
                <a:ext cx="73025" cy="73025"/>
                <a:chOff x="1292" y="2205"/>
                <a:chExt cx="46" cy="46"/>
              </a:xfrm>
            </p:grpSpPr>
            <p:sp>
              <p:nvSpPr>
                <p:cNvPr id="96"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7"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4" name="Group 13"/>
              <p:cNvGrpSpPr>
                <a:grpSpLocks/>
              </p:cNvGrpSpPr>
              <p:nvPr/>
            </p:nvGrpSpPr>
            <p:grpSpPr bwMode="auto">
              <a:xfrm>
                <a:off x="2374900" y="2995613"/>
                <a:ext cx="73025" cy="73025"/>
                <a:chOff x="1292" y="2205"/>
                <a:chExt cx="46" cy="46"/>
              </a:xfrm>
            </p:grpSpPr>
            <p:sp>
              <p:nvSpPr>
                <p:cNvPr id="94"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5"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5" name="Group 16"/>
              <p:cNvGrpSpPr>
                <a:grpSpLocks/>
              </p:cNvGrpSpPr>
              <p:nvPr/>
            </p:nvGrpSpPr>
            <p:grpSpPr bwMode="auto">
              <a:xfrm>
                <a:off x="3238500" y="3571875"/>
                <a:ext cx="73025" cy="73025"/>
                <a:chOff x="1292" y="2205"/>
                <a:chExt cx="46" cy="46"/>
              </a:xfrm>
            </p:grpSpPr>
            <p:sp>
              <p:nvSpPr>
                <p:cNvPr id="92"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3"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6" name="Group 19"/>
              <p:cNvGrpSpPr>
                <a:grpSpLocks/>
              </p:cNvGrpSpPr>
              <p:nvPr/>
            </p:nvGrpSpPr>
            <p:grpSpPr bwMode="auto">
              <a:xfrm>
                <a:off x="2986088" y="3933825"/>
                <a:ext cx="73025" cy="73025"/>
                <a:chOff x="1292" y="2205"/>
                <a:chExt cx="46" cy="46"/>
              </a:xfrm>
            </p:grpSpPr>
            <p:sp>
              <p:nvSpPr>
                <p:cNvPr id="90"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91"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87" name="Group 22"/>
              <p:cNvGrpSpPr>
                <a:grpSpLocks/>
              </p:cNvGrpSpPr>
              <p:nvPr/>
            </p:nvGrpSpPr>
            <p:grpSpPr bwMode="auto">
              <a:xfrm>
                <a:off x="3130550" y="2673350"/>
                <a:ext cx="73025" cy="73025"/>
                <a:chOff x="1292" y="2205"/>
                <a:chExt cx="46" cy="46"/>
              </a:xfrm>
            </p:grpSpPr>
            <p:sp>
              <p:nvSpPr>
                <p:cNvPr id="88"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89"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grpSp>
          <p:nvGrpSpPr>
            <p:cNvPr id="100" name="Group 100"/>
            <p:cNvGrpSpPr>
              <a:grpSpLocks/>
            </p:cNvGrpSpPr>
            <p:nvPr/>
          </p:nvGrpSpPr>
          <p:grpSpPr bwMode="auto">
            <a:xfrm>
              <a:off x="1447800" y="1524000"/>
              <a:ext cx="1260747" cy="1333500"/>
              <a:chOff x="2051050" y="2673350"/>
              <a:chExt cx="1260475" cy="1333500"/>
            </a:xfrm>
          </p:grpSpPr>
          <p:grpSp>
            <p:nvGrpSpPr>
              <p:cNvPr id="101" name="Group 7"/>
              <p:cNvGrpSpPr>
                <a:grpSpLocks/>
              </p:cNvGrpSpPr>
              <p:nvPr/>
            </p:nvGrpSpPr>
            <p:grpSpPr bwMode="auto">
              <a:xfrm>
                <a:off x="2051050" y="3500438"/>
                <a:ext cx="73025" cy="73025"/>
                <a:chOff x="1292" y="2205"/>
                <a:chExt cx="46" cy="46"/>
              </a:xfrm>
            </p:grpSpPr>
            <p:sp>
              <p:nvSpPr>
                <p:cNvPr id="117"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8"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2" name="Group 10"/>
              <p:cNvGrpSpPr>
                <a:grpSpLocks/>
              </p:cNvGrpSpPr>
              <p:nvPr/>
            </p:nvGrpSpPr>
            <p:grpSpPr bwMode="auto">
              <a:xfrm>
                <a:off x="2087563" y="2708275"/>
                <a:ext cx="73025" cy="73025"/>
                <a:chOff x="1292" y="2205"/>
                <a:chExt cx="46" cy="46"/>
              </a:xfrm>
            </p:grpSpPr>
            <p:sp>
              <p:nvSpPr>
                <p:cNvPr id="115"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6"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3" name="Group 13"/>
              <p:cNvGrpSpPr>
                <a:grpSpLocks/>
              </p:cNvGrpSpPr>
              <p:nvPr/>
            </p:nvGrpSpPr>
            <p:grpSpPr bwMode="auto">
              <a:xfrm>
                <a:off x="2374900" y="2995613"/>
                <a:ext cx="73025" cy="73025"/>
                <a:chOff x="1292" y="2205"/>
                <a:chExt cx="46" cy="46"/>
              </a:xfrm>
            </p:grpSpPr>
            <p:sp>
              <p:nvSpPr>
                <p:cNvPr id="113"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4"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4" name="Group 16"/>
              <p:cNvGrpSpPr>
                <a:grpSpLocks/>
              </p:cNvGrpSpPr>
              <p:nvPr/>
            </p:nvGrpSpPr>
            <p:grpSpPr bwMode="auto">
              <a:xfrm>
                <a:off x="3238500" y="3571875"/>
                <a:ext cx="73025" cy="73025"/>
                <a:chOff x="1292" y="2205"/>
                <a:chExt cx="46" cy="46"/>
              </a:xfrm>
            </p:grpSpPr>
            <p:sp>
              <p:nvSpPr>
                <p:cNvPr id="111"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2"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5" name="Group 19"/>
              <p:cNvGrpSpPr>
                <a:grpSpLocks/>
              </p:cNvGrpSpPr>
              <p:nvPr/>
            </p:nvGrpSpPr>
            <p:grpSpPr bwMode="auto">
              <a:xfrm>
                <a:off x="2986088" y="3933825"/>
                <a:ext cx="73025" cy="73025"/>
                <a:chOff x="1292" y="2205"/>
                <a:chExt cx="46" cy="46"/>
              </a:xfrm>
            </p:grpSpPr>
            <p:sp>
              <p:nvSpPr>
                <p:cNvPr id="109"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10"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06" name="Group 22"/>
              <p:cNvGrpSpPr>
                <a:grpSpLocks/>
              </p:cNvGrpSpPr>
              <p:nvPr/>
            </p:nvGrpSpPr>
            <p:grpSpPr bwMode="auto">
              <a:xfrm>
                <a:off x="3130550" y="2673350"/>
                <a:ext cx="73025" cy="73025"/>
                <a:chOff x="1292" y="2205"/>
                <a:chExt cx="46" cy="46"/>
              </a:xfrm>
            </p:grpSpPr>
            <p:sp>
              <p:nvSpPr>
                <p:cNvPr id="107"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08"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grpSp>
      <p:grpSp>
        <p:nvGrpSpPr>
          <p:cNvPr id="120" name="Group 100"/>
          <p:cNvGrpSpPr>
            <a:grpSpLocks/>
          </p:cNvGrpSpPr>
          <p:nvPr/>
        </p:nvGrpSpPr>
        <p:grpSpPr bwMode="auto">
          <a:xfrm>
            <a:off x="6477000" y="2476500"/>
            <a:ext cx="1260747" cy="1333500"/>
            <a:chOff x="2051050" y="2673350"/>
            <a:chExt cx="1260475" cy="1333500"/>
          </a:xfrm>
        </p:grpSpPr>
        <p:grpSp>
          <p:nvGrpSpPr>
            <p:cNvPr id="121" name="Group 7"/>
            <p:cNvGrpSpPr>
              <a:grpSpLocks/>
            </p:cNvGrpSpPr>
            <p:nvPr/>
          </p:nvGrpSpPr>
          <p:grpSpPr bwMode="auto">
            <a:xfrm>
              <a:off x="2051050" y="3500438"/>
              <a:ext cx="73025" cy="73025"/>
              <a:chOff x="1292" y="2205"/>
              <a:chExt cx="46" cy="46"/>
            </a:xfrm>
          </p:grpSpPr>
          <p:sp>
            <p:nvSpPr>
              <p:cNvPr id="137"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38"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2" name="Group 10"/>
            <p:cNvGrpSpPr>
              <a:grpSpLocks/>
            </p:cNvGrpSpPr>
            <p:nvPr/>
          </p:nvGrpSpPr>
          <p:grpSpPr bwMode="auto">
            <a:xfrm>
              <a:off x="2087563" y="2708275"/>
              <a:ext cx="73025" cy="73025"/>
              <a:chOff x="1292" y="2205"/>
              <a:chExt cx="46" cy="46"/>
            </a:xfrm>
          </p:grpSpPr>
          <p:sp>
            <p:nvSpPr>
              <p:cNvPr id="135"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36"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3" name="Group 13"/>
            <p:cNvGrpSpPr>
              <a:grpSpLocks/>
            </p:cNvGrpSpPr>
            <p:nvPr/>
          </p:nvGrpSpPr>
          <p:grpSpPr bwMode="auto">
            <a:xfrm>
              <a:off x="2374900" y="2995613"/>
              <a:ext cx="73025" cy="73025"/>
              <a:chOff x="1292" y="2205"/>
              <a:chExt cx="46" cy="46"/>
            </a:xfrm>
          </p:grpSpPr>
          <p:sp>
            <p:nvSpPr>
              <p:cNvPr id="133"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34"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4" name="Group 16"/>
            <p:cNvGrpSpPr>
              <a:grpSpLocks/>
            </p:cNvGrpSpPr>
            <p:nvPr/>
          </p:nvGrpSpPr>
          <p:grpSpPr bwMode="auto">
            <a:xfrm>
              <a:off x="3238500" y="3571875"/>
              <a:ext cx="73025" cy="73025"/>
              <a:chOff x="1292" y="2205"/>
              <a:chExt cx="46" cy="46"/>
            </a:xfrm>
          </p:grpSpPr>
          <p:sp>
            <p:nvSpPr>
              <p:cNvPr id="131"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32"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5" name="Group 19"/>
            <p:cNvGrpSpPr>
              <a:grpSpLocks/>
            </p:cNvGrpSpPr>
            <p:nvPr/>
          </p:nvGrpSpPr>
          <p:grpSpPr bwMode="auto">
            <a:xfrm>
              <a:off x="2986088" y="3933825"/>
              <a:ext cx="73025" cy="73025"/>
              <a:chOff x="1292" y="2205"/>
              <a:chExt cx="46" cy="46"/>
            </a:xfrm>
          </p:grpSpPr>
          <p:sp>
            <p:nvSpPr>
              <p:cNvPr id="129"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30"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26" name="Group 22"/>
            <p:cNvGrpSpPr>
              <a:grpSpLocks/>
            </p:cNvGrpSpPr>
            <p:nvPr/>
          </p:nvGrpSpPr>
          <p:grpSpPr bwMode="auto">
            <a:xfrm>
              <a:off x="3130550" y="2673350"/>
              <a:ext cx="73025" cy="73025"/>
              <a:chOff x="1292" y="2205"/>
              <a:chExt cx="46" cy="46"/>
            </a:xfrm>
          </p:grpSpPr>
          <p:sp>
            <p:nvSpPr>
              <p:cNvPr id="127"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28"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grpSp>
        <p:nvGrpSpPr>
          <p:cNvPr id="139" name="Group 100"/>
          <p:cNvGrpSpPr>
            <a:grpSpLocks/>
          </p:cNvGrpSpPr>
          <p:nvPr/>
        </p:nvGrpSpPr>
        <p:grpSpPr bwMode="auto">
          <a:xfrm>
            <a:off x="6477000" y="2628900"/>
            <a:ext cx="1260747" cy="1333500"/>
            <a:chOff x="2051050" y="2673350"/>
            <a:chExt cx="1260475" cy="1333500"/>
          </a:xfrm>
        </p:grpSpPr>
        <p:grpSp>
          <p:nvGrpSpPr>
            <p:cNvPr id="140" name="Group 7"/>
            <p:cNvGrpSpPr>
              <a:grpSpLocks/>
            </p:cNvGrpSpPr>
            <p:nvPr/>
          </p:nvGrpSpPr>
          <p:grpSpPr bwMode="auto">
            <a:xfrm>
              <a:off x="2051050" y="3500438"/>
              <a:ext cx="73025" cy="73025"/>
              <a:chOff x="1292" y="2205"/>
              <a:chExt cx="46" cy="46"/>
            </a:xfrm>
          </p:grpSpPr>
          <p:sp>
            <p:nvSpPr>
              <p:cNvPr id="156"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57"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1" name="Group 10"/>
            <p:cNvGrpSpPr>
              <a:grpSpLocks/>
            </p:cNvGrpSpPr>
            <p:nvPr/>
          </p:nvGrpSpPr>
          <p:grpSpPr bwMode="auto">
            <a:xfrm>
              <a:off x="2087563" y="2708275"/>
              <a:ext cx="73025" cy="73025"/>
              <a:chOff x="1292" y="2205"/>
              <a:chExt cx="46" cy="46"/>
            </a:xfrm>
          </p:grpSpPr>
          <p:sp>
            <p:nvSpPr>
              <p:cNvPr id="154"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55"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2" name="Group 13"/>
            <p:cNvGrpSpPr>
              <a:grpSpLocks/>
            </p:cNvGrpSpPr>
            <p:nvPr/>
          </p:nvGrpSpPr>
          <p:grpSpPr bwMode="auto">
            <a:xfrm>
              <a:off x="2374900" y="2995613"/>
              <a:ext cx="73025" cy="73025"/>
              <a:chOff x="1292" y="2205"/>
              <a:chExt cx="46" cy="46"/>
            </a:xfrm>
          </p:grpSpPr>
          <p:sp>
            <p:nvSpPr>
              <p:cNvPr id="152"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53"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3" name="Group 16"/>
            <p:cNvGrpSpPr>
              <a:grpSpLocks/>
            </p:cNvGrpSpPr>
            <p:nvPr/>
          </p:nvGrpSpPr>
          <p:grpSpPr bwMode="auto">
            <a:xfrm>
              <a:off x="3238500" y="3571875"/>
              <a:ext cx="73025" cy="73025"/>
              <a:chOff x="1292" y="2205"/>
              <a:chExt cx="46" cy="46"/>
            </a:xfrm>
          </p:grpSpPr>
          <p:sp>
            <p:nvSpPr>
              <p:cNvPr id="150"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51"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4" name="Group 19"/>
            <p:cNvGrpSpPr>
              <a:grpSpLocks/>
            </p:cNvGrpSpPr>
            <p:nvPr/>
          </p:nvGrpSpPr>
          <p:grpSpPr bwMode="auto">
            <a:xfrm>
              <a:off x="2986088" y="3933825"/>
              <a:ext cx="73025" cy="73025"/>
              <a:chOff x="1292" y="2205"/>
              <a:chExt cx="46" cy="46"/>
            </a:xfrm>
          </p:grpSpPr>
          <p:sp>
            <p:nvSpPr>
              <p:cNvPr id="148"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49"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nvGrpSpPr>
            <p:cNvPr id="145" name="Group 22"/>
            <p:cNvGrpSpPr>
              <a:grpSpLocks/>
            </p:cNvGrpSpPr>
            <p:nvPr/>
          </p:nvGrpSpPr>
          <p:grpSpPr bwMode="auto">
            <a:xfrm>
              <a:off x="3130550" y="2673350"/>
              <a:ext cx="73025" cy="73025"/>
              <a:chOff x="1292" y="2205"/>
              <a:chExt cx="46" cy="46"/>
            </a:xfrm>
          </p:grpSpPr>
          <p:sp>
            <p:nvSpPr>
              <p:cNvPr id="146"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b="1"/>
              </a:p>
            </p:txBody>
          </p:sp>
          <p:sp>
            <p:nvSpPr>
              <p:cNvPr id="147"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b="1"/>
              </a:p>
            </p:txBody>
          </p:sp>
        </p:grpSp>
      </p:grpSp>
    </p:spTree>
    <p:extLst>
      <p:ext uri="{BB962C8B-B14F-4D97-AF65-F5344CB8AC3E}">
        <p14:creationId xmlns:p14="http://schemas.microsoft.com/office/powerpoint/2010/main" val="357918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aligning boundaries</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457200" y="838200"/>
                <a:ext cx="7848600" cy="5135563"/>
              </a:xfrm>
            </p:spPr>
            <p:txBody>
              <a:bodyPr>
                <a:normAutofit/>
              </a:bodyPr>
              <a:lstStyle/>
              <a:p>
                <a:pPr marL="514350" indent="-514350">
                  <a:buFont typeface="+mj-lt"/>
                  <a:buAutoNum type="arabicPeriod"/>
                </a:pPr>
                <a:r>
                  <a:rPr lang="en-US" sz="2000" dirty="0" smtClean="0"/>
                  <a:t>Extract edge pixels </a:t>
                </a:r>
                <a14:m>
                  <m:oMath xmlns:m="http://schemas.openxmlformats.org/officeDocument/2006/math">
                    <m:r>
                      <a:rPr lang="en-US" sz="2000" b="0" i="1" smtClean="0">
                        <a:latin typeface="Cambria Math"/>
                      </a:rPr>
                      <m:t>𝑝</m:t>
                    </m:r>
                    <m:r>
                      <a:rPr lang="en-US" sz="2000" b="0" i="1" baseline="-25000" smtClean="0">
                        <a:latin typeface="Cambria Math"/>
                      </a:rPr>
                      <m:t>1</m:t>
                    </m:r>
                    <m:r>
                      <a:rPr lang="en-US" sz="2000" b="0" i="1" smtClean="0">
                        <a:latin typeface="Cambria Math"/>
                      </a:rPr>
                      <m:t>..</m:t>
                    </m:r>
                    <m:r>
                      <a:rPr lang="en-US" sz="2000" i="1">
                        <a:latin typeface="Cambria Math"/>
                      </a:rPr>
                      <m:t>𝑝</m:t>
                    </m:r>
                    <m:r>
                      <a:rPr lang="en-US" sz="2000" b="0" i="1" baseline="-25000" smtClean="0">
                        <a:latin typeface="Cambria Math"/>
                      </a:rPr>
                      <m:t>𝑛</m:t>
                    </m:r>
                  </m:oMath>
                </a14:m>
                <a:r>
                  <a:rPr lang="en-US" sz="2000" dirty="0" smtClean="0"/>
                  <a:t> and </a:t>
                </a:r>
                <a14:m>
                  <m:oMath xmlns:m="http://schemas.openxmlformats.org/officeDocument/2006/math">
                    <m:r>
                      <a:rPr lang="en-US" sz="2000" b="0" i="1" smtClean="0">
                        <a:latin typeface="Cambria Math"/>
                      </a:rPr>
                      <m:t>𝑞</m:t>
                    </m:r>
                    <m:r>
                      <a:rPr lang="en-US" sz="2000" i="1" baseline="-25000">
                        <a:latin typeface="Cambria Math"/>
                      </a:rPr>
                      <m:t>1</m:t>
                    </m:r>
                    <m:r>
                      <a:rPr lang="en-US" sz="2000" i="1">
                        <a:latin typeface="Cambria Math"/>
                      </a:rPr>
                      <m:t>..</m:t>
                    </m:r>
                    <m:r>
                      <a:rPr lang="en-US" sz="2000" b="0" i="1" smtClean="0">
                        <a:latin typeface="Cambria Math"/>
                      </a:rPr>
                      <m:t>𝑞</m:t>
                    </m:r>
                    <m:r>
                      <a:rPr lang="en-US" sz="2000" b="0" i="1" baseline="-25000" smtClean="0">
                        <a:latin typeface="Cambria Math"/>
                      </a:rPr>
                      <m:t>𝑚</m:t>
                    </m:r>
                  </m:oMath>
                </a14:m>
                <a:r>
                  <a:rPr lang="en-US" sz="2000" dirty="0"/>
                  <a:t> </a:t>
                </a:r>
                <a:endParaRPr lang="en-US" sz="2000" dirty="0" smtClean="0"/>
              </a:p>
              <a:p>
                <a:pPr marL="514350" indent="-514350">
                  <a:buFont typeface="+mj-lt"/>
                  <a:buAutoNum type="arabicPeriod"/>
                </a:pPr>
                <a:r>
                  <a:rPr lang="en-US" sz="2000" dirty="0" smtClean="0"/>
                  <a:t>Compute initial transformation (e.g., compute translation and scaling by center of mass, variance within each image)</a:t>
                </a:r>
              </a:p>
              <a:p>
                <a:pPr marL="514350" indent="-514350">
                  <a:buFont typeface="+mj-lt"/>
                  <a:buAutoNum type="arabicPeriod"/>
                </a:pPr>
                <a:r>
                  <a:rPr lang="en-US" sz="2000" dirty="0" smtClean="0"/>
                  <a:t>Get nearest neighbors: for each point </a:t>
                </a:r>
                <a14:m>
                  <m:oMath xmlns:m="http://schemas.openxmlformats.org/officeDocument/2006/math">
                    <m:r>
                      <a:rPr lang="en-US" sz="2000" i="1">
                        <a:latin typeface="Cambria Math"/>
                      </a:rPr>
                      <m:t>𝑝</m:t>
                    </m:r>
                    <m:r>
                      <a:rPr lang="en-US" sz="2000" i="1" baseline="-25000">
                        <a:latin typeface="Cambria Math"/>
                      </a:rPr>
                      <m:t>𝑖</m:t>
                    </m:r>
                    <m:r>
                      <a:rPr lang="en-US" sz="2000" i="1" baseline="-25000">
                        <a:latin typeface="Cambria Math"/>
                      </a:rPr>
                      <m:t> </m:t>
                    </m:r>
                  </m:oMath>
                </a14:m>
                <a:r>
                  <a:rPr lang="en-US" sz="2000" dirty="0" smtClean="0"/>
                  <a:t> find corresponding </a:t>
                </a:r>
                <a14:m>
                  <m:oMath xmlns:m="http://schemas.openxmlformats.org/officeDocument/2006/math">
                    <m:r>
                      <m:rPr>
                        <m:sty m:val="p"/>
                      </m:rPr>
                      <a:rPr lang="en-US" sz="2000" b="0" i="0" smtClean="0">
                        <a:latin typeface="Cambria Math"/>
                      </a:rPr>
                      <m:t>match</m:t>
                    </m:r>
                    <m:r>
                      <a:rPr lang="en-US" sz="2000" b="0" i="0" smtClean="0">
                        <a:latin typeface="Cambria Math"/>
                      </a:rPr>
                      <m:t>(</m:t>
                    </m:r>
                    <m:r>
                      <m:rPr>
                        <m:sty m:val="p"/>
                      </m:rPr>
                      <a:rPr lang="en-US" sz="2000" b="0" i="0" smtClean="0">
                        <a:latin typeface="Cambria Math"/>
                      </a:rPr>
                      <m:t>i</m:t>
                    </m:r>
                    <m:r>
                      <a:rPr lang="en-US" sz="2000" b="0" i="0" smtClean="0">
                        <a:latin typeface="Cambria Math"/>
                      </a:rPr>
                      <m:t>)</m:t>
                    </m:r>
                    <m:r>
                      <a:rPr lang="en-US" sz="2000" b="0" i="1" smtClean="0">
                        <a:latin typeface="Cambria Math"/>
                      </a:rPr>
                      <m:t>=</m:t>
                    </m:r>
                    <m:func>
                      <m:funcPr>
                        <m:ctrlPr>
                          <a:rPr lang="en-US" sz="2000" b="0" i="1" smtClean="0">
                            <a:latin typeface="Cambria Math"/>
                          </a:rPr>
                        </m:ctrlPr>
                      </m:funcPr>
                      <m:fName>
                        <m:limLow>
                          <m:limLowPr>
                            <m:ctrlPr>
                              <a:rPr lang="en-US" sz="2000" b="0" i="1" smtClean="0">
                                <a:latin typeface="Cambria Math"/>
                              </a:rPr>
                            </m:ctrlPr>
                          </m:limLowPr>
                          <m:e>
                            <m:r>
                              <m:rPr>
                                <m:sty m:val="p"/>
                              </m:rPr>
                              <a:rPr lang="en-US" sz="2000" b="0" i="0" smtClean="0">
                                <a:latin typeface="Cambria Math"/>
                              </a:rPr>
                              <m:t>arg</m:t>
                            </m:r>
                            <m:r>
                              <m:rPr>
                                <m:sty m:val="p"/>
                              </m:rPr>
                              <a:rPr lang="en-US" sz="2000" b="0" i="0" smtClean="0">
                                <a:latin typeface="Cambria Math"/>
                              </a:rPr>
                              <m:t>min</m:t>
                            </m:r>
                          </m:e>
                          <m:lim>
                            <m:r>
                              <a:rPr lang="en-US" sz="2000" b="0" i="1" smtClean="0">
                                <a:latin typeface="Cambria Math"/>
                              </a:rPr>
                              <m:t>𝑗</m:t>
                            </m:r>
                          </m:lim>
                        </m:limLow>
                      </m:fName>
                      <m:e>
                        <m:r>
                          <a:rPr lang="en-US" sz="2000" b="0" i="1" smtClean="0">
                            <a:latin typeface="Cambria Math"/>
                          </a:rPr>
                          <m:t>𝑑𝑖𝑠𝑡</m:t>
                        </m:r>
                        <m:r>
                          <a:rPr lang="en-US" sz="2000" b="0" i="1" smtClean="0">
                            <a:latin typeface="Cambria Math"/>
                          </a:rPr>
                          <m:t>(</m:t>
                        </m:r>
                        <m:r>
                          <a:rPr lang="en-US" sz="2000" b="0" i="1" smtClean="0">
                            <a:latin typeface="Cambria Math"/>
                          </a:rPr>
                          <m:t>𝑝𝑖</m:t>
                        </m:r>
                        <m:r>
                          <a:rPr lang="en-US" sz="2000" b="0" i="1" smtClean="0">
                            <a:latin typeface="Cambria Math"/>
                          </a:rPr>
                          <m:t>,</m:t>
                        </m:r>
                        <m:r>
                          <a:rPr lang="en-US" sz="2000" b="0" i="1" smtClean="0">
                            <a:latin typeface="Cambria Math"/>
                          </a:rPr>
                          <m:t>𝑞𝑗</m:t>
                        </m:r>
                        <m:r>
                          <a:rPr lang="en-US" sz="2000" b="0" i="1" smtClean="0">
                            <a:latin typeface="Cambria Math"/>
                          </a:rPr>
                          <m:t>)</m:t>
                        </m:r>
                      </m:e>
                    </m:func>
                  </m:oMath>
                </a14:m>
                <a:r>
                  <a:rPr lang="en-US" sz="2000" dirty="0" smtClean="0"/>
                  <a:t> </a:t>
                </a:r>
                <a:endParaRPr lang="en-US" sz="2000" i="1" dirty="0" smtClean="0"/>
              </a:p>
              <a:p>
                <a:pPr marL="514350" indent="-514350">
                  <a:buFont typeface="+mj-lt"/>
                  <a:buAutoNum type="arabicPeriod"/>
                </a:pPr>
                <a:r>
                  <a:rPr lang="en-US" sz="2000" dirty="0" smtClean="0"/>
                  <a:t>Compute transformation </a:t>
                </a:r>
                <a:r>
                  <a:rPr lang="en-US" sz="2000" b="1" i="1" dirty="0" smtClean="0"/>
                  <a:t>T</a:t>
                </a:r>
                <a:r>
                  <a:rPr lang="en-US" sz="2000" dirty="0" smtClean="0"/>
                  <a:t> based on matches</a:t>
                </a:r>
              </a:p>
              <a:p>
                <a:pPr marL="514350" indent="-514350">
                  <a:buFont typeface="+mj-lt"/>
                  <a:buAutoNum type="arabicPeriod"/>
                </a:pPr>
                <a:r>
                  <a:rPr lang="en-US" sz="2000" dirty="0" smtClean="0"/>
                  <a:t>Warp points </a:t>
                </a:r>
                <a:r>
                  <a:rPr lang="en-US" sz="2000" b="1" i="1" dirty="0" smtClean="0"/>
                  <a:t>p</a:t>
                </a:r>
                <a:r>
                  <a:rPr lang="en-US" sz="2000" dirty="0" smtClean="0"/>
                  <a:t> according to </a:t>
                </a:r>
                <a:r>
                  <a:rPr lang="en-US" sz="2000" b="1" i="1" dirty="0" smtClean="0"/>
                  <a:t>T</a:t>
                </a:r>
              </a:p>
              <a:p>
                <a:pPr marL="514350" indent="-514350">
                  <a:buFont typeface="+mj-lt"/>
                  <a:buAutoNum type="arabicPeriod"/>
                </a:pPr>
                <a:r>
                  <a:rPr lang="en-US" sz="2000" dirty="0" smtClean="0"/>
                  <a:t>Repeat 3-5 until convergence</a:t>
                </a:r>
                <a:endParaRPr lang="en-US" sz="2000"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457200" y="838200"/>
                <a:ext cx="7848600" cy="5135563"/>
              </a:xfrm>
              <a:blipFill rotWithShape="1">
                <a:blip r:embed="rId3"/>
                <a:stretch>
                  <a:fillRect l="-776" t="-713" r="-932"/>
                </a:stretch>
              </a:blipFill>
            </p:spPr>
            <p:txBody>
              <a:bodyPr/>
              <a:lstStyle/>
              <a:p>
                <a:r>
                  <a:rPr lang="en-US">
                    <a:noFill/>
                  </a:rPr>
                  <a:t> </a:t>
                </a:r>
              </a:p>
            </p:txBody>
          </p:sp>
        </mc:Fallback>
      </mc:AlternateContent>
      <p:pic>
        <p:nvPicPr>
          <p:cNvPr id="14338" name="Picture 2" descr="C:\Users\Hoiem\Documents\Classes\Spring 2012 - Computer Vision\hws\hw2\object alignment\objec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2" y="3807886"/>
            <a:ext cx="4361292" cy="300056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Hoiem\Documents\Classes\Spring 2012 - Computer Vision\hws\hw2\object alignment\object2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091" y="3812551"/>
            <a:ext cx="4424265" cy="30438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4419600"/>
            <a:ext cx="312906" cy="369332"/>
          </a:xfrm>
          <a:prstGeom prst="rect">
            <a:avLst/>
          </a:prstGeom>
          <a:noFill/>
        </p:spPr>
        <p:txBody>
          <a:bodyPr wrap="none" rtlCol="0">
            <a:spAutoFit/>
          </a:bodyPr>
          <a:lstStyle/>
          <a:p>
            <a:r>
              <a:rPr lang="en-US" dirty="0" smtClean="0">
                <a:solidFill>
                  <a:schemeClr val="bg1"/>
                </a:solidFill>
              </a:rPr>
              <a:t>p</a:t>
            </a:r>
            <a:endParaRPr lang="en-US" dirty="0">
              <a:solidFill>
                <a:schemeClr val="bg1"/>
              </a:solidFill>
            </a:endParaRPr>
          </a:p>
        </p:txBody>
      </p:sp>
      <p:sp>
        <p:nvSpPr>
          <p:cNvPr id="8" name="TextBox 7"/>
          <p:cNvSpPr txBox="1"/>
          <p:nvPr/>
        </p:nvSpPr>
        <p:spPr>
          <a:xfrm>
            <a:off x="6541600" y="4290918"/>
            <a:ext cx="312906" cy="369332"/>
          </a:xfrm>
          <a:prstGeom prst="rect">
            <a:avLst/>
          </a:prstGeom>
          <a:noFill/>
        </p:spPr>
        <p:txBody>
          <a:bodyPr wrap="none" rtlCol="0">
            <a:spAutoFit/>
          </a:bodyPr>
          <a:lstStyle/>
          <a:p>
            <a:r>
              <a:rPr lang="en-US" dirty="0" smtClean="0">
                <a:solidFill>
                  <a:schemeClr val="bg1"/>
                </a:solidFill>
              </a:rPr>
              <a:t>q</a:t>
            </a:r>
            <a:endParaRPr lang="en-US" dirty="0">
              <a:solidFill>
                <a:schemeClr val="bg1"/>
              </a:solidFill>
            </a:endParaRPr>
          </a:p>
        </p:txBody>
      </p:sp>
    </p:spTree>
    <p:extLst>
      <p:ext uri="{BB962C8B-B14F-4D97-AF65-F5344CB8AC3E}">
        <p14:creationId xmlns:p14="http://schemas.microsoft.com/office/powerpoint/2010/main" val="2449769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Least Squares Fit </a:t>
            </a:r>
          </a:p>
          <a:p>
            <a:pPr lvl="1"/>
            <a:r>
              <a:rPr lang="en-US" dirty="0" smtClean="0"/>
              <a:t>closed form solution</a:t>
            </a:r>
          </a:p>
          <a:p>
            <a:pPr lvl="1"/>
            <a:r>
              <a:rPr lang="en-US" dirty="0" smtClean="0"/>
              <a:t>robust to noise</a:t>
            </a:r>
          </a:p>
          <a:p>
            <a:pPr lvl="1"/>
            <a:r>
              <a:rPr lang="en-US" dirty="0" smtClean="0"/>
              <a:t>not robust to outliers</a:t>
            </a:r>
          </a:p>
          <a:p>
            <a:r>
              <a:rPr lang="en-US" dirty="0" smtClean="0"/>
              <a:t>Robust Least Squares</a:t>
            </a:r>
          </a:p>
          <a:p>
            <a:pPr lvl="1"/>
            <a:r>
              <a:rPr lang="en-US" dirty="0" smtClean="0"/>
              <a:t>improves robustness to noise</a:t>
            </a:r>
          </a:p>
          <a:p>
            <a:pPr lvl="1"/>
            <a:r>
              <a:rPr lang="en-US" dirty="0" smtClean="0"/>
              <a:t>requires iterative optimization</a:t>
            </a:r>
          </a:p>
          <a:p>
            <a:r>
              <a:rPr lang="en-US" dirty="0" smtClean="0"/>
              <a:t>Hough transform</a:t>
            </a:r>
          </a:p>
          <a:p>
            <a:pPr lvl="1"/>
            <a:r>
              <a:rPr lang="en-US" dirty="0" smtClean="0"/>
              <a:t>robust to noise and outliers</a:t>
            </a:r>
          </a:p>
          <a:p>
            <a:pPr lvl="1"/>
            <a:r>
              <a:rPr lang="en-US" dirty="0" smtClean="0"/>
              <a:t>can fit multiple models</a:t>
            </a:r>
          </a:p>
          <a:p>
            <a:pPr lvl="1"/>
            <a:r>
              <a:rPr lang="en-US" dirty="0"/>
              <a:t>o</a:t>
            </a:r>
            <a:r>
              <a:rPr lang="en-US" dirty="0" smtClean="0"/>
              <a:t>nly works for a few parameters (1-4 typically)</a:t>
            </a:r>
          </a:p>
          <a:p>
            <a:r>
              <a:rPr lang="en-US" dirty="0" smtClean="0"/>
              <a:t>RANSAC</a:t>
            </a:r>
          </a:p>
          <a:p>
            <a:pPr lvl="1"/>
            <a:r>
              <a:rPr lang="en-US" dirty="0" smtClean="0"/>
              <a:t>robust to noise and outliers</a:t>
            </a:r>
          </a:p>
          <a:p>
            <a:pPr lvl="1"/>
            <a:r>
              <a:rPr lang="en-US" dirty="0" smtClean="0"/>
              <a:t>works with a moderate number of parameters (</a:t>
            </a:r>
            <a:r>
              <a:rPr lang="en-US" dirty="0" err="1" smtClean="0"/>
              <a:t>e.g</a:t>
            </a:r>
            <a:r>
              <a:rPr lang="en-US" dirty="0" smtClean="0"/>
              <a:t>, 1-8)</a:t>
            </a:r>
          </a:p>
          <a:p>
            <a:r>
              <a:rPr lang="en-US" dirty="0" smtClean="0"/>
              <a:t>Iterative Closest Point (ICP)</a:t>
            </a:r>
          </a:p>
          <a:p>
            <a:pPr lvl="1"/>
            <a:r>
              <a:rPr lang="en-US" dirty="0" smtClean="0"/>
              <a:t>For local alignment only: does not require initial correspondences </a:t>
            </a:r>
            <a:endParaRPr lang="en-US" dirty="0"/>
          </a:p>
        </p:txBody>
      </p:sp>
    </p:spTree>
    <p:extLst>
      <p:ext uri="{BB962C8B-B14F-4D97-AF65-F5344CB8AC3E}">
        <p14:creationId xmlns:p14="http://schemas.microsoft.com/office/powerpoint/2010/main" val="3394396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pPr eaLnBrk="1" hangingPunct="1"/>
            <a:r>
              <a:rPr lang="en-US" dirty="0" smtClean="0"/>
              <a:t>Object Instance Recognition</a:t>
            </a:r>
            <a:endParaRPr lang="de-CH" dirty="0" smtClean="0"/>
          </a:p>
        </p:txBody>
      </p:sp>
      <p:sp>
        <p:nvSpPr>
          <p:cNvPr id="2" name="Content Placeholder 1"/>
          <p:cNvSpPr>
            <a:spLocks noGrp="1"/>
          </p:cNvSpPr>
          <p:nvPr>
            <p:ph idx="1"/>
          </p:nvPr>
        </p:nvSpPr>
        <p:spPr>
          <a:xfrm>
            <a:off x="457200" y="990600"/>
            <a:ext cx="4706938" cy="5135563"/>
          </a:xfrm>
        </p:spPr>
        <p:txBody>
          <a:bodyPr>
            <a:normAutofit lnSpcReduction="10000"/>
          </a:bodyPr>
          <a:lstStyle/>
          <a:p>
            <a:pPr marL="514350" indent="-514350">
              <a:buFont typeface="+mj-lt"/>
              <a:buAutoNum type="arabicPeriod"/>
            </a:pPr>
            <a:r>
              <a:rPr lang="en-US" dirty="0" smtClean="0"/>
              <a:t>Match </a:t>
            </a:r>
            <a:r>
              <a:rPr lang="en-US" dirty="0" err="1" smtClean="0"/>
              <a:t>keypoints</a:t>
            </a:r>
            <a:r>
              <a:rPr lang="en-US" dirty="0" smtClean="0"/>
              <a:t> to object model</a:t>
            </a:r>
          </a:p>
          <a:p>
            <a:pPr marL="514350" indent="-514350">
              <a:buFont typeface="+mj-lt"/>
              <a:buAutoNum type="arabicPeriod"/>
            </a:pPr>
            <a:endParaRPr lang="en-US" dirty="0"/>
          </a:p>
          <a:p>
            <a:pPr marL="514350" indent="-514350">
              <a:buFont typeface="+mj-lt"/>
              <a:buAutoNum type="arabicPeriod"/>
            </a:pPr>
            <a:r>
              <a:rPr lang="en-US" dirty="0" smtClean="0"/>
              <a:t>Solve for affine transformation parameters</a:t>
            </a:r>
          </a:p>
          <a:p>
            <a:pPr marL="514350" indent="-514350">
              <a:buFont typeface="+mj-lt"/>
              <a:buAutoNum type="arabicPeriod"/>
            </a:pPr>
            <a:endParaRPr lang="en-US" dirty="0"/>
          </a:p>
          <a:p>
            <a:pPr marL="514350" indent="-514350">
              <a:buFont typeface="+mj-lt"/>
              <a:buAutoNum type="arabicPeriod"/>
            </a:pPr>
            <a:r>
              <a:rPr lang="en-US" dirty="0" smtClean="0"/>
              <a:t>Score by inliers and choose solutions with score above threshold</a:t>
            </a:r>
            <a:endParaRPr lang="en-US" dirty="0"/>
          </a:p>
        </p:txBody>
      </p:sp>
      <p:pic>
        <p:nvPicPr>
          <p:cNvPr id="9227" name="Picture 25" descr="obj14__0"/>
          <p:cNvPicPr>
            <a:picLocks noChangeAspect="1" noChangeArrowheads="1"/>
          </p:cNvPicPr>
          <p:nvPr/>
        </p:nvPicPr>
        <p:blipFill>
          <a:blip r:embed="rId2" cstate="print"/>
          <a:srcRect/>
          <a:stretch>
            <a:fillRect/>
          </a:stretch>
        </p:blipFill>
        <p:spPr bwMode="auto">
          <a:xfrm rot="-1019039">
            <a:off x="7186543" y="920486"/>
            <a:ext cx="1266825" cy="1338263"/>
          </a:xfrm>
          <a:prstGeom prst="rect">
            <a:avLst/>
          </a:prstGeom>
          <a:noFill/>
          <a:ln w="9525">
            <a:noFill/>
            <a:miter lim="800000"/>
            <a:headEnd/>
            <a:tailEnd/>
          </a:ln>
        </p:spPr>
      </p:pic>
      <p:sp>
        <p:nvSpPr>
          <p:cNvPr id="9228" name="Rectangle 42"/>
          <p:cNvSpPr>
            <a:spLocks noChangeArrowheads="1"/>
          </p:cNvSpPr>
          <p:nvPr/>
        </p:nvSpPr>
        <p:spPr bwMode="auto">
          <a:xfrm rot="-6419039">
            <a:off x="7842974" y="1784880"/>
            <a:ext cx="277813" cy="263525"/>
          </a:xfrm>
          <a:prstGeom prst="rect">
            <a:avLst/>
          </a:prstGeom>
          <a:noFill/>
          <a:ln w="25400" cap="sq">
            <a:solidFill>
              <a:srgbClr val="FFFF00"/>
            </a:solidFill>
            <a:miter lim="800000"/>
            <a:headEnd type="none" w="sm" len="sm"/>
            <a:tailEnd type="none" w="sm" len="sm"/>
          </a:ln>
        </p:spPr>
        <p:txBody>
          <a:bodyPr wrap="none" anchor="ctr"/>
          <a:lstStyle/>
          <a:p>
            <a:pPr eaLnBrk="0" hangingPunct="0"/>
            <a:endParaRPr lang="de-CH">
              <a:solidFill>
                <a:srgbClr val="FFFF00"/>
              </a:solidFill>
            </a:endParaRPr>
          </a:p>
        </p:txBody>
      </p:sp>
      <p:grpSp>
        <p:nvGrpSpPr>
          <p:cNvPr id="9229" name="Group 107"/>
          <p:cNvGrpSpPr>
            <a:grpSpLocks/>
          </p:cNvGrpSpPr>
          <p:nvPr/>
        </p:nvGrpSpPr>
        <p:grpSpPr bwMode="auto">
          <a:xfrm rot="-1019039">
            <a:off x="7269093" y="950649"/>
            <a:ext cx="898525" cy="1201737"/>
            <a:chOff x="4980243" y="2404871"/>
            <a:chExt cx="1441195" cy="1919860"/>
          </a:xfrm>
        </p:grpSpPr>
        <p:grpSp>
          <p:nvGrpSpPr>
            <p:cNvPr id="9263" name="Group 35"/>
            <p:cNvGrpSpPr>
              <a:grpSpLocks/>
            </p:cNvGrpSpPr>
            <p:nvPr/>
          </p:nvGrpSpPr>
          <p:grpSpPr bwMode="auto">
            <a:xfrm rot="-5400000">
              <a:off x="6348413" y="3101975"/>
              <a:ext cx="73025" cy="73025"/>
              <a:chOff x="1292" y="2205"/>
              <a:chExt cx="46" cy="46"/>
            </a:xfrm>
          </p:grpSpPr>
          <p:sp>
            <p:nvSpPr>
              <p:cNvPr id="9283" name="Line 36"/>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84" name="Line 37"/>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64" name="Group 101"/>
            <p:cNvGrpSpPr>
              <a:grpSpLocks/>
            </p:cNvGrpSpPr>
            <p:nvPr/>
          </p:nvGrpSpPr>
          <p:grpSpPr bwMode="auto">
            <a:xfrm>
              <a:off x="4980243" y="2404871"/>
              <a:ext cx="1393435" cy="1919860"/>
              <a:chOff x="4980243" y="2404871"/>
              <a:chExt cx="1393435" cy="1919860"/>
            </a:xfrm>
          </p:grpSpPr>
          <p:grpSp>
            <p:nvGrpSpPr>
              <p:cNvPr id="9265" name="Group 26"/>
              <p:cNvGrpSpPr>
                <a:grpSpLocks/>
              </p:cNvGrpSpPr>
              <p:nvPr/>
            </p:nvGrpSpPr>
            <p:grpSpPr bwMode="auto">
              <a:xfrm rot="-5400000">
                <a:off x="5124450" y="4000500"/>
                <a:ext cx="73025" cy="73025"/>
                <a:chOff x="1292" y="2205"/>
                <a:chExt cx="46" cy="46"/>
              </a:xfrm>
            </p:grpSpPr>
            <p:sp>
              <p:nvSpPr>
                <p:cNvPr id="9281" name="Line 2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82" name="Line 2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66" name="Group 29"/>
              <p:cNvGrpSpPr>
                <a:grpSpLocks/>
              </p:cNvGrpSpPr>
              <p:nvPr/>
            </p:nvGrpSpPr>
            <p:grpSpPr bwMode="auto">
              <a:xfrm rot="-5400000">
                <a:off x="5411788" y="3713163"/>
                <a:ext cx="73025" cy="73025"/>
                <a:chOff x="1292" y="2205"/>
                <a:chExt cx="46" cy="46"/>
              </a:xfrm>
            </p:grpSpPr>
            <p:sp>
              <p:nvSpPr>
                <p:cNvPr id="9279" name="Line 3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80" name="Line 3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67" name="Group 32"/>
              <p:cNvGrpSpPr>
                <a:grpSpLocks/>
              </p:cNvGrpSpPr>
              <p:nvPr/>
            </p:nvGrpSpPr>
            <p:grpSpPr bwMode="auto">
              <a:xfrm rot="-5400000">
                <a:off x="5986463" y="2849563"/>
                <a:ext cx="73025" cy="73025"/>
                <a:chOff x="1292" y="2205"/>
                <a:chExt cx="46" cy="46"/>
              </a:xfrm>
            </p:grpSpPr>
            <p:sp>
              <p:nvSpPr>
                <p:cNvPr id="9277" name="Line 3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78" name="Line 3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68" name="Group 38"/>
              <p:cNvGrpSpPr>
                <a:grpSpLocks/>
              </p:cNvGrpSpPr>
              <p:nvPr/>
            </p:nvGrpSpPr>
            <p:grpSpPr bwMode="auto">
              <a:xfrm rot="-5400000">
                <a:off x="5087938" y="2957513"/>
                <a:ext cx="73025" cy="73025"/>
                <a:chOff x="1292" y="2205"/>
                <a:chExt cx="46" cy="46"/>
              </a:xfrm>
            </p:grpSpPr>
            <p:sp>
              <p:nvSpPr>
                <p:cNvPr id="9275" name="Line 39"/>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76" name="Line 40"/>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69" name="Group 43"/>
              <p:cNvGrpSpPr>
                <a:grpSpLocks/>
              </p:cNvGrpSpPr>
              <p:nvPr/>
            </p:nvGrpSpPr>
            <p:grpSpPr bwMode="auto">
              <a:xfrm rot="-5400000">
                <a:off x="5916613" y="4005263"/>
                <a:ext cx="73025" cy="73025"/>
                <a:chOff x="1292" y="2205"/>
                <a:chExt cx="46" cy="46"/>
              </a:xfrm>
            </p:grpSpPr>
            <p:sp>
              <p:nvSpPr>
                <p:cNvPr id="9273" name="Line 4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74" name="Line 4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sp>
            <p:nvSpPr>
              <p:cNvPr id="9270" name="Rectangle 88"/>
              <p:cNvSpPr>
                <a:spLocks noChangeArrowheads="1"/>
              </p:cNvSpPr>
              <p:nvPr/>
            </p:nvSpPr>
            <p:spPr bwMode="auto">
              <a:xfrm>
                <a:off x="4980243" y="3973090"/>
                <a:ext cx="361682" cy="315082"/>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1</a:t>
                </a:r>
                <a:endParaRPr lang="en-US">
                  <a:solidFill>
                    <a:srgbClr val="FFFF00"/>
                  </a:solidFill>
                </a:endParaRPr>
              </a:p>
            </p:txBody>
          </p:sp>
          <p:sp>
            <p:nvSpPr>
              <p:cNvPr id="9271" name="Rectangle 89"/>
              <p:cNvSpPr>
                <a:spLocks noChangeArrowheads="1"/>
              </p:cNvSpPr>
              <p:nvPr/>
            </p:nvSpPr>
            <p:spPr bwMode="auto">
              <a:xfrm>
                <a:off x="6011997" y="4009647"/>
                <a:ext cx="361681" cy="315084"/>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2</a:t>
                </a:r>
                <a:endParaRPr lang="en-US">
                  <a:solidFill>
                    <a:srgbClr val="FFFF00"/>
                  </a:solidFill>
                </a:endParaRPr>
              </a:p>
            </p:txBody>
          </p:sp>
          <p:sp>
            <p:nvSpPr>
              <p:cNvPr id="9272" name="Rectangle 90"/>
              <p:cNvSpPr>
                <a:spLocks noChangeArrowheads="1"/>
              </p:cNvSpPr>
              <p:nvPr/>
            </p:nvSpPr>
            <p:spPr bwMode="auto">
              <a:xfrm>
                <a:off x="5893049" y="2404871"/>
                <a:ext cx="361682" cy="315084"/>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3</a:t>
                </a:r>
                <a:endParaRPr lang="en-US">
                  <a:solidFill>
                    <a:srgbClr val="FFFF00"/>
                  </a:solidFill>
                </a:endParaRPr>
              </a:p>
            </p:txBody>
          </p:sp>
        </p:grpSp>
      </p:grpSp>
      <p:pic>
        <p:nvPicPr>
          <p:cNvPr id="9230" name="Picture 5" descr="obj14__0"/>
          <p:cNvPicPr>
            <a:picLocks noChangeAspect="1" noChangeArrowheads="1"/>
          </p:cNvPicPr>
          <p:nvPr/>
        </p:nvPicPr>
        <p:blipFill>
          <a:blip r:embed="rId3" cstate="print"/>
          <a:srcRect/>
          <a:stretch>
            <a:fillRect/>
          </a:stretch>
        </p:blipFill>
        <p:spPr bwMode="auto">
          <a:xfrm>
            <a:off x="5265668" y="922074"/>
            <a:ext cx="1143000" cy="1081087"/>
          </a:xfrm>
          <a:prstGeom prst="rect">
            <a:avLst/>
          </a:prstGeom>
          <a:noFill/>
          <a:ln w="9525">
            <a:noFill/>
            <a:miter lim="800000"/>
            <a:headEnd/>
            <a:tailEnd/>
          </a:ln>
        </p:spPr>
      </p:pic>
      <p:sp>
        <p:nvSpPr>
          <p:cNvPr id="9231" name="Rectangle 6"/>
          <p:cNvSpPr>
            <a:spLocks noChangeArrowheads="1"/>
          </p:cNvSpPr>
          <p:nvPr/>
        </p:nvSpPr>
        <p:spPr bwMode="auto">
          <a:xfrm>
            <a:off x="5400606" y="1401499"/>
            <a:ext cx="236537" cy="223837"/>
          </a:xfrm>
          <a:prstGeom prst="rect">
            <a:avLst/>
          </a:prstGeom>
          <a:noFill/>
          <a:ln w="25400" cap="sq">
            <a:solidFill>
              <a:srgbClr val="FFFF00"/>
            </a:solidFill>
            <a:miter lim="800000"/>
            <a:headEnd type="none" w="sm" len="sm"/>
            <a:tailEnd type="none" w="sm" len="sm"/>
          </a:ln>
        </p:spPr>
        <p:txBody>
          <a:bodyPr wrap="none" anchor="ctr"/>
          <a:lstStyle/>
          <a:p>
            <a:pPr eaLnBrk="0" hangingPunct="0"/>
            <a:endParaRPr lang="de-CH">
              <a:solidFill>
                <a:srgbClr val="FFFF00"/>
              </a:solidFill>
            </a:endParaRPr>
          </a:p>
        </p:txBody>
      </p:sp>
      <p:grpSp>
        <p:nvGrpSpPr>
          <p:cNvPr id="9232" name="Group 7"/>
          <p:cNvGrpSpPr>
            <a:grpSpLocks/>
          </p:cNvGrpSpPr>
          <p:nvPr/>
        </p:nvGrpSpPr>
        <p:grpSpPr bwMode="auto">
          <a:xfrm>
            <a:off x="5495856" y="1504686"/>
            <a:ext cx="39687" cy="38100"/>
            <a:chOff x="1292" y="2205"/>
            <a:chExt cx="46" cy="46"/>
          </a:xfrm>
        </p:grpSpPr>
        <p:sp>
          <p:nvSpPr>
            <p:cNvPr id="9261"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62"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33" name="Group 10"/>
          <p:cNvGrpSpPr>
            <a:grpSpLocks/>
          </p:cNvGrpSpPr>
          <p:nvPr/>
        </p:nvGrpSpPr>
        <p:grpSpPr bwMode="auto">
          <a:xfrm>
            <a:off x="5514906" y="1082411"/>
            <a:ext cx="39687" cy="38100"/>
            <a:chOff x="1292" y="2205"/>
            <a:chExt cx="46" cy="46"/>
          </a:xfrm>
        </p:grpSpPr>
        <p:sp>
          <p:nvSpPr>
            <p:cNvPr id="9259"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60"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34" name="Group 13"/>
          <p:cNvGrpSpPr>
            <a:grpSpLocks/>
          </p:cNvGrpSpPr>
          <p:nvPr/>
        </p:nvGrpSpPr>
        <p:grpSpPr bwMode="auto">
          <a:xfrm>
            <a:off x="5668893" y="1234811"/>
            <a:ext cx="38100" cy="39688"/>
            <a:chOff x="1292" y="2205"/>
            <a:chExt cx="46" cy="46"/>
          </a:xfrm>
        </p:grpSpPr>
        <p:sp>
          <p:nvSpPr>
            <p:cNvPr id="9257"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58"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35" name="Group 16"/>
          <p:cNvGrpSpPr>
            <a:grpSpLocks/>
          </p:cNvGrpSpPr>
          <p:nvPr/>
        </p:nvGrpSpPr>
        <p:grpSpPr bwMode="auto">
          <a:xfrm>
            <a:off x="6129268" y="1542786"/>
            <a:ext cx="39688" cy="38100"/>
            <a:chOff x="1292" y="2205"/>
            <a:chExt cx="46" cy="46"/>
          </a:xfrm>
        </p:grpSpPr>
        <p:sp>
          <p:nvSpPr>
            <p:cNvPr id="9255"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56"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36" name="Group 19"/>
          <p:cNvGrpSpPr>
            <a:grpSpLocks/>
          </p:cNvGrpSpPr>
          <p:nvPr/>
        </p:nvGrpSpPr>
        <p:grpSpPr bwMode="auto">
          <a:xfrm>
            <a:off x="5994331" y="1734874"/>
            <a:ext cx="39687" cy="39687"/>
            <a:chOff x="1292" y="2205"/>
            <a:chExt cx="46" cy="46"/>
          </a:xfrm>
        </p:grpSpPr>
        <p:sp>
          <p:nvSpPr>
            <p:cNvPr id="9253"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54"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9237" name="Group 22"/>
          <p:cNvGrpSpPr>
            <a:grpSpLocks/>
          </p:cNvGrpSpPr>
          <p:nvPr/>
        </p:nvGrpSpPr>
        <p:grpSpPr bwMode="auto">
          <a:xfrm>
            <a:off x="6072118" y="1063361"/>
            <a:ext cx="38100" cy="38100"/>
            <a:chOff x="1292" y="2205"/>
            <a:chExt cx="46" cy="46"/>
          </a:xfrm>
        </p:grpSpPr>
        <p:sp>
          <p:nvSpPr>
            <p:cNvPr id="9251"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9252"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sp>
        <p:nvSpPr>
          <p:cNvPr id="9238" name="Rectangle 91"/>
          <p:cNvSpPr>
            <a:spLocks noChangeArrowheads="1"/>
          </p:cNvSpPr>
          <p:nvPr/>
        </p:nvSpPr>
        <p:spPr bwMode="auto">
          <a:xfrm>
            <a:off x="5265668" y="993511"/>
            <a:ext cx="225425" cy="196850"/>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1</a:t>
            </a:r>
            <a:endParaRPr lang="en-US">
              <a:solidFill>
                <a:srgbClr val="FFFF00"/>
              </a:solidFill>
            </a:endParaRPr>
          </a:p>
        </p:txBody>
      </p:sp>
      <p:sp>
        <p:nvSpPr>
          <p:cNvPr id="9239" name="Rectangle 92"/>
          <p:cNvSpPr>
            <a:spLocks noChangeArrowheads="1"/>
          </p:cNvSpPr>
          <p:nvPr/>
        </p:nvSpPr>
        <p:spPr bwMode="auto">
          <a:xfrm>
            <a:off x="5495856" y="1466586"/>
            <a:ext cx="225425" cy="196850"/>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2</a:t>
            </a:r>
            <a:endParaRPr lang="en-US">
              <a:solidFill>
                <a:srgbClr val="FFFF00"/>
              </a:solidFill>
            </a:endParaRPr>
          </a:p>
        </p:txBody>
      </p:sp>
      <p:sp>
        <p:nvSpPr>
          <p:cNvPr id="9240" name="Rectangle 93"/>
          <p:cNvSpPr>
            <a:spLocks noChangeArrowheads="1"/>
          </p:cNvSpPr>
          <p:nvPr/>
        </p:nvSpPr>
        <p:spPr bwMode="auto">
          <a:xfrm>
            <a:off x="6130856" y="1222111"/>
            <a:ext cx="225425" cy="196850"/>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3</a:t>
            </a:r>
            <a:endParaRPr lang="en-US">
              <a:solidFill>
                <a:srgbClr val="FFFF00"/>
              </a:solidFill>
            </a:endParaRPr>
          </a:p>
        </p:txBody>
      </p:sp>
      <p:sp>
        <p:nvSpPr>
          <p:cNvPr id="9241" name="Line 46"/>
          <p:cNvSpPr>
            <a:spLocks noChangeShapeType="1"/>
          </p:cNvSpPr>
          <p:nvPr/>
        </p:nvSpPr>
        <p:spPr bwMode="auto">
          <a:xfrm>
            <a:off x="5646668" y="1450711"/>
            <a:ext cx="2133600" cy="457200"/>
          </a:xfrm>
          <a:prstGeom prst="line">
            <a:avLst/>
          </a:prstGeom>
          <a:noFill/>
          <a:ln w="25400" cap="sq">
            <a:solidFill>
              <a:srgbClr val="FFFF00"/>
            </a:solidFill>
            <a:round/>
            <a:headEnd type="none" w="sm" len="sm"/>
            <a:tailEnd type="triangle" w="med" len="med"/>
          </a:ln>
        </p:spPr>
        <p:txBody>
          <a:bodyPr/>
          <a:lstStyle/>
          <a:p>
            <a:endParaRPr lang="en-US"/>
          </a:p>
        </p:txBody>
      </p:sp>
      <p:sp>
        <p:nvSpPr>
          <p:cNvPr id="130" name="Oval 129"/>
          <p:cNvSpPr/>
          <p:nvPr/>
        </p:nvSpPr>
        <p:spPr>
          <a:xfrm>
            <a:off x="5715000" y="3429000"/>
            <a:ext cx="2133600" cy="838200"/>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Affine Parameters</a:t>
            </a:r>
          </a:p>
        </p:txBody>
      </p:sp>
      <p:sp>
        <p:nvSpPr>
          <p:cNvPr id="9243" name="TextBox 131"/>
          <p:cNvSpPr txBox="1">
            <a:spLocks noChangeArrowheads="1"/>
          </p:cNvSpPr>
          <p:nvPr/>
        </p:nvSpPr>
        <p:spPr bwMode="auto">
          <a:xfrm>
            <a:off x="5257800" y="5638800"/>
            <a:ext cx="3276600" cy="646113"/>
          </a:xfrm>
          <a:prstGeom prst="rect">
            <a:avLst/>
          </a:prstGeom>
          <a:noFill/>
          <a:ln w="9525">
            <a:solidFill>
              <a:schemeClr val="tx1"/>
            </a:solidFill>
            <a:miter lim="800000"/>
            <a:headEnd/>
            <a:tailEnd/>
          </a:ln>
        </p:spPr>
        <p:txBody>
          <a:bodyPr>
            <a:spAutoFit/>
          </a:bodyPr>
          <a:lstStyle/>
          <a:p>
            <a:r>
              <a:rPr lang="en-US" dirty="0"/>
              <a:t>Choose hypothesis with max score above threshold</a:t>
            </a:r>
          </a:p>
        </p:txBody>
      </p:sp>
      <p:sp>
        <p:nvSpPr>
          <p:cNvPr id="133" name="Rectangle 132"/>
          <p:cNvSpPr/>
          <p:nvPr/>
        </p:nvSpPr>
        <p:spPr>
          <a:xfrm>
            <a:off x="6096000" y="4724400"/>
            <a:ext cx="1371600" cy="381000"/>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 Inliers</a:t>
            </a:r>
          </a:p>
        </p:txBody>
      </p:sp>
      <p:sp>
        <p:nvSpPr>
          <p:cNvPr id="134" name="Right Arrow 133"/>
          <p:cNvSpPr/>
          <p:nvPr/>
        </p:nvSpPr>
        <p:spPr>
          <a:xfrm rot="5400000">
            <a:off x="6488097" y="2750558"/>
            <a:ext cx="603867" cy="448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Right Arrow 134"/>
          <p:cNvSpPr/>
          <p:nvPr/>
        </p:nvSpPr>
        <p:spPr>
          <a:xfrm rot="5400000">
            <a:off x="6577012" y="5233988"/>
            <a:ext cx="373063" cy="268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Right Arrow 135"/>
          <p:cNvSpPr/>
          <p:nvPr/>
        </p:nvSpPr>
        <p:spPr>
          <a:xfrm rot="5400000">
            <a:off x="6591300" y="43815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48" name="TextBox 136"/>
          <p:cNvSpPr txBox="1">
            <a:spLocks noChangeArrowheads="1"/>
          </p:cNvSpPr>
          <p:nvPr/>
        </p:nvSpPr>
        <p:spPr bwMode="auto">
          <a:xfrm>
            <a:off x="5189468" y="1947599"/>
            <a:ext cx="1752600" cy="646331"/>
          </a:xfrm>
          <a:prstGeom prst="rect">
            <a:avLst/>
          </a:prstGeom>
          <a:noFill/>
          <a:ln w="9525">
            <a:noFill/>
            <a:miter lim="800000"/>
            <a:headEnd/>
            <a:tailEnd/>
          </a:ln>
        </p:spPr>
        <p:txBody>
          <a:bodyPr>
            <a:spAutoFit/>
          </a:bodyPr>
          <a:lstStyle/>
          <a:p>
            <a:r>
              <a:rPr lang="en-US" dirty="0" smtClean="0"/>
              <a:t>Matched </a:t>
            </a:r>
            <a:r>
              <a:rPr lang="en-US" dirty="0" err="1" smtClean="0"/>
              <a:t>keypoints</a:t>
            </a:r>
            <a:endParaRPr lang="en-US" dirty="0"/>
          </a:p>
        </p:txBody>
      </p:sp>
      <p:sp>
        <p:nvSpPr>
          <p:cNvPr id="67" name="Oval 66"/>
          <p:cNvSpPr/>
          <p:nvPr/>
        </p:nvSpPr>
        <p:spPr>
          <a:xfrm>
            <a:off x="4690039" y="2761456"/>
            <a:ext cx="4648200" cy="3581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50" name="TextBox 68"/>
          <p:cNvSpPr txBox="1">
            <a:spLocks noChangeArrowheads="1"/>
          </p:cNvSpPr>
          <p:nvPr/>
        </p:nvSpPr>
        <p:spPr bwMode="auto">
          <a:xfrm>
            <a:off x="7620000" y="4267200"/>
            <a:ext cx="1905000" cy="1077913"/>
          </a:xfrm>
          <a:prstGeom prst="rect">
            <a:avLst/>
          </a:prstGeom>
          <a:noFill/>
          <a:ln w="9525">
            <a:noFill/>
            <a:miter lim="800000"/>
            <a:headEnd/>
            <a:tailEnd/>
          </a:ln>
        </p:spPr>
        <p:txBody>
          <a:bodyPr>
            <a:spAutoFit/>
          </a:bodyPr>
          <a:lstStyle/>
          <a:p>
            <a:r>
              <a:rPr lang="en-US" sz="3200" b="1">
                <a:solidFill>
                  <a:srgbClr val="FF0000"/>
                </a:solidFill>
              </a:rPr>
              <a:t>This Class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5"/>
          <p:cNvSpPr>
            <a:spLocks noGrp="1"/>
          </p:cNvSpPr>
          <p:nvPr>
            <p:ph type="title"/>
          </p:nvPr>
        </p:nvSpPr>
        <p:spPr/>
        <p:txBody>
          <a:bodyPr/>
          <a:lstStyle/>
          <a:p>
            <a:pPr eaLnBrk="1" hangingPunct="1"/>
            <a:r>
              <a:rPr lang="en-US" dirty="0" smtClean="0"/>
              <a:t>Overview of </a:t>
            </a:r>
            <a:r>
              <a:rPr lang="en-US" dirty="0" err="1" smtClean="0"/>
              <a:t>Keypoint</a:t>
            </a:r>
            <a:r>
              <a:rPr lang="en-US" dirty="0" smtClean="0"/>
              <a:t> Matching</a:t>
            </a:r>
            <a:endParaRPr lang="de-CH" dirty="0" smtClean="0"/>
          </a:p>
        </p:txBody>
      </p:sp>
      <p:sp>
        <p:nvSpPr>
          <p:cNvPr id="1031" name="Footer Placeholder 4"/>
          <p:cNvSpPr>
            <a:spLocks noGrp="1"/>
          </p:cNvSpPr>
          <p:nvPr>
            <p:ph type="ftr" sz="quarter" idx="11"/>
          </p:nvPr>
        </p:nvSpPr>
        <p:spPr/>
        <p:txBody>
          <a:bodyPr/>
          <a:lstStyle/>
          <a:p>
            <a:pPr>
              <a:defRPr/>
            </a:pPr>
            <a:r>
              <a:rPr lang="de-DE" smtClean="0"/>
              <a:t>K. Grauman, B. Leibe</a:t>
            </a:r>
          </a:p>
        </p:txBody>
      </p:sp>
      <p:pic>
        <p:nvPicPr>
          <p:cNvPr id="45" name="Picture 41"/>
          <p:cNvPicPr>
            <a:picLocks noChangeAspect="1" noChangeArrowheads="1"/>
          </p:cNvPicPr>
          <p:nvPr/>
        </p:nvPicPr>
        <p:blipFill>
          <a:blip r:embed="rId3" cstate="print"/>
          <a:srcRect/>
          <a:stretch>
            <a:fillRect/>
          </a:stretch>
        </p:blipFill>
        <p:spPr bwMode="auto">
          <a:xfrm>
            <a:off x="5022850" y="4573588"/>
            <a:ext cx="863600" cy="863600"/>
          </a:xfrm>
          <a:prstGeom prst="rect">
            <a:avLst/>
          </a:prstGeom>
          <a:noFill/>
          <a:ln w="9525">
            <a:noFill/>
            <a:miter lim="800000"/>
            <a:headEnd/>
            <a:tailEnd/>
          </a:ln>
        </p:spPr>
      </p:pic>
      <p:grpSp>
        <p:nvGrpSpPr>
          <p:cNvPr id="2" name="Group 115"/>
          <p:cNvGrpSpPr>
            <a:grpSpLocks/>
          </p:cNvGrpSpPr>
          <p:nvPr/>
        </p:nvGrpSpPr>
        <p:grpSpPr bwMode="auto">
          <a:xfrm>
            <a:off x="409575" y="4527550"/>
            <a:ext cx="1954213" cy="1328738"/>
            <a:chOff x="884187" y="5111107"/>
            <a:chExt cx="1954259" cy="1329381"/>
          </a:xfrm>
        </p:grpSpPr>
        <p:pic>
          <p:nvPicPr>
            <p:cNvPr id="1125" name="Picture 4"/>
            <p:cNvPicPr>
              <a:picLocks noChangeAspect="1" noChangeArrowheads="1"/>
            </p:cNvPicPr>
            <p:nvPr/>
          </p:nvPicPr>
          <p:blipFill>
            <a:blip r:embed="rId4" cstate="print"/>
            <a:srcRect/>
            <a:stretch>
              <a:fillRect/>
            </a:stretch>
          </p:blipFill>
          <p:spPr bwMode="auto">
            <a:xfrm>
              <a:off x="1330321" y="5157788"/>
              <a:ext cx="933450" cy="866775"/>
            </a:xfrm>
            <a:prstGeom prst="rect">
              <a:avLst/>
            </a:prstGeom>
            <a:noFill/>
            <a:ln w="9525">
              <a:noFill/>
              <a:miter lim="800000"/>
              <a:headEnd/>
              <a:tailEnd/>
            </a:ln>
          </p:spPr>
        </p:pic>
        <p:grpSp>
          <p:nvGrpSpPr>
            <p:cNvPr id="1126" name="Group 114"/>
            <p:cNvGrpSpPr>
              <a:grpSpLocks/>
            </p:cNvGrpSpPr>
            <p:nvPr/>
          </p:nvGrpSpPr>
          <p:grpSpPr bwMode="auto">
            <a:xfrm>
              <a:off x="884187" y="5111107"/>
              <a:ext cx="276999" cy="873768"/>
              <a:chOff x="884187" y="5111107"/>
              <a:chExt cx="276999" cy="873768"/>
            </a:xfrm>
          </p:grpSpPr>
          <p:sp>
            <p:nvSpPr>
              <p:cNvPr id="1130" name="Line 48"/>
              <p:cNvSpPr>
                <a:spLocks noChangeShapeType="1"/>
              </p:cNvSpPr>
              <p:nvPr/>
            </p:nvSpPr>
            <p:spPr bwMode="auto">
              <a:xfrm>
                <a:off x="1130968" y="5157788"/>
                <a:ext cx="0" cy="827087"/>
              </a:xfrm>
              <a:prstGeom prst="line">
                <a:avLst/>
              </a:prstGeom>
              <a:noFill/>
              <a:ln w="12700" cap="sq">
                <a:solidFill>
                  <a:schemeClr val="tx1"/>
                </a:solidFill>
                <a:round/>
                <a:headEnd type="triangle" w="sm" len="sm"/>
                <a:tailEnd type="triangle" w="sm" len="sm"/>
              </a:ln>
            </p:spPr>
            <p:txBody>
              <a:bodyPr/>
              <a:lstStyle/>
              <a:p>
                <a:endParaRPr lang="en-US"/>
              </a:p>
            </p:txBody>
          </p:sp>
          <p:sp>
            <p:nvSpPr>
              <p:cNvPr id="1131" name="Text Box 50"/>
              <p:cNvSpPr txBox="1">
                <a:spLocks noChangeArrowheads="1"/>
              </p:cNvSpPr>
              <p:nvPr/>
            </p:nvSpPr>
            <p:spPr bwMode="auto">
              <a:xfrm rot="-5400000">
                <a:off x="608363" y="5386931"/>
                <a:ext cx="828647" cy="276999"/>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200"/>
                  <a:t>N</a:t>
                </a:r>
                <a:r>
                  <a:rPr lang="pl-PL" sz="1200"/>
                  <a:t> pixels</a:t>
                </a:r>
                <a:endParaRPr lang="en-US" sz="1200"/>
              </a:p>
            </p:txBody>
          </p:sp>
        </p:grpSp>
        <p:grpSp>
          <p:nvGrpSpPr>
            <p:cNvPr id="1127" name="Group 103"/>
            <p:cNvGrpSpPr>
              <a:grpSpLocks/>
            </p:cNvGrpSpPr>
            <p:nvPr/>
          </p:nvGrpSpPr>
          <p:grpSpPr bwMode="auto">
            <a:xfrm>
              <a:off x="1327146" y="6165850"/>
              <a:ext cx="1511300" cy="274638"/>
              <a:chOff x="1655763" y="6165850"/>
              <a:chExt cx="1511300" cy="274638"/>
            </a:xfrm>
          </p:grpSpPr>
          <p:sp>
            <p:nvSpPr>
              <p:cNvPr id="1128" name="Line 49"/>
              <p:cNvSpPr>
                <a:spLocks noChangeShapeType="1"/>
              </p:cNvSpPr>
              <p:nvPr/>
            </p:nvSpPr>
            <p:spPr bwMode="auto">
              <a:xfrm>
                <a:off x="1655763" y="6200775"/>
                <a:ext cx="936625" cy="0"/>
              </a:xfrm>
              <a:prstGeom prst="line">
                <a:avLst/>
              </a:prstGeom>
              <a:noFill/>
              <a:ln w="12700" cap="sq">
                <a:solidFill>
                  <a:schemeClr val="tx1"/>
                </a:solidFill>
                <a:round/>
                <a:headEnd type="triangle" w="sm" len="sm"/>
                <a:tailEnd type="triangle" w="sm" len="sm"/>
              </a:ln>
            </p:spPr>
            <p:txBody>
              <a:bodyPr/>
              <a:lstStyle/>
              <a:p>
                <a:endParaRPr lang="en-US"/>
              </a:p>
            </p:txBody>
          </p:sp>
          <p:sp>
            <p:nvSpPr>
              <p:cNvPr id="1129" name="Text Box 51"/>
              <p:cNvSpPr txBox="1">
                <a:spLocks noChangeArrowheads="1"/>
              </p:cNvSpPr>
              <p:nvPr/>
            </p:nvSpPr>
            <p:spPr bwMode="auto">
              <a:xfrm>
                <a:off x="1727200" y="6165850"/>
                <a:ext cx="1439863" cy="274638"/>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200"/>
                  <a:t>N</a:t>
                </a:r>
                <a:r>
                  <a:rPr lang="pl-PL" sz="1200"/>
                  <a:t> pixels</a:t>
                </a:r>
                <a:endParaRPr lang="en-US" sz="1200"/>
              </a:p>
            </p:txBody>
          </p:sp>
        </p:grpSp>
      </p:grpSp>
      <p:sp>
        <p:nvSpPr>
          <p:cNvPr id="87" name="AutoShape 83"/>
          <p:cNvSpPr>
            <a:spLocks noChangeArrowheads="1"/>
          </p:cNvSpPr>
          <p:nvPr/>
        </p:nvSpPr>
        <p:spPr bwMode="auto">
          <a:xfrm>
            <a:off x="3121025" y="4860925"/>
            <a:ext cx="612775" cy="252413"/>
          </a:xfrm>
          <a:prstGeom prst="leftRightArrow">
            <a:avLst>
              <a:gd name="adj1" fmla="val 50000"/>
              <a:gd name="adj2" fmla="val 48553"/>
            </a:avLst>
          </a:prstGeom>
          <a:noFill/>
          <a:ln w="12700" cap="sq">
            <a:solidFill>
              <a:schemeClr val="tx1"/>
            </a:solidFill>
            <a:miter lim="800000"/>
            <a:headEnd type="none" w="sm" len="sm"/>
            <a:tailEnd type="none" w="sm" len="sm"/>
          </a:ln>
        </p:spPr>
        <p:txBody>
          <a:bodyPr wrap="none" anchor="ctr"/>
          <a:lstStyle/>
          <a:p>
            <a:pPr eaLnBrk="0" hangingPunct="0"/>
            <a:endParaRPr lang="de-CH"/>
          </a:p>
        </p:txBody>
      </p:sp>
      <p:grpSp>
        <p:nvGrpSpPr>
          <p:cNvPr id="5" name="Group 105"/>
          <p:cNvGrpSpPr>
            <a:grpSpLocks/>
          </p:cNvGrpSpPr>
          <p:nvPr/>
        </p:nvGrpSpPr>
        <p:grpSpPr bwMode="auto">
          <a:xfrm>
            <a:off x="1968500" y="4213225"/>
            <a:ext cx="1116013" cy="1225550"/>
            <a:chOff x="2771775" y="4797425"/>
            <a:chExt cx="1116013" cy="1225709"/>
          </a:xfrm>
        </p:grpSpPr>
        <p:grpSp>
          <p:nvGrpSpPr>
            <p:cNvPr id="1109" name="Group 52"/>
            <p:cNvGrpSpPr>
              <a:grpSpLocks/>
            </p:cNvGrpSpPr>
            <p:nvPr/>
          </p:nvGrpSpPr>
          <p:grpSpPr bwMode="auto">
            <a:xfrm>
              <a:off x="2771775" y="5265735"/>
              <a:ext cx="828675" cy="552347"/>
              <a:chOff x="1859" y="3339"/>
              <a:chExt cx="363" cy="301"/>
            </a:xfrm>
          </p:grpSpPr>
          <p:sp>
            <p:nvSpPr>
              <p:cNvPr id="1111" name="Line 53"/>
              <p:cNvSpPr>
                <a:spLocks noChangeShapeType="1"/>
              </p:cNvSpPr>
              <p:nvPr/>
            </p:nvSpPr>
            <p:spPr bwMode="auto">
              <a:xfrm>
                <a:off x="1859" y="3362"/>
                <a:ext cx="0" cy="272"/>
              </a:xfrm>
              <a:prstGeom prst="line">
                <a:avLst/>
              </a:prstGeom>
              <a:noFill/>
              <a:ln w="12700" cap="sq">
                <a:solidFill>
                  <a:schemeClr val="tx1"/>
                </a:solidFill>
                <a:round/>
                <a:headEnd type="triangle" w="sm" len="sm"/>
                <a:tailEnd type="none" w="sm" len="sm"/>
              </a:ln>
            </p:spPr>
            <p:txBody>
              <a:bodyPr/>
              <a:lstStyle/>
              <a:p>
                <a:endParaRPr lang="en-US"/>
              </a:p>
            </p:txBody>
          </p:sp>
          <p:sp>
            <p:nvSpPr>
              <p:cNvPr id="1112" name="Line 54"/>
              <p:cNvSpPr>
                <a:spLocks noChangeShapeType="1"/>
              </p:cNvSpPr>
              <p:nvPr/>
            </p:nvSpPr>
            <p:spPr bwMode="auto">
              <a:xfrm>
                <a:off x="1859" y="3640"/>
                <a:ext cx="363" cy="0"/>
              </a:xfrm>
              <a:prstGeom prst="line">
                <a:avLst/>
              </a:prstGeom>
              <a:noFill/>
              <a:ln w="12700" cap="sq">
                <a:solidFill>
                  <a:schemeClr val="tx1"/>
                </a:solidFill>
                <a:round/>
                <a:headEnd type="none" w="sm" len="sm"/>
                <a:tailEnd type="triangle" w="sm" len="sm"/>
              </a:ln>
            </p:spPr>
            <p:txBody>
              <a:bodyPr/>
              <a:lstStyle/>
              <a:p>
                <a:endParaRPr lang="en-US"/>
              </a:p>
            </p:txBody>
          </p:sp>
          <p:sp>
            <p:nvSpPr>
              <p:cNvPr id="1113" name="Rectangle 55"/>
              <p:cNvSpPr>
                <a:spLocks noChangeArrowheads="1"/>
              </p:cNvSpPr>
              <p:nvPr/>
            </p:nvSpPr>
            <p:spPr bwMode="auto">
              <a:xfrm>
                <a:off x="1882"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4" name="Rectangle 56"/>
              <p:cNvSpPr>
                <a:spLocks noChangeArrowheads="1"/>
              </p:cNvSpPr>
              <p:nvPr/>
            </p:nvSpPr>
            <p:spPr bwMode="auto">
              <a:xfrm>
                <a:off x="1904"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5" name="Rectangle 57"/>
              <p:cNvSpPr>
                <a:spLocks noChangeArrowheads="1"/>
              </p:cNvSpPr>
              <p:nvPr/>
            </p:nvSpPr>
            <p:spPr bwMode="auto">
              <a:xfrm>
                <a:off x="1927"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6" name="Rectangle 58"/>
              <p:cNvSpPr>
                <a:spLocks noChangeArrowheads="1"/>
              </p:cNvSpPr>
              <p:nvPr/>
            </p:nvSpPr>
            <p:spPr bwMode="auto">
              <a:xfrm>
                <a:off x="1950" y="3430"/>
                <a:ext cx="23" cy="204"/>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7" name="Rectangle 59"/>
              <p:cNvSpPr>
                <a:spLocks noChangeArrowheads="1"/>
              </p:cNvSpPr>
              <p:nvPr/>
            </p:nvSpPr>
            <p:spPr bwMode="auto">
              <a:xfrm>
                <a:off x="1972"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8" name="Rectangle 60"/>
              <p:cNvSpPr>
                <a:spLocks noChangeArrowheads="1"/>
              </p:cNvSpPr>
              <p:nvPr/>
            </p:nvSpPr>
            <p:spPr bwMode="auto">
              <a:xfrm>
                <a:off x="1995" y="3385"/>
                <a:ext cx="23" cy="249"/>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19" name="Rectangle 61"/>
              <p:cNvSpPr>
                <a:spLocks noChangeArrowheads="1"/>
              </p:cNvSpPr>
              <p:nvPr/>
            </p:nvSpPr>
            <p:spPr bwMode="auto">
              <a:xfrm>
                <a:off x="2018" y="3362"/>
                <a:ext cx="22" cy="272"/>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20" name="Rectangle 62"/>
              <p:cNvSpPr>
                <a:spLocks noChangeArrowheads="1"/>
              </p:cNvSpPr>
              <p:nvPr/>
            </p:nvSpPr>
            <p:spPr bwMode="auto">
              <a:xfrm>
                <a:off x="2040" y="3339"/>
                <a:ext cx="23" cy="295"/>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21" name="Rectangle 63"/>
              <p:cNvSpPr>
                <a:spLocks noChangeArrowheads="1"/>
              </p:cNvSpPr>
              <p:nvPr/>
            </p:nvSpPr>
            <p:spPr bwMode="auto">
              <a:xfrm>
                <a:off x="2063" y="3339"/>
                <a:ext cx="23" cy="295"/>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22" name="Rectangle 64"/>
              <p:cNvSpPr>
                <a:spLocks noChangeArrowheads="1"/>
              </p:cNvSpPr>
              <p:nvPr/>
            </p:nvSpPr>
            <p:spPr bwMode="auto">
              <a:xfrm>
                <a:off x="2086" y="3362"/>
                <a:ext cx="23" cy="272"/>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23" name="Rectangle 65"/>
              <p:cNvSpPr>
                <a:spLocks noChangeArrowheads="1"/>
              </p:cNvSpPr>
              <p:nvPr/>
            </p:nvSpPr>
            <p:spPr bwMode="auto">
              <a:xfrm>
                <a:off x="2108"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24" name="Rectangle 66"/>
              <p:cNvSpPr>
                <a:spLocks noChangeArrowheads="1"/>
              </p:cNvSpPr>
              <p:nvPr/>
            </p:nvSpPr>
            <p:spPr bwMode="auto">
              <a:xfrm>
                <a:off x="2131" y="3498"/>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grpSp>
        <p:graphicFrame>
          <p:nvGraphicFramePr>
            <p:cNvPr id="1028" name="Object 2"/>
            <p:cNvGraphicFramePr>
              <a:graphicFrameLocks noChangeAspect="1"/>
            </p:cNvGraphicFramePr>
            <p:nvPr/>
          </p:nvGraphicFramePr>
          <p:xfrm>
            <a:off x="2951163" y="4797425"/>
            <a:ext cx="349250" cy="395288"/>
          </p:xfrm>
          <a:graphic>
            <a:graphicData uri="http://schemas.openxmlformats.org/presentationml/2006/ole">
              <mc:AlternateContent xmlns:mc="http://schemas.openxmlformats.org/markup-compatibility/2006">
                <mc:Choice xmlns:v="urn:schemas-microsoft-com:vml" Requires="v">
                  <p:oleObj spid="_x0000_s1056" name="Equation" r:id="rId5" imgW="190440" imgH="215640" progId="Equation.3">
                    <p:embed/>
                  </p:oleObj>
                </mc:Choice>
                <mc:Fallback>
                  <p:oleObj name="Equation" r:id="rId5" imgW="190440" imgH="2156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1163" y="4797425"/>
                          <a:ext cx="349250"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0" name="Text Box 86"/>
            <p:cNvSpPr txBox="1">
              <a:spLocks noChangeArrowheads="1"/>
            </p:cNvSpPr>
            <p:nvPr/>
          </p:nvSpPr>
          <p:spPr bwMode="auto">
            <a:xfrm>
              <a:off x="3001941" y="5776913"/>
              <a:ext cx="885847" cy="246221"/>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000" i="1"/>
                <a:t>e.g.</a:t>
              </a:r>
              <a:r>
                <a:rPr lang="en-US" sz="1000"/>
                <a:t> </a:t>
              </a:r>
              <a:r>
                <a:rPr lang="pl-PL" sz="1000"/>
                <a:t>color</a:t>
              </a:r>
              <a:endParaRPr lang="en-US" sz="1000"/>
            </a:p>
          </p:txBody>
        </p:sp>
      </p:grpSp>
      <p:grpSp>
        <p:nvGrpSpPr>
          <p:cNvPr id="7" name="Group 106"/>
          <p:cNvGrpSpPr>
            <a:grpSpLocks/>
          </p:cNvGrpSpPr>
          <p:nvPr/>
        </p:nvGrpSpPr>
        <p:grpSpPr bwMode="auto">
          <a:xfrm>
            <a:off x="4157663" y="4249738"/>
            <a:ext cx="971550" cy="1181100"/>
            <a:chOff x="4967288" y="4833938"/>
            <a:chExt cx="971549" cy="1181258"/>
          </a:xfrm>
        </p:grpSpPr>
        <p:grpSp>
          <p:nvGrpSpPr>
            <p:cNvPr id="1093" name="Group 67"/>
            <p:cNvGrpSpPr>
              <a:grpSpLocks/>
            </p:cNvGrpSpPr>
            <p:nvPr/>
          </p:nvGrpSpPr>
          <p:grpSpPr bwMode="auto">
            <a:xfrm>
              <a:off x="4967288" y="5300665"/>
              <a:ext cx="757237" cy="515961"/>
              <a:chOff x="3515" y="3498"/>
              <a:chExt cx="363" cy="278"/>
            </a:xfrm>
          </p:grpSpPr>
          <p:sp>
            <p:nvSpPr>
              <p:cNvPr id="1095" name="Line 68"/>
              <p:cNvSpPr>
                <a:spLocks noChangeShapeType="1"/>
              </p:cNvSpPr>
              <p:nvPr/>
            </p:nvSpPr>
            <p:spPr bwMode="auto">
              <a:xfrm>
                <a:off x="3515" y="3498"/>
                <a:ext cx="0" cy="272"/>
              </a:xfrm>
              <a:prstGeom prst="line">
                <a:avLst/>
              </a:prstGeom>
              <a:noFill/>
              <a:ln w="12700" cap="sq">
                <a:solidFill>
                  <a:schemeClr val="tx1"/>
                </a:solidFill>
                <a:round/>
                <a:headEnd type="triangle" w="sm" len="sm"/>
                <a:tailEnd type="none" w="sm" len="sm"/>
              </a:ln>
            </p:spPr>
            <p:txBody>
              <a:bodyPr/>
              <a:lstStyle/>
              <a:p>
                <a:endParaRPr lang="en-US"/>
              </a:p>
            </p:txBody>
          </p:sp>
          <p:sp>
            <p:nvSpPr>
              <p:cNvPr id="1096" name="Line 69"/>
              <p:cNvSpPr>
                <a:spLocks noChangeShapeType="1"/>
              </p:cNvSpPr>
              <p:nvPr/>
            </p:nvSpPr>
            <p:spPr bwMode="auto">
              <a:xfrm>
                <a:off x="3515" y="3776"/>
                <a:ext cx="363" cy="0"/>
              </a:xfrm>
              <a:prstGeom prst="line">
                <a:avLst/>
              </a:prstGeom>
              <a:noFill/>
              <a:ln w="12700" cap="sq">
                <a:solidFill>
                  <a:schemeClr val="tx1"/>
                </a:solidFill>
                <a:round/>
                <a:headEnd type="none" w="sm" len="sm"/>
                <a:tailEnd type="triangle" w="sm" len="sm"/>
              </a:ln>
            </p:spPr>
            <p:txBody>
              <a:bodyPr/>
              <a:lstStyle/>
              <a:p>
                <a:endParaRPr lang="en-US"/>
              </a:p>
            </p:txBody>
          </p:sp>
          <p:sp>
            <p:nvSpPr>
              <p:cNvPr id="1097" name="Rectangle 70"/>
              <p:cNvSpPr>
                <a:spLocks noChangeArrowheads="1"/>
              </p:cNvSpPr>
              <p:nvPr/>
            </p:nvSpPr>
            <p:spPr bwMode="auto">
              <a:xfrm>
                <a:off x="3538"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098" name="Rectangle 71"/>
              <p:cNvSpPr>
                <a:spLocks noChangeArrowheads="1"/>
              </p:cNvSpPr>
              <p:nvPr/>
            </p:nvSpPr>
            <p:spPr bwMode="auto">
              <a:xfrm>
                <a:off x="3560"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099" name="Rectangle 72"/>
              <p:cNvSpPr>
                <a:spLocks noChangeArrowheads="1"/>
              </p:cNvSpPr>
              <p:nvPr/>
            </p:nvSpPr>
            <p:spPr bwMode="auto">
              <a:xfrm>
                <a:off x="3583"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0" name="Rectangle 73"/>
              <p:cNvSpPr>
                <a:spLocks noChangeArrowheads="1"/>
              </p:cNvSpPr>
              <p:nvPr/>
            </p:nvSpPr>
            <p:spPr bwMode="auto">
              <a:xfrm>
                <a:off x="3606" y="3566"/>
                <a:ext cx="23" cy="204"/>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1" name="Rectangle 74"/>
              <p:cNvSpPr>
                <a:spLocks noChangeArrowheads="1"/>
              </p:cNvSpPr>
              <p:nvPr/>
            </p:nvSpPr>
            <p:spPr bwMode="auto">
              <a:xfrm>
                <a:off x="3628" y="3543"/>
                <a:ext cx="23" cy="227"/>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2" name="Rectangle 75"/>
              <p:cNvSpPr>
                <a:spLocks noChangeArrowheads="1"/>
              </p:cNvSpPr>
              <p:nvPr/>
            </p:nvSpPr>
            <p:spPr bwMode="auto">
              <a:xfrm>
                <a:off x="3651"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3" name="Rectangle 76"/>
              <p:cNvSpPr>
                <a:spLocks noChangeArrowheads="1"/>
              </p:cNvSpPr>
              <p:nvPr/>
            </p:nvSpPr>
            <p:spPr bwMode="auto">
              <a:xfrm>
                <a:off x="3674" y="3498"/>
                <a:ext cx="22" cy="272"/>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4" name="Rectangle 77"/>
              <p:cNvSpPr>
                <a:spLocks noChangeArrowheads="1"/>
              </p:cNvSpPr>
              <p:nvPr/>
            </p:nvSpPr>
            <p:spPr bwMode="auto">
              <a:xfrm>
                <a:off x="3696"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5" name="Rectangle 78"/>
              <p:cNvSpPr>
                <a:spLocks noChangeArrowheads="1"/>
              </p:cNvSpPr>
              <p:nvPr/>
            </p:nvSpPr>
            <p:spPr bwMode="auto">
              <a:xfrm>
                <a:off x="3719"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6" name="Rectangle 79"/>
              <p:cNvSpPr>
                <a:spLocks noChangeArrowheads="1"/>
              </p:cNvSpPr>
              <p:nvPr/>
            </p:nvSpPr>
            <p:spPr bwMode="auto">
              <a:xfrm>
                <a:off x="3742"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7" name="Rectangle 80"/>
              <p:cNvSpPr>
                <a:spLocks noChangeArrowheads="1"/>
              </p:cNvSpPr>
              <p:nvPr/>
            </p:nvSpPr>
            <p:spPr bwMode="auto">
              <a:xfrm>
                <a:off x="3764" y="3634"/>
                <a:ext cx="23" cy="136"/>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sp>
            <p:nvSpPr>
              <p:cNvPr id="1108" name="Rectangle 81"/>
              <p:cNvSpPr>
                <a:spLocks noChangeArrowheads="1"/>
              </p:cNvSpPr>
              <p:nvPr/>
            </p:nvSpPr>
            <p:spPr bwMode="auto">
              <a:xfrm>
                <a:off x="3787" y="3543"/>
                <a:ext cx="23" cy="227"/>
              </a:xfrm>
              <a:prstGeom prst="rect">
                <a:avLst/>
              </a:prstGeom>
              <a:solidFill>
                <a:schemeClr val="bg2"/>
              </a:solidFill>
              <a:ln w="12700" cap="sq">
                <a:solidFill>
                  <a:schemeClr val="tx1"/>
                </a:solidFill>
                <a:miter lim="800000"/>
                <a:headEnd type="none" w="sm" len="sm"/>
                <a:tailEnd type="none" w="sm" len="sm"/>
              </a:ln>
            </p:spPr>
            <p:txBody>
              <a:bodyPr wrap="none" anchor="ctr"/>
              <a:lstStyle/>
              <a:p>
                <a:pPr eaLnBrk="0" hangingPunct="0"/>
                <a:endParaRPr lang="de-CH"/>
              </a:p>
            </p:txBody>
          </p:sp>
        </p:grpSp>
        <p:graphicFrame>
          <p:nvGraphicFramePr>
            <p:cNvPr id="1027" name="Object 3"/>
            <p:cNvGraphicFramePr>
              <a:graphicFrameLocks noChangeAspect="1"/>
            </p:cNvGraphicFramePr>
            <p:nvPr/>
          </p:nvGraphicFramePr>
          <p:xfrm>
            <a:off x="5111750" y="4833938"/>
            <a:ext cx="349250" cy="395287"/>
          </p:xfrm>
          <a:graphic>
            <a:graphicData uri="http://schemas.openxmlformats.org/presentationml/2006/ole">
              <mc:AlternateContent xmlns:mc="http://schemas.openxmlformats.org/markup-compatibility/2006">
                <mc:Choice xmlns:v="urn:schemas-microsoft-com:vml" Requires="v">
                  <p:oleObj spid="_x0000_s1057" name="Equation" r:id="rId7" imgW="190440" imgH="215640" progId="Equation.3">
                    <p:embed/>
                  </p:oleObj>
                </mc:Choice>
                <mc:Fallback>
                  <p:oleObj name="Equation" r:id="rId7" imgW="190440" imgH="215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1750" y="4833938"/>
                          <a:ext cx="349250"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4" name="Text Box 87"/>
            <p:cNvSpPr txBox="1">
              <a:spLocks noChangeArrowheads="1"/>
            </p:cNvSpPr>
            <p:nvPr/>
          </p:nvSpPr>
          <p:spPr bwMode="auto">
            <a:xfrm>
              <a:off x="5083182" y="5768975"/>
              <a:ext cx="855655" cy="246221"/>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sz="1000" i="1"/>
                <a:t>e.g.</a:t>
              </a:r>
              <a:r>
                <a:rPr lang="en-US" sz="1000"/>
                <a:t> </a:t>
              </a:r>
              <a:r>
                <a:rPr lang="pl-PL" sz="1000"/>
                <a:t>color</a:t>
              </a:r>
              <a:endParaRPr lang="en-US" sz="1000"/>
            </a:p>
          </p:txBody>
        </p:sp>
      </p:grpSp>
      <p:pic>
        <p:nvPicPr>
          <p:cNvPr id="1036" name="Picture 25" descr="obj14__0"/>
          <p:cNvPicPr>
            <a:picLocks noChangeAspect="1" noChangeArrowheads="1"/>
          </p:cNvPicPr>
          <p:nvPr/>
        </p:nvPicPr>
        <p:blipFill>
          <a:blip r:embed="rId9" cstate="print"/>
          <a:srcRect/>
          <a:stretch>
            <a:fillRect/>
          </a:stretch>
        </p:blipFill>
        <p:spPr bwMode="auto">
          <a:xfrm rot="-1019039">
            <a:off x="3644900" y="1530350"/>
            <a:ext cx="2376488" cy="2508250"/>
          </a:xfrm>
          <a:prstGeom prst="rect">
            <a:avLst/>
          </a:prstGeom>
          <a:noFill/>
          <a:ln w="9525">
            <a:noFill/>
            <a:miter lim="800000"/>
            <a:headEnd/>
            <a:tailEnd/>
          </a:ln>
        </p:spPr>
      </p:pic>
      <p:sp>
        <p:nvSpPr>
          <p:cNvPr id="46" name="Rectangle 42"/>
          <p:cNvSpPr>
            <a:spLocks noChangeArrowheads="1"/>
          </p:cNvSpPr>
          <p:nvPr/>
        </p:nvSpPr>
        <p:spPr bwMode="auto">
          <a:xfrm rot="-6419039">
            <a:off x="4877594" y="3150394"/>
            <a:ext cx="519113" cy="492125"/>
          </a:xfrm>
          <a:prstGeom prst="rect">
            <a:avLst/>
          </a:prstGeom>
          <a:noFill/>
          <a:ln w="25400" cap="sq">
            <a:solidFill>
              <a:srgbClr val="FFFF00"/>
            </a:solidFill>
            <a:miter lim="800000"/>
            <a:headEnd type="none" w="sm" len="sm"/>
            <a:tailEnd type="none" w="sm" len="sm"/>
          </a:ln>
        </p:spPr>
        <p:txBody>
          <a:bodyPr wrap="none" anchor="ctr"/>
          <a:lstStyle/>
          <a:p>
            <a:pPr eaLnBrk="0" hangingPunct="0"/>
            <a:endParaRPr lang="de-CH">
              <a:solidFill>
                <a:srgbClr val="FFFF00"/>
              </a:solidFill>
            </a:endParaRPr>
          </a:p>
        </p:txBody>
      </p:sp>
      <p:grpSp>
        <p:nvGrpSpPr>
          <p:cNvPr id="9" name="Group 107"/>
          <p:cNvGrpSpPr>
            <a:grpSpLocks/>
          </p:cNvGrpSpPr>
          <p:nvPr/>
        </p:nvGrpSpPr>
        <p:grpSpPr bwMode="auto">
          <a:xfrm rot="-1019039">
            <a:off x="4005263" y="2078038"/>
            <a:ext cx="1560512" cy="1771650"/>
            <a:chOff x="5087938" y="2849563"/>
            <a:chExt cx="1333500" cy="1511678"/>
          </a:xfrm>
        </p:grpSpPr>
        <p:grpSp>
          <p:nvGrpSpPr>
            <p:cNvPr id="1071" name="Group 35"/>
            <p:cNvGrpSpPr>
              <a:grpSpLocks/>
            </p:cNvGrpSpPr>
            <p:nvPr/>
          </p:nvGrpSpPr>
          <p:grpSpPr bwMode="auto">
            <a:xfrm rot="-5400000">
              <a:off x="6348413" y="3101975"/>
              <a:ext cx="73025" cy="73025"/>
              <a:chOff x="1292" y="2205"/>
              <a:chExt cx="46" cy="46"/>
            </a:xfrm>
          </p:grpSpPr>
          <p:sp>
            <p:nvSpPr>
              <p:cNvPr id="1091" name="Line 36"/>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92" name="Line 37"/>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72" name="Group 101"/>
            <p:cNvGrpSpPr>
              <a:grpSpLocks/>
            </p:cNvGrpSpPr>
            <p:nvPr/>
          </p:nvGrpSpPr>
          <p:grpSpPr bwMode="auto">
            <a:xfrm>
              <a:off x="5087938" y="2849563"/>
              <a:ext cx="1320665" cy="1511678"/>
              <a:chOff x="5087938" y="2849563"/>
              <a:chExt cx="1320665" cy="1511678"/>
            </a:xfrm>
          </p:grpSpPr>
          <p:grpSp>
            <p:nvGrpSpPr>
              <p:cNvPr id="1073" name="Group 26"/>
              <p:cNvGrpSpPr>
                <a:grpSpLocks/>
              </p:cNvGrpSpPr>
              <p:nvPr/>
            </p:nvGrpSpPr>
            <p:grpSpPr bwMode="auto">
              <a:xfrm rot="-5400000">
                <a:off x="5124450" y="4000500"/>
                <a:ext cx="73025" cy="73025"/>
                <a:chOff x="1292" y="2205"/>
                <a:chExt cx="46" cy="46"/>
              </a:xfrm>
            </p:grpSpPr>
            <p:sp>
              <p:nvSpPr>
                <p:cNvPr id="1089" name="Line 2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90" name="Line 2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74" name="Group 29"/>
              <p:cNvGrpSpPr>
                <a:grpSpLocks/>
              </p:cNvGrpSpPr>
              <p:nvPr/>
            </p:nvGrpSpPr>
            <p:grpSpPr bwMode="auto">
              <a:xfrm rot="-5400000">
                <a:off x="5411788" y="3713163"/>
                <a:ext cx="73025" cy="73025"/>
                <a:chOff x="1292" y="2205"/>
                <a:chExt cx="46" cy="46"/>
              </a:xfrm>
            </p:grpSpPr>
            <p:sp>
              <p:nvSpPr>
                <p:cNvPr id="1087" name="Line 3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88" name="Line 3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75" name="Group 32"/>
              <p:cNvGrpSpPr>
                <a:grpSpLocks/>
              </p:cNvGrpSpPr>
              <p:nvPr/>
            </p:nvGrpSpPr>
            <p:grpSpPr bwMode="auto">
              <a:xfrm rot="-5400000">
                <a:off x="5986463" y="2849563"/>
                <a:ext cx="73025" cy="73025"/>
                <a:chOff x="1292" y="2205"/>
                <a:chExt cx="46" cy="46"/>
              </a:xfrm>
            </p:grpSpPr>
            <p:sp>
              <p:nvSpPr>
                <p:cNvPr id="1085" name="Line 3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86" name="Line 3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76" name="Group 38"/>
              <p:cNvGrpSpPr>
                <a:grpSpLocks/>
              </p:cNvGrpSpPr>
              <p:nvPr/>
            </p:nvGrpSpPr>
            <p:grpSpPr bwMode="auto">
              <a:xfrm rot="-5400000">
                <a:off x="5087938" y="2957513"/>
                <a:ext cx="73025" cy="73025"/>
                <a:chOff x="1292" y="2205"/>
                <a:chExt cx="46" cy="46"/>
              </a:xfrm>
            </p:grpSpPr>
            <p:sp>
              <p:nvSpPr>
                <p:cNvPr id="1083" name="Line 39"/>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84" name="Line 40"/>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77" name="Group 43"/>
              <p:cNvGrpSpPr>
                <a:grpSpLocks/>
              </p:cNvGrpSpPr>
              <p:nvPr/>
            </p:nvGrpSpPr>
            <p:grpSpPr bwMode="auto">
              <a:xfrm rot="-5400000">
                <a:off x="5916613" y="4005263"/>
                <a:ext cx="73025" cy="73025"/>
                <a:chOff x="1292" y="2205"/>
                <a:chExt cx="46" cy="46"/>
              </a:xfrm>
            </p:grpSpPr>
            <p:sp>
              <p:nvSpPr>
                <p:cNvPr id="1081" name="Line 4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82" name="Line 4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sp>
            <p:nvSpPr>
              <p:cNvPr id="1078" name="Rectangle 88"/>
              <p:cNvSpPr>
                <a:spLocks noChangeArrowheads="1"/>
              </p:cNvSpPr>
              <p:nvPr/>
            </p:nvSpPr>
            <p:spPr bwMode="auto">
              <a:xfrm>
                <a:off x="5219834" y="4046158"/>
                <a:ext cx="361681" cy="315083"/>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1</a:t>
                </a:r>
                <a:endParaRPr lang="en-US">
                  <a:solidFill>
                    <a:srgbClr val="FFFF00"/>
                  </a:solidFill>
                </a:endParaRPr>
              </a:p>
            </p:txBody>
          </p:sp>
          <p:sp>
            <p:nvSpPr>
              <p:cNvPr id="1079" name="Rectangle 89"/>
              <p:cNvSpPr>
                <a:spLocks noChangeArrowheads="1"/>
              </p:cNvSpPr>
              <p:nvPr/>
            </p:nvSpPr>
            <p:spPr bwMode="auto">
              <a:xfrm>
                <a:off x="6011997" y="4009647"/>
                <a:ext cx="361681" cy="315084"/>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2</a:t>
                </a:r>
                <a:endParaRPr lang="en-US">
                  <a:solidFill>
                    <a:srgbClr val="FFFF00"/>
                  </a:solidFill>
                </a:endParaRPr>
              </a:p>
            </p:txBody>
          </p:sp>
          <p:sp>
            <p:nvSpPr>
              <p:cNvPr id="1080" name="Rectangle 90"/>
              <p:cNvSpPr>
                <a:spLocks noChangeArrowheads="1"/>
              </p:cNvSpPr>
              <p:nvPr/>
            </p:nvSpPr>
            <p:spPr bwMode="auto">
              <a:xfrm>
                <a:off x="6046922" y="2857122"/>
                <a:ext cx="361681" cy="315084"/>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B</a:t>
                </a:r>
                <a:r>
                  <a:rPr lang="pl-PL" baseline="-25000">
                    <a:solidFill>
                      <a:srgbClr val="FFFF00"/>
                    </a:solidFill>
                  </a:rPr>
                  <a:t>3</a:t>
                </a:r>
                <a:endParaRPr lang="en-US">
                  <a:solidFill>
                    <a:srgbClr val="FFFF00"/>
                  </a:solidFill>
                </a:endParaRPr>
              </a:p>
            </p:txBody>
          </p:sp>
        </p:grpSp>
      </p:grpSp>
      <p:pic>
        <p:nvPicPr>
          <p:cNvPr id="1039" name="Picture 5" descr="obj14__0"/>
          <p:cNvPicPr>
            <a:picLocks noChangeAspect="1" noChangeArrowheads="1"/>
          </p:cNvPicPr>
          <p:nvPr/>
        </p:nvPicPr>
        <p:blipFill>
          <a:blip r:embed="rId10" cstate="print"/>
          <a:srcRect/>
          <a:stretch>
            <a:fillRect/>
          </a:stretch>
        </p:blipFill>
        <p:spPr bwMode="auto">
          <a:xfrm>
            <a:off x="815975" y="1824038"/>
            <a:ext cx="2141538" cy="2028825"/>
          </a:xfrm>
          <a:prstGeom prst="rect">
            <a:avLst/>
          </a:prstGeom>
          <a:noFill/>
          <a:ln w="9525">
            <a:noFill/>
            <a:miter lim="800000"/>
            <a:headEnd/>
            <a:tailEnd/>
          </a:ln>
        </p:spPr>
      </p:pic>
      <p:sp>
        <p:nvSpPr>
          <p:cNvPr id="10" name="Rectangle 6"/>
          <p:cNvSpPr>
            <a:spLocks noChangeArrowheads="1"/>
          </p:cNvSpPr>
          <p:nvPr/>
        </p:nvSpPr>
        <p:spPr bwMode="auto">
          <a:xfrm>
            <a:off x="1069975" y="2722563"/>
            <a:ext cx="442913" cy="420687"/>
          </a:xfrm>
          <a:prstGeom prst="rect">
            <a:avLst/>
          </a:prstGeom>
          <a:noFill/>
          <a:ln w="25400" cap="sq">
            <a:solidFill>
              <a:srgbClr val="FFFF00"/>
            </a:solidFill>
            <a:miter lim="800000"/>
            <a:headEnd type="none" w="sm" len="sm"/>
            <a:tailEnd type="none" w="sm" len="sm"/>
          </a:ln>
        </p:spPr>
        <p:txBody>
          <a:bodyPr wrap="none" anchor="ctr"/>
          <a:lstStyle/>
          <a:p>
            <a:pPr eaLnBrk="0" hangingPunct="0"/>
            <a:endParaRPr lang="de-CH">
              <a:solidFill>
                <a:srgbClr val="FFFF00"/>
              </a:solidFill>
            </a:endParaRPr>
          </a:p>
        </p:txBody>
      </p:sp>
      <p:grpSp>
        <p:nvGrpSpPr>
          <p:cNvPr id="18" name="Group 100"/>
          <p:cNvGrpSpPr>
            <a:grpSpLocks/>
          </p:cNvGrpSpPr>
          <p:nvPr/>
        </p:nvGrpSpPr>
        <p:grpSpPr bwMode="auto">
          <a:xfrm>
            <a:off x="1247775" y="2016125"/>
            <a:ext cx="1612900" cy="1406525"/>
            <a:chOff x="2051050" y="2600325"/>
            <a:chExt cx="1612552" cy="1406525"/>
          </a:xfrm>
        </p:grpSpPr>
        <p:grpSp>
          <p:nvGrpSpPr>
            <p:cNvPr id="1050" name="Group 7"/>
            <p:cNvGrpSpPr>
              <a:grpSpLocks/>
            </p:cNvGrpSpPr>
            <p:nvPr/>
          </p:nvGrpSpPr>
          <p:grpSpPr bwMode="auto">
            <a:xfrm>
              <a:off x="2051050" y="3500438"/>
              <a:ext cx="73025" cy="73025"/>
              <a:chOff x="1292" y="2205"/>
              <a:chExt cx="46" cy="46"/>
            </a:xfrm>
          </p:grpSpPr>
          <p:sp>
            <p:nvSpPr>
              <p:cNvPr id="1069"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70"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51" name="Group 10"/>
            <p:cNvGrpSpPr>
              <a:grpSpLocks/>
            </p:cNvGrpSpPr>
            <p:nvPr/>
          </p:nvGrpSpPr>
          <p:grpSpPr bwMode="auto">
            <a:xfrm>
              <a:off x="2087563" y="2708275"/>
              <a:ext cx="73025" cy="73025"/>
              <a:chOff x="1292" y="2205"/>
              <a:chExt cx="46" cy="46"/>
            </a:xfrm>
          </p:grpSpPr>
          <p:sp>
            <p:nvSpPr>
              <p:cNvPr id="1067"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68"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52" name="Group 13"/>
            <p:cNvGrpSpPr>
              <a:grpSpLocks/>
            </p:cNvGrpSpPr>
            <p:nvPr/>
          </p:nvGrpSpPr>
          <p:grpSpPr bwMode="auto">
            <a:xfrm>
              <a:off x="2374900" y="2995613"/>
              <a:ext cx="73025" cy="73025"/>
              <a:chOff x="1292" y="2205"/>
              <a:chExt cx="46" cy="46"/>
            </a:xfrm>
          </p:grpSpPr>
          <p:sp>
            <p:nvSpPr>
              <p:cNvPr id="1065"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66"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53" name="Group 16"/>
            <p:cNvGrpSpPr>
              <a:grpSpLocks/>
            </p:cNvGrpSpPr>
            <p:nvPr/>
          </p:nvGrpSpPr>
          <p:grpSpPr bwMode="auto">
            <a:xfrm>
              <a:off x="3238500" y="3571875"/>
              <a:ext cx="73025" cy="73025"/>
              <a:chOff x="1292" y="2205"/>
              <a:chExt cx="46" cy="46"/>
            </a:xfrm>
          </p:grpSpPr>
          <p:sp>
            <p:nvSpPr>
              <p:cNvPr id="1063"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64"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54" name="Group 19"/>
            <p:cNvGrpSpPr>
              <a:grpSpLocks/>
            </p:cNvGrpSpPr>
            <p:nvPr/>
          </p:nvGrpSpPr>
          <p:grpSpPr bwMode="auto">
            <a:xfrm>
              <a:off x="2986088" y="3933825"/>
              <a:ext cx="73025" cy="73025"/>
              <a:chOff x="1292" y="2205"/>
              <a:chExt cx="46" cy="46"/>
            </a:xfrm>
          </p:grpSpPr>
          <p:sp>
            <p:nvSpPr>
              <p:cNvPr id="1061"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62"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grpSp>
          <p:nvGrpSpPr>
            <p:cNvPr id="1055" name="Group 22"/>
            <p:cNvGrpSpPr>
              <a:grpSpLocks/>
            </p:cNvGrpSpPr>
            <p:nvPr/>
          </p:nvGrpSpPr>
          <p:grpSpPr bwMode="auto">
            <a:xfrm>
              <a:off x="3130550" y="2673350"/>
              <a:ext cx="73025" cy="73025"/>
              <a:chOff x="1292" y="2205"/>
              <a:chExt cx="46" cy="46"/>
            </a:xfrm>
          </p:grpSpPr>
          <p:sp>
            <p:nvSpPr>
              <p:cNvPr id="1059"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p:spPr>
            <p:txBody>
              <a:bodyPr/>
              <a:lstStyle/>
              <a:p>
                <a:endParaRPr lang="en-US"/>
              </a:p>
            </p:txBody>
          </p:sp>
          <p:sp>
            <p:nvSpPr>
              <p:cNvPr id="1060"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p:spPr>
            <p:txBody>
              <a:bodyPr/>
              <a:lstStyle/>
              <a:p>
                <a:endParaRPr lang="en-US"/>
              </a:p>
            </p:txBody>
          </p:sp>
        </p:grpSp>
        <p:sp>
          <p:nvSpPr>
            <p:cNvPr id="1056" name="Rectangle 91"/>
            <p:cNvSpPr>
              <a:spLocks noChangeArrowheads="1"/>
            </p:cNvSpPr>
            <p:nvPr/>
          </p:nvSpPr>
          <p:spPr bwMode="auto">
            <a:xfrm>
              <a:off x="2124075" y="2600325"/>
              <a:ext cx="423514" cy="369332"/>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1</a:t>
              </a:r>
              <a:endParaRPr lang="en-US">
                <a:solidFill>
                  <a:srgbClr val="FFFF00"/>
                </a:solidFill>
              </a:endParaRPr>
            </a:p>
          </p:txBody>
        </p:sp>
        <p:sp>
          <p:nvSpPr>
            <p:cNvPr id="1057" name="Rectangle 92"/>
            <p:cNvSpPr>
              <a:spLocks noChangeArrowheads="1"/>
            </p:cNvSpPr>
            <p:nvPr/>
          </p:nvSpPr>
          <p:spPr bwMode="auto">
            <a:xfrm>
              <a:off x="2051050" y="3429000"/>
              <a:ext cx="423514" cy="369332"/>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2</a:t>
              </a:r>
              <a:endParaRPr lang="en-US">
                <a:solidFill>
                  <a:srgbClr val="FFFF00"/>
                </a:solidFill>
              </a:endParaRPr>
            </a:p>
          </p:txBody>
        </p:sp>
        <p:sp>
          <p:nvSpPr>
            <p:cNvPr id="1058" name="Rectangle 93"/>
            <p:cNvSpPr>
              <a:spLocks noChangeArrowheads="1"/>
            </p:cNvSpPr>
            <p:nvPr/>
          </p:nvSpPr>
          <p:spPr bwMode="auto">
            <a:xfrm>
              <a:off x="3240088" y="3500438"/>
              <a:ext cx="423514" cy="369332"/>
            </a:xfrm>
            <a:prstGeom prst="rect">
              <a:avLst/>
            </a:prstGeom>
            <a:noFill/>
            <a:ln w="12700" cap="sq">
              <a:noFill/>
              <a:miter lim="800000"/>
              <a:headEnd type="none" w="sm" len="sm"/>
              <a:tailEnd type="none" w="sm" len="sm"/>
            </a:ln>
          </p:spPr>
          <p:txBody>
            <a:bodyPr wrap="none">
              <a:spAutoFit/>
            </a:bodyPr>
            <a:lstStyle/>
            <a:p>
              <a:pPr eaLnBrk="0" hangingPunct="0"/>
              <a:r>
                <a:rPr lang="pl-PL">
                  <a:solidFill>
                    <a:srgbClr val="FFFF00"/>
                  </a:solidFill>
                </a:rPr>
                <a:t>A</a:t>
              </a:r>
              <a:r>
                <a:rPr lang="pl-PL" baseline="-25000">
                  <a:solidFill>
                    <a:srgbClr val="FFFF00"/>
                  </a:solidFill>
                </a:rPr>
                <a:t>3</a:t>
              </a:r>
              <a:endParaRPr lang="en-US">
                <a:solidFill>
                  <a:srgbClr val="FFFF00"/>
                </a:solidFill>
              </a:endParaRPr>
            </a:p>
          </p:txBody>
        </p:sp>
      </p:grpSp>
      <p:graphicFrame>
        <p:nvGraphicFramePr>
          <p:cNvPr id="99" name="Object 5"/>
          <p:cNvGraphicFramePr>
            <a:graphicFrameLocks noChangeAspect="1"/>
          </p:cNvGraphicFramePr>
          <p:nvPr/>
        </p:nvGraphicFramePr>
        <p:xfrm>
          <a:off x="2738438" y="5508625"/>
          <a:ext cx="1449387" cy="361950"/>
        </p:xfrm>
        <a:graphic>
          <a:graphicData uri="http://schemas.openxmlformats.org/presentationml/2006/ole">
            <mc:AlternateContent xmlns:mc="http://schemas.openxmlformats.org/markup-compatibility/2006">
              <mc:Choice xmlns:v="urn:schemas-microsoft-com:vml" Requires="v">
                <p:oleObj spid="_x0000_s1058" name="Equation" r:id="rId11" imgW="863280" imgH="215640" progId="Equation.3">
                  <p:embed/>
                </p:oleObj>
              </mc:Choice>
              <mc:Fallback>
                <p:oleObj name="Equation" r:id="rId11" imgW="863280" imgH="21564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438" y="5508625"/>
                        <a:ext cx="1449387"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 name="Line 96"/>
          <p:cNvSpPr>
            <a:spLocks noChangeShapeType="1"/>
          </p:cNvSpPr>
          <p:nvPr/>
        </p:nvSpPr>
        <p:spPr bwMode="auto">
          <a:xfrm>
            <a:off x="1504950" y="2954338"/>
            <a:ext cx="3395663" cy="511175"/>
          </a:xfrm>
          <a:prstGeom prst="line">
            <a:avLst/>
          </a:prstGeom>
          <a:noFill/>
          <a:ln w="19050" cap="sq">
            <a:solidFill>
              <a:srgbClr val="FFFF00"/>
            </a:solidFill>
            <a:round/>
            <a:headEnd type="none" w="sm" len="sm"/>
            <a:tailEnd type="none" w="sm" len="sm"/>
          </a:ln>
        </p:spPr>
        <p:txBody>
          <a:bodyPr/>
          <a:lstStyle/>
          <a:p>
            <a:endParaRPr lang="en-US"/>
          </a:p>
        </p:txBody>
      </p:sp>
      <p:sp>
        <p:nvSpPr>
          <p:cNvPr id="50" name="Line 46"/>
          <p:cNvSpPr>
            <a:spLocks noChangeShapeType="1"/>
          </p:cNvSpPr>
          <p:nvPr/>
        </p:nvSpPr>
        <p:spPr bwMode="auto">
          <a:xfrm>
            <a:off x="1284288" y="3205163"/>
            <a:ext cx="36512" cy="1260475"/>
          </a:xfrm>
          <a:prstGeom prst="line">
            <a:avLst/>
          </a:prstGeom>
          <a:noFill/>
          <a:ln w="25400" cap="sq">
            <a:solidFill>
              <a:srgbClr val="FFFF00"/>
            </a:solidFill>
            <a:round/>
            <a:headEnd type="none" w="sm" len="sm"/>
            <a:tailEnd type="triangle" w="med" len="med"/>
          </a:ln>
        </p:spPr>
        <p:txBody>
          <a:bodyPr/>
          <a:lstStyle/>
          <a:p>
            <a:endParaRPr lang="en-US"/>
          </a:p>
        </p:txBody>
      </p:sp>
      <p:sp>
        <p:nvSpPr>
          <p:cNvPr id="113" name="Line 46"/>
          <p:cNvSpPr>
            <a:spLocks noChangeShapeType="1"/>
          </p:cNvSpPr>
          <p:nvPr/>
        </p:nvSpPr>
        <p:spPr bwMode="auto">
          <a:xfrm>
            <a:off x="5265738" y="3684588"/>
            <a:ext cx="182562" cy="895350"/>
          </a:xfrm>
          <a:prstGeom prst="line">
            <a:avLst/>
          </a:prstGeom>
          <a:noFill/>
          <a:ln w="25400" cap="sq">
            <a:solidFill>
              <a:srgbClr val="FFFF00"/>
            </a:solidFill>
            <a:round/>
            <a:headEnd type="none" w="sm" len="sm"/>
            <a:tailEnd type="triangle" w="med" len="med"/>
          </a:ln>
        </p:spPr>
        <p:txBody>
          <a:bodyPr/>
          <a:lstStyle/>
          <a:p>
            <a:endParaRPr lang="en-US"/>
          </a:p>
        </p:txBody>
      </p:sp>
      <p:sp>
        <p:nvSpPr>
          <p:cNvPr id="117" name="Text Box 26"/>
          <p:cNvSpPr txBox="1">
            <a:spLocks noChangeArrowheads="1"/>
          </p:cNvSpPr>
          <p:nvPr/>
        </p:nvSpPr>
        <p:spPr bwMode="auto">
          <a:xfrm>
            <a:off x="6288088" y="1019175"/>
            <a:ext cx="3505200" cy="1063625"/>
          </a:xfrm>
          <a:prstGeom prst="rect">
            <a:avLst/>
          </a:prstGeom>
          <a:noFill/>
          <a:ln w="12700" cap="sq">
            <a:noFill/>
            <a:miter lim="800000"/>
            <a:headEnd type="none" w="sm" len="sm"/>
            <a:tailEnd type="none" w="sm" len="sm"/>
          </a:ln>
        </p:spPr>
        <p:txBody>
          <a:bodyPr lIns="90000" tIns="46800" rIns="90000" bIns="46800">
            <a:spAutoFit/>
          </a:bodyPr>
          <a:lstStyle/>
          <a:p>
            <a:pPr eaLnBrk="0" hangingPunct="0">
              <a:spcBef>
                <a:spcPct val="50000"/>
              </a:spcBef>
            </a:pPr>
            <a:r>
              <a:rPr lang="en-US" sz="2100" b="1"/>
              <a:t>1. Find a set of   </a:t>
            </a:r>
            <a:br>
              <a:rPr lang="en-US" sz="2100" b="1"/>
            </a:br>
            <a:r>
              <a:rPr lang="en-US" sz="2100" b="1"/>
              <a:t>    distinctive key-</a:t>
            </a:r>
            <a:br>
              <a:rPr lang="en-US" sz="2100" b="1"/>
            </a:br>
            <a:r>
              <a:rPr lang="en-US" sz="2100" b="1"/>
              <a:t>    points </a:t>
            </a:r>
            <a:endParaRPr lang="en-US" b="1"/>
          </a:p>
        </p:txBody>
      </p:sp>
      <p:sp>
        <p:nvSpPr>
          <p:cNvPr id="118" name="Text Box 26"/>
          <p:cNvSpPr txBox="1">
            <a:spLocks noChangeArrowheads="1"/>
          </p:cNvSpPr>
          <p:nvPr/>
        </p:nvSpPr>
        <p:spPr bwMode="auto">
          <a:xfrm>
            <a:off x="6288088" y="3387725"/>
            <a:ext cx="2782887" cy="1063625"/>
          </a:xfrm>
          <a:prstGeom prst="rect">
            <a:avLst/>
          </a:prstGeom>
          <a:noFill/>
          <a:ln w="12700" cap="sq">
            <a:noFill/>
            <a:miter lim="800000"/>
            <a:headEnd type="none" w="sm" len="sm"/>
            <a:tailEnd type="none" w="sm" len="sm"/>
          </a:ln>
        </p:spPr>
        <p:txBody>
          <a:bodyPr lIns="90000" tIns="46800" rIns="90000" bIns="46800">
            <a:spAutoFit/>
          </a:bodyPr>
          <a:lstStyle/>
          <a:p>
            <a:pPr eaLnBrk="0" hangingPunct="0">
              <a:spcBef>
                <a:spcPct val="50000"/>
              </a:spcBef>
            </a:pPr>
            <a:r>
              <a:rPr lang="en-US" sz="2100" b="1"/>
              <a:t>3. Extract and </a:t>
            </a:r>
            <a:br>
              <a:rPr lang="en-US" sz="2100" b="1"/>
            </a:br>
            <a:r>
              <a:rPr lang="en-US" sz="2100" b="1"/>
              <a:t>    normalize the    </a:t>
            </a:r>
            <a:br>
              <a:rPr lang="en-US" sz="2100" b="1"/>
            </a:br>
            <a:r>
              <a:rPr lang="en-US" sz="2100" b="1"/>
              <a:t>    region content  </a:t>
            </a:r>
            <a:endParaRPr lang="en-US" b="1"/>
          </a:p>
        </p:txBody>
      </p:sp>
      <p:sp>
        <p:nvSpPr>
          <p:cNvPr id="119" name="Text Box 26"/>
          <p:cNvSpPr txBox="1">
            <a:spLocks noChangeArrowheads="1"/>
          </p:cNvSpPr>
          <p:nvPr/>
        </p:nvSpPr>
        <p:spPr bwMode="auto">
          <a:xfrm>
            <a:off x="6288088" y="2182813"/>
            <a:ext cx="3111500" cy="1063625"/>
          </a:xfrm>
          <a:prstGeom prst="rect">
            <a:avLst/>
          </a:prstGeom>
          <a:noFill/>
          <a:ln w="12700" cap="sq">
            <a:noFill/>
            <a:miter lim="800000"/>
            <a:headEnd type="none" w="sm" len="sm"/>
            <a:tailEnd type="none" w="sm" len="sm"/>
          </a:ln>
        </p:spPr>
        <p:txBody>
          <a:bodyPr lIns="90000" tIns="46800" rIns="90000" bIns="46800">
            <a:spAutoFit/>
          </a:bodyPr>
          <a:lstStyle/>
          <a:p>
            <a:pPr eaLnBrk="0" hangingPunct="0">
              <a:spcBef>
                <a:spcPct val="50000"/>
              </a:spcBef>
            </a:pPr>
            <a:r>
              <a:rPr lang="en-US" sz="2100" b="1"/>
              <a:t>2. Define a region </a:t>
            </a:r>
            <a:br>
              <a:rPr lang="en-US" sz="2100" b="1"/>
            </a:br>
            <a:r>
              <a:rPr lang="en-US" sz="2100" b="1"/>
              <a:t>    around each </a:t>
            </a:r>
            <a:br>
              <a:rPr lang="en-US" sz="2100" b="1"/>
            </a:br>
            <a:r>
              <a:rPr lang="en-US" sz="2100" b="1"/>
              <a:t>    keypoint   </a:t>
            </a:r>
            <a:endParaRPr lang="en-US" b="1"/>
          </a:p>
        </p:txBody>
      </p:sp>
      <p:sp>
        <p:nvSpPr>
          <p:cNvPr id="120" name="Text Box 26"/>
          <p:cNvSpPr txBox="1">
            <a:spLocks noChangeArrowheads="1"/>
          </p:cNvSpPr>
          <p:nvPr/>
        </p:nvSpPr>
        <p:spPr bwMode="auto">
          <a:xfrm>
            <a:off x="6288088" y="4560888"/>
            <a:ext cx="3001962" cy="1063625"/>
          </a:xfrm>
          <a:prstGeom prst="rect">
            <a:avLst/>
          </a:prstGeom>
          <a:noFill/>
          <a:ln w="12700" cap="sq">
            <a:noFill/>
            <a:miter lim="800000"/>
            <a:headEnd type="none" w="sm" len="sm"/>
            <a:tailEnd type="none" w="sm" len="sm"/>
          </a:ln>
        </p:spPr>
        <p:txBody>
          <a:bodyPr lIns="90000" tIns="46800" rIns="90000" bIns="46800">
            <a:spAutoFit/>
          </a:bodyPr>
          <a:lstStyle/>
          <a:p>
            <a:pPr eaLnBrk="0" hangingPunct="0">
              <a:spcBef>
                <a:spcPct val="50000"/>
              </a:spcBef>
            </a:pPr>
            <a:r>
              <a:rPr lang="en-US" sz="2100" b="1"/>
              <a:t>4. Compute a local </a:t>
            </a:r>
            <a:br>
              <a:rPr lang="en-US" sz="2100" b="1"/>
            </a:br>
            <a:r>
              <a:rPr lang="en-US" sz="2100" b="1"/>
              <a:t>    descriptor from the </a:t>
            </a:r>
            <a:br>
              <a:rPr lang="en-US" sz="2100" b="1"/>
            </a:br>
            <a:r>
              <a:rPr lang="en-US" sz="2100" b="1"/>
              <a:t>    normalized region</a:t>
            </a:r>
            <a:endParaRPr lang="en-US" b="1"/>
          </a:p>
        </p:txBody>
      </p:sp>
      <p:sp>
        <p:nvSpPr>
          <p:cNvPr id="121" name="Text Box 26"/>
          <p:cNvSpPr txBox="1">
            <a:spLocks noChangeArrowheads="1"/>
          </p:cNvSpPr>
          <p:nvPr/>
        </p:nvSpPr>
        <p:spPr bwMode="auto">
          <a:xfrm>
            <a:off x="6288088" y="5791200"/>
            <a:ext cx="3001962" cy="741363"/>
          </a:xfrm>
          <a:prstGeom prst="rect">
            <a:avLst/>
          </a:prstGeom>
          <a:noFill/>
          <a:ln w="12700" cap="sq">
            <a:noFill/>
            <a:miter lim="800000"/>
            <a:headEnd type="none" w="sm" len="sm"/>
            <a:tailEnd type="none" w="sm" len="sm"/>
          </a:ln>
        </p:spPr>
        <p:txBody>
          <a:bodyPr lIns="90000" tIns="46800" rIns="90000" bIns="46800">
            <a:spAutoFit/>
          </a:bodyPr>
          <a:lstStyle/>
          <a:p>
            <a:pPr eaLnBrk="0" hangingPunct="0">
              <a:spcBef>
                <a:spcPct val="50000"/>
              </a:spcBef>
            </a:pPr>
            <a:r>
              <a:rPr lang="en-US" sz="2100" b="1"/>
              <a:t>5. Match local </a:t>
            </a:r>
            <a:br>
              <a:rPr lang="en-US" sz="2100" b="1"/>
            </a:br>
            <a:r>
              <a:rPr lang="en-US" sz="2100" b="1"/>
              <a:t>    descriptors</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9">
                                            <p:txEl>
                                              <p:pRg st="0" end="0"/>
                                            </p:txEl>
                                          </p:spTgt>
                                        </p:tgtEl>
                                        <p:attrNameLst>
                                          <p:attrName>style.visibility</p:attrName>
                                        </p:attrNameLst>
                                      </p:cBhvr>
                                      <p:to>
                                        <p:strVal val="visible"/>
                                      </p:to>
                                    </p:set>
                                  </p:childTnLst>
                                </p:cTn>
                              </p:par>
                            </p:childTnLst>
                          </p:cTn>
                        </p:par>
                        <p:par>
                          <p:cTn id="17" fill="hold">
                            <p:stCondLst>
                              <p:cond delay="0"/>
                            </p:stCondLst>
                            <p:childTnLst>
                              <p:par>
                                <p:cTn id="18" presetID="2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
                                            <p:txEl>
                                              <p:pRg st="0" end="0"/>
                                            </p:txEl>
                                          </p:spTgt>
                                        </p:tgtEl>
                                        <p:attrNameLst>
                                          <p:attrName>style.visibility</p:attrName>
                                        </p:attrNameLst>
                                      </p:cBhvr>
                                      <p:to>
                                        <p:strVal val="visible"/>
                                      </p:to>
                                    </p:set>
                                  </p:childTnLst>
                                </p:cTn>
                              </p:par>
                            </p:childTnLst>
                          </p:cTn>
                        </p:par>
                        <p:par>
                          <p:cTn id="31" fill="hold">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up)">
                                      <p:cBhvr>
                                        <p:cTn id="34" dur="500"/>
                                        <p:tgtEl>
                                          <p:spTgt spid="50"/>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wipe(up)">
                                      <p:cBhvr>
                                        <p:cTn id="41" dur="500"/>
                                        <p:tgtEl>
                                          <p:spTgt spid="113"/>
                                        </p:tgtEl>
                                      </p:cBhvr>
                                    </p:animEffect>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0">
                                            <p:txEl>
                                              <p:pRg st="0" end="0"/>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1">
                                            <p:txEl>
                                              <p:pRg st="0" end="0"/>
                                            </p:txEl>
                                          </p:spTgt>
                                        </p:tgtEl>
                                        <p:attrNameLst>
                                          <p:attrName>style.visibility</p:attrName>
                                        </p:attrNameLst>
                                      </p:cBhvr>
                                      <p:to>
                                        <p:strVal val="visible"/>
                                      </p:to>
                                    </p:set>
                                  </p:childTnLst>
                                </p:cTn>
                              </p:par>
                            </p:childTnLst>
                          </p:cTn>
                        </p:par>
                        <p:par>
                          <p:cTn id="59" fill="hold">
                            <p:stCondLst>
                              <p:cond delay="0"/>
                            </p:stCondLst>
                            <p:childTnLst>
                              <p:par>
                                <p:cTn id="60" presetID="23" presetClass="entr" presetSubtype="16"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 calcmode="lin" valueType="num">
                                      <p:cBhvr>
                                        <p:cTn id="62" dur="500" fill="hold"/>
                                        <p:tgtEl>
                                          <p:spTgt spid="87"/>
                                        </p:tgtEl>
                                        <p:attrNameLst>
                                          <p:attrName>ppt_w</p:attrName>
                                        </p:attrNameLst>
                                      </p:cBhvr>
                                      <p:tavLst>
                                        <p:tav tm="0">
                                          <p:val>
                                            <p:fltVal val="0"/>
                                          </p:val>
                                        </p:tav>
                                        <p:tav tm="100000">
                                          <p:val>
                                            <p:strVal val="#ppt_w"/>
                                          </p:val>
                                        </p:tav>
                                      </p:tavLst>
                                    </p:anim>
                                    <p:anim calcmode="lin" valueType="num">
                                      <p:cBhvr>
                                        <p:cTn id="63" dur="500" fill="hold"/>
                                        <p:tgtEl>
                                          <p:spTgt spid="87"/>
                                        </p:tgtEl>
                                        <p:attrNameLst>
                                          <p:attrName>ppt_h</p:attrName>
                                        </p:attrNameLst>
                                      </p:cBhvr>
                                      <p:tavLst>
                                        <p:tav tm="0">
                                          <p:val>
                                            <p:fltVal val="0"/>
                                          </p:val>
                                        </p:tav>
                                        <p:tav tm="100000">
                                          <p:val>
                                            <p:strVal val="#ppt_h"/>
                                          </p:val>
                                        </p:tav>
                                      </p:tavLst>
                                    </p:anim>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99"/>
                                        </p:tgtEl>
                                        <p:attrNameLst>
                                          <p:attrName>style.visibility</p:attrName>
                                        </p:attrNameLst>
                                      </p:cBhvr>
                                      <p:to>
                                        <p:strVal val="visible"/>
                                      </p:to>
                                    </p:set>
                                  </p:childTnLst>
                                </p:cTn>
                              </p:par>
                            </p:childTnLst>
                          </p:cTn>
                        </p:par>
                        <p:par>
                          <p:cTn id="67" fill="hold">
                            <p:stCondLst>
                              <p:cond delay="500"/>
                            </p:stCondLst>
                            <p:childTnLst>
                              <p:par>
                                <p:cTn id="68" presetID="23" presetClass="entr" presetSubtype="16" fill="hold" grpId="0" nodeType="after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p:cTn id="70" dur="500" fill="hold"/>
                                        <p:tgtEl>
                                          <p:spTgt spid="100"/>
                                        </p:tgtEl>
                                        <p:attrNameLst>
                                          <p:attrName>ppt_w</p:attrName>
                                        </p:attrNameLst>
                                      </p:cBhvr>
                                      <p:tavLst>
                                        <p:tav tm="0">
                                          <p:val>
                                            <p:fltVal val="0"/>
                                          </p:val>
                                        </p:tav>
                                        <p:tav tm="100000">
                                          <p:val>
                                            <p:strVal val="#ppt_w"/>
                                          </p:val>
                                        </p:tav>
                                      </p:tavLst>
                                    </p:anim>
                                    <p:anim calcmode="lin" valueType="num">
                                      <p:cBhvr>
                                        <p:cTn id="71"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6" grpId="0" animBg="1"/>
      <p:bldP spid="10" grpId="0" animBg="1"/>
      <p:bldP spid="100" grpId="0" animBg="1"/>
      <p:bldP spid="50" grpId="0" animBg="1"/>
      <p:bldP spid="11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err="1" smtClean="0"/>
              <a:t>Keypoint</a:t>
            </a:r>
            <a:r>
              <a:rPr lang="en-US" dirty="0" smtClean="0"/>
              <a:t>-based instance recognition</a:t>
            </a:r>
          </a:p>
        </p:txBody>
      </p:sp>
      <p:pic>
        <p:nvPicPr>
          <p:cNvPr id="10243" name="Picture 4" descr="sift-feat"/>
          <p:cNvPicPr>
            <a:picLocks noGrp="1" noChangeAspect="1" noChangeArrowheads="1"/>
          </p:cNvPicPr>
          <p:nvPr>
            <p:ph idx="1"/>
          </p:nvPr>
        </p:nvPicPr>
        <p:blipFill>
          <a:blip r:embed="rId3" cstate="print"/>
          <a:srcRect/>
          <a:stretch>
            <a:fillRect/>
          </a:stretch>
        </p:blipFill>
        <p:spPr>
          <a:xfrm>
            <a:off x="1146175" y="2951163"/>
            <a:ext cx="6851650" cy="3060700"/>
          </a:xfrm>
        </p:spPr>
      </p:pic>
      <p:sp>
        <p:nvSpPr>
          <p:cNvPr id="10244" name="Rectangle 3"/>
          <p:cNvSpPr>
            <a:spLocks noGrp="1" noChangeArrowheads="1"/>
          </p:cNvSpPr>
          <p:nvPr>
            <p:ph type="body" sz="half" idx="4294967295"/>
          </p:nvPr>
        </p:nvSpPr>
        <p:spPr>
          <a:xfrm>
            <a:off x="673100" y="1143000"/>
            <a:ext cx="7861300" cy="1600200"/>
          </a:xfrm>
        </p:spPr>
        <p:txBody>
          <a:bodyPr/>
          <a:lstStyle/>
          <a:p>
            <a:r>
              <a:rPr lang="en-US" smtClean="0"/>
              <a:t>Given two images and their keypoints (position, scale, orientation, descriptor)</a:t>
            </a:r>
          </a:p>
          <a:p>
            <a:r>
              <a:rPr lang="en-US" smtClean="0"/>
              <a:t>Goal: Verify if they belong to a consistent configuration</a:t>
            </a:r>
          </a:p>
        </p:txBody>
      </p:sp>
      <p:sp>
        <p:nvSpPr>
          <p:cNvPr id="10245" name="Text Box 5"/>
          <p:cNvSpPr txBox="1">
            <a:spLocks noChangeArrowheads="1"/>
          </p:cNvSpPr>
          <p:nvPr/>
        </p:nvSpPr>
        <p:spPr bwMode="auto">
          <a:xfrm>
            <a:off x="3822700" y="6135688"/>
            <a:ext cx="1941513" cy="646112"/>
          </a:xfrm>
          <a:prstGeom prst="rect">
            <a:avLst/>
          </a:prstGeom>
          <a:noFill/>
          <a:ln w="12700" cap="sq">
            <a:noFill/>
            <a:miter lim="800000"/>
            <a:headEnd type="none" w="sm" len="sm"/>
            <a:tailEnd type="none" w="sm" len="sm"/>
          </a:ln>
        </p:spPr>
        <p:txBody>
          <a:bodyPr wrap="none">
            <a:spAutoFit/>
          </a:bodyPr>
          <a:lstStyle/>
          <a:p>
            <a:pPr algn="ctr" eaLnBrk="0" hangingPunct="0"/>
            <a:r>
              <a:rPr lang="en-US" b="1"/>
              <a:t>Local Features, </a:t>
            </a:r>
            <a:br>
              <a:rPr lang="en-US" b="1"/>
            </a:br>
            <a:r>
              <a:rPr lang="en-US" b="1"/>
              <a:t>e.g. SIFT</a:t>
            </a:r>
          </a:p>
        </p:txBody>
      </p:sp>
      <p:sp>
        <p:nvSpPr>
          <p:cNvPr id="10246" name="Text Box 6"/>
          <p:cNvSpPr txBox="1">
            <a:spLocks noChangeArrowheads="1"/>
          </p:cNvSpPr>
          <p:nvPr/>
        </p:nvSpPr>
        <p:spPr bwMode="auto">
          <a:xfrm>
            <a:off x="7024688" y="6553200"/>
            <a:ext cx="2103437" cy="309563"/>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t>Slide credit: David Lowe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Fitting Demo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53338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14400"/>
          </a:xfrm>
        </p:spPr>
        <p:txBody>
          <a:bodyPr/>
          <a:lstStyle/>
          <a:p>
            <a:r>
              <a:rPr lang="en-US" dirty="0" smtClean="0"/>
              <a:t>Finding the objects (overview)</a:t>
            </a:r>
          </a:p>
        </p:txBody>
      </p:sp>
      <p:sp>
        <p:nvSpPr>
          <p:cNvPr id="19459" name="Content Placeholder 2"/>
          <p:cNvSpPr>
            <a:spLocks noGrp="1"/>
          </p:cNvSpPr>
          <p:nvPr>
            <p:ph idx="1"/>
          </p:nvPr>
        </p:nvSpPr>
        <p:spPr>
          <a:xfrm>
            <a:off x="457200" y="3048000"/>
            <a:ext cx="8686800" cy="3733800"/>
          </a:xfrm>
        </p:spPr>
        <p:txBody>
          <a:bodyPr>
            <a:noAutofit/>
          </a:bodyPr>
          <a:lstStyle/>
          <a:p>
            <a:pPr marL="514350" indent="-514350">
              <a:buFont typeface="+mj-lt"/>
              <a:buAutoNum type="arabicPeriod"/>
              <a:defRPr/>
            </a:pPr>
            <a:r>
              <a:rPr lang="en-US" sz="2400" dirty="0" smtClean="0"/>
              <a:t>Match interest points from input image to database image</a:t>
            </a:r>
            <a:endParaRPr lang="en-US" sz="1400" dirty="0" smtClean="0"/>
          </a:p>
          <a:p>
            <a:pPr marL="514350" indent="-514350">
              <a:buFont typeface="+mj-lt"/>
              <a:buAutoNum type="arabicPeriod"/>
              <a:defRPr/>
            </a:pPr>
            <a:r>
              <a:rPr lang="en-US" sz="2400" dirty="0" smtClean="0"/>
              <a:t>Matched points vote for rough position/orientation/scale of object</a:t>
            </a:r>
          </a:p>
          <a:p>
            <a:pPr marL="514350" indent="-514350">
              <a:buFont typeface="+mj-lt"/>
              <a:buAutoNum type="arabicPeriod"/>
              <a:defRPr/>
            </a:pPr>
            <a:r>
              <a:rPr lang="en-US" sz="2400" dirty="0" smtClean="0"/>
              <a:t>Find </a:t>
            </a:r>
            <a:r>
              <a:rPr lang="en-US" sz="2400" dirty="0" smtClean="0"/>
              <a:t>position/orientation/scales </a:t>
            </a:r>
            <a:r>
              <a:rPr lang="en-US" sz="2400" dirty="0" smtClean="0"/>
              <a:t>that have at least three votes</a:t>
            </a:r>
          </a:p>
          <a:p>
            <a:pPr marL="514350" indent="-514350">
              <a:buFont typeface="+mj-lt"/>
              <a:buAutoNum type="arabicPeriod"/>
              <a:defRPr/>
            </a:pPr>
            <a:r>
              <a:rPr lang="en-US" sz="2400" dirty="0" smtClean="0"/>
              <a:t>Compute affine registration and matches using iterative least squares with outlier check</a:t>
            </a:r>
          </a:p>
          <a:p>
            <a:pPr marL="514350" indent="-514350">
              <a:buFont typeface="+mj-lt"/>
              <a:buAutoNum type="arabicPeriod"/>
              <a:defRPr/>
            </a:pPr>
            <a:r>
              <a:rPr lang="en-US" sz="2400" dirty="0" smtClean="0"/>
              <a:t>Report object if there are at least T matched points</a:t>
            </a:r>
          </a:p>
        </p:txBody>
      </p:sp>
      <p:grpSp>
        <p:nvGrpSpPr>
          <p:cNvPr id="40" name="Group 39"/>
          <p:cNvGrpSpPr>
            <a:grpSpLocks noChangeAspect="1"/>
          </p:cNvGrpSpPr>
          <p:nvPr/>
        </p:nvGrpSpPr>
        <p:grpSpPr>
          <a:xfrm>
            <a:off x="1447800" y="990600"/>
            <a:ext cx="6096000" cy="1764150"/>
            <a:chOff x="609600" y="1086092"/>
            <a:chExt cx="7696200" cy="2227239"/>
          </a:xfrm>
        </p:grpSpPr>
        <p:grpSp>
          <p:nvGrpSpPr>
            <p:cNvPr id="4" name="Group 3"/>
            <p:cNvGrpSpPr/>
            <p:nvPr/>
          </p:nvGrpSpPr>
          <p:grpSpPr>
            <a:xfrm>
              <a:off x="4945062" y="1219200"/>
              <a:ext cx="2141538" cy="2081984"/>
              <a:chOff x="1828987" y="2437924"/>
              <a:chExt cx="2141538" cy="2081984"/>
            </a:xfrm>
          </p:grpSpPr>
          <p:pic>
            <p:nvPicPr>
              <p:cNvPr id="5" name="Picture 4" descr="obj14__0"/>
              <p:cNvPicPr>
                <a:picLocks noChangeAspect="1" noChangeArrowheads="1"/>
              </p:cNvPicPr>
              <p:nvPr/>
            </p:nvPicPr>
            <p:blipFill>
              <a:blip r:embed="rId2"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6" name="Group 61"/>
              <p:cNvGrpSpPr/>
              <p:nvPr/>
            </p:nvGrpSpPr>
            <p:grpSpPr>
              <a:xfrm rot="940178">
                <a:off x="2102604" y="2590800"/>
                <a:ext cx="457200" cy="457200"/>
                <a:chOff x="2102604" y="2590800"/>
                <a:chExt cx="457200" cy="457200"/>
              </a:xfrm>
            </p:grpSpPr>
            <p:sp>
              <p:nvSpPr>
                <p:cNvPr id="19" name="Oval 18"/>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endCxn id="19"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2"/>
              <p:cNvGrpSpPr/>
              <p:nvPr/>
            </p:nvGrpSpPr>
            <p:grpSpPr>
              <a:xfrm rot="20789174">
                <a:off x="3039177" y="2437924"/>
                <a:ext cx="579789" cy="645352"/>
                <a:chOff x="2102604" y="2590800"/>
                <a:chExt cx="457200" cy="457200"/>
              </a:xfrm>
            </p:grpSpPr>
            <p:sp>
              <p:nvSpPr>
                <p:cNvPr id="17" name="Oval 16"/>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7"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5"/>
              <p:cNvGrpSpPr/>
              <p:nvPr/>
            </p:nvGrpSpPr>
            <p:grpSpPr>
              <a:xfrm rot="7787505">
                <a:off x="2380422" y="2903578"/>
                <a:ext cx="582847" cy="553535"/>
                <a:chOff x="2102604" y="2590800"/>
                <a:chExt cx="457200" cy="457200"/>
              </a:xfrm>
            </p:grpSpPr>
            <p:sp>
              <p:nvSpPr>
                <p:cNvPr id="15" name="Oval 14"/>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15"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68"/>
              <p:cNvGrpSpPr/>
              <p:nvPr/>
            </p:nvGrpSpPr>
            <p:grpSpPr>
              <a:xfrm rot="10071139">
                <a:off x="2303154" y="3598555"/>
                <a:ext cx="457200" cy="457200"/>
                <a:chOff x="2102604" y="2590800"/>
                <a:chExt cx="457200" cy="457200"/>
              </a:xfrm>
            </p:grpSpPr>
            <p:sp>
              <p:nvSpPr>
                <p:cNvPr id="13" name="Oval 12"/>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3"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71"/>
              <p:cNvGrpSpPr/>
              <p:nvPr/>
            </p:nvGrpSpPr>
            <p:grpSpPr>
              <a:xfrm rot="10800000">
                <a:off x="3213680" y="3243386"/>
                <a:ext cx="457200" cy="457200"/>
                <a:chOff x="2102604" y="2590800"/>
                <a:chExt cx="457200" cy="457200"/>
              </a:xfrm>
            </p:grpSpPr>
            <p:sp>
              <p:nvSpPr>
                <p:cNvPr id="11" name="Oval 10"/>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1"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 name="Group 20"/>
            <p:cNvGrpSpPr>
              <a:grpSpLocks noChangeAspect="1"/>
            </p:cNvGrpSpPr>
            <p:nvPr/>
          </p:nvGrpSpPr>
          <p:grpSpPr>
            <a:xfrm rot="3358200">
              <a:off x="1535257" y="1115951"/>
              <a:ext cx="2147438" cy="2087720"/>
              <a:chOff x="1828987" y="2437924"/>
              <a:chExt cx="2141538" cy="2081984"/>
            </a:xfrm>
          </p:grpSpPr>
          <p:pic>
            <p:nvPicPr>
              <p:cNvPr id="22" name="Picture 5" descr="obj14__0"/>
              <p:cNvPicPr>
                <a:picLocks noChangeAspect="1" noChangeArrowheads="1"/>
              </p:cNvPicPr>
              <p:nvPr/>
            </p:nvPicPr>
            <p:blipFill>
              <a:blip r:embed="rId2" cstate="print"/>
              <a:srcRect/>
              <a:stretch>
                <a:fillRect/>
              </a:stretch>
            </p:blipFill>
            <p:spPr bwMode="auto">
              <a:xfrm>
                <a:off x="1828987" y="2491083"/>
                <a:ext cx="2141538" cy="2028825"/>
              </a:xfrm>
              <a:prstGeom prst="rect">
                <a:avLst/>
              </a:prstGeom>
              <a:noFill/>
              <a:ln w="9525">
                <a:solidFill>
                  <a:schemeClr val="accent5">
                    <a:lumMod val="60000"/>
                    <a:lumOff val="40000"/>
                  </a:schemeClr>
                </a:solidFill>
                <a:miter lim="800000"/>
                <a:headEnd/>
                <a:tailEnd/>
              </a:ln>
            </p:spPr>
          </p:pic>
          <p:grpSp>
            <p:nvGrpSpPr>
              <p:cNvPr id="23" name="Group 61"/>
              <p:cNvGrpSpPr/>
              <p:nvPr/>
            </p:nvGrpSpPr>
            <p:grpSpPr>
              <a:xfrm rot="940178">
                <a:off x="2102604" y="2590800"/>
                <a:ext cx="457200" cy="457200"/>
                <a:chOff x="2102604" y="2590800"/>
                <a:chExt cx="457200" cy="457200"/>
              </a:xfrm>
            </p:grpSpPr>
            <p:sp>
              <p:nvSpPr>
                <p:cNvPr id="36" name="Oval 35"/>
                <p:cNvSpPr/>
                <p:nvPr/>
              </p:nvSpPr>
              <p:spPr>
                <a:xfrm>
                  <a:off x="2102604" y="2590800"/>
                  <a:ext cx="457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endCxn id="36" idx="0"/>
                </p:cNvCxnSpPr>
                <p:nvPr/>
              </p:nvCxnSpPr>
              <p:spPr>
                <a:xfrm rot="10800000">
                  <a:off x="2331204" y="2590800"/>
                  <a:ext cx="2624" cy="27703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62"/>
              <p:cNvGrpSpPr/>
              <p:nvPr/>
            </p:nvGrpSpPr>
            <p:grpSpPr>
              <a:xfrm rot="20789174">
                <a:off x="3039177" y="2437924"/>
                <a:ext cx="579789" cy="645352"/>
                <a:chOff x="2102604" y="2590800"/>
                <a:chExt cx="457200" cy="457200"/>
              </a:xfrm>
            </p:grpSpPr>
            <p:sp>
              <p:nvSpPr>
                <p:cNvPr id="34" name="Oval 33"/>
                <p:cNvSpPr/>
                <p:nvPr/>
              </p:nvSpPr>
              <p:spPr>
                <a:xfrm>
                  <a:off x="2102604" y="2590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endCxn id="34" idx="0"/>
                </p:cNvCxnSpPr>
                <p:nvPr/>
              </p:nvCxnSpPr>
              <p:spPr>
                <a:xfrm rot="10800000">
                  <a:off x="2331204" y="2590800"/>
                  <a:ext cx="2624" cy="277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65"/>
              <p:cNvGrpSpPr/>
              <p:nvPr/>
            </p:nvGrpSpPr>
            <p:grpSpPr>
              <a:xfrm rot="7787505">
                <a:off x="2380422" y="2903578"/>
                <a:ext cx="582847" cy="553535"/>
                <a:chOff x="2102604" y="2590800"/>
                <a:chExt cx="457200" cy="457200"/>
              </a:xfrm>
            </p:grpSpPr>
            <p:sp>
              <p:nvSpPr>
                <p:cNvPr id="32" name="Oval 31"/>
                <p:cNvSpPr/>
                <p:nvPr/>
              </p:nvSpPr>
              <p:spPr>
                <a:xfrm>
                  <a:off x="2102604" y="2590800"/>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endCxn id="32" idx="0"/>
                </p:cNvCxnSpPr>
                <p:nvPr/>
              </p:nvCxnSpPr>
              <p:spPr>
                <a:xfrm rot="10800000">
                  <a:off x="2331204" y="2590800"/>
                  <a:ext cx="2624" cy="27703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68"/>
              <p:cNvGrpSpPr/>
              <p:nvPr/>
            </p:nvGrpSpPr>
            <p:grpSpPr>
              <a:xfrm rot="10071139">
                <a:off x="2303154" y="3598555"/>
                <a:ext cx="457200" cy="457200"/>
                <a:chOff x="2102604" y="2590800"/>
                <a:chExt cx="457200" cy="457200"/>
              </a:xfrm>
            </p:grpSpPr>
            <p:sp>
              <p:nvSpPr>
                <p:cNvPr id="30" name="Oval 29"/>
                <p:cNvSpPr/>
                <p:nvPr/>
              </p:nvSpPr>
              <p:spPr>
                <a:xfrm>
                  <a:off x="2102604" y="2590800"/>
                  <a:ext cx="457200" cy="4572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endCxn id="30" idx="0"/>
                </p:cNvCxnSpPr>
                <p:nvPr/>
              </p:nvCxnSpPr>
              <p:spPr>
                <a:xfrm rot="10800000">
                  <a:off x="2331204" y="2590800"/>
                  <a:ext cx="2624" cy="27703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71"/>
              <p:cNvGrpSpPr/>
              <p:nvPr/>
            </p:nvGrpSpPr>
            <p:grpSpPr>
              <a:xfrm rot="10800000">
                <a:off x="3213680" y="3243386"/>
                <a:ext cx="457200" cy="457200"/>
                <a:chOff x="2102604" y="2590800"/>
                <a:chExt cx="457200" cy="457200"/>
              </a:xfrm>
            </p:grpSpPr>
            <p:sp>
              <p:nvSpPr>
                <p:cNvPr id="28" name="Oval 27"/>
                <p:cNvSpPr/>
                <p:nvPr/>
              </p:nvSpPr>
              <p:spPr>
                <a:xfrm>
                  <a:off x="2102604" y="2590800"/>
                  <a:ext cx="4572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8" idx="0"/>
                </p:cNvCxnSpPr>
                <p:nvPr/>
              </p:nvCxnSpPr>
              <p:spPr>
                <a:xfrm rot="10800000">
                  <a:off x="2331204" y="2590800"/>
                  <a:ext cx="2624" cy="277036"/>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38" name="TextBox 37"/>
            <p:cNvSpPr txBox="1"/>
            <p:nvPr/>
          </p:nvSpPr>
          <p:spPr>
            <a:xfrm>
              <a:off x="609600" y="2362200"/>
              <a:ext cx="1143000" cy="646331"/>
            </a:xfrm>
            <a:prstGeom prst="rect">
              <a:avLst/>
            </a:prstGeom>
            <a:noFill/>
          </p:spPr>
          <p:txBody>
            <a:bodyPr wrap="square" rtlCol="0">
              <a:spAutoFit/>
            </a:bodyPr>
            <a:lstStyle/>
            <a:p>
              <a:pPr algn="ctr"/>
              <a:r>
                <a:rPr lang="en-US" dirty="0" smtClean="0"/>
                <a:t>Input Image</a:t>
              </a:r>
              <a:endParaRPr lang="en-US" dirty="0"/>
            </a:p>
          </p:txBody>
        </p:sp>
        <p:sp>
          <p:nvSpPr>
            <p:cNvPr id="39" name="TextBox 38"/>
            <p:cNvSpPr txBox="1"/>
            <p:nvPr/>
          </p:nvSpPr>
          <p:spPr>
            <a:xfrm>
              <a:off x="7162800" y="2667000"/>
              <a:ext cx="1143000" cy="646331"/>
            </a:xfrm>
            <a:prstGeom prst="rect">
              <a:avLst/>
            </a:prstGeom>
            <a:noFill/>
          </p:spPr>
          <p:txBody>
            <a:bodyPr wrap="square" rtlCol="0">
              <a:spAutoFit/>
            </a:bodyPr>
            <a:lstStyle/>
            <a:p>
              <a:pPr algn="ctr"/>
              <a:r>
                <a:rPr lang="en-US" dirty="0" smtClean="0"/>
                <a:t>Stored Image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Matching Keypoints</a:t>
            </a:r>
          </a:p>
        </p:txBody>
      </p:sp>
      <p:sp>
        <p:nvSpPr>
          <p:cNvPr id="13315" name="Content Placeholder 2"/>
          <p:cNvSpPr>
            <a:spLocks noGrp="1"/>
          </p:cNvSpPr>
          <p:nvPr>
            <p:ph idx="1"/>
          </p:nvPr>
        </p:nvSpPr>
        <p:spPr>
          <a:xfrm>
            <a:off x="457200" y="914401"/>
            <a:ext cx="8229600" cy="5943600"/>
          </a:xfrm>
        </p:spPr>
        <p:txBody>
          <a:bodyPr>
            <a:normAutofit/>
          </a:bodyPr>
          <a:lstStyle/>
          <a:p>
            <a:pPr>
              <a:defRPr/>
            </a:pPr>
            <a:endParaRPr lang="en-US" dirty="0" smtClean="0"/>
          </a:p>
          <a:p>
            <a:pPr>
              <a:defRPr/>
            </a:pPr>
            <a:r>
              <a:rPr lang="en-US" dirty="0" smtClean="0"/>
              <a:t>Want to match </a:t>
            </a:r>
            <a:r>
              <a:rPr lang="en-US" dirty="0" err="1" smtClean="0"/>
              <a:t>keypoints</a:t>
            </a:r>
            <a:r>
              <a:rPr lang="en-US" dirty="0" smtClean="0"/>
              <a:t> between:</a:t>
            </a:r>
          </a:p>
          <a:p>
            <a:pPr marL="971550" lvl="1" indent="-514350">
              <a:buFont typeface="+mj-lt"/>
              <a:buAutoNum type="arabicPeriod"/>
              <a:defRPr/>
            </a:pPr>
            <a:r>
              <a:rPr lang="en-US" dirty="0" smtClean="0"/>
              <a:t>Query image</a:t>
            </a:r>
          </a:p>
          <a:p>
            <a:pPr marL="971550" lvl="1" indent="-514350">
              <a:buFont typeface="+mj-lt"/>
              <a:buAutoNum type="arabicPeriod"/>
              <a:defRPr/>
            </a:pPr>
            <a:r>
              <a:rPr lang="en-US" dirty="0" smtClean="0"/>
              <a:t>Stored image containing the object</a:t>
            </a:r>
          </a:p>
          <a:p>
            <a:pPr marL="971550" lvl="1" indent="-514350">
              <a:buNone/>
              <a:defRPr/>
            </a:pPr>
            <a:endParaRPr lang="en-US" dirty="0" smtClean="0"/>
          </a:p>
          <a:p>
            <a:pPr>
              <a:defRPr/>
            </a:pPr>
            <a:r>
              <a:rPr lang="en-US" dirty="0" smtClean="0"/>
              <a:t>Given descriptor x</a:t>
            </a:r>
            <a:r>
              <a:rPr lang="en-US" baseline="-25000" dirty="0" smtClean="0"/>
              <a:t>0</a:t>
            </a:r>
            <a:r>
              <a:rPr lang="en-US" dirty="0" smtClean="0"/>
              <a:t>, find two nearest neighbors x</a:t>
            </a:r>
            <a:r>
              <a:rPr lang="en-US" baseline="-25000" dirty="0" smtClean="0"/>
              <a:t>1</a:t>
            </a:r>
            <a:r>
              <a:rPr lang="en-US" dirty="0" smtClean="0"/>
              <a:t>, x</a:t>
            </a:r>
            <a:r>
              <a:rPr lang="en-US" baseline="-25000" dirty="0" smtClean="0"/>
              <a:t>2</a:t>
            </a:r>
            <a:r>
              <a:rPr lang="en-US" dirty="0" smtClean="0"/>
              <a:t> with distances d</a:t>
            </a:r>
            <a:r>
              <a:rPr lang="en-US" baseline="-25000" dirty="0" smtClean="0"/>
              <a:t>1</a:t>
            </a:r>
            <a:r>
              <a:rPr lang="en-US" dirty="0" smtClean="0"/>
              <a:t>, d</a:t>
            </a:r>
            <a:r>
              <a:rPr lang="en-US" baseline="-25000" dirty="0" smtClean="0"/>
              <a:t>2 </a:t>
            </a:r>
            <a:endParaRPr lang="en-US" dirty="0" smtClean="0"/>
          </a:p>
          <a:p>
            <a:pPr>
              <a:defRPr/>
            </a:pPr>
            <a:endParaRPr lang="en-US" dirty="0" smtClean="0"/>
          </a:p>
          <a:p>
            <a:pPr>
              <a:defRPr/>
            </a:pPr>
            <a:r>
              <a:rPr lang="en-US" dirty="0" smtClean="0"/>
              <a:t>x</a:t>
            </a:r>
            <a:r>
              <a:rPr lang="en-US" baseline="-25000" dirty="0" smtClean="0"/>
              <a:t>1</a:t>
            </a:r>
            <a:r>
              <a:rPr lang="en-US" dirty="0" smtClean="0"/>
              <a:t> matches x</a:t>
            </a:r>
            <a:r>
              <a:rPr lang="en-US" baseline="-25000" dirty="0" smtClean="0"/>
              <a:t>0</a:t>
            </a:r>
            <a:r>
              <a:rPr lang="en-US" dirty="0" smtClean="0"/>
              <a:t> if d</a:t>
            </a:r>
            <a:r>
              <a:rPr lang="en-US" baseline="-25000" dirty="0" smtClean="0"/>
              <a:t>1</a:t>
            </a:r>
            <a:r>
              <a:rPr lang="en-US" dirty="0" smtClean="0"/>
              <a:t>/d</a:t>
            </a:r>
            <a:r>
              <a:rPr lang="en-US" baseline="-25000" dirty="0" smtClean="0"/>
              <a:t>2</a:t>
            </a:r>
            <a:r>
              <a:rPr lang="en-US" dirty="0" smtClean="0"/>
              <a:t> &lt; 0.8</a:t>
            </a:r>
          </a:p>
          <a:p>
            <a:pPr lvl="1">
              <a:defRPr/>
            </a:pPr>
            <a:r>
              <a:rPr lang="en-US" dirty="0" smtClean="0"/>
              <a:t>This gets rid of 90% false matches, 5% of true matches in Lowe’s study</a:t>
            </a:r>
            <a:endParaRPr lang="en-US" baseline="30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Affine Object Model</a:t>
            </a:r>
          </a:p>
        </p:txBody>
      </p:sp>
      <p:sp>
        <p:nvSpPr>
          <p:cNvPr id="12291" name="Content Placeholder 2"/>
          <p:cNvSpPr>
            <a:spLocks noGrp="1"/>
          </p:cNvSpPr>
          <p:nvPr>
            <p:ph idx="1"/>
          </p:nvPr>
        </p:nvSpPr>
        <p:spPr/>
        <p:txBody>
          <a:bodyPr/>
          <a:lstStyle/>
          <a:p>
            <a:r>
              <a:rPr lang="en-US" smtClean="0"/>
              <a:t>Accounts for 3D rotation of a surface under orthographic projection</a:t>
            </a:r>
          </a:p>
          <a:p>
            <a:endParaRPr lang="en-US" smtClean="0"/>
          </a:p>
          <a:p>
            <a:endParaRPr lang="en-US" smtClean="0"/>
          </a:p>
        </p:txBody>
      </p:sp>
      <p:sp>
        <p:nvSpPr>
          <p:cNvPr id="4" name="Rectangle 3"/>
          <p:cNvSpPr/>
          <p:nvPr/>
        </p:nvSpPr>
        <p:spPr>
          <a:xfrm>
            <a:off x="914400" y="24384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371600" y="4724400"/>
            <a:ext cx="1905000" cy="167640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17994006">
            <a:off x="5735638" y="2309813"/>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a:spLocks noChangeAspect="1"/>
          </p:cNvSpPr>
          <p:nvPr/>
        </p:nvSpPr>
        <p:spPr>
          <a:xfrm>
            <a:off x="3810000" y="2819400"/>
            <a:ext cx="914400" cy="804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800600" y="4648200"/>
            <a:ext cx="1905000" cy="1676400"/>
          </a:xfrm>
          <a:prstGeom prst="rect">
            <a:avLst/>
          </a:prstGeom>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Affine Object Model</a:t>
            </a:r>
          </a:p>
        </p:txBody>
      </p:sp>
      <p:sp>
        <p:nvSpPr>
          <p:cNvPr id="13315" name="Content Placeholder 2"/>
          <p:cNvSpPr>
            <a:spLocks noGrp="1"/>
          </p:cNvSpPr>
          <p:nvPr>
            <p:ph idx="1"/>
          </p:nvPr>
        </p:nvSpPr>
        <p:spPr/>
        <p:txBody>
          <a:bodyPr/>
          <a:lstStyle/>
          <a:p>
            <a:r>
              <a:rPr lang="en-US" dirty="0" smtClean="0"/>
              <a:t>Accounts for 3D rotation of a surface under orthographic projection</a:t>
            </a:r>
          </a:p>
          <a:p>
            <a:endParaRPr lang="en-US" dirty="0" smtClean="0"/>
          </a:p>
          <a:p>
            <a:endParaRPr lang="en-US" dirty="0" smtClean="0"/>
          </a:p>
        </p:txBody>
      </p:sp>
      <p:sp>
        <p:nvSpPr>
          <p:cNvPr id="18" name="TextBox 17"/>
          <p:cNvSpPr txBox="1">
            <a:spLocks noChangeArrowheads="1"/>
          </p:cNvSpPr>
          <p:nvPr/>
        </p:nvSpPr>
        <p:spPr bwMode="auto">
          <a:xfrm>
            <a:off x="914400" y="6096000"/>
            <a:ext cx="7287572" cy="400110"/>
          </a:xfrm>
          <a:prstGeom prst="rect">
            <a:avLst/>
          </a:prstGeom>
          <a:noFill/>
          <a:ln w="9525">
            <a:noFill/>
            <a:miter lim="800000"/>
            <a:headEnd/>
            <a:tailEnd/>
          </a:ln>
        </p:spPr>
        <p:txBody>
          <a:bodyPr wrap="none">
            <a:spAutoFit/>
          </a:bodyPr>
          <a:lstStyle/>
          <a:p>
            <a:r>
              <a:rPr lang="en-US" sz="2000" dirty="0" smtClean="0"/>
              <a:t>What is the minimum number of matched points that we need?</a:t>
            </a:r>
            <a:endParaRPr lang="en-US" sz="2000" dirty="0"/>
          </a:p>
        </p:txBody>
      </p:sp>
      <p:pic>
        <p:nvPicPr>
          <p:cNvPr id="128005" name="Picture 5"/>
          <p:cNvPicPr>
            <a:picLocks noChangeAspect="1" noChangeArrowheads="1"/>
          </p:cNvPicPr>
          <p:nvPr/>
        </p:nvPicPr>
        <p:blipFill>
          <a:blip r:embed="rId3" cstate="print"/>
          <a:srcRect/>
          <a:stretch>
            <a:fillRect/>
          </a:stretch>
        </p:blipFill>
        <p:spPr bwMode="auto">
          <a:xfrm>
            <a:off x="6400800" y="4800600"/>
            <a:ext cx="1857375" cy="485775"/>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2662181263"/>
              </p:ext>
            </p:extLst>
          </p:nvPr>
        </p:nvGraphicFramePr>
        <p:xfrm>
          <a:off x="3048000" y="2362200"/>
          <a:ext cx="2667000" cy="1357313"/>
        </p:xfrm>
        <a:graphic>
          <a:graphicData uri="http://schemas.openxmlformats.org/presentationml/2006/ole">
            <mc:AlternateContent xmlns:mc="http://schemas.openxmlformats.org/markup-compatibility/2006">
              <mc:Choice xmlns:v="urn:schemas-microsoft-com:vml" Requires="v">
                <p:oleObj spid="_x0000_s13323" name="Equation" r:id="rId4" imgW="1371600" imgH="698400" progId="Equation.3">
                  <p:embed/>
                </p:oleObj>
              </mc:Choice>
              <mc:Fallback>
                <p:oleObj name="Equation" r:id="rId4" imgW="1371600" imgH="698400" progId="Equation.3">
                  <p:embed/>
                  <p:pic>
                    <p:nvPicPr>
                      <p:cNvPr id="0" name="Object 1"/>
                      <p:cNvPicPr>
                        <a:picLocks noChangeAspect="1" noChangeArrowheads="1"/>
                      </p:cNvPicPr>
                      <p:nvPr/>
                    </p:nvPicPr>
                    <p:blipFill>
                      <a:blip r:embed="rId5"/>
                      <a:srcRect/>
                      <a:stretch>
                        <a:fillRect/>
                      </a:stretch>
                    </p:blipFill>
                    <p:spPr bwMode="auto">
                      <a:xfrm>
                        <a:off x="3048000" y="2362200"/>
                        <a:ext cx="2667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97728041"/>
              </p:ext>
            </p:extLst>
          </p:nvPr>
        </p:nvGraphicFramePr>
        <p:xfrm>
          <a:off x="1676400" y="3836463"/>
          <a:ext cx="3657600" cy="2226880"/>
        </p:xfrm>
        <a:graphic>
          <a:graphicData uri="http://schemas.openxmlformats.org/presentationml/2006/ole">
            <mc:AlternateContent xmlns:mc="http://schemas.openxmlformats.org/markup-compatibility/2006">
              <mc:Choice xmlns:v="urn:schemas-microsoft-com:vml" Requires="v">
                <p:oleObj spid="_x0000_s13324" name="Equation" r:id="rId6" imgW="2273040" imgH="1384200" progId="Equation.3">
                  <p:embed/>
                </p:oleObj>
              </mc:Choice>
              <mc:Fallback>
                <p:oleObj name="Equation" r:id="rId6" imgW="2273040" imgH="1384200" progId="Equation.3">
                  <p:embed/>
                  <p:pic>
                    <p:nvPicPr>
                      <p:cNvPr id="0" name="Object 1"/>
                      <p:cNvPicPr>
                        <a:picLocks noChangeAspect="1" noChangeArrowheads="1"/>
                      </p:cNvPicPr>
                      <p:nvPr/>
                    </p:nvPicPr>
                    <p:blipFill>
                      <a:blip r:embed="rId7"/>
                      <a:srcRect/>
                      <a:stretch>
                        <a:fillRect/>
                      </a:stretch>
                    </p:blipFill>
                    <p:spPr bwMode="auto">
                      <a:xfrm>
                        <a:off x="1676400" y="3836463"/>
                        <a:ext cx="3657600" cy="2226880"/>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14400"/>
          </a:xfrm>
        </p:spPr>
        <p:txBody>
          <a:bodyPr/>
          <a:lstStyle/>
          <a:p>
            <a:r>
              <a:rPr lang="en-US" dirty="0" smtClean="0"/>
              <a:t>Finding the objects (in detail)</a:t>
            </a:r>
          </a:p>
        </p:txBody>
      </p:sp>
      <p:sp>
        <p:nvSpPr>
          <p:cNvPr id="19459" name="Content Placeholder 2"/>
          <p:cNvSpPr>
            <a:spLocks noGrp="1"/>
          </p:cNvSpPr>
          <p:nvPr>
            <p:ph idx="1"/>
          </p:nvPr>
        </p:nvSpPr>
        <p:spPr>
          <a:xfrm>
            <a:off x="457200" y="762000"/>
            <a:ext cx="8686800" cy="6096000"/>
          </a:xfrm>
        </p:spPr>
        <p:txBody>
          <a:bodyPr>
            <a:noAutofit/>
          </a:bodyPr>
          <a:lstStyle/>
          <a:p>
            <a:pPr marL="514350" indent="-514350">
              <a:buFont typeface="+mj-lt"/>
              <a:buAutoNum type="arabicPeriod"/>
              <a:defRPr/>
            </a:pPr>
            <a:r>
              <a:rPr lang="en-US" sz="2400" dirty="0" smtClean="0"/>
              <a:t>Match interest points from input image to database image</a:t>
            </a:r>
            <a:endParaRPr lang="en-US" sz="1400" dirty="0" smtClean="0"/>
          </a:p>
          <a:p>
            <a:pPr marL="514350" indent="-514350">
              <a:buFont typeface="+mj-lt"/>
              <a:buAutoNum type="arabicPeriod"/>
              <a:defRPr/>
            </a:pPr>
            <a:r>
              <a:rPr lang="en-US" sz="2400" dirty="0" smtClean="0"/>
              <a:t>Get location/scale/orientation using Hough voting</a:t>
            </a:r>
          </a:p>
          <a:p>
            <a:pPr marL="914400" lvl="1" indent="-514350">
              <a:defRPr/>
            </a:pPr>
            <a:r>
              <a:rPr lang="en-US" sz="2400" dirty="0" smtClean="0"/>
              <a:t>In training, each point has known position/scale/orientation </a:t>
            </a:r>
            <a:r>
              <a:rPr lang="en-US" sz="2400" dirty="0" err="1" smtClean="0"/>
              <a:t>wrt</a:t>
            </a:r>
            <a:r>
              <a:rPr lang="en-US" sz="2400" dirty="0" smtClean="0"/>
              <a:t> whole object</a:t>
            </a:r>
          </a:p>
          <a:p>
            <a:pPr marL="914400" lvl="1" indent="-514350">
              <a:defRPr/>
            </a:pPr>
            <a:r>
              <a:rPr lang="en-US" sz="2400" dirty="0" smtClean="0"/>
              <a:t>Matched points vote for the position, scale, and orientation of the entire object</a:t>
            </a:r>
          </a:p>
          <a:p>
            <a:pPr marL="914400" lvl="1" indent="-514350">
              <a:defRPr/>
            </a:pPr>
            <a:r>
              <a:rPr lang="en-US" sz="2400" dirty="0" smtClean="0"/>
              <a:t>Bins for x, y, scale, orientation</a:t>
            </a:r>
          </a:p>
          <a:p>
            <a:pPr marL="1314450" lvl="2" indent="-514350">
              <a:defRPr/>
            </a:pPr>
            <a:r>
              <a:rPr lang="en-US" sz="1800" dirty="0" smtClean="0"/>
              <a:t>Wide bins (0.25 object length in position, 2x scale, 30 degrees orientation)</a:t>
            </a:r>
          </a:p>
          <a:p>
            <a:pPr marL="1314450" lvl="2" indent="-514350">
              <a:defRPr/>
            </a:pPr>
            <a:r>
              <a:rPr lang="en-US" sz="1800" dirty="0" smtClean="0"/>
              <a:t>Vote for two closest bin centers in each direction (16 votes total)</a:t>
            </a:r>
            <a:endParaRPr lang="en-US" dirty="0" smtClean="0"/>
          </a:p>
          <a:p>
            <a:pPr marL="514350" indent="-514350">
              <a:buFont typeface="+mj-lt"/>
              <a:buAutoNum type="arabicPeriod"/>
              <a:defRPr/>
            </a:pPr>
            <a:r>
              <a:rPr lang="en-US" sz="2400" dirty="0" smtClean="0"/>
              <a:t>Geometric verification</a:t>
            </a:r>
          </a:p>
          <a:p>
            <a:pPr marL="914400" lvl="1" indent="-514350">
              <a:defRPr/>
            </a:pPr>
            <a:r>
              <a:rPr lang="en-US" sz="2400" dirty="0" smtClean="0"/>
              <a:t>For each bin with at least 3 </a:t>
            </a:r>
            <a:r>
              <a:rPr lang="en-US" sz="2400" dirty="0" err="1" smtClean="0"/>
              <a:t>keypoints</a:t>
            </a:r>
            <a:endParaRPr lang="en-US" sz="2400" dirty="0" smtClean="0"/>
          </a:p>
          <a:p>
            <a:pPr marL="914400" lvl="1" indent="-514350">
              <a:defRPr/>
            </a:pPr>
            <a:r>
              <a:rPr lang="en-US" sz="2400" dirty="0" smtClean="0"/>
              <a:t>Iterate between least squares fit and checking for inliers and outliers</a:t>
            </a:r>
          </a:p>
          <a:p>
            <a:pPr marL="514350" indent="-514350">
              <a:buFont typeface="+mj-lt"/>
              <a:buAutoNum type="arabicPeriod"/>
              <a:defRPr/>
            </a:pPr>
            <a:r>
              <a:rPr lang="en-US" sz="2400" dirty="0" smtClean="0"/>
              <a:t>Report object if &gt; T inliers (T is typically 3, can be computed to match some probabilistic threshold)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dirty="0" smtClean="0"/>
              <a:t>Examples of recognized objects</a:t>
            </a:r>
          </a:p>
        </p:txBody>
      </p:sp>
      <p:pic>
        <p:nvPicPr>
          <p:cNvPr id="15363" name="Picture 7"/>
          <p:cNvPicPr>
            <a:picLocks noChangeAspect="1" noChangeArrowheads="1"/>
          </p:cNvPicPr>
          <p:nvPr/>
        </p:nvPicPr>
        <p:blipFill>
          <a:blip r:embed="rId3" cstate="print"/>
          <a:srcRect/>
          <a:stretch>
            <a:fillRect/>
          </a:stretch>
        </p:blipFill>
        <p:spPr bwMode="auto">
          <a:xfrm>
            <a:off x="2057400" y="3048000"/>
            <a:ext cx="4495800" cy="3371850"/>
          </a:xfrm>
          <a:prstGeom prst="rect">
            <a:avLst/>
          </a:prstGeom>
          <a:noFill/>
          <a:ln w="9525">
            <a:noFill/>
            <a:miter lim="800000"/>
            <a:headEnd/>
            <a:tailEnd/>
          </a:ln>
        </p:spPr>
      </p:pic>
      <p:pic>
        <p:nvPicPr>
          <p:cNvPr id="15364" name="Picture 5"/>
          <p:cNvPicPr>
            <a:picLocks noChangeAspect="1" noChangeArrowheads="1"/>
          </p:cNvPicPr>
          <p:nvPr/>
        </p:nvPicPr>
        <p:blipFill>
          <a:blip r:embed="rId4" cstate="print"/>
          <a:srcRect t="39513" r="67516" b="35533"/>
          <a:stretch>
            <a:fillRect/>
          </a:stretch>
        </p:blipFill>
        <p:spPr bwMode="auto">
          <a:xfrm>
            <a:off x="2590800" y="1447800"/>
            <a:ext cx="1497013" cy="876300"/>
          </a:xfrm>
          <a:prstGeom prst="rect">
            <a:avLst/>
          </a:prstGeom>
          <a:noFill/>
          <a:ln w="38100">
            <a:solidFill>
              <a:srgbClr val="FFFF00"/>
            </a:solidFill>
            <a:miter lim="800000"/>
            <a:headEnd/>
            <a:tailEnd/>
          </a:ln>
        </p:spPr>
      </p:pic>
      <p:pic>
        <p:nvPicPr>
          <p:cNvPr id="15365" name="Picture 5"/>
          <p:cNvPicPr>
            <a:picLocks noChangeAspect="1" noChangeArrowheads="1"/>
          </p:cNvPicPr>
          <p:nvPr/>
        </p:nvPicPr>
        <p:blipFill>
          <a:blip r:embed="rId4" cstate="print"/>
          <a:srcRect t="3119" r="67516" b="61528"/>
          <a:stretch>
            <a:fillRect/>
          </a:stretch>
        </p:blipFill>
        <p:spPr bwMode="auto">
          <a:xfrm>
            <a:off x="4800600" y="1219200"/>
            <a:ext cx="1497013" cy="1241425"/>
          </a:xfrm>
          <a:prstGeom prst="rect">
            <a:avLst/>
          </a:prstGeom>
          <a:noFill/>
          <a:ln w="38100">
            <a:solidFill>
              <a:srgbClr val="00FF00"/>
            </a:solid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View interpolation</a:t>
            </a:r>
          </a:p>
        </p:txBody>
      </p:sp>
      <p:sp>
        <p:nvSpPr>
          <p:cNvPr id="19461" name="Rectangle 3"/>
          <p:cNvSpPr>
            <a:spLocks noGrp="1" noChangeArrowheads="1"/>
          </p:cNvSpPr>
          <p:nvPr>
            <p:ph idx="1"/>
          </p:nvPr>
        </p:nvSpPr>
        <p:spPr>
          <a:xfrm>
            <a:off x="457200" y="990600"/>
            <a:ext cx="3962400" cy="5135563"/>
          </a:xfrm>
        </p:spPr>
        <p:txBody>
          <a:bodyPr>
            <a:normAutofit fontScale="77500" lnSpcReduction="20000"/>
          </a:bodyPr>
          <a:lstStyle/>
          <a:p>
            <a:pPr>
              <a:buFont typeface="Arial" pitchFamily="34" charset="0"/>
              <a:buChar char="•"/>
              <a:defRPr/>
            </a:pPr>
            <a:r>
              <a:rPr lang="en-US" dirty="0" smtClean="0"/>
              <a:t>Training</a:t>
            </a:r>
          </a:p>
          <a:p>
            <a:pPr lvl="1">
              <a:buFont typeface="Arial" pitchFamily="34" charset="0"/>
              <a:buChar char="–"/>
              <a:defRPr/>
            </a:pPr>
            <a:r>
              <a:rPr lang="en-US" dirty="0" smtClean="0"/>
              <a:t>Given images of different viewpoints</a:t>
            </a:r>
          </a:p>
          <a:p>
            <a:pPr lvl="1">
              <a:buFont typeface="Arial" pitchFamily="34" charset="0"/>
              <a:buChar char="–"/>
              <a:defRPr/>
            </a:pPr>
            <a:r>
              <a:rPr lang="en-US" dirty="0" smtClean="0"/>
              <a:t>Cluster similar viewpoints using feature matches</a:t>
            </a:r>
          </a:p>
          <a:p>
            <a:pPr lvl="1">
              <a:buFont typeface="Arial" pitchFamily="34" charset="0"/>
              <a:buChar char="–"/>
              <a:defRPr/>
            </a:pPr>
            <a:r>
              <a:rPr lang="en-US" dirty="0" smtClean="0"/>
              <a:t>Link features in adjacent views</a:t>
            </a:r>
          </a:p>
          <a:p>
            <a:pPr lvl="1">
              <a:buFont typeface="Arial" pitchFamily="34" charset="0"/>
              <a:buChar char="–"/>
              <a:defRPr/>
            </a:pPr>
            <a:endParaRPr lang="en-US" sz="1000" dirty="0" smtClean="0"/>
          </a:p>
          <a:p>
            <a:pPr>
              <a:buFont typeface="Arial" pitchFamily="34" charset="0"/>
              <a:buChar char="•"/>
              <a:defRPr/>
            </a:pPr>
            <a:endParaRPr lang="en-US" dirty="0" smtClean="0"/>
          </a:p>
          <a:p>
            <a:pPr>
              <a:buFont typeface="Arial" pitchFamily="34" charset="0"/>
              <a:buChar char="•"/>
              <a:defRPr/>
            </a:pPr>
            <a:r>
              <a:rPr lang="en-US" dirty="0" smtClean="0"/>
              <a:t>Recognition</a:t>
            </a:r>
          </a:p>
          <a:p>
            <a:pPr lvl="1">
              <a:buFont typeface="Arial" pitchFamily="34" charset="0"/>
              <a:buChar char="–"/>
              <a:defRPr/>
            </a:pPr>
            <a:r>
              <a:rPr lang="en-US" dirty="0" smtClean="0"/>
              <a:t>Feature matches may be</a:t>
            </a:r>
            <a:br>
              <a:rPr lang="en-US" dirty="0" smtClean="0"/>
            </a:br>
            <a:r>
              <a:rPr lang="en-US" dirty="0" smtClean="0"/>
              <a:t>spread over several </a:t>
            </a:r>
            <a:br>
              <a:rPr lang="en-US" dirty="0" smtClean="0"/>
            </a:br>
            <a:r>
              <a:rPr lang="en-US" dirty="0" smtClean="0"/>
              <a:t>training viewpoints</a:t>
            </a:r>
          </a:p>
          <a:p>
            <a:pPr lvl="1">
              <a:buFont typeface="Wingdings" pitchFamily="2" charset="2"/>
              <a:buNone/>
              <a:defRPr/>
            </a:pPr>
            <a:r>
              <a:rPr lang="en-US" dirty="0" smtClean="0">
                <a:sym typeface="Symbol" pitchFamily="18" charset="2"/>
              </a:rPr>
              <a:t> Use the known links to “transfer votes” to other viewpoints</a:t>
            </a:r>
          </a:p>
          <a:p>
            <a:pPr lvl="1">
              <a:buFont typeface="Arial" pitchFamily="34" charset="0"/>
              <a:buChar char="–"/>
              <a:defRPr/>
            </a:pPr>
            <a:endParaRPr lang="en-US" dirty="0" smtClean="0"/>
          </a:p>
        </p:txBody>
      </p:sp>
      <p:pic>
        <p:nvPicPr>
          <p:cNvPr id="16388" name="Picture 5"/>
          <p:cNvPicPr>
            <a:picLocks noChangeAspect="1" noChangeArrowheads="1"/>
          </p:cNvPicPr>
          <p:nvPr/>
        </p:nvPicPr>
        <p:blipFill>
          <a:blip r:embed="rId3" cstate="print"/>
          <a:srcRect/>
          <a:stretch>
            <a:fillRect/>
          </a:stretch>
        </p:blipFill>
        <p:spPr bwMode="auto">
          <a:xfrm>
            <a:off x="4500563" y="1160463"/>
            <a:ext cx="4608512" cy="3511550"/>
          </a:xfrm>
          <a:prstGeom prst="rect">
            <a:avLst/>
          </a:prstGeom>
          <a:noFill/>
          <a:ln w="9525">
            <a:noFill/>
            <a:miter lim="800000"/>
            <a:headEnd/>
            <a:tailEnd/>
          </a:ln>
        </p:spPr>
      </p:pic>
      <p:sp>
        <p:nvSpPr>
          <p:cNvPr id="16389" name="Text Box 6"/>
          <p:cNvSpPr txBox="1">
            <a:spLocks noChangeArrowheads="1"/>
          </p:cNvSpPr>
          <p:nvPr/>
        </p:nvSpPr>
        <p:spPr bwMode="auto">
          <a:xfrm>
            <a:off x="6624638" y="6553200"/>
            <a:ext cx="2103437" cy="309563"/>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t>Slide credit: David Lowe</a:t>
            </a:r>
          </a:p>
        </p:txBody>
      </p:sp>
      <p:sp>
        <p:nvSpPr>
          <p:cNvPr id="16390" name="Text Box 7"/>
          <p:cNvSpPr txBox="1">
            <a:spLocks noChangeArrowheads="1"/>
          </p:cNvSpPr>
          <p:nvPr/>
        </p:nvSpPr>
        <p:spPr bwMode="auto">
          <a:xfrm>
            <a:off x="8162925" y="6116638"/>
            <a:ext cx="1014413" cy="341312"/>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600"/>
              <a:t>[Lowe01]</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Applications</a:t>
            </a:r>
          </a:p>
        </p:txBody>
      </p:sp>
      <p:sp>
        <p:nvSpPr>
          <p:cNvPr id="2054" name="Rectangle 3"/>
          <p:cNvSpPr>
            <a:spLocks noGrp="1" noChangeArrowheads="1"/>
          </p:cNvSpPr>
          <p:nvPr>
            <p:ph idx="1"/>
          </p:nvPr>
        </p:nvSpPr>
        <p:spPr/>
        <p:txBody>
          <a:bodyPr>
            <a:normAutofit fontScale="92500" lnSpcReduction="20000"/>
          </a:bodyPr>
          <a:lstStyle/>
          <a:p>
            <a:pPr>
              <a:buFont typeface="Arial" pitchFamily="34" charset="0"/>
              <a:buChar char="•"/>
              <a:defRPr/>
            </a:pPr>
            <a:r>
              <a:rPr lang="en-US" dirty="0" smtClean="0"/>
              <a:t>Sony </a:t>
            </a:r>
            <a:r>
              <a:rPr lang="en-US" dirty="0" err="1" smtClean="0"/>
              <a:t>Aibo</a:t>
            </a:r>
            <a:r>
              <a:rPr lang="en-US" dirty="0" smtClean="0"/>
              <a:t/>
            </a:r>
            <a:br>
              <a:rPr lang="en-US" dirty="0" smtClean="0"/>
            </a:br>
            <a:r>
              <a:rPr lang="en-US" dirty="0" smtClean="0"/>
              <a:t>(Evolution Robotics)</a:t>
            </a:r>
          </a:p>
          <a:p>
            <a:pPr>
              <a:buFont typeface="Arial" pitchFamily="34" charset="0"/>
              <a:buChar char="•"/>
              <a:defRPr/>
            </a:pPr>
            <a:endParaRPr lang="en-US" dirty="0" smtClean="0"/>
          </a:p>
          <a:p>
            <a:pPr>
              <a:buFont typeface="Arial" pitchFamily="34" charset="0"/>
              <a:buChar char="•"/>
              <a:defRPr/>
            </a:pPr>
            <a:r>
              <a:rPr lang="en-US" dirty="0" smtClean="0"/>
              <a:t>SIFT usage</a:t>
            </a:r>
          </a:p>
          <a:p>
            <a:pPr lvl="1">
              <a:buFont typeface="Arial" pitchFamily="34" charset="0"/>
              <a:buChar char="–"/>
              <a:defRPr/>
            </a:pPr>
            <a:r>
              <a:rPr lang="en-US" dirty="0" smtClean="0"/>
              <a:t>Recognize </a:t>
            </a:r>
            <a:br>
              <a:rPr lang="en-US" dirty="0" smtClean="0"/>
            </a:br>
            <a:r>
              <a:rPr lang="en-US" dirty="0" smtClean="0"/>
              <a:t>docking station</a:t>
            </a:r>
          </a:p>
          <a:p>
            <a:pPr lvl="1">
              <a:buFont typeface="Arial" pitchFamily="34" charset="0"/>
              <a:buChar char="–"/>
              <a:defRPr/>
            </a:pPr>
            <a:r>
              <a:rPr lang="en-US" dirty="0" smtClean="0"/>
              <a:t>Communicate </a:t>
            </a:r>
            <a:br>
              <a:rPr lang="en-US" dirty="0" smtClean="0"/>
            </a:br>
            <a:r>
              <a:rPr lang="en-US" dirty="0" smtClean="0"/>
              <a:t>with visual cards</a:t>
            </a:r>
          </a:p>
          <a:p>
            <a:pPr lvl="1">
              <a:buFont typeface="Arial" pitchFamily="34" charset="0"/>
              <a:buChar char="–"/>
              <a:defRPr/>
            </a:pPr>
            <a:endParaRPr lang="en-US" dirty="0" smtClean="0"/>
          </a:p>
          <a:p>
            <a:pPr>
              <a:buFont typeface="Arial" pitchFamily="34" charset="0"/>
              <a:buChar char="•"/>
              <a:defRPr/>
            </a:pPr>
            <a:r>
              <a:rPr lang="en-US" dirty="0" smtClean="0"/>
              <a:t>Other uses</a:t>
            </a:r>
          </a:p>
          <a:p>
            <a:pPr lvl="1">
              <a:buFont typeface="Arial" pitchFamily="34" charset="0"/>
              <a:buChar char="–"/>
              <a:defRPr/>
            </a:pPr>
            <a:r>
              <a:rPr lang="en-US" dirty="0" smtClean="0"/>
              <a:t>Place recognition</a:t>
            </a:r>
          </a:p>
          <a:p>
            <a:pPr lvl="1">
              <a:buFont typeface="Arial" pitchFamily="34" charset="0"/>
              <a:buChar char="–"/>
              <a:defRPr/>
            </a:pPr>
            <a:r>
              <a:rPr lang="en-US" dirty="0" smtClean="0"/>
              <a:t>Loop closure in SLAM</a:t>
            </a:r>
          </a:p>
        </p:txBody>
      </p:sp>
      <p:sp>
        <p:nvSpPr>
          <p:cNvPr id="2052" name="Footer Placeholder 4"/>
          <p:cNvSpPr>
            <a:spLocks noGrp="1"/>
          </p:cNvSpPr>
          <p:nvPr>
            <p:ph type="ftr" sz="quarter" idx="11"/>
          </p:nvPr>
        </p:nvSpPr>
        <p:spPr/>
        <p:txBody>
          <a:bodyPr/>
          <a:lstStyle/>
          <a:p>
            <a:pPr>
              <a:defRPr/>
            </a:pPr>
            <a:r>
              <a:rPr lang="de-DE" smtClean="0"/>
              <a:t>K. Grauman, B. Leibe</a:t>
            </a:r>
          </a:p>
        </p:txBody>
      </p:sp>
      <p:sp>
        <p:nvSpPr>
          <p:cNvPr id="2" name="Slide Number Placeholder 3"/>
          <p:cNvSpPr>
            <a:spLocks noGrp="1"/>
          </p:cNvSpPr>
          <p:nvPr>
            <p:ph type="sldNum" sz="quarter" idx="12"/>
          </p:nvPr>
        </p:nvSpPr>
        <p:spPr/>
        <p:txBody>
          <a:bodyPr/>
          <a:lstStyle/>
          <a:p>
            <a:pPr>
              <a:defRPr/>
            </a:pPr>
            <a:fld id="{C6FC8005-EFA3-4B1B-B663-EF2F2FCE212E}" type="slidenum">
              <a:rPr lang="de-DE" smtClean="0"/>
              <a:pPr>
                <a:defRPr/>
              </a:pPr>
              <a:t>37</a:t>
            </a:fld>
            <a:endParaRPr lang="de-DE" smtClean="0"/>
          </a:p>
        </p:txBody>
      </p:sp>
      <p:graphicFrame>
        <p:nvGraphicFramePr>
          <p:cNvPr id="2050" name="Object 4"/>
          <p:cNvGraphicFramePr>
            <a:graphicFrameLocks noChangeAspect="1"/>
          </p:cNvGraphicFramePr>
          <p:nvPr/>
        </p:nvGraphicFramePr>
        <p:xfrm>
          <a:off x="4281488" y="914400"/>
          <a:ext cx="4862512" cy="5148263"/>
        </p:xfrm>
        <a:graphic>
          <a:graphicData uri="http://schemas.openxmlformats.org/presentationml/2006/ole">
            <mc:AlternateContent xmlns:mc="http://schemas.openxmlformats.org/markup-compatibility/2006">
              <mc:Choice xmlns:v="urn:schemas-microsoft-com:vml" Requires="v">
                <p:oleObj spid="_x0000_s2060" name="Bitmap Image" r:id="rId4" imgW="4715533" imgH="4990476" progId="PBrush">
                  <p:embed/>
                </p:oleObj>
              </mc:Choice>
              <mc:Fallback>
                <p:oleObj name="Bitmap Image" r:id="rId4" imgW="4715533" imgH="4990476"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488" y="914400"/>
                        <a:ext cx="4862512" cy="514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Text Box 5"/>
          <p:cNvSpPr txBox="1">
            <a:spLocks noChangeArrowheads="1"/>
          </p:cNvSpPr>
          <p:nvPr/>
        </p:nvSpPr>
        <p:spPr bwMode="auto">
          <a:xfrm>
            <a:off x="6624638" y="6553200"/>
            <a:ext cx="2119312" cy="304800"/>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solidFill>
                  <a:schemeClr val="bg1"/>
                </a:solidFill>
              </a:rPr>
              <a:t>Slide credit: David Lowe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Location Recognition</a:t>
            </a:r>
          </a:p>
        </p:txBody>
      </p:sp>
      <p:sp>
        <p:nvSpPr>
          <p:cNvPr id="17411" name="Content Placeholder 13"/>
          <p:cNvSpPr>
            <a:spLocks noGrp="1"/>
          </p:cNvSpPr>
          <p:nvPr>
            <p:ph idx="1"/>
          </p:nvPr>
        </p:nvSpPr>
        <p:spPr/>
        <p:txBody>
          <a:bodyPr/>
          <a:lstStyle/>
          <a:p>
            <a:endParaRPr lang="en-US" smtClean="0"/>
          </a:p>
        </p:txBody>
      </p:sp>
      <p:pic>
        <p:nvPicPr>
          <p:cNvPr id="17412" name="Picture 5"/>
          <p:cNvPicPr>
            <a:picLocks noChangeAspect="1" noChangeArrowheads="1"/>
          </p:cNvPicPr>
          <p:nvPr/>
        </p:nvPicPr>
        <p:blipFill>
          <a:blip r:embed="rId3" cstate="print"/>
          <a:srcRect l="20506" b="49924"/>
          <a:stretch>
            <a:fillRect/>
          </a:stretch>
        </p:blipFill>
        <p:spPr bwMode="auto">
          <a:xfrm>
            <a:off x="3598863" y="944563"/>
            <a:ext cx="5040312" cy="2628900"/>
          </a:xfrm>
          <a:prstGeom prst="rect">
            <a:avLst/>
          </a:prstGeom>
          <a:noFill/>
          <a:ln w="9525">
            <a:noFill/>
            <a:miter lim="800000"/>
            <a:headEnd/>
            <a:tailEnd/>
          </a:ln>
        </p:spPr>
      </p:pic>
      <p:pic>
        <p:nvPicPr>
          <p:cNvPr id="17413" name="Picture 7"/>
          <p:cNvPicPr>
            <a:picLocks noChangeAspect="1" noChangeArrowheads="1"/>
          </p:cNvPicPr>
          <p:nvPr/>
        </p:nvPicPr>
        <p:blipFill>
          <a:blip r:embed="rId4" cstate="print"/>
          <a:srcRect/>
          <a:stretch>
            <a:fillRect/>
          </a:stretch>
        </p:blipFill>
        <p:spPr bwMode="auto">
          <a:xfrm>
            <a:off x="3635375" y="3629025"/>
            <a:ext cx="4956175" cy="2679700"/>
          </a:xfrm>
          <a:prstGeom prst="rect">
            <a:avLst/>
          </a:prstGeom>
          <a:noFill/>
          <a:ln w="9525">
            <a:noFill/>
            <a:miter lim="800000"/>
            <a:headEnd/>
            <a:tailEnd/>
          </a:ln>
        </p:spPr>
      </p:pic>
      <p:sp>
        <p:nvSpPr>
          <p:cNvPr id="17414" name="Text Box 8"/>
          <p:cNvSpPr txBox="1">
            <a:spLocks noChangeArrowheads="1"/>
          </p:cNvSpPr>
          <p:nvPr/>
        </p:nvSpPr>
        <p:spPr bwMode="auto">
          <a:xfrm>
            <a:off x="6624638" y="6553200"/>
            <a:ext cx="2103437" cy="309563"/>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400"/>
              <a:t>Slide credit: David Lowe</a:t>
            </a:r>
          </a:p>
        </p:txBody>
      </p:sp>
      <p:pic>
        <p:nvPicPr>
          <p:cNvPr id="17415" name="Picture 9"/>
          <p:cNvPicPr>
            <a:picLocks noChangeAspect="1" noChangeArrowheads="1"/>
          </p:cNvPicPr>
          <p:nvPr/>
        </p:nvPicPr>
        <p:blipFill>
          <a:blip r:embed="rId3" cstate="print"/>
          <a:srcRect l="2353" t="5504" r="85153" b="79407"/>
          <a:stretch>
            <a:fillRect/>
          </a:stretch>
        </p:blipFill>
        <p:spPr bwMode="auto">
          <a:xfrm>
            <a:off x="2533650" y="1536700"/>
            <a:ext cx="1016000" cy="1016000"/>
          </a:xfrm>
          <a:prstGeom prst="rect">
            <a:avLst/>
          </a:prstGeom>
          <a:noFill/>
          <a:ln w="38100">
            <a:solidFill>
              <a:srgbClr val="FFC000"/>
            </a:solidFill>
            <a:miter lim="800000"/>
            <a:headEnd/>
            <a:tailEnd/>
          </a:ln>
        </p:spPr>
      </p:pic>
      <p:pic>
        <p:nvPicPr>
          <p:cNvPr id="17416" name="Picture 10"/>
          <p:cNvPicPr>
            <a:picLocks noChangeAspect="1" noChangeArrowheads="1"/>
          </p:cNvPicPr>
          <p:nvPr/>
        </p:nvPicPr>
        <p:blipFill>
          <a:blip r:embed="rId5" cstate="print"/>
          <a:srcRect l="66374" t="2353" r="20593" b="83450"/>
          <a:stretch>
            <a:fillRect/>
          </a:stretch>
        </p:blipFill>
        <p:spPr bwMode="auto">
          <a:xfrm>
            <a:off x="1504950" y="1311275"/>
            <a:ext cx="877888" cy="1154113"/>
          </a:xfrm>
          <a:prstGeom prst="rect">
            <a:avLst/>
          </a:prstGeom>
          <a:noFill/>
          <a:ln w="38100">
            <a:solidFill>
              <a:srgbClr val="FFFF00"/>
            </a:solidFill>
            <a:miter lim="800000"/>
            <a:headEnd/>
            <a:tailEnd/>
          </a:ln>
        </p:spPr>
      </p:pic>
      <p:pic>
        <p:nvPicPr>
          <p:cNvPr id="17417" name="Picture 11"/>
          <p:cNvPicPr>
            <a:picLocks noChangeAspect="1" noChangeArrowheads="1"/>
          </p:cNvPicPr>
          <p:nvPr/>
        </p:nvPicPr>
        <p:blipFill>
          <a:blip r:embed="rId5" cstate="print"/>
          <a:srcRect l="59509" t="2353" r="33656" b="78918"/>
          <a:stretch>
            <a:fillRect/>
          </a:stretch>
        </p:blipFill>
        <p:spPr bwMode="auto">
          <a:xfrm>
            <a:off x="774700" y="1255713"/>
            <a:ext cx="460375" cy="1524000"/>
          </a:xfrm>
          <a:prstGeom prst="rect">
            <a:avLst/>
          </a:prstGeom>
          <a:noFill/>
          <a:ln w="38100">
            <a:solidFill>
              <a:srgbClr val="FF0000"/>
            </a:solidFill>
            <a:miter lim="800000"/>
            <a:headEnd/>
            <a:tailEnd/>
          </a:ln>
        </p:spPr>
      </p:pic>
      <p:pic>
        <p:nvPicPr>
          <p:cNvPr id="17418" name="Picture 12"/>
          <p:cNvPicPr>
            <a:picLocks noChangeAspect="1" noChangeArrowheads="1"/>
          </p:cNvPicPr>
          <p:nvPr/>
        </p:nvPicPr>
        <p:blipFill>
          <a:blip r:embed="rId3" cstate="print"/>
          <a:srcRect l="2353" t="40521" r="78894" b="50558"/>
          <a:stretch>
            <a:fillRect/>
          </a:stretch>
        </p:blipFill>
        <p:spPr bwMode="auto">
          <a:xfrm>
            <a:off x="1322388" y="2646363"/>
            <a:ext cx="1525587" cy="600075"/>
          </a:xfrm>
          <a:prstGeom prst="rect">
            <a:avLst/>
          </a:prstGeom>
          <a:noFill/>
          <a:ln w="38100">
            <a:solidFill>
              <a:srgbClr val="00FF00"/>
            </a:solidFill>
            <a:miter lim="800000"/>
            <a:headEnd/>
            <a:tailEnd/>
          </a:ln>
        </p:spPr>
      </p:pic>
      <p:sp>
        <p:nvSpPr>
          <p:cNvPr id="17419" name="Text Box 13"/>
          <p:cNvSpPr txBox="1">
            <a:spLocks noChangeArrowheads="1"/>
          </p:cNvSpPr>
          <p:nvPr/>
        </p:nvSpPr>
        <p:spPr bwMode="auto">
          <a:xfrm>
            <a:off x="1547813" y="3238500"/>
            <a:ext cx="979487" cy="341313"/>
          </a:xfrm>
          <a:prstGeom prst="rect">
            <a:avLst/>
          </a:prstGeom>
          <a:noFill/>
          <a:ln w="12700" cap="sq">
            <a:noFill/>
            <a:miter lim="800000"/>
            <a:headEnd type="none" w="sm" len="sm"/>
            <a:tailEnd type="none" w="sm" len="sm"/>
          </a:ln>
        </p:spPr>
        <p:txBody>
          <a:bodyPr wrap="none" lIns="90000" tIns="46800" rIns="90000" bIns="46800">
            <a:spAutoFit/>
          </a:bodyPr>
          <a:lstStyle/>
          <a:p>
            <a:pPr algn="ctr" eaLnBrk="0" hangingPunct="0"/>
            <a:r>
              <a:rPr lang="en-US" sz="1600" b="1"/>
              <a:t>Training</a:t>
            </a:r>
          </a:p>
        </p:txBody>
      </p:sp>
      <p:sp>
        <p:nvSpPr>
          <p:cNvPr id="17420" name="Text Box 14"/>
          <p:cNvSpPr txBox="1">
            <a:spLocks noChangeArrowheads="1"/>
          </p:cNvSpPr>
          <p:nvPr/>
        </p:nvSpPr>
        <p:spPr bwMode="auto">
          <a:xfrm>
            <a:off x="7658100" y="6261100"/>
            <a:ext cx="1014413" cy="341313"/>
          </a:xfrm>
          <a:prstGeom prst="rect">
            <a:avLst/>
          </a:prstGeom>
          <a:noFill/>
          <a:ln w="12700" cap="sq">
            <a:noFill/>
            <a:miter lim="800000"/>
            <a:headEnd type="none" w="sm" len="sm"/>
            <a:tailEnd type="none" w="sm" len="sm"/>
          </a:ln>
        </p:spPr>
        <p:txBody>
          <a:bodyPr wrap="none" lIns="90000" tIns="46800" rIns="90000" bIns="46800">
            <a:spAutoFit/>
          </a:bodyPr>
          <a:lstStyle/>
          <a:p>
            <a:pPr eaLnBrk="0" hangingPunct="0"/>
            <a:r>
              <a:rPr lang="en-US" sz="1600"/>
              <a:t>[Lowe04]</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application: category recognition</a:t>
            </a:r>
            <a:endParaRPr lang="en-US" dirty="0"/>
          </a:p>
        </p:txBody>
      </p:sp>
      <p:sp>
        <p:nvSpPr>
          <p:cNvPr id="3" name="Content Placeholder 2"/>
          <p:cNvSpPr>
            <a:spLocks noGrp="1"/>
          </p:cNvSpPr>
          <p:nvPr>
            <p:ph idx="1"/>
          </p:nvPr>
        </p:nvSpPr>
        <p:spPr/>
        <p:txBody>
          <a:bodyPr>
            <a:normAutofit/>
          </a:bodyPr>
          <a:lstStyle/>
          <a:p>
            <a:r>
              <a:rPr lang="en-US" sz="2800" dirty="0" smtClean="0"/>
              <a:t>Goal: identify what type of object is in the image</a:t>
            </a:r>
          </a:p>
          <a:p>
            <a:r>
              <a:rPr lang="en-US" sz="2800" dirty="0" smtClean="0"/>
              <a:t>Approach: align to known objects and choose category with best match</a:t>
            </a:r>
            <a:endParaRPr lang="en-US" sz="2800" dirty="0"/>
          </a:p>
        </p:txBody>
      </p:sp>
      <p:sp>
        <p:nvSpPr>
          <p:cNvPr id="4" name="TextBox 3"/>
          <p:cNvSpPr txBox="1"/>
          <p:nvPr/>
        </p:nvSpPr>
        <p:spPr>
          <a:xfrm>
            <a:off x="457201" y="6211669"/>
            <a:ext cx="8229600" cy="646331"/>
          </a:xfrm>
          <a:prstGeom prst="rect">
            <a:avLst/>
          </a:prstGeom>
          <a:noFill/>
        </p:spPr>
        <p:txBody>
          <a:bodyPr wrap="square" rtlCol="0">
            <a:spAutoFit/>
          </a:bodyPr>
          <a:lstStyle/>
          <a:p>
            <a:r>
              <a:rPr lang="en-US" dirty="0" smtClean="0"/>
              <a:t>“Shape matching and object recognition using low distortion correspondence”, Berg et al., CVPR 2005: </a:t>
            </a:r>
            <a:r>
              <a:rPr lang="en-US" dirty="0">
                <a:hlinkClick r:id="rId2"/>
              </a:rPr>
              <a:t>http://www.cnbc.cmu.edu/cns/papers/berg-cvpr05.pdf</a:t>
            </a:r>
            <a:endParaRPr lang="en-US" dirty="0"/>
          </a:p>
        </p:txBody>
      </p:sp>
      <p:pic>
        <p:nvPicPr>
          <p:cNvPr id="15362" name="Picture 2" descr="Air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632" y="3954998"/>
            <a:ext cx="2343161" cy="92180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Elef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514600"/>
            <a:ext cx="1698489" cy="1273867"/>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555" y="4994305"/>
            <a:ext cx="2017993" cy="118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358284"/>
            <a:ext cx="2646086" cy="163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Right Arrow 4"/>
          <p:cNvSpPr/>
          <p:nvPr/>
        </p:nvSpPr>
        <p:spPr>
          <a:xfrm>
            <a:off x="4191000" y="3954998"/>
            <a:ext cx="1219200" cy="4609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59549" y="3057708"/>
            <a:ext cx="304800" cy="769441"/>
          </a:xfrm>
          <a:prstGeom prst="rect">
            <a:avLst/>
          </a:prstGeom>
          <a:noFill/>
        </p:spPr>
        <p:txBody>
          <a:bodyPr wrap="square" rtlCol="0">
            <a:spAutoFit/>
          </a:bodyPr>
          <a:lstStyle/>
          <a:p>
            <a:r>
              <a:rPr lang="en-US" sz="4400" b="1" dirty="0" smtClean="0"/>
              <a:t>?</a:t>
            </a:r>
            <a:endParaRPr lang="en-US" sz="4400" b="1" dirty="0"/>
          </a:p>
        </p:txBody>
      </p:sp>
    </p:spTree>
    <p:extLst>
      <p:ext uri="{BB962C8B-B14F-4D97-AF65-F5344CB8AC3E}">
        <p14:creationId xmlns:p14="http://schemas.microsoft.com/office/powerpoint/2010/main" val="2376863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a:xfrm>
            <a:off x="457200" y="990600"/>
            <a:ext cx="8229600" cy="5867400"/>
          </a:xfrm>
        </p:spPr>
        <p:txBody>
          <a:bodyPr>
            <a:normAutofit fontScale="92500"/>
          </a:bodyPr>
          <a:lstStyle/>
          <a:p>
            <a:endParaRPr lang="en-US" dirty="0" smtClean="0"/>
          </a:p>
          <a:p>
            <a:r>
              <a:rPr lang="en-US" dirty="0" smtClean="0"/>
              <a:t>Alignment: find parameters of model that maps one set of points to another</a:t>
            </a:r>
          </a:p>
          <a:p>
            <a:endParaRPr lang="en-US" dirty="0" smtClean="0"/>
          </a:p>
          <a:p>
            <a:r>
              <a:rPr lang="en-US" dirty="0"/>
              <a:t>Typically want to solve for a global transformation that accounts for *most* true correspondences</a:t>
            </a:r>
          </a:p>
          <a:p>
            <a:endParaRPr lang="en-US" dirty="0" smtClean="0"/>
          </a:p>
          <a:p>
            <a:r>
              <a:rPr lang="en-US" dirty="0" smtClean="0"/>
              <a:t>Difficulties</a:t>
            </a:r>
          </a:p>
          <a:p>
            <a:pPr lvl="1"/>
            <a:r>
              <a:rPr lang="en-US" dirty="0" smtClean="0"/>
              <a:t>Noise (typically 1-3 pixels)</a:t>
            </a:r>
          </a:p>
          <a:p>
            <a:pPr lvl="1"/>
            <a:r>
              <a:rPr lang="en-US" dirty="0" smtClean="0"/>
              <a:t>Outliers</a:t>
            </a:r>
            <a:r>
              <a:rPr lang="en-US" dirty="0"/>
              <a:t> </a:t>
            </a:r>
            <a:r>
              <a:rPr lang="en-US" dirty="0" smtClean="0"/>
              <a:t>(often 50%) </a:t>
            </a:r>
          </a:p>
          <a:p>
            <a:pPr lvl="1"/>
            <a:r>
              <a:rPr lang="en-US" dirty="0" smtClean="0"/>
              <a:t>Many-to-one matches or multiple objects</a:t>
            </a:r>
          </a:p>
          <a:p>
            <a:pPr lvl="1"/>
            <a:endParaRPr lang="en-US" dirty="0" smtClean="0"/>
          </a:p>
          <a:p>
            <a:endParaRPr lang="en-US" dirty="0" smtClean="0"/>
          </a:p>
        </p:txBody>
      </p:sp>
    </p:spTree>
    <p:extLst>
      <p:ext uri="{BB962C8B-B14F-4D97-AF65-F5344CB8AC3E}">
        <p14:creationId xmlns:p14="http://schemas.microsoft.com/office/powerpoint/2010/main" val="1264649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algorithm</a:t>
            </a:r>
            <a:endParaRPr lang="en-US" dirty="0"/>
          </a:p>
        </p:txBody>
      </p:sp>
      <p:sp>
        <p:nvSpPr>
          <p:cNvPr id="3" name="Content Placeholder 2"/>
          <p:cNvSpPr>
            <a:spLocks noGrp="1"/>
          </p:cNvSpPr>
          <p:nvPr>
            <p:ph idx="1"/>
          </p:nvPr>
        </p:nvSpPr>
        <p:spPr>
          <a:xfrm>
            <a:off x="457200" y="990600"/>
            <a:ext cx="5867400" cy="5867400"/>
          </a:xfrm>
        </p:spPr>
        <p:txBody>
          <a:bodyPr>
            <a:normAutofit fontScale="85000" lnSpcReduction="20000"/>
          </a:bodyPr>
          <a:lstStyle/>
          <a:p>
            <a:r>
              <a:rPr lang="en-US" dirty="0" smtClean="0"/>
              <a:t>Input: query </a:t>
            </a:r>
            <a:r>
              <a:rPr lang="en-US" i="1" dirty="0" smtClean="0"/>
              <a:t>q</a:t>
            </a:r>
            <a:r>
              <a:rPr lang="en-US" dirty="0" smtClean="0"/>
              <a:t> and exemplar </a:t>
            </a:r>
            <a:r>
              <a:rPr lang="en-US" i="1" dirty="0" smtClean="0"/>
              <a:t>e</a:t>
            </a:r>
          </a:p>
          <a:p>
            <a:r>
              <a:rPr lang="en-US" dirty="0" smtClean="0"/>
              <a:t>For each: sample edge points and create “geometric blur” descriptor</a:t>
            </a:r>
          </a:p>
          <a:p>
            <a:r>
              <a:rPr lang="en-US" dirty="0" smtClean="0"/>
              <a:t>Compute match cost </a:t>
            </a:r>
            <a:r>
              <a:rPr lang="en-US" b="1" dirty="0" smtClean="0"/>
              <a:t>c</a:t>
            </a:r>
            <a:r>
              <a:rPr lang="en-US" dirty="0" smtClean="0"/>
              <a:t> to match points in </a:t>
            </a:r>
            <a:r>
              <a:rPr lang="en-US" i="1" dirty="0" smtClean="0"/>
              <a:t>q</a:t>
            </a:r>
            <a:r>
              <a:rPr lang="en-US" dirty="0" smtClean="0"/>
              <a:t> to each point in </a:t>
            </a:r>
            <a:r>
              <a:rPr lang="en-US" i="1" dirty="0" smtClean="0"/>
              <a:t>e</a:t>
            </a:r>
          </a:p>
          <a:p>
            <a:r>
              <a:rPr lang="en-US" dirty="0" smtClean="0"/>
              <a:t>Compute deformation cost </a:t>
            </a:r>
            <a:r>
              <a:rPr lang="en-US" b="1" dirty="0" smtClean="0"/>
              <a:t>H </a:t>
            </a:r>
            <a:r>
              <a:rPr lang="en-US" dirty="0" smtClean="0"/>
              <a:t>that penalizes change in orientation and scale for pairs of matched points</a:t>
            </a:r>
          </a:p>
          <a:p>
            <a:r>
              <a:rPr lang="en-US" dirty="0" smtClean="0"/>
              <a:t>Solve a binary quadratic program to get correspondence that minimizes </a:t>
            </a:r>
            <a:r>
              <a:rPr lang="en-US" b="1" dirty="0" smtClean="0"/>
              <a:t>c</a:t>
            </a:r>
            <a:r>
              <a:rPr lang="en-US" dirty="0" smtClean="0"/>
              <a:t> and </a:t>
            </a:r>
            <a:r>
              <a:rPr lang="en-US" b="1" dirty="0" smtClean="0"/>
              <a:t>H</a:t>
            </a:r>
            <a:r>
              <a:rPr lang="en-US" dirty="0" smtClean="0"/>
              <a:t>, using thin-plate spline deformation</a:t>
            </a:r>
            <a:endParaRPr lang="en-US" b="1" dirty="0" smtClean="0"/>
          </a:p>
          <a:p>
            <a:r>
              <a:rPr lang="en-US" dirty="0" smtClean="0"/>
              <a:t>Record total cost for </a:t>
            </a:r>
            <a:r>
              <a:rPr lang="en-US" i="1" dirty="0" smtClean="0"/>
              <a:t>e</a:t>
            </a:r>
            <a:r>
              <a:rPr lang="en-US" dirty="0" smtClean="0"/>
              <a:t>, repeat for all exemplars, choose exemplar with minimum cost</a:t>
            </a:r>
            <a:endParaRPr lang="en-US" i="1"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980" y="1905000"/>
            <a:ext cx="29718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8560" y="2076450"/>
            <a:ext cx="1794081" cy="338554"/>
          </a:xfrm>
          <a:prstGeom prst="rect">
            <a:avLst/>
          </a:prstGeom>
          <a:noFill/>
        </p:spPr>
        <p:txBody>
          <a:bodyPr wrap="none" rtlCol="0">
            <a:spAutoFit/>
          </a:bodyPr>
          <a:lstStyle/>
          <a:p>
            <a:r>
              <a:rPr lang="en-US" sz="1600" dirty="0" smtClean="0"/>
              <a:t>Input, Edge Maps</a:t>
            </a:r>
            <a:endParaRPr lang="en-US" sz="1600" dirty="0"/>
          </a:p>
        </p:txBody>
      </p:sp>
      <p:sp>
        <p:nvSpPr>
          <p:cNvPr id="7" name="TextBox 6"/>
          <p:cNvSpPr txBox="1"/>
          <p:nvPr/>
        </p:nvSpPr>
        <p:spPr>
          <a:xfrm>
            <a:off x="6734762" y="3196709"/>
            <a:ext cx="1553630" cy="338554"/>
          </a:xfrm>
          <a:prstGeom prst="rect">
            <a:avLst/>
          </a:prstGeom>
          <a:noFill/>
        </p:spPr>
        <p:txBody>
          <a:bodyPr wrap="none" rtlCol="0">
            <a:spAutoFit/>
          </a:bodyPr>
          <a:lstStyle/>
          <a:p>
            <a:r>
              <a:rPr lang="en-US" sz="1600" dirty="0" smtClean="0"/>
              <a:t>Geometric Blur</a:t>
            </a:r>
            <a:endParaRPr lang="en-US" sz="1600" dirty="0"/>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07" y="3657600"/>
            <a:ext cx="214734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11656" y="4930259"/>
            <a:ext cx="1518364" cy="338554"/>
          </a:xfrm>
          <a:prstGeom prst="rect">
            <a:avLst/>
          </a:prstGeom>
          <a:noFill/>
        </p:spPr>
        <p:txBody>
          <a:bodyPr wrap="none" rtlCol="0">
            <a:spAutoFit/>
          </a:bodyPr>
          <a:lstStyle/>
          <a:p>
            <a:r>
              <a:rPr lang="en-US" sz="1600" dirty="0" smtClean="0"/>
              <a:t>Feature Points</a:t>
            </a:r>
            <a:endParaRPr lang="en-US" sz="1600" dirty="0"/>
          </a:p>
        </p:txBody>
      </p:sp>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727" y="5450634"/>
            <a:ext cx="3170646" cy="99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911656" y="6326740"/>
            <a:ext cx="1802096" cy="338554"/>
          </a:xfrm>
          <a:prstGeom prst="rect">
            <a:avLst/>
          </a:prstGeom>
          <a:noFill/>
        </p:spPr>
        <p:txBody>
          <a:bodyPr wrap="none" rtlCol="0">
            <a:spAutoFit/>
          </a:bodyPr>
          <a:lstStyle/>
          <a:p>
            <a:r>
              <a:rPr lang="en-US" sz="1600" dirty="0" smtClean="0"/>
              <a:t>Correspondences</a:t>
            </a:r>
            <a:endParaRPr lang="en-US" sz="1600" dirty="0"/>
          </a:p>
        </p:txBody>
      </p:sp>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9537" y="76200"/>
            <a:ext cx="33909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063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Matches</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64008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281" y="3200400"/>
            <a:ext cx="63722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644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Matches</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3266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681" y="4114800"/>
            <a:ext cx="45053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676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 worth being aware of</a:t>
            </a:r>
            <a:endParaRPr lang="en-US" dirty="0"/>
          </a:p>
        </p:txBody>
      </p:sp>
      <p:sp>
        <p:nvSpPr>
          <p:cNvPr id="3" name="Content Placeholder 2"/>
          <p:cNvSpPr>
            <a:spLocks noGrp="1"/>
          </p:cNvSpPr>
          <p:nvPr>
            <p:ph idx="1"/>
          </p:nvPr>
        </p:nvSpPr>
        <p:spPr/>
        <p:txBody>
          <a:bodyPr/>
          <a:lstStyle/>
          <a:p>
            <a:r>
              <a:rPr lang="en-US" dirty="0" smtClean="0"/>
              <a:t>Thin-plate splines: combines global affine warp with smooth local deformation</a:t>
            </a:r>
          </a:p>
          <a:p>
            <a:endParaRPr lang="en-US" dirty="0"/>
          </a:p>
          <a:p>
            <a:r>
              <a:rPr lang="en-US" dirty="0" smtClean="0"/>
              <a:t>Robust non-rigid point matching: </a:t>
            </a:r>
            <a:r>
              <a:rPr lang="en-US" sz="2800" dirty="0" smtClean="0">
                <a:hlinkClick r:id="rId2"/>
              </a:rPr>
              <a:t>http</a:t>
            </a:r>
            <a:r>
              <a:rPr lang="en-US" sz="2800" dirty="0">
                <a:hlinkClick r:id="rId2"/>
              </a:rPr>
              <a:t>://noodle.med.yale.edu/~</a:t>
            </a:r>
            <a:r>
              <a:rPr lang="en-US" sz="2800" dirty="0" smtClean="0">
                <a:hlinkClick r:id="rId2"/>
              </a:rPr>
              <a:t>chui/tps-rpm.html</a:t>
            </a:r>
            <a:r>
              <a:rPr lang="en-US" sz="2800" dirty="0"/>
              <a:t> </a:t>
            </a:r>
            <a:r>
              <a:rPr lang="en-US" sz="2800" dirty="0" smtClean="0"/>
              <a:t>(includes code, demo, paper)</a:t>
            </a:r>
            <a:endParaRPr lang="en-US" sz="2800" dirty="0"/>
          </a:p>
        </p:txBody>
      </p:sp>
    </p:spTree>
    <p:extLst>
      <p:ext uri="{BB962C8B-B14F-4D97-AF65-F5344CB8AC3E}">
        <p14:creationId xmlns:p14="http://schemas.microsoft.com/office/powerpoint/2010/main" val="511892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your final projects</a:t>
            </a:r>
            <a:endParaRPr lang="en-US" dirty="0"/>
          </a:p>
        </p:txBody>
      </p:sp>
      <p:sp>
        <p:nvSpPr>
          <p:cNvPr id="3" name="Content Placeholder 2"/>
          <p:cNvSpPr>
            <a:spLocks noGrp="1"/>
          </p:cNvSpPr>
          <p:nvPr>
            <p:ph idx="1"/>
          </p:nvPr>
        </p:nvSpPr>
        <p:spPr>
          <a:xfrm>
            <a:off x="457200" y="990600"/>
            <a:ext cx="8229600" cy="5867400"/>
          </a:xfrm>
        </p:spPr>
        <p:txBody>
          <a:bodyPr>
            <a:normAutofit fontScale="62500" lnSpcReduction="20000"/>
          </a:bodyPr>
          <a:lstStyle/>
          <a:p>
            <a:r>
              <a:rPr lang="en-US" dirty="0" smtClean="0"/>
              <a:t>Strongly encouraged to work in groups of 2-4 (but if you have a good reason to work by self, could be ok)</a:t>
            </a:r>
          </a:p>
          <a:p>
            <a:endParaRPr lang="en-US" dirty="0" smtClean="0"/>
          </a:p>
          <a:p>
            <a:r>
              <a:rPr lang="en-US" dirty="0" smtClean="0"/>
              <a:t>Projects don’t need to be of publishable originality but should evince independent effort to learn about a new topic, try something new, or apply to an application of interest</a:t>
            </a:r>
          </a:p>
          <a:p>
            <a:endParaRPr lang="en-US" dirty="0" smtClean="0"/>
          </a:p>
          <a:p>
            <a:r>
              <a:rPr lang="en-US" dirty="0" smtClean="0"/>
              <a:t>Project ideas from </a:t>
            </a:r>
            <a:r>
              <a:rPr lang="en-US" dirty="0" err="1" smtClean="0"/>
              <a:t>Cinda</a:t>
            </a:r>
            <a:r>
              <a:rPr lang="en-US" dirty="0" smtClean="0"/>
              <a:t> </a:t>
            </a:r>
            <a:r>
              <a:rPr lang="en-US" dirty="0" err="1" smtClean="0"/>
              <a:t>Hereen</a:t>
            </a:r>
            <a:endParaRPr lang="en-US" dirty="0"/>
          </a:p>
          <a:p>
            <a:pPr marL="971550" lvl="1" indent="-514350">
              <a:buFont typeface="+mj-lt"/>
              <a:buAutoNum type="arabicPeriod"/>
            </a:pPr>
            <a:r>
              <a:rPr lang="en-US" b="1" dirty="0"/>
              <a:t>C</a:t>
            </a:r>
            <a:r>
              <a:rPr lang="en-US" b="1" dirty="0" smtClean="0"/>
              <a:t>lassroom attendance</a:t>
            </a:r>
            <a:r>
              <a:rPr lang="en-US" dirty="0" smtClean="0"/>
              <a:t>:  </a:t>
            </a:r>
            <a:r>
              <a:rPr lang="en-US" dirty="0"/>
              <a:t>I teach in Siebel 1404, and I'd like to be able to track attendance by taking photos of the room (students who opt out can just put their heads down).  Extra facts in the problem:  </a:t>
            </a:r>
            <a:r>
              <a:rPr lang="en-US" dirty="0" smtClean="0"/>
              <a:t>a) </a:t>
            </a:r>
            <a:r>
              <a:rPr lang="en-US" dirty="0"/>
              <a:t>I have photo </a:t>
            </a:r>
            <a:r>
              <a:rPr lang="en-US" dirty="0" smtClean="0"/>
              <a:t>rosters</a:t>
            </a:r>
            <a:r>
              <a:rPr lang="en-US" dirty="0"/>
              <a:t>;</a:t>
            </a:r>
            <a:r>
              <a:rPr lang="en-US" dirty="0" smtClean="0"/>
              <a:t> b) </a:t>
            </a:r>
            <a:r>
              <a:rPr lang="en-US" dirty="0" err="1"/>
              <a:t>i'm</a:t>
            </a:r>
            <a:r>
              <a:rPr lang="en-US" dirty="0"/>
              <a:t> willing to use a tagging system wherein students can verify our </a:t>
            </a:r>
            <a:r>
              <a:rPr lang="en-US" dirty="0" smtClean="0"/>
              <a:t>assertions; c) </a:t>
            </a:r>
            <a:r>
              <a:rPr lang="en-US" dirty="0"/>
              <a:t>the results don't have to be </a:t>
            </a:r>
            <a:r>
              <a:rPr lang="en-US" dirty="0" smtClean="0"/>
              <a:t>exact.</a:t>
            </a:r>
          </a:p>
          <a:p>
            <a:pPr marL="971550" lvl="1" indent="-514350">
              <a:buFont typeface="+mj-lt"/>
              <a:buAutoNum type="arabicPeriod"/>
            </a:pPr>
            <a:r>
              <a:rPr lang="en-US" b="1" dirty="0"/>
              <a:t>M</a:t>
            </a:r>
            <a:r>
              <a:rPr lang="en-US" b="1" dirty="0" smtClean="0"/>
              <a:t>edication tracking:</a:t>
            </a:r>
            <a:r>
              <a:rPr lang="en-US" dirty="0" smtClean="0"/>
              <a:t>  </a:t>
            </a:r>
            <a:r>
              <a:rPr lang="en-US" dirty="0"/>
              <a:t>I would like for a person to be able to chart his/her medicine consumption by taking a photo of the med bottles.  Extra facts: a. it has to work on a mobile device (limited computation), b. it could be a matching problem--could photograph known meds and use the photos as the labels.  </a:t>
            </a:r>
            <a:endParaRPr lang="en-US" dirty="0"/>
          </a:p>
          <a:p>
            <a:pPr marL="971550" lvl="1" indent="-514350">
              <a:buFont typeface="+mj-lt"/>
              <a:buAutoNum type="arabicPeriod"/>
            </a:pPr>
            <a:r>
              <a:rPr lang="en-US" b="1" dirty="0" smtClean="0"/>
              <a:t>Thermometer reading:</a:t>
            </a:r>
            <a:r>
              <a:rPr lang="en-US" dirty="0" smtClean="0"/>
              <a:t> In </a:t>
            </a:r>
            <a:r>
              <a:rPr lang="en-US" dirty="0"/>
              <a:t>a related problem, </a:t>
            </a:r>
            <a:r>
              <a:rPr lang="en-US" dirty="0" err="1"/>
              <a:t>i'd</a:t>
            </a:r>
            <a:r>
              <a:rPr lang="en-US" dirty="0"/>
              <a:t> like to be able to take a picture of a thermometer (digital or analogue) and record it's reading.</a:t>
            </a:r>
          </a:p>
          <a:p>
            <a:pPr lvl="1"/>
            <a:endParaRPr lang="en-US" dirty="0"/>
          </a:p>
        </p:txBody>
      </p:sp>
    </p:spTree>
    <p:extLst>
      <p:ext uri="{BB962C8B-B14F-4D97-AF65-F5344CB8AC3E}">
        <p14:creationId xmlns:p14="http://schemas.microsoft.com/office/powerpoint/2010/main" val="16472403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Key concepts</a:t>
            </a:r>
            <a:endParaRPr lang="en-US" dirty="0" smtClean="0"/>
          </a:p>
        </p:txBody>
      </p:sp>
      <p:sp>
        <p:nvSpPr>
          <p:cNvPr id="3" name="Content Placeholder 2"/>
          <p:cNvSpPr>
            <a:spLocks noGrp="1"/>
          </p:cNvSpPr>
          <p:nvPr>
            <p:ph idx="1"/>
          </p:nvPr>
        </p:nvSpPr>
        <p:spPr>
          <a:xfrm>
            <a:off x="457200" y="990600"/>
            <a:ext cx="5257800" cy="5638800"/>
          </a:xfrm>
        </p:spPr>
        <p:txBody>
          <a:bodyPr>
            <a:normAutofit fontScale="92500" lnSpcReduction="20000"/>
          </a:bodyPr>
          <a:lstStyle/>
          <a:p>
            <a:pPr>
              <a:defRPr/>
            </a:pPr>
            <a:endParaRPr lang="en-US" dirty="0" smtClean="0"/>
          </a:p>
          <a:p>
            <a:pPr>
              <a:defRPr/>
            </a:pPr>
            <a:r>
              <a:rPr lang="en-US" dirty="0" smtClean="0"/>
              <a:t>Alignment</a:t>
            </a:r>
            <a:endParaRPr lang="en-US" dirty="0"/>
          </a:p>
          <a:p>
            <a:pPr lvl="1">
              <a:defRPr/>
            </a:pPr>
            <a:r>
              <a:rPr lang="en-US" dirty="0" smtClean="0"/>
              <a:t>Hough transform</a:t>
            </a:r>
          </a:p>
          <a:p>
            <a:pPr lvl="1">
              <a:defRPr/>
            </a:pPr>
            <a:r>
              <a:rPr lang="en-US" dirty="0" smtClean="0"/>
              <a:t>RANSAC</a:t>
            </a:r>
          </a:p>
          <a:p>
            <a:pPr lvl="1">
              <a:defRPr/>
            </a:pPr>
            <a:r>
              <a:rPr lang="en-US" dirty="0" smtClean="0"/>
              <a:t>ICP</a:t>
            </a:r>
            <a:endParaRPr lang="en-US" dirty="0" smtClean="0"/>
          </a:p>
          <a:p>
            <a:pPr>
              <a:defRPr/>
            </a:pPr>
            <a:endParaRPr lang="en-US" dirty="0"/>
          </a:p>
          <a:p>
            <a:pPr>
              <a:defRPr/>
            </a:pPr>
            <a:endParaRPr lang="en-US" dirty="0" smtClean="0"/>
          </a:p>
          <a:p>
            <a:pPr>
              <a:defRPr/>
            </a:pPr>
            <a:r>
              <a:rPr lang="en-US" dirty="0" smtClean="0"/>
              <a:t>Object </a:t>
            </a:r>
            <a:r>
              <a:rPr lang="en-US" dirty="0" smtClean="0"/>
              <a:t>instance recognition</a:t>
            </a:r>
          </a:p>
          <a:p>
            <a:pPr lvl="1">
              <a:defRPr/>
            </a:pPr>
            <a:r>
              <a:rPr lang="en-US" dirty="0" smtClean="0"/>
              <a:t>Find </a:t>
            </a:r>
            <a:r>
              <a:rPr lang="en-US" dirty="0" err="1" smtClean="0"/>
              <a:t>keypoints</a:t>
            </a:r>
            <a:r>
              <a:rPr lang="en-US" dirty="0" smtClean="0"/>
              <a:t>, compute descriptors</a:t>
            </a:r>
          </a:p>
          <a:p>
            <a:pPr lvl="1">
              <a:defRPr/>
            </a:pPr>
            <a:r>
              <a:rPr lang="en-US" dirty="0" smtClean="0"/>
              <a:t>Match descriptors</a:t>
            </a:r>
          </a:p>
          <a:p>
            <a:pPr lvl="1">
              <a:defRPr/>
            </a:pPr>
            <a:r>
              <a:rPr lang="en-US" dirty="0" smtClean="0"/>
              <a:t>Vote for / fit affine parameters</a:t>
            </a:r>
          </a:p>
          <a:p>
            <a:pPr lvl="1">
              <a:defRPr/>
            </a:pPr>
            <a:r>
              <a:rPr lang="en-US" dirty="0" smtClean="0"/>
              <a:t>Return object if # inliers &gt; T</a:t>
            </a:r>
          </a:p>
          <a:p>
            <a:pPr lvl="1">
              <a:defRPr/>
            </a:pPr>
            <a:endParaRPr lang="en-US" dirty="0" smtClean="0"/>
          </a:p>
          <a:p>
            <a:pPr lvl="1">
              <a:buFont typeface="Arial" charset="0"/>
              <a:buNone/>
              <a:defRPr/>
            </a:pPr>
            <a:endParaRPr lang="en-US" dirty="0" smtClean="0"/>
          </a:p>
        </p:txBody>
      </p:sp>
      <p:pic>
        <p:nvPicPr>
          <p:cNvPr id="57348" name="Picture 7"/>
          <p:cNvPicPr>
            <a:picLocks noChangeAspect="1" noChangeArrowheads="1"/>
          </p:cNvPicPr>
          <p:nvPr/>
        </p:nvPicPr>
        <p:blipFill>
          <a:blip r:embed="rId2" cstate="print"/>
          <a:srcRect/>
          <a:stretch>
            <a:fillRect/>
          </a:stretch>
        </p:blipFill>
        <p:spPr bwMode="auto">
          <a:xfrm>
            <a:off x="5664200" y="4038600"/>
            <a:ext cx="3479800" cy="2609850"/>
          </a:xfrm>
          <a:prstGeom prst="rect">
            <a:avLst/>
          </a:prstGeom>
          <a:noFill/>
          <a:ln w="9525">
            <a:noFill/>
            <a:miter lim="800000"/>
            <a:headEnd/>
            <a:tailEnd/>
          </a:ln>
        </p:spPr>
      </p:pic>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00200"/>
            <a:ext cx="4267200" cy="180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084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p:txBody>
          <a:bodyPr/>
          <a:lstStyle/>
          <a:p>
            <a:r>
              <a:rPr lang="en-US" smtClean="0"/>
              <a:t>Parametric (global) warping</a:t>
            </a:r>
          </a:p>
        </p:txBody>
      </p:sp>
      <p:sp>
        <p:nvSpPr>
          <p:cNvPr id="742414" name="Rectangle 14"/>
          <p:cNvSpPr>
            <a:spLocks noGrp="1" noChangeArrowheads="1"/>
          </p:cNvSpPr>
          <p:nvPr>
            <p:ph type="body" idx="1"/>
          </p:nvPr>
        </p:nvSpPr>
        <p:spPr>
          <a:xfrm>
            <a:off x="685800" y="2590800"/>
            <a:ext cx="7772400" cy="3124200"/>
          </a:xfrm>
        </p:spPr>
        <p:txBody>
          <a:bodyPr>
            <a:normAutofit fontScale="70000" lnSpcReduction="20000"/>
          </a:bodyPr>
          <a:lstStyle/>
          <a:p>
            <a:pPr>
              <a:buNone/>
            </a:pPr>
            <a:r>
              <a:rPr lang="en-US" dirty="0" smtClean="0"/>
              <a:t>	Transformation T is a coordinate-changing machine:</a:t>
            </a:r>
          </a:p>
          <a:p>
            <a:pPr>
              <a:buNone/>
            </a:pPr>
            <a:r>
              <a:rPr lang="en-US" dirty="0" smtClean="0"/>
              <a:t>					</a:t>
            </a:r>
            <a:r>
              <a:rPr lang="en-US" dirty="0" err="1" smtClean="0"/>
              <a:t>p’</a:t>
            </a:r>
            <a:r>
              <a:rPr lang="en-US" dirty="0" smtClean="0"/>
              <a:t> = </a:t>
            </a:r>
            <a:r>
              <a:rPr lang="en-US" i="1" dirty="0" smtClean="0"/>
              <a:t>T</a:t>
            </a:r>
            <a:r>
              <a:rPr lang="en-US" dirty="0" smtClean="0"/>
              <a:t>(p)</a:t>
            </a:r>
          </a:p>
          <a:p>
            <a:pPr>
              <a:buNone/>
            </a:pPr>
            <a:r>
              <a:rPr lang="en-US" dirty="0" smtClean="0"/>
              <a:t>	</a:t>
            </a:r>
          </a:p>
          <a:p>
            <a:pPr>
              <a:buNone/>
            </a:pPr>
            <a:r>
              <a:rPr lang="en-US" dirty="0" smtClean="0"/>
              <a:t>	What does it mean that </a:t>
            </a:r>
            <a:r>
              <a:rPr lang="en-US" i="1" dirty="0" smtClean="0"/>
              <a:t>T</a:t>
            </a:r>
            <a:r>
              <a:rPr lang="en-US" dirty="0" smtClean="0"/>
              <a:t> is global?</a:t>
            </a:r>
          </a:p>
          <a:p>
            <a:pPr lvl="1"/>
            <a:r>
              <a:rPr lang="en-US" dirty="0" smtClean="0"/>
              <a:t>Is the same for any point p</a:t>
            </a:r>
          </a:p>
          <a:p>
            <a:pPr lvl="1"/>
            <a:r>
              <a:rPr lang="en-US" dirty="0" smtClean="0"/>
              <a:t>can be described by just a few numbers (parameters)</a:t>
            </a:r>
          </a:p>
          <a:p>
            <a:pPr>
              <a:buNone/>
            </a:pPr>
            <a:r>
              <a:rPr lang="en-US" dirty="0" smtClean="0"/>
              <a:t>	</a:t>
            </a:r>
          </a:p>
          <a:p>
            <a:pPr>
              <a:buNone/>
            </a:pPr>
            <a:r>
              <a:rPr lang="en-US" dirty="0" smtClean="0"/>
              <a:t>	For linear transformations, we can represent T as a matrix</a:t>
            </a:r>
          </a:p>
          <a:p>
            <a:pPr>
              <a:buNone/>
            </a:pPr>
            <a:r>
              <a:rPr lang="en-US" dirty="0" smtClean="0"/>
              <a:t>					  </a:t>
            </a:r>
            <a:r>
              <a:rPr lang="en-US" dirty="0" err="1" smtClean="0"/>
              <a:t>p’</a:t>
            </a:r>
            <a:r>
              <a:rPr lang="en-US" dirty="0" smtClean="0"/>
              <a:t> = </a:t>
            </a:r>
            <a:r>
              <a:rPr lang="en-US" b="1" dirty="0" err="1" smtClean="0"/>
              <a:t>T</a:t>
            </a:r>
            <a:r>
              <a:rPr lang="en-US" dirty="0" err="1" smtClean="0"/>
              <a:t>p</a:t>
            </a:r>
            <a:endParaRPr lang="en-US" dirty="0" smtClean="0"/>
          </a:p>
          <a:p>
            <a:endParaRPr lang="en-US" dirty="0" smtClean="0"/>
          </a:p>
        </p:txBody>
      </p:sp>
      <p:grpSp>
        <p:nvGrpSpPr>
          <p:cNvPr id="2" name="Group 6"/>
          <p:cNvGrpSpPr>
            <a:grpSpLocks/>
          </p:cNvGrpSpPr>
          <p:nvPr/>
        </p:nvGrpSpPr>
        <p:grpSpPr bwMode="auto">
          <a:xfrm>
            <a:off x="3352800" y="1352550"/>
            <a:ext cx="1600200" cy="476250"/>
            <a:chOff x="2256" y="2064"/>
            <a:chExt cx="1008" cy="300"/>
          </a:xfrm>
        </p:grpSpPr>
        <p:sp>
          <p:nvSpPr>
            <p:cNvPr id="1036" name="Text Box 7"/>
            <p:cNvSpPr txBox="1">
              <a:spLocks noChangeArrowheads="1"/>
            </p:cNvSpPr>
            <p:nvPr/>
          </p:nvSpPr>
          <p:spPr bwMode="auto">
            <a:xfrm>
              <a:off x="2592" y="2064"/>
              <a:ext cx="336" cy="300"/>
            </a:xfrm>
            <a:prstGeom prst="rect">
              <a:avLst/>
            </a:prstGeom>
            <a:noFill/>
            <a:ln w="19050">
              <a:solidFill>
                <a:schemeClr val="tx1"/>
              </a:solidFill>
              <a:miter lim="800000"/>
              <a:headEnd/>
              <a:tailEnd/>
            </a:ln>
          </p:spPr>
          <p:txBody>
            <a:bodyPr>
              <a:spAutoFit/>
            </a:bodyPr>
            <a:lstStyle/>
            <a:p>
              <a:pPr algn="ctr" eaLnBrk="1" hangingPunct="1">
                <a:spcBef>
                  <a:spcPct val="50000"/>
                </a:spcBef>
              </a:pPr>
              <a:r>
                <a:rPr lang="en-US" i="1"/>
                <a:t>T</a:t>
              </a:r>
            </a:p>
          </p:txBody>
        </p:sp>
        <p:sp>
          <p:nvSpPr>
            <p:cNvPr id="1037" name="Line 8"/>
            <p:cNvSpPr>
              <a:spLocks noChangeShapeType="1"/>
            </p:cNvSpPr>
            <p:nvPr/>
          </p:nvSpPr>
          <p:spPr bwMode="auto">
            <a:xfrm>
              <a:off x="2256" y="2208"/>
              <a:ext cx="336" cy="0"/>
            </a:xfrm>
            <a:prstGeom prst="line">
              <a:avLst/>
            </a:prstGeom>
            <a:noFill/>
            <a:ln w="9525">
              <a:solidFill>
                <a:schemeClr val="tx1"/>
              </a:solidFill>
              <a:round/>
              <a:headEnd/>
              <a:tailEnd type="triangle" w="med" len="med"/>
            </a:ln>
          </p:spPr>
          <p:txBody>
            <a:bodyPr/>
            <a:lstStyle/>
            <a:p>
              <a:endParaRPr lang="en-US"/>
            </a:p>
          </p:txBody>
        </p:sp>
        <p:sp>
          <p:nvSpPr>
            <p:cNvPr id="1038" name="Line 9"/>
            <p:cNvSpPr>
              <a:spLocks noChangeShapeType="1"/>
            </p:cNvSpPr>
            <p:nvPr/>
          </p:nvSpPr>
          <p:spPr bwMode="auto">
            <a:xfrm>
              <a:off x="2928" y="2208"/>
              <a:ext cx="336" cy="0"/>
            </a:xfrm>
            <a:prstGeom prst="line">
              <a:avLst/>
            </a:prstGeom>
            <a:noFill/>
            <a:ln w="9525">
              <a:solidFill>
                <a:schemeClr val="tx1"/>
              </a:solidFill>
              <a:round/>
              <a:headEnd/>
              <a:tailEnd type="triangle" w="med" len="med"/>
            </a:ln>
          </p:spPr>
          <p:txBody>
            <a:bodyPr/>
            <a:lstStyle/>
            <a:p>
              <a:endParaRPr lang="en-US"/>
            </a:p>
          </p:txBody>
        </p:sp>
      </p:grpSp>
      <p:pic>
        <p:nvPicPr>
          <p:cNvPr id="1030" name="Picture 10" descr="HHHIMG_1166"/>
          <p:cNvPicPr>
            <a:picLocks noChangeAspect="1" noChangeArrowheads="1"/>
          </p:cNvPicPr>
          <p:nvPr/>
        </p:nvPicPr>
        <p:blipFill>
          <a:blip r:embed="rId3" cstate="print"/>
          <a:srcRect/>
          <a:stretch>
            <a:fillRect/>
          </a:stretch>
        </p:blipFill>
        <p:spPr bwMode="auto">
          <a:xfrm>
            <a:off x="1524000" y="1038225"/>
            <a:ext cx="1462088" cy="1095375"/>
          </a:xfrm>
          <a:prstGeom prst="rect">
            <a:avLst/>
          </a:prstGeom>
          <a:noFill/>
          <a:ln w="9525">
            <a:noFill/>
            <a:miter lim="800000"/>
            <a:headEnd/>
            <a:tailEnd/>
          </a:ln>
        </p:spPr>
      </p:pic>
      <p:pic>
        <p:nvPicPr>
          <p:cNvPr id="1031" name="Picture 11" descr="HHHIMG_1166"/>
          <p:cNvPicPr>
            <a:picLocks noChangeAspect="1" noChangeArrowheads="1"/>
          </p:cNvPicPr>
          <p:nvPr/>
        </p:nvPicPr>
        <p:blipFill>
          <a:blip r:embed="rId3" cstate="print"/>
          <a:srcRect/>
          <a:stretch>
            <a:fillRect/>
          </a:stretch>
        </p:blipFill>
        <p:spPr bwMode="auto">
          <a:xfrm>
            <a:off x="5486400" y="1371600"/>
            <a:ext cx="1843088" cy="762000"/>
          </a:xfrm>
          <a:prstGeom prst="rect">
            <a:avLst/>
          </a:prstGeom>
          <a:noFill/>
          <a:ln w="9525">
            <a:noFill/>
            <a:miter lim="800000"/>
            <a:headEnd/>
            <a:tailEnd/>
          </a:ln>
        </p:spPr>
      </p:pic>
      <p:sp>
        <p:nvSpPr>
          <p:cNvPr id="1032" name="Text Box 15"/>
          <p:cNvSpPr txBox="1">
            <a:spLocks noChangeArrowheads="1"/>
          </p:cNvSpPr>
          <p:nvPr/>
        </p:nvSpPr>
        <p:spPr bwMode="auto">
          <a:xfrm>
            <a:off x="1524000" y="2133600"/>
            <a:ext cx="1262063" cy="457200"/>
          </a:xfrm>
          <a:prstGeom prst="rect">
            <a:avLst/>
          </a:prstGeom>
          <a:noFill/>
          <a:ln w="9525">
            <a:noFill/>
            <a:miter lim="800000"/>
            <a:headEnd/>
            <a:tailEnd/>
          </a:ln>
        </p:spPr>
        <p:txBody>
          <a:bodyPr wrap="none">
            <a:spAutoFit/>
          </a:bodyPr>
          <a:lstStyle/>
          <a:p>
            <a:r>
              <a:rPr lang="en-US" b="1"/>
              <a:t>p</a:t>
            </a:r>
            <a:r>
              <a:rPr lang="en-US"/>
              <a:t> = (x,y)</a:t>
            </a:r>
          </a:p>
        </p:txBody>
      </p:sp>
      <p:sp>
        <p:nvSpPr>
          <p:cNvPr id="1033" name="Text Box 16"/>
          <p:cNvSpPr txBox="1">
            <a:spLocks noChangeArrowheads="1"/>
          </p:cNvSpPr>
          <p:nvPr/>
        </p:nvSpPr>
        <p:spPr bwMode="auto">
          <a:xfrm>
            <a:off x="5748338" y="2133600"/>
            <a:ext cx="1566862" cy="457200"/>
          </a:xfrm>
          <a:prstGeom prst="rect">
            <a:avLst/>
          </a:prstGeom>
          <a:noFill/>
          <a:ln w="9525">
            <a:noFill/>
            <a:miter lim="800000"/>
            <a:headEnd/>
            <a:tailEnd/>
          </a:ln>
        </p:spPr>
        <p:txBody>
          <a:bodyPr wrap="none">
            <a:spAutoFit/>
          </a:bodyPr>
          <a:lstStyle/>
          <a:p>
            <a:r>
              <a:rPr lang="en-US" b="1"/>
              <a:t>p’</a:t>
            </a:r>
            <a:r>
              <a:rPr lang="en-US"/>
              <a:t> = (x’,y’)</a:t>
            </a:r>
          </a:p>
        </p:txBody>
      </p:sp>
      <p:sp>
        <p:nvSpPr>
          <p:cNvPr id="1034" name="Oval 17"/>
          <p:cNvSpPr>
            <a:spLocks noChangeAspect="1" noChangeArrowheads="1"/>
          </p:cNvSpPr>
          <p:nvPr/>
        </p:nvSpPr>
        <p:spPr bwMode="auto">
          <a:xfrm>
            <a:off x="6129338" y="1481138"/>
            <a:ext cx="119062" cy="119062"/>
          </a:xfrm>
          <a:prstGeom prst="ellipse">
            <a:avLst/>
          </a:prstGeom>
          <a:solidFill>
            <a:srgbClr val="FF0000"/>
          </a:solidFill>
          <a:ln w="9525">
            <a:solidFill>
              <a:schemeClr val="tx1"/>
            </a:solidFill>
            <a:round/>
            <a:headEnd/>
            <a:tailEnd/>
          </a:ln>
        </p:spPr>
        <p:txBody>
          <a:bodyPr wrap="none" anchor="ctr"/>
          <a:lstStyle/>
          <a:p>
            <a:endParaRPr lang="en-US"/>
          </a:p>
        </p:txBody>
      </p:sp>
      <p:sp>
        <p:nvSpPr>
          <p:cNvPr id="1035" name="Oval 18"/>
          <p:cNvSpPr>
            <a:spLocks noChangeAspect="1" noChangeArrowheads="1"/>
          </p:cNvSpPr>
          <p:nvPr/>
        </p:nvSpPr>
        <p:spPr bwMode="auto">
          <a:xfrm>
            <a:off x="2014538" y="1219200"/>
            <a:ext cx="119062" cy="119063"/>
          </a:xfrm>
          <a:prstGeom prst="ellipse">
            <a:avLst/>
          </a:prstGeom>
          <a:solidFill>
            <a:srgbClr val="FF0000"/>
          </a:solidFill>
          <a:ln w="9525">
            <a:solidFill>
              <a:schemeClr val="tx1"/>
            </a:solidFill>
            <a:round/>
            <a:headEnd/>
            <a:tailEnd/>
          </a:ln>
        </p:spPr>
        <p:txBody>
          <a:bodyPr wrap="none" anchor="ctr"/>
          <a:lstStyle/>
          <a:p>
            <a:endParaRPr lang="en-US"/>
          </a:p>
        </p:txBody>
      </p:sp>
      <p:graphicFrame>
        <p:nvGraphicFramePr>
          <p:cNvPr id="742423" name="Object 23"/>
          <p:cNvGraphicFramePr>
            <a:graphicFrameLocks noChangeAspect="1"/>
          </p:cNvGraphicFramePr>
          <p:nvPr>
            <p:extLst>
              <p:ext uri="{D42A27DB-BD31-4B8C-83A1-F6EECF244321}">
                <p14:modId xmlns:p14="http://schemas.microsoft.com/office/powerpoint/2010/main" val="3354345960"/>
              </p:ext>
            </p:extLst>
          </p:nvPr>
        </p:nvGraphicFramePr>
        <p:xfrm>
          <a:off x="3632200" y="5638800"/>
          <a:ext cx="1541463" cy="952500"/>
        </p:xfrm>
        <a:graphic>
          <a:graphicData uri="http://schemas.openxmlformats.org/presentationml/2006/ole">
            <mc:AlternateContent xmlns:mc="http://schemas.openxmlformats.org/markup-compatibility/2006">
              <mc:Choice xmlns:v="urn:schemas-microsoft-com:vml" Requires="v">
                <p:oleObj spid="_x0000_s18435" name="Equation" r:id="rId4" imgW="761760" imgH="469800" progId="Equation.3">
                  <p:embed/>
                </p:oleObj>
              </mc:Choice>
              <mc:Fallback>
                <p:oleObj name="Equation" r:id="rId4" imgW="761760" imgH="469800" progId="Equation.3">
                  <p:embed/>
                  <p:pic>
                    <p:nvPicPr>
                      <p:cNvPr id="0" name=""/>
                      <p:cNvPicPr>
                        <a:picLocks noChangeAspect="1" noChangeArrowheads="1"/>
                      </p:cNvPicPr>
                      <p:nvPr/>
                    </p:nvPicPr>
                    <p:blipFill>
                      <a:blip r:embed="rId5"/>
                      <a:srcRect/>
                      <a:stretch>
                        <a:fillRect/>
                      </a:stretch>
                    </p:blipFill>
                    <p:spPr bwMode="auto">
                      <a:xfrm>
                        <a:off x="3632200" y="5638800"/>
                        <a:ext cx="1541463" cy="952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7680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24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24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24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24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24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241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241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2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transformations</a:t>
            </a:r>
            <a:endParaRPr lang="en-US" dirty="0"/>
          </a:p>
        </p:txBody>
      </p:sp>
      <p:pic>
        <p:nvPicPr>
          <p:cNvPr id="4" name="Picture 4" descr="HHHIMG_1166"/>
          <p:cNvPicPr>
            <a:picLocks noChangeAspect="1" noChangeArrowheads="1"/>
          </p:cNvPicPr>
          <p:nvPr/>
        </p:nvPicPr>
        <p:blipFill>
          <a:blip r:embed="rId2" cstate="print"/>
          <a:srcRect/>
          <a:stretch>
            <a:fillRect/>
          </a:stretch>
        </p:blipFill>
        <p:spPr bwMode="auto">
          <a:xfrm>
            <a:off x="1498600" y="3240833"/>
            <a:ext cx="1462087" cy="1095375"/>
          </a:xfrm>
          <a:prstGeom prst="rect">
            <a:avLst/>
          </a:prstGeom>
          <a:noFill/>
          <a:ln w="9525">
            <a:noFill/>
            <a:miter lim="800000"/>
            <a:headEnd/>
            <a:tailEnd/>
          </a:ln>
        </p:spPr>
      </p:pic>
      <p:sp>
        <p:nvSpPr>
          <p:cNvPr id="5" name="Text Box 5"/>
          <p:cNvSpPr txBox="1">
            <a:spLocks noChangeArrowheads="1"/>
          </p:cNvSpPr>
          <p:nvPr/>
        </p:nvSpPr>
        <p:spPr bwMode="auto">
          <a:xfrm>
            <a:off x="1131887" y="4336208"/>
            <a:ext cx="1371600" cy="366712"/>
          </a:xfrm>
          <a:prstGeom prst="rect">
            <a:avLst/>
          </a:prstGeom>
          <a:noFill/>
          <a:ln w="9525">
            <a:noFill/>
            <a:miter lim="800000"/>
            <a:headEnd/>
            <a:tailEnd/>
          </a:ln>
        </p:spPr>
        <p:txBody>
          <a:bodyPr wrap="square">
            <a:spAutoFit/>
          </a:bodyPr>
          <a:lstStyle/>
          <a:p>
            <a:pPr algn="ctr" eaLnBrk="1" hangingPunct="1">
              <a:spcBef>
                <a:spcPct val="50000"/>
              </a:spcBef>
            </a:pPr>
            <a:r>
              <a:rPr lang="en-US" sz="1800" dirty="0"/>
              <a:t>translation</a:t>
            </a:r>
          </a:p>
        </p:txBody>
      </p:sp>
      <p:pic>
        <p:nvPicPr>
          <p:cNvPr id="6" name="Picture 6" descr="HHHIMG_1166"/>
          <p:cNvPicPr>
            <a:picLocks noChangeAspect="1" noChangeArrowheads="1"/>
          </p:cNvPicPr>
          <p:nvPr/>
        </p:nvPicPr>
        <p:blipFill>
          <a:blip r:embed="rId2" cstate="print"/>
          <a:srcRect/>
          <a:stretch>
            <a:fillRect/>
          </a:stretch>
        </p:blipFill>
        <p:spPr bwMode="auto">
          <a:xfrm>
            <a:off x="6084887" y="3255120"/>
            <a:ext cx="1462088" cy="762000"/>
          </a:xfrm>
          <a:prstGeom prst="rect">
            <a:avLst/>
          </a:prstGeom>
          <a:noFill/>
          <a:ln w="9525">
            <a:noFill/>
            <a:miter lim="800000"/>
            <a:headEnd/>
            <a:tailEnd/>
          </a:ln>
        </p:spPr>
      </p:pic>
      <p:pic>
        <p:nvPicPr>
          <p:cNvPr id="7" name="Picture 7" descr="rotated"/>
          <p:cNvPicPr>
            <a:picLocks noChangeAspect="1" noChangeArrowheads="1"/>
          </p:cNvPicPr>
          <p:nvPr/>
        </p:nvPicPr>
        <p:blipFill>
          <a:blip r:embed="rId3" cstate="print"/>
          <a:srcRect/>
          <a:stretch>
            <a:fillRect/>
          </a:stretch>
        </p:blipFill>
        <p:spPr bwMode="auto">
          <a:xfrm>
            <a:off x="3494087" y="3026520"/>
            <a:ext cx="1755775" cy="1411288"/>
          </a:xfrm>
          <a:prstGeom prst="rect">
            <a:avLst/>
          </a:prstGeom>
          <a:noFill/>
          <a:ln w="9525">
            <a:noFill/>
            <a:miter lim="800000"/>
            <a:headEnd/>
            <a:tailEnd/>
          </a:ln>
        </p:spPr>
      </p:pic>
      <p:sp>
        <p:nvSpPr>
          <p:cNvPr id="8" name="Text Box 8"/>
          <p:cNvSpPr txBox="1">
            <a:spLocks noChangeArrowheads="1"/>
          </p:cNvSpPr>
          <p:nvPr/>
        </p:nvSpPr>
        <p:spPr bwMode="auto">
          <a:xfrm>
            <a:off x="3725862" y="4321920"/>
            <a:ext cx="1219200" cy="366713"/>
          </a:xfrm>
          <a:prstGeom prst="rect">
            <a:avLst/>
          </a:prstGeom>
          <a:noFill/>
          <a:ln w="9525">
            <a:noFill/>
            <a:miter lim="800000"/>
            <a:headEnd/>
            <a:tailEnd/>
          </a:ln>
        </p:spPr>
        <p:txBody>
          <a:bodyPr>
            <a:spAutoFit/>
          </a:bodyPr>
          <a:lstStyle/>
          <a:p>
            <a:pPr algn="ctr" eaLnBrk="1" hangingPunct="1">
              <a:spcBef>
                <a:spcPct val="50000"/>
              </a:spcBef>
            </a:pPr>
            <a:r>
              <a:rPr lang="en-US" sz="1800"/>
              <a:t>rotation</a:t>
            </a:r>
          </a:p>
        </p:txBody>
      </p:sp>
      <p:sp>
        <p:nvSpPr>
          <p:cNvPr id="9" name="Text Box 9"/>
          <p:cNvSpPr txBox="1">
            <a:spLocks noChangeArrowheads="1"/>
          </p:cNvSpPr>
          <p:nvPr/>
        </p:nvSpPr>
        <p:spPr bwMode="auto">
          <a:xfrm>
            <a:off x="6161087" y="4245720"/>
            <a:ext cx="1219200" cy="366713"/>
          </a:xfrm>
          <a:prstGeom prst="rect">
            <a:avLst/>
          </a:prstGeom>
          <a:noFill/>
          <a:ln w="9525">
            <a:noFill/>
            <a:miter lim="800000"/>
            <a:headEnd/>
            <a:tailEnd/>
          </a:ln>
        </p:spPr>
        <p:txBody>
          <a:bodyPr>
            <a:spAutoFit/>
          </a:bodyPr>
          <a:lstStyle/>
          <a:p>
            <a:pPr algn="ctr" eaLnBrk="1" hangingPunct="1">
              <a:spcBef>
                <a:spcPct val="50000"/>
              </a:spcBef>
            </a:pPr>
            <a:r>
              <a:rPr lang="en-US" sz="1800"/>
              <a:t>aspect</a:t>
            </a:r>
          </a:p>
        </p:txBody>
      </p:sp>
      <p:pic>
        <p:nvPicPr>
          <p:cNvPr id="10" name="Picture 10" descr="affine"/>
          <p:cNvPicPr>
            <a:picLocks noChangeAspect="1" noChangeArrowheads="1"/>
          </p:cNvPicPr>
          <p:nvPr/>
        </p:nvPicPr>
        <p:blipFill>
          <a:blip r:embed="rId4" cstate="print"/>
          <a:srcRect/>
          <a:stretch>
            <a:fillRect/>
          </a:stretch>
        </p:blipFill>
        <p:spPr bwMode="auto">
          <a:xfrm>
            <a:off x="2262932" y="4967287"/>
            <a:ext cx="1746250" cy="1306513"/>
          </a:xfrm>
          <a:prstGeom prst="rect">
            <a:avLst/>
          </a:prstGeom>
          <a:noFill/>
          <a:ln w="9525">
            <a:noFill/>
            <a:miter lim="800000"/>
            <a:headEnd/>
            <a:tailEnd/>
          </a:ln>
        </p:spPr>
      </p:pic>
      <p:sp>
        <p:nvSpPr>
          <p:cNvPr id="11" name="Text Box 11"/>
          <p:cNvSpPr txBox="1">
            <a:spLocks noChangeArrowheads="1"/>
          </p:cNvSpPr>
          <p:nvPr/>
        </p:nvSpPr>
        <p:spPr bwMode="auto">
          <a:xfrm>
            <a:off x="2415332" y="6267061"/>
            <a:ext cx="1219200" cy="366713"/>
          </a:xfrm>
          <a:prstGeom prst="rect">
            <a:avLst/>
          </a:prstGeom>
          <a:noFill/>
          <a:ln w="9525">
            <a:noFill/>
            <a:miter lim="800000"/>
            <a:headEnd/>
            <a:tailEnd/>
          </a:ln>
        </p:spPr>
        <p:txBody>
          <a:bodyPr>
            <a:spAutoFit/>
          </a:bodyPr>
          <a:lstStyle/>
          <a:p>
            <a:pPr algn="ctr" eaLnBrk="1" hangingPunct="1">
              <a:spcBef>
                <a:spcPct val="50000"/>
              </a:spcBef>
            </a:pPr>
            <a:r>
              <a:rPr lang="en-US" sz="1800" dirty="0"/>
              <a:t>affine</a:t>
            </a:r>
          </a:p>
        </p:txBody>
      </p:sp>
      <p:pic>
        <p:nvPicPr>
          <p:cNvPr id="12" name="Picture 12" descr="perspective"/>
          <p:cNvPicPr>
            <a:picLocks noChangeAspect="1" noChangeArrowheads="1"/>
          </p:cNvPicPr>
          <p:nvPr/>
        </p:nvPicPr>
        <p:blipFill>
          <a:blip r:embed="rId5" cstate="print"/>
          <a:srcRect/>
          <a:stretch>
            <a:fillRect/>
          </a:stretch>
        </p:blipFill>
        <p:spPr bwMode="auto">
          <a:xfrm>
            <a:off x="4777532" y="5119687"/>
            <a:ext cx="1563688" cy="1001713"/>
          </a:xfrm>
          <a:prstGeom prst="rect">
            <a:avLst/>
          </a:prstGeom>
          <a:noFill/>
          <a:ln w="9525">
            <a:noFill/>
            <a:miter lim="800000"/>
            <a:headEnd/>
            <a:tailEnd/>
          </a:ln>
        </p:spPr>
      </p:pic>
      <p:sp>
        <p:nvSpPr>
          <p:cNvPr id="13" name="Text Box 13"/>
          <p:cNvSpPr txBox="1">
            <a:spLocks noChangeArrowheads="1"/>
          </p:cNvSpPr>
          <p:nvPr/>
        </p:nvSpPr>
        <p:spPr bwMode="auto">
          <a:xfrm>
            <a:off x="4893420" y="6211887"/>
            <a:ext cx="1371600" cy="366713"/>
          </a:xfrm>
          <a:prstGeom prst="rect">
            <a:avLst/>
          </a:prstGeom>
          <a:noFill/>
          <a:ln w="9525">
            <a:noFill/>
            <a:miter lim="800000"/>
            <a:headEnd/>
            <a:tailEnd/>
          </a:ln>
        </p:spPr>
        <p:txBody>
          <a:bodyPr>
            <a:spAutoFit/>
          </a:bodyPr>
          <a:lstStyle/>
          <a:p>
            <a:pPr algn="ctr" eaLnBrk="1" hangingPunct="1">
              <a:spcBef>
                <a:spcPct val="50000"/>
              </a:spcBef>
            </a:pPr>
            <a:r>
              <a:rPr lang="en-US" sz="1800"/>
              <a:t>perspective</a:t>
            </a:r>
          </a:p>
        </p:txBody>
      </p:sp>
      <p:pic>
        <p:nvPicPr>
          <p:cNvPr id="16" name="Picture 4" descr="HHHIMG_1166"/>
          <p:cNvPicPr>
            <a:picLocks noChangeAspect="1" noChangeArrowheads="1"/>
          </p:cNvPicPr>
          <p:nvPr/>
        </p:nvPicPr>
        <p:blipFill>
          <a:blip r:embed="rId2" cstate="print"/>
          <a:srcRect/>
          <a:stretch>
            <a:fillRect/>
          </a:stretch>
        </p:blipFill>
        <p:spPr bwMode="auto">
          <a:xfrm>
            <a:off x="3640930" y="1024812"/>
            <a:ext cx="1462087" cy="1095375"/>
          </a:xfrm>
          <a:prstGeom prst="rect">
            <a:avLst/>
          </a:prstGeom>
          <a:noFill/>
          <a:ln w="9525">
            <a:noFill/>
            <a:miter lim="800000"/>
            <a:headEnd/>
            <a:tailEnd/>
          </a:ln>
        </p:spPr>
      </p:pic>
      <p:sp>
        <p:nvSpPr>
          <p:cNvPr id="17" name="TextBox 16"/>
          <p:cNvSpPr txBox="1"/>
          <p:nvPr/>
        </p:nvSpPr>
        <p:spPr>
          <a:xfrm>
            <a:off x="3862500" y="2120187"/>
            <a:ext cx="928459" cy="369332"/>
          </a:xfrm>
          <a:prstGeom prst="rect">
            <a:avLst/>
          </a:prstGeom>
          <a:noFill/>
        </p:spPr>
        <p:txBody>
          <a:bodyPr wrap="none" rtlCol="0">
            <a:spAutoFit/>
          </a:bodyPr>
          <a:lstStyle/>
          <a:p>
            <a:r>
              <a:rPr lang="en-US" dirty="0" smtClean="0"/>
              <a:t>original</a:t>
            </a:r>
            <a:endParaRPr lang="en-US" dirty="0"/>
          </a:p>
        </p:txBody>
      </p:sp>
      <p:sp>
        <p:nvSpPr>
          <p:cNvPr id="18" name="TextBox 17"/>
          <p:cNvSpPr txBox="1"/>
          <p:nvPr/>
        </p:nvSpPr>
        <p:spPr>
          <a:xfrm>
            <a:off x="3667313" y="2628606"/>
            <a:ext cx="1582549" cy="369332"/>
          </a:xfrm>
          <a:prstGeom prst="rect">
            <a:avLst/>
          </a:prstGeom>
          <a:noFill/>
        </p:spPr>
        <p:txBody>
          <a:bodyPr wrap="none" rtlCol="0">
            <a:spAutoFit/>
          </a:bodyPr>
          <a:lstStyle/>
          <a:p>
            <a:r>
              <a:rPr lang="en-US" b="1" dirty="0" smtClean="0"/>
              <a:t>Transformed</a:t>
            </a:r>
            <a:endParaRPr lang="en-US" b="1" dirty="0"/>
          </a:p>
        </p:txBody>
      </p:sp>
      <p:sp>
        <p:nvSpPr>
          <p:cNvPr id="19" name="TextBox 18"/>
          <p:cNvSpPr txBox="1"/>
          <p:nvPr/>
        </p:nvSpPr>
        <p:spPr>
          <a:xfrm>
            <a:off x="6705600" y="6372164"/>
            <a:ext cx="2609476" cy="523220"/>
          </a:xfrm>
          <a:prstGeom prst="rect">
            <a:avLst/>
          </a:prstGeom>
          <a:noFill/>
        </p:spPr>
        <p:txBody>
          <a:bodyPr wrap="square" rtlCol="0">
            <a:spAutoFit/>
          </a:bodyPr>
          <a:lstStyle/>
          <a:p>
            <a:r>
              <a:rPr lang="en-US" sz="1400" dirty="0" smtClean="0">
                <a:solidFill>
                  <a:schemeClr val="bg1">
                    <a:lumMod val="65000"/>
                  </a:schemeClr>
                </a:solidFill>
              </a:rPr>
              <a:t>Slide credit (next few slides): A. Efros and/or S. Seitz</a:t>
            </a:r>
            <a:endParaRPr lang="en-US" sz="1400" dirty="0">
              <a:solidFill>
                <a:schemeClr val="bg1">
                  <a:lumMod val="65000"/>
                </a:schemeClr>
              </a:solidFill>
            </a:endParaRPr>
          </a:p>
        </p:txBody>
      </p:sp>
    </p:spTree>
    <p:extLst>
      <p:ext uri="{BB962C8B-B14F-4D97-AF65-F5344CB8AC3E}">
        <p14:creationId xmlns:p14="http://schemas.microsoft.com/office/powerpoint/2010/main" val="2710559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7388" y="76200"/>
            <a:ext cx="7770812" cy="838200"/>
          </a:xfrm>
        </p:spPr>
        <p:txBody>
          <a:bodyPr/>
          <a:lstStyle/>
          <a:p>
            <a:r>
              <a:rPr lang="en-US" smtClean="0"/>
              <a:t>Scaling</a:t>
            </a:r>
          </a:p>
        </p:txBody>
      </p:sp>
      <p:sp>
        <p:nvSpPr>
          <p:cNvPr id="22531" name="Rectangle 3"/>
          <p:cNvSpPr>
            <a:spLocks noGrp="1" noChangeArrowheads="1"/>
          </p:cNvSpPr>
          <p:nvPr>
            <p:ph type="body" idx="1"/>
          </p:nvPr>
        </p:nvSpPr>
        <p:spPr>
          <a:xfrm>
            <a:off x="685800" y="914400"/>
            <a:ext cx="7772400" cy="2398713"/>
          </a:xfrm>
        </p:spPr>
        <p:txBody>
          <a:bodyPr/>
          <a:lstStyle/>
          <a:p>
            <a:pPr>
              <a:lnSpc>
                <a:spcPct val="90000"/>
              </a:lnSpc>
            </a:pPr>
            <a:r>
              <a:rPr lang="en-US" sz="2000" i="1" smtClean="0">
                <a:solidFill>
                  <a:srgbClr val="CC3300"/>
                </a:solidFill>
              </a:rPr>
              <a:t>Scaling</a:t>
            </a:r>
            <a:r>
              <a:rPr lang="en-US" sz="2000" smtClean="0"/>
              <a:t> a coordinate means multiplying each of its components by a scalar</a:t>
            </a:r>
          </a:p>
          <a:p>
            <a:pPr>
              <a:lnSpc>
                <a:spcPct val="90000"/>
              </a:lnSpc>
            </a:pPr>
            <a:r>
              <a:rPr lang="en-US" sz="2000" i="1" smtClean="0">
                <a:solidFill>
                  <a:srgbClr val="CC3300"/>
                </a:solidFill>
              </a:rPr>
              <a:t>Uniform scaling</a:t>
            </a:r>
            <a:r>
              <a:rPr lang="en-US" sz="2000" smtClean="0"/>
              <a:t> means this scalar is the same for all components:</a:t>
            </a:r>
          </a:p>
        </p:txBody>
      </p:sp>
      <p:grpSp>
        <p:nvGrpSpPr>
          <p:cNvPr id="2" name="Group 4"/>
          <p:cNvGrpSpPr>
            <a:grpSpLocks/>
          </p:cNvGrpSpPr>
          <p:nvPr/>
        </p:nvGrpSpPr>
        <p:grpSpPr bwMode="auto">
          <a:xfrm>
            <a:off x="609600" y="3505200"/>
            <a:ext cx="3048000" cy="2743200"/>
            <a:chOff x="816" y="2208"/>
            <a:chExt cx="1920" cy="1728"/>
          </a:xfrm>
        </p:grpSpPr>
        <p:sp>
          <p:nvSpPr>
            <p:cNvPr id="22562" name="Line 5"/>
            <p:cNvSpPr>
              <a:spLocks noChangeShapeType="1"/>
            </p:cNvSpPr>
            <p:nvPr/>
          </p:nvSpPr>
          <p:spPr bwMode="auto">
            <a:xfrm>
              <a:off x="1056" y="2208"/>
              <a:ext cx="0" cy="1728"/>
            </a:xfrm>
            <a:prstGeom prst="line">
              <a:avLst/>
            </a:prstGeom>
            <a:noFill/>
            <a:ln w="38100">
              <a:solidFill>
                <a:schemeClr val="tx1"/>
              </a:solidFill>
              <a:round/>
              <a:headEnd/>
              <a:tailEnd/>
            </a:ln>
          </p:spPr>
          <p:txBody>
            <a:bodyPr wrap="none" anchor="ctr"/>
            <a:lstStyle/>
            <a:p>
              <a:endParaRPr lang="en-US"/>
            </a:p>
          </p:txBody>
        </p:sp>
        <p:sp>
          <p:nvSpPr>
            <p:cNvPr id="22563" name="Line 6"/>
            <p:cNvSpPr>
              <a:spLocks noChangeShapeType="1"/>
            </p:cNvSpPr>
            <p:nvPr/>
          </p:nvSpPr>
          <p:spPr bwMode="auto">
            <a:xfrm>
              <a:off x="816" y="3744"/>
              <a:ext cx="1920" cy="0"/>
            </a:xfrm>
            <a:prstGeom prst="line">
              <a:avLst/>
            </a:prstGeom>
            <a:noFill/>
            <a:ln w="38100">
              <a:solidFill>
                <a:schemeClr val="tx1"/>
              </a:solidFill>
              <a:round/>
              <a:headEnd/>
              <a:tailEnd/>
            </a:ln>
          </p:spPr>
          <p:txBody>
            <a:bodyPr wrap="none" anchor="ctr"/>
            <a:lstStyle/>
            <a:p>
              <a:endParaRPr lang="en-US"/>
            </a:p>
          </p:txBody>
        </p:sp>
        <p:sp>
          <p:nvSpPr>
            <p:cNvPr id="22564" name="Line 7"/>
            <p:cNvSpPr>
              <a:spLocks noChangeShapeType="1"/>
            </p:cNvSpPr>
            <p:nvPr/>
          </p:nvSpPr>
          <p:spPr bwMode="auto">
            <a:xfrm>
              <a:off x="1248" y="3696"/>
              <a:ext cx="0" cy="96"/>
            </a:xfrm>
            <a:prstGeom prst="line">
              <a:avLst/>
            </a:prstGeom>
            <a:noFill/>
            <a:ln w="38100">
              <a:solidFill>
                <a:schemeClr val="tx1"/>
              </a:solidFill>
              <a:round/>
              <a:headEnd/>
              <a:tailEnd/>
            </a:ln>
          </p:spPr>
          <p:txBody>
            <a:bodyPr wrap="none" anchor="ctr"/>
            <a:lstStyle/>
            <a:p>
              <a:endParaRPr lang="en-US"/>
            </a:p>
          </p:txBody>
        </p:sp>
        <p:sp>
          <p:nvSpPr>
            <p:cNvPr id="22565" name="Line 8"/>
            <p:cNvSpPr>
              <a:spLocks noChangeShapeType="1"/>
            </p:cNvSpPr>
            <p:nvPr/>
          </p:nvSpPr>
          <p:spPr bwMode="auto">
            <a:xfrm>
              <a:off x="1440" y="3696"/>
              <a:ext cx="0" cy="96"/>
            </a:xfrm>
            <a:prstGeom prst="line">
              <a:avLst/>
            </a:prstGeom>
            <a:noFill/>
            <a:ln w="38100">
              <a:solidFill>
                <a:schemeClr val="tx1"/>
              </a:solidFill>
              <a:round/>
              <a:headEnd/>
              <a:tailEnd/>
            </a:ln>
          </p:spPr>
          <p:txBody>
            <a:bodyPr wrap="none" anchor="ctr"/>
            <a:lstStyle/>
            <a:p>
              <a:endParaRPr lang="en-US"/>
            </a:p>
          </p:txBody>
        </p:sp>
        <p:sp>
          <p:nvSpPr>
            <p:cNvPr id="22566" name="Line 9"/>
            <p:cNvSpPr>
              <a:spLocks noChangeShapeType="1"/>
            </p:cNvSpPr>
            <p:nvPr/>
          </p:nvSpPr>
          <p:spPr bwMode="auto">
            <a:xfrm>
              <a:off x="1632" y="3696"/>
              <a:ext cx="0" cy="96"/>
            </a:xfrm>
            <a:prstGeom prst="line">
              <a:avLst/>
            </a:prstGeom>
            <a:noFill/>
            <a:ln w="38100">
              <a:solidFill>
                <a:schemeClr val="tx1"/>
              </a:solidFill>
              <a:round/>
              <a:headEnd/>
              <a:tailEnd/>
            </a:ln>
          </p:spPr>
          <p:txBody>
            <a:bodyPr wrap="none" anchor="ctr"/>
            <a:lstStyle/>
            <a:p>
              <a:endParaRPr lang="en-US"/>
            </a:p>
          </p:txBody>
        </p:sp>
        <p:sp>
          <p:nvSpPr>
            <p:cNvPr id="22567" name="Line 10"/>
            <p:cNvSpPr>
              <a:spLocks noChangeShapeType="1"/>
            </p:cNvSpPr>
            <p:nvPr/>
          </p:nvSpPr>
          <p:spPr bwMode="auto">
            <a:xfrm>
              <a:off x="1824" y="3696"/>
              <a:ext cx="0" cy="96"/>
            </a:xfrm>
            <a:prstGeom prst="line">
              <a:avLst/>
            </a:prstGeom>
            <a:noFill/>
            <a:ln w="38100">
              <a:solidFill>
                <a:schemeClr val="tx1"/>
              </a:solidFill>
              <a:round/>
              <a:headEnd/>
              <a:tailEnd/>
            </a:ln>
          </p:spPr>
          <p:txBody>
            <a:bodyPr wrap="none" anchor="ctr"/>
            <a:lstStyle/>
            <a:p>
              <a:endParaRPr lang="en-US"/>
            </a:p>
          </p:txBody>
        </p:sp>
        <p:sp>
          <p:nvSpPr>
            <p:cNvPr id="22568" name="Line 11"/>
            <p:cNvSpPr>
              <a:spLocks noChangeShapeType="1"/>
            </p:cNvSpPr>
            <p:nvPr/>
          </p:nvSpPr>
          <p:spPr bwMode="auto">
            <a:xfrm>
              <a:off x="2016" y="3696"/>
              <a:ext cx="0" cy="96"/>
            </a:xfrm>
            <a:prstGeom prst="line">
              <a:avLst/>
            </a:prstGeom>
            <a:noFill/>
            <a:ln w="38100">
              <a:solidFill>
                <a:schemeClr val="tx1"/>
              </a:solidFill>
              <a:round/>
              <a:headEnd/>
              <a:tailEnd/>
            </a:ln>
          </p:spPr>
          <p:txBody>
            <a:bodyPr wrap="none" anchor="ctr"/>
            <a:lstStyle/>
            <a:p>
              <a:endParaRPr lang="en-US"/>
            </a:p>
          </p:txBody>
        </p:sp>
        <p:sp>
          <p:nvSpPr>
            <p:cNvPr id="22569" name="Line 12"/>
            <p:cNvSpPr>
              <a:spLocks noChangeShapeType="1"/>
            </p:cNvSpPr>
            <p:nvPr/>
          </p:nvSpPr>
          <p:spPr bwMode="auto">
            <a:xfrm>
              <a:off x="2208" y="3696"/>
              <a:ext cx="0" cy="96"/>
            </a:xfrm>
            <a:prstGeom prst="line">
              <a:avLst/>
            </a:prstGeom>
            <a:noFill/>
            <a:ln w="38100">
              <a:solidFill>
                <a:schemeClr val="tx1"/>
              </a:solidFill>
              <a:round/>
              <a:headEnd/>
              <a:tailEnd/>
            </a:ln>
          </p:spPr>
          <p:txBody>
            <a:bodyPr wrap="none" anchor="ctr"/>
            <a:lstStyle/>
            <a:p>
              <a:endParaRPr lang="en-US"/>
            </a:p>
          </p:txBody>
        </p:sp>
        <p:sp>
          <p:nvSpPr>
            <p:cNvPr id="22570" name="Line 13"/>
            <p:cNvSpPr>
              <a:spLocks noChangeShapeType="1"/>
            </p:cNvSpPr>
            <p:nvPr/>
          </p:nvSpPr>
          <p:spPr bwMode="auto">
            <a:xfrm>
              <a:off x="2400" y="3696"/>
              <a:ext cx="0" cy="96"/>
            </a:xfrm>
            <a:prstGeom prst="line">
              <a:avLst/>
            </a:prstGeom>
            <a:noFill/>
            <a:ln w="38100">
              <a:solidFill>
                <a:schemeClr val="tx1"/>
              </a:solidFill>
              <a:round/>
              <a:headEnd/>
              <a:tailEnd/>
            </a:ln>
          </p:spPr>
          <p:txBody>
            <a:bodyPr wrap="none" anchor="ctr"/>
            <a:lstStyle/>
            <a:p>
              <a:endParaRPr lang="en-US"/>
            </a:p>
          </p:txBody>
        </p:sp>
        <p:sp>
          <p:nvSpPr>
            <p:cNvPr id="22571" name="Line 14"/>
            <p:cNvSpPr>
              <a:spLocks noChangeShapeType="1"/>
            </p:cNvSpPr>
            <p:nvPr/>
          </p:nvSpPr>
          <p:spPr bwMode="auto">
            <a:xfrm>
              <a:off x="2592" y="3696"/>
              <a:ext cx="0" cy="96"/>
            </a:xfrm>
            <a:prstGeom prst="line">
              <a:avLst/>
            </a:prstGeom>
            <a:noFill/>
            <a:ln w="38100">
              <a:solidFill>
                <a:schemeClr val="tx1"/>
              </a:solidFill>
              <a:round/>
              <a:headEnd/>
              <a:tailEnd/>
            </a:ln>
          </p:spPr>
          <p:txBody>
            <a:bodyPr wrap="none" anchor="ctr"/>
            <a:lstStyle/>
            <a:p>
              <a:endParaRPr lang="en-US"/>
            </a:p>
          </p:txBody>
        </p:sp>
        <p:sp>
          <p:nvSpPr>
            <p:cNvPr id="22572" name="Line 15"/>
            <p:cNvSpPr>
              <a:spLocks noChangeShapeType="1"/>
            </p:cNvSpPr>
            <p:nvPr/>
          </p:nvSpPr>
          <p:spPr bwMode="auto">
            <a:xfrm>
              <a:off x="1008" y="3552"/>
              <a:ext cx="96" cy="0"/>
            </a:xfrm>
            <a:prstGeom prst="line">
              <a:avLst/>
            </a:prstGeom>
            <a:noFill/>
            <a:ln w="38100">
              <a:solidFill>
                <a:schemeClr val="tx1"/>
              </a:solidFill>
              <a:round/>
              <a:headEnd/>
              <a:tailEnd/>
            </a:ln>
          </p:spPr>
          <p:txBody>
            <a:bodyPr wrap="none" anchor="ctr"/>
            <a:lstStyle/>
            <a:p>
              <a:endParaRPr lang="en-US"/>
            </a:p>
          </p:txBody>
        </p:sp>
        <p:sp>
          <p:nvSpPr>
            <p:cNvPr id="22573" name="Line 16"/>
            <p:cNvSpPr>
              <a:spLocks noChangeShapeType="1"/>
            </p:cNvSpPr>
            <p:nvPr/>
          </p:nvSpPr>
          <p:spPr bwMode="auto">
            <a:xfrm>
              <a:off x="1008" y="3360"/>
              <a:ext cx="96" cy="0"/>
            </a:xfrm>
            <a:prstGeom prst="line">
              <a:avLst/>
            </a:prstGeom>
            <a:noFill/>
            <a:ln w="38100">
              <a:solidFill>
                <a:schemeClr val="tx1"/>
              </a:solidFill>
              <a:round/>
              <a:headEnd/>
              <a:tailEnd/>
            </a:ln>
          </p:spPr>
          <p:txBody>
            <a:bodyPr wrap="none" anchor="ctr"/>
            <a:lstStyle/>
            <a:p>
              <a:endParaRPr lang="en-US"/>
            </a:p>
          </p:txBody>
        </p:sp>
        <p:sp>
          <p:nvSpPr>
            <p:cNvPr id="22574" name="Line 17"/>
            <p:cNvSpPr>
              <a:spLocks noChangeShapeType="1"/>
            </p:cNvSpPr>
            <p:nvPr/>
          </p:nvSpPr>
          <p:spPr bwMode="auto">
            <a:xfrm>
              <a:off x="1008" y="3168"/>
              <a:ext cx="96" cy="0"/>
            </a:xfrm>
            <a:prstGeom prst="line">
              <a:avLst/>
            </a:prstGeom>
            <a:noFill/>
            <a:ln w="38100">
              <a:solidFill>
                <a:schemeClr val="tx1"/>
              </a:solidFill>
              <a:round/>
              <a:headEnd/>
              <a:tailEnd/>
            </a:ln>
          </p:spPr>
          <p:txBody>
            <a:bodyPr wrap="none" anchor="ctr"/>
            <a:lstStyle/>
            <a:p>
              <a:endParaRPr lang="en-US"/>
            </a:p>
          </p:txBody>
        </p:sp>
        <p:sp>
          <p:nvSpPr>
            <p:cNvPr id="22575" name="Line 18"/>
            <p:cNvSpPr>
              <a:spLocks noChangeShapeType="1"/>
            </p:cNvSpPr>
            <p:nvPr/>
          </p:nvSpPr>
          <p:spPr bwMode="auto">
            <a:xfrm>
              <a:off x="1008" y="2976"/>
              <a:ext cx="96" cy="0"/>
            </a:xfrm>
            <a:prstGeom prst="line">
              <a:avLst/>
            </a:prstGeom>
            <a:noFill/>
            <a:ln w="38100">
              <a:solidFill>
                <a:schemeClr val="tx1"/>
              </a:solidFill>
              <a:round/>
              <a:headEnd/>
              <a:tailEnd/>
            </a:ln>
          </p:spPr>
          <p:txBody>
            <a:bodyPr wrap="none" anchor="ctr"/>
            <a:lstStyle/>
            <a:p>
              <a:endParaRPr lang="en-US"/>
            </a:p>
          </p:txBody>
        </p:sp>
        <p:sp>
          <p:nvSpPr>
            <p:cNvPr id="22576" name="Line 19"/>
            <p:cNvSpPr>
              <a:spLocks noChangeShapeType="1"/>
            </p:cNvSpPr>
            <p:nvPr/>
          </p:nvSpPr>
          <p:spPr bwMode="auto">
            <a:xfrm>
              <a:off x="1008" y="2784"/>
              <a:ext cx="96" cy="0"/>
            </a:xfrm>
            <a:prstGeom prst="line">
              <a:avLst/>
            </a:prstGeom>
            <a:noFill/>
            <a:ln w="38100">
              <a:solidFill>
                <a:schemeClr val="tx1"/>
              </a:solidFill>
              <a:round/>
              <a:headEnd/>
              <a:tailEnd/>
            </a:ln>
          </p:spPr>
          <p:txBody>
            <a:bodyPr wrap="none" anchor="ctr"/>
            <a:lstStyle/>
            <a:p>
              <a:endParaRPr lang="en-US"/>
            </a:p>
          </p:txBody>
        </p:sp>
        <p:sp>
          <p:nvSpPr>
            <p:cNvPr id="22577" name="Line 20"/>
            <p:cNvSpPr>
              <a:spLocks noChangeShapeType="1"/>
            </p:cNvSpPr>
            <p:nvPr/>
          </p:nvSpPr>
          <p:spPr bwMode="auto">
            <a:xfrm>
              <a:off x="1008" y="2592"/>
              <a:ext cx="96" cy="0"/>
            </a:xfrm>
            <a:prstGeom prst="line">
              <a:avLst/>
            </a:prstGeom>
            <a:noFill/>
            <a:ln w="38100">
              <a:solidFill>
                <a:schemeClr val="tx1"/>
              </a:solidFill>
              <a:round/>
              <a:headEnd/>
              <a:tailEnd/>
            </a:ln>
          </p:spPr>
          <p:txBody>
            <a:bodyPr wrap="none" anchor="ctr"/>
            <a:lstStyle/>
            <a:p>
              <a:endParaRPr lang="en-US"/>
            </a:p>
          </p:txBody>
        </p:sp>
        <p:sp>
          <p:nvSpPr>
            <p:cNvPr id="22578" name="Line 21"/>
            <p:cNvSpPr>
              <a:spLocks noChangeShapeType="1"/>
            </p:cNvSpPr>
            <p:nvPr/>
          </p:nvSpPr>
          <p:spPr bwMode="auto">
            <a:xfrm>
              <a:off x="1008" y="2400"/>
              <a:ext cx="96" cy="0"/>
            </a:xfrm>
            <a:prstGeom prst="line">
              <a:avLst/>
            </a:prstGeom>
            <a:noFill/>
            <a:ln w="38100">
              <a:solidFill>
                <a:schemeClr val="tx1"/>
              </a:solidFill>
              <a:round/>
              <a:headEnd/>
              <a:tailEnd/>
            </a:ln>
          </p:spPr>
          <p:txBody>
            <a:bodyPr wrap="none" anchor="ctr"/>
            <a:lstStyle/>
            <a:p>
              <a:endParaRPr lang="en-US"/>
            </a:p>
          </p:txBody>
        </p:sp>
        <p:sp>
          <p:nvSpPr>
            <p:cNvPr id="22579" name="Line 22"/>
            <p:cNvSpPr>
              <a:spLocks noChangeShapeType="1"/>
            </p:cNvSpPr>
            <p:nvPr/>
          </p:nvSpPr>
          <p:spPr bwMode="auto">
            <a:xfrm>
              <a:off x="1008" y="2208"/>
              <a:ext cx="96" cy="0"/>
            </a:xfrm>
            <a:prstGeom prst="line">
              <a:avLst/>
            </a:prstGeom>
            <a:noFill/>
            <a:ln w="38100">
              <a:solidFill>
                <a:schemeClr val="tx1"/>
              </a:solidFill>
              <a:round/>
              <a:headEnd/>
              <a:tailEnd/>
            </a:ln>
          </p:spPr>
          <p:txBody>
            <a:bodyPr wrap="none" anchor="ctr"/>
            <a:lstStyle/>
            <a:p>
              <a:endParaRPr lang="en-US"/>
            </a:p>
          </p:txBody>
        </p:sp>
      </p:grpSp>
      <p:grpSp>
        <p:nvGrpSpPr>
          <p:cNvPr id="3" name="Group 23"/>
          <p:cNvGrpSpPr>
            <a:grpSpLocks/>
          </p:cNvGrpSpPr>
          <p:nvPr/>
        </p:nvGrpSpPr>
        <p:grpSpPr bwMode="auto">
          <a:xfrm>
            <a:off x="1600200" y="4572000"/>
            <a:ext cx="914400" cy="1066800"/>
            <a:chOff x="1440" y="2928"/>
            <a:chExt cx="576" cy="672"/>
          </a:xfrm>
        </p:grpSpPr>
        <p:sp>
          <p:nvSpPr>
            <p:cNvPr id="22559" name="Freeform 24" descr="Horizontal brick"/>
            <p:cNvSpPr>
              <a:spLocks/>
            </p:cNvSpPr>
            <p:nvPr/>
          </p:nvSpPr>
          <p:spPr bwMode="auto">
            <a:xfrm>
              <a:off x="1536" y="2928"/>
              <a:ext cx="96" cy="144"/>
            </a:xfrm>
            <a:custGeom>
              <a:avLst/>
              <a:gdLst>
                <a:gd name="T0" fmla="*/ 0 w 96"/>
                <a:gd name="T1" fmla="*/ 144 h 144"/>
                <a:gd name="T2" fmla="*/ 0 w 96"/>
                <a:gd name="T3" fmla="*/ 0 h 144"/>
                <a:gd name="T4" fmla="*/ 96 w 96"/>
                <a:gd name="T5" fmla="*/ 0 h 144"/>
                <a:gd name="T6" fmla="*/ 96 w 96"/>
                <a:gd name="T7" fmla="*/ 96 h 144"/>
                <a:gd name="T8" fmla="*/ 0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0" y="0"/>
                  </a:lnTo>
                  <a:lnTo>
                    <a:pt x="96" y="0"/>
                  </a:lnTo>
                  <a:lnTo>
                    <a:pt x="96" y="96"/>
                  </a:lnTo>
                  <a:lnTo>
                    <a:pt x="0" y="144"/>
                  </a:lnTo>
                  <a:close/>
                </a:path>
              </a:pathLst>
            </a:custGeom>
            <a:pattFill prst="horzBrick">
              <a:fgClr>
                <a:srgbClr val="032389"/>
              </a:fgClr>
              <a:bgClr>
                <a:srgbClr val="FFFFFF"/>
              </a:bgClr>
            </a:pattFill>
            <a:ln w="38100" cap="flat" cmpd="sng">
              <a:solidFill>
                <a:schemeClr val="tx2"/>
              </a:solidFill>
              <a:prstDash val="solid"/>
              <a:round/>
              <a:headEnd type="none" w="med" len="med"/>
              <a:tailEnd type="none" w="med" len="med"/>
            </a:ln>
          </p:spPr>
          <p:txBody>
            <a:bodyPr wrap="none" anchor="ctr"/>
            <a:lstStyle/>
            <a:p>
              <a:endParaRPr lang="en-US"/>
            </a:p>
          </p:txBody>
        </p:sp>
        <p:sp>
          <p:nvSpPr>
            <p:cNvPr id="22560" name="Rectangle 25"/>
            <p:cNvSpPr>
              <a:spLocks noChangeArrowheads="1"/>
            </p:cNvSpPr>
            <p:nvPr/>
          </p:nvSpPr>
          <p:spPr bwMode="auto">
            <a:xfrm>
              <a:off x="1440" y="3168"/>
              <a:ext cx="576" cy="432"/>
            </a:xfrm>
            <a:prstGeom prst="rect">
              <a:avLst/>
            </a:prstGeom>
            <a:solidFill>
              <a:srgbClr val="FFFFFF"/>
            </a:solidFill>
            <a:ln w="38100">
              <a:solidFill>
                <a:schemeClr val="hlink"/>
              </a:solidFill>
              <a:miter lim="800000"/>
              <a:headEnd/>
              <a:tailEnd/>
            </a:ln>
          </p:spPr>
          <p:txBody>
            <a:bodyPr wrap="none" anchor="ctr"/>
            <a:lstStyle/>
            <a:p>
              <a:endParaRPr lang="en-US"/>
            </a:p>
          </p:txBody>
        </p:sp>
        <p:sp>
          <p:nvSpPr>
            <p:cNvPr id="22561" name="Freeform 26"/>
            <p:cNvSpPr>
              <a:spLocks/>
            </p:cNvSpPr>
            <p:nvPr/>
          </p:nvSpPr>
          <p:spPr bwMode="auto">
            <a:xfrm>
              <a:off x="1440" y="2976"/>
              <a:ext cx="576" cy="192"/>
            </a:xfrm>
            <a:custGeom>
              <a:avLst/>
              <a:gdLst>
                <a:gd name="T0" fmla="*/ 0 w 576"/>
                <a:gd name="T1" fmla="*/ 192 h 192"/>
                <a:gd name="T2" fmla="*/ 240 w 576"/>
                <a:gd name="T3" fmla="*/ 0 h 192"/>
                <a:gd name="T4" fmla="*/ 336 w 576"/>
                <a:gd name="T5" fmla="*/ 0 h 192"/>
                <a:gd name="T6" fmla="*/ 576 w 576"/>
                <a:gd name="T7" fmla="*/ 192 h 192"/>
                <a:gd name="T8" fmla="*/ 0 w 576"/>
                <a:gd name="T9" fmla="*/ 192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lnTo>
                    <a:pt x="240" y="0"/>
                  </a:lnTo>
                  <a:lnTo>
                    <a:pt x="336" y="0"/>
                  </a:lnTo>
                  <a:lnTo>
                    <a:pt x="576" y="192"/>
                  </a:lnTo>
                  <a:lnTo>
                    <a:pt x="0" y="192"/>
                  </a:lnTo>
                  <a:close/>
                </a:path>
              </a:pathLst>
            </a:custGeom>
            <a:solidFill>
              <a:srgbClr val="FFFFFF"/>
            </a:solidFill>
            <a:ln w="38100" cap="flat" cmpd="sng">
              <a:solidFill>
                <a:schemeClr val="hlink"/>
              </a:solidFill>
              <a:prstDash val="solid"/>
              <a:round/>
              <a:headEnd type="none" w="med" len="med"/>
              <a:tailEnd type="none" w="med" len="med"/>
            </a:ln>
          </p:spPr>
          <p:txBody>
            <a:bodyPr wrap="none" anchor="ctr"/>
            <a:lstStyle/>
            <a:p>
              <a:endParaRPr lang="en-US"/>
            </a:p>
          </p:txBody>
        </p:sp>
      </p:grpSp>
      <p:grpSp>
        <p:nvGrpSpPr>
          <p:cNvPr id="4" name="Group 27"/>
          <p:cNvGrpSpPr>
            <a:grpSpLocks/>
          </p:cNvGrpSpPr>
          <p:nvPr/>
        </p:nvGrpSpPr>
        <p:grpSpPr bwMode="auto">
          <a:xfrm>
            <a:off x="5181600" y="3505200"/>
            <a:ext cx="3048000" cy="2743200"/>
            <a:chOff x="816" y="2208"/>
            <a:chExt cx="1920" cy="1728"/>
          </a:xfrm>
        </p:grpSpPr>
        <p:sp>
          <p:nvSpPr>
            <p:cNvPr id="22541" name="Line 28"/>
            <p:cNvSpPr>
              <a:spLocks noChangeShapeType="1"/>
            </p:cNvSpPr>
            <p:nvPr/>
          </p:nvSpPr>
          <p:spPr bwMode="auto">
            <a:xfrm>
              <a:off x="1056" y="2208"/>
              <a:ext cx="0" cy="1728"/>
            </a:xfrm>
            <a:prstGeom prst="line">
              <a:avLst/>
            </a:prstGeom>
            <a:noFill/>
            <a:ln w="38100">
              <a:solidFill>
                <a:schemeClr val="tx1"/>
              </a:solidFill>
              <a:round/>
              <a:headEnd/>
              <a:tailEnd/>
            </a:ln>
          </p:spPr>
          <p:txBody>
            <a:bodyPr wrap="none" anchor="ctr"/>
            <a:lstStyle/>
            <a:p>
              <a:endParaRPr lang="en-US"/>
            </a:p>
          </p:txBody>
        </p:sp>
        <p:sp>
          <p:nvSpPr>
            <p:cNvPr id="22542" name="Line 29"/>
            <p:cNvSpPr>
              <a:spLocks noChangeShapeType="1"/>
            </p:cNvSpPr>
            <p:nvPr/>
          </p:nvSpPr>
          <p:spPr bwMode="auto">
            <a:xfrm>
              <a:off x="816" y="3744"/>
              <a:ext cx="1920" cy="0"/>
            </a:xfrm>
            <a:prstGeom prst="line">
              <a:avLst/>
            </a:prstGeom>
            <a:noFill/>
            <a:ln w="38100">
              <a:solidFill>
                <a:schemeClr val="tx1"/>
              </a:solidFill>
              <a:round/>
              <a:headEnd/>
              <a:tailEnd/>
            </a:ln>
          </p:spPr>
          <p:txBody>
            <a:bodyPr wrap="none" anchor="ctr"/>
            <a:lstStyle/>
            <a:p>
              <a:endParaRPr lang="en-US"/>
            </a:p>
          </p:txBody>
        </p:sp>
        <p:sp>
          <p:nvSpPr>
            <p:cNvPr id="22543" name="Line 30"/>
            <p:cNvSpPr>
              <a:spLocks noChangeShapeType="1"/>
            </p:cNvSpPr>
            <p:nvPr/>
          </p:nvSpPr>
          <p:spPr bwMode="auto">
            <a:xfrm>
              <a:off x="1248" y="3696"/>
              <a:ext cx="0" cy="96"/>
            </a:xfrm>
            <a:prstGeom prst="line">
              <a:avLst/>
            </a:prstGeom>
            <a:noFill/>
            <a:ln w="38100">
              <a:solidFill>
                <a:schemeClr val="tx1"/>
              </a:solidFill>
              <a:round/>
              <a:headEnd/>
              <a:tailEnd/>
            </a:ln>
          </p:spPr>
          <p:txBody>
            <a:bodyPr wrap="none" anchor="ctr"/>
            <a:lstStyle/>
            <a:p>
              <a:endParaRPr lang="en-US"/>
            </a:p>
          </p:txBody>
        </p:sp>
        <p:sp>
          <p:nvSpPr>
            <p:cNvPr id="22544" name="Line 31"/>
            <p:cNvSpPr>
              <a:spLocks noChangeShapeType="1"/>
            </p:cNvSpPr>
            <p:nvPr/>
          </p:nvSpPr>
          <p:spPr bwMode="auto">
            <a:xfrm>
              <a:off x="1440" y="3696"/>
              <a:ext cx="0" cy="96"/>
            </a:xfrm>
            <a:prstGeom prst="line">
              <a:avLst/>
            </a:prstGeom>
            <a:noFill/>
            <a:ln w="38100">
              <a:solidFill>
                <a:schemeClr val="tx1"/>
              </a:solidFill>
              <a:round/>
              <a:headEnd/>
              <a:tailEnd/>
            </a:ln>
          </p:spPr>
          <p:txBody>
            <a:bodyPr wrap="none" anchor="ctr"/>
            <a:lstStyle/>
            <a:p>
              <a:endParaRPr lang="en-US"/>
            </a:p>
          </p:txBody>
        </p:sp>
        <p:sp>
          <p:nvSpPr>
            <p:cNvPr id="22545" name="Line 32"/>
            <p:cNvSpPr>
              <a:spLocks noChangeShapeType="1"/>
            </p:cNvSpPr>
            <p:nvPr/>
          </p:nvSpPr>
          <p:spPr bwMode="auto">
            <a:xfrm>
              <a:off x="1632" y="3696"/>
              <a:ext cx="0" cy="96"/>
            </a:xfrm>
            <a:prstGeom prst="line">
              <a:avLst/>
            </a:prstGeom>
            <a:noFill/>
            <a:ln w="38100">
              <a:solidFill>
                <a:schemeClr val="tx1"/>
              </a:solidFill>
              <a:round/>
              <a:headEnd/>
              <a:tailEnd/>
            </a:ln>
          </p:spPr>
          <p:txBody>
            <a:bodyPr wrap="none" anchor="ctr"/>
            <a:lstStyle/>
            <a:p>
              <a:endParaRPr lang="en-US"/>
            </a:p>
          </p:txBody>
        </p:sp>
        <p:sp>
          <p:nvSpPr>
            <p:cNvPr id="22546" name="Line 33"/>
            <p:cNvSpPr>
              <a:spLocks noChangeShapeType="1"/>
            </p:cNvSpPr>
            <p:nvPr/>
          </p:nvSpPr>
          <p:spPr bwMode="auto">
            <a:xfrm>
              <a:off x="1824" y="3696"/>
              <a:ext cx="0" cy="96"/>
            </a:xfrm>
            <a:prstGeom prst="line">
              <a:avLst/>
            </a:prstGeom>
            <a:noFill/>
            <a:ln w="38100">
              <a:solidFill>
                <a:schemeClr val="tx1"/>
              </a:solidFill>
              <a:round/>
              <a:headEnd/>
              <a:tailEnd/>
            </a:ln>
          </p:spPr>
          <p:txBody>
            <a:bodyPr wrap="none" anchor="ctr"/>
            <a:lstStyle/>
            <a:p>
              <a:endParaRPr lang="en-US"/>
            </a:p>
          </p:txBody>
        </p:sp>
        <p:sp>
          <p:nvSpPr>
            <p:cNvPr id="22547" name="Line 34"/>
            <p:cNvSpPr>
              <a:spLocks noChangeShapeType="1"/>
            </p:cNvSpPr>
            <p:nvPr/>
          </p:nvSpPr>
          <p:spPr bwMode="auto">
            <a:xfrm>
              <a:off x="2016" y="3696"/>
              <a:ext cx="0" cy="96"/>
            </a:xfrm>
            <a:prstGeom prst="line">
              <a:avLst/>
            </a:prstGeom>
            <a:noFill/>
            <a:ln w="38100">
              <a:solidFill>
                <a:schemeClr val="tx1"/>
              </a:solidFill>
              <a:round/>
              <a:headEnd/>
              <a:tailEnd/>
            </a:ln>
          </p:spPr>
          <p:txBody>
            <a:bodyPr wrap="none" anchor="ctr"/>
            <a:lstStyle/>
            <a:p>
              <a:endParaRPr lang="en-US"/>
            </a:p>
          </p:txBody>
        </p:sp>
        <p:sp>
          <p:nvSpPr>
            <p:cNvPr id="22548" name="Line 35"/>
            <p:cNvSpPr>
              <a:spLocks noChangeShapeType="1"/>
            </p:cNvSpPr>
            <p:nvPr/>
          </p:nvSpPr>
          <p:spPr bwMode="auto">
            <a:xfrm>
              <a:off x="2208" y="3696"/>
              <a:ext cx="0" cy="96"/>
            </a:xfrm>
            <a:prstGeom prst="line">
              <a:avLst/>
            </a:prstGeom>
            <a:noFill/>
            <a:ln w="38100">
              <a:solidFill>
                <a:schemeClr val="tx1"/>
              </a:solidFill>
              <a:round/>
              <a:headEnd/>
              <a:tailEnd/>
            </a:ln>
          </p:spPr>
          <p:txBody>
            <a:bodyPr wrap="none" anchor="ctr"/>
            <a:lstStyle/>
            <a:p>
              <a:endParaRPr lang="en-US"/>
            </a:p>
          </p:txBody>
        </p:sp>
        <p:sp>
          <p:nvSpPr>
            <p:cNvPr id="22549" name="Line 36"/>
            <p:cNvSpPr>
              <a:spLocks noChangeShapeType="1"/>
            </p:cNvSpPr>
            <p:nvPr/>
          </p:nvSpPr>
          <p:spPr bwMode="auto">
            <a:xfrm>
              <a:off x="2400" y="3696"/>
              <a:ext cx="0" cy="96"/>
            </a:xfrm>
            <a:prstGeom prst="line">
              <a:avLst/>
            </a:prstGeom>
            <a:noFill/>
            <a:ln w="38100">
              <a:solidFill>
                <a:schemeClr val="tx1"/>
              </a:solidFill>
              <a:round/>
              <a:headEnd/>
              <a:tailEnd/>
            </a:ln>
          </p:spPr>
          <p:txBody>
            <a:bodyPr wrap="none" anchor="ctr"/>
            <a:lstStyle/>
            <a:p>
              <a:endParaRPr lang="en-US"/>
            </a:p>
          </p:txBody>
        </p:sp>
        <p:sp>
          <p:nvSpPr>
            <p:cNvPr id="22550" name="Line 37"/>
            <p:cNvSpPr>
              <a:spLocks noChangeShapeType="1"/>
            </p:cNvSpPr>
            <p:nvPr/>
          </p:nvSpPr>
          <p:spPr bwMode="auto">
            <a:xfrm>
              <a:off x="2592" y="3696"/>
              <a:ext cx="0" cy="96"/>
            </a:xfrm>
            <a:prstGeom prst="line">
              <a:avLst/>
            </a:prstGeom>
            <a:noFill/>
            <a:ln w="38100">
              <a:solidFill>
                <a:schemeClr val="tx1"/>
              </a:solidFill>
              <a:round/>
              <a:headEnd/>
              <a:tailEnd/>
            </a:ln>
          </p:spPr>
          <p:txBody>
            <a:bodyPr wrap="none" anchor="ctr"/>
            <a:lstStyle/>
            <a:p>
              <a:endParaRPr lang="en-US"/>
            </a:p>
          </p:txBody>
        </p:sp>
        <p:sp>
          <p:nvSpPr>
            <p:cNvPr id="22551" name="Line 38"/>
            <p:cNvSpPr>
              <a:spLocks noChangeShapeType="1"/>
            </p:cNvSpPr>
            <p:nvPr/>
          </p:nvSpPr>
          <p:spPr bwMode="auto">
            <a:xfrm>
              <a:off x="1008" y="3552"/>
              <a:ext cx="96" cy="0"/>
            </a:xfrm>
            <a:prstGeom prst="line">
              <a:avLst/>
            </a:prstGeom>
            <a:noFill/>
            <a:ln w="38100">
              <a:solidFill>
                <a:schemeClr val="tx1"/>
              </a:solidFill>
              <a:round/>
              <a:headEnd/>
              <a:tailEnd/>
            </a:ln>
          </p:spPr>
          <p:txBody>
            <a:bodyPr wrap="none" anchor="ctr"/>
            <a:lstStyle/>
            <a:p>
              <a:endParaRPr lang="en-US"/>
            </a:p>
          </p:txBody>
        </p:sp>
        <p:sp>
          <p:nvSpPr>
            <p:cNvPr id="22552" name="Line 39"/>
            <p:cNvSpPr>
              <a:spLocks noChangeShapeType="1"/>
            </p:cNvSpPr>
            <p:nvPr/>
          </p:nvSpPr>
          <p:spPr bwMode="auto">
            <a:xfrm>
              <a:off x="1008" y="3360"/>
              <a:ext cx="96" cy="0"/>
            </a:xfrm>
            <a:prstGeom prst="line">
              <a:avLst/>
            </a:prstGeom>
            <a:noFill/>
            <a:ln w="38100">
              <a:solidFill>
                <a:schemeClr val="tx1"/>
              </a:solidFill>
              <a:round/>
              <a:headEnd/>
              <a:tailEnd/>
            </a:ln>
          </p:spPr>
          <p:txBody>
            <a:bodyPr wrap="none" anchor="ctr"/>
            <a:lstStyle/>
            <a:p>
              <a:endParaRPr lang="en-US"/>
            </a:p>
          </p:txBody>
        </p:sp>
        <p:sp>
          <p:nvSpPr>
            <p:cNvPr id="22553" name="Line 40"/>
            <p:cNvSpPr>
              <a:spLocks noChangeShapeType="1"/>
            </p:cNvSpPr>
            <p:nvPr/>
          </p:nvSpPr>
          <p:spPr bwMode="auto">
            <a:xfrm>
              <a:off x="1008" y="3168"/>
              <a:ext cx="96" cy="0"/>
            </a:xfrm>
            <a:prstGeom prst="line">
              <a:avLst/>
            </a:prstGeom>
            <a:noFill/>
            <a:ln w="38100">
              <a:solidFill>
                <a:schemeClr val="tx1"/>
              </a:solidFill>
              <a:round/>
              <a:headEnd/>
              <a:tailEnd/>
            </a:ln>
          </p:spPr>
          <p:txBody>
            <a:bodyPr wrap="none" anchor="ctr"/>
            <a:lstStyle/>
            <a:p>
              <a:endParaRPr lang="en-US"/>
            </a:p>
          </p:txBody>
        </p:sp>
        <p:sp>
          <p:nvSpPr>
            <p:cNvPr id="22554" name="Line 41"/>
            <p:cNvSpPr>
              <a:spLocks noChangeShapeType="1"/>
            </p:cNvSpPr>
            <p:nvPr/>
          </p:nvSpPr>
          <p:spPr bwMode="auto">
            <a:xfrm>
              <a:off x="1008" y="2976"/>
              <a:ext cx="96" cy="0"/>
            </a:xfrm>
            <a:prstGeom prst="line">
              <a:avLst/>
            </a:prstGeom>
            <a:noFill/>
            <a:ln w="38100">
              <a:solidFill>
                <a:schemeClr val="tx1"/>
              </a:solidFill>
              <a:round/>
              <a:headEnd/>
              <a:tailEnd/>
            </a:ln>
          </p:spPr>
          <p:txBody>
            <a:bodyPr wrap="none" anchor="ctr"/>
            <a:lstStyle/>
            <a:p>
              <a:endParaRPr lang="en-US"/>
            </a:p>
          </p:txBody>
        </p:sp>
        <p:sp>
          <p:nvSpPr>
            <p:cNvPr id="22555" name="Line 42"/>
            <p:cNvSpPr>
              <a:spLocks noChangeShapeType="1"/>
            </p:cNvSpPr>
            <p:nvPr/>
          </p:nvSpPr>
          <p:spPr bwMode="auto">
            <a:xfrm>
              <a:off x="1008" y="2784"/>
              <a:ext cx="96" cy="0"/>
            </a:xfrm>
            <a:prstGeom prst="line">
              <a:avLst/>
            </a:prstGeom>
            <a:noFill/>
            <a:ln w="38100">
              <a:solidFill>
                <a:schemeClr val="tx1"/>
              </a:solidFill>
              <a:round/>
              <a:headEnd/>
              <a:tailEnd/>
            </a:ln>
          </p:spPr>
          <p:txBody>
            <a:bodyPr wrap="none" anchor="ctr"/>
            <a:lstStyle/>
            <a:p>
              <a:endParaRPr lang="en-US"/>
            </a:p>
          </p:txBody>
        </p:sp>
        <p:sp>
          <p:nvSpPr>
            <p:cNvPr id="22556" name="Line 43"/>
            <p:cNvSpPr>
              <a:spLocks noChangeShapeType="1"/>
            </p:cNvSpPr>
            <p:nvPr/>
          </p:nvSpPr>
          <p:spPr bwMode="auto">
            <a:xfrm>
              <a:off x="1008" y="2592"/>
              <a:ext cx="96" cy="0"/>
            </a:xfrm>
            <a:prstGeom prst="line">
              <a:avLst/>
            </a:prstGeom>
            <a:noFill/>
            <a:ln w="38100">
              <a:solidFill>
                <a:schemeClr val="tx1"/>
              </a:solidFill>
              <a:round/>
              <a:headEnd/>
              <a:tailEnd/>
            </a:ln>
          </p:spPr>
          <p:txBody>
            <a:bodyPr wrap="none" anchor="ctr"/>
            <a:lstStyle/>
            <a:p>
              <a:endParaRPr lang="en-US"/>
            </a:p>
          </p:txBody>
        </p:sp>
        <p:sp>
          <p:nvSpPr>
            <p:cNvPr id="22557" name="Line 44"/>
            <p:cNvSpPr>
              <a:spLocks noChangeShapeType="1"/>
            </p:cNvSpPr>
            <p:nvPr/>
          </p:nvSpPr>
          <p:spPr bwMode="auto">
            <a:xfrm>
              <a:off x="1008" y="2400"/>
              <a:ext cx="96" cy="0"/>
            </a:xfrm>
            <a:prstGeom prst="line">
              <a:avLst/>
            </a:prstGeom>
            <a:noFill/>
            <a:ln w="38100">
              <a:solidFill>
                <a:schemeClr val="tx1"/>
              </a:solidFill>
              <a:round/>
              <a:headEnd/>
              <a:tailEnd/>
            </a:ln>
          </p:spPr>
          <p:txBody>
            <a:bodyPr wrap="none" anchor="ctr"/>
            <a:lstStyle/>
            <a:p>
              <a:endParaRPr lang="en-US"/>
            </a:p>
          </p:txBody>
        </p:sp>
        <p:sp>
          <p:nvSpPr>
            <p:cNvPr id="22558" name="Line 45"/>
            <p:cNvSpPr>
              <a:spLocks noChangeShapeType="1"/>
            </p:cNvSpPr>
            <p:nvPr/>
          </p:nvSpPr>
          <p:spPr bwMode="auto">
            <a:xfrm>
              <a:off x="1008" y="2208"/>
              <a:ext cx="96" cy="0"/>
            </a:xfrm>
            <a:prstGeom prst="line">
              <a:avLst/>
            </a:prstGeom>
            <a:noFill/>
            <a:ln w="38100">
              <a:solidFill>
                <a:schemeClr val="tx1"/>
              </a:solidFill>
              <a:round/>
              <a:headEnd/>
              <a:tailEnd/>
            </a:ln>
          </p:spPr>
          <p:txBody>
            <a:bodyPr wrap="none" anchor="ctr"/>
            <a:lstStyle/>
            <a:p>
              <a:endParaRPr lang="en-US"/>
            </a:p>
          </p:txBody>
        </p:sp>
      </p:grpSp>
      <p:grpSp>
        <p:nvGrpSpPr>
          <p:cNvPr id="5" name="Group 46"/>
          <p:cNvGrpSpPr>
            <a:grpSpLocks noChangeAspect="1"/>
          </p:cNvGrpSpPr>
          <p:nvPr/>
        </p:nvGrpSpPr>
        <p:grpSpPr bwMode="auto">
          <a:xfrm>
            <a:off x="6781800" y="3200400"/>
            <a:ext cx="1828800" cy="2133600"/>
            <a:chOff x="1440" y="2928"/>
            <a:chExt cx="576" cy="672"/>
          </a:xfrm>
        </p:grpSpPr>
        <p:sp>
          <p:nvSpPr>
            <p:cNvPr id="22538" name="Freeform 47" descr="Horizontal brick"/>
            <p:cNvSpPr>
              <a:spLocks noChangeAspect="1"/>
            </p:cNvSpPr>
            <p:nvPr/>
          </p:nvSpPr>
          <p:spPr bwMode="auto">
            <a:xfrm>
              <a:off x="1536" y="2928"/>
              <a:ext cx="96" cy="144"/>
            </a:xfrm>
            <a:custGeom>
              <a:avLst/>
              <a:gdLst>
                <a:gd name="T0" fmla="*/ 0 w 96"/>
                <a:gd name="T1" fmla="*/ 144 h 144"/>
                <a:gd name="T2" fmla="*/ 0 w 96"/>
                <a:gd name="T3" fmla="*/ 0 h 144"/>
                <a:gd name="T4" fmla="*/ 96 w 96"/>
                <a:gd name="T5" fmla="*/ 0 h 144"/>
                <a:gd name="T6" fmla="*/ 96 w 96"/>
                <a:gd name="T7" fmla="*/ 96 h 144"/>
                <a:gd name="T8" fmla="*/ 0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0" y="0"/>
                  </a:lnTo>
                  <a:lnTo>
                    <a:pt x="96" y="0"/>
                  </a:lnTo>
                  <a:lnTo>
                    <a:pt x="96" y="96"/>
                  </a:lnTo>
                  <a:lnTo>
                    <a:pt x="0" y="144"/>
                  </a:lnTo>
                  <a:close/>
                </a:path>
              </a:pathLst>
            </a:custGeom>
            <a:pattFill prst="horzBrick">
              <a:fgClr>
                <a:srgbClr val="011965"/>
              </a:fgClr>
              <a:bgClr>
                <a:srgbClr val="FFFFFF"/>
              </a:bgClr>
            </a:pattFill>
            <a:ln w="38100" cap="flat" cmpd="sng">
              <a:solidFill>
                <a:srgbClr val="011965"/>
              </a:solidFill>
              <a:prstDash val="solid"/>
              <a:round/>
              <a:headEnd type="none" w="med" len="med"/>
              <a:tailEnd type="none" w="med" len="med"/>
            </a:ln>
          </p:spPr>
          <p:txBody>
            <a:bodyPr wrap="none" anchor="ctr"/>
            <a:lstStyle/>
            <a:p>
              <a:endParaRPr lang="en-US"/>
            </a:p>
          </p:txBody>
        </p:sp>
        <p:sp>
          <p:nvSpPr>
            <p:cNvPr id="22539" name="Rectangle 48"/>
            <p:cNvSpPr>
              <a:spLocks noChangeAspect="1" noChangeArrowheads="1"/>
            </p:cNvSpPr>
            <p:nvPr/>
          </p:nvSpPr>
          <p:spPr bwMode="auto">
            <a:xfrm>
              <a:off x="1440" y="3168"/>
              <a:ext cx="576" cy="432"/>
            </a:xfrm>
            <a:prstGeom prst="rect">
              <a:avLst/>
            </a:prstGeom>
            <a:solidFill>
              <a:srgbClr val="FFFFFF"/>
            </a:solidFill>
            <a:ln w="38100">
              <a:solidFill>
                <a:schemeClr val="hlink"/>
              </a:solidFill>
              <a:miter lim="800000"/>
              <a:headEnd/>
              <a:tailEnd/>
            </a:ln>
          </p:spPr>
          <p:txBody>
            <a:bodyPr wrap="none" anchor="ctr"/>
            <a:lstStyle/>
            <a:p>
              <a:endParaRPr lang="en-US"/>
            </a:p>
          </p:txBody>
        </p:sp>
        <p:sp>
          <p:nvSpPr>
            <p:cNvPr id="22540" name="Freeform 49"/>
            <p:cNvSpPr>
              <a:spLocks noChangeAspect="1"/>
            </p:cNvSpPr>
            <p:nvPr/>
          </p:nvSpPr>
          <p:spPr bwMode="auto">
            <a:xfrm>
              <a:off x="1440" y="2976"/>
              <a:ext cx="576" cy="192"/>
            </a:xfrm>
            <a:custGeom>
              <a:avLst/>
              <a:gdLst>
                <a:gd name="T0" fmla="*/ 0 w 576"/>
                <a:gd name="T1" fmla="*/ 192 h 192"/>
                <a:gd name="T2" fmla="*/ 240 w 576"/>
                <a:gd name="T3" fmla="*/ 0 h 192"/>
                <a:gd name="T4" fmla="*/ 336 w 576"/>
                <a:gd name="T5" fmla="*/ 0 h 192"/>
                <a:gd name="T6" fmla="*/ 576 w 576"/>
                <a:gd name="T7" fmla="*/ 192 h 192"/>
                <a:gd name="T8" fmla="*/ 0 w 576"/>
                <a:gd name="T9" fmla="*/ 192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lnTo>
                    <a:pt x="240" y="0"/>
                  </a:lnTo>
                  <a:lnTo>
                    <a:pt x="336" y="0"/>
                  </a:lnTo>
                  <a:lnTo>
                    <a:pt x="576" y="192"/>
                  </a:lnTo>
                  <a:lnTo>
                    <a:pt x="0" y="192"/>
                  </a:lnTo>
                  <a:close/>
                </a:path>
              </a:pathLst>
            </a:custGeom>
            <a:solidFill>
              <a:srgbClr val="FFFFFF"/>
            </a:solidFill>
            <a:ln w="38100" cap="flat" cmpd="sng">
              <a:solidFill>
                <a:schemeClr val="hlink"/>
              </a:solidFill>
              <a:prstDash val="solid"/>
              <a:round/>
              <a:headEnd type="none" w="med" len="med"/>
              <a:tailEnd type="none" w="med" len="med"/>
            </a:ln>
          </p:spPr>
          <p:txBody>
            <a:bodyPr wrap="none" anchor="ctr"/>
            <a:lstStyle/>
            <a:p>
              <a:endParaRPr lang="en-US"/>
            </a:p>
          </p:txBody>
        </p:sp>
      </p:grpSp>
      <p:sp>
        <p:nvSpPr>
          <p:cNvPr id="22536" name="AutoShape 50"/>
          <p:cNvSpPr>
            <a:spLocks noChangeArrowheads="1"/>
          </p:cNvSpPr>
          <p:nvPr/>
        </p:nvSpPr>
        <p:spPr bwMode="auto">
          <a:xfrm>
            <a:off x="3962400" y="4724400"/>
            <a:ext cx="762000" cy="381000"/>
          </a:xfrm>
          <a:prstGeom prst="rightArrow">
            <a:avLst>
              <a:gd name="adj1" fmla="val 50000"/>
              <a:gd name="adj2" fmla="val 50000"/>
            </a:avLst>
          </a:prstGeom>
          <a:solidFill>
            <a:srgbClr val="FFFF00"/>
          </a:solidFill>
          <a:ln w="28575">
            <a:solidFill>
              <a:schemeClr val="accent1"/>
            </a:solidFill>
            <a:miter lim="800000"/>
            <a:headEnd/>
            <a:tailEnd type="none" w="sm" len="sm"/>
          </a:ln>
        </p:spPr>
        <p:txBody>
          <a:bodyPr wrap="none" anchor="ctr"/>
          <a:lstStyle/>
          <a:p>
            <a:endParaRPr lang="en-US"/>
          </a:p>
        </p:txBody>
      </p:sp>
      <p:sp>
        <p:nvSpPr>
          <p:cNvPr id="22537" name="Text Box 51"/>
          <p:cNvSpPr txBox="1">
            <a:spLocks noChangeArrowheads="1"/>
          </p:cNvSpPr>
          <p:nvPr/>
        </p:nvSpPr>
        <p:spPr bwMode="auto">
          <a:xfrm>
            <a:off x="4065588" y="5105400"/>
            <a:ext cx="579437" cy="457200"/>
          </a:xfrm>
          <a:prstGeom prst="rect">
            <a:avLst/>
          </a:prstGeom>
          <a:noFill/>
          <a:ln w="38100">
            <a:noFill/>
            <a:miter lim="800000"/>
            <a:headEnd/>
            <a:tailEnd/>
          </a:ln>
        </p:spPr>
        <p:txBody>
          <a:bodyPr wrap="none" anchor="ctr">
            <a:spAutoFit/>
          </a:bodyPr>
          <a:lstStyle/>
          <a:p>
            <a:pPr algn="ctr"/>
            <a:r>
              <a:rPr lang="en-US" b="1">
                <a:sym typeface="Symbol" pitchFamily="18" charset="2"/>
              </a:rPr>
              <a:t></a:t>
            </a:r>
            <a:r>
              <a:rPr lang="en-US">
                <a:sym typeface="Symbol" pitchFamily="18" charset="2"/>
              </a:rPr>
              <a:t> </a:t>
            </a:r>
            <a:r>
              <a:rPr lang="en-US"/>
              <a:t>2</a:t>
            </a:r>
          </a:p>
        </p:txBody>
      </p:sp>
    </p:spTree>
    <p:extLst>
      <p:ext uri="{BB962C8B-B14F-4D97-AF65-F5344CB8AC3E}">
        <p14:creationId xmlns:p14="http://schemas.microsoft.com/office/powerpoint/2010/main" val="3173073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p:txBody>
          <a:bodyPr/>
          <a:lstStyle/>
          <a:p>
            <a:pPr>
              <a:lnSpc>
                <a:spcPct val="90000"/>
              </a:lnSpc>
            </a:pPr>
            <a:r>
              <a:rPr lang="en-US" sz="2000" i="1" smtClean="0">
                <a:solidFill>
                  <a:srgbClr val="CC3300"/>
                </a:solidFill>
              </a:rPr>
              <a:t>Non-uniform scaling</a:t>
            </a:r>
            <a:r>
              <a:rPr lang="en-US" sz="2000" smtClean="0"/>
              <a:t>: different scalars per component:</a:t>
            </a:r>
          </a:p>
          <a:p>
            <a:pPr>
              <a:lnSpc>
                <a:spcPct val="90000"/>
              </a:lnSpc>
            </a:pPr>
            <a:endParaRPr lang="en-US" sz="2000" smtClean="0"/>
          </a:p>
        </p:txBody>
      </p:sp>
      <p:sp>
        <p:nvSpPr>
          <p:cNvPr id="23555" name="Rectangle 3"/>
          <p:cNvSpPr>
            <a:spLocks noGrp="1" noChangeArrowheads="1"/>
          </p:cNvSpPr>
          <p:nvPr>
            <p:ph type="title"/>
          </p:nvPr>
        </p:nvSpPr>
        <p:spPr>
          <a:xfrm>
            <a:off x="687388" y="76200"/>
            <a:ext cx="7770812" cy="838200"/>
          </a:xfrm>
        </p:spPr>
        <p:txBody>
          <a:bodyPr/>
          <a:lstStyle/>
          <a:p>
            <a:r>
              <a:rPr lang="en-US" smtClean="0"/>
              <a:t>Scaling</a:t>
            </a:r>
          </a:p>
        </p:txBody>
      </p:sp>
      <p:grpSp>
        <p:nvGrpSpPr>
          <p:cNvPr id="2" name="Group 4"/>
          <p:cNvGrpSpPr>
            <a:grpSpLocks/>
          </p:cNvGrpSpPr>
          <p:nvPr/>
        </p:nvGrpSpPr>
        <p:grpSpPr bwMode="auto">
          <a:xfrm>
            <a:off x="609600" y="2514600"/>
            <a:ext cx="8001000" cy="2743200"/>
            <a:chOff x="384" y="1584"/>
            <a:chExt cx="5040" cy="1728"/>
          </a:xfrm>
        </p:grpSpPr>
        <p:grpSp>
          <p:nvGrpSpPr>
            <p:cNvPr id="3" name="Group 5"/>
            <p:cNvGrpSpPr>
              <a:grpSpLocks/>
            </p:cNvGrpSpPr>
            <p:nvPr/>
          </p:nvGrpSpPr>
          <p:grpSpPr bwMode="auto">
            <a:xfrm>
              <a:off x="384" y="1584"/>
              <a:ext cx="1920" cy="1728"/>
              <a:chOff x="816" y="2208"/>
              <a:chExt cx="1920" cy="1728"/>
            </a:xfrm>
          </p:grpSpPr>
          <p:sp>
            <p:nvSpPr>
              <p:cNvPr id="23587" name="Line 6"/>
              <p:cNvSpPr>
                <a:spLocks noChangeShapeType="1"/>
              </p:cNvSpPr>
              <p:nvPr/>
            </p:nvSpPr>
            <p:spPr bwMode="auto">
              <a:xfrm>
                <a:off x="1056" y="2208"/>
                <a:ext cx="0" cy="1728"/>
              </a:xfrm>
              <a:prstGeom prst="line">
                <a:avLst/>
              </a:prstGeom>
              <a:noFill/>
              <a:ln w="38100">
                <a:solidFill>
                  <a:schemeClr val="tx1"/>
                </a:solidFill>
                <a:round/>
                <a:headEnd/>
                <a:tailEnd/>
              </a:ln>
            </p:spPr>
            <p:txBody>
              <a:bodyPr wrap="none" anchor="ctr"/>
              <a:lstStyle/>
              <a:p>
                <a:endParaRPr lang="en-US"/>
              </a:p>
            </p:txBody>
          </p:sp>
          <p:sp>
            <p:nvSpPr>
              <p:cNvPr id="23588" name="Line 7"/>
              <p:cNvSpPr>
                <a:spLocks noChangeShapeType="1"/>
              </p:cNvSpPr>
              <p:nvPr/>
            </p:nvSpPr>
            <p:spPr bwMode="auto">
              <a:xfrm>
                <a:off x="816" y="3744"/>
                <a:ext cx="1920" cy="0"/>
              </a:xfrm>
              <a:prstGeom prst="line">
                <a:avLst/>
              </a:prstGeom>
              <a:noFill/>
              <a:ln w="38100">
                <a:solidFill>
                  <a:schemeClr val="tx1"/>
                </a:solidFill>
                <a:round/>
                <a:headEnd/>
                <a:tailEnd/>
              </a:ln>
            </p:spPr>
            <p:txBody>
              <a:bodyPr wrap="none" anchor="ctr"/>
              <a:lstStyle/>
              <a:p>
                <a:endParaRPr lang="en-US"/>
              </a:p>
            </p:txBody>
          </p:sp>
          <p:sp>
            <p:nvSpPr>
              <p:cNvPr id="23589" name="Line 8"/>
              <p:cNvSpPr>
                <a:spLocks noChangeShapeType="1"/>
              </p:cNvSpPr>
              <p:nvPr/>
            </p:nvSpPr>
            <p:spPr bwMode="auto">
              <a:xfrm>
                <a:off x="1248" y="3696"/>
                <a:ext cx="0" cy="96"/>
              </a:xfrm>
              <a:prstGeom prst="line">
                <a:avLst/>
              </a:prstGeom>
              <a:noFill/>
              <a:ln w="38100">
                <a:solidFill>
                  <a:schemeClr val="tx1"/>
                </a:solidFill>
                <a:round/>
                <a:headEnd/>
                <a:tailEnd/>
              </a:ln>
            </p:spPr>
            <p:txBody>
              <a:bodyPr wrap="none" anchor="ctr"/>
              <a:lstStyle/>
              <a:p>
                <a:endParaRPr lang="en-US"/>
              </a:p>
            </p:txBody>
          </p:sp>
          <p:sp>
            <p:nvSpPr>
              <p:cNvPr id="23590" name="Line 9"/>
              <p:cNvSpPr>
                <a:spLocks noChangeShapeType="1"/>
              </p:cNvSpPr>
              <p:nvPr/>
            </p:nvSpPr>
            <p:spPr bwMode="auto">
              <a:xfrm>
                <a:off x="1440" y="3696"/>
                <a:ext cx="0" cy="96"/>
              </a:xfrm>
              <a:prstGeom prst="line">
                <a:avLst/>
              </a:prstGeom>
              <a:noFill/>
              <a:ln w="38100">
                <a:solidFill>
                  <a:schemeClr val="tx1"/>
                </a:solidFill>
                <a:round/>
                <a:headEnd/>
                <a:tailEnd/>
              </a:ln>
            </p:spPr>
            <p:txBody>
              <a:bodyPr wrap="none" anchor="ctr"/>
              <a:lstStyle/>
              <a:p>
                <a:endParaRPr lang="en-US"/>
              </a:p>
            </p:txBody>
          </p:sp>
          <p:sp>
            <p:nvSpPr>
              <p:cNvPr id="23591" name="Line 10"/>
              <p:cNvSpPr>
                <a:spLocks noChangeShapeType="1"/>
              </p:cNvSpPr>
              <p:nvPr/>
            </p:nvSpPr>
            <p:spPr bwMode="auto">
              <a:xfrm>
                <a:off x="1632" y="3696"/>
                <a:ext cx="0" cy="96"/>
              </a:xfrm>
              <a:prstGeom prst="line">
                <a:avLst/>
              </a:prstGeom>
              <a:noFill/>
              <a:ln w="38100">
                <a:solidFill>
                  <a:schemeClr val="tx1"/>
                </a:solidFill>
                <a:round/>
                <a:headEnd/>
                <a:tailEnd/>
              </a:ln>
            </p:spPr>
            <p:txBody>
              <a:bodyPr wrap="none" anchor="ctr"/>
              <a:lstStyle/>
              <a:p>
                <a:endParaRPr lang="en-US"/>
              </a:p>
            </p:txBody>
          </p:sp>
          <p:sp>
            <p:nvSpPr>
              <p:cNvPr id="23592" name="Line 11"/>
              <p:cNvSpPr>
                <a:spLocks noChangeShapeType="1"/>
              </p:cNvSpPr>
              <p:nvPr/>
            </p:nvSpPr>
            <p:spPr bwMode="auto">
              <a:xfrm>
                <a:off x="1824" y="3696"/>
                <a:ext cx="0" cy="96"/>
              </a:xfrm>
              <a:prstGeom prst="line">
                <a:avLst/>
              </a:prstGeom>
              <a:noFill/>
              <a:ln w="38100">
                <a:solidFill>
                  <a:schemeClr val="tx1"/>
                </a:solidFill>
                <a:round/>
                <a:headEnd/>
                <a:tailEnd/>
              </a:ln>
            </p:spPr>
            <p:txBody>
              <a:bodyPr wrap="none" anchor="ctr"/>
              <a:lstStyle/>
              <a:p>
                <a:endParaRPr lang="en-US"/>
              </a:p>
            </p:txBody>
          </p:sp>
          <p:sp>
            <p:nvSpPr>
              <p:cNvPr id="23593" name="Line 12"/>
              <p:cNvSpPr>
                <a:spLocks noChangeShapeType="1"/>
              </p:cNvSpPr>
              <p:nvPr/>
            </p:nvSpPr>
            <p:spPr bwMode="auto">
              <a:xfrm>
                <a:off x="2016" y="3696"/>
                <a:ext cx="0" cy="96"/>
              </a:xfrm>
              <a:prstGeom prst="line">
                <a:avLst/>
              </a:prstGeom>
              <a:noFill/>
              <a:ln w="38100">
                <a:solidFill>
                  <a:schemeClr val="tx1"/>
                </a:solidFill>
                <a:round/>
                <a:headEnd/>
                <a:tailEnd/>
              </a:ln>
            </p:spPr>
            <p:txBody>
              <a:bodyPr wrap="none" anchor="ctr"/>
              <a:lstStyle/>
              <a:p>
                <a:endParaRPr lang="en-US"/>
              </a:p>
            </p:txBody>
          </p:sp>
          <p:sp>
            <p:nvSpPr>
              <p:cNvPr id="23594" name="Line 13"/>
              <p:cNvSpPr>
                <a:spLocks noChangeShapeType="1"/>
              </p:cNvSpPr>
              <p:nvPr/>
            </p:nvSpPr>
            <p:spPr bwMode="auto">
              <a:xfrm>
                <a:off x="2208" y="3696"/>
                <a:ext cx="0" cy="96"/>
              </a:xfrm>
              <a:prstGeom prst="line">
                <a:avLst/>
              </a:prstGeom>
              <a:noFill/>
              <a:ln w="38100">
                <a:solidFill>
                  <a:schemeClr val="tx1"/>
                </a:solidFill>
                <a:round/>
                <a:headEnd/>
                <a:tailEnd/>
              </a:ln>
            </p:spPr>
            <p:txBody>
              <a:bodyPr wrap="none" anchor="ctr"/>
              <a:lstStyle/>
              <a:p>
                <a:endParaRPr lang="en-US"/>
              </a:p>
            </p:txBody>
          </p:sp>
          <p:sp>
            <p:nvSpPr>
              <p:cNvPr id="23595" name="Line 14"/>
              <p:cNvSpPr>
                <a:spLocks noChangeShapeType="1"/>
              </p:cNvSpPr>
              <p:nvPr/>
            </p:nvSpPr>
            <p:spPr bwMode="auto">
              <a:xfrm>
                <a:off x="2400" y="3696"/>
                <a:ext cx="0" cy="96"/>
              </a:xfrm>
              <a:prstGeom prst="line">
                <a:avLst/>
              </a:prstGeom>
              <a:noFill/>
              <a:ln w="38100">
                <a:solidFill>
                  <a:schemeClr val="tx1"/>
                </a:solidFill>
                <a:round/>
                <a:headEnd/>
                <a:tailEnd/>
              </a:ln>
            </p:spPr>
            <p:txBody>
              <a:bodyPr wrap="none" anchor="ctr"/>
              <a:lstStyle/>
              <a:p>
                <a:endParaRPr lang="en-US"/>
              </a:p>
            </p:txBody>
          </p:sp>
          <p:sp>
            <p:nvSpPr>
              <p:cNvPr id="23596" name="Line 15"/>
              <p:cNvSpPr>
                <a:spLocks noChangeShapeType="1"/>
              </p:cNvSpPr>
              <p:nvPr/>
            </p:nvSpPr>
            <p:spPr bwMode="auto">
              <a:xfrm>
                <a:off x="2592" y="3696"/>
                <a:ext cx="0" cy="96"/>
              </a:xfrm>
              <a:prstGeom prst="line">
                <a:avLst/>
              </a:prstGeom>
              <a:noFill/>
              <a:ln w="38100">
                <a:solidFill>
                  <a:schemeClr val="tx1"/>
                </a:solidFill>
                <a:round/>
                <a:headEnd/>
                <a:tailEnd/>
              </a:ln>
            </p:spPr>
            <p:txBody>
              <a:bodyPr wrap="none" anchor="ctr"/>
              <a:lstStyle/>
              <a:p>
                <a:endParaRPr lang="en-US"/>
              </a:p>
            </p:txBody>
          </p:sp>
          <p:sp>
            <p:nvSpPr>
              <p:cNvPr id="23597" name="Line 16"/>
              <p:cNvSpPr>
                <a:spLocks noChangeShapeType="1"/>
              </p:cNvSpPr>
              <p:nvPr/>
            </p:nvSpPr>
            <p:spPr bwMode="auto">
              <a:xfrm>
                <a:off x="1008" y="3552"/>
                <a:ext cx="96" cy="0"/>
              </a:xfrm>
              <a:prstGeom prst="line">
                <a:avLst/>
              </a:prstGeom>
              <a:noFill/>
              <a:ln w="38100">
                <a:solidFill>
                  <a:schemeClr val="tx1"/>
                </a:solidFill>
                <a:round/>
                <a:headEnd/>
                <a:tailEnd/>
              </a:ln>
            </p:spPr>
            <p:txBody>
              <a:bodyPr wrap="none" anchor="ctr"/>
              <a:lstStyle/>
              <a:p>
                <a:endParaRPr lang="en-US"/>
              </a:p>
            </p:txBody>
          </p:sp>
          <p:sp>
            <p:nvSpPr>
              <p:cNvPr id="23598" name="Line 17"/>
              <p:cNvSpPr>
                <a:spLocks noChangeShapeType="1"/>
              </p:cNvSpPr>
              <p:nvPr/>
            </p:nvSpPr>
            <p:spPr bwMode="auto">
              <a:xfrm>
                <a:off x="1008" y="3360"/>
                <a:ext cx="96" cy="0"/>
              </a:xfrm>
              <a:prstGeom prst="line">
                <a:avLst/>
              </a:prstGeom>
              <a:noFill/>
              <a:ln w="38100">
                <a:solidFill>
                  <a:schemeClr val="tx1"/>
                </a:solidFill>
                <a:round/>
                <a:headEnd/>
                <a:tailEnd/>
              </a:ln>
            </p:spPr>
            <p:txBody>
              <a:bodyPr wrap="none" anchor="ctr"/>
              <a:lstStyle/>
              <a:p>
                <a:endParaRPr lang="en-US"/>
              </a:p>
            </p:txBody>
          </p:sp>
          <p:sp>
            <p:nvSpPr>
              <p:cNvPr id="23599" name="Line 18"/>
              <p:cNvSpPr>
                <a:spLocks noChangeShapeType="1"/>
              </p:cNvSpPr>
              <p:nvPr/>
            </p:nvSpPr>
            <p:spPr bwMode="auto">
              <a:xfrm>
                <a:off x="1008" y="3168"/>
                <a:ext cx="96" cy="0"/>
              </a:xfrm>
              <a:prstGeom prst="line">
                <a:avLst/>
              </a:prstGeom>
              <a:noFill/>
              <a:ln w="38100">
                <a:solidFill>
                  <a:schemeClr val="tx1"/>
                </a:solidFill>
                <a:round/>
                <a:headEnd/>
                <a:tailEnd/>
              </a:ln>
            </p:spPr>
            <p:txBody>
              <a:bodyPr wrap="none" anchor="ctr"/>
              <a:lstStyle/>
              <a:p>
                <a:endParaRPr lang="en-US"/>
              </a:p>
            </p:txBody>
          </p:sp>
          <p:sp>
            <p:nvSpPr>
              <p:cNvPr id="23600" name="Line 19"/>
              <p:cNvSpPr>
                <a:spLocks noChangeShapeType="1"/>
              </p:cNvSpPr>
              <p:nvPr/>
            </p:nvSpPr>
            <p:spPr bwMode="auto">
              <a:xfrm>
                <a:off x="1008" y="2976"/>
                <a:ext cx="96" cy="0"/>
              </a:xfrm>
              <a:prstGeom prst="line">
                <a:avLst/>
              </a:prstGeom>
              <a:noFill/>
              <a:ln w="38100">
                <a:solidFill>
                  <a:schemeClr val="tx1"/>
                </a:solidFill>
                <a:round/>
                <a:headEnd/>
                <a:tailEnd/>
              </a:ln>
            </p:spPr>
            <p:txBody>
              <a:bodyPr wrap="none" anchor="ctr"/>
              <a:lstStyle/>
              <a:p>
                <a:endParaRPr lang="en-US"/>
              </a:p>
            </p:txBody>
          </p:sp>
          <p:sp>
            <p:nvSpPr>
              <p:cNvPr id="23601" name="Line 20"/>
              <p:cNvSpPr>
                <a:spLocks noChangeShapeType="1"/>
              </p:cNvSpPr>
              <p:nvPr/>
            </p:nvSpPr>
            <p:spPr bwMode="auto">
              <a:xfrm>
                <a:off x="1008" y="2784"/>
                <a:ext cx="96" cy="0"/>
              </a:xfrm>
              <a:prstGeom prst="line">
                <a:avLst/>
              </a:prstGeom>
              <a:noFill/>
              <a:ln w="38100">
                <a:solidFill>
                  <a:schemeClr val="tx1"/>
                </a:solidFill>
                <a:round/>
                <a:headEnd/>
                <a:tailEnd/>
              </a:ln>
            </p:spPr>
            <p:txBody>
              <a:bodyPr wrap="none" anchor="ctr"/>
              <a:lstStyle/>
              <a:p>
                <a:endParaRPr lang="en-US"/>
              </a:p>
            </p:txBody>
          </p:sp>
          <p:sp>
            <p:nvSpPr>
              <p:cNvPr id="23602" name="Line 21"/>
              <p:cNvSpPr>
                <a:spLocks noChangeShapeType="1"/>
              </p:cNvSpPr>
              <p:nvPr/>
            </p:nvSpPr>
            <p:spPr bwMode="auto">
              <a:xfrm>
                <a:off x="1008" y="2592"/>
                <a:ext cx="96" cy="0"/>
              </a:xfrm>
              <a:prstGeom prst="line">
                <a:avLst/>
              </a:prstGeom>
              <a:noFill/>
              <a:ln w="38100">
                <a:solidFill>
                  <a:schemeClr val="tx1"/>
                </a:solidFill>
                <a:round/>
                <a:headEnd/>
                <a:tailEnd/>
              </a:ln>
            </p:spPr>
            <p:txBody>
              <a:bodyPr wrap="none" anchor="ctr"/>
              <a:lstStyle/>
              <a:p>
                <a:endParaRPr lang="en-US"/>
              </a:p>
            </p:txBody>
          </p:sp>
          <p:sp>
            <p:nvSpPr>
              <p:cNvPr id="23603" name="Line 22"/>
              <p:cNvSpPr>
                <a:spLocks noChangeShapeType="1"/>
              </p:cNvSpPr>
              <p:nvPr/>
            </p:nvSpPr>
            <p:spPr bwMode="auto">
              <a:xfrm>
                <a:off x="1008" y="2400"/>
                <a:ext cx="96" cy="0"/>
              </a:xfrm>
              <a:prstGeom prst="line">
                <a:avLst/>
              </a:prstGeom>
              <a:noFill/>
              <a:ln w="38100">
                <a:solidFill>
                  <a:schemeClr val="tx1"/>
                </a:solidFill>
                <a:round/>
                <a:headEnd/>
                <a:tailEnd/>
              </a:ln>
            </p:spPr>
            <p:txBody>
              <a:bodyPr wrap="none" anchor="ctr"/>
              <a:lstStyle/>
              <a:p>
                <a:endParaRPr lang="en-US"/>
              </a:p>
            </p:txBody>
          </p:sp>
          <p:sp>
            <p:nvSpPr>
              <p:cNvPr id="23604" name="Line 23"/>
              <p:cNvSpPr>
                <a:spLocks noChangeShapeType="1"/>
              </p:cNvSpPr>
              <p:nvPr/>
            </p:nvSpPr>
            <p:spPr bwMode="auto">
              <a:xfrm>
                <a:off x="1008" y="2208"/>
                <a:ext cx="96" cy="0"/>
              </a:xfrm>
              <a:prstGeom prst="line">
                <a:avLst/>
              </a:prstGeom>
              <a:noFill/>
              <a:ln w="38100">
                <a:solidFill>
                  <a:schemeClr val="tx1"/>
                </a:solidFill>
                <a:round/>
                <a:headEnd/>
                <a:tailEnd/>
              </a:ln>
            </p:spPr>
            <p:txBody>
              <a:bodyPr wrap="none" anchor="ctr"/>
              <a:lstStyle/>
              <a:p>
                <a:endParaRPr lang="en-US"/>
              </a:p>
            </p:txBody>
          </p:sp>
        </p:grpSp>
        <p:grpSp>
          <p:nvGrpSpPr>
            <p:cNvPr id="4" name="Group 24"/>
            <p:cNvGrpSpPr>
              <a:grpSpLocks/>
            </p:cNvGrpSpPr>
            <p:nvPr/>
          </p:nvGrpSpPr>
          <p:grpSpPr bwMode="auto">
            <a:xfrm>
              <a:off x="1008" y="2256"/>
              <a:ext cx="576" cy="672"/>
              <a:chOff x="1440" y="2928"/>
              <a:chExt cx="576" cy="672"/>
            </a:xfrm>
          </p:grpSpPr>
          <p:sp>
            <p:nvSpPr>
              <p:cNvPr id="23584" name="Freeform 25" descr="Horizontal brick"/>
              <p:cNvSpPr>
                <a:spLocks/>
              </p:cNvSpPr>
              <p:nvPr/>
            </p:nvSpPr>
            <p:spPr bwMode="auto">
              <a:xfrm>
                <a:off x="1536" y="2928"/>
                <a:ext cx="96" cy="144"/>
              </a:xfrm>
              <a:custGeom>
                <a:avLst/>
                <a:gdLst>
                  <a:gd name="T0" fmla="*/ 0 w 96"/>
                  <a:gd name="T1" fmla="*/ 144 h 144"/>
                  <a:gd name="T2" fmla="*/ 0 w 96"/>
                  <a:gd name="T3" fmla="*/ 0 h 144"/>
                  <a:gd name="T4" fmla="*/ 96 w 96"/>
                  <a:gd name="T5" fmla="*/ 0 h 144"/>
                  <a:gd name="T6" fmla="*/ 96 w 96"/>
                  <a:gd name="T7" fmla="*/ 96 h 144"/>
                  <a:gd name="T8" fmla="*/ 0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0" y="0"/>
                    </a:lnTo>
                    <a:lnTo>
                      <a:pt x="96" y="0"/>
                    </a:lnTo>
                    <a:lnTo>
                      <a:pt x="96" y="96"/>
                    </a:lnTo>
                    <a:lnTo>
                      <a:pt x="0" y="144"/>
                    </a:lnTo>
                    <a:close/>
                  </a:path>
                </a:pathLst>
              </a:custGeom>
              <a:pattFill prst="horzBrick">
                <a:fgClr>
                  <a:srgbClr val="032389"/>
                </a:fgClr>
                <a:bgClr>
                  <a:srgbClr val="FFFFFF"/>
                </a:bgClr>
              </a:pattFill>
              <a:ln w="38100" cap="flat" cmpd="sng">
                <a:solidFill>
                  <a:schemeClr val="tx2"/>
                </a:solidFill>
                <a:prstDash val="solid"/>
                <a:round/>
                <a:headEnd type="none" w="med" len="med"/>
                <a:tailEnd type="none" w="med" len="med"/>
              </a:ln>
            </p:spPr>
            <p:txBody>
              <a:bodyPr wrap="none" anchor="ctr"/>
              <a:lstStyle/>
              <a:p>
                <a:endParaRPr lang="en-US"/>
              </a:p>
            </p:txBody>
          </p:sp>
          <p:sp>
            <p:nvSpPr>
              <p:cNvPr id="23585" name="Rectangle 26"/>
              <p:cNvSpPr>
                <a:spLocks noChangeArrowheads="1"/>
              </p:cNvSpPr>
              <p:nvPr/>
            </p:nvSpPr>
            <p:spPr bwMode="auto">
              <a:xfrm>
                <a:off x="1440" y="3168"/>
                <a:ext cx="576" cy="432"/>
              </a:xfrm>
              <a:prstGeom prst="rect">
                <a:avLst/>
              </a:prstGeom>
              <a:solidFill>
                <a:srgbClr val="FFFFFF"/>
              </a:solidFill>
              <a:ln w="38100">
                <a:solidFill>
                  <a:schemeClr val="hlink"/>
                </a:solidFill>
                <a:miter lim="800000"/>
                <a:headEnd/>
                <a:tailEnd/>
              </a:ln>
            </p:spPr>
            <p:txBody>
              <a:bodyPr wrap="none" anchor="ctr"/>
              <a:lstStyle/>
              <a:p>
                <a:endParaRPr lang="en-US"/>
              </a:p>
            </p:txBody>
          </p:sp>
          <p:sp>
            <p:nvSpPr>
              <p:cNvPr id="23586" name="Freeform 27"/>
              <p:cNvSpPr>
                <a:spLocks/>
              </p:cNvSpPr>
              <p:nvPr/>
            </p:nvSpPr>
            <p:spPr bwMode="auto">
              <a:xfrm>
                <a:off x="1440" y="2976"/>
                <a:ext cx="576" cy="192"/>
              </a:xfrm>
              <a:custGeom>
                <a:avLst/>
                <a:gdLst>
                  <a:gd name="T0" fmla="*/ 0 w 576"/>
                  <a:gd name="T1" fmla="*/ 192 h 192"/>
                  <a:gd name="T2" fmla="*/ 240 w 576"/>
                  <a:gd name="T3" fmla="*/ 0 h 192"/>
                  <a:gd name="T4" fmla="*/ 336 w 576"/>
                  <a:gd name="T5" fmla="*/ 0 h 192"/>
                  <a:gd name="T6" fmla="*/ 576 w 576"/>
                  <a:gd name="T7" fmla="*/ 192 h 192"/>
                  <a:gd name="T8" fmla="*/ 0 w 576"/>
                  <a:gd name="T9" fmla="*/ 192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lnTo>
                      <a:pt x="240" y="0"/>
                    </a:lnTo>
                    <a:lnTo>
                      <a:pt x="336" y="0"/>
                    </a:lnTo>
                    <a:lnTo>
                      <a:pt x="576" y="192"/>
                    </a:lnTo>
                    <a:lnTo>
                      <a:pt x="0" y="192"/>
                    </a:lnTo>
                    <a:close/>
                  </a:path>
                </a:pathLst>
              </a:custGeom>
              <a:solidFill>
                <a:srgbClr val="FFFFFF"/>
              </a:solidFill>
              <a:ln w="38100" cap="flat" cmpd="sng">
                <a:solidFill>
                  <a:schemeClr val="hlink"/>
                </a:solidFill>
                <a:prstDash val="solid"/>
                <a:round/>
                <a:headEnd type="none" w="med" len="med"/>
                <a:tailEnd type="none" w="med" len="med"/>
              </a:ln>
            </p:spPr>
            <p:txBody>
              <a:bodyPr wrap="none" anchor="ctr"/>
              <a:lstStyle/>
              <a:p>
                <a:endParaRPr lang="en-US"/>
              </a:p>
            </p:txBody>
          </p:sp>
        </p:grpSp>
        <p:grpSp>
          <p:nvGrpSpPr>
            <p:cNvPr id="5" name="Group 28"/>
            <p:cNvGrpSpPr>
              <a:grpSpLocks/>
            </p:cNvGrpSpPr>
            <p:nvPr/>
          </p:nvGrpSpPr>
          <p:grpSpPr bwMode="auto">
            <a:xfrm>
              <a:off x="3264" y="1584"/>
              <a:ext cx="1920" cy="1728"/>
              <a:chOff x="816" y="2208"/>
              <a:chExt cx="1920" cy="1728"/>
            </a:xfrm>
          </p:grpSpPr>
          <p:sp>
            <p:nvSpPr>
              <p:cNvPr id="23566" name="Line 29"/>
              <p:cNvSpPr>
                <a:spLocks noChangeShapeType="1"/>
              </p:cNvSpPr>
              <p:nvPr/>
            </p:nvSpPr>
            <p:spPr bwMode="auto">
              <a:xfrm>
                <a:off x="1056" y="2208"/>
                <a:ext cx="0" cy="1728"/>
              </a:xfrm>
              <a:prstGeom prst="line">
                <a:avLst/>
              </a:prstGeom>
              <a:noFill/>
              <a:ln w="38100">
                <a:solidFill>
                  <a:schemeClr val="tx1"/>
                </a:solidFill>
                <a:round/>
                <a:headEnd/>
                <a:tailEnd/>
              </a:ln>
            </p:spPr>
            <p:txBody>
              <a:bodyPr wrap="none" anchor="ctr"/>
              <a:lstStyle/>
              <a:p>
                <a:endParaRPr lang="en-US"/>
              </a:p>
            </p:txBody>
          </p:sp>
          <p:sp>
            <p:nvSpPr>
              <p:cNvPr id="23567" name="Line 30"/>
              <p:cNvSpPr>
                <a:spLocks noChangeShapeType="1"/>
              </p:cNvSpPr>
              <p:nvPr/>
            </p:nvSpPr>
            <p:spPr bwMode="auto">
              <a:xfrm>
                <a:off x="816" y="3744"/>
                <a:ext cx="1920" cy="0"/>
              </a:xfrm>
              <a:prstGeom prst="line">
                <a:avLst/>
              </a:prstGeom>
              <a:noFill/>
              <a:ln w="38100">
                <a:solidFill>
                  <a:schemeClr val="tx1"/>
                </a:solidFill>
                <a:round/>
                <a:headEnd/>
                <a:tailEnd/>
              </a:ln>
            </p:spPr>
            <p:txBody>
              <a:bodyPr wrap="none" anchor="ctr"/>
              <a:lstStyle/>
              <a:p>
                <a:endParaRPr lang="en-US"/>
              </a:p>
            </p:txBody>
          </p:sp>
          <p:sp>
            <p:nvSpPr>
              <p:cNvPr id="23568" name="Line 31"/>
              <p:cNvSpPr>
                <a:spLocks noChangeShapeType="1"/>
              </p:cNvSpPr>
              <p:nvPr/>
            </p:nvSpPr>
            <p:spPr bwMode="auto">
              <a:xfrm>
                <a:off x="1248" y="3696"/>
                <a:ext cx="0" cy="96"/>
              </a:xfrm>
              <a:prstGeom prst="line">
                <a:avLst/>
              </a:prstGeom>
              <a:noFill/>
              <a:ln w="38100">
                <a:solidFill>
                  <a:schemeClr val="tx1"/>
                </a:solidFill>
                <a:round/>
                <a:headEnd/>
                <a:tailEnd/>
              </a:ln>
            </p:spPr>
            <p:txBody>
              <a:bodyPr wrap="none" anchor="ctr"/>
              <a:lstStyle/>
              <a:p>
                <a:endParaRPr lang="en-US"/>
              </a:p>
            </p:txBody>
          </p:sp>
          <p:sp>
            <p:nvSpPr>
              <p:cNvPr id="23569" name="Line 32"/>
              <p:cNvSpPr>
                <a:spLocks noChangeShapeType="1"/>
              </p:cNvSpPr>
              <p:nvPr/>
            </p:nvSpPr>
            <p:spPr bwMode="auto">
              <a:xfrm>
                <a:off x="1440" y="3696"/>
                <a:ext cx="0" cy="96"/>
              </a:xfrm>
              <a:prstGeom prst="line">
                <a:avLst/>
              </a:prstGeom>
              <a:noFill/>
              <a:ln w="38100">
                <a:solidFill>
                  <a:schemeClr val="tx1"/>
                </a:solidFill>
                <a:round/>
                <a:headEnd/>
                <a:tailEnd/>
              </a:ln>
            </p:spPr>
            <p:txBody>
              <a:bodyPr wrap="none" anchor="ctr"/>
              <a:lstStyle/>
              <a:p>
                <a:endParaRPr lang="en-US"/>
              </a:p>
            </p:txBody>
          </p:sp>
          <p:sp>
            <p:nvSpPr>
              <p:cNvPr id="23570" name="Line 33"/>
              <p:cNvSpPr>
                <a:spLocks noChangeShapeType="1"/>
              </p:cNvSpPr>
              <p:nvPr/>
            </p:nvSpPr>
            <p:spPr bwMode="auto">
              <a:xfrm>
                <a:off x="1632" y="3696"/>
                <a:ext cx="0" cy="96"/>
              </a:xfrm>
              <a:prstGeom prst="line">
                <a:avLst/>
              </a:prstGeom>
              <a:noFill/>
              <a:ln w="38100">
                <a:solidFill>
                  <a:schemeClr val="tx1"/>
                </a:solidFill>
                <a:round/>
                <a:headEnd/>
                <a:tailEnd/>
              </a:ln>
            </p:spPr>
            <p:txBody>
              <a:bodyPr wrap="none" anchor="ctr"/>
              <a:lstStyle/>
              <a:p>
                <a:endParaRPr lang="en-US"/>
              </a:p>
            </p:txBody>
          </p:sp>
          <p:sp>
            <p:nvSpPr>
              <p:cNvPr id="23571" name="Line 34"/>
              <p:cNvSpPr>
                <a:spLocks noChangeShapeType="1"/>
              </p:cNvSpPr>
              <p:nvPr/>
            </p:nvSpPr>
            <p:spPr bwMode="auto">
              <a:xfrm>
                <a:off x="1824" y="3696"/>
                <a:ext cx="0" cy="96"/>
              </a:xfrm>
              <a:prstGeom prst="line">
                <a:avLst/>
              </a:prstGeom>
              <a:noFill/>
              <a:ln w="38100">
                <a:solidFill>
                  <a:schemeClr val="tx1"/>
                </a:solidFill>
                <a:round/>
                <a:headEnd/>
                <a:tailEnd/>
              </a:ln>
            </p:spPr>
            <p:txBody>
              <a:bodyPr wrap="none" anchor="ctr"/>
              <a:lstStyle/>
              <a:p>
                <a:endParaRPr lang="en-US"/>
              </a:p>
            </p:txBody>
          </p:sp>
          <p:sp>
            <p:nvSpPr>
              <p:cNvPr id="23572" name="Line 35"/>
              <p:cNvSpPr>
                <a:spLocks noChangeShapeType="1"/>
              </p:cNvSpPr>
              <p:nvPr/>
            </p:nvSpPr>
            <p:spPr bwMode="auto">
              <a:xfrm>
                <a:off x="2016" y="3696"/>
                <a:ext cx="0" cy="96"/>
              </a:xfrm>
              <a:prstGeom prst="line">
                <a:avLst/>
              </a:prstGeom>
              <a:noFill/>
              <a:ln w="38100">
                <a:solidFill>
                  <a:schemeClr val="tx1"/>
                </a:solidFill>
                <a:round/>
                <a:headEnd/>
                <a:tailEnd/>
              </a:ln>
            </p:spPr>
            <p:txBody>
              <a:bodyPr wrap="none" anchor="ctr"/>
              <a:lstStyle/>
              <a:p>
                <a:endParaRPr lang="en-US"/>
              </a:p>
            </p:txBody>
          </p:sp>
          <p:sp>
            <p:nvSpPr>
              <p:cNvPr id="23573" name="Line 36"/>
              <p:cNvSpPr>
                <a:spLocks noChangeShapeType="1"/>
              </p:cNvSpPr>
              <p:nvPr/>
            </p:nvSpPr>
            <p:spPr bwMode="auto">
              <a:xfrm>
                <a:off x="2208" y="3696"/>
                <a:ext cx="0" cy="96"/>
              </a:xfrm>
              <a:prstGeom prst="line">
                <a:avLst/>
              </a:prstGeom>
              <a:noFill/>
              <a:ln w="38100">
                <a:solidFill>
                  <a:schemeClr val="tx1"/>
                </a:solidFill>
                <a:round/>
                <a:headEnd/>
                <a:tailEnd/>
              </a:ln>
            </p:spPr>
            <p:txBody>
              <a:bodyPr wrap="none" anchor="ctr"/>
              <a:lstStyle/>
              <a:p>
                <a:endParaRPr lang="en-US"/>
              </a:p>
            </p:txBody>
          </p:sp>
          <p:sp>
            <p:nvSpPr>
              <p:cNvPr id="23574" name="Line 37"/>
              <p:cNvSpPr>
                <a:spLocks noChangeShapeType="1"/>
              </p:cNvSpPr>
              <p:nvPr/>
            </p:nvSpPr>
            <p:spPr bwMode="auto">
              <a:xfrm>
                <a:off x="2400" y="3696"/>
                <a:ext cx="0" cy="96"/>
              </a:xfrm>
              <a:prstGeom prst="line">
                <a:avLst/>
              </a:prstGeom>
              <a:noFill/>
              <a:ln w="38100">
                <a:solidFill>
                  <a:schemeClr val="tx1"/>
                </a:solidFill>
                <a:round/>
                <a:headEnd/>
                <a:tailEnd/>
              </a:ln>
            </p:spPr>
            <p:txBody>
              <a:bodyPr wrap="none" anchor="ctr"/>
              <a:lstStyle/>
              <a:p>
                <a:endParaRPr lang="en-US"/>
              </a:p>
            </p:txBody>
          </p:sp>
          <p:sp>
            <p:nvSpPr>
              <p:cNvPr id="23575" name="Line 38"/>
              <p:cNvSpPr>
                <a:spLocks noChangeShapeType="1"/>
              </p:cNvSpPr>
              <p:nvPr/>
            </p:nvSpPr>
            <p:spPr bwMode="auto">
              <a:xfrm>
                <a:off x="2592" y="3696"/>
                <a:ext cx="0" cy="96"/>
              </a:xfrm>
              <a:prstGeom prst="line">
                <a:avLst/>
              </a:prstGeom>
              <a:noFill/>
              <a:ln w="38100">
                <a:solidFill>
                  <a:schemeClr val="tx1"/>
                </a:solidFill>
                <a:round/>
                <a:headEnd/>
                <a:tailEnd/>
              </a:ln>
            </p:spPr>
            <p:txBody>
              <a:bodyPr wrap="none" anchor="ctr"/>
              <a:lstStyle/>
              <a:p>
                <a:endParaRPr lang="en-US"/>
              </a:p>
            </p:txBody>
          </p:sp>
          <p:sp>
            <p:nvSpPr>
              <p:cNvPr id="23576" name="Line 39"/>
              <p:cNvSpPr>
                <a:spLocks noChangeShapeType="1"/>
              </p:cNvSpPr>
              <p:nvPr/>
            </p:nvSpPr>
            <p:spPr bwMode="auto">
              <a:xfrm>
                <a:off x="1008" y="3552"/>
                <a:ext cx="96" cy="0"/>
              </a:xfrm>
              <a:prstGeom prst="line">
                <a:avLst/>
              </a:prstGeom>
              <a:noFill/>
              <a:ln w="38100">
                <a:solidFill>
                  <a:schemeClr val="tx1"/>
                </a:solidFill>
                <a:round/>
                <a:headEnd/>
                <a:tailEnd/>
              </a:ln>
            </p:spPr>
            <p:txBody>
              <a:bodyPr wrap="none" anchor="ctr"/>
              <a:lstStyle/>
              <a:p>
                <a:endParaRPr lang="en-US"/>
              </a:p>
            </p:txBody>
          </p:sp>
          <p:sp>
            <p:nvSpPr>
              <p:cNvPr id="23577" name="Line 40"/>
              <p:cNvSpPr>
                <a:spLocks noChangeShapeType="1"/>
              </p:cNvSpPr>
              <p:nvPr/>
            </p:nvSpPr>
            <p:spPr bwMode="auto">
              <a:xfrm>
                <a:off x="1008" y="3360"/>
                <a:ext cx="96" cy="0"/>
              </a:xfrm>
              <a:prstGeom prst="line">
                <a:avLst/>
              </a:prstGeom>
              <a:noFill/>
              <a:ln w="38100">
                <a:solidFill>
                  <a:schemeClr val="tx1"/>
                </a:solidFill>
                <a:round/>
                <a:headEnd/>
                <a:tailEnd/>
              </a:ln>
            </p:spPr>
            <p:txBody>
              <a:bodyPr wrap="none" anchor="ctr"/>
              <a:lstStyle/>
              <a:p>
                <a:endParaRPr lang="en-US"/>
              </a:p>
            </p:txBody>
          </p:sp>
          <p:sp>
            <p:nvSpPr>
              <p:cNvPr id="23578" name="Line 41"/>
              <p:cNvSpPr>
                <a:spLocks noChangeShapeType="1"/>
              </p:cNvSpPr>
              <p:nvPr/>
            </p:nvSpPr>
            <p:spPr bwMode="auto">
              <a:xfrm>
                <a:off x="1008" y="3168"/>
                <a:ext cx="96" cy="0"/>
              </a:xfrm>
              <a:prstGeom prst="line">
                <a:avLst/>
              </a:prstGeom>
              <a:noFill/>
              <a:ln w="38100">
                <a:solidFill>
                  <a:schemeClr val="tx1"/>
                </a:solidFill>
                <a:round/>
                <a:headEnd/>
                <a:tailEnd/>
              </a:ln>
            </p:spPr>
            <p:txBody>
              <a:bodyPr wrap="none" anchor="ctr"/>
              <a:lstStyle/>
              <a:p>
                <a:endParaRPr lang="en-US"/>
              </a:p>
            </p:txBody>
          </p:sp>
          <p:sp>
            <p:nvSpPr>
              <p:cNvPr id="23579" name="Line 42"/>
              <p:cNvSpPr>
                <a:spLocks noChangeShapeType="1"/>
              </p:cNvSpPr>
              <p:nvPr/>
            </p:nvSpPr>
            <p:spPr bwMode="auto">
              <a:xfrm>
                <a:off x="1008" y="2976"/>
                <a:ext cx="96" cy="0"/>
              </a:xfrm>
              <a:prstGeom prst="line">
                <a:avLst/>
              </a:prstGeom>
              <a:noFill/>
              <a:ln w="38100">
                <a:solidFill>
                  <a:schemeClr val="tx1"/>
                </a:solidFill>
                <a:round/>
                <a:headEnd/>
                <a:tailEnd/>
              </a:ln>
            </p:spPr>
            <p:txBody>
              <a:bodyPr wrap="none" anchor="ctr"/>
              <a:lstStyle/>
              <a:p>
                <a:endParaRPr lang="en-US"/>
              </a:p>
            </p:txBody>
          </p:sp>
          <p:sp>
            <p:nvSpPr>
              <p:cNvPr id="23580" name="Line 43"/>
              <p:cNvSpPr>
                <a:spLocks noChangeShapeType="1"/>
              </p:cNvSpPr>
              <p:nvPr/>
            </p:nvSpPr>
            <p:spPr bwMode="auto">
              <a:xfrm>
                <a:off x="1008" y="2784"/>
                <a:ext cx="96" cy="0"/>
              </a:xfrm>
              <a:prstGeom prst="line">
                <a:avLst/>
              </a:prstGeom>
              <a:noFill/>
              <a:ln w="38100">
                <a:solidFill>
                  <a:schemeClr val="tx1"/>
                </a:solidFill>
                <a:round/>
                <a:headEnd/>
                <a:tailEnd/>
              </a:ln>
            </p:spPr>
            <p:txBody>
              <a:bodyPr wrap="none" anchor="ctr"/>
              <a:lstStyle/>
              <a:p>
                <a:endParaRPr lang="en-US"/>
              </a:p>
            </p:txBody>
          </p:sp>
          <p:sp>
            <p:nvSpPr>
              <p:cNvPr id="23581" name="Line 44"/>
              <p:cNvSpPr>
                <a:spLocks noChangeShapeType="1"/>
              </p:cNvSpPr>
              <p:nvPr/>
            </p:nvSpPr>
            <p:spPr bwMode="auto">
              <a:xfrm>
                <a:off x="1008" y="2592"/>
                <a:ext cx="96" cy="0"/>
              </a:xfrm>
              <a:prstGeom prst="line">
                <a:avLst/>
              </a:prstGeom>
              <a:noFill/>
              <a:ln w="38100">
                <a:solidFill>
                  <a:schemeClr val="tx1"/>
                </a:solidFill>
                <a:round/>
                <a:headEnd/>
                <a:tailEnd/>
              </a:ln>
            </p:spPr>
            <p:txBody>
              <a:bodyPr wrap="none" anchor="ctr"/>
              <a:lstStyle/>
              <a:p>
                <a:endParaRPr lang="en-US"/>
              </a:p>
            </p:txBody>
          </p:sp>
          <p:sp>
            <p:nvSpPr>
              <p:cNvPr id="23582" name="Line 45"/>
              <p:cNvSpPr>
                <a:spLocks noChangeShapeType="1"/>
              </p:cNvSpPr>
              <p:nvPr/>
            </p:nvSpPr>
            <p:spPr bwMode="auto">
              <a:xfrm>
                <a:off x="1008" y="2400"/>
                <a:ext cx="96" cy="0"/>
              </a:xfrm>
              <a:prstGeom prst="line">
                <a:avLst/>
              </a:prstGeom>
              <a:noFill/>
              <a:ln w="38100">
                <a:solidFill>
                  <a:schemeClr val="tx1"/>
                </a:solidFill>
                <a:round/>
                <a:headEnd/>
                <a:tailEnd/>
              </a:ln>
            </p:spPr>
            <p:txBody>
              <a:bodyPr wrap="none" anchor="ctr"/>
              <a:lstStyle/>
              <a:p>
                <a:endParaRPr lang="en-US"/>
              </a:p>
            </p:txBody>
          </p:sp>
          <p:sp>
            <p:nvSpPr>
              <p:cNvPr id="23583" name="Line 46"/>
              <p:cNvSpPr>
                <a:spLocks noChangeShapeType="1"/>
              </p:cNvSpPr>
              <p:nvPr/>
            </p:nvSpPr>
            <p:spPr bwMode="auto">
              <a:xfrm>
                <a:off x="1008" y="2208"/>
                <a:ext cx="96" cy="0"/>
              </a:xfrm>
              <a:prstGeom prst="line">
                <a:avLst/>
              </a:prstGeom>
              <a:noFill/>
              <a:ln w="38100">
                <a:solidFill>
                  <a:schemeClr val="tx1"/>
                </a:solidFill>
                <a:round/>
                <a:headEnd/>
                <a:tailEnd/>
              </a:ln>
            </p:spPr>
            <p:txBody>
              <a:bodyPr wrap="none" anchor="ctr"/>
              <a:lstStyle/>
              <a:p>
                <a:endParaRPr lang="en-US"/>
              </a:p>
            </p:txBody>
          </p:sp>
        </p:grpSp>
        <p:grpSp>
          <p:nvGrpSpPr>
            <p:cNvPr id="6" name="Group 47"/>
            <p:cNvGrpSpPr>
              <a:grpSpLocks/>
            </p:cNvGrpSpPr>
            <p:nvPr/>
          </p:nvGrpSpPr>
          <p:grpSpPr bwMode="auto">
            <a:xfrm>
              <a:off x="4272" y="2690"/>
              <a:ext cx="1152" cy="334"/>
              <a:chOff x="1440" y="2928"/>
              <a:chExt cx="576" cy="672"/>
            </a:xfrm>
          </p:grpSpPr>
          <p:sp>
            <p:nvSpPr>
              <p:cNvPr id="23563" name="Freeform 48" descr="Horizontal brick"/>
              <p:cNvSpPr>
                <a:spLocks/>
              </p:cNvSpPr>
              <p:nvPr/>
            </p:nvSpPr>
            <p:spPr bwMode="auto">
              <a:xfrm>
                <a:off x="1536" y="2928"/>
                <a:ext cx="96" cy="144"/>
              </a:xfrm>
              <a:custGeom>
                <a:avLst/>
                <a:gdLst>
                  <a:gd name="T0" fmla="*/ 0 w 96"/>
                  <a:gd name="T1" fmla="*/ 144 h 144"/>
                  <a:gd name="T2" fmla="*/ 0 w 96"/>
                  <a:gd name="T3" fmla="*/ 0 h 144"/>
                  <a:gd name="T4" fmla="*/ 96 w 96"/>
                  <a:gd name="T5" fmla="*/ 0 h 144"/>
                  <a:gd name="T6" fmla="*/ 96 w 96"/>
                  <a:gd name="T7" fmla="*/ 96 h 144"/>
                  <a:gd name="T8" fmla="*/ 0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0" y="0"/>
                    </a:lnTo>
                    <a:lnTo>
                      <a:pt x="96" y="0"/>
                    </a:lnTo>
                    <a:lnTo>
                      <a:pt x="96" y="96"/>
                    </a:lnTo>
                    <a:lnTo>
                      <a:pt x="0" y="144"/>
                    </a:lnTo>
                    <a:close/>
                  </a:path>
                </a:pathLst>
              </a:custGeom>
              <a:pattFill prst="horzBrick">
                <a:fgClr>
                  <a:srgbClr val="032389"/>
                </a:fgClr>
                <a:bgClr>
                  <a:srgbClr val="FFFFFF"/>
                </a:bgClr>
              </a:pattFill>
              <a:ln w="38100" cap="flat" cmpd="sng">
                <a:solidFill>
                  <a:schemeClr val="tx2"/>
                </a:solidFill>
                <a:prstDash val="solid"/>
                <a:round/>
                <a:headEnd type="none" w="med" len="med"/>
                <a:tailEnd type="none" w="med" len="med"/>
              </a:ln>
            </p:spPr>
            <p:txBody>
              <a:bodyPr wrap="none" anchor="ctr"/>
              <a:lstStyle/>
              <a:p>
                <a:endParaRPr lang="en-US"/>
              </a:p>
            </p:txBody>
          </p:sp>
          <p:sp>
            <p:nvSpPr>
              <p:cNvPr id="23564" name="Rectangle 49"/>
              <p:cNvSpPr>
                <a:spLocks noChangeArrowheads="1"/>
              </p:cNvSpPr>
              <p:nvPr/>
            </p:nvSpPr>
            <p:spPr bwMode="auto">
              <a:xfrm>
                <a:off x="1440" y="3168"/>
                <a:ext cx="576" cy="432"/>
              </a:xfrm>
              <a:prstGeom prst="rect">
                <a:avLst/>
              </a:prstGeom>
              <a:solidFill>
                <a:srgbClr val="FFFFFF"/>
              </a:solidFill>
              <a:ln w="38100">
                <a:solidFill>
                  <a:schemeClr val="hlink"/>
                </a:solidFill>
                <a:miter lim="800000"/>
                <a:headEnd/>
                <a:tailEnd/>
              </a:ln>
            </p:spPr>
            <p:txBody>
              <a:bodyPr wrap="none" anchor="ctr"/>
              <a:lstStyle/>
              <a:p>
                <a:endParaRPr lang="en-US"/>
              </a:p>
            </p:txBody>
          </p:sp>
          <p:sp>
            <p:nvSpPr>
              <p:cNvPr id="23565" name="Freeform 50"/>
              <p:cNvSpPr>
                <a:spLocks/>
              </p:cNvSpPr>
              <p:nvPr/>
            </p:nvSpPr>
            <p:spPr bwMode="auto">
              <a:xfrm>
                <a:off x="1440" y="2976"/>
                <a:ext cx="576" cy="192"/>
              </a:xfrm>
              <a:custGeom>
                <a:avLst/>
                <a:gdLst>
                  <a:gd name="T0" fmla="*/ 0 w 576"/>
                  <a:gd name="T1" fmla="*/ 192 h 192"/>
                  <a:gd name="T2" fmla="*/ 240 w 576"/>
                  <a:gd name="T3" fmla="*/ 0 h 192"/>
                  <a:gd name="T4" fmla="*/ 336 w 576"/>
                  <a:gd name="T5" fmla="*/ 0 h 192"/>
                  <a:gd name="T6" fmla="*/ 576 w 576"/>
                  <a:gd name="T7" fmla="*/ 192 h 192"/>
                  <a:gd name="T8" fmla="*/ 0 w 576"/>
                  <a:gd name="T9" fmla="*/ 192 h 192"/>
                  <a:gd name="T10" fmla="*/ 0 60000 65536"/>
                  <a:gd name="T11" fmla="*/ 0 60000 65536"/>
                  <a:gd name="T12" fmla="*/ 0 60000 65536"/>
                  <a:gd name="T13" fmla="*/ 0 60000 65536"/>
                  <a:gd name="T14" fmla="*/ 0 60000 65536"/>
                  <a:gd name="T15" fmla="*/ 0 w 576"/>
                  <a:gd name="T16" fmla="*/ 0 h 192"/>
                  <a:gd name="T17" fmla="*/ 576 w 576"/>
                  <a:gd name="T18" fmla="*/ 192 h 192"/>
                </a:gdLst>
                <a:ahLst/>
                <a:cxnLst>
                  <a:cxn ang="T10">
                    <a:pos x="T0" y="T1"/>
                  </a:cxn>
                  <a:cxn ang="T11">
                    <a:pos x="T2" y="T3"/>
                  </a:cxn>
                  <a:cxn ang="T12">
                    <a:pos x="T4" y="T5"/>
                  </a:cxn>
                  <a:cxn ang="T13">
                    <a:pos x="T6" y="T7"/>
                  </a:cxn>
                  <a:cxn ang="T14">
                    <a:pos x="T8" y="T9"/>
                  </a:cxn>
                </a:cxnLst>
                <a:rect l="T15" t="T16" r="T17" b="T18"/>
                <a:pathLst>
                  <a:path w="576" h="192">
                    <a:moveTo>
                      <a:pt x="0" y="192"/>
                    </a:moveTo>
                    <a:lnTo>
                      <a:pt x="240" y="0"/>
                    </a:lnTo>
                    <a:lnTo>
                      <a:pt x="336" y="0"/>
                    </a:lnTo>
                    <a:lnTo>
                      <a:pt x="576" y="192"/>
                    </a:lnTo>
                    <a:lnTo>
                      <a:pt x="0" y="192"/>
                    </a:lnTo>
                    <a:close/>
                  </a:path>
                </a:pathLst>
              </a:custGeom>
              <a:solidFill>
                <a:srgbClr val="FFFFFF"/>
              </a:solidFill>
              <a:ln w="38100" cap="flat" cmpd="sng">
                <a:solidFill>
                  <a:schemeClr val="hlink"/>
                </a:solidFill>
                <a:prstDash val="solid"/>
                <a:round/>
                <a:headEnd type="none" w="med" len="med"/>
                <a:tailEnd type="none" w="med" len="med"/>
              </a:ln>
            </p:spPr>
            <p:txBody>
              <a:bodyPr wrap="none" anchor="ctr"/>
              <a:lstStyle/>
              <a:p>
                <a:endParaRPr lang="en-US"/>
              </a:p>
            </p:txBody>
          </p:sp>
        </p:grpSp>
        <p:sp>
          <p:nvSpPr>
            <p:cNvPr id="23561" name="AutoShape 51"/>
            <p:cNvSpPr>
              <a:spLocks noChangeArrowheads="1"/>
            </p:cNvSpPr>
            <p:nvPr/>
          </p:nvSpPr>
          <p:spPr bwMode="auto">
            <a:xfrm>
              <a:off x="2496" y="2352"/>
              <a:ext cx="480" cy="240"/>
            </a:xfrm>
            <a:prstGeom prst="rightArrow">
              <a:avLst>
                <a:gd name="adj1" fmla="val 50000"/>
                <a:gd name="adj2" fmla="val 50000"/>
              </a:avLst>
            </a:prstGeom>
            <a:solidFill>
              <a:srgbClr val="FFFF00"/>
            </a:solidFill>
            <a:ln w="28575">
              <a:solidFill>
                <a:schemeClr val="accent1"/>
              </a:solidFill>
              <a:miter lim="800000"/>
              <a:headEnd/>
              <a:tailEnd type="none" w="sm" len="sm"/>
            </a:ln>
          </p:spPr>
          <p:txBody>
            <a:bodyPr wrap="none" anchor="ctr"/>
            <a:lstStyle/>
            <a:p>
              <a:pPr algn="ctr"/>
              <a:endParaRPr lang="ru-RU" i="1">
                <a:solidFill>
                  <a:srgbClr val="FFFF00"/>
                </a:solidFill>
                <a:latin typeface="Arial" charset="0"/>
              </a:endParaRPr>
            </a:p>
          </p:txBody>
        </p:sp>
        <p:sp>
          <p:nvSpPr>
            <p:cNvPr id="23562" name="Text Box 52"/>
            <p:cNvSpPr txBox="1">
              <a:spLocks noChangeArrowheads="1"/>
            </p:cNvSpPr>
            <p:nvPr/>
          </p:nvSpPr>
          <p:spPr bwMode="auto">
            <a:xfrm>
              <a:off x="2436" y="2592"/>
              <a:ext cx="618" cy="518"/>
            </a:xfrm>
            <a:prstGeom prst="rect">
              <a:avLst/>
            </a:prstGeom>
            <a:noFill/>
            <a:ln w="38100">
              <a:noFill/>
              <a:miter lim="800000"/>
              <a:headEnd/>
              <a:tailEnd/>
            </a:ln>
          </p:spPr>
          <p:txBody>
            <a:bodyPr wrap="none" anchor="ctr">
              <a:spAutoFit/>
            </a:bodyPr>
            <a:lstStyle/>
            <a:p>
              <a:pPr algn="ctr"/>
              <a:r>
                <a:rPr lang="en-US">
                  <a:sym typeface="Symbol" pitchFamily="18" charset="2"/>
                </a:rPr>
                <a:t>X  </a:t>
              </a:r>
              <a:r>
                <a:rPr lang="en-US"/>
                <a:t>2,</a:t>
              </a:r>
              <a:br>
                <a:rPr lang="en-US"/>
              </a:br>
              <a:r>
                <a:rPr lang="en-US"/>
                <a:t>Y </a:t>
              </a:r>
              <a:r>
                <a:rPr lang="en-US">
                  <a:sym typeface="Symbol" pitchFamily="18" charset="2"/>
                </a:rPr>
                <a:t></a:t>
              </a:r>
              <a:r>
                <a:rPr lang="en-US"/>
                <a:t> 0.5</a:t>
              </a:r>
            </a:p>
          </p:txBody>
        </p:sp>
      </p:grpSp>
    </p:spTree>
    <p:extLst>
      <p:ext uri="{BB962C8B-B14F-4D97-AF65-F5344CB8AC3E}">
        <p14:creationId xmlns:p14="http://schemas.microsoft.com/office/powerpoint/2010/main" val="3238931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7388" y="76200"/>
            <a:ext cx="7770812" cy="838200"/>
          </a:xfrm>
        </p:spPr>
        <p:txBody>
          <a:bodyPr/>
          <a:lstStyle/>
          <a:p>
            <a:r>
              <a:rPr lang="en-US" smtClean="0"/>
              <a:t>Scaling</a:t>
            </a:r>
          </a:p>
        </p:txBody>
      </p:sp>
      <p:sp>
        <p:nvSpPr>
          <p:cNvPr id="2053" name="Rectangle 3"/>
          <p:cNvSpPr>
            <a:spLocks noGrp="1" noChangeArrowheads="1"/>
          </p:cNvSpPr>
          <p:nvPr>
            <p:ph type="body" idx="1"/>
          </p:nvPr>
        </p:nvSpPr>
        <p:spPr>
          <a:xfrm>
            <a:off x="533400" y="2057400"/>
            <a:ext cx="7772400" cy="4114800"/>
          </a:xfrm>
        </p:spPr>
        <p:txBody>
          <a:bodyPr/>
          <a:lstStyle/>
          <a:p>
            <a:r>
              <a:rPr lang="en-US" smtClean="0"/>
              <a:t>Scaling operation:</a:t>
            </a:r>
          </a:p>
          <a:p>
            <a:endParaRPr lang="en-US" smtClean="0"/>
          </a:p>
          <a:p>
            <a:endParaRPr lang="en-US" smtClean="0"/>
          </a:p>
          <a:p>
            <a:r>
              <a:rPr lang="en-US" smtClean="0"/>
              <a:t>Or, in matrix form:</a:t>
            </a:r>
          </a:p>
        </p:txBody>
      </p:sp>
      <p:graphicFrame>
        <p:nvGraphicFramePr>
          <p:cNvPr id="2050" name="Object 4"/>
          <p:cNvGraphicFramePr>
            <a:graphicFrameLocks noChangeAspect="1"/>
          </p:cNvGraphicFramePr>
          <p:nvPr/>
        </p:nvGraphicFramePr>
        <p:xfrm>
          <a:off x="4837113" y="2038350"/>
          <a:ext cx="1328737" cy="1292225"/>
        </p:xfrm>
        <a:graphic>
          <a:graphicData uri="http://schemas.openxmlformats.org/presentationml/2006/ole">
            <mc:AlternateContent xmlns:mc="http://schemas.openxmlformats.org/markup-compatibility/2006">
              <mc:Choice xmlns:v="urn:schemas-microsoft-com:vml" Requires="v">
                <p:oleObj spid="_x0000_s17413" name="Equation" r:id="rId3" imgW="444240" imgH="431640" progId="Equation.3">
                  <p:embed/>
                </p:oleObj>
              </mc:Choice>
              <mc:Fallback>
                <p:oleObj name="Equation" r:id="rId3" imgW="4442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113" y="2038350"/>
                        <a:ext cx="1328737" cy="12922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aphicFrame>
        <p:nvGraphicFramePr>
          <p:cNvPr id="717829" name="Object 5"/>
          <p:cNvGraphicFramePr>
            <a:graphicFrameLocks noChangeAspect="1"/>
          </p:cNvGraphicFramePr>
          <p:nvPr/>
        </p:nvGraphicFramePr>
        <p:xfrm>
          <a:off x="4030663" y="4095750"/>
          <a:ext cx="3271837" cy="1408113"/>
        </p:xfrm>
        <a:graphic>
          <a:graphicData uri="http://schemas.openxmlformats.org/presentationml/2006/ole">
            <mc:AlternateContent xmlns:mc="http://schemas.openxmlformats.org/markup-compatibility/2006">
              <mc:Choice xmlns:v="urn:schemas-microsoft-com:vml" Requires="v">
                <p:oleObj spid="_x0000_s17414" name="Equation" r:id="rId5" imgW="1091880" imgH="469800" progId="Equation.3">
                  <p:embed/>
                </p:oleObj>
              </mc:Choice>
              <mc:Fallback>
                <p:oleObj name="Equation" r:id="rId5" imgW="109188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0663" y="4095750"/>
                        <a:ext cx="3271837" cy="14081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sp>
        <p:nvSpPr>
          <p:cNvPr id="717830" name="AutoShape 6"/>
          <p:cNvSpPr>
            <a:spLocks/>
          </p:cNvSpPr>
          <p:nvPr/>
        </p:nvSpPr>
        <p:spPr bwMode="auto">
          <a:xfrm rot="-5400000">
            <a:off x="5811838" y="5067300"/>
            <a:ext cx="228600" cy="1219200"/>
          </a:xfrm>
          <a:prstGeom prst="leftBrace">
            <a:avLst>
              <a:gd name="adj1" fmla="val 44444"/>
              <a:gd name="adj2" fmla="val 50000"/>
            </a:avLst>
          </a:prstGeom>
          <a:noFill/>
          <a:ln w="38100">
            <a:solidFill>
              <a:schemeClr val="tx2"/>
            </a:solidFill>
            <a:round/>
            <a:headEnd/>
            <a:tailEnd/>
          </a:ln>
        </p:spPr>
        <p:txBody>
          <a:bodyPr vert="eaVert" wrap="none" anchor="ctr"/>
          <a:lstStyle/>
          <a:p>
            <a:pPr algn="ctr" eaLnBrk="1" hangingPunct="1"/>
            <a:endParaRPr lang="ru-RU" sz="1800">
              <a:solidFill>
                <a:schemeClr val="bg1"/>
              </a:solidFill>
            </a:endParaRPr>
          </a:p>
        </p:txBody>
      </p:sp>
      <p:sp>
        <p:nvSpPr>
          <p:cNvPr id="717831" name="Text Box 7"/>
          <p:cNvSpPr txBox="1">
            <a:spLocks noChangeArrowheads="1"/>
          </p:cNvSpPr>
          <p:nvPr/>
        </p:nvSpPr>
        <p:spPr bwMode="auto">
          <a:xfrm>
            <a:off x="4767263" y="5791200"/>
            <a:ext cx="2336800" cy="457200"/>
          </a:xfrm>
          <a:prstGeom prst="rect">
            <a:avLst/>
          </a:prstGeom>
          <a:noFill/>
          <a:ln w="38100">
            <a:noFill/>
            <a:miter lim="800000"/>
            <a:headEnd/>
            <a:tailEnd/>
          </a:ln>
        </p:spPr>
        <p:txBody>
          <a:bodyPr wrap="none" anchor="ctr">
            <a:spAutoFit/>
          </a:bodyPr>
          <a:lstStyle/>
          <a:p>
            <a:pPr algn="ctr"/>
            <a:r>
              <a:rPr lang="en-US" i="1">
                <a:latin typeface="Arial" charset="0"/>
              </a:rPr>
              <a:t>scaling matrix S</a:t>
            </a:r>
            <a:endParaRPr lang="en-US">
              <a:latin typeface="Arial" charset="0"/>
            </a:endParaRPr>
          </a:p>
        </p:txBody>
      </p:sp>
    </p:spTree>
    <p:extLst>
      <p:ext uri="{BB962C8B-B14F-4D97-AF65-F5344CB8AC3E}">
        <p14:creationId xmlns:p14="http://schemas.microsoft.com/office/powerpoint/2010/main" val="3852684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35989</TotalTime>
  <Words>1886</Words>
  <Application>Microsoft Office PowerPoint</Application>
  <PresentationFormat>On-screen Show (4:3)</PresentationFormat>
  <Paragraphs>396</Paragraphs>
  <Slides>45</Slides>
  <Notes>8</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49" baseType="lpstr">
      <vt:lpstr>Office Theme</vt:lpstr>
      <vt:lpstr>Equation</vt:lpstr>
      <vt:lpstr>Bitmap Image</vt:lpstr>
      <vt:lpstr>Microsoft Equation 3.0</vt:lpstr>
      <vt:lpstr>Alignment and Object Instance Recognition</vt:lpstr>
      <vt:lpstr>Today’s class</vt:lpstr>
      <vt:lpstr>Line Fitting Demo</vt:lpstr>
      <vt:lpstr>Alignment</vt:lpstr>
      <vt:lpstr>Parametric (global) warping</vt:lpstr>
      <vt:lpstr>Common transformations</vt:lpstr>
      <vt:lpstr>Scaling</vt:lpstr>
      <vt:lpstr>Scaling</vt:lpstr>
      <vt:lpstr>Scaling</vt:lpstr>
      <vt:lpstr>2-D Rotation</vt:lpstr>
      <vt:lpstr>2-D Rotation</vt:lpstr>
      <vt:lpstr>2-D Rotation</vt:lpstr>
      <vt:lpstr>Basic 2D transformations</vt:lpstr>
      <vt:lpstr>Affine Transformations</vt:lpstr>
      <vt:lpstr>Projective Transformations</vt:lpstr>
      <vt:lpstr>2D image transformations (reference table)</vt:lpstr>
      <vt:lpstr>Example: solving for translation</vt:lpstr>
      <vt:lpstr>Example: solving for translation</vt:lpstr>
      <vt:lpstr>Example: solving for translation</vt:lpstr>
      <vt:lpstr>Example: solving for translation</vt:lpstr>
      <vt:lpstr>Example: solving for translation</vt:lpstr>
      <vt:lpstr>What if you want to align but have no prior matched pairs?</vt:lpstr>
      <vt:lpstr>Iterative Closest Points (ICP) Algorithm</vt:lpstr>
      <vt:lpstr>Example: solving for translation</vt:lpstr>
      <vt:lpstr>Example: aligning boundaries</vt:lpstr>
      <vt:lpstr>Algorithm Summary</vt:lpstr>
      <vt:lpstr>Object Instance Recognition</vt:lpstr>
      <vt:lpstr>Overview of Keypoint Matching</vt:lpstr>
      <vt:lpstr>Keypoint-based instance recognition</vt:lpstr>
      <vt:lpstr>Finding the objects (overview)</vt:lpstr>
      <vt:lpstr>Matching Keypoints</vt:lpstr>
      <vt:lpstr>Affine Object Model</vt:lpstr>
      <vt:lpstr>Affine Object Model</vt:lpstr>
      <vt:lpstr>Finding the objects (in detail)</vt:lpstr>
      <vt:lpstr>Examples of recognized objects</vt:lpstr>
      <vt:lpstr>View interpolation</vt:lpstr>
      <vt:lpstr>Applications</vt:lpstr>
      <vt:lpstr>Location Recognition</vt:lpstr>
      <vt:lpstr>Another application: category recognition</vt:lpstr>
      <vt:lpstr>Summary of algorithm</vt:lpstr>
      <vt:lpstr>Examples of Matches</vt:lpstr>
      <vt:lpstr>Examples of Matches</vt:lpstr>
      <vt:lpstr>Other ideas worth being aware of</vt:lpstr>
      <vt:lpstr>Think about your final projects</vt:lpstr>
      <vt:lpstr>Key concepts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 Hoiem</cp:lastModifiedBy>
  <cp:revision>118</cp:revision>
  <cp:lastPrinted>2012-02-16T18:39:06Z</cp:lastPrinted>
  <dcterms:created xsi:type="dcterms:W3CDTF">2009-12-16T02:55:56Z</dcterms:created>
  <dcterms:modified xsi:type="dcterms:W3CDTF">2012-02-16T18:39:23Z</dcterms:modified>
</cp:coreProperties>
</file>