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498" r:id="rId3"/>
    <p:sldId id="506" r:id="rId4"/>
    <p:sldId id="507" r:id="rId5"/>
    <p:sldId id="508" r:id="rId6"/>
    <p:sldId id="522" r:id="rId7"/>
    <p:sldId id="523" r:id="rId8"/>
    <p:sldId id="524" r:id="rId9"/>
    <p:sldId id="525" r:id="rId10"/>
    <p:sldId id="526" r:id="rId11"/>
    <p:sldId id="527" r:id="rId12"/>
    <p:sldId id="528" r:id="rId13"/>
    <p:sldId id="529" r:id="rId14"/>
    <p:sldId id="530" r:id="rId15"/>
    <p:sldId id="497" r:id="rId16"/>
    <p:sldId id="489" r:id="rId17"/>
    <p:sldId id="427" r:id="rId18"/>
    <p:sldId id="473" r:id="rId19"/>
    <p:sldId id="486" r:id="rId20"/>
    <p:sldId id="487" r:id="rId21"/>
    <p:sldId id="488" r:id="rId22"/>
    <p:sldId id="428" r:id="rId23"/>
    <p:sldId id="490" r:id="rId24"/>
    <p:sldId id="491" r:id="rId25"/>
    <p:sldId id="433" r:id="rId26"/>
    <p:sldId id="434" r:id="rId27"/>
    <p:sldId id="436" r:id="rId28"/>
    <p:sldId id="437" r:id="rId29"/>
    <p:sldId id="438" r:id="rId30"/>
    <p:sldId id="440" r:id="rId31"/>
    <p:sldId id="441" r:id="rId32"/>
    <p:sldId id="442" r:id="rId33"/>
    <p:sldId id="443" r:id="rId34"/>
    <p:sldId id="445" r:id="rId35"/>
    <p:sldId id="470" r:id="rId36"/>
    <p:sldId id="459" r:id="rId37"/>
    <p:sldId id="460" r:id="rId38"/>
    <p:sldId id="462" r:id="rId39"/>
    <p:sldId id="550" r:id="rId40"/>
    <p:sldId id="551" r:id="rId41"/>
    <p:sldId id="501" r:id="rId42"/>
    <p:sldId id="461" r:id="rId43"/>
    <p:sldId id="493" r:id="rId44"/>
    <p:sldId id="500" r:id="rId45"/>
    <p:sldId id="464" r:id="rId46"/>
    <p:sldId id="451" r:id="rId47"/>
    <p:sldId id="465" r:id="rId48"/>
    <p:sldId id="492" r:id="rId49"/>
    <p:sldId id="453" r:id="rId50"/>
    <p:sldId id="454" r:id="rId51"/>
    <p:sldId id="502" r:id="rId52"/>
    <p:sldId id="505" r:id="rId53"/>
    <p:sldId id="504" r:id="rId54"/>
    <p:sldId id="543" r:id="rId55"/>
    <p:sldId id="544" r:id="rId56"/>
    <p:sldId id="545" r:id="rId57"/>
    <p:sldId id="546" r:id="rId58"/>
    <p:sldId id="503" r:id="rId59"/>
    <p:sldId id="547" r:id="rId60"/>
    <p:sldId id="518" r:id="rId61"/>
    <p:sldId id="520" r:id="rId62"/>
    <p:sldId id="519" r:id="rId63"/>
    <p:sldId id="521" r:id="rId64"/>
    <p:sldId id="548" r:id="rId65"/>
    <p:sldId id="494" r:id="rId66"/>
    <p:sldId id="495" r:id="rId67"/>
    <p:sldId id="531" r:id="rId68"/>
    <p:sldId id="532" r:id="rId69"/>
    <p:sldId id="533" r:id="rId70"/>
    <p:sldId id="534" r:id="rId71"/>
    <p:sldId id="535" r:id="rId72"/>
    <p:sldId id="536" r:id="rId73"/>
    <p:sldId id="537" r:id="rId74"/>
    <p:sldId id="538" r:id="rId75"/>
    <p:sldId id="539" r:id="rId76"/>
    <p:sldId id="540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A676"/>
    <a:srgbClr val="32000C"/>
    <a:srgbClr val="CB6B30"/>
    <a:srgbClr val="E36243"/>
    <a:srgbClr val="FF4A7E"/>
    <a:srgbClr val="0B0B0B"/>
    <a:srgbClr val="00FF00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2697" autoAdjust="0"/>
  </p:normalViewPr>
  <p:slideViewPr>
    <p:cSldViewPr>
      <p:cViewPr varScale="1">
        <p:scale>
          <a:sx n="55" d="100"/>
          <a:sy n="55" d="100"/>
        </p:scale>
        <p:origin x="-109" y="-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4" Type="http://schemas.openxmlformats.org/officeDocument/2006/relationships/image" Target="../media/image10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856B53F-5B80-40FB-9FAE-920F4584A3EA}" type="datetimeFigureOut">
              <a:rPr lang="en-US"/>
              <a:pPr>
                <a:defRPr/>
              </a:pPr>
              <a:t>2/1/2012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13C2D44-F121-47D6-A190-82ED0ED05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270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5E2F54-BC31-4B72-A01F-3CA211B49E3C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27770-D31A-4687-80C0-0EE04A7AEB45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4218AF-BFC5-4894-8AB7-0FC82E74B16B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D96D2C-47DF-4CBA-804E-E3933AF0B9C0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8FBA0B-7EDB-41A2-9A13-ECE1955CEF00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A876CF-74B2-4064-BF1E-60E988D31740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365FE-2997-42DD-AEA6-A497CAB65FF3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Figures show gradient magnitude of zebra at two different scales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D58637-3F1B-4801-9AC9-281AA07EE91F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32AA58-BB10-4140-94B7-2596A5F648BF}" type="slidenum">
              <a:rPr lang="en-US" smtClean="0"/>
              <a:pPr>
                <a:defRPr/>
              </a:pPr>
              <a:t>33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B130A3-30B4-4B7D-87DF-5F802E3D3441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34924B-AA27-47BB-86D4-7742672275BE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A1A5A4-3F4A-4B7A-930A-A351A9E1C4F9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What’s wrong with these results?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gy</a:t>
            </a:r>
            <a:r>
              <a:rPr lang="en-US" baseline="0" dirty="0" smtClean="0"/>
              <a:t> because y=2 is below y=1, and we typically want 90 degrees to point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C2D44-F121-47D6-A190-82ED0ED0502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34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94FC45-5BCA-48B2-B248-7ED0A801B8EC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59126B-AC1B-4899-A8F3-28868993CA83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52BF-62B1-4B02-81A2-38BE3C88164C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498E7C-4901-4C72-AC48-420ED8192FDA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53EC27-4799-4246-B816-967455E51E7F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8E2B3F-1A23-4521-87A4-0152EB65637F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8550" y="673100"/>
            <a:ext cx="460375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1338"/>
            <a:ext cx="5083175" cy="4130675"/>
          </a:xfrm>
          <a:noFill/>
        </p:spPr>
        <p:txBody>
          <a:bodyPr wrap="square" lIns="89881" tIns="44941" rIns="89881" bIns="44941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Better </a:t>
            </a:r>
            <a:r>
              <a:rPr lang="en-US" dirty="0" smtClean="0"/>
              <a:t>at </a:t>
            </a:r>
            <a:r>
              <a:rPr lang="en-US" dirty="0" err="1" smtClean="0"/>
              <a:t>salt’n’pepper</a:t>
            </a:r>
            <a:r>
              <a:rPr lang="en-US" dirty="0" smtClean="0"/>
              <a:t> noise</a:t>
            </a:r>
          </a:p>
          <a:p>
            <a:pPr eaLnBrk="1" hangingPunct="1"/>
            <a:r>
              <a:rPr lang="en-US" dirty="0" smtClean="0"/>
              <a:t>Not convolution: try a region with 1’s and a 2, and then 1’s and a 3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8C63A4-2802-4147-AA88-97E04384BBFF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D6D49A-0194-40BE-9994-FE47E1CC26E4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F5E52F-B136-4576-BC9B-7A3057ADED53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34D53A-8031-4E74-A682-A1AE85D01CBD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91DA-4F3A-48AA-9859-D6C2800C2AA3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39A36C-5CE1-46B2-ABFB-5A3F42088AA8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How to fix?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B09C-5FE3-4E5C-947F-62A8A654A6B6}" type="datetimeFigureOut">
              <a:rPr lang="en-US"/>
              <a:pPr>
                <a:defRPr/>
              </a:pPr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8880D-8C14-414F-9A2C-CAC4CEB71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5714B-483C-45C3-99E0-9DDFC1306F6E}" type="datetimeFigureOut">
              <a:rPr lang="en-US"/>
              <a:pPr>
                <a:defRPr/>
              </a:pPr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34E0C-7D9E-4F01-AF55-2FE14BA75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89D8F-1676-4F18-A19A-1DC9780C6F79}" type="datetimeFigureOut">
              <a:rPr lang="en-US"/>
              <a:pPr>
                <a:defRPr/>
              </a:pPr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9CCE-778B-4371-A03A-FDCD62BA7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98400-A51E-47C6-AB6E-9D2F0FEB444A}" type="datetimeFigureOut">
              <a:rPr lang="en-US"/>
              <a:pPr>
                <a:defRPr/>
              </a:pPr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387C5-D1BA-4E64-9B6E-A01CF3A7D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AFC77-476A-4B65-AEF2-B88090E8601D}" type="datetimeFigureOut">
              <a:rPr lang="en-US"/>
              <a:pPr>
                <a:defRPr/>
              </a:pPr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9DFD-7A6B-421E-91AE-F1416F30A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747BA-49B7-4E32-A9B2-44A226F32216}" type="datetimeFigureOut">
              <a:rPr lang="en-US"/>
              <a:pPr>
                <a:defRPr/>
              </a:pPr>
              <a:t>2/1/2012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2093-982A-4E29-84CD-21505EE18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BE94-D788-474D-8EEB-6F58D1472041}" type="datetimeFigureOut">
              <a:rPr lang="en-US"/>
              <a:pPr>
                <a:defRPr/>
              </a:pPr>
              <a:t>2/1/2012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8F99F-4257-47F7-B137-92F5C330B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95DB7-2A11-4E6C-9567-D57EA333CE6B}" type="datetimeFigureOut">
              <a:rPr lang="en-US"/>
              <a:pPr>
                <a:defRPr/>
              </a:pPr>
              <a:t>2/1/2012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2DBDE-828A-4ED8-BAC3-0183760B6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282A0-E074-4D1F-9892-A88D1283A735}" type="datetimeFigureOut">
              <a:rPr lang="en-US"/>
              <a:pPr>
                <a:defRPr/>
              </a:pPr>
              <a:t>2/1/2012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4E828-8872-429C-B31F-81F3904DB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5463-834F-40F6-B8E3-F026FE73268E}" type="datetimeFigureOut">
              <a:rPr lang="en-US"/>
              <a:pPr>
                <a:defRPr/>
              </a:pPr>
              <a:t>2/1/2012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64F8D-F56C-469B-8A33-F67E89A08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97F0-D666-463A-99C4-716878AAB3F2}" type="datetimeFigureOut">
              <a:rPr lang="en-US"/>
              <a:pPr>
                <a:defRPr/>
              </a:pPr>
              <a:t>2/1/2012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1FFF3-B466-42C5-A286-E06D02714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F0A01C-ECC0-4966-AD27-2E8B22F3BDB1}" type="datetimeFigureOut">
              <a:rPr lang="en-US"/>
              <a:pPr>
                <a:defRPr/>
              </a:pPr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F44228-A715-4D35-A686-68263BBDC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jpe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ai.uiuc.edu/?p=1455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ucsc.edu/~manduchi/Papers/ICCV98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.xml"/><Relationship Id="rId7" Type="http://schemas.openxmlformats.org/officeDocument/2006/relationships/image" Target="../media/image32.png"/><Relationship Id="rId2" Type="http://schemas.openxmlformats.org/officeDocument/2006/relationships/tags" Target="../tags/tag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8.png"/><Relationship Id="rId11" Type="http://schemas.openxmlformats.org/officeDocument/2006/relationships/image" Target="../media/image37.wmf"/><Relationship Id="rId5" Type="http://schemas.openxmlformats.org/officeDocument/2006/relationships/image" Target="../media/image36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45.wmf"/><Relationship Id="rId5" Type="http://schemas.openxmlformats.org/officeDocument/2006/relationships/image" Target="../media/image42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46.png"/><Relationship Id="rId4" Type="http://schemas.openxmlformats.org/officeDocument/2006/relationships/oleObject" Target="../embeddings/oleObject1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xpls/abs_all.jsp?isnumber=4767846&amp;arnumber=4767851&amp;count=16&amp;index=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Bilinear_interpolation" TargetMode="Externa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Bicubic_interpolation" TargetMode="Externa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Research/Projects/CS/vision/grouping/papers/mfm-pami-boundary.pdf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ecs.berkeley.edu/Research/Projects/CS/vision/bsds/bench/html/108082-color.html" TargetMode="External"/><Relationship Id="rId4" Type="http://schemas.openxmlformats.org/officeDocument/2006/relationships/image" Target="../media/image9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105.wmf"/><Relationship Id="rId4" Type="http://schemas.openxmlformats.org/officeDocument/2006/relationships/image" Target="../media/image102.wmf"/><Relationship Id="rId9" Type="http://schemas.openxmlformats.org/officeDocument/2006/relationships/oleObject" Target="../embeddings/oleObject20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illinois.edu/class/sp12/cs543/hw/CV_Spring12_HW1.pdf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770909" y="-21021"/>
            <a:ext cx="7772400" cy="1011621"/>
          </a:xfrm>
        </p:spPr>
        <p:txBody>
          <a:bodyPr/>
          <a:lstStyle/>
          <a:p>
            <a:pPr eaLnBrk="1" hangingPunct="1"/>
            <a:r>
              <a:rPr lang="en-US" dirty="0" smtClean="0"/>
              <a:t>Edge Detection</a:t>
            </a:r>
            <a:endParaRPr lang="en-US" dirty="0" smtClean="0"/>
          </a:p>
        </p:txBody>
      </p:sp>
      <p:sp>
        <p:nvSpPr>
          <p:cNvPr id="10243" name="Subtitle 2"/>
          <p:cNvSpPr>
            <a:spLocks noGrp="1"/>
          </p:cNvSpPr>
          <p:nvPr>
            <p:ph type="subTitle" idx="1"/>
          </p:nvPr>
        </p:nvSpPr>
        <p:spPr>
          <a:xfrm>
            <a:off x="1485900" y="4648200"/>
            <a:ext cx="6400800" cy="1676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 (CS 543 / ECE 549) 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</a:t>
            </a:r>
            <a:r>
              <a:rPr lang="en-US" dirty="0" smtClean="0">
                <a:solidFill>
                  <a:schemeClr val="tx1"/>
                </a:solidFill>
              </a:rPr>
              <a:t>Hoiem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02/02/12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83100" y="6581001"/>
            <a:ext cx="5860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Many slides from Lana Lazebnik, Steve Seitz, David Forsyth, David Lowe, Fei-Fei Li</a:t>
            </a:r>
            <a:endParaRPr lang="en-US" sz="1200" dirty="0"/>
          </a:p>
        </p:txBody>
      </p:sp>
      <p:pic>
        <p:nvPicPr>
          <p:cNvPr id="97284" name="Picture 4" descr="http://www.mattesonart.com/Data/Sites/1/magritte/Decalcomania,%2019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676" y="838200"/>
            <a:ext cx="4495800" cy="362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581400"/>
            <a:ext cx="2236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Magritte, “Decalcomania”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4478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Char char="•"/>
              <a:defRPr/>
            </a:pPr>
            <a:r>
              <a:rPr lang="en-US" dirty="0" smtClean="0"/>
              <a:t>What advantage does median filtering have over Gaussian filtering?</a:t>
            </a:r>
          </a:p>
          <a:p>
            <a:pPr lvl="1" eaLnBrk="1" hangingPunct="1">
              <a:defRPr/>
            </a:pPr>
            <a:r>
              <a:rPr lang="en-US" dirty="0" smtClean="0"/>
              <a:t>Robustness to </a:t>
            </a:r>
            <a:r>
              <a:rPr lang="en-US" dirty="0" smtClean="0"/>
              <a:t>outliers, preserves edges</a:t>
            </a:r>
            <a:endParaRPr lang="en-US" dirty="0" smtClean="0"/>
          </a:p>
        </p:txBody>
      </p:sp>
      <p:pic>
        <p:nvPicPr>
          <p:cNvPr id="1077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579688"/>
            <a:ext cx="4648200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K. Grauman</a:t>
            </a:r>
          </a:p>
        </p:txBody>
      </p:sp>
    </p:spTree>
    <p:extLst>
      <p:ext uri="{BB962C8B-B14F-4D97-AF65-F5344CB8AC3E}">
        <p14:creationId xmlns:p14="http://schemas.microsoft.com/office/powerpoint/2010/main" val="368455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251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65238"/>
            <a:ext cx="6705600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1873250" y="928688"/>
            <a:ext cx="279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Salt-and-pepper noise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4419600" y="914400"/>
            <a:ext cx="2790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Median filtered</a:t>
            </a:r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7315200" y="6553200"/>
            <a:ext cx="1636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M. Hebert</a:t>
            </a:r>
          </a:p>
        </p:txBody>
      </p:sp>
      <p:sp>
        <p:nvSpPr>
          <p:cNvPr id="3994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/>
              <a:t>MATLAB: medfilt2(image, [h w])</a:t>
            </a:r>
          </a:p>
        </p:txBody>
      </p:sp>
    </p:spTree>
    <p:extLst>
      <p:ext uri="{BB962C8B-B14F-4D97-AF65-F5344CB8AC3E}">
        <p14:creationId xmlns:p14="http://schemas.microsoft.com/office/powerpoint/2010/main" val="30727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1450"/>
            <a:ext cx="84582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Median vs. Gaussian filtering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0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AutoShape 4"/>
          <p:cNvSpPr>
            <a:spLocks noChangeAspect="1" noChangeArrowheads="1" noTextEdit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46" name="Picture 9" descr="salt_and_pepper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1250950"/>
            <a:ext cx="6400800" cy="550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2457450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3x3</a:t>
            </a:r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4657725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5x5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6791325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7x7</a:t>
            </a: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304800" y="2173288"/>
            <a:ext cx="147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Gaussian</a:t>
            </a:r>
          </a:p>
        </p:txBody>
      </p:sp>
      <p:sp>
        <p:nvSpPr>
          <p:cNvPr id="10251" name="Text Box 14"/>
          <p:cNvSpPr txBox="1">
            <a:spLocks noChangeArrowheads="1"/>
          </p:cNvSpPr>
          <p:nvPr/>
        </p:nvSpPr>
        <p:spPr bwMode="auto">
          <a:xfrm>
            <a:off x="566738" y="5105400"/>
            <a:ext cx="1185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Median</a:t>
            </a:r>
          </a:p>
        </p:txBody>
      </p:sp>
    </p:spTree>
    <p:extLst>
      <p:ext uri="{BB962C8B-B14F-4D97-AF65-F5344CB8AC3E}">
        <p14:creationId xmlns:p14="http://schemas.microsoft.com/office/powerpoint/2010/main" val="223997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Other non-linear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Weighted median (pixels further from center count less)</a:t>
            </a:r>
          </a:p>
          <a:p>
            <a:pPr eaLnBrk="1" hangingPunct="1"/>
            <a:r>
              <a:rPr lang="en-US" sz="2400" dirty="0" smtClean="0"/>
              <a:t>Clipped </a:t>
            </a:r>
            <a:r>
              <a:rPr lang="en-US" sz="2400" dirty="0" smtClean="0"/>
              <a:t>mean (average, ignoring few brightest and darkest pixels</a:t>
            </a:r>
            <a:r>
              <a:rPr lang="en-US" sz="2400" dirty="0" smtClean="0"/>
              <a:t>)</a:t>
            </a:r>
          </a:p>
          <a:p>
            <a:pPr eaLnBrk="1" hangingPunct="1"/>
            <a:r>
              <a:rPr lang="en-US" sz="2400" dirty="0" smtClean="0"/>
              <a:t>Max or min filter (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ordfilt2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pPr eaLnBrk="1" hangingPunct="1"/>
            <a:r>
              <a:rPr lang="en-US" sz="2400" dirty="0" smtClean="0"/>
              <a:t>Bilateral </a:t>
            </a:r>
            <a:r>
              <a:rPr lang="en-US" sz="2400" dirty="0" smtClean="0"/>
              <a:t>filtering (weight by spatial distance </a:t>
            </a:r>
            <a:r>
              <a:rPr lang="en-US" sz="2400" i="1" dirty="0" smtClean="0"/>
              <a:t>and</a:t>
            </a:r>
            <a:r>
              <a:rPr lang="en-US" sz="2400" dirty="0" smtClean="0"/>
              <a:t> intensity difference)</a:t>
            </a:r>
          </a:p>
        </p:txBody>
      </p:sp>
      <p:pic>
        <p:nvPicPr>
          <p:cNvPr id="61442" name="Picture 2" descr="http://vision.ai.uiuc.edu/~qyang6/publications/images/cvpr-09-qingxiong-ya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4191000"/>
            <a:ext cx="32194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51370" y="6550223"/>
            <a:ext cx="27558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http://vision.ai.uiuc.edu/?p=1455</a:t>
            </a:r>
            <a:endParaRPr lang="en-US" sz="14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35407" y="6550223"/>
            <a:ext cx="7312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Image: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05200" y="594360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Bilateral filtering</a:t>
            </a:r>
          </a:p>
        </p:txBody>
      </p:sp>
    </p:spTree>
    <p:extLst>
      <p:ext uri="{BB962C8B-B14F-4D97-AF65-F5344CB8AC3E}">
        <p14:creationId xmlns:p14="http://schemas.microsoft.com/office/powerpoint/2010/main" val="35197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5559634" y="4122531"/>
            <a:ext cx="2052637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Bilateral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Edge preserving: weights similar pixels more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519446"/>
            <a:ext cx="8498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Carlo </a:t>
            </a:r>
            <a:r>
              <a:rPr lang="en-US" sz="1600" dirty="0" err="1"/>
              <a:t>Tomasi</a:t>
            </a:r>
            <a:r>
              <a:rPr lang="en-US" sz="1600" dirty="0"/>
              <a:t>, Roberto </a:t>
            </a:r>
            <a:r>
              <a:rPr lang="en-US" sz="1600" dirty="0" err="1"/>
              <a:t>Manduchi</a:t>
            </a:r>
            <a:r>
              <a:rPr lang="en-US" sz="1600" dirty="0"/>
              <a:t>, </a:t>
            </a:r>
            <a:r>
              <a:rPr lang="en-US" sz="1600" u="sng" dirty="0">
                <a:hlinkClick r:id="rId3"/>
              </a:rPr>
              <a:t>Bilateral Filtering for Gray and Color </a:t>
            </a:r>
            <a:r>
              <a:rPr lang="en-US" sz="1600" u="sng" dirty="0" smtClean="0">
                <a:hlinkClick r:id="rId3"/>
              </a:rPr>
              <a:t>Images</a:t>
            </a:r>
            <a:r>
              <a:rPr lang="en-US" sz="1600" dirty="0" smtClean="0"/>
              <a:t>, ICCV, 1998.</a:t>
            </a:r>
            <a:endParaRPr lang="en-US" sz="1600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04680" y="4031955"/>
            <a:ext cx="41052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6711" y="4132330"/>
            <a:ext cx="97975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18628" y="4132330"/>
            <a:ext cx="115929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Gaussian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76028" y="4115077"/>
            <a:ext cx="101822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Bilateral</a:t>
            </a:r>
            <a:endParaRPr lang="en-US" dirty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95600"/>
            <a:ext cx="76485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05399" y="166638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spatial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09955" y="1634118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imilarity (e.g., intensity)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17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Today’s class</a:t>
            </a:r>
          </a:p>
        </p:txBody>
      </p:sp>
      <p:sp>
        <p:nvSpPr>
          <p:cNvPr id="205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Detecting edges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Finding straight lines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5257800" y="762000"/>
          <a:ext cx="2133600" cy="229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Bitmap Image" r:id="rId3" imgW="2161905" imgH="2324424" progId="PBrush">
                  <p:embed/>
                </p:oleObj>
              </mc:Choice>
              <mc:Fallback>
                <p:oleObj name="Bitmap Image" r:id="rId3" imgW="2161905" imgH="2324424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762000"/>
                        <a:ext cx="2133600" cy="229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5" cstate="print"/>
          <a:srcRect l="44444" t="18095" r="23810" b="14603"/>
          <a:stretch>
            <a:fillRect/>
          </a:stretch>
        </p:blipFill>
        <p:spPr bwMode="auto">
          <a:xfrm>
            <a:off x="5257800" y="3657600"/>
            <a:ext cx="22860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do we care about edges?</a:t>
            </a:r>
          </a:p>
        </p:txBody>
      </p:sp>
      <p:sp>
        <p:nvSpPr>
          <p:cNvPr id="410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105400" cy="5135563"/>
          </a:xfrm>
        </p:spPr>
        <p:txBody>
          <a:bodyPr/>
          <a:lstStyle/>
          <a:p>
            <a:endParaRPr lang="en-US" smtClean="0"/>
          </a:p>
          <a:p>
            <a:r>
              <a:rPr lang="en-US" smtClean="0"/>
              <a:t>Extract information, recognize objects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Recover geometry and viewpoint</a:t>
            </a:r>
          </a:p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715000" y="1143000"/>
          <a:ext cx="2481263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Bitmap Image" r:id="rId3" imgW="2161905" imgH="2324424" progId="PBrush">
                  <p:embed/>
                </p:oleObj>
              </mc:Choice>
              <mc:Fallback>
                <p:oleObj name="Bitmap Image" r:id="rId3" imgW="2161905" imgH="2324424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143000"/>
                        <a:ext cx="2481263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02" name="Group 36"/>
          <p:cNvGrpSpPr>
            <a:grpSpLocks/>
          </p:cNvGrpSpPr>
          <p:nvPr/>
        </p:nvGrpSpPr>
        <p:grpSpPr bwMode="auto">
          <a:xfrm>
            <a:off x="4800600" y="4495800"/>
            <a:ext cx="4116388" cy="1862138"/>
            <a:chOff x="-28575" y="1676401"/>
            <a:chExt cx="9296400" cy="4754564"/>
          </a:xfrm>
        </p:grpSpPr>
        <p:graphicFrame>
          <p:nvGraphicFramePr>
            <p:cNvPr id="4099" name="Object 5"/>
            <p:cNvGraphicFramePr>
              <a:graphicFrameLocks noChangeAspect="1"/>
            </p:cNvGraphicFramePr>
            <p:nvPr/>
          </p:nvGraphicFramePr>
          <p:xfrm>
            <a:off x="1743074" y="2590800"/>
            <a:ext cx="4962526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7" name="Photo Editor Photo" r:id="rId5" imgW="9752381" imgH="7314286" progId="">
                    <p:embed/>
                  </p:oleObj>
                </mc:Choice>
                <mc:Fallback>
                  <p:oleObj name="Photo Editor Photo" r:id="rId5" imgW="9752381" imgH="7314286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4" y="2590800"/>
                          <a:ext cx="4962526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3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4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5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6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7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8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9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10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11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12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4113" name="Group 16"/>
            <p:cNvGrpSpPr>
              <a:grpSpLocks/>
            </p:cNvGrpSpPr>
            <p:nvPr/>
          </p:nvGrpSpPr>
          <p:grpSpPr bwMode="auto">
            <a:xfrm>
              <a:off x="7058029" y="4953002"/>
              <a:ext cx="1857376" cy="1477963"/>
              <a:chOff x="4446" y="3120"/>
              <a:chExt cx="1170" cy="931"/>
            </a:xfrm>
          </p:grpSpPr>
          <p:sp>
            <p:nvSpPr>
              <p:cNvPr id="4132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4133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4114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4115" name="Group 17"/>
            <p:cNvGrpSpPr>
              <a:grpSpLocks/>
            </p:cNvGrpSpPr>
            <p:nvPr/>
          </p:nvGrpSpPr>
          <p:grpSpPr bwMode="auto">
            <a:xfrm>
              <a:off x="0" y="2743201"/>
              <a:ext cx="1828800" cy="1600201"/>
              <a:chOff x="0" y="1728"/>
              <a:chExt cx="1152" cy="1008"/>
            </a:xfrm>
          </p:grpSpPr>
          <p:sp>
            <p:nvSpPr>
              <p:cNvPr id="4130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4131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116" name="Group 20"/>
            <p:cNvGrpSpPr>
              <a:grpSpLocks/>
            </p:cNvGrpSpPr>
            <p:nvPr/>
          </p:nvGrpSpPr>
          <p:grpSpPr bwMode="auto">
            <a:xfrm>
              <a:off x="-28575" y="4451373"/>
              <a:ext cx="1843097" cy="1843097"/>
              <a:chOff x="-18" y="2804"/>
              <a:chExt cx="1161" cy="1161"/>
            </a:xfrm>
          </p:grpSpPr>
          <p:sp>
            <p:nvSpPr>
              <p:cNvPr id="4127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4128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4129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4117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18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19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20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21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22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23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4124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4125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4126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Origin of Edges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800600"/>
            <a:ext cx="7772400" cy="1371600"/>
          </a:xfrm>
        </p:spPr>
        <p:txBody>
          <a:bodyPr/>
          <a:lstStyle/>
          <a:p>
            <a:r>
              <a:rPr lang="en-US" smtClean="0"/>
              <a:t>Edges are caused by a variety of factors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1588" y="92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2667000" y="1447800"/>
          <a:ext cx="299085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Photo Editor Photo" r:id="rId4" imgW="2991268" imgH="2857899" progId="">
                  <p:embed/>
                </p:oleObj>
              </mc:Choice>
              <mc:Fallback>
                <p:oleObj name="Photo Editor Photo" r:id="rId4" imgW="2991268" imgH="285789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447800"/>
                        <a:ext cx="299085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638800" y="2330450"/>
            <a:ext cx="1865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depth discontinuity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638800" y="2971800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surface color discontinuity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5638800" y="3625850"/>
            <a:ext cx="2370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illumination discontinuity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638800" y="1676400"/>
            <a:ext cx="2701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surface normal discontinuity</a:t>
            </a:r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7239000" y="6477000"/>
            <a:ext cx="18415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Source: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Closeup of edges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292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Closeup of edges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316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 l="12254" t="59148" r="79703" b="36111"/>
          <a:stretch>
            <a:fillRect/>
          </a:stretch>
        </p:blipFill>
        <p:spPr bwMode="auto">
          <a:xfrm>
            <a:off x="5943600" y="2819400"/>
            <a:ext cx="1550988" cy="1219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" y="44958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5448300" y="4229100"/>
            <a:ext cx="1066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5829300" y="4229100"/>
            <a:ext cx="1066800" cy="533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057900" y="42291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38100" y="5143500"/>
            <a:ext cx="1066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Last class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/>
          <a:lstStyle/>
          <a:p>
            <a:r>
              <a:rPr lang="en-US" sz="3600" dirty="0" smtClean="0"/>
              <a:t>How to use filters for</a:t>
            </a:r>
          </a:p>
          <a:p>
            <a:pPr lvl="1"/>
            <a:r>
              <a:rPr lang="en-US" dirty="0" smtClean="0"/>
              <a:t>Matching</a:t>
            </a:r>
            <a:endParaRPr lang="en-US" sz="3600" dirty="0" smtClean="0"/>
          </a:p>
          <a:p>
            <a:pPr lvl="1"/>
            <a:r>
              <a:rPr lang="en-US" dirty="0" smtClean="0"/>
              <a:t>Compression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sz="3600" dirty="0" smtClean="0"/>
              <a:t>Image representation with pyramids</a:t>
            </a:r>
          </a:p>
          <a:p>
            <a:endParaRPr lang="en-US" sz="3600" dirty="0" smtClean="0"/>
          </a:p>
          <a:p>
            <a:r>
              <a:rPr lang="en-US" sz="3600" dirty="0" smtClean="0"/>
              <a:t>Texture and filter banks</a:t>
            </a:r>
          </a:p>
          <a:p>
            <a:pPr>
              <a:buFont typeface="Arial" charset="0"/>
              <a:buNone/>
            </a:pPr>
            <a:endParaRPr lang="en-US" sz="3600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Closeup of edges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340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57600" y="45720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5753100" y="46101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3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 l="81447" t="62500" r="7446" b="31944"/>
          <a:stretch>
            <a:fillRect/>
          </a:stretch>
        </p:blipFill>
        <p:spPr bwMode="auto">
          <a:xfrm>
            <a:off x="5638800" y="2895600"/>
            <a:ext cx="2057400" cy="1371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3086100" y="51435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Closeup of edges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5364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28800" y="52578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6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 l="37022" t="73611" r="53723" b="19444"/>
          <a:stretch>
            <a:fillRect/>
          </a:stretch>
        </p:blipFill>
        <p:spPr bwMode="auto">
          <a:xfrm>
            <a:off x="5638800" y="24384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Characterizing edges</a:t>
            </a:r>
          </a:p>
        </p:txBody>
      </p:sp>
      <p:sp>
        <p:nvSpPr>
          <p:cNvPr id="16387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An edge is a place of rapid change in the image intensity function</a:t>
            </a:r>
          </a:p>
        </p:txBody>
      </p:sp>
      <p:pic>
        <p:nvPicPr>
          <p:cNvPr id="16388" name="Picture 10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9" name="Line 21"/>
          <p:cNvSpPr>
            <a:spLocks noChangeShapeType="1"/>
          </p:cNvSpPr>
          <p:nvPr/>
        </p:nvSpPr>
        <p:spPr bwMode="auto">
          <a:xfrm>
            <a:off x="228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0" name="Text Box 22"/>
          <p:cNvSpPr txBox="1">
            <a:spLocks noChangeArrowheads="1"/>
          </p:cNvSpPr>
          <p:nvPr/>
        </p:nvSpPr>
        <p:spPr bwMode="auto">
          <a:xfrm>
            <a:off x="1174750" y="2514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image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124200" y="2254250"/>
            <a:ext cx="2851150" cy="2725738"/>
            <a:chOff x="1968" y="1420"/>
            <a:chExt cx="1796" cy="1717"/>
          </a:xfrm>
        </p:grpSpPr>
        <p:sp>
          <p:nvSpPr>
            <p:cNvPr id="16402" name="Rectangle 11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Freeform 12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Freeform 15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Text Box 24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intensity function</a:t>
              </a:r>
              <a:br>
                <a:rPr lang="en-US"/>
              </a:br>
              <a:r>
                <a:rPr lang="en-US"/>
                <a:t>(along horizontal scanline)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172200" y="2528888"/>
            <a:ext cx="2743200" cy="2451100"/>
            <a:chOff x="3888" y="1593"/>
            <a:chExt cx="1728" cy="1544"/>
          </a:xfrm>
        </p:grpSpPr>
        <p:sp>
          <p:nvSpPr>
            <p:cNvPr id="16397" name="Rectangle 16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398" name="Group 19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16400" name="Freeform 17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0 h 630"/>
                  <a:gd name="T6" fmla="*/ 399 w 909"/>
                  <a:gd name="T7" fmla="*/ 413 h 630"/>
                  <a:gd name="T8" fmla="*/ 459 w 909"/>
                  <a:gd name="T9" fmla="*/ 606 h 630"/>
                  <a:gd name="T10" fmla="*/ 528 w 909"/>
                  <a:gd name="T11" fmla="*/ 416 h 630"/>
                  <a:gd name="T12" fmla="*/ 564 w 909"/>
                  <a:gd name="T13" fmla="*/ 92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1" name="Freeform 18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0 h 630"/>
                  <a:gd name="T6" fmla="*/ 399 w 909"/>
                  <a:gd name="T7" fmla="*/ 413 h 630"/>
                  <a:gd name="T8" fmla="*/ 459 w 909"/>
                  <a:gd name="T9" fmla="*/ 606 h 630"/>
                  <a:gd name="T10" fmla="*/ 528 w 909"/>
                  <a:gd name="T11" fmla="*/ 416 h 630"/>
                  <a:gd name="T12" fmla="*/ 564 w 909"/>
                  <a:gd name="T13" fmla="*/ 92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399" name="Text Box 25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first derivative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6489700" y="3276600"/>
            <a:ext cx="2305050" cy="3200400"/>
            <a:chOff x="4088" y="2064"/>
            <a:chExt cx="1452" cy="2016"/>
          </a:xfrm>
        </p:grpSpPr>
        <p:sp>
          <p:nvSpPr>
            <p:cNvPr id="16394" name="Line 28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5" name="Line 29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Text Box 30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edges correspond to</a:t>
              </a:r>
              <a:br>
                <a:rPr lang="en-US"/>
              </a:br>
              <a:r>
                <a:rPr lang="en-US"/>
                <a:t>extrema of derivative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Intensity profile</a:t>
            </a:r>
          </a:p>
        </p:txBody>
      </p:sp>
      <p:pic>
        <p:nvPicPr>
          <p:cNvPr id="17411" name="Picture 3" descr="C:\Documents and Settings\Derek Hoiem\My Documents\Classes\Spring10 - Computer Vision\figs\7\monaco_500.png"/>
          <p:cNvPicPr>
            <a:picLocks noChangeAspect="1" noChangeArrowheads="1"/>
          </p:cNvPicPr>
          <p:nvPr/>
        </p:nvPicPr>
        <p:blipFill>
          <a:blip r:embed="rId2" cstate="print"/>
          <a:srcRect l="7143" t="2380" r="7143"/>
          <a:stretch>
            <a:fillRect/>
          </a:stretch>
        </p:blipFill>
        <p:spPr bwMode="auto">
          <a:xfrm>
            <a:off x="4572000" y="0"/>
            <a:ext cx="45720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2" name="Group 12"/>
          <p:cNvGrpSpPr>
            <a:grpSpLocks noChangeAspect="1"/>
          </p:cNvGrpSpPr>
          <p:nvPr/>
        </p:nvGrpSpPr>
        <p:grpSpPr bwMode="auto">
          <a:xfrm>
            <a:off x="228600" y="1524000"/>
            <a:ext cx="3438525" cy="4267200"/>
            <a:chOff x="0" y="1143000"/>
            <a:chExt cx="4421326" cy="5486400"/>
          </a:xfrm>
        </p:grpSpPr>
        <p:pic>
          <p:nvPicPr>
            <p:cNvPr id="17416" name="Picture 2" descr="C:\Documents and Settings\Derek Hoiem\My Documents\My Pictures\monte carlo\monaco03.jpg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304800" y="1143000"/>
              <a:ext cx="4116526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>
              <a:off x="304145" y="4572000"/>
              <a:ext cx="4115140" cy="204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0" y="3886200"/>
              <a:ext cx="838950" cy="53272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/>
          <p:cNvCxnSpPr/>
          <p:nvPr/>
        </p:nvCxnSpPr>
        <p:spPr>
          <a:xfrm>
            <a:off x="5029200" y="457200"/>
            <a:ext cx="381000" cy="762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3" name="Picture 5" descr="C:\Documents and Settings\Derek Hoiem\My Documents\Classes\Spring10 - Computer Vision\figs\7\monaco_500_gx.png"/>
          <p:cNvPicPr>
            <a:picLocks noChangeAspect="1" noChangeArrowheads="1"/>
          </p:cNvPicPr>
          <p:nvPr/>
        </p:nvPicPr>
        <p:blipFill>
          <a:blip r:embed="rId4" cstate="print"/>
          <a:srcRect l="7307" t="2856" r="7130" b="5714"/>
          <a:stretch>
            <a:fillRect/>
          </a:stretch>
        </p:blipFill>
        <p:spPr bwMode="auto">
          <a:xfrm>
            <a:off x="4572000" y="2971800"/>
            <a:ext cx="4572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4953000" y="4572000"/>
            <a:ext cx="381000" cy="1524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324600" y="2286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328185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With a little Gaussian noise</a:t>
            </a:r>
          </a:p>
        </p:txBody>
      </p:sp>
      <p:pic>
        <p:nvPicPr>
          <p:cNvPr id="18435" name="Picture 2" descr="C:\Documents and Settings\Derek Hoiem\My Documents\Classes\Spring10 - Computer Vision\figs\7\monaco_500_gx_noise.png"/>
          <p:cNvPicPr>
            <a:picLocks noChangeAspect="1" noChangeArrowheads="1"/>
          </p:cNvPicPr>
          <p:nvPr/>
        </p:nvPicPr>
        <p:blipFill>
          <a:blip r:embed="rId2" cstate="print"/>
          <a:srcRect l="7143" t="3810" r="7143"/>
          <a:stretch>
            <a:fillRect/>
          </a:stretch>
        </p:blipFill>
        <p:spPr bwMode="auto">
          <a:xfrm>
            <a:off x="4572000" y="2209800"/>
            <a:ext cx="45720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Documents and Settings\Derek Hoiem\My Documents\Classes\Spring10 - Computer Vision\figs\7\monaco_noi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6477000" y="5791200"/>
            <a:ext cx="106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Gradient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28600" y="4572000"/>
            <a:ext cx="4114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noise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914400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mtClean="0"/>
              <a:t>Consider a single row or column of the image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mtClean="0"/>
              <a:t>Plotting intensity as a function of position gives a signal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Photo Editor Photo" r:id="rId6" imgW="5885714" imgH="2219635" progId="">
                  <p:embed/>
                </p:oleObj>
              </mc:Choice>
              <mc:Fallback>
                <p:oleObj name="Photo Editor Photo" r:id="rId6" imgW="5885714" imgH="221963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4038600"/>
            <a:ext cx="7772400" cy="2743200"/>
            <a:chOff x="432" y="2544"/>
            <a:chExt cx="4896" cy="1728"/>
          </a:xfrm>
        </p:grpSpPr>
        <p:graphicFrame>
          <p:nvGraphicFramePr>
            <p:cNvPr id="5123" name="Object 7"/>
            <p:cNvGraphicFramePr>
              <a:graphicFrameLocks noChangeAspect="1"/>
            </p:cNvGraphicFramePr>
            <p:nvPr/>
          </p:nvGraphicFramePr>
          <p:xfrm>
            <a:off x="1099" y="2544"/>
            <a:ext cx="3173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" name="Photo Editor Photo" r:id="rId9" imgW="5915851" imgH="2029108" progId="">
                    <p:embed/>
                  </p:oleObj>
                </mc:Choice>
                <mc:Fallback>
                  <p:oleObj name="Photo Editor Photo" r:id="rId9" imgW="5915851" imgH="2029108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173" cy="1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129" name="Picture 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0" name="Rectangle 9"/>
            <p:cNvSpPr>
              <a:spLocks noChangeArrowheads="1"/>
            </p:cNvSpPr>
            <p:nvPr/>
          </p:nvSpPr>
          <p:spPr bwMode="auto">
            <a:xfrm>
              <a:off x="432" y="3840"/>
              <a:ext cx="489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800"/>
                <a:t>Where is the edge?</a:t>
              </a:r>
              <a:endParaRPr lang="en-US" sz="2800" i="1"/>
            </a:p>
          </p:txBody>
        </p:sp>
      </p:grp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7442200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noise</a:t>
            </a:r>
          </a:p>
        </p:txBody>
      </p:sp>
      <p:sp>
        <p:nvSpPr>
          <p:cNvPr id="97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Difference filters respond strongly to noise</a:t>
            </a:r>
          </a:p>
          <a:p>
            <a:pPr lvl="1"/>
            <a:r>
              <a:rPr lang="en-US" smtClean="0"/>
              <a:t>Image noise results in pixels that look very different from their neighbors</a:t>
            </a:r>
          </a:p>
          <a:p>
            <a:pPr lvl="1"/>
            <a:r>
              <a:rPr lang="en-US" smtClean="0"/>
              <a:t>Generally, the larger the noise the stronger the response</a:t>
            </a:r>
          </a:p>
          <a:p>
            <a:pPr>
              <a:buFontTx/>
              <a:buChar char="•"/>
            </a:pPr>
            <a:r>
              <a:rPr lang="en-US" smtClean="0"/>
              <a:t>What can we do about it?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339013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89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Solution: smooth first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04800" y="5943600"/>
            <a:ext cx="7772400" cy="771525"/>
            <a:chOff x="192" y="3744"/>
            <a:chExt cx="4896" cy="486"/>
          </a:xfrm>
        </p:grpSpPr>
        <p:sp>
          <p:nvSpPr>
            <p:cNvPr id="6161" name="Rectangle 2"/>
            <p:cNvSpPr>
              <a:spLocks noChangeArrowheads="1"/>
            </p:cNvSpPr>
            <p:nvPr/>
          </p:nvSpPr>
          <p:spPr bwMode="auto">
            <a:xfrm>
              <a:off x="192" y="3798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800"/>
                <a:t>To find edges, look for peaks in</a:t>
              </a:r>
              <a:endParaRPr lang="en-US" sz="2800" i="1"/>
            </a:p>
          </p:txBody>
        </p:sp>
        <p:graphicFrame>
          <p:nvGraphicFramePr>
            <p:cNvPr id="6147" name="Object 21"/>
            <p:cNvGraphicFramePr>
              <a:graphicFrameLocks noChangeAspect="1"/>
            </p:cNvGraphicFramePr>
            <p:nvPr/>
          </p:nvGraphicFramePr>
          <p:xfrm>
            <a:off x="3696" y="3744"/>
            <a:ext cx="816" cy="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4" name="Equation" r:id="rId4" imgW="660240" imgH="393480" progId="Equation.3">
                    <p:embed/>
                  </p:oleObj>
                </mc:Choice>
                <mc:Fallback>
                  <p:oleObj name="Equation" r:id="rId4" imgW="660240" imgH="39348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44"/>
                          <a:ext cx="816" cy="4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5638" y="990600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17"/>
          <p:cNvSpPr txBox="1">
            <a:spLocks noChangeArrowheads="1"/>
          </p:cNvSpPr>
          <p:nvPr/>
        </p:nvSpPr>
        <p:spPr bwMode="auto">
          <a:xfrm>
            <a:off x="1638300" y="151765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638300" y="2392363"/>
            <a:ext cx="5600700" cy="1120775"/>
            <a:chOff x="1032" y="1507"/>
            <a:chExt cx="3528" cy="706"/>
          </a:xfrm>
        </p:grpSpPr>
        <p:pic>
          <p:nvPicPr>
            <p:cNvPr id="6159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0" name="Text Box 18"/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292225" y="3530600"/>
            <a:ext cx="5946775" cy="1104900"/>
            <a:chOff x="814" y="2224"/>
            <a:chExt cx="3746" cy="696"/>
          </a:xfrm>
        </p:grpSpPr>
        <p:pic>
          <p:nvPicPr>
            <p:cNvPr id="6157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8" name="Text Box 19"/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914400" y="4635500"/>
            <a:ext cx="6324600" cy="1155700"/>
            <a:chOff x="576" y="2920"/>
            <a:chExt cx="3984" cy="728"/>
          </a:xfrm>
        </p:grpSpPr>
        <p:pic>
          <p:nvPicPr>
            <p:cNvPr id="6156" name="Picture 1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6146" name="Object 23"/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5" name="Equation" r:id="rId10" imgW="660240" imgH="393480" progId="Equation.3">
                    <p:embed/>
                  </p:oleObj>
                </mc:Choice>
                <mc:Fallback>
                  <p:oleObj name="Equation" r:id="rId10" imgW="660240" imgH="39348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55" name="Text Box 26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smtClean="0"/>
              <a:t>Differentiation is convolution, and convolution is associative:</a:t>
            </a:r>
            <a:br>
              <a:rPr lang="en-US" sz="2800" smtClean="0"/>
            </a:br>
            <a:endParaRPr lang="en-US" sz="2800" smtClean="0"/>
          </a:p>
          <a:p>
            <a:pPr>
              <a:buFontTx/>
              <a:buChar char="•"/>
            </a:pPr>
            <a:r>
              <a:rPr lang="en-US" sz="2800" smtClean="0"/>
              <a:t>This saves us one operation:</a:t>
            </a:r>
            <a:endParaRPr lang="en-US" sz="2800" i="1" smtClean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581400" y="1295400"/>
          <a:ext cx="266700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Equation" r:id="rId4" imgW="1320480" imgH="393480" progId="Equation.3">
                  <p:embed/>
                </p:oleObj>
              </mc:Choice>
              <mc:Fallback>
                <p:oleObj name="Equation" r:id="rId4" imgW="1320480" imgH="393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295400"/>
                        <a:ext cx="2667000" cy="94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Derivative theorem of convolution</a:t>
            </a:r>
          </a:p>
        </p:txBody>
      </p:sp>
      <p:grpSp>
        <p:nvGrpSpPr>
          <p:cNvPr id="7176" name="Group 7"/>
          <p:cNvGrpSpPr>
            <a:grpSpLocks/>
          </p:cNvGrpSpPr>
          <p:nvPr/>
        </p:nvGrpSpPr>
        <p:grpSpPr bwMode="auto">
          <a:xfrm>
            <a:off x="1295400" y="2895600"/>
            <a:ext cx="6096000" cy="3810000"/>
            <a:chOff x="720" y="1317"/>
            <a:chExt cx="4474" cy="2907"/>
          </a:xfrm>
        </p:grpSpPr>
        <p:graphicFrame>
          <p:nvGraphicFramePr>
            <p:cNvPr id="7171" name="Object 8"/>
            <p:cNvGraphicFramePr>
              <a:graphicFrameLocks noChangeAspect="1"/>
            </p:cNvGraphicFramePr>
            <p:nvPr/>
          </p:nvGraphicFramePr>
          <p:xfrm>
            <a:off x="1595" y="1317"/>
            <a:ext cx="3599" cy="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7" name="Photo Editor Photo" r:id="rId6" imgW="6001588" imgH="4847619" progId="">
                    <p:embed/>
                  </p:oleObj>
                </mc:Choice>
                <mc:Fallback>
                  <p:oleObj name="Photo Editor Photo" r:id="rId6" imgW="6001588" imgH="4847619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1317"/>
                          <a:ext cx="3599" cy="2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2" name="Object 9"/>
            <p:cNvGraphicFramePr>
              <a:graphicFrameLocks noChangeAspect="1"/>
            </p:cNvGraphicFramePr>
            <p:nvPr/>
          </p:nvGraphicFramePr>
          <p:xfrm>
            <a:off x="720" y="3408"/>
            <a:ext cx="720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8" name="Equation" r:id="rId8" imgW="558720" imgH="393480" progId="Equation.3">
                    <p:embed/>
                  </p:oleObj>
                </mc:Choice>
                <mc:Fallback>
                  <p:oleObj name="Equation" r:id="rId8" imgW="558720" imgH="39348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408"/>
                          <a:ext cx="720" cy="5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1079" y="1680"/>
              <a:ext cx="19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</a:t>
              </a:r>
            </a:p>
          </p:txBody>
        </p:sp>
        <p:graphicFrame>
          <p:nvGraphicFramePr>
            <p:cNvPr id="7173" name="Object 11"/>
            <p:cNvGraphicFramePr>
              <a:graphicFrameLocks noChangeAspect="1"/>
            </p:cNvGraphicFramePr>
            <p:nvPr/>
          </p:nvGraphicFramePr>
          <p:xfrm>
            <a:off x="997" y="2496"/>
            <a:ext cx="44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9" name="Equation" r:id="rId10" imgW="330120" imgH="393480" progId="Equation.3">
                    <p:embed/>
                  </p:oleObj>
                </mc:Choice>
                <mc:Fallback>
                  <p:oleObj name="Equation" r:id="rId10" imgW="330120" imgH="39348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7" y="2496"/>
                          <a:ext cx="443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Derivative of Gaussian filter</a:t>
            </a:r>
          </a:p>
        </p:txBody>
      </p:sp>
      <p:sp>
        <p:nvSpPr>
          <p:cNvPr id="1051662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667000" y="4267200"/>
            <a:ext cx="3886200" cy="1905000"/>
          </a:xfrm>
        </p:spPr>
        <p:txBody>
          <a:bodyPr/>
          <a:lstStyle/>
          <a:p>
            <a:r>
              <a:rPr lang="en-US" smtClean="0"/>
              <a:t>Is this filter separable?</a:t>
            </a:r>
          </a:p>
        </p:txBody>
      </p:sp>
      <p:graphicFrame>
        <p:nvGraphicFramePr>
          <p:cNvPr id="8194" name="Object 8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1638300"/>
          <a:ext cx="36322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Photo Editor Photo" r:id="rId4" imgW="4133333" imgH="2905531" progId="">
                  <p:embed/>
                </p:oleObj>
              </mc:Choice>
              <mc:Fallback>
                <p:oleObj name="Photo Editor Photo" r:id="rId4" imgW="4133333" imgH="2905531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38300"/>
                        <a:ext cx="3632200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3505200" y="2628900"/>
            <a:ext cx="1319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* [1 </a:t>
            </a:r>
            <a:r>
              <a:rPr lang="en-US" dirty="0" smtClean="0"/>
              <a:t>0 -1</a:t>
            </a:r>
            <a:r>
              <a:rPr lang="en-US" dirty="0"/>
              <a:t>] = </a:t>
            </a:r>
          </a:p>
        </p:txBody>
      </p:sp>
      <p:graphicFrame>
        <p:nvGraphicFramePr>
          <p:cNvPr id="8195" name="Object 10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334000" y="2171700"/>
          <a:ext cx="3810000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Photo Editor Photo" r:id="rId6" imgW="6001588" imgH="2629267" progId="">
                  <p:embed/>
                </p:oleObj>
              </mc:Choice>
              <mc:Fallback>
                <p:oleObj name="Photo Editor Photo" r:id="rId6" imgW="6001588" imgH="2629267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71700"/>
                        <a:ext cx="3810000" cy="166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6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couple remaining questions from earlier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the curvature of the earth change the horizon location?</a:t>
            </a:r>
          </a:p>
          <a:p>
            <a:endParaRPr lang="en-US" dirty="0" smtClean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2133600"/>
            <a:ext cx="397949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133600"/>
            <a:ext cx="4648200" cy="254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709792"/>
            <a:ext cx="3429000" cy="214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324600" y="55626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Illustrations from Amin Sadeghi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371600"/>
          </a:xfrm>
        </p:spPr>
        <p:txBody>
          <a:bodyPr>
            <a:normAutofit fontScale="925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mtClean="0"/>
              <a:t>Smoothed derivative removes noise, but blurs edge. Also finds edges at different “scales”.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7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75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114425" y="434022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 pixel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119563" y="4340225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 pixels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7091363" y="4340225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 pixels</a:t>
            </a: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Tradeoff between smoothing and localization</a:t>
            </a: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7342188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81000" y="4419600"/>
            <a:ext cx="8153400" cy="2133600"/>
          </a:xfrm>
        </p:spPr>
        <p:txBody>
          <a:bodyPr>
            <a:normAutofit fontScale="925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The gradient magnitude is large along a thick “trail” or “ridge,” so how do we identify the actual edge points?</a:t>
            </a:r>
          </a:p>
          <a:p>
            <a:pPr>
              <a:buFontTx/>
              <a:buChar char="•"/>
              <a:defRPr/>
            </a:pPr>
            <a:r>
              <a:rPr lang="en-US" smtClean="0"/>
              <a:t>How do we link the edge points to form curves?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4338" y="990600"/>
            <a:ext cx="306546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Implementation issues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7342188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Designing an edge detector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458200" cy="52578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</a:pPr>
            <a:r>
              <a:rPr lang="en-US" dirty="0" smtClean="0"/>
              <a:t>Criteria for a good edge detector:</a:t>
            </a:r>
          </a:p>
          <a:p>
            <a:pPr lvl="1"/>
            <a:r>
              <a:rPr lang="en-US" b="1" dirty="0" smtClean="0"/>
              <a:t>Good detection:</a:t>
            </a:r>
            <a:r>
              <a:rPr lang="en-US" dirty="0" smtClean="0"/>
              <a:t> the optimal detector should find all real edges, ignoring noise or other artifacts</a:t>
            </a:r>
          </a:p>
          <a:p>
            <a:pPr lvl="1"/>
            <a:r>
              <a:rPr lang="en-US" b="1" dirty="0" smtClean="0"/>
              <a:t>Good localization</a:t>
            </a:r>
          </a:p>
          <a:p>
            <a:pPr lvl="2"/>
            <a:r>
              <a:rPr lang="en-US" sz="2800" dirty="0" smtClean="0"/>
              <a:t>the edges detected must be as close as possible to the true edges</a:t>
            </a:r>
          </a:p>
          <a:p>
            <a:pPr lvl="2"/>
            <a:r>
              <a:rPr lang="en-US" sz="2800" dirty="0" smtClean="0"/>
              <a:t>the detector must return one point only for each true edge point</a:t>
            </a:r>
          </a:p>
          <a:p>
            <a:r>
              <a:rPr lang="en-US" sz="3600" dirty="0" smtClean="0"/>
              <a:t>Cues of edge detection</a:t>
            </a:r>
          </a:p>
          <a:p>
            <a:pPr lvl="1"/>
            <a:r>
              <a:rPr lang="en-US" dirty="0" smtClean="0"/>
              <a:t>Differences in color, intensity, or texture across the boundary</a:t>
            </a:r>
          </a:p>
          <a:p>
            <a:pPr lvl="1"/>
            <a:r>
              <a:rPr lang="en-US" dirty="0" smtClean="0"/>
              <a:t>Continuity and closure</a:t>
            </a:r>
          </a:p>
          <a:p>
            <a:pPr lvl="1"/>
            <a:r>
              <a:rPr lang="en-US" dirty="0" smtClean="0"/>
              <a:t>High-level knowledge</a:t>
            </a:r>
          </a:p>
          <a:p>
            <a:pPr lvl="1"/>
            <a:endParaRPr lang="en-US" dirty="0" smtClean="0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7519988" y="6553200"/>
            <a:ext cx="159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L. Fei-Fei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755" grpId="0" uiExpand="1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38862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This is probably the most widely used edge detector in computer vision</a:t>
            </a:r>
          </a:p>
          <a:p>
            <a:pPr>
              <a:buFontTx/>
              <a:buChar char="•"/>
              <a:defRPr/>
            </a:pPr>
            <a:r>
              <a:rPr lang="en-US" smtClean="0"/>
              <a:t>Theoretical model: step-edges corrupted by additive Gaussian noise</a:t>
            </a:r>
          </a:p>
          <a:p>
            <a:pPr>
              <a:buFontTx/>
              <a:buChar char="•"/>
              <a:defRPr/>
            </a:pPr>
            <a:r>
              <a:rPr lang="en-US" smtClean="0"/>
              <a:t>Canny has shown that the first derivative of the Gaussian closely approximates the operator that optimizes the product of </a:t>
            </a:r>
            <a:r>
              <a:rPr lang="en-US" i="1" smtClean="0"/>
              <a:t>signal-to-noise ratio</a:t>
            </a:r>
            <a:r>
              <a:rPr lang="en-US" smtClean="0"/>
              <a:t> and localization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57200" y="5532438"/>
            <a:ext cx="822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/>
              <a:t>J. Canny, </a:t>
            </a:r>
            <a:r>
              <a:rPr lang="en-US" sz="2000" b="1" i="1">
                <a:hlinkClick r:id="rId3"/>
              </a:rPr>
              <a:t>A Computational Approach To Edge Detection</a:t>
            </a:r>
            <a:r>
              <a:rPr lang="en-US" sz="2000"/>
              <a:t>, IEEE Trans. Pattern Analysis and Machine Intelligence, 8:679-714, 1986. 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519988" y="6553200"/>
            <a:ext cx="159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L. 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dirty="0" smtClean="0"/>
              <a:t>input </a:t>
            </a:r>
            <a:r>
              <a:rPr lang="en-US" dirty="0" smtClean="0"/>
              <a:t>image </a:t>
            </a:r>
            <a:r>
              <a:rPr lang="en-US" dirty="0" smtClean="0"/>
              <a:t>(“Lena”)</a:t>
            </a:r>
            <a:endParaRPr lang="en-US" dirty="0" smtClean="0"/>
          </a:p>
        </p:txBody>
      </p:sp>
      <p:pic>
        <p:nvPicPr>
          <p:cNvPr id="25604" name="Picture 4" descr="l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Derivative of Gaussian filter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-direction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y</a:t>
            </a:r>
            <a:r>
              <a:rPr lang="en-US"/>
              <a:t>-direction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Compute Gradients (DoG)</a:t>
            </a:r>
          </a:p>
        </p:txBody>
      </p:sp>
      <p:pic>
        <p:nvPicPr>
          <p:cNvPr id="27651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C:\Documents and Settings\Derek Hoiem\My Documents\Classes\Spring10 - Computer Vision\figs\7\lena_gmag_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C:\Documents and Settings\Derek Hoiem\My Documents\Classes\Spring10 - Computer Vision\figs\7\lena_gmag_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X-Derivative of Gaussian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29718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Y-Derivative of Gaussian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60960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Gradient Magnitude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Get Orientation at Each Pixel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Threshold at minimum level</a:t>
            </a:r>
          </a:p>
          <a:p>
            <a:r>
              <a:rPr lang="en-US" sz="2400" smtClean="0"/>
              <a:t>Get orientation</a:t>
            </a:r>
          </a:p>
        </p:txBody>
      </p:sp>
      <p:pic>
        <p:nvPicPr>
          <p:cNvPr id="28676" name="Picture 2" descr="C:\Documents and Settings\Derek Hoiem\My Documents\Classes\Spring10 - Computer Vision\figs\7\lena_edge_di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8"/>
          <p:cNvSpPr txBox="1">
            <a:spLocks noChangeArrowheads="1"/>
          </p:cNvSpPr>
          <p:nvPr/>
        </p:nvSpPr>
        <p:spPr bwMode="auto">
          <a:xfrm>
            <a:off x="5791200" y="2057400"/>
            <a:ext cx="3095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theta = atan2</a:t>
            </a:r>
            <a:r>
              <a:rPr lang="en-US" sz="2400" dirty="0" smtClean="0"/>
              <a:t>(-</a:t>
            </a:r>
            <a:r>
              <a:rPr lang="en-US" sz="2400" dirty="0" err="1" smtClean="0"/>
              <a:t>gy</a:t>
            </a:r>
            <a:r>
              <a:rPr lang="en-US" sz="2400" dirty="0"/>
              <a:t>, </a:t>
            </a:r>
            <a:r>
              <a:rPr lang="en-US" sz="2400" dirty="0" err="1"/>
              <a:t>gx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Non-maximum suppression for each orientation</a:t>
            </a:r>
          </a:p>
        </p:txBody>
      </p:sp>
      <p:sp>
        <p:nvSpPr>
          <p:cNvPr id="29702" name="Rectangle 9"/>
          <p:cNvSpPr>
            <a:spLocks noChangeArrowheads="1"/>
          </p:cNvSpPr>
          <p:nvPr/>
        </p:nvSpPr>
        <p:spPr bwMode="auto">
          <a:xfrm>
            <a:off x="5715000" y="1295400"/>
            <a:ext cx="22860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At q, we have a maximum if the value is larger than those at both p and at r. Interpolate to get these values.</a:t>
            </a:r>
          </a:p>
        </p:txBody>
      </p:sp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90488" y="65532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Bilinear Interpolation</a:t>
            </a:r>
            <a:endParaRPr lang="en-US" dirty="0"/>
          </a:p>
        </p:txBody>
      </p:sp>
      <p:pic>
        <p:nvPicPr>
          <p:cNvPr id="476162" name="Picture 2" descr="File:Bilin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0086" y="1828800"/>
            <a:ext cx="4023914" cy="4038600"/>
          </a:xfrm>
          <a:prstGeom prst="rect">
            <a:avLst/>
          </a:prstGeom>
          <a:noFill/>
        </p:spPr>
      </p:pic>
      <p:pic>
        <p:nvPicPr>
          <p:cNvPr id="476164" name="Picture 4" descr="http://upload.wikimedia.org/wikipedia/commons/thumb/e/e7/Bilinear_interpolation.png/220px-Bilinear_interpol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133600"/>
            <a:ext cx="3505200" cy="3345874"/>
          </a:xfrm>
          <a:prstGeom prst="rect">
            <a:avLst/>
          </a:prstGeom>
          <a:noFill/>
        </p:spPr>
      </p:pic>
      <p:pic>
        <p:nvPicPr>
          <p:cNvPr id="476166" name="Picture 6" descr=" f(x,y) \approx \begin{bmatrix}&#10;1-x &amp; x \end{bmatrix} \begin{bmatrix}&#10;f(0,0) &amp; f(0,1) \\&#10;f(1,0) &amp; f(1,1) \end{bmatrix} \begin{bmatrix}&#10;1-y \\&#10;y \end{bmatrix}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143000"/>
            <a:ext cx="5817565" cy="76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47733" y="6488668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http://en.wikipedia.org/wiki/Bilinear_interpolation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3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couple remaining questions from earlier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Computational complexity of coarse-to-fine search?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600200" y="2667000"/>
            <a:ext cx="1981200" cy="144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7400" y="4343400"/>
            <a:ext cx="9906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0" y="5181600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4495800" y="2667000"/>
            <a:ext cx="990600" cy="723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4724400" y="4419600"/>
            <a:ext cx="495300" cy="342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4876800" y="5257800"/>
            <a:ext cx="190500" cy="152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76400" y="22860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1 Pyramid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30480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2600" y="27432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5029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Resolution Search O(N/M)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0" y="326767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Repeated Local Neighborhood Search O(M)</a:t>
            </a:r>
            <a:endParaRPr lang="en-US" dirty="0"/>
          </a:p>
        </p:txBody>
      </p:sp>
      <p:sp>
        <p:nvSpPr>
          <p:cNvPr id="18" name="Right Brace 17"/>
          <p:cNvSpPr/>
          <p:nvPr/>
        </p:nvSpPr>
        <p:spPr>
          <a:xfrm>
            <a:off x="6477000" y="2667000"/>
            <a:ext cx="228600" cy="21336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4419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Downsampling</a:t>
            </a:r>
            <a:r>
              <a:rPr lang="en-US" dirty="0" smtClean="0"/>
              <a:t>: O(N+M)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114800" y="22860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2 Pyramid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05000" y="5867400"/>
            <a:ext cx="5865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 complexity: O(N+M)</a:t>
            </a:r>
          </a:p>
          <a:p>
            <a:r>
              <a:rPr lang="en-US" dirty="0" smtClean="0"/>
              <a:t>Original high-resolution full search: O(NM) or O(N </a:t>
            </a:r>
            <a:r>
              <a:rPr lang="en-US" dirty="0" err="1" smtClean="0"/>
              <a:t>logN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Sidebar: Interpolation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172200" cy="5486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imx2 = </a:t>
            </a:r>
            <a:r>
              <a:rPr lang="en-US" dirty="0" err="1" smtClean="0"/>
              <a:t>imresize</a:t>
            </a:r>
            <a:r>
              <a:rPr lang="en-US" dirty="0" smtClean="0"/>
              <a:t>(</a:t>
            </a:r>
            <a:r>
              <a:rPr lang="en-US" dirty="0" err="1" smtClean="0"/>
              <a:t>im</a:t>
            </a:r>
            <a:r>
              <a:rPr lang="en-US" dirty="0" smtClean="0"/>
              <a:t>, 2, </a:t>
            </a:r>
            <a:r>
              <a:rPr lang="en-US" dirty="0" err="1" smtClean="0"/>
              <a:t>interpolation_type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‘nearest’ </a:t>
            </a:r>
          </a:p>
          <a:p>
            <a:pPr lvl="1"/>
            <a:r>
              <a:rPr lang="en-US" dirty="0" smtClean="0"/>
              <a:t>Copy value from nearest known</a:t>
            </a:r>
          </a:p>
          <a:p>
            <a:pPr lvl="1"/>
            <a:r>
              <a:rPr lang="en-US" dirty="0" smtClean="0"/>
              <a:t>Very fast but creates blocky edges</a:t>
            </a:r>
          </a:p>
          <a:p>
            <a:endParaRPr lang="en-US" dirty="0"/>
          </a:p>
          <a:p>
            <a:r>
              <a:rPr lang="en-US" dirty="0" smtClean="0"/>
              <a:t>‘bilinear’</a:t>
            </a:r>
          </a:p>
          <a:p>
            <a:pPr lvl="1"/>
            <a:r>
              <a:rPr lang="en-US" dirty="0" smtClean="0"/>
              <a:t>Weighted average from four nearest known pixels</a:t>
            </a:r>
          </a:p>
          <a:p>
            <a:pPr lvl="1"/>
            <a:r>
              <a:rPr lang="en-US" dirty="0" smtClean="0"/>
              <a:t>Fast and reasonable results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‘</a:t>
            </a:r>
            <a:r>
              <a:rPr lang="en-US" dirty="0" err="1" smtClean="0"/>
              <a:t>bicubic</a:t>
            </a:r>
            <a:r>
              <a:rPr lang="en-US" dirty="0" smtClean="0"/>
              <a:t>’ (default)</a:t>
            </a:r>
          </a:p>
          <a:p>
            <a:pPr lvl="1"/>
            <a:r>
              <a:rPr lang="en-US" dirty="0" smtClean="0"/>
              <a:t>Non-linear smoothing over larger area</a:t>
            </a:r>
          </a:p>
          <a:p>
            <a:pPr lvl="1"/>
            <a:r>
              <a:rPr lang="en-US" dirty="0" smtClean="0"/>
              <a:t>Slower, visually appealing, may create negative pixel values</a:t>
            </a:r>
            <a:endParaRPr lang="en-US" dirty="0"/>
          </a:p>
        </p:txBody>
      </p:sp>
      <p:pic>
        <p:nvPicPr>
          <p:cNvPr id="98306" name="Picture 2" descr="http://upload.wikimedia.org/wikipedia/commons/thumb/c/c1/Nearest2DInterpolExample.png/220px-Nearest2DInterpolExam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83" y="1524000"/>
            <a:ext cx="20955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http://upload.wikimedia.org/wikipedia/commons/thumb/d/d5/BicubicInterpolationExample.png/220px-BicubicInterpolationExam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83" y="5105400"/>
            <a:ext cx="2095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http://upload.wikimedia.org/wikipedia/commons/thumb/1/16/BilinearInterpolExample.png/220px-BilinearInterpolExamp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773" y="3333751"/>
            <a:ext cx="2095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80287"/>
            <a:ext cx="522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Examples from </a:t>
            </a:r>
            <a:r>
              <a:rPr lang="en-US" sz="1400" dirty="0">
                <a:hlinkClick r:id="rId5"/>
              </a:rPr>
              <a:t>http://en.wikipedia.org/wiki/Bicubic_interpolation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326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Derek Hoiem\My Documents\Classes\Spring10 - Computer Vision\figs\7\lena_edge_di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Before Non-max Suppression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After non-max suppression</a:t>
            </a:r>
          </a:p>
        </p:txBody>
      </p:sp>
      <p:pic>
        <p:nvPicPr>
          <p:cNvPr id="32771" name="Picture 3" descr="C:\Documents and Settings\Derek Hoiem\My Documents\Classes\Spring10 - Computer Vision\figs\7\lena_edge_dir_th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Before Non-max Suppression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After non-max suppression</a:t>
            </a:r>
          </a:p>
        </p:txBody>
      </p:sp>
      <p:pic>
        <p:nvPicPr>
          <p:cNvPr id="34819" name="Picture 2" descr="C:\Documents and Settings\Derek Hoiem\My Documents\Classes\Spring10 - Computer Vision\figs\7\lena_grad_th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Hysteresis thresholding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Threshold at low/high levels to get weak/strong edge pixels</a:t>
            </a:r>
          </a:p>
          <a:p>
            <a:r>
              <a:rPr lang="en-US" sz="2400" smtClean="0"/>
              <a:t>Do connected components, starting from strong edge pixels</a:t>
            </a:r>
          </a:p>
        </p:txBody>
      </p:sp>
      <p:pic>
        <p:nvPicPr>
          <p:cNvPr id="35844" name="Picture 2" descr="C:\Documents and Settings\Derek Hoiem\My Documents\Classes\Spring10 - Computer Vision\figs\7\lena_hysteresi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8288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201738"/>
            <a:ext cx="7772400" cy="4114800"/>
          </a:xfrm>
        </p:spPr>
        <p:txBody>
          <a:bodyPr/>
          <a:lstStyle/>
          <a:p>
            <a:r>
              <a:rPr lang="en-US" smtClean="0"/>
              <a:t>Check that maximum value of gradient value is sufficiently large</a:t>
            </a:r>
          </a:p>
          <a:p>
            <a:pPr lvl="1"/>
            <a:r>
              <a:rPr lang="en-US" smtClean="0"/>
              <a:t>drop-outs?  use </a:t>
            </a:r>
            <a:r>
              <a:rPr lang="en-US" b="1" smtClean="0"/>
              <a:t>hysteresis</a:t>
            </a:r>
          </a:p>
          <a:p>
            <a:pPr lvl="2"/>
            <a:r>
              <a:rPr lang="en-US" smtClean="0"/>
              <a:t>use a high threshold to start edge curves and a low threshold to continue them.</a:t>
            </a:r>
            <a:endParaRPr lang="en-US" b="1" smtClean="0"/>
          </a:p>
        </p:txBody>
      </p:sp>
      <p:sp>
        <p:nvSpPr>
          <p:cNvPr id="36868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7467600" y="6491288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Final Canny Edges</a:t>
            </a:r>
          </a:p>
        </p:txBody>
      </p:sp>
      <p:pic>
        <p:nvPicPr>
          <p:cNvPr id="37891" name="Picture 4" descr="le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 descr="C:\Documents and Settings\Derek Hoiem\My Documents\Classes\Spring10 - Computer Vision\figs\7\lena_can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764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10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sz="2800" smtClean="0"/>
              <a:t>Filter image with x, y derivatives of Gaussian </a:t>
            </a:r>
          </a:p>
          <a:p>
            <a:pPr marL="533400" indent="-533400">
              <a:buFontTx/>
              <a:buAutoNum type="arabicPeriod"/>
            </a:pPr>
            <a:r>
              <a:rPr lang="en-US" sz="2800" smtClean="0"/>
              <a:t>Find magnitude and orientation of gradient</a:t>
            </a:r>
          </a:p>
          <a:p>
            <a:pPr marL="533400" indent="-533400">
              <a:buFontTx/>
              <a:buAutoNum type="arabicPeriod"/>
            </a:pPr>
            <a:r>
              <a:rPr lang="en-US" sz="2800" smtClean="0"/>
              <a:t>Non-maximum suppression:</a:t>
            </a:r>
          </a:p>
          <a:p>
            <a:pPr marL="838200" lvl="1" indent="-381000"/>
            <a:r>
              <a:rPr lang="en-US" sz="2400" smtClean="0"/>
              <a:t>Thin multi-pixel wide “ridges” down to single pixel width</a:t>
            </a:r>
          </a:p>
          <a:p>
            <a:pPr marL="533400" indent="-533400">
              <a:buFontTx/>
              <a:buAutoNum type="arabicPeriod"/>
            </a:pPr>
            <a:r>
              <a:rPr lang="en-US" sz="2800" smtClean="0"/>
              <a:t>Thresholding and linking (hysteresis):</a:t>
            </a:r>
          </a:p>
          <a:p>
            <a:pPr marL="838200" lvl="1" indent="-381000"/>
            <a:r>
              <a:rPr lang="en-US" sz="2400" smtClean="0"/>
              <a:t>Define two thresholds: low and high</a:t>
            </a:r>
          </a:p>
          <a:p>
            <a:pPr marL="838200" lvl="1" indent="-381000"/>
            <a:r>
              <a:rPr lang="en-US" sz="2400" smtClean="0"/>
              <a:t>Use the high threshold to start edge curves and the low threshold to continue them</a:t>
            </a:r>
            <a:endParaRPr lang="en-US" sz="2400" b="1" smtClean="0"/>
          </a:p>
          <a:p>
            <a:pPr marL="1257300" lvl="2" indent="-342900"/>
            <a:endParaRPr lang="en-US" sz="2000" smtClean="0"/>
          </a:p>
          <a:p>
            <a:pPr marL="533400" indent="-533400"/>
            <a:endParaRPr lang="en-US" sz="2800" smtClean="0"/>
          </a:p>
          <a:p>
            <a:pPr marL="533400" indent="-533400"/>
            <a:r>
              <a:rPr lang="en-US" sz="2800" smtClean="0"/>
              <a:t>MATLAB: edge(image, ‘canny’)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705600" y="6553200"/>
            <a:ext cx="2341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Lowe, L. 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851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smtClean="0"/>
              <a:t>Effect of </a:t>
            </a:r>
            <a:r>
              <a:rPr lang="en-US" smtClean="0">
                <a:sym typeface="Symbol" pitchFamily="18" charset="2"/>
              </a:rPr>
              <a:t> (</a:t>
            </a:r>
            <a:r>
              <a:rPr lang="en-US" smtClean="0"/>
              <a:t>Gaussian kernel spread/size)</a:t>
            </a:r>
          </a:p>
        </p:txBody>
      </p:sp>
      <p:pic>
        <p:nvPicPr>
          <p:cNvPr id="39939" name="Picture 4" descr="cln1can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385888"/>
            <a:ext cx="29257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 descr="cln1can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9913" y="13716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cl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385888"/>
            <a:ext cx="29257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3429000" y="4368800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Canny with </a:t>
            </a:r>
          </a:p>
        </p:txBody>
      </p:sp>
      <p:pic>
        <p:nvPicPr>
          <p:cNvPr id="39943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6013" y="4433888"/>
            <a:ext cx="8651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6400800" y="4357688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Canny with </a:t>
            </a:r>
          </a:p>
        </p:txBody>
      </p:sp>
      <p:pic>
        <p:nvPicPr>
          <p:cNvPr id="39945" name="Picture 1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89875" y="4418013"/>
            <a:ext cx="88106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838200" y="4357688"/>
            <a:ext cx="1074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original </a:t>
            </a:r>
          </a:p>
        </p:txBody>
      </p:sp>
      <p:sp>
        <p:nvSpPr>
          <p:cNvPr id="39947" name="Rectangle 12"/>
          <p:cNvSpPr>
            <a:spLocks noChangeArrowheads="1"/>
          </p:cNvSpPr>
          <p:nvPr/>
        </p:nvSpPr>
        <p:spPr bwMode="auto">
          <a:xfrm>
            <a:off x="685800" y="5257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The choice of </a:t>
            </a:r>
            <a:r>
              <a:rPr lang="en-US" sz="2800">
                <a:sym typeface="Symbol" pitchFamily="18" charset="2"/>
              </a:rPr>
              <a:t></a:t>
            </a:r>
            <a:r>
              <a:rPr lang="en-US" sz="2800"/>
              <a:t> depends on desired behavior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large </a:t>
            </a:r>
            <a:r>
              <a:rPr lang="en-US" sz="2000">
                <a:sym typeface="Symbol" pitchFamily="18" charset="2"/>
              </a:rPr>
              <a:t></a:t>
            </a:r>
            <a:r>
              <a:rPr lang="en-US" sz="2000"/>
              <a:t> detects large scale edges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small </a:t>
            </a:r>
            <a:r>
              <a:rPr lang="en-US" sz="2000">
                <a:sym typeface="Symbol" pitchFamily="18" charset="2"/>
              </a:rPr>
              <a:t></a:t>
            </a:r>
            <a:r>
              <a:rPr lang="en-US" sz="2000"/>
              <a:t> detects fine features</a:t>
            </a:r>
          </a:p>
        </p:txBody>
      </p:sp>
      <p:sp>
        <p:nvSpPr>
          <p:cNvPr id="39948" name="Text Box 16"/>
          <p:cNvSpPr txBox="1">
            <a:spLocks noChangeArrowheads="1"/>
          </p:cNvSpPr>
          <p:nvPr/>
        </p:nvSpPr>
        <p:spPr bwMode="auto">
          <a:xfrm>
            <a:off x="75469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Issue from Tuesday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5135563"/>
          </a:xfrm>
        </p:spPr>
        <p:txBody>
          <a:bodyPr/>
          <a:lstStyle/>
          <a:p>
            <a:r>
              <a:rPr lang="en-US" dirty="0" smtClean="0"/>
              <a:t>Why not use an ideal filter?</a:t>
            </a:r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39000" t="28800" r="21400" b="24267"/>
          <a:stretch>
            <a:fillRect/>
          </a:stretch>
        </p:blipFill>
        <p:spPr bwMode="auto">
          <a:xfrm>
            <a:off x="3886200" y="28956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86200" y="6324600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Attempt to apply ideal filter in frequency domain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24023" t="19138" r="45345" b="49159"/>
          <a:stretch>
            <a:fillRect/>
          </a:stretch>
        </p:blipFill>
        <p:spPr bwMode="auto">
          <a:xfrm>
            <a:off x="304800" y="3352800"/>
            <a:ext cx="329738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66800" y="2057400"/>
            <a:ext cx="626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Answer: has infinite spatial extent, clipping results in ringing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detect boundaries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r>
              <a:rPr lang="en-US" sz="2400" smtClean="0"/>
              <a:t>Berkeley segmentation database:</a:t>
            </a:r>
            <a:br>
              <a:rPr lang="en-US" sz="2400" smtClean="0"/>
            </a:br>
            <a:r>
              <a:rPr lang="en-US" sz="1600" smtClean="0">
                <a:hlinkClick r:id="rId3"/>
              </a:rPr>
              <a:t>http://www.eecs.berkeley.edu/Research/Projects/CS/vision/grouping/segbench/</a:t>
            </a:r>
            <a:endParaRPr lang="en-US" sz="1600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10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70" name="Text Box 11"/>
          <p:cNvSpPr txBox="1">
            <a:spLocks noChangeArrowheads="1"/>
          </p:cNvSpPr>
          <p:nvPr/>
        </p:nvSpPr>
        <p:spPr bwMode="auto">
          <a:xfrm>
            <a:off x="1346200" y="11461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40971" name="Text Box 12"/>
          <p:cNvSpPr txBox="1">
            <a:spLocks noChangeArrowheads="1"/>
          </p:cNvSpPr>
          <p:nvPr/>
        </p:nvSpPr>
        <p:spPr bwMode="auto">
          <a:xfrm>
            <a:off x="3473450" y="11430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human segmentation</a:t>
            </a:r>
          </a:p>
        </p:txBody>
      </p:sp>
      <p:sp>
        <p:nvSpPr>
          <p:cNvPr id="40972" name="Text Box 13"/>
          <p:cNvSpPr txBox="1">
            <a:spLocks noChangeArrowheads="1"/>
          </p:cNvSpPr>
          <p:nvPr/>
        </p:nvSpPr>
        <p:spPr bwMode="auto">
          <a:xfrm>
            <a:off x="6318250" y="114617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gradient magnitude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61047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76600" y="3200400"/>
            <a:ext cx="5562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61722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00800" y="2667000"/>
            <a:ext cx="16002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4876800"/>
            <a:ext cx="5342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Martin, </a:t>
            </a:r>
            <a:r>
              <a:rPr lang="en-US" dirty="0" err="1" smtClean="0"/>
              <a:t>Fowlkes</a:t>
            </a:r>
            <a:r>
              <a:rPr lang="en-US" dirty="0" smtClean="0"/>
              <a:t>, Malik 2004: Learning to Detection Natural Boundaries…</a:t>
            </a:r>
          </a:p>
          <a:p>
            <a:r>
              <a:rPr lang="en-US" dirty="0" smtClean="0">
                <a:hlinkClick r:id="rId3"/>
              </a:rPr>
              <a:t>http://www.eecs.berkeley.edu/Research/Projects/CS/vision/grouping/papers/mfm-pami-boundary.pdf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2771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0" y="6477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04800"/>
            <a:ext cx="733425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6252" y="16764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Brightness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6670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Color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733800"/>
            <a:ext cx="94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72440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7912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</a:t>
            </a:r>
            <a:endParaRPr lang="en-US" sz="3200" dirty="0"/>
          </a:p>
        </p:txBody>
      </p:sp>
      <p:pic>
        <p:nvPicPr>
          <p:cNvPr id="93186" name="Picture 2" descr="http://www.cs.berkeley.edu/projects/vision/grouping/segbench/BSDS300/html/images/plain/normal/color/167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http://www.eecs.berkeley.edu/Research/Projects/CS/vision/bsds/bench/color/human/16706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3800474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83" y="393612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(0.95)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3190" name="Picture 6" descr="http://www.eecs.berkeley.edu/Research/Projects/CS/vision/bsds/bench/color/bgtg/16706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11" y="2456377"/>
            <a:ext cx="4304814" cy="28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1849" y="246457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(0.88)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883" y="393612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1259" y="227171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4210" name="Picture 2" descr="http://www.cs.berkeley.edu/projects/vision/grouping/segbench/BSDS300/html/images/plain/normal/color/42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http://www.eecs.berkeley.edu/Research/Projects/CS/vision/bsds/bench/color/human/42049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74198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19400" y="389334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(0.96)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99595" y="245637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Global </a:t>
            </a:r>
            <a:r>
              <a:rPr lang="en-US" dirty="0" err="1" smtClean="0">
                <a:solidFill>
                  <a:schemeClr val="bg1"/>
                </a:solidFill>
              </a:rPr>
              <a:t>Pb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4216" name="Picture 8" descr="http://www.eecs.berkeley.edu/Research/Projects/CS/vision/bsds/bench/color/bgtg/42049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59" y="2264983"/>
            <a:ext cx="4391791" cy="293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955832" y="242033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(0.88)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7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 descr="http://www.cs.berkeley.edu/projects/vision/grouping/segbench/BSDS300/html/images/plain/normal/color/253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http://www.eecs.berkeley.edu/Research/Projects/CS/vision/bsds/bench/color/human/253055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3619829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http://www.eecs.berkeley.edu/Research/Projects/CS/vision/bsds/bench/color/cgtg/253055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521115"/>
            <a:ext cx="4343400" cy="28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389334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2694" y="255181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(0.63)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2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 descr="http://www.eecs.berkeley.edu/Research/Projects/CS/vision/bsds/bench/color/bgtg/10808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13062"/>
            <a:ext cx="4419600" cy="29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http://www.cs.berkeley.edu/projects/vision/grouping/segbench/BSDS300/html/images/plain/normal/color/108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http://www.eecs.berkeley.edu/Research/Projects/CS/vision/bsds/bench/color/human/10808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98" y="378274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389334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2694" y="223894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(0.35)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600926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For more: </a:t>
            </a:r>
            <a:r>
              <a:rPr lang="en-US" sz="1600" dirty="0" smtClean="0">
                <a:hlinkClick r:id="rId5"/>
              </a:rPr>
              <a:t>http</a:t>
            </a:r>
            <a:r>
              <a:rPr lang="en-US" sz="1600" dirty="0">
                <a:hlinkClick r:id="rId5"/>
              </a:rPr>
              <a:t>://www.eecs.berkeley.edu/Research/Projects/CS/vision/bsds/bench/html/108082-color.html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894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41045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0" y="6477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edge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Local edge detection is mostly solved</a:t>
            </a:r>
          </a:p>
          <a:p>
            <a:pPr lvl="1"/>
            <a:r>
              <a:rPr lang="en-US" dirty="0" smtClean="0"/>
              <a:t>Intensity </a:t>
            </a:r>
            <a:r>
              <a:rPr lang="en-US" b="1" dirty="0" smtClean="0"/>
              <a:t>gradient</a:t>
            </a:r>
            <a:r>
              <a:rPr lang="en-US" dirty="0" smtClean="0"/>
              <a:t>, color, </a:t>
            </a:r>
            <a:r>
              <a:rPr lang="en-US" b="1" dirty="0" smtClean="0"/>
              <a:t>texture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Some methods to take into account longer contours, but could probably do better</a:t>
            </a:r>
          </a:p>
          <a:p>
            <a:endParaRPr lang="en-US" dirty="0"/>
          </a:p>
          <a:p>
            <a:r>
              <a:rPr lang="en-US" dirty="0" smtClean="0"/>
              <a:t>Poor use of object and high-level information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099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Denoising</a:t>
            </a:r>
            <a:endParaRPr lang="en-US" dirty="0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35844" name="Picture 2" descr="C:\Documents and Settings\Derek Hoiem\My Documents\Classes\Spring10 - Computer Vision\figs\einstein_noi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11"/>
          <p:cNvSpPr txBox="1">
            <a:spLocks noChangeArrowheads="1"/>
          </p:cNvSpPr>
          <p:nvPr/>
        </p:nvSpPr>
        <p:spPr bwMode="auto">
          <a:xfrm>
            <a:off x="914400" y="5943600"/>
            <a:ext cx="269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Additive Gaussian Noise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343400" y="3392488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14800" y="4002088"/>
            <a:ext cx="1219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Gaussian Filter</a:t>
            </a:r>
          </a:p>
        </p:txBody>
      </p:sp>
      <p:pic>
        <p:nvPicPr>
          <p:cNvPr id="196611" name="Picture 3" descr="C:\Documents and Settings\Derek Hoiem\My Documents\Classes\Spring10 - Computer Vision\figs\einstein_noise_smoot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2575" y="1325563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864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Finding straight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Another solution: get connected components of pixels and check for straightness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straight lines</a:t>
            </a:r>
            <a:endParaRPr lang="en-US" dirty="0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8" name="Picture 4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Finding line segments using connected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562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Compute canny edges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2000" dirty="0" smtClean="0"/>
              <a:t>Compute: </a:t>
            </a:r>
            <a:r>
              <a:rPr lang="en-US" sz="2000" dirty="0" err="1" smtClean="0"/>
              <a:t>gx</a:t>
            </a:r>
            <a:r>
              <a:rPr lang="en-US" sz="2000" dirty="0" smtClean="0"/>
              <a:t>, </a:t>
            </a:r>
            <a:r>
              <a:rPr lang="en-US" sz="2000" dirty="0" err="1" smtClean="0"/>
              <a:t>gy</a:t>
            </a:r>
            <a:r>
              <a:rPr lang="en-US" sz="2000" dirty="0" smtClean="0"/>
              <a:t> (</a:t>
            </a:r>
            <a:r>
              <a:rPr lang="en-US" sz="2000" dirty="0" err="1" smtClean="0"/>
              <a:t>DoG</a:t>
            </a:r>
            <a:r>
              <a:rPr lang="en-US" sz="2000" dirty="0" smtClean="0"/>
              <a:t> in </a:t>
            </a:r>
            <a:r>
              <a:rPr lang="en-US" sz="2000" dirty="0" err="1" smtClean="0"/>
              <a:t>x,y</a:t>
            </a:r>
            <a:r>
              <a:rPr lang="en-US" sz="2000" dirty="0" smtClean="0"/>
              <a:t> directions)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2000" dirty="0" smtClean="0"/>
              <a:t>Compute: theta = </a:t>
            </a:r>
            <a:r>
              <a:rPr lang="en-US" sz="2000" dirty="0" err="1" smtClean="0"/>
              <a:t>atan</a:t>
            </a:r>
            <a:r>
              <a:rPr lang="en-US" sz="2000" dirty="0" smtClean="0"/>
              <a:t>(</a:t>
            </a:r>
            <a:r>
              <a:rPr lang="en-US" sz="2000" dirty="0" err="1" smtClean="0"/>
              <a:t>gy</a:t>
            </a:r>
            <a:r>
              <a:rPr lang="en-US" sz="2000" dirty="0" smtClean="0"/>
              <a:t> / </a:t>
            </a:r>
            <a:r>
              <a:rPr lang="en-US" sz="2000" dirty="0" err="1" smtClean="0"/>
              <a:t>gx</a:t>
            </a:r>
            <a:r>
              <a:rPr lang="en-US" sz="2000" dirty="0" smtClean="0"/>
              <a:t>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Assign each edge to one of 8 directions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For each direction d, get </a:t>
            </a:r>
            <a:r>
              <a:rPr lang="en-US" sz="2400" dirty="0" err="1" smtClean="0"/>
              <a:t>edgelets</a:t>
            </a:r>
            <a:r>
              <a:rPr lang="en-US" sz="2400" dirty="0" smtClean="0"/>
              <a:t>: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2000" dirty="0" smtClean="0"/>
              <a:t>find connected components for edge pixels with directions in {d-1, d, d+1}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Compute straightness and theta of </a:t>
            </a:r>
            <a:r>
              <a:rPr lang="en-US" sz="2400" dirty="0" err="1" smtClean="0"/>
              <a:t>edgelets</a:t>
            </a:r>
            <a:r>
              <a:rPr lang="en-US" sz="2400" dirty="0" smtClean="0"/>
              <a:t> using </a:t>
            </a:r>
            <a:r>
              <a:rPr lang="en-US" sz="2400" dirty="0" err="1" smtClean="0"/>
              <a:t>eig</a:t>
            </a:r>
            <a:r>
              <a:rPr lang="en-US" sz="2400" dirty="0" smtClean="0"/>
              <a:t> of </a:t>
            </a:r>
            <a:r>
              <a:rPr lang="en-US" sz="2400" dirty="0" err="1" smtClean="0"/>
              <a:t>x,y</a:t>
            </a:r>
            <a:r>
              <a:rPr lang="en-US" sz="2400" dirty="0" smtClean="0"/>
              <a:t>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moment matrix of their points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Threshold on straightness, store segment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81000" y="4953000"/>
          <a:ext cx="390906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78" name="Equation" r:id="rId3" imgW="2895480" imgH="507960" progId="Equation.3">
                  <p:embed/>
                </p:oleObj>
              </mc:Choice>
              <mc:Fallback>
                <p:oleObj name="Equation" r:id="rId3" imgW="2895480" imgH="5079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53000"/>
                        <a:ext cx="390906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4587875" y="5105400"/>
          <a:ext cx="1252538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79" name="Equation" r:id="rId5" imgW="927000" imgH="203040" progId="Equation.3">
                  <p:embed/>
                </p:oleObj>
              </mc:Choice>
              <mc:Fallback>
                <p:oleObj name="Equation" r:id="rId5" imgW="92700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5" y="5105400"/>
                        <a:ext cx="1252538" cy="27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6553200" y="5287962"/>
          <a:ext cx="2024063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80" name="Equation" r:id="rId7" imgW="1498320" imgH="203040" progId="Equation.3">
                  <p:embed/>
                </p:oleObj>
              </mc:Choice>
              <mc:Fallback>
                <p:oleObj name="Equation" r:id="rId7" imgW="149832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287962"/>
                        <a:ext cx="2024063" cy="27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6913563" y="5562600"/>
          <a:ext cx="114935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81" name="Equation" r:id="rId9" imgW="850680" imgH="215640" progId="Equation.3">
                  <p:embed/>
                </p:oleObj>
              </mc:Choice>
              <mc:Fallback>
                <p:oleObj name="Equation" r:id="rId9" imgW="850680" imgH="215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563" y="5562600"/>
                        <a:ext cx="114935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91400" y="4830762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Larger eigenvector</a:t>
            </a: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7796600" y="5111362"/>
            <a:ext cx="180198" cy="76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2. Canny lines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…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straight edges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 l="44444" t="18095" r="23810" b="14603"/>
          <a:stretch>
            <a:fillRect/>
          </a:stretch>
        </p:blipFill>
        <p:spPr bwMode="auto">
          <a:xfrm>
            <a:off x="4724400" y="1066800"/>
            <a:ext cx="4140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Due Feb 14, but try to finish by Tues (HW 2 will take quite a bit more time)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www.cs.illinois.edu/class/sp12/cs543/hw/CV_Spring12_HW1.pdf</a:t>
            </a:r>
            <a:endParaRPr lang="en-US" sz="20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791200" cy="54864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800" dirty="0" smtClean="0"/>
              <a:t>Canny edge detector =            smooth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derivative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thin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threshold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link</a:t>
            </a: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err="1" smtClean="0"/>
              <a:t>Pb</a:t>
            </a:r>
            <a:r>
              <a:rPr lang="en-US" sz="2800" dirty="0" smtClean="0"/>
              <a:t>: learns weighting of gradient, color, texture differences</a:t>
            </a:r>
            <a:endParaRPr lang="en-US" sz="2800" dirty="0" smtClean="0"/>
          </a:p>
          <a:p>
            <a:pPr marL="0" indent="0">
              <a:buNone/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Straight </a:t>
            </a:r>
            <a:r>
              <a:rPr lang="en-US" sz="2800" dirty="0" smtClean="0"/>
              <a:t>line detector =               canny + gradient orientations </a:t>
            </a:r>
            <a:r>
              <a:rPr lang="en-US" sz="2800" dirty="0" smtClean="0">
                <a:sym typeface="Wingdings" pitchFamily="2" charset="2"/>
              </a:rPr>
              <a:t> orientation binning  linking  check for straightness</a:t>
            </a: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buNone/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</p:txBody>
      </p:sp>
      <p:pic>
        <p:nvPicPr>
          <p:cNvPr id="55300" name="Picture 2" descr="C:\Documents and Settings\Derek Hoiem\My Documents\Classes\Spring10 - Computer Vision\figs\7\lena_cann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3810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3" cstate="print"/>
          <a:srcRect l="44444" t="38730" r="24802" b="24762"/>
          <a:stretch>
            <a:fillRect/>
          </a:stretch>
        </p:blipFill>
        <p:spPr bwMode="auto">
          <a:xfrm>
            <a:off x="6324600" y="4800600"/>
            <a:ext cx="2209800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6324600" y="2781409"/>
            <a:ext cx="2209800" cy="1835997"/>
            <a:chOff x="6324600" y="2781409"/>
            <a:chExt cx="2209800" cy="183599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r="77661" b="79101"/>
            <a:stretch/>
          </p:blipFill>
          <p:spPr bwMode="auto">
            <a:xfrm>
              <a:off x="6324600" y="2781409"/>
              <a:ext cx="1256880" cy="874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3581" t="371" r="26603" b="70463"/>
            <a:stretch/>
          </p:blipFill>
          <p:spPr bwMode="auto">
            <a:xfrm>
              <a:off x="6324600" y="3655593"/>
              <a:ext cx="2209800" cy="96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75877" t="371" r="-447" b="70463"/>
            <a:stretch/>
          </p:blipFill>
          <p:spPr bwMode="auto">
            <a:xfrm>
              <a:off x="7543800" y="2781411"/>
              <a:ext cx="990600" cy="874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Next </a:t>
            </a:r>
            <a:r>
              <a:rPr lang="en-US" sz="3200" dirty="0" smtClean="0"/>
              <a:t>classes: Correspondence and Alignment</a:t>
            </a:r>
            <a:endParaRPr lang="en-US" sz="3200" dirty="0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Detecting interest points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Tracking points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Object/image alignment and registration</a:t>
            </a:r>
          </a:p>
          <a:p>
            <a:pPr lvl="1"/>
            <a:r>
              <a:rPr lang="en-US" dirty="0" smtClean="0"/>
              <a:t>Aligning 3D or edge points</a:t>
            </a:r>
          </a:p>
          <a:p>
            <a:pPr lvl="1"/>
            <a:r>
              <a:rPr lang="en-US" dirty="0" smtClean="0"/>
              <a:t>Object instance recognition</a:t>
            </a:r>
          </a:p>
          <a:p>
            <a:pPr lvl="1"/>
            <a:r>
              <a:rPr lang="en-US" dirty="0" smtClean="0"/>
              <a:t>Image stitching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straight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One solution: try many possible lines and see how many points each line passes through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Hough transform provides a fast way to do this</a:t>
            </a:r>
          </a:p>
        </p:txBody>
      </p:sp>
    </p:spTree>
    <p:extLst>
      <p:ext uri="{BB962C8B-B14F-4D97-AF65-F5344CB8AC3E}">
        <p14:creationId xmlns:p14="http://schemas.microsoft.com/office/powerpoint/2010/main" val="86875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 of Hough Transform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Create a grid of parameter values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Each point votes for a set of parameters, incrementing those values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Find maximum or local maxima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9287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Finding lines using Hough transform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Using m,b parameterization</a:t>
            </a:r>
          </a:p>
          <a:p>
            <a:r>
              <a:rPr lang="en-US" smtClean="0"/>
              <a:t>Using r, theta parameterization</a:t>
            </a:r>
          </a:p>
          <a:p>
            <a:pPr lvl="1"/>
            <a:r>
              <a:rPr lang="en-US" smtClean="0"/>
              <a:t>Using oriented gradients</a:t>
            </a:r>
          </a:p>
          <a:p>
            <a:r>
              <a:rPr lang="en-US" smtClean="0"/>
              <a:t>Practical considerations</a:t>
            </a:r>
          </a:p>
          <a:p>
            <a:pPr lvl="1"/>
            <a:r>
              <a:rPr lang="en-US" smtClean="0"/>
              <a:t>Bin size</a:t>
            </a:r>
          </a:p>
          <a:p>
            <a:pPr lvl="1"/>
            <a:r>
              <a:rPr lang="en-US" smtClean="0"/>
              <a:t>Smoothing</a:t>
            </a:r>
          </a:p>
          <a:p>
            <a:pPr lvl="1"/>
            <a:r>
              <a:rPr lang="en-US" smtClean="0"/>
              <a:t>Finding multiple lines</a:t>
            </a:r>
          </a:p>
          <a:p>
            <a:pPr lvl="1"/>
            <a:r>
              <a:rPr lang="en-US" smtClean="0"/>
              <a:t>Finding line segments</a:t>
            </a:r>
          </a:p>
        </p:txBody>
      </p:sp>
    </p:spTree>
    <p:extLst>
      <p:ext uri="{BB962C8B-B14F-4D97-AF65-F5344CB8AC3E}">
        <p14:creationId xmlns:p14="http://schemas.microsoft.com/office/powerpoint/2010/main" val="313466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54991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1000" y="5867400"/>
            <a:ext cx="845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Smoothing with larger standard deviations suppresses noise, but also blurs the image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Reducing Gaussian noise</a:t>
            </a:r>
          </a:p>
        </p:txBody>
      </p:sp>
      <p:pic>
        <p:nvPicPr>
          <p:cNvPr id="36869" name="Picture 6"/>
          <p:cNvPicPr>
            <a:picLocks noChangeArrowheads="1"/>
          </p:cNvPicPr>
          <p:nvPr/>
        </p:nvPicPr>
        <p:blipFill>
          <a:blip r:embed="rId4" cstate="print"/>
          <a:srcRect l="38554" t="3210" r="28915"/>
          <a:stretch>
            <a:fillRect/>
          </a:stretch>
        </p:blipFill>
        <p:spPr bwMode="auto">
          <a:xfrm>
            <a:off x="6477000" y="990600"/>
            <a:ext cx="152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7123113" y="6519863"/>
            <a:ext cx="2020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Source: S. Lazebnik</a:t>
            </a:r>
          </a:p>
        </p:txBody>
      </p:sp>
    </p:spTree>
    <p:extLst>
      <p:ext uri="{BB962C8B-B14F-4D97-AF65-F5344CB8AC3E}">
        <p14:creationId xmlns:p14="http://schemas.microsoft.com/office/powerpoint/2010/main" val="396508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1. Image </a:t>
            </a:r>
            <a:r>
              <a:rPr lang="en-US" smtClean="0">
                <a:sym typeface="Wingdings" pitchFamily="2" charset="2"/>
              </a:rPr>
              <a:t> Canny</a:t>
            </a:r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5060" name="Picture 4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16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2. Canny </a:t>
            </a:r>
            <a:r>
              <a:rPr lang="en-US" smtClean="0">
                <a:sym typeface="Wingdings" pitchFamily="2" charset="2"/>
              </a:rPr>
              <a:t> Hough votes</a:t>
            </a:r>
            <a:endParaRPr lang="en-US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4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3" cstate="print"/>
          <a:srcRect l="19096" t="27779" r="40971" b="31944"/>
          <a:stretch>
            <a:fillRect/>
          </a:stretch>
        </p:blipFill>
        <p:spPr bwMode="auto">
          <a:xfrm>
            <a:off x="3276600" y="2362200"/>
            <a:ext cx="5476875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069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 cstate="print"/>
          <a:srcRect l="19096" t="27779" r="40971" b="31944"/>
          <a:stretch>
            <a:fillRect/>
          </a:stretch>
        </p:blipFill>
        <p:spPr bwMode="auto">
          <a:xfrm>
            <a:off x="304800" y="2438400"/>
            <a:ext cx="4268788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3. Hough votes </a:t>
            </a:r>
            <a:r>
              <a:rPr lang="en-US" smtClean="0">
                <a:sym typeface="Wingdings" pitchFamily="2" charset="2"/>
              </a:rPr>
              <a:t> Edges </a:t>
            </a:r>
            <a:endParaRPr lang="en-US" smtClean="0"/>
          </a:p>
        </p:txBody>
      </p:sp>
      <p:sp>
        <p:nvSpPr>
          <p:cNvPr id="47108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5257800" cy="5135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	</a:t>
            </a:r>
          </a:p>
          <a:p>
            <a:pPr>
              <a:buFont typeface="Arial" charset="0"/>
              <a:buNone/>
            </a:pPr>
            <a:r>
              <a:rPr lang="en-US" sz="2800" smtClean="0"/>
              <a:t>Find peaks and post-process</a:t>
            </a:r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 cstate="print"/>
          <a:srcRect l="23016" t="15237" r="45238" b="16190"/>
          <a:stretch>
            <a:fillRect/>
          </a:stretch>
        </p:blipFill>
        <p:spPr bwMode="auto">
          <a:xfrm>
            <a:off x="4775200" y="1066800"/>
            <a:ext cx="406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0956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Hough transform example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8305800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5497513" y="6550025"/>
            <a:ext cx="3646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http://ostatic.com/files/images/ss_hough.jpg</a:t>
            </a:r>
          </a:p>
        </p:txBody>
      </p:sp>
    </p:spTree>
    <p:extLst>
      <p:ext uri="{BB962C8B-B14F-4D97-AF65-F5344CB8AC3E}">
        <p14:creationId xmlns:p14="http://schemas.microsoft.com/office/powerpoint/2010/main" val="125081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Hough transform examples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667000"/>
            <a:ext cx="29210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676400"/>
            <a:ext cx="53863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Box 6"/>
          <p:cNvSpPr txBox="1">
            <a:spLocks noChangeArrowheads="1"/>
          </p:cNvSpPr>
          <p:nvPr/>
        </p:nvSpPr>
        <p:spPr bwMode="auto">
          <a:xfrm>
            <a:off x="4953000" y="6488113"/>
            <a:ext cx="419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OpenCV: probabilistic hough transform </a:t>
            </a:r>
          </a:p>
        </p:txBody>
      </p:sp>
    </p:spTree>
    <p:extLst>
      <p:ext uri="{BB962C8B-B14F-4D97-AF65-F5344CB8AC3E}">
        <p14:creationId xmlns:p14="http://schemas.microsoft.com/office/powerpoint/2010/main" val="3749931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Finding circles using Hough transform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Fixed r</a:t>
            </a:r>
          </a:p>
          <a:p>
            <a:r>
              <a:rPr lang="en-US" smtClean="0"/>
              <a:t>Variable r</a:t>
            </a:r>
          </a:p>
        </p:txBody>
      </p:sp>
    </p:spTree>
    <p:extLst>
      <p:ext uri="{BB962C8B-B14F-4D97-AF65-F5344CB8AC3E}">
        <p14:creationId xmlns:p14="http://schemas.microsoft.com/office/powerpoint/2010/main" val="31381939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8"/>
          <p:cNvGrpSpPr>
            <a:grpSpLocks/>
          </p:cNvGrpSpPr>
          <p:nvPr/>
        </p:nvGrpSpPr>
        <p:grpSpPr bwMode="auto">
          <a:xfrm>
            <a:off x="228600" y="838200"/>
            <a:ext cx="4064000" cy="5867400"/>
            <a:chOff x="4775200" y="990600"/>
            <a:chExt cx="4064000" cy="5867400"/>
          </a:xfrm>
        </p:grpSpPr>
        <p:pic>
          <p:nvPicPr>
            <p:cNvPr id="5427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3016" t="15237" r="45238" b="16190"/>
            <a:stretch>
              <a:fillRect/>
            </a:stretch>
          </p:blipFill>
          <p:spPr bwMode="auto">
            <a:xfrm>
              <a:off x="4775200" y="990600"/>
              <a:ext cx="4064000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0" name="TextBox 6"/>
            <p:cNvSpPr txBox="1">
              <a:spLocks noChangeArrowheads="1"/>
            </p:cNvSpPr>
            <p:nvPr/>
          </p:nvSpPr>
          <p:spPr bwMode="auto">
            <a:xfrm>
              <a:off x="5410200" y="6488668"/>
              <a:ext cx="28008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Hough Transform Method</a:t>
              </a:r>
            </a:p>
          </p:txBody>
        </p:sp>
      </p:grpSp>
      <p:sp>
        <p:nvSpPr>
          <p:cNvPr id="542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</a:t>
            </a:r>
          </a:p>
        </p:txBody>
      </p:sp>
      <p:grpSp>
        <p:nvGrpSpPr>
          <p:cNvPr id="54276" name="Group 7"/>
          <p:cNvGrpSpPr>
            <a:grpSpLocks/>
          </p:cNvGrpSpPr>
          <p:nvPr/>
        </p:nvGrpSpPr>
        <p:grpSpPr bwMode="auto">
          <a:xfrm>
            <a:off x="4699000" y="838200"/>
            <a:ext cx="4140200" cy="5867400"/>
            <a:chOff x="228600" y="990600"/>
            <a:chExt cx="4140649" cy="5867400"/>
          </a:xfrm>
        </p:grpSpPr>
        <p:pic>
          <p:nvPicPr>
            <p:cNvPr id="5427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44444" t="18095" r="23810" b="14603"/>
            <a:stretch>
              <a:fillRect/>
            </a:stretch>
          </p:blipFill>
          <p:spPr bwMode="auto">
            <a:xfrm>
              <a:off x="228600" y="990600"/>
              <a:ext cx="4140649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78" name="TextBox 4"/>
            <p:cNvSpPr txBox="1">
              <a:spLocks noChangeArrowheads="1"/>
            </p:cNvSpPr>
            <p:nvPr/>
          </p:nvSpPr>
          <p:spPr bwMode="auto">
            <a:xfrm>
              <a:off x="533400" y="6488668"/>
              <a:ext cx="35060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Connected Components 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91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Reducing salt-and-pepper noise by Gaussian smoothing</a:t>
            </a:r>
          </a:p>
        </p:txBody>
      </p:sp>
      <p:pic>
        <p:nvPicPr>
          <p:cNvPr id="37891" name="Picture 4" descr="salt_and_pep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590800"/>
            <a:ext cx="792480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609725" y="227965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3x3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4200525" y="227965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5x5</a:t>
            </a:r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6791325" y="227965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7x7</a:t>
            </a:r>
          </a:p>
        </p:txBody>
      </p:sp>
    </p:spTree>
    <p:extLst>
      <p:ext uri="{BB962C8B-B14F-4D97-AF65-F5344CB8AC3E}">
        <p14:creationId xmlns:p14="http://schemas.microsoft.com/office/powerpoint/2010/main" val="202776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Alternative idea: Median filtering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4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022350"/>
            <a:ext cx="7772400" cy="5454650"/>
          </a:xfrm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2800" smtClean="0"/>
              <a:t>A </a:t>
            </a:r>
            <a:r>
              <a:rPr lang="en-US" sz="2800" b="1" smtClean="0"/>
              <a:t>median filter</a:t>
            </a:r>
            <a:r>
              <a:rPr lang="en-US" sz="2800" smtClean="0"/>
              <a:t> operates over a window by selecting the median intensity in the window</a:t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grpSp>
        <p:nvGrpSpPr>
          <p:cNvPr id="9221" name="Group 7"/>
          <p:cNvGrpSpPr>
            <a:grpSpLocks/>
          </p:cNvGrpSpPr>
          <p:nvPr/>
        </p:nvGrpSpPr>
        <p:grpSpPr bwMode="auto">
          <a:xfrm>
            <a:off x="1295400" y="2057400"/>
            <a:ext cx="6019800" cy="3657600"/>
            <a:chOff x="1344" y="1344"/>
            <a:chExt cx="2784" cy="1680"/>
          </a:xfrm>
        </p:grpSpPr>
        <p:pic>
          <p:nvPicPr>
            <p:cNvPr id="9224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62" y="1349"/>
              <a:ext cx="2666" cy="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5" name="Rectangle 6"/>
            <p:cNvSpPr>
              <a:spLocks noChangeArrowheads="1"/>
            </p:cNvSpPr>
            <p:nvPr/>
          </p:nvSpPr>
          <p:spPr bwMode="auto">
            <a:xfrm>
              <a:off x="1344" y="1344"/>
              <a:ext cx="960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9128" name="Text Box 8"/>
          <p:cNvSpPr txBox="1">
            <a:spLocks noChangeArrowheads="1"/>
          </p:cNvSpPr>
          <p:nvPr/>
        </p:nvSpPr>
        <p:spPr bwMode="auto">
          <a:xfrm>
            <a:off x="822325" y="6019800"/>
            <a:ext cx="7178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/>
              <a:t>   Is median filtering linear?</a:t>
            </a: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K. Grauman</a:t>
            </a:r>
          </a:p>
        </p:txBody>
      </p:sp>
    </p:spTree>
    <p:extLst>
      <p:ext uri="{BB962C8B-B14F-4D97-AF65-F5344CB8AC3E}">
        <p14:creationId xmlns:p14="http://schemas.microsoft.com/office/powerpoint/2010/main" val="3807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= 1$&#10;\end{document}&#10;"/>
  <p:tag name="EXTERNALNAME" val="Edittex"/>
  <p:tag name="BLEND" val="False"/>
  <p:tag name="TRANSPARENT" val="False"/>
  <p:tag name="BITMAPFORMAT" val="bmpmono"/>
  <p:tag name="DEBUGINTERACTIVE" val="True"/>
  <p:tag name="ORIGWIDTH" val="20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= 2$&#10;\end{document}&#10;"/>
  <p:tag name="EXTERNALNAME" val="Edittex"/>
  <p:tag name="BLEND" val="False"/>
  <p:tag name="TRANSPARENT" val="False"/>
  <p:tag name="BITMAPFORMAT" val="bmpmono"/>
  <p:tag name="DEBUGINTERACTIVE" val="True"/>
  <p:tag name="ORIGWIDTH" val="206.1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33897</TotalTime>
  <Words>1725</Words>
  <Application>Microsoft Office PowerPoint</Application>
  <PresentationFormat>On-screen Show (4:3)</PresentationFormat>
  <Paragraphs>392</Paragraphs>
  <Slides>76</Slides>
  <Notes>26</Notes>
  <HiddenSlides>17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Office Theme</vt:lpstr>
      <vt:lpstr>Bitmap Image</vt:lpstr>
      <vt:lpstr>Photo Editor Photo</vt:lpstr>
      <vt:lpstr>Equation</vt:lpstr>
      <vt:lpstr>Edge Detection</vt:lpstr>
      <vt:lpstr>Last class</vt:lpstr>
      <vt:lpstr>A couple remaining questions from earlier</vt:lpstr>
      <vt:lpstr>A couple remaining questions from earlier</vt:lpstr>
      <vt:lpstr>Issue from Tuesday</vt:lpstr>
      <vt:lpstr>Denoising</vt:lpstr>
      <vt:lpstr>Reducing Gaussian noise</vt:lpstr>
      <vt:lpstr>Reducing salt-and-pepper noise by Gaussian smoothing</vt:lpstr>
      <vt:lpstr>Alternative idea: Median filtering</vt:lpstr>
      <vt:lpstr>Median filter</vt:lpstr>
      <vt:lpstr>Median filter</vt:lpstr>
      <vt:lpstr>Median vs. Gaussian filtering</vt:lpstr>
      <vt:lpstr>Other non-linear filters</vt:lpstr>
      <vt:lpstr>Bilateral filters</vt:lpstr>
      <vt:lpstr>Today’s class</vt:lpstr>
      <vt:lpstr>Why do we care about edges?</vt:lpstr>
      <vt:lpstr>Origin of Edges</vt:lpstr>
      <vt:lpstr>Closeup of edges</vt:lpstr>
      <vt:lpstr>Closeup of edges</vt:lpstr>
      <vt:lpstr>Closeup of edges</vt:lpstr>
      <vt:lpstr>Closeup of edges</vt:lpstr>
      <vt:lpstr>Characterizing edges</vt:lpstr>
      <vt:lpstr>Intensity profile</vt:lpstr>
      <vt:lpstr>With a little Gaussian noise</vt:lpstr>
      <vt:lpstr>Effects of noise</vt:lpstr>
      <vt:lpstr>Effects of noise</vt:lpstr>
      <vt:lpstr>Solution: smooth first</vt:lpstr>
      <vt:lpstr>Derivative theorem of convolution</vt:lpstr>
      <vt:lpstr>Derivative of Gaussian filter</vt:lpstr>
      <vt:lpstr>Tradeoff between smoothing and localization</vt:lpstr>
      <vt:lpstr>Implementation issues</vt:lpstr>
      <vt:lpstr>Designing an edge detector</vt:lpstr>
      <vt:lpstr>Canny edge detector</vt:lpstr>
      <vt:lpstr>Example</vt:lpstr>
      <vt:lpstr>Derivative of Gaussian filter</vt:lpstr>
      <vt:lpstr>Compute Gradients (DoG)</vt:lpstr>
      <vt:lpstr>Get Orientation at Each Pixel</vt:lpstr>
      <vt:lpstr>Non-maximum suppression for each orientation</vt:lpstr>
      <vt:lpstr>Bilinear Interpolation</vt:lpstr>
      <vt:lpstr>Sidebar: Interpolation options</vt:lpstr>
      <vt:lpstr>Before Non-max Suppression</vt:lpstr>
      <vt:lpstr>After non-max suppression</vt:lpstr>
      <vt:lpstr>Before Non-max Suppression</vt:lpstr>
      <vt:lpstr>After non-max suppression</vt:lpstr>
      <vt:lpstr>Hysteresis thresholding</vt:lpstr>
      <vt:lpstr>Hysteresis thresholding</vt:lpstr>
      <vt:lpstr>Final Canny Edges</vt:lpstr>
      <vt:lpstr>Canny edge detector</vt:lpstr>
      <vt:lpstr>Effect of  (Gaussian kernel spread/size)</vt:lpstr>
      <vt:lpstr>Learning to detect boundaries</vt:lpstr>
      <vt:lpstr>pB boundary detector</vt:lpstr>
      <vt:lpstr>pB Boundary Detector</vt:lpstr>
      <vt:lpstr>PowerPoint Presentation</vt:lpstr>
      <vt:lpstr>Results</vt:lpstr>
      <vt:lpstr>Results</vt:lpstr>
      <vt:lpstr>PowerPoint Presentation</vt:lpstr>
      <vt:lpstr>PowerPoint Presentation</vt:lpstr>
      <vt:lpstr>Global pB boundary detector</vt:lpstr>
      <vt:lpstr>State of edge detection</vt:lpstr>
      <vt:lpstr>Finding straight lines</vt:lpstr>
      <vt:lpstr>Finding straight lines</vt:lpstr>
      <vt:lpstr>Finding line segments using connected components</vt:lpstr>
      <vt:lpstr>2. Canny lines  … straight edges</vt:lpstr>
      <vt:lpstr>Homework 1</vt:lpstr>
      <vt:lpstr>Things to remember</vt:lpstr>
      <vt:lpstr>Next classes: Correspondence and Alignment</vt:lpstr>
      <vt:lpstr>Finding straight lines</vt:lpstr>
      <vt:lpstr>Outline of Hough Transform</vt:lpstr>
      <vt:lpstr>Finding lines using Hough transform</vt:lpstr>
      <vt:lpstr>1. Image  Canny</vt:lpstr>
      <vt:lpstr>2. Canny  Hough votes</vt:lpstr>
      <vt:lpstr>3. Hough votes  Edges </vt:lpstr>
      <vt:lpstr>Hough transform example</vt:lpstr>
      <vt:lpstr>Hough transform examples</vt:lpstr>
      <vt:lpstr>Finding circles using Hough transform</vt:lpstr>
      <vt:lpstr>Comparison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131</cp:revision>
  <dcterms:created xsi:type="dcterms:W3CDTF">2009-12-16T02:55:56Z</dcterms:created>
  <dcterms:modified xsi:type="dcterms:W3CDTF">2012-02-02T17:01:06Z</dcterms:modified>
</cp:coreProperties>
</file>