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459" r:id="rId3"/>
    <p:sldId id="460" r:id="rId4"/>
    <p:sldId id="461" r:id="rId5"/>
    <p:sldId id="462" r:id="rId6"/>
    <p:sldId id="463" r:id="rId7"/>
    <p:sldId id="464" r:id="rId8"/>
    <p:sldId id="457" r:id="rId9"/>
    <p:sldId id="365" r:id="rId10"/>
    <p:sldId id="379" r:id="rId11"/>
    <p:sldId id="453" r:id="rId12"/>
    <p:sldId id="380" r:id="rId13"/>
    <p:sldId id="381" r:id="rId14"/>
    <p:sldId id="339" r:id="rId15"/>
    <p:sldId id="384" r:id="rId16"/>
    <p:sldId id="385" r:id="rId17"/>
    <p:sldId id="396" r:id="rId18"/>
    <p:sldId id="397" r:id="rId19"/>
    <p:sldId id="398" r:id="rId20"/>
    <p:sldId id="399" r:id="rId21"/>
    <p:sldId id="400" r:id="rId22"/>
    <p:sldId id="401" r:id="rId23"/>
    <p:sldId id="402" r:id="rId24"/>
    <p:sldId id="403" r:id="rId25"/>
    <p:sldId id="386" r:id="rId26"/>
    <p:sldId id="387" r:id="rId27"/>
    <p:sldId id="356" r:id="rId28"/>
    <p:sldId id="357" r:id="rId29"/>
    <p:sldId id="456" r:id="rId30"/>
    <p:sldId id="359" r:id="rId31"/>
    <p:sldId id="445" r:id="rId32"/>
    <p:sldId id="389" r:id="rId33"/>
    <p:sldId id="405" r:id="rId34"/>
    <p:sldId id="367" r:id="rId35"/>
    <p:sldId id="368" r:id="rId36"/>
    <p:sldId id="358" r:id="rId37"/>
    <p:sldId id="431" r:id="rId38"/>
    <p:sldId id="442" r:id="rId39"/>
    <p:sldId id="395" r:id="rId40"/>
    <p:sldId id="394" r:id="rId41"/>
    <p:sldId id="404" r:id="rId42"/>
    <p:sldId id="393" r:id="rId43"/>
    <p:sldId id="406" r:id="rId44"/>
    <p:sldId id="407" r:id="rId45"/>
    <p:sldId id="408" r:id="rId46"/>
    <p:sldId id="409" r:id="rId47"/>
    <p:sldId id="410" r:id="rId48"/>
    <p:sldId id="411" r:id="rId49"/>
    <p:sldId id="412" r:id="rId50"/>
    <p:sldId id="413" r:id="rId51"/>
    <p:sldId id="414" r:id="rId52"/>
    <p:sldId id="415" r:id="rId53"/>
    <p:sldId id="416" r:id="rId54"/>
    <p:sldId id="417" r:id="rId55"/>
    <p:sldId id="418" r:id="rId56"/>
    <p:sldId id="443" r:id="rId57"/>
    <p:sldId id="392" r:id="rId58"/>
    <p:sldId id="390" r:id="rId59"/>
    <p:sldId id="434" r:id="rId60"/>
    <p:sldId id="444" r:id="rId61"/>
    <p:sldId id="377" r:id="rId62"/>
    <p:sldId id="441" r:id="rId63"/>
    <p:sldId id="334"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000C"/>
    <a:srgbClr val="FF4A7E"/>
    <a:srgbClr val="CB6B3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8" autoAdjust="0"/>
    <p:restoredTop sz="92642" autoAdjust="0"/>
  </p:normalViewPr>
  <p:slideViewPr>
    <p:cSldViewPr>
      <p:cViewPr varScale="1">
        <p:scale>
          <a:sx n="55" d="100"/>
          <a:sy n="55" d="100"/>
        </p:scale>
        <p:origin x="-668" y="-92"/>
      </p:cViewPr>
      <p:guideLst>
        <p:guide orient="horz" pos="2160"/>
        <p:guide pos="2880"/>
      </p:guideLst>
    </p:cSldViewPr>
  </p:slideViewPr>
  <p:outlineViewPr>
    <p:cViewPr>
      <p:scale>
        <a:sx n="33" d="100"/>
        <a:sy n="33" d="100"/>
      </p:scale>
      <p:origin x="0" y="22105"/>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C38383D-5DE9-4808-B518-8A3CB3379A6A}" type="datetimeFigureOut">
              <a:rPr lang="en-US"/>
              <a:pPr>
                <a:defRPr/>
              </a:pPr>
              <a:t>1/25/2012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D4F1342-0843-48EE-9C6F-36B89D435F83}" type="slidenum">
              <a:rPr lang="en-US"/>
              <a:pPr>
                <a:defRPr/>
              </a:pPr>
              <a:t>‹#›</a:t>
            </a:fld>
            <a:endParaRPr lang="en-US"/>
          </a:p>
        </p:txBody>
      </p:sp>
    </p:spTree>
    <p:extLst>
      <p:ext uri="{BB962C8B-B14F-4D97-AF65-F5344CB8AC3E}">
        <p14:creationId xmlns:p14="http://schemas.microsoft.com/office/powerpoint/2010/main" val="958267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7CB49607-71CC-4F14-9925-539B5A75CF37}" type="slidenum">
              <a:rPr lang="en-US" smtClean="0"/>
              <a:pPr>
                <a:defRPr/>
              </a:pPr>
              <a:t>2</a:t>
            </a:fld>
            <a:endParaRPr lang="en-US" smtClean="0"/>
          </a:p>
        </p:txBody>
      </p:sp>
      <p:sp>
        <p:nvSpPr>
          <p:cNvPr id="7373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3732"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2655AB4E-62D2-4E38-B4E6-1FBF0FFC590D}" type="slidenum">
              <a:rPr lang="en-US" smtClean="0"/>
              <a:pPr>
                <a:defRPr/>
              </a:pPr>
              <a:t>39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94E5B5C1-E33C-499C-920B-EB6892E1857F}" type="slidenum">
              <a:rPr lang="en-US" smtClean="0"/>
              <a:pPr>
                <a:defRPr/>
              </a:pPr>
              <a:t>44</a:t>
            </a:fld>
            <a:endParaRPr lang="en-US" smtClean="0"/>
          </a:p>
        </p:txBody>
      </p:sp>
      <p:sp>
        <p:nvSpPr>
          <p:cNvPr id="6758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75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F6C52AD-36E9-43EC-B218-E3032C603274}" type="slidenum">
              <a:rPr lang="en-US" smtClean="0"/>
              <a:pPr>
                <a:defRPr/>
              </a:pPr>
              <a:t>45</a:t>
            </a:fld>
            <a:endParaRPr lang="en-US" smtClean="0"/>
          </a:p>
        </p:txBody>
      </p:sp>
      <p:sp>
        <p:nvSpPr>
          <p:cNvPr id="6861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C70A6488-FFC5-4D72-AE6D-FE4C979D7C1F}" type="slidenum">
              <a:rPr lang="en-US" smtClean="0"/>
              <a:pPr>
                <a:defRPr/>
              </a:pPr>
              <a:t>46</a:t>
            </a:fld>
            <a:endParaRPr lang="en-US" smtClean="0"/>
          </a:p>
        </p:txBody>
      </p:sp>
      <p:sp>
        <p:nvSpPr>
          <p:cNvPr id="6963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96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F7547542-B54F-46BA-AF44-7FDE3ED957D5}" type="slidenum">
              <a:rPr lang="en-US" smtClean="0"/>
              <a:pPr>
                <a:defRPr/>
              </a:pPr>
              <a:t>48</a:t>
            </a:fld>
            <a:endParaRPr lang="en-US" smtClean="0"/>
          </a:p>
        </p:txBody>
      </p:sp>
      <p:sp>
        <p:nvSpPr>
          <p:cNvPr id="7065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A8C41216-992E-4EB4-8254-51FCFC96F0BC}" type="slidenum">
              <a:rPr lang="en-US" smtClean="0"/>
              <a:pPr>
                <a:defRPr/>
              </a:pPr>
              <a:t>50</a:t>
            </a:fld>
            <a:endParaRPr lang="en-US" smtClean="0"/>
          </a:p>
        </p:txBody>
      </p:sp>
      <p:sp>
        <p:nvSpPr>
          <p:cNvPr id="7168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5268E7C3-E4C1-4572-845E-9A00E84E6491}" type="slidenum">
              <a:rPr lang="en-US" smtClean="0"/>
              <a:pPr>
                <a:defRPr/>
              </a:pPr>
              <a:t>3</a:t>
            </a:fld>
            <a:endParaRPr lang="en-US" smtClean="0"/>
          </a:p>
        </p:txBody>
      </p:sp>
      <p:sp>
        <p:nvSpPr>
          <p:cNvPr id="7475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4756"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5C7AB929-50EF-44CC-A7FA-AE71BFCA725E}" type="slidenum">
              <a:rPr lang="en-US" smtClean="0"/>
              <a:pPr>
                <a:defRPr/>
              </a:pPr>
              <a:t>4</a:t>
            </a:fld>
            <a:endParaRPr lang="en-US" smtClean="0"/>
          </a:p>
        </p:txBody>
      </p:sp>
      <p:sp>
        <p:nvSpPr>
          <p:cNvPr id="7577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5780"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D0C0F4D8-E141-406C-86BE-BA525E52CD85}" type="slidenum">
              <a:rPr lang="en-US" smtClean="0"/>
              <a:pPr>
                <a:defRPr/>
              </a:pPr>
              <a:t>5</a:t>
            </a:fld>
            <a:endParaRPr lang="en-US" smtClean="0"/>
          </a:p>
        </p:txBody>
      </p:sp>
      <p:sp>
        <p:nvSpPr>
          <p:cNvPr id="7680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6804"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A91CE0E0-6529-4219-9EB9-FE7811CF4A70}" type="slidenum">
              <a:rPr lang="en-US" smtClean="0"/>
              <a:pPr>
                <a:defRPr/>
              </a:pPr>
              <a:t>6</a:t>
            </a:fld>
            <a:endParaRPr lang="en-US" smtClean="0"/>
          </a:p>
        </p:txBody>
      </p:sp>
      <p:sp>
        <p:nvSpPr>
          <p:cNvPr id="7782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7828"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5D717499-72C9-426B-A4B9-F8B49F6D810C}" type="slidenum">
              <a:rPr lang="en-US" smtClean="0"/>
              <a:pPr>
                <a:defRPr/>
              </a:pPr>
              <a:t>7</a:t>
            </a:fld>
            <a:endParaRPr lang="en-US" smtClean="0"/>
          </a:p>
        </p:txBody>
      </p:sp>
      <p:sp>
        <p:nvSpPr>
          <p:cNvPr id="8089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80900"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4B15BA1D-1A99-4BE2-BF35-3D84C933D4D0}" type="slidenum">
              <a:rPr lang="en-US" smtClean="0"/>
              <a:pPr>
                <a:defRPr/>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88068" name="Slide Number Placeholder 3"/>
          <p:cNvSpPr>
            <a:spLocks noGrp="1"/>
          </p:cNvSpPr>
          <p:nvPr>
            <p:ph type="sldNum" sz="quarter" idx="5"/>
          </p:nvPr>
        </p:nvSpPr>
        <p:spPr/>
        <p:txBody>
          <a:bodyPr/>
          <a:lstStyle/>
          <a:p>
            <a:pPr>
              <a:defRPr/>
            </a:pPr>
            <a:fld id="{E0F17520-1E3A-42FF-9A11-443C7CEDC33B}" type="slidenum">
              <a:rPr lang="en-US" smtClean="0"/>
              <a:pPr>
                <a:defRPr/>
              </a:pPr>
              <a:t>11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Fourier also discovered the “greenhouse effect”</a:t>
            </a:r>
            <a:endParaRPr lang="en-US" dirty="0"/>
          </a:p>
        </p:txBody>
      </p:sp>
      <p:sp>
        <p:nvSpPr>
          <p:cNvPr id="4" name="Slide Number Placeholder 3"/>
          <p:cNvSpPr>
            <a:spLocks noGrp="1"/>
          </p:cNvSpPr>
          <p:nvPr>
            <p:ph type="sldNum" sz="quarter" idx="10"/>
          </p:nvPr>
        </p:nvSpPr>
        <p:spPr/>
        <p:txBody>
          <a:bodyPr/>
          <a:lstStyle/>
          <a:p>
            <a:pPr>
              <a:defRPr/>
            </a:pPr>
            <a:fld id="{CD4F1342-0843-48EE-9C6F-36B89D435F83}" type="slidenum">
              <a:rPr lang="en-US" smtClean="0"/>
              <a:pPr>
                <a:defRPr/>
              </a:pPr>
              <a:t>15</a:t>
            </a:fld>
            <a:endParaRPr lang="en-US"/>
          </a:p>
        </p:txBody>
      </p:sp>
    </p:spTree>
    <p:extLst>
      <p:ext uri="{BB962C8B-B14F-4D97-AF65-F5344CB8AC3E}">
        <p14:creationId xmlns:p14="http://schemas.microsoft.com/office/powerpoint/2010/main" val="61900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886A54B-543E-4D81-BD2B-CDCA248F792B}" type="datetimeFigureOut">
              <a:rPr lang="en-US"/>
              <a:pPr>
                <a:defRPr/>
              </a:pPr>
              <a:t>1/25/2012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364965-013F-4E3F-B722-F4CA4A73B4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38B353-A784-4D60-87BF-B0E09EC19FC9}" type="datetimeFigureOut">
              <a:rPr lang="en-US"/>
              <a:pPr>
                <a:defRPr/>
              </a:pPr>
              <a:t>1/25/2012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A373EC-D395-4E90-9EDC-70DF8FED0E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BC4242-D0E6-410E-BD9A-CF11213ACAE4}" type="datetimeFigureOut">
              <a:rPr lang="en-US"/>
              <a:pPr>
                <a:defRPr/>
              </a:pPr>
              <a:t>1/25/2012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74E4A8-F58A-4156-A8F2-43D0B90E1D1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B336F85-8F2C-4EE7-AA92-22271B39003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59FD308E-476E-4721-994F-FF78B4B07E46}" type="slidenum">
              <a:rPr lang="en-US"/>
              <a:pPr>
                <a:defRPr/>
              </a:pPr>
              <a:t>‹#›</a:t>
            </a:fld>
            <a:endParaRPr lang="en-US"/>
          </a:p>
        </p:txBody>
      </p:sp>
    </p:spTree>
    <p:extLst>
      <p:ext uri="{BB962C8B-B14F-4D97-AF65-F5344CB8AC3E}">
        <p14:creationId xmlns:p14="http://schemas.microsoft.com/office/powerpoint/2010/main" val="67511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A86F947-639B-4DFF-85EC-DC2A7A4409BA}" type="datetimeFigureOut">
              <a:rPr lang="en-US"/>
              <a:pPr>
                <a:defRPr/>
              </a:pPr>
              <a:t>1/25/2012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257D92-C189-4426-AB65-5F310C637A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0370E7-6237-49A7-A2AC-BFACE3C68A8A}" type="datetimeFigureOut">
              <a:rPr lang="en-US"/>
              <a:pPr>
                <a:defRPr/>
              </a:pPr>
              <a:t>1/25/2012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B2C182-E6B1-4243-B024-21EDB7CA328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51AE0D2-9DD7-40D8-AE37-43F67227E83B}" type="datetimeFigureOut">
              <a:rPr lang="en-US"/>
              <a:pPr>
                <a:defRPr/>
              </a:pPr>
              <a:t>1/25/2012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F4D175-CDCC-4ECC-A3B5-C26E0205E6F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9FD16A-B785-4236-BD5B-1A32DD5C4DBB}" type="datetimeFigureOut">
              <a:rPr lang="en-US"/>
              <a:pPr>
                <a:defRPr/>
              </a:pPr>
              <a:t>1/25/2012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416B3D-4719-4C71-94F2-43FB96A120C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A289D5-1060-4229-8F08-6509D0C3C9B7}" type="datetimeFigureOut">
              <a:rPr lang="en-US"/>
              <a:pPr>
                <a:defRPr/>
              </a:pPr>
              <a:t>1/25/2012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1F72D1-9682-4560-9A86-E8A17D611F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141477-0EA8-4563-97D5-906748AF6385}" type="datetimeFigureOut">
              <a:rPr lang="en-US"/>
              <a:pPr>
                <a:defRPr/>
              </a:pPr>
              <a:t>1/25/2012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E82245F-A29F-4B87-BAC7-E75E4D8DC7E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6B0972-4537-4A82-86EB-589BBB6B3530}" type="datetimeFigureOut">
              <a:rPr lang="en-US"/>
              <a:pPr>
                <a:defRPr/>
              </a:pPr>
              <a:t>1/25/2012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8584D9-DAB3-4C7D-8DC5-E27837E0DFA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F71926C-940F-4941-AB23-E20FAAB6CFA4}" type="datetimeFigureOut">
              <a:rPr lang="en-US"/>
              <a:pPr>
                <a:defRPr/>
              </a:pPr>
              <a:t>1/25/2012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F6D9DB-4ADE-4ADA-8FD5-37CD30D4A4D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8DE2AD0-AB5C-4ED1-9A51-BF0780815DA3}" type="datetimeFigureOut">
              <a:rPr lang="en-US"/>
              <a:pPr>
                <a:defRPr/>
              </a:pPr>
              <a:t>1/25/2012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9F47FA4-1EC1-4626-A642-D86A3741B7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21.wmf"/><Relationship Id="rId4" Type="http://schemas.openxmlformats.org/officeDocument/2006/relationships/oleObject" Target="../embeddings/oleObject25.bin"/></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5.wmf"/><Relationship Id="rId3" Type="http://schemas.openxmlformats.org/officeDocument/2006/relationships/slideLayout" Target="../slideLayouts/slideLayout2.xml"/><Relationship Id="rId7" Type="http://schemas.openxmlformats.org/officeDocument/2006/relationships/oleObject" Target="../embeddings/oleObject2.bin"/><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6.png"/><Relationship Id="rId5" Type="http://schemas.openxmlformats.org/officeDocument/2006/relationships/oleObject" Target="../embeddings/oleObject1.bin"/><Relationship Id="rId10" Type="http://schemas.openxmlformats.org/officeDocument/2006/relationships/image" Target="../media/image4.wmf"/><Relationship Id="rId4" Type="http://schemas.openxmlformats.org/officeDocument/2006/relationships/notesSlide" Target="../notesSlides/notesSlide1.xml"/><Relationship Id="rId9"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7.png"/><Relationship Id="rId5" Type="http://schemas.openxmlformats.org/officeDocument/2006/relationships/image" Target="../media/image37.wmf"/><Relationship Id="rId4" Type="http://schemas.openxmlformats.org/officeDocument/2006/relationships/oleObject" Target="../embeddings/oleObject26.bin"/></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6.bin"/><Relationship Id="rId12" Type="http://schemas.openxmlformats.org/officeDocument/2006/relationships/oleObject" Target="../embeddings/oleObject8.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5.bin"/><Relationship Id="rId10" Type="http://schemas.openxmlformats.org/officeDocument/2006/relationships/oleObject" Target="../embeddings/oleObject7.bin"/><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8.bin"/><Relationship Id="rId5" Type="http://schemas.openxmlformats.org/officeDocument/2006/relationships/image" Target="../media/image50.wmf"/><Relationship Id="rId4" Type="http://schemas.openxmlformats.org/officeDocument/2006/relationships/oleObject" Target="../embeddings/oleObject27.bin"/></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57.wmf"/><Relationship Id="rId5" Type="http://schemas.openxmlformats.org/officeDocument/2006/relationships/oleObject" Target="../embeddings/oleObject30.bin"/><Relationship Id="rId4" Type="http://schemas.openxmlformats.org/officeDocument/2006/relationships/image" Target="../media/image56.wmf"/></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10.bin"/><Relationship Id="rId12" Type="http://schemas.openxmlformats.org/officeDocument/2006/relationships/oleObject" Target="../embeddings/oleObject12.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9.bin"/><Relationship Id="rId10" Type="http://schemas.openxmlformats.org/officeDocument/2006/relationships/oleObject" Target="../embeddings/oleObject11.bin"/><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oleObject" Target="../embeddings/oleObject16.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13.bin"/><Relationship Id="rId10" Type="http://schemas.openxmlformats.org/officeDocument/2006/relationships/oleObject" Target="../embeddings/oleObject15.bin"/><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13.xml"/><Relationship Id="rId7" Type="http://schemas.openxmlformats.org/officeDocument/2006/relationships/oleObject" Target="../embeddings/oleObject18.bin"/><Relationship Id="rId12" Type="http://schemas.openxmlformats.org/officeDocument/2006/relationships/oleObject" Target="../embeddings/oleObject20.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17.bin"/><Relationship Id="rId10" Type="http://schemas.openxmlformats.org/officeDocument/2006/relationships/oleObject" Target="../embeddings/oleObject19.bin"/><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2.png"/><Relationship Id="rId7" Type="http://schemas.openxmlformats.org/officeDocument/2006/relationships/image" Target="../media/image8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5.wmf"/><Relationship Id="rId3" Type="http://schemas.openxmlformats.org/officeDocument/2006/relationships/slideLayout" Target="../slideLayouts/slideLayout13.xml"/><Relationship Id="rId7" Type="http://schemas.openxmlformats.org/officeDocument/2006/relationships/oleObject" Target="../embeddings/oleObject22.bin"/><Relationship Id="rId12" Type="http://schemas.openxmlformats.org/officeDocument/2006/relationships/oleObject" Target="../embeddings/oleObject24.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3.wmf"/><Relationship Id="rId11" Type="http://schemas.openxmlformats.org/officeDocument/2006/relationships/image" Target="../media/image6.png"/><Relationship Id="rId5" Type="http://schemas.openxmlformats.org/officeDocument/2006/relationships/oleObject" Target="../embeddings/oleObject21.bin"/><Relationship Id="rId10" Type="http://schemas.openxmlformats.org/officeDocument/2006/relationships/image" Target="../media/image2.wmf"/><Relationship Id="rId4" Type="http://schemas.openxmlformats.org/officeDocument/2006/relationships/notesSlide" Target="../notesSlides/notesSlide6.xml"/><Relationship Id="rId9" Type="http://schemas.openxmlformats.org/officeDocument/2006/relationships/oleObject" Target="../embeddings/oleObject23.bin"/></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www.cs.brown.edu/courses/csci1950-g/results/final/spotaszn/images/dali.jpg"/>
          <p:cNvPicPr>
            <a:picLocks noChangeAspect="1" noChangeArrowheads="1"/>
          </p:cNvPicPr>
          <p:nvPr/>
        </p:nvPicPr>
        <p:blipFill>
          <a:blip r:embed="rId2" cstate="print"/>
          <a:srcRect/>
          <a:stretch>
            <a:fillRect/>
          </a:stretch>
        </p:blipFill>
        <p:spPr bwMode="auto">
          <a:xfrm>
            <a:off x="1905000" y="0"/>
            <a:ext cx="5181600" cy="6869113"/>
          </a:xfrm>
          <a:prstGeom prst="rect">
            <a:avLst/>
          </a:prstGeom>
          <a:noFill/>
          <a:ln w="9525">
            <a:noFill/>
            <a:miter lim="800000"/>
            <a:headEnd/>
            <a:tailEnd/>
          </a:ln>
        </p:spPr>
      </p:pic>
      <p:sp>
        <p:nvSpPr>
          <p:cNvPr id="7171" name="Title 1"/>
          <p:cNvSpPr>
            <a:spLocks noGrp="1"/>
          </p:cNvSpPr>
          <p:nvPr>
            <p:ph type="ctrTitle"/>
          </p:nvPr>
        </p:nvSpPr>
        <p:spPr>
          <a:xfrm>
            <a:off x="1905000" y="1447800"/>
            <a:ext cx="5181600" cy="784225"/>
          </a:xfrm>
          <a:solidFill>
            <a:schemeClr val="tx1">
              <a:alpha val="20000"/>
            </a:schemeClr>
          </a:solidFill>
        </p:spPr>
        <p:txBody>
          <a:bodyPr/>
          <a:lstStyle/>
          <a:p>
            <a:pPr eaLnBrk="1" hangingPunct="1"/>
            <a:r>
              <a:rPr lang="en-US" dirty="0" smtClean="0">
                <a:solidFill>
                  <a:schemeClr val="bg1"/>
                </a:solidFill>
              </a:rPr>
              <a:t>Thinking in Frequency</a:t>
            </a:r>
          </a:p>
        </p:txBody>
      </p:sp>
      <p:sp>
        <p:nvSpPr>
          <p:cNvPr id="7172" name="Subtitle 2"/>
          <p:cNvSpPr>
            <a:spLocks noGrp="1"/>
          </p:cNvSpPr>
          <p:nvPr>
            <p:ph type="subTitle" idx="1"/>
          </p:nvPr>
        </p:nvSpPr>
        <p:spPr>
          <a:xfrm>
            <a:off x="1905000" y="3352800"/>
            <a:ext cx="5181600" cy="2133600"/>
          </a:xfrm>
          <a:solidFill>
            <a:schemeClr val="tx1">
              <a:alpha val="40000"/>
            </a:schemeClr>
          </a:solidFill>
        </p:spPr>
        <p:txBody>
          <a:bodyPr/>
          <a:lstStyle/>
          <a:p>
            <a:pPr eaLnBrk="1" hangingPunct="1"/>
            <a:r>
              <a:rPr lang="en-US" dirty="0" smtClean="0">
                <a:solidFill>
                  <a:schemeClr val="bg1"/>
                </a:solidFill>
              </a:rPr>
              <a:t>Computer Vision</a:t>
            </a:r>
          </a:p>
          <a:p>
            <a:pPr eaLnBrk="1" hangingPunct="1"/>
            <a:r>
              <a:rPr lang="en-US" dirty="0" smtClean="0">
                <a:solidFill>
                  <a:schemeClr val="bg1"/>
                </a:solidFill>
              </a:rPr>
              <a:t>University of Illinois</a:t>
            </a:r>
          </a:p>
          <a:p>
            <a:pPr eaLnBrk="1" hangingPunct="1"/>
            <a:endParaRPr lang="en-US" dirty="0" smtClean="0">
              <a:solidFill>
                <a:schemeClr val="bg1"/>
              </a:solidFill>
            </a:endParaRPr>
          </a:p>
          <a:p>
            <a:pPr eaLnBrk="1" hangingPunct="1"/>
            <a:r>
              <a:rPr lang="en-US" dirty="0" smtClean="0">
                <a:solidFill>
                  <a:schemeClr val="bg1"/>
                </a:solidFill>
              </a:rPr>
              <a:t>Derek Hoiem</a:t>
            </a:r>
          </a:p>
        </p:txBody>
      </p:sp>
      <p:sp>
        <p:nvSpPr>
          <p:cNvPr id="7173" name="TextBox 3"/>
          <p:cNvSpPr txBox="1">
            <a:spLocks noChangeArrowheads="1"/>
          </p:cNvSpPr>
          <p:nvPr/>
        </p:nvSpPr>
        <p:spPr bwMode="auto">
          <a:xfrm>
            <a:off x="8061325" y="0"/>
            <a:ext cx="1082348" cy="369332"/>
          </a:xfrm>
          <a:prstGeom prst="rect">
            <a:avLst/>
          </a:prstGeom>
          <a:noFill/>
          <a:ln w="9525">
            <a:noFill/>
            <a:miter lim="800000"/>
            <a:headEnd/>
            <a:tailEnd/>
          </a:ln>
        </p:spPr>
        <p:txBody>
          <a:bodyPr wrap="none">
            <a:spAutoFit/>
          </a:bodyPr>
          <a:lstStyle/>
          <a:p>
            <a:r>
              <a:rPr lang="en-US" dirty="0" smtClean="0"/>
              <a:t>01/26/12</a:t>
            </a:r>
            <a:endParaRPr lang="en-US" dirty="0"/>
          </a:p>
        </p:txBody>
      </p:sp>
      <p:pic>
        <p:nvPicPr>
          <p:cNvPr id="6" name="Picture 6" descr="http://www.cs.brown.edu/courses/csci1950-g/results/final/spotaszn/images/dali.jpg"/>
          <p:cNvPicPr>
            <a:picLocks noChangeAspect="1" noChangeArrowheads="1"/>
          </p:cNvPicPr>
          <p:nvPr/>
        </p:nvPicPr>
        <p:blipFill>
          <a:blip r:embed="rId2" cstate="print"/>
          <a:srcRect/>
          <a:stretch>
            <a:fillRect/>
          </a:stretch>
        </p:blipFill>
        <p:spPr bwMode="auto">
          <a:xfrm>
            <a:off x="8579178" y="6096000"/>
            <a:ext cx="583185" cy="773113"/>
          </a:xfrm>
          <a:prstGeom prst="rect">
            <a:avLst/>
          </a:prstGeom>
          <a:noFill/>
          <a:ln w="9525">
            <a:noFill/>
            <a:miter lim="800000"/>
            <a:headEnd/>
            <a:tailEnd/>
          </a:ln>
        </p:spPr>
      </p:pic>
      <p:sp>
        <p:nvSpPr>
          <p:cNvPr id="4" name="TextBox 3"/>
          <p:cNvSpPr txBox="1"/>
          <p:nvPr/>
        </p:nvSpPr>
        <p:spPr>
          <a:xfrm>
            <a:off x="56606" y="6498159"/>
            <a:ext cx="4729180" cy="307777"/>
          </a:xfrm>
          <a:prstGeom prst="rect">
            <a:avLst/>
          </a:prstGeom>
          <a:solidFill>
            <a:schemeClr val="bg1">
              <a:alpha val="50000"/>
            </a:schemeClr>
          </a:solidFill>
        </p:spPr>
        <p:txBody>
          <a:bodyPr wrap="none" rtlCol="0">
            <a:spAutoFit/>
          </a:bodyPr>
          <a:lstStyle/>
          <a:p>
            <a:r>
              <a:rPr lang="en-US" sz="1400" dirty="0" smtClean="0"/>
              <a:t>Dali: “Gala Contemplating the Mediterranean Sea” (1976)</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12291" name="Picture 4"/>
          <p:cNvPicPr>
            <a:picLocks noChangeAspect="1" noChangeArrowheads="1"/>
          </p:cNvPicPr>
          <p:nvPr/>
        </p:nvPicPr>
        <p:blipFill>
          <a:blip r:embed="rId3" cstate="print"/>
          <a:srcRect/>
          <a:stretch>
            <a:fillRect/>
          </a:stretch>
        </p:blipFill>
        <p:spPr bwMode="auto">
          <a:xfrm>
            <a:off x="4648200" y="2362200"/>
            <a:ext cx="4495800" cy="4495800"/>
          </a:xfrm>
          <a:prstGeom prst="rect">
            <a:avLst/>
          </a:prstGeom>
          <a:noFill/>
          <a:ln w="9525">
            <a:noFill/>
            <a:miter lim="800000"/>
            <a:headEnd/>
            <a:tailEnd/>
          </a:ln>
        </p:spPr>
      </p:pic>
      <p:pic>
        <p:nvPicPr>
          <p:cNvPr id="12292" name="Picture 5"/>
          <p:cNvPicPr>
            <a:picLocks noChangeAspect="1" noChangeArrowheads="1"/>
          </p:cNvPicPr>
          <p:nvPr/>
        </p:nvPicPr>
        <p:blipFill>
          <a:blip r:embed="rId4" cstate="print"/>
          <a:srcRect/>
          <a:stretch>
            <a:fillRect/>
          </a:stretch>
        </p:blipFill>
        <p:spPr bwMode="auto">
          <a:xfrm>
            <a:off x="6781800" y="1981200"/>
            <a:ext cx="317500" cy="317500"/>
          </a:xfrm>
          <a:prstGeom prst="rect">
            <a:avLst/>
          </a:prstGeom>
          <a:noFill/>
          <a:ln w="9525">
            <a:noFill/>
            <a:miter lim="800000"/>
            <a:headEnd/>
            <a:tailEnd/>
          </a:ln>
        </p:spPr>
      </p:pic>
      <p:pic>
        <p:nvPicPr>
          <p:cNvPr id="12293" name="Picture 4"/>
          <p:cNvPicPr>
            <a:picLocks noChangeAspect="1" noChangeArrowheads="1"/>
          </p:cNvPicPr>
          <p:nvPr/>
        </p:nvPicPr>
        <p:blipFill>
          <a:blip r:embed="rId5" cstate="print"/>
          <a:srcRect/>
          <a:stretch>
            <a:fillRect/>
          </a:stretch>
        </p:blipFill>
        <p:spPr bwMode="auto">
          <a:xfrm>
            <a:off x="0" y="2362200"/>
            <a:ext cx="4495800" cy="4495800"/>
          </a:xfrm>
          <a:prstGeom prst="rect">
            <a:avLst/>
          </a:prstGeom>
          <a:noFill/>
          <a:ln w="9525">
            <a:noFill/>
            <a:miter lim="800000"/>
            <a:headEnd/>
            <a:tailEnd/>
          </a:ln>
        </p:spPr>
      </p:pic>
      <p:pic>
        <p:nvPicPr>
          <p:cNvPr id="12294" name="Picture 5"/>
          <p:cNvPicPr>
            <a:picLocks noChangeAspect="1" noChangeArrowheads="1"/>
          </p:cNvPicPr>
          <p:nvPr/>
        </p:nvPicPr>
        <p:blipFill>
          <a:blip r:embed="rId6" cstate="print"/>
          <a:srcRect/>
          <a:stretch>
            <a:fillRect/>
          </a:stretch>
        </p:blipFill>
        <p:spPr bwMode="auto">
          <a:xfrm>
            <a:off x="2057400" y="1981200"/>
            <a:ext cx="317500" cy="317500"/>
          </a:xfrm>
          <a:prstGeom prst="rect">
            <a:avLst/>
          </a:prstGeom>
          <a:noFill/>
          <a:ln w="9525">
            <a:noFill/>
            <a:miter lim="800000"/>
            <a:headEnd/>
            <a:tailEnd/>
          </a:ln>
        </p:spPr>
      </p:pic>
      <p:sp>
        <p:nvSpPr>
          <p:cNvPr id="12295" name="TextBox 7"/>
          <p:cNvSpPr txBox="1">
            <a:spLocks noChangeArrowheads="1"/>
          </p:cNvSpPr>
          <p:nvPr/>
        </p:nvSpPr>
        <p:spPr bwMode="auto">
          <a:xfrm>
            <a:off x="0" y="1981200"/>
            <a:ext cx="1158875" cy="369888"/>
          </a:xfrm>
          <a:prstGeom prst="rect">
            <a:avLst/>
          </a:prstGeom>
          <a:noFill/>
          <a:ln w="9525">
            <a:noFill/>
            <a:miter lim="800000"/>
            <a:headEnd/>
            <a:tailEnd/>
          </a:ln>
        </p:spPr>
        <p:txBody>
          <a:bodyPr wrap="none">
            <a:spAutoFit/>
          </a:bodyPr>
          <a:lstStyle/>
          <a:p>
            <a:r>
              <a:rPr lang="en-US"/>
              <a:t>Gaussian</a:t>
            </a:r>
          </a:p>
        </p:txBody>
      </p:sp>
      <p:sp>
        <p:nvSpPr>
          <p:cNvPr id="12296" name="TextBox 8"/>
          <p:cNvSpPr txBox="1">
            <a:spLocks noChangeArrowheads="1"/>
          </p:cNvSpPr>
          <p:nvPr/>
        </p:nvSpPr>
        <p:spPr bwMode="auto">
          <a:xfrm>
            <a:off x="4648200" y="1981200"/>
            <a:ext cx="1082675" cy="369888"/>
          </a:xfrm>
          <a:prstGeom prst="rect">
            <a:avLst/>
          </a:prstGeom>
          <a:noFill/>
          <a:ln w="9525">
            <a:noFill/>
            <a:miter lim="800000"/>
            <a:headEnd/>
            <a:tailEnd/>
          </a:ln>
        </p:spPr>
        <p:txBody>
          <a:bodyPr wrap="none">
            <a:spAutoFit/>
          </a:bodyPr>
          <a:lstStyle/>
          <a:p>
            <a:r>
              <a:rPr lang="en-US"/>
              <a:t>Box filter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Hybrid Images</a:t>
            </a:r>
          </a:p>
        </p:txBody>
      </p:sp>
      <p:sp>
        <p:nvSpPr>
          <p:cNvPr id="44035" name="Content Placeholder 2"/>
          <p:cNvSpPr>
            <a:spLocks noGrp="1"/>
          </p:cNvSpPr>
          <p:nvPr>
            <p:ph idx="1"/>
          </p:nvPr>
        </p:nvSpPr>
        <p:spPr>
          <a:xfrm>
            <a:off x="533400" y="5791200"/>
            <a:ext cx="7772400" cy="914400"/>
          </a:xfrm>
        </p:spPr>
        <p:txBody>
          <a:bodyPr>
            <a:normAutofit fontScale="92500" lnSpcReduction="10000"/>
          </a:bodyPr>
          <a:lstStyle/>
          <a:p>
            <a:pPr algn="ctr">
              <a:defRPr/>
            </a:pPr>
            <a:r>
              <a:rPr lang="en-US" smtClean="0"/>
              <a:t>A. Oliva, A. Torralba, P.G. Schyns, </a:t>
            </a:r>
            <a:br>
              <a:rPr lang="en-US" smtClean="0"/>
            </a:br>
            <a:r>
              <a:rPr lang="en-US" smtClean="0">
                <a:hlinkClick r:id="rId3"/>
              </a:rPr>
              <a:t>“Hybrid Images,”</a:t>
            </a:r>
            <a:r>
              <a:rPr lang="en-US" smtClean="0"/>
              <a:t> SIGGRAPH 2006</a:t>
            </a:r>
          </a:p>
        </p:txBody>
      </p:sp>
      <p:pic>
        <p:nvPicPr>
          <p:cNvPr id="14340" name="Picture 2"/>
          <p:cNvPicPr>
            <a:picLocks noChangeAspect="1" noChangeArrowheads="1"/>
          </p:cNvPicPr>
          <p:nvPr/>
        </p:nvPicPr>
        <p:blipFill>
          <a:blip r:embed="rId4" cstate="print"/>
          <a:srcRect/>
          <a:stretch>
            <a:fillRect/>
          </a:stretch>
        </p:blipFill>
        <p:spPr bwMode="auto">
          <a:xfrm>
            <a:off x="76200" y="1957388"/>
            <a:ext cx="8991600" cy="2943225"/>
          </a:xfrm>
          <a:prstGeom prst="rect">
            <a:avLst/>
          </a:prstGeom>
          <a:noFill/>
          <a:ln w="9525">
            <a:noFill/>
            <a:miter lim="800000"/>
            <a:headEnd/>
            <a:tailEnd/>
          </a:ln>
        </p:spPr>
      </p:pic>
      <p:pic>
        <p:nvPicPr>
          <p:cNvPr id="5" name="Picture 2"/>
          <p:cNvPicPr>
            <a:picLocks noChangeAspect="1" noChangeArrowheads="1"/>
          </p:cNvPicPr>
          <p:nvPr/>
        </p:nvPicPr>
        <p:blipFill rotWithShape="1">
          <a:blip r:embed="rId4" cstate="print"/>
          <a:srcRect l="53244"/>
          <a:stretch/>
        </p:blipFill>
        <p:spPr bwMode="auto">
          <a:xfrm>
            <a:off x="8153400" y="5080934"/>
            <a:ext cx="796847" cy="557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13315"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0"/>
            <a:ext cx="4108450" cy="4505325"/>
          </a:xfrm>
          <a:prstGeom prst="rect">
            <a:avLst/>
          </a:prstGeom>
          <a:noFill/>
          <a:ln w="9525">
            <a:noFill/>
            <a:miter lim="800000"/>
            <a:headEnd/>
            <a:tailEnd/>
          </a:ln>
        </p:spPr>
      </p:pic>
      <p:pic>
        <p:nvPicPr>
          <p:cNvPr id="13316"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13317"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0"/>
            <a:ext cx="1524000" cy="1655763"/>
          </a:xfrm>
          <a:prstGeom prst="rect">
            <a:avLst/>
          </a:prstGeom>
          <a:noFill/>
          <a:ln w="9525">
            <a:noFill/>
            <a:miter lim="800000"/>
            <a:headEnd/>
            <a:tailEnd/>
          </a:ln>
        </p:spPr>
      </p:pic>
      <p:sp>
        <p:nvSpPr>
          <p:cNvPr id="13318" name="TextBox 12"/>
          <p:cNvSpPr txBox="1">
            <a:spLocks noChangeArrowheads="1"/>
          </p:cNvSpPr>
          <p:nvPr/>
        </p:nvSpPr>
        <p:spPr bwMode="auto">
          <a:xfrm>
            <a:off x="5181600" y="3962400"/>
            <a:ext cx="434975" cy="584200"/>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4578350" y="5906535"/>
            <a:ext cx="603250" cy="6615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0"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14341"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14342"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Thinking in terms of frequency</a:t>
            </a:r>
          </a:p>
        </p:txBody>
      </p:sp>
      <p:sp>
        <p:nvSpPr>
          <p:cNvPr id="16387" name="Content Placeholder 2"/>
          <p:cNvSpPr>
            <a:spLocks noGrp="1"/>
          </p:cNvSpPr>
          <p:nvPr>
            <p:ph idx="1"/>
          </p:nvPr>
        </p:nvSpPr>
        <p:spPr/>
        <p:txBody>
          <a:bodyPr/>
          <a:lstStyle/>
          <a:p>
            <a:pPr>
              <a:buFont typeface="Arial" charset="0"/>
              <a:buNone/>
            </a:pPr>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smtClean="0"/>
              <a:t>Jean </a:t>
            </a:r>
            <a:r>
              <a:rPr lang="en-US" dirty="0" err="1" smtClean="0"/>
              <a:t>Baptiste</a:t>
            </a:r>
            <a:r>
              <a:rPr lang="en-US" dirty="0" smtClean="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smtClean="0"/>
              <a:t>had crazy idea (1807):</a:t>
            </a:r>
          </a:p>
          <a:p>
            <a:pPr>
              <a:buFont typeface="Arial" charset="0"/>
              <a:buNone/>
              <a:defRPr/>
            </a:pPr>
            <a:r>
              <a:rPr lang="en-US" sz="2000" i="1" dirty="0" smtClean="0"/>
              <a:t>	</a:t>
            </a:r>
            <a:r>
              <a:rPr lang="en-US" sz="2000" b="1" i="1" dirty="0" smtClean="0"/>
              <a:t>Any</a:t>
            </a:r>
            <a:r>
              <a:rPr lang="en-US" sz="2000" i="1" dirty="0" smtClean="0"/>
              <a:t> </a:t>
            </a:r>
            <a:r>
              <a:rPr lang="en-US" sz="2000" i="1" dirty="0" err="1" smtClean="0"/>
              <a:t>univariate</a:t>
            </a:r>
            <a:r>
              <a:rPr lang="en-US" sz="2000" i="1" dirty="0" smtClean="0"/>
              <a:t> function can be rewritten as a weighted sum of </a:t>
            </a:r>
            <a:r>
              <a:rPr lang="en-US" sz="2000" i="1" dirty="0" err="1" smtClean="0"/>
              <a:t>sines</a:t>
            </a:r>
            <a:r>
              <a:rPr lang="en-US" sz="2000" i="1" dirty="0" smtClean="0"/>
              <a:t> and cosines of different frequencies. </a:t>
            </a:r>
          </a:p>
          <a:p>
            <a:pPr>
              <a:defRPr/>
            </a:pPr>
            <a:r>
              <a:rPr lang="en-US" sz="2800" dirty="0" smtClean="0"/>
              <a:t>Don’t believe it?  </a:t>
            </a:r>
          </a:p>
          <a:p>
            <a:pPr lvl="1">
              <a:defRPr/>
            </a:pPr>
            <a:r>
              <a:rPr lang="en-US" sz="2400" dirty="0" smtClean="0"/>
              <a:t>Neither did Lagrange, Laplace, Poisson and other big wigs</a:t>
            </a:r>
          </a:p>
          <a:p>
            <a:pPr lvl="1">
              <a:defRPr/>
            </a:pPr>
            <a:r>
              <a:rPr lang="en-US" sz="2400" dirty="0" smtClean="0"/>
              <a:t>Not translated into English until 1878!</a:t>
            </a:r>
          </a:p>
          <a:p>
            <a:pPr>
              <a:defRPr/>
            </a:pPr>
            <a:r>
              <a:rPr lang="en-US" sz="2800" dirty="0" smtClean="0"/>
              <a:t> But it’s (mostly) true!</a:t>
            </a:r>
          </a:p>
          <a:p>
            <a:pPr lvl="1">
              <a:defRPr/>
            </a:pPr>
            <a:r>
              <a:rPr lang="en-US" sz="2400" dirty="0" smtClean="0"/>
              <a:t>called Fourier Series</a:t>
            </a:r>
          </a:p>
          <a:p>
            <a:pPr lvl="1">
              <a:defRPr/>
            </a:pPr>
            <a:r>
              <a:rPr lang="en-US" sz="2400" dirty="0" smtClean="0"/>
              <a:t>there are some subtle restrictions</a:t>
            </a:r>
          </a:p>
          <a:p>
            <a:pPr lvl="1">
              <a:defRPr/>
            </a:pPr>
            <a:endParaRPr lang="en-US" sz="2400" dirty="0" smtClean="0"/>
          </a:p>
        </p:txBody>
      </p:sp>
      <p:pic>
        <p:nvPicPr>
          <p:cNvPr id="25604" name="Picture 4" descr="J.B.J. Fourier (public domain image)"/>
          <p:cNvPicPr>
            <a:picLocks noChangeAspect="1" noChangeArrowheads="1"/>
          </p:cNvPicPr>
          <p:nvPr/>
        </p:nvPicPr>
        <p:blipFill>
          <a:blip r:embed="rId3" cstate="print"/>
          <a:srcRect/>
          <a:stretch>
            <a:fillRect/>
          </a:stretch>
        </p:blipFill>
        <p:spPr bwMode="auto">
          <a:xfrm>
            <a:off x="4191000" y="838200"/>
            <a:ext cx="4800600" cy="5867400"/>
          </a:xfrm>
          <a:prstGeom prst="rect">
            <a:avLst/>
          </a:prstGeom>
          <a:noFill/>
          <a:ln w="9525">
            <a:noFill/>
            <a:miter lim="800000"/>
            <a:headEnd/>
            <a:tailEnd/>
          </a:ln>
        </p:spPr>
      </p:pic>
      <p:pic>
        <p:nvPicPr>
          <p:cNvPr id="55298" name="Picture 2" descr="http://upload.wikimedia.org/wikipedia/commons/thumb/d/d8/Langrange_portrait.jpg/225px-Langrange_portrait.jpg"/>
          <p:cNvPicPr>
            <a:picLocks noChangeAspect="1" noChangeArrowheads="1"/>
          </p:cNvPicPr>
          <p:nvPr/>
        </p:nvPicPr>
        <p:blipFill>
          <a:blip r:embed="rId4" cstate="print"/>
          <a:srcRect/>
          <a:stretch>
            <a:fillRect/>
          </a:stretch>
        </p:blipFill>
        <p:spPr bwMode="auto">
          <a:xfrm>
            <a:off x="4876800" y="3276600"/>
            <a:ext cx="2143125" cy="2409825"/>
          </a:xfrm>
          <a:prstGeom prst="rect">
            <a:avLst/>
          </a:prstGeom>
          <a:noFill/>
          <a:ln w="9525">
            <a:noFill/>
            <a:miter lim="800000"/>
            <a:headEnd/>
            <a:tailEnd/>
          </a:ln>
        </p:spPr>
      </p:pic>
      <p:pic>
        <p:nvPicPr>
          <p:cNvPr id="55302" name="Picture 6" descr="http://upload.wikimedia.org/wikipedia/commons/0/03/Legendre.jpg"/>
          <p:cNvPicPr>
            <a:picLocks noChangeAspect="1" noChangeArrowheads="1"/>
          </p:cNvPicPr>
          <p:nvPr/>
        </p:nvPicPr>
        <p:blipFill>
          <a:blip r:embed="rId5" cstate="print"/>
          <a:srcRect/>
          <a:stretch>
            <a:fillRect/>
          </a:stretch>
        </p:blipFill>
        <p:spPr bwMode="auto">
          <a:xfrm>
            <a:off x="7620000" y="3657600"/>
            <a:ext cx="1524000" cy="1905000"/>
          </a:xfrm>
          <a:prstGeom prst="rect">
            <a:avLst/>
          </a:prstGeom>
          <a:noFill/>
          <a:ln w="9525">
            <a:noFill/>
            <a:miter lim="800000"/>
            <a:headEnd/>
            <a:tailEnd/>
          </a:ln>
        </p:spPr>
      </p:pic>
      <p:pic>
        <p:nvPicPr>
          <p:cNvPr id="55300" name="Picture 4" descr="http://upload.wikimedia.org/wikipedia/commons/thumb/e/e3/Pierre-Simon_Laplace.jpg/225px-Pierre-Simon_Laplace.jpg"/>
          <p:cNvPicPr>
            <a:picLocks noChangeAspect="1" noChangeArrowheads="1"/>
          </p:cNvPicPr>
          <p:nvPr/>
        </p:nvPicPr>
        <p:blipFill>
          <a:blip r:embed="rId6" cstate="print"/>
          <a:srcRect/>
          <a:stretch>
            <a:fillRect/>
          </a:stretch>
        </p:blipFill>
        <p:spPr bwMode="auto">
          <a:xfrm>
            <a:off x="6019800" y="2971800"/>
            <a:ext cx="2143125" cy="2857500"/>
          </a:xfrm>
          <a:prstGeom prst="rect">
            <a:avLst/>
          </a:prstGeom>
          <a:noFill/>
          <a:ln w="9525">
            <a:noFill/>
            <a:miter lim="800000"/>
            <a:headEnd/>
            <a:tailEnd/>
          </a:ln>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0" y="3200400"/>
            <a:ext cx="1044575" cy="369888"/>
          </a:xfrm>
          <a:prstGeom prst="rect">
            <a:avLst/>
          </a:prstGeom>
          <a:noFill/>
          <a:ln w="9525">
            <a:noFill/>
            <a:miter lim="800000"/>
            <a:headEnd/>
            <a:tailEnd/>
          </a:ln>
        </p:spPr>
        <p:txBody>
          <a:bodyPr wrap="none">
            <a:spAutoFit/>
          </a:bodyPr>
          <a:lstStyle/>
          <a:p>
            <a:r>
              <a:rPr lang="en-US" b="1"/>
              <a:t>Laplace</a:t>
            </a:r>
          </a:p>
        </p:txBody>
      </p:sp>
      <p:sp>
        <p:nvSpPr>
          <p:cNvPr id="12" name="TextBox 11"/>
          <p:cNvSpPr txBox="1">
            <a:spLocks noChangeArrowheads="1"/>
          </p:cNvSpPr>
          <p:nvPr/>
        </p:nvSpPr>
        <p:spPr bwMode="auto">
          <a:xfrm>
            <a:off x="6096000" y="5486400"/>
            <a:ext cx="1223963" cy="369888"/>
          </a:xfrm>
          <a:prstGeom prst="rect">
            <a:avLst/>
          </a:prstGeom>
          <a:noFill/>
          <a:ln w="9525">
            <a:noFill/>
            <a:miter lim="800000"/>
            <a:headEnd/>
            <a:tailEnd/>
          </a:ln>
        </p:spPr>
        <p:txBody>
          <a:bodyPr wrap="none">
            <a:spAutoFit/>
          </a:bodyPr>
          <a:lstStyle/>
          <a:p>
            <a:r>
              <a:rPr lang="en-US" b="1">
                <a:solidFill>
                  <a:schemeClr val="bg1"/>
                </a:solidFill>
              </a:rPr>
              <a:t>Lagrange</a:t>
            </a:r>
          </a:p>
        </p:txBody>
      </p:sp>
      <p:sp>
        <p:nvSpPr>
          <p:cNvPr id="13" name="TextBox 12"/>
          <p:cNvSpPr txBox="1">
            <a:spLocks noChangeArrowheads="1"/>
          </p:cNvSpPr>
          <p:nvPr/>
        </p:nvSpPr>
        <p:spPr bwMode="auto">
          <a:xfrm>
            <a:off x="8059738" y="5278438"/>
            <a:ext cx="1223962" cy="369887"/>
          </a:xfrm>
          <a:prstGeom prst="rect">
            <a:avLst/>
          </a:prstGeom>
          <a:noFill/>
          <a:ln w="9525">
            <a:noFill/>
            <a:miter lim="800000"/>
            <a:headEnd/>
            <a:tailEnd/>
          </a:ln>
        </p:spPr>
        <p:txBody>
          <a:bodyPr wrap="none">
            <a:spAutoFit/>
          </a:bodyPr>
          <a:lstStyle/>
          <a:p>
            <a:r>
              <a:rPr lang="en-US" b="1"/>
              <a:t>Legendre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A sum of sines</a:t>
            </a:r>
          </a:p>
        </p:txBody>
      </p:sp>
      <p:sp>
        <p:nvSpPr>
          <p:cNvPr id="1028" name="Rectangle 3"/>
          <p:cNvSpPr>
            <a:spLocks noGrp="1" noChangeArrowheads="1"/>
          </p:cNvSpPr>
          <p:nvPr>
            <p:ph type="body" sz="half" idx="1"/>
          </p:nvPr>
        </p:nvSpPr>
        <p:spPr>
          <a:xfrm>
            <a:off x="685800" y="914400"/>
            <a:ext cx="3810000" cy="5943600"/>
          </a:xfrm>
        </p:spPr>
        <p:txBody>
          <a:bodyPr/>
          <a:lstStyle/>
          <a:p>
            <a:pPr marL="0" indent="0">
              <a:buFont typeface="Arial" charset="0"/>
              <a:buNone/>
            </a:pPr>
            <a:r>
              <a:rPr lang="en-US" sz="2400" smtClean="0"/>
              <a:t>Our building block:</a:t>
            </a:r>
          </a:p>
          <a:p>
            <a:pPr marL="0" indent="0">
              <a:buFont typeface="Arial" charset="0"/>
              <a:buNone/>
            </a:pPr>
            <a:r>
              <a:rPr lang="en-US" sz="2400" smtClean="0"/>
              <a:t>	</a:t>
            </a:r>
          </a:p>
          <a:p>
            <a:pPr marL="0" indent="0"/>
            <a:endParaRPr lang="en-US" sz="2400" smtClean="0"/>
          </a:p>
          <a:p>
            <a:pPr marL="0" indent="0">
              <a:buFont typeface="Arial" charset="0"/>
              <a:buNone/>
            </a:pPr>
            <a:r>
              <a:rPr lang="en-US" sz="2400" smtClean="0"/>
              <a:t>Add enough of them to get any signal </a:t>
            </a:r>
            <a:r>
              <a:rPr lang="en-US" sz="2400" i="1" smtClean="0"/>
              <a:t>f(x)</a:t>
            </a:r>
            <a:r>
              <a:rPr lang="en-US" sz="2400" smtClean="0"/>
              <a:t> you want!</a:t>
            </a:r>
          </a:p>
          <a:p>
            <a:pPr marL="0" indent="0">
              <a:buFont typeface="Arial" charset="0"/>
              <a:buNone/>
            </a:pPr>
            <a:endParaRPr lang="en-US" sz="2400" smtClean="0"/>
          </a:p>
        </p:txBody>
      </p:sp>
      <p:pic>
        <p:nvPicPr>
          <p:cNvPr id="1029" name="Picture 4" descr="The image “http://mcdb.colorado.edu/courses/3280/images/crystal/fourier.gif” cannot be displayed, because it contains errors."/>
          <p:cNvPicPr>
            <a:picLocks noChangeAspect="1" noChangeArrowheads="1"/>
          </p:cNvPicPr>
          <p:nvPr/>
        </p:nvPicPr>
        <p:blipFill>
          <a:blip r:embed="rId3" cstate="print"/>
          <a:srcRect t="2469" b="1234"/>
          <a:stretch>
            <a:fillRect/>
          </a:stretch>
        </p:blipFill>
        <p:spPr bwMode="auto">
          <a:xfrm>
            <a:off x="4667250" y="914400"/>
            <a:ext cx="4400550" cy="5943600"/>
          </a:xfrm>
          <a:prstGeom prst="rect">
            <a:avLst/>
          </a:prstGeom>
          <a:noFill/>
          <a:ln w="9525">
            <a:noFill/>
            <a:miter lim="800000"/>
            <a:headEnd/>
            <a:tailEnd/>
          </a:ln>
        </p:spPr>
      </p:pic>
      <p:graphicFrame>
        <p:nvGraphicFramePr>
          <p:cNvPr id="1026"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spid="_x0000_s1032" name="Equation" r:id="rId4" imgW="825480" imgH="203040" progId="Equation.3">
                  <p:embed/>
                </p:oleObj>
              </mc:Choice>
              <mc:Fallback>
                <p:oleObj name="Equation" r:id="rId4" imgW="8254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Frequency Spectra</a:t>
            </a:r>
          </a:p>
        </p:txBody>
      </p:sp>
      <p:sp>
        <p:nvSpPr>
          <p:cNvPr id="18435" name="Rectangle 3"/>
          <p:cNvSpPr>
            <a:spLocks noGrp="1" noChangeArrowheads="1"/>
          </p:cNvSpPr>
          <p:nvPr>
            <p:ph type="body" idx="1"/>
          </p:nvPr>
        </p:nvSpPr>
        <p:spPr/>
        <p:txBody>
          <a:bodyPr/>
          <a:lstStyle/>
          <a:p>
            <a:r>
              <a:rPr lang="en-US" smtClean="0">
                <a:latin typeface="Arial Unicode MS" pitchFamily="34" charset="-128"/>
                <a:ea typeface="Arial Unicode MS" pitchFamily="34" charset="-128"/>
                <a:cs typeface="Arial Unicode MS" pitchFamily="34" charset="-128"/>
              </a:rPr>
              <a:t>example : </a:t>
            </a:r>
            <a:r>
              <a:rPr lang="en-US" i="1" smtClean="0">
                <a:latin typeface="Times New Roman" pitchFamily="18" charset="0"/>
                <a:ea typeface="Arial Unicode MS" pitchFamily="34" charset="-128"/>
                <a:cs typeface="Times New Roman" pitchFamily="18" charset="0"/>
              </a:rPr>
              <a:t>g</a:t>
            </a:r>
            <a:r>
              <a:rPr lang="en-US" smtClean="0">
                <a:latin typeface="Times New Roman" pitchFamily="18" charset="0"/>
                <a:ea typeface="Arial Unicode MS" pitchFamily="34" charset="-128"/>
                <a:cs typeface="Times New Roman" pitchFamily="18" charset="0"/>
              </a:rPr>
              <a:t>(</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i="1" smtClean="0">
                <a:latin typeface="Times New Roman" pitchFamily="18" charset="0"/>
                <a:ea typeface="Arial Unicode MS" pitchFamily="34" charset="-128"/>
                <a:cs typeface="Times New Roman" pitchFamily="18" charset="0"/>
              </a:rPr>
              <a:t>f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1/3</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3f</a:t>
            </a:r>
            <a:r>
              <a:rPr lang="en-US" smtClean="0">
                <a:latin typeface="Times New Roman" pitchFamily="18" charset="0"/>
                <a:ea typeface="Arial Unicode MS" pitchFamily="34" charset="-128"/>
                <a:cs typeface="Times New Roman" pitchFamily="18" charset="0"/>
              </a:rPr>
              <a:t>)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p>
        </p:txBody>
      </p:sp>
      <p:pic>
        <p:nvPicPr>
          <p:cNvPr id="18436" name="Picture 4" descr="a6"/>
          <p:cNvPicPr>
            <a:picLocks noChangeAspect="1" noChangeArrowheads="1"/>
          </p:cNvPicPr>
          <p:nvPr/>
        </p:nvPicPr>
        <p:blipFill>
          <a:blip r:embed="rId2" cstate="print"/>
          <a:srcRect/>
          <a:stretch>
            <a:fillRect/>
          </a:stretch>
        </p:blipFill>
        <p:spPr bwMode="auto">
          <a:xfrm>
            <a:off x="368300" y="2335213"/>
            <a:ext cx="2438400" cy="2097087"/>
          </a:xfrm>
          <a:prstGeom prst="rect">
            <a:avLst/>
          </a:prstGeom>
          <a:noFill/>
          <a:ln w="9525">
            <a:noFill/>
            <a:miter lim="800000"/>
            <a:headEnd/>
            <a:tailEnd/>
          </a:ln>
        </p:spPr>
      </p:pic>
      <p:pic>
        <p:nvPicPr>
          <p:cNvPr id="18437" name="Picture 5" descr="a2"/>
          <p:cNvPicPr>
            <a:picLocks noChangeAspect="1" noChangeArrowheads="1"/>
          </p:cNvPicPr>
          <p:nvPr/>
        </p:nvPicPr>
        <p:blipFill>
          <a:blip r:embed="rId3" cstate="print"/>
          <a:srcRect/>
          <a:stretch>
            <a:fillRect/>
          </a:stretch>
        </p:blipFill>
        <p:spPr bwMode="auto">
          <a:xfrm>
            <a:off x="3314700" y="2362200"/>
            <a:ext cx="2514600" cy="2143125"/>
          </a:xfrm>
          <a:prstGeom prst="rect">
            <a:avLst/>
          </a:prstGeom>
          <a:noFill/>
          <a:ln w="9525">
            <a:noFill/>
            <a:miter lim="800000"/>
            <a:headEnd/>
            <a:tailEnd/>
          </a:ln>
        </p:spPr>
      </p:pic>
      <p:pic>
        <p:nvPicPr>
          <p:cNvPr id="18438" name="Picture 6" descr="a4"/>
          <p:cNvPicPr>
            <a:picLocks noChangeAspect="1" noChangeArrowheads="1"/>
          </p:cNvPicPr>
          <p:nvPr/>
        </p:nvPicPr>
        <p:blipFill>
          <a:blip r:embed="rId4" cstate="print"/>
          <a:srcRect/>
          <a:stretch>
            <a:fillRect/>
          </a:stretch>
        </p:blipFill>
        <p:spPr bwMode="auto">
          <a:xfrm>
            <a:off x="6210300" y="2360613"/>
            <a:ext cx="2514600" cy="2135187"/>
          </a:xfrm>
          <a:prstGeom prst="rect">
            <a:avLst/>
          </a:prstGeom>
          <a:noFill/>
          <a:ln w="9525">
            <a:noFill/>
            <a:miter lim="800000"/>
            <a:headEnd/>
            <a:tailEnd/>
          </a:ln>
        </p:spPr>
      </p:pic>
      <p:sp>
        <p:nvSpPr>
          <p:cNvPr id="18439" name="Text Box 7"/>
          <p:cNvSpPr txBox="1">
            <a:spLocks noChangeArrowheads="1"/>
          </p:cNvSpPr>
          <p:nvPr/>
        </p:nvSpPr>
        <p:spPr bwMode="auto">
          <a:xfrm>
            <a:off x="2857500" y="3124200"/>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18440" name="Text Box 8"/>
          <p:cNvSpPr txBox="1">
            <a:spLocks noChangeArrowheads="1"/>
          </p:cNvSpPr>
          <p:nvPr/>
        </p:nvSpPr>
        <p:spPr bwMode="auto">
          <a:xfrm>
            <a:off x="5829300" y="3200400"/>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18441" name="Picture 9" descr="a5"/>
          <p:cNvPicPr>
            <a:picLocks noChangeAspect="1" noChangeArrowheads="1"/>
          </p:cNvPicPr>
          <p:nvPr/>
        </p:nvPicPr>
        <p:blipFill>
          <a:blip r:embed="rId5" cstate="print"/>
          <a:srcRect/>
          <a:stretch>
            <a:fillRect/>
          </a:stretch>
        </p:blipFill>
        <p:spPr bwMode="auto">
          <a:xfrm>
            <a:off x="2990850" y="4743450"/>
            <a:ext cx="2990850" cy="2000250"/>
          </a:xfrm>
          <a:prstGeom prst="rect">
            <a:avLst/>
          </a:prstGeom>
          <a:noFill/>
          <a:ln w="9525">
            <a:noFill/>
            <a:miter lim="800000"/>
            <a:headEnd/>
            <a:tailEnd/>
          </a:ln>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Frequency Spectra</a:t>
            </a:r>
          </a:p>
        </p:txBody>
      </p:sp>
      <p:sp>
        <p:nvSpPr>
          <p:cNvPr id="19459" name="Rectangle 3"/>
          <p:cNvSpPr>
            <a:spLocks noGrp="1" noChangeArrowheads="1"/>
          </p:cNvSpPr>
          <p:nvPr>
            <p:ph type="body" idx="1"/>
          </p:nvPr>
        </p:nvSpPr>
        <p:spPr/>
        <p:txBody>
          <a:bodyPr/>
          <a:lstStyle/>
          <a:p>
            <a:endParaRPr lang="en-US" sz="2400" smtClean="0">
              <a:ea typeface="Arial Unicode MS" pitchFamily="34" charset="-128"/>
              <a:cs typeface="Times New Roman" pitchFamily="18" charset="0"/>
            </a:endParaRPr>
          </a:p>
        </p:txBody>
      </p:sp>
      <p:pic>
        <p:nvPicPr>
          <p:cNvPr id="19460" name="Picture 2" descr="File:Waveforms.svg"/>
          <p:cNvPicPr>
            <a:picLocks noChangeAspect="1" noChangeArrowheads="1"/>
          </p:cNvPicPr>
          <p:nvPr/>
        </p:nvPicPr>
        <p:blipFill>
          <a:blip r:embed="rId2"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2"/>
          <p:cNvPicPr>
            <a:picLocks noChangeAspect="1" noChangeArrowheads="1"/>
          </p:cNvPicPr>
          <p:nvPr/>
        </p:nvPicPr>
        <p:blipFill>
          <a:blip r:embed="rId2" cstate="print"/>
          <a:srcRect/>
          <a:stretch>
            <a:fillRect/>
          </a:stretch>
        </p:blipFill>
        <p:spPr bwMode="auto">
          <a:xfrm>
            <a:off x="3429000" y="2352675"/>
            <a:ext cx="2514600" cy="2143125"/>
          </a:xfrm>
          <a:prstGeom prst="rect">
            <a:avLst/>
          </a:prstGeom>
          <a:noFill/>
          <a:ln w="9525">
            <a:noFill/>
            <a:miter lim="800000"/>
            <a:headEnd/>
            <a:tailEnd/>
          </a:ln>
        </p:spPr>
      </p:pic>
      <p:pic>
        <p:nvPicPr>
          <p:cNvPr id="20483" name="Picture 6" descr="a4"/>
          <p:cNvPicPr>
            <a:picLocks noChangeAspect="1" noChangeArrowheads="1"/>
          </p:cNvPicPr>
          <p:nvPr/>
        </p:nvPicPr>
        <p:blipFill>
          <a:blip r:embed="rId3" cstate="print"/>
          <a:srcRect/>
          <a:stretch>
            <a:fillRect/>
          </a:stretch>
        </p:blipFill>
        <p:spPr bwMode="auto">
          <a:xfrm>
            <a:off x="6324600" y="2351088"/>
            <a:ext cx="2514600" cy="2135187"/>
          </a:xfrm>
          <a:prstGeom prst="rect">
            <a:avLst/>
          </a:prstGeom>
          <a:noFill/>
          <a:ln w="9525">
            <a:noFill/>
            <a:miter lim="800000"/>
            <a:headEnd/>
            <a:tailEnd/>
          </a:ln>
        </p:spPr>
      </p:pic>
      <p:sp>
        <p:nvSpPr>
          <p:cNvPr id="20484" name="Text Box 7"/>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5" name="Text Box 8"/>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20486" name="Picture 9" descr="a6"/>
          <p:cNvPicPr>
            <a:picLocks noChangeAspect="1" noChangeArrowheads="1"/>
          </p:cNvPicPr>
          <p:nvPr/>
        </p:nvPicPr>
        <p:blipFill>
          <a:blip r:embed="rId4" cstate="print"/>
          <a:srcRect/>
          <a:stretch>
            <a:fillRect/>
          </a:stretch>
        </p:blipFill>
        <p:spPr bwMode="auto">
          <a:xfrm>
            <a:off x="3429000" y="4684713"/>
            <a:ext cx="2438400" cy="2097087"/>
          </a:xfrm>
          <a:prstGeom prst="rect">
            <a:avLst/>
          </a:prstGeom>
          <a:noFill/>
          <a:ln w="9525">
            <a:noFill/>
            <a:miter lim="800000"/>
            <a:headEnd/>
            <a:tailEnd/>
          </a:ln>
        </p:spPr>
      </p:pic>
      <p:sp>
        <p:nvSpPr>
          <p:cNvPr id="20487" name="Text Box 10"/>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8" name="Rectangle 13"/>
          <p:cNvSpPr>
            <a:spLocks noGrp="1" noChangeArrowheads="1"/>
          </p:cNvSpPr>
          <p:nvPr>
            <p:ph type="title"/>
          </p:nvPr>
        </p:nvSpPr>
        <p:spPr/>
        <p:txBody>
          <a:bodyPr/>
          <a:lstStyle/>
          <a:p>
            <a:r>
              <a:rPr lang="en-US" smtClean="0"/>
              <a:t>Frequency Spectra</a:t>
            </a:r>
          </a:p>
        </p:txBody>
      </p:sp>
      <p:pic>
        <p:nvPicPr>
          <p:cNvPr id="20489"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p:spPr>
        <p:txBody>
          <a:bodyPr wrap="none" anchor="ctr"/>
          <a:lstStyle/>
          <a:p>
            <a:endParaRPr lang="en-US"/>
          </a:p>
        </p:txBody>
      </p:sp>
      <p:sp>
        <p:nvSpPr>
          <p:cNvPr id="2425"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w="63500">
            <a:noFill/>
            <a:miter lim="800000"/>
            <a:headEnd/>
            <a:tailEnd/>
          </a:ln>
        </p:spPr>
        <p:txBody>
          <a:bodyPr wrap="none" anchor="ctr"/>
          <a:lstStyle/>
          <a:p>
            <a:endParaRPr lang="en-US"/>
          </a:p>
        </p:txBody>
      </p:sp>
      <p:graphicFrame>
        <p:nvGraphicFramePr>
          <p:cNvPr id="2050"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7174" name="Equation" r:id="rId5" imgW="2070000" imgH="355320" progId="Equation.3">
                  <p:embed/>
                </p:oleObj>
              </mc:Choice>
              <mc:Fallback>
                <p:oleObj name="Equation" r:id="rId5" imgW="2070000" imgH="3553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7175" name="Equation" r:id="rId7" imgW="330120" imgH="203040" progId="Equation.3">
                  <p:embed/>
                </p:oleObj>
              </mc:Choice>
              <mc:Fallback>
                <p:oleObj name="Equation" r:id="rId7" imgW="3301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7176" name="Equation" r:id="rId9" imgW="355320" imgH="203040" progId="Equation.3">
                  <p:embed/>
                </p:oleObj>
              </mc:Choice>
              <mc:Fallback>
                <p:oleObj name="Equation" r:id="rId9" imgW="35532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r>
              <a:rPr lang="en-US" sz="3600" dirty="0">
                <a:solidFill>
                  <a:srgbClr val="000000"/>
                </a:solidFill>
                <a:latin typeface="Calibri" pitchFamily="34" charset="0"/>
              </a:rPr>
              <a:t>Review: image filtering</a:t>
            </a:r>
            <a:endParaRPr lang="en-US" sz="3600" dirty="0">
              <a:solidFill>
                <a:srgbClr val="000000"/>
              </a:solidFill>
              <a:latin typeface="Calibri" pitchFamily="34" charset="0"/>
            </a:endParaRPr>
          </a:p>
        </p:txBody>
      </p:sp>
      <p:grpSp>
        <p:nvGrpSpPr>
          <p:cNvPr id="2428" name="Group 4"/>
          <p:cNvGrpSpPr>
            <a:grpSpLocks noChangeAspect="1"/>
          </p:cNvGrpSpPr>
          <p:nvPr/>
        </p:nvGrpSpPr>
        <p:grpSpPr bwMode="auto">
          <a:xfrm>
            <a:off x="7543800" y="304800"/>
            <a:ext cx="1143000" cy="973138"/>
            <a:chOff x="3799" y="2064"/>
            <a:chExt cx="1433" cy="1136"/>
          </a:xfrm>
        </p:grpSpPr>
        <p:grpSp>
          <p:nvGrpSpPr>
            <p:cNvPr id="2429" name="Group 5"/>
            <p:cNvGrpSpPr>
              <a:grpSpLocks/>
            </p:cNvGrpSpPr>
            <p:nvPr/>
          </p:nvGrpSpPr>
          <p:grpSpPr bwMode="auto">
            <a:xfrm>
              <a:off x="4080" y="2064"/>
              <a:ext cx="1152" cy="1136"/>
              <a:chOff x="144" y="144"/>
              <a:chExt cx="1152" cy="1136"/>
            </a:xfrm>
          </p:grpSpPr>
          <p:sp>
            <p:nvSpPr>
              <p:cNvPr id="2431"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2"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3"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4"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5"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6"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7"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8"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9"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40"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41"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442"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443"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44"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445"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446"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447"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430"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2053"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7177" name="Equation" r:id="rId12" imgW="368280" imgH="203040" progId="Equation.3">
                  <p:embed/>
                </p:oleObj>
              </mc:Choice>
              <mc:Fallback>
                <p:oleObj name="Equation" r:id="rId12" imgW="36828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9253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1507"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1508"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1509" name="Picture 8" descr="a6"/>
          <p:cNvPicPr>
            <a:picLocks noChangeAspect="1" noChangeArrowheads="1"/>
          </p:cNvPicPr>
          <p:nvPr/>
        </p:nvPicPr>
        <p:blipFill>
          <a:blip r:embed="rId2" cstate="print"/>
          <a:srcRect/>
          <a:stretch>
            <a:fillRect/>
          </a:stretch>
        </p:blipFill>
        <p:spPr bwMode="auto">
          <a:xfrm>
            <a:off x="3429000" y="2398713"/>
            <a:ext cx="2438400" cy="2097087"/>
          </a:xfrm>
          <a:prstGeom prst="rect">
            <a:avLst/>
          </a:prstGeom>
          <a:noFill/>
          <a:ln w="9525">
            <a:noFill/>
            <a:miter lim="800000"/>
            <a:headEnd/>
            <a:tailEnd/>
          </a:ln>
        </p:spPr>
      </p:pic>
      <p:pic>
        <p:nvPicPr>
          <p:cNvPr id="21510" name="Picture 9" descr="a30"/>
          <p:cNvPicPr>
            <a:picLocks noChangeAspect="1" noChangeArrowheads="1"/>
          </p:cNvPicPr>
          <p:nvPr/>
        </p:nvPicPr>
        <p:blipFill>
          <a:blip r:embed="rId3" cstate="print"/>
          <a:srcRect/>
          <a:stretch>
            <a:fillRect/>
          </a:stretch>
        </p:blipFill>
        <p:spPr bwMode="auto">
          <a:xfrm>
            <a:off x="3429000" y="4681538"/>
            <a:ext cx="2514600" cy="1947862"/>
          </a:xfrm>
          <a:prstGeom prst="rect">
            <a:avLst/>
          </a:prstGeom>
          <a:noFill/>
          <a:ln w="9525">
            <a:noFill/>
            <a:miter lim="800000"/>
            <a:headEnd/>
            <a:tailEnd/>
          </a:ln>
        </p:spPr>
      </p:pic>
      <p:pic>
        <p:nvPicPr>
          <p:cNvPr id="21511" name="Picture 10" descr="a35"/>
          <p:cNvPicPr>
            <a:picLocks noChangeAspect="1" noChangeArrowheads="1"/>
          </p:cNvPicPr>
          <p:nvPr/>
        </p:nvPicPr>
        <p:blipFill>
          <a:blip r:embed="rId4" cstate="print"/>
          <a:srcRect/>
          <a:stretch>
            <a:fillRect/>
          </a:stretch>
        </p:blipFill>
        <p:spPr bwMode="auto">
          <a:xfrm>
            <a:off x="6324600" y="2476500"/>
            <a:ext cx="2438400" cy="1943100"/>
          </a:xfrm>
          <a:prstGeom prst="rect">
            <a:avLst/>
          </a:prstGeom>
          <a:noFill/>
          <a:ln w="9525">
            <a:noFill/>
            <a:miter lim="800000"/>
            <a:headEnd/>
            <a:tailEnd/>
          </a:ln>
        </p:spPr>
      </p:pic>
      <p:sp>
        <p:nvSpPr>
          <p:cNvPr id="21512" name="Rectangle 13"/>
          <p:cNvSpPr>
            <a:spLocks noGrp="1" noChangeArrowheads="1"/>
          </p:cNvSpPr>
          <p:nvPr>
            <p:ph type="title"/>
          </p:nvPr>
        </p:nvSpPr>
        <p:spPr/>
        <p:txBody>
          <a:bodyPr/>
          <a:lstStyle/>
          <a:p>
            <a:r>
              <a:rPr lang="en-US" smtClean="0"/>
              <a:t>Frequency Spectra</a:t>
            </a:r>
          </a:p>
        </p:txBody>
      </p:sp>
      <p:pic>
        <p:nvPicPr>
          <p:cNvPr id="21513"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2531"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2532"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2533" name="Picture 8" descr="a30"/>
          <p:cNvPicPr>
            <a:picLocks noChangeAspect="1" noChangeArrowheads="1"/>
          </p:cNvPicPr>
          <p:nvPr/>
        </p:nvPicPr>
        <p:blipFill>
          <a:blip r:embed="rId2" cstate="print"/>
          <a:srcRect/>
          <a:stretch>
            <a:fillRect/>
          </a:stretch>
        </p:blipFill>
        <p:spPr bwMode="auto">
          <a:xfrm>
            <a:off x="3429000" y="2514600"/>
            <a:ext cx="2514600" cy="1947863"/>
          </a:xfrm>
          <a:prstGeom prst="rect">
            <a:avLst/>
          </a:prstGeom>
          <a:noFill/>
          <a:ln w="9525">
            <a:noFill/>
            <a:miter lim="800000"/>
            <a:headEnd/>
            <a:tailEnd/>
          </a:ln>
        </p:spPr>
      </p:pic>
      <p:pic>
        <p:nvPicPr>
          <p:cNvPr id="22534" name="Picture 9" descr="a31"/>
          <p:cNvPicPr>
            <a:picLocks noChangeAspect="1" noChangeArrowheads="1"/>
          </p:cNvPicPr>
          <p:nvPr/>
        </p:nvPicPr>
        <p:blipFill>
          <a:blip r:embed="rId3" cstate="print"/>
          <a:srcRect/>
          <a:stretch>
            <a:fillRect/>
          </a:stretch>
        </p:blipFill>
        <p:spPr bwMode="auto">
          <a:xfrm>
            <a:off x="3429000" y="4665663"/>
            <a:ext cx="2514600" cy="1963737"/>
          </a:xfrm>
          <a:prstGeom prst="rect">
            <a:avLst/>
          </a:prstGeom>
          <a:noFill/>
          <a:ln w="9525">
            <a:noFill/>
            <a:miter lim="800000"/>
            <a:headEnd/>
            <a:tailEnd/>
          </a:ln>
        </p:spPr>
      </p:pic>
      <p:pic>
        <p:nvPicPr>
          <p:cNvPr id="22535" name="Picture 10" descr="a36"/>
          <p:cNvPicPr>
            <a:picLocks noChangeAspect="1" noChangeArrowheads="1"/>
          </p:cNvPicPr>
          <p:nvPr/>
        </p:nvPicPr>
        <p:blipFill>
          <a:blip r:embed="rId4" cstate="print"/>
          <a:srcRect/>
          <a:stretch>
            <a:fillRect/>
          </a:stretch>
        </p:blipFill>
        <p:spPr bwMode="auto">
          <a:xfrm>
            <a:off x="6248400" y="2514600"/>
            <a:ext cx="2514600" cy="1978025"/>
          </a:xfrm>
          <a:prstGeom prst="rect">
            <a:avLst/>
          </a:prstGeom>
          <a:noFill/>
          <a:ln w="9525">
            <a:noFill/>
            <a:miter lim="800000"/>
            <a:headEnd/>
            <a:tailEnd/>
          </a:ln>
        </p:spPr>
      </p:pic>
      <p:sp>
        <p:nvSpPr>
          <p:cNvPr id="22536" name="Rectangle 13"/>
          <p:cNvSpPr>
            <a:spLocks noGrp="1" noChangeArrowheads="1"/>
          </p:cNvSpPr>
          <p:nvPr>
            <p:ph type="title"/>
          </p:nvPr>
        </p:nvSpPr>
        <p:spPr/>
        <p:txBody>
          <a:bodyPr/>
          <a:lstStyle/>
          <a:p>
            <a:r>
              <a:rPr lang="en-US" smtClean="0"/>
              <a:t>Frequency Spectra</a:t>
            </a:r>
          </a:p>
        </p:txBody>
      </p:sp>
      <p:pic>
        <p:nvPicPr>
          <p:cNvPr id="22537"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3555"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3556"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3557" name="Picture 8" descr="a32"/>
          <p:cNvPicPr>
            <a:picLocks noChangeAspect="1" noChangeArrowheads="1"/>
          </p:cNvPicPr>
          <p:nvPr/>
        </p:nvPicPr>
        <p:blipFill>
          <a:blip r:embed="rId2" cstate="print"/>
          <a:srcRect/>
          <a:stretch>
            <a:fillRect/>
          </a:stretch>
        </p:blipFill>
        <p:spPr bwMode="auto">
          <a:xfrm>
            <a:off x="3429000" y="2463800"/>
            <a:ext cx="2571750" cy="2032000"/>
          </a:xfrm>
          <a:prstGeom prst="rect">
            <a:avLst/>
          </a:prstGeom>
          <a:noFill/>
          <a:ln w="9525">
            <a:noFill/>
            <a:miter lim="800000"/>
            <a:headEnd/>
            <a:tailEnd/>
          </a:ln>
        </p:spPr>
      </p:pic>
      <p:pic>
        <p:nvPicPr>
          <p:cNvPr id="23558" name="Picture 9" descr="a38"/>
          <p:cNvPicPr>
            <a:picLocks noChangeAspect="1" noChangeArrowheads="1"/>
          </p:cNvPicPr>
          <p:nvPr/>
        </p:nvPicPr>
        <p:blipFill>
          <a:blip r:embed="rId3" cstate="print"/>
          <a:srcRect/>
          <a:stretch>
            <a:fillRect/>
          </a:stretch>
        </p:blipFill>
        <p:spPr bwMode="auto">
          <a:xfrm>
            <a:off x="6248400" y="2438400"/>
            <a:ext cx="2600325" cy="2060575"/>
          </a:xfrm>
          <a:prstGeom prst="rect">
            <a:avLst/>
          </a:prstGeom>
          <a:noFill/>
          <a:ln w="9525">
            <a:noFill/>
            <a:miter lim="800000"/>
            <a:headEnd/>
            <a:tailEnd/>
          </a:ln>
        </p:spPr>
      </p:pic>
      <p:pic>
        <p:nvPicPr>
          <p:cNvPr id="23559" name="Picture 10" descr="kk1"/>
          <p:cNvPicPr>
            <a:picLocks noChangeAspect="1" noChangeArrowheads="1"/>
          </p:cNvPicPr>
          <p:nvPr/>
        </p:nvPicPr>
        <p:blipFill>
          <a:blip r:embed="rId4" cstate="print"/>
          <a:srcRect/>
          <a:stretch>
            <a:fillRect/>
          </a:stretch>
        </p:blipFill>
        <p:spPr bwMode="auto">
          <a:xfrm>
            <a:off x="3467100" y="4668838"/>
            <a:ext cx="2552700" cy="2001837"/>
          </a:xfrm>
          <a:prstGeom prst="rect">
            <a:avLst/>
          </a:prstGeom>
          <a:noFill/>
          <a:ln w="9525">
            <a:noFill/>
            <a:miter lim="800000"/>
            <a:headEnd/>
            <a:tailEnd/>
          </a:ln>
        </p:spPr>
      </p:pic>
      <p:sp>
        <p:nvSpPr>
          <p:cNvPr id="23560" name="Rectangle 14"/>
          <p:cNvSpPr>
            <a:spLocks noGrp="1" noChangeArrowheads="1"/>
          </p:cNvSpPr>
          <p:nvPr>
            <p:ph type="title"/>
          </p:nvPr>
        </p:nvSpPr>
        <p:spPr/>
        <p:txBody>
          <a:bodyPr/>
          <a:lstStyle/>
          <a:p>
            <a:r>
              <a:rPr lang="en-US" smtClean="0"/>
              <a:t>Frequency Spectra</a:t>
            </a:r>
          </a:p>
        </p:txBody>
      </p:sp>
      <p:pic>
        <p:nvPicPr>
          <p:cNvPr id="23561"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4579"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4580" name="Text Box 7"/>
          <p:cNvSpPr txBox="1">
            <a:spLocks noChangeArrowheads="1"/>
          </p:cNvSpPr>
          <p:nvPr/>
        </p:nvSpPr>
        <p:spPr bwMode="auto">
          <a:xfrm>
            <a:off x="3086100" y="53609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4581" name="Picture 8" descr="a39"/>
          <p:cNvPicPr>
            <a:picLocks noChangeAspect="1" noChangeArrowheads="1"/>
          </p:cNvPicPr>
          <p:nvPr/>
        </p:nvPicPr>
        <p:blipFill>
          <a:blip r:embed="rId2" cstate="print"/>
          <a:srcRect/>
          <a:stretch>
            <a:fillRect/>
          </a:stretch>
        </p:blipFill>
        <p:spPr bwMode="auto">
          <a:xfrm>
            <a:off x="6248400" y="2446338"/>
            <a:ext cx="2590800" cy="2038350"/>
          </a:xfrm>
          <a:prstGeom prst="rect">
            <a:avLst/>
          </a:prstGeom>
          <a:noFill/>
          <a:ln w="9525">
            <a:noFill/>
            <a:miter lim="800000"/>
            <a:headEnd/>
            <a:tailEnd/>
          </a:ln>
        </p:spPr>
      </p:pic>
      <p:pic>
        <p:nvPicPr>
          <p:cNvPr id="24582" name="Picture 9" descr="a34"/>
          <p:cNvPicPr>
            <a:picLocks noChangeAspect="1" noChangeArrowheads="1"/>
          </p:cNvPicPr>
          <p:nvPr/>
        </p:nvPicPr>
        <p:blipFill>
          <a:blip r:embed="rId3" cstate="print"/>
          <a:srcRect/>
          <a:stretch>
            <a:fillRect/>
          </a:stretch>
        </p:blipFill>
        <p:spPr bwMode="auto">
          <a:xfrm>
            <a:off x="3467100" y="4668838"/>
            <a:ext cx="2514600" cy="1973262"/>
          </a:xfrm>
          <a:prstGeom prst="rect">
            <a:avLst/>
          </a:prstGeom>
          <a:noFill/>
          <a:ln w="9525">
            <a:noFill/>
            <a:miter lim="800000"/>
            <a:headEnd/>
            <a:tailEnd/>
          </a:ln>
        </p:spPr>
      </p:pic>
      <p:pic>
        <p:nvPicPr>
          <p:cNvPr id="24583" name="Picture 10" descr="kk1"/>
          <p:cNvPicPr>
            <a:picLocks noChangeAspect="1" noChangeArrowheads="1"/>
          </p:cNvPicPr>
          <p:nvPr/>
        </p:nvPicPr>
        <p:blipFill>
          <a:blip r:embed="rId4" cstate="print"/>
          <a:srcRect/>
          <a:stretch>
            <a:fillRect/>
          </a:stretch>
        </p:blipFill>
        <p:spPr bwMode="auto">
          <a:xfrm>
            <a:off x="3429000" y="2446338"/>
            <a:ext cx="2601913" cy="2039937"/>
          </a:xfrm>
          <a:prstGeom prst="rect">
            <a:avLst/>
          </a:prstGeom>
          <a:noFill/>
          <a:ln w="9525">
            <a:noFill/>
            <a:miter lim="800000"/>
            <a:headEnd/>
            <a:tailEnd/>
          </a:ln>
        </p:spPr>
      </p:pic>
      <p:sp>
        <p:nvSpPr>
          <p:cNvPr id="24584" name="Rectangle 12"/>
          <p:cNvSpPr>
            <a:spLocks noGrp="1" noChangeArrowheads="1"/>
          </p:cNvSpPr>
          <p:nvPr>
            <p:ph type="body" idx="1"/>
          </p:nvPr>
        </p:nvSpPr>
        <p:spPr/>
        <p:txBody>
          <a:bodyPr/>
          <a:lstStyle/>
          <a:p>
            <a:pPr>
              <a:buFont typeface="Arial" charset="0"/>
              <a:buNone/>
            </a:pPr>
            <a:endParaRPr lang="ru-RU" smtClean="0"/>
          </a:p>
        </p:txBody>
      </p:sp>
      <p:sp>
        <p:nvSpPr>
          <p:cNvPr id="24585" name="Rectangle 14"/>
          <p:cNvSpPr>
            <a:spLocks noGrp="1" noChangeArrowheads="1"/>
          </p:cNvSpPr>
          <p:nvPr>
            <p:ph type="title"/>
          </p:nvPr>
        </p:nvSpPr>
        <p:spPr/>
        <p:txBody>
          <a:bodyPr/>
          <a:lstStyle/>
          <a:p>
            <a:r>
              <a:rPr lang="en-US" smtClean="0"/>
              <a:t>Frequency Spectra</a:t>
            </a:r>
          </a:p>
        </p:txBody>
      </p:sp>
      <p:pic>
        <p:nvPicPr>
          <p:cNvPr id="24586"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052" name="Picture 6" descr="a5"/>
          <p:cNvPicPr>
            <a:picLocks noChangeAspect="1" noChangeArrowheads="1"/>
          </p:cNvPicPr>
          <p:nvPr/>
        </p:nvPicPr>
        <p:blipFill>
          <a:blip r:embed="rId3" cstate="print"/>
          <a:srcRect/>
          <a:stretch>
            <a:fillRect/>
          </a:stretch>
        </p:blipFill>
        <p:spPr bwMode="auto">
          <a:xfrm>
            <a:off x="3346450" y="4064000"/>
            <a:ext cx="2990850" cy="2000250"/>
          </a:xfrm>
          <a:prstGeom prst="rect">
            <a:avLst/>
          </a:prstGeom>
          <a:noFill/>
          <a:ln w="9525">
            <a:noFill/>
            <a:miter lim="800000"/>
            <a:headEnd/>
            <a:tailEnd/>
          </a:ln>
        </p:spPr>
      </p:pic>
      <p:graphicFrame>
        <p:nvGraphicFramePr>
          <p:cNvPr id="2050"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2056" name="Equation" r:id="rId4" imgW="1028520" imgH="431640" progId="">
                  <p:embed/>
                </p:oleObj>
              </mc:Choice>
              <mc:Fallback>
                <p:oleObj name="Equation" r:id="rId4" imgW="1028520" imgH="431640"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10"/>
          <p:cNvSpPr>
            <a:spLocks noGrp="1" noChangeArrowheads="1"/>
          </p:cNvSpPr>
          <p:nvPr>
            <p:ph type="title"/>
          </p:nvPr>
        </p:nvSpPr>
        <p:spPr/>
        <p:txBody>
          <a:bodyPr/>
          <a:lstStyle/>
          <a:p>
            <a:r>
              <a:rPr lang="en-US" smtClean="0"/>
              <a:t>Frequency Spectra</a:t>
            </a:r>
          </a:p>
        </p:txBody>
      </p:sp>
      <p:sp>
        <p:nvSpPr>
          <p:cNvPr id="2054" name="Rectangle 11"/>
          <p:cNvSpPr>
            <a:spLocks noGrp="1" noChangeArrowheads="1"/>
          </p:cNvSpPr>
          <p:nvPr>
            <p:ph type="body" idx="1"/>
          </p:nvPr>
        </p:nvSpPr>
        <p:spPr/>
        <p:txBody>
          <a:bodyPr/>
          <a:lstStyle/>
          <a:p>
            <a:endParaRPr lang="ru-RU" smtClean="0"/>
          </a:p>
        </p:txBody>
      </p:sp>
      <p:pic>
        <p:nvPicPr>
          <p:cNvPr id="2055" name="Picture 2" descr="File:Waveforms.svg"/>
          <p:cNvPicPr>
            <a:picLocks noChangeAspect="1" noChangeArrowheads="1"/>
          </p:cNvPicPr>
          <p:nvPr/>
        </p:nvPicPr>
        <p:blipFill>
          <a:blip r:embed="rId6" cstate="print"/>
          <a:srcRect l="5263" t="29333" r="46317" b="53333"/>
          <a:stretch>
            <a:fillRect/>
          </a:stretch>
        </p:blipFill>
        <p:spPr bwMode="auto">
          <a:xfrm>
            <a:off x="381000" y="25146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Example: Music</a:t>
            </a:r>
          </a:p>
        </p:txBody>
      </p:sp>
      <p:sp>
        <p:nvSpPr>
          <p:cNvPr id="25603" name="Content Placeholder 2"/>
          <p:cNvSpPr>
            <a:spLocks noGrp="1"/>
          </p:cNvSpPr>
          <p:nvPr>
            <p:ph idx="1"/>
          </p:nvPr>
        </p:nvSpPr>
        <p:spPr/>
        <p:txBody>
          <a:bodyPr/>
          <a:lstStyle/>
          <a:p>
            <a:r>
              <a:rPr lang="en-US" smtClean="0"/>
              <a:t>We think of music in terms of frequencies at different magnitudes</a:t>
            </a:r>
          </a:p>
        </p:txBody>
      </p:sp>
      <p:pic>
        <p:nvPicPr>
          <p:cNvPr id="25604" name="Picture 4" descr="File:Voice waveform and spectrum.png"/>
          <p:cNvPicPr>
            <a:picLocks noChangeAspect="1" noChangeArrowheads="1"/>
          </p:cNvPicPr>
          <p:nvPr/>
        </p:nvPicPr>
        <p:blipFill>
          <a:blip r:embed="rId2" cstate="print"/>
          <a:srcRect/>
          <a:stretch>
            <a:fillRect/>
          </a:stretch>
        </p:blipFill>
        <p:spPr bwMode="auto">
          <a:xfrm>
            <a:off x="685800" y="2667000"/>
            <a:ext cx="7620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Other signals</a:t>
            </a:r>
          </a:p>
        </p:txBody>
      </p:sp>
      <p:sp>
        <p:nvSpPr>
          <p:cNvPr id="26627" name="Content Placeholder 2"/>
          <p:cNvSpPr>
            <a:spLocks noGrp="1"/>
          </p:cNvSpPr>
          <p:nvPr>
            <p:ph idx="1"/>
          </p:nvPr>
        </p:nvSpPr>
        <p:spPr/>
        <p:txBody>
          <a:bodyPr/>
          <a:lstStyle/>
          <a:p>
            <a:r>
              <a:rPr lang="en-US" dirty="0" smtClean="0"/>
              <a:t>We can also think of all kinds of other signals the same way</a:t>
            </a:r>
          </a:p>
        </p:txBody>
      </p:sp>
      <p:pic>
        <p:nvPicPr>
          <p:cNvPr id="26628" name="Picture 2" descr="http://www.noiseaddicts.com/wp-content/uploads/2008/11/cartoon_fourier_cat-744180.jpg"/>
          <p:cNvPicPr>
            <a:picLocks noChangeAspect="1" noChangeArrowheads="1"/>
          </p:cNvPicPr>
          <p:nvPr/>
        </p:nvPicPr>
        <p:blipFill>
          <a:blip r:embed="rId2" cstate="print"/>
          <a:srcRect/>
          <a:stretch>
            <a:fillRect/>
          </a:stretch>
        </p:blipFill>
        <p:spPr bwMode="auto">
          <a:xfrm>
            <a:off x="76200" y="2808627"/>
            <a:ext cx="4175234" cy="3014519"/>
          </a:xfrm>
          <a:prstGeom prst="rect">
            <a:avLst/>
          </a:prstGeom>
          <a:noFill/>
          <a:ln w="9525">
            <a:noFill/>
            <a:miter lim="800000"/>
            <a:headEnd/>
            <a:tailEnd/>
          </a:ln>
        </p:spPr>
      </p:pic>
      <p:sp>
        <p:nvSpPr>
          <p:cNvPr id="26629" name="TextBox 5"/>
          <p:cNvSpPr txBox="1">
            <a:spLocks noChangeArrowheads="1"/>
          </p:cNvSpPr>
          <p:nvPr/>
        </p:nvSpPr>
        <p:spPr bwMode="auto">
          <a:xfrm>
            <a:off x="1584379" y="5823146"/>
            <a:ext cx="1158875" cy="369888"/>
          </a:xfrm>
          <a:prstGeom prst="rect">
            <a:avLst/>
          </a:prstGeom>
          <a:noFill/>
          <a:ln w="9525">
            <a:noFill/>
            <a:miter lim="800000"/>
            <a:headEnd/>
            <a:tailEnd/>
          </a:ln>
        </p:spPr>
        <p:txBody>
          <a:bodyPr wrap="none">
            <a:spAutoFit/>
          </a:bodyPr>
          <a:lstStyle/>
          <a:p>
            <a:r>
              <a:rPr lang="en-US"/>
              <a:t>xkcd.com</a:t>
            </a:r>
          </a:p>
        </p:txBody>
      </p:sp>
      <p:sp>
        <p:nvSpPr>
          <p:cNvPr id="4" name="TextBox 3"/>
          <p:cNvSpPr txBox="1"/>
          <p:nvPr/>
        </p:nvSpPr>
        <p:spPr>
          <a:xfrm>
            <a:off x="389709" y="2482447"/>
            <a:ext cx="941283" cy="369332"/>
          </a:xfrm>
          <a:prstGeom prst="rect">
            <a:avLst/>
          </a:prstGeom>
          <a:noFill/>
        </p:spPr>
        <p:txBody>
          <a:bodyPr wrap="none" rtlCol="0">
            <a:spAutoFit/>
          </a:bodyPr>
          <a:lstStyle/>
          <a:p>
            <a:r>
              <a:rPr lang="en-US" dirty="0" smtClean="0"/>
              <a:t>Cats(?)</a:t>
            </a:r>
            <a:endParaRPr lang="en-US"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0" t="21699" r="52326" b="15581"/>
          <a:stretch/>
        </p:blipFill>
        <p:spPr bwMode="auto">
          <a:xfrm>
            <a:off x="5181600" y="1655809"/>
            <a:ext cx="3368830" cy="255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69" t="21699" r="5732" b="15581"/>
          <a:stretch/>
        </p:blipFill>
        <p:spPr bwMode="auto">
          <a:xfrm>
            <a:off x="5181600" y="4242914"/>
            <a:ext cx="3368830" cy="261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51433" y="5964212"/>
            <a:ext cx="1082565" cy="923330"/>
          </a:xfrm>
          <a:prstGeom prst="rect">
            <a:avLst/>
          </a:prstGeom>
          <a:noFill/>
        </p:spPr>
        <p:txBody>
          <a:bodyPr wrap="square" rtlCol="0">
            <a:spAutoFit/>
          </a:bodyPr>
          <a:lstStyle/>
          <a:p>
            <a:r>
              <a:rPr lang="en-US" dirty="0" smtClean="0"/>
              <a:t>FFT of my cat Tesla</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Fourier analysis in images</a:t>
            </a:r>
          </a:p>
        </p:txBody>
      </p:sp>
      <p:pic>
        <p:nvPicPr>
          <p:cNvPr id="27651" name="Picture 2"/>
          <p:cNvPicPr>
            <a:picLocks noChangeAspect="1" noChangeArrowheads="1"/>
          </p:cNvPicPr>
          <p:nvPr/>
        </p:nvPicPr>
        <p:blipFill>
          <a:blip r:embed="rId2" cstate="print"/>
          <a:srcRect/>
          <a:stretch>
            <a:fillRect/>
          </a:stretch>
        </p:blipFill>
        <p:spPr bwMode="auto">
          <a:xfrm>
            <a:off x="2743200" y="1981200"/>
            <a:ext cx="1219200" cy="1219200"/>
          </a:xfrm>
          <a:prstGeom prst="rect">
            <a:avLst/>
          </a:prstGeom>
          <a:noFill/>
          <a:ln w="9525">
            <a:solidFill>
              <a:schemeClr val="tx1"/>
            </a:solid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2743200" y="3276600"/>
            <a:ext cx="1219200" cy="1219200"/>
          </a:xfrm>
          <a:prstGeom prst="rect">
            <a:avLst/>
          </a:prstGeom>
          <a:noFill/>
          <a:ln w="9525">
            <a:solidFill>
              <a:schemeClr val="tx1"/>
            </a:solid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5943600" y="1981200"/>
            <a:ext cx="1219200" cy="1219200"/>
          </a:xfrm>
          <a:prstGeom prst="rect">
            <a:avLst/>
          </a:prstGeom>
          <a:noFill/>
          <a:ln w="9525">
            <a:solidFill>
              <a:schemeClr val="tx1"/>
            </a:solidFill>
            <a:miter lim="800000"/>
            <a:headEnd/>
            <a:tailEnd/>
          </a:ln>
        </p:spPr>
      </p:pic>
      <p:pic>
        <p:nvPicPr>
          <p:cNvPr id="27654" name="Picture 5"/>
          <p:cNvPicPr>
            <a:picLocks noChangeAspect="1" noChangeArrowheads="1"/>
          </p:cNvPicPr>
          <p:nvPr/>
        </p:nvPicPr>
        <p:blipFill>
          <a:blip r:embed="rId5" cstate="print"/>
          <a:srcRect/>
          <a:stretch>
            <a:fillRect/>
          </a:stretch>
        </p:blipFill>
        <p:spPr bwMode="auto">
          <a:xfrm>
            <a:off x="4343400" y="1981200"/>
            <a:ext cx="1219200" cy="1219200"/>
          </a:xfrm>
          <a:prstGeom prst="rect">
            <a:avLst/>
          </a:prstGeom>
          <a:noFill/>
          <a:ln w="9525">
            <a:solidFill>
              <a:schemeClr val="tx1"/>
            </a:solidFill>
            <a:miter lim="800000"/>
            <a:headEnd/>
            <a:tailEnd/>
          </a:ln>
        </p:spPr>
      </p:pic>
      <p:pic>
        <p:nvPicPr>
          <p:cNvPr id="27655" name="Picture 6"/>
          <p:cNvPicPr>
            <a:picLocks noChangeAspect="1" noChangeArrowheads="1"/>
          </p:cNvPicPr>
          <p:nvPr/>
        </p:nvPicPr>
        <p:blipFill>
          <a:blip r:embed="rId6" cstate="print"/>
          <a:srcRect/>
          <a:stretch>
            <a:fillRect/>
          </a:stretch>
        </p:blipFill>
        <p:spPr bwMode="auto">
          <a:xfrm>
            <a:off x="4343400" y="3276600"/>
            <a:ext cx="1219200" cy="1219200"/>
          </a:xfrm>
          <a:prstGeom prst="rect">
            <a:avLst/>
          </a:prstGeom>
          <a:noFill/>
          <a:ln w="9525">
            <a:solidFill>
              <a:schemeClr val="tx1"/>
            </a:solidFill>
            <a:miter lim="800000"/>
            <a:headEnd/>
            <a:tailEnd/>
          </a:ln>
        </p:spPr>
      </p:pic>
      <p:pic>
        <p:nvPicPr>
          <p:cNvPr id="27656" name="Picture 7"/>
          <p:cNvPicPr>
            <a:picLocks noChangeAspect="1" noChangeArrowheads="1"/>
          </p:cNvPicPr>
          <p:nvPr/>
        </p:nvPicPr>
        <p:blipFill>
          <a:blip r:embed="rId7" cstate="print"/>
          <a:srcRect/>
          <a:stretch>
            <a:fillRect/>
          </a:stretch>
        </p:blipFill>
        <p:spPr bwMode="auto">
          <a:xfrm>
            <a:off x="5943600" y="3276600"/>
            <a:ext cx="1219200" cy="1219200"/>
          </a:xfrm>
          <a:prstGeom prst="rect">
            <a:avLst/>
          </a:prstGeom>
          <a:noFill/>
          <a:ln w="9525">
            <a:solidFill>
              <a:schemeClr val="tx1"/>
            </a:solidFill>
            <a:miter lim="800000"/>
            <a:headEnd/>
            <a:tailEnd/>
          </a:ln>
        </p:spPr>
      </p:pic>
      <p:sp>
        <p:nvSpPr>
          <p:cNvPr id="27657" name="TextBox 11"/>
          <p:cNvSpPr txBox="1">
            <a:spLocks noChangeArrowheads="1"/>
          </p:cNvSpPr>
          <p:nvPr/>
        </p:nvSpPr>
        <p:spPr bwMode="auto">
          <a:xfrm>
            <a:off x="762000" y="2362200"/>
            <a:ext cx="1749425" cy="369888"/>
          </a:xfrm>
          <a:prstGeom prst="rect">
            <a:avLst/>
          </a:prstGeom>
          <a:noFill/>
          <a:ln w="9525">
            <a:noFill/>
            <a:miter lim="800000"/>
            <a:headEnd/>
            <a:tailEnd/>
          </a:ln>
        </p:spPr>
        <p:txBody>
          <a:bodyPr wrap="none">
            <a:spAutoFit/>
          </a:bodyPr>
          <a:lstStyle/>
          <a:p>
            <a:r>
              <a:rPr lang="en-US"/>
              <a:t>Intensity Image</a:t>
            </a:r>
          </a:p>
        </p:txBody>
      </p:sp>
      <p:sp>
        <p:nvSpPr>
          <p:cNvPr id="27658" name="TextBox 12"/>
          <p:cNvSpPr txBox="1">
            <a:spLocks noChangeArrowheads="1"/>
          </p:cNvSpPr>
          <p:nvPr/>
        </p:nvSpPr>
        <p:spPr bwMode="auto">
          <a:xfrm>
            <a:off x="838200" y="3733800"/>
            <a:ext cx="1620838" cy="369888"/>
          </a:xfrm>
          <a:prstGeom prst="rect">
            <a:avLst/>
          </a:prstGeom>
          <a:noFill/>
          <a:ln w="9525">
            <a:noFill/>
            <a:miter lim="800000"/>
            <a:headEnd/>
            <a:tailEnd/>
          </a:ln>
        </p:spPr>
        <p:txBody>
          <a:bodyPr wrap="none">
            <a:spAutoFit/>
          </a:bodyPr>
          <a:lstStyle/>
          <a:p>
            <a:r>
              <a:rPr lang="en-US"/>
              <a:t>Fourier Image</a:t>
            </a:r>
          </a:p>
        </p:txBody>
      </p:sp>
      <p:sp>
        <p:nvSpPr>
          <p:cNvPr id="27659" name="TextBox 13"/>
          <p:cNvSpPr txBox="1">
            <a:spLocks noChangeArrowheads="1"/>
          </p:cNvSpPr>
          <p:nvPr/>
        </p:nvSpPr>
        <p:spPr bwMode="auto">
          <a:xfrm>
            <a:off x="3413125" y="6488113"/>
            <a:ext cx="5730875" cy="369887"/>
          </a:xfrm>
          <a:prstGeom prst="rect">
            <a:avLst/>
          </a:prstGeom>
          <a:noFill/>
          <a:ln w="9525">
            <a:noFill/>
            <a:miter lim="800000"/>
            <a:headEnd/>
            <a:tailEnd/>
          </a:ln>
        </p:spPr>
        <p:txBody>
          <a:bodyPr wrap="none">
            <a:spAutoFit/>
          </a:bodyPr>
          <a:lstStyle/>
          <a:p>
            <a:r>
              <a:rPr lang="en-US"/>
              <a:t>http://sharp.bu.edu/~slehar/fourier/fourier.html#filtering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Signals can be composed</a:t>
            </a:r>
          </a:p>
        </p:txBody>
      </p:sp>
      <p:pic>
        <p:nvPicPr>
          <p:cNvPr id="28675" name="Picture 2"/>
          <p:cNvPicPr>
            <a:picLocks noChangeAspect="1" noChangeArrowheads="1"/>
          </p:cNvPicPr>
          <p:nvPr/>
        </p:nvPicPr>
        <p:blipFill>
          <a:blip r:embed="rId2" cstate="print"/>
          <a:srcRect/>
          <a:stretch>
            <a:fillRect/>
          </a:stretch>
        </p:blipFill>
        <p:spPr bwMode="auto">
          <a:xfrm>
            <a:off x="2057400" y="2133600"/>
            <a:ext cx="1219200" cy="1219200"/>
          </a:xfrm>
          <a:prstGeom prst="rect">
            <a:avLst/>
          </a:prstGeom>
          <a:noFill/>
          <a:ln w="9525">
            <a:solidFill>
              <a:schemeClr val="tx1"/>
            </a:solidFill>
            <a:miter lim="800000"/>
            <a:headEnd/>
            <a:tailEnd/>
          </a:ln>
        </p:spPr>
      </p:pic>
      <p:pic>
        <p:nvPicPr>
          <p:cNvPr id="28676" name="Picture 3"/>
          <p:cNvPicPr>
            <a:picLocks noChangeAspect="1" noChangeArrowheads="1"/>
          </p:cNvPicPr>
          <p:nvPr/>
        </p:nvPicPr>
        <p:blipFill>
          <a:blip r:embed="rId3" cstate="print"/>
          <a:srcRect/>
          <a:stretch>
            <a:fillRect/>
          </a:stretch>
        </p:blipFill>
        <p:spPr bwMode="auto">
          <a:xfrm>
            <a:off x="2057400" y="3429000"/>
            <a:ext cx="1219200" cy="1219200"/>
          </a:xfrm>
          <a:prstGeom prst="rect">
            <a:avLst/>
          </a:prstGeom>
          <a:noFill/>
          <a:ln w="9525">
            <a:solidFill>
              <a:schemeClr val="tx1"/>
            </a:solidFill>
            <a:miter lim="800000"/>
            <a:headEnd/>
            <a:tailEnd/>
          </a:ln>
        </p:spPr>
      </p:pic>
      <p:pic>
        <p:nvPicPr>
          <p:cNvPr id="28677" name="Picture 4"/>
          <p:cNvPicPr>
            <a:picLocks noChangeAspect="1" noChangeArrowheads="1"/>
          </p:cNvPicPr>
          <p:nvPr/>
        </p:nvPicPr>
        <p:blipFill>
          <a:blip r:embed="rId4" cstate="print"/>
          <a:srcRect/>
          <a:stretch>
            <a:fillRect/>
          </a:stretch>
        </p:blipFill>
        <p:spPr bwMode="auto">
          <a:xfrm>
            <a:off x="4191000" y="2133600"/>
            <a:ext cx="1219200" cy="1219200"/>
          </a:xfrm>
          <a:prstGeom prst="rect">
            <a:avLst/>
          </a:prstGeom>
          <a:noFill/>
          <a:ln w="9525">
            <a:solidFill>
              <a:schemeClr val="tx1"/>
            </a:solidFill>
            <a:miter lim="800000"/>
            <a:headEnd/>
            <a:tailEnd/>
          </a:ln>
        </p:spPr>
      </p:pic>
      <p:pic>
        <p:nvPicPr>
          <p:cNvPr id="28678" name="Picture 7"/>
          <p:cNvPicPr>
            <a:picLocks noChangeAspect="1" noChangeArrowheads="1"/>
          </p:cNvPicPr>
          <p:nvPr/>
        </p:nvPicPr>
        <p:blipFill>
          <a:blip r:embed="rId5" cstate="print"/>
          <a:srcRect/>
          <a:stretch>
            <a:fillRect/>
          </a:stretch>
        </p:blipFill>
        <p:spPr bwMode="auto">
          <a:xfrm>
            <a:off x="4191000" y="3429000"/>
            <a:ext cx="1219200" cy="1219200"/>
          </a:xfrm>
          <a:prstGeom prst="rect">
            <a:avLst/>
          </a:prstGeom>
          <a:noFill/>
          <a:ln w="9525">
            <a:solidFill>
              <a:schemeClr val="tx1"/>
            </a:solidFill>
            <a:miter lim="800000"/>
            <a:headEnd/>
            <a:tailEnd/>
          </a:ln>
        </p:spPr>
      </p:pic>
      <p:pic>
        <p:nvPicPr>
          <p:cNvPr id="28679" name="Picture 8"/>
          <p:cNvPicPr>
            <a:picLocks noChangeAspect="1" noChangeArrowheads="1"/>
          </p:cNvPicPr>
          <p:nvPr/>
        </p:nvPicPr>
        <p:blipFill>
          <a:blip r:embed="rId6" cstate="print"/>
          <a:srcRect/>
          <a:stretch>
            <a:fillRect/>
          </a:stretch>
        </p:blipFill>
        <p:spPr bwMode="auto">
          <a:xfrm>
            <a:off x="6400800" y="2133600"/>
            <a:ext cx="1219200" cy="1219200"/>
          </a:xfrm>
          <a:prstGeom prst="rect">
            <a:avLst/>
          </a:prstGeom>
          <a:noFill/>
          <a:ln w="9525">
            <a:solidFill>
              <a:schemeClr val="tx1"/>
            </a:solidFill>
            <a:miter lim="800000"/>
            <a:headEnd/>
            <a:tailEnd/>
          </a:ln>
        </p:spPr>
      </p:pic>
      <p:pic>
        <p:nvPicPr>
          <p:cNvPr id="28680" name="Picture 9"/>
          <p:cNvPicPr>
            <a:picLocks noChangeAspect="1" noChangeArrowheads="1"/>
          </p:cNvPicPr>
          <p:nvPr/>
        </p:nvPicPr>
        <p:blipFill>
          <a:blip r:embed="rId7" cstate="print"/>
          <a:srcRect/>
          <a:stretch>
            <a:fillRect/>
          </a:stretch>
        </p:blipFill>
        <p:spPr bwMode="auto">
          <a:xfrm>
            <a:off x="6400800" y="3429000"/>
            <a:ext cx="1219200" cy="1219200"/>
          </a:xfrm>
          <a:prstGeom prst="rect">
            <a:avLst/>
          </a:prstGeom>
          <a:noFill/>
          <a:ln w="9525">
            <a:solidFill>
              <a:schemeClr val="tx1"/>
            </a:solidFill>
            <a:miter lim="800000"/>
            <a:headEnd/>
            <a:tailEnd/>
          </a:ln>
        </p:spPr>
      </p:pic>
      <p:sp>
        <p:nvSpPr>
          <p:cNvPr id="28681" name="TextBox 10"/>
          <p:cNvSpPr txBox="1">
            <a:spLocks noChangeArrowheads="1"/>
          </p:cNvSpPr>
          <p:nvPr/>
        </p:nvSpPr>
        <p:spPr bwMode="auto">
          <a:xfrm>
            <a:off x="3505200" y="3124200"/>
            <a:ext cx="425450" cy="584200"/>
          </a:xfrm>
          <a:prstGeom prst="rect">
            <a:avLst/>
          </a:prstGeom>
          <a:noFill/>
          <a:ln w="9525">
            <a:noFill/>
            <a:miter lim="800000"/>
            <a:headEnd/>
            <a:tailEnd/>
          </a:ln>
        </p:spPr>
        <p:txBody>
          <a:bodyPr wrap="none">
            <a:spAutoFit/>
          </a:bodyPr>
          <a:lstStyle/>
          <a:p>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w="9525">
            <a:noFill/>
            <a:miter lim="800000"/>
            <a:headEnd/>
            <a:tailEnd/>
          </a:ln>
        </p:spPr>
        <p:txBody>
          <a:bodyPr wrap="none">
            <a:spAutoFit/>
          </a:bodyPr>
          <a:lstStyle/>
          <a:p>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w="9525">
            <a:noFill/>
            <a:miter lim="800000"/>
            <a:headEnd/>
            <a:tailEnd/>
          </a:ln>
        </p:spPr>
        <p:txBody>
          <a:bodyPr wrap="none">
            <a:spAutoFit/>
          </a:bodyPr>
          <a:lstStyle/>
          <a:p>
            <a:r>
              <a:rPr lang="en-US"/>
              <a:t>http://sharp.bu.edu/~slehar/fourier/fourier.html#filtering</a:t>
            </a:r>
          </a:p>
          <a:p>
            <a:r>
              <a:rPr lang="en-US"/>
              <a:t>More: http://www.cs.unm.edu/~brayer/vision/fourier.html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0" t="21699" r="52326" b="15581"/>
          <a:stretch/>
        </p:blipFill>
        <p:spPr bwMode="auto">
          <a:xfrm>
            <a:off x="19594" y="0"/>
            <a:ext cx="3368830" cy="255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769" t="21699" r="5732" b="15581"/>
          <a:stretch/>
        </p:blipFill>
        <p:spPr bwMode="auto">
          <a:xfrm>
            <a:off x="838200" y="2603834"/>
            <a:ext cx="5486400" cy="425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10400" y="4724400"/>
            <a:ext cx="1540806" cy="338554"/>
          </a:xfrm>
          <a:prstGeom prst="rect">
            <a:avLst/>
          </a:prstGeom>
          <a:noFill/>
        </p:spPr>
        <p:txBody>
          <a:bodyPr wrap="none" rtlCol="0">
            <a:spAutoFit/>
          </a:bodyPr>
          <a:lstStyle/>
          <a:p>
            <a:r>
              <a:rPr lang="en-US" sz="1600" dirty="0" smtClean="0"/>
              <a:t>Log Magnitude</a:t>
            </a:r>
            <a:endParaRPr lang="en-US" sz="1600" dirty="0"/>
          </a:p>
        </p:txBody>
      </p:sp>
      <p:cxnSp>
        <p:nvCxnSpPr>
          <p:cNvPr id="8" name="Straight Arrow Connector 7"/>
          <p:cNvCxnSpPr/>
          <p:nvPr/>
        </p:nvCxnSpPr>
        <p:spPr>
          <a:xfrm flipH="1" flipV="1">
            <a:off x="6324600" y="4638584"/>
            <a:ext cx="685800" cy="184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26970" y="1821859"/>
            <a:ext cx="2544158" cy="584775"/>
          </a:xfrm>
          <a:prstGeom prst="rect">
            <a:avLst/>
          </a:prstGeom>
          <a:noFill/>
        </p:spPr>
        <p:txBody>
          <a:bodyPr wrap="none" rtlCol="0">
            <a:spAutoFit/>
          </a:bodyPr>
          <a:lstStyle/>
          <a:p>
            <a:r>
              <a:rPr lang="en-US" sz="1600" dirty="0" smtClean="0"/>
              <a:t>Strong Vertical Frequency</a:t>
            </a:r>
          </a:p>
          <a:p>
            <a:r>
              <a:rPr lang="en-US" sz="1600" dirty="0" smtClean="0"/>
              <a:t>(Sharp Horizontal Edge)</a:t>
            </a:r>
            <a:endParaRPr lang="en-US" sz="1600" dirty="0"/>
          </a:p>
        </p:txBody>
      </p:sp>
      <p:cxnSp>
        <p:nvCxnSpPr>
          <p:cNvPr id="10" name="Straight Arrow Connector 9"/>
          <p:cNvCxnSpPr/>
          <p:nvPr/>
        </p:nvCxnSpPr>
        <p:spPr>
          <a:xfrm flipH="1">
            <a:off x="3388424" y="2406634"/>
            <a:ext cx="507306" cy="6413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46110" y="2624915"/>
            <a:ext cx="2363147" cy="584775"/>
          </a:xfrm>
          <a:prstGeom prst="rect">
            <a:avLst/>
          </a:prstGeom>
          <a:noFill/>
        </p:spPr>
        <p:txBody>
          <a:bodyPr wrap="none" rtlCol="0">
            <a:spAutoFit/>
          </a:bodyPr>
          <a:lstStyle/>
          <a:p>
            <a:r>
              <a:rPr lang="en-US" sz="1600" dirty="0" smtClean="0"/>
              <a:t>Strong </a:t>
            </a:r>
            <a:r>
              <a:rPr lang="en-US" sz="1600" dirty="0" err="1" smtClean="0"/>
              <a:t>Horz</a:t>
            </a:r>
            <a:r>
              <a:rPr lang="en-US" sz="1600" dirty="0" smtClean="0"/>
              <a:t>. Frequency</a:t>
            </a:r>
          </a:p>
          <a:p>
            <a:r>
              <a:rPr lang="en-US" sz="1600" dirty="0" smtClean="0"/>
              <a:t>(Sharp Vert. Edge)</a:t>
            </a:r>
            <a:endParaRPr lang="en-US" sz="1600" dirty="0"/>
          </a:p>
        </p:txBody>
      </p:sp>
      <p:cxnSp>
        <p:nvCxnSpPr>
          <p:cNvPr id="13" name="Straight Arrow Connector 12"/>
          <p:cNvCxnSpPr/>
          <p:nvPr/>
        </p:nvCxnSpPr>
        <p:spPr>
          <a:xfrm flipH="1">
            <a:off x="5791200" y="3209690"/>
            <a:ext cx="876300" cy="14288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726970" y="2972048"/>
            <a:ext cx="616430" cy="761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95730" y="2590800"/>
            <a:ext cx="2175596" cy="338554"/>
          </a:xfrm>
          <a:prstGeom prst="rect">
            <a:avLst/>
          </a:prstGeom>
          <a:solidFill>
            <a:schemeClr val="bg1">
              <a:alpha val="70000"/>
            </a:schemeClr>
          </a:solidFill>
        </p:spPr>
        <p:txBody>
          <a:bodyPr wrap="none" rtlCol="0">
            <a:spAutoFit/>
          </a:bodyPr>
          <a:lstStyle/>
          <a:p>
            <a:r>
              <a:rPr lang="en-US" sz="1600" dirty="0" smtClean="0"/>
              <a:t>Diagonal Frequencies</a:t>
            </a:r>
            <a:endParaRPr lang="en-US" sz="1600" dirty="0"/>
          </a:p>
        </p:txBody>
      </p:sp>
      <p:sp>
        <p:nvSpPr>
          <p:cNvPr id="22" name="TextBox 21"/>
          <p:cNvSpPr txBox="1"/>
          <p:nvPr/>
        </p:nvSpPr>
        <p:spPr>
          <a:xfrm>
            <a:off x="896290" y="5334000"/>
            <a:ext cx="1941557" cy="369332"/>
          </a:xfrm>
          <a:prstGeom prst="rect">
            <a:avLst/>
          </a:prstGeom>
          <a:solidFill>
            <a:schemeClr val="bg1">
              <a:alpha val="70000"/>
            </a:schemeClr>
          </a:solidFill>
        </p:spPr>
        <p:txBody>
          <a:bodyPr wrap="none" rtlCol="0">
            <a:spAutoFit/>
          </a:bodyPr>
          <a:lstStyle/>
          <a:p>
            <a:r>
              <a:rPr lang="en-US" dirty="0" smtClean="0"/>
              <a:t>Low Frequencies</a:t>
            </a:r>
            <a:endParaRPr lang="en-US" dirty="0"/>
          </a:p>
        </p:txBody>
      </p:sp>
      <p:cxnSp>
        <p:nvCxnSpPr>
          <p:cNvPr id="23" name="Straight Arrow Connector 22"/>
          <p:cNvCxnSpPr/>
          <p:nvPr/>
        </p:nvCxnSpPr>
        <p:spPr>
          <a:xfrm flipV="1">
            <a:off x="2837847" y="4823250"/>
            <a:ext cx="362553" cy="5107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889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24"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3448"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307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8198"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8199"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49"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endParaRPr lang="en-US" sz="3600" dirty="0">
              <a:solidFill>
                <a:srgbClr val="000000"/>
              </a:solidFill>
              <a:latin typeface="Calibri" pitchFamily="34" charset="0"/>
            </a:endParaRPr>
          </a:p>
        </p:txBody>
      </p:sp>
      <p:grpSp>
        <p:nvGrpSpPr>
          <p:cNvPr id="3450" name="Group 4"/>
          <p:cNvGrpSpPr>
            <a:grpSpLocks noChangeAspect="1"/>
          </p:cNvGrpSpPr>
          <p:nvPr/>
        </p:nvGrpSpPr>
        <p:grpSpPr bwMode="auto">
          <a:xfrm>
            <a:off x="7543800" y="304800"/>
            <a:ext cx="1143000" cy="973138"/>
            <a:chOff x="3799" y="2064"/>
            <a:chExt cx="1433" cy="1136"/>
          </a:xfrm>
        </p:grpSpPr>
        <p:grpSp>
          <p:nvGrpSpPr>
            <p:cNvPr id="3452" name="Group 5"/>
            <p:cNvGrpSpPr>
              <a:grpSpLocks/>
            </p:cNvGrpSpPr>
            <p:nvPr/>
          </p:nvGrpSpPr>
          <p:grpSpPr bwMode="auto">
            <a:xfrm>
              <a:off x="4080" y="2064"/>
              <a:ext cx="1152" cy="1136"/>
              <a:chOff x="144" y="144"/>
              <a:chExt cx="1152" cy="1136"/>
            </a:xfrm>
          </p:grpSpPr>
          <p:sp>
            <p:nvSpPr>
              <p:cNvPr id="3454"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5"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6"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7"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8"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9"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0"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1"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2"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3"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64"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65"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66"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67"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468"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69"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70"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45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3076"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8200"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51"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3077"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8201"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84818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smtClean="0"/>
              <a:t>Fourier Transform</a:t>
            </a:r>
          </a:p>
        </p:txBody>
      </p:sp>
      <p:sp>
        <p:nvSpPr>
          <p:cNvPr id="56323" name="Content Placeholder 2"/>
          <p:cNvSpPr>
            <a:spLocks noGrp="1"/>
          </p:cNvSpPr>
          <p:nvPr>
            <p:ph idx="1"/>
          </p:nvPr>
        </p:nvSpPr>
        <p:spPr/>
        <p:txBody>
          <a:bodyPr/>
          <a:lstStyle/>
          <a:p>
            <a:r>
              <a:rPr lang="en-US" sz="2400" smtClean="0"/>
              <a:t>Fourier transform stores the magnitude and phase at each frequency</a:t>
            </a:r>
          </a:p>
          <a:p>
            <a:pPr lvl="1"/>
            <a:r>
              <a:rPr lang="en-US" sz="2000" smtClean="0"/>
              <a:t>Magnitude encodes how much signal there is at a particular frequency</a:t>
            </a:r>
          </a:p>
          <a:p>
            <a:pPr lvl="1"/>
            <a:r>
              <a:rPr lang="en-US" sz="2000" smtClean="0"/>
              <a:t>Phase encodes spatial information (indirectly)</a:t>
            </a:r>
          </a:p>
          <a:p>
            <a:pPr lvl="1"/>
            <a:r>
              <a:rPr lang="en-US" sz="2000" smtClean="0"/>
              <a:t>For mathematical convenience, this is often notated in terms of real and complex numbers</a:t>
            </a:r>
          </a:p>
          <a:p>
            <a:endParaRPr lang="en-US" sz="2400" smtClean="0"/>
          </a:p>
          <a:p>
            <a:endParaRPr lang="en-US" sz="2400" smtClean="0"/>
          </a:p>
          <a:p>
            <a:endParaRPr lang="en-US" sz="2400" smtClean="0"/>
          </a:p>
        </p:txBody>
      </p:sp>
      <p:pic>
        <p:nvPicPr>
          <p:cNvPr id="14347" name="Picture 11" descr=" e^{inx} = \cos(nx)+i\sin(nx), \,"/>
          <p:cNvPicPr>
            <a:picLocks noChangeAspect="1" noChangeArrowheads="1"/>
          </p:cNvPicPr>
          <p:nvPr/>
        </p:nvPicPr>
        <p:blipFill>
          <a:blip r:embed="rId3" cstate="print"/>
          <a:srcRect r="2316"/>
          <a:stretch>
            <a:fillRect/>
          </a:stretch>
        </p:blipFill>
        <p:spPr bwMode="auto">
          <a:xfrm>
            <a:off x="3200400" y="4800600"/>
            <a:ext cx="3048000" cy="323850"/>
          </a:xfrm>
          <a:prstGeom prst="rect">
            <a:avLst/>
          </a:prstGeom>
          <a:noFill/>
          <a:ln w="9525">
            <a:noFill/>
            <a:miter lim="800000"/>
            <a:headEnd/>
            <a:tailEnd/>
          </a:ln>
        </p:spPr>
      </p:pic>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spid="_x0000_s3086" name="Equation" r:id="rId4" imgW="1371600" imgH="279360" progId="Equation.3">
                  <p:embed/>
                </p:oleObj>
              </mc:Choice>
              <mc:Fallback>
                <p:oleObj name="Equation" r:id="rId4" imgW="1371600" imgH="27936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spid="_x0000_s3087" name="Equation" r:id="rId6" imgW="927000" imgH="419040" progId="Equation.3">
                  <p:embed/>
                </p:oleObj>
              </mc:Choice>
              <mc:Fallback>
                <p:oleObj name="Equation" r:id="rId6" imgW="927000" imgH="419040"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w="9525">
            <a:noFill/>
            <a:miter lim="800000"/>
            <a:headEnd/>
            <a:tailEnd/>
          </a:ln>
        </p:spPr>
        <p:txBody>
          <a:bodyPr>
            <a:spAutoFit/>
          </a:bodyPr>
          <a:lstStyle/>
          <a:p>
            <a:r>
              <a:rPr lang="en-US"/>
              <a:t>Amplitude:</a:t>
            </a:r>
          </a:p>
        </p:txBody>
      </p:sp>
      <p:sp>
        <p:nvSpPr>
          <p:cNvPr id="15" name="TextBox 14"/>
          <p:cNvSpPr txBox="1">
            <a:spLocks noChangeArrowheads="1"/>
          </p:cNvSpPr>
          <p:nvPr/>
        </p:nvSpPr>
        <p:spPr bwMode="auto">
          <a:xfrm>
            <a:off x="1371600" y="4800600"/>
            <a:ext cx="1855788" cy="369888"/>
          </a:xfrm>
          <a:prstGeom prst="rect">
            <a:avLst/>
          </a:prstGeom>
          <a:noFill/>
          <a:ln w="9525">
            <a:noFill/>
            <a:miter lim="800000"/>
            <a:headEnd/>
            <a:tailEnd/>
          </a:ln>
        </p:spPr>
        <p:txBody>
          <a:bodyPr wrap="none">
            <a:spAutoFit/>
          </a:bodyPr>
          <a:lstStyle/>
          <a:p>
            <a:r>
              <a:rPr lang="en-US"/>
              <a:t>Euler’s formula: </a:t>
            </a:r>
          </a:p>
        </p:txBody>
      </p:sp>
      <p:sp>
        <p:nvSpPr>
          <p:cNvPr id="16" name="TextBox 15"/>
          <p:cNvSpPr txBox="1">
            <a:spLocks noChangeArrowheads="1"/>
          </p:cNvSpPr>
          <p:nvPr/>
        </p:nvSpPr>
        <p:spPr bwMode="auto">
          <a:xfrm>
            <a:off x="5715000" y="4049713"/>
            <a:ext cx="1676400" cy="369887"/>
          </a:xfrm>
          <a:prstGeom prst="rect">
            <a:avLst/>
          </a:prstGeom>
          <a:noFill/>
          <a:ln w="9525">
            <a:noFill/>
            <a:miter lim="800000"/>
            <a:headEnd/>
            <a:tailEnd/>
          </a:ln>
        </p:spPr>
        <p:txBody>
          <a:bodyPr>
            <a:spAutoFit/>
          </a:bodyPr>
          <a:lstStyle/>
          <a:p>
            <a:r>
              <a:rPr lang="en-US"/>
              <a:t>Phase: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Computing the Fourier Transform</a:t>
            </a:r>
          </a:p>
        </p:txBody>
      </p:sp>
      <p:sp>
        <p:nvSpPr>
          <p:cNvPr id="29699" name="TextBox 4"/>
          <p:cNvSpPr txBox="1">
            <a:spLocks noChangeArrowheads="1"/>
          </p:cNvSpPr>
          <p:nvPr/>
        </p:nvSpPr>
        <p:spPr bwMode="auto">
          <a:xfrm>
            <a:off x="3276600" y="2057400"/>
            <a:ext cx="1350963" cy="369888"/>
          </a:xfrm>
          <a:prstGeom prst="rect">
            <a:avLst/>
          </a:prstGeom>
          <a:noFill/>
          <a:ln w="9525">
            <a:noFill/>
            <a:miter lim="800000"/>
            <a:headEnd/>
            <a:tailEnd/>
          </a:ln>
        </p:spPr>
        <p:txBody>
          <a:bodyPr wrap="none">
            <a:spAutoFit/>
          </a:bodyPr>
          <a:lstStyle/>
          <a:p>
            <a:r>
              <a:rPr lang="en-US"/>
              <a:t>Continuous</a:t>
            </a:r>
          </a:p>
        </p:txBody>
      </p:sp>
      <p:pic>
        <p:nvPicPr>
          <p:cNvPr id="29700" name="Picture 17"/>
          <p:cNvPicPr>
            <a:picLocks noChangeAspect="1" noChangeArrowheads="1"/>
          </p:cNvPicPr>
          <p:nvPr/>
        </p:nvPicPr>
        <p:blipFill>
          <a:blip r:embed="rId2" cstate="print"/>
          <a:srcRect/>
          <a:stretch>
            <a:fillRect/>
          </a:stretch>
        </p:blipFill>
        <p:spPr bwMode="auto">
          <a:xfrm>
            <a:off x="2362200" y="2438400"/>
            <a:ext cx="3467100" cy="1066800"/>
          </a:xfrm>
          <a:prstGeom prst="rect">
            <a:avLst/>
          </a:prstGeom>
          <a:noFill/>
          <a:ln w="9525">
            <a:noFill/>
            <a:miter lim="800000"/>
            <a:headEnd/>
            <a:tailEnd/>
          </a:ln>
        </p:spPr>
      </p:pic>
      <p:pic>
        <p:nvPicPr>
          <p:cNvPr id="29701" name="Picture 18"/>
          <p:cNvPicPr>
            <a:picLocks noChangeAspect="1" noChangeArrowheads="1"/>
          </p:cNvPicPr>
          <p:nvPr/>
        </p:nvPicPr>
        <p:blipFill>
          <a:blip r:embed="rId3" cstate="print"/>
          <a:srcRect/>
          <a:stretch>
            <a:fillRect/>
          </a:stretch>
        </p:blipFill>
        <p:spPr bwMode="auto">
          <a:xfrm>
            <a:off x="2438400" y="3962400"/>
            <a:ext cx="3543300" cy="1266825"/>
          </a:xfrm>
          <a:prstGeom prst="rect">
            <a:avLst/>
          </a:prstGeom>
          <a:noFill/>
          <a:ln w="9525">
            <a:noFill/>
            <a:miter lim="800000"/>
            <a:headEnd/>
            <a:tailEnd/>
          </a:ln>
        </p:spPr>
      </p:pic>
      <p:sp>
        <p:nvSpPr>
          <p:cNvPr id="29702" name="TextBox 7"/>
          <p:cNvSpPr txBox="1">
            <a:spLocks noChangeArrowheads="1"/>
          </p:cNvSpPr>
          <p:nvPr/>
        </p:nvSpPr>
        <p:spPr bwMode="auto">
          <a:xfrm>
            <a:off x="3200400" y="3733800"/>
            <a:ext cx="1030288" cy="369888"/>
          </a:xfrm>
          <a:prstGeom prst="rect">
            <a:avLst/>
          </a:prstGeom>
          <a:noFill/>
          <a:ln w="9525">
            <a:noFill/>
            <a:miter lim="800000"/>
            <a:headEnd/>
            <a:tailEnd/>
          </a:ln>
        </p:spPr>
        <p:txBody>
          <a:bodyPr wrap="none">
            <a:spAutoFit/>
          </a:bodyPr>
          <a:lstStyle/>
          <a:p>
            <a:r>
              <a:rPr lang="en-US"/>
              <a:t>Discrete</a:t>
            </a:r>
          </a:p>
        </p:txBody>
      </p:sp>
      <p:sp>
        <p:nvSpPr>
          <p:cNvPr id="29703" name="TextBox 8"/>
          <p:cNvSpPr txBox="1">
            <a:spLocks noChangeArrowheads="1"/>
          </p:cNvSpPr>
          <p:nvPr/>
        </p:nvSpPr>
        <p:spPr bwMode="auto">
          <a:xfrm>
            <a:off x="6172200" y="4506913"/>
            <a:ext cx="1485900" cy="369887"/>
          </a:xfrm>
          <a:prstGeom prst="rect">
            <a:avLst/>
          </a:prstGeom>
          <a:noFill/>
          <a:ln w="9525">
            <a:noFill/>
            <a:miter lim="800000"/>
            <a:headEnd/>
            <a:tailEnd/>
          </a:ln>
        </p:spPr>
        <p:txBody>
          <a:bodyPr wrap="none">
            <a:spAutoFit/>
          </a:bodyPr>
          <a:lstStyle/>
          <a:p>
            <a:r>
              <a:rPr lang="en-US" i="1"/>
              <a:t>k = -N/2..N/2</a:t>
            </a:r>
          </a:p>
        </p:txBody>
      </p:sp>
      <p:pic>
        <p:nvPicPr>
          <p:cNvPr id="29704" name="Picture 3"/>
          <p:cNvPicPr>
            <a:picLocks noChangeAspect="1" noChangeArrowheads="1"/>
          </p:cNvPicPr>
          <p:nvPr/>
        </p:nvPicPr>
        <p:blipFill>
          <a:blip r:embed="rId4" cstate="print"/>
          <a:srcRect/>
          <a:stretch>
            <a:fillRect/>
          </a:stretch>
        </p:blipFill>
        <p:spPr bwMode="auto">
          <a:xfrm>
            <a:off x="2438400" y="914400"/>
            <a:ext cx="3448050" cy="714375"/>
          </a:xfrm>
          <a:prstGeom prst="rect">
            <a:avLst/>
          </a:prstGeom>
          <a:noFill/>
          <a:ln w="9525">
            <a:noFill/>
            <a:miter lim="800000"/>
            <a:headEnd/>
            <a:tailEnd/>
          </a:ln>
        </p:spPr>
      </p:pic>
      <p:sp>
        <p:nvSpPr>
          <p:cNvPr id="29705" name="TextBox 11"/>
          <p:cNvSpPr txBox="1">
            <a:spLocks noChangeArrowheads="1"/>
          </p:cNvSpPr>
          <p:nvPr/>
        </p:nvSpPr>
        <p:spPr bwMode="auto">
          <a:xfrm>
            <a:off x="1295400" y="5791200"/>
            <a:ext cx="3941763" cy="369888"/>
          </a:xfrm>
          <a:prstGeom prst="rect">
            <a:avLst/>
          </a:prstGeom>
          <a:noFill/>
          <a:ln w="9525">
            <a:noFill/>
            <a:miter lim="800000"/>
            <a:headEnd/>
            <a:tailEnd/>
          </a:ln>
        </p:spPr>
        <p:txBody>
          <a:bodyPr wrap="none">
            <a:spAutoFit/>
          </a:bodyPr>
          <a:lstStyle/>
          <a:p>
            <a:r>
              <a:rPr lang="en-US"/>
              <a:t>Fast Fourier Transform (FFT): NlogN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smtClean="0"/>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defRPr/>
            </a:pPr>
            <a:endParaRPr lang="en-US" dirty="0" smtClean="0"/>
          </a:p>
          <a:p>
            <a:pPr>
              <a:lnSpc>
                <a:spcPct val="90000"/>
              </a:lnSpc>
              <a:defRPr/>
            </a:pPr>
            <a:r>
              <a:rPr lang="en-US" dirty="0" smtClean="0"/>
              <a:t>The Fourier transform of the convolution of two functions is the product of their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dirty="0" smtClean="0"/>
              <a:t>The inverse Fourier transform of the product of two Fourier transforms is the convolution of the two inverse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b="1" dirty="0" smtClean="0"/>
              <a:t>Convolution</a:t>
            </a:r>
            <a:r>
              <a:rPr lang="en-US" dirty="0" smtClean="0"/>
              <a:t> in spatial domain is equivalent to </a:t>
            </a:r>
            <a:r>
              <a:rPr lang="en-US" b="1" dirty="0" smtClean="0"/>
              <a:t>multiplication</a:t>
            </a:r>
            <a:r>
              <a:rPr lang="en-US" dirty="0" smtClean="0"/>
              <a:t> in frequency domain!</a:t>
            </a:r>
          </a:p>
        </p:txBody>
      </p:sp>
      <p:graphicFrame>
        <p:nvGraphicFramePr>
          <p:cNvPr id="488452" name="Object 4"/>
          <p:cNvGraphicFramePr>
            <a:graphicFrameLocks noChangeAspect="1"/>
          </p:cNvGraphicFramePr>
          <p:nvPr/>
        </p:nvGraphicFramePr>
        <p:xfrm>
          <a:off x="2341563" y="2362200"/>
          <a:ext cx="4003675" cy="615950"/>
        </p:xfrm>
        <a:graphic>
          <a:graphicData uri="http://schemas.openxmlformats.org/presentationml/2006/ole">
            <mc:AlternateContent xmlns:mc="http://schemas.openxmlformats.org/markup-compatibility/2006">
              <mc:Choice xmlns:v="urn:schemas-microsoft-com:vml" Requires="v">
                <p:oleObj spid="_x0000_s4110" name="Equation" r:id="rId3" imgW="1231560" imgH="203040" progId="Equation.3">
                  <p:embed/>
                </p:oleObj>
              </mc:Choice>
              <mc:Fallback>
                <p:oleObj name="Equation" r:id="rId3" imgW="1231560" imgH="2030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563" y="2362200"/>
                        <a:ext cx="4003675"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53" name="Object 5"/>
          <p:cNvGraphicFramePr>
            <a:graphicFrameLocks noChangeAspect="1"/>
          </p:cNvGraphicFramePr>
          <p:nvPr/>
        </p:nvGraphicFramePr>
        <p:xfrm>
          <a:off x="1785938" y="4384675"/>
          <a:ext cx="5114925" cy="720725"/>
        </p:xfrm>
        <a:graphic>
          <a:graphicData uri="http://schemas.openxmlformats.org/presentationml/2006/ole">
            <mc:AlternateContent xmlns:mc="http://schemas.openxmlformats.org/markup-compatibility/2006">
              <mc:Choice xmlns:v="urn:schemas-microsoft-com:vml" Requires="v">
                <p:oleObj spid="_x0000_s4111" name="Equation" r:id="rId5" imgW="1511280" imgH="228600" progId="Equation.3">
                  <p:embed/>
                </p:oleObj>
              </mc:Choice>
              <mc:Fallback>
                <p:oleObj name="Equation" r:id="rId5" imgW="151128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4384675"/>
                        <a:ext cx="51149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84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smtClean="0"/>
              <a:t>Properties of Fourier Transforms</a:t>
            </a:r>
          </a:p>
        </p:txBody>
      </p:sp>
      <p:sp>
        <p:nvSpPr>
          <p:cNvPr id="30723" name="Content Placeholder 5"/>
          <p:cNvSpPr>
            <a:spLocks noGrp="1"/>
          </p:cNvSpPr>
          <p:nvPr>
            <p:ph idx="1"/>
          </p:nvPr>
        </p:nvSpPr>
        <p:spPr>
          <a:xfrm>
            <a:off x="533400" y="1066800"/>
            <a:ext cx="8229600" cy="5135563"/>
          </a:xfrm>
        </p:spPr>
        <p:txBody>
          <a:bodyPr/>
          <a:lstStyle/>
          <a:p>
            <a:endParaRPr lang="en-US" smtClean="0"/>
          </a:p>
          <a:p>
            <a:r>
              <a:rPr lang="en-US" smtClean="0"/>
              <a:t>Linearity</a:t>
            </a:r>
          </a:p>
          <a:p>
            <a:endParaRPr lang="en-US" smtClean="0"/>
          </a:p>
          <a:p>
            <a:r>
              <a:rPr lang="en-US" smtClean="0"/>
              <a:t>Fourier transform of a real signal is symmetric about the origin</a:t>
            </a:r>
          </a:p>
          <a:p>
            <a:endParaRPr lang="en-US" smtClean="0"/>
          </a:p>
          <a:p>
            <a:r>
              <a:rPr lang="en-US" smtClean="0"/>
              <a:t>The energy of the signal is the same as the energy of its Fourier transform</a:t>
            </a:r>
          </a:p>
          <a:p>
            <a:endParaRPr lang="en-US" smtClean="0"/>
          </a:p>
          <a:p>
            <a:endParaRPr lang="en-US" smtClean="0"/>
          </a:p>
        </p:txBody>
      </p:sp>
      <p:pic>
        <p:nvPicPr>
          <p:cNvPr id="30724" name="Picture 2" descr="\begin{displaymath}{\cal F}[a x(t)+b y(t)]=a{\cal F}[x(t)]+b{\cal F}[y(t)] \end{displaymath}"/>
          <p:cNvPicPr>
            <a:picLocks noChangeAspect="1" noChangeArrowheads="1"/>
          </p:cNvPicPr>
          <p:nvPr/>
        </p:nvPicPr>
        <p:blipFill>
          <a:blip r:embed="rId2" cstate="print"/>
          <a:srcRect l="27628"/>
          <a:stretch>
            <a:fillRect/>
          </a:stretch>
        </p:blipFill>
        <p:spPr bwMode="auto">
          <a:xfrm>
            <a:off x="2667000" y="1600200"/>
            <a:ext cx="5789613" cy="609600"/>
          </a:xfrm>
          <a:prstGeom prst="rect">
            <a:avLst/>
          </a:prstGeom>
          <a:noFill/>
          <a:ln w="9525">
            <a:noFill/>
            <a:miter lim="800000"/>
            <a:headEnd/>
            <a:tailEnd/>
          </a:ln>
        </p:spPr>
      </p:pic>
      <p:sp>
        <p:nvSpPr>
          <p:cNvPr id="30725" name="TextBox 9"/>
          <p:cNvSpPr txBox="1">
            <a:spLocks noChangeArrowheads="1"/>
          </p:cNvSpPr>
          <p:nvPr/>
        </p:nvSpPr>
        <p:spPr bwMode="auto">
          <a:xfrm>
            <a:off x="6573838" y="6488113"/>
            <a:ext cx="2570162" cy="369887"/>
          </a:xfrm>
          <a:prstGeom prst="rect">
            <a:avLst/>
          </a:prstGeom>
          <a:noFill/>
          <a:ln w="9525">
            <a:noFill/>
            <a:miter lim="800000"/>
            <a:headEnd/>
            <a:tailEnd/>
          </a:ln>
        </p:spPr>
        <p:txBody>
          <a:bodyPr wrap="none">
            <a:spAutoFit/>
          </a:bodyPr>
          <a:lstStyle/>
          <a:p>
            <a:r>
              <a:rPr lang="en-US"/>
              <a:t>See Szeliski Book (3.4)</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Filtering in spatial domain</a:t>
            </a:r>
          </a:p>
        </p:txBody>
      </p:sp>
      <p:pic>
        <p:nvPicPr>
          <p:cNvPr id="31747" name="Picture 2"/>
          <p:cNvPicPr>
            <a:picLocks noChangeAspect="1" noChangeArrowheads="1"/>
          </p:cNvPicPr>
          <p:nvPr/>
        </p:nvPicPr>
        <p:blipFill>
          <a:blip r:embed="rId2" cstate="print"/>
          <a:srcRect l="61539" t="12923" r="12308" b="45232"/>
          <a:stretch>
            <a:fillRect/>
          </a:stretch>
        </p:blipFill>
        <p:spPr bwMode="auto">
          <a:xfrm>
            <a:off x="3962400" y="3733800"/>
            <a:ext cx="762000" cy="762000"/>
          </a:xfrm>
          <a:prstGeom prst="rect">
            <a:avLst/>
          </a:prstGeom>
          <a:noFill/>
          <a:ln w="9525">
            <a:noFill/>
            <a:miter lim="800000"/>
            <a:headEnd/>
            <a:tailEnd/>
          </a:ln>
        </p:spPr>
      </p:pic>
      <p:grpSp>
        <p:nvGrpSpPr>
          <p:cNvPr id="31748" name="Group 5"/>
          <p:cNvGrpSpPr>
            <a:grpSpLocks noChangeAspect="1"/>
          </p:cNvGrpSpPr>
          <p:nvPr/>
        </p:nvGrpSpPr>
        <p:grpSpPr bwMode="auto">
          <a:xfrm>
            <a:off x="6858000" y="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5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5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3175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3175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6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1749" name="Picture 3"/>
          <p:cNvPicPr>
            <a:picLocks noChangeAspect="1" noChangeArrowheads="1"/>
          </p:cNvPicPr>
          <p:nvPr/>
        </p:nvPicPr>
        <p:blipFill>
          <a:blip r:embed="rId3" cstate="print"/>
          <a:srcRect l="24074" t="59259" r="44444" b="5185"/>
          <a:stretch>
            <a:fillRect/>
          </a:stretch>
        </p:blipFill>
        <p:spPr bwMode="auto">
          <a:xfrm>
            <a:off x="5473700" y="2743200"/>
            <a:ext cx="3670300" cy="2590800"/>
          </a:xfrm>
          <a:prstGeom prst="rect">
            <a:avLst/>
          </a:prstGeom>
          <a:noFill/>
          <a:ln w="9525">
            <a:noFill/>
            <a:miter lim="800000"/>
            <a:headEnd/>
            <a:tailEnd/>
          </a:ln>
        </p:spPr>
      </p:pic>
      <p:pic>
        <p:nvPicPr>
          <p:cNvPr id="31750" name="Picture 3"/>
          <p:cNvPicPr>
            <a:picLocks noChangeAspect="1" noChangeArrowheads="1"/>
          </p:cNvPicPr>
          <p:nvPr/>
        </p:nvPicPr>
        <p:blipFill>
          <a:blip r:embed="rId3" cstate="print"/>
          <a:srcRect l="22221" t="14815" r="44444" b="46667"/>
          <a:stretch>
            <a:fillRect/>
          </a:stretch>
        </p:blipFill>
        <p:spPr bwMode="auto">
          <a:xfrm>
            <a:off x="0" y="2667000"/>
            <a:ext cx="3352800" cy="2420938"/>
          </a:xfrm>
          <a:prstGeom prst="rect">
            <a:avLst/>
          </a:prstGeom>
          <a:noFill/>
          <a:ln w="9525">
            <a:noFill/>
            <a:miter lim="800000"/>
            <a:headEnd/>
            <a:tailEnd/>
          </a:ln>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chemeClr val="accent1">
                    <a:lumMod val="75000"/>
                  </a:schemeClr>
                </a:solidFill>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Filtering in frequency domain</a:t>
            </a:r>
          </a:p>
        </p:txBody>
      </p:sp>
      <p:pic>
        <p:nvPicPr>
          <p:cNvPr id="32771" name="Picture 2"/>
          <p:cNvPicPr>
            <a:picLocks noChangeAspect="1" noChangeArrowheads="1"/>
          </p:cNvPicPr>
          <p:nvPr/>
        </p:nvPicPr>
        <p:blipFill>
          <a:blip r:embed="rId2" cstate="print"/>
          <a:srcRect l="12308" t="45232" r="61539" b="12923"/>
          <a:stretch>
            <a:fillRect/>
          </a:stretch>
        </p:blipFill>
        <p:spPr bwMode="auto">
          <a:xfrm>
            <a:off x="7543800" y="533400"/>
            <a:ext cx="762000" cy="762000"/>
          </a:xfrm>
          <a:prstGeom prst="rect">
            <a:avLst/>
          </a:prstGeom>
          <a:noFill/>
          <a:ln w="9525">
            <a:noFill/>
            <a:miter lim="800000"/>
            <a:headEnd/>
            <a:tailEnd/>
          </a:ln>
        </p:spPr>
      </p:pic>
      <p:pic>
        <p:nvPicPr>
          <p:cNvPr id="32772" name="Picture 2"/>
          <p:cNvPicPr>
            <a:picLocks noChangeAspect="1" noChangeArrowheads="1"/>
          </p:cNvPicPr>
          <p:nvPr/>
        </p:nvPicPr>
        <p:blipFill>
          <a:blip r:embed="rId3" cstate="print"/>
          <a:srcRect l="50603" t="52437" r="24097" b="18646"/>
          <a:stretch>
            <a:fillRect/>
          </a:stretch>
        </p:blipFill>
        <p:spPr bwMode="auto">
          <a:xfrm>
            <a:off x="6477000" y="2514600"/>
            <a:ext cx="2286000" cy="1633538"/>
          </a:xfrm>
          <a:prstGeom prst="rect">
            <a:avLst/>
          </a:prstGeom>
          <a:noFill/>
          <a:ln w="9525">
            <a:noFill/>
            <a:miter lim="800000"/>
            <a:headEnd/>
            <a:tailEnd/>
          </a:ln>
        </p:spPr>
      </p:pic>
      <p:pic>
        <p:nvPicPr>
          <p:cNvPr id="32773" name="Picture 3"/>
          <p:cNvPicPr>
            <a:picLocks noChangeAspect="1" noChangeArrowheads="1"/>
          </p:cNvPicPr>
          <p:nvPr/>
        </p:nvPicPr>
        <p:blipFill>
          <a:blip r:embed="rId4" cstate="print"/>
          <a:srcRect l="24074" t="59259" r="44444" b="5185"/>
          <a:stretch>
            <a:fillRect/>
          </a:stretch>
        </p:blipFill>
        <p:spPr bwMode="auto">
          <a:xfrm>
            <a:off x="0" y="4867275"/>
            <a:ext cx="2819400" cy="1990725"/>
          </a:xfrm>
          <a:prstGeom prst="rect">
            <a:avLst/>
          </a:prstGeom>
          <a:noFill/>
          <a:ln w="9525">
            <a:noFill/>
            <a:miter lim="800000"/>
            <a:headEnd/>
            <a:tailEnd/>
          </a:ln>
        </p:spPr>
      </p:pic>
      <p:pic>
        <p:nvPicPr>
          <p:cNvPr id="32774" name="Picture 3"/>
          <p:cNvPicPr>
            <a:picLocks noChangeAspect="1" noChangeArrowheads="1"/>
          </p:cNvPicPr>
          <p:nvPr/>
        </p:nvPicPr>
        <p:blipFill>
          <a:blip r:embed="rId4" cstate="print"/>
          <a:srcRect l="59259" t="62222" r="14815" b="8148"/>
          <a:stretch>
            <a:fillRect/>
          </a:stretch>
        </p:blipFill>
        <p:spPr bwMode="auto">
          <a:xfrm>
            <a:off x="4724400" y="4789488"/>
            <a:ext cx="2895600" cy="2068512"/>
          </a:xfrm>
          <a:prstGeom prst="rect">
            <a:avLst/>
          </a:prstGeom>
          <a:noFill/>
          <a:ln w="9525">
            <a:noFill/>
            <a:miter lim="800000"/>
            <a:headEnd/>
            <a:tailEnd/>
          </a:ln>
        </p:spPr>
      </p:pic>
      <p:pic>
        <p:nvPicPr>
          <p:cNvPr id="32775" name="Picture 3"/>
          <p:cNvPicPr>
            <a:picLocks noChangeAspect="1" noChangeArrowheads="1"/>
          </p:cNvPicPr>
          <p:nvPr/>
        </p:nvPicPr>
        <p:blipFill>
          <a:blip r:embed="rId4" cstate="print"/>
          <a:srcRect l="59259" t="14815" r="9259" b="46667"/>
          <a:stretch>
            <a:fillRect/>
          </a:stretch>
        </p:blipFill>
        <p:spPr bwMode="auto">
          <a:xfrm>
            <a:off x="3505200" y="2362200"/>
            <a:ext cx="2438400" cy="1865313"/>
          </a:xfrm>
          <a:prstGeom prst="rect">
            <a:avLst/>
          </a:prstGeom>
          <a:noFill/>
          <a:ln w="9525">
            <a:noFill/>
            <a:miter lim="800000"/>
            <a:headEnd/>
            <a:tailEnd/>
          </a:ln>
        </p:spPr>
      </p:pic>
      <p:pic>
        <p:nvPicPr>
          <p:cNvPr id="32776" name="Picture 3"/>
          <p:cNvPicPr>
            <a:picLocks noChangeAspect="1" noChangeArrowheads="1"/>
          </p:cNvPicPr>
          <p:nvPr/>
        </p:nvPicPr>
        <p:blipFill>
          <a:blip r:embed="rId4" cstate="print"/>
          <a:srcRect l="22221" t="14815" r="44444" b="46667"/>
          <a:stretch>
            <a:fillRect/>
          </a:stretch>
        </p:blipFill>
        <p:spPr bwMode="auto">
          <a:xfrm>
            <a:off x="0" y="2286000"/>
            <a:ext cx="2819400" cy="2036763"/>
          </a:xfrm>
          <a:prstGeom prst="rect">
            <a:avLst/>
          </a:prstGeom>
          <a:noFill/>
          <a:ln w="9525">
            <a:noFill/>
            <a:miter lim="800000"/>
            <a:headEnd/>
            <a:tailEnd/>
          </a:ln>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895600" y="2743200"/>
            <a:ext cx="608013" cy="369888"/>
          </a:xfrm>
          <a:prstGeom prst="rect">
            <a:avLst/>
          </a:prstGeom>
          <a:noFill/>
          <a:ln w="9525">
            <a:noFill/>
            <a:miter lim="800000"/>
            <a:headEnd/>
            <a:tailEnd/>
          </a:ln>
        </p:spPr>
        <p:txBody>
          <a:bodyPr wrap="none">
            <a:spAutoFit/>
          </a:bodyPr>
          <a:lstStyle/>
          <a:p>
            <a:r>
              <a:rPr lang="en-US"/>
              <a:t>FFT</a:t>
            </a:r>
          </a:p>
        </p:txBody>
      </p:sp>
      <p:sp>
        <p:nvSpPr>
          <p:cNvPr id="32782" name="TextBox 35"/>
          <p:cNvSpPr txBox="1">
            <a:spLocks noChangeArrowheads="1"/>
          </p:cNvSpPr>
          <p:nvPr/>
        </p:nvSpPr>
        <p:spPr bwMode="auto">
          <a:xfrm>
            <a:off x="7315200" y="1752600"/>
            <a:ext cx="608013" cy="369888"/>
          </a:xfrm>
          <a:prstGeom prst="rect">
            <a:avLst/>
          </a:prstGeom>
          <a:noFill/>
          <a:ln w="9525">
            <a:noFill/>
            <a:miter lim="800000"/>
            <a:headEnd/>
            <a:tailEnd/>
          </a:ln>
        </p:spPr>
        <p:txBody>
          <a:bodyPr wrap="none">
            <a:spAutoFit/>
          </a:bodyPr>
          <a:lstStyle/>
          <a:p>
            <a:r>
              <a:rPr lang="en-US"/>
              <a:t>FFT</a:t>
            </a:r>
          </a:p>
        </p:txBody>
      </p:sp>
      <p:sp>
        <p:nvSpPr>
          <p:cNvPr id="32783" name="TextBox 37"/>
          <p:cNvSpPr txBox="1">
            <a:spLocks noChangeArrowheads="1"/>
          </p:cNvSpPr>
          <p:nvPr/>
        </p:nvSpPr>
        <p:spPr bwMode="auto">
          <a:xfrm>
            <a:off x="3048000" y="5334000"/>
            <a:ext cx="1416050" cy="369888"/>
          </a:xfrm>
          <a:prstGeom prst="rect">
            <a:avLst/>
          </a:prstGeom>
          <a:noFill/>
          <a:ln w="9525">
            <a:noFill/>
            <a:miter lim="800000"/>
            <a:headEnd/>
            <a:tailEnd/>
          </a:ln>
        </p:spPr>
        <p:txBody>
          <a:bodyPr wrap="none">
            <a:spAutoFit/>
          </a:bodyPr>
          <a:lstStyle/>
          <a:p>
            <a:r>
              <a:rPr lang="en-US"/>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Fourier Matlab demo</a:t>
            </a:r>
          </a:p>
        </p:txBody>
      </p:sp>
      <p:sp>
        <p:nvSpPr>
          <p:cNvPr id="33795" name="Content Placeholder 2"/>
          <p:cNvSpPr>
            <a:spLocks noGrp="1"/>
          </p:cNvSpPr>
          <p:nvPr>
            <p:ph idx="1"/>
          </p:nvPr>
        </p:nvSpPr>
        <p:spPr/>
        <p:txBody>
          <a:bodyPr/>
          <a:lstStyle/>
          <a:p>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FFT in Matlab</a:t>
            </a:r>
          </a:p>
        </p:txBody>
      </p:sp>
      <p:sp>
        <p:nvSpPr>
          <p:cNvPr id="34819" name="Content Placeholder 2"/>
          <p:cNvSpPr>
            <a:spLocks noGrp="1"/>
          </p:cNvSpPr>
          <p:nvPr>
            <p:ph idx="1"/>
          </p:nvPr>
        </p:nvSpPr>
        <p:spPr/>
        <p:txBody>
          <a:bodyPr/>
          <a:lstStyle/>
          <a:p>
            <a:r>
              <a:rPr lang="en-US" smtClean="0"/>
              <a:t>Filtering with fft</a:t>
            </a:r>
          </a:p>
          <a:p>
            <a:endParaRPr lang="en-US" smtClean="0"/>
          </a:p>
          <a:p>
            <a:endParaRPr lang="en-US" smtClean="0"/>
          </a:p>
          <a:p>
            <a:endParaRPr lang="en-US" smtClean="0"/>
          </a:p>
          <a:p>
            <a:endParaRPr lang="en-US" smtClean="0"/>
          </a:p>
          <a:p>
            <a:endParaRPr lang="en-US" smtClean="0"/>
          </a:p>
          <a:p>
            <a:r>
              <a:rPr lang="en-US" smtClean="0"/>
              <a:t>Displaying with fft</a:t>
            </a:r>
          </a:p>
          <a:p>
            <a:endParaRPr lang="en-US" smtClean="0"/>
          </a:p>
          <a:p>
            <a:endParaRPr lang="en-US" smtClean="0"/>
          </a:p>
        </p:txBody>
      </p:sp>
      <p:sp>
        <p:nvSpPr>
          <p:cNvPr id="34820" name="TextBox 3"/>
          <p:cNvSpPr txBox="1">
            <a:spLocks noChangeArrowheads="1"/>
          </p:cNvSpPr>
          <p:nvPr/>
        </p:nvSpPr>
        <p:spPr bwMode="auto">
          <a:xfrm>
            <a:off x="533400" y="1752600"/>
            <a:ext cx="8610600" cy="2246313"/>
          </a:xfrm>
          <a:prstGeom prst="rect">
            <a:avLst/>
          </a:prstGeom>
          <a:noFill/>
          <a:ln w="9525">
            <a:noFill/>
            <a:miter lim="800000"/>
            <a:headEnd/>
            <a:tailEnd/>
          </a:ln>
        </p:spPr>
        <p:txBody>
          <a:bodyPr>
            <a:spAutoFit/>
          </a:bodyPr>
          <a:lstStyle/>
          <a:p>
            <a:r>
              <a:rPr lang="en-US" sz="1400">
                <a:latin typeface="Courier New" pitchFamily="49" charset="0"/>
                <a:cs typeface="Courier New" pitchFamily="49" charset="0"/>
              </a:rPr>
              <a:t>im = ... % “im” should be a gray-scale floating point image</a:t>
            </a:r>
          </a:p>
          <a:p>
            <a:r>
              <a:rPr lang="en-US" sz="1400">
                <a:latin typeface="Courier New" pitchFamily="49" charset="0"/>
                <a:cs typeface="Courier New" pitchFamily="49" charset="0"/>
              </a:rPr>
              <a:t>[imh, imw] = size(im);</a:t>
            </a:r>
          </a:p>
          <a:p>
            <a:r>
              <a:rPr lang="en-US" sz="1400">
                <a:latin typeface="Courier New" pitchFamily="49" charset="0"/>
                <a:cs typeface="Courier New" pitchFamily="49" charset="0"/>
              </a:rPr>
              <a:t>fftsize = 1024; % should be order of 2 (for speed) and include padding</a:t>
            </a:r>
          </a:p>
          <a:p>
            <a:r>
              <a:rPr lang="en-US" sz="1400">
                <a:latin typeface="Courier New" pitchFamily="49" charset="0"/>
                <a:cs typeface="Courier New" pitchFamily="49" charset="0"/>
              </a:rPr>
              <a:t>im_fft = fft2(im, fftsize, fftsize); % </a:t>
            </a:r>
            <a:r>
              <a:rPr lang="en-US" sz="1400" b="1">
                <a:latin typeface="Courier New" pitchFamily="49" charset="0"/>
                <a:cs typeface="Courier New" pitchFamily="49" charset="0"/>
              </a:rPr>
              <a:t>1) fft im with padding</a:t>
            </a:r>
          </a:p>
          <a:p>
            <a:r>
              <a:rPr lang="en-US" sz="1400">
                <a:latin typeface="Courier New" pitchFamily="49" charset="0"/>
                <a:cs typeface="Courier New" pitchFamily="49" charset="0"/>
              </a:rPr>
              <a:t>hs = 50; % filter half-size</a:t>
            </a:r>
          </a:p>
          <a:p>
            <a:r>
              <a:rPr lang="en-US" sz="1400">
                <a:latin typeface="Courier New" pitchFamily="49" charset="0"/>
                <a:cs typeface="Courier New" pitchFamily="49" charset="0"/>
              </a:rPr>
              <a:t>fil = fspecial('gaussian', hs*2+1, 10); </a:t>
            </a:r>
          </a:p>
          <a:p>
            <a:r>
              <a:rPr lang="en-US" sz="1400">
                <a:latin typeface="Courier New" pitchFamily="49" charset="0"/>
                <a:cs typeface="Courier New" pitchFamily="49" charset="0"/>
              </a:rPr>
              <a:t>fil_fft = fft2(fil, fftsize, fftsize); % </a:t>
            </a:r>
            <a:r>
              <a:rPr lang="en-US" sz="1400" b="1">
                <a:latin typeface="Courier New" pitchFamily="49" charset="0"/>
                <a:cs typeface="Courier New" pitchFamily="49" charset="0"/>
              </a:rPr>
              <a:t>2) fft fil, pad to same size as image</a:t>
            </a:r>
          </a:p>
          <a:p>
            <a:r>
              <a:rPr lang="en-US" sz="1400">
                <a:latin typeface="Courier New" pitchFamily="49" charset="0"/>
                <a:cs typeface="Courier New" pitchFamily="49" charset="0"/>
              </a:rPr>
              <a:t>im_fil_fft = im_fft .* fil_fft; % </a:t>
            </a:r>
            <a:r>
              <a:rPr lang="en-US" sz="1400" b="1">
                <a:latin typeface="Courier New" pitchFamily="49" charset="0"/>
                <a:cs typeface="Courier New" pitchFamily="49" charset="0"/>
              </a:rPr>
              <a:t>3)</a:t>
            </a:r>
            <a:r>
              <a:rPr lang="en-US" sz="1400">
                <a:latin typeface="Courier New" pitchFamily="49" charset="0"/>
                <a:cs typeface="Courier New" pitchFamily="49" charset="0"/>
              </a:rPr>
              <a:t> </a:t>
            </a:r>
            <a:r>
              <a:rPr lang="en-US" sz="1400" b="1">
                <a:latin typeface="Courier New" pitchFamily="49" charset="0"/>
                <a:cs typeface="Courier New" pitchFamily="49" charset="0"/>
              </a:rPr>
              <a:t>multiply fft images</a:t>
            </a:r>
          </a:p>
          <a:p>
            <a:r>
              <a:rPr lang="en-US" sz="1400">
                <a:latin typeface="Courier New" pitchFamily="49" charset="0"/>
                <a:cs typeface="Courier New" pitchFamily="49" charset="0"/>
              </a:rPr>
              <a:t>im_fil = ifft2(im_fil_fft); % </a:t>
            </a:r>
            <a:r>
              <a:rPr lang="en-US" sz="1400" b="1">
                <a:latin typeface="Courier New" pitchFamily="49" charset="0"/>
                <a:cs typeface="Courier New" pitchFamily="49" charset="0"/>
              </a:rPr>
              <a:t>4) inverse fft2</a:t>
            </a:r>
            <a:endParaRPr lang="en-US" sz="1400">
              <a:latin typeface="Courier New" pitchFamily="49" charset="0"/>
              <a:cs typeface="Courier New" pitchFamily="49" charset="0"/>
            </a:endParaRPr>
          </a:p>
          <a:p>
            <a:r>
              <a:rPr lang="en-US" sz="1400">
                <a:latin typeface="Courier New" pitchFamily="49" charset="0"/>
                <a:cs typeface="Courier New" pitchFamily="49" charset="0"/>
              </a:rPr>
              <a:t>im_fil = im_fil(1+hs:size(im,1)+hs, 1+hs:size(im, 2)+hs); % </a:t>
            </a:r>
            <a:r>
              <a:rPr lang="en-US" sz="1400" b="1">
                <a:latin typeface="Courier New" pitchFamily="49" charset="0"/>
                <a:cs typeface="Courier New" pitchFamily="49" charset="0"/>
              </a:rPr>
              <a:t>5) remove padding</a:t>
            </a:r>
          </a:p>
        </p:txBody>
      </p:sp>
      <p:sp>
        <p:nvSpPr>
          <p:cNvPr id="34821" name="TextBox 4"/>
          <p:cNvSpPr txBox="1">
            <a:spLocks noChangeArrowheads="1"/>
          </p:cNvSpPr>
          <p:nvPr/>
        </p:nvSpPr>
        <p:spPr bwMode="auto">
          <a:xfrm>
            <a:off x="609600" y="5105400"/>
            <a:ext cx="8077200" cy="304800"/>
          </a:xfrm>
          <a:prstGeom prst="rect">
            <a:avLst/>
          </a:prstGeom>
          <a:noFill/>
          <a:ln w="9525">
            <a:noFill/>
            <a:miter lim="800000"/>
            <a:headEnd/>
            <a:tailEnd/>
          </a:ln>
        </p:spPr>
        <p:txBody>
          <a:bodyPr>
            <a:spAutoFit/>
          </a:bodyPr>
          <a:lstStyle/>
          <a:p>
            <a:r>
              <a:rPr lang="en-US" sz="1400" dirty="0">
                <a:latin typeface="Courier New" pitchFamily="49" charset="0"/>
                <a:cs typeface="Courier New" pitchFamily="49" charset="0"/>
              </a:rPr>
              <a:t>figure(1), </a:t>
            </a:r>
            <a:r>
              <a:rPr lang="en-US" sz="1400" dirty="0" err="1">
                <a:latin typeface="Courier New" pitchFamily="49" charset="0"/>
                <a:cs typeface="Courier New" pitchFamily="49" charset="0"/>
              </a:rPr>
              <a:t>imagesc</a:t>
            </a:r>
            <a:r>
              <a:rPr lang="en-US" sz="1400" dirty="0">
                <a:latin typeface="Courier New" pitchFamily="49" charset="0"/>
                <a:cs typeface="Courier New" pitchFamily="49" charset="0"/>
              </a:rPr>
              <a:t>(log(abs(</a:t>
            </a:r>
            <a:r>
              <a:rPr lang="en-US" sz="1400" dirty="0" err="1">
                <a:latin typeface="Courier New" pitchFamily="49" charset="0"/>
                <a:cs typeface="Courier New" pitchFamily="49" charset="0"/>
              </a:rPr>
              <a:t>fftshift</a:t>
            </a: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im_fft</a:t>
            </a:r>
            <a:r>
              <a:rPr lang="en-US" sz="1400" dirty="0">
                <a:latin typeface="Courier New" pitchFamily="49" charset="0"/>
                <a:cs typeface="Courier New" pitchFamily="49" charset="0"/>
              </a:rPr>
              <a:t>)))), axis image, </a:t>
            </a:r>
            <a:r>
              <a:rPr lang="en-US" sz="1400" dirty="0" err="1">
                <a:latin typeface="Courier New" pitchFamily="49" charset="0"/>
                <a:cs typeface="Courier New" pitchFamily="49" charset="0"/>
              </a:rPr>
              <a:t>colormap</a:t>
            </a:r>
            <a:r>
              <a:rPr lang="en-US" sz="1400" dirty="0">
                <a:latin typeface="Courier New" pitchFamily="49" charset="0"/>
                <a:cs typeface="Courier New" pitchFamily="49" charset="0"/>
              </a:rPr>
              <a:t> jet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Questions</a:t>
            </a:r>
          </a:p>
        </p:txBody>
      </p:sp>
      <p:sp>
        <p:nvSpPr>
          <p:cNvPr id="3" name="Content Placeholder 2"/>
          <p:cNvSpPr>
            <a:spLocks noGrp="1"/>
          </p:cNvSpPr>
          <p:nvPr>
            <p:ph idx="1"/>
          </p:nvPr>
        </p:nvSpPr>
        <p:spPr/>
        <p:txBody>
          <a:bodyPr/>
          <a:lstStyle/>
          <a:p>
            <a:pPr>
              <a:buFont typeface="Arial" charset="0"/>
              <a:buNone/>
            </a:pPr>
            <a:r>
              <a:rPr lang="en-US" smtClean="0"/>
              <a:t>	Which has more information, the phase or the magnitude?</a:t>
            </a:r>
          </a:p>
          <a:p>
            <a:pPr>
              <a:buFont typeface="Arial" charset="0"/>
              <a:buNone/>
            </a:pPr>
            <a:endParaRPr lang="en-US" smtClean="0"/>
          </a:p>
          <a:p>
            <a:pPr>
              <a:buFont typeface="Arial" charset="0"/>
              <a:buNone/>
            </a:pPr>
            <a:r>
              <a:rPr lang="en-US" smtClean="0"/>
              <a:t>	What happens if you take the phase from one image and combine it with the magnitude from another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36867" name="Picture 4"/>
          <p:cNvPicPr>
            <a:picLocks noChangeAspect="1" noChangeArrowheads="1"/>
          </p:cNvPicPr>
          <p:nvPr/>
        </p:nvPicPr>
        <p:blipFill>
          <a:blip r:embed="rId3" cstate="print"/>
          <a:srcRect/>
          <a:stretch>
            <a:fillRect/>
          </a:stretch>
        </p:blipFill>
        <p:spPr bwMode="auto">
          <a:xfrm>
            <a:off x="4648200" y="2362200"/>
            <a:ext cx="4495800" cy="4495800"/>
          </a:xfrm>
          <a:prstGeom prst="rect">
            <a:avLst/>
          </a:prstGeom>
          <a:noFill/>
          <a:ln w="9525">
            <a:noFill/>
            <a:miter lim="800000"/>
            <a:headEnd/>
            <a:tailEnd/>
          </a:ln>
        </p:spPr>
      </p:pic>
      <p:pic>
        <p:nvPicPr>
          <p:cNvPr id="36868" name="Picture 5"/>
          <p:cNvPicPr>
            <a:picLocks noChangeAspect="1" noChangeArrowheads="1"/>
          </p:cNvPicPr>
          <p:nvPr/>
        </p:nvPicPr>
        <p:blipFill>
          <a:blip r:embed="rId4" cstate="print"/>
          <a:srcRect/>
          <a:stretch>
            <a:fillRect/>
          </a:stretch>
        </p:blipFill>
        <p:spPr bwMode="auto">
          <a:xfrm>
            <a:off x="6781800" y="1981200"/>
            <a:ext cx="317500" cy="317500"/>
          </a:xfrm>
          <a:prstGeom prst="rect">
            <a:avLst/>
          </a:prstGeom>
          <a:noFill/>
          <a:ln w="9525">
            <a:noFill/>
            <a:miter lim="800000"/>
            <a:headEnd/>
            <a:tailEnd/>
          </a:ln>
        </p:spPr>
      </p:pic>
      <p:pic>
        <p:nvPicPr>
          <p:cNvPr id="36869" name="Picture 4"/>
          <p:cNvPicPr>
            <a:picLocks noChangeAspect="1" noChangeArrowheads="1"/>
          </p:cNvPicPr>
          <p:nvPr/>
        </p:nvPicPr>
        <p:blipFill>
          <a:blip r:embed="rId5" cstate="print"/>
          <a:srcRect/>
          <a:stretch>
            <a:fillRect/>
          </a:stretch>
        </p:blipFill>
        <p:spPr bwMode="auto">
          <a:xfrm>
            <a:off x="0" y="2362200"/>
            <a:ext cx="4495800" cy="4495800"/>
          </a:xfrm>
          <a:prstGeom prst="rect">
            <a:avLst/>
          </a:prstGeom>
          <a:noFill/>
          <a:ln w="9525">
            <a:noFill/>
            <a:miter lim="800000"/>
            <a:headEnd/>
            <a:tailEnd/>
          </a:ln>
        </p:spPr>
      </p:pic>
      <p:pic>
        <p:nvPicPr>
          <p:cNvPr id="36870" name="Picture 5"/>
          <p:cNvPicPr>
            <a:picLocks noChangeAspect="1" noChangeArrowheads="1"/>
          </p:cNvPicPr>
          <p:nvPr/>
        </p:nvPicPr>
        <p:blipFill>
          <a:blip r:embed="rId6" cstate="print"/>
          <a:srcRect/>
          <a:stretch>
            <a:fillRect/>
          </a:stretch>
        </p:blipFill>
        <p:spPr bwMode="auto">
          <a:xfrm>
            <a:off x="2057400" y="1981200"/>
            <a:ext cx="317500" cy="317500"/>
          </a:xfrm>
          <a:prstGeom prst="rect">
            <a:avLst/>
          </a:prstGeom>
          <a:noFill/>
          <a:ln w="9525">
            <a:noFill/>
            <a:miter lim="800000"/>
            <a:headEnd/>
            <a:tailEnd/>
          </a:ln>
        </p:spPr>
      </p:pic>
      <p:sp>
        <p:nvSpPr>
          <p:cNvPr id="36871" name="TextBox 7"/>
          <p:cNvSpPr txBox="1">
            <a:spLocks noChangeArrowheads="1"/>
          </p:cNvSpPr>
          <p:nvPr/>
        </p:nvSpPr>
        <p:spPr bwMode="auto">
          <a:xfrm>
            <a:off x="0" y="1981200"/>
            <a:ext cx="1158875" cy="369888"/>
          </a:xfrm>
          <a:prstGeom prst="rect">
            <a:avLst/>
          </a:prstGeom>
          <a:noFill/>
          <a:ln w="9525">
            <a:noFill/>
            <a:miter lim="800000"/>
            <a:headEnd/>
            <a:tailEnd/>
          </a:ln>
        </p:spPr>
        <p:txBody>
          <a:bodyPr wrap="none">
            <a:spAutoFit/>
          </a:bodyPr>
          <a:lstStyle/>
          <a:p>
            <a:r>
              <a:rPr lang="en-US"/>
              <a:t>Gaussian</a:t>
            </a:r>
          </a:p>
        </p:txBody>
      </p:sp>
      <p:sp>
        <p:nvSpPr>
          <p:cNvPr id="36872" name="TextBox 8"/>
          <p:cNvSpPr txBox="1">
            <a:spLocks noChangeArrowheads="1"/>
          </p:cNvSpPr>
          <p:nvPr/>
        </p:nvSpPr>
        <p:spPr bwMode="auto">
          <a:xfrm>
            <a:off x="4648200" y="1981200"/>
            <a:ext cx="1082675" cy="369888"/>
          </a:xfrm>
          <a:prstGeom prst="rect">
            <a:avLst/>
          </a:prstGeom>
          <a:noFill/>
          <a:ln w="9525">
            <a:noFill/>
            <a:miter lim="800000"/>
            <a:headEnd/>
            <a:tailEnd/>
          </a:ln>
        </p:spPr>
        <p:txBody>
          <a:bodyPr wrap="none">
            <a:spAutoFit/>
          </a:bodyPr>
          <a:lstStyle/>
          <a:p>
            <a:r>
              <a:rPr lang="en-US"/>
              <a:t>Box filter</a:t>
            </a:r>
          </a:p>
        </p:txBody>
      </p:sp>
      <p:sp>
        <p:nvSpPr>
          <p:cNvPr id="36873" name="TextBox 9"/>
          <p:cNvSpPr txBox="1">
            <a:spLocks noChangeArrowheads="1"/>
          </p:cNvSpPr>
          <p:nvPr/>
        </p:nvSpPr>
        <p:spPr bwMode="auto">
          <a:xfrm>
            <a:off x="3352800" y="0"/>
            <a:ext cx="1641475" cy="584200"/>
          </a:xfrm>
          <a:prstGeom prst="rect">
            <a:avLst/>
          </a:prstGeom>
          <a:noFill/>
          <a:ln w="9525">
            <a:noFill/>
            <a:miter lim="800000"/>
            <a:headEnd/>
            <a:tailEnd/>
          </a:ln>
        </p:spPr>
        <p:txBody>
          <a:bodyPr wrap="none">
            <a:spAutoFit/>
          </a:bodyPr>
          <a:lstStyle/>
          <a:p>
            <a:r>
              <a:rPr lang="en-US" sz="3200"/>
              <a:t>Filtering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48"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4472"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4098"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9222"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9223"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73"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endParaRPr lang="en-US" sz="3600" dirty="0">
              <a:solidFill>
                <a:srgbClr val="000000"/>
              </a:solidFill>
              <a:latin typeface="Calibri" pitchFamily="34" charset="0"/>
            </a:endParaRPr>
          </a:p>
        </p:txBody>
      </p:sp>
      <p:grpSp>
        <p:nvGrpSpPr>
          <p:cNvPr id="4474" name="Group 4"/>
          <p:cNvGrpSpPr>
            <a:grpSpLocks noChangeAspect="1"/>
          </p:cNvGrpSpPr>
          <p:nvPr/>
        </p:nvGrpSpPr>
        <p:grpSpPr bwMode="auto">
          <a:xfrm>
            <a:off x="7543800" y="304800"/>
            <a:ext cx="1143000" cy="973138"/>
            <a:chOff x="3799" y="2064"/>
            <a:chExt cx="1433" cy="1136"/>
          </a:xfrm>
        </p:grpSpPr>
        <p:grpSp>
          <p:nvGrpSpPr>
            <p:cNvPr id="4476" name="Group 5"/>
            <p:cNvGrpSpPr>
              <a:grpSpLocks/>
            </p:cNvGrpSpPr>
            <p:nvPr/>
          </p:nvGrpSpPr>
          <p:grpSpPr bwMode="auto">
            <a:xfrm>
              <a:off x="4080" y="2064"/>
              <a:ext cx="1152" cy="1136"/>
              <a:chOff x="144" y="144"/>
              <a:chExt cx="1152" cy="1136"/>
            </a:xfrm>
          </p:grpSpPr>
          <p:sp>
            <p:nvSpPr>
              <p:cNvPr id="4478"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79"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0"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1"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2"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3"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4"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5"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6"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7"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488"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89"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90"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491"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4492"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493"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494"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4477"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410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9224"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75"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4101"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9225"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555312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t="10001" b="3999"/>
          <a:stretch>
            <a:fillRect/>
          </a:stretch>
        </p:blipFill>
        <p:spPr bwMode="auto">
          <a:xfrm>
            <a:off x="-4354" y="1295400"/>
            <a:ext cx="8978900" cy="4343400"/>
          </a:xfrm>
          <a:prstGeom prst="rect">
            <a:avLst/>
          </a:prstGeom>
          <a:noFill/>
          <a:ln w="9525">
            <a:noFill/>
            <a:miter lim="800000"/>
            <a:headEnd/>
            <a:tailEnd/>
          </a:ln>
        </p:spPr>
      </p:pic>
      <p:sp>
        <p:nvSpPr>
          <p:cNvPr id="37891" name="TextBox 7"/>
          <p:cNvSpPr txBox="1">
            <a:spLocks noChangeArrowheads="1"/>
          </p:cNvSpPr>
          <p:nvPr/>
        </p:nvSpPr>
        <p:spPr bwMode="auto">
          <a:xfrm>
            <a:off x="3653246" y="685800"/>
            <a:ext cx="1485900" cy="461963"/>
          </a:xfrm>
          <a:prstGeom prst="rect">
            <a:avLst/>
          </a:prstGeom>
          <a:noFill/>
          <a:ln w="9525">
            <a:noFill/>
            <a:miter lim="800000"/>
            <a:headEnd/>
            <a:tailEnd/>
          </a:ln>
        </p:spPr>
        <p:txBody>
          <a:bodyPr wrap="none">
            <a:spAutoFit/>
          </a:bodyPr>
          <a:lstStyle/>
          <a:p>
            <a:r>
              <a:rPr lang="en-US" sz="2400"/>
              <a:t>Gaussian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cstate="print"/>
          <a:srcRect l="4601" t="9814" r="3384" b="5122"/>
          <a:stretch>
            <a:fillRect/>
          </a:stretch>
        </p:blipFill>
        <p:spPr bwMode="auto">
          <a:xfrm>
            <a:off x="228600" y="1299754"/>
            <a:ext cx="8686800" cy="4516438"/>
          </a:xfrm>
          <a:prstGeom prst="rect">
            <a:avLst/>
          </a:prstGeom>
          <a:noFill/>
          <a:ln w="9525">
            <a:noFill/>
            <a:miter lim="800000"/>
            <a:headEnd/>
            <a:tailEnd/>
          </a:ln>
        </p:spPr>
      </p:pic>
      <p:sp>
        <p:nvSpPr>
          <p:cNvPr id="38915" name="TextBox 7"/>
          <p:cNvSpPr txBox="1">
            <a:spLocks noChangeArrowheads="1"/>
          </p:cNvSpPr>
          <p:nvPr/>
        </p:nvSpPr>
        <p:spPr bwMode="auto">
          <a:xfrm>
            <a:off x="3657600" y="690154"/>
            <a:ext cx="1484313" cy="461963"/>
          </a:xfrm>
          <a:prstGeom prst="rect">
            <a:avLst/>
          </a:prstGeom>
          <a:noFill/>
          <a:ln w="9525">
            <a:noFill/>
            <a:miter lim="800000"/>
            <a:headEnd/>
            <a:tailEnd/>
          </a:ln>
        </p:spPr>
        <p:txBody>
          <a:bodyPr wrap="none">
            <a:spAutoFit/>
          </a:bodyPr>
          <a:lstStyle/>
          <a:p>
            <a:r>
              <a:rPr lang="en-US" sz="2400"/>
              <a:t>Box Filter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0"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39941"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39942"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
        <p:nvSpPr>
          <p:cNvPr id="39943" name="TextBox 6"/>
          <p:cNvSpPr txBox="1">
            <a:spLocks noChangeArrowheads="1"/>
          </p:cNvSpPr>
          <p:nvPr/>
        </p:nvSpPr>
        <p:spPr bwMode="auto">
          <a:xfrm>
            <a:off x="3352800" y="0"/>
            <a:ext cx="1893888" cy="584200"/>
          </a:xfrm>
          <a:prstGeom prst="rect">
            <a:avLst/>
          </a:prstGeom>
          <a:noFill/>
          <a:ln w="9525">
            <a:noFill/>
            <a:miter lim="800000"/>
            <a:headEnd/>
            <a:tailEnd/>
          </a:ln>
        </p:spPr>
        <p:txBody>
          <a:bodyPr wrap="none">
            <a:spAutoFit/>
          </a:bodyPr>
          <a:lstStyle/>
          <a:p>
            <a:r>
              <a:rPr lang="en-US" sz="3200"/>
              <a:t>Sampling</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304800" y="5715000"/>
            <a:ext cx="4462463" cy="1066800"/>
          </a:xfrm>
          <a:prstGeom prst="rect">
            <a:avLst/>
          </a:prstGeom>
          <a:noFill/>
          <a:ln w="9525">
            <a:noFill/>
            <a:miter lim="800000"/>
            <a:headEnd/>
            <a:tailEnd/>
          </a:ln>
        </p:spPr>
        <p:txBody>
          <a:bodyPr>
            <a:spAutoFit/>
          </a:bodyPr>
          <a:lstStyle/>
          <a:p>
            <a:pPr eaLnBrk="0" hangingPunct="0"/>
            <a:r>
              <a:rPr lang="en-US" sz="2000"/>
              <a:t>Throw away every other row and column to create a </a:t>
            </a:r>
            <a:r>
              <a:rPr lang="en-US"/>
              <a:t>1/2</a:t>
            </a:r>
            <a:r>
              <a:rPr lang="en-US" sz="2000"/>
              <a:t> size image</a:t>
            </a:r>
          </a:p>
          <a:p>
            <a:pPr lvl="1" eaLnBrk="0" hangingPunct="0"/>
            <a:endParaRPr lang="en-US" sz="2000" i="1"/>
          </a:p>
        </p:txBody>
      </p:sp>
      <p:pic>
        <p:nvPicPr>
          <p:cNvPr id="40963" name="Picture 12"/>
          <p:cNvPicPr>
            <a:picLocks noChangeAspect="1" noChangeArrowheads="1"/>
          </p:cNvPicPr>
          <p:nvPr/>
        </p:nvPicPr>
        <p:blipFill>
          <a:blip r:embed="rId2" cstate="print"/>
          <a:srcRect/>
          <a:stretch>
            <a:fillRect/>
          </a:stretch>
        </p:blipFill>
        <p:spPr bwMode="auto">
          <a:xfrm>
            <a:off x="385763" y="1676400"/>
            <a:ext cx="4491037" cy="3884613"/>
          </a:xfrm>
          <a:prstGeom prst="rect">
            <a:avLst/>
          </a:prstGeom>
          <a:noFill/>
          <a:ln w="9525">
            <a:noFill/>
            <a:miter lim="800000"/>
            <a:headEnd/>
            <a:tailEnd/>
          </a:ln>
        </p:spPr>
      </p:pic>
      <p:pic>
        <p:nvPicPr>
          <p:cNvPr id="343053" name="Picture 13"/>
          <p:cNvPicPr>
            <a:picLocks noChangeAspect="1" noChangeArrowheads="1"/>
          </p:cNvPicPr>
          <p:nvPr/>
        </p:nvPicPr>
        <p:blipFill>
          <a:blip r:embed="rId2" cstate="print"/>
          <a:srcRect/>
          <a:stretch>
            <a:fillRect/>
          </a:stretch>
        </p:blipFill>
        <p:spPr bwMode="auto">
          <a:xfrm>
            <a:off x="6165850" y="2590800"/>
            <a:ext cx="2444750" cy="2114550"/>
          </a:xfrm>
          <a:prstGeom prst="rect">
            <a:avLst/>
          </a:prstGeom>
          <a:noFill/>
          <a:ln w="9525">
            <a:noFill/>
            <a:miter lim="800000"/>
            <a:headEnd/>
            <a:tailEnd/>
          </a:ln>
        </p:spPr>
      </p:pic>
      <p:grpSp>
        <p:nvGrpSpPr>
          <p:cNvPr id="2" name="Group 174"/>
          <p:cNvGrpSpPr>
            <a:grpSpLocks/>
          </p:cNvGrpSpPr>
          <p:nvPr/>
        </p:nvGrpSpPr>
        <p:grpSpPr bwMode="auto">
          <a:xfrm>
            <a:off x="392113" y="1676400"/>
            <a:ext cx="4343400" cy="3581400"/>
            <a:chOff x="48" y="1056"/>
            <a:chExt cx="2736" cy="2256"/>
          </a:xfrm>
        </p:grpSpPr>
        <p:grpSp>
          <p:nvGrpSpPr>
            <p:cNvPr id="40968" name="Group 30"/>
            <p:cNvGrpSpPr>
              <a:grpSpLocks/>
            </p:cNvGrpSpPr>
            <p:nvPr/>
          </p:nvGrpSpPr>
          <p:grpSpPr bwMode="auto">
            <a:xfrm>
              <a:off x="48" y="1056"/>
              <a:ext cx="2736" cy="96"/>
              <a:chOff x="48" y="1056"/>
              <a:chExt cx="2736" cy="96"/>
            </a:xfrm>
          </p:grpSpPr>
          <p:sp>
            <p:nvSpPr>
              <p:cNvPr id="41086" name="Oval 1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7" name="Oval 1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8" name="Oval 1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9" name="Oval 1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0" name="Oval 2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1" name="Oval 2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2" name="Oval 2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3" name="Oval 2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4" name="Oval 2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5" name="Oval 2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6" name="Oval 2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7" name="Oval 2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69" name="Group 31"/>
            <p:cNvGrpSpPr>
              <a:grpSpLocks/>
            </p:cNvGrpSpPr>
            <p:nvPr/>
          </p:nvGrpSpPr>
          <p:grpSpPr bwMode="auto">
            <a:xfrm>
              <a:off x="48" y="1296"/>
              <a:ext cx="2736" cy="96"/>
              <a:chOff x="48" y="1056"/>
              <a:chExt cx="2736" cy="96"/>
            </a:xfrm>
          </p:grpSpPr>
          <p:sp>
            <p:nvSpPr>
              <p:cNvPr id="41074" name="Oval 32"/>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5" name="Oval 33"/>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6" name="Oval 34"/>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7" name="Oval 35"/>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8" name="Oval 36"/>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9" name="Oval 37"/>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0" name="Oval 38"/>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1" name="Oval 39"/>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2" name="Oval 40"/>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3" name="Oval 41"/>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4" name="Oval 42"/>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5" name="Oval 43"/>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0" name="Group 44"/>
            <p:cNvGrpSpPr>
              <a:grpSpLocks/>
            </p:cNvGrpSpPr>
            <p:nvPr/>
          </p:nvGrpSpPr>
          <p:grpSpPr bwMode="auto">
            <a:xfrm>
              <a:off x="48" y="1536"/>
              <a:ext cx="2736" cy="96"/>
              <a:chOff x="48" y="1056"/>
              <a:chExt cx="2736" cy="96"/>
            </a:xfrm>
          </p:grpSpPr>
          <p:sp>
            <p:nvSpPr>
              <p:cNvPr id="41062" name="Oval 45"/>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3" name="Oval 46"/>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4" name="Oval 47"/>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5" name="Oval 48"/>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6" name="Oval 49"/>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7" name="Oval 50"/>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8" name="Oval 51"/>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9" name="Oval 52"/>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0" name="Oval 53"/>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1" name="Oval 54"/>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2" name="Oval 55"/>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3" name="Oval 56"/>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1" name="Group 57"/>
            <p:cNvGrpSpPr>
              <a:grpSpLocks/>
            </p:cNvGrpSpPr>
            <p:nvPr/>
          </p:nvGrpSpPr>
          <p:grpSpPr bwMode="auto">
            <a:xfrm>
              <a:off x="48" y="1776"/>
              <a:ext cx="2736" cy="96"/>
              <a:chOff x="48" y="1056"/>
              <a:chExt cx="2736" cy="96"/>
            </a:xfrm>
          </p:grpSpPr>
          <p:sp>
            <p:nvSpPr>
              <p:cNvPr id="41050" name="Oval 58"/>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1" name="Oval 59"/>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2" name="Oval 60"/>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3" name="Oval 61"/>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4" name="Oval 62"/>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5" name="Oval 63"/>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6" name="Oval 64"/>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7" name="Oval 65"/>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8" name="Oval 66"/>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9" name="Oval 67"/>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0" name="Oval 68"/>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1" name="Oval 6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2" name="Group 70"/>
            <p:cNvGrpSpPr>
              <a:grpSpLocks/>
            </p:cNvGrpSpPr>
            <p:nvPr/>
          </p:nvGrpSpPr>
          <p:grpSpPr bwMode="auto">
            <a:xfrm>
              <a:off x="48" y="2016"/>
              <a:ext cx="2736" cy="96"/>
              <a:chOff x="48" y="1056"/>
              <a:chExt cx="2736" cy="96"/>
            </a:xfrm>
          </p:grpSpPr>
          <p:sp>
            <p:nvSpPr>
              <p:cNvPr id="41038" name="Oval 71"/>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9" name="Oval 72"/>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0" name="Oval 73"/>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1" name="Oval 74"/>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2" name="Oval 75"/>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3" name="Oval 76"/>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4" name="Oval 77"/>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5" name="Oval 78"/>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6" name="Oval 79"/>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7" name="Oval 80"/>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8" name="Oval 81"/>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9" name="Oval 82"/>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3" name="Group 83"/>
            <p:cNvGrpSpPr>
              <a:grpSpLocks/>
            </p:cNvGrpSpPr>
            <p:nvPr/>
          </p:nvGrpSpPr>
          <p:grpSpPr bwMode="auto">
            <a:xfrm>
              <a:off x="48" y="2256"/>
              <a:ext cx="2736" cy="96"/>
              <a:chOff x="48" y="1056"/>
              <a:chExt cx="2736" cy="96"/>
            </a:xfrm>
          </p:grpSpPr>
          <p:sp>
            <p:nvSpPr>
              <p:cNvPr id="41026" name="Oval 84"/>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7" name="Oval 85"/>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8" name="Oval 86"/>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9" name="Oval 87"/>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0" name="Oval 88"/>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1" name="Oval 89"/>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2" name="Oval 90"/>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3" name="Oval 91"/>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4" name="Oval 92"/>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5" name="Oval 93"/>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6" name="Oval 94"/>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7" name="Oval 95"/>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4" name="Group 96"/>
            <p:cNvGrpSpPr>
              <a:grpSpLocks/>
            </p:cNvGrpSpPr>
            <p:nvPr/>
          </p:nvGrpSpPr>
          <p:grpSpPr bwMode="auto">
            <a:xfrm>
              <a:off x="48" y="2496"/>
              <a:ext cx="2736" cy="96"/>
              <a:chOff x="48" y="1056"/>
              <a:chExt cx="2736" cy="96"/>
            </a:xfrm>
          </p:grpSpPr>
          <p:sp>
            <p:nvSpPr>
              <p:cNvPr id="41014" name="Oval 97"/>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5" name="Oval 98"/>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6" name="Oval 99"/>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7" name="Oval 100"/>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8" name="Oval 10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9" name="Oval 10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0" name="Oval 10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1" name="Oval 10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2" name="Oval 10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3" name="Oval 10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4" name="Oval 10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5" name="Oval 108"/>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5" name="Group 109"/>
            <p:cNvGrpSpPr>
              <a:grpSpLocks/>
            </p:cNvGrpSpPr>
            <p:nvPr/>
          </p:nvGrpSpPr>
          <p:grpSpPr bwMode="auto">
            <a:xfrm>
              <a:off x="48" y="2736"/>
              <a:ext cx="2736" cy="96"/>
              <a:chOff x="48" y="1056"/>
              <a:chExt cx="2736" cy="96"/>
            </a:xfrm>
          </p:grpSpPr>
          <p:sp>
            <p:nvSpPr>
              <p:cNvPr id="41002" name="Oval 110"/>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3" name="Oval 111"/>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4" name="Oval 112"/>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5" name="Oval 113"/>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6" name="Oval 114"/>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7" name="Oval 115"/>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8" name="Oval 116"/>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9" name="Oval 117"/>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0" name="Oval 118"/>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1" name="Oval 119"/>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2" name="Oval 120"/>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3" name="Oval 121"/>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6" name="Group 122"/>
            <p:cNvGrpSpPr>
              <a:grpSpLocks/>
            </p:cNvGrpSpPr>
            <p:nvPr/>
          </p:nvGrpSpPr>
          <p:grpSpPr bwMode="auto">
            <a:xfrm>
              <a:off x="48" y="2976"/>
              <a:ext cx="2736" cy="96"/>
              <a:chOff x="48" y="1056"/>
              <a:chExt cx="2736" cy="96"/>
            </a:xfrm>
          </p:grpSpPr>
          <p:sp>
            <p:nvSpPr>
              <p:cNvPr id="40990" name="Oval 123"/>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1" name="Oval 124"/>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2" name="Oval 125"/>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3" name="Oval 126"/>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4" name="Oval 127"/>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5" name="Oval 128"/>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6" name="Oval 129"/>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7" name="Oval 130"/>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8" name="Oval 131"/>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9" name="Oval 132"/>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0" name="Oval 133"/>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1" name="Oval 134"/>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7" name="Group 135"/>
            <p:cNvGrpSpPr>
              <a:grpSpLocks/>
            </p:cNvGrpSpPr>
            <p:nvPr/>
          </p:nvGrpSpPr>
          <p:grpSpPr bwMode="auto">
            <a:xfrm>
              <a:off x="48" y="3216"/>
              <a:ext cx="2736" cy="96"/>
              <a:chOff x="48" y="1056"/>
              <a:chExt cx="2736" cy="96"/>
            </a:xfrm>
          </p:grpSpPr>
          <p:sp>
            <p:nvSpPr>
              <p:cNvPr id="40978" name="Oval 13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79" name="Oval 13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0" name="Oval 13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1" name="Oval 13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2" name="Oval 140"/>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3" name="Oval 141"/>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4" name="Oval 142"/>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5" name="Oval 143"/>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6" name="Oval 144"/>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7" name="Oval 145"/>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8" name="Oval 146"/>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9" name="Oval 147"/>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sp>
        <p:nvSpPr>
          <p:cNvPr id="343215" name="Line 175"/>
          <p:cNvSpPr>
            <a:spLocks noChangeShapeType="1"/>
          </p:cNvSpPr>
          <p:nvPr/>
        </p:nvSpPr>
        <p:spPr bwMode="auto">
          <a:xfrm>
            <a:off x="5181600" y="3733800"/>
            <a:ext cx="533400" cy="0"/>
          </a:xfrm>
          <a:prstGeom prst="line">
            <a:avLst/>
          </a:prstGeom>
          <a:noFill/>
          <a:ln w="63500">
            <a:solidFill>
              <a:srgbClr val="FF0000"/>
            </a:solidFill>
            <a:round/>
            <a:headEnd/>
            <a:tailEnd type="triangle" w="med" len="med"/>
          </a:ln>
        </p:spPr>
        <p:txBody>
          <a:bodyPr/>
          <a:lstStyle/>
          <a:p>
            <a:endParaRPr lang="en-US"/>
          </a:p>
        </p:txBody>
      </p:sp>
      <p:sp>
        <p:nvSpPr>
          <p:cNvPr id="141" name="Title 1"/>
          <p:cNvSpPr txBox="1">
            <a:spLocks/>
          </p:cNvSpPr>
          <p:nvPr/>
        </p:nvSpPr>
        <p:spPr>
          <a:xfrm>
            <a:off x="457200" y="0"/>
            <a:ext cx="8229600" cy="914400"/>
          </a:xfrm>
          <a:prstGeom prst="rect">
            <a:avLst/>
          </a:prstGeom>
        </p:spPr>
        <p:txBody>
          <a:bodyPr anchor="ctr"/>
          <a:lstStyle/>
          <a:p>
            <a:pPr eaLnBrk="0" hangingPunct="0">
              <a:defRPr/>
            </a:pPr>
            <a:r>
              <a:rPr lang="en-US" sz="4000" dirty="0" err="1">
                <a:latin typeface="+mj-lt"/>
                <a:ea typeface="+mj-ea"/>
                <a:cs typeface="+mj-cs"/>
              </a:rPr>
              <a:t>Subsampling</a:t>
            </a:r>
            <a:r>
              <a:rPr lang="en-US" sz="4000" dirty="0">
                <a:latin typeface="+mj-lt"/>
                <a:ea typeface="+mj-ea"/>
                <a:cs typeface="+mj-cs"/>
              </a:rPr>
              <a:t> by a factor of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3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2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r>
              <a:rPr lang="en-US" sz="2800" smtClean="0"/>
              <a:t>1D example (sinewave):</a:t>
            </a:r>
          </a:p>
        </p:txBody>
      </p:sp>
      <p:pic>
        <p:nvPicPr>
          <p:cNvPr id="41987" name="Picture 4" descr="sine-sample-4"/>
          <p:cNvPicPr>
            <a:picLocks noChangeAspect="1" noChangeArrowheads="1"/>
          </p:cNvPicPr>
          <p:nvPr/>
        </p:nvPicPr>
        <p:blipFill>
          <a:blip r:embed="rId3" cstate="print"/>
          <a:srcRect/>
          <a:stretch>
            <a:fillRect/>
          </a:stretch>
        </p:blipFill>
        <p:spPr bwMode="auto">
          <a:xfrm>
            <a:off x="762000" y="2743200"/>
            <a:ext cx="7199313" cy="1811338"/>
          </a:xfrm>
          <a:prstGeom prst="rect">
            <a:avLst/>
          </a:prstGeom>
          <a:noFill/>
          <a:ln w="9525">
            <a:noFill/>
            <a:miter lim="800000"/>
            <a:headEnd/>
            <a:tailEnd/>
          </a:ln>
        </p:spPr>
      </p:pic>
      <p:sp>
        <p:nvSpPr>
          <p:cNvPr id="41988" name="Text Box 5"/>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1989"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cstate="print"/>
          <a:srcRect/>
          <a:stretch>
            <a:fillRect/>
          </a:stretch>
        </p:blipFill>
        <p:spPr bwMode="auto">
          <a:xfrm>
            <a:off x="838200" y="2743200"/>
            <a:ext cx="7199313" cy="1811338"/>
          </a:xfrm>
          <a:prstGeom prst="rect">
            <a:avLst/>
          </a:prstGeom>
          <a:noFill/>
          <a:ln w="9525">
            <a:noFill/>
            <a:miter lim="800000"/>
            <a:headEnd/>
            <a:tailEnd/>
          </a:ln>
        </p:spPr>
      </p:pic>
      <p:sp>
        <p:nvSpPr>
          <p:cNvPr id="43011" name="Text Box 6"/>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3012" name="Rectangle 10"/>
          <p:cNvSpPr>
            <a:spLocks noGrp="1" noChangeArrowheads="1"/>
          </p:cNvSpPr>
          <p:nvPr>
            <p:ph type="body" idx="1"/>
          </p:nvPr>
        </p:nvSpPr>
        <p:spPr/>
        <p:txBody>
          <a:bodyPr/>
          <a:lstStyle/>
          <a:p>
            <a:pPr eaLnBrk="1" hangingPunct="1"/>
            <a:r>
              <a:rPr lang="en-US" smtClean="0"/>
              <a:t>1D example (sinewave):</a:t>
            </a:r>
          </a:p>
        </p:txBody>
      </p:sp>
      <p:sp>
        <p:nvSpPr>
          <p:cNvPr id="43013"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04800" y="1524000"/>
            <a:ext cx="7772400" cy="4114800"/>
          </a:xfrm>
        </p:spPr>
        <p:txBody>
          <a:bodyPr/>
          <a:lstStyle/>
          <a:p>
            <a:pPr eaLnBrk="1" hangingPunct="1"/>
            <a:r>
              <a:rPr lang="en-US" smtClean="0"/>
              <a:t>Sub-sampling may be dangerous….</a:t>
            </a:r>
          </a:p>
          <a:p>
            <a:pPr eaLnBrk="1" hangingPunct="1"/>
            <a:r>
              <a:rPr lang="en-US" smtClean="0"/>
              <a:t>Characteristic errors may appear: </a:t>
            </a:r>
          </a:p>
          <a:p>
            <a:pPr lvl="1" eaLnBrk="1" hangingPunct="1"/>
            <a:r>
              <a:rPr lang="en-US" smtClean="0"/>
              <a:t>“Wagon wheels rolling the wrong way in movies”</a:t>
            </a:r>
          </a:p>
          <a:p>
            <a:pPr lvl="1" eaLnBrk="1" hangingPunct="1"/>
            <a:r>
              <a:rPr lang="en-US" smtClean="0"/>
              <a:t>“Checkerboards disintegrate in ray tracing”</a:t>
            </a:r>
          </a:p>
          <a:p>
            <a:pPr lvl="1" eaLnBrk="1" hangingPunct="1"/>
            <a:r>
              <a:rPr lang="en-US" smtClean="0"/>
              <a:t>“Striped shirts look funny on color television”</a:t>
            </a:r>
          </a:p>
          <a:p>
            <a:pPr lvl="1" eaLnBrk="1" hangingPunct="1"/>
            <a:endParaRPr lang="en-US" smtClean="0"/>
          </a:p>
        </p:txBody>
      </p:sp>
      <p:sp>
        <p:nvSpPr>
          <p:cNvPr id="44035" name="Text Box 4"/>
          <p:cNvSpPr txBox="1">
            <a:spLocks noChangeArrowheads="1"/>
          </p:cNvSpPr>
          <p:nvPr/>
        </p:nvSpPr>
        <p:spPr bwMode="auto">
          <a:xfrm>
            <a:off x="7454900" y="6583363"/>
            <a:ext cx="1689100" cy="274637"/>
          </a:xfrm>
          <a:prstGeom prst="rect">
            <a:avLst/>
          </a:prstGeom>
          <a:solidFill>
            <a:schemeClr val="bg1"/>
          </a:solidFill>
          <a:ln w="9525">
            <a:noFill/>
            <a:miter lim="800000"/>
            <a:headEnd/>
            <a:tailEnd/>
          </a:ln>
        </p:spPr>
        <p:txBody>
          <a:bodyPr>
            <a:spAutoFit/>
          </a:bodyPr>
          <a:lstStyle/>
          <a:p>
            <a:pPr eaLnBrk="0" hangingPunct="0"/>
            <a:r>
              <a:rPr lang="en-US" sz="1200"/>
              <a:t>Source: D. Forsyth</a:t>
            </a:r>
          </a:p>
        </p:txBody>
      </p:sp>
      <p:sp>
        <p:nvSpPr>
          <p:cNvPr id="44036"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Aliasing in video</a:t>
            </a:r>
          </a:p>
        </p:txBody>
      </p:sp>
      <p:pic>
        <p:nvPicPr>
          <p:cNvPr id="45059" name="Picture 3"/>
          <p:cNvPicPr>
            <a:picLocks noChangeAspect="1" noChangeArrowheads="1"/>
          </p:cNvPicPr>
          <p:nvPr/>
        </p:nvPicPr>
        <p:blipFill>
          <a:blip r:embed="rId2" cstate="print"/>
          <a:srcRect l="8000" t="18286" r="9714" b="14667"/>
          <a:stretch>
            <a:fillRect/>
          </a:stretch>
        </p:blipFill>
        <p:spPr bwMode="auto">
          <a:xfrm>
            <a:off x="457200" y="1143000"/>
            <a:ext cx="8229600" cy="5029200"/>
          </a:xfrm>
          <a:prstGeom prst="rect">
            <a:avLst/>
          </a:prstGeom>
          <a:noFill/>
          <a:ln w="9525">
            <a:noFill/>
            <a:miter lim="800000"/>
            <a:headEnd/>
            <a:tailEnd/>
          </a:ln>
        </p:spPr>
      </p:pic>
      <p:sp>
        <p:nvSpPr>
          <p:cNvPr id="45060" name="Text Box 4"/>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1447800" y="1752600"/>
            <a:ext cx="6096000" cy="4067175"/>
          </a:xfrm>
          <a:prstGeom prst="rect">
            <a:avLst/>
          </a:prstGeom>
          <a:noFill/>
          <a:ln w="9525">
            <a:noFill/>
            <a:miter lim="800000"/>
            <a:headEnd/>
            <a:tailEnd/>
          </a:ln>
        </p:spPr>
      </p:pic>
      <p:sp>
        <p:nvSpPr>
          <p:cNvPr id="46083" name="Text Box 4"/>
          <p:cNvSpPr txBox="1">
            <a:spLocks noChangeArrowheads="1"/>
          </p:cNvSpPr>
          <p:nvPr/>
        </p:nvSpPr>
        <p:spPr bwMode="auto">
          <a:xfrm>
            <a:off x="7543800" y="6583363"/>
            <a:ext cx="1293813" cy="274637"/>
          </a:xfrm>
          <a:prstGeom prst="rect">
            <a:avLst/>
          </a:prstGeom>
          <a:noFill/>
          <a:ln w="9525">
            <a:noFill/>
            <a:miter lim="800000"/>
            <a:headEnd/>
            <a:tailEnd/>
          </a:ln>
        </p:spPr>
        <p:txBody>
          <a:bodyPr wrap="none">
            <a:spAutoFit/>
          </a:bodyPr>
          <a:lstStyle/>
          <a:p>
            <a:pPr eaLnBrk="0" hangingPunct="0"/>
            <a:r>
              <a:rPr lang="en-US" sz="1200"/>
              <a:t>Source: A. Efros</a:t>
            </a:r>
          </a:p>
        </p:txBody>
      </p:sp>
      <p:sp>
        <p:nvSpPr>
          <p:cNvPr id="46084" name="Title 1"/>
          <p:cNvSpPr>
            <a:spLocks noGrp="1"/>
          </p:cNvSpPr>
          <p:nvPr>
            <p:ph type="title"/>
          </p:nvPr>
        </p:nvSpPr>
        <p:spPr/>
        <p:txBody>
          <a:bodyPr/>
          <a:lstStyle/>
          <a:p>
            <a:r>
              <a:rPr lang="en-US" smtClean="0"/>
              <a:t>Aliasing in graphics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0"/>
            <a:ext cx="7772400" cy="1143000"/>
          </a:xfrm>
        </p:spPr>
        <p:txBody>
          <a:bodyPr/>
          <a:lstStyle/>
          <a:p>
            <a:pPr eaLnBrk="1" hangingPunct="1"/>
            <a:r>
              <a:rPr lang="en-US" sz="4000" smtClean="0"/>
              <a:t>Sampling and aliasing</a:t>
            </a:r>
          </a:p>
        </p:txBody>
      </p:sp>
      <p:sp>
        <p:nvSpPr>
          <p:cNvPr id="47107" name="Text Box 12"/>
          <p:cNvSpPr txBox="1">
            <a:spLocks noChangeArrowheads="1"/>
          </p:cNvSpPr>
          <p:nvPr/>
        </p:nvSpPr>
        <p:spPr bwMode="auto">
          <a:xfrm>
            <a:off x="381000" y="4800600"/>
            <a:ext cx="3505200" cy="396875"/>
          </a:xfrm>
          <a:prstGeom prst="rect">
            <a:avLst/>
          </a:prstGeom>
          <a:noFill/>
          <a:ln w="9525">
            <a:noFill/>
            <a:miter lim="800000"/>
            <a:headEnd/>
            <a:tailEnd/>
          </a:ln>
        </p:spPr>
        <p:txBody>
          <a:bodyPr>
            <a:spAutoFit/>
          </a:bodyPr>
          <a:lstStyle/>
          <a:p>
            <a:pPr eaLnBrk="0" hangingPunct="0"/>
            <a:r>
              <a:rPr lang="en-US" sz="2000"/>
              <a:t> </a:t>
            </a:r>
          </a:p>
        </p:txBody>
      </p:sp>
      <p:pic>
        <p:nvPicPr>
          <p:cNvPr id="47108" name="Picture 14"/>
          <p:cNvPicPr>
            <a:picLocks noChangeAspect="1" noChangeArrowheads="1"/>
          </p:cNvPicPr>
          <p:nvPr/>
        </p:nvPicPr>
        <p:blipFill>
          <a:blip r:embed="rId2" cstate="print"/>
          <a:srcRect b="47307"/>
          <a:stretch>
            <a:fillRect/>
          </a:stretch>
        </p:blipFill>
        <p:spPr bwMode="auto">
          <a:xfrm>
            <a:off x="0" y="2043113"/>
            <a:ext cx="8915400" cy="2376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7"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7391"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372" name="Rectangle 251"/>
          <p:cNvSpPr>
            <a:spLocks noChangeArrowheads="1"/>
          </p:cNvSpPr>
          <p:nvPr/>
        </p:nvSpPr>
        <p:spPr bwMode="auto">
          <a:xfrm>
            <a:off x="6172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7516"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5496" name="Rectangle 375"/>
          <p:cNvSpPr>
            <a:spLocks noChangeArrowheads="1"/>
          </p:cNvSpPr>
          <p:nvPr/>
        </p:nvSpPr>
        <p:spPr bwMode="auto">
          <a:xfrm>
            <a:off x="17526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5122"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0246"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0247"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97"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endParaRPr lang="en-US" sz="3600" dirty="0">
              <a:solidFill>
                <a:srgbClr val="000000"/>
              </a:solidFill>
              <a:latin typeface="Calibri" pitchFamily="34" charset="0"/>
            </a:endParaRPr>
          </a:p>
        </p:txBody>
      </p:sp>
      <p:grpSp>
        <p:nvGrpSpPr>
          <p:cNvPr id="5498" name="Group 4"/>
          <p:cNvGrpSpPr>
            <a:grpSpLocks noChangeAspect="1"/>
          </p:cNvGrpSpPr>
          <p:nvPr/>
        </p:nvGrpSpPr>
        <p:grpSpPr bwMode="auto">
          <a:xfrm>
            <a:off x="7543800" y="304800"/>
            <a:ext cx="1143000" cy="973138"/>
            <a:chOff x="3799" y="2064"/>
            <a:chExt cx="1433" cy="1136"/>
          </a:xfrm>
        </p:grpSpPr>
        <p:grpSp>
          <p:nvGrpSpPr>
            <p:cNvPr id="5500" name="Group 5"/>
            <p:cNvGrpSpPr>
              <a:grpSpLocks/>
            </p:cNvGrpSpPr>
            <p:nvPr/>
          </p:nvGrpSpPr>
          <p:grpSpPr bwMode="auto">
            <a:xfrm>
              <a:off x="4080" y="2064"/>
              <a:ext cx="1152" cy="1136"/>
              <a:chOff x="144" y="144"/>
              <a:chExt cx="1152" cy="1136"/>
            </a:xfrm>
          </p:grpSpPr>
          <p:sp>
            <p:nvSpPr>
              <p:cNvPr id="5502"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3"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4"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5"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6"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7"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8"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9"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10"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11"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512"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513"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514"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515"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5516"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517"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518"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5501"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5124"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0248"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99"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5125"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0249"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22155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eaLnBrk="0" hangingPunct="0">
              <a:defRPr/>
            </a:pPr>
            <a:endParaRPr lang="en-US" sz="4000" dirty="0">
              <a:latin typeface="+mj-lt"/>
              <a:ea typeface="+mj-ea"/>
              <a:cs typeface="+mj-cs"/>
            </a:endParaRPr>
          </a:p>
        </p:txBody>
      </p:sp>
      <p:sp>
        <p:nvSpPr>
          <p:cNvPr id="48131" name="Rectangle 3"/>
          <p:cNvSpPr>
            <a:spLocks noGrp="1" noChangeArrowheads="1"/>
          </p:cNvSpPr>
          <p:nvPr>
            <p:ph type="body" idx="1"/>
          </p:nvPr>
        </p:nvSpPr>
        <p:spPr>
          <a:xfrm>
            <a:off x="685800" y="1066800"/>
            <a:ext cx="7772400" cy="4114800"/>
          </a:xfrm>
        </p:spPr>
        <p:txBody>
          <a:bodyPr/>
          <a:lstStyle/>
          <a:p>
            <a:pPr eaLnBrk="1" hangingPunct="1"/>
            <a:r>
              <a:rPr lang="en-US" sz="2800" smtClean="0"/>
              <a:t>When sampling a signal at discrete intervals, the sampling frequency must be </a:t>
            </a:r>
            <a:r>
              <a:rPr lang="en-US" sz="2800" smtClean="0">
                <a:sym typeface="Symbol" pitchFamily="18" charset="2"/>
              </a:rPr>
              <a:t></a:t>
            </a:r>
            <a:r>
              <a:rPr lang="en-US" sz="2800" smtClean="0"/>
              <a:t> 2 </a:t>
            </a:r>
            <a:r>
              <a:rPr lang="en-US" sz="2800" smtClean="0">
                <a:sym typeface="Symbol" pitchFamily="18" charset="2"/>
              </a:rPr>
              <a:t> f</a:t>
            </a:r>
            <a:r>
              <a:rPr lang="en-US" sz="2800" baseline="-25000" smtClean="0">
                <a:sym typeface="Symbol" pitchFamily="18" charset="2"/>
              </a:rPr>
              <a:t>max</a:t>
            </a:r>
            <a:endParaRPr lang="en-US" sz="2800" smtClean="0">
              <a:sym typeface="Symbol" pitchFamily="18" charset="2"/>
            </a:endParaRPr>
          </a:p>
          <a:p>
            <a:pPr eaLnBrk="1" hangingPunct="1"/>
            <a:r>
              <a:rPr lang="en-US" sz="2800" smtClean="0">
                <a:sym typeface="Symbol" pitchFamily="18" charset="2"/>
              </a:rPr>
              <a:t>f</a:t>
            </a:r>
            <a:r>
              <a:rPr lang="en-US" sz="2800" baseline="-25000" smtClean="0"/>
              <a:t>max</a:t>
            </a:r>
            <a:r>
              <a:rPr lang="en-US" sz="2800" smtClean="0"/>
              <a:t> = max frequency of the input signal</a:t>
            </a:r>
          </a:p>
          <a:p>
            <a:pPr eaLnBrk="1" hangingPunct="1"/>
            <a:r>
              <a:rPr lang="en-US" sz="2800" smtClean="0"/>
              <a:t>This will allows to reconstruct the original perfectly from the sampled version</a:t>
            </a:r>
          </a:p>
        </p:txBody>
      </p:sp>
      <p:pic>
        <p:nvPicPr>
          <p:cNvPr id="48132" name="Picture 5" descr="sine-sample-4"/>
          <p:cNvPicPr>
            <a:picLocks noChangeAspect="1" noChangeArrowheads="1"/>
          </p:cNvPicPr>
          <p:nvPr/>
        </p:nvPicPr>
        <p:blipFill>
          <a:blip r:embed="rId3" cstate="print"/>
          <a:srcRect/>
          <a:stretch>
            <a:fillRect/>
          </a:stretch>
        </p:blipFill>
        <p:spPr bwMode="auto">
          <a:xfrm>
            <a:off x="1371600" y="3657600"/>
            <a:ext cx="6096000" cy="1533525"/>
          </a:xfrm>
          <a:prstGeom prst="rect">
            <a:avLst/>
          </a:prstGeom>
          <a:noFill/>
          <a:ln w="9525">
            <a:noFill/>
            <a:miter lim="800000"/>
            <a:headEnd/>
            <a:tailEnd/>
          </a:ln>
        </p:spPr>
      </p:pic>
      <p:pic>
        <p:nvPicPr>
          <p:cNvPr id="48133" name="Picture 6" descr="sine-sample-5"/>
          <p:cNvPicPr>
            <a:picLocks noChangeAspect="1" noChangeArrowheads="1"/>
          </p:cNvPicPr>
          <p:nvPr/>
        </p:nvPicPr>
        <p:blipFill>
          <a:blip r:embed="rId4" cstate="print"/>
          <a:srcRect/>
          <a:stretch>
            <a:fillRect/>
          </a:stretch>
        </p:blipFill>
        <p:spPr bwMode="auto">
          <a:xfrm>
            <a:off x="1447800" y="5180013"/>
            <a:ext cx="5913438" cy="1487487"/>
          </a:xfrm>
          <a:prstGeom prst="rect">
            <a:avLst/>
          </a:prstGeom>
          <a:noFill/>
          <a:ln w="9525">
            <a:noFill/>
            <a:miter lim="800000"/>
            <a:headEnd/>
            <a:tailEnd/>
          </a:ln>
        </p:spPr>
      </p:pic>
      <p:sp>
        <p:nvSpPr>
          <p:cNvPr id="48134" name="Text Box 7"/>
          <p:cNvSpPr txBox="1">
            <a:spLocks noChangeArrowheads="1"/>
          </p:cNvSpPr>
          <p:nvPr/>
        </p:nvSpPr>
        <p:spPr bwMode="auto">
          <a:xfrm>
            <a:off x="7604125" y="4533900"/>
            <a:ext cx="720725" cy="366713"/>
          </a:xfrm>
          <a:prstGeom prst="rect">
            <a:avLst/>
          </a:prstGeom>
          <a:noFill/>
          <a:ln w="63500">
            <a:noFill/>
            <a:miter lim="800000"/>
            <a:headEnd/>
            <a:tailEnd/>
          </a:ln>
        </p:spPr>
        <p:txBody>
          <a:bodyPr wrap="none">
            <a:spAutoFit/>
          </a:bodyPr>
          <a:lstStyle/>
          <a:p>
            <a:r>
              <a:rPr lang="en-US"/>
              <a:t>good</a:t>
            </a:r>
          </a:p>
        </p:txBody>
      </p:sp>
      <p:sp>
        <p:nvSpPr>
          <p:cNvPr id="48135" name="Text Box 8"/>
          <p:cNvSpPr txBox="1">
            <a:spLocks noChangeArrowheads="1"/>
          </p:cNvSpPr>
          <p:nvPr/>
        </p:nvSpPr>
        <p:spPr bwMode="auto">
          <a:xfrm>
            <a:off x="7620000" y="6034088"/>
            <a:ext cx="584200" cy="366712"/>
          </a:xfrm>
          <a:prstGeom prst="rect">
            <a:avLst/>
          </a:prstGeom>
          <a:noFill/>
          <a:ln w="63500">
            <a:noFill/>
            <a:miter lim="800000"/>
            <a:headEnd/>
            <a:tailEnd/>
          </a:ln>
        </p:spPr>
        <p:txBody>
          <a:bodyPr wrap="none">
            <a:spAutoFit/>
          </a:bodyPr>
          <a:lstStyle/>
          <a:p>
            <a:r>
              <a:rPr lang="en-US"/>
              <a:t>bad</a:t>
            </a:r>
          </a:p>
        </p:txBody>
      </p:sp>
      <p:sp>
        <p:nvSpPr>
          <p:cNvPr id="48136" name="Oval 7"/>
          <p:cNvSpPr>
            <a:spLocks noChangeArrowheads="1"/>
          </p:cNvSpPr>
          <p:nvPr/>
        </p:nvSpPr>
        <p:spPr bwMode="auto">
          <a:xfrm>
            <a:off x="15240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7" name="Oval 8"/>
          <p:cNvSpPr>
            <a:spLocks noChangeArrowheads="1"/>
          </p:cNvSpPr>
          <p:nvPr/>
        </p:nvSpPr>
        <p:spPr bwMode="auto">
          <a:xfrm>
            <a:off x="17526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8" name="Oval 9"/>
          <p:cNvSpPr>
            <a:spLocks noChangeArrowheads="1"/>
          </p:cNvSpPr>
          <p:nvPr/>
        </p:nvSpPr>
        <p:spPr bwMode="auto">
          <a:xfrm>
            <a:off x="1905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9" name="Oval 10"/>
          <p:cNvSpPr>
            <a:spLocks noChangeArrowheads="1"/>
          </p:cNvSpPr>
          <p:nvPr/>
        </p:nvSpPr>
        <p:spPr bwMode="auto">
          <a:xfrm>
            <a:off x="22860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40" name="Oval 11"/>
          <p:cNvSpPr>
            <a:spLocks noChangeArrowheads="1"/>
          </p:cNvSpPr>
          <p:nvPr/>
        </p:nvSpPr>
        <p:spPr bwMode="auto">
          <a:xfrm>
            <a:off x="2362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1" name="Oval 12"/>
          <p:cNvSpPr>
            <a:spLocks noChangeArrowheads="1"/>
          </p:cNvSpPr>
          <p:nvPr/>
        </p:nvSpPr>
        <p:spPr bwMode="auto">
          <a:xfrm>
            <a:off x="25908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2" name="Oval 13"/>
          <p:cNvSpPr>
            <a:spLocks noChangeArrowheads="1"/>
          </p:cNvSpPr>
          <p:nvPr/>
        </p:nvSpPr>
        <p:spPr bwMode="auto">
          <a:xfrm>
            <a:off x="2743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3" name="Oval 14"/>
          <p:cNvSpPr>
            <a:spLocks noChangeArrowheads="1"/>
          </p:cNvSpPr>
          <p:nvPr/>
        </p:nvSpPr>
        <p:spPr bwMode="auto">
          <a:xfrm>
            <a:off x="2895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4" name="Oval 15"/>
          <p:cNvSpPr>
            <a:spLocks noChangeArrowheads="1"/>
          </p:cNvSpPr>
          <p:nvPr/>
        </p:nvSpPr>
        <p:spPr bwMode="auto">
          <a:xfrm>
            <a:off x="20574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5" name="Oval 16"/>
          <p:cNvSpPr>
            <a:spLocks noChangeArrowheads="1"/>
          </p:cNvSpPr>
          <p:nvPr/>
        </p:nvSpPr>
        <p:spPr bwMode="auto">
          <a:xfrm>
            <a:off x="31242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6" name="Oval 17"/>
          <p:cNvSpPr>
            <a:spLocks noChangeArrowheads="1"/>
          </p:cNvSpPr>
          <p:nvPr/>
        </p:nvSpPr>
        <p:spPr bwMode="auto">
          <a:xfrm>
            <a:off x="35814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7" name="Oval 18"/>
          <p:cNvSpPr>
            <a:spLocks noChangeArrowheads="1"/>
          </p:cNvSpPr>
          <p:nvPr/>
        </p:nvSpPr>
        <p:spPr bwMode="auto">
          <a:xfrm>
            <a:off x="38100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8" name="Oval 19"/>
          <p:cNvSpPr>
            <a:spLocks noChangeArrowheads="1"/>
          </p:cNvSpPr>
          <p:nvPr/>
        </p:nvSpPr>
        <p:spPr bwMode="auto">
          <a:xfrm>
            <a:off x="39624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9" name="Oval 20"/>
          <p:cNvSpPr>
            <a:spLocks noChangeArrowheads="1"/>
          </p:cNvSpPr>
          <p:nvPr/>
        </p:nvSpPr>
        <p:spPr bwMode="auto">
          <a:xfrm>
            <a:off x="42672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50" name="Oval 21"/>
          <p:cNvSpPr>
            <a:spLocks noChangeArrowheads="1"/>
          </p:cNvSpPr>
          <p:nvPr/>
        </p:nvSpPr>
        <p:spPr bwMode="auto">
          <a:xfrm>
            <a:off x="4419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1" name="Oval 22"/>
          <p:cNvSpPr>
            <a:spLocks noChangeArrowheads="1"/>
          </p:cNvSpPr>
          <p:nvPr/>
        </p:nvSpPr>
        <p:spPr bwMode="auto">
          <a:xfrm>
            <a:off x="45720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2" name="Oval 23"/>
          <p:cNvSpPr>
            <a:spLocks noChangeArrowheads="1"/>
          </p:cNvSpPr>
          <p:nvPr/>
        </p:nvSpPr>
        <p:spPr bwMode="auto">
          <a:xfrm>
            <a:off x="4800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3" name="Oval 24"/>
          <p:cNvSpPr>
            <a:spLocks noChangeArrowheads="1"/>
          </p:cNvSpPr>
          <p:nvPr/>
        </p:nvSpPr>
        <p:spPr bwMode="auto">
          <a:xfrm>
            <a:off x="4953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4" name="Oval 25"/>
          <p:cNvSpPr>
            <a:spLocks noChangeArrowheads="1"/>
          </p:cNvSpPr>
          <p:nvPr/>
        </p:nvSpPr>
        <p:spPr bwMode="auto">
          <a:xfrm>
            <a:off x="4038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5" name="Oval 26"/>
          <p:cNvSpPr>
            <a:spLocks noChangeArrowheads="1"/>
          </p:cNvSpPr>
          <p:nvPr/>
        </p:nvSpPr>
        <p:spPr bwMode="auto">
          <a:xfrm>
            <a:off x="5181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6" name="Oval 27"/>
          <p:cNvSpPr>
            <a:spLocks noChangeArrowheads="1"/>
          </p:cNvSpPr>
          <p:nvPr/>
        </p:nvSpPr>
        <p:spPr bwMode="auto">
          <a:xfrm>
            <a:off x="55626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7" name="Oval 28"/>
          <p:cNvSpPr>
            <a:spLocks noChangeArrowheads="1"/>
          </p:cNvSpPr>
          <p:nvPr/>
        </p:nvSpPr>
        <p:spPr bwMode="auto">
          <a:xfrm>
            <a:off x="57912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8" name="Oval 29"/>
          <p:cNvSpPr>
            <a:spLocks noChangeArrowheads="1"/>
          </p:cNvSpPr>
          <p:nvPr/>
        </p:nvSpPr>
        <p:spPr bwMode="auto">
          <a:xfrm>
            <a:off x="5943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9" name="Oval 30"/>
          <p:cNvSpPr>
            <a:spLocks noChangeArrowheads="1"/>
          </p:cNvSpPr>
          <p:nvPr/>
        </p:nvSpPr>
        <p:spPr bwMode="auto">
          <a:xfrm>
            <a:off x="62484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60" name="Oval 31"/>
          <p:cNvSpPr>
            <a:spLocks noChangeArrowheads="1"/>
          </p:cNvSpPr>
          <p:nvPr/>
        </p:nvSpPr>
        <p:spPr bwMode="auto">
          <a:xfrm>
            <a:off x="6400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1" name="Oval 32"/>
          <p:cNvSpPr>
            <a:spLocks noChangeArrowheads="1"/>
          </p:cNvSpPr>
          <p:nvPr/>
        </p:nvSpPr>
        <p:spPr bwMode="auto">
          <a:xfrm>
            <a:off x="65532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2" name="Oval 33"/>
          <p:cNvSpPr>
            <a:spLocks noChangeArrowheads="1"/>
          </p:cNvSpPr>
          <p:nvPr/>
        </p:nvSpPr>
        <p:spPr bwMode="auto">
          <a:xfrm>
            <a:off x="6781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3" name="Oval 34"/>
          <p:cNvSpPr>
            <a:spLocks noChangeArrowheads="1"/>
          </p:cNvSpPr>
          <p:nvPr/>
        </p:nvSpPr>
        <p:spPr bwMode="auto">
          <a:xfrm>
            <a:off x="69342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4" name="Oval 35"/>
          <p:cNvSpPr>
            <a:spLocks noChangeArrowheads="1"/>
          </p:cNvSpPr>
          <p:nvPr/>
        </p:nvSpPr>
        <p:spPr bwMode="auto">
          <a:xfrm>
            <a:off x="60960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5" name="Oval 36"/>
          <p:cNvSpPr>
            <a:spLocks noChangeArrowheads="1"/>
          </p:cNvSpPr>
          <p:nvPr/>
        </p:nvSpPr>
        <p:spPr bwMode="auto">
          <a:xfrm>
            <a:off x="7086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6" name="Title 38"/>
          <p:cNvSpPr>
            <a:spLocks noGrp="1"/>
          </p:cNvSpPr>
          <p:nvPr>
            <p:ph type="title"/>
          </p:nvPr>
        </p:nvSpPr>
        <p:spPr/>
        <p:txBody>
          <a:bodyPr/>
          <a:lstStyle/>
          <a:p>
            <a:r>
              <a:rPr lang="en-US" smtClean="0"/>
              <a:t>Nyquist-Shannon Sampling Theorem</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smtClean="0"/>
          </a:p>
          <a:p>
            <a:pPr marL="457200" indent="-457200" eaLnBrk="1" hangingPunct="1">
              <a:buFontTx/>
              <a:buNone/>
              <a:defRPr/>
            </a:pPr>
            <a:r>
              <a:rPr lang="en-US" dirty="0" smtClean="0"/>
              <a:t>Solutions:</a:t>
            </a:r>
          </a:p>
          <a:p>
            <a:pPr marL="457200" indent="-457200" eaLnBrk="1" hangingPunct="1">
              <a:defRPr/>
            </a:pPr>
            <a:r>
              <a:rPr lang="en-US" dirty="0" smtClean="0"/>
              <a:t>Sample more often</a:t>
            </a:r>
          </a:p>
          <a:p>
            <a:pPr marL="457200" indent="-457200" eaLnBrk="1" hangingPunct="1">
              <a:defRPr/>
            </a:pPr>
            <a:endParaRPr lang="en-US" dirty="0" smtClean="0"/>
          </a:p>
          <a:p>
            <a:pPr marL="457200" indent="-457200" eaLnBrk="1" hangingPunct="1">
              <a:defRPr/>
            </a:pPr>
            <a:r>
              <a:rPr lang="en-US" dirty="0" smtClean="0"/>
              <a:t>Get rid of all frequencies that are greater than half the new sampling frequency</a:t>
            </a:r>
          </a:p>
          <a:p>
            <a:pPr marL="838200" lvl="1" indent="-381000" eaLnBrk="1" hangingPunct="1">
              <a:defRPr/>
            </a:pPr>
            <a:r>
              <a:rPr lang="en-US" dirty="0" smtClean="0"/>
              <a:t>Will lose information</a:t>
            </a:r>
          </a:p>
          <a:p>
            <a:pPr marL="838200" lvl="1" indent="-381000" eaLnBrk="1" hangingPunct="1">
              <a:defRPr/>
            </a:pPr>
            <a:r>
              <a:rPr lang="en-US" dirty="0" smtClean="0"/>
              <a:t>But it’s better than aliasing</a:t>
            </a:r>
          </a:p>
          <a:p>
            <a:pPr marL="838200" lvl="1" indent="-381000" eaLnBrk="1" hangingPunct="1">
              <a:defRPr/>
            </a:pPr>
            <a:r>
              <a:rPr lang="en-US" dirty="0" smtClean="0"/>
              <a:t>Apply a smoothing filter</a:t>
            </a:r>
            <a:endParaRPr lang="ru-RU" dirty="0" smtClean="0"/>
          </a:p>
          <a:p>
            <a:pPr>
              <a:buFont typeface="Arial" charset="0"/>
              <a:buNone/>
              <a:defRPr/>
            </a:pP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eaLnBrk="0" hangingPunct="0">
              <a:spcBef>
                <a:spcPct val="20000"/>
              </a:spcBef>
              <a:buFont typeface="+mj-lt"/>
              <a:buAutoNum type="arabicPeriod"/>
              <a:defRPr/>
            </a:pPr>
            <a:endParaRPr lang="en-US" sz="2800" dirty="0">
              <a:latin typeface="+mn-lt"/>
              <a:cs typeface="+mn-cs"/>
            </a:endParaRPr>
          </a:p>
          <a:p>
            <a:pPr marL="514350" indent="-514350" eaLnBrk="0" hangingPunct="0">
              <a:spcBef>
                <a:spcPct val="20000"/>
              </a:spcBef>
              <a:buFont typeface="+mj-lt"/>
              <a:buAutoNum type="arabicPeriod"/>
              <a:defRPr/>
            </a:pPr>
            <a:r>
              <a:rPr lang="en-US" sz="2800" dirty="0">
                <a:latin typeface="+mn-lt"/>
                <a:cs typeface="+mn-cs"/>
              </a:rPr>
              <a:t>Start with image(h, w)</a:t>
            </a:r>
          </a:p>
          <a:p>
            <a:pPr marL="514350" indent="-514350" eaLnBrk="0" hangingPunct="0">
              <a:spcBef>
                <a:spcPct val="20000"/>
              </a:spcBef>
              <a:buFont typeface="+mj-lt"/>
              <a:buAutoNum type="arabicPeriod"/>
              <a:defRPr/>
            </a:pPr>
            <a:r>
              <a:rPr lang="en-US" sz="2800" dirty="0">
                <a:latin typeface="+mn-lt"/>
                <a:cs typeface="+mn-cs"/>
              </a:rPr>
              <a:t>Apply low-pass filter</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im_blur</a:t>
            </a:r>
            <a:r>
              <a:rPr lang="en-US" sz="2400" dirty="0">
                <a:latin typeface="+mn-lt"/>
                <a:cs typeface="+mn-cs"/>
              </a:rPr>
              <a:t> = </a:t>
            </a:r>
            <a:r>
              <a:rPr lang="en-US" sz="2400" dirty="0" err="1">
                <a:latin typeface="+mn-lt"/>
                <a:cs typeface="+mn-cs"/>
              </a:rPr>
              <a:t>imfilter</a:t>
            </a:r>
            <a:r>
              <a:rPr lang="en-US" sz="2400" dirty="0">
                <a:latin typeface="+mn-lt"/>
                <a:cs typeface="+mn-cs"/>
              </a:rPr>
              <a:t>(image, </a:t>
            </a:r>
            <a:r>
              <a:rPr lang="en-US" sz="2400" dirty="0" err="1">
                <a:latin typeface="+mn-lt"/>
                <a:cs typeface="+mn-cs"/>
              </a:rPr>
              <a:t>fspecial</a:t>
            </a:r>
            <a:r>
              <a:rPr lang="en-US" sz="2400" dirty="0">
                <a:latin typeface="+mn-lt"/>
                <a:cs typeface="+mn-cs"/>
              </a:rPr>
              <a:t>(‘</a:t>
            </a:r>
            <a:r>
              <a:rPr lang="en-US" sz="2400" dirty="0" err="1">
                <a:latin typeface="+mn-lt"/>
                <a:cs typeface="+mn-cs"/>
              </a:rPr>
              <a:t>gaussian</a:t>
            </a:r>
            <a:r>
              <a:rPr lang="en-US" sz="2400" dirty="0">
                <a:latin typeface="+mn-lt"/>
                <a:cs typeface="+mn-cs"/>
              </a:rPr>
              <a:t>’, 7, 1))</a:t>
            </a:r>
          </a:p>
          <a:p>
            <a:pPr marL="514350" indent="-514350" eaLnBrk="0" hangingPunct="0">
              <a:spcBef>
                <a:spcPct val="20000"/>
              </a:spcBef>
              <a:buFont typeface="+mj-lt"/>
              <a:buAutoNum type="arabicPeriod"/>
              <a:defRPr/>
            </a:pPr>
            <a:r>
              <a:rPr lang="en-US" sz="2800" dirty="0">
                <a:latin typeface="+mn-lt"/>
                <a:cs typeface="+mn-cs"/>
              </a:rPr>
              <a:t>Sample every other pixel</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im_small</a:t>
            </a:r>
            <a:r>
              <a:rPr lang="en-US" sz="2400" dirty="0">
                <a:latin typeface="+mn-lt"/>
                <a:cs typeface="+mn-cs"/>
              </a:rPr>
              <a:t> = </a:t>
            </a:r>
            <a:r>
              <a:rPr lang="en-US" sz="2400" dirty="0" err="1">
                <a:latin typeface="+mn-lt"/>
                <a:cs typeface="+mn-cs"/>
              </a:rPr>
              <a:t>im_blur</a:t>
            </a:r>
            <a:r>
              <a:rPr lang="en-US" sz="2400" dirty="0">
                <a:latin typeface="+mn-lt"/>
                <a:cs typeface="+mn-cs"/>
              </a:rPr>
              <a:t>(1:2:end, 1:2:end);</a:t>
            </a:r>
          </a:p>
          <a:p>
            <a:pPr marL="342900" indent="-342900" eaLnBrk="0" hangingPunct="0">
              <a:spcBef>
                <a:spcPct val="20000"/>
              </a:spcBef>
              <a:buFont typeface="Arial" charset="0"/>
              <a:buChar char="•"/>
              <a:defRPr/>
            </a:pPr>
            <a:endParaRPr lang="en-US" sz="2800" dirty="0">
              <a:latin typeface="+mn-lt"/>
              <a:cs typeface="+mn-cs"/>
            </a:endParaRPr>
          </a:p>
          <a:p>
            <a:pPr marL="342900" indent="-342900" eaLnBrk="0" hangingPunct="0">
              <a:spcBef>
                <a:spcPct val="20000"/>
              </a:spcBef>
              <a:defRPr/>
            </a:pPr>
            <a:endParaRPr lang="en-US" sz="2800" dirty="0">
              <a:latin typeface="+mn-lt"/>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b="43549"/>
          <a:stretch>
            <a:fillRect/>
          </a:stretch>
        </p:blipFill>
        <p:spPr bwMode="auto">
          <a:xfrm>
            <a:off x="152400" y="3810000"/>
            <a:ext cx="8686800" cy="2667000"/>
          </a:xfrm>
          <a:prstGeom prst="rect">
            <a:avLst/>
          </a:prstGeom>
          <a:noFill/>
          <a:ln w="9525">
            <a:noFill/>
            <a:miter lim="800000"/>
            <a:headEnd/>
            <a:tailEnd/>
          </a:ln>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smtClean="0"/>
              <a:t>Anti-aliasing</a:t>
            </a:r>
            <a:endParaRPr lang="ru-RU" sz="4800" smtClean="0"/>
          </a:p>
        </p:txBody>
      </p:sp>
      <p:pic>
        <p:nvPicPr>
          <p:cNvPr id="51204" name="Picture 14"/>
          <p:cNvPicPr>
            <a:picLocks noChangeAspect="1" noChangeArrowheads="1"/>
          </p:cNvPicPr>
          <p:nvPr/>
        </p:nvPicPr>
        <p:blipFill>
          <a:blip r:embed="rId3" cstate="print"/>
          <a:srcRect b="47307"/>
          <a:stretch>
            <a:fillRect/>
          </a:stretch>
        </p:blipFill>
        <p:spPr bwMode="auto">
          <a:xfrm>
            <a:off x="0" y="1295400"/>
            <a:ext cx="8915400" cy="2376488"/>
          </a:xfrm>
          <a:prstGeom prst="rect">
            <a:avLst/>
          </a:prstGeom>
          <a:noFill/>
          <a:ln w="9525">
            <a:noFill/>
            <a:miter lim="800000"/>
            <a:headEnd/>
            <a:tailEnd/>
          </a:ln>
        </p:spPr>
      </p:pic>
      <p:sp>
        <p:nvSpPr>
          <p:cNvPr id="51205" name="TextBox 4"/>
          <p:cNvSpPr txBox="1">
            <a:spLocks noChangeArrowheads="1"/>
          </p:cNvSpPr>
          <p:nvPr/>
        </p:nvSpPr>
        <p:spPr bwMode="auto">
          <a:xfrm>
            <a:off x="7010400" y="6550025"/>
            <a:ext cx="2133600" cy="307975"/>
          </a:xfrm>
          <a:prstGeom prst="rect">
            <a:avLst/>
          </a:prstGeom>
          <a:noFill/>
          <a:ln w="9525">
            <a:noFill/>
            <a:miter lim="800000"/>
            <a:headEnd/>
            <a:tailEnd/>
          </a:ln>
        </p:spPr>
        <p:txBody>
          <a:bodyPr wrap="none">
            <a:spAutoFit/>
          </a:bodyPr>
          <a:lstStyle/>
          <a:p>
            <a:r>
              <a:rPr lang="en-US" sz="1400"/>
              <a:t>Forsyth and Ponce 2002</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g-nn-half"/>
          <p:cNvPicPr>
            <a:picLocks noChangeAspect="1" noChangeArrowheads="1"/>
          </p:cNvPicPr>
          <p:nvPr/>
        </p:nvPicPr>
        <p:blipFill>
          <a:blip r:embed="rId2" cstate="print"/>
          <a:srcRect/>
          <a:stretch>
            <a:fillRect/>
          </a:stretch>
        </p:blipFill>
        <p:spPr bwMode="auto">
          <a:xfrm>
            <a:off x="-228600" y="914400"/>
            <a:ext cx="3181350" cy="4187825"/>
          </a:xfrm>
          <a:prstGeom prst="rect">
            <a:avLst/>
          </a:prstGeom>
          <a:noFill/>
          <a:ln w="9525">
            <a:noFill/>
            <a:miter lim="800000"/>
            <a:headEnd/>
            <a:tailEnd/>
          </a:ln>
        </p:spPr>
      </p:pic>
      <p:pic>
        <p:nvPicPr>
          <p:cNvPr id="52227" name="Picture 3" descr="vg-nn-quarter"/>
          <p:cNvPicPr>
            <a:picLocks noChangeAspect="1" noChangeArrowheads="1"/>
          </p:cNvPicPr>
          <p:nvPr/>
        </p:nvPicPr>
        <p:blipFill>
          <a:blip r:embed="rId3" cstate="print"/>
          <a:srcRect/>
          <a:stretch>
            <a:fillRect/>
          </a:stretch>
        </p:blipFill>
        <p:spPr bwMode="auto">
          <a:xfrm>
            <a:off x="2971800" y="914400"/>
            <a:ext cx="3181350" cy="4200525"/>
          </a:xfrm>
          <a:prstGeom prst="rect">
            <a:avLst/>
          </a:prstGeom>
          <a:noFill/>
          <a:ln w="9525">
            <a:noFill/>
            <a:miter lim="800000"/>
            <a:headEnd/>
            <a:tailEnd/>
          </a:ln>
        </p:spPr>
      </p:pic>
      <p:pic>
        <p:nvPicPr>
          <p:cNvPr id="52228" name="Picture 4" descr="vg-nn-eighth"/>
          <p:cNvPicPr>
            <a:picLocks noChangeAspect="1" noChangeArrowheads="1"/>
          </p:cNvPicPr>
          <p:nvPr/>
        </p:nvPicPr>
        <p:blipFill>
          <a:blip r:embed="rId4" cstate="print"/>
          <a:srcRect/>
          <a:stretch>
            <a:fillRect/>
          </a:stretch>
        </p:blipFill>
        <p:spPr bwMode="auto">
          <a:xfrm>
            <a:off x="6172200" y="900113"/>
            <a:ext cx="3198813" cy="4214812"/>
          </a:xfrm>
          <a:prstGeom prst="rect">
            <a:avLst/>
          </a:prstGeom>
          <a:noFill/>
          <a:ln w="9525">
            <a:noFill/>
            <a:miter lim="800000"/>
            <a:headEnd/>
            <a:tailEnd/>
          </a:ln>
        </p:spPr>
      </p:pic>
      <p:sp>
        <p:nvSpPr>
          <p:cNvPr id="52229" name="Rectangle 5"/>
          <p:cNvSpPr>
            <a:spLocks noGrp="1" noChangeArrowheads="1"/>
          </p:cNvSpPr>
          <p:nvPr>
            <p:ph type="title"/>
          </p:nvPr>
        </p:nvSpPr>
        <p:spPr/>
        <p:txBody>
          <a:bodyPr/>
          <a:lstStyle/>
          <a:p>
            <a:r>
              <a:rPr lang="en-US" smtClean="0"/>
              <a:t>Subsampling without pre-filtering</a:t>
            </a:r>
          </a:p>
        </p:txBody>
      </p:sp>
      <p:sp>
        <p:nvSpPr>
          <p:cNvPr id="52230" name="Text Box 6"/>
          <p:cNvSpPr txBox="1">
            <a:spLocks noChangeArrowheads="1"/>
          </p:cNvSpPr>
          <p:nvPr/>
        </p:nvSpPr>
        <p:spPr bwMode="auto">
          <a:xfrm>
            <a:off x="3733800" y="5105400"/>
            <a:ext cx="1681163" cy="457200"/>
          </a:xfrm>
          <a:prstGeom prst="rect">
            <a:avLst/>
          </a:prstGeom>
          <a:noFill/>
          <a:ln w="9525">
            <a:noFill/>
            <a:miter lim="800000"/>
            <a:headEnd/>
            <a:tailEnd/>
          </a:ln>
        </p:spPr>
        <p:txBody>
          <a:bodyPr wrap="none">
            <a:spAutoFit/>
          </a:bodyPr>
          <a:lstStyle/>
          <a:p>
            <a:r>
              <a:rPr lang="en-US" sz="2400"/>
              <a:t>1/4  </a:t>
            </a:r>
            <a:r>
              <a:rPr lang="en-US" sz="1600"/>
              <a:t>(2x zoom)</a:t>
            </a:r>
          </a:p>
        </p:txBody>
      </p:sp>
      <p:sp>
        <p:nvSpPr>
          <p:cNvPr id="52231" name="Text Box 7"/>
          <p:cNvSpPr txBox="1">
            <a:spLocks noChangeArrowheads="1"/>
          </p:cNvSpPr>
          <p:nvPr/>
        </p:nvSpPr>
        <p:spPr bwMode="auto">
          <a:xfrm>
            <a:off x="6934200" y="5105400"/>
            <a:ext cx="1681163" cy="457200"/>
          </a:xfrm>
          <a:prstGeom prst="rect">
            <a:avLst/>
          </a:prstGeom>
          <a:noFill/>
          <a:ln w="9525">
            <a:noFill/>
            <a:miter lim="800000"/>
            <a:headEnd/>
            <a:tailEnd/>
          </a:ln>
        </p:spPr>
        <p:txBody>
          <a:bodyPr wrap="none">
            <a:spAutoFit/>
          </a:bodyPr>
          <a:lstStyle/>
          <a:p>
            <a:r>
              <a:rPr lang="en-US" sz="2400"/>
              <a:t>1/8  </a:t>
            </a:r>
            <a:r>
              <a:rPr lang="en-US" sz="1600"/>
              <a:t>(4x zoom)</a:t>
            </a:r>
          </a:p>
        </p:txBody>
      </p:sp>
      <p:sp>
        <p:nvSpPr>
          <p:cNvPr id="52232" name="Text Box 8"/>
          <p:cNvSpPr txBox="1">
            <a:spLocks noChangeArrowheads="1"/>
          </p:cNvSpPr>
          <p:nvPr/>
        </p:nvSpPr>
        <p:spPr bwMode="auto">
          <a:xfrm>
            <a:off x="1295400" y="5105400"/>
            <a:ext cx="608013" cy="457200"/>
          </a:xfrm>
          <a:prstGeom prst="rect">
            <a:avLst/>
          </a:prstGeom>
          <a:noFill/>
          <a:ln w="9525">
            <a:noFill/>
            <a:miter lim="800000"/>
            <a:headEnd/>
            <a:tailEnd/>
          </a:ln>
        </p:spPr>
        <p:txBody>
          <a:bodyPr wrap="none">
            <a:spAutoFit/>
          </a:bodyPr>
          <a:lstStyle/>
          <a:p>
            <a:r>
              <a:rPr lang="en-US" sz="2400"/>
              <a:t>1/2</a:t>
            </a:r>
          </a:p>
        </p:txBody>
      </p:sp>
      <p:sp>
        <p:nvSpPr>
          <p:cNvPr id="52233" name="Text Box 9"/>
          <p:cNvSpPr txBox="1">
            <a:spLocks noChangeArrowheads="1"/>
          </p:cNvSpPr>
          <p:nvPr/>
        </p:nvSpPr>
        <p:spPr bwMode="auto">
          <a:xfrm>
            <a:off x="6705600" y="6477000"/>
            <a:ext cx="2374900" cy="274638"/>
          </a:xfrm>
          <a:prstGeom prst="rect">
            <a:avLst/>
          </a:prstGeom>
          <a:solidFill>
            <a:schemeClr val="bg1"/>
          </a:solidFill>
          <a:ln w="9525">
            <a:noFill/>
            <a:miter lim="800000"/>
            <a:headEnd/>
            <a:tailEnd/>
          </a:ln>
        </p:spPr>
        <p:txBody>
          <a:bodyPr>
            <a:spAutoFit/>
          </a:bodyPr>
          <a:lstStyle/>
          <a:p>
            <a:r>
              <a:rPr lang="en-US" sz="1200"/>
              <a:t>Slide by Steve Seitz</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g-gauss-eighth"/>
          <p:cNvPicPr>
            <a:picLocks noChangeAspect="1" noChangeArrowheads="1"/>
          </p:cNvPicPr>
          <p:nvPr/>
        </p:nvPicPr>
        <p:blipFill>
          <a:blip r:embed="rId2" cstate="print"/>
          <a:srcRect/>
          <a:stretch>
            <a:fillRect/>
          </a:stretch>
        </p:blipFill>
        <p:spPr bwMode="auto">
          <a:xfrm>
            <a:off x="6248400" y="914400"/>
            <a:ext cx="3154363" cy="4157663"/>
          </a:xfrm>
          <a:prstGeom prst="rect">
            <a:avLst/>
          </a:prstGeom>
          <a:noFill/>
          <a:ln w="9525">
            <a:noFill/>
            <a:miter lim="800000"/>
            <a:headEnd/>
            <a:tailEnd/>
          </a:ln>
        </p:spPr>
      </p:pic>
      <p:pic>
        <p:nvPicPr>
          <p:cNvPr id="53251" name="Picture 3" descr="vg-gauss-quarter"/>
          <p:cNvPicPr>
            <a:picLocks noChangeAspect="1" noChangeArrowheads="1"/>
          </p:cNvPicPr>
          <p:nvPr/>
        </p:nvPicPr>
        <p:blipFill>
          <a:blip r:embed="rId3" cstate="print"/>
          <a:srcRect/>
          <a:stretch>
            <a:fillRect/>
          </a:stretch>
        </p:blipFill>
        <p:spPr bwMode="auto">
          <a:xfrm>
            <a:off x="3046413" y="914400"/>
            <a:ext cx="3125787" cy="4127500"/>
          </a:xfrm>
          <a:prstGeom prst="rect">
            <a:avLst/>
          </a:prstGeom>
          <a:noFill/>
          <a:ln w="9525">
            <a:noFill/>
            <a:miter lim="800000"/>
            <a:headEnd/>
            <a:tailEnd/>
          </a:ln>
        </p:spPr>
      </p:pic>
      <p:pic>
        <p:nvPicPr>
          <p:cNvPr id="53252" name="Picture 4" descr="vg-gauss-half"/>
          <p:cNvPicPr>
            <a:picLocks noChangeAspect="1" noChangeArrowheads="1"/>
          </p:cNvPicPr>
          <p:nvPr/>
        </p:nvPicPr>
        <p:blipFill>
          <a:blip r:embed="rId4" cstate="print"/>
          <a:srcRect/>
          <a:stretch>
            <a:fillRect/>
          </a:stretch>
        </p:blipFill>
        <p:spPr bwMode="auto">
          <a:xfrm>
            <a:off x="-152400" y="914400"/>
            <a:ext cx="3132138" cy="4121150"/>
          </a:xfrm>
          <a:prstGeom prst="rect">
            <a:avLst/>
          </a:prstGeom>
          <a:noFill/>
          <a:ln w="9525">
            <a:noFill/>
            <a:miter lim="800000"/>
            <a:headEnd/>
            <a:tailEnd/>
          </a:ln>
        </p:spPr>
      </p:pic>
      <p:sp>
        <p:nvSpPr>
          <p:cNvPr id="53253" name="Rectangle 5"/>
          <p:cNvSpPr>
            <a:spLocks noGrp="1" noChangeArrowheads="1"/>
          </p:cNvSpPr>
          <p:nvPr>
            <p:ph type="title"/>
          </p:nvPr>
        </p:nvSpPr>
        <p:spPr>
          <a:xfrm>
            <a:off x="685800" y="76200"/>
            <a:ext cx="7924800" cy="838200"/>
          </a:xfrm>
        </p:spPr>
        <p:txBody>
          <a:bodyPr/>
          <a:lstStyle/>
          <a:p>
            <a:r>
              <a:rPr lang="en-US" smtClean="0"/>
              <a:t>Subsampling with Gaussian pre-filtering</a:t>
            </a:r>
          </a:p>
        </p:txBody>
      </p:sp>
      <p:sp>
        <p:nvSpPr>
          <p:cNvPr id="53254" name="Text Box 6"/>
          <p:cNvSpPr txBox="1">
            <a:spLocks noChangeArrowheads="1"/>
          </p:cNvSpPr>
          <p:nvPr/>
        </p:nvSpPr>
        <p:spPr bwMode="auto">
          <a:xfrm>
            <a:off x="4267200" y="5105400"/>
            <a:ext cx="1012825" cy="457200"/>
          </a:xfrm>
          <a:prstGeom prst="rect">
            <a:avLst/>
          </a:prstGeom>
          <a:noFill/>
          <a:ln w="9525">
            <a:noFill/>
            <a:miter lim="800000"/>
            <a:headEnd/>
            <a:tailEnd/>
          </a:ln>
        </p:spPr>
        <p:txBody>
          <a:bodyPr wrap="none">
            <a:spAutoFit/>
          </a:bodyPr>
          <a:lstStyle/>
          <a:p>
            <a:r>
              <a:rPr lang="en-US" sz="2400"/>
              <a:t>G 1/4 </a:t>
            </a:r>
          </a:p>
        </p:txBody>
      </p:sp>
      <p:sp>
        <p:nvSpPr>
          <p:cNvPr id="53255" name="Text Box 7"/>
          <p:cNvSpPr txBox="1">
            <a:spLocks noChangeArrowheads="1"/>
          </p:cNvSpPr>
          <p:nvPr/>
        </p:nvSpPr>
        <p:spPr bwMode="auto">
          <a:xfrm>
            <a:off x="7377113" y="5105400"/>
            <a:ext cx="928687" cy="457200"/>
          </a:xfrm>
          <a:prstGeom prst="rect">
            <a:avLst/>
          </a:prstGeom>
          <a:noFill/>
          <a:ln w="9525">
            <a:noFill/>
            <a:miter lim="800000"/>
            <a:headEnd/>
            <a:tailEnd/>
          </a:ln>
        </p:spPr>
        <p:txBody>
          <a:bodyPr wrap="none">
            <a:spAutoFit/>
          </a:bodyPr>
          <a:lstStyle/>
          <a:p>
            <a:r>
              <a:rPr lang="en-US" sz="2400"/>
              <a:t>G 1/8</a:t>
            </a:r>
          </a:p>
        </p:txBody>
      </p:sp>
      <p:sp>
        <p:nvSpPr>
          <p:cNvPr id="53256" name="Text Box 8"/>
          <p:cNvSpPr txBox="1">
            <a:spLocks noChangeArrowheads="1"/>
          </p:cNvSpPr>
          <p:nvPr/>
        </p:nvSpPr>
        <p:spPr bwMode="auto">
          <a:xfrm>
            <a:off x="533400" y="5105400"/>
            <a:ext cx="1981200" cy="457200"/>
          </a:xfrm>
          <a:prstGeom prst="rect">
            <a:avLst/>
          </a:prstGeom>
          <a:noFill/>
          <a:ln w="9525">
            <a:noFill/>
            <a:miter lim="800000"/>
            <a:headEnd/>
            <a:tailEnd/>
          </a:ln>
        </p:spPr>
        <p:txBody>
          <a:bodyPr wrap="none">
            <a:spAutoFit/>
          </a:bodyPr>
          <a:lstStyle/>
          <a:p>
            <a:r>
              <a:rPr lang="en-US" sz="2400"/>
              <a:t>Gaussian 1/2</a:t>
            </a:r>
          </a:p>
        </p:txBody>
      </p:sp>
      <p:sp>
        <p:nvSpPr>
          <p:cNvPr id="53257" name="Text Box 10"/>
          <p:cNvSpPr txBox="1">
            <a:spLocks noChangeArrowheads="1"/>
          </p:cNvSpPr>
          <p:nvPr/>
        </p:nvSpPr>
        <p:spPr bwMode="auto">
          <a:xfrm>
            <a:off x="6705600" y="6477000"/>
            <a:ext cx="2374900" cy="274638"/>
          </a:xfrm>
          <a:prstGeom prst="rect">
            <a:avLst/>
          </a:prstGeom>
          <a:solidFill>
            <a:schemeClr val="bg1"/>
          </a:solidFill>
          <a:ln w="9525">
            <a:noFill/>
            <a:miter lim="800000"/>
            <a:headEnd/>
            <a:tailEnd/>
          </a:ln>
        </p:spPr>
        <p:txBody>
          <a:bodyPr>
            <a:spAutoFit/>
          </a:bodyPr>
          <a:lstStyle/>
          <a:p>
            <a:r>
              <a:rPr lang="en-US" sz="1200"/>
              <a:t>Slide by Steve Seitz</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54277"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54278"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55299"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0"/>
            <a:ext cx="4108450" cy="4505325"/>
          </a:xfrm>
          <a:prstGeom prst="rect">
            <a:avLst/>
          </a:prstGeom>
          <a:noFill/>
          <a:ln w="9525">
            <a:noFill/>
            <a:miter lim="800000"/>
            <a:headEnd/>
            <a:tailEnd/>
          </a:ln>
        </p:spPr>
      </p:pic>
      <p:pic>
        <p:nvPicPr>
          <p:cNvPr id="55300"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55301"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0"/>
            <a:ext cx="1524000" cy="1655763"/>
          </a:xfrm>
          <a:prstGeom prst="rect">
            <a:avLst/>
          </a:prstGeom>
          <a:noFill/>
          <a:ln w="9525">
            <a:noFill/>
            <a:miter lim="800000"/>
            <a:headEnd/>
            <a:tailEnd/>
          </a:ln>
        </p:spPr>
      </p:pic>
      <p:sp>
        <p:nvSpPr>
          <p:cNvPr id="55302" name="TextBox 12"/>
          <p:cNvSpPr txBox="1">
            <a:spLocks noChangeArrowheads="1"/>
          </p:cNvSpPr>
          <p:nvPr/>
        </p:nvSpPr>
        <p:spPr bwMode="auto">
          <a:xfrm>
            <a:off x="5181600" y="3962400"/>
            <a:ext cx="434975" cy="584200"/>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2209800"/>
          </a:xfrm>
        </p:spPr>
        <p:txBody>
          <a:bodyPr/>
          <a:lstStyle/>
          <a:p>
            <a:r>
              <a:rPr lang="en-US" sz="2100" smtClean="0"/>
              <a:t>Early processing in humans filters for various orientations and scales of frequency</a:t>
            </a:r>
          </a:p>
          <a:p>
            <a:r>
              <a:rPr lang="en-US" sz="2100" smtClean="0"/>
              <a:t>Perceptual cues in the mid-high frequencies dominate perception</a:t>
            </a:r>
          </a:p>
          <a:p>
            <a:r>
              <a:rPr lang="en-US" sz="2100" smtClean="0"/>
              <a:t>When we see an image from far away, we are effectively subsampling it</a:t>
            </a:r>
          </a:p>
        </p:txBody>
      </p:sp>
      <p:pic>
        <p:nvPicPr>
          <p:cNvPr id="56323" name="Picture 2" descr="http://www.mathworks.co.kr/matlabcentral/fx_files/23253/1/gabor.png"/>
          <p:cNvPicPr>
            <a:picLocks noChangeAspect="1" noChangeArrowheads="1"/>
          </p:cNvPicPr>
          <p:nvPr/>
        </p:nvPicPr>
        <p:blipFill>
          <a:blip r:embed="rId2" cstate="print"/>
          <a:srcRect/>
          <a:stretch>
            <a:fillRect/>
          </a:stretch>
        </p:blipFill>
        <p:spPr bwMode="auto">
          <a:xfrm>
            <a:off x="1295400" y="3276600"/>
            <a:ext cx="6121400" cy="3124200"/>
          </a:xfrm>
          <a:prstGeom prst="rect">
            <a:avLst/>
          </a:prstGeom>
          <a:noFill/>
          <a:ln w="9525">
            <a:noFill/>
            <a:miter lim="800000"/>
            <a:headEnd/>
            <a:tailEnd/>
          </a:ln>
        </p:spPr>
      </p:pic>
      <p:sp>
        <p:nvSpPr>
          <p:cNvPr id="56324" name="TextBox 5"/>
          <p:cNvSpPr txBox="1">
            <a:spLocks noChangeArrowheads="1"/>
          </p:cNvSpPr>
          <p:nvPr/>
        </p:nvSpPr>
        <p:spPr bwMode="auto">
          <a:xfrm>
            <a:off x="1447800" y="6248400"/>
            <a:ext cx="5976938" cy="369888"/>
          </a:xfrm>
          <a:prstGeom prst="rect">
            <a:avLst/>
          </a:prstGeom>
          <a:noFill/>
          <a:ln w="9525">
            <a:noFill/>
            <a:miter lim="800000"/>
            <a:headEnd/>
            <a:tailEnd/>
          </a:ln>
        </p:spPr>
        <p:txBody>
          <a:bodyPr wrap="none">
            <a:spAutoFit/>
          </a:bodyPr>
          <a:lstStyle/>
          <a:p>
            <a:r>
              <a:rPr lang="en-US"/>
              <a:t>Early Visual Processing: Multi-scale edge and blob filters</a:t>
            </a:r>
          </a:p>
        </p:txBody>
      </p:sp>
      <p:sp>
        <p:nvSpPr>
          <p:cNvPr id="56325" name="Title 6"/>
          <p:cNvSpPr>
            <a:spLocks noGrp="1"/>
          </p:cNvSpPr>
          <p:nvPr>
            <p:ph type="title"/>
          </p:nvPr>
        </p:nvSpPr>
        <p:spPr/>
        <p:txBody>
          <a:bodyPr/>
          <a:lstStyle/>
          <a:p>
            <a:r>
              <a:rPr lang="en-US" smtClean="0"/>
              <a:t>Clues from Human Perception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Hybrid Image in FFT</a:t>
            </a:r>
          </a:p>
        </p:txBody>
      </p:sp>
      <p:pic>
        <p:nvPicPr>
          <p:cNvPr id="57347" name="Picture 2"/>
          <p:cNvPicPr>
            <a:picLocks noChangeAspect="1" noChangeArrowheads="1"/>
          </p:cNvPicPr>
          <p:nvPr/>
        </p:nvPicPr>
        <p:blipFill>
          <a:blip r:embed="rId2" cstate="print"/>
          <a:srcRect t="14722" r="66875" b="10031"/>
          <a:stretch>
            <a:fillRect/>
          </a:stretch>
        </p:blipFill>
        <p:spPr bwMode="auto">
          <a:xfrm>
            <a:off x="228600" y="2209800"/>
            <a:ext cx="2743200" cy="3505200"/>
          </a:xfrm>
          <a:prstGeom prst="rect">
            <a:avLst/>
          </a:prstGeom>
          <a:noFill/>
          <a:ln w="9525">
            <a:noFill/>
            <a:miter lim="800000"/>
            <a:headEnd/>
            <a:tailEnd/>
          </a:ln>
        </p:spPr>
      </p:pic>
      <p:pic>
        <p:nvPicPr>
          <p:cNvPr id="57348" name="Picture 2"/>
          <p:cNvPicPr>
            <a:picLocks noChangeAspect="1" noChangeArrowheads="1"/>
          </p:cNvPicPr>
          <p:nvPr/>
        </p:nvPicPr>
        <p:blipFill>
          <a:blip r:embed="rId2" cstate="print"/>
          <a:srcRect l="34045" t="13086" r="626" b="10031"/>
          <a:stretch>
            <a:fillRect/>
          </a:stretch>
        </p:blipFill>
        <p:spPr bwMode="auto">
          <a:xfrm>
            <a:off x="3505200" y="2209800"/>
            <a:ext cx="5410200" cy="3581400"/>
          </a:xfrm>
          <a:prstGeom prst="rect">
            <a:avLst/>
          </a:prstGeom>
          <a:noFill/>
          <a:ln w="9525">
            <a:noFill/>
            <a:miter lim="800000"/>
            <a:headEnd/>
            <a:tailEnd/>
          </a:ln>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7350" name="TextBox 6"/>
          <p:cNvSpPr txBox="1">
            <a:spLocks noChangeArrowheads="1"/>
          </p:cNvSpPr>
          <p:nvPr/>
        </p:nvSpPr>
        <p:spPr bwMode="auto">
          <a:xfrm>
            <a:off x="762000" y="1828800"/>
            <a:ext cx="1557338" cy="369888"/>
          </a:xfrm>
          <a:prstGeom prst="rect">
            <a:avLst/>
          </a:prstGeom>
          <a:noFill/>
          <a:ln w="9525">
            <a:noFill/>
            <a:miter lim="800000"/>
            <a:headEnd/>
            <a:tailEnd/>
          </a:ln>
        </p:spPr>
        <p:txBody>
          <a:bodyPr wrap="none">
            <a:spAutoFit/>
          </a:bodyPr>
          <a:lstStyle/>
          <a:p>
            <a:r>
              <a:rPr lang="en-US"/>
              <a:t>Hybrid Image</a:t>
            </a:r>
          </a:p>
        </p:txBody>
      </p:sp>
      <p:sp>
        <p:nvSpPr>
          <p:cNvPr id="57351" name="TextBox 7"/>
          <p:cNvSpPr txBox="1">
            <a:spLocks noChangeArrowheads="1"/>
          </p:cNvSpPr>
          <p:nvPr/>
        </p:nvSpPr>
        <p:spPr bwMode="auto">
          <a:xfrm>
            <a:off x="3505200" y="1828800"/>
            <a:ext cx="2133600" cy="369888"/>
          </a:xfrm>
          <a:prstGeom prst="rect">
            <a:avLst/>
          </a:prstGeom>
          <a:noFill/>
          <a:ln w="9525">
            <a:noFill/>
            <a:miter lim="800000"/>
            <a:headEnd/>
            <a:tailEnd/>
          </a:ln>
        </p:spPr>
        <p:txBody>
          <a:bodyPr wrap="none">
            <a:spAutoFit/>
          </a:bodyPr>
          <a:lstStyle/>
          <a:p>
            <a:r>
              <a:rPr lang="en-US"/>
              <a:t>Low-passed Image</a:t>
            </a:r>
          </a:p>
        </p:txBody>
      </p:sp>
      <p:sp>
        <p:nvSpPr>
          <p:cNvPr id="57352" name="TextBox 8"/>
          <p:cNvSpPr txBox="1">
            <a:spLocks noChangeArrowheads="1"/>
          </p:cNvSpPr>
          <p:nvPr/>
        </p:nvSpPr>
        <p:spPr bwMode="auto">
          <a:xfrm>
            <a:off x="6248400" y="1828800"/>
            <a:ext cx="2185988" cy="369888"/>
          </a:xfrm>
          <a:prstGeom prst="rect">
            <a:avLst/>
          </a:prstGeom>
          <a:noFill/>
          <a:ln w="9525">
            <a:noFill/>
            <a:miter lim="800000"/>
            <a:headEnd/>
            <a:tailEnd/>
          </a:ln>
        </p:spPr>
        <p:txBody>
          <a:bodyPr wrap="none">
            <a:spAutoFit/>
          </a:bodyPr>
          <a:lstStyle/>
          <a:p>
            <a:r>
              <a:rPr lang="en-US"/>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73" name="Rectangle 127"/>
          <p:cNvSpPr>
            <a:spLocks noChangeArrowheads="1"/>
          </p:cNvSpPr>
          <p:nvPr/>
        </p:nvSpPr>
        <p:spPr bwMode="auto">
          <a:xfrm>
            <a:off x="64770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6397" name="Rectangle 252"/>
          <p:cNvSpPr>
            <a:spLocks noChangeArrowheads="1"/>
          </p:cNvSpPr>
          <p:nvPr/>
        </p:nvSpPr>
        <p:spPr bwMode="auto">
          <a:xfrm>
            <a:off x="21336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614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1270"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1271"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98"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endParaRPr lang="en-US" sz="3600" dirty="0">
              <a:solidFill>
                <a:srgbClr val="000000"/>
              </a:solidFill>
              <a:latin typeface="Calibri" pitchFamily="34" charset="0"/>
            </a:endParaRPr>
          </a:p>
        </p:txBody>
      </p:sp>
      <p:grpSp>
        <p:nvGrpSpPr>
          <p:cNvPr id="6399" name="Group 4"/>
          <p:cNvGrpSpPr>
            <a:grpSpLocks noChangeAspect="1"/>
          </p:cNvGrpSpPr>
          <p:nvPr/>
        </p:nvGrpSpPr>
        <p:grpSpPr bwMode="auto">
          <a:xfrm>
            <a:off x="7543800" y="304800"/>
            <a:ext cx="1143000" cy="973138"/>
            <a:chOff x="3799" y="2064"/>
            <a:chExt cx="1433" cy="1136"/>
          </a:xfrm>
        </p:grpSpPr>
        <p:grpSp>
          <p:nvGrpSpPr>
            <p:cNvPr id="6401" name="Group 5"/>
            <p:cNvGrpSpPr>
              <a:grpSpLocks/>
            </p:cNvGrpSpPr>
            <p:nvPr/>
          </p:nvGrpSpPr>
          <p:grpSpPr bwMode="auto">
            <a:xfrm>
              <a:off x="4080" y="2064"/>
              <a:ext cx="1152" cy="1136"/>
              <a:chOff x="144" y="144"/>
              <a:chExt cx="1152" cy="1136"/>
            </a:xfrm>
          </p:grpSpPr>
          <p:sp>
            <p:nvSpPr>
              <p:cNvPr id="640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41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41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41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41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641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41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41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6402"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6148"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1272"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00"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6149"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1273"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737534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58371"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0"/>
            <a:ext cx="4108450" cy="4505325"/>
          </a:xfrm>
          <a:prstGeom prst="rect">
            <a:avLst/>
          </a:prstGeom>
          <a:noFill/>
          <a:ln w="9525">
            <a:noFill/>
            <a:miter lim="800000"/>
            <a:headEnd/>
            <a:tailEnd/>
          </a:ln>
        </p:spPr>
      </p:pic>
      <p:pic>
        <p:nvPicPr>
          <p:cNvPr id="58372"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58373"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0"/>
            <a:ext cx="1524000" cy="1655763"/>
          </a:xfrm>
          <a:prstGeom prst="rect">
            <a:avLst/>
          </a:prstGeom>
          <a:noFill/>
          <a:ln w="9525">
            <a:noFill/>
            <a:miter lim="800000"/>
            <a:headEnd/>
            <a:tailEnd/>
          </a:ln>
        </p:spPr>
      </p:pic>
      <p:sp>
        <p:nvSpPr>
          <p:cNvPr id="58374" name="TextBox 12"/>
          <p:cNvSpPr txBox="1">
            <a:spLocks noChangeArrowheads="1"/>
          </p:cNvSpPr>
          <p:nvPr/>
        </p:nvSpPr>
        <p:spPr bwMode="auto">
          <a:xfrm>
            <a:off x="5181600" y="3962400"/>
            <a:ext cx="434975" cy="584200"/>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77" name="TextBox 8"/>
          <p:cNvSpPr txBox="1">
            <a:spLocks noChangeArrowheads="1"/>
          </p:cNvSpPr>
          <p:nvPr/>
        </p:nvSpPr>
        <p:spPr bwMode="auto">
          <a:xfrm>
            <a:off x="3352800" y="0"/>
            <a:ext cx="2143125" cy="584200"/>
          </a:xfrm>
          <a:prstGeom prst="rect">
            <a:avLst/>
          </a:prstGeom>
          <a:noFill/>
          <a:ln w="9525">
            <a:noFill/>
            <a:miter lim="800000"/>
            <a:headEnd/>
            <a:tailEnd/>
          </a:ln>
        </p:spPr>
        <p:txBody>
          <a:bodyPr wrap="none">
            <a:spAutoFit/>
          </a:bodyPr>
          <a:lstStyle/>
          <a:p>
            <a:r>
              <a:rPr lang="en-US" sz="3200"/>
              <a:t>Perception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Things to Remember</a:t>
            </a:r>
          </a:p>
        </p:txBody>
      </p:sp>
      <p:sp>
        <p:nvSpPr>
          <p:cNvPr id="70659" name="Content Placeholder 2"/>
          <p:cNvSpPr>
            <a:spLocks noGrp="1"/>
          </p:cNvSpPr>
          <p:nvPr>
            <p:ph idx="1"/>
          </p:nvPr>
        </p:nvSpPr>
        <p:spPr>
          <a:xfrm>
            <a:off x="457200" y="990600"/>
            <a:ext cx="6096000" cy="5135563"/>
          </a:xfrm>
        </p:spPr>
        <p:txBody>
          <a:bodyPr>
            <a:normAutofit fontScale="85000" lnSpcReduction="20000"/>
          </a:bodyPr>
          <a:lstStyle/>
          <a:p>
            <a:pPr>
              <a:defRPr/>
            </a:pPr>
            <a:r>
              <a:rPr lang="en-US" dirty="0" smtClean="0"/>
              <a:t>Sometimes it makes sense to think of images and filtering in the frequency domain</a:t>
            </a:r>
          </a:p>
          <a:p>
            <a:pPr lvl="1">
              <a:defRPr/>
            </a:pPr>
            <a:r>
              <a:rPr lang="en-US" dirty="0" smtClean="0"/>
              <a:t>Fourier analysis</a:t>
            </a:r>
          </a:p>
          <a:p>
            <a:pPr>
              <a:defRPr/>
            </a:pPr>
            <a:endParaRPr lang="en-US" dirty="0" smtClean="0"/>
          </a:p>
          <a:p>
            <a:pPr>
              <a:defRPr/>
            </a:pPr>
            <a:r>
              <a:rPr lang="en-US" dirty="0" smtClean="0"/>
              <a:t>Can be faster to filter using FFT for large images (N </a:t>
            </a:r>
            <a:r>
              <a:rPr lang="en-US" dirty="0" err="1" smtClean="0"/>
              <a:t>logN</a:t>
            </a:r>
            <a:r>
              <a:rPr lang="en-US" dirty="0" smtClean="0"/>
              <a:t> vs. N</a:t>
            </a:r>
            <a:r>
              <a:rPr lang="en-US" baseline="30000" dirty="0" smtClean="0"/>
              <a:t>2</a:t>
            </a:r>
            <a:r>
              <a:rPr lang="en-US" dirty="0" smtClean="0"/>
              <a:t> for auto-correlation)</a:t>
            </a:r>
          </a:p>
          <a:p>
            <a:pPr>
              <a:defRPr/>
            </a:pPr>
            <a:endParaRPr lang="en-US" dirty="0" smtClean="0"/>
          </a:p>
          <a:p>
            <a:pPr>
              <a:defRPr/>
            </a:pPr>
            <a:r>
              <a:rPr lang="en-US" dirty="0" smtClean="0"/>
              <a:t>Images are mostly smooth</a:t>
            </a:r>
          </a:p>
          <a:p>
            <a:pPr lvl="1">
              <a:defRPr/>
            </a:pPr>
            <a:r>
              <a:rPr lang="en-US" dirty="0" smtClean="0"/>
              <a:t>Basis for compression</a:t>
            </a:r>
          </a:p>
          <a:p>
            <a:pPr>
              <a:defRPr/>
            </a:pPr>
            <a:endParaRPr lang="en-US" dirty="0" smtClean="0"/>
          </a:p>
          <a:p>
            <a:pPr>
              <a:defRPr/>
            </a:pPr>
            <a:r>
              <a:rPr lang="en-US" dirty="0" smtClean="0"/>
              <a:t>Remember to low-pass before sampling</a:t>
            </a:r>
          </a:p>
          <a:p>
            <a:pPr>
              <a:defRPr/>
            </a:pPr>
            <a:endParaRPr lang="en-US" dirty="0" smtClean="0"/>
          </a:p>
          <a:p>
            <a:pPr>
              <a:defRPr/>
            </a:pPr>
            <a:endParaRPr lang="en-US" dirty="0" smtClean="0"/>
          </a:p>
        </p:txBody>
      </p:sp>
      <p:pic>
        <p:nvPicPr>
          <p:cNvPr id="59396" name="Picture 3"/>
          <p:cNvPicPr>
            <a:picLocks noChangeAspect="1" noChangeArrowheads="1"/>
          </p:cNvPicPr>
          <p:nvPr/>
        </p:nvPicPr>
        <p:blipFill>
          <a:blip r:embed="rId2" cstate="print"/>
          <a:srcRect l="38501" t="61481" r="40927" b="5122"/>
          <a:stretch>
            <a:fillRect/>
          </a:stretch>
        </p:blipFill>
        <p:spPr bwMode="auto">
          <a:xfrm>
            <a:off x="6977063" y="1111250"/>
            <a:ext cx="1585912" cy="1447800"/>
          </a:xfrm>
          <a:prstGeom prst="rect">
            <a:avLst/>
          </a:prstGeom>
          <a:noFill/>
          <a:ln w="9525">
            <a:noFill/>
            <a:miter lim="800000"/>
            <a:headEnd/>
            <a:tailEnd/>
          </a:ln>
        </p:spPr>
      </p:pic>
      <p:pic>
        <p:nvPicPr>
          <p:cNvPr id="59397" name="Picture 5"/>
          <p:cNvPicPr>
            <a:picLocks noChangeAspect="1" noChangeArrowheads="1"/>
          </p:cNvPicPr>
          <p:nvPr/>
        </p:nvPicPr>
        <p:blipFill>
          <a:blip r:embed="rId3" cstate="print"/>
          <a:srcRect/>
          <a:stretch>
            <a:fillRect/>
          </a:stretch>
        </p:blipFill>
        <p:spPr bwMode="auto">
          <a:xfrm>
            <a:off x="7467600" y="76200"/>
            <a:ext cx="609600" cy="609600"/>
          </a:xfrm>
          <a:prstGeom prst="rect">
            <a:avLst/>
          </a:prstGeom>
          <a:noFill/>
          <a:ln w="9525">
            <a:noFill/>
            <a:miter lim="800000"/>
            <a:headEnd/>
            <a:tailEnd/>
          </a:ln>
        </p:spPr>
      </p:pic>
      <p:sp>
        <p:nvSpPr>
          <p:cNvPr id="7" name="Down Arrow 6"/>
          <p:cNvSpPr/>
          <p:nvPr/>
        </p:nvSpPr>
        <p:spPr>
          <a:xfrm>
            <a:off x="7664450" y="762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C:\Users\Hoiem\Documents\Classes\Computational Photography - Fall 2010\lectures\demos\fftims\flowers_fft.png"/>
          <p:cNvPicPr>
            <a:picLocks noChangeArrowheads="1"/>
          </p:cNvPicPr>
          <p:nvPr/>
        </p:nvPicPr>
        <p:blipFill>
          <a:blip r:embed="rId4" cstate="print"/>
          <a:srcRect l="29167" t="8333" r="26042" b="12500"/>
          <a:stretch>
            <a:fillRect/>
          </a:stretch>
        </p:blipFill>
        <p:spPr bwMode="auto">
          <a:xfrm>
            <a:off x="7239000" y="4038600"/>
            <a:ext cx="1143000" cy="1143000"/>
          </a:xfrm>
          <a:prstGeom prst="rect">
            <a:avLst/>
          </a:prstGeom>
          <a:noFill/>
          <a:ln w="9525">
            <a:noFill/>
            <a:miter lim="800000"/>
            <a:headEnd/>
            <a:tailEnd/>
          </a:ln>
        </p:spPr>
      </p:pic>
      <p:pic>
        <p:nvPicPr>
          <p:cNvPr id="9" name="Picture 6" descr="sine-sample-5"/>
          <p:cNvPicPr>
            <a:picLocks noChangeAspect="1" noChangeArrowheads="1"/>
          </p:cNvPicPr>
          <p:nvPr/>
        </p:nvPicPr>
        <p:blipFill>
          <a:blip r:embed="rId5" cstate="print"/>
          <a:srcRect l="41235"/>
          <a:stretch>
            <a:fillRect/>
          </a:stretch>
        </p:blipFill>
        <p:spPr bwMode="auto">
          <a:xfrm>
            <a:off x="6629400" y="5334000"/>
            <a:ext cx="2286000" cy="977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t>Practice question</a:t>
            </a:r>
          </a:p>
        </p:txBody>
      </p:sp>
      <p:sp>
        <p:nvSpPr>
          <p:cNvPr id="60419" name="Content Placeholder 2"/>
          <p:cNvSpPr>
            <a:spLocks noGrp="1"/>
          </p:cNvSpPr>
          <p:nvPr>
            <p:ph idx="1"/>
          </p:nvPr>
        </p:nvSpPr>
        <p:spPr/>
        <p:txBody>
          <a:bodyPr/>
          <a:lstStyle/>
          <a:p>
            <a:pPr marL="514350" indent="-514350">
              <a:buFont typeface="Calibri" pitchFamily="34" charset="0"/>
              <a:buAutoNum type="arabicPeriod"/>
            </a:pPr>
            <a:r>
              <a:rPr lang="en-US" smtClean="0"/>
              <a:t>Match the spatial domain image to the Fourier magnitude image</a:t>
            </a:r>
          </a:p>
        </p:txBody>
      </p:sp>
      <p:pic>
        <p:nvPicPr>
          <p:cNvPr id="60420" name="Picture 2"/>
          <p:cNvPicPr>
            <a:picLocks noChangeAspect="1" noChangeArrowheads="1"/>
          </p:cNvPicPr>
          <p:nvPr/>
        </p:nvPicPr>
        <p:blipFill>
          <a:blip r:embed="rId2" cstate="print"/>
          <a:srcRect l="12308" t="45232" r="61539" b="12923"/>
          <a:stretch>
            <a:fillRect/>
          </a:stretch>
        </p:blipFill>
        <p:spPr bwMode="auto">
          <a:xfrm>
            <a:off x="685800" y="5257800"/>
            <a:ext cx="762000" cy="762000"/>
          </a:xfrm>
          <a:prstGeom prst="rect">
            <a:avLst/>
          </a:prstGeom>
          <a:noFill/>
          <a:ln w="9525">
            <a:noFill/>
            <a:miter lim="800000"/>
            <a:headEnd/>
            <a:tailEnd/>
          </a:ln>
        </p:spPr>
      </p:pic>
      <p:pic>
        <p:nvPicPr>
          <p:cNvPr id="60421" name="Picture 2"/>
          <p:cNvPicPr>
            <a:picLocks noChangeArrowheads="1"/>
          </p:cNvPicPr>
          <p:nvPr/>
        </p:nvPicPr>
        <p:blipFill>
          <a:blip r:embed="rId3" cstate="print"/>
          <a:srcRect l="50603" t="52437" r="24097" b="18646"/>
          <a:stretch>
            <a:fillRect/>
          </a:stretch>
        </p:blipFill>
        <p:spPr bwMode="auto">
          <a:xfrm>
            <a:off x="3581400" y="2590800"/>
            <a:ext cx="1447800" cy="1252538"/>
          </a:xfrm>
          <a:prstGeom prst="rect">
            <a:avLst/>
          </a:prstGeom>
          <a:noFill/>
          <a:ln w="9525">
            <a:noFill/>
            <a:miter lim="800000"/>
            <a:headEnd/>
            <a:tailEnd/>
          </a:ln>
        </p:spPr>
      </p:pic>
      <p:pic>
        <p:nvPicPr>
          <p:cNvPr id="60422" name="Picture 1"/>
          <p:cNvPicPr>
            <a:picLocks noChangeArrowheads="1"/>
          </p:cNvPicPr>
          <p:nvPr/>
        </p:nvPicPr>
        <p:blipFill>
          <a:blip r:embed="rId4" cstate="print"/>
          <a:srcRect l="6902" t="17175" r="61354" b="6760"/>
          <a:stretch>
            <a:fillRect/>
          </a:stretch>
        </p:blipFill>
        <p:spPr bwMode="auto">
          <a:xfrm>
            <a:off x="1600200" y="4267200"/>
            <a:ext cx="1752600" cy="2362200"/>
          </a:xfrm>
          <a:prstGeom prst="rect">
            <a:avLst/>
          </a:prstGeom>
          <a:noFill/>
          <a:ln w="9525">
            <a:noFill/>
            <a:miter lim="800000"/>
            <a:headEnd/>
            <a:tailEnd/>
          </a:ln>
        </p:spPr>
      </p:pic>
      <p:pic>
        <p:nvPicPr>
          <p:cNvPr id="60423" name="Picture 2" descr="C:\Users\Hoiem\Documents\Classes\Computational Photography - Fall 2010\lectures\demos\fftims\flowers_fft.png"/>
          <p:cNvPicPr>
            <a:picLocks noChangeArrowheads="1"/>
          </p:cNvPicPr>
          <p:nvPr/>
        </p:nvPicPr>
        <p:blipFill>
          <a:blip r:embed="rId5" cstate="print"/>
          <a:srcRect l="29167" t="8333" r="26042" b="12500"/>
          <a:stretch>
            <a:fillRect/>
          </a:stretch>
        </p:blipFill>
        <p:spPr bwMode="auto">
          <a:xfrm>
            <a:off x="1828800" y="2514600"/>
            <a:ext cx="1447800" cy="1295400"/>
          </a:xfrm>
          <a:prstGeom prst="rect">
            <a:avLst/>
          </a:prstGeom>
          <a:noFill/>
          <a:ln w="9525">
            <a:noFill/>
            <a:miter lim="800000"/>
            <a:headEnd/>
            <a:tailEnd/>
          </a:ln>
        </p:spPr>
      </p:pic>
      <p:pic>
        <p:nvPicPr>
          <p:cNvPr id="60424" name="Picture 2"/>
          <p:cNvPicPr>
            <a:picLocks noChangeAspect="1" noChangeArrowheads="1"/>
          </p:cNvPicPr>
          <p:nvPr/>
        </p:nvPicPr>
        <p:blipFill>
          <a:blip r:embed="rId6" cstate="print"/>
          <a:srcRect l="41473" t="65628" r="43102" b="6952"/>
          <a:stretch>
            <a:fillRect/>
          </a:stretch>
        </p:blipFill>
        <p:spPr bwMode="auto">
          <a:xfrm>
            <a:off x="304800" y="2514600"/>
            <a:ext cx="1295400" cy="1295400"/>
          </a:xfrm>
          <a:prstGeom prst="rect">
            <a:avLst/>
          </a:prstGeom>
          <a:noFill/>
          <a:ln w="9525">
            <a:noFill/>
            <a:miter lim="800000"/>
            <a:headEnd/>
            <a:tailEnd/>
          </a:ln>
        </p:spPr>
      </p:pic>
      <p:pic>
        <p:nvPicPr>
          <p:cNvPr id="60425" name="Picture 2"/>
          <p:cNvPicPr>
            <a:picLocks noChangeAspect="1" noChangeArrowheads="1"/>
          </p:cNvPicPr>
          <p:nvPr/>
        </p:nvPicPr>
        <p:blipFill>
          <a:blip r:embed="rId7" cstate="print"/>
          <a:srcRect l="41586" t="14526" r="37196" b="49263"/>
          <a:stretch>
            <a:fillRect/>
          </a:stretch>
        </p:blipFill>
        <p:spPr bwMode="auto">
          <a:xfrm>
            <a:off x="5943600" y="5257800"/>
            <a:ext cx="873125" cy="838200"/>
          </a:xfrm>
          <a:prstGeom prst="rect">
            <a:avLst/>
          </a:prstGeom>
          <a:noFill/>
          <a:ln w="9525">
            <a:noFill/>
            <a:miter lim="800000"/>
            <a:headEnd/>
            <a:tailEnd/>
          </a:ln>
        </p:spPr>
      </p:pic>
      <p:pic>
        <p:nvPicPr>
          <p:cNvPr id="60426" name="Picture 3" descr="C:\Users\Hoiem\Documents\Classes\Computational Photography - Fall 2010\lectures\demos\fftims\sea.png"/>
          <p:cNvPicPr>
            <a:picLocks noChangeAspect="1" noChangeArrowheads="1"/>
          </p:cNvPicPr>
          <p:nvPr/>
        </p:nvPicPr>
        <p:blipFill>
          <a:blip r:embed="rId8" cstate="print"/>
          <a:srcRect/>
          <a:stretch>
            <a:fillRect/>
          </a:stretch>
        </p:blipFill>
        <p:spPr bwMode="auto">
          <a:xfrm>
            <a:off x="6934200" y="4953000"/>
            <a:ext cx="2032000" cy="1524000"/>
          </a:xfrm>
          <a:prstGeom prst="rect">
            <a:avLst/>
          </a:prstGeom>
          <a:noFill/>
          <a:ln w="9525">
            <a:noFill/>
            <a:miter lim="800000"/>
            <a:headEnd/>
            <a:tailEnd/>
          </a:ln>
        </p:spPr>
      </p:pic>
      <p:pic>
        <p:nvPicPr>
          <p:cNvPr id="60427" name="Picture 4" descr="C:\Users\Hoiem\Documents\Classes\Computational Photography - Fall 2010\lectures\demos\fftims\sea_fft.png"/>
          <p:cNvPicPr>
            <a:picLocks noChangeArrowheads="1"/>
          </p:cNvPicPr>
          <p:nvPr/>
        </p:nvPicPr>
        <p:blipFill>
          <a:blip r:embed="rId9" cstate="print"/>
          <a:srcRect l="13542" t="9721" r="10417" b="13889"/>
          <a:stretch>
            <a:fillRect/>
          </a:stretch>
        </p:blipFill>
        <p:spPr bwMode="auto">
          <a:xfrm>
            <a:off x="5410200" y="2667000"/>
            <a:ext cx="1371600" cy="1219200"/>
          </a:xfrm>
          <a:prstGeom prst="rect">
            <a:avLst/>
          </a:prstGeom>
          <a:noFill/>
          <a:ln w="9525">
            <a:noFill/>
            <a:miter lim="800000"/>
            <a:headEnd/>
            <a:tailEnd/>
          </a:ln>
        </p:spPr>
      </p:pic>
      <p:pic>
        <p:nvPicPr>
          <p:cNvPr id="60428" name="Picture 5" descr="C:\Users\Hoiem\Documents\Classes\Computational Photography - Fall 2010\lectures\demos\fftims\beijing.png"/>
          <p:cNvPicPr>
            <a:picLocks noChangeAspect="1" noChangeArrowheads="1"/>
          </p:cNvPicPr>
          <p:nvPr/>
        </p:nvPicPr>
        <p:blipFill>
          <a:blip r:embed="rId10" cstate="print"/>
          <a:srcRect/>
          <a:stretch>
            <a:fillRect/>
          </a:stretch>
        </p:blipFill>
        <p:spPr bwMode="auto">
          <a:xfrm>
            <a:off x="3657600" y="4800600"/>
            <a:ext cx="2057400" cy="1543050"/>
          </a:xfrm>
          <a:prstGeom prst="rect">
            <a:avLst/>
          </a:prstGeom>
          <a:noFill/>
          <a:ln w="9525">
            <a:noFill/>
            <a:miter lim="800000"/>
            <a:headEnd/>
            <a:tailEnd/>
          </a:ln>
        </p:spPr>
      </p:pic>
      <p:pic>
        <p:nvPicPr>
          <p:cNvPr id="60429" name="Picture 6" descr="C:\Users\Hoiem\Documents\Classes\Computational Photography - Fall 2010\lectures\demos\fftims\beijing_fft.png"/>
          <p:cNvPicPr>
            <a:picLocks noChangeArrowheads="1"/>
          </p:cNvPicPr>
          <p:nvPr/>
        </p:nvPicPr>
        <p:blipFill>
          <a:blip r:embed="rId11" cstate="print"/>
          <a:srcRect l="13542" t="11111" r="10417" b="13889"/>
          <a:stretch>
            <a:fillRect/>
          </a:stretch>
        </p:blipFill>
        <p:spPr bwMode="auto">
          <a:xfrm>
            <a:off x="7086600" y="2667000"/>
            <a:ext cx="1295400" cy="1219200"/>
          </a:xfrm>
          <a:prstGeom prst="rect">
            <a:avLst/>
          </a:prstGeom>
          <a:noFill/>
          <a:ln w="9525">
            <a:noFill/>
            <a:miter lim="800000"/>
            <a:headEnd/>
            <a:tailEnd/>
          </a:ln>
        </p:spPr>
      </p:pic>
      <p:sp>
        <p:nvSpPr>
          <p:cNvPr id="60430" name="TextBox 14"/>
          <p:cNvSpPr txBox="1">
            <a:spLocks noChangeArrowheads="1"/>
          </p:cNvSpPr>
          <p:nvPr/>
        </p:nvSpPr>
        <p:spPr bwMode="auto">
          <a:xfrm>
            <a:off x="762000" y="2220913"/>
            <a:ext cx="312738" cy="369887"/>
          </a:xfrm>
          <a:prstGeom prst="rect">
            <a:avLst/>
          </a:prstGeom>
          <a:noFill/>
          <a:ln w="9525">
            <a:noFill/>
            <a:miter lim="800000"/>
            <a:headEnd/>
            <a:tailEnd/>
          </a:ln>
        </p:spPr>
        <p:txBody>
          <a:bodyPr wrap="none">
            <a:spAutoFit/>
          </a:bodyPr>
          <a:lstStyle/>
          <a:p>
            <a:r>
              <a:rPr lang="en-US"/>
              <a:t>1</a:t>
            </a:r>
          </a:p>
        </p:txBody>
      </p:sp>
      <p:sp>
        <p:nvSpPr>
          <p:cNvPr id="60431" name="TextBox 15"/>
          <p:cNvSpPr txBox="1">
            <a:spLocks noChangeArrowheads="1"/>
          </p:cNvSpPr>
          <p:nvPr/>
        </p:nvSpPr>
        <p:spPr bwMode="auto">
          <a:xfrm>
            <a:off x="7543800" y="2286000"/>
            <a:ext cx="312738" cy="369888"/>
          </a:xfrm>
          <a:prstGeom prst="rect">
            <a:avLst/>
          </a:prstGeom>
          <a:noFill/>
          <a:ln w="9525">
            <a:noFill/>
            <a:miter lim="800000"/>
            <a:headEnd/>
            <a:tailEnd/>
          </a:ln>
        </p:spPr>
        <p:txBody>
          <a:bodyPr wrap="none">
            <a:spAutoFit/>
          </a:bodyPr>
          <a:lstStyle/>
          <a:p>
            <a:r>
              <a:rPr lang="en-US"/>
              <a:t>5</a:t>
            </a:r>
          </a:p>
        </p:txBody>
      </p:sp>
      <p:sp>
        <p:nvSpPr>
          <p:cNvPr id="60432" name="TextBox 17"/>
          <p:cNvSpPr txBox="1">
            <a:spLocks noChangeArrowheads="1"/>
          </p:cNvSpPr>
          <p:nvPr/>
        </p:nvSpPr>
        <p:spPr bwMode="auto">
          <a:xfrm>
            <a:off x="5943600" y="2286000"/>
            <a:ext cx="312738" cy="369888"/>
          </a:xfrm>
          <a:prstGeom prst="rect">
            <a:avLst/>
          </a:prstGeom>
          <a:noFill/>
          <a:ln w="9525">
            <a:noFill/>
            <a:miter lim="800000"/>
            <a:headEnd/>
            <a:tailEnd/>
          </a:ln>
        </p:spPr>
        <p:txBody>
          <a:bodyPr wrap="none">
            <a:spAutoFit/>
          </a:bodyPr>
          <a:lstStyle/>
          <a:p>
            <a:r>
              <a:rPr lang="en-US"/>
              <a:t>4</a:t>
            </a:r>
          </a:p>
        </p:txBody>
      </p:sp>
      <p:sp>
        <p:nvSpPr>
          <p:cNvPr id="60433" name="TextBox 18"/>
          <p:cNvSpPr txBox="1">
            <a:spLocks noChangeArrowheads="1"/>
          </p:cNvSpPr>
          <p:nvPr/>
        </p:nvSpPr>
        <p:spPr bwMode="auto">
          <a:xfrm>
            <a:off x="838200" y="4572000"/>
            <a:ext cx="338138" cy="369888"/>
          </a:xfrm>
          <a:prstGeom prst="rect">
            <a:avLst/>
          </a:prstGeom>
          <a:noFill/>
          <a:ln w="9525">
            <a:noFill/>
            <a:miter lim="800000"/>
            <a:headEnd/>
            <a:tailEnd/>
          </a:ln>
        </p:spPr>
        <p:txBody>
          <a:bodyPr wrap="none">
            <a:spAutoFit/>
          </a:bodyPr>
          <a:lstStyle/>
          <a:p>
            <a:r>
              <a:rPr lang="en-US"/>
              <a:t>A</a:t>
            </a:r>
          </a:p>
        </p:txBody>
      </p:sp>
      <p:sp>
        <p:nvSpPr>
          <p:cNvPr id="60434" name="TextBox 19"/>
          <p:cNvSpPr txBox="1">
            <a:spLocks noChangeArrowheads="1"/>
          </p:cNvSpPr>
          <p:nvPr/>
        </p:nvSpPr>
        <p:spPr bwMode="auto">
          <a:xfrm>
            <a:off x="4191000" y="2209800"/>
            <a:ext cx="312738" cy="369888"/>
          </a:xfrm>
          <a:prstGeom prst="rect">
            <a:avLst/>
          </a:prstGeom>
          <a:noFill/>
          <a:ln w="9525">
            <a:noFill/>
            <a:miter lim="800000"/>
            <a:headEnd/>
            <a:tailEnd/>
          </a:ln>
        </p:spPr>
        <p:txBody>
          <a:bodyPr wrap="none">
            <a:spAutoFit/>
          </a:bodyPr>
          <a:lstStyle/>
          <a:p>
            <a:r>
              <a:rPr lang="en-US"/>
              <a:t>3</a:t>
            </a:r>
          </a:p>
        </p:txBody>
      </p:sp>
      <p:sp>
        <p:nvSpPr>
          <p:cNvPr id="60435" name="TextBox 20"/>
          <p:cNvSpPr txBox="1">
            <a:spLocks noChangeArrowheads="1"/>
          </p:cNvSpPr>
          <p:nvPr/>
        </p:nvSpPr>
        <p:spPr bwMode="auto">
          <a:xfrm>
            <a:off x="2362200" y="2133600"/>
            <a:ext cx="312738" cy="369888"/>
          </a:xfrm>
          <a:prstGeom prst="rect">
            <a:avLst/>
          </a:prstGeom>
          <a:noFill/>
          <a:ln w="9525">
            <a:noFill/>
            <a:miter lim="800000"/>
            <a:headEnd/>
            <a:tailEnd/>
          </a:ln>
        </p:spPr>
        <p:txBody>
          <a:bodyPr wrap="none">
            <a:spAutoFit/>
          </a:bodyPr>
          <a:lstStyle/>
          <a:p>
            <a:r>
              <a:rPr lang="en-US"/>
              <a:t>2</a:t>
            </a:r>
          </a:p>
        </p:txBody>
      </p:sp>
      <p:sp>
        <p:nvSpPr>
          <p:cNvPr id="60437" name="TextBox 22"/>
          <p:cNvSpPr txBox="1">
            <a:spLocks noChangeArrowheads="1"/>
          </p:cNvSpPr>
          <p:nvPr/>
        </p:nvSpPr>
        <p:spPr bwMode="auto">
          <a:xfrm>
            <a:off x="4572000" y="4495800"/>
            <a:ext cx="350838" cy="369888"/>
          </a:xfrm>
          <a:prstGeom prst="rect">
            <a:avLst/>
          </a:prstGeom>
          <a:noFill/>
          <a:ln w="9525">
            <a:noFill/>
            <a:miter lim="800000"/>
            <a:headEnd/>
            <a:tailEnd/>
          </a:ln>
        </p:spPr>
        <p:txBody>
          <a:bodyPr wrap="none">
            <a:spAutoFit/>
          </a:bodyPr>
          <a:lstStyle/>
          <a:p>
            <a:r>
              <a:rPr lang="en-US"/>
              <a:t>C</a:t>
            </a:r>
          </a:p>
        </p:txBody>
      </p:sp>
      <p:sp>
        <p:nvSpPr>
          <p:cNvPr id="60438" name="TextBox 23"/>
          <p:cNvSpPr txBox="1">
            <a:spLocks noChangeArrowheads="1"/>
          </p:cNvSpPr>
          <p:nvPr/>
        </p:nvSpPr>
        <p:spPr bwMode="auto">
          <a:xfrm>
            <a:off x="2362200" y="3886200"/>
            <a:ext cx="338138" cy="369888"/>
          </a:xfrm>
          <a:prstGeom prst="rect">
            <a:avLst/>
          </a:prstGeom>
          <a:noFill/>
          <a:ln w="9525">
            <a:noFill/>
            <a:miter lim="800000"/>
            <a:headEnd/>
            <a:tailEnd/>
          </a:ln>
        </p:spPr>
        <p:txBody>
          <a:bodyPr wrap="none">
            <a:spAutoFit/>
          </a:bodyPr>
          <a:lstStyle/>
          <a:p>
            <a:r>
              <a:rPr lang="en-US"/>
              <a:t>B</a:t>
            </a:r>
          </a:p>
        </p:txBody>
      </p:sp>
      <p:sp>
        <p:nvSpPr>
          <p:cNvPr id="60439" name="TextBox 24"/>
          <p:cNvSpPr txBox="1">
            <a:spLocks noChangeArrowheads="1"/>
          </p:cNvSpPr>
          <p:nvPr/>
        </p:nvSpPr>
        <p:spPr bwMode="auto">
          <a:xfrm>
            <a:off x="6248400" y="4800600"/>
            <a:ext cx="350838" cy="369888"/>
          </a:xfrm>
          <a:prstGeom prst="rect">
            <a:avLst/>
          </a:prstGeom>
          <a:noFill/>
          <a:ln w="9525">
            <a:noFill/>
            <a:miter lim="800000"/>
            <a:headEnd/>
            <a:tailEnd/>
          </a:ln>
        </p:spPr>
        <p:txBody>
          <a:bodyPr wrap="none">
            <a:spAutoFit/>
          </a:bodyPr>
          <a:lstStyle/>
          <a:p>
            <a:r>
              <a:rPr lang="en-US"/>
              <a:t>D</a:t>
            </a:r>
          </a:p>
        </p:txBody>
      </p:sp>
      <p:sp>
        <p:nvSpPr>
          <p:cNvPr id="60440" name="TextBox 26"/>
          <p:cNvSpPr txBox="1">
            <a:spLocks noChangeArrowheads="1"/>
          </p:cNvSpPr>
          <p:nvPr/>
        </p:nvSpPr>
        <p:spPr bwMode="auto">
          <a:xfrm>
            <a:off x="7848600" y="4495800"/>
            <a:ext cx="338138" cy="369888"/>
          </a:xfrm>
          <a:prstGeom prst="rect">
            <a:avLst/>
          </a:prstGeom>
          <a:noFill/>
          <a:ln w="9525">
            <a:noFill/>
            <a:miter lim="800000"/>
            <a:headEnd/>
            <a:tailEnd/>
          </a:ln>
        </p:spPr>
        <p:txBody>
          <a:bodyPr wrap="none">
            <a:spAutoFit/>
          </a:bodyPr>
          <a:lstStyle/>
          <a:p>
            <a:r>
              <a:rPr lang="en-US"/>
              <a:t>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smtClean="0"/>
              <a:t>Next class</a:t>
            </a:r>
          </a:p>
        </p:txBody>
      </p:sp>
      <p:sp>
        <p:nvSpPr>
          <p:cNvPr id="61443" name="Content Placeholder 2"/>
          <p:cNvSpPr>
            <a:spLocks noGrp="1"/>
          </p:cNvSpPr>
          <p:nvPr>
            <p:ph idx="1"/>
          </p:nvPr>
        </p:nvSpPr>
        <p:spPr/>
        <p:txBody>
          <a:bodyPr/>
          <a:lstStyle/>
          <a:p>
            <a:pPr eaLnBrk="1" hangingPunct="1"/>
            <a:endParaRPr lang="en-US" dirty="0" smtClean="0"/>
          </a:p>
          <a:p>
            <a:pPr eaLnBrk="1" hangingPunct="1"/>
            <a:r>
              <a:rPr lang="en-US" dirty="0" smtClean="0"/>
              <a:t>Template matching</a:t>
            </a:r>
          </a:p>
          <a:p>
            <a:pPr eaLnBrk="1" hangingPunct="1"/>
            <a:endParaRPr lang="en-US" dirty="0" smtClean="0"/>
          </a:p>
          <a:p>
            <a:pPr eaLnBrk="1" hangingPunct="1"/>
            <a:r>
              <a:rPr lang="en-US" dirty="0" smtClean="0"/>
              <a:t>Image Pyramids</a:t>
            </a:r>
          </a:p>
          <a:p>
            <a:pPr eaLnBrk="1" hangingPunct="1"/>
            <a:endParaRPr lang="en-US" dirty="0" smtClean="0"/>
          </a:p>
          <a:p>
            <a:pPr eaLnBrk="1" hangingPunct="1"/>
            <a:r>
              <a:rPr lang="en-US" dirty="0" smtClean="0"/>
              <a:t>Filter banks and texture </a:t>
            </a:r>
          </a:p>
          <a:p>
            <a:pPr eaLnBrk="1" hangingPunct="1"/>
            <a:endParaRPr lang="en-US" dirty="0" smtClean="0"/>
          </a:p>
          <a:p>
            <a:pPr eaLnBrk="1" hangingPunct="1"/>
            <a:r>
              <a:rPr lang="en-US" dirty="0" err="1" smtClean="0"/>
              <a:t>Denoising</a:t>
            </a:r>
            <a:r>
              <a:rPr lang="en-US" dirty="0" smtClean="0"/>
              <a:t>, Compression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graphicFrame>
        <p:nvGraphicFramePr>
          <p:cNvPr id="271488" name="Group 128"/>
          <p:cNvGraphicFramePr>
            <a:graphicFrameLocks noGrp="1"/>
          </p:cNvGraphicFramePr>
          <p:nvPr>
            <p:ph idx="1"/>
          </p:nvPr>
        </p:nvGraphicFramePr>
        <p:xfrm>
          <a:off x="4724400" y="2286000"/>
          <a:ext cx="3581400" cy="3429000"/>
        </p:xfrm>
        <a:graphic>
          <a:graphicData uri="http://schemas.openxmlformats.org/drawingml/2006/table">
            <a:tbl>
              <a:tblPr/>
              <a:tblGrid>
                <a:gridCol w="357188"/>
                <a:gridCol w="360362"/>
                <a:gridCol w="355600"/>
                <a:gridCol w="360363"/>
                <a:gridCol w="357187"/>
                <a:gridCol w="357188"/>
                <a:gridCol w="360362"/>
                <a:gridCol w="355600"/>
                <a:gridCol w="360363"/>
                <a:gridCol w="357187"/>
              </a:tblGrid>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218"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2294"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2295"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68"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endParaRPr lang="en-US" sz="3600" dirty="0">
              <a:solidFill>
                <a:srgbClr val="000000"/>
              </a:solidFill>
              <a:latin typeface="Calibri" pitchFamily="34" charset="0"/>
            </a:endParaRPr>
          </a:p>
        </p:txBody>
      </p:sp>
      <p:sp>
        <p:nvSpPr>
          <p:cNvPr id="9470"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9221"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2296" name="Equation" r:id="rId9" imgW="2070000" imgH="355320" progId="Equation.3">
                  <p:embed/>
                </p:oleObj>
              </mc:Choice>
              <mc:Fallback>
                <p:oleObj name="Equation" r:id="rId9" imgW="2070000" imgH="3553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 name="Group 4"/>
          <p:cNvGrpSpPr>
            <a:grpSpLocks noChangeAspect="1"/>
          </p:cNvGrpSpPr>
          <p:nvPr/>
        </p:nvGrpSpPr>
        <p:grpSpPr bwMode="auto">
          <a:xfrm>
            <a:off x="7543800" y="304800"/>
            <a:ext cx="1143000" cy="973138"/>
            <a:chOff x="3799" y="2064"/>
            <a:chExt cx="1433" cy="1136"/>
          </a:xfrm>
        </p:grpSpPr>
        <p:grpSp>
          <p:nvGrpSpPr>
            <p:cNvPr id="31" name="Group 5"/>
            <p:cNvGrpSpPr>
              <a:grpSpLocks/>
            </p:cNvGrpSpPr>
            <p:nvPr/>
          </p:nvGrpSpPr>
          <p:grpSpPr bwMode="auto">
            <a:xfrm>
              <a:off x="4080" y="2064"/>
              <a:ext cx="1152" cy="1136"/>
              <a:chOff x="144" y="144"/>
              <a:chExt cx="1152" cy="1136"/>
            </a:xfrm>
          </p:grpSpPr>
          <p:sp>
            <p:nvSpPr>
              <p:cNvPr id="3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4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2"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5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2297" name="Equation" r:id="rId12" imgW="368280" imgH="203040" progId="Equation.3">
                  <p:embed/>
                </p:oleObj>
              </mc:Choice>
              <mc:Fallback>
                <p:oleObj name="Equation" r:id="rId12" imgW="36828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81727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00"/>
                </a:solidFill>
                <a:latin typeface="Calibri" pitchFamily="34" charset="0"/>
              </a:rPr>
              <a:t>Review: image filtering in spatial </a:t>
            </a:r>
            <a:r>
              <a:rPr lang="en-US" dirty="0" smtClean="0">
                <a:solidFill>
                  <a:srgbClr val="000000"/>
                </a:solidFill>
                <a:latin typeface="Calibri" pitchFamily="34" charset="0"/>
              </a:rPr>
              <a:t>domain</a:t>
            </a:r>
            <a:endParaRPr lang="en-US" dirty="0"/>
          </a:p>
        </p:txBody>
      </p:sp>
      <p:pic>
        <p:nvPicPr>
          <p:cNvPr id="4" name="Picture 4" descr="C:\Documents and Settings\Derek Hoiem\My Documents\Classes\Spring10 - Computer Vision\figs\einstein.jpg"/>
          <p:cNvPicPr>
            <a:picLocks noChangeAspect="1" noChangeArrowheads="1"/>
          </p:cNvPicPr>
          <p:nvPr/>
        </p:nvPicPr>
        <p:blipFill>
          <a:blip r:embed="rId2" cstate="print"/>
          <a:srcRect/>
          <a:stretch>
            <a:fillRect/>
          </a:stretch>
        </p:blipFill>
        <p:spPr bwMode="auto">
          <a:xfrm>
            <a:off x="1" y="1550075"/>
            <a:ext cx="3421828" cy="4382814"/>
          </a:xfrm>
          <a:prstGeom prst="rect">
            <a:avLst/>
          </a:prstGeom>
          <a:noFill/>
          <a:ln w="9525">
            <a:noFill/>
            <a:miter lim="800000"/>
            <a:headEnd/>
            <a:tailEnd/>
          </a:ln>
        </p:spPr>
      </p:pic>
      <p:grpSp>
        <p:nvGrpSpPr>
          <p:cNvPr id="5" name="Group 5"/>
          <p:cNvGrpSpPr>
            <a:grpSpLocks noChangeAspect="1"/>
          </p:cNvGrpSpPr>
          <p:nvPr/>
        </p:nvGrpSpPr>
        <p:grpSpPr bwMode="auto">
          <a:xfrm>
            <a:off x="3612932" y="3200400"/>
            <a:ext cx="1390650" cy="1371600"/>
            <a:chOff x="144" y="144"/>
            <a:chExt cx="1152" cy="1136"/>
          </a:xfrm>
        </p:grpSpPr>
        <p:sp>
          <p:nvSpPr>
            <p:cNvPr id="6"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7"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8"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9"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10"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11"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12"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3"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14"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5"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6"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7"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8"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9"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0"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1"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23" name="TextBox 22"/>
          <p:cNvSpPr txBox="1">
            <a:spLocks noChangeArrowheads="1"/>
          </p:cNvSpPr>
          <p:nvPr/>
        </p:nvSpPr>
        <p:spPr bwMode="auto">
          <a:xfrm>
            <a:off x="3905032" y="4648200"/>
            <a:ext cx="774700" cy="369888"/>
          </a:xfrm>
          <a:prstGeom prst="rect">
            <a:avLst/>
          </a:prstGeom>
          <a:noFill/>
          <a:ln w="9525">
            <a:noFill/>
            <a:miter lim="800000"/>
            <a:headEnd/>
            <a:tailEnd/>
          </a:ln>
        </p:spPr>
        <p:txBody>
          <a:bodyPr wrap="none">
            <a:spAutoFit/>
          </a:bodyPr>
          <a:lstStyle/>
          <a:p>
            <a:r>
              <a:rPr lang="en-US" dirty="0" err="1"/>
              <a:t>Sobel</a:t>
            </a:r>
            <a:endParaRPr lang="en-US" dirty="0"/>
          </a:p>
        </p:txBody>
      </p:sp>
      <p:pic>
        <p:nvPicPr>
          <p:cNvPr id="6146" name="Picture 2" descr="C:\Users\Hoiem\Documents\Classes\Spring 2012 - Computer Vision\lectures\materials\images\einstein_sobel.png"/>
          <p:cNvPicPr>
            <a:picLocks noChangeAspect="1" noChangeArrowheads="1"/>
          </p:cNvPicPr>
          <p:nvPr/>
        </p:nvPicPr>
        <p:blipFill rotWithShape="1">
          <a:blip r:embed="rId3">
            <a:extLst>
              <a:ext uri="{28A0092B-C50C-407E-A947-70E740481C1C}">
                <a14:useLocalDpi xmlns:a14="http://schemas.microsoft.com/office/drawing/2010/main" val="0"/>
              </a:ext>
            </a:extLst>
          </a:blip>
          <a:srcRect l="16013" t="7215" r="13249" b="10471"/>
          <a:stretch/>
        </p:blipFill>
        <p:spPr bwMode="auto">
          <a:xfrm>
            <a:off x="5129048" y="1550075"/>
            <a:ext cx="4035973" cy="438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911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Today’s Class</a:t>
            </a:r>
          </a:p>
        </p:txBody>
      </p:sp>
      <p:sp>
        <p:nvSpPr>
          <p:cNvPr id="11267" name="Content Placeholder 2"/>
          <p:cNvSpPr>
            <a:spLocks noGrp="1"/>
          </p:cNvSpPr>
          <p:nvPr>
            <p:ph idx="1"/>
          </p:nvPr>
        </p:nvSpPr>
        <p:spPr/>
        <p:txBody>
          <a:bodyPr/>
          <a:lstStyle/>
          <a:p>
            <a:endParaRPr lang="en-US" dirty="0" smtClean="0"/>
          </a:p>
          <a:p>
            <a:r>
              <a:rPr lang="en-US" dirty="0" smtClean="0"/>
              <a:t>Fourier transform and frequency domain</a:t>
            </a:r>
          </a:p>
          <a:p>
            <a:pPr lvl="1"/>
            <a:r>
              <a:rPr lang="en-US" dirty="0" smtClean="0"/>
              <a:t>Frequency view of filtering</a:t>
            </a:r>
          </a:p>
          <a:p>
            <a:pPr lvl="1"/>
            <a:r>
              <a:rPr lang="en-US" dirty="0" smtClean="0"/>
              <a:t>Sampling</a:t>
            </a:r>
            <a:endParaRPr lang="en-US" dirty="0" smtClean="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44674</TotalTime>
  <Words>2404</Words>
  <Application>Microsoft Office PowerPoint</Application>
  <PresentationFormat>On-screen Show (4:3)</PresentationFormat>
  <Paragraphs>1456</Paragraphs>
  <Slides>63</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Equation</vt:lpstr>
      <vt:lpstr>Thinking in Frequency</vt:lpstr>
      <vt:lpstr>PowerPoint Presentation</vt:lpstr>
      <vt:lpstr>PowerPoint Presentation</vt:lpstr>
      <vt:lpstr>PowerPoint Presentation</vt:lpstr>
      <vt:lpstr>PowerPoint Presentation</vt:lpstr>
      <vt:lpstr>PowerPoint Presentation</vt:lpstr>
      <vt:lpstr>PowerPoint Presentation</vt:lpstr>
      <vt:lpstr>Review: image filtering in spatial domain</vt:lpstr>
      <vt:lpstr>Today’s Class</vt:lpstr>
      <vt:lpstr>PowerPoint Presentation</vt:lpstr>
      <vt:lpstr>Hybrid Images</vt:lpstr>
      <vt:lpstr>PowerPoint Presentation</vt:lpstr>
      <vt:lpstr>PowerPoint Presentation</vt:lpstr>
      <vt:lpstr>Thinking in terms of frequency</vt:lpstr>
      <vt:lpstr>Jean Baptiste Joseph Fourier (1768-1830)</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PowerPoint Presentation</vt:lpstr>
      <vt:lpstr>Fourier Transform</vt:lpstr>
      <vt:lpstr>Computing the Fourier Transform</vt:lpstr>
      <vt:lpstr>The Convolution Theorem</vt:lpstr>
      <vt:lpstr>Properties of Fourier Transforms</vt:lpstr>
      <vt:lpstr>Filtering in spatial domain</vt:lpstr>
      <vt:lpstr>Filtering in frequency domain</vt:lpstr>
      <vt:lpstr>Fourier Matlab demo</vt:lpstr>
      <vt:lpstr>FFT in Matlab</vt:lpstr>
      <vt:lpstr>Questions</vt:lpstr>
      <vt:lpstr>PowerPoint Presentation</vt:lpstr>
      <vt:lpstr>PowerPoint Presentation</vt:lpstr>
      <vt:lpstr>PowerPoint Presentation</vt:lpstr>
      <vt:lpstr>PowerPoint Presentation</vt:lpstr>
      <vt:lpstr>PowerPoint Presentation</vt:lpstr>
      <vt:lpstr>Aliasing problem</vt:lpstr>
      <vt:lpstr>Aliasing problem</vt:lpstr>
      <vt:lpstr>Aliasing problem</vt:lpstr>
      <vt:lpstr>Aliasing in video</vt:lpstr>
      <vt:lpstr>Aliasing in graphics</vt:lpstr>
      <vt:lpstr>Sampling and aliasing</vt:lpstr>
      <vt:lpstr>Nyquist-Shannon Sampling Theorem</vt:lpstr>
      <vt:lpstr>Anti-aliasing</vt:lpstr>
      <vt:lpstr>Algorithm for downsampling by factor of 2</vt:lpstr>
      <vt:lpstr>Anti-aliasing</vt:lpstr>
      <vt:lpstr>Subsampling without pre-filtering</vt:lpstr>
      <vt:lpstr>Subsampling with Gaussian pre-filtering</vt:lpstr>
      <vt:lpstr>PowerPoint Presentation</vt:lpstr>
      <vt:lpstr>PowerPoint Presentation</vt:lpstr>
      <vt:lpstr>Clues from Human Perception</vt:lpstr>
      <vt:lpstr>Hybrid Image in FFT</vt:lpstr>
      <vt:lpstr>PowerPoint Presentation</vt:lpstr>
      <vt:lpstr>Things to Remember</vt:lpstr>
      <vt:lpstr>Practice question</vt:lpstr>
      <vt:lpstr>Next class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 Hoiem</cp:lastModifiedBy>
  <cp:revision>113</cp:revision>
  <dcterms:created xsi:type="dcterms:W3CDTF">2009-12-16T02:55:56Z</dcterms:created>
  <dcterms:modified xsi:type="dcterms:W3CDTF">2012-01-26T19:52:10Z</dcterms:modified>
</cp:coreProperties>
</file>