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notesMasterIdLst>
    <p:notesMasterId r:id="rId72"/>
  </p:notesMasterIdLst>
  <p:sldIdLst>
    <p:sldId id="398" r:id="rId4"/>
    <p:sldId id="532" r:id="rId5"/>
    <p:sldId id="600" r:id="rId6"/>
    <p:sldId id="598" r:id="rId7"/>
    <p:sldId id="659" r:id="rId8"/>
    <p:sldId id="602" r:id="rId9"/>
    <p:sldId id="603" r:id="rId10"/>
    <p:sldId id="604" r:id="rId11"/>
    <p:sldId id="606" r:id="rId12"/>
    <p:sldId id="607" r:id="rId13"/>
    <p:sldId id="621" r:id="rId14"/>
    <p:sldId id="608" r:id="rId15"/>
    <p:sldId id="609" r:id="rId16"/>
    <p:sldId id="610" r:id="rId17"/>
    <p:sldId id="611" r:id="rId18"/>
    <p:sldId id="614" r:id="rId19"/>
    <p:sldId id="615" r:id="rId20"/>
    <p:sldId id="616" r:id="rId21"/>
    <p:sldId id="612" r:id="rId22"/>
    <p:sldId id="613" r:id="rId23"/>
    <p:sldId id="617" r:id="rId24"/>
    <p:sldId id="618" r:id="rId25"/>
    <p:sldId id="619" r:id="rId26"/>
    <p:sldId id="620" r:id="rId27"/>
    <p:sldId id="647" r:id="rId28"/>
    <p:sldId id="652" r:id="rId29"/>
    <p:sldId id="653" r:id="rId30"/>
    <p:sldId id="654" r:id="rId31"/>
    <p:sldId id="655" r:id="rId32"/>
    <p:sldId id="656" r:id="rId33"/>
    <p:sldId id="651" r:id="rId34"/>
    <p:sldId id="625" r:id="rId35"/>
    <p:sldId id="628" r:id="rId36"/>
    <p:sldId id="629" r:id="rId37"/>
    <p:sldId id="627" r:id="rId38"/>
    <p:sldId id="624" r:id="rId39"/>
    <p:sldId id="626" r:id="rId40"/>
    <p:sldId id="632" r:id="rId41"/>
    <p:sldId id="630" r:id="rId42"/>
    <p:sldId id="631" r:id="rId43"/>
    <p:sldId id="633" r:id="rId44"/>
    <p:sldId id="622" r:id="rId45"/>
    <p:sldId id="623" r:id="rId46"/>
    <p:sldId id="634" r:id="rId47"/>
    <p:sldId id="635" r:id="rId48"/>
    <p:sldId id="636" r:id="rId49"/>
    <p:sldId id="663" r:id="rId50"/>
    <p:sldId id="637" r:id="rId51"/>
    <p:sldId id="638" r:id="rId52"/>
    <p:sldId id="599" r:id="rId53"/>
    <p:sldId id="657" r:id="rId54"/>
    <p:sldId id="565" r:id="rId55"/>
    <p:sldId id="639" r:id="rId56"/>
    <p:sldId id="641" r:id="rId57"/>
    <p:sldId id="642" r:id="rId58"/>
    <p:sldId id="643" r:id="rId59"/>
    <p:sldId id="662" r:id="rId60"/>
    <p:sldId id="581" r:id="rId61"/>
    <p:sldId id="595" r:id="rId62"/>
    <p:sldId id="644" r:id="rId63"/>
    <p:sldId id="645" r:id="rId64"/>
    <p:sldId id="649" r:id="rId65"/>
    <p:sldId id="650" r:id="rId66"/>
    <p:sldId id="648" r:id="rId67"/>
    <p:sldId id="660" r:id="rId68"/>
    <p:sldId id="661" r:id="rId69"/>
    <p:sldId id="591" r:id="rId70"/>
    <p:sldId id="658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9" autoAdjust="0"/>
    <p:restoredTop sz="85404" autoAdjust="0"/>
  </p:normalViewPr>
  <p:slideViewPr>
    <p:cSldViewPr>
      <p:cViewPr>
        <p:scale>
          <a:sx n="50" d="100"/>
          <a:sy n="50" d="100"/>
        </p:scale>
        <p:origin x="-793" y="-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7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49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albedo</a:t>
            </a:r>
            <a:r>
              <a:rPr lang="en-US" baseline="0" dirty="0" smtClean="0"/>
              <a:t> is the fraction of light reflected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2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far, most people have gotten away with just knowing that differences are important and designing features that measure differences.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1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69D7E-2A51-43F1-9648-E028E7492A9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76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8AB31-20F9-4085-AAED-EB22C8E5A8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7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39DDD-B9B3-4367-A890-E759C919FC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41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BC31D-1DFA-4941-BF61-29D755AA78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05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78474-996B-4F95-85F2-4F691096F3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52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B5AE8-DB77-4FBF-B55F-965D3E41D6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7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64392-E49C-46D7-A5DE-0B6A247ED6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92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3A34A-2074-4FAD-80A9-AAECB4DA61A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F9E64-413A-43AF-A3D5-907C0E723A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91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18984-DC09-411D-AF7F-63851D53A82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52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FFD68-067F-4CEE-A5C1-0C8FE5D851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6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eaLnBrk="0" hangingPunct="0">
              <a:defRPr/>
            </a:pPr>
            <a:fld id="{DCB06EF2-3BAF-4EFA-9E85-950FA208F594}" type="slidenum">
              <a:rPr lang="en-US" alt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7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en.wikipedia.org/wiki/Lambert's_cosine_la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yer_filter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www.vischeck.com/vischeck/vischeckURL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Color_vision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halk.co.uk/amusements/OpticalIllusions/colourPerception/colourPerception.html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electronics.howstuffworks.com/digital-camera.ht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Light and </a:t>
            </a:r>
            <a:r>
              <a:rPr lang="en-US" dirty="0" smtClean="0"/>
              <a:t>Shading</a:t>
            </a:r>
            <a:endParaRPr lang="en-US" dirty="0" smtClean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01/19/12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6344" y="5715000"/>
            <a:ext cx="1960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“Empire of Light”, Magritte</a:t>
            </a:r>
            <a:endParaRPr lang="en-US" sz="1200" dirty="0"/>
          </a:p>
        </p:txBody>
      </p:sp>
      <p:pic>
        <p:nvPicPr>
          <p:cNvPr id="98306" name="Picture 2" descr="http://arthound.net/wp-content/uploads/2010/07/magritte_empire-of-light_guggenheim_1953-4_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1281499"/>
            <a:ext cx="343163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raster image (pixel matrix)</a:t>
            </a:r>
          </a:p>
        </p:txBody>
      </p:sp>
      <p:pic>
        <p:nvPicPr>
          <p:cNvPr id="23555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2743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647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79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438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05200" y="40386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962400" y="9906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2209800" y="22860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29200" y="31242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class: Light and 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153400" cy="55626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determines a pixel’s intensity?</a:t>
            </a:r>
          </a:p>
          <a:p>
            <a:r>
              <a:rPr lang="en-US" dirty="0" smtClean="0"/>
              <a:t>What can we infer about the scene from pixel intensities?</a:t>
            </a:r>
            <a:endParaRPr lang="en-US" dirty="0"/>
          </a:p>
        </p:txBody>
      </p:sp>
      <p:pic>
        <p:nvPicPr>
          <p:cNvPr id="4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80" y="1023814"/>
            <a:ext cx="4761911" cy="325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04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787921" y="4655069"/>
            <a:ext cx="209697" cy="59586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 rot="16200000">
            <a:off x="6095198" y="4536056"/>
            <a:ext cx="1524000" cy="83388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 pixel get its value?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8958" y="2590800"/>
            <a:ext cx="2743200" cy="2895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05400" y="11049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H="1">
            <a:off x="2209800" y="1430104"/>
            <a:ext cx="2951396" cy="23036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08426" y="192529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emitted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09800" y="3733800"/>
            <a:ext cx="4495800" cy="15359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75765" y="57150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50367" y="526978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487228" y="3419585"/>
            <a:ext cx="249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Fraction of light reflects into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1234" y="904372"/>
            <a:ext cx="4016370" cy="304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 pixel get its value?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90600"/>
            <a:ext cx="4254034" cy="5135563"/>
          </a:xfrm>
        </p:spPr>
        <p:txBody>
          <a:bodyPr/>
          <a:lstStyle/>
          <a:p>
            <a:r>
              <a:rPr lang="en-US" dirty="0" smtClean="0"/>
              <a:t>Major factors</a:t>
            </a:r>
          </a:p>
          <a:p>
            <a:pPr lvl="1"/>
            <a:r>
              <a:rPr lang="en-US" dirty="0" smtClean="0"/>
              <a:t>Illumination strength and direction</a:t>
            </a:r>
          </a:p>
          <a:p>
            <a:pPr lvl="1"/>
            <a:r>
              <a:rPr lang="en-US" dirty="0" smtClean="0"/>
              <a:t>Surface geometry</a:t>
            </a:r>
          </a:p>
          <a:p>
            <a:pPr lvl="1"/>
            <a:r>
              <a:rPr lang="en-US" dirty="0" smtClean="0"/>
              <a:t>Surface material </a:t>
            </a:r>
          </a:p>
          <a:p>
            <a:pPr lvl="1"/>
            <a:r>
              <a:rPr lang="en-US" dirty="0" smtClean="0"/>
              <a:t>Nearby surfaces</a:t>
            </a:r>
          </a:p>
          <a:p>
            <a:pPr lvl="1"/>
            <a:r>
              <a:rPr lang="en-US" dirty="0" smtClean="0"/>
              <a:t>Camera gain/exposure</a:t>
            </a: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711234" y="1018672"/>
            <a:ext cx="3897636" cy="2811529"/>
            <a:chOff x="508958" y="1104900"/>
            <a:chExt cx="7357512" cy="5307284"/>
          </a:xfrm>
        </p:grpSpPr>
        <p:sp>
          <p:nvSpPr>
            <p:cNvPr id="14" name="Oval 13"/>
            <p:cNvSpPr/>
            <p:nvPr/>
          </p:nvSpPr>
          <p:spPr>
            <a:xfrm>
              <a:off x="5787921" y="4655069"/>
              <a:ext cx="209697" cy="595861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1"/>
            <p:cNvSpPr/>
            <p:nvPr/>
          </p:nvSpPr>
          <p:spPr>
            <a:xfrm rot="16200000">
              <a:off x="6095198" y="4536056"/>
              <a:ext cx="1524000" cy="833887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08958" y="2590800"/>
              <a:ext cx="2743200" cy="28956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scene3d>
              <a:camera prst="perspectiveContrastingRigh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105400" y="1104900"/>
              <a:ext cx="381000" cy="381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>
            <a:xfrm flipH="1">
              <a:off x="2209800" y="1430104"/>
              <a:ext cx="2951396" cy="23036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408426" y="1925294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Light emitted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209800" y="3733800"/>
              <a:ext cx="4495800" cy="15359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138039" y="5715001"/>
              <a:ext cx="1728431" cy="697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Sensor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50205" y="3123765"/>
              <a:ext cx="3531822" cy="122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Light reflected to camera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6823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models of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833506" cy="5135563"/>
          </a:xfrm>
        </p:spPr>
        <p:txBody>
          <a:bodyPr/>
          <a:lstStyle/>
          <a:p>
            <a:r>
              <a:rPr lang="en-US" dirty="0" smtClean="0"/>
              <a:t>Specular: light bounces off at the incident angle</a:t>
            </a:r>
          </a:p>
          <a:p>
            <a:pPr lvl="1"/>
            <a:r>
              <a:rPr lang="en-US" dirty="0" smtClean="0"/>
              <a:t>E.g., mirror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Diffuse: light scatters in all directions</a:t>
            </a:r>
          </a:p>
          <a:p>
            <a:pPr lvl="1"/>
            <a:r>
              <a:rPr lang="en-US" dirty="0" smtClean="0"/>
              <a:t>E.g., brick, cloth, rough wood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177640" y="33528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402778" y="1787858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 flipH="1">
            <a:off x="6606390" y="2194363"/>
            <a:ext cx="866133" cy="1110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02778" y="2288862"/>
            <a:ext cx="189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ncoming light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959619" y="2597045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41363" y="223609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specular reflection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6878140" y="293519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140" y="2935193"/>
                <a:ext cx="399468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952888" y="293519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888" y="2935193"/>
                <a:ext cx="39946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>
            <a:off x="4902465" y="6643099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231081" y="4997967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H="1">
            <a:off x="6331218" y="5404472"/>
            <a:ext cx="969608" cy="11642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28309" y="5467604"/>
            <a:ext cx="176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ncoming light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5676371" y="591384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5378715" y="621149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350265" y="6214474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44556" y="547421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US" b="1" dirty="0" smtClean="0"/>
              <a:t>iffuse reflection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53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reflectance model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990600"/>
                <a:ext cx="7924801" cy="5135563"/>
              </a:xfrm>
            </p:spPr>
            <p:txBody>
              <a:bodyPr>
                <a:normAutofit/>
              </a:bodyPr>
              <a:lstStyle/>
              <a:p>
                <a:endParaRPr lang="en-US" sz="2800" dirty="0" smtClean="0"/>
              </a:p>
              <a:p>
                <a:r>
                  <a:rPr lang="en-US" sz="2800" dirty="0" smtClean="0"/>
                  <a:t>Some light is absorbed (function of albedo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sz="2800" dirty="0" smtClean="0"/>
                  <a:t>)</a:t>
                </a:r>
                <a:endParaRPr lang="en-US" sz="2800" dirty="0" smtClean="0"/>
              </a:p>
              <a:p>
                <a:r>
                  <a:rPr lang="en-US" sz="2800" dirty="0" smtClean="0"/>
                  <a:t>Remaining light is </a:t>
                </a:r>
                <a:r>
                  <a:rPr lang="en-US" sz="2800" dirty="0" smtClean="0"/>
                  <a:t>scattered </a:t>
                </a:r>
                <a:r>
                  <a:rPr lang="en-US" sz="2800" dirty="0" smtClean="0"/>
                  <a:t>(diffuse reflection)</a:t>
                </a:r>
              </a:p>
              <a:p>
                <a:r>
                  <a:rPr lang="en-US" sz="2800" dirty="0" smtClean="0"/>
                  <a:t>Examples: soft cloth, concrete, matte paints</a:t>
                </a:r>
                <a:endParaRPr lang="en-US" sz="2800" dirty="0"/>
              </a:p>
            </p:txBody>
          </p:sp>
        </mc:Choice>
        <mc:Fallback>
          <p:sp>
            <p:nvSpPr>
              <p:cNvPr id="38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990600"/>
                <a:ext cx="7924801" cy="5135563"/>
              </a:xfrm>
              <a:blipFill rotWithShape="1">
                <a:blip r:embed="rId3"/>
                <a:stretch>
                  <a:fillRect l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4842833" y="628980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700333" y="395320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>
            <a:stCxn id="40" idx="3"/>
          </p:cNvCxnSpPr>
          <p:nvPr/>
        </p:nvCxnSpPr>
        <p:spPr>
          <a:xfrm rot="5400000">
            <a:off x="6092991" y="453830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282839" y="357518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16200000" flipV="1">
            <a:off x="5616739" y="5560549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5319083" y="585820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290633" y="586118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33400" y="628980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3390900" y="395320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 rot="5400000">
            <a:off x="1783558" y="453830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973406" y="357518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896473" y="506266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absorption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4831461" y="446000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US" b="1" dirty="0" smtClean="0"/>
              <a:t>iffuse reflection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/>
              <p:cNvSpPr txBox="1"/>
              <p:nvPr/>
            </p:nvSpPr>
            <p:spPr>
              <a:xfrm>
                <a:off x="1096239" y="5497057"/>
                <a:ext cx="977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(1−</m:t>
                      </m:r>
                      <m:r>
                        <a:rPr lang="en-US" b="0" i="1" smtClean="0">
                          <a:latin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239" y="5497057"/>
                <a:ext cx="97776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5413881" y="4878003"/>
                <a:ext cx="381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881" y="4878003"/>
                <a:ext cx="381451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63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upload.wikimedia.org/wikipedia/commons/thumb/8/8f/Lambert_Cosine_Law_2.svg/300px-Lambert_Cosine_Law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38" y="2998241"/>
            <a:ext cx="4341962" cy="36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Diffuse </a:t>
            </a:r>
            <a:r>
              <a:rPr lang="en-US" dirty="0" smtClean="0"/>
              <a:t>reflection: Lambert’s cosine law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229600" cy="51355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 smtClean="0"/>
                  <a:t>I</a:t>
                </a:r>
                <a:r>
                  <a:rPr lang="en-US" sz="2800" dirty="0" smtClean="0"/>
                  <a:t>ntensity </a:t>
                </a:r>
                <a:r>
                  <a:rPr lang="en-US" sz="2800" dirty="0" smtClean="0"/>
                  <a:t>does </a:t>
                </a:r>
                <a:r>
                  <a:rPr lang="en-US" sz="2800" i="1" dirty="0" smtClean="0"/>
                  <a:t>not</a:t>
                </a:r>
                <a:r>
                  <a:rPr lang="en-US" sz="2800" dirty="0" smtClean="0"/>
                  <a:t> depend on viewer angle.</a:t>
                </a:r>
              </a:p>
              <a:p>
                <a:pPr lvl="1"/>
                <a:r>
                  <a:rPr lang="en-US" sz="2400" dirty="0" smtClean="0"/>
                  <a:t>Amount of reflected light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cos</m:t>
                    </m:r>
                    <m:r>
                      <a:rPr lang="en-US" sz="2400" b="0" i="1" smtClean="0">
                        <a:latin typeface="Cambria Math"/>
                      </a:rPr>
                      <m:t>⁡(</m:t>
                    </m:r>
                    <m:r>
                      <a:rPr lang="en-US" sz="2400" b="0" i="1" smtClean="0">
                        <a:latin typeface="Cambria Math"/>
                      </a:rPr>
                      <m:t>𝜃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pPr lvl="1"/>
                <a:r>
                  <a:rPr lang="en-US" sz="2400" dirty="0" smtClean="0"/>
                  <a:t>Visible solid angle also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cos</m:t>
                    </m:r>
                    <m:r>
                      <a:rPr lang="en-US" sz="2400" i="1">
                        <a:latin typeface="Cambria Math"/>
                      </a:rPr>
                      <m:t>⁡(</m:t>
                    </m:r>
                    <m:r>
                      <a:rPr lang="en-US" sz="2400" i="1">
                        <a:latin typeface="Cambria Math"/>
                      </a:rPr>
                      <m:t>𝜃</m:t>
                    </m:r>
                    <m:r>
                      <a:rPr lang="en-US" sz="2400" i="1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/>
                <a:endParaRPr lang="en-US" sz="2400" dirty="0" smtClean="0"/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229600" cy="5135563"/>
              </a:xfrm>
              <a:blipFill rotWithShape="1">
                <a:blip r:embed="rId3"/>
                <a:stretch>
                  <a:fillRect l="-1481" t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509124" y="6480677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http://en.wikipedia.org/wiki/Lambert%27s_cosine_law</a:t>
            </a:r>
            <a:endParaRPr lang="en-US" dirty="0"/>
          </a:p>
        </p:txBody>
      </p:sp>
      <p:pic>
        <p:nvPicPr>
          <p:cNvPr id="105476" name="Picture 4" descr="http://upload.wikimedia.org/wikipedia/commons/thumb/2/25/Lambert_Cosine_Law_1.svg/300px-Lambert_Cosine_Law_1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1" y="3154116"/>
            <a:ext cx="413766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Reflection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990600"/>
            <a:ext cx="5257800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Reflected direction depends on light orientation and surface normal</a:t>
            </a:r>
          </a:p>
          <a:p>
            <a:pPr lvl="1"/>
            <a:r>
              <a:rPr lang="en-US" sz="2000" dirty="0" smtClean="0"/>
              <a:t>E.g., mirrors are fully </a:t>
            </a:r>
            <a:r>
              <a:rPr lang="en-US" sz="2000" dirty="0" smtClean="0"/>
              <a:t>specular</a:t>
            </a:r>
          </a:p>
          <a:p>
            <a:pPr lvl="1"/>
            <a:r>
              <a:rPr lang="en-US" sz="2000" dirty="0" smtClean="0"/>
              <a:t>Most surfaces can be modeled with a mixture of diffuse and specular components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046144" y="639455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903644" y="405795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2296302" y="464305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86150" y="367993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828123" y="5638800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9868" y="499222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specular reflection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70" y="1297203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6705600" y="1025827"/>
            <a:ext cx="18256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suzysputnik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81" y="3529223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6663707" y="5855002"/>
            <a:ext cx="18833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>
                <a:solidFill>
                  <a:schemeClr val="tx1"/>
                </a:solidFill>
                <a:cs typeface="Times" charset="0"/>
              </a:rPr>
              <a:t>Flickr, by piratejohnny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46644" y="5976948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44" y="5976948"/>
                <a:ext cx="3994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821392" y="5976948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392" y="5976948"/>
                <a:ext cx="39946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10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Most </a:t>
            </a:r>
            <a:r>
              <a:rPr lang="en-US" sz="3200" dirty="0" smtClean="0"/>
              <a:t>surfaces have both specular and diffuse components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Specularity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800" dirty="0" smtClean="0"/>
              <a:t>spot </a:t>
            </a:r>
            <a:r>
              <a:rPr lang="en-US" sz="2800" dirty="0"/>
              <a:t>where specular reflection </a:t>
            </a:r>
            <a:r>
              <a:rPr lang="en-US" sz="2800" dirty="0" smtClean="0"/>
              <a:t>dominates (typically reflects light source)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AutoShape 2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1388" name="Picture 12" descr="http://northcountryhardwoodfloors.com/wp-content/uploads/slideshow-gallery-pro/Hard-Wood-54653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8"/>
          <a:stretch/>
        </p:blipFill>
        <p:spPr bwMode="auto">
          <a:xfrm>
            <a:off x="752235" y="2209799"/>
            <a:ext cx="352452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66467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3866" y="6493276"/>
            <a:ext cx="3357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Photo: northcountryhardwoodfloors.com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754592" y="5816167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Typically, specular component is small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22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and Surface Orientation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Intensity </a:t>
                </a:r>
                <a:r>
                  <a:rPr lang="en-US" dirty="0" smtClean="0"/>
                  <a:t>depends </a:t>
                </a:r>
                <a:r>
                  <a:rPr lang="en-US" dirty="0" smtClean="0"/>
                  <a:t>on illumination angle because less light comes in at oblique angles.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𝜌</m:t>
                    </m:r>
                    <m:r>
                      <a:rPr lang="en-US" sz="2400" b="0" i="0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sz="2400" dirty="0" smtClean="0"/>
                  <a:t>albedo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𝑺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 smtClean="0"/>
                  <a:t> directional source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𝑵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surface normal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I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 smtClean="0"/>
                  <a:t> reflected intensity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544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5318885"/>
                <a:ext cx="472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r>
                        <a:rPr lang="en-US" sz="3600" b="0" i="1" smtClean="0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600" b="1" i="1">
                              <a:latin typeface="Cambria Math"/>
                            </a:rPr>
                            <m:t>𝑺</m:t>
                          </m:r>
                          <m:r>
                            <a:rPr lang="en-US" sz="3600" b="1" i="1">
                              <a:latin typeface="Cambria Math"/>
                            </a:rPr>
                            <m:t>⋅</m:t>
                          </m:r>
                          <m:r>
                            <a:rPr lang="en-US" sz="3600" b="1" i="1">
                              <a:latin typeface="Cambria Math"/>
                            </a:rPr>
                            <m:t>𝑵</m:t>
                          </m:r>
                          <m:r>
                            <a:rPr lang="en-US" sz="3600" i="1">
                              <a:latin typeface="Cambria Math"/>
                            </a:rPr>
                            <m:t>(</m:t>
                          </m:r>
                          <m:r>
                            <a:rPr lang="en-US" sz="3600" b="0" i="1">
                              <a:latin typeface="Cambria Math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18885"/>
                <a:ext cx="4724400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83" y="3276600"/>
            <a:ext cx="5071749" cy="281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Slide: Forsyth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Light and wavelengths</a:t>
            </a:r>
          </a:p>
          <a:p>
            <a:r>
              <a:rPr lang="en-US" dirty="0" smtClean="0"/>
              <a:t>The eye</a:t>
            </a:r>
          </a:p>
          <a:p>
            <a:pPr lvl="1"/>
            <a:r>
              <a:rPr lang="en-US" dirty="0" smtClean="0"/>
              <a:t>Physiology (rods and cones)</a:t>
            </a:r>
          </a:p>
          <a:p>
            <a:pPr lvl="1"/>
            <a:r>
              <a:rPr lang="en-US" dirty="0" smtClean="0"/>
              <a:t>Receptivity, non-linear response</a:t>
            </a:r>
          </a:p>
          <a:p>
            <a:pPr lvl="1"/>
            <a:r>
              <a:rPr lang="en-US" dirty="0" err="1" smtClean="0"/>
              <a:t>Trichromacity</a:t>
            </a:r>
            <a:endParaRPr lang="en-US" dirty="0" smtClean="0"/>
          </a:p>
          <a:p>
            <a:r>
              <a:rPr lang="en-US" dirty="0" smtClean="0"/>
              <a:t>The camera and display</a:t>
            </a:r>
          </a:p>
          <a:p>
            <a:pPr lvl="1"/>
            <a:r>
              <a:rPr lang="en-US" dirty="0" smtClean="0"/>
              <a:t>Bayer filter revisited</a:t>
            </a:r>
          </a:p>
          <a:p>
            <a:pPr lvl="1"/>
            <a:r>
              <a:rPr lang="en-US" dirty="0" smtClean="0"/>
              <a:t>RGB display</a:t>
            </a:r>
          </a:p>
          <a:p>
            <a:r>
              <a:rPr lang="en-US" dirty="0" smtClean="0"/>
              <a:t>Physics of light and reflection</a:t>
            </a:r>
          </a:p>
          <a:p>
            <a:pPr lvl="1"/>
            <a:r>
              <a:rPr lang="en-US" dirty="0" smtClean="0"/>
              <a:t>Direct light: spectrum of wavelengths</a:t>
            </a:r>
          </a:p>
          <a:p>
            <a:pPr lvl="1"/>
            <a:r>
              <a:rPr lang="en-US" dirty="0" smtClean="0"/>
              <a:t>Reflection: influence of albedo, orientation, reflectivity, BRDF</a:t>
            </a:r>
          </a:p>
          <a:p>
            <a:pPr lvl="1"/>
            <a:r>
              <a:rPr lang="en-US" dirty="0" smtClean="0"/>
              <a:t>Inter-reflection: light may be influenced by multiple surfaces</a:t>
            </a:r>
          </a:p>
          <a:p>
            <a:pPr lvl="1"/>
            <a:r>
              <a:rPr lang="en-US" dirty="0" smtClean="0"/>
              <a:t>Illusions, ambiguity of albedo and illumination color, color constancy</a:t>
            </a:r>
          </a:p>
          <a:p>
            <a:pPr lvl="1"/>
            <a:r>
              <a:rPr lang="en-US" dirty="0" smtClean="0"/>
              <a:t>Light sources and shadows</a:t>
            </a:r>
          </a:p>
          <a:p>
            <a:r>
              <a:rPr lang="en-US" dirty="0" smtClean="0"/>
              <a:t>Color spaces</a:t>
            </a:r>
          </a:p>
          <a:p>
            <a:pPr lvl="1"/>
            <a:r>
              <a:rPr lang="en-US" dirty="0" smtClean="0"/>
              <a:t>RGB, HSV, </a:t>
            </a:r>
            <a:r>
              <a:rPr lang="en-US" dirty="0" err="1" smtClean="0"/>
              <a:t>YCrCb</a:t>
            </a:r>
            <a:r>
              <a:rPr lang="en-US" dirty="0" smtClean="0"/>
              <a:t>, XYZ, Lab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055909" y="1234212"/>
            <a:ext cx="3704388" cy="5065405"/>
            <a:chOff x="1542827" y="1880558"/>
            <a:chExt cx="2649611" cy="3623096"/>
          </a:xfrm>
        </p:grpSpPr>
        <p:pic>
          <p:nvPicPr>
            <p:cNvPr id="5" name="Picture 2" descr="http://www.cranearts.com/wordpress/wp-content/uploads/2009/01/the_crane_building_pic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5274" r="53530" b="16780"/>
            <a:stretch/>
          </p:blipFill>
          <p:spPr bwMode="auto">
            <a:xfrm>
              <a:off x="1542827" y="1880558"/>
              <a:ext cx="2649611" cy="3623096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1915721" y="4085493"/>
              <a:ext cx="234130" cy="28618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cxnSp>
          <p:nvCxnSpPr>
            <p:cNvPr id="7" name="Straight Arrow Connector 6"/>
            <p:cNvCxnSpPr>
              <a:stCxn id="6" idx="3"/>
            </p:cNvCxnSpPr>
            <p:nvPr/>
          </p:nvCxnSpPr>
          <p:spPr>
            <a:xfrm>
              <a:off x="2149851" y="4228585"/>
              <a:ext cx="459776" cy="37864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906321" y="4912025"/>
              <a:ext cx="234130" cy="28618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cxnSp>
          <p:nvCxnSpPr>
            <p:cNvPr id="9" name="Straight Arrow Connector 8"/>
            <p:cNvCxnSpPr>
              <a:stCxn id="8" idx="0"/>
            </p:cNvCxnSpPr>
            <p:nvPr/>
          </p:nvCxnSpPr>
          <p:spPr>
            <a:xfrm flipH="1" flipV="1">
              <a:off x="2838229" y="4607225"/>
              <a:ext cx="185157" cy="30480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05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6148094" cy="5715000"/>
              </a:xfrm>
            </p:spPr>
            <p:txBody>
              <a:bodyPr/>
              <a:lstStyle/>
              <a:p>
                <a:r>
                  <a:rPr lang="en-US" dirty="0" smtClean="0"/>
                  <a:t>When light hits a typical surface</a:t>
                </a:r>
              </a:p>
              <a:p>
                <a:pPr lvl="1"/>
                <a:r>
                  <a:rPr lang="en-US" dirty="0" smtClean="0"/>
                  <a:t>Some light is absorbed (1-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lvl="2"/>
                <a:r>
                  <a:rPr lang="en-US" dirty="0" smtClean="0"/>
                  <a:t>More absorbed for low albedos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dirty="0" smtClean="0"/>
                  <a:t>Some light is reflected diffusely</a:t>
                </a:r>
              </a:p>
              <a:p>
                <a:pPr lvl="2"/>
                <a:r>
                  <a:rPr lang="en-US" dirty="0" smtClean="0"/>
                  <a:t>Independent of viewing direction</a:t>
                </a:r>
              </a:p>
              <a:p>
                <a:pPr lvl="2"/>
                <a:endParaRPr lang="en-US" dirty="0"/>
              </a:p>
              <a:p>
                <a:pPr lvl="2"/>
                <a:endParaRPr lang="en-US" sz="1200" dirty="0"/>
              </a:p>
              <a:p>
                <a:pPr lvl="1"/>
                <a:r>
                  <a:rPr lang="en-US" dirty="0" smtClean="0"/>
                  <a:t>Some light is reflected </a:t>
                </a:r>
                <a:r>
                  <a:rPr lang="en-US" dirty="0" err="1" smtClean="0"/>
                  <a:t>specularly</a:t>
                </a:r>
                <a:endParaRPr lang="en-US" dirty="0" smtClean="0"/>
              </a:p>
              <a:p>
                <a:pPr lvl="2"/>
                <a:r>
                  <a:rPr lang="en-US" dirty="0" smtClean="0"/>
                  <a:t>Light bounces off (like a mirror), depends on viewing direction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6148094" cy="5715000"/>
              </a:xfrm>
              <a:blipFill rotWithShape="1">
                <a:blip r:embed="rId2"/>
                <a:stretch>
                  <a:fillRect l="-2180" t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6186279" y="655779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8411417" y="4992848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H="1">
            <a:off x="7615029" y="5399353"/>
            <a:ext cx="866133" cy="1110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968258" y="5802035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68258" y="5230973"/>
            <a:ext cx="18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specular reflection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7886779" y="614018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79" y="6140183"/>
                <a:ext cx="39946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961527" y="614018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527" y="6140183"/>
                <a:ext cx="3994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6186103" y="44958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514719" y="2850668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H="1">
            <a:off x="7614856" y="3257173"/>
            <a:ext cx="969608" cy="11642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6960009" y="3766544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6662353" y="40642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633903" y="406717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29625" y="3060681"/>
            <a:ext cx="158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iffuse reflection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282094" y="23139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507232" y="748983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H="1">
            <a:off x="7710844" y="1155488"/>
            <a:ext cx="866133" cy="1110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05294" y="150160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8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possible effects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38322" y="5866713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95822" y="3530113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1988480" y="4115211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78328" y="3152088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512228" y="6045307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8322" y="315208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transparency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0" y="5860807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886700" y="3524207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rot="5400000">
            <a:off x="6279358" y="4109305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69206" y="3146182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660859" y="5970388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6206705" y="5821808"/>
            <a:ext cx="228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33985" y="363112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refraction</a:t>
            </a:r>
            <a:endParaRPr lang="en-US" b="1" dirty="0"/>
          </a:p>
        </p:txBody>
      </p:sp>
      <p:pic>
        <p:nvPicPr>
          <p:cNvPr id="117762" name="Picture 2" descr="http://t0.gstatic.com/images?q=tbn:ANd9GcStfRcWs4Zd9-P14OXg9VBB2geITrlA6vOhh1LHGCrK-nL-FPg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39" y="1066800"/>
            <a:ext cx="25908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5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72161" y="62990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29661" y="3962400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1922319" y="4547498"/>
            <a:ext cx="1855683" cy="149849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2658" y="431958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12167" y="3584375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1446067" y="5569744"/>
            <a:ext cx="714378" cy="5953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1148411" y="5867400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19974" y="5867400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81761" y="5108375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0760" y="399788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fluorescence</a:t>
            </a:r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248545" y="63466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106045" y="40100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rot="5400000">
            <a:off x="6498703" y="459512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80066" y="436721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88551" y="363200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5979321" y="565187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5681665" y="59495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628771" y="59495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86745" y="523220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&gt;1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16241" y="389689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phosphorescence</a:t>
            </a:r>
            <a:endParaRPr lang="en-US" b="1" dirty="0"/>
          </a:p>
        </p:txBody>
      </p:sp>
      <p:pic>
        <p:nvPicPr>
          <p:cNvPr id="104450" name="Picture 2" descr="http://www.imagegossips.com/wp-content/uploads/2011/11/1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787" y="1201463"/>
            <a:ext cx="2033715" cy="156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 descr="http://3.bp.blogspot.com/_FLs7qz-WGnA/SYfFreHQYEI/AAAAAAAABgE/rleWDKCEDCQ/s400/IMG_0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64" y="826877"/>
            <a:ext cx="1732191" cy="23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235685" y="6120034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093185" y="3783434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4485843" y="4368532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86182" y="4140622"/>
            <a:ext cx="4688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75691" y="3405409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3924404" y="548657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3626748" y="57842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582841" y="57842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01513" y="3817456"/>
            <a:ext cx="176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subsurface scattering</a:t>
            </a:r>
            <a:endParaRPr lang="en-US" b="1" dirty="0"/>
          </a:p>
        </p:txBody>
      </p:sp>
      <p:pic>
        <p:nvPicPr>
          <p:cNvPr id="105474" name="Picture 2" descr="http://www.itchstudios.com/psg/tuts/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84" y="635886"/>
            <a:ext cx="1934497" cy="255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BRDF</a:t>
            </a:r>
            <a:r>
              <a:rPr lang="en-US" dirty="0"/>
              <a:t>: </a:t>
            </a:r>
            <a:r>
              <a:rPr lang="en-US" sz="3100" dirty="0"/>
              <a:t>Bidirectional Reflectance Distribution Function</a:t>
            </a:r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14338650"/>
              </p:ext>
            </p:extLst>
          </p:nvPr>
        </p:nvGraphicFramePr>
        <p:xfrm>
          <a:off x="5334000" y="4230688"/>
          <a:ext cx="2868613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0" name="Equation" r:id="rId3" imgW="1180800" imgH="228600" progId="Equation.3">
                  <p:embed/>
                </p:oleObj>
              </mc:Choice>
              <mc:Fallback>
                <p:oleObj name="Equation" r:id="rId3" imgW="1180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230688"/>
                        <a:ext cx="2868613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52400" y="3438525"/>
            <a:ext cx="5029200" cy="3190875"/>
            <a:chOff x="192" y="2208"/>
            <a:chExt cx="2883" cy="1920"/>
          </a:xfrm>
        </p:grpSpPr>
        <p:graphicFrame>
          <p:nvGraphicFramePr>
            <p:cNvPr id="9" name="Object 6"/>
            <p:cNvGraphicFramePr>
              <a:graphicFrameLocks noChangeAspect="1"/>
            </p:cNvGraphicFramePr>
            <p:nvPr/>
          </p:nvGraphicFramePr>
          <p:xfrm>
            <a:off x="192" y="2208"/>
            <a:ext cx="2883" cy="1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61" name="Photo Editor Photo" r:id="rId5" imgW="6563641" imgH="4371429" progId="MSPhotoEd.3">
                    <p:embed/>
                  </p:oleObj>
                </mc:Choice>
                <mc:Fallback>
                  <p:oleObj name="Photo Editor Photo" r:id="rId5" imgW="6563641" imgH="4371429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208"/>
                          <a:ext cx="2883" cy="19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632" y="2235"/>
              <a:ext cx="701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0">
                  <a:cs typeface="Arial" charset="0"/>
                </a:rPr>
                <a:t>surface normal</a:t>
              </a:r>
            </a:p>
          </p:txBody>
        </p:sp>
      </p:grpSp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4876800" y="5181600"/>
          <a:ext cx="39624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2" name="Equation" r:id="rId7" imgW="1904760" imgH="431640" progId="Equation.3">
                  <p:embed/>
                </p:oleObj>
              </mc:Choice>
              <mc:Fallback>
                <p:oleObj name="Equation" r:id="rId7" imgW="1904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181600"/>
                        <a:ext cx="3962400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80005" y="6550223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S. Savarese</a:t>
            </a:r>
            <a:endParaRPr lang="en-US" sz="140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98050" y="1176068"/>
            <a:ext cx="8686800" cy="156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Model of local reflection that tells how bright a surface appears when viewed from one direction when light falls on it from another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05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857220" algn="l"/>
              </a:tabLst>
            </a:pPr>
            <a:r>
              <a:rPr lang="en-US" dirty="0" smtClean="0"/>
              <a:t>Application: photometric </a:t>
            </a:r>
            <a:r>
              <a:rPr lang="en-US" dirty="0"/>
              <a:t>stereo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554737">
              <a:spcBef>
                <a:spcPct val="0"/>
              </a:spcBef>
              <a:tabLst>
                <a:tab pos="1010135" algn="l"/>
                <a:tab pos="1289178" algn="l"/>
                <a:tab pos="1289178" algn="l"/>
                <a:tab pos="1289178" algn="l"/>
              </a:tabLst>
            </a:pPr>
            <a:r>
              <a:rPr lang="en-US"/>
              <a:t>Assume:</a:t>
            </a:r>
          </a:p>
          <a:p>
            <a:pPr marL="833780" lvl="1">
              <a:tabLst>
                <a:tab pos="1010135" algn="l"/>
                <a:tab pos="1289178" algn="l"/>
                <a:tab pos="1289178" algn="l"/>
                <a:tab pos="1289178" algn="l"/>
              </a:tabLst>
            </a:pPr>
            <a:r>
              <a:rPr lang="en-US"/>
              <a:t>a set of point sources that are infinitely distant</a:t>
            </a:r>
          </a:p>
          <a:p>
            <a:pPr marL="833780" lvl="1">
              <a:tabLst>
                <a:tab pos="1010135" algn="l"/>
                <a:tab pos="1289178" algn="l"/>
                <a:tab pos="1289178" algn="l"/>
                <a:tab pos="1289178" algn="l"/>
              </a:tabLst>
            </a:pPr>
            <a:r>
              <a:rPr lang="en-US"/>
              <a:t>a set of pictures of an object, obtained in exactly the same camera/object configuration but using different sources</a:t>
            </a:r>
          </a:p>
          <a:p>
            <a:pPr marL="833780" lvl="1">
              <a:tabLst>
                <a:tab pos="1010135" algn="l"/>
                <a:tab pos="1289178" algn="l"/>
                <a:tab pos="1289178" algn="l"/>
                <a:tab pos="1289178" algn="l"/>
              </a:tabLst>
            </a:pPr>
            <a:r>
              <a:rPr lang="en-US"/>
              <a:t>A Lambertian object (or the specular component has been identified and removed)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4183"/>
            <a:ext cx="2133214" cy="213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965124" y="4419600"/>
            <a:ext cx="2435984" cy="2424958"/>
            <a:chOff x="3515871" y="1662247"/>
            <a:chExt cx="4899341" cy="487716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499" y="1662247"/>
              <a:ext cx="2383111" cy="238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196" y="1717379"/>
              <a:ext cx="2411016" cy="241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871" y="4137325"/>
              <a:ext cx="2402087" cy="240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125" y="4146255"/>
              <a:ext cx="2393157" cy="2393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086600" y="6247391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Photometric stereo slides by Forsyth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5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30" y="43436"/>
            <a:ext cx="2383111" cy="238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00" y="42829"/>
            <a:ext cx="2411016" cy="24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30" y="2632865"/>
            <a:ext cx="2402086" cy="240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130" y="2590800"/>
            <a:ext cx="2393156" cy="23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6"/>
          <p:cNvSpPr>
            <a:spLocks/>
          </p:cNvSpPr>
          <p:nvPr/>
        </p:nvSpPr>
        <p:spPr bwMode="auto">
          <a:xfrm>
            <a:off x="359669" y="5278674"/>
            <a:ext cx="2019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750067" algn="l"/>
              </a:tabLst>
            </a:pPr>
            <a:r>
              <a:rPr lang="en-US" sz="2400">
                <a:solidFill>
                  <a:schemeClr val="tx1"/>
                </a:solidFill>
                <a:cs typeface="Times" charset="0"/>
              </a:rPr>
              <a:t>Each image is:</a:t>
            </a:r>
          </a:p>
        </p:txBody>
      </p:sp>
      <p:sp>
        <p:nvSpPr>
          <p:cNvPr id="35848" name="Rectangle 8"/>
          <p:cNvSpPr>
            <a:spLocks/>
          </p:cNvSpPr>
          <p:nvPr/>
        </p:nvSpPr>
        <p:spPr bwMode="auto">
          <a:xfrm>
            <a:off x="359669" y="5858552"/>
            <a:ext cx="5893594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750067" algn="l"/>
              </a:tabLst>
            </a:pPr>
            <a:r>
              <a:rPr lang="en-US" sz="2400" dirty="0">
                <a:solidFill>
                  <a:schemeClr val="tx1"/>
                </a:solidFill>
                <a:cs typeface="Times" charset="0"/>
              </a:rPr>
              <a:t>So if we have enough images with known sources, we can solve for 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788" y="6310254"/>
            <a:ext cx="272355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562563" y="5201730"/>
                <a:ext cx="3913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 ⋅(</m:t>
                      </m:r>
                      <m:r>
                        <a:rPr lang="en-US" sz="2800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1" i="1" smtClean="0">
                          <a:latin typeface="Cambria Math"/>
                        </a:rPr>
                        <m:t>𝑵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563" y="5201730"/>
                <a:ext cx="3913957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810000" y="6166197"/>
                <a:ext cx="30658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𝑩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 </m:t>
                      </m:r>
                      <m:r>
                        <a:rPr lang="en-US" sz="2800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1" i="1" smtClean="0">
                          <a:latin typeface="Cambria Math"/>
                        </a:rPr>
                        <m:t>𝑵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6166197"/>
                <a:ext cx="306583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422143" y="5771158"/>
            <a:ext cx="172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lbedo times 3D normal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1"/>
            <a:endCxn id="12" idx="3"/>
          </p:cNvCxnSpPr>
          <p:nvPr/>
        </p:nvCxnSpPr>
        <p:spPr>
          <a:xfrm flipH="1">
            <a:off x="6875839" y="6094324"/>
            <a:ext cx="546304" cy="3334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38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0702"/>
            <a:ext cx="3695411" cy="369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/>
          </p:cNvSpPr>
          <p:nvPr/>
        </p:nvSpPr>
        <p:spPr bwMode="auto">
          <a:xfrm>
            <a:off x="417077" y="5256123"/>
            <a:ext cx="592819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750067" algn="l"/>
              </a:tabLst>
            </a:pPr>
            <a:r>
              <a:rPr lang="en-US" sz="2400" dirty="0">
                <a:solidFill>
                  <a:schemeClr val="tx1"/>
                </a:solidFill>
                <a:cs typeface="Times" charset="0"/>
              </a:rPr>
              <a:t>And the albedo (shown here) is given by: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960347" y="4425825"/>
                <a:ext cx="30658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𝑩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 </m:t>
                      </m:r>
                      <m:r>
                        <a:rPr lang="en-US" sz="2800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1" i="1" smtClean="0">
                          <a:latin typeface="Cambria Math"/>
                        </a:rPr>
                        <m:t>𝑵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347" y="4425825"/>
                <a:ext cx="3065839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840073" y="5684748"/>
                <a:ext cx="3501663" cy="61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800" b="1" i="1">
                              <a:latin typeface="Cambria Math"/>
                            </a:rPr>
                            <m:t>𝑩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latin typeface="Cambria Math"/>
                            </a:rPr>
                            <m:t>⋅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𝑩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073" y="5684748"/>
                <a:ext cx="3501663" cy="61414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500548" y="5576320"/>
            <a:ext cx="251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(the normal is a unit vector)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774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36" y="669726"/>
            <a:ext cx="6968505" cy="529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50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observed intensity of one pixel depends on geometry, material, lighting, and viewpoint</a:t>
            </a:r>
          </a:p>
          <a:p>
            <a:pPr marL="914400" lvl="1" indent="-514350"/>
            <a:r>
              <a:rPr lang="en-US" dirty="0" smtClean="0"/>
              <a:t>Basic pinhole model</a:t>
            </a:r>
          </a:p>
          <a:p>
            <a:pPr marL="914400" lvl="1" indent="-514350"/>
            <a:r>
              <a:rPr lang="en-US" dirty="0" smtClean="0"/>
              <a:t>Diffuse reflectance, specular reflectance</a:t>
            </a:r>
          </a:p>
          <a:p>
            <a:pPr marL="914400" lvl="1" indent="-514350"/>
            <a:r>
              <a:rPr lang="en-US" dirty="0" err="1" smtClean="0"/>
              <a:t>Lambertian</a:t>
            </a:r>
            <a:r>
              <a:rPr lang="en-US" dirty="0" smtClean="0"/>
              <a:t> surfaces, Lambert’s law of cosines</a:t>
            </a:r>
          </a:p>
          <a:p>
            <a:pPr marL="914400" lvl="1" indent="-514350"/>
            <a:r>
              <a:rPr lang="en-US" dirty="0" smtClean="0"/>
              <a:t>Effects due to surroundings: </a:t>
            </a:r>
            <a:r>
              <a:rPr lang="en-US" dirty="0" err="1" smtClean="0"/>
              <a:t>interreflections</a:t>
            </a:r>
            <a:r>
              <a:rPr lang="en-US" dirty="0" smtClean="0"/>
              <a:t>, shadows</a:t>
            </a:r>
            <a:endParaRPr lang="en-US" dirty="0"/>
          </a:p>
          <a:p>
            <a:pPr marL="914400" lvl="1" indent="-514350"/>
            <a:r>
              <a:rPr lang="en-US" dirty="0" smtClean="0"/>
              <a:t>Color: wavelengths, Bayer filter</a:t>
            </a:r>
          </a:p>
          <a:p>
            <a:pPr marL="914400" lvl="1" indent="-514350"/>
            <a:r>
              <a:rPr lang="en-US" dirty="0" smtClean="0"/>
              <a:t>What does the pixel intensity tell us?  Not much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can we infer scene properties from a set of pixels</a:t>
            </a:r>
          </a:p>
          <a:p>
            <a:pPr marL="914400" lvl="1" indent="-514350"/>
            <a:r>
              <a:rPr lang="en-US" dirty="0" smtClean="0"/>
              <a:t>Local analysis (next class)</a:t>
            </a:r>
          </a:p>
          <a:p>
            <a:pPr marL="914400" lvl="1" indent="-514350"/>
            <a:r>
              <a:rPr lang="en-US" dirty="0" smtClean="0"/>
              <a:t>Look at differences in intensity</a:t>
            </a:r>
          </a:p>
          <a:p>
            <a:pPr marL="914400" lvl="1" indent="-514350"/>
            <a:r>
              <a:rPr lang="en-US" dirty="0"/>
              <a:t>Lighting normalization</a:t>
            </a:r>
          </a:p>
          <a:p>
            <a:pPr marL="914400" lvl="1" indent="-514350"/>
            <a:endParaRPr lang="en-US" dirty="0" smtClean="0"/>
          </a:p>
          <a:p>
            <a:pPr marL="914400" lvl="1" indent="-514350"/>
            <a:r>
              <a:rPr lang="en-US" dirty="0" smtClean="0"/>
              <a:t>Photometric stereo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02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0" y="1116211"/>
            <a:ext cx="7401595" cy="567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56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 and camera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883" y="1189037"/>
            <a:ext cx="4218317" cy="5135563"/>
          </a:xfrm>
        </p:spPr>
        <p:txBody>
          <a:bodyPr/>
          <a:lstStyle/>
          <a:p>
            <a:r>
              <a:rPr lang="en-US" dirty="0" smtClean="0"/>
              <a:t>Typical scenes have a huge dynamic range </a:t>
            </a:r>
          </a:p>
          <a:p>
            <a:endParaRPr lang="en-US" dirty="0" smtClean="0"/>
          </a:p>
          <a:p>
            <a:r>
              <a:rPr lang="en-US" dirty="0" smtClean="0"/>
              <a:t>Camera </a:t>
            </a:r>
            <a:r>
              <a:rPr lang="en-US" dirty="0"/>
              <a:t>response is roughly linear in the mid range </a:t>
            </a:r>
            <a:r>
              <a:rPr lang="en-US" dirty="0" smtClean="0"/>
              <a:t>(15 </a:t>
            </a:r>
            <a:r>
              <a:rPr lang="en-US" dirty="0"/>
              <a:t>to </a:t>
            </a:r>
            <a:r>
              <a:rPr lang="en-US" dirty="0" smtClean="0"/>
              <a:t>240) </a:t>
            </a:r>
            <a:r>
              <a:rPr lang="en-US" dirty="0"/>
              <a:t>but non-linear at the </a:t>
            </a:r>
            <a:r>
              <a:rPr lang="en-US" dirty="0" smtClean="0"/>
              <a:t>extremes</a:t>
            </a:r>
          </a:p>
          <a:p>
            <a:pPr lvl="1"/>
            <a:r>
              <a:rPr lang="en-US" dirty="0" smtClean="0"/>
              <a:t>called </a:t>
            </a:r>
            <a:r>
              <a:rPr lang="en-US" dirty="0"/>
              <a:t>saturation or </a:t>
            </a:r>
            <a:r>
              <a:rPr lang="en-US" dirty="0" err="1" smtClean="0"/>
              <a:t>undersaturation</a:t>
            </a:r>
            <a:endParaRPr lang="en-US" dirty="0"/>
          </a:p>
          <a:p>
            <a:endParaRPr lang="en-US" dirty="0"/>
          </a:p>
        </p:txBody>
      </p:sp>
      <p:pic>
        <p:nvPicPr>
          <p:cNvPr id="112642" name="Picture 2" descr="http://www.imaging-resource.com/PRODS/EOS1DS2/ZVF5E2528_Step_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25" b="62339"/>
          <a:stretch/>
        </p:blipFill>
        <p:spPr bwMode="auto">
          <a:xfrm>
            <a:off x="4785786" y="3963838"/>
            <a:ext cx="4214928" cy="260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4" name="Picture 4" descr="http://www.imaging-resource.com/PRODS/EOS1DS2/ZVF5E2528_Step_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75" r="34798"/>
          <a:stretch/>
        </p:blipFill>
        <p:spPr bwMode="auto">
          <a:xfrm>
            <a:off x="5181600" y="6625087"/>
            <a:ext cx="3477883" cy="2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67" y="841076"/>
            <a:ext cx="416034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5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  <a:endParaRPr lang="en-US" dirty="0"/>
          </a:p>
        </p:txBody>
      </p:sp>
      <p:pic>
        <p:nvPicPr>
          <p:cNvPr id="4" name="Picture 3" descr="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quilumin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54713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CC99"/>
                </a:solidFill>
                <a:cs typeface="Arial" charset="0"/>
                <a:sym typeface="Symbol" pitchFamily="18" charset="2"/>
              </a:rPr>
              <a:t>http://www.yorku.ca/eye/photopik.htm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66800" y="5867400"/>
            <a:ext cx="46185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cs typeface="Arial" charset="0"/>
              </a:rPr>
              <a:t>Human Luminance Sensitivity Function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1566" y="65502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Efros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530" y="1152267"/>
            <a:ext cx="786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Light is composed of a spectrum of wavelengths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10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81000" y="437949"/>
            <a:ext cx="8587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en-US" sz="3200" dirty="0">
                <a:solidFill>
                  <a:srgbClr val="FFFF00"/>
                </a:solidFill>
                <a:latin typeface="Helvetica" charset="0"/>
              </a:rPr>
              <a:t>Some examples of the spectra of light sources</a:t>
            </a:r>
            <a:endParaRPr lang="en-US" altLang="en-US" sz="3200" dirty="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98902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88842" y="457501"/>
            <a:ext cx="8759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2800" dirty="0">
                <a:solidFill>
                  <a:srgbClr val="FFFF00"/>
                </a:solidFill>
                <a:latin typeface="Helvetica" charset="0"/>
              </a:rPr>
              <a:t>Some examples of the </a:t>
            </a:r>
            <a:r>
              <a:rPr lang="en-US" sz="2800" u="sng" dirty="0">
                <a:solidFill>
                  <a:srgbClr val="FFFF00"/>
                </a:solidFill>
                <a:latin typeface="Helvetica" charset="0"/>
              </a:rPr>
              <a:t>reflectance</a:t>
            </a:r>
            <a:r>
              <a:rPr lang="en-US" sz="2800" dirty="0">
                <a:solidFill>
                  <a:srgbClr val="FFFF00"/>
                </a:solidFill>
                <a:latin typeface="Helvetica" charset="0"/>
              </a:rPr>
              <a:t> spectra of </a:t>
            </a:r>
            <a:r>
              <a:rPr lang="en-US" sz="2800" u="sng" dirty="0">
                <a:solidFill>
                  <a:srgbClr val="FFFF00"/>
                </a:solidFill>
                <a:latin typeface="Helvetica" charset="0"/>
              </a:rPr>
              <a:t>surfaces</a:t>
            </a:r>
            <a:endParaRPr lang="en-US" sz="2800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810000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  <a:latin typeface="Helvetica" charset="0"/>
              </a:rPr>
              <a:t>Wavelength (nm)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 rot="-5400000">
            <a:off x="-373063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  <a:latin typeface="Helvetica" charset="0"/>
              </a:rPr>
              <a:t>% Photons Reflected</a:t>
            </a:r>
          </a:p>
        </p:txBody>
      </p: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1295400" y="3265488"/>
            <a:ext cx="2044700" cy="3046412"/>
            <a:chOff x="816" y="2057"/>
            <a:chExt cx="1288" cy="1919"/>
          </a:xfrm>
        </p:grpSpPr>
        <p:pic>
          <p:nvPicPr>
            <p:cNvPr id="21533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15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FF0000"/>
                  </a:solidFill>
                  <a:latin typeface="Helvetica" charset="0"/>
                </a:rPr>
                <a:t>Red</a:t>
              </a:r>
            </a:p>
          </p:txBody>
        </p:sp>
        <p:sp>
          <p:nvSpPr>
            <p:cNvPr id="215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FFFFFF"/>
                  </a:solidFill>
                  <a:latin typeface="Helvetica" charset="0"/>
                </a:rPr>
                <a:t>400          700</a:t>
              </a:r>
            </a:p>
          </p:txBody>
        </p:sp>
      </p:grpSp>
      <p:grpSp>
        <p:nvGrpSpPr>
          <p:cNvPr id="21512" name="Group 12"/>
          <p:cNvGrpSpPr>
            <a:grpSpLocks/>
          </p:cNvGrpSpPr>
          <p:nvPr/>
        </p:nvGrpSpPr>
        <p:grpSpPr bwMode="auto">
          <a:xfrm>
            <a:off x="3252788" y="3265488"/>
            <a:ext cx="2044700" cy="3046412"/>
            <a:chOff x="2049" y="2057"/>
            <a:chExt cx="1288" cy="1919"/>
          </a:xfrm>
        </p:grpSpPr>
        <p:pic>
          <p:nvPicPr>
            <p:cNvPr id="21529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15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FFFF00"/>
                  </a:solidFill>
                  <a:latin typeface="Helvetica" charset="0"/>
                </a:rPr>
                <a:t>Yellow</a:t>
              </a:r>
            </a:p>
          </p:txBody>
        </p:sp>
        <p:sp>
          <p:nvSpPr>
            <p:cNvPr id="215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FFFFFF"/>
                  </a:solidFill>
                  <a:latin typeface="Helvetica" charset="0"/>
                </a:rPr>
                <a:t>400          700</a:t>
              </a:r>
            </a:p>
          </p:txBody>
        </p:sp>
      </p:grpSp>
      <p:grpSp>
        <p:nvGrpSpPr>
          <p:cNvPr id="21513" name="Group 17"/>
          <p:cNvGrpSpPr>
            <a:grpSpLocks/>
          </p:cNvGrpSpPr>
          <p:nvPr/>
        </p:nvGrpSpPr>
        <p:grpSpPr bwMode="auto">
          <a:xfrm>
            <a:off x="5208588" y="3265488"/>
            <a:ext cx="2044700" cy="3046412"/>
            <a:chOff x="3281" y="2057"/>
            <a:chExt cx="1288" cy="1919"/>
          </a:xfrm>
        </p:grpSpPr>
        <p:pic>
          <p:nvPicPr>
            <p:cNvPr id="21525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15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FFFF"/>
                  </a:solidFill>
                  <a:latin typeface="Helvetica" charset="0"/>
                </a:rPr>
                <a:t>Blue</a:t>
              </a:r>
            </a:p>
          </p:txBody>
        </p:sp>
        <p:sp>
          <p:nvSpPr>
            <p:cNvPr id="215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FFFFFF"/>
                  </a:solidFill>
                  <a:latin typeface="Helvetica" charset="0"/>
                </a:rPr>
                <a:t>400          700</a:t>
              </a:r>
            </a:p>
          </p:txBody>
        </p:sp>
      </p:grpSp>
      <p:grpSp>
        <p:nvGrpSpPr>
          <p:cNvPr id="21514" name="Group 22"/>
          <p:cNvGrpSpPr>
            <a:grpSpLocks/>
          </p:cNvGrpSpPr>
          <p:nvPr/>
        </p:nvGrpSpPr>
        <p:grpSpPr bwMode="auto">
          <a:xfrm>
            <a:off x="7165975" y="3263900"/>
            <a:ext cx="2044700" cy="3048000"/>
            <a:chOff x="4514" y="2056"/>
            <a:chExt cx="1288" cy="1920"/>
          </a:xfrm>
        </p:grpSpPr>
        <p:pic>
          <p:nvPicPr>
            <p:cNvPr id="21521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9966FF"/>
                  </a:solidFill>
                  <a:latin typeface="Helvetica" charset="0"/>
                </a:rPr>
                <a:t>Purple</a:t>
              </a:r>
            </a:p>
          </p:txBody>
        </p:sp>
        <p:sp>
          <p:nvSpPr>
            <p:cNvPr id="215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FFFFFF"/>
                  </a:solidFill>
                  <a:latin typeface="Helvetica" charset="0"/>
                </a:rPr>
                <a:t>400          700</a:t>
              </a:r>
            </a:p>
          </p:txBody>
        </p:sp>
        <p:sp>
          <p:nvSpPr>
            <p:cNvPr id="215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Rectangle 27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21516" name="Group 28"/>
          <p:cNvGrpSpPr>
            <a:grpSpLocks/>
          </p:cNvGrpSpPr>
          <p:nvPr/>
        </p:nvGrpSpPr>
        <p:grpSpPr bwMode="auto">
          <a:xfrm>
            <a:off x="1676400" y="2020888"/>
            <a:ext cx="7010400" cy="1068387"/>
            <a:chOff x="1056" y="1273"/>
            <a:chExt cx="4416" cy="673"/>
          </a:xfrm>
        </p:grpSpPr>
        <p:pic>
          <p:nvPicPr>
            <p:cNvPr id="21517" name="Picture 2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Picture 3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3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20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spectra</a:t>
            </a:r>
            <a:endParaRPr lang="en-US" dirty="0" smtClean="0"/>
          </a:p>
        </p:txBody>
      </p:sp>
      <p:pic>
        <p:nvPicPr>
          <p:cNvPr id="27651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132681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1812925" y="19812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2819400" y="2438400"/>
            <a:ext cx="1295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 flipH="1">
            <a:off x="2362200" y="2438400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0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857220" algn="l"/>
              </a:tabLst>
            </a:pPr>
            <a:r>
              <a:rPr lang="en-US"/>
              <a:t>The color of objects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>
            <a:normAutofit/>
          </a:bodyPr>
          <a:lstStyle/>
          <a:p>
            <a:pPr marL="554737">
              <a:tabLst>
                <a:tab pos="1010135" algn="l"/>
                <a:tab pos="1289178" algn="l"/>
                <a:tab pos="1289178" algn="l"/>
                <a:tab pos="1289178" algn="l"/>
              </a:tabLst>
            </a:pPr>
            <a:r>
              <a:rPr lang="en-US" sz="2400" dirty="0"/>
              <a:t>Colored light arriving at the camera involves two effects</a:t>
            </a:r>
          </a:p>
          <a:p>
            <a:pPr marL="833780" lvl="1">
              <a:tabLst>
                <a:tab pos="1010135" algn="l"/>
                <a:tab pos="1289178" algn="l"/>
                <a:tab pos="1289178" algn="l"/>
                <a:tab pos="1289178" algn="l"/>
              </a:tabLst>
            </a:pPr>
            <a:r>
              <a:rPr lang="en-US" sz="2000" dirty="0"/>
              <a:t>The color of the light </a:t>
            </a:r>
            <a:r>
              <a:rPr lang="en-US" sz="2000" dirty="0" smtClean="0"/>
              <a:t>source </a:t>
            </a:r>
            <a:r>
              <a:rPr lang="en-US" sz="2000" dirty="0" smtClean="0"/>
              <a:t>(illumination + inter-reflections)</a:t>
            </a:r>
            <a:endParaRPr lang="en-US" sz="2000" dirty="0"/>
          </a:p>
          <a:p>
            <a:pPr marL="833780" lvl="1">
              <a:tabLst>
                <a:tab pos="1010135" algn="l"/>
                <a:tab pos="1289178" algn="l"/>
                <a:tab pos="1289178" algn="l"/>
                <a:tab pos="1289178" algn="l"/>
              </a:tabLst>
            </a:pPr>
            <a:r>
              <a:rPr lang="en-US" sz="2000" dirty="0"/>
              <a:t>The color of the </a:t>
            </a:r>
            <a:r>
              <a:rPr lang="en-US" sz="2000" dirty="0" smtClean="0"/>
              <a:t>surface</a:t>
            </a:r>
            <a:endParaRPr lang="en-US" sz="2000" dirty="0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4934768" cy="372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37166" y="65301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Forsyth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429000"/>
            <a:ext cx="2799788" cy="209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13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Color Sensing: Bayer Grid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3962400"/>
            <a:ext cx="3567113" cy="2052638"/>
          </a:xfrm>
        </p:spPr>
        <p:txBody>
          <a:bodyPr/>
          <a:lstStyle/>
          <a:p>
            <a:r>
              <a:rPr lang="en-US" sz="2000" dirty="0" smtClean="0"/>
              <a:t>	Estimate RGB at each cell from neighboring values</a:t>
            </a:r>
          </a:p>
        </p:txBody>
      </p:sp>
      <p:pic>
        <p:nvPicPr>
          <p:cNvPr id="29700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19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6519446"/>
            <a:ext cx="3672800" cy="338554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http://en.wikipedia.org/wiki/Bayer_filter</a:t>
            </a:r>
            <a:endParaRPr lang="en-US" sz="1600" dirty="0">
              <a:solidFill>
                <a:srgbClr val="00CC99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1562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Image</a:t>
            </a:r>
          </a:p>
        </p:txBody>
      </p:sp>
      <p:pic>
        <p:nvPicPr>
          <p:cNvPr id="2765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7281863" y="76200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R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8043863" y="24384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G</a:t>
            </a: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8729663" y="3962400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038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RGB?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8229600" cy="39163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If light is a spectrum, why are images RGB?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determines a pixel’s brightness?</a:t>
            </a:r>
          </a:p>
          <a:p>
            <a:pPr lvl="1"/>
            <a:r>
              <a:rPr lang="en-US" dirty="0" smtClean="0"/>
              <a:t>How is light reflected?</a:t>
            </a:r>
          </a:p>
          <a:p>
            <a:pPr lvl="1"/>
            <a:r>
              <a:rPr lang="en-US" dirty="0" smtClean="0"/>
              <a:t>How is light measured?</a:t>
            </a:r>
          </a:p>
          <a:p>
            <a:endParaRPr lang="en-US" dirty="0"/>
          </a:p>
          <a:p>
            <a:r>
              <a:rPr lang="en-US" dirty="0" smtClean="0"/>
              <a:t>What can be inferred about the world from those brightness values?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7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Human color receptors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Long (red), Medium (green), and Short (blue) cones, plus intensity rods</a:t>
            </a:r>
            <a:endParaRPr lang="en-US" sz="2800" dirty="0" smtClean="0"/>
          </a:p>
          <a:p>
            <a:r>
              <a:rPr lang="en-US" sz="2800" dirty="0" smtClean="0"/>
              <a:t>Fun facts</a:t>
            </a:r>
          </a:p>
          <a:p>
            <a:pPr lvl="1"/>
            <a:r>
              <a:rPr lang="en-US" sz="2400" dirty="0" smtClean="0"/>
              <a:t>“</a:t>
            </a:r>
            <a:r>
              <a:rPr lang="en-US" sz="2400" dirty="0" smtClean="0"/>
              <a:t>M” and “L” on the X-chromosome</a:t>
            </a:r>
          </a:p>
          <a:p>
            <a:pPr lvl="2"/>
            <a:r>
              <a:rPr lang="en-US" sz="1800" dirty="0" smtClean="0"/>
              <a:t>That’s why </a:t>
            </a:r>
            <a:r>
              <a:rPr lang="en-US" sz="1800" dirty="0" smtClean="0"/>
              <a:t>men are more likely to be color blind (see what it’s like: </a:t>
            </a: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www.vischeck.com/vischeck/vischeckURL.php</a:t>
            </a:r>
            <a:r>
              <a:rPr lang="en-US" sz="1800" dirty="0" smtClean="0"/>
              <a:t>)</a:t>
            </a:r>
            <a:endParaRPr lang="en-US" dirty="0" smtClean="0"/>
          </a:p>
          <a:p>
            <a:pPr lvl="1"/>
            <a:r>
              <a:rPr lang="en-US" sz="2400" dirty="0" smtClean="0"/>
              <a:t>“L” has high variation, so some women are </a:t>
            </a:r>
            <a:r>
              <a:rPr lang="en-US" sz="2400" dirty="0" err="1" smtClean="0"/>
              <a:t>tetrachromatic</a:t>
            </a:r>
            <a:endParaRPr lang="en-US" sz="2400" dirty="0" smtClean="0"/>
          </a:p>
          <a:p>
            <a:pPr lvl="1"/>
            <a:r>
              <a:rPr lang="en-US" sz="2400" dirty="0" smtClean="0"/>
              <a:t>Some animals have 1 (night animals), 2 (e.g., dogs), 4 (fish, birds), 5 (pigeons, some reptiles/amphibians), or even 12 (mantis shrimp</a:t>
            </a:r>
            <a:r>
              <a:rPr lang="en-US" sz="2400" dirty="0" smtClean="0"/>
              <a:t>) types of cones</a:t>
            </a:r>
            <a:endParaRPr lang="en-US" dirty="0"/>
          </a:p>
        </p:txBody>
      </p:sp>
      <p:pic>
        <p:nvPicPr>
          <p:cNvPr id="100354" name="Picture 2" descr="http://upload.wikimedia.org/wikipedia/commons/thumb/6/65/Cone-response.svg/300px-Cone-respons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09999" cy="24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3034" y="6561140"/>
            <a:ext cx="3760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http://en.wikipedia.org/wiki/Color_vision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94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far: </a:t>
            </a:r>
            <a:r>
              <a:rPr lang="en-US" dirty="0" err="1" smtClean="0"/>
              <a:t>light</a:t>
            </a:r>
            <a:r>
              <a:rPr lang="en-US" dirty="0" err="1" smtClean="0">
                <a:sym typeface="Wingdings" pitchFamily="2" charset="2"/>
              </a:rPr>
              <a:t>surfacecamera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Called a local illumination model</a:t>
            </a:r>
          </a:p>
          <a:p>
            <a:r>
              <a:rPr lang="en-US" sz="2800" dirty="0" smtClean="0"/>
              <a:t>But much light comes from surrounding surfaces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18" y="2172980"/>
            <a:ext cx="5541964" cy="415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222250" y="6324600"/>
            <a:ext cx="8699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From </a:t>
            </a:r>
            <a:r>
              <a:rPr lang="en-US" sz="1800" dirty="0" err="1">
                <a:solidFill>
                  <a:schemeClr val="tx1"/>
                </a:solidFill>
                <a:latin typeface="+mj-lt"/>
                <a:cs typeface="Times" charset="0"/>
              </a:rPr>
              <a:t>Koenderink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 slides on image texture and the flow of light</a:t>
            </a:r>
          </a:p>
        </p:txBody>
      </p:sp>
    </p:spTree>
    <p:extLst>
      <p:ext uri="{BB962C8B-B14F-4D97-AF65-F5344CB8AC3E}">
        <p14:creationId xmlns:p14="http://schemas.microsoft.com/office/powerpoint/2010/main" val="7534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Inter-reflection is a major source of light</a:t>
            </a:r>
            <a:endParaRPr lang="en-US" dirty="0"/>
          </a:p>
        </p:txBody>
      </p:sp>
      <p:pic>
        <p:nvPicPr>
          <p:cNvPr id="103426" name="Picture 2" descr="http://www.taomc.com/ridge/indoors1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4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Inter-reflection affects the apparent color of objects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6" y="1143000"/>
            <a:ext cx="6816725" cy="51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222250" y="6324600"/>
            <a:ext cx="8699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From </a:t>
            </a:r>
            <a:r>
              <a:rPr lang="en-US" sz="1800" dirty="0" err="1">
                <a:solidFill>
                  <a:schemeClr val="tx1"/>
                </a:solidFill>
                <a:latin typeface="+mj-lt"/>
                <a:cs typeface="Times" charset="0"/>
              </a:rPr>
              <a:t>Koenderink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 slides on image texture and the flow of light</a:t>
            </a:r>
          </a:p>
        </p:txBody>
      </p:sp>
    </p:spTree>
    <p:extLst>
      <p:ext uri="{BB962C8B-B14F-4D97-AF65-F5344CB8AC3E}">
        <p14:creationId xmlns:p14="http://schemas.microsoft.com/office/powerpoint/2010/main" val="25241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surfaces also cause shadows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Shadow: reduction in intensity due to a blocked source</a:t>
            </a:r>
            <a:endParaRPr lang="en-US" dirty="0"/>
          </a:p>
        </p:txBody>
      </p:sp>
      <p:pic>
        <p:nvPicPr>
          <p:cNvPr id="106502" name="Picture 6" descr="illustration of umbra/penum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56294"/>
            <a:ext cx="37343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54" y="2209800"/>
            <a:ext cx="4914900" cy="3350763"/>
          </a:xfrm>
          <a:prstGeom prst="rect">
            <a:avLst/>
          </a:prstGeom>
          <a:noFill/>
          <a:ln w="254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04" y="5715000"/>
            <a:ext cx="2200096" cy="80486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2" y="2344080"/>
            <a:ext cx="3581400" cy="3082201"/>
          </a:xfrm>
          <a:prstGeom prst="rect">
            <a:avLst/>
          </a:prstGeom>
          <a:noFill/>
          <a:ln w="254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5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of light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Autofit/>
          </a:bodyPr>
          <a:lstStyle/>
          <a:p>
            <a:endParaRPr lang="en-US" sz="1200" dirty="0" smtClean="0"/>
          </a:p>
          <a:p>
            <a:r>
              <a:rPr lang="en-US" sz="2800" dirty="0" smtClean="0"/>
              <a:t>Distant point source</a:t>
            </a:r>
          </a:p>
          <a:p>
            <a:pPr lvl="1"/>
            <a:r>
              <a:rPr lang="en-US" sz="2400" dirty="0"/>
              <a:t>O</a:t>
            </a:r>
            <a:r>
              <a:rPr lang="en-US" sz="2400" dirty="0" smtClean="0"/>
              <a:t>ne illumination direction</a:t>
            </a:r>
          </a:p>
          <a:p>
            <a:pPr lvl="1"/>
            <a:r>
              <a:rPr lang="en-US" sz="2400" dirty="0" smtClean="0"/>
              <a:t>E.g., sun</a:t>
            </a:r>
          </a:p>
          <a:p>
            <a:endParaRPr lang="en-US" sz="1200" dirty="0" smtClean="0"/>
          </a:p>
          <a:p>
            <a:r>
              <a:rPr lang="en-US" sz="2800" dirty="0" smtClean="0"/>
              <a:t>Area source</a:t>
            </a:r>
          </a:p>
          <a:p>
            <a:pPr lvl="1"/>
            <a:r>
              <a:rPr lang="en-US" sz="2400" dirty="0" smtClean="0"/>
              <a:t>E.g., white walls, diffuser lamps, sky</a:t>
            </a:r>
          </a:p>
          <a:p>
            <a:endParaRPr lang="en-US" sz="1200" dirty="0" smtClean="0"/>
          </a:p>
          <a:p>
            <a:r>
              <a:rPr lang="en-US" sz="2800" dirty="0" smtClean="0"/>
              <a:t>Ambient light</a:t>
            </a:r>
          </a:p>
          <a:p>
            <a:pPr lvl="1"/>
            <a:r>
              <a:rPr lang="en-US" sz="2400" dirty="0" smtClean="0"/>
              <a:t>Substitute for dealing with </a:t>
            </a:r>
            <a:r>
              <a:rPr lang="en-US" sz="2400" dirty="0" err="1" smtClean="0"/>
              <a:t>interreflections</a:t>
            </a:r>
            <a:endParaRPr lang="en-US" sz="2400" dirty="0" smtClean="0"/>
          </a:p>
          <a:p>
            <a:endParaRPr lang="en-US" sz="1200" dirty="0" smtClean="0"/>
          </a:p>
          <a:p>
            <a:r>
              <a:rPr lang="en-US" sz="2800" dirty="0" smtClean="0"/>
              <a:t>Global illumination model</a:t>
            </a:r>
          </a:p>
          <a:p>
            <a:pPr lvl="1"/>
            <a:r>
              <a:rPr lang="en-US" sz="2400" dirty="0" smtClean="0"/>
              <a:t>Account for </a:t>
            </a:r>
            <a:r>
              <a:rPr lang="en-US" sz="2400" dirty="0" err="1" smtClean="0"/>
              <a:t>interreflections</a:t>
            </a:r>
            <a:r>
              <a:rPr lang="en-US" sz="2400" dirty="0" smtClean="0"/>
              <a:t> in modeled scene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989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grpSp>
        <p:nvGrpSpPr>
          <p:cNvPr id="26" name="Group 9"/>
          <p:cNvGrpSpPr>
            <a:grpSpLocks noChangeAspect="1"/>
          </p:cNvGrpSpPr>
          <p:nvPr/>
        </p:nvGrpSpPr>
        <p:grpSpPr bwMode="auto">
          <a:xfrm>
            <a:off x="344188" y="990601"/>
            <a:ext cx="7273420" cy="5181599"/>
            <a:chOff x="1210790" y="1362076"/>
            <a:chExt cx="5067854" cy="336294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64" b="22336"/>
            <a:stretch/>
          </p:blipFill>
          <p:spPr bwMode="auto">
            <a:xfrm>
              <a:off x="1495426" y="1362076"/>
              <a:ext cx="4783218" cy="321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210790" y="4420157"/>
              <a:ext cx="1524018" cy="304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341313" y="6172200"/>
            <a:ext cx="8802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Possible factors: albedo, shadows, texture, specularities, curvature, lighting direction</a:t>
            </a:r>
          </a:p>
        </p:txBody>
      </p:sp>
    </p:spTree>
    <p:extLst>
      <p:ext uri="{BB962C8B-B14F-4D97-AF65-F5344CB8AC3E}">
        <p14:creationId xmlns:p14="http://schemas.microsoft.com/office/powerpoint/2010/main" val="41840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11" y="1676400"/>
            <a:ext cx="3134320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857220" algn="l"/>
              </a:tabLst>
            </a:pPr>
            <a:r>
              <a:rPr lang="en-US"/>
              <a:t>Area sources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1" y="1295400"/>
            <a:ext cx="5791200" cy="5161359"/>
          </a:xfrm>
          <a:ln/>
        </p:spPr>
        <p:txBody>
          <a:bodyPr>
            <a:normAutofit/>
          </a:bodyPr>
          <a:lstStyle/>
          <a:p>
            <a:pPr marL="554737">
              <a:spcBef>
                <a:spcPct val="0"/>
              </a:spcBef>
              <a:tabLst>
                <a:tab pos="1010135" algn="l"/>
                <a:tab pos="1010135" algn="l"/>
              </a:tabLst>
            </a:pPr>
            <a:endParaRPr lang="en-US" sz="2800" dirty="0"/>
          </a:p>
          <a:p>
            <a:pPr marL="554737">
              <a:tabLst>
                <a:tab pos="1010135" algn="l"/>
                <a:tab pos="1010135" algn="l"/>
              </a:tabLst>
            </a:pPr>
            <a:r>
              <a:rPr lang="en-US" sz="2800" dirty="0" smtClean="0"/>
              <a:t>A point receives light as the summation of contributions of small elements over the whole source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543014" y="6478488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Slide: Forsyth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2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the intensity of a pixel tell us?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488293"/>
              </p:ext>
            </p:extLst>
          </p:nvPr>
        </p:nvGraphicFramePr>
        <p:xfrm>
          <a:off x="2286000" y="337644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3886200" y="2690640"/>
            <a:ext cx="1219200" cy="1676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21215" y="2176732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</a:t>
            </a:r>
            <a:r>
              <a:rPr lang="en-US" dirty="0" smtClean="0"/>
              <a:t>(234, 452) = 0.58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0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Some people waiting to get in</a:t>
            </a:r>
          </a:p>
          <a:p>
            <a:endParaRPr lang="en-US" dirty="0"/>
          </a:p>
          <a:p>
            <a:r>
              <a:rPr lang="en-US" dirty="0" smtClean="0"/>
              <a:t>Tentative office hours</a:t>
            </a:r>
          </a:p>
          <a:p>
            <a:pPr lvl="1"/>
            <a:r>
              <a:rPr lang="en-US" dirty="0" smtClean="0"/>
              <a:t>Derek: Wed 4pm, 8pm (</a:t>
            </a:r>
            <a:r>
              <a:rPr lang="en-US" dirty="0" err="1" smtClean="0"/>
              <a:t>skype</a:t>
            </a:r>
            <a:r>
              <a:rPr lang="en-US" dirty="0" smtClean="0"/>
              <a:t> only)</a:t>
            </a:r>
          </a:p>
          <a:p>
            <a:pPr lvl="1"/>
            <a:r>
              <a:rPr lang="en-US" dirty="0" smtClean="0"/>
              <a:t>Ruiqi: Mon 7pm, Thurs 4pm </a:t>
            </a:r>
          </a:p>
          <a:p>
            <a:endParaRPr lang="en-US" dirty="0" smtClean="0"/>
          </a:p>
          <a:p>
            <a:r>
              <a:rPr lang="en-US" dirty="0" smtClean="0"/>
              <a:t>Homework 1 released soon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8660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plight of the poor pixel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 pixel’s brightness is determined by</a:t>
            </a:r>
          </a:p>
          <a:p>
            <a:pPr lvl="1"/>
            <a:r>
              <a:rPr lang="en-US" dirty="0" smtClean="0"/>
              <a:t>Light source (strength, direction, color)</a:t>
            </a:r>
          </a:p>
          <a:p>
            <a:pPr lvl="1"/>
            <a:r>
              <a:rPr lang="en-US" dirty="0" smtClean="0"/>
              <a:t>Surface orientation</a:t>
            </a:r>
          </a:p>
          <a:p>
            <a:pPr lvl="1"/>
            <a:r>
              <a:rPr lang="en-US" dirty="0" smtClean="0"/>
              <a:t>Surface material and albedo</a:t>
            </a:r>
          </a:p>
          <a:p>
            <a:pPr lvl="1"/>
            <a:r>
              <a:rPr lang="en-US" dirty="0" smtClean="0"/>
              <a:t>Reflected light and shadows from surrounding surfaces</a:t>
            </a:r>
          </a:p>
          <a:p>
            <a:pPr lvl="1"/>
            <a:r>
              <a:rPr lang="en-US" dirty="0" smtClean="0"/>
              <a:t>Gain on the sensor</a:t>
            </a:r>
          </a:p>
          <a:p>
            <a:endParaRPr lang="en-US" dirty="0" smtClean="0"/>
          </a:p>
          <a:p>
            <a:r>
              <a:rPr lang="en-US" dirty="0" smtClean="0"/>
              <a:t>A pixel’s brightness tells us nothing by itself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6" y="838200"/>
            <a:ext cx="829235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6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78" y="265659"/>
            <a:ext cx="4464844" cy="632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/>
          </p:cNvSpPr>
          <p:nvPr/>
        </p:nvSpPr>
        <p:spPr bwMode="auto">
          <a:xfrm>
            <a:off x="1510234" y="6536531"/>
            <a:ext cx="6116836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750067" algn="l"/>
              </a:tabLst>
            </a:pPr>
            <a:r>
              <a:rPr lang="en-US" dirty="0" smtClean="0">
                <a:solidFill>
                  <a:schemeClr val="tx1"/>
                </a:solidFill>
                <a:cs typeface="Times" charset="0"/>
              </a:rPr>
              <a:t>Photo by </a:t>
            </a:r>
            <a:r>
              <a:rPr lang="en-US" dirty="0" err="1" smtClean="0">
                <a:solidFill>
                  <a:schemeClr val="tx1"/>
                </a:solidFill>
                <a:cs typeface="Times" charset="0"/>
              </a:rPr>
              <a:t>nickwheeleroz</a:t>
            </a:r>
            <a:r>
              <a:rPr lang="en-US" dirty="0" smtClean="0">
                <a:solidFill>
                  <a:schemeClr val="tx1"/>
                </a:solidFill>
                <a:cs typeface="Times" charset="0"/>
              </a:rPr>
              <a:t>, Flickr</a:t>
            </a:r>
            <a:endParaRPr lang="en-US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47" y="285750"/>
            <a:ext cx="1080492" cy="233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71" y="4508376"/>
            <a:ext cx="975568" cy="186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36" y="276820"/>
            <a:ext cx="937617" cy="6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00426" y="6536531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Forsyth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619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yet we can interpret images…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2152"/>
            <a:ext cx="8229600" cy="6248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idea: for nearby scene points, most factors do not change much</a:t>
            </a:r>
          </a:p>
          <a:p>
            <a:r>
              <a:rPr lang="en-US" dirty="0" smtClean="0"/>
              <a:t>The </a:t>
            </a:r>
            <a:r>
              <a:rPr lang="en-US" dirty="0"/>
              <a:t>information is mainly contained in </a:t>
            </a:r>
            <a:r>
              <a:rPr lang="en-US" i="1" dirty="0"/>
              <a:t>local differences </a:t>
            </a:r>
            <a:r>
              <a:rPr lang="en-US" dirty="0"/>
              <a:t> of brightness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79" y="1066800"/>
            <a:ext cx="512811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4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Darkness = Large Difference in Neighboring Pixels</a:t>
            </a:r>
            <a:endParaRPr lang="en-US" sz="3200" dirty="0"/>
          </a:p>
        </p:txBody>
      </p:sp>
      <p:pic>
        <p:nvPicPr>
          <p:cNvPr id="108547" name="Picture 3" descr="C:\Users\Hoiem\Documents\Classes\Spring 2012 - Computer Vision\lectures\materials\shading\neighborhood6_gradi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67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 descr="C:\Users\Hoiem\Documents\Classes\Spring 2012 - Computer Vision\lectures\materials\shading\zebra-on-motorcycle_gradi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62" y="1162323"/>
            <a:ext cx="7266432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Hoiem\Documents\Classes\Spring 2012 - Computer Vision\lectures\materials\shading\zebra-on-motor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79576"/>
            <a:ext cx="7266432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differences in intensity tell us about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Changes in surface normal</a:t>
            </a:r>
          </a:p>
          <a:p>
            <a:r>
              <a:rPr lang="en-US" sz="2800" dirty="0" smtClean="0"/>
              <a:t>Texture</a:t>
            </a:r>
          </a:p>
          <a:p>
            <a:r>
              <a:rPr lang="en-US" sz="2800" dirty="0" smtClean="0"/>
              <a:t>Proximity</a:t>
            </a:r>
          </a:p>
          <a:p>
            <a:r>
              <a:rPr lang="en-US" sz="2800" dirty="0" smtClean="0"/>
              <a:t>Indents and bumps</a:t>
            </a:r>
          </a:p>
          <a:p>
            <a:r>
              <a:rPr lang="en-US" sz="2800" dirty="0" smtClean="0"/>
              <a:t>Grooves and creases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507120" cy="467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0" y="6469856"/>
            <a:ext cx="609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668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cs typeface="Times" charset="0"/>
              </a:rPr>
              <a:t>Photos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cs typeface="Times" charset="0"/>
              </a:rPr>
              <a:t>Koenderink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cs typeface="Times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" charset="0"/>
              </a:rPr>
              <a:t>slides on image texture and the flow of light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Times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65709"/>
            <a:ext cx="1981200" cy="262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5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06" y="1455539"/>
            <a:ext cx="6164833" cy="479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/>
          </p:cNvSpPr>
          <p:nvPr/>
        </p:nvSpPr>
        <p:spPr bwMode="auto">
          <a:xfrm>
            <a:off x="762000" y="6340078"/>
            <a:ext cx="6865070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750067" algn="l"/>
              </a:tabLst>
            </a:pPr>
            <a:r>
              <a:rPr lang="en-US" dirty="0">
                <a:solidFill>
                  <a:schemeClr val="tx1"/>
                </a:solidFill>
                <a:cs typeface="Times" charset="0"/>
              </a:rPr>
              <a:t>From </a:t>
            </a:r>
            <a:r>
              <a:rPr lang="en-US" dirty="0" err="1">
                <a:solidFill>
                  <a:schemeClr val="tx1"/>
                </a:solidFill>
                <a:cs typeface="Times" charset="0"/>
              </a:rPr>
              <a:t>Koenderink</a:t>
            </a:r>
            <a:r>
              <a:rPr lang="en-US" dirty="0">
                <a:solidFill>
                  <a:schemeClr val="tx1"/>
                </a:solidFill>
                <a:cs typeface="Times" charset="0"/>
              </a:rPr>
              <a:t> slides on image texture and the flow of light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pPr>
              <a:tabLst>
                <a:tab pos="857220" algn="l"/>
              </a:tabLst>
            </a:pPr>
            <a:r>
              <a:rPr lang="en-US" dirty="0" smtClean="0"/>
              <a:t>Shadows as cues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43014" y="6478488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Slide: Forsyth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3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constancy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Interpret surface in terms of albedo or “true color”, rather than observed intensity</a:t>
            </a:r>
          </a:p>
          <a:p>
            <a:pPr lvl="1"/>
            <a:r>
              <a:rPr lang="en-US" sz="2000" dirty="0" smtClean="0"/>
              <a:t>Humans are good at it</a:t>
            </a:r>
          </a:p>
          <a:p>
            <a:pPr lvl="1"/>
            <a:r>
              <a:rPr lang="en-US" sz="2000" dirty="0" smtClean="0"/>
              <a:t>Computers are not nearly as good</a:t>
            </a:r>
            <a:endParaRPr lang="en-US" sz="2000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73495"/>
            <a:ext cx="6102350" cy="414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7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1295400" y="990599"/>
            <a:ext cx="63246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light is recorded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93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source of constancy: local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25040"/>
            <a:ext cx="7368514" cy="57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76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illusionspoint.com/wp-content/uploads/2010/09/Color-Adapting-optical-illusion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19" y="762000"/>
            <a:ext cx="71769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824" y="6511816"/>
            <a:ext cx="8632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://www.echalk.co.uk/amusements/OpticalIllusions/colourPerception/colourPerception.html</a:t>
            </a:r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Perception of Intensity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3533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7180263" y="6488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Ted Adelson</a:t>
            </a:r>
          </a:p>
        </p:txBody>
      </p:sp>
    </p:spTree>
    <p:extLst>
      <p:ext uri="{BB962C8B-B14F-4D97-AF65-F5344CB8AC3E}">
        <p14:creationId xmlns:p14="http://schemas.microsoft.com/office/powerpoint/2010/main" val="2701107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Perception of Intensity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3533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7180263" y="6488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Ted Adelson</a:t>
            </a: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2" t="50751" r="45078" b="41235"/>
          <a:stretch>
            <a:fillRect/>
          </a:stretch>
        </p:blipFill>
        <p:spPr bwMode="auto">
          <a:xfrm>
            <a:off x="762000" y="1600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8" t="29382" r="44041" b="62605"/>
          <a:stretch>
            <a:fillRect/>
          </a:stretch>
        </p:blipFill>
        <p:spPr bwMode="auto">
          <a:xfrm>
            <a:off x="381000" y="1295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78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Correction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 txBox="1">
                <a:spLocks/>
              </p:cNvSpPr>
              <p:nvPr/>
            </p:nvSpPr>
            <p:spPr bwMode="auto">
              <a:xfrm>
                <a:off x="609600" y="1143000"/>
                <a:ext cx="8229600" cy="548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1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Simple idea: multiply R, G, and B values by separate constants</a:t>
                </a:r>
              </a:p>
              <a:p>
                <a:pPr marL="0" indent="0">
                  <a:buFont typeface="Arial" charset="0"/>
                  <a:buNone/>
                </a:pPr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 dirty="0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 dirty="0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 dirty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 smtClean="0"/>
                  <a:t>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dirty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 dirty="0" smtClean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800" i="1" baseline="-25000" dirty="0" smtClean="0">
                                  <a:latin typeface="Cambria Math"/>
                                </a:rPr>
                                <m:t>𝑟</m:t>
                              </m:r>
                            </m:e>
                            <m:e>
                              <m:r>
                                <a:rPr lang="en-US" sz="2800" i="1" dirty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 dirty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 smtClean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800" i="1" baseline="-25000" dirty="0" smtClean="0">
                                  <a:latin typeface="Cambria Math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US" sz="2800" i="1" dirty="0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 dirty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 smtClean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800" i="1" baseline="-25000" dirty="0" smtClean="0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𝑔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Font typeface="Arial" charset="0"/>
                  <a:buNone/>
                </a:pPr>
                <a:endParaRPr lang="en-US" dirty="0" smtClean="0"/>
              </a:p>
              <a:p>
                <a:r>
                  <a:rPr lang="en-US" dirty="0" smtClean="0"/>
                  <a:t>How to choose the constants?</a:t>
                </a:r>
                <a:endParaRPr lang="en-US" dirty="0"/>
              </a:p>
              <a:p>
                <a:pPr lvl="1"/>
                <a:r>
                  <a:rPr lang="en-US" dirty="0" smtClean="0"/>
                  <a:t>“White world” assumption: brightest pixel is white</a:t>
                </a:r>
              </a:p>
              <a:p>
                <a:pPr lvl="2"/>
                <a:r>
                  <a:rPr lang="en-US" dirty="0" smtClean="0"/>
                  <a:t>Divide by largest value</a:t>
                </a:r>
              </a:p>
              <a:p>
                <a:pPr lvl="1"/>
                <a:r>
                  <a:rPr lang="en-US" dirty="0" smtClean="0"/>
                  <a:t>“</a:t>
                </a:r>
                <a:r>
                  <a:rPr lang="en-US" dirty="0" smtClean="0"/>
                  <a:t>Gray world” assumption: average value should be </a:t>
                </a:r>
                <a:r>
                  <a:rPr lang="en-US" dirty="0" smtClean="0"/>
                  <a:t>gray</a:t>
                </a:r>
              </a:p>
              <a:p>
                <a:pPr lvl="2"/>
                <a:r>
                  <a:rPr lang="en-US" dirty="0" smtClean="0"/>
                  <a:t>E.g., multiply r channel by </a:t>
                </a:r>
                <a:r>
                  <a:rPr lang="en-US" dirty="0" err="1" smtClean="0"/>
                  <a:t>avg</a:t>
                </a:r>
                <a:r>
                  <a:rPr lang="en-US" dirty="0" smtClean="0"/>
                  <a:t>(r) /</a:t>
                </a:r>
                <a:r>
                  <a:rPr lang="en-US" dirty="0" err="1" smtClean="0"/>
                  <a:t>avg</a:t>
                </a:r>
                <a:r>
                  <a:rPr lang="en-US" dirty="0" smtClean="0"/>
                  <a:t>((</a:t>
                </a:r>
                <a:r>
                  <a:rPr lang="en-US" dirty="0" err="1" smtClean="0"/>
                  <a:t>r+g+b</a:t>
                </a:r>
                <a:r>
                  <a:rPr lang="en-US" dirty="0" smtClean="0"/>
                  <a:t>)/3)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White balancing: choose a reference as the white or gray </a:t>
                </a:r>
                <a:r>
                  <a:rPr lang="en-US" dirty="0" smtClean="0"/>
                  <a:t>color</a:t>
                </a:r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1143000"/>
                <a:ext cx="8229600" cy="5486400"/>
              </a:xfrm>
              <a:prstGeom prst="rect">
                <a:avLst/>
              </a:prstGeom>
              <a:blipFill rotWithShape="1">
                <a:blip r:embed="rId2"/>
                <a:stretch>
                  <a:fillRect l="-1185" t="-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1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1" t="34778" r="38189" b="32611"/>
          <a:stretch/>
        </p:blipFill>
        <p:spPr bwMode="auto">
          <a:xfrm>
            <a:off x="304800" y="1371600"/>
            <a:ext cx="8156594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1, Problem 1a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1, Problem 1b</a:t>
            </a:r>
            <a:endParaRPr lang="en-US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2" t="28498" r="37918" b="16438"/>
          <a:stretch/>
        </p:blipFill>
        <p:spPr bwMode="auto">
          <a:xfrm>
            <a:off x="2057400" y="1112807"/>
            <a:ext cx="5160036" cy="554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7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Hoiem\Documents\Classes\Spring 2012 - Computer Vision\lectures\materials\shading\zebra-on-motorcycle_gradi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80" y="5075450"/>
            <a:ext cx="2307721" cy="173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90600"/>
            <a:ext cx="6134819" cy="5638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Important terms: diffuse/specular reflectanc</a:t>
            </a:r>
            <a:r>
              <a:rPr lang="en-US" sz="2800" dirty="0" smtClean="0"/>
              <a:t>e, albedo, umbra/penumbra</a:t>
            </a:r>
          </a:p>
          <a:p>
            <a:endParaRPr lang="en-US" sz="2800" dirty="0"/>
          </a:p>
          <a:p>
            <a:r>
              <a:rPr lang="en-US" sz="2800" dirty="0" smtClean="0"/>
              <a:t>Observed </a:t>
            </a:r>
            <a:r>
              <a:rPr lang="en-US" sz="2800" dirty="0" smtClean="0"/>
              <a:t>intensity</a:t>
            </a:r>
            <a:r>
              <a:rPr lang="en-US" sz="2800" dirty="0" smtClean="0"/>
              <a:t> </a:t>
            </a:r>
            <a:r>
              <a:rPr lang="en-US" sz="2800" dirty="0" smtClean="0"/>
              <a:t>depends </a:t>
            </a:r>
            <a:r>
              <a:rPr lang="en-US" sz="2800" dirty="0" smtClean="0"/>
              <a:t>on </a:t>
            </a:r>
            <a:r>
              <a:rPr lang="en-US" sz="2800" dirty="0" smtClean="0"/>
              <a:t>light sources, geometry/material of reflecting surface, surrounding objects, camera settings</a:t>
            </a:r>
          </a:p>
          <a:p>
            <a:endParaRPr lang="en-US" sz="2800" dirty="0"/>
          </a:p>
          <a:p>
            <a:r>
              <a:rPr lang="en-US" sz="2800" dirty="0" smtClean="0"/>
              <a:t>Objects cast light and shadows on each other</a:t>
            </a:r>
          </a:p>
          <a:p>
            <a:endParaRPr lang="en-US" sz="2800" dirty="0"/>
          </a:p>
          <a:p>
            <a:r>
              <a:rPr lang="en-US" sz="2800" dirty="0" smtClean="0"/>
              <a:t>Differences in intensity are primary cues for shape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19" y="3453905"/>
            <a:ext cx="2306283" cy="17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19" y="1600200"/>
            <a:ext cx="242359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4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Next class: Image Filters</a:t>
            </a:r>
          </a:p>
        </p:txBody>
      </p:sp>
    </p:spTree>
    <p:extLst>
      <p:ext uri="{BB962C8B-B14F-4D97-AF65-F5344CB8AC3E}">
        <p14:creationId xmlns:p14="http://schemas.microsoft.com/office/powerpoint/2010/main" val="30755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camera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8001000" cy="19050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dirty="0" smtClean="0"/>
              <a:t>A digital camera replaces film with a sensor array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Each cell in the array is light-sensitive diode that converts photons to electrons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Two common types: Charge Coupled Device (CCD) and CMOS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hlinkClick r:id="rId2"/>
              </a:rPr>
              <a:t>http://electronics.howstuffworks.com/digital-camera.htm</a:t>
            </a:r>
            <a:r>
              <a:rPr lang="en-US" sz="2000" dirty="0" smtClean="0"/>
              <a:t> </a:t>
            </a:r>
          </a:p>
          <a:p>
            <a:pPr lvl="2">
              <a:lnSpc>
                <a:spcPct val="90000"/>
              </a:lnSpc>
              <a:defRPr/>
            </a:pPr>
            <a:endParaRPr lang="en-US" sz="1600" dirty="0" smtClean="0"/>
          </a:p>
        </p:txBody>
      </p:sp>
      <p:pic>
        <p:nvPicPr>
          <p:cNvPr id="20484" name="Picture 4" descr="PowerShot SD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6463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Sensor Array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705600" y="3087688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CMOS sensor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227470"/>
            <a:ext cx="855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sensor cell records amount of light coming in at a small range of orientations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0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raster image (pixel matrix)</a:t>
            </a:r>
          </a:p>
        </p:txBody>
      </p:sp>
      <p:pic>
        <p:nvPicPr>
          <p:cNvPr id="22531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2743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647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79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438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60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Arial"/>
      </a:majorFont>
      <a:minorFont>
        <a:latin typeface="Time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13171</TotalTime>
  <Words>1890</Words>
  <Application>Microsoft Office PowerPoint</Application>
  <PresentationFormat>On-screen Show (4:3)</PresentationFormat>
  <Paragraphs>599</Paragraphs>
  <Slides>68</Slides>
  <Notes>2</Notes>
  <HiddenSlides>4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Lecture1 - Introduction - CP Fall 2010</vt:lpstr>
      <vt:lpstr>Custom Design</vt:lpstr>
      <vt:lpstr>1_Blank Presentation</vt:lpstr>
      <vt:lpstr>Equation</vt:lpstr>
      <vt:lpstr>Photo Editor Photo</vt:lpstr>
      <vt:lpstr>Light and Shading</vt:lpstr>
      <vt:lpstr>Outline</vt:lpstr>
      <vt:lpstr>Outline</vt:lpstr>
      <vt:lpstr>Today’s class</vt:lpstr>
      <vt:lpstr>Administrative stuff</vt:lpstr>
      <vt:lpstr>How light is recorded</vt:lpstr>
      <vt:lpstr>Digital camera</vt:lpstr>
      <vt:lpstr>Sensor Array</vt:lpstr>
      <vt:lpstr>The raster image (pixel matrix)</vt:lpstr>
      <vt:lpstr>The raster image (pixel matrix)</vt:lpstr>
      <vt:lpstr>Today’s class: Light and Shading</vt:lpstr>
      <vt:lpstr>How does a pixel get its value?</vt:lpstr>
      <vt:lpstr>How does a pixel get its value?</vt:lpstr>
      <vt:lpstr>Basic models of reflection</vt:lpstr>
      <vt:lpstr>Lambertian reflectance model</vt:lpstr>
      <vt:lpstr>PowerPoint Presentation</vt:lpstr>
      <vt:lpstr>Specular Reflection</vt:lpstr>
      <vt:lpstr>Most surfaces have both specular and diffuse components</vt:lpstr>
      <vt:lpstr>Intensity and Surface Orientation</vt:lpstr>
      <vt:lpstr>PowerPoint Presentation</vt:lpstr>
      <vt:lpstr>Recap</vt:lpstr>
      <vt:lpstr>Other possible effects</vt:lpstr>
      <vt:lpstr>PowerPoint Presentation</vt:lpstr>
      <vt:lpstr>PowerPoint Presentation</vt:lpstr>
      <vt:lpstr>BRDF: Bidirectional Reflectance Distribution Function</vt:lpstr>
      <vt:lpstr>Application: photometric stereo</vt:lpstr>
      <vt:lpstr>PowerPoint Presentation</vt:lpstr>
      <vt:lpstr>PowerPoint Presentation</vt:lpstr>
      <vt:lpstr>PowerPoint Presentation</vt:lpstr>
      <vt:lpstr>PowerPoint Presentation</vt:lpstr>
      <vt:lpstr>Dynamic range and camera response</vt:lpstr>
      <vt:lpstr>Color</vt:lpstr>
      <vt:lpstr>PowerPoint Presentation</vt:lpstr>
      <vt:lpstr>PowerPoint Presentation</vt:lpstr>
      <vt:lpstr>More spectra</vt:lpstr>
      <vt:lpstr>The color of objects</vt:lpstr>
      <vt:lpstr>Color Sensing: Bayer Grid</vt:lpstr>
      <vt:lpstr>Color Image</vt:lpstr>
      <vt:lpstr>Why RGB?</vt:lpstr>
      <vt:lpstr>Human color receptors</vt:lpstr>
      <vt:lpstr>So far: lightsurfacecamera</vt:lpstr>
      <vt:lpstr>Inter-reflection is a major source of light</vt:lpstr>
      <vt:lpstr>Inter-reflection affects the apparent color of objects</vt:lpstr>
      <vt:lpstr>Scene surfaces also cause shadows</vt:lpstr>
      <vt:lpstr>Shadows</vt:lpstr>
      <vt:lpstr>Models of light sources</vt:lpstr>
      <vt:lpstr>Recap</vt:lpstr>
      <vt:lpstr>Area sources</vt:lpstr>
      <vt:lpstr>What does the intensity of a pixel tell us?</vt:lpstr>
      <vt:lpstr>The plight of the poor pixel</vt:lpstr>
      <vt:lpstr>PowerPoint Presentation</vt:lpstr>
      <vt:lpstr>PowerPoint Presentation</vt:lpstr>
      <vt:lpstr>And yet we can interpret images…</vt:lpstr>
      <vt:lpstr>Darkness = Large Difference in Neighboring Pixels</vt:lpstr>
      <vt:lpstr>What is this?</vt:lpstr>
      <vt:lpstr>PowerPoint Presentation</vt:lpstr>
      <vt:lpstr>What differences in intensity tell us about shape</vt:lpstr>
      <vt:lpstr>Shadows as cues</vt:lpstr>
      <vt:lpstr>Color constancy</vt:lpstr>
      <vt:lpstr>One source of constancy: local comparisons</vt:lpstr>
      <vt:lpstr>PowerPoint Presentation</vt:lpstr>
      <vt:lpstr>Perception of Intensity</vt:lpstr>
      <vt:lpstr>Perception of Intensity</vt:lpstr>
      <vt:lpstr>Color Correction</vt:lpstr>
      <vt:lpstr>HW 1, Problem 1a</vt:lpstr>
      <vt:lpstr>HW 1, Problem 1b</vt:lpstr>
      <vt:lpstr>Things to remember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53</cp:revision>
  <dcterms:created xsi:type="dcterms:W3CDTF">2010-08-30T03:58:01Z</dcterms:created>
  <dcterms:modified xsi:type="dcterms:W3CDTF">2012-01-19T19:28:37Z</dcterms:modified>
</cp:coreProperties>
</file>