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425" r:id="rId2"/>
    <p:sldId id="856" r:id="rId3"/>
    <p:sldId id="848" r:id="rId4"/>
    <p:sldId id="847" r:id="rId5"/>
    <p:sldId id="860" r:id="rId6"/>
    <p:sldId id="849" r:id="rId7"/>
    <p:sldId id="857" r:id="rId8"/>
    <p:sldId id="851" r:id="rId9"/>
    <p:sldId id="800" r:id="rId10"/>
    <p:sldId id="852" r:id="rId11"/>
    <p:sldId id="801" r:id="rId12"/>
    <p:sldId id="802" r:id="rId13"/>
    <p:sldId id="803" r:id="rId14"/>
    <p:sldId id="804" r:id="rId15"/>
    <p:sldId id="805" r:id="rId16"/>
    <p:sldId id="806" r:id="rId17"/>
    <p:sldId id="807" r:id="rId18"/>
    <p:sldId id="858" r:id="rId19"/>
    <p:sldId id="808" r:id="rId20"/>
    <p:sldId id="809" r:id="rId21"/>
    <p:sldId id="810" r:id="rId22"/>
    <p:sldId id="811" r:id="rId23"/>
    <p:sldId id="812" r:id="rId24"/>
    <p:sldId id="813" r:id="rId25"/>
    <p:sldId id="814" r:id="rId26"/>
    <p:sldId id="815" r:id="rId27"/>
    <p:sldId id="816" r:id="rId28"/>
    <p:sldId id="817" r:id="rId29"/>
    <p:sldId id="818" r:id="rId30"/>
    <p:sldId id="819" r:id="rId31"/>
    <p:sldId id="820" r:id="rId32"/>
    <p:sldId id="821" r:id="rId33"/>
    <p:sldId id="822" r:id="rId34"/>
    <p:sldId id="853" r:id="rId35"/>
    <p:sldId id="823" r:id="rId36"/>
    <p:sldId id="825" r:id="rId37"/>
    <p:sldId id="826" r:id="rId38"/>
    <p:sldId id="824" r:id="rId39"/>
    <p:sldId id="827" r:id="rId40"/>
    <p:sldId id="828" r:id="rId41"/>
    <p:sldId id="829" r:id="rId42"/>
    <p:sldId id="830" r:id="rId43"/>
    <p:sldId id="831" r:id="rId44"/>
    <p:sldId id="838" r:id="rId45"/>
    <p:sldId id="839" r:id="rId46"/>
    <p:sldId id="840" r:id="rId47"/>
    <p:sldId id="841" r:id="rId48"/>
    <p:sldId id="843" r:id="rId49"/>
    <p:sldId id="844" r:id="rId50"/>
    <p:sldId id="842" r:id="rId51"/>
    <p:sldId id="861" r:id="rId52"/>
    <p:sldId id="845" r:id="rId53"/>
    <p:sldId id="855" r:id="rId54"/>
    <p:sldId id="859" r:id="rId55"/>
    <p:sldId id="854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2" autoAdjust="0"/>
    <p:restoredTop sz="88868" autoAdjust="0"/>
  </p:normalViewPr>
  <p:slideViewPr>
    <p:cSldViewPr>
      <p:cViewPr varScale="1">
        <p:scale>
          <a:sx n="52" d="100"/>
          <a:sy n="52" d="100"/>
        </p:scale>
        <p:origin x="-206" y="-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1.wmf"/><Relationship Id="rId1" Type="http://schemas.openxmlformats.org/officeDocument/2006/relationships/image" Target="../media/image1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5.wmf"/><Relationship Id="rId1" Type="http://schemas.openxmlformats.org/officeDocument/2006/relationships/image" Target="../media/image2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5.wmf"/><Relationship Id="rId1" Type="http://schemas.openxmlformats.org/officeDocument/2006/relationships/image" Target="../media/image2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11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8AE020B-F44F-42E1-AB97-ED1275DBE2D3}" type="slidenum">
              <a:rPr lang="en-US" sz="1100" b="0"/>
              <a:pPr/>
              <a:t>20</a:t>
            </a:fld>
            <a:endParaRPr lang="en-US" sz="11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D20980-05AC-41D0-8108-BC73D0377A35}" type="slidenum">
              <a:rPr lang="en-US" sz="1100" b="0"/>
              <a:pPr/>
              <a:t>21</a:t>
            </a:fld>
            <a:endParaRPr lang="en-US" sz="11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5F5C88-40F1-4C39-AA61-BFCD2A9BE4FD}" type="slidenum">
              <a:rPr lang="en-US" sz="1100" b="0"/>
              <a:pPr/>
              <a:t>22</a:t>
            </a:fld>
            <a:endParaRPr lang="en-US" sz="1100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D5B093-E82C-4EDB-B65A-38EF5DE3B8EF}" type="slidenum">
              <a:rPr lang="en-US" sz="1100" b="0"/>
              <a:pPr/>
              <a:t>23</a:t>
            </a:fld>
            <a:endParaRPr lang="en-US" sz="11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1F7CAD-DC8C-4619-B42F-6B272069AE9F}" type="slidenum">
              <a:rPr lang="en-US" sz="1100" b="0"/>
              <a:pPr/>
              <a:t>24</a:t>
            </a:fld>
            <a:endParaRPr lang="en-US" sz="11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006793-0266-4B95-9ADA-91EFAA7C4BCE}" type="slidenum">
              <a:rPr lang="en-US" sz="1100" b="0"/>
              <a:pPr/>
              <a:t>25</a:t>
            </a:fld>
            <a:endParaRPr lang="en-US" sz="11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ACC4F-D0EE-4627-A1F8-966271A599A1}" type="slidenum">
              <a:rPr lang="en-US" sz="1100" b="0"/>
              <a:pPr/>
              <a:t>26</a:t>
            </a:fld>
            <a:endParaRPr lang="en-US" sz="11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E4F6D3-2B48-48C7-B10E-706ED2FF29AD}" type="slidenum">
              <a:rPr lang="en-US" sz="1100" b="0"/>
              <a:pPr/>
              <a:t>27</a:t>
            </a:fld>
            <a:endParaRPr lang="en-US" sz="11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/>
              <a:pPr/>
              <a:t>28</a:t>
            </a:fld>
            <a:endParaRPr lang="en-US" sz="11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9ED75-B4C9-46FB-B5D3-90C8B1FC3336}" type="slidenum">
              <a:rPr lang="en-US" sz="1100" b="0"/>
              <a:pPr/>
              <a:t>29</a:t>
            </a:fld>
            <a:endParaRPr lang="en-US" sz="11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C8DC19-E11D-4214-BF5B-3F6EBF9BFEF1}" type="slidenum">
              <a:rPr lang="en-US" sz="1100" b="0"/>
              <a:pPr/>
              <a:t>30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5CF39C-5BBB-4942-AF3B-56BCDB92892D}" type="slidenum">
              <a:rPr lang="en-US" sz="1100" b="0"/>
              <a:pPr/>
              <a:t>31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E7A35B-CAFF-4A51-8B75-E49970F6FC1E}" type="slidenum">
              <a:rPr lang="en-US" sz="1100" b="0"/>
              <a:pPr/>
              <a:t>32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737422-78CD-453F-8337-055B697D3235}" type="slidenum">
              <a:rPr lang="en-US" sz="1100" b="0"/>
              <a:pPr/>
              <a:t>33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988EAB-BD3F-4E9D-81FA-D69E2358EF33}" type="slidenum">
              <a:rPr lang="en-US" sz="1100" b="0"/>
              <a:pPr/>
              <a:t>35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532958-D210-45CE-B59B-AB3DCE242371}" type="slidenum">
              <a:rPr lang="en-US" sz="1100" b="0"/>
              <a:pPr/>
              <a:t>36</a:t>
            </a:fld>
            <a:endParaRPr lang="en-US" sz="11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F87F0C1-3F19-4F35-8226-A00693D67481}" type="slidenum">
              <a:rPr lang="en-US" sz="1100" b="0"/>
              <a:pPr/>
              <a:t>37</a:t>
            </a:fld>
            <a:endParaRPr lang="en-US" sz="1100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33D126-FB0F-4F52-A468-F949E5D64765}" type="slidenum">
              <a:rPr lang="en-US" sz="1100" b="0"/>
              <a:pPr/>
              <a:t>38</a:t>
            </a:fld>
            <a:endParaRPr lang="en-US" sz="11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B10587-62B7-40F1-AF15-3E44629700DE}" type="slidenum">
              <a:rPr lang="en-US" sz="1100" b="0"/>
              <a:pPr/>
              <a:t>39</a:t>
            </a:fld>
            <a:endParaRPr lang="en-US" sz="1100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1C0BE8D-48F9-4794-B383-CD20F4561E7C}" type="slidenum">
              <a:rPr lang="en-US" sz="1100" b="0"/>
              <a:pPr/>
              <a:t>40</a:t>
            </a:fld>
            <a:endParaRPr lang="en-US" sz="11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E9D424-A1C6-498E-A4D1-5FB33FEB8F6B}" type="slidenum">
              <a:rPr lang="en-US" sz="1100" b="0"/>
              <a:pPr/>
              <a:t>41</a:t>
            </a:fld>
            <a:endParaRPr lang="en-US" sz="11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76D1DA-9639-40A1-B344-275601551F75}" type="slidenum">
              <a:rPr lang="en-US" sz="1100" b="0"/>
              <a:pPr/>
              <a:t>42</a:t>
            </a:fld>
            <a:endParaRPr lang="en-US" sz="11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C6AB21-10C9-4E84-AA51-E4C54B289713}" type="slidenum">
              <a:rPr lang="en-US" sz="1100" b="0"/>
              <a:pPr/>
              <a:t>43</a:t>
            </a:fld>
            <a:endParaRPr lang="en-US" sz="11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AD5CB15-6E0B-4292-8DEC-C3426DFA4346}" type="slidenum">
              <a:rPr lang="en-US" sz="1100" b="0"/>
              <a:pPr/>
              <a:t>44</a:t>
            </a:fld>
            <a:endParaRPr lang="en-US" sz="11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98E3AC-C147-4094-A461-71297A1E407B}" type="slidenum">
              <a:rPr lang="en-US" sz="1100" b="0"/>
              <a:pPr/>
              <a:t>45</a:t>
            </a:fld>
            <a:endParaRPr lang="en-US" sz="11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2D44EFC-A131-4AE5-BBDD-28E871DDEC58}" type="slidenum">
              <a:rPr lang="en-US" sz="1100" b="0"/>
              <a:pPr/>
              <a:t>46</a:t>
            </a:fld>
            <a:endParaRPr lang="en-US" sz="1100" b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3F62654-E54C-413C-BC01-5501DE95C5DF}" type="slidenum">
              <a:rPr lang="en-US" sz="1100" b="0"/>
              <a:pPr/>
              <a:t>47</a:t>
            </a:fld>
            <a:endParaRPr lang="en-US" sz="1100" b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7E7456E-B986-4830-AC64-60940B3DE5B2}" type="slidenum">
              <a:rPr lang="en-US" sz="1100" b="0"/>
              <a:pPr/>
              <a:t>48</a:t>
            </a:fld>
            <a:endParaRPr lang="en-US" sz="1100" b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3A7ABA-0286-44A9-A8C2-972D2CC5D545}" type="slidenum">
              <a:rPr lang="en-US" sz="1100" b="0"/>
              <a:pPr/>
              <a:t>49</a:t>
            </a:fld>
            <a:endParaRPr lang="en-US" sz="1100" b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1E2376-EC0F-4D0A-8B25-31464DCAE8D8}" type="slidenum">
              <a:rPr lang="en-US" sz="1100" b="0"/>
              <a:pPr/>
              <a:t>12</a:t>
            </a:fld>
            <a:endParaRPr lang="en-US" sz="11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9B6E877-DE0D-4EA8-9924-F4FF50BFB530}" type="slidenum">
              <a:rPr lang="en-US" sz="1100" b="0"/>
              <a:pPr/>
              <a:t>50</a:t>
            </a:fld>
            <a:endParaRPr lang="en-US" sz="1100" b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551A50-E1EF-485E-9ECF-E8F5B9078375}" type="slidenum">
              <a:rPr lang="en-US" sz="1100" b="0"/>
              <a:pPr/>
              <a:t>52</a:t>
            </a:fld>
            <a:endParaRPr lang="en-US" sz="11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4B91F7-6A19-498C-968C-EC3348F33A73}" type="slidenum">
              <a:rPr lang="en-US" sz="1100" b="0"/>
              <a:pPr/>
              <a:t>13</a:t>
            </a:fld>
            <a:endParaRPr lang="en-US" sz="11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CA2D084-B0E3-488B-AA3D-CA979F790C91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315BC-EEB2-45C2-80C5-1ECB005D62BD}" type="slidenum">
              <a:rPr lang="en-US" sz="1100" b="0"/>
              <a:pPr/>
              <a:t>15</a:t>
            </a:fld>
            <a:endParaRPr lang="en-US" sz="11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43DC60-5A2B-4896-9EE0-6D0D17CE51EE}" type="slidenum">
              <a:rPr lang="en-US" sz="1100" b="0"/>
              <a:pPr/>
              <a:t>16</a:t>
            </a:fld>
            <a:endParaRPr lang="en-US" sz="11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26703C-B300-427C-A2BB-2AC177B67036}" type="slidenum">
              <a:rPr lang="en-US" sz="1100" b="0"/>
              <a:pPr/>
              <a:t>17</a:t>
            </a:fld>
            <a:endParaRPr lang="en-US" sz="1100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ogle.com/url?sa=t&amp;source=web&amp;cd=6&amp;sqi=2&amp;ved=0CEUQFjAF&amp;url=http%3A%2F%2Fciteseerx.ist.psu.edu%2Fviewdoc%2Fdownload%3Fdoi%3D10.1.1.91.3717%26rep%3Drep1%26type%3Dpdf&amp;rct=j&amp;q=bee%20tracking%20%2B%20computer%20vision&amp;ei=rl-sTeG8G8qJ0QHQ5735CA&amp;usg=AFQjCNHSEndvzlFKbkXclqKyytyWCqJbQg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1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11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5.wmf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49.bin"/><Relationship Id="rId9" Type="http://schemas.openxmlformats.org/officeDocument/2006/relationships/oleObject" Target="../embeddings/oleObject5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53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5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hyperlink" Target="http://www.robots.ox.ac.uk/~ab/abstracts/ijcv98.html" TargetMode="Externa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5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57.bin"/><Relationship Id="rId4" Type="http://schemas.openxmlformats.org/officeDocument/2006/relationships/hyperlink" Target="http://www.robots.ox.ac.uk/~ab/abstracts/ijcv98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5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ots.ox.ac.uk/~misard/condensation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dbp6Cg5mC4" TargetMode="External"/><Relationship Id="rId2" Type="http://schemas.openxmlformats.org/officeDocument/2006/relationships/hyperlink" Target="http://www.youtube.com/watch?v=j2C99h6ndS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T7PLgsQHib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59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60.bin"/><Relationship Id="rId9" Type="http://schemas.openxmlformats.org/officeDocument/2006/relationships/hyperlink" Target="http://www.ics.uci.edu/~dramanan/papers/trackingpeople/index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trackingpeople/index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62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cs.uci.edu/~dramanan/papers/trackingpeople/index.html" TargetMode="External"/><Relationship Id="rId4" Type="http://schemas.openxmlformats.org/officeDocument/2006/relationships/image" Target="../media/image3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trackingpeople/index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YSXaU6eKm4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42.wmf"/><Relationship Id="rId5" Type="http://schemas.openxmlformats.org/officeDocument/2006/relationships/image" Target="../media/image41.png"/><Relationship Id="rId4" Type="http://schemas.openxmlformats.org/officeDocument/2006/relationships/oleObject" Target="../embeddings/oleObject63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pose/index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hyperlink" Target="http://www.ics.uci.edu/~dramanan/papers/pose/index.html" TargetMode="Externa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hyperlink" Target="http://people.csail.mit.edu/rywang/handtrackin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Tracking Objects with Dynamics</a:t>
            </a:r>
            <a:endParaRPr lang="en-US" dirty="0" smtClean="0"/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04/19/11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33600" y="6550223"/>
            <a:ext cx="5089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Slides from Lana Lazebnik,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Deva Ramanan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 with motion prediction</a:t>
            </a:r>
          </a:p>
          <a:p>
            <a:pPr lvl="1"/>
            <a:r>
              <a:rPr lang="en-US" dirty="0" smtClean="0"/>
              <a:t>Predict the object’s state in the next frame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filtering: next state can be linearly predicted from current state (Gaussian)</a:t>
            </a:r>
          </a:p>
          <a:p>
            <a:pPr lvl="1"/>
            <a:r>
              <a:rPr lang="en-US" dirty="0" smtClean="0"/>
              <a:t>Particle filtering: sample multiple possible states of the object (non-parametric, good for clutter)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2" y="4456608"/>
            <a:ext cx="1828800" cy="14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662" y="4456608"/>
            <a:ext cx="1828800" cy="14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2" y="4456607"/>
            <a:ext cx="1828800" cy="14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37" y="4456608"/>
            <a:ext cx="1828800" cy="14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9462" y="6133008"/>
            <a:ext cx="601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hlinkClick r:id="rId5"/>
              </a:rPr>
              <a:t>Tracking Bees in a Hive</a:t>
            </a:r>
            <a:r>
              <a:rPr lang="en-US" dirty="0" smtClean="0"/>
              <a:t>”, </a:t>
            </a:r>
            <a:r>
              <a:rPr lang="en-US" dirty="0" err="1" smtClean="0"/>
              <a:t>Veeraraghavan</a:t>
            </a:r>
            <a:r>
              <a:rPr lang="en-US" dirty="0" smtClean="0"/>
              <a:t> and Chellappa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model for tracking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The moving object of interest is characterized by an underlying</a:t>
            </a:r>
            <a:r>
              <a:rPr lang="en-US" i="1" dirty="0" smtClean="0"/>
              <a:t> </a:t>
            </a:r>
            <a:r>
              <a:rPr lang="en-US" b="1" i="1" dirty="0" smtClean="0"/>
              <a:t>state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/>
              <a:t>State could be any combination of position, pose, viewpoint, velocity, acceleration, etc.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State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smtClean="0"/>
              <a:t> gives rise to </a:t>
            </a:r>
            <a:r>
              <a:rPr lang="en-US" i="1" dirty="0" smtClean="0"/>
              <a:t>measurements</a:t>
            </a:r>
            <a:r>
              <a:rPr lang="en-US" dirty="0" smtClean="0"/>
              <a:t> or </a:t>
            </a:r>
            <a:r>
              <a:rPr lang="en-US" b="1" i="1" dirty="0" smtClean="0"/>
              <a:t>observations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At </a:t>
            </a:r>
            <a:r>
              <a:rPr lang="en-US" dirty="0" smtClean="0"/>
              <a:t>each time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/>
              <a:t>, the state changes to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/>
              <a:t> and we get a new observation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90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9906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895350" lvl="1" indent="-495300"/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895350" lvl="1" indent="-495300"/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7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4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/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b="1" dirty="0" smtClean="0"/>
              <a:t>Correction: </a:t>
            </a:r>
            <a:r>
              <a:rPr lang="en-US" dirty="0" smtClean="0"/>
              <a:t>Compute an updated estimate of the state from prediction and measurements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4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5" name="Equation" r:id="rId6" imgW="2120760" imgH="253800" progId="Equation.3">
                  <p:embed/>
                </p:oleObj>
              </mc:Choice>
              <mc:Fallback>
                <p:oleObj name="Equation" r:id="rId6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/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b="1" dirty="0" smtClean="0"/>
              <a:t>Correction: </a:t>
            </a:r>
            <a:r>
              <a:rPr lang="en-US" dirty="0" smtClean="0"/>
              <a:t>Compute an updated estimate of the state from prediction and measurements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dirty="0" smtClean="0"/>
              <a:t>Tracking can be seen as the process of propagating the </a:t>
            </a:r>
            <a:r>
              <a:rPr lang="en-US" dirty="0" smtClean="0"/>
              <a:t>probability of </a:t>
            </a:r>
            <a:r>
              <a:rPr lang="en-US" dirty="0" smtClean="0"/>
              <a:t>state given measurements across time</a:t>
            </a:r>
            <a:endParaRPr lang="en-US" b="1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8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9" name="Equation" r:id="rId6" imgW="2120760" imgH="253800" progId="Equation.3">
                  <p:embed/>
                </p:oleObj>
              </mc:Choice>
              <mc:Fallback>
                <p:oleObj name="Equation" r:id="rId6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9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47" name="Text Box 15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1887248" name="Rectangle 16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7247" grpId="0"/>
      <p:bldP spid="18872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Measurements depend only on the current state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6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92074586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7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602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6025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022" grpId="0"/>
      <p:bldP spid="20060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Only the immediate past matters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Measurements depend only on the current state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2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362200" y="5246688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417763" y="5275263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/>
              <a:t>X</a:t>
            </a:r>
            <a:r>
              <a:rPr lang="en-US" sz="1800" b="0" baseline="-25000" dirty="0"/>
              <a:t>1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271838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327400" y="5275263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baseline="-25000"/>
              <a:t>2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2862263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892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2362200" y="6157913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417763" y="618648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1</a:t>
            </a: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500438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3271838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3327400" y="6186488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2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77348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69753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6107113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6162675" y="5275263"/>
            <a:ext cx="379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3357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6107113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64263" y="6186488"/>
            <a:ext cx="379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170363" y="51151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/>
              <a:t>…</a:t>
            </a:r>
          </a:p>
        </p:txBody>
      </p:sp>
      <p:sp>
        <p:nvSpPr>
          <p:cNvPr id="6173" name="Line 22"/>
          <p:cNvSpPr>
            <a:spLocks noChangeShapeType="1"/>
          </p:cNvSpPr>
          <p:nvPr/>
        </p:nvSpPr>
        <p:spPr bwMode="auto">
          <a:xfrm>
            <a:off x="4783138" y="548481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Oval 23"/>
          <p:cNvSpPr>
            <a:spLocks noChangeArrowheads="1"/>
          </p:cNvSpPr>
          <p:nvPr/>
        </p:nvSpPr>
        <p:spPr bwMode="auto">
          <a:xfrm>
            <a:off x="5192713" y="5257800"/>
            <a:ext cx="501650" cy="500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5164138" y="52863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t-1</a:t>
            </a:r>
          </a:p>
        </p:txBody>
      </p:sp>
      <p:sp>
        <p:nvSpPr>
          <p:cNvPr id="6176" name="Line 25"/>
          <p:cNvSpPr>
            <a:spLocks noChangeShapeType="1"/>
          </p:cNvSpPr>
          <p:nvPr/>
        </p:nvSpPr>
        <p:spPr bwMode="auto">
          <a:xfrm>
            <a:off x="5421313" y="575786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Oval 26"/>
          <p:cNvSpPr>
            <a:spLocks noChangeArrowheads="1"/>
          </p:cNvSpPr>
          <p:nvPr/>
        </p:nvSpPr>
        <p:spPr bwMode="auto">
          <a:xfrm>
            <a:off x="5192713" y="6169025"/>
            <a:ext cx="501650" cy="500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Text Box 27"/>
          <p:cNvSpPr txBox="1">
            <a:spLocks noChangeArrowheads="1"/>
          </p:cNvSpPr>
          <p:nvPr/>
        </p:nvSpPr>
        <p:spPr bwMode="auto">
          <a:xfrm>
            <a:off x="5164138" y="61976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t-1</a:t>
            </a: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777900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3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1447800" y="5266863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947863" y="5493875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74813" y="5766925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1447800" y="6178088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503363" y="6206663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Y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1527176" y="5310519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X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</p:spTree>
    <p:extLst>
      <p:ext uri="{BB962C8B-B14F-4D97-AF65-F5344CB8AC3E}">
        <p14:creationId xmlns:p14="http://schemas.microsoft.com/office/powerpoint/2010/main" val="33219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models for</a:t>
            </a:r>
          </a:p>
          <a:p>
            <a:pPr marL="457200" lvl="1" indent="0">
              <a:buNone/>
            </a:pPr>
            <a:r>
              <a:rPr lang="en-US" dirty="0" smtClean="0"/>
              <a:t>Likelihood of next state given current state:</a:t>
            </a:r>
          </a:p>
          <a:p>
            <a:pPr marL="457200" lvl="1" indent="0">
              <a:buNone/>
            </a:pPr>
            <a:r>
              <a:rPr lang="en-US" dirty="0" smtClean="0"/>
              <a:t>Likelihood of observation given the state:</a:t>
            </a:r>
          </a:p>
          <a:p>
            <a:endParaRPr lang="en-US" dirty="0" smtClean="0"/>
          </a:p>
          <a:p>
            <a:r>
              <a:rPr lang="en-US" dirty="0" smtClean="0"/>
              <a:t>We want to recover, for each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11248"/>
              </p:ext>
            </p:extLst>
          </p:nvPr>
        </p:nvGraphicFramePr>
        <p:xfrm>
          <a:off x="7315200" y="1524000"/>
          <a:ext cx="1519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7" name="Equation" r:id="rId3" imgW="698400" imgH="253800" progId="Equation.3">
                  <p:embed/>
                </p:oleObj>
              </mc:Choice>
              <mc:Fallback>
                <p:oleObj name="Equation" r:id="rId3" imgW="6984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524000"/>
                        <a:ext cx="1519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23627"/>
              </p:ext>
            </p:extLst>
          </p:nvPr>
        </p:nvGraphicFramePr>
        <p:xfrm>
          <a:off x="7294563" y="2057400"/>
          <a:ext cx="12398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8" name="Equation" r:id="rId5" imgW="558720" imgH="253800" progId="Equation.3">
                  <p:embed/>
                </p:oleObj>
              </mc:Choice>
              <mc:Fallback>
                <p:oleObj name="Equation" r:id="rId5" imgW="55872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4563" y="2057400"/>
                        <a:ext cx="1239837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872799"/>
              </p:ext>
            </p:extLst>
          </p:nvPr>
        </p:nvGraphicFramePr>
        <p:xfrm>
          <a:off x="6096000" y="320040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9" name="Equation" r:id="rId7" imgW="952087" imgH="253890" progId="Equation.3">
                  <p:embed/>
                </p:oleObj>
              </mc:Choice>
              <mc:Fallback>
                <p:oleObj name="Equation" r:id="rId7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20040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5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as induction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 smtClean="0"/>
              <a:t>Start with initial </a:t>
            </a:r>
            <a:r>
              <a:rPr lang="en-US" dirty="0" smtClean="0"/>
              <a:t>prior that predicts state in absence of any evidence: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</a:t>
            </a:r>
            <a:r>
              <a:rPr lang="en-US" dirty="0" smtClean="0"/>
              <a:t>the first frame</a:t>
            </a:r>
            <a:r>
              <a:rPr lang="en-US" i="1" dirty="0" smtClean="0"/>
              <a:t>, correct </a:t>
            </a:r>
            <a:r>
              <a:rPr lang="en-US" dirty="0" smtClean="0"/>
              <a:t>this given the </a:t>
            </a:r>
            <a:r>
              <a:rPr lang="en-US" dirty="0" smtClean="0"/>
              <a:t>first measurement: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285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Categorization problem in HW 3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Time for the poster session</a:t>
            </a:r>
          </a:p>
          <a:p>
            <a:pPr lvl="1"/>
            <a:r>
              <a:rPr lang="en-US" dirty="0" smtClean="0"/>
              <a:t>12-2pm not possible</a:t>
            </a:r>
          </a:p>
          <a:p>
            <a:pPr lvl="1"/>
            <a:r>
              <a:rPr lang="en-US" dirty="0" smtClean="0"/>
              <a:t>10:30-1pm, with pizza at 12pm?</a:t>
            </a:r>
          </a:p>
          <a:p>
            <a:pPr lvl="1"/>
            <a:r>
              <a:rPr lang="en-US" dirty="0" smtClean="0"/>
              <a:t>2:30-5pm, with snacks of some sort?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as induction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/>
              <a:t>Start with </a:t>
            </a:r>
            <a:r>
              <a:rPr lang="en-US" dirty="0" smtClean="0"/>
              <a:t>initial </a:t>
            </a:r>
            <a:r>
              <a:rPr lang="en-US" dirty="0"/>
              <a:t>prior that predicts state in absence of any evidence: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 first frame</a:t>
            </a:r>
            <a:r>
              <a:rPr lang="en-US" i="1" dirty="0"/>
              <a:t>, correct </a:t>
            </a:r>
            <a:r>
              <a:rPr lang="en-US" dirty="0"/>
              <a:t>this given the first measurement: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7170" name="Object 1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3429000"/>
          <a:ext cx="6858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1" name="Equation" r:id="rId4" imgW="3340080" imgH="431640" progId="Equation.3">
                  <p:embed/>
                </p:oleObj>
              </mc:Choice>
              <mc:Fallback>
                <p:oleObj name="Equation" r:id="rId4" imgW="3340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29000"/>
                        <a:ext cx="68580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3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as induction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Base case: </a:t>
            </a:r>
          </a:p>
          <a:p>
            <a:pPr lvl="1"/>
            <a:r>
              <a:rPr lang="en-US" sz="2000" dirty="0" smtClean="0"/>
              <a:t>Start with initial </a:t>
            </a:r>
            <a:r>
              <a:rPr lang="en-US" sz="2000" dirty="0"/>
              <a:t>prior that predicts state in absence of any evidence: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sz="2000" dirty="0" smtClean="0"/>
              <a:t>For </a:t>
            </a:r>
            <a:r>
              <a:rPr lang="en-US" sz="2000" dirty="0"/>
              <a:t>the first frame</a:t>
            </a:r>
            <a:r>
              <a:rPr lang="en-US" sz="2000" i="1" dirty="0"/>
              <a:t>, correct </a:t>
            </a:r>
            <a:r>
              <a:rPr lang="en-US" sz="2000" dirty="0"/>
              <a:t>this given the first measurement: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buFontTx/>
              <a:buChar char="•"/>
            </a:pPr>
            <a:r>
              <a:rPr lang="en-US" sz="2800" dirty="0" smtClean="0"/>
              <a:t>Given </a:t>
            </a:r>
            <a:r>
              <a:rPr lang="en-US" sz="2800" dirty="0" smtClean="0"/>
              <a:t>corrected estimate for frame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dirty="0" smtClean="0"/>
              <a:t>: </a:t>
            </a:r>
            <a:endParaRPr lang="en-US" sz="2800" dirty="0" smtClean="0"/>
          </a:p>
          <a:p>
            <a:pPr lvl="1"/>
            <a:r>
              <a:rPr lang="en-US" sz="2400" dirty="0" smtClean="0"/>
              <a:t>Predict </a:t>
            </a:r>
            <a:r>
              <a:rPr lang="en-US" sz="2400" dirty="0" smtClean="0"/>
              <a:t>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/>
              <a:t>Observe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/>
              <a:t>; </a:t>
            </a:r>
            <a:r>
              <a:rPr lang="en-US" sz="2400" dirty="0" smtClean="0"/>
              <a:t>Correct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3948113"/>
            <a:ext cx="3152775" cy="2833687"/>
            <a:chOff x="3151" y="1932"/>
            <a:chExt cx="2177" cy="1956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3589" y="1932"/>
              <a:ext cx="960" cy="1463"/>
              <a:chOff x="3589" y="1932"/>
              <a:chExt cx="960" cy="1463"/>
            </a:xfrm>
          </p:grpSpPr>
          <p:sp>
            <p:nvSpPr>
              <p:cNvPr id="1890310" name="Arc 6"/>
              <p:cNvSpPr>
                <a:spLocks/>
              </p:cNvSpPr>
              <p:nvPr/>
            </p:nvSpPr>
            <p:spPr bwMode="auto">
              <a:xfrm>
                <a:off x="3589" y="2257"/>
                <a:ext cx="656" cy="1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320 w 21600"/>
                  <a:gd name="T1" fmla="*/ 36866 h 36866"/>
                  <a:gd name="T2" fmla="*/ 21600 w 21600"/>
                  <a:gd name="T3" fmla="*/ 0 h 36866"/>
                  <a:gd name="T4" fmla="*/ 21600 w 21600"/>
                  <a:gd name="T5" fmla="*/ 21600 h 36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66" fill="none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36866" stroke="0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41338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1" name="Freeform 7"/>
              <p:cNvSpPr>
                <a:spLocks/>
              </p:cNvSpPr>
              <p:nvPr/>
            </p:nvSpPr>
            <p:spPr bwMode="auto">
              <a:xfrm>
                <a:off x="4233" y="1932"/>
                <a:ext cx="31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9"/>
                  </a:cxn>
                  <a:cxn ang="0">
                    <a:pos x="354" y="35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54" h="709">
                    <a:moveTo>
                      <a:pt x="0" y="0"/>
                    </a:moveTo>
                    <a:lnTo>
                      <a:pt x="0" y="709"/>
                    </a:lnTo>
                    <a:lnTo>
                      <a:pt x="354" y="3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2" name="Rectangle 8"/>
            <p:cNvSpPr>
              <a:spLocks noChangeArrowheads="1"/>
            </p:cNvSpPr>
            <p:nvPr/>
          </p:nvSpPr>
          <p:spPr bwMode="auto">
            <a:xfrm>
              <a:off x="3151" y="2702"/>
              <a:ext cx="934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predict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  <p:grpSp>
          <p:nvGrpSpPr>
            <p:cNvPr id="34823" name="Group 9"/>
            <p:cNvGrpSpPr>
              <a:grpSpLocks/>
            </p:cNvGrpSpPr>
            <p:nvPr/>
          </p:nvGrpSpPr>
          <p:grpSpPr bwMode="auto">
            <a:xfrm>
              <a:off x="3927" y="2429"/>
              <a:ext cx="952" cy="1459"/>
              <a:chOff x="3927" y="2429"/>
              <a:chExt cx="952" cy="1459"/>
            </a:xfrm>
          </p:grpSpPr>
          <p:sp>
            <p:nvSpPr>
              <p:cNvPr id="1890314" name="Freeform 10"/>
              <p:cNvSpPr>
                <a:spLocks/>
              </p:cNvSpPr>
              <p:nvPr/>
            </p:nvSpPr>
            <p:spPr bwMode="auto">
              <a:xfrm>
                <a:off x="3927" y="3257"/>
                <a:ext cx="315" cy="631"/>
              </a:xfrm>
              <a:custGeom>
                <a:avLst/>
                <a:gdLst/>
                <a:ahLst/>
                <a:cxnLst>
                  <a:cxn ang="0">
                    <a:pos x="353" y="0"/>
                  </a:cxn>
                  <a:cxn ang="0">
                    <a:pos x="353" y="708"/>
                  </a:cxn>
                  <a:cxn ang="0">
                    <a:pos x="0" y="353"/>
                  </a:cxn>
                  <a:cxn ang="0">
                    <a:pos x="353" y="0"/>
                  </a:cxn>
                  <a:cxn ang="0">
                    <a:pos x="353" y="0"/>
                  </a:cxn>
                </a:cxnLst>
                <a:rect l="0" t="0" r="r" b="b"/>
                <a:pathLst>
                  <a:path w="353" h="708">
                    <a:moveTo>
                      <a:pt x="353" y="0"/>
                    </a:moveTo>
                    <a:lnTo>
                      <a:pt x="353" y="708"/>
                    </a:lnTo>
                    <a:lnTo>
                      <a:pt x="0" y="353"/>
                    </a:lnTo>
                    <a:lnTo>
                      <a:pt x="353" y="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5" name="Arc 11"/>
              <p:cNvSpPr>
                <a:spLocks/>
              </p:cNvSpPr>
              <p:nvPr/>
            </p:nvSpPr>
            <p:spPr bwMode="auto">
              <a:xfrm>
                <a:off x="4229" y="2429"/>
                <a:ext cx="650" cy="1135"/>
              </a:xfrm>
              <a:custGeom>
                <a:avLst/>
                <a:gdLst>
                  <a:gd name="G0" fmla="+- 0 0 0"/>
                  <a:gd name="G1" fmla="+- 15277 0 0"/>
                  <a:gd name="G2" fmla="+- 21600 0 0"/>
                  <a:gd name="T0" fmla="*/ 15269 w 21600"/>
                  <a:gd name="T1" fmla="*/ 0 h 36877"/>
                  <a:gd name="T2" fmla="*/ 0 w 21600"/>
                  <a:gd name="T3" fmla="*/ 36877 h 36877"/>
                  <a:gd name="T4" fmla="*/ 0 w 21600"/>
                  <a:gd name="T5" fmla="*/ 15277 h 36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77" fill="none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</a:path>
                  <a:path w="21600" h="36877" stroke="0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  <a:lnTo>
                      <a:pt x="0" y="15277"/>
                    </a:lnTo>
                    <a:close/>
                  </a:path>
                </a:pathLst>
              </a:custGeom>
              <a:noFill/>
              <a:ln w="541338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6" name="Rectangle 12"/>
            <p:cNvSpPr>
              <a:spLocks noChangeArrowheads="1"/>
            </p:cNvSpPr>
            <p:nvPr/>
          </p:nvSpPr>
          <p:spPr bwMode="auto">
            <a:xfrm>
              <a:off x="4378" y="2702"/>
              <a:ext cx="95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correct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525113"/>
              </p:ext>
            </p:extLst>
          </p:nvPr>
        </p:nvGraphicFramePr>
        <p:xfrm>
          <a:off x="3981450" y="3048000"/>
          <a:ext cx="22955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9" name="Equation" r:id="rId4" imgW="1054080" imgH="253800" progId="Equation.3">
                  <p:embed/>
                </p:oleObj>
              </mc:Choice>
              <mc:Fallback>
                <p:oleObj name="Equation" r:id="rId4" imgW="105408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3048000"/>
                        <a:ext cx="22955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121861"/>
              </p:ext>
            </p:extLst>
          </p:nvPr>
        </p:nvGraphicFramePr>
        <p:xfrm>
          <a:off x="5410200" y="3452900"/>
          <a:ext cx="27114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0" name="Equation" r:id="rId6" imgW="1244520" imgH="253800" progId="Equation.3">
                  <p:embed/>
                </p:oleObj>
              </mc:Choice>
              <mc:Fallback>
                <p:oleObj name="Equation" r:id="rId6" imgW="124452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52900"/>
                        <a:ext cx="27114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6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5" name="Equation" r:id="rId4" imgW="1041120" imgH="253800" progId="Equation.3">
                  <p:embed/>
                </p:oleObj>
              </mc:Choice>
              <mc:Fallback>
                <p:oleObj name="Equation" r:id="rId4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6" name="Equation" r:id="rId6" imgW="1129810" imgH="253890" progId="Equation.3">
                  <p:embed/>
                </p:oleObj>
              </mc:Choice>
              <mc:Fallback>
                <p:oleObj name="Equation" r:id="rId6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732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2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3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4800" y="4038600"/>
            <a:ext cx="8839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38275" y="3987800"/>
            <a:ext cx="3729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Law of total probability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4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5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7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02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6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7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04800" y="5029200"/>
            <a:ext cx="8839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38275" y="4978400"/>
            <a:ext cx="333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Conditioning on </a:t>
            </a:r>
            <a:r>
              <a:rPr lang="en-US" sz="2800" b="0" i="1">
                <a:solidFill>
                  <a:srgbClr val="FF0000"/>
                </a:solidFill>
              </a:rPr>
              <a:t>X</a:t>
            </a:r>
            <a:r>
              <a:rPr lang="en-US" sz="2800" b="0" i="1" baseline="-25000">
                <a:solidFill>
                  <a:srgbClr val="FF0000"/>
                </a:solidFill>
              </a:rPr>
              <a:t>t</a:t>
            </a:r>
            <a:r>
              <a:rPr lang="en-US" sz="2800" b="0" baseline="-25000">
                <a:solidFill>
                  <a:srgbClr val="FF0000"/>
                </a:solidFill>
              </a:rPr>
              <a:t>–1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8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9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8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0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1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5791200"/>
            <a:ext cx="436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Independence assumption</a:t>
            </a:r>
            <a:endParaRPr lang="en-US" sz="2800" b="0" baseline="-2500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2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3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0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4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5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7" name="AutoShape 6"/>
          <p:cNvSpPr>
            <a:spLocks/>
          </p:cNvSpPr>
          <p:nvPr/>
        </p:nvSpPr>
        <p:spPr bwMode="auto">
          <a:xfrm rot="-5400000">
            <a:off x="1912937" y="4884738"/>
            <a:ext cx="288925" cy="1828800"/>
          </a:xfrm>
          <a:prstGeom prst="leftBrace">
            <a:avLst>
              <a:gd name="adj1" fmla="val 4375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1346200" y="59594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2299" name="AutoShape 8"/>
          <p:cNvSpPr>
            <a:spLocks/>
          </p:cNvSpPr>
          <p:nvPr/>
        </p:nvSpPr>
        <p:spPr bwMode="auto">
          <a:xfrm rot="-5400000">
            <a:off x="4541837" y="4237038"/>
            <a:ext cx="288925" cy="3124200"/>
          </a:xfrm>
          <a:prstGeom prst="leftBrace">
            <a:avLst>
              <a:gd name="adj1" fmla="val 7499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327400" y="5959475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6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7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2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43" name="Equation" r:id="rId4" imgW="952200" imgH="253800" progId="Equation.3">
                  <p:embed/>
                </p:oleObj>
              </mc:Choice>
              <mc:Fallback>
                <p:oleObj name="Equation" r:id="rId4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44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7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050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5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6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7" name="Equation" r:id="rId8" imgW="1040948" imgH="253890" progId="Equation.3">
                  <p:embed/>
                </p:oleObj>
              </mc:Choice>
              <mc:Fallback>
                <p:oleObj name="Equation" r:id="rId8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8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49671" y="3959947"/>
            <a:ext cx="209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 smtClean="0">
                <a:solidFill>
                  <a:srgbClr val="FF0000"/>
                </a:solidFill>
              </a:rPr>
              <a:t>Bayes’ Rule</a:t>
            </a:r>
            <a:endParaRPr lang="en-US" sz="2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60589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0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4800" y="5121275"/>
            <a:ext cx="8839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69072" y="5211763"/>
            <a:ext cx="7853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Independence assumption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(observation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</a:rPr>
              <a:t>directly depends </a:t>
            </a:r>
            <a:r>
              <a:rPr lang="en-US" sz="2800" b="0" dirty="0">
                <a:solidFill>
                  <a:srgbClr val="FF0000"/>
                </a:solidFill>
              </a:rPr>
              <a:t>only on state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1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2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3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1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Point correspondences for</a:t>
            </a:r>
          </a:p>
          <a:p>
            <a:pPr lvl="1"/>
            <a:r>
              <a:rPr lang="en-US" dirty="0" smtClean="0"/>
              <a:t>Image stitching</a:t>
            </a:r>
          </a:p>
          <a:p>
            <a:pPr lvl="1"/>
            <a:r>
              <a:rPr lang="en-US" dirty="0" smtClean="0"/>
              <a:t>Stereo and depth estimation</a:t>
            </a:r>
          </a:p>
          <a:p>
            <a:pPr lvl="1"/>
            <a:r>
              <a:rPr lang="en-US" dirty="0"/>
              <a:t>Tracking </a:t>
            </a:r>
            <a:r>
              <a:rPr lang="en-US" dirty="0" smtClean="0"/>
              <a:t>points </a:t>
            </a:r>
          </a:p>
          <a:p>
            <a:pPr lvl="1"/>
            <a:r>
              <a:rPr lang="en-US" dirty="0" smtClean="0"/>
              <a:t>Structure </a:t>
            </a:r>
            <a:r>
              <a:rPr lang="en-US" dirty="0"/>
              <a:t>from motion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07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4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Correction involves computing</a:t>
            </a:r>
            <a:br>
              <a:rPr lang="en-US" dirty="0" smtClean="0"/>
            </a:br>
            <a:r>
              <a:rPr lang="en-US" dirty="0" smtClean="0"/>
              <a:t>given predicted value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871788" y="6324600"/>
            <a:ext cx="306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Conditioning 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5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6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7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09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6675" y="47244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7399338" y="4724400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362200" y="63198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normalization factor</a:t>
            </a:r>
          </a:p>
        </p:txBody>
      </p:sp>
      <p:cxnSp>
        <p:nvCxnSpPr>
          <p:cNvPr id="17419" name="Straight Arrow Connector 15"/>
          <p:cNvCxnSpPr>
            <a:cxnSpLocks noChangeShapeType="1"/>
          </p:cNvCxnSpPr>
          <p:nvPr/>
        </p:nvCxnSpPr>
        <p:spPr bwMode="auto">
          <a:xfrm>
            <a:off x="1447800" y="5181600"/>
            <a:ext cx="7620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0" name="Straight Arrow Connector 18"/>
          <p:cNvCxnSpPr>
            <a:cxnSpLocks noChangeShapeType="1"/>
            <a:stCxn id="17417" idx="1"/>
          </p:cNvCxnSpPr>
          <p:nvPr/>
        </p:nvCxnSpPr>
        <p:spPr bwMode="auto">
          <a:xfrm rot="10800000" flipV="1">
            <a:off x="6705600" y="5135563"/>
            <a:ext cx="693738" cy="1984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7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8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9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934550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70" name="Equation" r:id="rId9" imgW="2552400" imgH="1396800" progId="Equation.3">
                  <p:embed/>
                </p:oleObj>
              </mc:Choice>
              <mc:Fallback>
                <p:oleObj name="Equation" r:id="rId9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5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Prediction and correction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Prediction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Correction</a:t>
            </a:r>
            <a:r>
              <a:rPr lang="en-US" dirty="0" smtClean="0"/>
              <a:t>:</a:t>
            </a:r>
          </a:p>
        </p:txBody>
      </p:sp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600200"/>
          <a:ext cx="8763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8" name="Equation" r:id="rId4" imgW="3492360" imgH="279360" progId="Equation.3">
                  <p:embed/>
                </p:oleObj>
              </mc:Choice>
              <mc:Fallback>
                <p:oleObj name="Equation" r:id="rId4" imgW="3492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5237163"/>
          <a:ext cx="861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9" name="Equation" r:id="rId6" imgW="3162240" imgH="482400" progId="Equation.3">
                  <p:embed/>
                </p:oleObj>
              </mc:Choice>
              <mc:Fallback>
                <p:oleObj name="Equation" r:id="rId6" imgW="3162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37163"/>
                        <a:ext cx="8610600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6"/>
          <p:cNvSpPr>
            <a:spLocks/>
          </p:cNvSpPr>
          <p:nvPr/>
        </p:nvSpPr>
        <p:spPr bwMode="auto">
          <a:xfrm rot="-5400000">
            <a:off x="4305300" y="15621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08400" y="2514600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 rot="-5400000">
            <a:off x="6553200" y="990600"/>
            <a:ext cx="304800" cy="27432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 rot="5400000" flipV="1">
            <a:off x="4457700" y="4305300"/>
            <a:ext cx="381000" cy="15240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97300" y="40386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 flipV="1">
            <a:off x="6705600" y="36576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180138" y="4054475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</p:spTree>
    <p:extLst>
      <p:ext uri="{BB962C8B-B14F-4D97-AF65-F5344CB8AC3E}">
        <p14:creationId xmlns:p14="http://schemas.microsoft.com/office/powerpoint/2010/main" val="39370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Kalman filter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Linear dynamics model: state undergoes linear transformation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Observation </a:t>
            </a:r>
            <a:r>
              <a:rPr lang="en-US" dirty="0" smtClean="0"/>
              <a:t>model: measurement is linearly transformed state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predicted/corrected state distributions are Gaussian</a:t>
            </a:r>
          </a:p>
          <a:p>
            <a:pPr lvl="1"/>
            <a:r>
              <a:rPr lang="en-US" dirty="0" smtClean="0"/>
              <a:t>You only need to maintain the mean and covariance</a:t>
            </a:r>
          </a:p>
          <a:p>
            <a:pPr lvl="1"/>
            <a:r>
              <a:rPr lang="en-US" dirty="0" smtClean="0"/>
              <a:t>The calculations are easy (all the integrals can be done in closed form)</a:t>
            </a:r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1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19066" r="28290" b="9835"/>
          <a:stretch/>
        </p:blipFill>
        <p:spPr bwMode="auto">
          <a:xfrm>
            <a:off x="2297084" y="1009471"/>
            <a:ext cx="470887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108" y="5505271"/>
            <a:ext cx="7670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Example: Suppose that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State X is a vector of {position, velocity, acceleration}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Observation Y is a position (with some noise)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352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Propagation of Gaussian densities</a:t>
            </a:r>
          </a:p>
        </p:txBody>
      </p:sp>
      <p:graphicFrame>
        <p:nvGraphicFramePr>
          <p:cNvPr id="19458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838200" y="1295400"/>
          <a:ext cx="7772400" cy="524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9" name="Image" r:id="rId4" imgW="10819048" imgH="7301587" progId="Photoshop.Image.10">
                  <p:embed/>
                </p:oleObj>
              </mc:Choice>
              <mc:Fallback>
                <p:oleObj name="Image" r:id="rId4" imgW="10819048" imgH="73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7772400" cy="524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Decent model if there is just one object, but localization is imprecise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5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endParaRPr lang="en-US" dirty="0" smtClean="0"/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3352800"/>
            <a:ext cx="8686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Represent </a:t>
            </a:r>
            <a:r>
              <a:rPr lang="en-US" dirty="0" smtClean="0"/>
              <a:t>the state distribution non-parametrically</a:t>
            </a:r>
          </a:p>
          <a:p>
            <a:r>
              <a:rPr lang="en-US" sz="2800" dirty="0" smtClean="0"/>
              <a:t>Prediction: Sample </a:t>
            </a:r>
            <a:r>
              <a:rPr lang="en-US" sz="2800" dirty="0" smtClean="0"/>
              <a:t>possible values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/>
              <a:t>for the previous state</a:t>
            </a:r>
          </a:p>
          <a:p>
            <a:r>
              <a:rPr lang="en-US" sz="2800" dirty="0" smtClean="0"/>
              <a:t>Correction</a:t>
            </a:r>
            <a:r>
              <a:rPr lang="en-US" sz="2800" dirty="0" smtClean="0"/>
              <a:t>: </a:t>
            </a:r>
            <a:r>
              <a:rPr lang="en-US" sz="2800" dirty="0" smtClean="0"/>
              <a:t>Compute likelihood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based on weighted samples and</a:t>
            </a:r>
            <a:r>
              <a:rPr lang="en-US" sz="2800" dirty="0" smtClean="0"/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71600" y="854075"/>
          <a:ext cx="64008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3" name="Image" r:id="rId4" imgW="9041270" imgH="3314286" progId="Photoshop.Image.10">
                  <p:embed/>
                </p:oleObj>
              </mc:Choice>
              <mc:Fallback>
                <p:oleObj name="Image" r:id="rId4" imgW="9041270" imgH="3314286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54075"/>
                        <a:ext cx="64008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 dirty="0"/>
              <a:t>M. </a:t>
            </a:r>
            <a:r>
              <a:rPr lang="en-US" sz="1800" b="0" dirty="0" err="1"/>
              <a:t>Isard</a:t>
            </a:r>
            <a:r>
              <a:rPr lang="en-US" sz="1800" b="0" dirty="0"/>
              <a:t> and A. Blake, </a:t>
            </a:r>
            <a:r>
              <a:rPr lang="en-US" sz="1800" b="0" dirty="0">
                <a:hlinkClick r:id="rId6"/>
              </a:rPr>
              <a:t>CONDENSATION -- conditional density propagation for visual tracking</a:t>
            </a:r>
            <a:r>
              <a:rPr lang="en-US" sz="1800" b="0" dirty="0"/>
              <a:t>, IJCV 29(1):5-28, 1998</a:t>
            </a:r>
          </a:p>
        </p:txBody>
      </p:sp>
    </p:spTree>
    <p:extLst>
      <p:ext uri="{BB962C8B-B14F-4D97-AF65-F5344CB8AC3E}">
        <p14:creationId xmlns:p14="http://schemas.microsoft.com/office/powerpoint/2010/main" val="14702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/>
              <a:t>M. Isard and A. Blake, </a:t>
            </a:r>
            <a:r>
              <a:rPr lang="en-US" sz="1800" b="0">
                <a:hlinkClick r:id="rId4"/>
              </a:rPr>
              <a:t>CONDENSATION -- conditional density propagation for visual tracking</a:t>
            </a:r>
            <a:r>
              <a:rPr lang="en-US" sz="1800" b="0"/>
              <a:t>, IJCV 29(1):5-28, 1998</a:t>
            </a:r>
          </a:p>
        </p:txBody>
      </p:sp>
      <p:graphicFrame>
        <p:nvGraphicFramePr>
          <p:cNvPr id="22530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0" y="1143000"/>
          <a:ext cx="6248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1" name="Image" r:id="rId5" imgW="9168254" imgH="6653968" progId="Photoshop.Image.10">
                  <p:embed/>
                </p:oleObj>
              </mc:Choice>
              <mc:Fallback>
                <p:oleObj name="Image" r:id="rId5" imgW="9168254" imgH="6653968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248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6248400" y="1143000"/>
            <a:ext cx="2895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0" dirty="0"/>
              <a:t>Start with weighted samples from previous time step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Sample and shift according to dynamics model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Spread due to randomness; this is predicted density </a:t>
            </a:r>
            <a:r>
              <a:rPr lang="en-US" sz="1800" b="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|Y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baseline="-25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1800" b="0" dirty="0">
                <a:latin typeface="Times New Roman" pitchFamily="18" charset="0"/>
                <a:cs typeface="Times New Roman" pitchFamily="18" charset="0"/>
              </a:rPr>
            </a:br>
            <a:endParaRPr lang="en-US" sz="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0" dirty="0"/>
              <a:t>Weight the samples</a:t>
            </a:r>
          </a:p>
          <a:p>
            <a:r>
              <a:rPr lang="en-US" sz="1800" b="0" dirty="0"/>
              <a:t>according to observation density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Arrive at corrected density estimate </a:t>
            </a:r>
            <a:r>
              <a:rPr lang="en-US" sz="1800" b="0" i="1" dirty="0"/>
              <a:t>P</a:t>
            </a:r>
            <a:r>
              <a:rPr lang="en-US" sz="1800" b="0" dirty="0"/>
              <a:t>(</a:t>
            </a:r>
            <a:r>
              <a:rPr lang="en-US" sz="1800" b="0" i="1" dirty="0" err="1"/>
              <a:t>X</a:t>
            </a:r>
            <a:r>
              <a:rPr lang="en-US" sz="1800" b="0" i="1" baseline="-25000" dirty="0" err="1"/>
              <a:t>t</a:t>
            </a:r>
            <a:r>
              <a:rPr lang="en-US" sz="1800" b="0" dirty="0" err="1"/>
              <a:t>|</a:t>
            </a:r>
            <a:r>
              <a:rPr lang="en-US" sz="1800" b="0" i="1" dirty="0" err="1"/>
              <a:t>Y</a:t>
            </a:r>
            <a:r>
              <a:rPr lang="en-US" sz="1800" b="0" i="1" baseline="-25000" dirty="0" err="1"/>
              <a:t>t</a:t>
            </a:r>
            <a:r>
              <a:rPr lang="en-US" sz="18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2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Propagation of </a:t>
            </a:r>
            <a:r>
              <a:rPr lang="en-US" dirty="0" smtClean="0"/>
              <a:t>non-parametric densities</a:t>
            </a:r>
            <a:endParaRPr lang="en-US" dirty="0" smtClean="0"/>
          </a:p>
        </p:txBody>
      </p:sp>
      <p:graphicFrame>
        <p:nvGraphicFramePr>
          <p:cNvPr id="20482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749300" y="1143000"/>
          <a:ext cx="7645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3" name="Image" r:id="rId4" imgW="11301587" imgH="7771429" progId="Photoshop.Image.10">
                  <p:embed/>
                </p:oleObj>
              </mc:Choice>
              <mc:Fallback>
                <p:oleObj name="Image" r:id="rId4" imgW="11301587" imgH="777142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1143000"/>
                        <a:ext cx="76454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Good if there are multiple, confusable objects (or clutter) in the scene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4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Particle filtering results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85800" y="6172200"/>
            <a:ext cx="7496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3"/>
              </a:rPr>
              <a:t>http://www.robots.ox.ac.uk/~misard/condensation.html</a:t>
            </a:r>
            <a:endParaRPr lang="en-US" b="0" dirty="0"/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8388"/>
            <a:ext cx="2743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0668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7338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Tracking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Goal: Detect and link positions/pose of objects across video frames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Traffic camera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http://www.youtube.com/watch?v=j2C99h6ndS8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Football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</a:t>
            </a:r>
            <a:r>
              <a:rPr lang="en-US" sz="2400" dirty="0" smtClean="0">
                <a:hlinkClick r:id="rId3"/>
              </a:rPr>
              <a:t>://www.youtube.com/watch?v=odbp6Cg5mC4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Tennis</a:t>
            </a: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http://www.youtube.com/watch?v=T7PLgsQHibg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0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Initialization</a:t>
            </a:r>
          </a:p>
          <a:p>
            <a:pPr lvl="1"/>
            <a:r>
              <a:rPr lang="en-US" smtClean="0"/>
              <a:t>Manual</a:t>
            </a:r>
          </a:p>
          <a:p>
            <a:pPr lvl="1"/>
            <a:r>
              <a:rPr lang="en-US" smtClean="0"/>
              <a:t>Background subtraction</a:t>
            </a:r>
          </a:p>
          <a:p>
            <a:pPr lvl="1"/>
            <a:r>
              <a:rPr lang="en-US" smtClean="0"/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1076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Getting </a:t>
            </a:r>
            <a:r>
              <a:rPr lang="en-US" dirty="0" smtClean="0"/>
              <a:t>observation and dynamics </a:t>
            </a:r>
            <a:r>
              <a:rPr lang="en-US" dirty="0" smtClean="0"/>
              <a:t>models</a:t>
            </a:r>
            <a:endParaRPr lang="en-US" dirty="0" smtClean="0"/>
          </a:p>
          <a:p>
            <a:pPr lvl="1"/>
            <a:r>
              <a:rPr lang="en-US" dirty="0" smtClean="0"/>
              <a:t>Observation model: match a template or use a trained detector </a:t>
            </a:r>
          </a:p>
          <a:p>
            <a:pPr lvl="1"/>
            <a:r>
              <a:rPr lang="en-US" dirty="0" smtClean="0"/>
              <a:t>Dynamics </a:t>
            </a:r>
            <a:r>
              <a:rPr lang="en-US" dirty="0" smtClean="0"/>
              <a:t>model: </a:t>
            </a:r>
            <a:r>
              <a:rPr lang="en-US" dirty="0" smtClean="0"/>
              <a:t>usually specify </a:t>
            </a:r>
            <a:r>
              <a:rPr lang="en-US" dirty="0" smtClean="0"/>
              <a:t>using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39985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Obtaining observation and dynamics model</a:t>
            </a:r>
          </a:p>
          <a:p>
            <a:pPr>
              <a:buFontTx/>
              <a:buChar char="•"/>
            </a:pPr>
            <a:r>
              <a:rPr lang="en-US" dirty="0" smtClean="0"/>
              <a:t>Uncertainty of prediction vs. correction</a:t>
            </a:r>
            <a:endParaRPr lang="en-US" dirty="0" smtClean="0"/>
          </a:p>
          <a:p>
            <a:pPr lvl="1"/>
            <a:r>
              <a:rPr lang="en-US" dirty="0" smtClean="0"/>
              <a:t>If the dynamics model is too strong, will end up ignoring the data </a:t>
            </a:r>
          </a:p>
          <a:p>
            <a:pPr lvl="1"/>
            <a:r>
              <a:rPr lang="en-US" dirty="0" smtClean="0"/>
              <a:t>If the observation model is too strong, tracking is reduced to repeated detection</a:t>
            </a:r>
          </a:p>
        </p:txBody>
      </p:sp>
    </p:spTree>
    <p:extLst>
      <p:ext uri="{BB962C8B-B14F-4D97-AF65-F5344CB8AC3E}">
        <p14:creationId xmlns:p14="http://schemas.microsoft.com/office/powerpoint/2010/main" val="16050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</a:t>
            </a:r>
            <a:r>
              <a:rPr lang="en-US" dirty="0" smtClean="0"/>
              <a:t>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 lvl="1"/>
            <a:r>
              <a:rPr lang="en-US" sz="2400" dirty="0" smtClean="0"/>
              <a:t>When tracking multiple objects, need to assign right objects to right tracks (particle filters good for this)</a:t>
            </a:r>
            <a:endParaRPr lang="en-US" sz="24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6096000" y="4572000"/>
            <a:ext cx="2438400" cy="1828800"/>
            <a:chOff x="3352800" y="2514600"/>
            <a:chExt cx="2438400" cy="182880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352800" y="2514600"/>
              <a:ext cx="24384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50292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3434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191000" y="3048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962400" y="2895600"/>
              <a:ext cx="914400" cy="91440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5257800" y="3276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45720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50292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45720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51816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4343400" y="3505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4572000" y="3962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3886200" y="3200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4114800" y="3352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4343400" y="4038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38862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4724400" y="3657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5257800" y="2895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0"/>
            <p:cNvSpPr>
              <a:spLocks noChangeArrowheads="1"/>
            </p:cNvSpPr>
            <p:nvPr/>
          </p:nvSpPr>
          <p:spPr bwMode="auto">
            <a:xfrm>
              <a:off x="4724400" y="2743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1"/>
            <p:cNvSpPr>
              <a:spLocks noChangeArrowheads="1"/>
            </p:cNvSpPr>
            <p:nvPr/>
          </p:nvSpPr>
          <p:spPr bwMode="auto">
            <a:xfrm>
              <a:off x="4419600" y="2971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49"/>
            <p:cNvSpPr>
              <a:spLocks noChangeArrowheads="1"/>
            </p:cNvSpPr>
            <p:nvPr/>
          </p:nvSpPr>
          <p:spPr bwMode="auto">
            <a:xfrm>
              <a:off x="5334000" y="3886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94090406"/>
              </p:ext>
            </p:extLst>
          </p:nvPr>
        </p:nvGraphicFramePr>
        <p:xfrm>
          <a:off x="1295400" y="4419600"/>
          <a:ext cx="3200400" cy="5206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1" name="Image" r:id="rId4" imgW="4863492" imgH="7911111" progId="Photoshop.Image.10">
                  <p:embed/>
                </p:oleObj>
              </mc:Choice>
              <mc:Fallback>
                <p:oleObj name="Image" r:id="rId4" imgW="4863492" imgH="7911111" progId="Photoshop.Image.10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19600"/>
                        <a:ext cx="3200400" cy="5206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41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</a:t>
            </a:r>
            <a:r>
              <a:rPr lang="en-US" dirty="0" smtClean="0"/>
              <a:t>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>
              <a:buFontTx/>
              <a:buChar char="•"/>
            </a:pPr>
            <a:r>
              <a:rPr lang="en-US" dirty="0" smtClean="0"/>
              <a:t>Drift</a:t>
            </a:r>
          </a:p>
          <a:p>
            <a:pPr lvl="1"/>
            <a:r>
              <a:rPr lang="en-US" dirty="0" smtClean="0"/>
              <a:t>Errors </a:t>
            </a:r>
            <a:r>
              <a:rPr lang="en-US" dirty="0" smtClean="0"/>
              <a:t>can accumulate </a:t>
            </a:r>
            <a:r>
              <a:rPr lang="en-US" dirty="0" smtClean="0"/>
              <a:t>over time</a:t>
            </a:r>
          </a:p>
        </p:txBody>
      </p:sp>
    </p:spTree>
    <p:extLst>
      <p:ext uri="{BB962C8B-B14F-4D97-AF65-F5344CB8AC3E}">
        <p14:creationId xmlns:p14="http://schemas.microsoft.com/office/powerpoint/2010/main" val="21980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Drift</a:t>
            </a:r>
          </a:p>
        </p:txBody>
      </p:sp>
      <p:graphicFrame>
        <p:nvGraphicFramePr>
          <p:cNvPr id="2662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7526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0" name="Image" r:id="rId4" imgW="3009524" imgH="2209524" progId="Photoshop.Image.10">
                  <p:embed/>
                </p:oleObj>
              </mc:Choice>
              <mc:Fallback>
                <p:oleObj name="Image" r:id="rId4" imgW="3009524" imgH="22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4038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9530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1" name="Image" r:id="rId7" imgW="10298413" imgH="1015515" progId="Photoshop.Image.10">
                  <p:embed/>
                </p:oleObj>
              </mc:Choice>
              <mc:Fallback>
                <p:oleObj name="Image" r:id="rId7" imgW="10298413" imgH="101551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9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22532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Tracking people</a:t>
            </a:r>
            <a:endParaRPr lang="en-US" dirty="0" smtClean="0"/>
          </a:p>
        </p:txBody>
      </p:sp>
      <p:sp>
        <p:nvSpPr>
          <p:cNvPr id="20654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1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Person model = appearance + structure </a:t>
            </a:r>
            <a:r>
              <a:rPr lang="en-US" dirty="0" smtClean="0"/>
              <a:t>(+ </a:t>
            </a:r>
            <a:r>
              <a:rPr lang="en-US" dirty="0" smtClean="0"/>
              <a:t>dynamics)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Structure </a:t>
            </a:r>
            <a:r>
              <a:rPr lang="en-US" dirty="0" smtClean="0"/>
              <a:t>and dynamics are </a:t>
            </a:r>
            <a:r>
              <a:rPr lang="en-US" dirty="0" smtClean="0"/>
              <a:t>general, </a:t>
            </a:r>
            <a:r>
              <a:rPr lang="en-US" dirty="0" smtClean="0"/>
              <a:t>appearance is person-specific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Trying </a:t>
            </a:r>
            <a:r>
              <a:rPr lang="en-US" dirty="0" smtClean="0"/>
              <a:t>to acquire an appearance model “on the fly” can lead to drift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Instead</a:t>
            </a:r>
            <a:r>
              <a:rPr lang="en-US" dirty="0" smtClean="0"/>
              <a:t>, can use the whole sequence to initialize the </a:t>
            </a:r>
            <a:r>
              <a:rPr lang="en-US" dirty="0" smtClean="0"/>
              <a:t>appearance </a:t>
            </a:r>
            <a:r>
              <a:rPr lang="en-US" dirty="0" smtClean="0"/>
              <a:t>model and then keep it fixed while tracking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Given </a:t>
            </a:r>
            <a:r>
              <a:rPr lang="en-US" dirty="0" smtClean="0"/>
              <a:t>strong structure and appearance models, tracking can essentially be done by repeated detection (with some smoothing</a:t>
            </a:r>
            <a:r>
              <a:rPr lang="en-US" dirty="0" smtClean="0"/>
              <a:t>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3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27588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4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4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42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Tracking people by learning their appearance</a:t>
            </a:r>
          </a:p>
        </p:txBody>
      </p:sp>
      <p:graphicFrame>
        <p:nvGraphicFramePr>
          <p:cNvPr id="276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38200" y="1600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1" name="Image" r:id="rId4" imgW="11860317" imgH="6044444" progId="Photoshop.Image.10">
                  <p:embed/>
                </p:oleObj>
              </mc:Choice>
              <mc:Fallback>
                <p:oleObj name="Image" r:id="rId4" imgW="11860317" imgH="604444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6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267200" y="4419600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Times New Roman" pitchFamily="18" charset="0"/>
              </a:rPr>
              <a:t>Tracker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810000" y="4572000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5791200" y="4572000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Bottom-up method to build model: </a:t>
            </a:r>
            <a:br>
              <a:rPr lang="en-US" dirty="0" smtClean="0"/>
            </a:br>
            <a:r>
              <a:rPr lang="en-US" dirty="0" smtClean="0"/>
              <a:t>	Cluster</a:t>
            </a:r>
            <a:endParaRPr lang="en-US" dirty="0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916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17950"/>
            <a:ext cx="69342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5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29047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Top-down </a:t>
            </a:r>
            <a:r>
              <a:rPr lang="en-US" dirty="0" smtClean="0"/>
              <a:t>method to build model: </a:t>
            </a:r>
            <a:br>
              <a:rPr lang="en-US" dirty="0" smtClean="0"/>
            </a:br>
            <a:r>
              <a:rPr lang="en-US" dirty="0" smtClean="0"/>
              <a:t>	Exploit </a:t>
            </a:r>
            <a:r>
              <a:rPr lang="en-US" dirty="0" smtClean="0"/>
              <a:t>“easy” poses</a:t>
            </a:r>
          </a:p>
        </p:txBody>
      </p:sp>
      <p:pic>
        <p:nvPicPr>
          <p:cNvPr id="48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3200"/>
            <a:ext cx="86868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12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4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23071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want to track objects?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Motion capture / animation: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www.youtube.com/watch?v=eYSXaU6eKm4</a:t>
            </a:r>
            <a:endParaRPr lang="en-US" sz="2400" dirty="0" smtClean="0"/>
          </a:p>
          <a:p>
            <a:endParaRPr lang="en-US" dirty="0"/>
          </a:p>
          <a:p>
            <a:r>
              <a:rPr lang="en-US" dirty="0" smtClean="0"/>
              <a:t>Scene understanding</a:t>
            </a:r>
          </a:p>
          <a:p>
            <a:pPr lvl="1"/>
            <a:r>
              <a:rPr lang="en-US" dirty="0"/>
              <a:t>Action recognition</a:t>
            </a:r>
          </a:p>
          <a:p>
            <a:pPr lvl="1"/>
            <a:r>
              <a:rPr lang="en-US" dirty="0" smtClean="0"/>
              <a:t>Security, traffic monitoring</a:t>
            </a:r>
          </a:p>
          <a:p>
            <a:pPr lvl="1"/>
            <a:r>
              <a:rPr lang="en-US" dirty="0" smtClean="0"/>
              <a:t>Video summarization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people</a:t>
            </a:r>
          </a:p>
        </p:txBody>
      </p:sp>
      <p:graphicFrame>
        <p:nvGraphicFramePr>
          <p:cNvPr id="286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5" name="Image" r:id="rId4" imgW="13003175" imgH="9752381" progId="Photoshop.Image.10">
                  <p:embed/>
                </p:oleObj>
              </mc:Choice>
              <mc:Fallback>
                <p:oleObj name="Image" r:id="rId4" imgW="13003175" imgH="975238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19200"/>
            <a:ext cx="3495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Parts cannot move too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6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1628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4"/>
              </a:rPr>
              <a:t>http://www.ics.uci.edu/~dramanan/papers/pose/index.html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086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kwanPostSmoothGreen_div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982" y="1828800"/>
            <a:ext cx="8458200" cy="28194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5"/>
              </a:rPr>
              <a:t>http://www.ics.uci.edu/~dramanan/papers/pose/index.html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177910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 objects = detection + prediction</a:t>
            </a:r>
          </a:p>
          <a:p>
            <a:endParaRPr lang="en-US" dirty="0"/>
          </a:p>
          <a:p>
            <a:r>
              <a:rPr lang="en-US" dirty="0" smtClean="0"/>
              <a:t>Probabilistic framework</a:t>
            </a:r>
          </a:p>
          <a:p>
            <a:pPr lvl="1"/>
            <a:r>
              <a:rPr lang="en-US" dirty="0" smtClean="0"/>
              <a:t>Predict next state</a:t>
            </a:r>
          </a:p>
          <a:p>
            <a:pPr lvl="1"/>
            <a:r>
              <a:rPr lang="en-US" dirty="0" smtClean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 smtClean="0"/>
              <a:t>Two simple but effective methods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filters: Gaussian distribution</a:t>
            </a:r>
          </a:p>
          <a:p>
            <a:pPr lvl="1"/>
            <a:r>
              <a:rPr lang="en-US" dirty="0" smtClean="0"/>
              <a:t>Particle filters: multimodal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Things that make visual tracking difficult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Objects that are hard to detect</a:t>
            </a:r>
          </a:p>
          <a:p>
            <a:pPr lvl="1"/>
            <a:r>
              <a:rPr lang="en-US" dirty="0" smtClean="0"/>
              <a:t>Small, few visual features</a:t>
            </a:r>
          </a:p>
          <a:p>
            <a:r>
              <a:rPr lang="en-US" dirty="0" smtClean="0"/>
              <a:t>Erratic movements</a:t>
            </a:r>
          </a:p>
          <a:p>
            <a:r>
              <a:rPr lang="en-US" dirty="0" smtClean="0"/>
              <a:t>Moving very quickly</a:t>
            </a:r>
          </a:p>
          <a:p>
            <a:r>
              <a:rPr lang="en-US" dirty="0" smtClean="0"/>
              <a:t>Occlusions</a:t>
            </a:r>
          </a:p>
          <a:p>
            <a:r>
              <a:rPr lang="en-US" dirty="0" smtClean="0"/>
              <a:t>Objects may leave and come back</a:t>
            </a:r>
          </a:p>
          <a:p>
            <a:r>
              <a:rPr lang="en-US" dirty="0" smtClean="0"/>
              <a:t>Surrounding similar-looking objects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Overview of probabilistic tracking</a:t>
            </a:r>
          </a:p>
          <a:p>
            <a:endParaRPr lang="en-US" dirty="0"/>
          </a:p>
          <a:p>
            <a:r>
              <a:rPr lang="en-US" dirty="0" err="1" smtClean="0"/>
              <a:t>Kalman</a:t>
            </a:r>
            <a:r>
              <a:rPr lang="en-US" dirty="0" smtClean="0"/>
              <a:t> filter</a:t>
            </a:r>
          </a:p>
          <a:p>
            <a:endParaRPr lang="en-US" dirty="0"/>
          </a:p>
          <a:p>
            <a:r>
              <a:rPr lang="en-US" dirty="0" smtClean="0"/>
              <a:t>Particle filter</a:t>
            </a:r>
          </a:p>
          <a:p>
            <a:endParaRPr lang="en-US" dirty="0"/>
          </a:p>
          <a:p>
            <a:r>
              <a:rPr lang="en-US" dirty="0" smtClean="0"/>
              <a:t>Example of tracking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</a:t>
            </a:r>
            <a:r>
              <a:rPr lang="en-US" dirty="0" smtClean="0"/>
              <a:t>one</a:t>
            </a:r>
          </a:p>
          <a:p>
            <a:pPr marL="914400" lvl="2" indent="0">
              <a:buNone/>
            </a:pPr>
            <a:r>
              <a:rPr lang="en-US" dirty="0">
                <a:hlinkClick r:id="rId4"/>
              </a:rPr>
              <a:t>http://people.csail.mit.edu/rywang/handtracking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  <a:p>
            <a:pPr lvl="1"/>
            <a:r>
              <a:rPr lang="en-US" dirty="0" smtClean="0"/>
              <a:t>Might want to update </a:t>
            </a:r>
            <a:r>
              <a:rPr lang="en-US" dirty="0"/>
              <a:t>appearance model to fit a particular </a:t>
            </a:r>
            <a:r>
              <a:rPr lang="en-US" dirty="0" smtClean="0"/>
              <a:t>instance</a:t>
            </a:r>
          </a:p>
          <a:p>
            <a:pPr lvl="1"/>
            <a:r>
              <a:rPr lang="en-US" dirty="0" smtClean="0"/>
              <a:t>Need some way to link up detections</a:t>
            </a:r>
          </a:p>
          <a:p>
            <a:pPr lvl="1"/>
            <a:r>
              <a:rPr lang="en-US" dirty="0" smtClean="0"/>
              <a:t>Best </a:t>
            </a:r>
            <a:r>
              <a:rPr lang="en-US" dirty="0"/>
              <a:t>you can </a:t>
            </a:r>
            <a:r>
              <a:rPr lang="en-US" dirty="0" smtClean="0"/>
              <a:t>do, </a:t>
            </a:r>
            <a:r>
              <a:rPr lang="en-US" dirty="0"/>
              <a:t>if you can’t predict </a:t>
            </a:r>
            <a:r>
              <a:rPr lang="en-US" dirty="0" smtClean="0"/>
              <a:t>motion</a:t>
            </a:r>
          </a:p>
          <a:p>
            <a:pPr lvl="2"/>
            <a:endParaRPr lang="en-US" dirty="0"/>
          </a:p>
        </p:txBody>
      </p:sp>
      <p:pic>
        <p:nvPicPr>
          <p:cNvPr id="11" name="medle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181600"/>
            <a:ext cx="2514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251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Key idea: </a:t>
            </a:r>
            <a:r>
              <a:rPr lang="en-US" dirty="0" smtClean="0"/>
              <a:t>Based on </a:t>
            </a:r>
            <a:r>
              <a:rPr lang="en-US" dirty="0" smtClean="0"/>
              <a:t>a model of expected motion, predict where objects will occur in next frame, </a:t>
            </a:r>
            <a:r>
              <a:rPr lang="en-US" dirty="0" smtClean="0"/>
              <a:t>before even seeing </a:t>
            </a:r>
            <a:r>
              <a:rPr lang="en-US" dirty="0" smtClean="0"/>
              <a:t>the image</a:t>
            </a:r>
          </a:p>
          <a:p>
            <a:pPr lvl="1"/>
            <a:r>
              <a:rPr lang="en-US" dirty="0" smtClean="0"/>
              <a:t>Restrict search for the object</a:t>
            </a:r>
          </a:p>
          <a:p>
            <a:pPr lvl="1"/>
            <a:r>
              <a:rPr lang="en-US" dirty="0" smtClean="0"/>
              <a:t>Improve estimates; </a:t>
            </a:r>
            <a:r>
              <a:rPr lang="en-US" dirty="0" smtClean="0"/>
              <a:t>measurement noise is reduced by trajectory </a:t>
            </a:r>
            <a:r>
              <a:rPr lang="en-US" dirty="0" smtClean="0"/>
              <a:t>smoothness</a:t>
            </a:r>
          </a:p>
          <a:p>
            <a:pPr lvl="1"/>
            <a:r>
              <a:rPr lang="en-US" dirty="0" smtClean="0"/>
              <a:t>Robustness to missing or weak observations</a:t>
            </a:r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600" y="6178418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Following slides adapted from </a:t>
            </a:r>
            <a:r>
              <a:rPr lang="en-US" sz="1600" dirty="0"/>
              <a:t>Lana </a:t>
            </a:r>
            <a:r>
              <a:rPr lang="en-US" sz="1600" dirty="0" smtClean="0"/>
              <a:t>Lazebnik, </a:t>
            </a:r>
          </a:p>
          <a:p>
            <a:pPr algn="ctr"/>
            <a:r>
              <a:rPr lang="en-US" sz="1600" dirty="0" smtClean="0"/>
              <a:t>who adapted them from Kristen </a:t>
            </a:r>
            <a:r>
              <a:rPr lang="en-US" sz="1600" dirty="0" err="1" smtClean="0"/>
              <a:t>Grauman</a:t>
            </a:r>
            <a:r>
              <a:rPr lang="en-US" sz="1600" dirty="0"/>
              <a:t> </a:t>
            </a:r>
            <a:r>
              <a:rPr lang="en-US" sz="1600" dirty="0" smtClean="0"/>
              <a:t>and</a:t>
            </a:r>
            <a:r>
              <a:rPr lang="en-US" sz="1600" dirty="0" smtClean="0"/>
              <a:t> Dev</a:t>
            </a:r>
            <a:r>
              <a:rPr lang="en-US" sz="1600" dirty="0" smtClean="0"/>
              <a:t>a Ramanan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41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66839</TotalTime>
  <Words>1413</Words>
  <Application>Microsoft Office PowerPoint</Application>
  <PresentationFormat>On-screen Show (4:3)</PresentationFormat>
  <Paragraphs>343</Paragraphs>
  <Slides>55</Slides>
  <Notes>41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Office Theme</vt:lpstr>
      <vt:lpstr>Equation</vt:lpstr>
      <vt:lpstr>Microsoft Equation 3.0</vt:lpstr>
      <vt:lpstr>Image</vt:lpstr>
      <vt:lpstr>Tracking Objects with Dynamics</vt:lpstr>
      <vt:lpstr>Misc</vt:lpstr>
      <vt:lpstr>Recent classes</vt:lpstr>
      <vt:lpstr>Today: Tracking Objects</vt:lpstr>
      <vt:lpstr>Why do we want to track objects?</vt:lpstr>
      <vt:lpstr>Things that make visual tracking difficult</vt:lpstr>
      <vt:lpstr>This class</vt:lpstr>
      <vt:lpstr>Strategies for tracking</vt:lpstr>
      <vt:lpstr>Tracking with dynamics</vt:lpstr>
      <vt:lpstr>Strategies for tracking</vt:lpstr>
      <vt:lpstr>General model for tracking</vt:lpstr>
      <vt:lpstr>Steps of tracking</vt:lpstr>
      <vt:lpstr>Steps of tracking</vt:lpstr>
      <vt:lpstr>Steps of tracking</vt:lpstr>
      <vt:lpstr>Simplifying assumptions</vt:lpstr>
      <vt:lpstr>Simplifying assumptions</vt:lpstr>
      <vt:lpstr>Simplifying assumptions</vt:lpstr>
      <vt:lpstr>Problem statement</vt:lpstr>
      <vt:lpstr>Tracking as induction</vt:lpstr>
      <vt:lpstr>Tracking as induction</vt:lpstr>
      <vt:lpstr>Tracking as induction</vt:lpstr>
      <vt:lpstr>Prediction</vt:lpstr>
      <vt:lpstr>Prediction</vt:lpstr>
      <vt:lpstr>Prediction</vt:lpstr>
      <vt:lpstr>Prediction</vt:lpstr>
      <vt:lpstr>Prediction</vt:lpstr>
      <vt:lpstr>Correction</vt:lpstr>
      <vt:lpstr>Correction</vt:lpstr>
      <vt:lpstr>Correction</vt:lpstr>
      <vt:lpstr>Correction</vt:lpstr>
      <vt:lpstr>Correction</vt:lpstr>
      <vt:lpstr>Summary: Prediction and correction</vt:lpstr>
      <vt:lpstr>The Kalman filter</vt:lpstr>
      <vt:lpstr>Kalman filter</vt:lpstr>
      <vt:lpstr>Propagation of Gaussian densities</vt:lpstr>
      <vt:lpstr>Particle filtering</vt:lpstr>
      <vt:lpstr>Particle filtering</vt:lpstr>
      <vt:lpstr>Propagation of non-parametric densities</vt:lpstr>
      <vt:lpstr>Particle filtering results</vt:lpstr>
      <vt:lpstr>Tracking issues</vt:lpstr>
      <vt:lpstr>Tracking issues</vt:lpstr>
      <vt:lpstr>Tracking issues</vt:lpstr>
      <vt:lpstr>Tracking issues</vt:lpstr>
      <vt:lpstr>Tracking issues</vt:lpstr>
      <vt:lpstr>Drift</vt:lpstr>
      <vt:lpstr>Example: Tracking people</vt:lpstr>
      <vt:lpstr>Tracking people by learning their appearance</vt:lpstr>
      <vt:lpstr>Bottom-up method to build model:   Cluster</vt:lpstr>
      <vt:lpstr>Top-down method to build model:   Exploit “easy” poses</vt:lpstr>
      <vt:lpstr>Representing people</vt:lpstr>
      <vt:lpstr>Temporal model</vt:lpstr>
      <vt:lpstr>Example results</vt:lpstr>
      <vt:lpstr>Video</vt:lpstr>
      <vt:lpstr>Things to remember</vt:lpstr>
      <vt:lpstr>Next class: action recognition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197</cp:revision>
  <dcterms:created xsi:type="dcterms:W3CDTF">2009-12-16T02:55:56Z</dcterms:created>
  <dcterms:modified xsi:type="dcterms:W3CDTF">2011-04-19T18:21:25Z</dcterms:modified>
</cp:coreProperties>
</file>