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tags/tag2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3"/>
  </p:notesMasterIdLst>
  <p:sldIdLst>
    <p:sldId id="313" r:id="rId2"/>
    <p:sldId id="468" r:id="rId3"/>
    <p:sldId id="257" r:id="rId4"/>
    <p:sldId id="417" r:id="rId5"/>
    <p:sldId id="418" r:id="rId6"/>
    <p:sldId id="416" r:id="rId7"/>
    <p:sldId id="388" r:id="rId8"/>
    <p:sldId id="387" r:id="rId9"/>
    <p:sldId id="419" r:id="rId10"/>
    <p:sldId id="391" r:id="rId11"/>
    <p:sldId id="392" r:id="rId12"/>
    <p:sldId id="393" r:id="rId13"/>
    <p:sldId id="394" r:id="rId14"/>
    <p:sldId id="395" r:id="rId15"/>
    <p:sldId id="396" r:id="rId16"/>
    <p:sldId id="397" r:id="rId17"/>
    <p:sldId id="398" r:id="rId18"/>
    <p:sldId id="399" r:id="rId19"/>
    <p:sldId id="400" r:id="rId20"/>
    <p:sldId id="401" r:id="rId21"/>
    <p:sldId id="402" r:id="rId22"/>
    <p:sldId id="403" r:id="rId23"/>
    <p:sldId id="404" r:id="rId24"/>
    <p:sldId id="405" r:id="rId25"/>
    <p:sldId id="406" r:id="rId26"/>
    <p:sldId id="407" r:id="rId27"/>
    <p:sldId id="408" r:id="rId28"/>
    <p:sldId id="409" r:id="rId29"/>
    <p:sldId id="410" r:id="rId30"/>
    <p:sldId id="452" r:id="rId31"/>
    <p:sldId id="451" r:id="rId32"/>
    <p:sldId id="411" r:id="rId33"/>
    <p:sldId id="412" r:id="rId34"/>
    <p:sldId id="413" r:id="rId35"/>
    <p:sldId id="415" r:id="rId36"/>
    <p:sldId id="323" r:id="rId37"/>
    <p:sldId id="453" r:id="rId38"/>
    <p:sldId id="454" r:id="rId39"/>
    <p:sldId id="334" r:id="rId40"/>
    <p:sldId id="335" r:id="rId41"/>
    <p:sldId id="336" r:id="rId42"/>
    <p:sldId id="337" r:id="rId43"/>
    <p:sldId id="338" r:id="rId44"/>
    <p:sldId id="333" r:id="rId45"/>
    <p:sldId id="345" r:id="rId46"/>
    <p:sldId id="346" r:id="rId47"/>
    <p:sldId id="347" r:id="rId48"/>
    <p:sldId id="463" r:id="rId49"/>
    <p:sldId id="348" r:id="rId50"/>
    <p:sldId id="349" r:id="rId51"/>
    <p:sldId id="350" r:id="rId52"/>
    <p:sldId id="351" r:id="rId53"/>
    <p:sldId id="352" r:id="rId54"/>
    <p:sldId id="464" r:id="rId55"/>
    <p:sldId id="465" r:id="rId56"/>
    <p:sldId id="466" r:id="rId57"/>
    <p:sldId id="467" r:id="rId58"/>
    <p:sldId id="435" r:id="rId59"/>
    <p:sldId id="439" r:id="rId60"/>
    <p:sldId id="440" r:id="rId61"/>
    <p:sldId id="441" r:id="rId62"/>
    <p:sldId id="443" r:id="rId63"/>
    <p:sldId id="455" r:id="rId64"/>
    <p:sldId id="456" r:id="rId65"/>
    <p:sldId id="370" r:id="rId66"/>
    <p:sldId id="457" r:id="rId67"/>
    <p:sldId id="458" r:id="rId68"/>
    <p:sldId id="459" r:id="rId69"/>
    <p:sldId id="460" r:id="rId70"/>
    <p:sldId id="461" r:id="rId71"/>
    <p:sldId id="462" r:id="rId7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0AA676"/>
    <a:srgbClr val="32000C"/>
    <a:srgbClr val="CB6B30"/>
    <a:srgbClr val="E36243"/>
    <a:srgbClr val="FF4A7E"/>
    <a:srgbClr val="0B0B0B"/>
    <a:srgbClr val="23416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43" autoAdjust="0"/>
    <p:restoredTop sz="79085" autoAdjust="0"/>
  </p:normalViewPr>
  <p:slideViewPr>
    <p:cSldViewPr>
      <p:cViewPr varScale="1">
        <p:scale>
          <a:sx n="46" d="100"/>
          <a:sy n="46" d="100"/>
        </p:scale>
        <p:origin x="-435" y="-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12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image" Target="../media/image14.wmf"/><Relationship Id="rId7" Type="http://schemas.openxmlformats.org/officeDocument/2006/relationships/image" Target="../media/image18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Relationship Id="rId6" Type="http://schemas.openxmlformats.org/officeDocument/2006/relationships/image" Target="../media/image17.wmf"/><Relationship Id="rId5" Type="http://schemas.openxmlformats.org/officeDocument/2006/relationships/image" Target="../media/image16.wmf"/><Relationship Id="rId4" Type="http://schemas.openxmlformats.org/officeDocument/2006/relationships/image" Target="../media/image15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image" Target="../media/image7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864378C-5DD1-4D67-AC27-103AF27A8043}" type="datetimeFigureOut">
              <a:rPr lang="en-US"/>
              <a:pPr>
                <a:defRPr/>
              </a:pPr>
              <a:t>3/15/2011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4F69303-C499-4DF0-A428-130EE5C3B9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The simpler classifier or regularization could increase bias and lead to more error.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CDDCC12-F0CF-44D6-B4DA-2BB3107173B8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C73943C-FD13-4092-8026-FDBC100970A7}" type="slidenum">
              <a:rPr lang="en-US" smtClean="0"/>
              <a:pPr>
                <a:defRPr/>
              </a:pPr>
              <a:t>43</a:t>
            </a:fld>
            <a:endParaRPr lang="en-US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2215CE1-0DB7-44D6-9E10-90B3BC644728}" type="slidenum">
              <a:rPr lang="en-US" smtClean="0"/>
              <a:pPr>
                <a:defRPr/>
              </a:pPr>
              <a:t>44</a:t>
            </a:fld>
            <a:endParaRPr lang="en-US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5865E92-4E21-4F5D-854C-D88534243D6F}" type="slidenum">
              <a:rPr lang="en-US" smtClean="0"/>
              <a:pPr>
                <a:defRPr/>
              </a:pPr>
              <a:t>46</a:t>
            </a:fld>
            <a:endParaRPr lang="en-US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088CBC92-6432-4CE5-8074-10201D5EBF4F}" type="slidenum">
              <a:rPr lang="en-US" smtClean="0"/>
              <a:pPr>
                <a:defRPr/>
              </a:pPr>
              <a:t>48</a:t>
            </a:fld>
            <a:endParaRPr lang="en-US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4AC9531-04C4-408B-BE95-C92F98C642B6}" type="slidenum">
              <a:rPr lang="en-US" smtClean="0"/>
              <a:pPr>
                <a:defRPr/>
              </a:pPr>
              <a:t>49</a:t>
            </a:fld>
            <a:endParaRPr lang="en-US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3F7F664A-DA06-4A7B-8FE6-E944F1CEBD7C}" type="slidenum">
              <a:rPr lang="en-US" smtClean="0"/>
              <a:pPr>
                <a:defRPr/>
              </a:pPr>
              <a:t>50</a:t>
            </a:fld>
            <a:endParaRPr lang="en-US" smtClean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6B4986B7-1550-4224-8A51-47BE0BA19FAF}" type="slidenum">
              <a:rPr lang="en-US" smtClean="0"/>
              <a:pPr>
                <a:defRPr/>
              </a:pPr>
              <a:t>51</a:t>
            </a:fld>
            <a:endParaRPr lang="en-US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422BB05C-58DA-4696-8A28-99D7AEA74F9F}" type="slidenum">
              <a:rPr lang="en-US" smtClean="0"/>
              <a:pPr>
                <a:defRPr/>
              </a:pPr>
              <a:t>52</a:t>
            </a:fld>
            <a:endParaRPr lang="en-US" smtClean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CDC86B7E-2BBA-4B18-B415-A4D7C5FA9E47}" type="slidenum">
              <a:rPr lang="en-US" smtClean="0"/>
              <a:pPr>
                <a:defRPr/>
              </a:pPr>
              <a:t>53</a:t>
            </a:fld>
            <a:endParaRPr lang="en-US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EAA1254C-9976-4D63-A630-076B9F2ECD5F}" type="slidenum">
              <a:rPr lang="en-US" smtClean="0"/>
              <a:pPr>
                <a:defRPr/>
              </a:pPr>
              <a:t>54</a:t>
            </a:fld>
            <a:endParaRPr lang="en-US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Generative classifiers try to model the data.  Discriminative classifiers try to predict the label.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C0B854-C2BE-4E47-B8E7-CF24464B78D2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C009EE55-B8F4-4F9F-A25F-ABD978C480E5}" type="slidenum">
              <a:rPr lang="en-US" smtClean="0"/>
              <a:pPr>
                <a:defRPr/>
              </a:pPr>
              <a:t>55</a:t>
            </a:fld>
            <a:endParaRPr lang="en-US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0B32E897-D1A8-4E4B-B978-7DE512945EC6}" type="slidenum">
              <a:rPr lang="en-US" smtClean="0"/>
              <a:pPr>
                <a:defRPr/>
              </a:pPr>
              <a:t>56</a:t>
            </a:fld>
            <a:endParaRPr lang="en-US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7DB615C-2E7F-4BA9-BC1D-96B9A26353C5}" type="slidenum">
              <a:rPr lang="en-US" smtClean="0"/>
              <a:pPr>
                <a:defRPr/>
              </a:pPr>
              <a:t>57</a:t>
            </a:fld>
            <a:endParaRPr lang="en-US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7A90B82-1DA8-4861-B008-0701E43E3639}" type="slidenum">
              <a:rPr lang="en-US" smtClean="0"/>
              <a:pPr/>
              <a:t>63</a:t>
            </a:fld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AA6CC483-B678-48D8-B435-A393BCE22E81}" type="slidenum">
              <a:rPr lang="en-US" smtClean="0"/>
              <a:pPr>
                <a:defRPr/>
              </a:pPr>
              <a:t>68</a:t>
            </a:fld>
            <a:endParaRPr lang="en-US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Many perceptual phenomena are a mixture of the two: categorical at an everyday level of magnification, but continuous at a more microscopic level. It can also depend on cultural aspects, expertise, task, attention, …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A3069450-C8B5-4F32-B25D-12B821827272}" type="slidenum">
              <a:rPr lang="en-US" smtClean="0"/>
              <a:pPr>
                <a:defRPr/>
              </a:pPr>
              <a:t>70</a:t>
            </a:fld>
            <a:endParaRPr lang="en-US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0AC85F2A-3438-490F-8A8C-864FDF197D52}" type="slidenum">
              <a:rPr lang="en-US" smtClean="0"/>
              <a:pPr>
                <a:defRPr/>
              </a:pPr>
              <a:t>71</a:t>
            </a:fld>
            <a:endParaRPr lang="en-US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Maximizes a margin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E4D51B-D176-4611-A45F-7C244455EE6B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CD6451-DFF3-4A1A-A308-0E0353CD75F7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B63644F-6EA8-4E22-B8FC-4AAA1D08410B}" type="slidenum">
              <a:rPr lang="en-US" smtClean="0"/>
              <a:pPr/>
              <a:t>38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F62EDFC-ECB7-439A-8B5E-0704911E3967}" type="slidenum">
              <a:rPr lang="en-US" smtClean="0"/>
              <a:pPr>
                <a:defRPr/>
              </a:pPr>
              <a:t>39</a:t>
            </a:fld>
            <a:endParaRPr lang="en-US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E7208C1-8E76-4094-89D2-1BB3623DB61D}" type="slidenum">
              <a:rPr lang="en-US" smtClean="0"/>
              <a:pPr>
                <a:defRPr/>
              </a:pPr>
              <a:t>40</a:t>
            </a:fld>
            <a:endParaRPr lang="en-US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E7CD3ED6-F8AB-4A34-B046-67EF92BCF2DA}" type="slidenum">
              <a:rPr lang="en-US" smtClean="0"/>
              <a:pPr>
                <a:defRPr/>
              </a:pPr>
              <a:t>41</a:t>
            </a:fld>
            <a:endParaRPr lang="en-US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628586CF-063A-41AD-BB4A-E2C2948CB68D}" type="slidenum">
              <a:rPr lang="en-US" smtClean="0"/>
              <a:pPr>
                <a:defRPr/>
              </a:pPr>
              <a:t>42</a:t>
            </a:fld>
            <a:endParaRPr lang="en-US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FE13B7-5411-41A8-9C19-0ECB42FBC5AB}" type="datetimeFigureOut">
              <a:rPr lang="en-US"/>
              <a:pPr>
                <a:defRPr/>
              </a:pPr>
              <a:t>3/15/2011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D8ACA-5F62-458E-A66B-F414CEBDC5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A1639A-AC0D-4E17-B617-66D41B43EB68}" type="datetimeFigureOut">
              <a:rPr lang="en-US"/>
              <a:pPr>
                <a:defRPr/>
              </a:pPr>
              <a:t>3/15/2011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C5E5E8-562A-460D-9FDA-CF8B997DE0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6277EB-AACD-4680-888D-DA93B16CF98F}" type="datetimeFigureOut">
              <a:rPr lang="en-US"/>
              <a:pPr>
                <a:defRPr/>
              </a:pPr>
              <a:t>3/15/2011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F2E32-D7BA-46A5-9BB2-43F52EAE7F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59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11F688-B74C-4BC9-A338-8C4EC71E8D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59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61495F-14CD-4630-BCB3-AEB6CAA0B7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DCB346-ABCB-4357-A28A-1721830DB965}" type="datetimeFigureOut">
              <a:rPr lang="en-US"/>
              <a:pPr>
                <a:defRPr/>
              </a:pPr>
              <a:t>3/15/2011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F99E1-472E-4A15-AD7D-3671E5E6FF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A79024-9BBE-475D-ACAB-CE14F4BDC15C}" type="datetimeFigureOut">
              <a:rPr lang="en-US"/>
              <a:pPr>
                <a:defRPr/>
              </a:pPr>
              <a:t>3/15/2011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7E1DD-EE80-4F0A-98ED-297B545BB0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C5BE8-89EE-4148-9A11-B85DA2B1C28C}" type="datetimeFigureOut">
              <a:rPr lang="en-US"/>
              <a:pPr>
                <a:defRPr/>
              </a:pPr>
              <a:t>3/15/2011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7591FC-4644-4A7A-ABEA-12C7028672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9BE43D-68EE-4EB3-A1E2-AC0B63CD30FF}" type="datetimeFigureOut">
              <a:rPr lang="en-US"/>
              <a:pPr>
                <a:defRPr/>
              </a:pPr>
              <a:t>3/15/2011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625045-5A3C-4DA0-BB9A-5EBD1E3606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70CE7-2F91-4263-A924-D9C388C5C381}" type="datetimeFigureOut">
              <a:rPr lang="en-US"/>
              <a:pPr>
                <a:defRPr/>
              </a:pPr>
              <a:t>3/15/2011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F157A-0BBD-4BA2-A448-27F44BB962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E4E50C-B25E-43D9-9680-D259498D9EE5}" type="datetimeFigureOut">
              <a:rPr lang="en-US"/>
              <a:pPr>
                <a:defRPr/>
              </a:pPr>
              <a:t>3/15/2011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278BCE-EFB5-4439-945C-6C56A77AC7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68B8C-0B43-407F-9B16-239F6C811354}" type="datetimeFigureOut">
              <a:rPr lang="en-US"/>
              <a:pPr>
                <a:defRPr/>
              </a:pPr>
              <a:t>3/15/2011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874B8-CBC2-4CDD-83A9-6624F456C5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E0F491-32A5-484F-8180-64B3D68EF1C7}" type="datetimeFigureOut">
              <a:rPr lang="en-US"/>
              <a:pPr>
                <a:defRPr/>
              </a:pPr>
              <a:t>3/15/2011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1F93F-723F-45C2-A894-8D6ACFF2BF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73779B3-B92F-4BA3-8985-0169E49302FA}" type="datetimeFigureOut">
              <a:rPr lang="en-US"/>
              <a:pPr>
                <a:defRPr/>
              </a:pPr>
              <a:t>3/15/2011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597A76B-5965-41DA-A8B4-3877D4286A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11" Type="http://schemas.openxmlformats.org/officeDocument/2006/relationships/oleObject" Target="../embeddings/oleObject11.bin"/><Relationship Id="rId5" Type="http://schemas.openxmlformats.org/officeDocument/2006/relationships/oleObject" Target="../embeddings/oleObject5.bin"/><Relationship Id="rId10" Type="http://schemas.openxmlformats.org/officeDocument/2006/relationships/oleObject" Target="../embeddings/oleObject10.bin"/><Relationship Id="rId4" Type="http://schemas.openxmlformats.org/officeDocument/2006/relationships/oleObject" Target="../embeddings/oleObject4.bin"/><Relationship Id="rId9" Type="http://schemas.openxmlformats.org/officeDocument/2006/relationships/oleObject" Target="../embeddings/oleObject9.bin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13.bin"/><Relationship Id="rId4" Type="http://schemas.openxmlformats.org/officeDocument/2006/relationships/oleObject" Target="../embeddings/oleObject12.bin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4.jpeg"/><Relationship Id="rId7" Type="http://schemas.openxmlformats.org/officeDocument/2006/relationships/image" Target="../media/image37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mages.google.com/imgres?imgurl=http://scienceblogs.com/bushwells/upload/2006/07/IcePlantOrgy.JPG&amp;imgrefurl=http://scienceblogs.com/bushwells/2006/07/friday_flower_porn.php&amp;h=1704&amp;w=2272&amp;sz=838&amp;hl=en&amp;start=17&amp;tbnid=RBGFTXqFUNjqAM:&amp;tbnh=113&amp;tbnw=150&amp;prev=/images?q=plant&amp;gbv=2&amp;hl=en&amp;safe=off" TargetMode="Externa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14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15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wmf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70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9.wmf"/><Relationship Id="rId5" Type="http://schemas.openxmlformats.org/officeDocument/2006/relationships/oleObject" Target="../embeddings/oleObject18.bin"/><Relationship Id="rId4" Type="http://schemas.openxmlformats.org/officeDocument/2006/relationships/oleObject" Target="../embeddings/oleObject17.bin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Classifiers and Objec</a:t>
            </a:r>
            <a:r>
              <a:rPr lang="en-US" dirty="0" smtClean="0"/>
              <a:t>t Representation</a:t>
            </a:r>
            <a:endParaRPr lang="en-US" dirty="0" smtClean="0"/>
          </a:p>
        </p:txBody>
      </p:sp>
      <p:sp>
        <p:nvSpPr>
          <p:cNvPr id="9219" name="Subtitle 2"/>
          <p:cNvSpPr>
            <a:spLocks noGrp="1"/>
          </p:cNvSpPr>
          <p:nvPr>
            <p:ph type="subTitle" idx="1"/>
          </p:nvPr>
        </p:nvSpPr>
        <p:spPr>
          <a:xfrm>
            <a:off x="1447800" y="3352800"/>
            <a:ext cx="6400800" cy="29718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tx1"/>
                </a:solidFill>
              </a:rPr>
              <a:t>Computer Vision</a:t>
            </a:r>
          </a:p>
          <a:p>
            <a:pPr eaLnBrk="1" hangingPunct="1"/>
            <a:r>
              <a:rPr lang="en-US" smtClean="0">
                <a:solidFill>
                  <a:schemeClr val="tx1"/>
                </a:solidFill>
              </a:rPr>
              <a:t>CS 543 / ECE 549 </a:t>
            </a:r>
          </a:p>
          <a:p>
            <a:pPr eaLnBrk="1" hangingPunct="1"/>
            <a:r>
              <a:rPr lang="en-US" smtClean="0">
                <a:solidFill>
                  <a:schemeClr val="tx1"/>
                </a:solidFill>
              </a:rPr>
              <a:t>University of Illinois</a:t>
            </a:r>
          </a:p>
          <a:p>
            <a:pPr eaLnBrk="1" hangingPunct="1"/>
            <a:endParaRPr lang="en-US" smtClean="0">
              <a:solidFill>
                <a:schemeClr val="tx1"/>
              </a:solidFill>
            </a:endParaRPr>
          </a:p>
          <a:p>
            <a:pPr eaLnBrk="1" hangingPunct="1"/>
            <a:r>
              <a:rPr lang="en-US" smtClean="0">
                <a:solidFill>
                  <a:schemeClr val="tx1"/>
                </a:solidFill>
              </a:rPr>
              <a:t>Derek Hoiem</a:t>
            </a:r>
          </a:p>
        </p:txBody>
      </p:sp>
      <p:sp>
        <p:nvSpPr>
          <p:cNvPr id="9220" name="TextBox 3"/>
          <p:cNvSpPr txBox="1">
            <a:spLocks noChangeArrowheads="1"/>
          </p:cNvSpPr>
          <p:nvPr/>
        </p:nvSpPr>
        <p:spPr bwMode="auto">
          <a:xfrm>
            <a:off x="7924800" y="87313"/>
            <a:ext cx="10652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03/17/11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/>
              <a:t>Generative vs. Discriminative Classifiers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114800" cy="5486400"/>
          </a:xfrm>
        </p:spPr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en-US" sz="2800" dirty="0" smtClean="0"/>
              <a:t>Generative Models</a:t>
            </a:r>
            <a:endParaRPr lang="en-US" sz="2400" dirty="0" smtClean="0"/>
          </a:p>
          <a:p>
            <a:r>
              <a:rPr lang="en-US" sz="2400" dirty="0" smtClean="0"/>
              <a:t>Represent both the data and the labels</a:t>
            </a:r>
          </a:p>
          <a:p>
            <a:r>
              <a:rPr lang="en-US" sz="2400" dirty="0" smtClean="0"/>
              <a:t>Often, makes use of conditional independence and priors</a:t>
            </a:r>
          </a:p>
          <a:p>
            <a:r>
              <a:rPr lang="en-US" sz="2400" dirty="0" smtClean="0"/>
              <a:t>Examples</a:t>
            </a:r>
            <a:endParaRPr lang="en-US" sz="2400" dirty="0" smtClean="0"/>
          </a:p>
          <a:p>
            <a:pPr lvl="1"/>
            <a:r>
              <a:rPr lang="en-US" sz="2000" dirty="0" smtClean="0"/>
              <a:t>Naïve </a:t>
            </a:r>
            <a:r>
              <a:rPr lang="en-US" sz="2000" dirty="0" err="1" smtClean="0"/>
              <a:t>Bayes</a:t>
            </a:r>
            <a:r>
              <a:rPr lang="en-US" sz="2000" dirty="0" smtClean="0"/>
              <a:t> classifier</a:t>
            </a:r>
          </a:p>
          <a:p>
            <a:pPr lvl="1"/>
            <a:r>
              <a:rPr lang="en-US" sz="2000" dirty="0" smtClean="0"/>
              <a:t>Bayesian </a:t>
            </a:r>
            <a:r>
              <a:rPr lang="en-US" sz="2000" dirty="0" smtClean="0"/>
              <a:t>network</a:t>
            </a:r>
          </a:p>
          <a:p>
            <a:endParaRPr lang="en-US" sz="2400" dirty="0" smtClean="0"/>
          </a:p>
          <a:p>
            <a:r>
              <a:rPr lang="en-US" sz="2400" dirty="0" smtClean="0"/>
              <a:t>Models of data may apply to future prediction problems</a:t>
            </a:r>
          </a:p>
          <a:p>
            <a:pPr lvl="1"/>
            <a:endParaRPr lang="en-US" sz="2000" dirty="0" smtClean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572000" y="1143000"/>
            <a:ext cx="41148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800" dirty="0" smtClean="0">
                <a:latin typeface="+mj-lt"/>
              </a:rPr>
              <a:t>Discriminative Models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dirty="0" smtClean="0">
                <a:latin typeface="+mj-lt"/>
              </a:rPr>
              <a:t>Learn to directly predict the labels from the data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dirty="0" smtClean="0">
                <a:latin typeface="+mj-lt"/>
              </a:rPr>
              <a:t>Often, assume a simple boundary (e.g., linear)</a:t>
            </a:r>
            <a:endParaRPr lang="en-US" sz="2400" dirty="0">
              <a:latin typeface="+mj-lt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dirty="0" smtClean="0">
                <a:latin typeface="+mj-lt"/>
              </a:rPr>
              <a:t>Examples</a:t>
            </a:r>
            <a:endParaRPr lang="en-US" sz="2400" dirty="0">
              <a:latin typeface="+mj-lt"/>
            </a:endParaRPr>
          </a:p>
          <a:p>
            <a:pPr marL="742950" lvl="1" indent="-285750" eaLnBrk="0" hangingPunct="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000" dirty="0">
                <a:latin typeface="+mj-lt"/>
              </a:rPr>
              <a:t>Logistic regression</a:t>
            </a:r>
          </a:p>
          <a:p>
            <a:pPr marL="742950" lvl="1" indent="-285750" eaLnBrk="0" hangingPunct="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000" dirty="0">
                <a:latin typeface="+mj-lt"/>
              </a:rPr>
              <a:t>SVM</a:t>
            </a:r>
          </a:p>
          <a:p>
            <a:pPr marL="742950" lvl="1" indent="-285750" eaLnBrk="0" hangingPunct="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000" dirty="0">
                <a:latin typeface="+mj-lt"/>
              </a:rPr>
              <a:t>Boosted decision </a:t>
            </a:r>
            <a:r>
              <a:rPr lang="en-US" sz="2000" dirty="0" smtClean="0">
                <a:latin typeface="+mj-lt"/>
              </a:rPr>
              <a:t>trees</a:t>
            </a:r>
          </a:p>
          <a:p>
            <a:pPr marL="285750" indent="-285750" eaLnBrk="0" hangingPunct="0">
              <a:spcBef>
                <a:spcPct val="20000"/>
              </a:spcBef>
              <a:buFont typeface="Arial" pitchFamily="34" charset="0"/>
              <a:buChar char="–"/>
              <a:defRPr/>
            </a:pPr>
            <a:endParaRPr lang="en-US" sz="2000" dirty="0" smtClean="0">
              <a:latin typeface="+mj-lt"/>
            </a:endParaRPr>
          </a:p>
          <a:p>
            <a:pPr marL="285750" indent="-28575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dirty="0" smtClean="0">
                <a:latin typeface="+mj-lt"/>
              </a:rPr>
              <a:t>Often easier to predict a label from the data than to model the data</a:t>
            </a:r>
            <a:endParaRPr lang="en-US" sz="2400" dirty="0" smtClean="0">
              <a:latin typeface="+mj-lt"/>
            </a:endParaRPr>
          </a:p>
          <a:p>
            <a:pPr marL="285750" indent="-285750" eaLnBrk="0" hangingPunct="0">
              <a:spcBef>
                <a:spcPct val="20000"/>
              </a:spcBef>
              <a:buFont typeface="Arial" pitchFamily="34" charset="0"/>
              <a:buChar char="–"/>
              <a:defRPr/>
            </a:pPr>
            <a:endParaRPr lang="en-US" sz="20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K-nearest neighbor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495800" y="1447800"/>
            <a:ext cx="4038600" cy="3417888"/>
            <a:chOff x="4267200" y="2667000"/>
            <a:chExt cx="4038600" cy="3417332"/>
          </a:xfrm>
        </p:grpSpPr>
        <p:sp>
          <p:nvSpPr>
            <p:cNvPr id="40967" name="TextBox 4"/>
            <p:cNvSpPr txBox="1">
              <a:spLocks noChangeArrowheads="1"/>
            </p:cNvSpPr>
            <p:nvPr/>
          </p:nvSpPr>
          <p:spPr bwMode="auto">
            <a:xfrm>
              <a:off x="6553200" y="3505200"/>
              <a:ext cx="31290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40968" name="TextBox 5"/>
            <p:cNvSpPr txBox="1">
              <a:spLocks noChangeArrowheads="1"/>
            </p:cNvSpPr>
            <p:nvPr/>
          </p:nvSpPr>
          <p:spPr bwMode="auto">
            <a:xfrm>
              <a:off x="7086600" y="3505200"/>
              <a:ext cx="31290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40969" name="TextBox 6"/>
            <p:cNvSpPr txBox="1">
              <a:spLocks noChangeArrowheads="1"/>
            </p:cNvSpPr>
            <p:nvPr/>
          </p:nvSpPr>
          <p:spPr bwMode="auto">
            <a:xfrm>
              <a:off x="7086600" y="4191000"/>
              <a:ext cx="31290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40970" name="TextBox 7"/>
            <p:cNvSpPr txBox="1">
              <a:spLocks noChangeArrowheads="1"/>
            </p:cNvSpPr>
            <p:nvPr/>
          </p:nvSpPr>
          <p:spPr bwMode="auto">
            <a:xfrm>
              <a:off x="7620000" y="4038600"/>
              <a:ext cx="2286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40971" name="TextBox 8"/>
            <p:cNvSpPr txBox="1">
              <a:spLocks noChangeArrowheads="1"/>
            </p:cNvSpPr>
            <p:nvPr/>
          </p:nvSpPr>
          <p:spPr bwMode="auto">
            <a:xfrm>
              <a:off x="5257800" y="2895600"/>
              <a:ext cx="31290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40972" name="TextBox 9"/>
            <p:cNvSpPr txBox="1">
              <a:spLocks noChangeArrowheads="1"/>
            </p:cNvSpPr>
            <p:nvPr/>
          </p:nvSpPr>
          <p:spPr bwMode="auto">
            <a:xfrm>
              <a:off x="5257800" y="3429000"/>
              <a:ext cx="31290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40973" name="TextBox 10"/>
            <p:cNvSpPr txBox="1">
              <a:spLocks noChangeArrowheads="1"/>
            </p:cNvSpPr>
            <p:nvPr/>
          </p:nvSpPr>
          <p:spPr bwMode="auto">
            <a:xfrm>
              <a:off x="6248400" y="3048000"/>
              <a:ext cx="31290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40974" name="TextBox 11"/>
            <p:cNvSpPr txBox="1">
              <a:spLocks noChangeArrowheads="1"/>
            </p:cNvSpPr>
            <p:nvPr/>
          </p:nvSpPr>
          <p:spPr bwMode="auto">
            <a:xfrm>
              <a:off x="5715000" y="3657600"/>
              <a:ext cx="31290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40975" name="TextBox 12"/>
            <p:cNvSpPr txBox="1">
              <a:spLocks noChangeArrowheads="1"/>
            </p:cNvSpPr>
            <p:nvPr/>
          </p:nvSpPr>
          <p:spPr bwMode="auto">
            <a:xfrm>
              <a:off x="6172200" y="3352800"/>
              <a:ext cx="32573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40976" name="TextBox 13"/>
            <p:cNvSpPr txBox="1">
              <a:spLocks noChangeArrowheads="1"/>
            </p:cNvSpPr>
            <p:nvPr/>
          </p:nvSpPr>
          <p:spPr bwMode="auto">
            <a:xfrm>
              <a:off x="6553200" y="4419600"/>
              <a:ext cx="32573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40977" name="TextBox 14"/>
            <p:cNvSpPr txBox="1">
              <a:spLocks noChangeArrowheads="1"/>
            </p:cNvSpPr>
            <p:nvPr/>
          </p:nvSpPr>
          <p:spPr bwMode="auto">
            <a:xfrm>
              <a:off x="5181600" y="4648200"/>
              <a:ext cx="32573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40978" name="TextBox 15"/>
            <p:cNvSpPr txBox="1">
              <a:spLocks noChangeArrowheads="1"/>
            </p:cNvSpPr>
            <p:nvPr/>
          </p:nvSpPr>
          <p:spPr bwMode="auto">
            <a:xfrm>
              <a:off x="5334000" y="4114800"/>
              <a:ext cx="32573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40979" name="TextBox 16"/>
            <p:cNvSpPr txBox="1">
              <a:spLocks noChangeArrowheads="1"/>
            </p:cNvSpPr>
            <p:nvPr/>
          </p:nvSpPr>
          <p:spPr bwMode="auto">
            <a:xfrm>
              <a:off x="5943600" y="5029200"/>
              <a:ext cx="32573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40980" name="TextBox 17"/>
            <p:cNvSpPr txBox="1">
              <a:spLocks noChangeArrowheads="1"/>
            </p:cNvSpPr>
            <p:nvPr/>
          </p:nvSpPr>
          <p:spPr bwMode="auto">
            <a:xfrm>
              <a:off x="6019800" y="4343400"/>
              <a:ext cx="32573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40981" name="TextBox 18"/>
            <p:cNvSpPr txBox="1">
              <a:spLocks noChangeArrowheads="1"/>
            </p:cNvSpPr>
            <p:nvPr/>
          </p:nvSpPr>
          <p:spPr bwMode="auto">
            <a:xfrm>
              <a:off x="6019800" y="3962400"/>
              <a:ext cx="32573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rot="5400000" flipH="1" flipV="1">
              <a:off x="3389555" y="4152658"/>
              <a:ext cx="2972904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4876800" y="5638317"/>
              <a:ext cx="34290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984" name="TextBox 21"/>
            <p:cNvSpPr txBox="1">
              <a:spLocks noChangeArrowheads="1"/>
            </p:cNvSpPr>
            <p:nvPr/>
          </p:nvSpPr>
          <p:spPr bwMode="auto">
            <a:xfrm>
              <a:off x="4267200" y="5181600"/>
              <a:ext cx="42832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x2</a:t>
              </a:r>
            </a:p>
          </p:txBody>
        </p:sp>
        <p:sp>
          <p:nvSpPr>
            <p:cNvPr id="40985" name="TextBox 22"/>
            <p:cNvSpPr txBox="1">
              <a:spLocks noChangeArrowheads="1"/>
            </p:cNvSpPr>
            <p:nvPr/>
          </p:nvSpPr>
          <p:spPr bwMode="auto">
            <a:xfrm>
              <a:off x="5105400" y="5715000"/>
              <a:ext cx="42832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x1</a:t>
              </a:r>
            </a:p>
          </p:txBody>
        </p:sp>
      </p:grp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5867400" y="2667000"/>
            <a:ext cx="3190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+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6996113" y="3124200"/>
            <a:ext cx="3190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+</a:t>
            </a:r>
          </a:p>
        </p:txBody>
      </p:sp>
      <p:sp>
        <p:nvSpPr>
          <p:cNvPr id="40966" name="Content Placeholder 2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1-nearest neighbor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495800" y="1447800"/>
            <a:ext cx="4038600" cy="3417888"/>
            <a:chOff x="4267200" y="2667000"/>
            <a:chExt cx="4038600" cy="3417332"/>
          </a:xfrm>
        </p:grpSpPr>
        <p:sp>
          <p:nvSpPr>
            <p:cNvPr id="41993" name="TextBox 4"/>
            <p:cNvSpPr txBox="1">
              <a:spLocks noChangeArrowheads="1"/>
            </p:cNvSpPr>
            <p:nvPr/>
          </p:nvSpPr>
          <p:spPr bwMode="auto">
            <a:xfrm>
              <a:off x="6553200" y="3505200"/>
              <a:ext cx="31290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41994" name="TextBox 5"/>
            <p:cNvSpPr txBox="1">
              <a:spLocks noChangeArrowheads="1"/>
            </p:cNvSpPr>
            <p:nvPr/>
          </p:nvSpPr>
          <p:spPr bwMode="auto">
            <a:xfrm>
              <a:off x="7086600" y="3505200"/>
              <a:ext cx="31290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41995" name="TextBox 6"/>
            <p:cNvSpPr txBox="1">
              <a:spLocks noChangeArrowheads="1"/>
            </p:cNvSpPr>
            <p:nvPr/>
          </p:nvSpPr>
          <p:spPr bwMode="auto">
            <a:xfrm>
              <a:off x="7086600" y="4191000"/>
              <a:ext cx="31290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41996" name="TextBox 7"/>
            <p:cNvSpPr txBox="1">
              <a:spLocks noChangeArrowheads="1"/>
            </p:cNvSpPr>
            <p:nvPr/>
          </p:nvSpPr>
          <p:spPr bwMode="auto">
            <a:xfrm>
              <a:off x="7620000" y="4038600"/>
              <a:ext cx="2286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41997" name="TextBox 8"/>
            <p:cNvSpPr txBox="1">
              <a:spLocks noChangeArrowheads="1"/>
            </p:cNvSpPr>
            <p:nvPr/>
          </p:nvSpPr>
          <p:spPr bwMode="auto">
            <a:xfrm>
              <a:off x="5257800" y="2895600"/>
              <a:ext cx="31290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41998" name="TextBox 9"/>
            <p:cNvSpPr txBox="1">
              <a:spLocks noChangeArrowheads="1"/>
            </p:cNvSpPr>
            <p:nvPr/>
          </p:nvSpPr>
          <p:spPr bwMode="auto">
            <a:xfrm>
              <a:off x="5257800" y="3429000"/>
              <a:ext cx="31290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41999" name="TextBox 10"/>
            <p:cNvSpPr txBox="1">
              <a:spLocks noChangeArrowheads="1"/>
            </p:cNvSpPr>
            <p:nvPr/>
          </p:nvSpPr>
          <p:spPr bwMode="auto">
            <a:xfrm>
              <a:off x="6248400" y="3048000"/>
              <a:ext cx="31290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42000" name="TextBox 11"/>
            <p:cNvSpPr txBox="1">
              <a:spLocks noChangeArrowheads="1"/>
            </p:cNvSpPr>
            <p:nvPr/>
          </p:nvSpPr>
          <p:spPr bwMode="auto">
            <a:xfrm>
              <a:off x="5715000" y="3657600"/>
              <a:ext cx="31290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42001" name="TextBox 12"/>
            <p:cNvSpPr txBox="1">
              <a:spLocks noChangeArrowheads="1"/>
            </p:cNvSpPr>
            <p:nvPr/>
          </p:nvSpPr>
          <p:spPr bwMode="auto">
            <a:xfrm>
              <a:off x="6172200" y="3352800"/>
              <a:ext cx="32573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42002" name="TextBox 13"/>
            <p:cNvSpPr txBox="1">
              <a:spLocks noChangeArrowheads="1"/>
            </p:cNvSpPr>
            <p:nvPr/>
          </p:nvSpPr>
          <p:spPr bwMode="auto">
            <a:xfrm>
              <a:off x="6553200" y="4419600"/>
              <a:ext cx="32573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42003" name="TextBox 14"/>
            <p:cNvSpPr txBox="1">
              <a:spLocks noChangeArrowheads="1"/>
            </p:cNvSpPr>
            <p:nvPr/>
          </p:nvSpPr>
          <p:spPr bwMode="auto">
            <a:xfrm>
              <a:off x="5181600" y="4648200"/>
              <a:ext cx="32573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42004" name="TextBox 15"/>
            <p:cNvSpPr txBox="1">
              <a:spLocks noChangeArrowheads="1"/>
            </p:cNvSpPr>
            <p:nvPr/>
          </p:nvSpPr>
          <p:spPr bwMode="auto">
            <a:xfrm>
              <a:off x="5334000" y="4114800"/>
              <a:ext cx="32573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42005" name="TextBox 16"/>
            <p:cNvSpPr txBox="1">
              <a:spLocks noChangeArrowheads="1"/>
            </p:cNvSpPr>
            <p:nvPr/>
          </p:nvSpPr>
          <p:spPr bwMode="auto">
            <a:xfrm>
              <a:off x="5943600" y="5029200"/>
              <a:ext cx="32573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42006" name="TextBox 17"/>
            <p:cNvSpPr txBox="1">
              <a:spLocks noChangeArrowheads="1"/>
            </p:cNvSpPr>
            <p:nvPr/>
          </p:nvSpPr>
          <p:spPr bwMode="auto">
            <a:xfrm>
              <a:off x="6019800" y="4343400"/>
              <a:ext cx="32573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42007" name="TextBox 18"/>
            <p:cNvSpPr txBox="1">
              <a:spLocks noChangeArrowheads="1"/>
            </p:cNvSpPr>
            <p:nvPr/>
          </p:nvSpPr>
          <p:spPr bwMode="auto">
            <a:xfrm>
              <a:off x="6019800" y="3962400"/>
              <a:ext cx="32573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rot="5400000" flipH="1" flipV="1">
              <a:off x="3389555" y="4152658"/>
              <a:ext cx="2972904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4876800" y="5638317"/>
              <a:ext cx="34290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010" name="TextBox 21"/>
            <p:cNvSpPr txBox="1">
              <a:spLocks noChangeArrowheads="1"/>
            </p:cNvSpPr>
            <p:nvPr/>
          </p:nvSpPr>
          <p:spPr bwMode="auto">
            <a:xfrm>
              <a:off x="4267200" y="5181600"/>
              <a:ext cx="42832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x2</a:t>
              </a:r>
            </a:p>
          </p:txBody>
        </p:sp>
        <p:sp>
          <p:nvSpPr>
            <p:cNvPr id="42011" name="TextBox 22"/>
            <p:cNvSpPr txBox="1">
              <a:spLocks noChangeArrowheads="1"/>
            </p:cNvSpPr>
            <p:nvPr/>
          </p:nvSpPr>
          <p:spPr bwMode="auto">
            <a:xfrm>
              <a:off x="5105400" y="5715000"/>
              <a:ext cx="42832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x1</a:t>
              </a:r>
            </a:p>
          </p:txBody>
        </p:sp>
      </p:grpSp>
      <p:sp>
        <p:nvSpPr>
          <p:cNvPr id="41988" name="TextBox 23"/>
          <p:cNvSpPr txBox="1">
            <a:spLocks noChangeArrowheads="1"/>
          </p:cNvSpPr>
          <p:nvPr/>
        </p:nvSpPr>
        <p:spPr bwMode="auto">
          <a:xfrm>
            <a:off x="5867400" y="2667000"/>
            <a:ext cx="3190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+</a:t>
            </a:r>
          </a:p>
        </p:txBody>
      </p:sp>
      <p:sp>
        <p:nvSpPr>
          <p:cNvPr id="41989" name="TextBox 28"/>
          <p:cNvSpPr txBox="1">
            <a:spLocks noChangeArrowheads="1"/>
          </p:cNvSpPr>
          <p:nvPr/>
        </p:nvSpPr>
        <p:spPr bwMode="auto">
          <a:xfrm>
            <a:off x="6996113" y="3124200"/>
            <a:ext cx="3190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+</a:t>
            </a:r>
          </a:p>
        </p:txBody>
      </p:sp>
      <p:sp>
        <p:nvSpPr>
          <p:cNvPr id="30" name="Oval 29"/>
          <p:cNvSpPr/>
          <p:nvPr/>
        </p:nvSpPr>
        <p:spPr>
          <a:xfrm>
            <a:off x="5867400" y="2438400"/>
            <a:ext cx="3810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6781800" y="3048000"/>
            <a:ext cx="533400" cy="6096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1992" name="Content Placeholder 2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3-nearest neighbor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495800" y="1447800"/>
            <a:ext cx="4038600" cy="3417888"/>
            <a:chOff x="4267200" y="2667000"/>
            <a:chExt cx="4038600" cy="3417332"/>
          </a:xfrm>
        </p:grpSpPr>
        <p:sp>
          <p:nvSpPr>
            <p:cNvPr id="43017" name="TextBox 4"/>
            <p:cNvSpPr txBox="1">
              <a:spLocks noChangeArrowheads="1"/>
            </p:cNvSpPr>
            <p:nvPr/>
          </p:nvSpPr>
          <p:spPr bwMode="auto">
            <a:xfrm>
              <a:off x="6553200" y="3505200"/>
              <a:ext cx="31290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43018" name="TextBox 5"/>
            <p:cNvSpPr txBox="1">
              <a:spLocks noChangeArrowheads="1"/>
            </p:cNvSpPr>
            <p:nvPr/>
          </p:nvSpPr>
          <p:spPr bwMode="auto">
            <a:xfrm>
              <a:off x="7086600" y="3505200"/>
              <a:ext cx="31290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43019" name="TextBox 6"/>
            <p:cNvSpPr txBox="1">
              <a:spLocks noChangeArrowheads="1"/>
            </p:cNvSpPr>
            <p:nvPr/>
          </p:nvSpPr>
          <p:spPr bwMode="auto">
            <a:xfrm>
              <a:off x="7086600" y="4191000"/>
              <a:ext cx="31290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43020" name="TextBox 7"/>
            <p:cNvSpPr txBox="1">
              <a:spLocks noChangeArrowheads="1"/>
            </p:cNvSpPr>
            <p:nvPr/>
          </p:nvSpPr>
          <p:spPr bwMode="auto">
            <a:xfrm>
              <a:off x="7620000" y="4038600"/>
              <a:ext cx="2286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43021" name="TextBox 8"/>
            <p:cNvSpPr txBox="1">
              <a:spLocks noChangeArrowheads="1"/>
            </p:cNvSpPr>
            <p:nvPr/>
          </p:nvSpPr>
          <p:spPr bwMode="auto">
            <a:xfrm>
              <a:off x="5257800" y="2895600"/>
              <a:ext cx="31290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43022" name="TextBox 9"/>
            <p:cNvSpPr txBox="1">
              <a:spLocks noChangeArrowheads="1"/>
            </p:cNvSpPr>
            <p:nvPr/>
          </p:nvSpPr>
          <p:spPr bwMode="auto">
            <a:xfrm>
              <a:off x="5257800" y="3429000"/>
              <a:ext cx="31290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43023" name="TextBox 10"/>
            <p:cNvSpPr txBox="1">
              <a:spLocks noChangeArrowheads="1"/>
            </p:cNvSpPr>
            <p:nvPr/>
          </p:nvSpPr>
          <p:spPr bwMode="auto">
            <a:xfrm>
              <a:off x="6248400" y="3048000"/>
              <a:ext cx="31290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43024" name="TextBox 11"/>
            <p:cNvSpPr txBox="1">
              <a:spLocks noChangeArrowheads="1"/>
            </p:cNvSpPr>
            <p:nvPr/>
          </p:nvSpPr>
          <p:spPr bwMode="auto">
            <a:xfrm>
              <a:off x="5715000" y="3657600"/>
              <a:ext cx="31290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43025" name="TextBox 12"/>
            <p:cNvSpPr txBox="1">
              <a:spLocks noChangeArrowheads="1"/>
            </p:cNvSpPr>
            <p:nvPr/>
          </p:nvSpPr>
          <p:spPr bwMode="auto">
            <a:xfrm>
              <a:off x="6172200" y="3352800"/>
              <a:ext cx="32573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43026" name="TextBox 13"/>
            <p:cNvSpPr txBox="1">
              <a:spLocks noChangeArrowheads="1"/>
            </p:cNvSpPr>
            <p:nvPr/>
          </p:nvSpPr>
          <p:spPr bwMode="auto">
            <a:xfrm>
              <a:off x="6553200" y="4419600"/>
              <a:ext cx="32573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43027" name="TextBox 14"/>
            <p:cNvSpPr txBox="1">
              <a:spLocks noChangeArrowheads="1"/>
            </p:cNvSpPr>
            <p:nvPr/>
          </p:nvSpPr>
          <p:spPr bwMode="auto">
            <a:xfrm>
              <a:off x="5181600" y="4648200"/>
              <a:ext cx="32573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43028" name="TextBox 15"/>
            <p:cNvSpPr txBox="1">
              <a:spLocks noChangeArrowheads="1"/>
            </p:cNvSpPr>
            <p:nvPr/>
          </p:nvSpPr>
          <p:spPr bwMode="auto">
            <a:xfrm>
              <a:off x="5334000" y="4114800"/>
              <a:ext cx="32573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43029" name="TextBox 16"/>
            <p:cNvSpPr txBox="1">
              <a:spLocks noChangeArrowheads="1"/>
            </p:cNvSpPr>
            <p:nvPr/>
          </p:nvSpPr>
          <p:spPr bwMode="auto">
            <a:xfrm>
              <a:off x="5943600" y="5029200"/>
              <a:ext cx="32573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43030" name="TextBox 17"/>
            <p:cNvSpPr txBox="1">
              <a:spLocks noChangeArrowheads="1"/>
            </p:cNvSpPr>
            <p:nvPr/>
          </p:nvSpPr>
          <p:spPr bwMode="auto">
            <a:xfrm>
              <a:off x="6019800" y="4343400"/>
              <a:ext cx="32573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43031" name="TextBox 18"/>
            <p:cNvSpPr txBox="1">
              <a:spLocks noChangeArrowheads="1"/>
            </p:cNvSpPr>
            <p:nvPr/>
          </p:nvSpPr>
          <p:spPr bwMode="auto">
            <a:xfrm>
              <a:off x="6019800" y="3962400"/>
              <a:ext cx="32573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rot="5400000" flipH="1" flipV="1">
              <a:off x="3389555" y="4152658"/>
              <a:ext cx="2972904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4876800" y="5638317"/>
              <a:ext cx="34290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034" name="TextBox 21"/>
            <p:cNvSpPr txBox="1">
              <a:spLocks noChangeArrowheads="1"/>
            </p:cNvSpPr>
            <p:nvPr/>
          </p:nvSpPr>
          <p:spPr bwMode="auto">
            <a:xfrm>
              <a:off x="4267200" y="5181600"/>
              <a:ext cx="42832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x2</a:t>
              </a:r>
            </a:p>
          </p:txBody>
        </p:sp>
        <p:sp>
          <p:nvSpPr>
            <p:cNvPr id="43035" name="TextBox 22"/>
            <p:cNvSpPr txBox="1">
              <a:spLocks noChangeArrowheads="1"/>
            </p:cNvSpPr>
            <p:nvPr/>
          </p:nvSpPr>
          <p:spPr bwMode="auto">
            <a:xfrm>
              <a:off x="5105400" y="5715000"/>
              <a:ext cx="42832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x1</a:t>
              </a:r>
            </a:p>
          </p:txBody>
        </p:sp>
      </p:grpSp>
      <p:sp>
        <p:nvSpPr>
          <p:cNvPr id="43012" name="TextBox 23"/>
          <p:cNvSpPr txBox="1">
            <a:spLocks noChangeArrowheads="1"/>
          </p:cNvSpPr>
          <p:nvPr/>
        </p:nvSpPr>
        <p:spPr bwMode="auto">
          <a:xfrm>
            <a:off x="5867400" y="2667000"/>
            <a:ext cx="3190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+</a:t>
            </a:r>
          </a:p>
        </p:txBody>
      </p:sp>
      <p:sp>
        <p:nvSpPr>
          <p:cNvPr id="43013" name="TextBox 28"/>
          <p:cNvSpPr txBox="1">
            <a:spLocks noChangeArrowheads="1"/>
          </p:cNvSpPr>
          <p:nvPr/>
        </p:nvSpPr>
        <p:spPr bwMode="auto">
          <a:xfrm>
            <a:off x="6996113" y="3124200"/>
            <a:ext cx="3190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+</a:t>
            </a:r>
          </a:p>
        </p:txBody>
      </p:sp>
      <p:sp>
        <p:nvSpPr>
          <p:cNvPr id="30" name="Oval 29"/>
          <p:cNvSpPr/>
          <p:nvPr/>
        </p:nvSpPr>
        <p:spPr>
          <a:xfrm>
            <a:off x="5486400" y="2438400"/>
            <a:ext cx="1066800" cy="9144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6248400" y="2971800"/>
            <a:ext cx="1447800" cy="6858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3016" name="Content Placeholder 2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5-nearest neighbor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495800" y="1447800"/>
            <a:ext cx="4038600" cy="3417888"/>
            <a:chOff x="4267200" y="2667000"/>
            <a:chExt cx="4038600" cy="3417332"/>
          </a:xfrm>
        </p:grpSpPr>
        <p:sp>
          <p:nvSpPr>
            <p:cNvPr id="44042" name="TextBox 4"/>
            <p:cNvSpPr txBox="1">
              <a:spLocks noChangeArrowheads="1"/>
            </p:cNvSpPr>
            <p:nvPr/>
          </p:nvSpPr>
          <p:spPr bwMode="auto">
            <a:xfrm>
              <a:off x="6553200" y="3505200"/>
              <a:ext cx="31290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44043" name="TextBox 5"/>
            <p:cNvSpPr txBox="1">
              <a:spLocks noChangeArrowheads="1"/>
            </p:cNvSpPr>
            <p:nvPr/>
          </p:nvSpPr>
          <p:spPr bwMode="auto">
            <a:xfrm>
              <a:off x="7086600" y="3505200"/>
              <a:ext cx="31290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44044" name="TextBox 6"/>
            <p:cNvSpPr txBox="1">
              <a:spLocks noChangeArrowheads="1"/>
            </p:cNvSpPr>
            <p:nvPr/>
          </p:nvSpPr>
          <p:spPr bwMode="auto">
            <a:xfrm>
              <a:off x="7086600" y="4191000"/>
              <a:ext cx="31290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44045" name="TextBox 7"/>
            <p:cNvSpPr txBox="1">
              <a:spLocks noChangeArrowheads="1"/>
            </p:cNvSpPr>
            <p:nvPr/>
          </p:nvSpPr>
          <p:spPr bwMode="auto">
            <a:xfrm>
              <a:off x="7620000" y="4038600"/>
              <a:ext cx="2286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44046" name="TextBox 8"/>
            <p:cNvSpPr txBox="1">
              <a:spLocks noChangeArrowheads="1"/>
            </p:cNvSpPr>
            <p:nvPr/>
          </p:nvSpPr>
          <p:spPr bwMode="auto">
            <a:xfrm>
              <a:off x="5257800" y="2895600"/>
              <a:ext cx="31290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44047" name="TextBox 9"/>
            <p:cNvSpPr txBox="1">
              <a:spLocks noChangeArrowheads="1"/>
            </p:cNvSpPr>
            <p:nvPr/>
          </p:nvSpPr>
          <p:spPr bwMode="auto">
            <a:xfrm>
              <a:off x="5257800" y="3429000"/>
              <a:ext cx="31290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44048" name="TextBox 10"/>
            <p:cNvSpPr txBox="1">
              <a:spLocks noChangeArrowheads="1"/>
            </p:cNvSpPr>
            <p:nvPr/>
          </p:nvSpPr>
          <p:spPr bwMode="auto">
            <a:xfrm>
              <a:off x="6248400" y="3048000"/>
              <a:ext cx="31290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44049" name="TextBox 11"/>
            <p:cNvSpPr txBox="1">
              <a:spLocks noChangeArrowheads="1"/>
            </p:cNvSpPr>
            <p:nvPr/>
          </p:nvSpPr>
          <p:spPr bwMode="auto">
            <a:xfrm>
              <a:off x="5715000" y="3657600"/>
              <a:ext cx="31290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44050" name="TextBox 12"/>
            <p:cNvSpPr txBox="1">
              <a:spLocks noChangeArrowheads="1"/>
            </p:cNvSpPr>
            <p:nvPr/>
          </p:nvSpPr>
          <p:spPr bwMode="auto">
            <a:xfrm>
              <a:off x="6172200" y="3352800"/>
              <a:ext cx="32573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44051" name="TextBox 13"/>
            <p:cNvSpPr txBox="1">
              <a:spLocks noChangeArrowheads="1"/>
            </p:cNvSpPr>
            <p:nvPr/>
          </p:nvSpPr>
          <p:spPr bwMode="auto">
            <a:xfrm>
              <a:off x="6553200" y="4419600"/>
              <a:ext cx="32573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44052" name="TextBox 14"/>
            <p:cNvSpPr txBox="1">
              <a:spLocks noChangeArrowheads="1"/>
            </p:cNvSpPr>
            <p:nvPr/>
          </p:nvSpPr>
          <p:spPr bwMode="auto">
            <a:xfrm>
              <a:off x="5181600" y="4648200"/>
              <a:ext cx="32573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44053" name="TextBox 15"/>
            <p:cNvSpPr txBox="1">
              <a:spLocks noChangeArrowheads="1"/>
            </p:cNvSpPr>
            <p:nvPr/>
          </p:nvSpPr>
          <p:spPr bwMode="auto">
            <a:xfrm>
              <a:off x="5334000" y="4114800"/>
              <a:ext cx="32573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44054" name="TextBox 16"/>
            <p:cNvSpPr txBox="1">
              <a:spLocks noChangeArrowheads="1"/>
            </p:cNvSpPr>
            <p:nvPr/>
          </p:nvSpPr>
          <p:spPr bwMode="auto">
            <a:xfrm>
              <a:off x="5943600" y="5029200"/>
              <a:ext cx="32573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44055" name="TextBox 17"/>
            <p:cNvSpPr txBox="1">
              <a:spLocks noChangeArrowheads="1"/>
            </p:cNvSpPr>
            <p:nvPr/>
          </p:nvSpPr>
          <p:spPr bwMode="auto">
            <a:xfrm>
              <a:off x="6019800" y="4343400"/>
              <a:ext cx="32573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44056" name="TextBox 18"/>
            <p:cNvSpPr txBox="1">
              <a:spLocks noChangeArrowheads="1"/>
            </p:cNvSpPr>
            <p:nvPr/>
          </p:nvSpPr>
          <p:spPr bwMode="auto">
            <a:xfrm>
              <a:off x="6019800" y="3962400"/>
              <a:ext cx="32573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rot="5400000" flipH="1" flipV="1">
              <a:off x="3389555" y="4152658"/>
              <a:ext cx="2972904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4876800" y="5638317"/>
              <a:ext cx="34290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59" name="TextBox 21"/>
            <p:cNvSpPr txBox="1">
              <a:spLocks noChangeArrowheads="1"/>
            </p:cNvSpPr>
            <p:nvPr/>
          </p:nvSpPr>
          <p:spPr bwMode="auto">
            <a:xfrm>
              <a:off x="4267200" y="5181600"/>
              <a:ext cx="42832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x2</a:t>
              </a:r>
            </a:p>
          </p:txBody>
        </p:sp>
        <p:sp>
          <p:nvSpPr>
            <p:cNvPr id="44060" name="TextBox 22"/>
            <p:cNvSpPr txBox="1">
              <a:spLocks noChangeArrowheads="1"/>
            </p:cNvSpPr>
            <p:nvPr/>
          </p:nvSpPr>
          <p:spPr bwMode="auto">
            <a:xfrm>
              <a:off x="5105400" y="5715000"/>
              <a:ext cx="42832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x1</a:t>
              </a:r>
            </a:p>
          </p:txBody>
        </p:sp>
      </p:grpSp>
      <p:sp>
        <p:nvSpPr>
          <p:cNvPr id="44036" name="TextBox 23"/>
          <p:cNvSpPr txBox="1">
            <a:spLocks noChangeArrowheads="1"/>
          </p:cNvSpPr>
          <p:nvPr/>
        </p:nvSpPr>
        <p:spPr bwMode="auto">
          <a:xfrm>
            <a:off x="5867400" y="2667000"/>
            <a:ext cx="3190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+</a:t>
            </a:r>
          </a:p>
        </p:txBody>
      </p:sp>
      <p:sp>
        <p:nvSpPr>
          <p:cNvPr id="44037" name="TextBox 28"/>
          <p:cNvSpPr txBox="1">
            <a:spLocks noChangeArrowheads="1"/>
          </p:cNvSpPr>
          <p:nvPr/>
        </p:nvSpPr>
        <p:spPr bwMode="auto">
          <a:xfrm>
            <a:off x="6996113" y="3124200"/>
            <a:ext cx="3190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+</a:t>
            </a:r>
          </a:p>
        </p:txBody>
      </p:sp>
      <p:sp>
        <p:nvSpPr>
          <p:cNvPr id="30" name="Oval 29"/>
          <p:cNvSpPr/>
          <p:nvPr/>
        </p:nvSpPr>
        <p:spPr>
          <a:xfrm rot="2565105">
            <a:off x="5334000" y="2286000"/>
            <a:ext cx="1447800" cy="11430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6096000" y="2743200"/>
            <a:ext cx="2209800" cy="9144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Using K-NN</a:t>
            </a: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  <a:p>
            <a:r>
              <a:rPr lang="en-US" smtClean="0"/>
              <a:t>Simple, a good one to try first</a:t>
            </a:r>
          </a:p>
          <a:p>
            <a:endParaRPr lang="en-US" smtClean="0"/>
          </a:p>
          <a:p>
            <a:r>
              <a:rPr lang="en-US" smtClean="0"/>
              <a:t>With infinite examples, 1-NN provably has error that is at most twice Bayes optimal error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Naïve Bayes</a:t>
            </a:r>
          </a:p>
        </p:txBody>
      </p:sp>
      <p:sp>
        <p:nvSpPr>
          <p:cNvPr id="4" name="Oval 3"/>
          <p:cNvSpPr/>
          <p:nvPr/>
        </p:nvSpPr>
        <p:spPr>
          <a:xfrm>
            <a:off x="5105400" y="3581400"/>
            <a:ext cx="5334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x</a:t>
            </a:r>
            <a:r>
              <a:rPr lang="en-US" baseline="-250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" name="Oval 5"/>
          <p:cNvSpPr/>
          <p:nvPr/>
        </p:nvSpPr>
        <p:spPr>
          <a:xfrm>
            <a:off x="5943600" y="3581400"/>
            <a:ext cx="5334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x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" name="Oval 6"/>
          <p:cNvSpPr/>
          <p:nvPr/>
        </p:nvSpPr>
        <p:spPr>
          <a:xfrm>
            <a:off x="6858000" y="3581400"/>
            <a:ext cx="5334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x</a:t>
            </a:r>
            <a:r>
              <a:rPr lang="en-US" baseline="-25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8" name="Oval 7"/>
          <p:cNvSpPr/>
          <p:nvPr/>
        </p:nvSpPr>
        <p:spPr>
          <a:xfrm>
            <a:off x="6019800" y="2209800"/>
            <a:ext cx="5334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y</a:t>
            </a:r>
            <a:endParaRPr lang="en-US" baseline="-25000" dirty="0">
              <a:solidFill>
                <a:schemeClr val="tx1"/>
              </a:solidFill>
            </a:endParaRPr>
          </a:p>
        </p:txBody>
      </p:sp>
      <p:cxnSp>
        <p:nvCxnSpPr>
          <p:cNvPr id="10" name="Straight Arrow Connector 9"/>
          <p:cNvCxnSpPr>
            <a:stCxn id="8" idx="4"/>
          </p:cNvCxnSpPr>
          <p:nvPr/>
        </p:nvCxnSpPr>
        <p:spPr>
          <a:xfrm rot="5400000">
            <a:off x="5467350" y="2762250"/>
            <a:ext cx="838200" cy="8001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8" idx="4"/>
          </p:cNvCxnSpPr>
          <p:nvPr/>
        </p:nvCxnSpPr>
        <p:spPr>
          <a:xfrm rot="5400000">
            <a:off x="5886450" y="3105150"/>
            <a:ext cx="762000" cy="381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8" idx="4"/>
          </p:cNvCxnSpPr>
          <p:nvPr/>
        </p:nvCxnSpPr>
        <p:spPr>
          <a:xfrm rot="16200000" flipH="1">
            <a:off x="6305550" y="2724150"/>
            <a:ext cx="762000" cy="8001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Using Naïve Bayes </a:t>
            </a:r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  <a:p>
            <a:r>
              <a:rPr lang="en-US" smtClean="0"/>
              <a:t>Simple thing to try for categorical data</a:t>
            </a:r>
          </a:p>
          <a:p>
            <a:endParaRPr lang="en-US" smtClean="0"/>
          </a:p>
          <a:p>
            <a:r>
              <a:rPr lang="en-US" smtClean="0"/>
              <a:t>Very fast to train/test</a:t>
            </a:r>
          </a:p>
          <a:p>
            <a:endParaRPr lang="en-US" smtClean="0"/>
          </a:p>
          <a:p>
            <a:pPr>
              <a:buFont typeface="Arial" charset="0"/>
              <a:buNone/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Classifiers: Logistic Regression</a:t>
            </a:r>
          </a:p>
        </p:txBody>
      </p:sp>
      <p:grpSp>
        <p:nvGrpSpPr>
          <p:cNvPr id="26" name="Group 25"/>
          <p:cNvGrpSpPr/>
          <p:nvPr/>
        </p:nvGrpSpPr>
        <p:grpSpPr>
          <a:xfrm rot="19565683">
            <a:off x="5443212" y="1241934"/>
            <a:ext cx="2472128" cy="1665003"/>
            <a:chOff x="5334000" y="1447701"/>
            <a:chExt cx="2590800" cy="1665003"/>
          </a:xfrm>
        </p:grpSpPr>
        <p:sp>
          <p:nvSpPr>
            <p:cNvPr id="48134" name="TextBox 15"/>
            <p:cNvSpPr txBox="1">
              <a:spLocks noChangeArrowheads="1"/>
            </p:cNvSpPr>
            <p:nvPr/>
          </p:nvSpPr>
          <p:spPr bwMode="auto">
            <a:xfrm>
              <a:off x="6629400" y="2057400"/>
              <a:ext cx="312906" cy="369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48135" name="TextBox 16"/>
            <p:cNvSpPr txBox="1">
              <a:spLocks noChangeArrowheads="1"/>
            </p:cNvSpPr>
            <p:nvPr/>
          </p:nvSpPr>
          <p:spPr bwMode="auto">
            <a:xfrm>
              <a:off x="7162800" y="2057400"/>
              <a:ext cx="312906" cy="369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48136" name="TextBox 17"/>
            <p:cNvSpPr txBox="1">
              <a:spLocks noChangeArrowheads="1"/>
            </p:cNvSpPr>
            <p:nvPr/>
          </p:nvSpPr>
          <p:spPr bwMode="auto">
            <a:xfrm>
              <a:off x="7162800" y="2743312"/>
              <a:ext cx="312906" cy="369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48137" name="TextBox 18"/>
            <p:cNvSpPr txBox="1">
              <a:spLocks noChangeArrowheads="1"/>
            </p:cNvSpPr>
            <p:nvPr/>
          </p:nvSpPr>
          <p:spPr bwMode="auto">
            <a:xfrm>
              <a:off x="7696200" y="2590887"/>
              <a:ext cx="228600" cy="369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48138" name="TextBox 19"/>
            <p:cNvSpPr txBox="1">
              <a:spLocks noChangeArrowheads="1"/>
            </p:cNvSpPr>
            <p:nvPr/>
          </p:nvSpPr>
          <p:spPr bwMode="auto">
            <a:xfrm>
              <a:off x="5334000" y="1447701"/>
              <a:ext cx="312906" cy="369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48139" name="TextBox 20"/>
            <p:cNvSpPr txBox="1">
              <a:spLocks noChangeArrowheads="1"/>
            </p:cNvSpPr>
            <p:nvPr/>
          </p:nvSpPr>
          <p:spPr bwMode="auto">
            <a:xfrm>
              <a:off x="5334000" y="1981188"/>
              <a:ext cx="312906" cy="369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48140" name="TextBox 21"/>
            <p:cNvSpPr txBox="1">
              <a:spLocks noChangeArrowheads="1"/>
            </p:cNvSpPr>
            <p:nvPr/>
          </p:nvSpPr>
          <p:spPr bwMode="auto">
            <a:xfrm>
              <a:off x="6324600" y="1600126"/>
              <a:ext cx="312906" cy="369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48141" name="TextBox 22"/>
            <p:cNvSpPr txBox="1">
              <a:spLocks noChangeArrowheads="1"/>
            </p:cNvSpPr>
            <p:nvPr/>
          </p:nvSpPr>
          <p:spPr bwMode="auto">
            <a:xfrm>
              <a:off x="5791200" y="2232689"/>
              <a:ext cx="312906" cy="369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 rot="19577315">
            <a:off x="6385792" y="2391593"/>
            <a:ext cx="1697330" cy="1283940"/>
            <a:chOff x="5410200" y="2895836"/>
            <a:chExt cx="1697330" cy="1283940"/>
          </a:xfrm>
        </p:grpSpPr>
        <p:sp>
          <p:nvSpPr>
            <p:cNvPr id="48142" name="TextBox 24"/>
            <p:cNvSpPr txBox="1">
              <a:spLocks noChangeArrowheads="1"/>
            </p:cNvSpPr>
            <p:nvPr/>
          </p:nvSpPr>
          <p:spPr bwMode="auto">
            <a:xfrm>
              <a:off x="6781800" y="3200685"/>
              <a:ext cx="325730" cy="369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48143" name="TextBox 25"/>
            <p:cNvSpPr txBox="1">
              <a:spLocks noChangeArrowheads="1"/>
            </p:cNvSpPr>
            <p:nvPr/>
          </p:nvSpPr>
          <p:spPr bwMode="auto">
            <a:xfrm>
              <a:off x="5410200" y="3429322"/>
              <a:ext cx="325730" cy="369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48144" name="TextBox 26"/>
            <p:cNvSpPr txBox="1">
              <a:spLocks noChangeArrowheads="1"/>
            </p:cNvSpPr>
            <p:nvPr/>
          </p:nvSpPr>
          <p:spPr bwMode="auto">
            <a:xfrm>
              <a:off x="5562600" y="2895836"/>
              <a:ext cx="325730" cy="369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48145" name="TextBox 27"/>
            <p:cNvSpPr txBox="1">
              <a:spLocks noChangeArrowheads="1"/>
            </p:cNvSpPr>
            <p:nvPr/>
          </p:nvSpPr>
          <p:spPr bwMode="auto">
            <a:xfrm>
              <a:off x="6172200" y="3810384"/>
              <a:ext cx="325730" cy="369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48146" name="TextBox 28"/>
            <p:cNvSpPr txBox="1">
              <a:spLocks noChangeArrowheads="1"/>
            </p:cNvSpPr>
            <p:nvPr/>
          </p:nvSpPr>
          <p:spPr bwMode="auto">
            <a:xfrm>
              <a:off x="6248400" y="3124473"/>
              <a:ext cx="325730" cy="369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</p:grpSp>
      <p:cxnSp>
        <p:nvCxnSpPr>
          <p:cNvPr id="18" name="Straight Arrow Connector 17"/>
          <p:cNvCxnSpPr/>
          <p:nvPr/>
        </p:nvCxnSpPr>
        <p:spPr bwMode="auto">
          <a:xfrm rot="5400000" flipH="1" flipV="1">
            <a:off x="3617913" y="2933700"/>
            <a:ext cx="2973388" cy="15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 bwMode="auto">
          <a:xfrm flipV="1">
            <a:off x="5105400" y="4419600"/>
            <a:ext cx="34290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49" name="TextBox 32"/>
          <p:cNvSpPr txBox="1">
            <a:spLocks noChangeArrowheads="1"/>
          </p:cNvSpPr>
          <p:nvPr/>
        </p:nvSpPr>
        <p:spPr bwMode="auto">
          <a:xfrm>
            <a:off x="4495800" y="3962809"/>
            <a:ext cx="428322" cy="369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x2</a:t>
            </a:r>
          </a:p>
        </p:txBody>
      </p:sp>
      <p:sp>
        <p:nvSpPr>
          <p:cNvPr id="48150" name="TextBox 33"/>
          <p:cNvSpPr txBox="1">
            <a:spLocks noChangeArrowheads="1"/>
          </p:cNvSpPr>
          <p:nvPr/>
        </p:nvSpPr>
        <p:spPr bwMode="auto">
          <a:xfrm>
            <a:off x="5334000" y="4496296"/>
            <a:ext cx="428322" cy="369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x1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5334000" y="1981200"/>
            <a:ext cx="3352800" cy="1371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114800" y="2819400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Height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096000" y="4495800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Pitch of voice</a:t>
            </a:r>
            <a:endParaRPr lang="en-US" dirty="0"/>
          </a:p>
        </p:txBody>
      </p:sp>
      <p:graphicFrame>
        <p:nvGraphicFramePr>
          <p:cNvPr id="35" name="Object 34"/>
          <p:cNvGraphicFramePr>
            <a:graphicFrameLocks noChangeAspect="1"/>
          </p:cNvGraphicFramePr>
          <p:nvPr/>
        </p:nvGraphicFramePr>
        <p:xfrm>
          <a:off x="1473200" y="4876800"/>
          <a:ext cx="3962400" cy="990600"/>
        </p:xfrm>
        <a:graphic>
          <a:graphicData uri="http://schemas.openxmlformats.org/presentationml/2006/ole">
            <p:oleObj spid="_x0000_s102402" name="Equation" r:id="rId3" imgW="1726920" imgH="431640" progId="Equation.3">
              <p:embed/>
            </p:oleObj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5943600" y="2057400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male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6553200" y="30480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female</a:t>
            </a:r>
            <a:endParaRPr lang="en-US" dirty="0"/>
          </a:p>
        </p:txBody>
      </p:sp>
      <p:graphicFrame>
        <p:nvGraphicFramePr>
          <p:cNvPr id="102403" name="Object 3"/>
          <p:cNvGraphicFramePr>
            <a:graphicFrameLocks noChangeAspect="1"/>
          </p:cNvGraphicFramePr>
          <p:nvPr/>
        </p:nvGraphicFramePr>
        <p:xfrm>
          <a:off x="1685925" y="6183313"/>
          <a:ext cx="4019550" cy="419100"/>
        </p:xfrm>
        <a:graphic>
          <a:graphicData uri="http://schemas.openxmlformats.org/presentationml/2006/ole">
            <p:oleObj spid="_x0000_s102403" name="Equation" r:id="rId4" imgW="2197080" imgH="228600" progId="Equation.3">
              <p:embed/>
            </p:oleObj>
          </a:graphicData>
        </a:graphic>
      </p:graphicFrame>
      <p:sp>
        <p:nvSpPr>
          <p:cNvPr id="44" name="TextBox 43"/>
          <p:cNvSpPr txBox="1"/>
          <p:nvPr/>
        </p:nvSpPr>
        <p:spPr>
          <a:xfrm>
            <a:off x="457201" y="1371600"/>
            <a:ext cx="3429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Maximize likelihood of label given data, assuming a log-linear model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Using Logistic Regression</a:t>
            </a:r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Quick, simple classifier (try it first)</a:t>
            </a:r>
          </a:p>
          <a:p>
            <a:endParaRPr lang="en-US" dirty="0" smtClean="0"/>
          </a:p>
          <a:p>
            <a:r>
              <a:rPr lang="en-US" dirty="0" smtClean="0"/>
              <a:t>Outputs a probabilistic label confidence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Use L2 or L1 regularization</a:t>
            </a:r>
          </a:p>
          <a:p>
            <a:pPr lvl="1"/>
            <a:r>
              <a:rPr lang="en-US" dirty="0" smtClean="0"/>
              <a:t>L1 does feature selection and is robust to irrelevant features but slower to train</a:t>
            </a:r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HW2 graded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mean 89, median 95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Classifiers: Linear SVM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4495800" y="1447800"/>
            <a:ext cx="4038600" cy="3417888"/>
            <a:chOff x="4267200" y="2667000"/>
            <a:chExt cx="4038600" cy="3417332"/>
          </a:xfrm>
        </p:grpSpPr>
        <p:sp>
          <p:nvSpPr>
            <p:cNvPr id="50183" name="TextBox 15"/>
            <p:cNvSpPr txBox="1">
              <a:spLocks noChangeArrowheads="1"/>
            </p:cNvSpPr>
            <p:nvPr/>
          </p:nvSpPr>
          <p:spPr bwMode="auto">
            <a:xfrm>
              <a:off x="6553200" y="3505200"/>
              <a:ext cx="31290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50184" name="TextBox 16"/>
            <p:cNvSpPr txBox="1">
              <a:spLocks noChangeArrowheads="1"/>
            </p:cNvSpPr>
            <p:nvPr/>
          </p:nvSpPr>
          <p:spPr bwMode="auto">
            <a:xfrm>
              <a:off x="7086600" y="3505200"/>
              <a:ext cx="31290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50185" name="TextBox 17"/>
            <p:cNvSpPr txBox="1">
              <a:spLocks noChangeArrowheads="1"/>
            </p:cNvSpPr>
            <p:nvPr/>
          </p:nvSpPr>
          <p:spPr bwMode="auto">
            <a:xfrm>
              <a:off x="7086600" y="4191000"/>
              <a:ext cx="31290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50186" name="TextBox 18"/>
            <p:cNvSpPr txBox="1">
              <a:spLocks noChangeArrowheads="1"/>
            </p:cNvSpPr>
            <p:nvPr/>
          </p:nvSpPr>
          <p:spPr bwMode="auto">
            <a:xfrm>
              <a:off x="7620000" y="4038600"/>
              <a:ext cx="2286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50187" name="TextBox 19"/>
            <p:cNvSpPr txBox="1">
              <a:spLocks noChangeArrowheads="1"/>
            </p:cNvSpPr>
            <p:nvPr/>
          </p:nvSpPr>
          <p:spPr bwMode="auto">
            <a:xfrm>
              <a:off x="5257800" y="2895600"/>
              <a:ext cx="31290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50188" name="TextBox 20"/>
            <p:cNvSpPr txBox="1">
              <a:spLocks noChangeArrowheads="1"/>
            </p:cNvSpPr>
            <p:nvPr/>
          </p:nvSpPr>
          <p:spPr bwMode="auto">
            <a:xfrm>
              <a:off x="5257800" y="3429000"/>
              <a:ext cx="31290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50189" name="TextBox 21"/>
            <p:cNvSpPr txBox="1">
              <a:spLocks noChangeArrowheads="1"/>
            </p:cNvSpPr>
            <p:nvPr/>
          </p:nvSpPr>
          <p:spPr bwMode="auto">
            <a:xfrm>
              <a:off x="6248400" y="3048000"/>
              <a:ext cx="31290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50190" name="TextBox 22"/>
            <p:cNvSpPr txBox="1">
              <a:spLocks noChangeArrowheads="1"/>
            </p:cNvSpPr>
            <p:nvPr/>
          </p:nvSpPr>
          <p:spPr bwMode="auto">
            <a:xfrm>
              <a:off x="5715000" y="3680460"/>
              <a:ext cx="31290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50191" name="TextBox 24"/>
            <p:cNvSpPr txBox="1">
              <a:spLocks noChangeArrowheads="1"/>
            </p:cNvSpPr>
            <p:nvPr/>
          </p:nvSpPr>
          <p:spPr bwMode="auto">
            <a:xfrm>
              <a:off x="6553200" y="4419600"/>
              <a:ext cx="32573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50192" name="TextBox 25"/>
            <p:cNvSpPr txBox="1">
              <a:spLocks noChangeArrowheads="1"/>
            </p:cNvSpPr>
            <p:nvPr/>
          </p:nvSpPr>
          <p:spPr bwMode="auto">
            <a:xfrm>
              <a:off x="5181600" y="4648200"/>
              <a:ext cx="32573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50193" name="TextBox 26"/>
            <p:cNvSpPr txBox="1">
              <a:spLocks noChangeArrowheads="1"/>
            </p:cNvSpPr>
            <p:nvPr/>
          </p:nvSpPr>
          <p:spPr bwMode="auto">
            <a:xfrm>
              <a:off x="5334000" y="4114800"/>
              <a:ext cx="32573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50194" name="TextBox 27"/>
            <p:cNvSpPr txBox="1">
              <a:spLocks noChangeArrowheads="1"/>
            </p:cNvSpPr>
            <p:nvPr/>
          </p:nvSpPr>
          <p:spPr bwMode="auto">
            <a:xfrm>
              <a:off x="5943600" y="5029200"/>
              <a:ext cx="32573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50195" name="TextBox 28"/>
            <p:cNvSpPr txBox="1">
              <a:spLocks noChangeArrowheads="1"/>
            </p:cNvSpPr>
            <p:nvPr/>
          </p:nvSpPr>
          <p:spPr bwMode="auto">
            <a:xfrm>
              <a:off x="6019800" y="4343400"/>
              <a:ext cx="32573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rot="5400000" flipH="1" flipV="1">
              <a:off x="3389555" y="4152658"/>
              <a:ext cx="2972904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V="1">
              <a:off x="4876800" y="5638317"/>
              <a:ext cx="34290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198" name="TextBox 32"/>
            <p:cNvSpPr txBox="1">
              <a:spLocks noChangeArrowheads="1"/>
            </p:cNvSpPr>
            <p:nvPr/>
          </p:nvSpPr>
          <p:spPr bwMode="auto">
            <a:xfrm>
              <a:off x="4267200" y="5181600"/>
              <a:ext cx="42832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x2</a:t>
              </a:r>
            </a:p>
          </p:txBody>
        </p:sp>
        <p:sp>
          <p:nvSpPr>
            <p:cNvPr id="50199" name="TextBox 33"/>
            <p:cNvSpPr txBox="1">
              <a:spLocks noChangeArrowheads="1"/>
            </p:cNvSpPr>
            <p:nvPr/>
          </p:nvSpPr>
          <p:spPr bwMode="auto">
            <a:xfrm>
              <a:off x="5105400" y="5715000"/>
              <a:ext cx="42832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x1</a:t>
              </a:r>
            </a:p>
          </p:txBody>
        </p:sp>
      </p:grpSp>
      <p:cxnSp>
        <p:nvCxnSpPr>
          <p:cNvPr id="36" name="Straight Connector 35"/>
          <p:cNvCxnSpPr/>
          <p:nvPr/>
        </p:nvCxnSpPr>
        <p:spPr>
          <a:xfrm>
            <a:off x="4724400" y="2362200"/>
            <a:ext cx="4038600" cy="1524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4648200" y="2781300"/>
            <a:ext cx="4267200" cy="72390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182" name="Content Placeholder 2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Classifiers: Linear SVM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4495800" y="1447800"/>
            <a:ext cx="4038600" cy="3417888"/>
            <a:chOff x="4267200" y="2667000"/>
            <a:chExt cx="4038600" cy="3417332"/>
          </a:xfrm>
        </p:grpSpPr>
        <p:sp>
          <p:nvSpPr>
            <p:cNvPr id="51211" name="TextBox 15"/>
            <p:cNvSpPr txBox="1">
              <a:spLocks noChangeArrowheads="1"/>
            </p:cNvSpPr>
            <p:nvPr/>
          </p:nvSpPr>
          <p:spPr bwMode="auto">
            <a:xfrm>
              <a:off x="6553200" y="3505200"/>
              <a:ext cx="31290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51212" name="TextBox 16"/>
            <p:cNvSpPr txBox="1">
              <a:spLocks noChangeArrowheads="1"/>
            </p:cNvSpPr>
            <p:nvPr/>
          </p:nvSpPr>
          <p:spPr bwMode="auto">
            <a:xfrm>
              <a:off x="7086600" y="3505200"/>
              <a:ext cx="31290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51213" name="TextBox 17"/>
            <p:cNvSpPr txBox="1">
              <a:spLocks noChangeArrowheads="1"/>
            </p:cNvSpPr>
            <p:nvPr/>
          </p:nvSpPr>
          <p:spPr bwMode="auto">
            <a:xfrm>
              <a:off x="7086600" y="4191000"/>
              <a:ext cx="31290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51214" name="TextBox 18"/>
            <p:cNvSpPr txBox="1">
              <a:spLocks noChangeArrowheads="1"/>
            </p:cNvSpPr>
            <p:nvPr/>
          </p:nvSpPr>
          <p:spPr bwMode="auto">
            <a:xfrm>
              <a:off x="7620000" y="4038600"/>
              <a:ext cx="2286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51215" name="TextBox 19"/>
            <p:cNvSpPr txBox="1">
              <a:spLocks noChangeArrowheads="1"/>
            </p:cNvSpPr>
            <p:nvPr/>
          </p:nvSpPr>
          <p:spPr bwMode="auto">
            <a:xfrm>
              <a:off x="5257800" y="2895600"/>
              <a:ext cx="31290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51216" name="TextBox 20"/>
            <p:cNvSpPr txBox="1">
              <a:spLocks noChangeArrowheads="1"/>
            </p:cNvSpPr>
            <p:nvPr/>
          </p:nvSpPr>
          <p:spPr bwMode="auto">
            <a:xfrm>
              <a:off x="5257800" y="3429000"/>
              <a:ext cx="31290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51217" name="TextBox 21"/>
            <p:cNvSpPr txBox="1">
              <a:spLocks noChangeArrowheads="1"/>
            </p:cNvSpPr>
            <p:nvPr/>
          </p:nvSpPr>
          <p:spPr bwMode="auto">
            <a:xfrm>
              <a:off x="6248400" y="3048000"/>
              <a:ext cx="31290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51218" name="TextBox 22"/>
            <p:cNvSpPr txBox="1">
              <a:spLocks noChangeArrowheads="1"/>
            </p:cNvSpPr>
            <p:nvPr/>
          </p:nvSpPr>
          <p:spPr bwMode="auto">
            <a:xfrm>
              <a:off x="5715000" y="3680460"/>
              <a:ext cx="31290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51219" name="TextBox 24"/>
            <p:cNvSpPr txBox="1">
              <a:spLocks noChangeArrowheads="1"/>
            </p:cNvSpPr>
            <p:nvPr/>
          </p:nvSpPr>
          <p:spPr bwMode="auto">
            <a:xfrm>
              <a:off x="6553200" y="4419600"/>
              <a:ext cx="32573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51220" name="TextBox 25"/>
            <p:cNvSpPr txBox="1">
              <a:spLocks noChangeArrowheads="1"/>
            </p:cNvSpPr>
            <p:nvPr/>
          </p:nvSpPr>
          <p:spPr bwMode="auto">
            <a:xfrm>
              <a:off x="5181600" y="4648200"/>
              <a:ext cx="32573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51221" name="TextBox 26"/>
            <p:cNvSpPr txBox="1">
              <a:spLocks noChangeArrowheads="1"/>
            </p:cNvSpPr>
            <p:nvPr/>
          </p:nvSpPr>
          <p:spPr bwMode="auto">
            <a:xfrm>
              <a:off x="5334000" y="4114800"/>
              <a:ext cx="32573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51222" name="TextBox 27"/>
            <p:cNvSpPr txBox="1">
              <a:spLocks noChangeArrowheads="1"/>
            </p:cNvSpPr>
            <p:nvPr/>
          </p:nvSpPr>
          <p:spPr bwMode="auto">
            <a:xfrm>
              <a:off x="5943600" y="5029200"/>
              <a:ext cx="32573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51223" name="TextBox 28"/>
            <p:cNvSpPr txBox="1">
              <a:spLocks noChangeArrowheads="1"/>
            </p:cNvSpPr>
            <p:nvPr/>
          </p:nvSpPr>
          <p:spPr bwMode="auto">
            <a:xfrm>
              <a:off x="6019800" y="4343400"/>
              <a:ext cx="32573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rot="5400000" flipH="1" flipV="1">
              <a:off x="3389555" y="4152658"/>
              <a:ext cx="2972904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V="1">
              <a:off x="4876800" y="5638317"/>
              <a:ext cx="34290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226" name="TextBox 32"/>
            <p:cNvSpPr txBox="1">
              <a:spLocks noChangeArrowheads="1"/>
            </p:cNvSpPr>
            <p:nvPr/>
          </p:nvSpPr>
          <p:spPr bwMode="auto">
            <a:xfrm>
              <a:off x="4267200" y="5181600"/>
              <a:ext cx="42832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x2</a:t>
              </a:r>
            </a:p>
          </p:txBody>
        </p:sp>
        <p:sp>
          <p:nvSpPr>
            <p:cNvPr id="51227" name="TextBox 33"/>
            <p:cNvSpPr txBox="1">
              <a:spLocks noChangeArrowheads="1"/>
            </p:cNvSpPr>
            <p:nvPr/>
          </p:nvSpPr>
          <p:spPr bwMode="auto">
            <a:xfrm>
              <a:off x="5105400" y="5715000"/>
              <a:ext cx="42832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x1</a:t>
              </a:r>
            </a:p>
          </p:txBody>
        </p:sp>
      </p:grpSp>
      <p:cxnSp>
        <p:nvCxnSpPr>
          <p:cNvPr id="36" name="Straight Connector 35"/>
          <p:cNvCxnSpPr/>
          <p:nvPr/>
        </p:nvCxnSpPr>
        <p:spPr>
          <a:xfrm>
            <a:off x="4724400" y="2362200"/>
            <a:ext cx="4038600" cy="1524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876800" y="2217738"/>
            <a:ext cx="4038600" cy="1524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4789488" y="2579688"/>
            <a:ext cx="4038600" cy="1524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997575" y="2549525"/>
            <a:ext cx="228600" cy="228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7356475" y="3048000"/>
            <a:ext cx="228600" cy="228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6835775" y="3276600"/>
            <a:ext cx="228600" cy="228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210" name="Content Placeholder 2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Classifiers: Linear SVM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4495800" y="1447800"/>
            <a:ext cx="4038600" cy="3417888"/>
            <a:chOff x="4267200" y="2667000"/>
            <a:chExt cx="4038600" cy="3417332"/>
          </a:xfrm>
        </p:grpSpPr>
        <p:sp>
          <p:nvSpPr>
            <p:cNvPr id="52236" name="TextBox 15"/>
            <p:cNvSpPr txBox="1">
              <a:spLocks noChangeArrowheads="1"/>
            </p:cNvSpPr>
            <p:nvPr/>
          </p:nvSpPr>
          <p:spPr bwMode="auto">
            <a:xfrm>
              <a:off x="6553200" y="3505200"/>
              <a:ext cx="31290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52237" name="TextBox 16"/>
            <p:cNvSpPr txBox="1">
              <a:spLocks noChangeArrowheads="1"/>
            </p:cNvSpPr>
            <p:nvPr/>
          </p:nvSpPr>
          <p:spPr bwMode="auto">
            <a:xfrm>
              <a:off x="7086600" y="3505200"/>
              <a:ext cx="31290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52238" name="TextBox 17"/>
            <p:cNvSpPr txBox="1">
              <a:spLocks noChangeArrowheads="1"/>
            </p:cNvSpPr>
            <p:nvPr/>
          </p:nvSpPr>
          <p:spPr bwMode="auto">
            <a:xfrm>
              <a:off x="7086600" y="4191000"/>
              <a:ext cx="31290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52239" name="TextBox 18"/>
            <p:cNvSpPr txBox="1">
              <a:spLocks noChangeArrowheads="1"/>
            </p:cNvSpPr>
            <p:nvPr/>
          </p:nvSpPr>
          <p:spPr bwMode="auto">
            <a:xfrm>
              <a:off x="7620000" y="4038600"/>
              <a:ext cx="2286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52240" name="TextBox 19"/>
            <p:cNvSpPr txBox="1">
              <a:spLocks noChangeArrowheads="1"/>
            </p:cNvSpPr>
            <p:nvPr/>
          </p:nvSpPr>
          <p:spPr bwMode="auto">
            <a:xfrm>
              <a:off x="5257800" y="2895600"/>
              <a:ext cx="31290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52241" name="TextBox 20"/>
            <p:cNvSpPr txBox="1">
              <a:spLocks noChangeArrowheads="1"/>
            </p:cNvSpPr>
            <p:nvPr/>
          </p:nvSpPr>
          <p:spPr bwMode="auto">
            <a:xfrm>
              <a:off x="5257800" y="3429000"/>
              <a:ext cx="31290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52242" name="TextBox 21"/>
            <p:cNvSpPr txBox="1">
              <a:spLocks noChangeArrowheads="1"/>
            </p:cNvSpPr>
            <p:nvPr/>
          </p:nvSpPr>
          <p:spPr bwMode="auto">
            <a:xfrm>
              <a:off x="6248400" y="3048000"/>
              <a:ext cx="31290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52243" name="TextBox 22"/>
            <p:cNvSpPr txBox="1">
              <a:spLocks noChangeArrowheads="1"/>
            </p:cNvSpPr>
            <p:nvPr/>
          </p:nvSpPr>
          <p:spPr bwMode="auto">
            <a:xfrm>
              <a:off x="5715000" y="3680460"/>
              <a:ext cx="31290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52244" name="TextBox 23"/>
            <p:cNvSpPr txBox="1">
              <a:spLocks noChangeArrowheads="1"/>
            </p:cNvSpPr>
            <p:nvPr/>
          </p:nvSpPr>
          <p:spPr bwMode="auto">
            <a:xfrm>
              <a:off x="6172200" y="3352800"/>
              <a:ext cx="32573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52245" name="TextBox 24"/>
            <p:cNvSpPr txBox="1">
              <a:spLocks noChangeArrowheads="1"/>
            </p:cNvSpPr>
            <p:nvPr/>
          </p:nvSpPr>
          <p:spPr bwMode="auto">
            <a:xfrm>
              <a:off x="6553200" y="4419600"/>
              <a:ext cx="32573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52246" name="TextBox 25"/>
            <p:cNvSpPr txBox="1">
              <a:spLocks noChangeArrowheads="1"/>
            </p:cNvSpPr>
            <p:nvPr/>
          </p:nvSpPr>
          <p:spPr bwMode="auto">
            <a:xfrm>
              <a:off x="5181600" y="4648200"/>
              <a:ext cx="32573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52247" name="TextBox 26"/>
            <p:cNvSpPr txBox="1">
              <a:spLocks noChangeArrowheads="1"/>
            </p:cNvSpPr>
            <p:nvPr/>
          </p:nvSpPr>
          <p:spPr bwMode="auto">
            <a:xfrm>
              <a:off x="5334000" y="4114800"/>
              <a:ext cx="32573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52248" name="TextBox 27"/>
            <p:cNvSpPr txBox="1">
              <a:spLocks noChangeArrowheads="1"/>
            </p:cNvSpPr>
            <p:nvPr/>
          </p:nvSpPr>
          <p:spPr bwMode="auto">
            <a:xfrm>
              <a:off x="5943600" y="5029200"/>
              <a:ext cx="32573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52249" name="TextBox 28"/>
            <p:cNvSpPr txBox="1">
              <a:spLocks noChangeArrowheads="1"/>
            </p:cNvSpPr>
            <p:nvPr/>
          </p:nvSpPr>
          <p:spPr bwMode="auto">
            <a:xfrm>
              <a:off x="6019800" y="4343400"/>
              <a:ext cx="32573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rot="5400000" flipH="1" flipV="1">
              <a:off x="3389555" y="4152658"/>
              <a:ext cx="2972904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V="1">
              <a:off x="4876800" y="5638317"/>
              <a:ext cx="34290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252" name="TextBox 32"/>
            <p:cNvSpPr txBox="1">
              <a:spLocks noChangeArrowheads="1"/>
            </p:cNvSpPr>
            <p:nvPr/>
          </p:nvSpPr>
          <p:spPr bwMode="auto">
            <a:xfrm>
              <a:off x="4267200" y="5181600"/>
              <a:ext cx="42832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x2</a:t>
              </a:r>
            </a:p>
          </p:txBody>
        </p:sp>
        <p:sp>
          <p:nvSpPr>
            <p:cNvPr id="52253" name="TextBox 33"/>
            <p:cNvSpPr txBox="1">
              <a:spLocks noChangeArrowheads="1"/>
            </p:cNvSpPr>
            <p:nvPr/>
          </p:nvSpPr>
          <p:spPr bwMode="auto">
            <a:xfrm>
              <a:off x="5105400" y="5715000"/>
              <a:ext cx="42832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x1</a:t>
              </a:r>
            </a:p>
          </p:txBody>
        </p:sp>
      </p:grpSp>
      <p:cxnSp>
        <p:nvCxnSpPr>
          <p:cNvPr id="35" name="Straight Connector 34"/>
          <p:cNvCxnSpPr/>
          <p:nvPr/>
        </p:nvCxnSpPr>
        <p:spPr>
          <a:xfrm>
            <a:off x="4724400" y="2362200"/>
            <a:ext cx="4038600" cy="1524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4876800" y="2217738"/>
            <a:ext cx="4038600" cy="1524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4789488" y="2579688"/>
            <a:ext cx="4038600" cy="1524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5997575" y="2533650"/>
            <a:ext cx="228600" cy="228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7356475" y="3048000"/>
            <a:ext cx="228600" cy="228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6835775" y="3276600"/>
            <a:ext cx="228600" cy="228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44" name="Straight Arrow Connector 43"/>
          <p:cNvCxnSpPr/>
          <p:nvPr/>
        </p:nvCxnSpPr>
        <p:spPr>
          <a:xfrm rot="10800000" flipV="1">
            <a:off x="6629400" y="1962150"/>
            <a:ext cx="533400" cy="30480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ontent Placeholder 2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Classifiers: Kernelized SVM</a:t>
            </a:r>
          </a:p>
        </p:txBody>
      </p:sp>
      <p:grpSp>
        <p:nvGrpSpPr>
          <p:cNvPr id="2" name="Group 38"/>
          <p:cNvGrpSpPr>
            <a:grpSpLocks/>
          </p:cNvGrpSpPr>
          <p:nvPr/>
        </p:nvGrpSpPr>
        <p:grpSpPr bwMode="auto">
          <a:xfrm>
            <a:off x="4800600" y="1905000"/>
            <a:ext cx="3505200" cy="750888"/>
            <a:chOff x="4800600" y="1905000"/>
            <a:chExt cx="3505200" cy="750332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4800600" y="2285718"/>
              <a:ext cx="3505200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266" name="TextBox 6"/>
            <p:cNvSpPr txBox="1">
              <a:spLocks noChangeArrowheads="1"/>
            </p:cNvSpPr>
            <p:nvPr/>
          </p:nvSpPr>
          <p:spPr bwMode="auto">
            <a:xfrm>
              <a:off x="7764294" y="1905000"/>
              <a:ext cx="31290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53267" name="TextBox 7"/>
            <p:cNvSpPr txBox="1">
              <a:spLocks noChangeArrowheads="1"/>
            </p:cNvSpPr>
            <p:nvPr/>
          </p:nvSpPr>
          <p:spPr bwMode="auto">
            <a:xfrm>
              <a:off x="5638800" y="1905000"/>
              <a:ext cx="31290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53268" name="TextBox 8"/>
            <p:cNvSpPr txBox="1">
              <a:spLocks noChangeArrowheads="1"/>
            </p:cNvSpPr>
            <p:nvPr/>
          </p:nvSpPr>
          <p:spPr bwMode="auto">
            <a:xfrm>
              <a:off x="7535694" y="1905000"/>
              <a:ext cx="31290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53269" name="TextBox 9"/>
            <p:cNvSpPr txBox="1">
              <a:spLocks noChangeArrowheads="1"/>
            </p:cNvSpPr>
            <p:nvPr/>
          </p:nvSpPr>
          <p:spPr bwMode="auto">
            <a:xfrm>
              <a:off x="5257800" y="1905000"/>
              <a:ext cx="31290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53270" name="TextBox 10"/>
            <p:cNvSpPr txBox="1">
              <a:spLocks noChangeArrowheads="1"/>
            </p:cNvSpPr>
            <p:nvPr/>
          </p:nvSpPr>
          <p:spPr bwMode="auto">
            <a:xfrm>
              <a:off x="6781800" y="1905000"/>
              <a:ext cx="32573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53271" name="TextBox 11"/>
            <p:cNvSpPr txBox="1">
              <a:spLocks noChangeArrowheads="1"/>
            </p:cNvSpPr>
            <p:nvPr/>
          </p:nvSpPr>
          <p:spPr bwMode="auto">
            <a:xfrm>
              <a:off x="6248400" y="1905000"/>
              <a:ext cx="32573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53272" name="TextBox 12"/>
            <p:cNvSpPr txBox="1">
              <a:spLocks noChangeArrowheads="1"/>
            </p:cNvSpPr>
            <p:nvPr/>
          </p:nvSpPr>
          <p:spPr bwMode="auto">
            <a:xfrm>
              <a:off x="6553200" y="1905000"/>
              <a:ext cx="32573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53273" name="TextBox 13"/>
            <p:cNvSpPr txBox="1">
              <a:spLocks noChangeArrowheads="1"/>
            </p:cNvSpPr>
            <p:nvPr/>
          </p:nvSpPr>
          <p:spPr bwMode="auto">
            <a:xfrm>
              <a:off x="5029200" y="2286000"/>
              <a:ext cx="30008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x</a:t>
              </a:r>
            </a:p>
          </p:txBody>
        </p:sp>
      </p:grpSp>
      <p:grpSp>
        <p:nvGrpSpPr>
          <p:cNvPr id="3" name="Group 37"/>
          <p:cNvGrpSpPr>
            <a:grpSpLocks/>
          </p:cNvGrpSpPr>
          <p:nvPr/>
        </p:nvGrpSpPr>
        <p:grpSpPr bwMode="auto">
          <a:xfrm>
            <a:off x="4343400" y="2743200"/>
            <a:ext cx="4343400" cy="3417888"/>
            <a:chOff x="4343400" y="2743200"/>
            <a:chExt cx="4343400" cy="3417332"/>
          </a:xfrm>
        </p:grpSpPr>
        <p:cxnSp>
          <p:nvCxnSpPr>
            <p:cNvPr id="15" name="Straight Arrow Connector 14"/>
            <p:cNvCxnSpPr/>
            <p:nvPr/>
          </p:nvCxnSpPr>
          <p:spPr>
            <a:xfrm>
              <a:off x="4876800" y="5790704"/>
              <a:ext cx="3505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254" name="TextBox 15"/>
            <p:cNvSpPr txBox="1">
              <a:spLocks noChangeArrowheads="1"/>
            </p:cNvSpPr>
            <p:nvPr/>
          </p:nvSpPr>
          <p:spPr bwMode="auto">
            <a:xfrm>
              <a:off x="7840494" y="2743200"/>
              <a:ext cx="31290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53255" name="TextBox 16"/>
            <p:cNvSpPr txBox="1">
              <a:spLocks noChangeArrowheads="1"/>
            </p:cNvSpPr>
            <p:nvPr/>
          </p:nvSpPr>
          <p:spPr bwMode="auto">
            <a:xfrm>
              <a:off x="5715000" y="5444490"/>
              <a:ext cx="31290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53256" name="TextBox 17"/>
            <p:cNvSpPr txBox="1">
              <a:spLocks noChangeArrowheads="1"/>
            </p:cNvSpPr>
            <p:nvPr/>
          </p:nvSpPr>
          <p:spPr bwMode="auto">
            <a:xfrm>
              <a:off x="7620000" y="3505200"/>
              <a:ext cx="31290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53257" name="TextBox 18"/>
            <p:cNvSpPr txBox="1">
              <a:spLocks noChangeArrowheads="1"/>
            </p:cNvSpPr>
            <p:nvPr/>
          </p:nvSpPr>
          <p:spPr bwMode="auto">
            <a:xfrm>
              <a:off x="5334000" y="5498068"/>
              <a:ext cx="31290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53258" name="TextBox 19"/>
            <p:cNvSpPr txBox="1">
              <a:spLocks noChangeArrowheads="1"/>
            </p:cNvSpPr>
            <p:nvPr/>
          </p:nvSpPr>
          <p:spPr bwMode="auto">
            <a:xfrm>
              <a:off x="6934200" y="4610100"/>
              <a:ext cx="32573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53259" name="TextBox 20"/>
            <p:cNvSpPr txBox="1">
              <a:spLocks noChangeArrowheads="1"/>
            </p:cNvSpPr>
            <p:nvPr/>
          </p:nvSpPr>
          <p:spPr bwMode="auto">
            <a:xfrm>
              <a:off x="6324600" y="5200888"/>
              <a:ext cx="32573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53260" name="TextBox 21"/>
            <p:cNvSpPr txBox="1">
              <a:spLocks noChangeArrowheads="1"/>
            </p:cNvSpPr>
            <p:nvPr/>
          </p:nvSpPr>
          <p:spPr bwMode="auto">
            <a:xfrm>
              <a:off x="6629400" y="4949190"/>
              <a:ext cx="32573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53261" name="TextBox 22"/>
            <p:cNvSpPr txBox="1">
              <a:spLocks noChangeArrowheads="1"/>
            </p:cNvSpPr>
            <p:nvPr/>
          </p:nvSpPr>
          <p:spPr bwMode="auto">
            <a:xfrm>
              <a:off x="5105400" y="5791200"/>
              <a:ext cx="30008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x</a:t>
              </a: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rot="5400000" flipH="1" flipV="1">
              <a:off x="3582405" y="4494721"/>
              <a:ext cx="2590379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263" name="TextBox 25"/>
            <p:cNvSpPr txBox="1">
              <a:spLocks noChangeArrowheads="1"/>
            </p:cNvSpPr>
            <p:nvPr/>
          </p:nvSpPr>
          <p:spPr bwMode="auto">
            <a:xfrm>
              <a:off x="4343400" y="5181600"/>
              <a:ext cx="38504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x</a:t>
              </a:r>
              <a:r>
                <a:rPr lang="en-US" baseline="30000"/>
                <a:t>2</a:t>
              </a:r>
              <a:endParaRPr lang="en-US"/>
            </a:p>
          </p:txBody>
        </p:sp>
        <p:cxnSp>
          <p:nvCxnSpPr>
            <p:cNvPr id="33" name="Straight Connector 32"/>
            <p:cNvCxnSpPr/>
            <p:nvPr/>
          </p:nvCxnSpPr>
          <p:spPr>
            <a:xfrm rot="10800000" flipV="1">
              <a:off x="5715000" y="3200326"/>
              <a:ext cx="2971800" cy="274275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Using SVMs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2800" dirty="0" smtClean="0"/>
              <a:t>Good general purpose classifier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sz="2400" dirty="0" smtClean="0"/>
              <a:t>Generalization depends on margin, so works well with many weak features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sz="2400" dirty="0" smtClean="0"/>
              <a:t>No feature selection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sz="2400" dirty="0" smtClean="0"/>
              <a:t>Usually requires some parameter tuning</a:t>
            </a:r>
          </a:p>
          <a:p>
            <a:pPr lvl="1">
              <a:buFont typeface="Arial" pitchFamily="34" charset="0"/>
              <a:buChar char="–"/>
              <a:defRPr/>
            </a:pPr>
            <a:endParaRPr lang="en-US" sz="2400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sz="2800" dirty="0" smtClean="0"/>
              <a:t>Choosing kernel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sz="2400" dirty="0" smtClean="0"/>
              <a:t>Linear: fast training/testing – start here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sz="2400" dirty="0" smtClean="0"/>
              <a:t>RBF: related to neural networks, nearest neighbor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sz="2400" dirty="0" smtClean="0"/>
              <a:t>Chi-squared, histogram intersection: good for histograms (but slower, esp. chi-squared)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sz="2400" dirty="0" smtClean="0"/>
              <a:t>Can learn a kernel function</a:t>
            </a:r>
          </a:p>
          <a:p>
            <a:pPr lvl="1">
              <a:buFont typeface="Arial" pitchFamily="34" charset="0"/>
              <a:buChar char="–"/>
              <a:defRPr/>
            </a:pPr>
            <a:endParaRPr lang="en-US" sz="2400" dirty="0" smtClean="0"/>
          </a:p>
          <a:p>
            <a:pPr>
              <a:buFont typeface="Arial" pitchFamily="34" charset="0"/>
              <a:buChar char="•"/>
              <a:defRPr/>
            </a:pPr>
            <a:endParaRPr lang="en-US" sz="2800" dirty="0" smtClean="0"/>
          </a:p>
          <a:p>
            <a:pPr>
              <a:buFont typeface="Arial" pitchFamily="34" charset="0"/>
              <a:buChar char="•"/>
              <a:defRPr/>
            </a:pPr>
            <a:endParaRPr lang="en-US" sz="2800" dirty="0" smtClean="0"/>
          </a:p>
          <a:p>
            <a:pPr>
              <a:buFont typeface="Arial" pitchFamily="34" charset="0"/>
              <a:buChar char="•"/>
              <a:defRPr/>
            </a:pP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Classifiers: Decision Trees</a:t>
            </a:r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4495800" y="1447800"/>
            <a:ext cx="4038600" cy="3417888"/>
            <a:chOff x="4267200" y="2667000"/>
            <a:chExt cx="4038600" cy="3417332"/>
          </a:xfrm>
        </p:grpSpPr>
        <p:sp>
          <p:nvSpPr>
            <p:cNvPr id="55304" name="TextBox 4"/>
            <p:cNvSpPr txBox="1">
              <a:spLocks noChangeArrowheads="1"/>
            </p:cNvSpPr>
            <p:nvPr/>
          </p:nvSpPr>
          <p:spPr bwMode="auto">
            <a:xfrm>
              <a:off x="6553200" y="3505200"/>
              <a:ext cx="31290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55305" name="TextBox 5"/>
            <p:cNvSpPr txBox="1">
              <a:spLocks noChangeArrowheads="1"/>
            </p:cNvSpPr>
            <p:nvPr/>
          </p:nvSpPr>
          <p:spPr bwMode="auto">
            <a:xfrm>
              <a:off x="7086600" y="3505200"/>
              <a:ext cx="31290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55306" name="TextBox 6"/>
            <p:cNvSpPr txBox="1">
              <a:spLocks noChangeArrowheads="1"/>
            </p:cNvSpPr>
            <p:nvPr/>
          </p:nvSpPr>
          <p:spPr bwMode="auto">
            <a:xfrm>
              <a:off x="7086600" y="4191000"/>
              <a:ext cx="31290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55307" name="TextBox 7"/>
            <p:cNvSpPr txBox="1">
              <a:spLocks noChangeArrowheads="1"/>
            </p:cNvSpPr>
            <p:nvPr/>
          </p:nvSpPr>
          <p:spPr bwMode="auto">
            <a:xfrm>
              <a:off x="7620000" y="4038600"/>
              <a:ext cx="2286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55308" name="TextBox 8"/>
            <p:cNvSpPr txBox="1">
              <a:spLocks noChangeArrowheads="1"/>
            </p:cNvSpPr>
            <p:nvPr/>
          </p:nvSpPr>
          <p:spPr bwMode="auto">
            <a:xfrm>
              <a:off x="5257800" y="2895600"/>
              <a:ext cx="31290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55309" name="TextBox 9"/>
            <p:cNvSpPr txBox="1">
              <a:spLocks noChangeArrowheads="1"/>
            </p:cNvSpPr>
            <p:nvPr/>
          </p:nvSpPr>
          <p:spPr bwMode="auto">
            <a:xfrm>
              <a:off x="5257800" y="3429000"/>
              <a:ext cx="31290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55310" name="TextBox 10"/>
            <p:cNvSpPr txBox="1">
              <a:spLocks noChangeArrowheads="1"/>
            </p:cNvSpPr>
            <p:nvPr/>
          </p:nvSpPr>
          <p:spPr bwMode="auto">
            <a:xfrm>
              <a:off x="6316494" y="3048000"/>
              <a:ext cx="31290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55311" name="TextBox 11"/>
            <p:cNvSpPr txBox="1">
              <a:spLocks noChangeArrowheads="1"/>
            </p:cNvSpPr>
            <p:nvPr/>
          </p:nvSpPr>
          <p:spPr bwMode="auto">
            <a:xfrm>
              <a:off x="5715000" y="3657600"/>
              <a:ext cx="31290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55312" name="TextBox 12"/>
            <p:cNvSpPr txBox="1">
              <a:spLocks noChangeArrowheads="1"/>
            </p:cNvSpPr>
            <p:nvPr/>
          </p:nvSpPr>
          <p:spPr bwMode="auto">
            <a:xfrm>
              <a:off x="6172200" y="3352800"/>
              <a:ext cx="32573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55313" name="TextBox 13"/>
            <p:cNvSpPr txBox="1">
              <a:spLocks noChangeArrowheads="1"/>
            </p:cNvSpPr>
            <p:nvPr/>
          </p:nvSpPr>
          <p:spPr bwMode="auto">
            <a:xfrm>
              <a:off x="6553200" y="4419600"/>
              <a:ext cx="32573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55314" name="TextBox 14"/>
            <p:cNvSpPr txBox="1">
              <a:spLocks noChangeArrowheads="1"/>
            </p:cNvSpPr>
            <p:nvPr/>
          </p:nvSpPr>
          <p:spPr bwMode="auto">
            <a:xfrm>
              <a:off x="5181600" y="4648200"/>
              <a:ext cx="32573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55315" name="TextBox 15"/>
            <p:cNvSpPr txBox="1">
              <a:spLocks noChangeArrowheads="1"/>
            </p:cNvSpPr>
            <p:nvPr/>
          </p:nvSpPr>
          <p:spPr bwMode="auto">
            <a:xfrm>
              <a:off x="5334000" y="4114800"/>
              <a:ext cx="32573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55316" name="TextBox 16"/>
            <p:cNvSpPr txBox="1">
              <a:spLocks noChangeArrowheads="1"/>
            </p:cNvSpPr>
            <p:nvPr/>
          </p:nvSpPr>
          <p:spPr bwMode="auto">
            <a:xfrm>
              <a:off x="5943600" y="5029200"/>
              <a:ext cx="32573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55317" name="TextBox 17"/>
            <p:cNvSpPr txBox="1">
              <a:spLocks noChangeArrowheads="1"/>
            </p:cNvSpPr>
            <p:nvPr/>
          </p:nvSpPr>
          <p:spPr bwMode="auto">
            <a:xfrm>
              <a:off x="6019800" y="4343400"/>
              <a:ext cx="32573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55318" name="TextBox 18"/>
            <p:cNvSpPr txBox="1">
              <a:spLocks noChangeArrowheads="1"/>
            </p:cNvSpPr>
            <p:nvPr/>
          </p:nvSpPr>
          <p:spPr bwMode="auto">
            <a:xfrm>
              <a:off x="6019800" y="3962400"/>
              <a:ext cx="32573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rot="5400000" flipH="1" flipV="1">
              <a:off x="3389555" y="4152658"/>
              <a:ext cx="2972904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V="1">
              <a:off x="4876800" y="5638317"/>
              <a:ext cx="34290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321" name="TextBox 25"/>
            <p:cNvSpPr txBox="1">
              <a:spLocks noChangeArrowheads="1"/>
            </p:cNvSpPr>
            <p:nvPr/>
          </p:nvSpPr>
          <p:spPr bwMode="auto">
            <a:xfrm>
              <a:off x="4267200" y="5181600"/>
              <a:ext cx="42832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x2</a:t>
              </a:r>
            </a:p>
          </p:txBody>
        </p:sp>
        <p:sp>
          <p:nvSpPr>
            <p:cNvPr id="55322" name="TextBox 26"/>
            <p:cNvSpPr txBox="1">
              <a:spLocks noChangeArrowheads="1"/>
            </p:cNvSpPr>
            <p:nvPr/>
          </p:nvSpPr>
          <p:spPr bwMode="auto">
            <a:xfrm>
              <a:off x="5105400" y="5715000"/>
              <a:ext cx="42832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x1</a:t>
              </a:r>
            </a:p>
          </p:txBody>
        </p:sp>
      </p:grpSp>
      <p:cxnSp>
        <p:nvCxnSpPr>
          <p:cNvPr id="25" name="Straight Connector 24"/>
          <p:cNvCxnSpPr/>
          <p:nvPr/>
        </p:nvCxnSpPr>
        <p:spPr>
          <a:xfrm>
            <a:off x="5105400" y="2819400"/>
            <a:ext cx="3429000" cy="1588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5400000">
            <a:off x="6400801" y="3581400"/>
            <a:ext cx="1524000" cy="3175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>
            <a:off x="5563394" y="2056606"/>
            <a:ext cx="1524000" cy="1588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5400000">
            <a:off x="5866607" y="2056606"/>
            <a:ext cx="1524000" cy="1587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Ensemble Methods: Boosting</a:t>
            </a:r>
          </a:p>
        </p:txBody>
      </p:sp>
      <p:pic>
        <p:nvPicPr>
          <p:cNvPr id="5632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590800"/>
            <a:ext cx="7924800" cy="263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4" name="TextBox 4"/>
          <p:cNvSpPr txBox="1">
            <a:spLocks noChangeArrowheads="1"/>
          </p:cNvSpPr>
          <p:nvPr/>
        </p:nvSpPr>
        <p:spPr bwMode="auto">
          <a:xfrm>
            <a:off x="228600" y="6400800"/>
            <a:ext cx="24542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figure from Friedman et al. 2000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Boosted Decision Trees </a:t>
            </a:r>
          </a:p>
        </p:txBody>
      </p:sp>
      <p:sp>
        <p:nvSpPr>
          <p:cNvPr id="222" name="Text Box 2"/>
          <p:cNvSpPr txBox="1">
            <a:spLocks noChangeArrowheads="1"/>
          </p:cNvSpPr>
          <p:nvPr/>
        </p:nvSpPr>
        <p:spPr bwMode="auto">
          <a:xfrm>
            <a:off x="4343400" y="3048000"/>
            <a:ext cx="685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3200" kern="0">
                <a:solidFill>
                  <a:sysClr val="windowText" lastClr="000000"/>
                </a:solidFill>
              </a:rPr>
              <a:t>…</a:t>
            </a:r>
          </a:p>
        </p:txBody>
      </p:sp>
      <p:sp>
        <p:nvSpPr>
          <p:cNvPr id="223" name="AutoShape 3"/>
          <p:cNvSpPr>
            <a:spLocks noChangeArrowheads="1"/>
          </p:cNvSpPr>
          <p:nvPr/>
        </p:nvSpPr>
        <p:spPr bwMode="auto">
          <a:xfrm>
            <a:off x="6629400" y="1676400"/>
            <a:ext cx="1219200" cy="7620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>
                <a:solidFill>
                  <a:srgbClr val="FF0000"/>
                </a:solidFill>
              </a:rPr>
              <a:t>Gray?</a:t>
            </a:r>
          </a:p>
        </p:txBody>
      </p:sp>
      <p:sp>
        <p:nvSpPr>
          <p:cNvPr id="224" name="AutoShape 4"/>
          <p:cNvSpPr>
            <a:spLocks noChangeArrowheads="1"/>
          </p:cNvSpPr>
          <p:nvPr/>
        </p:nvSpPr>
        <p:spPr bwMode="auto">
          <a:xfrm>
            <a:off x="5791200" y="2819400"/>
            <a:ext cx="1219200" cy="7620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>
                <a:solidFill>
                  <a:sysClr val="windowText" lastClr="000000"/>
                </a:solidFill>
              </a:rPr>
              <a:t>High in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>
                <a:solidFill>
                  <a:sysClr val="windowText" lastClr="000000"/>
                </a:solidFill>
              </a:rPr>
              <a:t>Image?</a:t>
            </a:r>
          </a:p>
        </p:txBody>
      </p:sp>
      <p:sp>
        <p:nvSpPr>
          <p:cNvPr id="225" name="AutoShape 5"/>
          <p:cNvSpPr>
            <a:spLocks noChangeArrowheads="1"/>
          </p:cNvSpPr>
          <p:nvPr/>
        </p:nvSpPr>
        <p:spPr bwMode="auto">
          <a:xfrm>
            <a:off x="7391400" y="2819400"/>
            <a:ext cx="1219200" cy="7620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>
                <a:solidFill>
                  <a:srgbClr val="FF0000"/>
                </a:solidFill>
              </a:rPr>
              <a:t>Many Long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>
                <a:solidFill>
                  <a:srgbClr val="FF0000"/>
                </a:solidFill>
              </a:rPr>
              <a:t>Lines?</a:t>
            </a:r>
          </a:p>
        </p:txBody>
      </p:sp>
      <p:cxnSp>
        <p:nvCxnSpPr>
          <p:cNvPr id="57351" name="AutoShape 6"/>
          <p:cNvCxnSpPr>
            <a:cxnSpLocks noChangeShapeType="1"/>
            <a:stCxn id="223" idx="2"/>
            <a:endCxn id="224" idx="0"/>
          </p:cNvCxnSpPr>
          <p:nvPr/>
        </p:nvCxnSpPr>
        <p:spPr bwMode="auto">
          <a:xfrm flipH="1">
            <a:off x="6400800" y="2457450"/>
            <a:ext cx="838200" cy="342900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57352" name="AutoShape 7"/>
          <p:cNvCxnSpPr>
            <a:cxnSpLocks noChangeShapeType="1"/>
            <a:stCxn id="223" idx="2"/>
            <a:endCxn id="225" idx="0"/>
          </p:cNvCxnSpPr>
          <p:nvPr/>
        </p:nvCxnSpPr>
        <p:spPr bwMode="auto">
          <a:xfrm>
            <a:off x="7239000" y="2457450"/>
            <a:ext cx="762000" cy="342900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57353" name="AutoShape 8"/>
          <p:cNvCxnSpPr>
            <a:cxnSpLocks noChangeShapeType="1"/>
            <a:stCxn id="224" idx="2"/>
          </p:cNvCxnSpPr>
          <p:nvPr/>
        </p:nvCxnSpPr>
        <p:spPr bwMode="auto">
          <a:xfrm flipH="1">
            <a:off x="6118225" y="3600450"/>
            <a:ext cx="282575" cy="373063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229" name="Text Box 9"/>
          <p:cNvSpPr txBox="1">
            <a:spLocks noChangeArrowheads="1"/>
          </p:cNvSpPr>
          <p:nvPr/>
        </p:nvSpPr>
        <p:spPr bwMode="auto">
          <a:xfrm>
            <a:off x="6956425" y="4789488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kern="0">
                <a:solidFill>
                  <a:srgbClr val="FF0000"/>
                </a:solidFill>
              </a:rPr>
              <a:t>Yes</a:t>
            </a:r>
          </a:p>
        </p:txBody>
      </p:sp>
      <p:sp>
        <p:nvSpPr>
          <p:cNvPr id="230" name="Text Box 10"/>
          <p:cNvSpPr txBox="1">
            <a:spLocks noChangeArrowheads="1"/>
          </p:cNvSpPr>
          <p:nvPr/>
        </p:nvSpPr>
        <p:spPr bwMode="auto">
          <a:xfrm>
            <a:off x="7696200" y="2406650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kern="0">
                <a:solidFill>
                  <a:srgbClr val="FF0000"/>
                </a:solidFill>
              </a:rPr>
              <a:t>No</a:t>
            </a:r>
          </a:p>
        </p:txBody>
      </p:sp>
      <p:sp>
        <p:nvSpPr>
          <p:cNvPr id="231" name="Text Box 11"/>
          <p:cNvSpPr txBox="1">
            <a:spLocks noChangeArrowheads="1"/>
          </p:cNvSpPr>
          <p:nvPr/>
        </p:nvSpPr>
        <p:spPr bwMode="auto">
          <a:xfrm>
            <a:off x="8229600" y="3581400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kern="0">
                <a:solidFill>
                  <a:sysClr val="windowText" lastClr="000000"/>
                </a:solidFill>
              </a:rPr>
              <a:t>No</a:t>
            </a:r>
          </a:p>
        </p:txBody>
      </p:sp>
      <p:sp>
        <p:nvSpPr>
          <p:cNvPr id="232" name="Text Box 12"/>
          <p:cNvSpPr txBox="1">
            <a:spLocks noChangeArrowheads="1"/>
          </p:cNvSpPr>
          <p:nvPr/>
        </p:nvSpPr>
        <p:spPr bwMode="auto">
          <a:xfrm>
            <a:off x="6705600" y="3581400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kern="0">
                <a:solidFill>
                  <a:sysClr val="windowText" lastClr="000000"/>
                </a:solidFill>
              </a:rPr>
              <a:t>No</a:t>
            </a:r>
          </a:p>
        </p:txBody>
      </p:sp>
      <p:sp>
        <p:nvSpPr>
          <p:cNvPr id="233" name="Text Box 13"/>
          <p:cNvSpPr txBox="1">
            <a:spLocks noChangeArrowheads="1"/>
          </p:cNvSpPr>
          <p:nvPr/>
        </p:nvSpPr>
        <p:spPr bwMode="auto">
          <a:xfrm>
            <a:off x="7848600" y="4800600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kern="0">
                <a:solidFill>
                  <a:sysClr val="windowText" lastClr="000000"/>
                </a:solidFill>
              </a:rPr>
              <a:t>No</a:t>
            </a:r>
          </a:p>
        </p:txBody>
      </p:sp>
      <p:sp>
        <p:nvSpPr>
          <p:cNvPr id="234" name="Text Box 14"/>
          <p:cNvSpPr txBox="1">
            <a:spLocks noChangeArrowheads="1"/>
          </p:cNvSpPr>
          <p:nvPr/>
        </p:nvSpPr>
        <p:spPr bwMode="auto">
          <a:xfrm>
            <a:off x="5562600" y="3581400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kern="0">
                <a:solidFill>
                  <a:sysClr val="windowText" lastClr="000000"/>
                </a:solidFill>
              </a:rPr>
              <a:t>Yes</a:t>
            </a:r>
          </a:p>
        </p:txBody>
      </p:sp>
      <p:sp>
        <p:nvSpPr>
          <p:cNvPr id="235" name="Text Box 15"/>
          <p:cNvSpPr txBox="1">
            <a:spLocks noChangeArrowheads="1"/>
          </p:cNvSpPr>
          <p:nvPr/>
        </p:nvSpPr>
        <p:spPr bwMode="auto">
          <a:xfrm>
            <a:off x="7315200" y="3581400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kern="0">
                <a:solidFill>
                  <a:srgbClr val="FF0000"/>
                </a:solidFill>
              </a:rPr>
              <a:t>Yes</a:t>
            </a:r>
          </a:p>
        </p:txBody>
      </p:sp>
      <p:sp>
        <p:nvSpPr>
          <p:cNvPr id="236" name="Text Box 16"/>
          <p:cNvSpPr txBox="1">
            <a:spLocks noChangeArrowheads="1"/>
          </p:cNvSpPr>
          <p:nvPr/>
        </p:nvSpPr>
        <p:spPr bwMode="auto">
          <a:xfrm>
            <a:off x="6248400" y="2406650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kern="0">
                <a:solidFill>
                  <a:sysClr val="windowText" lastClr="000000"/>
                </a:solidFill>
              </a:rPr>
              <a:t>Yes</a:t>
            </a:r>
          </a:p>
        </p:txBody>
      </p:sp>
      <p:cxnSp>
        <p:nvCxnSpPr>
          <p:cNvPr id="57362" name="AutoShape 17"/>
          <p:cNvCxnSpPr>
            <a:cxnSpLocks noChangeShapeType="1"/>
            <a:stCxn id="224" idx="2"/>
          </p:cNvCxnSpPr>
          <p:nvPr/>
        </p:nvCxnSpPr>
        <p:spPr bwMode="auto">
          <a:xfrm>
            <a:off x="6400800" y="3600450"/>
            <a:ext cx="228600" cy="373063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57363" name="AutoShape 18"/>
          <p:cNvCxnSpPr>
            <a:cxnSpLocks noChangeShapeType="1"/>
            <a:stCxn id="225" idx="2"/>
            <a:endCxn id="242" idx="0"/>
          </p:cNvCxnSpPr>
          <p:nvPr/>
        </p:nvCxnSpPr>
        <p:spPr bwMode="auto">
          <a:xfrm flipH="1">
            <a:off x="7696200" y="3600450"/>
            <a:ext cx="304800" cy="419100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57364" name="AutoShape 19"/>
          <p:cNvCxnSpPr>
            <a:cxnSpLocks noChangeShapeType="1"/>
            <a:stCxn id="225" idx="2"/>
          </p:cNvCxnSpPr>
          <p:nvPr/>
        </p:nvCxnSpPr>
        <p:spPr bwMode="auto">
          <a:xfrm>
            <a:off x="8001000" y="3600450"/>
            <a:ext cx="685800" cy="514350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57365" name="AutoShape 20"/>
          <p:cNvCxnSpPr>
            <a:cxnSpLocks noChangeShapeType="1"/>
            <a:stCxn id="242" idx="2"/>
          </p:cNvCxnSpPr>
          <p:nvPr/>
        </p:nvCxnSpPr>
        <p:spPr bwMode="auto">
          <a:xfrm flipH="1">
            <a:off x="7367588" y="4819650"/>
            <a:ext cx="328612" cy="274638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57366" name="AutoShape 21"/>
          <p:cNvCxnSpPr>
            <a:cxnSpLocks noChangeShapeType="1"/>
            <a:stCxn id="242" idx="2"/>
          </p:cNvCxnSpPr>
          <p:nvPr/>
        </p:nvCxnSpPr>
        <p:spPr bwMode="auto">
          <a:xfrm>
            <a:off x="7696200" y="4819650"/>
            <a:ext cx="315913" cy="285750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242" name="AutoShape 22"/>
          <p:cNvSpPr>
            <a:spLocks noChangeArrowheads="1"/>
          </p:cNvSpPr>
          <p:nvPr/>
        </p:nvSpPr>
        <p:spPr bwMode="auto">
          <a:xfrm>
            <a:off x="7086600" y="4038600"/>
            <a:ext cx="1219200" cy="7620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>
                <a:solidFill>
                  <a:srgbClr val="FF0000"/>
                </a:solidFill>
              </a:rPr>
              <a:t>Very High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>
                <a:solidFill>
                  <a:srgbClr val="FF0000"/>
                </a:solidFill>
              </a:rPr>
              <a:t>Vanishing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>
                <a:solidFill>
                  <a:srgbClr val="FF0000"/>
                </a:solidFill>
              </a:rPr>
              <a:t>Point?</a:t>
            </a:r>
          </a:p>
        </p:txBody>
      </p:sp>
      <p:sp>
        <p:nvSpPr>
          <p:cNvPr id="243" name="AutoShape 23"/>
          <p:cNvSpPr>
            <a:spLocks noChangeArrowheads="1"/>
          </p:cNvSpPr>
          <p:nvPr/>
        </p:nvSpPr>
        <p:spPr bwMode="auto">
          <a:xfrm>
            <a:off x="1752600" y="1676400"/>
            <a:ext cx="1219200" cy="7620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>
                <a:solidFill>
                  <a:srgbClr val="FF0000"/>
                </a:solidFill>
              </a:rPr>
              <a:t>High in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>
                <a:solidFill>
                  <a:srgbClr val="FF0000"/>
                </a:solidFill>
              </a:rPr>
              <a:t>Image?</a:t>
            </a:r>
          </a:p>
        </p:txBody>
      </p:sp>
      <p:sp>
        <p:nvSpPr>
          <p:cNvPr id="244" name="AutoShape 24"/>
          <p:cNvSpPr>
            <a:spLocks noChangeArrowheads="1"/>
          </p:cNvSpPr>
          <p:nvPr/>
        </p:nvSpPr>
        <p:spPr bwMode="auto">
          <a:xfrm>
            <a:off x="914400" y="2819400"/>
            <a:ext cx="1219200" cy="7620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>
                <a:solidFill>
                  <a:srgbClr val="FF0000"/>
                </a:solidFill>
              </a:rPr>
              <a:t>Smooth?</a:t>
            </a:r>
          </a:p>
        </p:txBody>
      </p:sp>
      <p:sp>
        <p:nvSpPr>
          <p:cNvPr id="245" name="AutoShape 25"/>
          <p:cNvSpPr>
            <a:spLocks noChangeArrowheads="1"/>
          </p:cNvSpPr>
          <p:nvPr/>
        </p:nvSpPr>
        <p:spPr bwMode="auto">
          <a:xfrm>
            <a:off x="2514600" y="2819400"/>
            <a:ext cx="1219200" cy="7620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>
                <a:solidFill>
                  <a:sysClr val="windowText" lastClr="000000"/>
                </a:solidFill>
              </a:rPr>
              <a:t>Green?</a:t>
            </a:r>
          </a:p>
        </p:txBody>
      </p:sp>
      <p:sp>
        <p:nvSpPr>
          <p:cNvPr id="246" name="AutoShape 26"/>
          <p:cNvSpPr>
            <a:spLocks noChangeArrowheads="1"/>
          </p:cNvSpPr>
          <p:nvPr/>
        </p:nvSpPr>
        <p:spPr bwMode="auto">
          <a:xfrm>
            <a:off x="381000" y="3962400"/>
            <a:ext cx="1219200" cy="7620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>
                <a:solidFill>
                  <a:sysClr val="windowText" lastClr="000000"/>
                </a:solidFill>
              </a:rPr>
              <a:t>Blue?</a:t>
            </a:r>
          </a:p>
        </p:txBody>
      </p:sp>
      <p:cxnSp>
        <p:nvCxnSpPr>
          <p:cNvPr id="57372" name="AutoShape 27"/>
          <p:cNvCxnSpPr>
            <a:cxnSpLocks noChangeShapeType="1"/>
            <a:stCxn id="243" idx="2"/>
            <a:endCxn id="244" idx="0"/>
          </p:cNvCxnSpPr>
          <p:nvPr/>
        </p:nvCxnSpPr>
        <p:spPr bwMode="auto">
          <a:xfrm flipH="1">
            <a:off x="1524000" y="2457450"/>
            <a:ext cx="838200" cy="342900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57373" name="AutoShape 28"/>
          <p:cNvCxnSpPr>
            <a:cxnSpLocks noChangeShapeType="1"/>
            <a:stCxn id="243" idx="2"/>
            <a:endCxn id="245" idx="0"/>
          </p:cNvCxnSpPr>
          <p:nvPr/>
        </p:nvCxnSpPr>
        <p:spPr bwMode="auto">
          <a:xfrm>
            <a:off x="2362200" y="2457450"/>
            <a:ext cx="762000" cy="342900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57374" name="AutoShape 29"/>
          <p:cNvCxnSpPr>
            <a:cxnSpLocks noChangeShapeType="1"/>
            <a:stCxn id="244" idx="2"/>
            <a:endCxn id="246" idx="0"/>
          </p:cNvCxnSpPr>
          <p:nvPr/>
        </p:nvCxnSpPr>
        <p:spPr bwMode="auto">
          <a:xfrm flipH="1">
            <a:off x="990600" y="3600450"/>
            <a:ext cx="533400" cy="342900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250" name="Text Box 30"/>
          <p:cNvSpPr txBox="1">
            <a:spLocks noChangeArrowheads="1"/>
          </p:cNvSpPr>
          <p:nvPr/>
        </p:nvSpPr>
        <p:spPr bwMode="auto">
          <a:xfrm>
            <a:off x="76200" y="4724400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kern="0">
                <a:solidFill>
                  <a:sysClr val="windowText" lastClr="000000"/>
                </a:solidFill>
              </a:rPr>
              <a:t>Yes</a:t>
            </a:r>
          </a:p>
        </p:txBody>
      </p:sp>
      <p:sp>
        <p:nvSpPr>
          <p:cNvPr id="251" name="Text Box 31"/>
          <p:cNvSpPr txBox="1">
            <a:spLocks noChangeArrowheads="1"/>
          </p:cNvSpPr>
          <p:nvPr/>
        </p:nvSpPr>
        <p:spPr bwMode="auto">
          <a:xfrm>
            <a:off x="2819400" y="2406650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kern="0">
                <a:solidFill>
                  <a:sysClr val="windowText" lastClr="000000"/>
                </a:solidFill>
              </a:rPr>
              <a:t>No</a:t>
            </a:r>
          </a:p>
        </p:txBody>
      </p:sp>
      <p:sp>
        <p:nvSpPr>
          <p:cNvPr id="252" name="Text Box 32"/>
          <p:cNvSpPr txBox="1">
            <a:spLocks noChangeArrowheads="1"/>
          </p:cNvSpPr>
          <p:nvPr/>
        </p:nvSpPr>
        <p:spPr bwMode="auto">
          <a:xfrm>
            <a:off x="3200400" y="3581400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kern="0">
                <a:solidFill>
                  <a:sysClr val="windowText" lastClr="000000"/>
                </a:solidFill>
              </a:rPr>
              <a:t>No</a:t>
            </a:r>
          </a:p>
        </p:txBody>
      </p:sp>
      <p:sp>
        <p:nvSpPr>
          <p:cNvPr id="253" name="Text Box 33"/>
          <p:cNvSpPr txBox="1">
            <a:spLocks noChangeArrowheads="1"/>
          </p:cNvSpPr>
          <p:nvPr/>
        </p:nvSpPr>
        <p:spPr bwMode="auto">
          <a:xfrm>
            <a:off x="1828800" y="3657600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kern="0">
                <a:solidFill>
                  <a:srgbClr val="FF0000"/>
                </a:solidFill>
              </a:rPr>
              <a:t>No</a:t>
            </a:r>
          </a:p>
        </p:txBody>
      </p:sp>
      <p:sp>
        <p:nvSpPr>
          <p:cNvPr id="254" name="Text Box 34"/>
          <p:cNvSpPr txBox="1">
            <a:spLocks noChangeArrowheads="1"/>
          </p:cNvSpPr>
          <p:nvPr/>
        </p:nvSpPr>
        <p:spPr bwMode="auto">
          <a:xfrm>
            <a:off x="1219200" y="4724400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kern="0">
                <a:solidFill>
                  <a:sysClr val="windowText" lastClr="000000"/>
                </a:solidFill>
              </a:rPr>
              <a:t>No</a:t>
            </a:r>
          </a:p>
        </p:txBody>
      </p:sp>
      <p:sp>
        <p:nvSpPr>
          <p:cNvPr id="255" name="Text Box 35"/>
          <p:cNvSpPr txBox="1">
            <a:spLocks noChangeArrowheads="1"/>
          </p:cNvSpPr>
          <p:nvPr/>
        </p:nvSpPr>
        <p:spPr bwMode="auto">
          <a:xfrm>
            <a:off x="685800" y="3581400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kern="0">
                <a:solidFill>
                  <a:sysClr val="windowText" lastClr="000000"/>
                </a:solidFill>
              </a:rPr>
              <a:t>Yes</a:t>
            </a:r>
          </a:p>
        </p:txBody>
      </p:sp>
      <p:sp>
        <p:nvSpPr>
          <p:cNvPr id="256" name="Text Box 36"/>
          <p:cNvSpPr txBox="1">
            <a:spLocks noChangeArrowheads="1"/>
          </p:cNvSpPr>
          <p:nvPr/>
        </p:nvSpPr>
        <p:spPr bwMode="auto">
          <a:xfrm>
            <a:off x="2438400" y="3581400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kern="0">
                <a:solidFill>
                  <a:sysClr val="windowText" lastClr="000000"/>
                </a:solidFill>
              </a:rPr>
              <a:t>Yes</a:t>
            </a:r>
          </a:p>
        </p:txBody>
      </p:sp>
      <p:sp>
        <p:nvSpPr>
          <p:cNvPr id="257" name="Text Box 37"/>
          <p:cNvSpPr txBox="1">
            <a:spLocks noChangeArrowheads="1"/>
          </p:cNvSpPr>
          <p:nvPr/>
        </p:nvSpPr>
        <p:spPr bwMode="auto">
          <a:xfrm>
            <a:off x="1371600" y="2406650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kern="0">
                <a:solidFill>
                  <a:srgbClr val="FF0000"/>
                </a:solidFill>
              </a:rPr>
              <a:t>Yes</a:t>
            </a:r>
          </a:p>
        </p:txBody>
      </p:sp>
      <p:grpSp>
        <p:nvGrpSpPr>
          <p:cNvPr id="2" name="Group 38"/>
          <p:cNvGrpSpPr>
            <a:grpSpLocks/>
          </p:cNvGrpSpPr>
          <p:nvPr/>
        </p:nvGrpSpPr>
        <p:grpSpPr bwMode="auto">
          <a:xfrm>
            <a:off x="2654300" y="3970338"/>
            <a:ext cx="328613" cy="762000"/>
            <a:chOff x="1672" y="2933"/>
            <a:chExt cx="207" cy="480"/>
          </a:xfrm>
        </p:grpSpPr>
        <p:grpSp>
          <p:nvGrpSpPr>
            <p:cNvPr id="3" name="Group 39"/>
            <p:cNvGrpSpPr>
              <a:grpSpLocks/>
            </p:cNvGrpSpPr>
            <p:nvPr/>
          </p:nvGrpSpPr>
          <p:grpSpPr bwMode="auto">
            <a:xfrm>
              <a:off x="1703" y="3018"/>
              <a:ext cx="191" cy="336"/>
              <a:chOff x="2017" y="2928"/>
              <a:chExt cx="143" cy="336"/>
            </a:xfrm>
          </p:grpSpPr>
          <p:sp>
            <p:nvSpPr>
              <p:cNvPr id="261" name="Rectangle 40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48" cy="48"/>
              </a:xfrm>
              <a:prstGeom prst="rect">
                <a:avLst/>
              </a:prstGeom>
              <a:solidFill>
                <a:srgbClr val="5D7CD5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62" name="Rectangle 41"/>
              <p:cNvSpPr>
                <a:spLocks noChangeArrowheads="1"/>
              </p:cNvSpPr>
              <p:nvPr/>
            </p:nvSpPr>
            <p:spPr bwMode="auto">
              <a:xfrm>
                <a:off x="2064" y="3168"/>
                <a:ext cx="48" cy="96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63" name="Rectangle 42"/>
              <p:cNvSpPr>
                <a:spLocks noChangeArrowheads="1"/>
              </p:cNvSpPr>
              <p:nvPr/>
            </p:nvSpPr>
            <p:spPr bwMode="auto">
              <a:xfrm>
                <a:off x="2017" y="2928"/>
                <a:ext cx="48" cy="336"/>
              </a:xfrm>
              <a:prstGeom prst="rect">
                <a:avLst/>
              </a:prstGeom>
              <a:solidFill>
                <a:srgbClr val="20B43C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260" name="AutoShape 43"/>
            <p:cNvSpPr>
              <a:spLocks noChangeArrowheads="1"/>
            </p:cNvSpPr>
            <p:nvPr/>
          </p:nvSpPr>
          <p:spPr bwMode="auto">
            <a:xfrm>
              <a:off x="1672" y="2933"/>
              <a:ext cx="192" cy="480"/>
            </a:xfrm>
            <a:prstGeom prst="roundRect">
              <a:avLst>
                <a:gd name="adj" fmla="val 16667"/>
              </a:avLst>
            </a:prstGeom>
            <a:noFill/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" name="Group 44"/>
          <p:cNvGrpSpPr>
            <a:grpSpLocks/>
          </p:cNvGrpSpPr>
          <p:nvPr/>
        </p:nvGrpSpPr>
        <p:grpSpPr bwMode="auto">
          <a:xfrm>
            <a:off x="3200400" y="3984625"/>
            <a:ext cx="304800" cy="762000"/>
            <a:chOff x="2016" y="2942"/>
            <a:chExt cx="192" cy="480"/>
          </a:xfrm>
        </p:grpSpPr>
        <p:grpSp>
          <p:nvGrpSpPr>
            <p:cNvPr id="5" name="Group 45"/>
            <p:cNvGrpSpPr>
              <a:grpSpLocks/>
            </p:cNvGrpSpPr>
            <p:nvPr/>
          </p:nvGrpSpPr>
          <p:grpSpPr bwMode="auto">
            <a:xfrm>
              <a:off x="2032" y="3114"/>
              <a:ext cx="191" cy="240"/>
              <a:chOff x="2305" y="3024"/>
              <a:chExt cx="143" cy="240"/>
            </a:xfrm>
          </p:grpSpPr>
          <p:sp>
            <p:nvSpPr>
              <p:cNvPr id="267" name="Rectangle 46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48" cy="48"/>
              </a:xfrm>
              <a:prstGeom prst="rect">
                <a:avLst/>
              </a:prstGeom>
              <a:solidFill>
                <a:srgbClr val="5D7CD5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68" name="Rectangle 47"/>
              <p:cNvSpPr>
                <a:spLocks noChangeArrowheads="1"/>
              </p:cNvSpPr>
              <p:nvPr/>
            </p:nvSpPr>
            <p:spPr bwMode="auto">
              <a:xfrm>
                <a:off x="2352" y="3024"/>
                <a:ext cx="48" cy="240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69" name="Rectangle 48"/>
              <p:cNvSpPr>
                <a:spLocks noChangeArrowheads="1"/>
              </p:cNvSpPr>
              <p:nvPr/>
            </p:nvSpPr>
            <p:spPr bwMode="auto">
              <a:xfrm>
                <a:off x="2305" y="3024"/>
                <a:ext cx="47" cy="240"/>
              </a:xfrm>
              <a:prstGeom prst="rect">
                <a:avLst/>
              </a:prstGeom>
              <a:solidFill>
                <a:srgbClr val="20B43C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266" name="AutoShape 49"/>
            <p:cNvSpPr>
              <a:spLocks noChangeArrowheads="1"/>
            </p:cNvSpPr>
            <p:nvPr/>
          </p:nvSpPr>
          <p:spPr bwMode="auto">
            <a:xfrm>
              <a:off x="2016" y="2942"/>
              <a:ext cx="192" cy="480"/>
            </a:xfrm>
            <a:prstGeom prst="roundRect">
              <a:avLst>
                <a:gd name="adj" fmla="val 16667"/>
              </a:avLst>
            </a:prstGeom>
            <a:noFill/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6" name="Group 50"/>
          <p:cNvGrpSpPr>
            <a:grpSpLocks/>
          </p:cNvGrpSpPr>
          <p:nvPr/>
        </p:nvGrpSpPr>
        <p:grpSpPr bwMode="auto">
          <a:xfrm>
            <a:off x="1905000" y="3973513"/>
            <a:ext cx="304800" cy="762000"/>
            <a:chOff x="1200" y="2935"/>
            <a:chExt cx="192" cy="480"/>
          </a:xfrm>
        </p:grpSpPr>
        <p:grpSp>
          <p:nvGrpSpPr>
            <p:cNvPr id="7" name="Group 51"/>
            <p:cNvGrpSpPr>
              <a:grpSpLocks/>
            </p:cNvGrpSpPr>
            <p:nvPr/>
          </p:nvGrpSpPr>
          <p:grpSpPr bwMode="auto">
            <a:xfrm>
              <a:off x="1208" y="3072"/>
              <a:ext cx="191" cy="288"/>
              <a:chOff x="1249" y="3024"/>
              <a:chExt cx="143" cy="288"/>
            </a:xfrm>
          </p:grpSpPr>
          <p:sp>
            <p:nvSpPr>
              <p:cNvPr id="273" name="Rectangle 52"/>
              <p:cNvSpPr>
                <a:spLocks noChangeArrowheads="1"/>
              </p:cNvSpPr>
              <p:nvPr/>
            </p:nvSpPr>
            <p:spPr bwMode="auto">
              <a:xfrm>
                <a:off x="1344" y="3120"/>
                <a:ext cx="48" cy="192"/>
              </a:xfrm>
              <a:prstGeom prst="rect">
                <a:avLst/>
              </a:prstGeom>
              <a:solidFill>
                <a:srgbClr val="5D7CD5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74" name="Rectangle 53"/>
              <p:cNvSpPr>
                <a:spLocks noChangeArrowheads="1"/>
              </p:cNvSpPr>
              <p:nvPr/>
            </p:nvSpPr>
            <p:spPr bwMode="auto">
              <a:xfrm>
                <a:off x="1296" y="3024"/>
                <a:ext cx="48" cy="288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75" name="Rectangle 54"/>
              <p:cNvSpPr>
                <a:spLocks noChangeArrowheads="1"/>
              </p:cNvSpPr>
              <p:nvPr/>
            </p:nvSpPr>
            <p:spPr bwMode="auto">
              <a:xfrm>
                <a:off x="1249" y="3264"/>
                <a:ext cx="47" cy="48"/>
              </a:xfrm>
              <a:prstGeom prst="rect">
                <a:avLst/>
              </a:prstGeom>
              <a:solidFill>
                <a:srgbClr val="20B43C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272" name="AutoShape 55"/>
            <p:cNvSpPr>
              <a:spLocks noChangeArrowheads="1"/>
            </p:cNvSpPr>
            <p:nvPr/>
          </p:nvSpPr>
          <p:spPr bwMode="auto">
            <a:xfrm>
              <a:off x="1200" y="2935"/>
              <a:ext cx="192" cy="480"/>
            </a:xfrm>
            <a:prstGeom prst="roundRect">
              <a:avLst>
                <a:gd name="adj" fmla="val 16667"/>
              </a:avLst>
            </a:prstGeom>
            <a:noFill/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8" name="Group 56"/>
          <p:cNvGrpSpPr>
            <a:grpSpLocks/>
          </p:cNvGrpSpPr>
          <p:nvPr/>
        </p:nvGrpSpPr>
        <p:grpSpPr bwMode="auto">
          <a:xfrm>
            <a:off x="1219200" y="5038725"/>
            <a:ext cx="304800" cy="762000"/>
            <a:chOff x="768" y="3606"/>
            <a:chExt cx="192" cy="480"/>
          </a:xfrm>
        </p:grpSpPr>
        <p:grpSp>
          <p:nvGrpSpPr>
            <p:cNvPr id="9" name="Group 57"/>
            <p:cNvGrpSpPr>
              <a:grpSpLocks/>
            </p:cNvGrpSpPr>
            <p:nvPr/>
          </p:nvGrpSpPr>
          <p:grpSpPr bwMode="auto">
            <a:xfrm>
              <a:off x="773" y="3792"/>
              <a:ext cx="191" cy="240"/>
              <a:chOff x="721" y="3744"/>
              <a:chExt cx="143" cy="240"/>
            </a:xfrm>
          </p:grpSpPr>
          <p:sp>
            <p:nvSpPr>
              <p:cNvPr id="279" name="Rectangle 58"/>
              <p:cNvSpPr>
                <a:spLocks noChangeArrowheads="1"/>
              </p:cNvSpPr>
              <p:nvPr/>
            </p:nvSpPr>
            <p:spPr bwMode="auto">
              <a:xfrm>
                <a:off x="816" y="3744"/>
                <a:ext cx="48" cy="240"/>
              </a:xfrm>
              <a:prstGeom prst="rect">
                <a:avLst/>
              </a:prstGeom>
              <a:solidFill>
                <a:srgbClr val="5D7CD5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80" name="Rectangle 59"/>
              <p:cNvSpPr>
                <a:spLocks noChangeArrowheads="1"/>
              </p:cNvSpPr>
              <p:nvPr/>
            </p:nvSpPr>
            <p:spPr bwMode="auto">
              <a:xfrm>
                <a:off x="768" y="3792"/>
                <a:ext cx="48" cy="192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81" name="Rectangle 60"/>
              <p:cNvSpPr>
                <a:spLocks noChangeArrowheads="1"/>
              </p:cNvSpPr>
              <p:nvPr/>
            </p:nvSpPr>
            <p:spPr bwMode="auto">
              <a:xfrm>
                <a:off x="721" y="3936"/>
                <a:ext cx="47" cy="48"/>
              </a:xfrm>
              <a:prstGeom prst="rect">
                <a:avLst/>
              </a:prstGeom>
              <a:solidFill>
                <a:srgbClr val="20B43C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278" name="AutoShape 61"/>
            <p:cNvSpPr>
              <a:spLocks noChangeArrowheads="1"/>
            </p:cNvSpPr>
            <p:nvPr/>
          </p:nvSpPr>
          <p:spPr bwMode="auto">
            <a:xfrm>
              <a:off x="768" y="3606"/>
              <a:ext cx="192" cy="480"/>
            </a:xfrm>
            <a:prstGeom prst="roundRect">
              <a:avLst>
                <a:gd name="adj" fmla="val 16667"/>
              </a:avLst>
            </a:prstGeom>
            <a:noFill/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0" name="Group 62"/>
          <p:cNvGrpSpPr>
            <a:grpSpLocks/>
          </p:cNvGrpSpPr>
          <p:nvPr/>
        </p:nvGrpSpPr>
        <p:grpSpPr bwMode="auto">
          <a:xfrm>
            <a:off x="381000" y="5029200"/>
            <a:ext cx="325438" cy="762000"/>
            <a:chOff x="240" y="3600"/>
            <a:chExt cx="205" cy="480"/>
          </a:xfrm>
        </p:grpSpPr>
        <p:grpSp>
          <p:nvGrpSpPr>
            <p:cNvPr id="11" name="Group 63"/>
            <p:cNvGrpSpPr>
              <a:grpSpLocks/>
            </p:cNvGrpSpPr>
            <p:nvPr/>
          </p:nvGrpSpPr>
          <p:grpSpPr bwMode="auto">
            <a:xfrm>
              <a:off x="242" y="3744"/>
              <a:ext cx="191" cy="288"/>
              <a:chOff x="289" y="3696"/>
              <a:chExt cx="143" cy="288"/>
            </a:xfrm>
          </p:grpSpPr>
          <p:sp>
            <p:nvSpPr>
              <p:cNvPr id="285" name="Rectangle 64"/>
              <p:cNvSpPr>
                <a:spLocks noChangeArrowheads="1"/>
              </p:cNvSpPr>
              <p:nvPr/>
            </p:nvSpPr>
            <p:spPr bwMode="auto">
              <a:xfrm>
                <a:off x="384" y="3696"/>
                <a:ext cx="48" cy="288"/>
              </a:xfrm>
              <a:prstGeom prst="rect">
                <a:avLst/>
              </a:prstGeom>
              <a:solidFill>
                <a:srgbClr val="5D7CD5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86" name="Rectangle 65"/>
              <p:cNvSpPr>
                <a:spLocks noChangeArrowheads="1"/>
              </p:cNvSpPr>
              <p:nvPr/>
            </p:nvSpPr>
            <p:spPr bwMode="auto">
              <a:xfrm>
                <a:off x="336" y="3888"/>
                <a:ext cx="48" cy="96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87" name="Rectangle 66"/>
              <p:cNvSpPr>
                <a:spLocks noChangeArrowheads="1"/>
              </p:cNvSpPr>
              <p:nvPr/>
            </p:nvSpPr>
            <p:spPr bwMode="auto">
              <a:xfrm>
                <a:off x="289" y="3936"/>
                <a:ext cx="47" cy="48"/>
              </a:xfrm>
              <a:prstGeom prst="rect">
                <a:avLst/>
              </a:prstGeom>
              <a:solidFill>
                <a:srgbClr val="20B43C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284" name="AutoShape 67"/>
            <p:cNvSpPr>
              <a:spLocks noChangeArrowheads="1"/>
            </p:cNvSpPr>
            <p:nvPr/>
          </p:nvSpPr>
          <p:spPr bwMode="auto">
            <a:xfrm>
              <a:off x="253" y="3600"/>
              <a:ext cx="192" cy="480"/>
            </a:xfrm>
            <a:prstGeom prst="roundRect">
              <a:avLst>
                <a:gd name="adj" fmla="val 16667"/>
              </a:avLst>
            </a:prstGeom>
            <a:noFill/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cxnSp>
        <p:nvCxnSpPr>
          <p:cNvPr id="57388" name="AutoShape 68"/>
          <p:cNvCxnSpPr>
            <a:cxnSpLocks noChangeShapeType="1"/>
            <a:stCxn id="244" idx="2"/>
            <a:endCxn id="272" idx="0"/>
          </p:cNvCxnSpPr>
          <p:nvPr/>
        </p:nvCxnSpPr>
        <p:spPr bwMode="auto">
          <a:xfrm>
            <a:off x="1524000" y="3600450"/>
            <a:ext cx="533400" cy="373063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57389" name="AutoShape 69"/>
          <p:cNvCxnSpPr>
            <a:cxnSpLocks noChangeShapeType="1"/>
            <a:stCxn id="245" idx="2"/>
            <a:endCxn id="260" idx="0"/>
          </p:cNvCxnSpPr>
          <p:nvPr/>
        </p:nvCxnSpPr>
        <p:spPr bwMode="auto">
          <a:xfrm flipH="1">
            <a:off x="2806700" y="3600450"/>
            <a:ext cx="317500" cy="369888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57390" name="AutoShape 70"/>
          <p:cNvCxnSpPr>
            <a:cxnSpLocks noChangeShapeType="1"/>
            <a:stCxn id="245" idx="2"/>
            <a:endCxn id="266" idx="0"/>
          </p:cNvCxnSpPr>
          <p:nvPr/>
        </p:nvCxnSpPr>
        <p:spPr bwMode="auto">
          <a:xfrm>
            <a:off x="3124200" y="3600450"/>
            <a:ext cx="228600" cy="384175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57391" name="AutoShape 71"/>
          <p:cNvCxnSpPr>
            <a:cxnSpLocks noChangeShapeType="1"/>
            <a:stCxn id="246" idx="2"/>
            <a:endCxn id="284" idx="0"/>
          </p:cNvCxnSpPr>
          <p:nvPr/>
        </p:nvCxnSpPr>
        <p:spPr bwMode="auto">
          <a:xfrm flipH="1">
            <a:off x="554038" y="4743450"/>
            <a:ext cx="436562" cy="285750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57392" name="AutoShape 72"/>
          <p:cNvCxnSpPr>
            <a:cxnSpLocks noChangeShapeType="1"/>
            <a:stCxn id="246" idx="2"/>
            <a:endCxn id="278" idx="0"/>
          </p:cNvCxnSpPr>
          <p:nvPr/>
        </p:nvCxnSpPr>
        <p:spPr bwMode="auto">
          <a:xfrm>
            <a:off x="990600" y="4743450"/>
            <a:ext cx="381000" cy="295275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293" name="Oval 73"/>
          <p:cNvSpPr>
            <a:spLocks noChangeArrowheads="1"/>
          </p:cNvSpPr>
          <p:nvPr/>
        </p:nvSpPr>
        <p:spPr bwMode="auto">
          <a:xfrm>
            <a:off x="1828800" y="4038600"/>
            <a:ext cx="457200" cy="762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grpSp>
        <p:nvGrpSpPr>
          <p:cNvPr id="12" name="Group 74"/>
          <p:cNvGrpSpPr>
            <a:grpSpLocks/>
          </p:cNvGrpSpPr>
          <p:nvPr/>
        </p:nvGrpSpPr>
        <p:grpSpPr bwMode="auto">
          <a:xfrm>
            <a:off x="7859713" y="5105400"/>
            <a:ext cx="317500" cy="762000"/>
            <a:chOff x="4951" y="3216"/>
            <a:chExt cx="200" cy="480"/>
          </a:xfrm>
        </p:grpSpPr>
        <p:sp>
          <p:nvSpPr>
            <p:cNvPr id="295" name="Rectangle 75"/>
            <p:cNvSpPr>
              <a:spLocks noChangeArrowheads="1"/>
            </p:cNvSpPr>
            <p:nvPr/>
          </p:nvSpPr>
          <p:spPr bwMode="auto">
            <a:xfrm>
              <a:off x="5087" y="3589"/>
              <a:ext cx="64" cy="48"/>
            </a:xfrm>
            <a:prstGeom prst="rect">
              <a:avLst/>
            </a:prstGeom>
            <a:solidFill>
              <a:srgbClr val="5D7CD5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6" name="Rectangle 76"/>
            <p:cNvSpPr>
              <a:spLocks noChangeArrowheads="1"/>
            </p:cNvSpPr>
            <p:nvPr/>
          </p:nvSpPr>
          <p:spPr bwMode="auto">
            <a:xfrm>
              <a:off x="5030" y="3456"/>
              <a:ext cx="58" cy="181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7" name="Rectangle 77"/>
            <p:cNvSpPr>
              <a:spLocks noChangeArrowheads="1"/>
            </p:cNvSpPr>
            <p:nvPr/>
          </p:nvSpPr>
          <p:spPr bwMode="auto">
            <a:xfrm>
              <a:off x="4961" y="3360"/>
              <a:ext cx="63" cy="282"/>
            </a:xfrm>
            <a:prstGeom prst="rect">
              <a:avLst/>
            </a:prstGeom>
            <a:solidFill>
              <a:srgbClr val="20B43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8" name="AutoShape 78"/>
            <p:cNvSpPr>
              <a:spLocks noChangeArrowheads="1"/>
            </p:cNvSpPr>
            <p:nvPr/>
          </p:nvSpPr>
          <p:spPr bwMode="auto">
            <a:xfrm>
              <a:off x="4951" y="3216"/>
              <a:ext cx="192" cy="480"/>
            </a:xfrm>
            <a:prstGeom prst="roundRect">
              <a:avLst>
                <a:gd name="adj" fmla="val 16667"/>
              </a:avLst>
            </a:prstGeom>
            <a:noFill/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3" name="Group 79"/>
          <p:cNvGrpSpPr>
            <a:grpSpLocks/>
          </p:cNvGrpSpPr>
          <p:nvPr/>
        </p:nvGrpSpPr>
        <p:grpSpPr bwMode="auto">
          <a:xfrm>
            <a:off x="8534400" y="4114800"/>
            <a:ext cx="304800" cy="762000"/>
            <a:chOff x="5376" y="2592"/>
            <a:chExt cx="192" cy="480"/>
          </a:xfrm>
        </p:grpSpPr>
        <p:sp>
          <p:nvSpPr>
            <p:cNvPr id="300" name="Rectangle 80"/>
            <p:cNvSpPr>
              <a:spLocks noChangeArrowheads="1"/>
            </p:cNvSpPr>
            <p:nvPr/>
          </p:nvSpPr>
          <p:spPr bwMode="auto">
            <a:xfrm>
              <a:off x="5495" y="2784"/>
              <a:ext cx="63" cy="220"/>
            </a:xfrm>
            <a:prstGeom prst="rect">
              <a:avLst/>
            </a:prstGeom>
            <a:solidFill>
              <a:srgbClr val="5D7CD5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1" name="Rectangle 81"/>
            <p:cNvSpPr>
              <a:spLocks noChangeArrowheads="1"/>
            </p:cNvSpPr>
            <p:nvPr/>
          </p:nvSpPr>
          <p:spPr bwMode="auto">
            <a:xfrm>
              <a:off x="5438" y="2832"/>
              <a:ext cx="63" cy="172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2" name="Rectangle 82"/>
            <p:cNvSpPr>
              <a:spLocks noChangeArrowheads="1"/>
            </p:cNvSpPr>
            <p:nvPr/>
          </p:nvSpPr>
          <p:spPr bwMode="auto">
            <a:xfrm>
              <a:off x="5376" y="2784"/>
              <a:ext cx="63" cy="220"/>
            </a:xfrm>
            <a:prstGeom prst="rect">
              <a:avLst/>
            </a:prstGeom>
            <a:solidFill>
              <a:srgbClr val="20B43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3" name="AutoShape 83"/>
            <p:cNvSpPr>
              <a:spLocks noChangeArrowheads="1"/>
            </p:cNvSpPr>
            <p:nvPr/>
          </p:nvSpPr>
          <p:spPr bwMode="auto">
            <a:xfrm>
              <a:off x="5376" y="2592"/>
              <a:ext cx="192" cy="480"/>
            </a:xfrm>
            <a:prstGeom prst="roundRect">
              <a:avLst>
                <a:gd name="adj" fmla="val 16667"/>
              </a:avLst>
            </a:prstGeom>
            <a:noFill/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4" name="Group 84"/>
          <p:cNvGrpSpPr>
            <a:grpSpLocks/>
          </p:cNvGrpSpPr>
          <p:nvPr/>
        </p:nvGrpSpPr>
        <p:grpSpPr bwMode="auto">
          <a:xfrm>
            <a:off x="6477000" y="3973513"/>
            <a:ext cx="304800" cy="762000"/>
            <a:chOff x="4080" y="2503"/>
            <a:chExt cx="192" cy="480"/>
          </a:xfrm>
        </p:grpSpPr>
        <p:sp>
          <p:nvSpPr>
            <p:cNvPr id="305" name="Rectangle 85"/>
            <p:cNvSpPr>
              <a:spLocks noChangeArrowheads="1"/>
            </p:cNvSpPr>
            <p:nvPr/>
          </p:nvSpPr>
          <p:spPr bwMode="auto">
            <a:xfrm>
              <a:off x="4087" y="2688"/>
              <a:ext cx="58" cy="240"/>
            </a:xfrm>
            <a:prstGeom prst="rect">
              <a:avLst/>
            </a:prstGeom>
            <a:solidFill>
              <a:srgbClr val="20B43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6" name="Rectangle 86"/>
            <p:cNvSpPr>
              <a:spLocks noChangeArrowheads="1"/>
            </p:cNvSpPr>
            <p:nvPr/>
          </p:nvSpPr>
          <p:spPr bwMode="auto">
            <a:xfrm>
              <a:off x="4198" y="2784"/>
              <a:ext cx="53" cy="144"/>
            </a:xfrm>
            <a:prstGeom prst="rect">
              <a:avLst/>
            </a:prstGeom>
            <a:solidFill>
              <a:srgbClr val="5D7CD5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7" name="Rectangle 87"/>
            <p:cNvSpPr>
              <a:spLocks noChangeArrowheads="1"/>
            </p:cNvSpPr>
            <p:nvPr/>
          </p:nvSpPr>
          <p:spPr bwMode="auto">
            <a:xfrm>
              <a:off x="4142" y="2736"/>
              <a:ext cx="55" cy="192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8" name="AutoShape 88"/>
            <p:cNvSpPr>
              <a:spLocks noChangeArrowheads="1"/>
            </p:cNvSpPr>
            <p:nvPr/>
          </p:nvSpPr>
          <p:spPr bwMode="auto">
            <a:xfrm>
              <a:off x="4080" y="2503"/>
              <a:ext cx="192" cy="480"/>
            </a:xfrm>
            <a:prstGeom prst="roundRect">
              <a:avLst>
                <a:gd name="adj" fmla="val 16667"/>
              </a:avLst>
            </a:prstGeom>
            <a:noFill/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5" name="Group 89"/>
          <p:cNvGrpSpPr>
            <a:grpSpLocks/>
          </p:cNvGrpSpPr>
          <p:nvPr/>
        </p:nvGrpSpPr>
        <p:grpSpPr bwMode="auto">
          <a:xfrm>
            <a:off x="5965825" y="3973513"/>
            <a:ext cx="304800" cy="762000"/>
            <a:chOff x="3758" y="2503"/>
            <a:chExt cx="192" cy="480"/>
          </a:xfrm>
        </p:grpSpPr>
        <p:sp>
          <p:nvSpPr>
            <p:cNvPr id="310" name="Rectangle 90"/>
            <p:cNvSpPr>
              <a:spLocks noChangeArrowheads="1"/>
            </p:cNvSpPr>
            <p:nvPr/>
          </p:nvSpPr>
          <p:spPr bwMode="auto">
            <a:xfrm>
              <a:off x="3824" y="2736"/>
              <a:ext cx="64" cy="19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1" name="Rectangle 91"/>
            <p:cNvSpPr>
              <a:spLocks noChangeArrowheads="1"/>
            </p:cNvSpPr>
            <p:nvPr/>
          </p:nvSpPr>
          <p:spPr bwMode="auto">
            <a:xfrm>
              <a:off x="3884" y="2640"/>
              <a:ext cx="52" cy="289"/>
            </a:xfrm>
            <a:prstGeom prst="rect">
              <a:avLst/>
            </a:prstGeom>
            <a:solidFill>
              <a:srgbClr val="5D7CD5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2" name="Rectangle 92"/>
            <p:cNvSpPr>
              <a:spLocks noChangeArrowheads="1"/>
            </p:cNvSpPr>
            <p:nvPr/>
          </p:nvSpPr>
          <p:spPr bwMode="auto">
            <a:xfrm>
              <a:off x="3758" y="2881"/>
              <a:ext cx="62" cy="48"/>
            </a:xfrm>
            <a:prstGeom prst="rect">
              <a:avLst/>
            </a:prstGeom>
            <a:solidFill>
              <a:srgbClr val="20B43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3" name="AutoShape 93"/>
            <p:cNvSpPr>
              <a:spLocks noChangeArrowheads="1"/>
            </p:cNvSpPr>
            <p:nvPr/>
          </p:nvSpPr>
          <p:spPr bwMode="auto">
            <a:xfrm>
              <a:off x="3758" y="2503"/>
              <a:ext cx="192" cy="480"/>
            </a:xfrm>
            <a:prstGeom prst="roundRect">
              <a:avLst>
                <a:gd name="adj" fmla="val 16667"/>
              </a:avLst>
            </a:prstGeom>
            <a:noFill/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6" name="Group 94"/>
          <p:cNvGrpSpPr>
            <a:grpSpLocks/>
          </p:cNvGrpSpPr>
          <p:nvPr/>
        </p:nvGrpSpPr>
        <p:grpSpPr bwMode="auto">
          <a:xfrm>
            <a:off x="7194550" y="5094288"/>
            <a:ext cx="325438" cy="762000"/>
            <a:chOff x="4532" y="3209"/>
            <a:chExt cx="205" cy="480"/>
          </a:xfrm>
        </p:grpSpPr>
        <p:sp>
          <p:nvSpPr>
            <p:cNvPr id="315" name="Rectangle 95"/>
            <p:cNvSpPr>
              <a:spLocks noChangeArrowheads="1"/>
            </p:cNvSpPr>
            <p:nvPr/>
          </p:nvSpPr>
          <p:spPr bwMode="auto">
            <a:xfrm>
              <a:off x="4651" y="3552"/>
              <a:ext cx="56" cy="89"/>
            </a:xfrm>
            <a:prstGeom prst="rect">
              <a:avLst/>
            </a:prstGeom>
            <a:solidFill>
              <a:srgbClr val="5D7CD5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6" name="Rectangle 96"/>
            <p:cNvSpPr>
              <a:spLocks noChangeArrowheads="1"/>
            </p:cNvSpPr>
            <p:nvPr/>
          </p:nvSpPr>
          <p:spPr bwMode="auto">
            <a:xfrm>
              <a:off x="4594" y="3312"/>
              <a:ext cx="62" cy="329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7" name="Rectangle 97"/>
            <p:cNvSpPr>
              <a:spLocks noChangeArrowheads="1"/>
            </p:cNvSpPr>
            <p:nvPr/>
          </p:nvSpPr>
          <p:spPr bwMode="auto">
            <a:xfrm>
              <a:off x="4532" y="3593"/>
              <a:ext cx="62" cy="48"/>
            </a:xfrm>
            <a:prstGeom prst="rect">
              <a:avLst/>
            </a:prstGeom>
            <a:solidFill>
              <a:srgbClr val="20B43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8" name="AutoShape 98"/>
            <p:cNvSpPr>
              <a:spLocks noChangeArrowheads="1"/>
            </p:cNvSpPr>
            <p:nvPr/>
          </p:nvSpPr>
          <p:spPr bwMode="auto">
            <a:xfrm>
              <a:off x="4545" y="3209"/>
              <a:ext cx="192" cy="480"/>
            </a:xfrm>
            <a:prstGeom prst="roundRect">
              <a:avLst>
                <a:gd name="adj" fmla="val 16667"/>
              </a:avLst>
            </a:prstGeom>
            <a:noFill/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19" name="Oval 99"/>
          <p:cNvSpPr>
            <a:spLocks noChangeArrowheads="1"/>
          </p:cNvSpPr>
          <p:nvPr/>
        </p:nvSpPr>
        <p:spPr bwMode="auto">
          <a:xfrm>
            <a:off x="7097713" y="5181600"/>
            <a:ext cx="457200" cy="762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320" name="Rectangle 101"/>
          <p:cNvSpPr>
            <a:spLocks noChangeArrowheads="1"/>
          </p:cNvSpPr>
          <p:nvPr/>
        </p:nvSpPr>
        <p:spPr bwMode="auto">
          <a:xfrm>
            <a:off x="4695825" y="5486400"/>
            <a:ext cx="180975" cy="219075"/>
          </a:xfrm>
          <a:prstGeom prst="rect">
            <a:avLst/>
          </a:prstGeom>
          <a:solidFill>
            <a:srgbClr val="5D7CD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321" name="Rectangle 102"/>
          <p:cNvSpPr>
            <a:spLocks noChangeArrowheads="1"/>
          </p:cNvSpPr>
          <p:nvPr/>
        </p:nvSpPr>
        <p:spPr bwMode="auto">
          <a:xfrm>
            <a:off x="4521200" y="4724400"/>
            <a:ext cx="173038" cy="981075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322" name="Rectangle 103"/>
          <p:cNvSpPr>
            <a:spLocks noChangeArrowheads="1"/>
          </p:cNvSpPr>
          <p:nvPr/>
        </p:nvSpPr>
        <p:spPr bwMode="auto">
          <a:xfrm>
            <a:off x="4352925" y="5576888"/>
            <a:ext cx="173038" cy="128587"/>
          </a:xfrm>
          <a:prstGeom prst="rect">
            <a:avLst/>
          </a:prstGeom>
          <a:solidFill>
            <a:srgbClr val="20B43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323" name="AutoShape 104"/>
          <p:cNvSpPr>
            <a:spLocks noChangeArrowheads="1"/>
          </p:cNvSpPr>
          <p:nvPr/>
        </p:nvSpPr>
        <p:spPr bwMode="auto">
          <a:xfrm>
            <a:off x="4351338" y="4724400"/>
            <a:ext cx="525462" cy="1143000"/>
          </a:xfrm>
          <a:prstGeom prst="roundRect">
            <a:avLst>
              <a:gd name="adj" fmla="val 16667"/>
            </a:avLst>
          </a:prstGeom>
          <a:noFill/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cxnSp>
        <p:nvCxnSpPr>
          <p:cNvPr id="57404" name="AutoShape 105"/>
          <p:cNvCxnSpPr>
            <a:cxnSpLocks noChangeShapeType="1"/>
            <a:stCxn id="293" idx="4"/>
            <a:endCxn id="323" idx="1"/>
          </p:cNvCxnSpPr>
          <p:nvPr/>
        </p:nvCxnSpPr>
        <p:spPr bwMode="auto">
          <a:xfrm>
            <a:off x="2057400" y="4819650"/>
            <a:ext cx="2293938" cy="47625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57405" name="AutoShape 106"/>
          <p:cNvCxnSpPr>
            <a:cxnSpLocks noChangeShapeType="1"/>
            <a:stCxn id="319" idx="2"/>
            <a:endCxn id="323" idx="3"/>
          </p:cNvCxnSpPr>
          <p:nvPr/>
        </p:nvCxnSpPr>
        <p:spPr bwMode="auto">
          <a:xfrm flipH="1" flipV="1">
            <a:off x="4876800" y="5295900"/>
            <a:ext cx="2201863" cy="2667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57406" name="AutoShape 107"/>
          <p:cNvCxnSpPr>
            <a:cxnSpLocks noChangeShapeType="1"/>
            <a:stCxn id="222" idx="2"/>
            <a:endCxn id="323" idx="0"/>
          </p:cNvCxnSpPr>
          <p:nvPr/>
        </p:nvCxnSpPr>
        <p:spPr bwMode="auto">
          <a:xfrm flipH="1">
            <a:off x="4614863" y="3627438"/>
            <a:ext cx="71437" cy="1096962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327" name="Text Box 108"/>
          <p:cNvSpPr txBox="1">
            <a:spLocks noChangeArrowheads="1"/>
          </p:cNvSpPr>
          <p:nvPr/>
        </p:nvSpPr>
        <p:spPr bwMode="auto">
          <a:xfrm>
            <a:off x="152400" y="5826125"/>
            <a:ext cx="2362200" cy="3460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600" kern="0">
                <a:solidFill>
                  <a:srgbClr val="20B43C"/>
                </a:solidFill>
              </a:rPr>
              <a:t>Ground  </a:t>
            </a:r>
            <a:r>
              <a:rPr lang="en-US" sz="1600" kern="0">
                <a:solidFill>
                  <a:srgbClr val="FF0000"/>
                </a:solidFill>
              </a:rPr>
              <a:t>Vertical  </a:t>
            </a:r>
            <a:r>
              <a:rPr lang="en-US" sz="1600" kern="0">
                <a:solidFill>
                  <a:srgbClr val="5D7CD5"/>
                </a:solidFill>
              </a:rPr>
              <a:t>Sky</a:t>
            </a:r>
          </a:p>
        </p:txBody>
      </p:sp>
      <p:pic>
        <p:nvPicPr>
          <p:cNvPr id="57408" name="Picture 1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1371600"/>
            <a:ext cx="1030288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9" name="Text Box 110"/>
          <p:cNvSpPr txBox="1">
            <a:spLocks noChangeArrowheads="1"/>
          </p:cNvSpPr>
          <p:nvPr/>
        </p:nvSpPr>
        <p:spPr bwMode="auto">
          <a:xfrm>
            <a:off x="7010400" y="6521450"/>
            <a:ext cx="2133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600" kern="0">
                <a:solidFill>
                  <a:sysClr val="windowText" lastClr="000000"/>
                </a:solidFill>
              </a:rPr>
              <a:t>[Collins et al. 2002]</a:t>
            </a:r>
          </a:p>
        </p:txBody>
      </p:sp>
      <p:sp>
        <p:nvSpPr>
          <p:cNvPr id="330" name="Text Box 111"/>
          <p:cNvSpPr txBox="1">
            <a:spLocks noChangeArrowheads="1"/>
          </p:cNvSpPr>
          <p:nvPr/>
        </p:nvSpPr>
        <p:spPr bwMode="auto">
          <a:xfrm>
            <a:off x="3124200" y="5715000"/>
            <a:ext cx="3657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kern="0">
                <a:solidFill>
                  <a:sysClr val="windowText" lastClr="000000"/>
                </a:solidFill>
              </a:rPr>
              <a:t>P(</a:t>
            </a:r>
            <a:r>
              <a:rPr lang="en-US" i="1" kern="0">
                <a:solidFill>
                  <a:sysClr val="windowText" lastClr="000000"/>
                </a:solidFill>
              </a:rPr>
              <a:t>label </a:t>
            </a:r>
            <a:r>
              <a:rPr lang="en-US" kern="0">
                <a:solidFill>
                  <a:sysClr val="windowText" lastClr="000000"/>
                </a:solidFill>
              </a:rPr>
              <a:t>| </a:t>
            </a:r>
            <a:r>
              <a:rPr lang="en-US" i="1" kern="0">
                <a:solidFill>
                  <a:sysClr val="windowText" lastClr="000000"/>
                </a:solidFill>
              </a:rPr>
              <a:t>good segment</a:t>
            </a:r>
            <a:r>
              <a:rPr lang="en-US" kern="0">
                <a:solidFill>
                  <a:sysClr val="windowText" lastClr="000000"/>
                </a:solidFill>
              </a:rPr>
              <a:t>, </a:t>
            </a:r>
            <a:r>
              <a:rPr lang="en-US" i="1" kern="0">
                <a:solidFill>
                  <a:sysClr val="windowText" lastClr="000000"/>
                </a:solidFill>
              </a:rPr>
              <a:t>data</a:t>
            </a:r>
            <a:r>
              <a:rPr lang="en-US" kern="0">
                <a:solidFill>
                  <a:sysClr val="windowText" lastClr="000000"/>
                </a:solidFill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Using Boosted Decision Trees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Flexible: can deal with both continuous and categorical variables</a:t>
            </a:r>
          </a:p>
          <a:p>
            <a:r>
              <a:rPr lang="en-US" smtClean="0"/>
              <a:t>How to control bias/variance trade-off</a:t>
            </a:r>
          </a:p>
          <a:p>
            <a:pPr lvl="1"/>
            <a:r>
              <a:rPr lang="en-US" smtClean="0"/>
              <a:t>Size of trees</a:t>
            </a:r>
          </a:p>
          <a:p>
            <a:pPr lvl="1"/>
            <a:r>
              <a:rPr lang="en-US" smtClean="0"/>
              <a:t>Number of trees</a:t>
            </a:r>
          </a:p>
          <a:p>
            <a:r>
              <a:rPr lang="en-US" smtClean="0"/>
              <a:t>Boosting trees often works best with a small number of well-designed features</a:t>
            </a:r>
          </a:p>
          <a:p>
            <a:r>
              <a:rPr lang="en-US" smtClean="0"/>
              <a:t>Boosting “stubs” can give a fast classifier</a:t>
            </a:r>
          </a:p>
          <a:p>
            <a:pPr lvl="1">
              <a:buFont typeface="Arial" charset="0"/>
              <a:buNone/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Clustering (unsupervised)</a:t>
            </a:r>
          </a:p>
        </p:txBody>
      </p:sp>
      <p:grpSp>
        <p:nvGrpSpPr>
          <p:cNvPr id="2" name="Group 47"/>
          <p:cNvGrpSpPr>
            <a:grpSpLocks/>
          </p:cNvGrpSpPr>
          <p:nvPr/>
        </p:nvGrpSpPr>
        <p:grpSpPr bwMode="auto">
          <a:xfrm>
            <a:off x="5181600" y="1981200"/>
            <a:ext cx="3430588" cy="3417888"/>
            <a:chOff x="4723606" y="1981200"/>
            <a:chExt cx="3429794" cy="3417332"/>
          </a:xfrm>
        </p:grpSpPr>
        <p:sp>
          <p:nvSpPr>
            <p:cNvPr id="59415" name="TextBox 4"/>
            <p:cNvSpPr txBox="1">
              <a:spLocks noChangeArrowheads="1"/>
            </p:cNvSpPr>
            <p:nvPr/>
          </p:nvSpPr>
          <p:spPr bwMode="auto">
            <a:xfrm>
              <a:off x="6400800" y="2819400"/>
              <a:ext cx="31290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59416" name="TextBox 5"/>
            <p:cNvSpPr txBox="1">
              <a:spLocks noChangeArrowheads="1"/>
            </p:cNvSpPr>
            <p:nvPr/>
          </p:nvSpPr>
          <p:spPr bwMode="auto">
            <a:xfrm>
              <a:off x="6934200" y="2819400"/>
              <a:ext cx="31290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59417" name="TextBox 6"/>
            <p:cNvSpPr txBox="1">
              <a:spLocks noChangeArrowheads="1"/>
            </p:cNvSpPr>
            <p:nvPr/>
          </p:nvSpPr>
          <p:spPr bwMode="auto">
            <a:xfrm>
              <a:off x="6934200" y="3505200"/>
              <a:ext cx="31290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59418" name="TextBox 7"/>
            <p:cNvSpPr txBox="1">
              <a:spLocks noChangeArrowheads="1"/>
            </p:cNvSpPr>
            <p:nvPr/>
          </p:nvSpPr>
          <p:spPr bwMode="auto">
            <a:xfrm>
              <a:off x="7467600" y="3352800"/>
              <a:ext cx="2286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59419" name="TextBox 9"/>
            <p:cNvSpPr txBox="1">
              <a:spLocks noChangeArrowheads="1"/>
            </p:cNvSpPr>
            <p:nvPr/>
          </p:nvSpPr>
          <p:spPr bwMode="auto">
            <a:xfrm>
              <a:off x="5105400" y="2983468"/>
              <a:ext cx="31290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B050"/>
                  </a:solidFill>
                </a:rPr>
                <a:t>x</a:t>
              </a:r>
            </a:p>
          </p:txBody>
        </p:sp>
        <p:sp>
          <p:nvSpPr>
            <p:cNvPr id="59420" name="TextBox 10"/>
            <p:cNvSpPr txBox="1">
              <a:spLocks noChangeArrowheads="1"/>
            </p:cNvSpPr>
            <p:nvPr/>
          </p:nvSpPr>
          <p:spPr bwMode="auto">
            <a:xfrm>
              <a:off x="6096000" y="2362200"/>
              <a:ext cx="31290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59421" name="TextBox 12"/>
            <p:cNvSpPr txBox="1">
              <a:spLocks noChangeArrowheads="1"/>
            </p:cNvSpPr>
            <p:nvPr/>
          </p:nvSpPr>
          <p:spPr bwMode="auto">
            <a:xfrm>
              <a:off x="6019800" y="2667000"/>
              <a:ext cx="32573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o</a:t>
              </a:r>
            </a:p>
          </p:txBody>
        </p:sp>
        <p:sp>
          <p:nvSpPr>
            <p:cNvPr id="59422" name="TextBox 14"/>
            <p:cNvSpPr txBox="1">
              <a:spLocks noChangeArrowheads="1"/>
            </p:cNvSpPr>
            <p:nvPr/>
          </p:nvSpPr>
          <p:spPr bwMode="auto">
            <a:xfrm>
              <a:off x="5029200" y="3962400"/>
              <a:ext cx="32573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59423" name="TextBox 15"/>
            <p:cNvSpPr txBox="1">
              <a:spLocks noChangeArrowheads="1"/>
            </p:cNvSpPr>
            <p:nvPr/>
          </p:nvSpPr>
          <p:spPr bwMode="auto">
            <a:xfrm>
              <a:off x="5181600" y="3429000"/>
              <a:ext cx="32573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59424" name="TextBox 16"/>
            <p:cNvSpPr txBox="1">
              <a:spLocks noChangeArrowheads="1"/>
            </p:cNvSpPr>
            <p:nvPr/>
          </p:nvSpPr>
          <p:spPr bwMode="auto">
            <a:xfrm>
              <a:off x="5791200" y="4343400"/>
              <a:ext cx="32573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59425" name="TextBox 17"/>
            <p:cNvSpPr txBox="1">
              <a:spLocks noChangeArrowheads="1"/>
            </p:cNvSpPr>
            <p:nvPr/>
          </p:nvSpPr>
          <p:spPr bwMode="auto">
            <a:xfrm>
              <a:off x="5867400" y="3657600"/>
              <a:ext cx="32573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V="1">
              <a:off x="4725194" y="4952517"/>
              <a:ext cx="3428206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427" name="TextBox 22"/>
            <p:cNvSpPr txBox="1">
              <a:spLocks noChangeArrowheads="1"/>
            </p:cNvSpPr>
            <p:nvPr/>
          </p:nvSpPr>
          <p:spPr bwMode="auto">
            <a:xfrm>
              <a:off x="4953000" y="5029200"/>
              <a:ext cx="42832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x1</a:t>
              </a:r>
            </a:p>
          </p:txBody>
        </p:sp>
        <p:sp>
          <p:nvSpPr>
            <p:cNvPr id="59428" name="TextBox 43"/>
            <p:cNvSpPr txBox="1">
              <a:spLocks noChangeArrowheads="1"/>
            </p:cNvSpPr>
            <p:nvPr/>
          </p:nvSpPr>
          <p:spPr bwMode="auto">
            <a:xfrm>
              <a:off x="6087894" y="3505200"/>
              <a:ext cx="31290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B050"/>
                  </a:solidFill>
                </a:rPr>
                <a:t>x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rot="5400000" flipH="1" flipV="1">
              <a:off x="3237948" y="3466858"/>
              <a:ext cx="2972904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46"/>
          <p:cNvGrpSpPr>
            <a:grpSpLocks/>
          </p:cNvGrpSpPr>
          <p:nvPr/>
        </p:nvGrpSpPr>
        <p:grpSpPr bwMode="auto">
          <a:xfrm>
            <a:off x="228600" y="1905000"/>
            <a:ext cx="4038600" cy="3417888"/>
            <a:chOff x="609600" y="1905000"/>
            <a:chExt cx="4038600" cy="3417332"/>
          </a:xfrm>
        </p:grpSpPr>
        <p:sp>
          <p:nvSpPr>
            <p:cNvPr id="59398" name="TextBox 21"/>
            <p:cNvSpPr txBox="1">
              <a:spLocks noChangeArrowheads="1"/>
            </p:cNvSpPr>
            <p:nvPr/>
          </p:nvSpPr>
          <p:spPr bwMode="auto">
            <a:xfrm>
              <a:off x="4114800" y="4495800"/>
              <a:ext cx="42832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x2</a:t>
              </a:r>
            </a:p>
          </p:txBody>
        </p:sp>
        <p:sp>
          <p:nvSpPr>
            <p:cNvPr id="59399" name="TextBox 24"/>
            <p:cNvSpPr txBox="1">
              <a:spLocks noChangeArrowheads="1"/>
            </p:cNvSpPr>
            <p:nvPr/>
          </p:nvSpPr>
          <p:spPr bwMode="auto">
            <a:xfrm>
              <a:off x="2895600" y="2743200"/>
              <a:ext cx="31931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/>
                <a:t>+</a:t>
              </a:r>
            </a:p>
          </p:txBody>
        </p:sp>
        <p:sp>
          <p:nvSpPr>
            <p:cNvPr id="59400" name="TextBox 25"/>
            <p:cNvSpPr txBox="1">
              <a:spLocks noChangeArrowheads="1"/>
            </p:cNvSpPr>
            <p:nvPr/>
          </p:nvSpPr>
          <p:spPr bwMode="auto">
            <a:xfrm>
              <a:off x="3429000" y="2743200"/>
              <a:ext cx="31931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/>
                <a:t>+</a:t>
              </a:r>
            </a:p>
          </p:txBody>
        </p:sp>
        <p:sp>
          <p:nvSpPr>
            <p:cNvPr id="59401" name="TextBox 26"/>
            <p:cNvSpPr txBox="1">
              <a:spLocks noChangeArrowheads="1"/>
            </p:cNvSpPr>
            <p:nvPr/>
          </p:nvSpPr>
          <p:spPr bwMode="auto">
            <a:xfrm>
              <a:off x="3429000" y="3429000"/>
              <a:ext cx="31931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/>
                <a:t>+</a:t>
              </a:r>
            </a:p>
          </p:txBody>
        </p:sp>
        <p:sp>
          <p:nvSpPr>
            <p:cNvPr id="59402" name="TextBox 27"/>
            <p:cNvSpPr txBox="1">
              <a:spLocks noChangeArrowheads="1"/>
            </p:cNvSpPr>
            <p:nvPr/>
          </p:nvSpPr>
          <p:spPr bwMode="auto">
            <a:xfrm>
              <a:off x="3962400" y="3276600"/>
              <a:ext cx="2286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/>
                <a:t>+</a:t>
              </a:r>
            </a:p>
          </p:txBody>
        </p:sp>
        <p:sp>
          <p:nvSpPr>
            <p:cNvPr id="59403" name="TextBox 29"/>
            <p:cNvSpPr txBox="1">
              <a:spLocks noChangeArrowheads="1"/>
            </p:cNvSpPr>
            <p:nvPr/>
          </p:nvSpPr>
          <p:spPr bwMode="auto">
            <a:xfrm>
              <a:off x="1600200" y="2831068"/>
              <a:ext cx="31931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/>
                <a:t>+</a:t>
              </a:r>
            </a:p>
          </p:txBody>
        </p:sp>
        <p:sp>
          <p:nvSpPr>
            <p:cNvPr id="59404" name="TextBox 30"/>
            <p:cNvSpPr txBox="1">
              <a:spLocks noChangeArrowheads="1"/>
            </p:cNvSpPr>
            <p:nvPr/>
          </p:nvSpPr>
          <p:spPr bwMode="auto">
            <a:xfrm>
              <a:off x="2590800" y="2286000"/>
              <a:ext cx="31931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/>
                <a:t>+</a:t>
              </a:r>
            </a:p>
          </p:txBody>
        </p:sp>
        <p:sp>
          <p:nvSpPr>
            <p:cNvPr id="59405" name="TextBox 32"/>
            <p:cNvSpPr txBox="1">
              <a:spLocks noChangeArrowheads="1"/>
            </p:cNvSpPr>
            <p:nvPr/>
          </p:nvSpPr>
          <p:spPr bwMode="auto">
            <a:xfrm>
              <a:off x="2514600" y="2590800"/>
              <a:ext cx="32573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/>
                <a:t>+</a:t>
              </a:r>
            </a:p>
          </p:txBody>
        </p:sp>
        <p:sp>
          <p:nvSpPr>
            <p:cNvPr id="59406" name="TextBox 34"/>
            <p:cNvSpPr txBox="1">
              <a:spLocks noChangeArrowheads="1"/>
            </p:cNvSpPr>
            <p:nvPr/>
          </p:nvSpPr>
          <p:spPr bwMode="auto">
            <a:xfrm>
              <a:off x="1524000" y="3886200"/>
              <a:ext cx="32573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/>
                <a:t>+</a:t>
              </a:r>
            </a:p>
          </p:txBody>
        </p:sp>
        <p:sp>
          <p:nvSpPr>
            <p:cNvPr id="59407" name="TextBox 35"/>
            <p:cNvSpPr txBox="1">
              <a:spLocks noChangeArrowheads="1"/>
            </p:cNvSpPr>
            <p:nvPr/>
          </p:nvSpPr>
          <p:spPr bwMode="auto">
            <a:xfrm>
              <a:off x="1676400" y="3352800"/>
              <a:ext cx="32573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/>
                <a:t>+</a:t>
              </a:r>
            </a:p>
          </p:txBody>
        </p:sp>
        <p:sp>
          <p:nvSpPr>
            <p:cNvPr id="59408" name="TextBox 36"/>
            <p:cNvSpPr txBox="1">
              <a:spLocks noChangeArrowheads="1"/>
            </p:cNvSpPr>
            <p:nvPr/>
          </p:nvSpPr>
          <p:spPr bwMode="auto">
            <a:xfrm>
              <a:off x="2286000" y="4267200"/>
              <a:ext cx="32573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/>
                <a:t>+</a:t>
              </a:r>
            </a:p>
          </p:txBody>
        </p:sp>
        <p:sp>
          <p:nvSpPr>
            <p:cNvPr id="59409" name="TextBox 37"/>
            <p:cNvSpPr txBox="1">
              <a:spLocks noChangeArrowheads="1"/>
            </p:cNvSpPr>
            <p:nvPr/>
          </p:nvSpPr>
          <p:spPr bwMode="auto">
            <a:xfrm>
              <a:off x="2362200" y="3581400"/>
              <a:ext cx="32573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/>
                <a:t>+</a:t>
              </a:r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 rot="5400000" flipH="1" flipV="1">
              <a:off x="-268045" y="3390658"/>
              <a:ext cx="2972904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flipV="1">
              <a:off x="1219200" y="4876317"/>
              <a:ext cx="34290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412" name="TextBox 41"/>
            <p:cNvSpPr txBox="1">
              <a:spLocks noChangeArrowheads="1"/>
            </p:cNvSpPr>
            <p:nvPr/>
          </p:nvSpPr>
          <p:spPr bwMode="auto">
            <a:xfrm>
              <a:off x="609600" y="4419600"/>
              <a:ext cx="42832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x2</a:t>
              </a:r>
            </a:p>
          </p:txBody>
        </p:sp>
        <p:sp>
          <p:nvSpPr>
            <p:cNvPr id="59413" name="TextBox 42"/>
            <p:cNvSpPr txBox="1">
              <a:spLocks noChangeArrowheads="1"/>
            </p:cNvSpPr>
            <p:nvPr/>
          </p:nvSpPr>
          <p:spPr bwMode="auto">
            <a:xfrm>
              <a:off x="1447800" y="4953000"/>
              <a:ext cx="42832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x1</a:t>
              </a:r>
            </a:p>
          </p:txBody>
        </p:sp>
        <p:sp>
          <p:nvSpPr>
            <p:cNvPr id="59414" name="TextBox 44"/>
            <p:cNvSpPr txBox="1">
              <a:spLocks noChangeArrowheads="1"/>
            </p:cNvSpPr>
            <p:nvPr/>
          </p:nvSpPr>
          <p:spPr bwMode="auto">
            <a:xfrm>
              <a:off x="2576282" y="3429000"/>
              <a:ext cx="31931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/>
                <a:t>+</a:t>
              </a:r>
            </a:p>
          </p:txBody>
        </p:sp>
      </p:grpSp>
      <p:sp>
        <p:nvSpPr>
          <p:cNvPr id="49" name="Right Arrow 48"/>
          <p:cNvSpPr/>
          <p:nvPr/>
        </p:nvSpPr>
        <p:spPr>
          <a:xfrm>
            <a:off x="4495800" y="32766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class: </a:t>
            </a:r>
            <a:r>
              <a:rPr lang="en-US" dirty="0" smtClean="0"/>
              <a:t>classifiers and objects</a:t>
            </a:r>
            <a:endParaRPr lang="en-US" dirty="0" smtClean="0"/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More about classifiers</a:t>
            </a:r>
          </a:p>
          <a:p>
            <a:endParaRPr lang="en-US" dirty="0" smtClean="0"/>
          </a:p>
          <a:p>
            <a:r>
              <a:rPr lang="en-US" dirty="0" smtClean="0"/>
              <a:t>Object categories and representation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Two ways to think about classifiers</a:t>
            </a:r>
          </a:p>
        </p:txBody>
      </p:sp>
      <p:sp>
        <p:nvSpPr>
          <p:cNvPr id="604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Calibri" pitchFamily="34" charset="0"/>
              <a:buAutoNum type="arabicPeriod"/>
            </a:pPr>
            <a:endParaRPr lang="en-US" dirty="0" smtClean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What is the objective? What are the parameters?  How are the parameters learned? How is the learning regularized?  How is inference performed?</a:t>
            </a:r>
          </a:p>
          <a:p>
            <a:pPr marL="514350" indent="-514350">
              <a:buFont typeface="Calibri" pitchFamily="34" charset="0"/>
              <a:buAutoNum type="arabicPeriod"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Ideals for a classification algorithm</a:t>
            </a:r>
            <a:endParaRPr lang="en-US" dirty="0" smtClean="0"/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638800"/>
          </a:xfrm>
        </p:spPr>
        <p:txBody>
          <a:bodyPr>
            <a:normAutofit fontScale="85000" lnSpcReduction="20000"/>
          </a:bodyPr>
          <a:lstStyle/>
          <a:p>
            <a:pPr>
              <a:buFont typeface="Arial" pitchFamily="34" charset="0"/>
              <a:buChar char="•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Objective function: encodes the right loss for the problem</a:t>
            </a:r>
          </a:p>
          <a:p>
            <a:pPr>
              <a:buFont typeface="Arial" pitchFamily="34" charset="0"/>
              <a:buChar char="•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Parameterization: </a:t>
            </a:r>
            <a:r>
              <a:rPr lang="en-US" dirty="0" smtClean="0"/>
              <a:t>takes advantage of the structure of the problem</a:t>
            </a: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Regularization: </a:t>
            </a:r>
            <a:r>
              <a:rPr lang="en-US" dirty="0" smtClean="0"/>
              <a:t>good priors on the parameters</a:t>
            </a: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Training algorithm: can find parameters that maximize objective on training set</a:t>
            </a:r>
          </a:p>
          <a:p>
            <a:pPr>
              <a:buFont typeface="Arial" pitchFamily="34" charset="0"/>
              <a:buChar char="•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Inference algorithm: can </a:t>
            </a:r>
            <a:r>
              <a:rPr lang="en-US" dirty="0" smtClean="0"/>
              <a:t>solve for labels that maximize </a:t>
            </a:r>
            <a:r>
              <a:rPr lang="en-US" dirty="0" smtClean="0"/>
              <a:t>objective </a:t>
            </a:r>
            <a:r>
              <a:rPr lang="en-US" dirty="0" smtClean="0"/>
              <a:t>function for a test example</a:t>
            </a:r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Two ways to think about classifiers</a:t>
            </a:r>
          </a:p>
        </p:txBody>
      </p:sp>
      <p:sp>
        <p:nvSpPr>
          <p:cNvPr id="604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Calibri" pitchFamily="34" charset="0"/>
              <a:buAutoNum type="arabicPeriod"/>
            </a:pPr>
            <a:endParaRPr lang="en-US" dirty="0" smtClean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What is the objective? What are the parameters?  How are the parameters learned? How is the learning regularized?  How is inference performed?</a:t>
            </a:r>
          </a:p>
          <a:p>
            <a:pPr marL="514350" indent="-514350">
              <a:buFont typeface="Calibri" pitchFamily="34" charset="0"/>
              <a:buAutoNum type="arabicPeriod"/>
            </a:pPr>
            <a:endParaRPr lang="en-US" dirty="0" smtClean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How is the data modeled?  How is similarity defined?  What is the shape of the boundary?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Comparison</a:t>
            </a:r>
          </a:p>
        </p:txBody>
      </p:sp>
      <p:sp>
        <p:nvSpPr>
          <p:cNvPr id="2060" name="TextBox 3"/>
          <p:cNvSpPr txBox="1">
            <a:spLocks noChangeArrowheads="1"/>
          </p:cNvSpPr>
          <p:nvPr/>
        </p:nvSpPr>
        <p:spPr bwMode="auto">
          <a:xfrm>
            <a:off x="0" y="1603375"/>
            <a:ext cx="1371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Naïve Bayes</a:t>
            </a:r>
          </a:p>
        </p:txBody>
      </p:sp>
      <p:sp>
        <p:nvSpPr>
          <p:cNvPr id="2061" name="TextBox 4"/>
          <p:cNvSpPr txBox="1">
            <a:spLocks noChangeArrowheads="1"/>
          </p:cNvSpPr>
          <p:nvPr/>
        </p:nvSpPr>
        <p:spPr bwMode="auto">
          <a:xfrm>
            <a:off x="-31750" y="2613025"/>
            <a:ext cx="17843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Logistic Regression</a:t>
            </a:r>
          </a:p>
        </p:txBody>
      </p:sp>
      <p:sp>
        <p:nvSpPr>
          <p:cNvPr id="2062" name="TextBox 5"/>
          <p:cNvSpPr txBox="1">
            <a:spLocks noChangeArrowheads="1"/>
          </p:cNvSpPr>
          <p:nvPr/>
        </p:nvSpPr>
        <p:spPr bwMode="auto">
          <a:xfrm>
            <a:off x="0" y="3581400"/>
            <a:ext cx="1219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Linear SVM</a:t>
            </a:r>
          </a:p>
        </p:txBody>
      </p:sp>
      <p:sp>
        <p:nvSpPr>
          <p:cNvPr id="2063" name="TextBox 7"/>
          <p:cNvSpPr txBox="1">
            <a:spLocks noChangeArrowheads="1"/>
          </p:cNvSpPr>
          <p:nvPr/>
        </p:nvSpPr>
        <p:spPr bwMode="auto">
          <a:xfrm>
            <a:off x="0" y="5449888"/>
            <a:ext cx="14478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Nearest Neighbor</a:t>
            </a:r>
          </a:p>
        </p:txBody>
      </p:sp>
      <p:sp>
        <p:nvSpPr>
          <p:cNvPr id="2064" name="TextBox 11"/>
          <p:cNvSpPr txBox="1">
            <a:spLocks noChangeArrowheads="1"/>
          </p:cNvSpPr>
          <p:nvPr/>
        </p:nvSpPr>
        <p:spPr bwMode="auto">
          <a:xfrm>
            <a:off x="0" y="4535488"/>
            <a:ext cx="1524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Kernelized SVM</a:t>
            </a:r>
          </a:p>
        </p:txBody>
      </p:sp>
      <p:sp>
        <p:nvSpPr>
          <p:cNvPr id="2065" name="TextBox 13"/>
          <p:cNvSpPr txBox="1">
            <a:spLocks noChangeArrowheads="1"/>
          </p:cNvSpPr>
          <p:nvPr/>
        </p:nvSpPr>
        <p:spPr bwMode="auto">
          <a:xfrm>
            <a:off x="1828800" y="954088"/>
            <a:ext cx="2438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/>
              <a:t>Learning Objective</a:t>
            </a: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679575" y="1563688"/>
          <a:ext cx="2339975" cy="676275"/>
        </p:xfrm>
        <a:graphic>
          <a:graphicData uri="http://schemas.openxmlformats.org/presentationml/2006/ole">
            <p:oleObj spid="_x0000_s101378" name="Equation" r:id="rId3" imgW="2108160" imgH="609480" progId="Equation.3">
              <p:embed/>
            </p:oleObj>
          </a:graphicData>
        </a:graphic>
      </p:graphicFrame>
      <p:sp>
        <p:nvSpPr>
          <p:cNvPr id="2066" name="TextBox 15"/>
          <p:cNvSpPr txBox="1">
            <a:spLocks noChangeArrowheads="1"/>
          </p:cNvSpPr>
          <p:nvPr/>
        </p:nvSpPr>
        <p:spPr bwMode="auto">
          <a:xfrm>
            <a:off x="4724400" y="1030288"/>
            <a:ext cx="1828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/>
              <a:t>Training</a:t>
            </a:r>
          </a:p>
        </p:txBody>
      </p:sp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4343400" y="1563688"/>
          <a:ext cx="2025650" cy="736600"/>
        </p:xfrm>
        <a:graphic>
          <a:graphicData uri="http://schemas.openxmlformats.org/presentationml/2006/ole">
            <p:oleObj spid="_x0000_s101379" name="Equation" r:id="rId4" imgW="1815840" imgH="660240" progId="Equation.3">
              <p:embed/>
            </p:oleObj>
          </a:graphicData>
        </a:graphic>
      </p:graphicFrame>
      <p:sp>
        <p:nvSpPr>
          <p:cNvPr id="2067" name="TextBox 17"/>
          <p:cNvSpPr txBox="1">
            <a:spLocks noChangeArrowheads="1"/>
          </p:cNvSpPr>
          <p:nvPr/>
        </p:nvSpPr>
        <p:spPr bwMode="auto">
          <a:xfrm>
            <a:off x="6934200" y="1041400"/>
            <a:ext cx="1828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/>
              <a:t>Inference</a:t>
            </a:r>
          </a:p>
        </p:txBody>
      </p:sp>
      <p:graphicFrame>
        <p:nvGraphicFramePr>
          <p:cNvPr id="2052" name="Object 4"/>
          <p:cNvGraphicFramePr>
            <a:graphicFrameLocks noChangeAspect="1"/>
          </p:cNvGraphicFramePr>
          <p:nvPr/>
        </p:nvGraphicFramePr>
        <p:xfrm>
          <a:off x="7183438" y="1454150"/>
          <a:ext cx="1503362" cy="896938"/>
        </p:xfrm>
        <a:graphic>
          <a:graphicData uri="http://schemas.openxmlformats.org/presentationml/2006/ole">
            <p:oleObj spid="_x0000_s101380" name="Equation" r:id="rId5" imgW="2019240" imgH="1206360" progId="Equation.3">
              <p:embed/>
            </p:oleObj>
          </a:graphicData>
        </a:graphic>
      </p:graphicFrame>
      <p:graphicFrame>
        <p:nvGraphicFramePr>
          <p:cNvPr id="2053" name="Object 5"/>
          <p:cNvGraphicFramePr>
            <a:graphicFrameLocks noChangeAspect="1"/>
          </p:cNvGraphicFramePr>
          <p:nvPr/>
        </p:nvGraphicFramePr>
        <p:xfrm>
          <a:off x="1682750" y="2582863"/>
          <a:ext cx="2693988" cy="661987"/>
        </p:xfrm>
        <a:graphic>
          <a:graphicData uri="http://schemas.openxmlformats.org/presentationml/2006/ole">
            <p:oleObj spid="_x0000_s101381" name="Equation" r:id="rId6" imgW="2425680" imgH="596880" progId="Equation.3">
              <p:embed/>
            </p:oleObj>
          </a:graphicData>
        </a:graphic>
      </p:graphicFrame>
      <p:sp>
        <p:nvSpPr>
          <p:cNvPr id="2068" name="TextBox 21"/>
          <p:cNvSpPr txBox="1">
            <a:spLocks noChangeArrowheads="1"/>
          </p:cNvSpPr>
          <p:nvPr/>
        </p:nvSpPr>
        <p:spPr bwMode="auto">
          <a:xfrm>
            <a:off x="4876800" y="2765425"/>
            <a:ext cx="1447800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Gradient ascent</a:t>
            </a:r>
          </a:p>
        </p:txBody>
      </p:sp>
      <p:graphicFrame>
        <p:nvGraphicFramePr>
          <p:cNvPr id="2054" name="Object 6"/>
          <p:cNvGraphicFramePr>
            <a:graphicFrameLocks noChangeAspect="1"/>
          </p:cNvGraphicFramePr>
          <p:nvPr/>
        </p:nvGraphicFramePr>
        <p:xfrm>
          <a:off x="7239000" y="2765425"/>
          <a:ext cx="815975" cy="282575"/>
        </p:xfrm>
        <a:graphic>
          <a:graphicData uri="http://schemas.openxmlformats.org/presentationml/2006/ole">
            <p:oleObj spid="_x0000_s101382" name="Equation" r:id="rId7" imgW="583920" imgH="203040" progId="Equation.3">
              <p:embed/>
            </p:oleObj>
          </a:graphicData>
        </a:graphic>
      </p:graphicFrame>
      <p:graphicFrame>
        <p:nvGraphicFramePr>
          <p:cNvPr id="2055" name="Object 7"/>
          <p:cNvGraphicFramePr>
            <a:graphicFrameLocks noChangeAspect="1"/>
          </p:cNvGraphicFramePr>
          <p:nvPr/>
        </p:nvGraphicFramePr>
        <p:xfrm>
          <a:off x="7199313" y="3733800"/>
          <a:ext cx="877887" cy="304800"/>
        </p:xfrm>
        <a:graphic>
          <a:graphicData uri="http://schemas.openxmlformats.org/presentationml/2006/ole">
            <p:oleObj spid="_x0000_s101383" name="Equation" r:id="rId8" imgW="583920" imgH="203040" progId="Equation.3">
              <p:embed/>
            </p:oleObj>
          </a:graphicData>
        </a:graphic>
      </p:graphicFrame>
      <p:sp>
        <p:nvSpPr>
          <p:cNvPr id="2069" name="TextBox 24"/>
          <p:cNvSpPr txBox="1">
            <a:spLocks noChangeArrowheads="1"/>
          </p:cNvSpPr>
          <p:nvPr/>
        </p:nvSpPr>
        <p:spPr bwMode="auto">
          <a:xfrm>
            <a:off x="4800600" y="3657600"/>
            <a:ext cx="17843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Linear programming</a:t>
            </a:r>
          </a:p>
        </p:txBody>
      </p:sp>
      <p:graphicFrame>
        <p:nvGraphicFramePr>
          <p:cNvPr id="2056" name="Object 8"/>
          <p:cNvGraphicFramePr>
            <a:graphicFrameLocks noChangeAspect="1"/>
          </p:cNvGraphicFramePr>
          <p:nvPr/>
        </p:nvGraphicFramePr>
        <p:xfrm>
          <a:off x="1897063" y="3429000"/>
          <a:ext cx="1989137" cy="746125"/>
        </p:xfrm>
        <a:graphic>
          <a:graphicData uri="http://schemas.openxmlformats.org/presentationml/2006/ole">
            <p:oleObj spid="_x0000_s101384" name="Equation" r:id="rId9" imgW="1790640" imgH="672840" progId="Equation.3">
              <p:embed/>
            </p:oleObj>
          </a:graphicData>
        </a:graphic>
      </p:graphicFrame>
      <p:cxnSp>
        <p:nvCxnSpPr>
          <p:cNvPr id="28" name="Straight Connector 27"/>
          <p:cNvCxnSpPr/>
          <p:nvPr/>
        </p:nvCxnSpPr>
        <p:spPr>
          <a:xfrm>
            <a:off x="0" y="2362200"/>
            <a:ext cx="9144000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0" y="3316288"/>
            <a:ext cx="9144000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0" y="4303713"/>
            <a:ext cx="9144000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0" y="1371600"/>
            <a:ext cx="9144000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0" y="5334000"/>
            <a:ext cx="9144000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0" y="6324600"/>
            <a:ext cx="9144000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6" name="TextBox 34"/>
          <p:cNvSpPr txBox="1">
            <a:spLocks noChangeArrowheads="1"/>
          </p:cNvSpPr>
          <p:nvPr/>
        </p:nvSpPr>
        <p:spPr bwMode="auto">
          <a:xfrm>
            <a:off x="4876800" y="4572000"/>
            <a:ext cx="1676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Quadratic programming</a:t>
            </a:r>
          </a:p>
        </p:txBody>
      </p:sp>
      <p:sp>
        <p:nvSpPr>
          <p:cNvPr id="2077" name="TextBox 35"/>
          <p:cNvSpPr txBox="1">
            <a:spLocks noChangeArrowheads="1"/>
          </p:cNvSpPr>
          <p:nvPr/>
        </p:nvSpPr>
        <p:spPr bwMode="auto">
          <a:xfrm>
            <a:off x="2003425" y="4648200"/>
            <a:ext cx="18065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complicated to write</a:t>
            </a:r>
          </a:p>
        </p:txBody>
      </p:sp>
      <p:sp>
        <p:nvSpPr>
          <p:cNvPr id="2078" name="TextBox 36"/>
          <p:cNvSpPr txBox="1">
            <a:spLocks noChangeArrowheads="1"/>
          </p:cNvSpPr>
          <p:nvPr/>
        </p:nvSpPr>
        <p:spPr bwMode="auto">
          <a:xfrm>
            <a:off x="1524000" y="5711825"/>
            <a:ext cx="29765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most similar features </a:t>
            </a:r>
            <a:r>
              <a:rPr lang="en-US" sz="1400">
                <a:sym typeface="Wingdings" pitchFamily="2" charset="2"/>
              </a:rPr>
              <a:t> same label</a:t>
            </a:r>
            <a:endParaRPr lang="en-US" sz="1400"/>
          </a:p>
        </p:txBody>
      </p:sp>
      <p:sp>
        <p:nvSpPr>
          <p:cNvPr id="2079" name="TextBox 37"/>
          <p:cNvSpPr txBox="1">
            <a:spLocks noChangeArrowheads="1"/>
          </p:cNvSpPr>
          <p:nvPr/>
        </p:nvSpPr>
        <p:spPr bwMode="auto">
          <a:xfrm>
            <a:off x="4860925" y="5711825"/>
            <a:ext cx="11588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Record data</a:t>
            </a:r>
          </a:p>
        </p:txBody>
      </p:sp>
      <p:graphicFrame>
        <p:nvGraphicFramePr>
          <p:cNvPr id="2057" name="Object 9"/>
          <p:cNvGraphicFramePr>
            <a:graphicFrameLocks noChangeAspect="1"/>
          </p:cNvGraphicFramePr>
          <p:nvPr/>
        </p:nvGraphicFramePr>
        <p:xfrm>
          <a:off x="6934200" y="4648200"/>
          <a:ext cx="1855788" cy="533400"/>
        </p:xfrm>
        <a:graphic>
          <a:graphicData uri="http://schemas.openxmlformats.org/presentationml/2006/ole">
            <p:oleObj spid="_x0000_s101385" name="Equation" r:id="rId10" imgW="1193760" imgH="342720" progId="Equation.3">
              <p:embed/>
            </p:oleObj>
          </a:graphicData>
        </a:graphic>
      </p:graphicFrame>
      <p:graphicFrame>
        <p:nvGraphicFramePr>
          <p:cNvPr id="2058" name="Object 10"/>
          <p:cNvGraphicFramePr>
            <a:graphicFrameLocks noChangeAspect="1"/>
          </p:cNvGraphicFramePr>
          <p:nvPr/>
        </p:nvGraphicFramePr>
        <p:xfrm>
          <a:off x="6540500" y="5461000"/>
          <a:ext cx="2527300" cy="830263"/>
        </p:xfrm>
        <a:graphic>
          <a:graphicData uri="http://schemas.openxmlformats.org/presentationml/2006/ole">
            <p:oleObj spid="_x0000_s101386" name="Equation" r:id="rId11" imgW="1625400" imgH="533160" progId="Equation.3">
              <p:embed/>
            </p:oleObj>
          </a:graphicData>
        </a:graphic>
      </p:graphicFrame>
      <p:sp>
        <p:nvSpPr>
          <p:cNvPr id="2080" name="TextBox 33"/>
          <p:cNvSpPr txBox="1">
            <a:spLocks noChangeArrowheads="1"/>
          </p:cNvSpPr>
          <p:nvPr/>
        </p:nvSpPr>
        <p:spPr bwMode="auto">
          <a:xfrm>
            <a:off x="7315200" y="533400"/>
            <a:ext cx="14811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assuming x in {0 1}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 rot="5400000">
            <a:off x="8458200" y="1219200"/>
            <a:ext cx="685800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What to remember about classifiers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pitchFamily="34" charset="0"/>
              <a:buChar char="•"/>
              <a:defRPr/>
            </a:pPr>
            <a:endParaRPr lang="en-US" sz="2800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sz="2800" dirty="0" smtClean="0"/>
              <a:t>No free lunch: machine learning algorithms are tools, not dogmas</a:t>
            </a:r>
          </a:p>
          <a:p>
            <a:pPr>
              <a:buFont typeface="Arial" pitchFamily="34" charset="0"/>
              <a:buChar char="•"/>
              <a:defRPr/>
            </a:pPr>
            <a:endParaRPr lang="en-US" sz="2800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sz="2800" dirty="0" smtClean="0"/>
              <a:t>Try simple classifiers first</a:t>
            </a:r>
          </a:p>
          <a:p>
            <a:pPr>
              <a:buFont typeface="Arial" pitchFamily="34" charset="0"/>
              <a:buChar char="•"/>
              <a:defRPr/>
            </a:pPr>
            <a:endParaRPr lang="en-US" sz="2800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sz="2800" dirty="0" smtClean="0"/>
              <a:t>Better to have smart features and simple classifiers than simple features and smart classifiers</a:t>
            </a:r>
          </a:p>
          <a:p>
            <a:pPr>
              <a:buFont typeface="Arial" pitchFamily="34" charset="0"/>
              <a:buChar char="•"/>
              <a:defRPr/>
            </a:pPr>
            <a:endParaRPr lang="en-US" sz="2800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sz="2800" dirty="0" smtClean="0"/>
              <a:t>Use increasingly powerful classifiers with more training data (bias-variance tradeoff)</a:t>
            </a:r>
          </a:p>
          <a:p>
            <a:pPr>
              <a:buFont typeface="Arial" pitchFamily="34" charset="0"/>
              <a:buChar char="•"/>
              <a:defRPr/>
            </a:pPr>
            <a:endParaRPr lang="en-US" sz="2800" dirty="0" smtClean="0"/>
          </a:p>
          <a:p>
            <a:pPr>
              <a:buFont typeface="Arial" pitchFamily="34" charset="0"/>
              <a:buChar char="•"/>
              <a:defRPr/>
            </a:pP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Some Machine Learning References</a:t>
            </a:r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800" smtClean="0"/>
          </a:p>
          <a:p>
            <a:r>
              <a:rPr lang="en-US" sz="2800" smtClean="0"/>
              <a:t>General</a:t>
            </a:r>
          </a:p>
          <a:p>
            <a:pPr lvl="1"/>
            <a:r>
              <a:rPr lang="en-US" sz="2400" smtClean="0"/>
              <a:t>Tom Mitchell, </a:t>
            </a:r>
            <a:r>
              <a:rPr lang="en-US" sz="2400" i="1" smtClean="0"/>
              <a:t>Machine Learning</a:t>
            </a:r>
            <a:r>
              <a:rPr lang="en-US" sz="2400" smtClean="0"/>
              <a:t>, McGraw Hill, 1997</a:t>
            </a:r>
          </a:p>
          <a:p>
            <a:pPr lvl="1"/>
            <a:r>
              <a:rPr lang="en-US" sz="2400" smtClean="0"/>
              <a:t>Christopher Bishop, </a:t>
            </a:r>
            <a:r>
              <a:rPr lang="en-US" sz="2400" i="1" smtClean="0"/>
              <a:t>Neural Networks for Pattern Recognition</a:t>
            </a:r>
            <a:r>
              <a:rPr lang="en-US" sz="2400" smtClean="0"/>
              <a:t>, Oxford University Press, 1995</a:t>
            </a:r>
          </a:p>
          <a:p>
            <a:r>
              <a:rPr lang="en-US" sz="2800" smtClean="0"/>
              <a:t>Adaboost</a:t>
            </a:r>
          </a:p>
          <a:p>
            <a:pPr lvl="1"/>
            <a:r>
              <a:rPr lang="en-US" sz="2400" smtClean="0"/>
              <a:t>Friedman, Hastie, and Tibshirani, “Additive logistic regression: a statistical view of boosting”, Annals of Statistics, 2000 </a:t>
            </a:r>
          </a:p>
          <a:p>
            <a:r>
              <a:rPr lang="en-US" sz="2800" smtClean="0"/>
              <a:t>SVMs</a:t>
            </a:r>
          </a:p>
          <a:p>
            <a:pPr lvl="1"/>
            <a:r>
              <a:rPr lang="en-US" sz="2400" smtClean="0"/>
              <a:t>http://www.support-vector.net/icml-tutorial.pdf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en-US" sz="3600" dirty="0" smtClean="0"/>
              <a:t>	What do we want classifiers to predict?</a:t>
            </a:r>
          </a:p>
          <a:p>
            <a:pPr>
              <a:buFont typeface="Arial" charset="0"/>
              <a:buNone/>
            </a:pPr>
            <a:endParaRPr lang="en-US" sz="3600" dirty="0" smtClean="0"/>
          </a:p>
          <a:p>
            <a:pPr>
              <a:buFont typeface="Arial" charset="0"/>
              <a:buNone/>
            </a:pPr>
            <a:r>
              <a:rPr lang="en-US" sz="3600" dirty="0" smtClean="0"/>
              <a:t>	How should we represent objects?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2" cstate="print"/>
          <a:srcRect t="1608" r="28789"/>
          <a:stretch>
            <a:fillRect/>
          </a:stretch>
        </p:blipFill>
        <p:spPr bwMode="auto">
          <a:xfrm>
            <a:off x="762000" y="1676400"/>
            <a:ext cx="3581400" cy="466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600200" y="2514600"/>
            <a:ext cx="2667000" cy="3733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2400" y="990600"/>
            <a:ext cx="88392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198" name="TextBox 7"/>
          <p:cNvSpPr txBox="1">
            <a:spLocks noChangeArrowheads="1"/>
          </p:cNvSpPr>
          <p:nvPr/>
        </p:nvSpPr>
        <p:spPr bwMode="auto">
          <a:xfrm>
            <a:off x="4876800" y="1752600"/>
            <a:ext cx="29718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/>
              <a:t>What do we want to know about this object?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Recognition: describe, predict, or interact with the object based on visual cues</a:t>
            </a:r>
            <a:endParaRPr lang="en-US" sz="4000" dirty="0" smtClean="0"/>
          </a:p>
        </p:txBody>
      </p:sp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981200"/>
            <a:ext cx="2133600" cy="194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0" y="1981200"/>
            <a:ext cx="28194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29400" y="1905000"/>
            <a:ext cx="2057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3352800" y="4567238"/>
            <a:ext cx="14366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Calibri" pitchFamily="34" charset="0"/>
              </a:rPr>
              <a:t>Is it </a:t>
            </a:r>
            <a:r>
              <a:rPr lang="en-US" sz="2400" b="1">
                <a:latin typeface="Calibri" pitchFamily="34" charset="0"/>
              </a:rPr>
              <a:t>alive</a:t>
            </a:r>
            <a:r>
              <a:rPr lang="en-US" sz="2400">
                <a:latin typeface="Calibri" pitchFamily="34" charset="0"/>
              </a:rPr>
              <a:t>?</a:t>
            </a: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1752600" y="4191000"/>
            <a:ext cx="25368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Calibri" pitchFamily="34" charset="0"/>
              </a:rPr>
              <a:t>Can I </a:t>
            </a:r>
            <a:r>
              <a:rPr lang="en-US" sz="2400" b="1">
                <a:latin typeface="Calibri" pitchFamily="34" charset="0"/>
              </a:rPr>
              <a:t>poke</a:t>
            </a:r>
            <a:r>
              <a:rPr lang="en-US" sz="2400">
                <a:latin typeface="Calibri" pitchFamily="34" charset="0"/>
              </a:rPr>
              <a:t> </a:t>
            </a:r>
            <a:r>
              <a:rPr lang="en-US" sz="2400" b="1">
                <a:latin typeface="Calibri" pitchFamily="34" charset="0"/>
              </a:rPr>
              <a:t>with it</a:t>
            </a:r>
            <a:r>
              <a:rPr lang="en-US" sz="2400">
                <a:latin typeface="Calibri" pitchFamily="34" charset="0"/>
              </a:rPr>
              <a:t>?</a:t>
            </a:r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6019800" y="4114800"/>
            <a:ext cx="26701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Calibri" pitchFamily="34" charset="0"/>
              </a:rPr>
              <a:t>Can I </a:t>
            </a:r>
            <a:r>
              <a:rPr lang="en-US" sz="2400" b="1">
                <a:latin typeface="Calibri" pitchFamily="34" charset="0"/>
              </a:rPr>
              <a:t>put stuff in it</a:t>
            </a:r>
            <a:r>
              <a:rPr lang="en-US" sz="2400">
                <a:latin typeface="Calibri" pitchFamily="34" charset="0"/>
              </a:rPr>
              <a:t>?</a:t>
            </a:r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381000" y="4800600"/>
            <a:ext cx="23431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Calibri" pitchFamily="34" charset="0"/>
              </a:rPr>
              <a:t>What </a:t>
            </a:r>
            <a:r>
              <a:rPr lang="en-US" sz="2400" b="1">
                <a:latin typeface="Calibri" pitchFamily="34" charset="0"/>
              </a:rPr>
              <a:t>shape</a:t>
            </a:r>
            <a:r>
              <a:rPr lang="en-US" sz="2400">
                <a:latin typeface="Calibri" pitchFamily="34" charset="0"/>
              </a:rPr>
              <a:t> is it?</a:t>
            </a:r>
          </a:p>
        </p:txBody>
      </p:sp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5105400" y="4724400"/>
            <a:ext cx="13287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Calibri" pitchFamily="34" charset="0"/>
              </a:rPr>
              <a:t>Is it </a:t>
            </a:r>
            <a:r>
              <a:rPr lang="en-US" sz="2400" b="1">
                <a:latin typeface="Calibri" pitchFamily="34" charset="0"/>
              </a:rPr>
              <a:t>soft</a:t>
            </a:r>
            <a:r>
              <a:rPr lang="en-US" sz="2400">
                <a:latin typeface="Calibri" pitchFamily="34" charset="0"/>
              </a:rPr>
              <a:t>?</a:t>
            </a: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1981200" y="5257800"/>
            <a:ext cx="25304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Calibri" pitchFamily="34" charset="0"/>
              </a:rPr>
              <a:t>Does it have a </a:t>
            </a:r>
            <a:r>
              <a:rPr lang="en-US" sz="2400" b="1">
                <a:latin typeface="Calibri" pitchFamily="34" charset="0"/>
              </a:rPr>
              <a:t>tail</a:t>
            </a:r>
            <a:r>
              <a:rPr lang="en-US" sz="2400">
                <a:latin typeface="Calibri" pitchFamily="34" charset="0"/>
              </a:rPr>
              <a:t>?</a:t>
            </a: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5105400" y="5334000"/>
            <a:ext cx="18494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Calibri" pitchFamily="34" charset="0"/>
              </a:rPr>
              <a:t>Will it </a:t>
            </a:r>
            <a:r>
              <a:rPr lang="en-US" sz="2400" b="1">
                <a:latin typeface="Calibri" pitchFamily="34" charset="0"/>
              </a:rPr>
              <a:t>blend</a:t>
            </a:r>
            <a:r>
              <a:rPr lang="en-US" sz="2400">
                <a:latin typeface="Calibri" pitchFamily="34" charset="0"/>
              </a:rPr>
              <a:t>?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The perception of function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762000"/>
            <a:ext cx="8229600" cy="4525963"/>
          </a:xfrm>
        </p:spPr>
        <p:txBody>
          <a:bodyPr/>
          <a:lstStyle/>
          <a:p>
            <a:pPr eaLnBrk="1" hangingPunct="1"/>
            <a:endParaRPr lang="en-US" b="1" dirty="0" smtClean="0"/>
          </a:p>
          <a:p>
            <a:pPr eaLnBrk="1" hangingPunct="1"/>
            <a:r>
              <a:rPr lang="en-US" dirty="0" smtClean="0"/>
              <a:t>Direct perception (affordances): Gibson</a:t>
            </a:r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>
              <a:buFontTx/>
              <a:buNone/>
            </a:pPr>
            <a:endParaRPr lang="en-US" dirty="0" smtClean="0"/>
          </a:p>
        </p:txBody>
      </p:sp>
      <p:sp>
        <p:nvSpPr>
          <p:cNvPr id="53252" name="Text Box 7"/>
          <p:cNvSpPr txBox="1">
            <a:spLocks noChangeArrowheads="1"/>
          </p:cNvSpPr>
          <p:nvPr/>
        </p:nvSpPr>
        <p:spPr bwMode="auto">
          <a:xfrm>
            <a:off x="2286000" y="1847850"/>
            <a:ext cx="1447800" cy="1200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Flat surface</a:t>
            </a:r>
            <a:br>
              <a:rPr lang="en-US"/>
            </a:br>
            <a:r>
              <a:rPr lang="en-US"/>
              <a:t>Horizontal</a:t>
            </a:r>
            <a:br>
              <a:rPr lang="en-US"/>
            </a:br>
            <a:r>
              <a:rPr lang="en-US"/>
              <a:t>Knee-high</a:t>
            </a:r>
            <a:br>
              <a:rPr lang="en-US"/>
            </a:br>
            <a:r>
              <a:rPr lang="en-US"/>
              <a:t>…</a:t>
            </a:r>
          </a:p>
        </p:txBody>
      </p:sp>
      <p:sp>
        <p:nvSpPr>
          <p:cNvPr id="53253" name="Text Box 9"/>
          <p:cNvSpPr txBox="1">
            <a:spLocks noChangeArrowheads="1"/>
          </p:cNvSpPr>
          <p:nvPr/>
        </p:nvSpPr>
        <p:spPr bwMode="auto">
          <a:xfrm>
            <a:off x="5410200" y="2187575"/>
            <a:ext cx="1066800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Sittable</a:t>
            </a:r>
            <a:br>
              <a:rPr lang="en-US"/>
            </a:br>
            <a:r>
              <a:rPr lang="en-US"/>
              <a:t>upon</a:t>
            </a:r>
          </a:p>
        </p:txBody>
      </p:sp>
      <p:sp>
        <p:nvSpPr>
          <p:cNvPr id="53254" name="Line 10"/>
          <p:cNvSpPr>
            <a:spLocks noChangeShapeType="1"/>
          </p:cNvSpPr>
          <p:nvPr/>
        </p:nvSpPr>
        <p:spPr bwMode="auto">
          <a:xfrm>
            <a:off x="3733800" y="2457450"/>
            <a:ext cx="167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457200" y="3140075"/>
            <a:ext cx="6753225" cy="1793875"/>
            <a:chOff x="288" y="1978"/>
            <a:chExt cx="4254" cy="1130"/>
          </a:xfrm>
        </p:grpSpPr>
        <p:sp>
          <p:nvSpPr>
            <p:cNvPr id="53261" name="Text Box 12"/>
            <p:cNvSpPr txBox="1">
              <a:spLocks noChangeArrowheads="1"/>
            </p:cNvSpPr>
            <p:nvPr/>
          </p:nvSpPr>
          <p:spPr bwMode="auto">
            <a:xfrm>
              <a:off x="1392" y="2352"/>
              <a:ext cx="912" cy="75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Flat surface</a:t>
              </a:r>
              <a:br>
                <a:rPr lang="en-US"/>
              </a:br>
              <a:r>
                <a:rPr lang="en-US"/>
                <a:t>Horizontal</a:t>
              </a:r>
              <a:br>
                <a:rPr lang="en-US"/>
              </a:br>
              <a:r>
                <a:rPr lang="en-US"/>
                <a:t>Knee-high</a:t>
              </a:r>
              <a:br>
                <a:rPr lang="en-US"/>
              </a:br>
              <a:r>
                <a:rPr lang="en-US"/>
                <a:t>…</a:t>
              </a:r>
            </a:p>
          </p:txBody>
        </p:sp>
        <p:sp>
          <p:nvSpPr>
            <p:cNvPr id="53262" name="Line 14"/>
            <p:cNvSpPr>
              <a:spLocks noChangeShapeType="1"/>
            </p:cNvSpPr>
            <p:nvPr/>
          </p:nvSpPr>
          <p:spPr bwMode="auto">
            <a:xfrm>
              <a:off x="2304" y="2688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63" name="Text Box 15"/>
            <p:cNvSpPr txBox="1">
              <a:spLocks noChangeArrowheads="1"/>
            </p:cNvSpPr>
            <p:nvPr/>
          </p:nvSpPr>
          <p:spPr bwMode="auto">
            <a:xfrm>
              <a:off x="3360" y="2496"/>
              <a:ext cx="672" cy="4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Sittable</a:t>
              </a:r>
              <a:br>
                <a:rPr lang="en-US"/>
              </a:br>
              <a:r>
                <a:rPr lang="en-US"/>
                <a:t>upon</a:t>
              </a:r>
            </a:p>
          </p:txBody>
        </p:sp>
        <p:sp>
          <p:nvSpPr>
            <p:cNvPr id="53264" name="Text Box 16"/>
            <p:cNvSpPr txBox="1">
              <a:spLocks noChangeArrowheads="1"/>
            </p:cNvSpPr>
            <p:nvPr/>
          </p:nvSpPr>
          <p:spPr bwMode="auto">
            <a:xfrm>
              <a:off x="2592" y="2544"/>
              <a:ext cx="480" cy="2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Chair</a:t>
              </a:r>
            </a:p>
          </p:txBody>
        </p:sp>
        <p:sp>
          <p:nvSpPr>
            <p:cNvPr id="53265" name="Line 17"/>
            <p:cNvSpPr>
              <a:spLocks noChangeShapeType="1"/>
            </p:cNvSpPr>
            <p:nvPr/>
          </p:nvSpPr>
          <p:spPr bwMode="auto">
            <a:xfrm>
              <a:off x="3072" y="2688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66" name="Rectangle 26"/>
            <p:cNvSpPr>
              <a:spLocks noChangeArrowheads="1"/>
            </p:cNvSpPr>
            <p:nvPr/>
          </p:nvSpPr>
          <p:spPr bwMode="auto">
            <a:xfrm>
              <a:off x="288" y="1978"/>
              <a:ext cx="425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  <a:buFontTx/>
                <a:buChar char="•"/>
              </a:pPr>
              <a:r>
                <a:rPr lang="en-US" sz="3200" dirty="0">
                  <a:latin typeface="+mj-lt"/>
                </a:rPr>
                <a:t> Mediated perception </a:t>
              </a:r>
              <a:r>
                <a:rPr lang="en-US" sz="3200" dirty="0" smtClean="0">
                  <a:latin typeface="+mj-lt"/>
                </a:rPr>
                <a:t>(categorization</a:t>
              </a:r>
              <a:r>
                <a:rPr lang="en-US" sz="3200" dirty="0">
                  <a:latin typeface="+mj-lt"/>
                </a:rPr>
                <a:t>)</a:t>
              </a:r>
            </a:p>
          </p:txBody>
        </p:sp>
      </p:grpSp>
      <p:sp>
        <p:nvSpPr>
          <p:cNvPr id="53260" name="TextBox 18"/>
          <p:cNvSpPr txBox="1">
            <a:spLocks noChangeArrowheads="1"/>
          </p:cNvSpPr>
          <p:nvPr/>
        </p:nvSpPr>
        <p:spPr bwMode="auto">
          <a:xfrm>
            <a:off x="7291388" y="0"/>
            <a:ext cx="18526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Slide Credit: Torralba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Image Categorization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684838" y="1295400"/>
            <a:ext cx="1600200" cy="838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Training Labels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76200" y="1874838"/>
            <a:ext cx="2438400" cy="2849562"/>
            <a:chOff x="228600" y="1417320"/>
            <a:chExt cx="2438400" cy="2849880"/>
          </a:xfrm>
        </p:grpSpPr>
        <p:pic>
          <p:nvPicPr>
            <p:cNvPr id="9229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33400" y="2228850"/>
              <a:ext cx="1324907" cy="881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30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7200" y="3295650"/>
              <a:ext cx="1238250" cy="819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31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66800" y="2762250"/>
              <a:ext cx="1428750" cy="1076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32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14400" y="2457450"/>
              <a:ext cx="1295400" cy="1114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33" name="TextBox 7"/>
            <p:cNvSpPr txBox="1">
              <a:spLocks noChangeArrowheads="1"/>
            </p:cNvSpPr>
            <p:nvPr/>
          </p:nvSpPr>
          <p:spPr bwMode="auto">
            <a:xfrm>
              <a:off x="457200" y="1417320"/>
              <a:ext cx="1828800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400"/>
                <a:t>Training Images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28600" y="1447485"/>
              <a:ext cx="2438400" cy="281971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5638800" y="2743200"/>
            <a:ext cx="16002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Classifier Training</a:t>
            </a:r>
          </a:p>
        </p:txBody>
      </p:sp>
      <p:sp>
        <p:nvSpPr>
          <p:cNvPr id="9222" name="TextBox 13"/>
          <p:cNvSpPr txBox="1">
            <a:spLocks noChangeArrowheads="1"/>
          </p:cNvSpPr>
          <p:nvPr/>
        </p:nvSpPr>
        <p:spPr bwMode="auto">
          <a:xfrm>
            <a:off x="3632200" y="1295400"/>
            <a:ext cx="1473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/>
              <a:t>Training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200400" y="2743200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Image Features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2590800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5029200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ight Arrow 17"/>
          <p:cNvSpPr/>
          <p:nvPr/>
        </p:nvSpPr>
        <p:spPr>
          <a:xfrm rot="5400000">
            <a:off x="6248400" y="22860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Right Arrow 22"/>
          <p:cNvSpPr/>
          <p:nvPr/>
        </p:nvSpPr>
        <p:spPr>
          <a:xfrm>
            <a:off x="7315200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7924800" y="2819400"/>
            <a:ext cx="1143000" cy="762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Trained Classifier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  <p:bldP spid="18" grpId="0" animBg="1"/>
      <p:bldP spid="23" grpId="0" animBg="1"/>
      <p:bldP spid="2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Direct perception</a:t>
            </a:r>
          </a:p>
        </p:txBody>
      </p:sp>
      <p:sp>
        <p:nvSpPr>
          <p:cNvPr id="54275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381000" y="1189038"/>
            <a:ext cx="8229600" cy="45259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 smtClean="0"/>
              <a:t>	Some aspects of an </a:t>
            </a:r>
            <a:r>
              <a:rPr lang="en-US" dirty="0" smtClean="0"/>
              <a:t>object’s </a:t>
            </a:r>
            <a:r>
              <a:rPr lang="en-US" dirty="0" smtClean="0"/>
              <a:t>function can be perceived directly</a:t>
            </a:r>
          </a:p>
          <a:p>
            <a:pPr lvl="1" eaLnBrk="1" hangingPunct="1"/>
            <a:r>
              <a:rPr lang="en-US" dirty="0" smtClean="0"/>
              <a:t>Functional form: Some forms clearly indicate to a function (“</a:t>
            </a:r>
            <a:r>
              <a:rPr lang="en-US" dirty="0" err="1" smtClean="0"/>
              <a:t>sittable</a:t>
            </a:r>
            <a:r>
              <a:rPr lang="en-US" dirty="0" smtClean="0"/>
              <a:t>-upon”, container,  cutting device, …)</a:t>
            </a:r>
          </a:p>
          <a:p>
            <a:pPr eaLnBrk="1" hangingPunct="1">
              <a:buFontTx/>
              <a:buNone/>
            </a:pPr>
            <a:endParaRPr lang="en-US" dirty="0" smtClean="0"/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2667000" y="4137025"/>
            <a:ext cx="3892550" cy="2720975"/>
            <a:chOff x="624" y="2304"/>
            <a:chExt cx="2452" cy="1714"/>
          </a:xfrm>
        </p:grpSpPr>
        <p:pic>
          <p:nvPicPr>
            <p:cNvPr id="54281" name="Picture 18" descr="splash-chai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24" y="2448"/>
              <a:ext cx="2256" cy="15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4282" name="Text Box 19"/>
            <p:cNvSpPr txBox="1">
              <a:spLocks noChangeArrowheads="1"/>
            </p:cNvSpPr>
            <p:nvPr/>
          </p:nvSpPr>
          <p:spPr bwMode="auto">
            <a:xfrm>
              <a:off x="624" y="2304"/>
              <a:ext cx="96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Sittable-upon</a:t>
              </a:r>
            </a:p>
          </p:txBody>
        </p:sp>
        <p:sp>
          <p:nvSpPr>
            <p:cNvPr id="54283" name="Text Box 20"/>
            <p:cNvSpPr txBox="1">
              <a:spLocks noChangeArrowheads="1"/>
            </p:cNvSpPr>
            <p:nvPr/>
          </p:nvSpPr>
          <p:spPr bwMode="auto">
            <a:xfrm>
              <a:off x="1536" y="2352"/>
              <a:ext cx="96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Sittable-upon</a:t>
              </a:r>
            </a:p>
          </p:txBody>
        </p:sp>
        <p:sp>
          <p:nvSpPr>
            <p:cNvPr id="54284" name="Text Box 21"/>
            <p:cNvSpPr txBox="1">
              <a:spLocks noChangeArrowheads="1"/>
            </p:cNvSpPr>
            <p:nvPr/>
          </p:nvSpPr>
          <p:spPr bwMode="auto">
            <a:xfrm>
              <a:off x="2112" y="3024"/>
              <a:ext cx="96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Sittable-upon</a:t>
              </a:r>
            </a:p>
          </p:txBody>
        </p:sp>
      </p:grpSp>
      <p:sp>
        <p:nvSpPr>
          <p:cNvPr id="54278" name="TextBox 11"/>
          <p:cNvSpPr txBox="1">
            <a:spLocks noChangeArrowheads="1"/>
          </p:cNvSpPr>
          <p:nvPr/>
        </p:nvSpPr>
        <p:spPr bwMode="auto">
          <a:xfrm>
            <a:off x="7291388" y="0"/>
            <a:ext cx="18526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Slide Credit: Torralba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Direct perception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417638"/>
            <a:ext cx="8229600" cy="45259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	Some aspects of an object function can be perceived directly</a:t>
            </a:r>
          </a:p>
          <a:p>
            <a:pPr lvl="1" eaLnBrk="1" hangingPunct="1"/>
            <a:r>
              <a:rPr lang="en-US" smtClean="0"/>
              <a:t>Observer relativity: Function is observer dependent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4724400" y="3810000"/>
            <a:ext cx="4038600" cy="2665413"/>
            <a:chOff x="1536" y="2064"/>
            <a:chExt cx="2544" cy="1679"/>
          </a:xfrm>
        </p:grpSpPr>
        <p:pic>
          <p:nvPicPr>
            <p:cNvPr id="55303" name="Picture 11"/>
            <p:cNvPicPr>
              <a:picLocks noChangeAspect="1" noChangeArrowheads="1"/>
            </p:cNvPicPr>
            <p:nvPr/>
          </p:nvPicPr>
          <p:blipFill>
            <a:blip r:embed="rId3" cstate="print"/>
            <a:srcRect l="4688" t="22917" r="17188" b="8333"/>
            <a:stretch>
              <a:fillRect/>
            </a:stretch>
          </p:blipFill>
          <p:spPr bwMode="auto">
            <a:xfrm>
              <a:off x="1536" y="2064"/>
              <a:ext cx="2544" cy="1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5304" name="Rectangle 12"/>
            <p:cNvSpPr>
              <a:spLocks noChangeArrowheads="1"/>
            </p:cNvSpPr>
            <p:nvPr/>
          </p:nvSpPr>
          <p:spPr bwMode="auto">
            <a:xfrm>
              <a:off x="2880" y="2064"/>
              <a:ext cx="1157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/>
                <a:t>From http://lastchancerescueflint.org</a:t>
              </a:r>
            </a:p>
          </p:txBody>
        </p:sp>
      </p:grpSp>
      <p:pic>
        <p:nvPicPr>
          <p:cNvPr id="172045" name="Picture 13"/>
          <p:cNvPicPr>
            <a:picLocks noChangeAspect="1" noChangeArrowheads="1"/>
          </p:cNvPicPr>
          <p:nvPr/>
        </p:nvPicPr>
        <p:blipFill>
          <a:blip r:embed="rId4" cstate="print"/>
          <a:srcRect t="7547" b="4402"/>
          <a:stretch>
            <a:fillRect/>
          </a:stretch>
        </p:blipFill>
        <p:spPr bwMode="auto">
          <a:xfrm>
            <a:off x="457200" y="3810000"/>
            <a:ext cx="40386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2" name="TextBox 7"/>
          <p:cNvSpPr txBox="1">
            <a:spLocks noChangeArrowheads="1"/>
          </p:cNvSpPr>
          <p:nvPr/>
        </p:nvSpPr>
        <p:spPr bwMode="auto">
          <a:xfrm>
            <a:off x="7291388" y="0"/>
            <a:ext cx="18526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Slide Credit: Torralba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Limitations of Direct Perception</a:t>
            </a:r>
          </a:p>
        </p:txBody>
      </p:sp>
      <p:sp>
        <p:nvSpPr>
          <p:cNvPr id="56323" name="Text Box 8"/>
          <p:cNvSpPr txBox="1">
            <a:spLocks noChangeArrowheads="1"/>
          </p:cNvSpPr>
          <p:nvPr/>
        </p:nvSpPr>
        <p:spPr bwMode="auto">
          <a:xfrm>
            <a:off x="304800" y="1538288"/>
            <a:ext cx="853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Objects of similar structure might have very different functions</a:t>
            </a: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609600" y="2071688"/>
            <a:ext cx="8077200" cy="4252912"/>
            <a:chOff x="384" y="864"/>
            <a:chExt cx="5088" cy="2679"/>
          </a:xfrm>
        </p:grpSpPr>
        <p:sp>
          <p:nvSpPr>
            <p:cNvPr id="56326" name="Text Box 14"/>
            <p:cNvSpPr txBox="1">
              <a:spLocks noChangeArrowheads="1"/>
            </p:cNvSpPr>
            <p:nvPr/>
          </p:nvSpPr>
          <p:spPr bwMode="auto">
            <a:xfrm>
              <a:off x="384" y="3312"/>
              <a:ext cx="50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Not all functions seem to be available from direct visual information only.</a:t>
              </a:r>
            </a:p>
          </p:txBody>
        </p:sp>
        <p:pic>
          <p:nvPicPr>
            <p:cNvPr id="56327" name="Picture 15"/>
            <p:cNvPicPr>
              <a:picLocks noChangeAspect="1" noChangeArrowheads="1"/>
            </p:cNvPicPr>
            <p:nvPr/>
          </p:nvPicPr>
          <p:blipFill>
            <a:blip r:embed="rId3" cstate="print">
              <a:lum bright="18000" contrast="24000"/>
              <a:grayscl/>
            </a:blip>
            <a:srcRect/>
            <a:stretch>
              <a:fillRect/>
            </a:stretch>
          </p:blipFill>
          <p:spPr bwMode="auto">
            <a:xfrm>
              <a:off x="624" y="864"/>
              <a:ext cx="2038" cy="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62832" name="Picture 16" descr="mailbox"/>
          <p:cNvPicPr>
            <a:picLocks noChangeAspect="1" noChangeArrowheads="1"/>
          </p:cNvPicPr>
          <p:nvPr/>
        </p:nvPicPr>
        <p:blipFill>
          <a:blip r:embed="rId4" cstate="print"/>
          <a:srcRect l="22501" r="28749"/>
          <a:stretch>
            <a:fillRect/>
          </a:stretch>
        </p:blipFill>
        <p:spPr bwMode="auto">
          <a:xfrm>
            <a:off x="5791200" y="2071688"/>
            <a:ext cx="24765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Limitations of Direct Perception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0" y="1295400"/>
            <a:ext cx="4886325" cy="5221288"/>
            <a:chOff x="0" y="816"/>
            <a:chExt cx="3078" cy="3289"/>
          </a:xfrm>
          <a:solidFill>
            <a:schemeClr val="accent1">
              <a:lumMod val="20000"/>
              <a:lumOff val="80000"/>
            </a:schemeClr>
          </a:solidFill>
        </p:grpSpPr>
        <p:pic>
          <p:nvPicPr>
            <p:cNvPr id="57351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00" y="2688"/>
              <a:ext cx="678" cy="141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sp>
          <p:nvSpPr>
            <p:cNvPr id="57352" name="AutoShape 5"/>
            <p:cNvSpPr>
              <a:spLocks noChangeArrowheads="1"/>
            </p:cNvSpPr>
            <p:nvPr/>
          </p:nvSpPr>
          <p:spPr bwMode="auto">
            <a:xfrm flipH="1">
              <a:off x="0" y="816"/>
              <a:ext cx="2736" cy="1920"/>
            </a:xfrm>
            <a:prstGeom prst="cloudCallout">
              <a:avLst>
                <a:gd name="adj1" fmla="val -43093"/>
                <a:gd name="adj2" fmla="val 51509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en-US">
                <a:cs typeface="Arial" charset="0"/>
              </a:endParaRPr>
            </a:p>
          </p:txBody>
        </p:sp>
        <p:sp>
          <p:nvSpPr>
            <p:cNvPr id="57353" name="Text Box 6"/>
            <p:cNvSpPr txBox="1">
              <a:spLocks noChangeArrowheads="1"/>
            </p:cNvSpPr>
            <p:nvPr/>
          </p:nvSpPr>
          <p:spPr bwMode="auto">
            <a:xfrm>
              <a:off x="480" y="1008"/>
              <a:ext cx="2208" cy="1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Propulsion system</a:t>
              </a:r>
            </a:p>
            <a:p>
              <a:pPr>
                <a:spcBef>
                  <a:spcPct val="50000"/>
                </a:spcBef>
              </a:pPr>
              <a:r>
                <a:rPr lang="en-US"/>
                <a:t>Strong protective surface</a:t>
              </a:r>
            </a:p>
            <a:p>
              <a:pPr>
                <a:spcBef>
                  <a:spcPct val="50000"/>
                </a:spcBef>
              </a:pPr>
              <a:r>
                <a:rPr lang="en-US"/>
                <a:t>Something that looks like a door</a:t>
              </a:r>
            </a:p>
            <a:p>
              <a:pPr>
                <a:spcBef>
                  <a:spcPct val="50000"/>
                </a:spcBef>
              </a:pPr>
              <a:r>
                <a:rPr lang="en-US"/>
                <a:t>Sure, I can travel to space on this object</a:t>
              </a:r>
            </a:p>
            <a:p>
              <a:pPr>
                <a:spcBef>
                  <a:spcPct val="50000"/>
                </a:spcBef>
              </a:pPr>
              <a:endParaRPr lang="en-US"/>
            </a:p>
          </p:txBody>
        </p:sp>
      </p:grpSp>
      <p:pic>
        <p:nvPicPr>
          <p:cNvPr id="16487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1905000"/>
            <a:ext cx="2366963" cy="461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9" name="Text Box 8"/>
          <p:cNvSpPr txBox="1">
            <a:spLocks noChangeArrowheads="1"/>
          </p:cNvSpPr>
          <p:nvPr/>
        </p:nvSpPr>
        <p:spPr bwMode="auto">
          <a:xfrm>
            <a:off x="228600" y="4876800"/>
            <a:ext cx="36576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Visual appearance might be a very weak cue to function</a:t>
            </a:r>
          </a:p>
        </p:txBody>
      </p:sp>
      <p:sp>
        <p:nvSpPr>
          <p:cNvPr id="57350" name="TextBox 8"/>
          <p:cNvSpPr txBox="1">
            <a:spLocks noChangeArrowheads="1"/>
          </p:cNvSpPr>
          <p:nvPr/>
        </p:nvSpPr>
        <p:spPr bwMode="auto">
          <a:xfrm>
            <a:off x="7291388" y="0"/>
            <a:ext cx="18526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Slide Credit: Torralba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Why do we care about categories?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229600" cy="5211763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dirty="0" smtClean="0"/>
          </a:p>
          <a:p>
            <a:pPr eaLnBrk="1" hangingPunct="1">
              <a:buFontTx/>
              <a:buNone/>
            </a:pPr>
            <a:endParaRPr lang="en-US" dirty="0" smtClean="0"/>
          </a:p>
          <a:p>
            <a:pPr eaLnBrk="1" hangingPunct="1">
              <a:buFontTx/>
              <a:buNone/>
            </a:pPr>
            <a:r>
              <a:rPr lang="en-US" dirty="0" smtClean="0"/>
              <a:t>	</a:t>
            </a:r>
            <a:r>
              <a:rPr lang="en-US" dirty="0" smtClean="0"/>
              <a:t>From an object’s category, we </a:t>
            </a:r>
            <a:r>
              <a:rPr lang="en-US" dirty="0" smtClean="0"/>
              <a:t>can make predictions about its behavior in the future, beyond of what is immediately perceived.</a:t>
            </a:r>
          </a:p>
          <a:p>
            <a:pPr eaLnBrk="1" hangingPunct="1">
              <a:buFontTx/>
              <a:buNone/>
            </a:pPr>
            <a:endParaRPr lang="en-US" dirty="0" smtClean="0"/>
          </a:p>
        </p:txBody>
      </p:sp>
      <p:sp>
        <p:nvSpPr>
          <p:cNvPr id="52228" name="TextBox 5"/>
          <p:cNvSpPr txBox="1">
            <a:spLocks noChangeArrowheads="1"/>
          </p:cNvSpPr>
          <p:nvPr/>
        </p:nvSpPr>
        <p:spPr bwMode="auto">
          <a:xfrm>
            <a:off x="7291388" y="6550025"/>
            <a:ext cx="18526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Slide Credit: Torralba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How do you define a category?</a:t>
            </a:r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Prototype or Sum of Exemplars ?</a:t>
            </a:r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/>
        </p:nvGraphicFramePr>
        <p:xfrm>
          <a:off x="304800" y="1971675"/>
          <a:ext cx="4195763" cy="3522663"/>
        </p:xfrm>
        <a:graphic>
          <a:graphicData uri="http://schemas.openxmlformats.org/presentationml/2006/ole">
            <p:oleObj spid="_x0000_s3074" name="Image" r:id="rId4" imgW="4237714" imgH="3557023" progId="">
              <p:embed/>
            </p:oleObj>
          </a:graphicData>
        </a:graphic>
      </p:graphicFrame>
      <p:graphicFrame>
        <p:nvGraphicFramePr>
          <p:cNvPr id="3075" name="Object 4"/>
          <p:cNvGraphicFramePr>
            <a:graphicFrameLocks noChangeAspect="1"/>
          </p:cNvGraphicFramePr>
          <p:nvPr/>
        </p:nvGraphicFramePr>
        <p:xfrm>
          <a:off x="4724400" y="2352675"/>
          <a:ext cx="4267200" cy="2765425"/>
        </p:xfrm>
        <a:graphic>
          <a:graphicData uri="http://schemas.openxmlformats.org/presentationml/2006/ole">
            <p:oleObj spid="_x0000_s3075" name="Image" r:id="rId5" imgW="4882906" imgH="3163830" progId="">
              <p:embed/>
            </p:oleObj>
          </a:graphicData>
        </a:graphic>
      </p:graphicFrame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838200" y="1362075"/>
            <a:ext cx="2890838" cy="584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US" sz="3200">
                <a:solidFill>
                  <a:srgbClr val="000066"/>
                </a:solidFill>
                <a:latin typeface="Garamond" pitchFamily="18" charset="0"/>
              </a:rPr>
              <a:t>Prototype Model</a:t>
            </a: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4953000" y="1362075"/>
            <a:ext cx="3349625" cy="584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US" sz="3200">
                <a:solidFill>
                  <a:srgbClr val="000066"/>
                </a:solidFill>
                <a:latin typeface="Garamond" pitchFamily="18" charset="0"/>
              </a:rPr>
              <a:t>	Exemplars Model</a:t>
            </a: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1219200" y="5705475"/>
            <a:ext cx="2554288" cy="930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US" sz="1600">
                <a:solidFill>
                  <a:srgbClr val="000066"/>
                </a:solidFill>
                <a:latin typeface="Garamond" pitchFamily="18" charset="0"/>
              </a:rPr>
              <a:t>Category judgments are made</a:t>
            </a:r>
          </a:p>
          <a:p>
            <a:pPr marL="342900" indent="-342900">
              <a:spcBef>
                <a:spcPct val="20000"/>
              </a:spcBef>
            </a:pPr>
            <a:r>
              <a:rPr lang="en-US" sz="1600">
                <a:solidFill>
                  <a:srgbClr val="000066"/>
                </a:solidFill>
                <a:latin typeface="Garamond" pitchFamily="18" charset="0"/>
              </a:rPr>
              <a:t>by comparing a new exemplar</a:t>
            </a:r>
          </a:p>
          <a:p>
            <a:pPr marL="342900" indent="-342900">
              <a:spcBef>
                <a:spcPct val="20000"/>
              </a:spcBef>
            </a:pPr>
            <a:r>
              <a:rPr lang="en-US" sz="1600">
                <a:solidFill>
                  <a:srgbClr val="000066"/>
                </a:solidFill>
                <a:latin typeface="Garamond" pitchFamily="18" charset="0"/>
              </a:rPr>
              <a:t>to the prototype.</a:t>
            </a: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5334000" y="5095875"/>
            <a:ext cx="3136900" cy="15208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US" sz="1600">
                <a:solidFill>
                  <a:srgbClr val="000066"/>
                </a:solidFill>
                <a:latin typeface="Garamond" pitchFamily="18" charset="0"/>
              </a:rPr>
              <a:t>Category judgments are made</a:t>
            </a:r>
          </a:p>
          <a:p>
            <a:pPr marL="342900" indent="-342900">
              <a:spcBef>
                <a:spcPct val="20000"/>
              </a:spcBef>
            </a:pPr>
            <a:r>
              <a:rPr lang="en-US" sz="1600">
                <a:solidFill>
                  <a:srgbClr val="000066"/>
                </a:solidFill>
                <a:latin typeface="Garamond" pitchFamily="18" charset="0"/>
              </a:rPr>
              <a:t>by comparing a new exemplar</a:t>
            </a:r>
          </a:p>
          <a:p>
            <a:pPr marL="342900" indent="-342900">
              <a:spcBef>
                <a:spcPct val="20000"/>
              </a:spcBef>
            </a:pPr>
            <a:r>
              <a:rPr lang="en-US" sz="1600">
                <a:solidFill>
                  <a:srgbClr val="000066"/>
                </a:solidFill>
                <a:latin typeface="Garamond" pitchFamily="18" charset="0"/>
              </a:rPr>
              <a:t>to all the old exemplars of a category</a:t>
            </a:r>
          </a:p>
          <a:p>
            <a:pPr marL="342900" indent="-342900">
              <a:spcBef>
                <a:spcPct val="20000"/>
              </a:spcBef>
            </a:pPr>
            <a:r>
              <a:rPr lang="en-US" sz="1600">
                <a:solidFill>
                  <a:srgbClr val="000066"/>
                </a:solidFill>
                <a:latin typeface="Garamond" pitchFamily="18" charset="0"/>
              </a:rPr>
              <a:t>or to the exemplar that is the most</a:t>
            </a:r>
          </a:p>
          <a:p>
            <a:pPr marL="342900" indent="-342900">
              <a:spcBef>
                <a:spcPct val="20000"/>
              </a:spcBef>
            </a:pPr>
            <a:r>
              <a:rPr lang="en-US" sz="1600">
                <a:solidFill>
                  <a:srgbClr val="000066"/>
                </a:solidFill>
                <a:latin typeface="Garamond" pitchFamily="18" charset="0"/>
              </a:rPr>
              <a:t>appropriate</a:t>
            </a: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990600" y="4943475"/>
            <a:ext cx="3505200" cy="609600"/>
          </a:xfrm>
          <a:prstGeom prst="rect">
            <a:avLst/>
          </a:prstGeom>
          <a:noFill/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2" name="Line 10"/>
          <p:cNvSpPr>
            <a:spLocks noChangeShapeType="1"/>
          </p:cNvSpPr>
          <p:nvPr/>
        </p:nvSpPr>
        <p:spPr bwMode="auto">
          <a:xfrm>
            <a:off x="1066800" y="5476875"/>
            <a:ext cx="2362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3" name="TextBox 10"/>
          <p:cNvSpPr txBox="1">
            <a:spLocks noChangeArrowheads="1"/>
          </p:cNvSpPr>
          <p:nvPr/>
        </p:nvSpPr>
        <p:spPr bwMode="auto">
          <a:xfrm>
            <a:off x="7291388" y="0"/>
            <a:ext cx="18526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Slide Credit: Torralba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How do you define a category?</a:t>
            </a:r>
          </a:p>
        </p:txBody>
      </p:sp>
      <p:sp>
        <p:nvSpPr>
          <p:cNvPr id="655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smtClean="0"/>
              <a:t>In computer vision:</a:t>
            </a:r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pPr>
              <a:buFont typeface="Arial" charset="0"/>
              <a:buNone/>
            </a:pPr>
            <a:endParaRPr lang="en-US" sz="2400" smtClean="0"/>
          </a:p>
          <a:p>
            <a:pPr>
              <a:buFont typeface="Arial" charset="0"/>
              <a:buNone/>
            </a:pPr>
            <a:r>
              <a:rPr lang="en-US" sz="2400" smtClean="0"/>
              <a:t>						</a:t>
            </a:r>
          </a:p>
        </p:txBody>
      </p:sp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533400" y="2438400"/>
            <a:ext cx="2514600" cy="2362200"/>
            <a:chOff x="990600" y="3048000"/>
            <a:chExt cx="2514600" cy="2362200"/>
          </a:xfrm>
        </p:grpSpPr>
        <p:sp>
          <p:nvSpPr>
            <p:cNvPr id="43" name="Rectangle 42"/>
            <p:cNvSpPr/>
            <p:nvPr/>
          </p:nvSpPr>
          <p:spPr>
            <a:xfrm>
              <a:off x="990600" y="3048000"/>
              <a:ext cx="2514600" cy="23622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65571" name="Picture 4" descr="http://www.news.cornell.edu/stories/Sept05/dog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861318" y="3352800"/>
              <a:ext cx="729482" cy="685800"/>
            </a:xfrm>
            <a:prstGeom prst="rect">
              <a:avLst/>
            </a:prstGeom>
            <a:noFill/>
            <a:ln w="38100">
              <a:solidFill>
                <a:srgbClr val="00B050"/>
              </a:solidFill>
              <a:miter lim="800000"/>
              <a:headEnd/>
              <a:tailEnd/>
            </a:ln>
          </p:spPr>
        </p:pic>
        <p:pic>
          <p:nvPicPr>
            <p:cNvPr id="65572" name="Picture 44" descr="http://www.i-love-dogs.com/dog-breeds/images/Cairn-Terrier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43200" y="3581400"/>
              <a:ext cx="643890" cy="762000"/>
            </a:xfrm>
            <a:prstGeom prst="rect">
              <a:avLst/>
            </a:prstGeom>
            <a:noFill/>
            <a:ln w="38100">
              <a:solidFill>
                <a:srgbClr val="00B050"/>
              </a:solidFill>
              <a:miter lim="800000"/>
              <a:headEnd/>
              <a:tailEnd/>
            </a:ln>
          </p:spPr>
        </p:pic>
        <p:pic>
          <p:nvPicPr>
            <p:cNvPr id="65573" name="Picture 2" descr="http://z.about.com/d/cameras/1/0/v/2/sadDog.jpg"/>
            <p:cNvPicPr>
              <a:picLocks noChangeAspect="1" noChangeArrowheads="1"/>
            </p:cNvPicPr>
            <p:nvPr/>
          </p:nvPicPr>
          <p:blipFill>
            <a:blip r:embed="rId4" cstate="print"/>
            <a:srcRect l="3555" t="2667" r="25334" b="1334"/>
            <a:stretch>
              <a:fillRect/>
            </a:stretch>
          </p:blipFill>
          <p:spPr bwMode="auto">
            <a:xfrm>
              <a:off x="1066800" y="3200400"/>
              <a:ext cx="677333" cy="1219200"/>
            </a:xfrm>
            <a:prstGeom prst="rect">
              <a:avLst/>
            </a:prstGeom>
            <a:noFill/>
            <a:ln w="38100">
              <a:solidFill>
                <a:srgbClr val="00B050"/>
              </a:solidFill>
              <a:miter lim="800000"/>
              <a:headEnd/>
              <a:tailEnd/>
            </a:ln>
          </p:spPr>
        </p:pic>
        <p:pic>
          <p:nvPicPr>
            <p:cNvPr id="65574" name="Picture 46" descr="http://bodybydesign.files.wordpress.com/2007/07/ground-zero.jpg"/>
            <p:cNvPicPr>
              <a:picLocks noChangeAspect="1" noChangeArrowheads="1"/>
            </p:cNvPicPr>
            <p:nvPr/>
          </p:nvPicPr>
          <p:blipFill>
            <a:blip r:embed="rId5" cstate="print"/>
            <a:srcRect t="75000" r="77499"/>
            <a:stretch>
              <a:fillRect/>
            </a:stretch>
          </p:blipFill>
          <p:spPr bwMode="auto">
            <a:xfrm>
              <a:off x="1066800" y="4648200"/>
              <a:ext cx="609600" cy="5080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</p:pic>
        <p:pic>
          <p:nvPicPr>
            <p:cNvPr id="65575" name="Picture 10" descr="http://tbn0.google.com/images?q=tbn:RBGFTXqFUNjqAM:http://scienceblogs.com/bushwells/upload/2006/07/IcePlantOrgy.JPG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905000" y="4724400"/>
              <a:ext cx="720698" cy="542926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</p:pic>
        <p:pic>
          <p:nvPicPr>
            <p:cNvPr id="65576" name="Picture 12" descr="http://www.bmgen.com/sco_mug/mug_001.jpg"/>
            <p:cNvPicPr>
              <a:picLocks noChangeAspect="1" noChangeArrowheads="1"/>
            </p:cNvPicPr>
            <p:nvPr/>
          </p:nvPicPr>
          <p:blipFill>
            <a:blip r:embed="rId8" cstate="print"/>
            <a:srcRect t="28751" r="58333" b="46249"/>
            <a:stretch>
              <a:fillRect/>
            </a:stretch>
          </p:blipFill>
          <p:spPr bwMode="auto">
            <a:xfrm>
              <a:off x="2743200" y="4648200"/>
              <a:ext cx="571500" cy="4572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</p:pic>
      </p:grpSp>
      <p:grpSp>
        <p:nvGrpSpPr>
          <p:cNvPr id="3" name="Group 53"/>
          <p:cNvGrpSpPr>
            <a:grpSpLocks/>
          </p:cNvGrpSpPr>
          <p:nvPr/>
        </p:nvGrpSpPr>
        <p:grpSpPr bwMode="auto">
          <a:xfrm>
            <a:off x="3352800" y="2438400"/>
            <a:ext cx="1905000" cy="2362200"/>
            <a:chOff x="3962400" y="3048000"/>
            <a:chExt cx="1905000" cy="2362200"/>
          </a:xfrm>
        </p:grpSpPr>
        <p:sp>
          <p:nvSpPr>
            <p:cNvPr id="51" name="Rectangle 50"/>
            <p:cNvSpPr/>
            <p:nvPr/>
          </p:nvSpPr>
          <p:spPr>
            <a:xfrm>
              <a:off x="3962400" y="3048000"/>
              <a:ext cx="1905000" cy="23622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4038600" y="3124200"/>
              <a:ext cx="1724025" cy="430213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</a:rPr>
                <a:t>LAB Histogram</a:t>
              </a:r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4114800" y="3810000"/>
              <a:ext cx="1022350" cy="430213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 err="1">
                  <a:solidFill>
                    <a:schemeClr val="tx1"/>
                  </a:solidFill>
                </a:rPr>
                <a:t>Textons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4114800" y="4876800"/>
              <a:ext cx="1295400" cy="430213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</a:rPr>
                <a:t>Bag of SIFT</a:t>
              </a:r>
            </a:p>
          </p:txBody>
        </p:sp>
        <p:sp>
          <p:nvSpPr>
            <p:cNvPr id="55" name="Rounded Rectangle 54"/>
            <p:cNvSpPr/>
            <p:nvPr/>
          </p:nvSpPr>
          <p:spPr>
            <a:xfrm>
              <a:off x="4648200" y="4343400"/>
              <a:ext cx="817563" cy="430213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</a:rPr>
                <a:t>HOG</a:t>
              </a:r>
            </a:p>
          </p:txBody>
        </p:sp>
      </p:grpSp>
      <p:grpSp>
        <p:nvGrpSpPr>
          <p:cNvPr id="4" name="Group 54"/>
          <p:cNvGrpSpPr>
            <a:grpSpLocks/>
          </p:cNvGrpSpPr>
          <p:nvPr/>
        </p:nvGrpSpPr>
        <p:grpSpPr bwMode="auto">
          <a:xfrm>
            <a:off x="5562600" y="2438400"/>
            <a:ext cx="1524000" cy="2362200"/>
            <a:chOff x="6172200" y="3048000"/>
            <a:chExt cx="1524000" cy="2362200"/>
          </a:xfrm>
        </p:grpSpPr>
        <p:sp>
          <p:nvSpPr>
            <p:cNvPr id="57" name="Rectangle 56"/>
            <p:cNvSpPr/>
            <p:nvPr/>
          </p:nvSpPr>
          <p:spPr>
            <a:xfrm>
              <a:off x="6172200" y="3048000"/>
              <a:ext cx="1524000" cy="23622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5550" name="TextBox 57"/>
            <p:cNvSpPr txBox="1">
              <a:spLocks noChangeArrowheads="1"/>
            </p:cNvSpPr>
            <p:nvPr/>
          </p:nvSpPr>
          <p:spPr bwMode="auto">
            <a:xfrm>
              <a:off x="6400800" y="3288268"/>
              <a:ext cx="29046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65551" name="TextBox 58"/>
            <p:cNvSpPr txBox="1">
              <a:spLocks noChangeArrowheads="1"/>
            </p:cNvSpPr>
            <p:nvPr/>
          </p:nvSpPr>
          <p:spPr bwMode="auto">
            <a:xfrm>
              <a:off x="6400800" y="3276600"/>
              <a:ext cx="29046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65552" name="TextBox 59"/>
            <p:cNvSpPr txBox="1">
              <a:spLocks noChangeArrowheads="1"/>
            </p:cNvSpPr>
            <p:nvPr/>
          </p:nvSpPr>
          <p:spPr bwMode="auto">
            <a:xfrm>
              <a:off x="6553200" y="3429000"/>
              <a:ext cx="29046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65553" name="TextBox 60"/>
            <p:cNvSpPr txBox="1">
              <a:spLocks noChangeArrowheads="1"/>
            </p:cNvSpPr>
            <p:nvPr/>
          </p:nvSpPr>
          <p:spPr bwMode="auto">
            <a:xfrm>
              <a:off x="7010400" y="3429000"/>
              <a:ext cx="29046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65554" name="TextBox 61"/>
            <p:cNvSpPr txBox="1">
              <a:spLocks noChangeArrowheads="1"/>
            </p:cNvSpPr>
            <p:nvPr/>
          </p:nvSpPr>
          <p:spPr bwMode="auto">
            <a:xfrm>
              <a:off x="6324600" y="4038600"/>
              <a:ext cx="29046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65555" name="TextBox 62"/>
            <p:cNvSpPr txBox="1">
              <a:spLocks noChangeArrowheads="1"/>
            </p:cNvSpPr>
            <p:nvPr/>
          </p:nvSpPr>
          <p:spPr bwMode="auto">
            <a:xfrm>
              <a:off x="7315200" y="3657600"/>
              <a:ext cx="29046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65556" name="TextBox 63"/>
            <p:cNvSpPr txBox="1">
              <a:spLocks noChangeArrowheads="1"/>
            </p:cNvSpPr>
            <p:nvPr/>
          </p:nvSpPr>
          <p:spPr bwMode="auto">
            <a:xfrm>
              <a:off x="7162800" y="4038600"/>
              <a:ext cx="29046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65557" name="TextBox 64"/>
            <p:cNvSpPr txBox="1">
              <a:spLocks noChangeArrowheads="1"/>
            </p:cNvSpPr>
            <p:nvPr/>
          </p:nvSpPr>
          <p:spPr bwMode="auto">
            <a:xfrm>
              <a:off x="7086600" y="4572000"/>
              <a:ext cx="29046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65558" name="TextBox 65"/>
            <p:cNvSpPr txBox="1">
              <a:spLocks noChangeArrowheads="1"/>
            </p:cNvSpPr>
            <p:nvPr/>
          </p:nvSpPr>
          <p:spPr bwMode="auto">
            <a:xfrm>
              <a:off x="6324600" y="4800600"/>
              <a:ext cx="29046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65559" name="TextBox 66"/>
            <p:cNvSpPr txBox="1">
              <a:spLocks noChangeArrowheads="1"/>
            </p:cNvSpPr>
            <p:nvPr/>
          </p:nvSpPr>
          <p:spPr bwMode="auto">
            <a:xfrm>
              <a:off x="6629400" y="3810000"/>
              <a:ext cx="30809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65560" name="TextBox 67"/>
            <p:cNvSpPr txBox="1">
              <a:spLocks noChangeArrowheads="1"/>
            </p:cNvSpPr>
            <p:nvPr/>
          </p:nvSpPr>
          <p:spPr bwMode="auto">
            <a:xfrm>
              <a:off x="6781800" y="3962400"/>
              <a:ext cx="30809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65561" name="TextBox 68"/>
            <p:cNvSpPr txBox="1">
              <a:spLocks noChangeArrowheads="1"/>
            </p:cNvSpPr>
            <p:nvPr/>
          </p:nvSpPr>
          <p:spPr bwMode="auto">
            <a:xfrm>
              <a:off x="6934200" y="4114800"/>
              <a:ext cx="30809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65562" name="TextBox 69"/>
            <p:cNvSpPr txBox="1">
              <a:spLocks noChangeArrowheads="1"/>
            </p:cNvSpPr>
            <p:nvPr/>
          </p:nvSpPr>
          <p:spPr bwMode="auto">
            <a:xfrm>
              <a:off x="6705600" y="4343400"/>
              <a:ext cx="30809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65563" name="TextBox 70"/>
            <p:cNvSpPr txBox="1">
              <a:spLocks noChangeArrowheads="1"/>
            </p:cNvSpPr>
            <p:nvPr/>
          </p:nvSpPr>
          <p:spPr bwMode="auto">
            <a:xfrm>
              <a:off x="6553200" y="4191000"/>
              <a:ext cx="30809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72" name="Oval 71"/>
            <p:cNvSpPr/>
            <p:nvPr/>
          </p:nvSpPr>
          <p:spPr>
            <a:xfrm rot="547442">
              <a:off x="6573838" y="3727450"/>
              <a:ext cx="609600" cy="126206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73" name="TextBox 72"/>
          <p:cNvSpPr txBox="1">
            <a:spLocks noChangeArrowheads="1"/>
          </p:cNvSpPr>
          <p:nvPr/>
        </p:nvSpPr>
        <p:spPr bwMode="auto">
          <a:xfrm>
            <a:off x="7239000" y="3352800"/>
            <a:ext cx="1905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/>
              <a:t>=</a:t>
            </a:r>
            <a:r>
              <a:rPr lang="en-US" sz="2400"/>
              <a:t> Object   </a:t>
            </a:r>
          </a:p>
          <a:p>
            <a:r>
              <a:rPr lang="en-US" sz="2400"/>
              <a:t>   Definition</a:t>
            </a:r>
          </a:p>
        </p:txBody>
      </p:sp>
      <p:sp>
        <p:nvSpPr>
          <p:cNvPr id="74" name="TextBox 73"/>
          <p:cNvSpPr txBox="1">
            <a:spLocks noChangeArrowheads="1"/>
          </p:cNvSpPr>
          <p:nvPr/>
        </p:nvSpPr>
        <p:spPr bwMode="auto">
          <a:xfrm>
            <a:off x="685800" y="4800600"/>
            <a:ext cx="2209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/>
              <a:t>Examples</a:t>
            </a:r>
          </a:p>
        </p:txBody>
      </p:sp>
      <p:sp>
        <p:nvSpPr>
          <p:cNvPr id="75" name="TextBox 74"/>
          <p:cNvSpPr txBox="1">
            <a:spLocks noChangeArrowheads="1"/>
          </p:cNvSpPr>
          <p:nvPr/>
        </p:nvSpPr>
        <p:spPr bwMode="auto">
          <a:xfrm>
            <a:off x="3200400" y="4800600"/>
            <a:ext cx="2209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/>
              <a:t>Image Features</a:t>
            </a:r>
          </a:p>
        </p:txBody>
      </p:sp>
      <p:sp>
        <p:nvSpPr>
          <p:cNvPr id="76" name="TextBox 75"/>
          <p:cNvSpPr txBox="1">
            <a:spLocks noChangeArrowheads="1"/>
          </p:cNvSpPr>
          <p:nvPr/>
        </p:nvSpPr>
        <p:spPr bwMode="auto">
          <a:xfrm>
            <a:off x="5257800" y="4800600"/>
            <a:ext cx="2209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/>
              <a:t>Classifier</a:t>
            </a:r>
          </a:p>
        </p:txBody>
      </p:sp>
      <p:sp>
        <p:nvSpPr>
          <p:cNvPr id="77" name="TextBox 76"/>
          <p:cNvSpPr txBox="1">
            <a:spLocks noChangeArrowheads="1"/>
          </p:cNvSpPr>
          <p:nvPr/>
        </p:nvSpPr>
        <p:spPr bwMode="auto">
          <a:xfrm>
            <a:off x="3017838" y="4764088"/>
            <a:ext cx="838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/>
              <a:t>+</a:t>
            </a:r>
          </a:p>
        </p:txBody>
      </p:sp>
      <p:sp>
        <p:nvSpPr>
          <p:cNvPr id="78" name="TextBox 77"/>
          <p:cNvSpPr txBox="1">
            <a:spLocks noChangeArrowheads="1"/>
          </p:cNvSpPr>
          <p:nvPr/>
        </p:nvSpPr>
        <p:spPr bwMode="auto">
          <a:xfrm>
            <a:off x="5334000" y="4773613"/>
            <a:ext cx="838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/>
              <a:t>+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4" grpId="0"/>
      <p:bldP spid="75" grpId="0"/>
      <p:bldP spid="76" grpId="0"/>
      <p:bldP spid="77" grpId="0"/>
      <p:bldP spid="7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096962"/>
          </a:xfrm>
        </p:spPr>
        <p:txBody>
          <a:bodyPr/>
          <a:lstStyle/>
          <a:p>
            <a:pPr eaLnBrk="1" hangingPunct="1"/>
            <a:r>
              <a:rPr lang="en-US" smtClean="0"/>
              <a:t>Which level of categorization is the right one?</a:t>
            </a:r>
          </a:p>
        </p:txBody>
      </p:sp>
      <p:sp>
        <p:nvSpPr>
          <p:cNvPr id="166919" name="Text Box 7"/>
          <p:cNvSpPr txBox="1">
            <a:spLocks noChangeArrowheads="1"/>
          </p:cNvSpPr>
          <p:nvPr/>
        </p:nvSpPr>
        <p:spPr bwMode="auto">
          <a:xfrm>
            <a:off x="914400" y="1447800"/>
            <a:ext cx="70929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Car is an object composed of: </a:t>
            </a:r>
            <a:br>
              <a:rPr lang="en-US"/>
            </a:br>
            <a:r>
              <a:rPr lang="en-US"/>
              <a:t>	a few doors, four wheels (not all visible at all times), a roof, </a:t>
            </a:r>
          </a:p>
          <a:p>
            <a:r>
              <a:rPr lang="en-US"/>
              <a:t>	front lights, windshield 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81000" y="2590800"/>
            <a:ext cx="8305800" cy="2478088"/>
            <a:chOff x="240" y="1632"/>
            <a:chExt cx="5232" cy="1561"/>
          </a:xfrm>
        </p:grpSpPr>
        <p:pic>
          <p:nvPicPr>
            <p:cNvPr id="63494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0" y="1776"/>
              <a:ext cx="678" cy="14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495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00" y="1680"/>
              <a:ext cx="1920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496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456" y="1632"/>
              <a:ext cx="2016" cy="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497" name="Text Box 9"/>
            <p:cNvSpPr txBox="1">
              <a:spLocks noChangeArrowheads="1"/>
            </p:cNvSpPr>
            <p:nvPr/>
          </p:nvSpPr>
          <p:spPr bwMode="auto">
            <a:xfrm>
              <a:off x="480" y="1632"/>
              <a:ext cx="22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/>
                <a:t>?</a:t>
              </a:r>
            </a:p>
          </p:txBody>
        </p:sp>
      </p:grpSp>
      <p:sp>
        <p:nvSpPr>
          <p:cNvPr id="63493" name="TextBox 9"/>
          <p:cNvSpPr txBox="1">
            <a:spLocks noChangeArrowheads="1"/>
          </p:cNvSpPr>
          <p:nvPr/>
        </p:nvSpPr>
        <p:spPr bwMode="auto">
          <a:xfrm>
            <a:off x="7291388" y="6550025"/>
            <a:ext cx="18526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Slide Credit: Torralba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91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smtClean="0"/>
              <a:t>Levels of Categorization</a:t>
            </a:r>
          </a:p>
        </p:txBody>
      </p:sp>
      <p:graphicFrame>
        <p:nvGraphicFramePr>
          <p:cNvPr id="4098" name="Object 8"/>
          <p:cNvGraphicFramePr>
            <a:graphicFrameLocks noChangeAspect="1"/>
          </p:cNvGraphicFramePr>
          <p:nvPr>
            <p:ph sz="half" idx="2"/>
          </p:nvPr>
        </p:nvGraphicFramePr>
        <p:xfrm>
          <a:off x="304800" y="3962400"/>
          <a:ext cx="8305800" cy="2690813"/>
        </p:xfrm>
        <a:graphic>
          <a:graphicData uri="http://schemas.openxmlformats.org/presentationml/2006/ole">
            <p:oleObj spid="_x0000_s4098" name="Image" r:id="rId4" imgW="5212090" imgH="1686857" progId="">
              <p:embed/>
            </p:oleObj>
          </a:graphicData>
        </a:graphic>
      </p:graphicFrame>
      <p:sp>
        <p:nvSpPr>
          <p:cNvPr id="4100" name="Text Box 9"/>
          <p:cNvSpPr txBox="1">
            <a:spLocks noChangeArrowheads="1"/>
          </p:cNvSpPr>
          <p:nvPr/>
        </p:nvSpPr>
        <p:spPr bwMode="auto">
          <a:xfrm>
            <a:off x="2667000" y="2362200"/>
            <a:ext cx="3219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BASIC-LEVEL CATEGORIES</a:t>
            </a:r>
          </a:p>
        </p:txBody>
      </p:sp>
      <p:sp>
        <p:nvSpPr>
          <p:cNvPr id="4101" name="Text Box 10"/>
          <p:cNvSpPr txBox="1">
            <a:spLocks noChangeArrowheads="1"/>
          </p:cNvSpPr>
          <p:nvPr/>
        </p:nvSpPr>
        <p:spPr bwMode="auto">
          <a:xfrm>
            <a:off x="2057400" y="1524000"/>
            <a:ext cx="4489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SUPERORDINATE LEVEL CATEGORIES</a:t>
            </a:r>
          </a:p>
        </p:txBody>
      </p:sp>
      <p:sp>
        <p:nvSpPr>
          <p:cNvPr id="4102" name="Text Box 11"/>
          <p:cNvSpPr txBox="1">
            <a:spLocks noChangeArrowheads="1"/>
          </p:cNvSpPr>
          <p:nvPr/>
        </p:nvSpPr>
        <p:spPr bwMode="auto">
          <a:xfrm>
            <a:off x="2133600" y="3200400"/>
            <a:ext cx="4171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SUBORDINATE LEVEL CATEGORIES</a:t>
            </a:r>
          </a:p>
        </p:txBody>
      </p:sp>
      <p:sp>
        <p:nvSpPr>
          <p:cNvPr id="4103" name="Line 12"/>
          <p:cNvSpPr>
            <a:spLocks noChangeShapeType="1"/>
          </p:cNvSpPr>
          <p:nvPr/>
        </p:nvSpPr>
        <p:spPr bwMode="auto">
          <a:xfrm flipV="1">
            <a:off x="4191000" y="19812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04" name="Line 13"/>
          <p:cNvSpPr>
            <a:spLocks noChangeShapeType="1"/>
          </p:cNvSpPr>
          <p:nvPr/>
        </p:nvSpPr>
        <p:spPr bwMode="auto">
          <a:xfrm>
            <a:off x="4191000" y="27432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05" name="Oval 14"/>
          <p:cNvSpPr>
            <a:spLocks noChangeArrowheads="1"/>
          </p:cNvSpPr>
          <p:nvPr/>
        </p:nvSpPr>
        <p:spPr bwMode="auto">
          <a:xfrm>
            <a:off x="2362200" y="4191000"/>
            <a:ext cx="1676400" cy="2667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Image Categorization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684838" y="1295400"/>
            <a:ext cx="1600200" cy="838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Training Labels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76200" y="1874838"/>
            <a:ext cx="2438400" cy="2849562"/>
            <a:chOff x="228600" y="1417320"/>
            <a:chExt cx="2438400" cy="2849880"/>
          </a:xfrm>
        </p:grpSpPr>
        <p:pic>
          <p:nvPicPr>
            <p:cNvPr id="1026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33400" y="2228850"/>
              <a:ext cx="1324907" cy="881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65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7200" y="3295650"/>
              <a:ext cx="1238250" cy="819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66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66800" y="2762250"/>
              <a:ext cx="1428750" cy="1076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67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14400" y="2457450"/>
              <a:ext cx="1295400" cy="1114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68" name="TextBox 7"/>
            <p:cNvSpPr txBox="1">
              <a:spLocks noChangeArrowheads="1"/>
            </p:cNvSpPr>
            <p:nvPr/>
          </p:nvSpPr>
          <p:spPr bwMode="auto">
            <a:xfrm>
              <a:off x="457200" y="1417320"/>
              <a:ext cx="1828800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400"/>
                <a:t>Training Images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28600" y="1447485"/>
              <a:ext cx="2438400" cy="281971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5638800" y="2743200"/>
            <a:ext cx="16002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Classifier Training</a:t>
            </a:r>
          </a:p>
        </p:txBody>
      </p:sp>
      <p:sp>
        <p:nvSpPr>
          <p:cNvPr id="10246" name="TextBox 13"/>
          <p:cNvSpPr txBox="1">
            <a:spLocks noChangeArrowheads="1"/>
          </p:cNvSpPr>
          <p:nvPr/>
        </p:nvSpPr>
        <p:spPr bwMode="auto">
          <a:xfrm>
            <a:off x="3632200" y="1295400"/>
            <a:ext cx="1473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/>
              <a:t>Training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200400" y="2743200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Image Features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2590800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5029200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ight Arrow 17"/>
          <p:cNvSpPr/>
          <p:nvPr/>
        </p:nvSpPr>
        <p:spPr>
          <a:xfrm rot="5400000">
            <a:off x="6248400" y="22860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25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" y="5324475"/>
            <a:ext cx="142875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2743200" y="5410200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Image Features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2133600" y="5715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54" name="TextBox 20"/>
          <p:cNvSpPr txBox="1">
            <a:spLocks noChangeArrowheads="1"/>
          </p:cNvSpPr>
          <p:nvPr/>
        </p:nvSpPr>
        <p:spPr bwMode="auto">
          <a:xfrm>
            <a:off x="3810000" y="4648200"/>
            <a:ext cx="13239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/>
              <a:t>Testing</a:t>
            </a:r>
          </a:p>
        </p:txBody>
      </p:sp>
      <p:sp>
        <p:nvSpPr>
          <p:cNvPr id="10255" name="TextBox 21"/>
          <p:cNvSpPr txBox="1">
            <a:spLocks noChangeArrowheads="1"/>
          </p:cNvSpPr>
          <p:nvPr/>
        </p:nvSpPr>
        <p:spPr bwMode="auto">
          <a:xfrm>
            <a:off x="457200" y="6365875"/>
            <a:ext cx="16891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Test Image</a:t>
            </a:r>
          </a:p>
        </p:txBody>
      </p:sp>
      <p:sp>
        <p:nvSpPr>
          <p:cNvPr id="23" name="Right Arrow 22"/>
          <p:cNvSpPr/>
          <p:nvPr/>
        </p:nvSpPr>
        <p:spPr>
          <a:xfrm>
            <a:off x="7315200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7924800" y="2819400"/>
            <a:ext cx="1143000" cy="762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Trained Classifier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181600" y="5410200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Trained Classifier</a:t>
            </a:r>
          </a:p>
        </p:txBody>
      </p:sp>
      <p:sp>
        <p:nvSpPr>
          <p:cNvPr id="26" name="Right Arrow 25"/>
          <p:cNvSpPr/>
          <p:nvPr/>
        </p:nvSpPr>
        <p:spPr>
          <a:xfrm>
            <a:off x="4572000" y="5715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Right Arrow 26"/>
          <p:cNvSpPr/>
          <p:nvPr/>
        </p:nvSpPr>
        <p:spPr>
          <a:xfrm>
            <a:off x="7010400" y="5715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7620000" y="5897563"/>
            <a:ext cx="1397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Outdoor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7588250" y="5364163"/>
            <a:ext cx="15557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Prediction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635875" y="5227638"/>
            <a:ext cx="1447800" cy="1219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5" grpId="0" animBg="1"/>
      <p:bldP spid="26" grpId="0" animBg="1"/>
      <p:bldP spid="27" grpId="0" animBg="1"/>
      <p:bldP spid="28" grpId="0"/>
      <p:bldP spid="29" grpId="0"/>
      <p:bldP spid="3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Rosch’s Levels of Categorization</a:t>
            </a:r>
          </a:p>
        </p:txBody>
      </p:sp>
      <p:sp>
        <p:nvSpPr>
          <p:cNvPr id="66563" name="Text Box 16"/>
          <p:cNvSpPr txBox="1">
            <a:spLocks noChangeArrowheads="1"/>
          </p:cNvSpPr>
          <p:nvPr/>
        </p:nvSpPr>
        <p:spPr bwMode="auto">
          <a:xfrm>
            <a:off x="304800" y="1304925"/>
            <a:ext cx="815340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Definition of Basic Level: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 </a:t>
            </a:r>
            <a:r>
              <a:rPr lang="en-US" b="1"/>
              <a:t>Similar shape</a:t>
            </a:r>
            <a:r>
              <a:rPr lang="en-US"/>
              <a:t>: Basic level categories are the highest-level category for which their members have similar shapes.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 </a:t>
            </a:r>
            <a:r>
              <a:rPr lang="en-US" b="1"/>
              <a:t>Similar motor interactions</a:t>
            </a:r>
            <a:r>
              <a:rPr lang="en-US"/>
              <a:t>: … for which people interact with its members using similar motor sequences.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 </a:t>
            </a:r>
            <a:r>
              <a:rPr lang="en-US" b="1"/>
              <a:t>Common attributes</a:t>
            </a:r>
            <a:r>
              <a:rPr lang="en-US"/>
              <a:t>: … there are a significant number of attributes in common between pairs of members.</a:t>
            </a: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609600" y="4235450"/>
            <a:ext cx="7280275" cy="2241550"/>
            <a:chOff x="384" y="2448"/>
            <a:chExt cx="4586" cy="1412"/>
          </a:xfrm>
        </p:grpSpPr>
        <p:sp>
          <p:nvSpPr>
            <p:cNvPr id="66565" name="Line 4"/>
            <p:cNvSpPr>
              <a:spLocks noChangeShapeType="1"/>
            </p:cNvSpPr>
            <p:nvPr/>
          </p:nvSpPr>
          <p:spPr bwMode="auto">
            <a:xfrm flipV="1">
              <a:off x="1064" y="2484"/>
              <a:ext cx="0" cy="113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66" name="Line 5"/>
            <p:cNvSpPr>
              <a:spLocks noChangeShapeType="1"/>
            </p:cNvSpPr>
            <p:nvPr/>
          </p:nvSpPr>
          <p:spPr bwMode="auto">
            <a:xfrm>
              <a:off x="1064" y="3623"/>
              <a:ext cx="134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67" name="Oval 6"/>
            <p:cNvSpPr>
              <a:spLocks noChangeArrowheads="1"/>
            </p:cNvSpPr>
            <p:nvPr/>
          </p:nvSpPr>
          <p:spPr bwMode="auto">
            <a:xfrm>
              <a:off x="1600" y="2784"/>
              <a:ext cx="134" cy="134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3200"/>
            </a:p>
          </p:txBody>
        </p:sp>
        <p:sp>
          <p:nvSpPr>
            <p:cNvPr id="66568" name="Text Box 7"/>
            <p:cNvSpPr txBox="1">
              <a:spLocks noChangeArrowheads="1"/>
            </p:cNvSpPr>
            <p:nvPr/>
          </p:nvSpPr>
          <p:spPr bwMode="auto">
            <a:xfrm>
              <a:off x="960" y="3648"/>
              <a:ext cx="192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/>
                <a:t>Sub       Basic      Superordinate</a:t>
              </a:r>
              <a:endParaRPr lang="en-US" sz="3200"/>
            </a:p>
          </p:txBody>
        </p:sp>
        <p:sp>
          <p:nvSpPr>
            <p:cNvPr id="66569" name="Text Box 8"/>
            <p:cNvSpPr txBox="1">
              <a:spLocks noChangeArrowheads="1"/>
            </p:cNvSpPr>
            <p:nvPr/>
          </p:nvSpPr>
          <p:spPr bwMode="auto">
            <a:xfrm>
              <a:off x="384" y="2448"/>
              <a:ext cx="61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/>
                <a:t>similarity</a:t>
              </a:r>
              <a:endParaRPr lang="en-US" sz="3200"/>
            </a:p>
          </p:txBody>
        </p:sp>
        <p:sp>
          <p:nvSpPr>
            <p:cNvPr id="66570" name="Line 9"/>
            <p:cNvSpPr>
              <a:spLocks noChangeShapeType="1"/>
            </p:cNvSpPr>
            <p:nvPr/>
          </p:nvSpPr>
          <p:spPr bwMode="auto">
            <a:xfrm>
              <a:off x="1198" y="2752"/>
              <a:ext cx="482" cy="8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71" name="Oval 10"/>
            <p:cNvSpPr>
              <a:spLocks noChangeArrowheads="1"/>
            </p:cNvSpPr>
            <p:nvPr/>
          </p:nvSpPr>
          <p:spPr bwMode="auto">
            <a:xfrm>
              <a:off x="1131" y="2685"/>
              <a:ext cx="134" cy="134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3200"/>
            </a:p>
          </p:txBody>
        </p:sp>
        <p:sp>
          <p:nvSpPr>
            <p:cNvPr id="66572" name="Oval 11"/>
            <p:cNvSpPr>
              <a:spLocks noChangeArrowheads="1"/>
            </p:cNvSpPr>
            <p:nvPr/>
          </p:nvSpPr>
          <p:spPr bwMode="auto">
            <a:xfrm>
              <a:off x="2136" y="3355"/>
              <a:ext cx="134" cy="134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3200"/>
            </a:p>
          </p:txBody>
        </p:sp>
        <p:sp>
          <p:nvSpPr>
            <p:cNvPr id="66573" name="Line 12"/>
            <p:cNvSpPr>
              <a:spLocks noChangeShapeType="1"/>
            </p:cNvSpPr>
            <p:nvPr/>
          </p:nvSpPr>
          <p:spPr bwMode="auto">
            <a:xfrm>
              <a:off x="1680" y="2880"/>
              <a:ext cx="523" cy="54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74" name="Text Box 18"/>
            <p:cNvSpPr txBox="1">
              <a:spLocks noChangeArrowheads="1"/>
            </p:cNvSpPr>
            <p:nvPr/>
          </p:nvSpPr>
          <p:spPr bwMode="auto">
            <a:xfrm>
              <a:off x="2918" y="2711"/>
              <a:ext cx="2052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Similarity declines only slightly</a:t>
              </a:r>
              <a:br>
                <a:rPr lang="en-US"/>
              </a:br>
              <a:r>
                <a:rPr lang="en-US"/>
                <a:t>going from subordinate to</a:t>
              </a:r>
              <a:br>
                <a:rPr lang="en-US"/>
              </a:br>
              <a:r>
                <a:rPr lang="en-US"/>
                <a:t>basic level, and then drops</a:t>
              </a:r>
              <a:br>
                <a:rPr lang="en-US"/>
              </a:br>
              <a:r>
                <a:rPr lang="en-US"/>
                <a:t>dramatically.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err="1" smtClean="0"/>
              <a:t>Rosch</a:t>
            </a:r>
            <a:r>
              <a:rPr lang="en-US" dirty="0" smtClean="0"/>
              <a:t> et al (1976) found that </a:t>
            </a:r>
            <a:endParaRPr lang="en-US" dirty="0" smtClean="0"/>
          </a:p>
          <a:p>
            <a:pPr lvl="1" eaLnBrk="1" hangingPunct="1"/>
            <a:r>
              <a:rPr lang="en-US" dirty="0" smtClean="0"/>
              <a:t>People can tell whether an object belongs to a basic-level category faster</a:t>
            </a:r>
          </a:p>
          <a:p>
            <a:pPr lvl="1" eaLnBrk="1" hangingPunct="1"/>
            <a:r>
              <a:rPr lang="en-US" dirty="0" smtClean="0"/>
              <a:t>People tend to predict the basic category (e.g., “dog”) before </a:t>
            </a:r>
            <a:r>
              <a:rPr lang="en-US" dirty="0" err="1" smtClean="0"/>
              <a:t>superordinate</a:t>
            </a:r>
            <a:r>
              <a:rPr lang="en-US" dirty="0" smtClean="0"/>
              <a:t> (“animal”) or subordinate (“cocker-spaniel”) categories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“Basic” could be different for different people (e.g., is “tree” basic, or “oak”?)</a:t>
            </a:r>
            <a:endParaRPr lang="en-US" dirty="0" smtClean="0"/>
          </a:p>
          <a:p>
            <a:pPr eaLnBrk="1" hangingPunct="1">
              <a:buFontTx/>
              <a:buNone/>
            </a:pPr>
            <a:endParaRPr lang="en-US" dirty="0" smtClean="0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Levels of Categorization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Typicality effects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066800"/>
            <a:ext cx="4800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smtClean="0"/>
              <a:t>Typicality: how good or common an item is a member of a given category.</a:t>
            </a:r>
          </a:p>
          <a:p>
            <a:pPr eaLnBrk="1" hangingPunct="1">
              <a:lnSpc>
                <a:spcPct val="80000"/>
              </a:lnSpc>
            </a:pPr>
            <a:endParaRPr lang="en-US" sz="2000" smtClean="0"/>
          </a:p>
          <a:p>
            <a:pPr eaLnBrk="1" hangingPunct="1">
              <a:lnSpc>
                <a:spcPct val="80000"/>
              </a:lnSpc>
            </a:pPr>
            <a:r>
              <a:rPr lang="en-US" sz="2000" smtClean="0"/>
              <a:t>The typical exemplar is like a representation of the average (or central tendency)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2000" smtClean="0"/>
          </a:p>
          <a:p>
            <a:pPr eaLnBrk="1" hangingPunct="1">
              <a:lnSpc>
                <a:spcPct val="80000"/>
              </a:lnSpc>
            </a:pPr>
            <a:r>
              <a:rPr lang="en-US" sz="2000" smtClean="0"/>
              <a:t> But, the </a:t>
            </a:r>
            <a:r>
              <a:rPr lang="en-US" sz="2000" u="sng" smtClean="0"/>
              <a:t>representation of a category varies with experience</a:t>
            </a:r>
            <a:r>
              <a:rPr lang="en-US" sz="2000" smtClean="0"/>
              <a:t>, so does the “typical” exemplar</a:t>
            </a:r>
          </a:p>
          <a:p>
            <a:pPr eaLnBrk="1" hangingPunct="1">
              <a:lnSpc>
                <a:spcPct val="80000"/>
              </a:lnSpc>
            </a:pPr>
            <a:endParaRPr lang="en-US" sz="2000" smtClean="0"/>
          </a:p>
        </p:txBody>
      </p:sp>
      <p:graphicFrame>
        <p:nvGraphicFramePr>
          <p:cNvPr id="5122" name="Object 4"/>
          <p:cNvGraphicFramePr>
            <a:graphicFrameLocks noChangeAspect="1"/>
          </p:cNvGraphicFramePr>
          <p:nvPr>
            <p:ph sz="quarter" idx="2"/>
          </p:nvPr>
        </p:nvGraphicFramePr>
        <p:xfrm>
          <a:off x="5486400" y="1295400"/>
          <a:ext cx="3035300" cy="4876800"/>
        </p:xfrm>
        <a:graphic>
          <a:graphicData uri="http://schemas.openxmlformats.org/presentationml/2006/ole">
            <p:oleObj spid="_x0000_s5122" name="Image" r:id="rId4" imgW="2729143" imgH="4384557" progId="">
              <p:embed/>
            </p:oleObj>
          </a:graphicData>
        </a:graphic>
      </p:graphicFrame>
      <p:sp>
        <p:nvSpPr>
          <p:cNvPr id="5125" name="Rectangle 7"/>
          <p:cNvSpPr>
            <a:spLocks noChangeArrowheads="1"/>
          </p:cNvSpPr>
          <p:nvPr/>
        </p:nvSpPr>
        <p:spPr bwMode="auto">
          <a:xfrm>
            <a:off x="6477000" y="1981200"/>
            <a:ext cx="1752600" cy="152400"/>
          </a:xfrm>
          <a:prstGeom prst="rect">
            <a:avLst/>
          </a:prstGeom>
          <a:noFill/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6" name="Rectangle 8"/>
          <p:cNvSpPr>
            <a:spLocks noChangeArrowheads="1"/>
          </p:cNvSpPr>
          <p:nvPr/>
        </p:nvSpPr>
        <p:spPr bwMode="auto">
          <a:xfrm>
            <a:off x="6477000" y="2971800"/>
            <a:ext cx="1752600" cy="228600"/>
          </a:xfrm>
          <a:prstGeom prst="rect">
            <a:avLst/>
          </a:prstGeom>
          <a:noFill/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7" name="Rectangle 9"/>
          <p:cNvSpPr>
            <a:spLocks noChangeArrowheads="1"/>
          </p:cNvSpPr>
          <p:nvPr/>
        </p:nvSpPr>
        <p:spPr bwMode="auto">
          <a:xfrm>
            <a:off x="6477000" y="4038600"/>
            <a:ext cx="1752600" cy="152400"/>
          </a:xfrm>
          <a:prstGeom prst="rect">
            <a:avLst/>
          </a:prstGeom>
          <a:noFill/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8" name="Rectangle 10"/>
          <p:cNvSpPr>
            <a:spLocks noChangeArrowheads="1"/>
          </p:cNvSpPr>
          <p:nvPr/>
        </p:nvSpPr>
        <p:spPr bwMode="auto">
          <a:xfrm>
            <a:off x="6553200" y="5029200"/>
            <a:ext cx="1752600" cy="228600"/>
          </a:xfrm>
          <a:prstGeom prst="rect">
            <a:avLst/>
          </a:prstGeom>
          <a:noFill/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98438"/>
            <a:ext cx="9144000" cy="71596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/>
              <a:t>Entry-level categories</a:t>
            </a:r>
            <a:br>
              <a:rPr lang="en-US" dirty="0" smtClean="0"/>
            </a:br>
            <a:r>
              <a:rPr lang="en-US" sz="3200" dirty="0" smtClean="0"/>
              <a:t>(</a:t>
            </a:r>
            <a:r>
              <a:rPr lang="en-US" sz="3200" dirty="0" err="1" smtClean="0"/>
              <a:t>Jolicoeur</a:t>
            </a:r>
            <a:r>
              <a:rPr lang="en-US" sz="3200" dirty="0" smtClean="0"/>
              <a:t>, Gluck, </a:t>
            </a:r>
            <a:r>
              <a:rPr lang="en-US" sz="3200" dirty="0" err="1" smtClean="0"/>
              <a:t>Kosslyn</a:t>
            </a:r>
            <a:r>
              <a:rPr lang="en-US" sz="3200" dirty="0" smtClean="0"/>
              <a:t> 1984)</a:t>
            </a:r>
          </a:p>
        </p:txBody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eaLnBrk="1" hangingPunct="1"/>
            <a:r>
              <a:rPr lang="en-US" smtClean="0"/>
              <a:t>Typical member of a basic-level category are categorized at the expected level</a:t>
            </a:r>
          </a:p>
          <a:p>
            <a:pPr eaLnBrk="1" hangingPunct="1"/>
            <a:r>
              <a:rPr lang="en-US" smtClean="0"/>
              <a:t>Atypical members tend to be classified at a subordinate level.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685800" y="3505200"/>
            <a:ext cx="3276600" cy="3033713"/>
            <a:chOff x="432" y="2208"/>
            <a:chExt cx="2064" cy="1911"/>
          </a:xfrm>
        </p:grpSpPr>
        <p:pic>
          <p:nvPicPr>
            <p:cNvPr id="68616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2" y="2208"/>
              <a:ext cx="2064" cy="17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8617" name="Text Box 6"/>
            <p:cNvSpPr txBox="1">
              <a:spLocks noChangeArrowheads="1"/>
            </p:cNvSpPr>
            <p:nvPr/>
          </p:nvSpPr>
          <p:spPr bwMode="auto">
            <a:xfrm>
              <a:off x="1296" y="3888"/>
              <a:ext cx="49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A bird</a:t>
              </a: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5562600" y="2895600"/>
            <a:ext cx="2454275" cy="3810000"/>
            <a:chOff x="3504" y="1824"/>
            <a:chExt cx="1546" cy="2400"/>
          </a:xfrm>
        </p:grpSpPr>
        <p:pic>
          <p:nvPicPr>
            <p:cNvPr id="68614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04" y="1824"/>
              <a:ext cx="1546" cy="2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8615" name="Text Box 7"/>
            <p:cNvSpPr txBox="1">
              <a:spLocks noChangeArrowheads="1"/>
            </p:cNvSpPr>
            <p:nvPr/>
          </p:nvSpPr>
          <p:spPr bwMode="auto">
            <a:xfrm>
              <a:off x="3984" y="3993"/>
              <a:ext cx="7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An ostrich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395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How many categories?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2000"/>
            <a:ext cx="9144000" cy="61055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6965950" y="0"/>
            <a:ext cx="217805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Slide by Aude Oliva</a:t>
            </a:r>
          </a:p>
        </p:txBody>
      </p:sp>
      <p:sp>
        <p:nvSpPr>
          <p:cNvPr id="60420" name="Rectangle 4"/>
          <p:cNvSpPr>
            <a:spLocks noGrp="1" noChangeArrowheads="1"/>
          </p:cNvSpPr>
          <p:nvPr>
            <p:ph type="title"/>
          </p:nvPr>
        </p:nvSpPr>
        <p:spPr>
          <a:xfrm>
            <a:off x="3352800" y="0"/>
            <a:ext cx="2514600" cy="715963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sz="4000" smtClean="0"/>
              <a:t>Many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85775"/>
            <a:ext cx="9144000" cy="352425"/>
          </a:xfrm>
        </p:spPr>
        <p:txBody>
          <a:bodyPr/>
          <a:lstStyle/>
          <a:p>
            <a:pPr eaLnBrk="1" hangingPunct="1"/>
            <a:r>
              <a:rPr lang="en-US" sz="3200" smtClean="0"/>
              <a:t>How many object categories are there?</a:t>
            </a:r>
          </a:p>
        </p:txBody>
      </p:sp>
      <p:pic>
        <p:nvPicPr>
          <p:cNvPr id="61443" name="Picture 3" descr="dictionary-2"/>
          <p:cNvPicPr>
            <a:picLocks noChangeAspect="1" noChangeArrowheads="1"/>
          </p:cNvPicPr>
          <p:nvPr/>
        </p:nvPicPr>
        <p:blipFill>
          <a:blip r:embed="rId3" cstate="print">
            <a:lum bright="-6000" contrast="24000"/>
          </a:blip>
          <a:srcRect/>
          <a:stretch>
            <a:fillRect/>
          </a:stretch>
        </p:blipFill>
        <p:spPr bwMode="auto">
          <a:xfrm>
            <a:off x="1066800" y="1143000"/>
            <a:ext cx="6667500" cy="496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4" name="Picture 4" descr="mag_glas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3657600"/>
            <a:ext cx="2362200" cy="224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9989" name="WordArt 5"/>
          <p:cNvSpPr>
            <a:spLocks noChangeArrowheads="1" noChangeShapeType="1" noTextEdit="1"/>
          </p:cNvSpPr>
          <p:nvPr/>
        </p:nvSpPr>
        <p:spPr bwMode="auto">
          <a:xfrm rot="-390707">
            <a:off x="1828800" y="1905000"/>
            <a:ext cx="6038850" cy="12858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en-US" sz="3200" kern="10">
                <a:ln w="9525">
                  <a:noFill/>
                  <a:round/>
                  <a:headEnd/>
                  <a:tailEnd/>
                </a:ln>
                <a:solidFill>
                  <a:srgbClr val="92003B"/>
                </a:solidFill>
                <a:latin typeface="Arial Black"/>
              </a:rPr>
              <a:t>~10,000 to 30,000</a:t>
            </a:r>
          </a:p>
        </p:txBody>
      </p:sp>
      <p:sp>
        <p:nvSpPr>
          <p:cNvPr id="61446" name="Text Box 6"/>
          <p:cNvSpPr txBox="1">
            <a:spLocks noChangeArrowheads="1"/>
          </p:cNvSpPr>
          <p:nvPr/>
        </p:nvSpPr>
        <p:spPr bwMode="auto">
          <a:xfrm>
            <a:off x="7207250" y="6400800"/>
            <a:ext cx="1860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Biederman 1987</a:t>
            </a:r>
          </a:p>
        </p:txBody>
      </p:sp>
      <p:sp>
        <p:nvSpPr>
          <p:cNvPr id="61447" name="TextBox 6"/>
          <p:cNvSpPr txBox="1">
            <a:spLocks noChangeArrowheads="1"/>
          </p:cNvSpPr>
          <p:nvPr/>
        </p:nvSpPr>
        <p:spPr bwMode="auto">
          <a:xfrm>
            <a:off x="7291388" y="0"/>
            <a:ext cx="18526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Slide Credit: Torralba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98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How many categories?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An infinite number (“the kind of person who would wear a yellow hat”)… but not all are useful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457200" y="37322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Beyond categories… a property-based view of recognition</a:t>
            </a:r>
            <a:endParaRPr lang="en-US" dirty="0" smtClean="0"/>
          </a:p>
        </p:txBody>
      </p:sp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2" cstate="print"/>
          <a:srcRect t="1608" r="28789"/>
          <a:stretch>
            <a:fillRect/>
          </a:stretch>
        </p:blipFill>
        <p:spPr bwMode="auto">
          <a:xfrm>
            <a:off x="762000" y="1676400"/>
            <a:ext cx="3581400" cy="466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52400" y="990600"/>
            <a:ext cx="88392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Calibri" pitchFamily="34" charset="0"/>
              <a:buAutoNum type="arabicPeriod"/>
            </a:pPr>
            <a:r>
              <a:rPr lang="en-US" smtClean="0"/>
              <a:t>We want detailed information about objects</a:t>
            </a:r>
          </a:p>
        </p:txBody>
      </p:sp>
      <p:pic>
        <p:nvPicPr>
          <p:cNvPr id="12292" name="Picture 2"/>
          <p:cNvPicPr>
            <a:picLocks noChangeAspect="1" noChangeArrowheads="1"/>
          </p:cNvPicPr>
          <p:nvPr/>
        </p:nvPicPr>
        <p:blipFill>
          <a:blip r:embed="rId2" cstate="print"/>
          <a:srcRect l="15150" t="16081" r="31818" b="299"/>
          <a:stretch>
            <a:fillRect/>
          </a:stretch>
        </p:blipFill>
        <p:spPr bwMode="auto">
          <a:xfrm>
            <a:off x="457200" y="2286000"/>
            <a:ext cx="26670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TextBox 4"/>
          <p:cNvSpPr txBox="1">
            <a:spLocks noChangeArrowheads="1"/>
          </p:cNvSpPr>
          <p:nvPr/>
        </p:nvSpPr>
        <p:spPr bwMode="auto">
          <a:xfrm>
            <a:off x="3429000" y="3276600"/>
            <a:ext cx="54229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/>
              <a:t>“Dog” </a:t>
            </a:r>
          </a:p>
          <a:p>
            <a:pPr algn="ctr"/>
            <a:r>
              <a:rPr lang="en-US" sz="2400"/>
              <a:t>vs. </a:t>
            </a:r>
          </a:p>
          <a:p>
            <a:pPr algn="ctr"/>
            <a:r>
              <a:rPr lang="en-US" sz="2400"/>
              <a:t>“Large, angry animal with pointy teeth”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Remember…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5638800" cy="51355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No classifier is inherently better than any other: you need to make assumptions to generalize</a:t>
            </a:r>
          </a:p>
          <a:p>
            <a:endParaRPr lang="en-US" dirty="0" smtClean="0"/>
          </a:p>
          <a:p>
            <a:r>
              <a:rPr lang="en-US" dirty="0" smtClean="0"/>
              <a:t>Three kinds of error</a:t>
            </a:r>
          </a:p>
          <a:p>
            <a:pPr lvl="1"/>
            <a:r>
              <a:rPr lang="en-US" dirty="0" smtClean="0"/>
              <a:t>Inherent: unavoidable</a:t>
            </a:r>
          </a:p>
          <a:p>
            <a:pPr lvl="1"/>
            <a:r>
              <a:rPr lang="en-US" dirty="0" smtClean="0"/>
              <a:t>Bias: due to over-simplifications</a:t>
            </a:r>
          </a:p>
          <a:p>
            <a:pPr lvl="1"/>
            <a:r>
              <a:rPr lang="en-US" dirty="0" smtClean="0"/>
              <a:t>Variance: due to inability to perfectly estimate parameters from limited data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685800"/>
            <a:ext cx="3200400" cy="2464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Arial" charset="0"/>
              <a:buNone/>
            </a:pPr>
            <a:r>
              <a:rPr lang="en-US" smtClean="0"/>
              <a:t>2.  We want to be able to infer something about unfamiliar objects</a:t>
            </a:r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810000"/>
            <a:ext cx="91122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98888" y="3810000"/>
            <a:ext cx="1458912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4"/>
          <p:cNvPicPr>
            <a:picLocks noChangeAspect="1" noChangeArrowheads="1"/>
          </p:cNvPicPr>
          <p:nvPr/>
        </p:nvPicPr>
        <p:blipFill>
          <a:blip r:embed="rId4" cstate="print"/>
          <a:srcRect b="11980"/>
          <a:stretch>
            <a:fillRect/>
          </a:stretch>
        </p:blipFill>
        <p:spPr bwMode="auto">
          <a:xfrm>
            <a:off x="1600200" y="3810000"/>
            <a:ext cx="207803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TextBox 6"/>
          <p:cNvSpPr txBox="1">
            <a:spLocks noChangeArrowheads="1"/>
          </p:cNvSpPr>
          <p:nvPr/>
        </p:nvSpPr>
        <p:spPr bwMode="auto">
          <a:xfrm>
            <a:off x="1628775" y="3276600"/>
            <a:ext cx="24098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Familiar Objects</a:t>
            </a:r>
          </a:p>
        </p:txBody>
      </p:sp>
      <p:pic>
        <p:nvPicPr>
          <p:cNvPr id="13320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3810000"/>
            <a:ext cx="1414463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ight Arrow 8"/>
          <p:cNvSpPr/>
          <p:nvPr/>
        </p:nvSpPr>
        <p:spPr>
          <a:xfrm>
            <a:off x="5486400" y="4114800"/>
            <a:ext cx="7620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322" name="TextBox 9"/>
          <p:cNvSpPr txBox="1">
            <a:spLocks noChangeArrowheads="1"/>
          </p:cNvSpPr>
          <p:nvPr/>
        </p:nvSpPr>
        <p:spPr bwMode="auto">
          <a:xfrm>
            <a:off x="6629400" y="3279775"/>
            <a:ext cx="17764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New Object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Arial" charset="0"/>
              <a:buNone/>
            </a:pPr>
            <a:r>
              <a:rPr lang="en-US" smtClean="0"/>
              <a:t>2.  We want to be able to infer something about unfamiliar objects</a:t>
            </a:r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810000"/>
            <a:ext cx="91122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98888" y="3810000"/>
            <a:ext cx="1458912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4"/>
          <p:cNvPicPr>
            <a:picLocks noChangeAspect="1" noChangeArrowheads="1"/>
          </p:cNvPicPr>
          <p:nvPr/>
        </p:nvPicPr>
        <p:blipFill>
          <a:blip r:embed="rId5" cstate="print"/>
          <a:srcRect b="11980"/>
          <a:stretch>
            <a:fillRect/>
          </a:stretch>
        </p:blipFill>
        <p:spPr bwMode="auto">
          <a:xfrm>
            <a:off x="1600200" y="3810000"/>
            <a:ext cx="207803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34200" y="3810000"/>
            <a:ext cx="1414463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ight Arrow 8"/>
          <p:cNvSpPr/>
          <p:nvPr/>
        </p:nvSpPr>
        <p:spPr>
          <a:xfrm>
            <a:off x="5486400" y="4114800"/>
            <a:ext cx="7620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345" name="TextBox 12"/>
          <p:cNvSpPr txBox="1">
            <a:spLocks noChangeArrowheads="1"/>
          </p:cNvSpPr>
          <p:nvPr/>
        </p:nvSpPr>
        <p:spPr bwMode="auto">
          <a:xfrm>
            <a:off x="674688" y="5257800"/>
            <a:ext cx="5445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Cat</a:t>
            </a:r>
          </a:p>
        </p:txBody>
      </p:sp>
      <p:sp>
        <p:nvSpPr>
          <p:cNvPr id="14346" name="TextBox 13"/>
          <p:cNvSpPr txBox="1">
            <a:spLocks noChangeArrowheads="1"/>
          </p:cNvSpPr>
          <p:nvPr/>
        </p:nvSpPr>
        <p:spPr bwMode="auto">
          <a:xfrm>
            <a:off x="2133600" y="5221288"/>
            <a:ext cx="8001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Horse</a:t>
            </a:r>
          </a:p>
        </p:txBody>
      </p:sp>
      <p:sp>
        <p:nvSpPr>
          <p:cNvPr id="14347" name="TextBox 14"/>
          <p:cNvSpPr txBox="1">
            <a:spLocks noChangeArrowheads="1"/>
          </p:cNvSpPr>
          <p:nvPr/>
        </p:nvSpPr>
        <p:spPr bwMode="auto">
          <a:xfrm>
            <a:off x="4038600" y="5229225"/>
            <a:ext cx="6080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Dog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7315200" y="5181600"/>
            <a:ext cx="5699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???</a:t>
            </a:r>
          </a:p>
        </p:txBody>
      </p:sp>
      <p:sp>
        <p:nvSpPr>
          <p:cNvPr id="14349" name="TextBox 16"/>
          <p:cNvSpPr txBox="1">
            <a:spLocks noChangeArrowheads="1"/>
          </p:cNvSpPr>
          <p:nvPr/>
        </p:nvSpPr>
        <p:spPr bwMode="auto">
          <a:xfrm>
            <a:off x="1905000" y="2590800"/>
            <a:ext cx="54403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/>
              <a:t>If we can infer category names…</a:t>
            </a:r>
          </a:p>
        </p:txBody>
      </p:sp>
      <p:sp>
        <p:nvSpPr>
          <p:cNvPr id="14350" name="TextBox 17"/>
          <p:cNvSpPr txBox="1">
            <a:spLocks noChangeArrowheads="1"/>
          </p:cNvSpPr>
          <p:nvPr/>
        </p:nvSpPr>
        <p:spPr bwMode="auto">
          <a:xfrm>
            <a:off x="1628775" y="3276600"/>
            <a:ext cx="24098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Familiar Objects</a:t>
            </a:r>
          </a:p>
        </p:txBody>
      </p:sp>
      <p:sp>
        <p:nvSpPr>
          <p:cNvPr id="14351" name="TextBox 18"/>
          <p:cNvSpPr txBox="1">
            <a:spLocks noChangeArrowheads="1"/>
          </p:cNvSpPr>
          <p:nvPr/>
        </p:nvSpPr>
        <p:spPr bwMode="auto">
          <a:xfrm>
            <a:off x="6629400" y="3279775"/>
            <a:ext cx="17764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New Object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Arial" charset="0"/>
              <a:buNone/>
            </a:pPr>
            <a:r>
              <a:rPr lang="en-US" smtClean="0"/>
              <a:t>3.  We want to make comparisons between objects or categories</a:t>
            </a:r>
          </a:p>
        </p:txBody>
      </p:sp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2" cstate="print"/>
          <a:srcRect l="15150" t="16081" r="31818" b="299"/>
          <a:stretch>
            <a:fillRect/>
          </a:stretch>
        </p:blipFill>
        <p:spPr bwMode="auto">
          <a:xfrm>
            <a:off x="1371600" y="3028950"/>
            <a:ext cx="1295400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TextBox 5"/>
          <p:cNvSpPr txBox="1">
            <a:spLocks noChangeArrowheads="1"/>
          </p:cNvSpPr>
          <p:nvPr/>
        </p:nvSpPr>
        <p:spPr bwMode="auto">
          <a:xfrm>
            <a:off x="457200" y="5040313"/>
            <a:ext cx="34671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What is unusual about this dog?</a:t>
            </a:r>
          </a:p>
        </p:txBody>
      </p:sp>
      <p:pic>
        <p:nvPicPr>
          <p:cNvPr id="16390" name="Picture 4"/>
          <p:cNvPicPr>
            <a:picLocks noChangeAspect="1" noChangeArrowheads="1"/>
          </p:cNvPicPr>
          <p:nvPr/>
        </p:nvPicPr>
        <p:blipFill>
          <a:blip r:embed="rId3" cstate="print"/>
          <a:srcRect b="11980"/>
          <a:stretch>
            <a:fillRect/>
          </a:stretch>
        </p:blipFill>
        <p:spPr bwMode="auto">
          <a:xfrm>
            <a:off x="4572000" y="3581400"/>
            <a:ext cx="207803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00" y="3581400"/>
            <a:ext cx="1414463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2" name="TextBox 8"/>
          <p:cNvSpPr txBox="1">
            <a:spLocks noChangeArrowheads="1"/>
          </p:cNvSpPr>
          <p:nvPr/>
        </p:nvSpPr>
        <p:spPr bwMode="auto">
          <a:xfrm>
            <a:off x="4419600" y="4953000"/>
            <a:ext cx="4114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What is the difference between horses and zebras?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 three strategies are important</a:t>
            </a:r>
            <a:endParaRPr lang="en-US" dirty="0" smtClean="0"/>
          </a:p>
        </p:txBody>
      </p:sp>
      <p:sp>
        <p:nvSpPr>
          <p:cNvPr id="4" name="Rounded Rectangle 3"/>
          <p:cNvSpPr/>
          <p:nvPr/>
        </p:nvSpPr>
        <p:spPr>
          <a:xfrm>
            <a:off x="6477000" y="2590800"/>
            <a:ext cx="2286000" cy="3124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dirty="0"/>
          </a:p>
        </p:txBody>
      </p:sp>
      <p:sp>
        <p:nvSpPr>
          <p:cNvPr id="5" name="Right Arrow 4"/>
          <p:cNvSpPr/>
          <p:nvPr/>
        </p:nvSpPr>
        <p:spPr>
          <a:xfrm>
            <a:off x="2438400" y="2209800"/>
            <a:ext cx="990600" cy="2778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3557" name="TextBox 11"/>
          <p:cNvSpPr txBox="1">
            <a:spLocks noChangeArrowheads="1"/>
          </p:cNvSpPr>
          <p:nvPr/>
        </p:nvSpPr>
        <p:spPr bwMode="auto">
          <a:xfrm>
            <a:off x="2362200" y="1839913"/>
            <a:ext cx="10826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classifier</a:t>
            </a:r>
          </a:p>
        </p:txBody>
      </p:sp>
      <p:sp>
        <p:nvSpPr>
          <p:cNvPr id="7" name="Right Arrow 6"/>
          <p:cNvSpPr/>
          <p:nvPr/>
        </p:nvSpPr>
        <p:spPr>
          <a:xfrm>
            <a:off x="5105400" y="2209800"/>
            <a:ext cx="10668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3559" name="TextBox 13"/>
          <p:cNvSpPr txBox="1">
            <a:spLocks noChangeArrowheads="1"/>
          </p:cNvSpPr>
          <p:nvPr/>
        </p:nvSpPr>
        <p:spPr bwMode="auto">
          <a:xfrm>
            <a:off x="4800600" y="1600200"/>
            <a:ext cx="1752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associated properties</a:t>
            </a:r>
          </a:p>
        </p:txBody>
      </p:sp>
      <p:pic>
        <p:nvPicPr>
          <p:cNvPr id="23560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413" y="3489325"/>
            <a:ext cx="1828800" cy="108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1" name="Rectangle 15"/>
          <p:cNvSpPr>
            <a:spLocks noChangeArrowheads="1"/>
          </p:cNvSpPr>
          <p:nvPr/>
        </p:nvSpPr>
        <p:spPr bwMode="auto">
          <a:xfrm>
            <a:off x="152400" y="3019425"/>
            <a:ext cx="1708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/>
              <a:t>Object Image</a:t>
            </a:r>
          </a:p>
        </p:txBody>
      </p:sp>
      <p:sp>
        <p:nvSpPr>
          <p:cNvPr id="23562" name="Rectangle 16"/>
          <p:cNvSpPr>
            <a:spLocks noChangeArrowheads="1"/>
          </p:cNvSpPr>
          <p:nvPr/>
        </p:nvSpPr>
        <p:spPr bwMode="auto">
          <a:xfrm>
            <a:off x="3657600" y="1295400"/>
            <a:ext cx="12255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/>
              <a:t>Category</a:t>
            </a:r>
          </a:p>
        </p:txBody>
      </p:sp>
      <p:sp>
        <p:nvSpPr>
          <p:cNvPr id="23563" name="Rectangle 17"/>
          <p:cNvSpPr>
            <a:spLocks noChangeArrowheads="1"/>
          </p:cNvSpPr>
          <p:nvPr/>
        </p:nvSpPr>
        <p:spPr bwMode="auto">
          <a:xfrm>
            <a:off x="3733800" y="2133600"/>
            <a:ext cx="8874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/>
              <a:t>“Car”</a:t>
            </a:r>
          </a:p>
        </p:txBody>
      </p:sp>
      <p:sp>
        <p:nvSpPr>
          <p:cNvPr id="23564" name="TextBox 18"/>
          <p:cNvSpPr txBox="1">
            <a:spLocks noChangeArrowheads="1"/>
          </p:cNvSpPr>
          <p:nvPr/>
        </p:nvSpPr>
        <p:spPr bwMode="auto">
          <a:xfrm>
            <a:off x="6477000" y="2743200"/>
            <a:ext cx="2362200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Has Wheels</a:t>
            </a:r>
          </a:p>
          <a:p>
            <a:r>
              <a:rPr lang="en-US" sz="2000"/>
              <a:t>Used for Transport</a:t>
            </a:r>
          </a:p>
          <a:p>
            <a:r>
              <a:rPr lang="en-US" sz="2000"/>
              <a:t>Made of Metal</a:t>
            </a:r>
          </a:p>
          <a:p>
            <a:r>
              <a:rPr lang="en-US" sz="2000"/>
              <a:t>Has Windows</a:t>
            </a:r>
          </a:p>
          <a:p>
            <a:r>
              <a:rPr lang="en-US" sz="2000"/>
              <a:t>Old</a:t>
            </a:r>
          </a:p>
          <a:p>
            <a:r>
              <a:rPr lang="en-US" sz="2000"/>
              <a:t>No Wheels</a:t>
            </a:r>
          </a:p>
          <a:p>
            <a:r>
              <a:rPr lang="en-US" sz="2000"/>
              <a:t>Brown</a:t>
            </a:r>
          </a:p>
          <a:p>
            <a:r>
              <a:rPr lang="en-US" sz="2000"/>
              <a:t> …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505200" y="1752600"/>
            <a:ext cx="1447800" cy="1219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dirty="0"/>
          </a:p>
        </p:txBody>
      </p:sp>
      <p:sp>
        <p:nvSpPr>
          <p:cNvPr id="16" name="Right Arrow 15"/>
          <p:cNvSpPr/>
          <p:nvPr/>
        </p:nvSpPr>
        <p:spPr>
          <a:xfrm>
            <a:off x="2438400" y="4267200"/>
            <a:ext cx="990600" cy="2778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Right Arrow 16"/>
          <p:cNvSpPr/>
          <p:nvPr/>
        </p:nvSpPr>
        <p:spPr>
          <a:xfrm>
            <a:off x="5105400" y="4267200"/>
            <a:ext cx="10668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3568" name="TextBox 13"/>
          <p:cNvSpPr txBox="1">
            <a:spLocks noChangeArrowheads="1"/>
          </p:cNvSpPr>
          <p:nvPr/>
        </p:nvSpPr>
        <p:spPr bwMode="auto">
          <a:xfrm>
            <a:off x="4800600" y="3657600"/>
            <a:ext cx="1752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/>
              <a:t>associated properties</a:t>
            </a:r>
          </a:p>
        </p:txBody>
      </p:sp>
      <p:sp>
        <p:nvSpPr>
          <p:cNvPr id="23569" name="Rectangle 16"/>
          <p:cNvSpPr>
            <a:spLocks noChangeArrowheads="1"/>
          </p:cNvSpPr>
          <p:nvPr/>
        </p:nvSpPr>
        <p:spPr bwMode="auto">
          <a:xfrm>
            <a:off x="3352800" y="3352800"/>
            <a:ext cx="1752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/>
              <a:t>Similar Image</a:t>
            </a:r>
          </a:p>
        </p:txBody>
      </p:sp>
      <p:pic>
        <p:nvPicPr>
          <p:cNvPr id="23570" name="Picture 2"/>
          <p:cNvPicPr>
            <a:picLocks noChangeAspect="1" noChangeArrowheads="1"/>
          </p:cNvPicPr>
          <p:nvPr/>
        </p:nvPicPr>
        <p:blipFill>
          <a:blip r:embed="rId4" cstate="print"/>
          <a:srcRect l="3333" t="17867" r="23334" b="28532"/>
          <a:stretch>
            <a:fillRect/>
          </a:stretch>
        </p:blipFill>
        <p:spPr bwMode="auto">
          <a:xfrm>
            <a:off x="3505200" y="3962400"/>
            <a:ext cx="1397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71" name="TextBox 21"/>
          <p:cNvSpPr txBox="1">
            <a:spLocks noChangeArrowheads="1"/>
          </p:cNvSpPr>
          <p:nvPr/>
        </p:nvSpPr>
        <p:spPr bwMode="auto">
          <a:xfrm>
            <a:off x="2209800" y="3621088"/>
            <a:ext cx="12954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similarity function</a:t>
            </a:r>
          </a:p>
        </p:txBody>
      </p:sp>
      <p:sp>
        <p:nvSpPr>
          <p:cNvPr id="26" name="Right Arrow 25"/>
          <p:cNvSpPr/>
          <p:nvPr/>
        </p:nvSpPr>
        <p:spPr>
          <a:xfrm>
            <a:off x="2514600" y="5715000"/>
            <a:ext cx="3733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3573" name="TextBox 21"/>
          <p:cNvSpPr txBox="1">
            <a:spLocks noChangeArrowheads="1"/>
          </p:cNvSpPr>
          <p:nvPr/>
        </p:nvSpPr>
        <p:spPr bwMode="auto">
          <a:xfrm>
            <a:off x="2590800" y="5334000"/>
            <a:ext cx="3733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classifier for each attribute</a:t>
            </a:r>
          </a:p>
        </p:txBody>
      </p:sp>
      <p:sp>
        <p:nvSpPr>
          <p:cNvPr id="31" name="Left Brace 30"/>
          <p:cNvSpPr/>
          <p:nvPr/>
        </p:nvSpPr>
        <p:spPr>
          <a:xfrm>
            <a:off x="2057400" y="2133600"/>
            <a:ext cx="304800" cy="3810000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02968473_2112.JPE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3003" y="1371600"/>
            <a:ext cx="6450807" cy="4839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163003" y="2931795"/>
            <a:ext cx="2800350" cy="2233137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438" tIns="45718" rIns="91438" bIns="45718" anchor="ctr"/>
          <a:lstStyle/>
          <a:p>
            <a:pPr defTabSz="91438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kern="0" dirty="0">
              <a:solidFill>
                <a:srgbClr val="FFFFFF"/>
              </a:solidFill>
              <a:latin typeface="Arial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66073" y="4029075"/>
            <a:ext cx="992982" cy="99441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ysDot"/>
          </a:ln>
          <a:effectLst/>
        </p:spPr>
        <p:txBody>
          <a:bodyPr lIns="91438" tIns="45718" rIns="91438" bIns="45718" anchor="ctr"/>
          <a:lstStyle/>
          <a:p>
            <a:pPr defTabSz="91438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kern="0" dirty="0">
              <a:solidFill>
                <a:srgbClr val="FFFFFF"/>
              </a:solidFill>
              <a:latin typeface="Arial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69143" y="2751773"/>
            <a:ext cx="2413159" cy="2697480"/>
          </a:xfrm>
          <a:prstGeom prst="rect">
            <a:avLst/>
          </a:prstGeom>
          <a:noFill/>
          <a:ln w="57150" cap="flat" cmpd="sng" algn="ctr">
            <a:solidFill>
              <a:srgbClr val="0CE216"/>
            </a:solidFill>
            <a:prstDash val="solid"/>
          </a:ln>
          <a:effectLst/>
        </p:spPr>
        <p:txBody>
          <a:bodyPr lIns="91438" tIns="45718" rIns="91438" bIns="45718" anchor="ctr"/>
          <a:lstStyle/>
          <a:p>
            <a:pPr defTabSz="91438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kern="0" dirty="0">
              <a:solidFill>
                <a:srgbClr val="FFFFFF"/>
              </a:solidFill>
              <a:latin typeface="Arial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46445" y="4313397"/>
            <a:ext cx="341472" cy="992981"/>
          </a:xfrm>
          <a:prstGeom prst="rect">
            <a:avLst/>
          </a:prstGeom>
          <a:noFill/>
          <a:ln w="57150" cap="flat" cmpd="sng" algn="ctr">
            <a:solidFill>
              <a:srgbClr val="0CE216"/>
            </a:solidFill>
            <a:prstDash val="sysDot"/>
          </a:ln>
          <a:effectLst/>
        </p:spPr>
        <p:txBody>
          <a:bodyPr lIns="91438" tIns="45718" rIns="91438" bIns="45718" anchor="ctr"/>
          <a:lstStyle/>
          <a:p>
            <a:pPr defTabSz="91438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kern="0" dirty="0">
              <a:solidFill>
                <a:srgbClr val="FFFFFF"/>
              </a:solidFill>
              <a:latin typeface="Arial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89320" y="3177540"/>
            <a:ext cx="845820" cy="994410"/>
          </a:xfrm>
          <a:prstGeom prst="rect">
            <a:avLst/>
          </a:prstGeom>
          <a:noFill/>
          <a:ln w="57150" cap="flat" cmpd="sng" algn="ctr">
            <a:solidFill>
              <a:srgbClr val="0CE216"/>
            </a:solidFill>
            <a:prstDash val="sysDot"/>
          </a:ln>
          <a:effectLst/>
        </p:spPr>
        <p:txBody>
          <a:bodyPr lIns="91438" tIns="45718" rIns="91438" bIns="45718" anchor="ctr"/>
          <a:lstStyle/>
          <a:p>
            <a:pPr defTabSz="91438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kern="0" dirty="0">
              <a:solidFill>
                <a:srgbClr val="FFFFFF"/>
              </a:solidFill>
              <a:latin typeface="Arial"/>
              <a:cs typeface="+mn-cs"/>
            </a:endParaRPr>
          </a:p>
        </p:txBody>
      </p:sp>
      <p:grpSp>
        <p:nvGrpSpPr>
          <p:cNvPr id="2" name="Group 87"/>
          <p:cNvGrpSpPr>
            <a:grpSpLocks/>
          </p:cNvGrpSpPr>
          <p:nvPr/>
        </p:nvGrpSpPr>
        <p:grpSpPr bwMode="auto">
          <a:xfrm>
            <a:off x="1148715" y="2428875"/>
            <a:ext cx="1584484" cy="467202"/>
            <a:chOff x="5896193" y="2122723"/>
            <a:chExt cx="797719" cy="234705"/>
          </a:xfrm>
        </p:grpSpPr>
        <p:sp>
          <p:nvSpPr>
            <p:cNvPr id="11" name="Rounded Rectangle 10"/>
            <p:cNvSpPr/>
            <p:nvPr/>
          </p:nvSpPr>
          <p:spPr>
            <a:xfrm>
              <a:off x="5907702" y="2142820"/>
              <a:ext cx="535169" cy="214608"/>
            </a:xfrm>
            <a:prstGeom prst="roundRect">
              <a:avLst/>
            </a:prstGeom>
            <a:solidFill>
              <a:srgbClr val="FFFFFF">
                <a:lumMod val="9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defTabSz="91438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700" kern="0" dirty="0">
                <a:solidFill>
                  <a:srgbClr val="FF0000"/>
                </a:solidFill>
                <a:latin typeface="Arial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896193" y="2122723"/>
              <a:ext cx="797719" cy="232552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 defTabSz="914382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kern="0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Vehicle</a:t>
              </a:r>
            </a:p>
          </p:txBody>
        </p:sp>
      </p:grpSp>
      <p:grpSp>
        <p:nvGrpSpPr>
          <p:cNvPr id="3" name="Group 92"/>
          <p:cNvGrpSpPr>
            <a:grpSpLocks/>
          </p:cNvGrpSpPr>
          <p:nvPr/>
        </p:nvGrpSpPr>
        <p:grpSpPr bwMode="auto">
          <a:xfrm>
            <a:off x="2776062" y="3549015"/>
            <a:ext cx="1584483" cy="462915"/>
            <a:chOff x="5111705" y="2033895"/>
            <a:chExt cx="797719" cy="232341"/>
          </a:xfrm>
        </p:grpSpPr>
        <p:sp>
          <p:nvSpPr>
            <p:cNvPr id="14" name="Rounded Rectangle 13"/>
            <p:cNvSpPr/>
            <p:nvPr/>
          </p:nvSpPr>
          <p:spPr>
            <a:xfrm>
              <a:off x="5128249" y="2068316"/>
              <a:ext cx="474028" cy="182144"/>
            </a:xfrm>
            <a:prstGeom prst="roundRect">
              <a:avLst/>
            </a:prstGeom>
            <a:solidFill>
              <a:srgbClr val="FFFFFF">
                <a:lumMod val="9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defTabSz="91438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700" kern="0" dirty="0">
                <a:solidFill>
                  <a:srgbClr val="FF0000"/>
                </a:solidFill>
                <a:latin typeface="Arial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111705" y="2033895"/>
              <a:ext cx="797719" cy="232341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 defTabSz="914382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kern="0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Wheel</a:t>
              </a:r>
            </a:p>
          </p:txBody>
        </p:sp>
      </p:grpSp>
      <p:grpSp>
        <p:nvGrpSpPr>
          <p:cNvPr id="10" name="Group 93"/>
          <p:cNvGrpSpPr>
            <a:grpSpLocks/>
          </p:cNvGrpSpPr>
          <p:nvPr/>
        </p:nvGrpSpPr>
        <p:grpSpPr bwMode="auto">
          <a:xfrm>
            <a:off x="4473417" y="2274570"/>
            <a:ext cx="1584483" cy="461487"/>
            <a:chOff x="5883669" y="2134526"/>
            <a:chExt cx="797719" cy="232339"/>
          </a:xfrm>
        </p:grpSpPr>
        <p:sp>
          <p:nvSpPr>
            <p:cNvPr id="17" name="Rounded Rectangle 16"/>
            <p:cNvSpPr/>
            <p:nvPr/>
          </p:nvSpPr>
          <p:spPr>
            <a:xfrm>
              <a:off x="5910283" y="2161860"/>
              <a:ext cx="521503" cy="196373"/>
            </a:xfrm>
            <a:prstGeom prst="roundRect">
              <a:avLst/>
            </a:prstGeom>
            <a:solidFill>
              <a:srgbClr val="FFFFFF">
                <a:lumMod val="9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defTabSz="91438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700" kern="0" dirty="0">
                <a:solidFill>
                  <a:srgbClr val="FF0000"/>
                </a:solidFill>
                <a:latin typeface="Arial"/>
                <a:cs typeface="+mn-cs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883669" y="2134526"/>
              <a:ext cx="797719" cy="232339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 defTabSz="914382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kern="0" dirty="0">
                  <a:solidFill>
                    <a:srgbClr val="009900"/>
                  </a:solidFill>
                  <a:latin typeface="Calibri" pitchFamily="34" charset="0"/>
                  <a:cs typeface="Calibri" pitchFamily="34" charset="0"/>
                </a:rPr>
                <a:t>Animal</a:t>
              </a:r>
            </a:p>
          </p:txBody>
        </p:sp>
      </p:grpSp>
      <p:grpSp>
        <p:nvGrpSpPr>
          <p:cNvPr id="13" name="Group 101"/>
          <p:cNvGrpSpPr>
            <a:grpSpLocks/>
          </p:cNvGrpSpPr>
          <p:nvPr/>
        </p:nvGrpSpPr>
        <p:grpSpPr bwMode="auto">
          <a:xfrm>
            <a:off x="5216367" y="3876199"/>
            <a:ext cx="1584483" cy="467201"/>
            <a:chOff x="5250177" y="2583697"/>
            <a:chExt cx="797719" cy="234769"/>
          </a:xfrm>
        </p:grpSpPr>
        <p:sp>
          <p:nvSpPr>
            <p:cNvPr id="20" name="Rounded Rectangle 19"/>
            <p:cNvSpPr/>
            <p:nvPr/>
          </p:nvSpPr>
          <p:spPr>
            <a:xfrm>
              <a:off x="5262405" y="2606671"/>
              <a:ext cx="294919" cy="211795"/>
            </a:xfrm>
            <a:prstGeom prst="roundRect">
              <a:avLst/>
            </a:prstGeom>
            <a:solidFill>
              <a:srgbClr val="FFFFFF">
                <a:lumMod val="9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defTabSz="91438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700" kern="0" dirty="0">
                <a:solidFill>
                  <a:srgbClr val="FF0000"/>
                </a:solidFill>
                <a:latin typeface="Arial"/>
                <a:cs typeface="+mn-c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250177" y="2583697"/>
              <a:ext cx="797719" cy="232615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 defTabSz="914382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kern="0" dirty="0">
                  <a:solidFill>
                    <a:srgbClr val="009900"/>
                  </a:solidFill>
                  <a:latin typeface="Calibri" pitchFamily="34" charset="0"/>
                  <a:cs typeface="Calibri" pitchFamily="34" charset="0"/>
                </a:rPr>
                <a:t>Leg</a:t>
              </a:r>
            </a:p>
          </p:txBody>
        </p:sp>
      </p:grpSp>
      <p:grpSp>
        <p:nvGrpSpPr>
          <p:cNvPr id="16" name="Group 102"/>
          <p:cNvGrpSpPr>
            <a:grpSpLocks/>
          </p:cNvGrpSpPr>
          <p:nvPr/>
        </p:nvGrpSpPr>
        <p:grpSpPr bwMode="auto">
          <a:xfrm>
            <a:off x="5927885" y="2703195"/>
            <a:ext cx="1584483" cy="461487"/>
            <a:chOff x="6853383" y="2540511"/>
            <a:chExt cx="797719" cy="232341"/>
          </a:xfrm>
        </p:grpSpPr>
        <p:sp>
          <p:nvSpPr>
            <p:cNvPr id="23" name="Rounded Rectangle 22"/>
            <p:cNvSpPr/>
            <p:nvPr/>
          </p:nvSpPr>
          <p:spPr>
            <a:xfrm>
              <a:off x="6857699" y="2565687"/>
              <a:ext cx="425834" cy="187024"/>
            </a:xfrm>
            <a:prstGeom prst="roundRect">
              <a:avLst/>
            </a:prstGeom>
            <a:solidFill>
              <a:srgbClr val="FFFFFF">
                <a:lumMod val="9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defTabSz="91438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700" kern="0" dirty="0">
                <a:solidFill>
                  <a:srgbClr val="FF0000"/>
                </a:solidFill>
                <a:latin typeface="Arial"/>
                <a:cs typeface="+mn-c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853383" y="2540511"/>
              <a:ext cx="797719" cy="232341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 defTabSz="914382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kern="0" dirty="0">
                  <a:solidFill>
                    <a:srgbClr val="009900"/>
                  </a:solidFill>
                  <a:latin typeface="Calibri" pitchFamily="34" charset="0"/>
                  <a:cs typeface="Calibri" pitchFamily="34" charset="0"/>
                </a:rPr>
                <a:t>Head</a:t>
              </a:r>
            </a:p>
          </p:txBody>
        </p:sp>
      </p:grpSp>
      <p:sp>
        <p:nvSpPr>
          <p:cNvPr id="25" name="Rounded Rectangle 24"/>
          <p:cNvSpPr/>
          <p:nvPr/>
        </p:nvSpPr>
        <p:spPr>
          <a:xfrm>
            <a:off x="5890737" y="2025968"/>
            <a:ext cx="1577340" cy="638652"/>
          </a:xfrm>
          <a:prstGeom prst="roundRect">
            <a:avLst/>
          </a:prstGeom>
          <a:solidFill>
            <a:srgbClr val="FFFFFF">
              <a:alpha val="75000"/>
            </a:srgbClr>
          </a:solidFill>
          <a:ln w="25400" cap="flat" cmpd="sng" algn="ctr">
            <a:solidFill>
              <a:srgbClr val="89A4A7"/>
            </a:solidFill>
            <a:prstDash val="solid"/>
          </a:ln>
          <a:effectLst/>
        </p:spPr>
        <p:txBody>
          <a:bodyPr lIns="91438" tIns="45718" rIns="91438" bIns="45718" anchor="ctr"/>
          <a:lstStyle/>
          <a:p>
            <a:pPr defTabSz="91438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700" kern="0" dirty="0">
              <a:solidFill>
                <a:srgbClr val="FF0000"/>
              </a:solidFill>
              <a:latin typeface="Arial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957888" y="1981677"/>
            <a:ext cx="2271713" cy="707882"/>
          </a:xfrm>
          <a:prstGeom prst="rect">
            <a:avLst/>
          </a:prstGeom>
          <a:noFill/>
          <a:ln>
            <a:noFill/>
          </a:ln>
        </p:spPr>
        <p:txBody>
          <a:bodyPr lIns="91438" tIns="45718" rIns="91438" bIns="45718">
            <a:spAutoFit/>
          </a:bodyPr>
          <a:lstStyle/>
          <a:p>
            <a:pPr algn="l">
              <a:defRPr/>
            </a:pPr>
            <a:r>
              <a:rPr lang="en-US" sz="2000" b="1" dirty="0">
                <a:solidFill>
                  <a:srgbClr val="1CA335">
                    <a:lumMod val="75000"/>
                  </a:srgbClr>
                </a:solidFill>
                <a:latin typeface="Calibri" pitchFamily="34" charset="0"/>
                <a:cs typeface="Calibri" pitchFamily="34" charset="0"/>
              </a:rPr>
              <a:t>Four-legged</a:t>
            </a:r>
          </a:p>
          <a:p>
            <a:pPr algn="l">
              <a:defRPr/>
            </a:pPr>
            <a:r>
              <a:rPr lang="en-US" sz="2000" b="1" dirty="0">
                <a:solidFill>
                  <a:srgbClr val="1CA335">
                    <a:lumMod val="75000"/>
                  </a:srgbClr>
                </a:solidFill>
                <a:latin typeface="Calibri" pitchFamily="34" charset="0"/>
                <a:cs typeface="Calibri" pitchFamily="34" charset="0"/>
              </a:rPr>
              <a:t>Mammal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629400" y="4419124"/>
            <a:ext cx="1675924" cy="991076"/>
          </a:xfrm>
          <a:prstGeom prst="roundRect">
            <a:avLst/>
          </a:prstGeom>
          <a:solidFill>
            <a:srgbClr val="FFFFFF">
              <a:alpha val="75000"/>
            </a:srgbClr>
          </a:solidFill>
          <a:ln w="25400" cap="flat" cmpd="sng" algn="ctr">
            <a:solidFill>
              <a:srgbClr val="89A4A7"/>
            </a:solidFill>
            <a:prstDash val="solid"/>
          </a:ln>
          <a:effectLst/>
        </p:spPr>
        <p:txBody>
          <a:bodyPr lIns="91438" tIns="45718" rIns="91438" bIns="45718" anchor="ctr"/>
          <a:lstStyle/>
          <a:p>
            <a:pPr defTabSz="91438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700" kern="0" dirty="0">
              <a:solidFill>
                <a:srgbClr val="FF0000"/>
              </a:solidFill>
              <a:latin typeface="Arial"/>
              <a:cs typeface="+mn-cs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1287304" y="5240214"/>
            <a:ext cx="1837373" cy="329088"/>
          </a:xfrm>
          <a:prstGeom prst="roundRect">
            <a:avLst/>
          </a:prstGeom>
          <a:solidFill>
            <a:srgbClr val="FFFFFF">
              <a:alpha val="50196"/>
            </a:srgbClr>
          </a:solidFill>
          <a:ln w="25400" cap="flat" cmpd="sng" algn="ctr">
            <a:solidFill>
              <a:srgbClr val="89A4A7"/>
            </a:solidFill>
            <a:prstDash val="solid"/>
          </a:ln>
          <a:effectLst/>
        </p:spPr>
        <p:txBody>
          <a:bodyPr lIns="91438" tIns="45718" rIns="91438" bIns="45718" anchor="ctr"/>
          <a:lstStyle/>
          <a:p>
            <a:pPr defTabSz="91438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500" kern="0" dirty="0">
              <a:solidFill>
                <a:srgbClr val="FF0000"/>
              </a:solidFill>
              <a:latin typeface="Arial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629400" y="4419124"/>
            <a:ext cx="2271713" cy="1015659"/>
          </a:xfrm>
          <a:prstGeom prst="rect">
            <a:avLst/>
          </a:prstGeom>
          <a:noFill/>
          <a:ln>
            <a:noFill/>
          </a:ln>
        </p:spPr>
        <p:txBody>
          <a:bodyPr lIns="91438" tIns="45718" rIns="91438" bIns="45718">
            <a:spAutoFit/>
          </a:bodyPr>
          <a:lstStyle/>
          <a:p>
            <a:pPr algn="l">
              <a:defRPr/>
            </a:pPr>
            <a:r>
              <a:rPr lang="en-US" sz="2000" b="1" dirty="0">
                <a:solidFill>
                  <a:srgbClr val="1CA335">
                    <a:lumMod val="75000"/>
                  </a:srgbClr>
                </a:solidFill>
                <a:latin typeface="Calibri" pitchFamily="34" charset="0"/>
                <a:cs typeface="Calibri" pitchFamily="34" charset="0"/>
              </a:rPr>
              <a:t>Can run</a:t>
            </a:r>
          </a:p>
          <a:p>
            <a:pPr algn="l">
              <a:defRPr/>
            </a:pPr>
            <a:r>
              <a:rPr lang="en-US" sz="2000" b="1" dirty="0">
                <a:solidFill>
                  <a:srgbClr val="1CA335">
                    <a:lumMod val="75000"/>
                  </a:srgbClr>
                </a:solidFill>
                <a:latin typeface="Calibri" pitchFamily="34" charset="0"/>
                <a:cs typeface="Calibri" pitchFamily="34" charset="0"/>
              </a:rPr>
              <a:t>Can Jump</a:t>
            </a:r>
          </a:p>
          <a:p>
            <a:pPr algn="l">
              <a:defRPr/>
            </a:pPr>
            <a:r>
              <a:rPr lang="en-US" sz="2000" b="1" dirty="0" smtClean="0">
                <a:solidFill>
                  <a:srgbClr val="1CA335">
                    <a:lumMod val="75000"/>
                  </a:srgbClr>
                </a:solidFill>
                <a:latin typeface="Calibri" pitchFamily="34" charset="0"/>
                <a:cs typeface="Calibri" pitchFamily="34" charset="0"/>
              </a:rPr>
              <a:t>Facing </a:t>
            </a:r>
            <a:r>
              <a:rPr lang="en-US" sz="2000" b="1" dirty="0">
                <a:solidFill>
                  <a:srgbClr val="1CA335">
                    <a:lumMod val="75000"/>
                  </a:srgbClr>
                </a:solidFill>
                <a:latin typeface="Calibri" pitchFamily="34" charset="0"/>
                <a:cs typeface="Calibri" pitchFamily="34" charset="0"/>
              </a:rPr>
              <a:t>right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354455" y="5199513"/>
            <a:ext cx="2270284" cy="400105"/>
          </a:xfrm>
          <a:prstGeom prst="rect">
            <a:avLst/>
          </a:prstGeom>
          <a:noFill/>
          <a:ln>
            <a:noFill/>
          </a:ln>
        </p:spPr>
        <p:txBody>
          <a:bodyPr lIns="91438" tIns="45718" rIns="91438" bIns="45718">
            <a:spAutoFit/>
          </a:bodyPr>
          <a:lstStyle/>
          <a:p>
            <a:pPr algn="l">
              <a:defRPr/>
            </a:pPr>
            <a:r>
              <a:rPr lang="en-US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Moves on </a:t>
            </a:r>
            <a:r>
              <a:rPr lang="en-US" sz="20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road</a:t>
            </a:r>
            <a:endParaRPr lang="en-US" sz="20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073929" y="6488668"/>
            <a:ext cx="3070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Farhadi Endres Hoiem 2010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Next class</a:t>
            </a:r>
          </a:p>
        </p:txBody>
      </p:sp>
      <p:sp>
        <p:nvSpPr>
          <p:cNvPr id="727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Sliding window detectors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Category-based representations</a:t>
            </a:r>
            <a:endParaRPr lang="en-US" dirty="0" smtClean="0"/>
          </a:p>
        </p:txBody>
      </p:sp>
      <p:pic>
        <p:nvPicPr>
          <p:cNvPr id="4813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05000"/>
            <a:ext cx="1527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766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2590800"/>
            <a:ext cx="1238250" cy="162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8800" y="2133600"/>
            <a:ext cx="131445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5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34200" y="2743200"/>
            <a:ext cx="1287463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6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34200" y="1600200"/>
            <a:ext cx="1436688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7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62200" y="5105400"/>
            <a:ext cx="1625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8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91000" y="5788025"/>
            <a:ext cx="1819275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9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114800" y="4724400"/>
            <a:ext cx="1557338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Straight Connector 14"/>
          <p:cNvCxnSpPr/>
          <p:nvPr/>
        </p:nvCxnSpPr>
        <p:spPr>
          <a:xfrm rot="5400000">
            <a:off x="3201194" y="2285206"/>
            <a:ext cx="2286000" cy="158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10800000" flipV="1">
            <a:off x="1143000" y="3429000"/>
            <a:ext cx="3200400" cy="2438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343400" y="3429000"/>
            <a:ext cx="3429000" cy="2438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05000"/>
            <a:ext cx="1527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766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2590800"/>
            <a:ext cx="1238250" cy="162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8800" y="2133600"/>
            <a:ext cx="131445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9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34200" y="2743200"/>
            <a:ext cx="1287463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0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34200" y="1600200"/>
            <a:ext cx="1436688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1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62200" y="5105400"/>
            <a:ext cx="1625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2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91000" y="5788025"/>
            <a:ext cx="1819275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3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114800" y="4724400"/>
            <a:ext cx="1557338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Straight Connector 14"/>
          <p:cNvCxnSpPr/>
          <p:nvPr/>
        </p:nvCxnSpPr>
        <p:spPr>
          <a:xfrm rot="5400000">
            <a:off x="3201194" y="2285206"/>
            <a:ext cx="2286000" cy="158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10800000" flipV="1">
            <a:off x="1143000" y="3429000"/>
            <a:ext cx="3200400" cy="2438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343400" y="3429000"/>
            <a:ext cx="3429000" cy="2438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167" name="Picture 1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810000" y="1600200"/>
            <a:ext cx="10477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8" name="Picture 14"/>
          <p:cNvPicPr>
            <a:picLocks noChangeAspect="1" noChangeArrowheads="1"/>
          </p:cNvPicPr>
          <p:nvPr/>
        </p:nvPicPr>
        <p:blipFill>
          <a:blip r:embed="rId12" cstate="print"/>
          <a:srcRect l="10345" r="10345" b="40230"/>
          <a:stretch>
            <a:fillRect/>
          </a:stretch>
        </p:blipFill>
        <p:spPr bwMode="auto">
          <a:xfrm>
            <a:off x="3505200" y="3505200"/>
            <a:ext cx="1752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9" name="TextBox 19"/>
          <p:cNvSpPr txBox="1">
            <a:spLocks noChangeArrowheads="1"/>
          </p:cNvSpPr>
          <p:nvPr/>
        </p:nvSpPr>
        <p:spPr bwMode="auto">
          <a:xfrm>
            <a:off x="4800600" y="2971800"/>
            <a:ext cx="4699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An example of categorical perception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mtClean="0"/>
              <a:t>Continuous perception: graded response</a:t>
            </a:r>
          </a:p>
          <a:p>
            <a:pPr eaLnBrk="1" hangingPunct="1"/>
            <a:endParaRPr lang="en-US" smtClean="0"/>
          </a:p>
          <a:p>
            <a:pPr eaLnBrk="1" hangingPunct="1">
              <a:buFontTx/>
              <a:buNone/>
            </a:pPr>
            <a:endParaRPr lang="en-US" smtClean="0"/>
          </a:p>
        </p:txBody>
      </p:sp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3" cstate="print"/>
          <a:srcRect l="12982" t="13475" r="10303" b="15788"/>
          <a:stretch>
            <a:fillRect/>
          </a:stretch>
        </p:blipFill>
        <p:spPr bwMode="auto">
          <a:xfrm>
            <a:off x="2133600" y="1828800"/>
            <a:ext cx="4953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6133" name="Rectangle 5"/>
          <p:cNvSpPr>
            <a:spLocks noChangeArrowheads="1"/>
          </p:cNvSpPr>
          <p:nvPr/>
        </p:nvSpPr>
        <p:spPr bwMode="auto">
          <a:xfrm>
            <a:off x="228600" y="6135688"/>
            <a:ext cx="8610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/>
              <a:t>Many perceptual phenomena are a mixture of the two: categorical at an everyday level of magnification, but continuous at a more microscopic level.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533400" y="3738563"/>
            <a:ext cx="7134225" cy="2281237"/>
            <a:chOff x="293" y="2131"/>
            <a:chExt cx="4494" cy="1437"/>
          </a:xfrm>
        </p:grpSpPr>
        <p:pic>
          <p:nvPicPr>
            <p:cNvPr id="50184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 l="14128" t="13287" r="10522" b="16956"/>
            <a:stretch>
              <a:fillRect/>
            </a:stretch>
          </p:blipFill>
          <p:spPr bwMode="auto">
            <a:xfrm>
              <a:off x="1344" y="2544"/>
              <a:ext cx="3120" cy="1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0185" name="Rectangle 8"/>
            <p:cNvSpPr>
              <a:spLocks noChangeArrowheads="1"/>
            </p:cNvSpPr>
            <p:nvPr/>
          </p:nvSpPr>
          <p:spPr bwMode="auto">
            <a:xfrm>
              <a:off x="293" y="2131"/>
              <a:ext cx="4494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2800"/>
                <a:t>Categorical perception: “sharp” boundaries</a:t>
              </a:r>
            </a:p>
          </p:txBody>
        </p:sp>
      </p:grpSp>
      <p:sp>
        <p:nvSpPr>
          <p:cNvPr id="50183" name="TextBox 9"/>
          <p:cNvSpPr txBox="1">
            <a:spLocks noChangeArrowheads="1"/>
          </p:cNvSpPr>
          <p:nvPr/>
        </p:nvSpPr>
        <p:spPr bwMode="auto">
          <a:xfrm>
            <a:off x="7291388" y="0"/>
            <a:ext cx="18526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Slide Credit: Torralba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133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/>
              <a:t>Categorical perception: “sharp” boundaries</a:t>
            </a:r>
          </a:p>
        </p:txBody>
      </p:sp>
      <p:pic>
        <p:nvPicPr>
          <p:cNvPr id="1028" name="Picture 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3429000"/>
            <a:ext cx="1095375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0" y="3429000"/>
            <a:ext cx="1087438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2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6200" y="3429000"/>
            <a:ext cx="1095375" cy="148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2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05400" y="3429000"/>
            <a:ext cx="1071563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2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48400" y="3429000"/>
            <a:ext cx="10795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" name="Text Box 25"/>
          <p:cNvSpPr txBox="1">
            <a:spLocks noChangeArrowheads="1"/>
          </p:cNvSpPr>
          <p:nvPr/>
        </p:nvSpPr>
        <p:spPr bwMode="auto">
          <a:xfrm>
            <a:off x="7391400" y="3962400"/>
            <a:ext cx="1225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happiness</a:t>
            </a:r>
          </a:p>
        </p:txBody>
      </p:sp>
      <p:sp>
        <p:nvSpPr>
          <p:cNvPr id="1034" name="Text Box 26"/>
          <p:cNvSpPr txBox="1">
            <a:spLocks noChangeArrowheads="1"/>
          </p:cNvSpPr>
          <p:nvPr/>
        </p:nvSpPr>
        <p:spPr bwMode="auto">
          <a:xfrm>
            <a:off x="762000" y="3962400"/>
            <a:ext cx="577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fear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2133600" y="4953000"/>
            <a:ext cx="4349750" cy="1733550"/>
            <a:chOff x="375" y="2917"/>
            <a:chExt cx="3519" cy="1403"/>
          </a:xfrm>
        </p:grpSpPr>
        <p:sp>
          <p:nvSpPr>
            <p:cNvPr id="1039" name="Rectangle 28"/>
            <p:cNvSpPr>
              <a:spLocks noChangeArrowheads="1"/>
            </p:cNvSpPr>
            <p:nvPr/>
          </p:nvSpPr>
          <p:spPr bwMode="auto">
            <a:xfrm>
              <a:off x="548" y="2917"/>
              <a:ext cx="2728" cy="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buFontTx/>
                <a:buChar char="•"/>
              </a:pPr>
              <a:r>
                <a:rPr lang="en-US" sz="1400">
                  <a:solidFill>
                    <a:schemeClr val="accent2"/>
                  </a:solidFill>
                </a:rPr>
                <a:t>Identification Task</a:t>
              </a:r>
            </a:p>
          </p:txBody>
        </p:sp>
        <p:graphicFrame>
          <p:nvGraphicFramePr>
            <p:cNvPr id="1026" name="Object 29"/>
            <p:cNvGraphicFramePr>
              <a:graphicFrameLocks noChangeAspect="1"/>
            </p:cNvGraphicFramePr>
            <p:nvPr/>
          </p:nvGraphicFramePr>
          <p:xfrm>
            <a:off x="597" y="3169"/>
            <a:ext cx="2635" cy="1151"/>
          </p:xfrm>
          <a:graphic>
            <a:graphicData uri="http://schemas.openxmlformats.org/presentationml/2006/ole">
              <p:oleObj spid="_x0000_s103426" name="Image" r:id="rId8" imgW="2816358" imgH="1229714" progId="">
                <p:embed/>
              </p:oleObj>
            </a:graphicData>
          </a:graphic>
        </p:graphicFrame>
        <p:sp>
          <p:nvSpPr>
            <p:cNvPr id="1040" name="Text Box 30"/>
            <p:cNvSpPr txBox="1">
              <a:spLocks noChangeArrowheads="1"/>
            </p:cNvSpPr>
            <p:nvPr/>
          </p:nvSpPr>
          <p:spPr bwMode="auto">
            <a:xfrm rot="-5400000">
              <a:off x="-127" y="3460"/>
              <a:ext cx="1249" cy="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chemeClr val="accent2"/>
                  </a:solidFill>
                  <a:latin typeface="Bookman Old Style" pitchFamily="18" charset="0"/>
                </a:rPr>
                <a:t>% identification</a:t>
              </a:r>
            </a:p>
          </p:txBody>
        </p:sp>
        <p:sp>
          <p:nvSpPr>
            <p:cNvPr id="1041" name="Rectangle 31"/>
            <p:cNvSpPr>
              <a:spLocks noChangeArrowheads="1"/>
            </p:cNvSpPr>
            <p:nvPr/>
          </p:nvSpPr>
          <p:spPr bwMode="auto">
            <a:xfrm>
              <a:off x="2959" y="3469"/>
              <a:ext cx="88" cy="72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2" name="Text Box 32"/>
            <p:cNvSpPr txBox="1">
              <a:spLocks noChangeArrowheads="1"/>
            </p:cNvSpPr>
            <p:nvPr/>
          </p:nvSpPr>
          <p:spPr bwMode="auto">
            <a:xfrm>
              <a:off x="3109" y="3417"/>
              <a:ext cx="785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rgbClr val="FF3300"/>
                  </a:solidFill>
                  <a:latin typeface="Bookman Old Style" pitchFamily="18" charset="0"/>
                </a:rPr>
                <a:t>Anger</a:t>
              </a:r>
            </a:p>
            <a:p>
              <a:r>
                <a:rPr lang="en-US" sz="1200">
                  <a:solidFill>
                    <a:schemeClr val="accent2"/>
                  </a:solidFill>
                  <a:latin typeface="Bookman Old Style" pitchFamily="18" charset="0"/>
                </a:rPr>
                <a:t>Fear</a:t>
              </a:r>
            </a:p>
            <a:p>
              <a:r>
                <a:rPr lang="en-US" sz="1200">
                  <a:solidFill>
                    <a:srgbClr val="EDF20E"/>
                  </a:solidFill>
                  <a:latin typeface="Bookman Old Style" pitchFamily="18" charset="0"/>
                </a:rPr>
                <a:t>Happiness</a:t>
              </a:r>
            </a:p>
          </p:txBody>
        </p:sp>
        <p:sp>
          <p:nvSpPr>
            <p:cNvPr id="1043" name="Rectangle 33"/>
            <p:cNvSpPr>
              <a:spLocks noChangeArrowheads="1"/>
            </p:cNvSpPr>
            <p:nvPr/>
          </p:nvSpPr>
          <p:spPr bwMode="auto">
            <a:xfrm>
              <a:off x="2959" y="3597"/>
              <a:ext cx="88" cy="64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4" name="Oval 34"/>
            <p:cNvSpPr>
              <a:spLocks noChangeArrowheads="1"/>
            </p:cNvSpPr>
            <p:nvPr/>
          </p:nvSpPr>
          <p:spPr bwMode="auto">
            <a:xfrm>
              <a:off x="2967" y="3741"/>
              <a:ext cx="80" cy="88"/>
            </a:xfrm>
            <a:prstGeom prst="ellipse">
              <a:avLst/>
            </a:prstGeom>
            <a:solidFill>
              <a:srgbClr val="EDF20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>
                <a:solidFill>
                  <a:srgbClr val="EDF20E"/>
                </a:solidFill>
                <a:latin typeface="Bookman Old Style" pitchFamily="18" charset="0"/>
              </a:endParaRPr>
            </a:p>
          </p:txBody>
        </p:sp>
        <p:grpSp>
          <p:nvGrpSpPr>
            <p:cNvPr id="3" name="Group 35"/>
            <p:cNvGrpSpPr>
              <a:grpSpLocks/>
            </p:cNvGrpSpPr>
            <p:nvPr/>
          </p:nvGrpSpPr>
          <p:grpSpPr bwMode="auto">
            <a:xfrm>
              <a:off x="744" y="3245"/>
              <a:ext cx="1216" cy="824"/>
              <a:chOff x="2704" y="1480"/>
              <a:chExt cx="1216" cy="824"/>
            </a:xfrm>
          </p:grpSpPr>
          <p:sp>
            <p:nvSpPr>
              <p:cNvPr id="1060" name="Line 36"/>
              <p:cNvSpPr>
                <a:spLocks noChangeShapeType="1"/>
              </p:cNvSpPr>
              <p:nvPr/>
            </p:nvSpPr>
            <p:spPr bwMode="auto">
              <a:xfrm flipV="1">
                <a:off x="2704" y="2248"/>
                <a:ext cx="168" cy="56"/>
              </a:xfrm>
              <a:prstGeom prst="line">
                <a:avLst/>
              </a:prstGeom>
              <a:noFill/>
              <a:ln w="28575">
                <a:solidFill>
                  <a:srgbClr val="EDF20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1" name="Line 37"/>
              <p:cNvSpPr>
                <a:spLocks noChangeShapeType="1"/>
              </p:cNvSpPr>
              <p:nvPr/>
            </p:nvSpPr>
            <p:spPr bwMode="auto">
              <a:xfrm flipV="1">
                <a:off x="2888" y="1496"/>
                <a:ext cx="320" cy="752"/>
              </a:xfrm>
              <a:prstGeom prst="line">
                <a:avLst/>
              </a:prstGeom>
              <a:noFill/>
              <a:ln w="28575">
                <a:solidFill>
                  <a:srgbClr val="EDF20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2" name="Line 38"/>
              <p:cNvSpPr>
                <a:spLocks noChangeShapeType="1"/>
              </p:cNvSpPr>
              <p:nvPr/>
            </p:nvSpPr>
            <p:spPr bwMode="auto">
              <a:xfrm flipV="1">
                <a:off x="3224" y="1480"/>
                <a:ext cx="528" cy="16"/>
              </a:xfrm>
              <a:prstGeom prst="line">
                <a:avLst/>
              </a:prstGeom>
              <a:noFill/>
              <a:ln w="28575">
                <a:solidFill>
                  <a:srgbClr val="EDF20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3" name="Line 39"/>
              <p:cNvSpPr>
                <a:spLocks noChangeShapeType="1"/>
              </p:cNvSpPr>
              <p:nvPr/>
            </p:nvSpPr>
            <p:spPr bwMode="auto">
              <a:xfrm>
                <a:off x="3728" y="1496"/>
                <a:ext cx="192" cy="448"/>
              </a:xfrm>
              <a:prstGeom prst="line">
                <a:avLst/>
              </a:prstGeom>
              <a:noFill/>
              <a:ln w="28575">
                <a:solidFill>
                  <a:srgbClr val="EDF20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40"/>
            <p:cNvGrpSpPr>
              <a:grpSpLocks/>
            </p:cNvGrpSpPr>
            <p:nvPr/>
          </p:nvGrpSpPr>
          <p:grpSpPr bwMode="auto">
            <a:xfrm>
              <a:off x="736" y="3293"/>
              <a:ext cx="512" cy="768"/>
              <a:chOff x="2696" y="1528"/>
              <a:chExt cx="512" cy="768"/>
            </a:xfrm>
          </p:grpSpPr>
          <p:sp>
            <p:nvSpPr>
              <p:cNvPr id="1058" name="Line 41"/>
              <p:cNvSpPr>
                <a:spLocks noChangeShapeType="1"/>
              </p:cNvSpPr>
              <p:nvPr/>
            </p:nvSpPr>
            <p:spPr bwMode="auto">
              <a:xfrm>
                <a:off x="2696" y="1528"/>
                <a:ext cx="200" cy="4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9" name="Line 42"/>
              <p:cNvSpPr>
                <a:spLocks noChangeShapeType="1"/>
              </p:cNvSpPr>
              <p:nvPr/>
            </p:nvSpPr>
            <p:spPr bwMode="auto">
              <a:xfrm>
                <a:off x="2880" y="1576"/>
                <a:ext cx="328" cy="72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43"/>
            <p:cNvGrpSpPr>
              <a:grpSpLocks/>
            </p:cNvGrpSpPr>
            <p:nvPr/>
          </p:nvGrpSpPr>
          <p:grpSpPr bwMode="auto">
            <a:xfrm>
              <a:off x="2448" y="3261"/>
              <a:ext cx="712" cy="752"/>
              <a:chOff x="4408" y="1496"/>
              <a:chExt cx="712" cy="752"/>
            </a:xfrm>
          </p:grpSpPr>
          <p:sp>
            <p:nvSpPr>
              <p:cNvPr id="1054" name="Line 44"/>
              <p:cNvSpPr>
                <a:spLocks noChangeShapeType="1"/>
              </p:cNvSpPr>
              <p:nvPr/>
            </p:nvSpPr>
            <p:spPr bwMode="auto">
              <a:xfrm flipV="1">
                <a:off x="4408" y="2040"/>
                <a:ext cx="184" cy="208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5" name="Line 45"/>
              <p:cNvSpPr>
                <a:spLocks noChangeShapeType="1"/>
              </p:cNvSpPr>
              <p:nvPr/>
            </p:nvSpPr>
            <p:spPr bwMode="auto">
              <a:xfrm flipV="1">
                <a:off x="4592" y="1672"/>
                <a:ext cx="160" cy="368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6" name="Line 46"/>
              <p:cNvSpPr>
                <a:spLocks noChangeShapeType="1"/>
              </p:cNvSpPr>
              <p:nvPr/>
            </p:nvSpPr>
            <p:spPr bwMode="auto">
              <a:xfrm flipV="1">
                <a:off x="4760" y="1536"/>
                <a:ext cx="160" cy="144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7" name="Line 47"/>
              <p:cNvSpPr>
                <a:spLocks noChangeShapeType="1"/>
              </p:cNvSpPr>
              <p:nvPr/>
            </p:nvSpPr>
            <p:spPr bwMode="auto">
              <a:xfrm flipV="1">
                <a:off x="4920" y="1496"/>
                <a:ext cx="200" cy="48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48"/>
            <p:cNvGrpSpPr>
              <a:grpSpLocks/>
            </p:cNvGrpSpPr>
            <p:nvPr/>
          </p:nvGrpSpPr>
          <p:grpSpPr bwMode="auto">
            <a:xfrm>
              <a:off x="1944" y="3285"/>
              <a:ext cx="864" cy="656"/>
              <a:chOff x="3904" y="1520"/>
              <a:chExt cx="864" cy="656"/>
            </a:xfrm>
          </p:grpSpPr>
          <p:sp>
            <p:nvSpPr>
              <p:cNvPr id="1049" name="Line 49"/>
              <p:cNvSpPr>
                <a:spLocks noChangeShapeType="1"/>
              </p:cNvSpPr>
              <p:nvPr/>
            </p:nvSpPr>
            <p:spPr bwMode="auto">
              <a:xfrm flipV="1">
                <a:off x="3904" y="1584"/>
                <a:ext cx="160" cy="35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0" name="Line 50"/>
              <p:cNvSpPr>
                <a:spLocks noChangeShapeType="1"/>
              </p:cNvSpPr>
              <p:nvPr/>
            </p:nvSpPr>
            <p:spPr bwMode="auto">
              <a:xfrm flipV="1">
                <a:off x="4064" y="1520"/>
                <a:ext cx="176" cy="64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1" name="Line 51"/>
              <p:cNvSpPr>
                <a:spLocks noChangeShapeType="1"/>
              </p:cNvSpPr>
              <p:nvPr/>
            </p:nvSpPr>
            <p:spPr bwMode="auto">
              <a:xfrm>
                <a:off x="4232" y="1520"/>
                <a:ext cx="192" cy="8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2" name="Line 52"/>
              <p:cNvSpPr>
                <a:spLocks noChangeShapeType="1"/>
              </p:cNvSpPr>
              <p:nvPr/>
            </p:nvSpPr>
            <p:spPr bwMode="auto">
              <a:xfrm>
                <a:off x="4432" y="1536"/>
                <a:ext cx="168" cy="208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3" name="Line 53"/>
              <p:cNvSpPr>
                <a:spLocks noChangeShapeType="1"/>
              </p:cNvSpPr>
              <p:nvPr/>
            </p:nvSpPr>
            <p:spPr bwMode="auto">
              <a:xfrm>
                <a:off x="4600" y="1744"/>
                <a:ext cx="168" cy="43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1036" name="Picture 6"/>
          <p:cNvPicPr>
            <a:picLocks noChangeAspect="1" noChangeArrowheads="1"/>
          </p:cNvPicPr>
          <p:nvPr/>
        </p:nvPicPr>
        <p:blipFill>
          <a:blip r:embed="rId9" cstate="print"/>
          <a:srcRect l="14128" t="13287" r="10522" b="16956"/>
          <a:stretch>
            <a:fillRect/>
          </a:stretch>
        </p:blipFill>
        <p:spPr bwMode="auto">
          <a:xfrm>
            <a:off x="1828800" y="1295400"/>
            <a:ext cx="495300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7" name="TextBox 41"/>
          <p:cNvSpPr txBox="1">
            <a:spLocks noChangeArrowheads="1"/>
          </p:cNvSpPr>
          <p:nvPr/>
        </p:nvSpPr>
        <p:spPr bwMode="auto">
          <a:xfrm>
            <a:off x="2743200" y="2895600"/>
            <a:ext cx="35448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Red vs. yellow vs. green vs. blue</a:t>
            </a:r>
          </a:p>
        </p:txBody>
      </p:sp>
      <p:sp>
        <p:nvSpPr>
          <p:cNvPr id="1038" name="TextBox 43"/>
          <p:cNvSpPr txBox="1">
            <a:spLocks noChangeArrowheads="1"/>
          </p:cNvSpPr>
          <p:nvPr/>
        </p:nvSpPr>
        <p:spPr bwMode="auto">
          <a:xfrm>
            <a:off x="7291388" y="6550025"/>
            <a:ext cx="18526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Slide Credit: Torralba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How to reduce variance?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  <a:p>
            <a:r>
              <a:rPr lang="en-US" smtClean="0"/>
              <a:t>Choose a simpler classifier</a:t>
            </a:r>
          </a:p>
          <a:p>
            <a:endParaRPr lang="en-US" smtClean="0"/>
          </a:p>
          <a:p>
            <a:r>
              <a:rPr lang="en-US" smtClean="0"/>
              <a:t>Regularize the parameters</a:t>
            </a:r>
          </a:p>
          <a:p>
            <a:endParaRPr lang="en-US" smtClean="0"/>
          </a:p>
          <a:p>
            <a:r>
              <a:rPr lang="en-US" smtClean="0"/>
              <a:t>Get more training data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smtClean="0"/>
              <a:t>Continuous perception: graded response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533400" y="4125913"/>
            <a:ext cx="8001000" cy="1633537"/>
            <a:chOff x="293" y="1228"/>
            <a:chExt cx="4420" cy="902"/>
          </a:xfrm>
        </p:grpSpPr>
        <p:graphicFrame>
          <p:nvGraphicFramePr>
            <p:cNvPr id="2050" name="Object 10"/>
            <p:cNvGraphicFramePr>
              <a:graphicFrameLocks noChangeAspect="1"/>
            </p:cNvGraphicFramePr>
            <p:nvPr/>
          </p:nvGraphicFramePr>
          <p:xfrm>
            <a:off x="293" y="1229"/>
            <a:ext cx="2541" cy="895"/>
          </p:xfrm>
          <a:graphic>
            <a:graphicData uri="http://schemas.openxmlformats.org/presentationml/2006/ole">
              <p:oleObj spid="_x0000_s104450" name="Image" r:id="rId4" imgW="5765304" imgH="1952000" progId="">
                <p:embed/>
              </p:oleObj>
            </a:graphicData>
          </a:graphic>
        </p:graphicFrame>
        <p:graphicFrame>
          <p:nvGraphicFramePr>
            <p:cNvPr id="2051" name="Object 11"/>
            <p:cNvGraphicFramePr>
              <a:graphicFrameLocks noChangeAspect="1"/>
            </p:cNvGraphicFramePr>
            <p:nvPr/>
          </p:nvGraphicFramePr>
          <p:xfrm>
            <a:off x="2846" y="1228"/>
            <a:ext cx="1867" cy="902"/>
          </p:xfrm>
          <a:graphic>
            <a:graphicData uri="http://schemas.openxmlformats.org/presentationml/2006/ole">
              <p:oleObj spid="_x0000_s104451" name="Image" r:id="rId5" imgW="4256541" imgH="1979680" progId="">
                <p:embed/>
              </p:oleObj>
            </a:graphicData>
          </a:graphic>
        </p:graphicFrame>
        <p:sp>
          <p:nvSpPr>
            <p:cNvPr id="2058" name="Text Box 12"/>
            <p:cNvSpPr txBox="1">
              <a:spLocks noChangeArrowheads="1"/>
            </p:cNvSpPr>
            <p:nvPr/>
          </p:nvSpPr>
          <p:spPr bwMode="auto">
            <a:xfrm>
              <a:off x="470" y="1907"/>
              <a:ext cx="346" cy="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chemeClr val="accent2"/>
                  </a:solidFill>
                  <a:latin typeface="Bookman Old Style" pitchFamily="18" charset="0"/>
                </a:rPr>
                <a:t>20-24</a:t>
              </a:r>
            </a:p>
          </p:txBody>
        </p:sp>
        <p:sp>
          <p:nvSpPr>
            <p:cNvPr id="2059" name="Text Box 13"/>
            <p:cNvSpPr txBox="1">
              <a:spLocks noChangeArrowheads="1"/>
            </p:cNvSpPr>
            <p:nvPr/>
          </p:nvSpPr>
          <p:spPr bwMode="auto">
            <a:xfrm>
              <a:off x="1052" y="1913"/>
              <a:ext cx="345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chemeClr val="accent2"/>
                  </a:solidFill>
                  <a:latin typeface="Bookman Old Style" pitchFamily="18" charset="0"/>
                </a:rPr>
                <a:t>25-29</a:t>
              </a:r>
            </a:p>
          </p:txBody>
        </p:sp>
        <p:sp>
          <p:nvSpPr>
            <p:cNvPr id="2060" name="Text Box 14"/>
            <p:cNvSpPr txBox="1">
              <a:spLocks noChangeArrowheads="1"/>
            </p:cNvSpPr>
            <p:nvPr/>
          </p:nvSpPr>
          <p:spPr bwMode="auto">
            <a:xfrm>
              <a:off x="1646" y="1907"/>
              <a:ext cx="346" cy="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chemeClr val="accent2"/>
                  </a:solidFill>
                  <a:latin typeface="Bookman Old Style" pitchFamily="18" charset="0"/>
                </a:rPr>
                <a:t>30-34</a:t>
              </a:r>
            </a:p>
          </p:txBody>
        </p:sp>
        <p:sp>
          <p:nvSpPr>
            <p:cNvPr id="2061" name="Text Box 15"/>
            <p:cNvSpPr txBox="1">
              <a:spLocks noChangeArrowheads="1"/>
            </p:cNvSpPr>
            <p:nvPr/>
          </p:nvSpPr>
          <p:spPr bwMode="auto">
            <a:xfrm>
              <a:off x="2282" y="1907"/>
              <a:ext cx="346" cy="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chemeClr val="accent2"/>
                  </a:solidFill>
                  <a:latin typeface="Bookman Old Style" pitchFamily="18" charset="0"/>
                </a:rPr>
                <a:t>35-39</a:t>
              </a:r>
            </a:p>
          </p:txBody>
        </p:sp>
        <p:sp>
          <p:nvSpPr>
            <p:cNvPr id="2062" name="Text Box 16"/>
            <p:cNvSpPr txBox="1">
              <a:spLocks noChangeArrowheads="1"/>
            </p:cNvSpPr>
            <p:nvPr/>
          </p:nvSpPr>
          <p:spPr bwMode="auto">
            <a:xfrm>
              <a:off x="2864" y="1907"/>
              <a:ext cx="346" cy="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chemeClr val="accent2"/>
                  </a:solidFill>
                  <a:latin typeface="Bookman Old Style" pitchFamily="18" charset="0"/>
                </a:rPr>
                <a:t>40-44</a:t>
              </a:r>
            </a:p>
          </p:txBody>
        </p:sp>
        <p:sp>
          <p:nvSpPr>
            <p:cNvPr id="2063" name="Text Box 17"/>
            <p:cNvSpPr txBox="1">
              <a:spLocks noChangeArrowheads="1"/>
            </p:cNvSpPr>
            <p:nvPr/>
          </p:nvSpPr>
          <p:spPr bwMode="auto">
            <a:xfrm>
              <a:off x="3452" y="1901"/>
              <a:ext cx="345" cy="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chemeClr val="accent2"/>
                  </a:solidFill>
                  <a:latin typeface="Bookman Old Style" pitchFamily="18" charset="0"/>
                </a:rPr>
                <a:t>45-49</a:t>
              </a:r>
            </a:p>
          </p:txBody>
        </p:sp>
        <p:sp>
          <p:nvSpPr>
            <p:cNvPr id="2064" name="Text Box 18"/>
            <p:cNvSpPr txBox="1">
              <a:spLocks noChangeArrowheads="1"/>
            </p:cNvSpPr>
            <p:nvPr/>
          </p:nvSpPr>
          <p:spPr bwMode="auto">
            <a:xfrm>
              <a:off x="4076" y="1895"/>
              <a:ext cx="346" cy="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chemeClr val="accent2"/>
                  </a:solidFill>
                  <a:latin typeface="Bookman Old Style" pitchFamily="18" charset="0"/>
                </a:rPr>
                <a:t>50-54</a:t>
              </a:r>
            </a:p>
          </p:txBody>
        </p:sp>
      </p:grpSp>
      <p:sp>
        <p:nvSpPr>
          <p:cNvPr id="2054" name="TextBox 50"/>
          <p:cNvSpPr txBox="1">
            <a:spLocks noChangeArrowheads="1"/>
          </p:cNvSpPr>
          <p:nvPr/>
        </p:nvSpPr>
        <p:spPr bwMode="auto">
          <a:xfrm>
            <a:off x="4191000" y="5867400"/>
            <a:ext cx="16129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Young vs. Old</a:t>
            </a:r>
          </a:p>
        </p:txBody>
      </p:sp>
      <p:pic>
        <p:nvPicPr>
          <p:cNvPr id="2055" name="Picture 4"/>
          <p:cNvPicPr>
            <a:picLocks noChangeAspect="1" noChangeArrowheads="1"/>
          </p:cNvPicPr>
          <p:nvPr/>
        </p:nvPicPr>
        <p:blipFill>
          <a:blip r:embed="rId6" cstate="print"/>
          <a:srcRect l="12982" t="13475" r="10303" b="15788"/>
          <a:stretch>
            <a:fillRect/>
          </a:stretch>
        </p:blipFill>
        <p:spPr bwMode="auto">
          <a:xfrm>
            <a:off x="2209800" y="1371600"/>
            <a:ext cx="4953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6" name="TextBox 53"/>
          <p:cNvSpPr txBox="1">
            <a:spLocks noChangeArrowheads="1"/>
          </p:cNvSpPr>
          <p:nvPr/>
        </p:nvSpPr>
        <p:spPr bwMode="auto">
          <a:xfrm>
            <a:off x="4038600" y="3048000"/>
            <a:ext cx="15954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Dark vs. Light</a:t>
            </a:r>
          </a:p>
        </p:txBody>
      </p:sp>
      <p:sp>
        <p:nvSpPr>
          <p:cNvPr id="2057" name="TextBox 55"/>
          <p:cNvSpPr txBox="1">
            <a:spLocks noChangeArrowheads="1"/>
          </p:cNvSpPr>
          <p:nvPr/>
        </p:nvSpPr>
        <p:spPr bwMode="auto">
          <a:xfrm>
            <a:off x="7291388" y="6550025"/>
            <a:ext cx="18526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Slide Credit: Torralba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94" name="Picture 10"/>
          <p:cNvPicPr>
            <a:picLocks noChangeAspect="1" noChangeArrowheads="1"/>
          </p:cNvPicPr>
          <p:nvPr/>
        </p:nvPicPr>
        <p:blipFill>
          <a:blip r:embed="rId3" cstate="print"/>
          <a:srcRect t="7547" b="4402"/>
          <a:stretch>
            <a:fillRect/>
          </a:stretch>
        </p:blipFill>
        <p:spPr bwMode="auto">
          <a:xfrm>
            <a:off x="2438400" y="3276600"/>
            <a:ext cx="40386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Why do we care about categories?</a:t>
            </a:r>
          </a:p>
        </p:txBody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762000"/>
            <a:ext cx="8763000" cy="5211763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sz="2800" smtClean="0"/>
          </a:p>
          <a:p>
            <a:pPr eaLnBrk="1" hangingPunct="1">
              <a:buFontTx/>
              <a:buNone/>
            </a:pPr>
            <a:r>
              <a:rPr lang="en-US" sz="2800" smtClean="0"/>
              <a:t>	Perception of function: We can perceive the 3D shape, texture, material properties, without knowing about objects. </a:t>
            </a:r>
            <a:r>
              <a:rPr lang="en-US" sz="2800" smtClean="0">
                <a:solidFill>
                  <a:srgbClr val="FF0000"/>
                </a:solidFill>
              </a:rPr>
              <a:t>But, the concept of category encapsulates also information about what can we do with those objects. </a:t>
            </a:r>
          </a:p>
          <a:p>
            <a:pPr eaLnBrk="1" hangingPunct="1">
              <a:buFontTx/>
              <a:buNone/>
            </a:pPr>
            <a:endParaRPr lang="en-US" sz="2800" smtClean="0">
              <a:solidFill>
                <a:srgbClr val="FF0000"/>
              </a:solidFill>
            </a:endParaRPr>
          </a:p>
        </p:txBody>
      </p:sp>
      <p:sp>
        <p:nvSpPr>
          <p:cNvPr id="51206" name="TextBox 5"/>
          <p:cNvSpPr txBox="1">
            <a:spLocks noChangeArrowheads="1"/>
          </p:cNvSpPr>
          <p:nvPr/>
        </p:nvSpPr>
        <p:spPr bwMode="auto">
          <a:xfrm>
            <a:off x="7291388" y="6550025"/>
            <a:ext cx="18526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Slide Credit: Torralba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How to measure complexity?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dirty="0" smtClean="0"/>
              <a:t>VC </a:t>
            </a:r>
            <a:r>
              <a:rPr lang="en-US" dirty="0" smtClean="0"/>
              <a:t>dimension</a:t>
            </a:r>
          </a:p>
          <a:p>
            <a:pPr lvl="1">
              <a:defRPr/>
            </a:pPr>
            <a:r>
              <a:rPr lang="en-US" dirty="0" smtClean="0"/>
              <a:t>Maximum number of examples that the classifier can perfectly classify for arbitrary </a:t>
            </a:r>
            <a:r>
              <a:rPr lang="en-US" dirty="0" err="1" smtClean="0"/>
              <a:t>labelings</a:t>
            </a:r>
            <a:endParaRPr lang="en-US" dirty="0" smtClean="0"/>
          </a:p>
          <a:p>
            <a:pPr lvl="1"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Other ways: number of parameters, etc.</a:t>
            </a:r>
          </a:p>
        </p:txBody>
      </p:sp>
      <p:pic>
        <p:nvPicPr>
          <p:cNvPr id="35844" name="Picture 2" descr="\sqrt{h(\log(2N/h)+1)-\log(\eta/4)\over N}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3352800"/>
            <a:ext cx="25431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5" name="TextBox 5"/>
          <p:cNvSpPr txBox="1">
            <a:spLocks noChangeArrowheads="1"/>
          </p:cNvSpPr>
          <p:nvPr/>
        </p:nvSpPr>
        <p:spPr bwMode="auto">
          <a:xfrm>
            <a:off x="2819400" y="3429000"/>
            <a:ext cx="18240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Training error + </a:t>
            </a:r>
          </a:p>
        </p:txBody>
      </p:sp>
      <p:sp>
        <p:nvSpPr>
          <p:cNvPr id="35846" name="TextBox 6"/>
          <p:cNvSpPr txBox="1">
            <a:spLocks noChangeArrowheads="1"/>
          </p:cNvSpPr>
          <p:nvPr/>
        </p:nvSpPr>
        <p:spPr bwMode="auto">
          <a:xfrm>
            <a:off x="4038600" y="2667000"/>
            <a:ext cx="38909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Upper bound on generalization error</a:t>
            </a:r>
          </a:p>
        </p:txBody>
      </p:sp>
      <p:sp>
        <p:nvSpPr>
          <p:cNvPr id="35847" name="TextBox 7"/>
          <p:cNvSpPr txBox="1">
            <a:spLocks noChangeArrowheads="1"/>
          </p:cNvSpPr>
          <p:nvPr/>
        </p:nvSpPr>
        <p:spPr bwMode="auto">
          <a:xfrm>
            <a:off x="4953000" y="3962400"/>
            <a:ext cx="2740025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N: size of training set</a:t>
            </a:r>
          </a:p>
          <a:p>
            <a:r>
              <a:rPr lang="en-US" sz="1400"/>
              <a:t>h: VC dimension</a:t>
            </a:r>
          </a:p>
          <a:p>
            <a:r>
              <a:rPr lang="en-US" sz="1400">
                <a:sym typeface="Symbol" pitchFamily="18" charset="2"/>
              </a:rPr>
              <a:t>: 1-probability that bound holds</a:t>
            </a:r>
            <a:endParaRPr lang="en-US" sz="14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Very brief tour of some classifiers</a:t>
            </a:r>
            <a:endParaRPr lang="en-US" dirty="0" smtClean="0"/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 smtClean="0"/>
              <a:t>SVM</a:t>
            </a:r>
          </a:p>
          <a:p>
            <a:r>
              <a:rPr lang="en-US" sz="2800" dirty="0" smtClean="0"/>
              <a:t>Neural networks</a:t>
            </a:r>
          </a:p>
          <a:p>
            <a:r>
              <a:rPr lang="en-US" sz="2800" b="1" dirty="0" smtClean="0"/>
              <a:t>Naïve </a:t>
            </a:r>
            <a:r>
              <a:rPr lang="en-US" sz="2800" b="1" dirty="0" err="1" smtClean="0"/>
              <a:t>Bayes</a:t>
            </a:r>
            <a:endParaRPr lang="en-US" sz="2800" b="1" dirty="0" smtClean="0"/>
          </a:p>
          <a:p>
            <a:r>
              <a:rPr lang="en-US" sz="2800" dirty="0" smtClean="0"/>
              <a:t>Bayesian network</a:t>
            </a:r>
          </a:p>
          <a:p>
            <a:r>
              <a:rPr lang="en-US" sz="2800" b="1" dirty="0" smtClean="0"/>
              <a:t>Logistic regression</a:t>
            </a:r>
          </a:p>
          <a:p>
            <a:r>
              <a:rPr lang="en-US" sz="2800" dirty="0" smtClean="0"/>
              <a:t>Randomized Forests</a:t>
            </a:r>
          </a:p>
          <a:p>
            <a:r>
              <a:rPr lang="en-US" sz="2800" b="1" dirty="0" smtClean="0"/>
              <a:t>Boosted Decision Trees</a:t>
            </a:r>
          </a:p>
          <a:p>
            <a:r>
              <a:rPr lang="en-US" sz="2800" b="1" dirty="0" smtClean="0"/>
              <a:t>K-nearest neighbor</a:t>
            </a:r>
          </a:p>
          <a:p>
            <a:r>
              <a:rPr lang="en-US" sz="2800" dirty="0" smtClean="0"/>
              <a:t>RBMs</a:t>
            </a:r>
          </a:p>
          <a:p>
            <a:r>
              <a:rPr lang="en-US" sz="2800" dirty="0" smtClean="0"/>
              <a:t>Etc.</a:t>
            </a:r>
          </a:p>
          <a:p>
            <a:pPr>
              <a:buFont typeface="Arial" charset="0"/>
              <a:buNone/>
            </a:pPr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41231</TotalTime>
  <Words>2062</Words>
  <Application>Microsoft Office PowerPoint</Application>
  <PresentationFormat>On-screen Show (4:3)</PresentationFormat>
  <Paragraphs>697</Paragraphs>
  <Slides>71</Slides>
  <Notes>26</Notes>
  <HiddenSlides>9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71</vt:i4>
      </vt:variant>
    </vt:vector>
  </HeadingPairs>
  <TitlesOfParts>
    <vt:vector size="74" baseType="lpstr">
      <vt:lpstr>Office Theme</vt:lpstr>
      <vt:lpstr>Image</vt:lpstr>
      <vt:lpstr>Microsoft Equation 3.0</vt:lpstr>
      <vt:lpstr>Classifiers and Object Representation</vt:lpstr>
      <vt:lpstr>HW2 graded</vt:lpstr>
      <vt:lpstr>Today’s class: classifiers and objects</vt:lpstr>
      <vt:lpstr>Image Categorization</vt:lpstr>
      <vt:lpstr>Image Categorization</vt:lpstr>
      <vt:lpstr>Remember…</vt:lpstr>
      <vt:lpstr>How to reduce variance?</vt:lpstr>
      <vt:lpstr>How to measure complexity?</vt:lpstr>
      <vt:lpstr>Very brief tour of some classifiers</vt:lpstr>
      <vt:lpstr>Generative vs. Discriminative Classifiers</vt:lpstr>
      <vt:lpstr>K-nearest neighbor</vt:lpstr>
      <vt:lpstr>1-nearest neighbor</vt:lpstr>
      <vt:lpstr>3-nearest neighbor</vt:lpstr>
      <vt:lpstr>5-nearest neighbor</vt:lpstr>
      <vt:lpstr>Using K-NN</vt:lpstr>
      <vt:lpstr>Naïve Bayes</vt:lpstr>
      <vt:lpstr>Using Naïve Bayes </vt:lpstr>
      <vt:lpstr>Classifiers: Logistic Regression</vt:lpstr>
      <vt:lpstr>Using Logistic Regression</vt:lpstr>
      <vt:lpstr>Classifiers: Linear SVM</vt:lpstr>
      <vt:lpstr>Classifiers: Linear SVM</vt:lpstr>
      <vt:lpstr>Classifiers: Linear SVM</vt:lpstr>
      <vt:lpstr>Classifiers: Kernelized SVM</vt:lpstr>
      <vt:lpstr>Using SVMs</vt:lpstr>
      <vt:lpstr>Classifiers: Decision Trees</vt:lpstr>
      <vt:lpstr>Ensemble Methods: Boosting</vt:lpstr>
      <vt:lpstr>Boosted Decision Trees </vt:lpstr>
      <vt:lpstr>Using Boosted Decision Trees</vt:lpstr>
      <vt:lpstr>Clustering (unsupervised)</vt:lpstr>
      <vt:lpstr>Two ways to think about classifiers</vt:lpstr>
      <vt:lpstr>Ideals for a classification algorithm</vt:lpstr>
      <vt:lpstr>Two ways to think about classifiers</vt:lpstr>
      <vt:lpstr>Comparison</vt:lpstr>
      <vt:lpstr>What to remember about classifiers</vt:lpstr>
      <vt:lpstr>Some Machine Learning References</vt:lpstr>
      <vt:lpstr>Slide 36</vt:lpstr>
      <vt:lpstr>Slide 37</vt:lpstr>
      <vt:lpstr>Recognition: describe, predict, or interact with the object based on visual cues</vt:lpstr>
      <vt:lpstr>The perception of function</vt:lpstr>
      <vt:lpstr>Direct perception</vt:lpstr>
      <vt:lpstr>Direct perception</vt:lpstr>
      <vt:lpstr>Limitations of Direct Perception</vt:lpstr>
      <vt:lpstr>Limitations of Direct Perception</vt:lpstr>
      <vt:lpstr>Why do we care about categories?</vt:lpstr>
      <vt:lpstr>How do you define a category?</vt:lpstr>
      <vt:lpstr>Prototype or Sum of Exemplars ?</vt:lpstr>
      <vt:lpstr>How do you define a category?</vt:lpstr>
      <vt:lpstr>Which level of categorization is the right one?</vt:lpstr>
      <vt:lpstr>Levels of Categorization</vt:lpstr>
      <vt:lpstr>Rosch’s Levels of Categorization</vt:lpstr>
      <vt:lpstr>Levels of Categorization</vt:lpstr>
      <vt:lpstr>Typicality effects</vt:lpstr>
      <vt:lpstr>Entry-level categories (Jolicoeur, Gluck, Kosslyn 1984)</vt:lpstr>
      <vt:lpstr>How many categories?</vt:lpstr>
      <vt:lpstr>Many</vt:lpstr>
      <vt:lpstr>How many object categories are there?</vt:lpstr>
      <vt:lpstr>How many categories?</vt:lpstr>
      <vt:lpstr>Beyond categories… a property-based view of recognition</vt:lpstr>
      <vt:lpstr>Slide 59</vt:lpstr>
      <vt:lpstr>Slide 60</vt:lpstr>
      <vt:lpstr>Slide 61</vt:lpstr>
      <vt:lpstr>Slide 62</vt:lpstr>
      <vt:lpstr>All three strategies are important</vt:lpstr>
      <vt:lpstr>Slide 64</vt:lpstr>
      <vt:lpstr>Next class</vt:lpstr>
      <vt:lpstr>Category-based representations</vt:lpstr>
      <vt:lpstr>Slide 67</vt:lpstr>
      <vt:lpstr>An example of categorical perception</vt:lpstr>
      <vt:lpstr>Categorical perception: “sharp” boundaries</vt:lpstr>
      <vt:lpstr>Continuous perception: graded response</vt:lpstr>
      <vt:lpstr>Why do we care about categories?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Object Category Recognition</dc:title>
  <dc:creator>Derek Hoiem</dc:creator>
  <cp:lastModifiedBy>Derek Hoiem</cp:lastModifiedBy>
  <cp:revision>133</cp:revision>
  <dcterms:created xsi:type="dcterms:W3CDTF">2009-12-16T02:55:56Z</dcterms:created>
  <dcterms:modified xsi:type="dcterms:W3CDTF">2011-03-17T18:49:04Z</dcterms:modified>
</cp:coreProperties>
</file>