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426" r:id="rId3"/>
    <p:sldId id="498" r:id="rId4"/>
    <p:sldId id="506" r:id="rId5"/>
    <p:sldId id="507" r:id="rId6"/>
    <p:sldId id="508" r:id="rId7"/>
    <p:sldId id="497" r:id="rId8"/>
    <p:sldId id="489" r:id="rId9"/>
    <p:sldId id="427" r:id="rId10"/>
    <p:sldId id="473" r:id="rId11"/>
    <p:sldId id="486" r:id="rId12"/>
    <p:sldId id="487" r:id="rId13"/>
    <p:sldId id="488" r:id="rId14"/>
    <p:sldId id="428" r:id="rId15"/>
    <p:sldId id="490" r:id="rId16"/>
    <p:sldId id="491" r:id="rId17"/>
    <p:sldId id="433" r:id="rId18"/>
    <p:sldId id="434" r:id="rId19"/>
    <p:sldId id="436" r:id="rId20"/>
    <p:sldId id="437" r:id="rId21"/>
    <p:sldId id="438" r:id="rId22"/>
    <p:sldId id="440" r:id="rId23"/>
    <p:sldId id="441" r:id="rId24"/>
    <p:sldId id="442" r:id="rId25"/>
    <p:sldId id="443" r:id="rId26"/>
    <p:sldId id="456" r:id="rId27"/>
    <p:sldId id="445" r:id="rId28"/>
    <p:sldId id="470" r:id="rId29"/>
    <p:sldId id="459" r:id="rId30"/>
    <p:sldId id="460" r:id="rId31"/>
    <p:sldId id="462" r:id="rId32"/>
    <p:sldId id="463" r:id="rId33"/>
    <p:sldId id="501" r:id="rId34"/>
    <p:sldId id="461" r:id="rId35"/>
    <p:sldId id="493" r:id="rId36"/>
    <p:sldId id="500" r:id="rId37"/>
    <p:sldId id="464" r:id="rId38"/>
    <p:sldId id="451" r:id="rId39"/>
    <p:sldId id="465" r:id="rId40"/>
    <p:sldId id="492" r:id="rId41"/>
    <p:sldId id="453" r:id="rId42"/>
    <p:sldId id="454" r:id="rId43"/>
    <p:sldId id="502" r:id="rId44"/>
    <p:sldId id="505" r:id="rId45"/>
    <p:sldId id="504" r:id="rId46"/>
    <p:sldId id="503" r:id="rId47"/>
    <p:sldId id="509" r:id="rId48"/>
    <p:sldId id="510" r:id="rId49"/>
    <p:sldId id="511" r:id="rId50"/>
    <p:sldId id="512" r:id="rId51"/>
    <p:sldId id="513" r:id="rId52"/>
    <p:sldId id="514" r:id="rId53"/>
    <p:sldId id="515" r:id="rId54"/>
    <p:sldId id="516" r:id="rId55"/>
    <p:sldId id="517" r:id="rId56"/>
    <p:sldId id="518" r:id="rId57"/>
    <p:sldId id="519" r:id="rId58"/>
    <p:sldId id="520" r:id="rId59"/>
    <p:sldId id="521" r:id="rId60"/>
    <p:sldId id="483" r:id="rId61"/>
    <p:sldId id="494" r:id="rId62"/>
    <p:sldId id="495" r:id="rId63"/>
    <p:sldId id="496" r:id="rId6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A676"/>
    <a:srgbClr val="32000C"/>
    <a:srgbClr val="CB6B30"/>
    <a:srgbClr val="E36243"/>
    <a:srgbClr val="FF4A7E"/>
    <a:srgbClr val="0B0B0B"/>
    <a:srgbClr val="00FF00"/>
    <a:srgbClr val="23416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92697" autoAdjust="0"/>
  </p:normalViewPr>
  <p:slideViewPr>
    <p:cSldViewPr>
      <p:cViewPr varScale="1">
        <p:scale>
          <a:sx n="54" d="100"/>
          <a:sy n="54" d="100"/>
        </p:scale>
        <p:origin x="-136" y="-9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png"/><Relationship Id="rId1" Type="http://schemas.openxmlformats.org/officeDocument/2006/relationships/image" Target="../media/image27.wmf"/><Relationship Id="rId4" Type="http://schemas.openxmlformats.org/officeDocument/2006/relationships/image" Target="../media/image3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 Id="rId4"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856B53F-5B80-40FB-9FAE-920F4584A3EA}" type="datetimeFigureOut">
              <a:rPr lang="en-US"/>
              <a:pPr>
                <a:defRPr/>
              </a:pPr>
              <a:t>2/10/2011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413C2D44-F121-47D6-A190-82ED0ED0502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p:txBody>
          <a:bodyPr/>
          <a:lstStyle/>
          <a:p>
            <a:pPr>
              <a:defRPr/>
            </a:pPr>
            <a:fld id="{F216041E-23BE-49D4-A33C-193ACEA0C627}" type="slidenum">
              <a:rPr lang="en-US" smtClean="0"/>
              <a:pPr>
                <a:defRPr/>
              </a:pPr>
              <a:t>2</a:t>
            </a:fld>
            <a:endParaRPr lang="en-US" smtClean="0"/>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p:txBody>
          <a:bodyPr/>
          <a:lstStyle/>
          <a:p>
            <a:pPr>
              <a:defRPr/>
            </a:pPr>
            <a:fld id="{547365FE-2997-42DD-AEA6-A497CAB65FF3}" type="slidenum">
              <a:rPr lang="en-US" smtClean="0"/>
              <a:pPr>
                <a:defRPr/>
              </a:pPr>
              <a:t>23</a:t>
            </a:fld>
            <a:endParaRPr lang="en-US" smtClean="0"/>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r>
              <a:rPr lang="en-US" smtClean="0"/>
              <a:t>Figures show gradient magnitude of zebra at two different scales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26D58637-3F1B-4801-9AC9-281AA07EE91F}" type="slidenum">
              <a:rPr lang="en-US" smtClean="0"/>
              <a:pPr>
                <a:defRPr/>
              </a:pPr>
              <a:t>24</a:t>
            </a:fld>
            <a:endParaRPr lang="en-US" smtClean="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p>
            <a:pPr>
              <a:defRPr/>
            </a:pPr>
            <a:fld id="{6B32AA58-BB10-4140-94B7-2596A5F648BF}" type="slidenum">
              <a:rPr lang="en-US" smtClean="0"/>
              <a:pPr>
                <a:defRPr/>
              </a:pPr>
              <a:t>25</a:t>
            </a:fld>
            <a:endParaRPr lang="en-US" smtClean="0"/>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p:txBody>
          <a:bodyPr/>
          <a:lstStyle/>
          <a:p>
            <a:pPr>
              <a:defRPr/>
            </a:pPr>
            <a:fld id="{E6B130A3-30B4-4B7D-87DF-5F802E3D3441}" type="slidenum">
              <a:rPr lang="en-US" smtClean="0"/>
              <a:pPr>
                <a:defRPr/>
              </a:pPr>
              <a:t>27</a:t>
            </a:fld>
            <a:endParaRPr lang="en-US" smtClean="0"/>
          </a:p>
        </p:txBody>
      </p:sp>
      <p:sp>
        <p:nvSpPr>
          <p:cNvPr id="71683"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p:spPr>
      </p:sp>
      <p:sp>
        <p:nvSpPr>
          <p:cNvPr id="71684" name="Rectangle 3"/>
          <p:cNvSpPr>
            <a:spLocks noGrp="1" noChangeArrowheads="1"/>
          </p:cNvSpPr>
          <p:nvPr>
            <p:ph type="body" idx="1"/>
          </p:nvPr>
        </p:nvSpPr>
        <p:spPr bwMode="auto">
          <a:xfrm>
            <a:off x="890588" y="4324350"/>
            <a:ext cx="5048250" cy="4170363"/>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p>
            <a:pPr>
              <a:defRPr/>
            </a:pPr>
            <a:fld id="{9734924B-AA27-47BB-86D4-7742672275BE}" type="slidenum">
              <a:rPr lang="en-US" smtClean="0"/>
              <a:pPr>
                <a:defRPr/>
              </a:pPr>
              <a:t>28</a:t>
            </a:fld>
            <a:endParaRPr lang="en-US" smtClean="0"/>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p:txBody>
          <a:bodyPr/>
          <a:lstStyle/>
          <a:p>
            <a:pPr>
              <a:defRPr/>
            </a:pPr>
            <a:fld id="{5194FC45-5BCA-48B2-B248-7ED0A801B8EC}" type="slidenum">
              <a:rPr lang="en-US" smtClean="0"/>
              <a:pPr>
                <a:defRPr/>
              </a:pPr>
              <a:t>31</a:t>
            </a:fld>
            <a:endParaRPr lang="en-US" smtClean="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p:txBody>
          <a:bodyPr/>
          <a:lstStyle/>
          <a:p>
            <a:pPr>
              <a:defRPr/>
            </a:pPr>
            <a:fld id="{ED0A46B6-0227-4DEF-ADC9-2DBEDC265F37}" type="slidenum">
              <a:rPr lang="en-US" smtClean="0"/>
              <a:pPr>
                <a:defRPr/>
              </a:pPr>
              <a:t>32</a:t>
            </a:fld>
            <a:endParaRPr lang="en-US" smtClean="0"/>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p:spPr>
      </p:sp>
      <p:sp>
        <p:nvSpPr>
          <p:cNvPr id="75779" name="Rectangle 3"/>
          <p:cNvSpPr>
            <a:spLocks noGrp="1" noChangeArrowheads="1"/>
          </p:cNvSpPr>
          <p:nvPr>
            <p:ph type="body" idx="1"/>
          </p:nvPr>
        </p:nvSpPr>
        <p:spPr bwMode="auto">
          <a:xfrm>
            <a:off x="890588" y="4324350"/>
            <a:ext cx="5048250" cy="4170363"/>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p>
            <a:pPr>
              <a:defRPr/>
            </a:pPr>
            <a:fld id="{0659126B-AC1B-4899-A8F3-28868993CA83}" type="slidenum">
              <a:rPr lang="en-US" smtClean="0"/>
              <a:pPr>
                <a:defRPr/>
              </a:pPr>
              <a:t>40</a:t>
            </a:fld>
            <a:endParaRPr lang="en-US" smtClean="0"/>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a:defRPr/>
            </a:pPr>
            <a:fld id="{BED252BF-62B1-4B02-81A2-38BE3C88164C}" type="slidenum">
              <a:rPr lang="en-US" smtClean="0"/>
              <a:pPr>
                <a:defRPr/>
              </a:pPr>
              <a:t>41</a:t>
            </a:fld>
            <a:endParaRPr lang="en-US" smtClean="0"/>
          </a:p>
        </p:txBody>
      </p:sp>
      <p:sp>
        <p:nvSpPr>
          <p:cNvPr id="77827"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p:spPr>
      </p:sp>
      <p:sp>
        <p:nvSpPr>
          <p:cNvPr id="77828" name="Rectangle 3"/>
          <p:cNvSpPr>
            <a:spLocks noGrp="1" noChangeArrowheads="1"/>
          </p:cNvSpPr>
          <p:nvPr>
            <p:ph type="body" idx="1"/>
          </p:nvPr>
        </p:nvSpPr>
        <p:spPr bwMode="auto">
          <a:xfrm>
            <a:off x="890588" y="4324350"/>
            <a:ext cx="5048250" cy="4170363"/>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2D34D53A-8031-4E74-A682-A1AE85D01CBD}" type="slidenum">
              <a:rPr lang="en-US" smtClean="0"/>
              <a:pPr>
                <a:defRPr/>
              </a:pPr>
              <a:t>9</a:t>
            </a:fld>
            <a:endParaRPr lang="en-US" smtClean="0"/>
          </a:p>
        </p:txBody>
      </p:sp>
      <p:sp>
        <p:nvSpPr>
          <p:cNvPr id="60419"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p:spPr>
      </p:sp>
      <p:sp>
        <p:nvSpPr>
          <p:cNvPr id="60420" name="Rectangle 3"/>
          <p:cNvSpPr>
            <a:spLocks noGrp="1" noChangeArrowheads="1"/>
          </p:cNvSpPr>
          <p:nvPr>
            <p:ph type="body" idx="1"/>
          </p:nvPr>
        </p:nvSpPr>
        <p:spPr bwMode="auto">
          <a:xfrm>
            <a:off x="890588" y="4324350"/>
            <a:ext cx="5048250" cy="4170363"/>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p:txBody>
          <a:bodyPr/>
          <a:lstStyle/>
          <a:p>
            <a:pPr>
              <a:defRPr/>
            </a:pPr>
            <a:fld id="{D2498E7C-4901-4C72-AC48-420ED8192FDA}" type="slidenum">
              <a:rPr lang="en-US" smtClean="0"/>
              <a:pPr>
                <a:defRPr/>
              </a:pPr>
              <a:t>42</a:t>
            </a:fld>
            <a:endParaRPr lang="en-US" smtClean="0"/>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853EC27-4799-4246-B816-967455E51E7F}" type="slidenum">
              <a:rPr lang="en-US" smtClean="0"/>
              <a:pPr>
                <a:defRPr/>
              </a:pPr>
              <a:t>49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p:txBody>
          <a:bodyPr/>
          <a:lstStyle/>
          <a:p>
            <a:pPr>
              <a:defRPr/>
            </a:pPr>
            <a:fld id="{F10C91DA-4F3A-48AA-9859-D6C2800C2AA3}" type="slidenum">
              <a:rPr lang="en-US" smtClean="0"/>
              <a:pPr>
                <a:defRPr/>
              </a:pPr>
              <a:t>14</a:t>
            </a:fld>
            <a:endParaRPr lang="en-US" smtClean="0"/>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p>
            <a:pPr>
              <a:defRPr/>
            </a:pPr>
            <a:fld id="{2939A36C-5CE1-46B2-ABFB-5A3F42088AA8}" type="slidenum">
              <a:rPr lang="en-US" smtClean="0"/>
              <a:pPr>
                <a:defRPr/>
              </a:pPr>
              <a:t>17</a:t>
            </a:fld>
            <a:endParaRPr lang="en-US" smtClean="0"/>
          </a:p>
        </p:txBody>
      </p:sp>
      <p:sp>
        <p:nvSpPr>
          <p:cNvPr id="62467"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p:spPr>
      </p:sp>
      <p:sp>
        <p:nvSpPr>
          <p:cNvPr id="62468" name="Rectangle 3"/>
          <p:cNvSpPr>
            <a:spLocks noGrp="1" noChangeArrowheads="1"/>
          </p:cNvSpPr>
          <p:nvPr>
            <p:ph type="body" idx="1"/>
          </p:nvPr>
        </p:nvSpPr>
        <p:spPr bwMode="auto">
          <a:xfrm>
            <a:off x="890588" y="4324350"/>
            <a:ext cx="5048250" cy="4170363"/>
          </a:xfrm>
          <a:noFill/>
        </p:spPr>
        <p:txBody>
          <a:bodyPr wrap="square" numCol="1" anchor="t" anchorCtr="0" compatLnSpc="1">
            <a:prstTxWarp prst="textNoShape">
              <a:avLst/>
            </a:prstTxWarp>
          </a:bodyPr>
          <a:lstStyle/>
          <a:p>
            <a:pPr eaLnBrk="1" hangingPunct="1"/>
            <a:r>
              <a:rPr lang="en-US" smtClean="0"/>
              <a:t>How to fix?</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p:txBody>
          <a:bodyPr/>
          <a:lstStyle/>
          <a:p>
            <a:pPr>
              <a:defRPr/>
            </a:pPr>
            <a:fld id="{30027770-D31A-4687-80C0-0EE04A7AEB45}" type="slidenum">
              <a:rPr lang="en-US" smtClean="0"/>
              <a:pPr>
                <a:defRPr/>
              </a:pPr>
              <a:t>18</a:t>
            </a:fld>
            <a:endParaRPr lang="en-US" smtClean="0"/>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p:txBody>
          <a:bodyPr/>
          <a:lstStyle/>
          <a:p>
            <a:pPr>
              <a:defRPr/>
            </a:pPr>
            <a:fld id="{334218AF-BFC5-4894-8AB7-0FC82E74B16B}" type="slidenum">
              <a:rPr lang="en-US" smtClean="0"/>
              <a:pPr>
                <a:defRPr/>
              </a:pPr>
              <a:t>19</a:t>
            </a:fld>
            <a:endParaRPr lang="en-US" smtClean="0"/>
          </a:p>
        </p:txBody>
      </p:sp>
      <p:sp>
        <p:nvSpPr>
          <p:cNvPr id="64515"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p:spPr>
      </p:sp>
      <p:sp>
        <p:nvSpPr>
          <p:cNvPr id="64516" name="Rectangle 3"/>
          <p:cNvSpPr>
            <a:spLocks noGrp="1" noChangeArrowheads="1"/>
          </p:cNvSpPr>
          <p:nvPr>
            <p:ph type="body" idx="1"/>
          </p:nvPr>
        </p:nvSpPr>
        <p:spPr bwMode="auto">
          <a:xfrm>
            <a:off x="890588" y="4324350"/>
            <a:ext cx="5048250" cy="4170363"/>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p:txBody>
          <a:bodyPr/>
          <a:lstStyle/>
          <a:p>
            <a:pPr>
              <a:defRPr/>
            </a:pPr>
            <a:fld id="{61D96D2C-47DF-4CBA-804E-E3933AF0B9C0}" type="slidenum">
              <a:rPr lang="en-US" smtClean="0"/>
              <a:pPr>
                <a:defRPr/>
              </a:pPr>
              <a:t>20</a:t>
            </a:fld>
            <a:endParaRPr lang="en-US" smtClean="0"/>
          </a:p>
        </p:txBody>
      </p:sp>
      <p:sp>
        <p:nvSpPr>
          <p:cNvPr id="65539"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p:spPr>
      </p:sp>
      <p:sp>
        <p:nvSpPr>
          <p:cNvPr id="65540" name="Rectangle 3"/>
          <p:cNvSpPr>
            <a:spLocks noGrp="1" noChangeArrowheads="1"/>
          </p:cNvSpPr>
          <p:nvPr>
            <p:ph type="body" idx="1"/>
          </p:nvPr>
        </p:nvSpPr>
        <p:spPr bwMode="auto">
          <a:xfrm>
            <a:off x="890588" y="4324350"/>
            <a:ext cx="5048250" cy="4170363"/>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p:txBody>
          <a:bodyPr/>
          <a:lstStyle/>
          <a:p>
            <a:pPr>
              <a:defRPr/>
            </a:pPr>
            <a:fld id="{E98FBA0B-7EDB-41A2-9A13-ECE1955CEF00}" type="slidenum">
              <a:rPr lang="en-US" smtClean="0"/>
              <a:pPr>
                <a:defRPr/>
              </a:pPr>
              <a:t>21</a:t>
            </a:fld>
            <a:endParaRPr lang="en-US" smtClean="0"/>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p:txBody>
          <a:bodyPr/>
          <a:lstStyle/>
          <a:p>
            <a:pPr>
              <a:defRPr/>
            </a:pPr>
            <a:fld id="{53A876CF-74B2-4064-BF1E-60E988D31740}" type="slidenum">
              <a:rPr lang="en-US" smtClean="0"/>
              <a:pPr>
                <a:defRPr/>
              </a:pPr>
              <a:t>22</a:t>
            </a:fld>
            <a:endParaRPr lang="en-US" smtClean="0"/>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634B09C-5FE3-4E5C-947F-62A8A654A6B6}" type="datetimeFigureOut">
              <a:rPr lang="en-US"/>
              <a:pPr>
                <a:defRPr/>
              </a:pPr>
              <a:t>2/10/2011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68880D-8C14-414F-9A2C-CAC4CEB7120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E5714B-483C-45C3-99E0-9DDFC1306F6E}" type="datetimeFigureOut">
              <a:rPr lang="en-US"/>
              <a:pPr>
                <a:defRPr/>
              </a:pPr>
              <a:t>2/10/2011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434E0C-7D9E-4F01-AF55-2FE14BA7587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089D8F-1676-4F18-A19A-1DC9780C6F79}" type="datetimeFigureOut">
              <a:rPr lang="en-US"/>
              <a:pPr>
                <a:defRPr/>
              </a:pPr>
              <a:t>2/10/2011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A49CCE-778B-4371-A03A-FDCD62BA792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3598400-A51E-47C6-AB6E-9D2F0FEB444A}" type="datetimeFigureOut">
              <a:rPr lang="en-US"/>
              <a:pPr>
                <a:defRPr/>
              </a:pPr>
              <a:t>2/10/2011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8387C5-D1BA-4E64-9B6E-A01CF3A7D9E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91AFC77-476A-4B65-AEF2-B88090E8601D}" type="datetimeFigureOut">
              <a:rPr lang="en-US"/>
              <a:pPr>
                <a:defRPr/>
              </a:pPr>
              <a:t>2/10/2011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399DFD-7A6B-421E-91AE-F1416F30A79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63747BA-49B7-4E32-A9B2-44A226F32216}" type="datetimeFigureOut">
              <a:rPr lang="en-US"/>
              <a:pPr>
                <a:defRPr/>
              </a:pPr>
              <a:t>2/10/2011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FA32093-982A-4E29-84CD-21505EE1816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13BBE94-D788-474D-8EEB-6F58D1472041}" type="datetimeFigureOut">
              <a:rPr lang="en-US"/>
              <a:pPr>
                <a:defRPr/>
              </a:pPr>
              <a:t>2/10/2011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5D8F99F-4257-47F7-B137-92F5C330B80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4295DB7-2A11-4E6C-9567-D57EA333CE6B}" type="datetimeFigureOut">
              <a:rPr lang="en-US"/>
              <a:pPr>
                <a:defRPr/>
              </a:pPr>
              <a:t>2/10/2011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EF2DBDE-828A-4ED8-BAC3-0183760B6DD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2282A0-E074-4D1F-9892-A88D1283A735}" type="datetimeFigureOut">
              <a:rPr lang="en-US"/>
              <a:pPr>
                <a:defRPr/>
              </a:pPr>
              <a:t>2/10/2011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FA4E828-8872-429C-B31F-81F3904DB62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87B5463-834F-40F6-B8E3-F026FE73268E}" type="datetimeFigureOut">
              <a:rPr lang="en-US"/>
              <a:pPr>
                <a:defRPr/>
              </a:pPr>
              <a:t>2/10/2011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464F8D-F56C-469B-8A33-F67E89A087F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7BB97F0-D666-463A-99C4-716878AAB3F2}" type="datetimeFigureOut">
              <a:rPr lang="en-US"/>
              <a:pPr>
                <a:defRPr/>
              </a:pPr>
              <a:t>2/10/2011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D1FFF3-B466-42C5-A286-E06D02714B7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0F0A01C-ECC0-4966-AD27-2E8B22F3BDB1}" type="datetimeFigureOut">
              <a:rPr lang="en-US"/>
              <a:pPr>
                <a:defRPr/>
              </a:pPr>
              <a:t>2/10/2011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2F44228-A715-4D35-A686-68263BBDC7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tags" Target="../tags/tag2.xml"/><Relationship Id="rId7" Type="http://schemas.openxmlformats.org/officeDocument/2006/relationships/image" Target="../media/image19.png"/><Relationship Id="rId2" Type="http://schemas.openxmlformats.org/officeDocument/2006/relationships/tags" Target="../tags/tag1.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6.xml"/><Relationship Id="rId7"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oleObject" Target="../embeddings/oleObject8.bin"/><Relationship Id="rId9" Type="http://schemas.openxmlformats.org/officeDocument/2006/relationships/oleObject" Target="../embeddings/oleObject9.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oleObject" Target="../embeddings/oleObject15.bin"/><Relationship Id="rId4" Type="http://schemas.openxmlformats.org/officeDocument/2006/relationships/oleObject" Target="../embeddings/oleObject14.bin"/></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ieeexplore.ieee.org/xpls/abs_all.jsp?isnumber=4767846&amp;arnumber=4767851&amp;count=16&amp;index=4"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6.xml"/><Relationship Id="rId7" Type="http://schemas.openxmlformats.org/officeDocument/2006/relationships/image" Target="../media/image56.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19.xml"/><Relationship Id="rId9" Type="http://schemas.openxmlformats.org/officeDocument/2006/relationships/image" Target="../media/image58.png"/></Relationships>
</file>

<file path=ppt/slides/_rels/slide4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www.eecs.berkeley.edu/Research/Projects/CS/vision/grouping/segbench/" TargetMode="External"/><Relationship Id="rId7"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 Id="rId9"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hyperlink" Target="http://www.eecs.berkeley.edu/Research/Projects/CS/vision/grouping/papers/mfm-pami-boundary.pdf"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9.bin"/><Relationship Id="rId5" Type="http://schemas.openxmlformats.org/officeDocument/2006/relationships/oleObject" Target="../embeddings/oleObject18.bin"/><Relationship Id="rId4" Type="http://schemas.openxmlformats.org/officeDocument/2006/relationships/oleObject" Target="../embeddings/oleObject17.bin"/></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p:txBody>
          <a:bodyPr/>
          <a:lstStyle/>
          <a:p>
            <a:pPr eaLnBrk="1" hangingPunct="1"/>
            <a:r>
              <a:rPr lang="en-US" smtClean="0"/>
              <a:t>Finding Edges and Straight Lines</a:t>
            </a:r>
          </a:p>
        </p:txBody>
      </p:sp>
      <p:sp>
        <p:nvSpPr>
          <p:cNvPr id="10243" name="Subtitle 2"/>
          <p:cNvSpPr>
            <a:spLocks noGrp="1"/>
          </p:cNvSpPr>
          <p:nvPr>
            <p:ph type="subTitle" idx="1"/>
          </p:nvPr>
        </p:nvSpPr>
        <p:spPr>
          <a:xfrm>
            <a:off x="1447800" y="3352800"/>
            <a:ext cx="6400800" cy="2971800"/>
          </a:xfrm>
        </p:spPr>
        <p:txBody>
          <a:bodyPr/>
          <a:lstStyle/>
          <a:p>
            <a:pPr eaLnBrk="1" hangingPunct="1"/>
            <a:r>
              <a:rPr lang="en-US" smtClean="0">
                <a:solidFill>
                  <a:schemeClr val="tx1"/>
                </a:solidFill>
              </a:rPr>
              <a:t>Computer Vision</a:t>
            </a:r>
          </a:p>
          <a:p>
            <a:pPr eaLnBrk="1" hangingPunct="1"/>
            <a:r>
              <a:rPr lang="en-US" smtClean="0">
                <a:solidFill>
                  <a:schemeClr val="tx1"/>
                </a:solidFill>
              </a:rPr>
              <a:t>CS 543 / ECE 549 </a:t>
            </a:r>
          </a:p>
          <a:p>
            <a:pPr eaLnBrk="1" hangingPunct="1"/>
            <a:r>
              <a:rPr lang="en-US" smtClean="0">
                <a:solidFill>
                  <a:schemeClr val="tx1"/>
                </a:solidFill>
              </a:rPr>
              <a:t>University of Illinois</a:t>
            </a:r>
          </a:p>
          <a:p>
            <a:pPr eaLnBrk="1" hangingPunct="1"/>
            <a:endParaRPr lang="en-US" smtClean="0">
              <a:solidFill>
                <a:schemeClr val="tx1"/>
              </a:solidFill>
            </a:endParaRPr>
          </a:p>
          <a:p>
            <a:pPr eaLnBrk="1" hangingPunct="1"/>
            <a:r>
              <a:rPr lang="en-US" smtClean="0">
                <a:solidFill>
                  <a:schemeClr val="tx1"/>
                </a:solidFill>
              </a:rPr>
              <a:t>Derek Hoiem</a:t>
            </a:r>
          </a:p>
        </p:txBody>
      </p:sp>
      <p:sp>
        <p:nvSpPr>
          <p:cNvPr id="10244" name="TextBox 3"/>
          <p:cNvSpPr txBox="1">
            <a:spLocks noChangeArrowheads="1"/>
          </p:cNvSpPr>
          <p:nvPr/>
        </p:nvSpPr>
        <p:spPr bwMode="auto">
          <a:xfrm>
            <a:off x="8061325" y="0"/>
            <a:ext cx="1065228" cy="369332"/>
          </a:xfrm>
          <a:prstGeom prst="rect">
            <a:avLst/>
          </a:prstGeom>
          <a:noFill/>
          <a:ln w="9525">
            <a:noFill/>
            <a:miter lim="800000"/>
            <a:headEnd/>
            <a:tailEnd/>
          </a:ln>
        </p:spPr>
        <p:txBody>
          <a:bodyPr wrap="none">
            <a:spAutoFit/>
          </a:bodyPr>
          <a:lstStyle/>
          <a:p>
            <a:r>
              <a:rPr lang="en-US" dirty="0" smtClean="0"/>
              <a:t>02/10/11</a:t>
            </a:r>
            <a:endParaRPr lang="en-US" dirty="0"/>
          </a:p>
        </p:txBody>
      </p:sp>
      <p:sp>
        <p:nvSpPr>
          <p:cNvPr id="5" name="TextBox 4"/>
          <p:cNvSpPr txBox="1"/>
          <p:nvPr/>
        </p:nvSpPr>
        <p:spPr>
          <a:xfrm>
            <a:off x="3283100" y="6581001"/>
            <a:ext cx="5860900" cy="276999"/>
          </a:xfrm>
          <a:prstGeom prst="rect">
            <a:avLst/>
          </a:prstGeom>
          <a:noFill/>
        </p:spPr>
        <p:txBody>
          <a:bodyPr wrap="none" rtlCol="0">
            <a:spAutoFit/>
          </a:bodyPr>
          <a:lstStyle/>
          <a:p>
            <a:r>
              <a:rPr lang="en-US" sz="1200" dirty="0" smtClean="0"/>
              <a:t>Many slides from Lana Lazebnik, Steve Seitz, David Forsyth, David Lowe, Fei-Fei Li</a:t>
            </a:r>
            <a:endParaRPr lang="en-US" sz="1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t>Closeup of edges</a:t>
            </a:r>
          </a:p>
        </p:txBody>
      </p:sp>
      <p:sp>
        <p:nvSpPr>
          <p:cNvPr id="12291" name="Content Placeholder 2"/>
          <p:cNvSpPr>
            <a:spLocks noGrp="1"/>
          </p:cNvSpPr>
          <p:nvPr>
            <p:ph idx="1"/>
          </p:nvPr>
        </p:nvSpPr>
        <p:spPr/>
        <p:txBody>
          <a:bodyPr/>
          <a:lstStyle/>
          <a:p>
            <a:endParaRPr lang="en-US" smtClean="0"/>
          </a:p>
        </p:txBody>
      </p:sp>
      <p:pic>
        <p:nvPicPr>
          <p:cNvPr id="12292" name="Picture 2" descr="C:\Documents and Settings\Derek Hoiem\My Documents\My Pictures\monte carlo\monaco03.jpg"/>
          <p:cNvPicPr>
            <a:picLocks noChangeAspect="1" noChangeArrowheads="1"/>
          </p:cNvPicPr>
          <p:nvPr/>
        </p:nvPicPr>
        <p:blipFill>
          <a:blip r:embed="rId2" cstate="print"/>
          <a:srcRect/>
          <a:stretch>
            <a:fillRect/>
          </a:stretch>
        </p:blipFill>
        <p:spPr bwMode="auto">
          <a:xfrm>
            <a:off x="304800" y="1143000"/>
            <a:ext cx="4116388"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mtClean="0"/>
              <a:t>Closeup of edges</a:t>
            </a:r>
          </a:p>
        </p:txBody>
      </p:sp>
      <p:sp>
        <p:nvSpPr>
          <p:cNvPr id="13315" name="Content Placeholder 2"/>
          <p:cNvSpPr>
            <a:spLocks noGrp="1"/>
          </p:cNvSpPr>
          <p:nvPr>
            <p:ph idx="1"/>
          </p:nvPr>
        </p:nvSpPr>
        <p:spPr/>
        <p:txBody>
          <a:bodyPr/>
          <a:lstStyle/>
          <a:p>
            <a:endParaRPr lang="en-US" smtClean="0"/>
          </a:p>
        </p:txBody>
      </p:sp>
      <p:pic>
        <p:nvPicPr>
          <p:cNvPr id="13316" name="Picture 2" descr="C:\Documents and Settings\Derek Hoiem\My Documents\My Pictures\monte carlo\monaco03.jpg"/>
          <p:cNvPicPr>
            <a:picLocks noChangeAspect="1" noChangeArrowheads="1"/>
          </p:cNvPicPr>
          <p:nvPr/>
        </p:nvPicPr>
        <p:blipFill>
          <a:blip r:embed="rId2" cstate="print"/>
          <a:srcRect/>
          <a:stretch>
            <a:fillRect/>
          </a:stretch>
        </p:blipFill>
        <p:spPr bwMode="auto">
          <a:xfrm>
            <a:off x="304800" y="1143000"/>
            <a:ext cx="4116388" cy="5486400"/>
          </a:xfrm>
          <a:prstGeom prst="rect">
            <a:avLst/>
          </a:prstGeom>
          <a:noFill/>
          <a:ln w="9525">
            <a:noFill/>
            <a:miter lim="800000"/>
            <a:headEnd/>
            <a:tailEnd/>
          </a:ln>
        </p:spPr>
      </p:pic>
      <p:pic>
        <p:nvPicPr>
          <p:cNvPr id="13317" name="Picture 2" descr="C:\Documents and Settings\Derek Hoiem\My Documents\My Pictures\monte carlo\monaco03.jpg"/>
          <p:cNvPicPr>
            <a:picLocks noChangeAspect="1" noChangeArrowheads="1"/>
          </p:cNvPicPr>
          <p:nvPr/>
        </p:nvPicPr>
        <p:blipFill>
          <a:blip r:embed="rId2" cstate="print"/>
          <a:srcRect l="12254" t="59148" r="79703" b="36111"/>
          <a:stretch>
            <a:fillRect/>
          </a:stretch>
        </p:blipFill>
        <p:spPr bwMode="auto">
          <a:xfrm>
            <a:off x="5943600" y="2819400"/>
            <a:ext cx="1550988" cy="1219200"/>
          </a:xfrm>
          <a:prstGeom prst="rect">
            <a:avLst/>
          </a:prstGeom>
          <a:noFill/>
          <a:ln w="38100">
            <a:solidFill>
              <a:srgbClr val="FF0000"/>
            </a:solidFill>
            <a:miter lim="800000"/>
            <a:headEnd/>
            <a:tailEnd/>
          </a:ln>
        </p:spPr>
      </p:pic>
      <p:sp>
        <p:nvSpPr>
          <p:cNvPr id="6" name="Rectangle 5"/>
          <p:cNvSpPr/>
          <p:nvPr/>
        </p:nvSpPr>
        <p:spPr>
          <a:xfrm>
            <a:off x="762000" y="4495800"/>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 name="Straight Arrow Connector 7"/>
          <p:cNvCxnSpPr/>
          <p:nvPr/>
        </p:nvCxnSpPr>
        <p:spPr>
          <a:xfrm rot="5400000" flipH="1" flipV="1">
            <a:off x="5448300" y="4229100"/>
            <a:ext cx="10668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flipH="1" flipV="1">
            <a:off x="5829300" y="4229100"/>
            <a:ext cx="1066800" cy="5334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6057900" y="4229100"/>
            <a:ext cx="10668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38100" y="5143500"/>
            <a:ext cx="10668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mtClean="0"/>
              <a:t>Closeup of edges</a:t>
            </a:r>
          </a:p>
        </p:txBody>
      </p:sp>
      <p:sp>
        <p:nvSpPr>
          <p:cNvPr id="14339" name="Content Placeholder 2"/>
          <p:cNvSpPr>
            <a:spLocks noGrp="1"/>
          </p:cNvSpPr>
          <p:nvPr>
            <p:ph idx="1"/>
          </p:nvPr>
        </p:nvSpPr>
        <p:spPr/>
        <p:txBody>
          <a:bodyPr/>
          <a:lstStyle/>
          <a:p>
            <a:endParaRPr lang="en-US" smtClean="0"/>
          </a:p>
        </p:txBody>
      </p:sp>
      <p:pic>
        <p:nvPicPr>
          <p:cNvPr id="14340" name="Picture 2" descr="C:\Documents and Settings\Derek Hoiem\My Documents\My Pictures\monte carlo\monaco03.jpg"/>
          <p:cNvPicPr>
            <a:picLocks noChangeAspect="1" noChangeArrowheads="1"/>
          </p:cNvPicPr>
          <p:nvPr/>
        </p:nvPicPr>
        <p:blipFill>
          <a:blip r:embed="rId2" cstate="print"/>
          <a:srcRect/>
          <a:stretch>
            <a:fillRect/>
          </a:stretch>
        </p:blipFill>
        <p:spPr bwMode="auto">
          <a:xfrm>
            <a:off x="304800" y="1143000"/>
            <a:ext cx="4116388" cy="5486400"/>
          </a:xfrm>
          <a:prstGeom prst="rect">
            <a:avLst/>
          </a:prstGeom>
          <a:noFill/>
          <a:ln w="9525">
            <a:noFill/>
            <a:miter lim="800000"/>
            <a:headEnd/>
            <a:tailEnd/>
          </a:ln>
        </p:spPr>
      </p:pic>
      <p:sp>
        <p:nvSpPr>
          <p:cNvPr id="6" name="Rectangle 5"/>
          <p:cNvSpPr/>
          <p:nvPr/>
        </p:nvSpPr>
        <p:spPr>
          <a:xfrm>
            <a:off x="3657600" y="4572000"/>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 name="Straight Arrow Connector 7"/>
          <p:cNvCxnSpPr/>
          <p:nvPr/>
        </p:nvCxnSpPr>
        <p:spPr>
          <a:xfrm rot="5400000" flipH="1" flipV="1">
            <a:off x="5753100" y="4610100"/>
            <a:ext cx="10668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4343" name="Picture 2" descr="C:\Documents and Settings\Derek Hoiem\My Documents\My Pictures\monte carlo\monaco03.jpg"/>
          <p:cNvPicPr>
            <a:picLocks noChangeAspect="1" noChangeArrowheads="1"/>
          </p:cNvPicPr>
          <p:nvPr/>
        </p:nvPicPr>
        <p:blipFill>
          <a:blip r:embed="rId2" cstate="print"/>
          <a:srcRect l="81447" t="62500" r="7446" b="31944"/>
          <a:stretch>
            <a:fillRect/>
          </a:stretch>
        </p:blipFill>
        <p:spPr bwMode="auto">
          <a:xfrm>
            <a:off x="5638800" y="2895600"/>
            <a:ext cx="2057400" cy="1371600"/>
          </a:xfrm>
          <a:prstGeom prst="rect">
            <a:avLst/>
          </a:prstGeom>
          <a:noFill/>
          <a:ln w="38100">
            <a:solidFill>
              <a:srgbClr val="FF0000"/>
            </a:solidFill>
            <a:miter lim="800000"/>
            <a:headEnd/>
            <a:tailEnd/>
          </a:ln>
        </p:spPr>
      </p:pic>
      <p:cxnSp>
        <p:nvCxnSpPr>
          <p:cNvPr id="12" name="Straight Arrow Connector 11"/>
          <p:cNvCxnSpPr/>
          <p:nvPr/>
        </p:nvCxnSpPr>
        <p:spPr>
          <a:xfrm rot="5400000" flipH="1" flipV="1">
            <a:off x="3086100" y="5143500"/>
            <a:ext cx="10668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t>Closeup of edges</a:t>
            </a:r>
          </a:p>
        </p:txBody>
      </p:sp>
      <p:sp>
        <p:nvSpPr>
          <p:cNvPr id="15363" name="Content Placeholder 2"/>
          <p:cNvSpPr>
            <a:spLocks noGrp="1"/>
          </p:cNvSpPr>
          <p:nvPr>
            <p:ph idx="1"/>
          </p:nvPr>
        </p:nvSpPr>
        <p:spPr/>
        <p:txBody>
          <a:bodyPr/>
          <a:lstStyle/>
          <a:p>
            <a:endParaRPr lang="en-US" smtClean="0"/>
          </a:p>
        </p:txBody>
      </p:sp>
      <p:pic>
        <p:nvPicPr>
          <p:cNvPr id="15364" name="Picture 2" descr="C:\Documents and Settings\Derek Hoiem\My Documents\My Pictures\monte carlo\monaco03.jpg"/>
          <p:cNvPicPr>
            <a:picLocks noChangeAspect="1" noChangeArrowheads="1"/>
          </p:cNvPicPr>
          <p:nvPr/>
        </p:nvPicPr>
        <p:blipFill>
          <a:blip r:embed="rId2" cstate="print"/>
          <a:srcRect/>
          <a:stretch>
            <a:fillRect/>
          </a:stretch>
        </p:blipFill>
        <p:spPr bwMode="auto">
          <a:xfrm>
            <a:off x="304800" y="1143000"/>
            <a:ext cx="4116388" cy="5486400"/>
          </a:xfrm>
          <a:prstGeom prst="rect">
            <a:avLst/>
          </a:prstGeom>
          <a:noFill/>
          <a:ln w="9525">
            <a:noFill/>
            <a:miter lim="800000"/>
            <a:headEnd/>
            <a:tailEnd/>
          </a:ln>
        </p:spPr>
      </p:pic>
      <p:sp>
        <p:nvSpPr>
          <p:cNvPr id="6" name="Rectangle 5"/>
          <p:cNvSpPr/>
          <p:nvPr/>
        </p:nvSpPr>
        <p:spPr>
          <a:xfrm>
            <a:off x="1828800" y="5257800"/>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366" name="Picture 2" descr="C:\Documents and Settings\Derek Hoiem\My Documents\My Pictures\monte carlo\monaco03.jpg"/>
          <p:cNvPicPr>
            <a:picLocks noChangeAspect="1" noChangeArrowheads="1"/>
          </p:cNvPicPr>
          <p:nvPr/>
        </p:nvPicPr>
        <p:blipFill>
          <a:blip r:embed="rId2" cstate="print"/>
          <a:srcRect l="37022" t="73611" r="53723" b="19444"/>
          <a:stretch>
            <a:fillRect/>
          </a:stretch>
        </p:blipFill>
        <p:spPr bwMode="auto">
          <a:xfrm>
            <a:off x="5638800" y="2438400"/>
            <a:ext cx="22098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mtClean="0"/>
              <a:t>Characterizing edges</a:t>
            </a:r>
          </a:p>
        </p:txBody>
      </p:sp>
      <p:sp>
        <p:nvSpPr>
          <p:cNvPr id="16387" name="Rectangle 26"/>
          <p:cNvSpPr>
            <a:spLocks noGrp="1" noChangeArrowheads="1"/>
          </p:cNvSpPr>
          <p:nvPr>
            <p:ph type="body" idx="1"/>
          </p:nvPr>
        </p:nvSpPr>
        <p:spPr/>
        <p:txBody>
          <a:bodyPr/>
          <a:lstStyle/>
          <a:p>
            <a:pPr>
              <a:buFontTx/>
              <a:buChar char="•"/>
            </a:pPr>
            <a:r>
              <a:rPr lang="en-US" smtClean="0"/>
              <a:t>An edge is a place of rapid change in the image intensity function</a:t>
            </a:r>
          </a:p>
        </p:txBody>
      </p:sp>
      <p:pic>
        <p:nvPicPr>
          <p:cNvPr id="16388" name="Picture 10" descr="step_edge2"/>
          <p:cNvPicPr>
            <a:picLocks noChangeAspect="1" noChangeArrowheads="1"/>
          </p:cNvPicPr>
          <p:nvPr/>
        </p:nvPicPr>
        <p:blipFill>
          <a:blip r:embed="rId3" cstate="print"/>
          <a:srcRect/>
          <a:stretch>
            <a:fillRect/>
          </a:stretch>
        </p:blipFill>
        <p:spPr bwMode="auto">
          <a:xfrm>
            <a:off x="228600" y="2895600"/>
            <a:ext cx="2743200" cy="2082800"/>
          </a:xfrm>
          <a:prstGeom prst="rect">
            <a:avLst/>
          </a:prstGeom>
          <a:noFill/>
          <a:ln w="9525">
            <a:solidFill>
              <a:schemeClr val="tx1"/>
            </a:solidFill>
            <a:miter lim="800000"/>
            <a:headEnd/>
            <a:tailEnd/>
          </a:ln>
        </p:spPr>
      </p:pic>
      <p:sp>
        <p:nvSpPr>
          <p:cNvPr id="16389" name="Line 21"/>
          <p:cNvSpPr>
            <a:spLocks noChangeShapeType="1"/>
          </p:cNvSpPr>
          <p:nvPr/>
        </p:nvSpPr>
        <p:spPr bwMode="auto">
          <a:xfrm>
            <a:off x="228600" y="3962400"/>
            <a:ext cx="2743200" cy="0"/>
          </a:xfrm>
          <a:prstGeom prst="line">
            <a:avLst/>
          </a:prstGeom>
          <a:noFill/>
          <a:ln w="38100">
            <a:solidFill>
              <a:srgbClr val="FF0000"/>
            </a:solidFill>
            <a:round/>
            <a:headEnd/>
            <a:tailEnd/>
          </a:ln>
        </p:spPr>
        <p:txBody>
          <a:bodyPr/>
          <a:lstStyle/>
          <a:p>
            <a:endParaRPr lang="en-US"/>
          </a:p>
        </p:txBody>
      </p:sp>
      <p:sp>
        <p:nvSpPr>
          <p:cNvPr id="16390" name="Text Box 22"/>
          <p:cNvSpPr txBox="1">
            <a:spLocks noChangeArrowheads="1"/>
          </p:cNvSpPr>
          <p:nvPr/>
        </p:nvSpPr>
        <p:spPr bwMode="auto">
          <a:xfrm>
            <a:off x="1174750" y="2514600"/>
            <a:ext cx="806450" cy="366713"/>
          </a:xfrm>
          <a:prstGeom prst="rect">
            <a:avLst/>
          </a:prstGeom>
          <a:noFill/>
          <a:ln w="9525">
            <a:noFill/>
            <a:miter lim="800000"/>
            <a:headEnd/>
            <a:tailEnd/>
          </a:ln>
        </p:spPr>
        <p:txBody>
          <a:bodyPr wrap="none">
            <a:spAutoFit/>
          </a:bodyPr>
          <a:lstStyle/>
          <a:p>
            <a:pPr algn="ctr"/>
            <a:r>
              <a:rPr lang="en-US"/>
              <a:t>image</a:t>
            </a:r>
          </a:p>
        </p:txBody>
      </p:sp>
      <p:grpSp>
        <p:nvGrpSpPr>
          <p:cNvPr id="2" name="Group 31"/>
          <p:cNvGrpSpPr>
            <a:grpSpLocks/>
          </p:cNvGrpSpPr>
          <p:nvPr/>
        </p:nvGrpSpPr>
        <p:grpSpPr bwMode="auto">
          <a:xfrm>
            <a:off x="3124200" y="2254250"/>
            <a:ext cx="2851150" cy="2725738"/>
            <a:chOff x="1968" y="1420"/>
            <a:chExt cx="1796" cy="1717"/>
          </a:xfrm>
        </p:grpSpPr>
        <p:sp>
          <p:nvSpPr>
            <p:cNvPr id="16402" name="Rectangle 11"/>
            <p:cNvSpPr>
              <a:spLocks noChangeArrowheads="1"/>
            </p:cNvSpPr>
            <p:nvPr/>
          </p:nvSpPr>
          <p:spPr bwMode="auto">
            <a:xfrm>
              <a:off x="2016" y="1824"/>
              <a:ext cx="1727" cy="1313"/>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6403" name="Freeform 12"/>
            <p:cNvSpPr>
              <a:spLocks/>
            </p:cNvSpPr>
            <p:nvPr/>
          </p:nvSpPr>
          <p:spPr bwMode="auto">
            <a:xfrm>
              <a:off x="2016"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p:spPr>
          <p:txBody>
            <a:bodyPr/>
            <a:lstStyle/>
            <a:p>
              <a:endParaRPr lang="en-US"/>
            </a:p>
          </p:txBody>
        </p:sp>
        <p:sp>
          <p:nvSpPr>
            <p:cNvPr id="16404" name="Freeform 15"/>
            <p:cNvSpPr>
              <a:spLocks/>
            </p:cNvSpPr>
            <p:nvPr/>
          </p:nvSpPr>
          <p:spPr bwMode="auto">
            <a:xfrm flipH="1">
              <a:off x="2832"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p:spPr>
          <p:txBody>
            <a:bodyPr/>
            <a:lstStyle/>
            <a:p>
              <a:endParaRPr lang="en-US"/>
            </a:p>
          </p:txBody>
        </p:sp>
        <p:sp>
          <p:nvSpPr>
            <p:cNvPr id="16405" name="Text Box 24"/>
            <p:cNvSpPr txBox="1">
              <a:spLocks noChangeArrowheads="1"/>
            </p:cNvSpPr>
            <p:nvPr/>
          </p:nvSpPr>
          <p:spPr bwMode="auto">
            <a:xfrm>
              <a:off x="1968" y="1420"/>
              <a:ext cx="1796" cy="404"/>
            </a:xfrm>
            <a:prstGeom prst="rect">
              <a:avLst/>
            </a:prstGeom>
            <a:noFill/>
            <a:ln w="9525">
              <a:noFill/>
              <a:miter lim="800000"/>
              <a:headEnd/>
              <a:tailEnd/>
            </a:ln>
          </p:spPr>
          <p:txBody>
            <a:bodyPr wrap="none">
              <a:spAutoFit/>
            </a:bodyPr>
            <a:lstStyle/>
            <a:p>
              <a:pPr algn="ctr"/>
              <a:r>
                <a:rPr lang="en-US"/>
                <a:t>intensity function</a:t>
              </a:r>
              <a:br>
                <a:rPr lang="en-US"/>
              </a:br>
              <a:r>
                <a:rPr lang="en-US"/>
                <a:t>(along horizontal scanline)</a:t>
              </a:r>
            </a:p>
          </p:txBody>
        </p:sp>
      </p:grpSp>
      <p:grpSp>
        <p:nvGrpSpPr>
          <p:cNvPr id="3" name="Group 32"/>
          <p:cNvGrpSpPr>
            <a:grpSpLocks/>
          </p:cNvGrpSpPr>
          <p:nvPr/>
        </p:nvGrpSpPr>
        <p:grpSpPr bwMode="auto">
          <a:xfrm>
            <a:off x="6172200" y="2528888"/>
            <a:ext cx="2743200" cy="2451100"/>
            <a:chOff x="3888" y="1593"/>
            <a:chExt cx="1728" cy="1544"/>
          </a:xfrm>
        </p:grpSpPr>
        <p:sp>
          <p:nvSpPr>
            <p:cNvPr id="16397" name="Rectangle 16"/>
            <p:cNvSpPr>
              <a:spLocks noChangeArrowheads="1"/>
            </p:cNvSpPr>
            <p:nvPr/>
          </p:nvSpPr>
          <p:spPr bwMode="auto">
            <a:xfrm>
              <a:off x="3888" y="1824"/>
              <a:ext cx="1727" cy="1313"/>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16398" name="Group 19"/>
            <p:cNvGrpSpPr>
              <a:grpSpLocks/>
            </p:cNvGrpSpPr>
            <p:nvPr/>
          </p:nvGrpSpPr>
          <p:grpSpPr bwMode="auto">
            <a:xfrm>
              <a:off x="3888" y="1854"/>
              <a:ext cx="1728" cy="1248"/>
              <a:chOff x="3888" y="2640"/>
              <a:chExt cx="1728" cy="1248"/>
            </a:xfrm>
          </p:grpSpPr>
          <p:sp>
            <p:nvSpPr>
              <p:cNvPr id="16400" name="Freeform 17"/>
              <p:cNvSpPr>
                <a:spLocks/>
              </p:cNvSpPr>
              <p:nvPr/>
            </p:nvSpPr>
            <p:spPr bwMode="auto">
              <a:xfrm>
                <a:off x="3888" y="3264"/>
                <a:ext cx="909" cy="624"/>
              </a:xfrm>
              <a:custGeom>
                <a:avLst/>
                <a:gdLst>
                  <a:gd name="T0" fmla="*/ 0 w 909"/>
                  <a:gd name="T1" fmla="*/ 0 h 630"/>
                  <a:gd name="T2" fmla="*/ 288 w 909"/>
                  <a:gd name="T3" fmla="*/ 6 h 630"/>
                  <a:gd name="T4" fmla="*/ 354 w 909"/>
                  <a:gd name="T5" fmla="*/ 80 h 630"/>
                  <a:gd name="T6" fmla="*/ 399 w 909"/>
                  <a:gd name="T7" fmla="*/ 413 h 630"/>
                  <a:gd name="T8" fmla="*/ 459 w 909"/>
                  <a:gd name="T9" fmla="*/ 606 h 630"/>
                  <a:gd name="T10" fmla="*/ 528 w 909"/>
                  <a:gd name="T11" fmla="*/ 416 h 630"/>
                  <a:gd name="T12" fmla="*/ 564 w 909"/>
                  <a:gd name="T13" fmla="*/ 92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p:spPr>
            <p:txBody>
              <a:bodyPr/>
              <a:lstStyle/>
              <a:p>
                <a:endParaRPr lang="en-US"/>
              </a:p>
            </p:txBody>
          </p:sp>
          <p:sp>
            <p:nvSpPr>
              <p:cNvPr id="16401" name="Freeform 18"/>
              <p:cNvSpPr>
                <a:spLocks/>
              </p:cNvSpPr>
              <p:nvPr/>
            </p:nvSpPr>
            <p:spPr bwMode="auto">
              <a:xfrm flipV="1">
                <a:off x="4707" y="2640"/>
                <a:ext cx="909" cy="624"/>
              </a:xfrm>
              <a:custGeom>
                <a:avLst/>
                <a:gdLst>
                  <a:gd name="T0" fmla="*/ 0 w 909"/>
                  <a:gd name="T1" fmla="*/ 0 h 630"/>
                  <a:gd name="T2" fmla="*/ 288 w 909"/>
                  <a:gd name="T3" fmla="*/ 6 h 630"/>
                  <a:gd name="T4" fmla="*/ 354 w 909"/>
                  <a:gd name="T5" fmla="*/ 80 h 630"/>
                  <a:gd name="T6" fmla="*/ 399 w 909"/>
                  <a:gd name="T7" fmla="*/ 413 h 630"/>
                  <a:gd name="T8" fmla="*/ 459 w 909"/>
                  <a:gd name="T9" fmla="*/ 606 h 630"/>
                  <a:gd name="T10" fmla="*/ 528 w 909"/>
                  <a:gd name="T11" fmla="*/ 416 h 630"/>
                  <a:gd name="T12" fmla="*/ 564 w 909"/>
                  <a:gd name="T13" fmla="*/ 92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p:spPr>
            <p:txBody>
              <a:bodyPr/>
              <a:lstStyle/>
              <a:p>
                <a:endParaRPr lang="en-US"/>
              </a:p>
            </p:txBody>
          </p:sp>
        </p:grpSp>
        <p:sp>
          <p:nvSpPr>
            <p:cNvPr id="16399" name="Text Box 25"/>
            <p:cNvSpPr txBox="1">
              <a:spLocks noChangeArrowheads="1"/>
            </p:cNvSpPr>
            <p:nvPr/>
          </p:nvSpPr>
          <p:spPr bwMode="auto">
            <a:xfrm>
              <a:off x="4216" y="1593"/>
              <a:ext cx="1004" cy="231"/>
            </a:xfrm>
            <a:prstGeom prst="rect">
              <a:avLst/>
            </a:prstGeom>
            <a:noFill/>
            <a:ln w="9525">
              <a:noFill/>
              <a:miter lim="800000"/>
              <a:headEnd/>
              <a:tailEnd/>
            </a:ln>
          </p:spPr>
          <p:txBody>
            <a:bodyPr wrap="none">
              <a:spAutoFit/>
            </a:bodyPr>
            <a:lstStyle/>
            <a:p>
              <a:pPr algn="ctr"/>
              <a:r>
                <a:rPr lang="en-US"/>
                <a:t>first derivative</a:t>
              </a:r>
            </a:p>
          </p:txBody>
        </p:sp>
      </p:grpSp>
      <p:grpSp>
        <p:nvGrpSpPr>
          <p:cNvPr id="5" name="Group 33"/>
          <p:cNvGrpSpPr>
            <a:grpSpLocks/>
          </p:cNvGrpSpPr>
          <p:nvPr/>
        </p:nvGrpSpPr>
        <p:grpSpPr bwMode="auto">
          <a:xfrm>
            <a:off x="6489700" y="3276600"/>
            <a:ext cx="2305050" cy="3200400"/>
            <a:chOff x="4088" y="2064"/>
            <a:chExt cx="1452" cy="2016"/>
          </a:xfrm>
        </p:grpSpPr>
        <p:sp>
          <p:nvSpPr>
            <p:cNvPr id="16394" name="Line 28"/>
            <p:cNvSpPr>
              <a:spLocks noChangeShapeType="1"/>
            </p:cNvSpPr>
            <p:nvPr/>
          </p:nvSpPr>
          <p:spPr bwMode="auto">
            <a:xfrm flipH="1" flipV="1">
              <a:off x="4368" y="3168"/>
              <a:ext cx="144" cy="528"/>
            </a:xfrm>
            <a:prstGeom prst="line">
              <a:avLst/>
            </a:prstGeom>
            <a:noFill/>
            <a:ln w="9525">
              <a:solidFill>
                <a:schemeClr val="tx1"/>
              </a:solidFill>
              <a:round/>
              <a:headEnd/>
              <a:tailEnd type="triangle" w="med" len="med"/>
            </a:ln>
          </p:spPr>
          <p:txBody>
            <a:bodyPr/>
            <a:lstStyle/>
            <a:p>
              <a:endParaRPr lang="en-US"/>
            </a:p>
          </p:txBody>
        </p:sp>
        <p:sp>
          <p:nvSpPr>
            <p:cNvPr id="16395" name="Line 29"/>
            <p:cNvSpPr>
              <a:spLocks noChangeShapeType="1"/>
            </p:cNvSpPr>
            <p:nvPr/>
          </p:nvSpPr>
          <p:spPr bwMode="auto">
            <a:xfrm flipV="1">
              <a:off x="5040" y="2064"/>
              <a:ext cx="144" cy="1632"/>
            </a:xfrm>
            <a:prstGeom prst="line">
              <a:avLst/>
            </a:prstGeom>
            <a:noFill/>
            <a:ln w="9525">
              <a:solidFill>
                <a:schemeClr val="tx1"/>
              </a:solidFill>
              <a:round/>
              <a:headEnd/>
              <a:tailEnd type="triangle" w="med" len="med"/>
            </a:ln>
          </p:spPr>
          <p:txBody>
            <a:bodyPr/>
            <a:lstStyle/>
            <a:p>
              <a:endParaRPr lang="en-US"/>
            </a:p>
          </p:txBody>
        </p:sp>
        <p:sp>
          <p:nvSpPr>
            <p:cNvPr id="16396" name="Text Box 30"/>
            <p:cNvSpPr txBox="1">
              <a:spLocks noChangeArrowheads="1"/>
            </p:cNvSpPr>
            <p:nvPr/>
          </p:nvSpPr>
          <p:spPr bwMode="auto">
            <a:xfrm>
              <a:off x="4088" y="3676"/>
              <a:ext cx="1452" cy="404"/>
            </a:xfrm>
            <a:prstGeom prst="rect">
              <a:avLst/>
            </a:prstGeom>
            <a:noFill/>
            <a:ln w="9525">
              <a:noFill/>
              <a:miter lim="800000"/>
              <a:headEnd/>
              <a:tailEnd/>
            </a:ln>
          </p:spPr>
          <p:txBody>
            <a:bodyPr wrap="none">
              <a:spAutoFit/>
            </a:bodyPr>
            <a:lstStyle/>
            <a:p>
              <a:pPr algn="ctr"/>
              <a:r>
                <a:rPr lang="en-US"/>
                <a:t>edges correspond to</a:t>
              </a:r>
              <a:br>
                <a:rPr lang="en-US"/>
              </a:br>
              <a:r>
                <a:rPr lang="en-US"/>
                <a:t>extrema of derivative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t>Intensity profile</a:t>
            </a:r>
          </a:p>
        </p:txBody>
      </p:sp>
      <p:pic>
        <p:nvPicPr>
          <p:cNvPr id="17411" name="Picture 3" descr="C:\Documents and Settings\Derek Hoiem\My Documents\Classes\Spring10 - Computer Vision\figs\7\monaco_500.png"/>
          <p:cNvPicPr>
            <a:picLocks noChangeAspect="1" noChangeArrowheads="1"/>
          </p:cNvPicPr>
          <p:nvPr/>
        </p:nvPicPr>
        <p:blipFill>
          <a:blip r:embed="rId2" cstate="print"/>
          <a:srcRect l="7143" t="2380" r="7143"/>
          <a:stretch>
            <a:fillRect/>
          </a:stretch>
        </p:blipFill>
        <p:spPr bwMode="auto">
          <a:xfrm>
            <a:off x="4572000" y="0"/>
            <a:ext cx="4572000" cy="3905250"/>
          </a:xfrm>
          <a:prstGeom prst="rect">
            <a:avLst/>
          </a:prstGeom>
          <a:noFill/>
          <a:ln w="9525">
            <a:noFill/>
            <a:miter lim="800000"/>
            <a:headEnd/>
            <a:tailEnd/>
          </a:ln>
        </p:spPr>
      </p:pic>
      <p:grpSp>
        <p:nvGrpSpPr>
          <p:cNvPr id="17412" name="Group 12"/>
          <p:cNvGrpSpPr>
            <a:grpSpLocks noChangeAspect="1"/>
          </p:cNvGrpSpPr>
          <p:nvPr/>
        </p:nvGrpSpPr>
        <p:grpSpPr bwMode="auto">
          <a:xfrm>
            <a:off x="228600" y="1524000"/>
            <a:ext cx="3438525" cy="4267200"/>
            <a:chOff x="0" y="1143000"/>
            <a:chExt cx="4421326" cy="5486400"/>
          </a:xfrm>
        </p:grpSpPr>
        <p:pic>
          <p:nvPicPr>
            <p:cNvPr id="17416" name="Picture 2" descr="C:\Documents and Settings\Derek Hoiem\My Documents\My Pictures\monte carlo\monaco03.jpg"/>
            <p:cNvPicPr>
              <a:picLocks noChangeAspect="1" noChangeArrowheads="1"/>
            </p:cNvPicPr>
            <p:nvPr/>
          </p:nvPicPr>
          <p:blipFill>
            <a:blip r:embed="rId3" cstate="print">
              <a:grayscl/>
            </a:blip>
            <a:srcRect/>
            <a:stretch>
              <a:fillRect/>
            </a:stretch>
          </p:blipFill>
          <p:spPr bwMode="auto">
            <a:xfrm>
              <a:off x="304800" y="1143000"/>
              <a:ext cx="4116526" cy="5486400"/>
            </a:xfrm>
            <a:prstGeom prst="rect">
              <a:avLst/>
            </a:prstGeom>
            <a:noFill/>
            <a:ln w="9525">
              <a:noFill/>
              <a:miter lim="800000"/>
              <a:headEnd/>
              <a:tailEnd/>
            </a:ln>
          </p:spPr>
        </p:pic>
        <p:cxnSp>
          <p:nvCxnSpPr>
            <p:cNvPr id="7" name="Straight Connector 6"/>
            <p:cNvCxnSpPr/>
            <p:nvPr/>
          </p:nvCxnSpPr>
          <p:spPr>
            <a:xfrm>
              <a:off x="304145" y="4572000"/>
              <a:ext cx="4115140" cy="20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0" y="3886200"/>
              <a:ext cx="838950" cy="53272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p:cNvCxnSpPr/>
          <p:nvPr/>
        </p:nvCxnSpPr>
        <p:spPr>
          <a:xfrm>
            <a:off x="5029200" y="457200"/>
            <a:ext cx="381000" cy="762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73733" name="Picture 5" descr="C:\Documents and Settings\Derek Hoiem\My Documents\Classes\Spring10 - Computer Vision\figs\7\monaco_500_gx.png"/>
          <p:cNvPicPr>
            <a:picLocks noChangeAspect="1" noChangeArrowheads="1"/>
          </p:cNvPicPr>
          <p:nvPr/>
        </p:nvPicPr>
        <p:blipFill>
          <a:blip r:embed="rId4" cstate="print"/>
          <a:srcRect l="7307" t="2856" r="7130" b="5714"/>
          <a:stretch>
            <a:fillRect/>
          </a:stretch>
        </p:blipFill>
        <p:spPr bwMode="auto">
          <a:xfrm>
            <a:off x="4572000" y="2971800"/>
            <a:ext cx="4572000" cy="3657600"/>
          </a:xfrm>
          <a:prstGeom prst="rect">
            <a:avLst/>
          </a:prstGeom>
          <a:noFill/>
          <a:ln w="9525">
            <a:noFill/>
            <a:miter lim="800000"/>
            <a:headEnd/>
            <a:tailEnd/>
          </a:ln>
        </p:spPr>
      </p:pic>
      <p:cxnSp>
        <p:nvCxnSpPr>
          <p:cNvPr id="15" name="Straight Arrow Connector 14"/>
          <p:cNvCxnSpPr/>
          <p:nvPr/>
        </p:nvCxnSpPr>
        <p:spPr>
          <a:xfrm>
            <a:off x="4953000" y="4572000"/>
            <a:ext cx="381000" cy="1524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7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With a little Gaussian noise</a:t>
            </a:r>
          </a:p>
        </p:txBody>
      </p:sp>
      <p:pic>
        <p:nvPicPr>
          <p:cNvPr id="18435" name="Picture 2" descr="C:\Documents and Settings\Derek Hoiem\My Documents\Classes\Spring10 - Computer Vision\figs\7\monaco_500_gx_noise.png"/>
          <p:cNvPicPr>
            <a:picLocks noChangeAspect="1" noChangeArrowheads="1"/>
          </p:cNvPicPr>
          <p:nvPr/>
        </p:nvPicPr>
        <p:blipFill>
          <a:blip r:embed="rId2" cstate="print"/>
          <a:srcRect l="7143" t="3810" r="7143"/>
          <a:stretch>
            <a:fillRect/>
          </a:stretch>
        </p:blipFill>
        <p:spPr bwMode="auto">
          <a:xfrm>
            <a:off x="4572000" y="2209800"/>
            <a:ext cx="4572000" cy="3848100"/>
          </a:xfrm>
          <a:prstGeom prst="rect">
            <a:avLst/>
          </a:prstGeom>
          <a:noFill/>
          <a:ln w="9525">
            <a:noFill/>
            <a:miter lim="800000"/>
            <a:headEnd/>
            <a:tailEnd/>
          </a:ln>
        </p:spPr>
      </p:pic>
      <p:pic>
        <p:nvPicPr>
          <p:cNvPr id="18436" name="Picture 3" descr="C:\Documents and Settings\Derek Hoiem\My Documents\Classes\Spring10 - Computer Vision\figs\7\monaco_noise.png"/>
          <p:cNvPicPr>
            <a:picLocks noChangeAspect="1" noChangeArrowheads="1"/>
          </p:cNvPicPr>
          <p:nvPr/>
        </p:nvPicPr>
        <p:blipFill>
          <a:blip r:embed="rId3" cstate="print"/>
          <a:srcRect/>
          <a:stretch>
            <a:fillRect/>
          </a:stretch>
        </p:blipFill>
        <p:spPr bwMode="auto">
          <a:xfrm>
            <a:off x="228600" y="1143000"/>
            <a:ext cx="4119563" cy="5486400"/>
          </a:xfrm>
          <a:prstGeom prst="rect">
            <a:avLst/>
          </a:prstGeom>
          <a:noFill/>
          <a:ln w="9525">
            <a:noFill/>
            <a:miter lim="800000"/>
            <a:headEnd/>
            <a:tailEnd/>
          </a:ln>
        </p:spPr>
      </p:pic>
      <p:sp>
        <p:nvSpPr>
          <p:cNvPr id="18437" name="TextBox 5"/>
          <p:cNvSpPr txBox="1">
            <a:spLocks noChangeArrowheads="1"/>
          </p:cNvSpPr>
          <p:nvPr/>
        </p:nvSpPr>
        <p:spPr bwMode="auto">
          <a:xfrm>
            <a:off x="6477000" y="5791200"/>
            <a:ext cx="1069975" cy="369888"/>
          </a:xfrm>
          <a:prstGeom prst="rect">
            <a:avLst/>
          </a:prstGeom>
          <a:noFill/>
          <a:ln w="9525">
            <a:noFill/>
            <a:miter lim="800000"/>
            <a:headEnd/>
            <a:tailEnd/>
          </a:ln>
        </p:spPr>
        <p:txBody>
          <a:bodyPr wrap="none">
            <a:spAutoFit/>
          </a:bodyPr>
          <a:lstStyle/>
          <a:p>
            <a:r>
              <a:rPr lang="en-US"/>
              <a:t>Gradient</a:t>
            </a:r>
          </a:p>
        </p:txBody>
      </p:sp>
      <p:cxnSp>
        <p:nvCxnSpPr>
          <p:cNvPr id="6" name="Straight Connector 5"/>
          <p:cNvCxnSpPr/>
          <p:nvPr/>
        </p:nvCxnSpPr>
        <p:spPr bwMode="auto">
          <a:xfrm>
            <a:off x="228600" y="4572000"/>
            <a:ext cx="4114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lstStyle/>
          <a:p>
            <a:r>
              <a:rPr lang="en-US" smtClean="0"/>
              <a:t>Effects of noise</a:t>
            </a:r>
          </a:p>
        </p:txBody>
      </p:sp>
      <p:sp>
        <p:nvSpPr>
          <p:cNvPr id="3077" name="Rectangle 3"/>
          <p:cNvSpPr>
            <a:spLocks noGrp="1" noChangeArrowheads="1"/>
          </p:cNvSpPr>
          <p:nvPr>
            <p:ph type="body" idx="1"/>
          </p:nvPr>
        </p:nvSpPr>
        <p:spPr>
          <a:xfrm>
            <a:off x="685800" y="914400"/>
            <a:ext cx="7772400" cy="914400"/>
          </a:xfrm>
        </p:spPr>
        <p:txBody>
          <a:bodyPr>
            <a:normAutofit fontScale="85000" lnSpcReduction="10000"/>
          </a:bodyPr>
          <a:lstStyle/>
          <a:p>
            <a:pPr>
              <a:buFont typeface="Arial" pitchFamily="34" charset="0"/>
              <a:buChar char="•"/>
              <a:defRPr/>
            </a:pPr>
            <a:r>
              <a:rPr lang="en-US" smtClean="0"/>
              <a:t>Consider a single row or column of the image</a:t>
            </a:r>
          </a:p>
          <a:p>
            <a:pPr lvl="1">
              <a:buFont typeface="Arial" pitchFamily="34" charset="0"/>
              <a:buChar char="–"/>
              <a:defRPr/>
            </a:pPr>
            <a:r>
              <a:rPr lang="en-US" smtClean="0"/>
              <a:t>Plotting intensity as a function of position gives a signal</a:t>
            </a:r>
          </a:p>
        </p:txBody>
      </p:sp>
      <p:graphicFrame>
        <p:nvGraphicFramePr>
          <p:cNvPr id="5122" name="Object 4"/>
          <p:cNvGraphicFramePr>
            <a:graphicFrameLocks noChangeAspect="1"/>
          </p:cNvGraphicFramePr>
          <p:nvPr/>
        </p:nvGraphicFramePr>
        <p:xfrm>
          <a:off x="1839913" y="1917700"/>
          <a:ext cx="5018087" cy="1892300"/>
        </p:xfrm>
        <a:graphic>
          <a:graphicData uri="http://schemas.openxmlformats.org/presentationml/2006/ole">
            <p:oleObj spid="_x0000_s5122" name="Photo Editor Photo" r:id="rId6" imgW="5885714" imgH="2219635" progId="">
              <p:embed/>
            </p:oleObj>
          </a:graphicData>
        </a:graphic>
      </p:graphicFrame>
      <p:pic>
        <p:nvPicPr>
          <p:cNvPr id="5126" name="Picture 5" descr="txp_fig"/>
          <p:cNvPicPr>
            <a:picLocks noChangeAspect="1" noChangeArrowheads="1"/>
          </p:cNvPicPr>
          <p:nvPr>
            <p:custDataLst>
              <p:tags r:id="rId2"/>
            </p:custDataLst>
          </p:nvPr>
        </p:nvPicPr>
        <p:blipFill>
          <a:blip r:embed="rId7" cstate="print"/>
          <a:srcRect/>
          <a:stretch>
            <a:fillRect/>
          </a:stretch>
        </p:blipFill>
        <p:spPr bwMode="auto">
          <a:xfrm>
            <a:off x="1101725" y="2520950"/>
            <a:ext cx="650875" cy="317500"/>
          </a:xfrm>
          <a:prstGeom prst="rect">
            <a:avLst/>
          </a:prstGeom>
          <a:noFill/>
          <a:ln w="9525">
            <a:noFill/>
            <a:miter lim="800000"/>
            <a:headEnd/>
            <a:tailEnd/>
          </a:ln>
        </p:spPr>
      </p:pic>
      <p:grpSp>
        <p:nvGrpSpPr>
          <p:cNvPr id="2" name="Group 6"/>
          <p:cNvGrpSpPr>
            <a:grpSpLocks/>
          </p:cNvGrpSpPr>
          <p:nvPr/>
        </p:nvGrpSpPr>
        <p:grpSpPr bwMode="auto">
          <a:xfrm>
            <a:off x="685800" y="4038600"/>
            <a:ext cx="7772400" cy="2743200"/>
            <a:chOff x="432" y="2544"/>
            <a:chExt cx="4896" cy="1728"/>
          </a:xfrm>
        </p:grpSpPr>
        <p:graphicFrame>
          <p:nvGraphicFramePr>
            <p:cNvPr id="5123" name="Object 7"/>
            <p:cNvGraphicFramePr>
              <a:graphicFrameLocks noChangeAspect="1"/>
            </p:cNvGraphicFramePr>
            <p:nvPr/>
          </p:nvGraphicFramePr>
          <p:xfrm>
            <a:off x="1099" y="2544"/>
            <a:ext cx="3173" cy="1088"/>
          </p:xfrm>
          <a:graphic>
            <a:graphicData uri="http://schemas.openxmlformats.org/presentationml/2006/ole">
              <p:oleObj spid="_x0000_s5123" name="Photo Editor Photo" r:id="rId8" imgW="5915851" imgH="2029108" progId="">
                <p:embed/>
              </p:oleObj>
            </a:graphicData>
          </a:graphic>
        </p:graphicFrame>
        <p:pic>
          <p:nvPicPr>
            <p:cNvPr id="5129" name="Picture 8" descr="txp_fig"/>
            <p:cNvPicPr>
              <a:picLocks noChangeAspect="1" noChangeArrowheads="1"/>
            </p:cNvPicPr>
            <p:nvPr>
              <p:custDataLst>
                <p:tags r:id="rId3"/>
              </p:custDataLst>
            </p:nvPr>
          </p:nvPicPr>
          <p:blipFill>
            <a:blip r:embed="rId9" cstate="print"/>
            <a:srcRect/>
            <a:stretch>
              <a:fillRect/>
            </a:stretch>
          </p:blipFill>
          <p:spPr bwMode="auto">
            <a:xfrm>
              <a:off x="480" y="2888"/>
              <a:ext cx="622" cy="280"/>
            </a:xfrm>
            <a:prstGeom prst="rect">
              <a:avLst/>
            </a:prstGeom>
            <a:noFill/>
            <a:ln w="9525">
              <a:noFill/>
              <a:miter lim="800000"/>
              <a:headEnd/>
              <a:tailEnd/>
            </a:ln>
          </p:spPr>
        </p:pic>
        <p:sp>
          <p:nvSpPr>
            <p:cNvPr id="5130" name="Rectangle 9"/>
            <p:cNvSpPr>
              <a:spLocks noChangeArrowheads="1"/>
            </p:cNvSpPr>
            <p:nvPr/>
          </p:nvSpPr>
          <p:spPr bwMode="auto">
            <a:xfrm>
              <a:off x="432" y="3840"/>
              <a:ext cx="4896" cy="432"/>
            </a:xfrm>
            <a:prstGeom prst="rect">
              <a:avLst/>
            </a:prstGeom>
            <a:noFill/>
            <a:ln w="9525">
              <a:noFill/>
              <a:miter lim="800000"/>
              <a:headEnd/>
              <a:tailEnd/>
            </a:ln>
          </p:spPr>
          <p:txBody>
            <a:bodyPr/>
            <a:lstStyle/>
            <a:p>
              <a:pPr marL="342900" indent="-342900">
                <a:spcBef>
                  <a:spcPct val="20000"/>
                </a:spcBef>
              </a:pPr>
              <a:r>
                <a:rPr lang="en-US" sz="2800"/>
                <a:t>Where is the edge?</a:t>
              </a:r>
              <a:endParaRPr lang="en-US" sz="2800" i="1"/>
            </a:p>
          </p:txBody>
        </p:sp>
      </p:grpSp>
      <p:sp>
        <p:nvSpPr>
          <p:cNvPr id="5128" name="Text Box 10"/>
          <p:cNvSpPr txBox="1">
            <a:spLocks noChangeArrowheads="1"/>
          </p:cNvSpPr>
          <p:nvPr/>
        </p:nvSpPr>
        <p:spPr bwMode="auto">
          <a:xfrm>
            <a:off x="7442200" y="6477000"/>
            <a:ext cx="1457325" cy="304800"/>
          </a:xfrm>
          <a:prstGeom prst="rect">
            <a:avLst/>
          </a:prstGeom>
          <a:noFill/>
          <a:ln w="9525">
            <a:noFill/>
            <a:miter lim="800000"/>
            <a:headEnd/>
            <a:tailEnd/>
          </a:ln>
        </p:spPr>
        <p:txBody>
          <a:bodyPr wrap="none">
            <a:spAutoFit/>
          </a:bodyPr>
          <a:lstStyle/>
          <a:p>
            <a:pPr algn="ctr"/>
            <a:r>
              <a:rPr lang="en-US" sz="1400"/>
              <a:t>Source: S. Seitz</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Effects of noise</a:t>
            </a:r>
          </a:p>
        </p:txBody>
      </p:sp>
      <p:sp>
        <p:nvSpPr>
          <p:cNvPr id="976899" name="Rectangle 3"/>
          <p:cNvSpPr>
            <a:spLocks noGrp="1" noChangeArrowheads="1"/>
          </p:cNvSpPr>
          <p:nvPr>
            <p:ph type="body" idx="1"/>
          </p:nvPr>
        </p:nvSpPr>
        <p:spPr/>
        <p:txBody>
          <a:bodyPr/>
          <a:lstStyle/>
          <a:p>
            <a:pPr>
              <a:buFontTx/>
              <a:buChar char="•"/>
            </a:pPr>
            <a:r>
              <a:rPr lang="en-US" smtClean="0"/>
              <a:t>Difference filters respond strongly to noise</a:t>
            </a:r>
          </a:p>
          <a:p>
            <a:pPr lvl="1"/>
            <a:r>
              <a:rPr lang="en-US" smtClean="0"/>
              <a:t>Image noise results in pixels that look very different from their neighbors</a:t>
            </a:r>
          </a:p>
          <a:p>
            <a:pPr lvl="1"/>
            <a:r>
              <a:rPr lang="en-US" smtClean="0"/>
              <a:t>Generally, the larger the noise the stronger the response</a:t>
            </a:r>
          </a:p>
          <a:p>
            <a:pPr>
              <a:buFontTx/>
              <a:buChar char="•"/>
            </a:pPr>
            <a:r>
              <a:rPr lang="en-US" smtClean="0"/>
              <a:t>What can we do about it?</a:t>
            </a:r>
          </a:p>
        </p:txBody>
      </p:sp>
      <p:sp>
        <p:nvSpPr>
          <p:cNvPr id="19460" name="Text Box 6"/>
          <p:cNvSpPr txBox="1">
            <a:spLocks noChangeArrowheads="1"/>
          </p:cNvSpPr>
          <p:nvPr/>
        </p:nvSpPr>
        <p:spPr bwMode="auto">
          <a:xfrm>
            <a:off x="7339013" y="6477000"/>
            <a:ext cx="1662112" cy="304800"/>
          </a:xfrm>
          <a:prstGeom prst="rect">
            <a:avLst/>
          </a:prstGeom>
          <a:noFill/>
          <a:ln w="9525">
            <a:noFill/>
            <a:miter lim="800000"/>
            <a:headEnd/>
            <a:tailEnd/>
          </a:ln>
        </p:spPr>
        <p:txBody>
          <a:bodyPr wrap="none">
            <a:spAutoFit/>
          </a:bodyPr>
          <a:lstStyle/>
          <a:p>
            <a:pPr algn="ctr"/>
            <a:r>
              <a:rPr lang="en-US" sz="1400"/>
              <a:t>Source: D. Forsyth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68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689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type="title"/>
          </p:nvPr>
        </p:nvSpPr>
        <p:spPr/>
        <p:txBody>
          <a:bodyPr/>
          <a:lstStyle/>
          <a:p>
            <a:r>
              <a:rPr lang="en-US" smtClean="0"/>
              <a:t>Solution: smooth first</a:t>
            </a:r>
          </a:p>
        </p:txBody>
      </p:sp>
      <p:grpSp>
        <p:nvGrpSpPr>
          <p:cNvPr id="2" name="Group 30"/>
          <p:cNvGrpSpPr>
            <a:grpSpLocks/>
          </p:cNvGrpSpPr>
          <p:nvPr/>
        </p:nvGrpSpPr>
        <p:grpSpPr bwMode="auto">
          <a:xfrm>
            <a:off x="304800" y="5943600"/>
            <a:ext cx="7772400" cy="771525"/>
            <a:chOff x="192" y="3744"/>
            <a:chExt cx="4896" cy="486"/>
          </a:xfrm>
        </p:grpSpPr>
        <p:sp>
          <p:nvSpPr>
            <p:cNvPr id="6161" name="Rectangle 2"/>
            <p:cNvSpPr>
              <a:spLocks noChangeArrowheads="1"/>
            </p:cNvSpPr>
            <p:nvPr/>
          </p:nvSpPr>
          <p:spPr bwMode="auto">
            <a:xfrm>
              <a:off x="192" y="3798"/>
              <a:ext cx="4896" cy="288"/>
            </a:xfrm>
            <a:prstGeom prst="rect">
              <a:avLst/>
            </a:prstGeom>
            <a:noFill/>
            <a:ln w="9525">
              <a:noFill/>
              <a:miter lim="800000"/>
              <a:headEnd/>
              <a:tailEnd/>
            </a:ln>
          </p:spPr>
          <p:txBody>
            <a:bodyPr/>
            <a:lstStyle/>
            <a:p>
              <a:pPr marL="342900" indent="-342900">
                <a:spcBef>
                  <a:spcPct val="20000"/>
                </a:spcBef>
                <a:buFontTx/>
                <a:buChar char="•"/>
              </a:pPr>
              <a:r>
                <a:rPr lang="en-US" sz="2800"/>
                <a:t>To find edges, look for peaks in</a:t>
              </a:r>
              <a:endParaRPr lang="en-US" sz="2800" i="1"/>
            </a:p>
          </p:txBody>
        </p:sp>
        <p:graphicFrame>
          <p:nvGraphicFramePr>
            <p:cNvPr id="6147" name="Object 21"/>
            <p:cNvGraphicFramePr>
              <a:graphicFrameLocks noChangeAspect="1"/>
            </p:cNvGraphicFramePr>
            <p:nvPr/>
          </p:nvGraphicFramePr>
          <p:xfrm>
            <a:off x="3696" y="3744"/>
            <a:ext cx="816" cy="486"/>
          </p:xfrm>
          <a:graphic>
            <a:graphicData uri="http://schemas.openxmlformats.org/presentationml/2006/ole">
              <p:oleObj spid="_x0000_s6147" name="Equation" r:id="rId4" imgW="660240" imgH="393480" progId="Equation.3">
                <p:embed/>
              </p:oleObj>
            </a:graphicData>
          </a:graphic>
        </p:graphicFrame>
      </p:grpSp>
      <p:pic>
        <p:nvPicPr>
          <p:cNvPr id="6150" name="Picture 9"/>
          <p:cNvPicPr>
            <a:picLocks noChangeAspect="1" noChangeArrowheads="1"/>
          </p:cNvPicPr>
          <p:nvPr/>
        </p:nvPicPr>
        <p:blipFill>
          <a:blip r:embed="rId5" cstate="print"/>
          <a:srcRect/>
          <a:stretch>
            <a:fillRect/>
          </a:stretch>
        </p:blipFill>
        <p:spPr bwMode="auto">
          <a:xfrm>
            <a:off x="1925638" y="990600"/>
            <a:ext cx="5313362" cy="1392238"/>
          </a:xfrm>
          <a:prstGeom prst="rect">
            <a:avLst/>
          </a:prstGeom>
          <a:noFill/>
          <a:ln w="9525">
            <a:noFill/>
            <a:miter lim="800000"/>
            <a:headEnd/>
            <a:tailEnd/>
          </a:ln>
        </p:spPr>
      </p:pic>
      <p:sp>
        <p:nvSpPr>
          <p:cNvPr id="6151" name="Text Box 17"/>
          <p:cNvSpPr txBox="1">
            <a:spLocks noChangeArrowheads="1"/>
          </p:cNvSpPr>
          <p:nvPr/>
        </p:nvSpPr>
        <p:spPr bwMode="auto">
          <a:xfrm>
            <a:off x="1638300" y="1517650"/>
            <a:ext cx="268288" cy="457200"/>
          </a:xfrm>
          <a:prstGeom prst="rect">
            <a:avLst/>
          </a:prstGeom>
          <a:noFill/>
          <a:ln w="9525">
            <a:noFill/>
            <a:miter lim="800000"/>
            <a:headEnd/>
            <a:tailEnd/>
          </a:ln>
        </p:spPr>
        <p:txBody>
          <a:bodyPr wrap="none">
            <a:spAutoFit/>
          </a:bodyPr>
          <a:lstStyle/>
          <a:p>
            <a:r>
              <a:rPr lang="en-US" i="1">
                <a:latin typeface="Times New Roman" pitchFamily="18" charset="0"/>
              </a:rPr>
              <a:t>f</a:t>
            </a:r>
          </a:p>
        </p:txBody>
      </p:sp>
      <p:grpSp>
        <p:nvGrpSpPr>
          <p:cNvPr id="3" name="Group 27"/>
          <p:cNvGrpSpPr>
            <a:grpSpLocks/>
          </p:cNvGrpSpPr>
          <p:nvPr/>
        </p:nvGrpSpPr>
        <p:grpSpPr bwMode="auto">
          <a:xfrm>
            <a:off x="1638300" y="2392363"/>
            <a:ext cx="5600700" cy="1120775"/>
            <a:chOff x="1032" y="1507"/>
            <a:chExt cx="3528" cy="706"/>
          </a:xfrm>
        </p:grpSpPr>
        <p:pic>
          <p:nvPicPr>
            <p:cNvPr id="6159" name="Picture 10"/>
            <p:cNvPicPr>
              <a:picLocks noChangeAspect="1" noChangeArrowheads="1"/>
            </p:cNvPicPr>
            <p:nvPr/>
          </p:nvPicPr>
          <p:blipFill>
            <a:blip r:embed="rId6" cstate="print"/>
            <a:srcRect/>
            <a:stretch>
              <a:fillRect/>
            </a:stretch>
          </p:blipFill>
          <p:spPr bwMode="auto">
            <a:xfrm>
              <a:off x="1213" y="1507"/>
              <a:ext cx="3347" cy="706"/>
            </a:xfrm>
            <a:prstGeom prst="rect">
              <a:avLst/>
            </a:prstGeom>
            <a:noFill/>
            <a:ln w="9525">
              <a:noFill/>
              <a:miter lim="800000"/>
              <a:headEnd/>
              <a:tailEnd/>
            </a:ln>
          </p:spPr>
        </p:pic>
        <p:sp>
          <p:nvSpPr>
            <p:cNvPr id="6160" name="Text Box 18"/>
            <p:cNvSpPr txBox="1">
              <a:spLocks noChangeArrowheads="1"/>
            </p:cNvSpPr>
            <p:nvPr/>
          </p:nvSpPr>
          <p:spPr bwMode="auto">
            <a:xfrm>
              <a:off x="1032" y="1684"/>
              <a:ext cx="212" cy="288"/>
            </a:xfrm>
            <a:prstGeom prst="rect">
              <a:avLst/>
            </a:prstGeom>
            <a:noFill/>
            <a:ln w="9525">
              <a:noFill/>
              <a:miter lim="800000"/>
              <a:headEnd/>
              <a:tailEnd/>
            </a:ln>
          </p:spPr>
          <p:txBody>
            <a:bodyPr wrap="none">
              <a:spAutoFit/>
            </a:bodyPr>
            <a:lstStyle/>
            <a:p>
              <a:r>
                <a:rPr lang="en-US" i="1">
                  <a:latin typeface="Times New Roman" pitchFamily="18" charset="0"/>
                </a:rPr>
                <a:t>g</a:t>
              </a:r>
            </a:p>
          </p:txBody>
        </p:sp>
      </p:grpSp>
      <p:grpSp>
        <p:nvGrpSpPr>
          <p:cNvPr id="4" name="Group 28"/>
          <p:cNvGrpSpPr>
            <a:grpSpLocks/>
          </p:cNvGrpSpPr>
          <p:nvPr/>
        </p:nvGrpSpPr>
        <p:grpSpPr bwMode="auto">
          <a:xfrm>
            <a:off x="1292225" y="3530600"/>
            <a:ext cx="5946775" cy="1104900"/>
            <a:chOff x="814" y="2224"/>
            <a:chExt cx="3746" cy="696"/>
          </a:xfrm>
        </p:grpSpPr>
        <p:pic>
          <p:nvPicPr>
            <p:cNvPr id="6157" name="Picture 13"/>
            <p:cNvPicPr>
              <a:picLocks noChangeAspect="1" noChangeArrowheads="1"/>
            </p:cNvPicPr>
            <p:nvPr/>
          </p:nvPicPr>
          <p:blipFill>
            <a:blip r:embed="rId7" cstate="print"/>
            <a:srcRect/>
            <a:stretch>
              <a:fillRect/>
            </a:stretch>
          </p:blipFill>
          <p:spPr bwMode="auto">
            <a:xfrm>
              <a:off x="1213" y="2224"/>
              <a:ext cx="3347" cy="696"/>
            </a:xfrm>
            <a:prstGeom prst="rect">
              <a:avLst/>
            </a:prstGeom>
            <a:noFill/>
            <a:ln w="9525">
              <a:noFill/>
              <a:miter lim="800000"/>
              <a:headEnd/>
              <a:tailEnd/>
            </a:ln>
          </p:spPr>
        </p:pic>
        <p:sp>
          <p:nvSpPr>
            <p:cNvPr id="6158" name="Text Box 19"/>
            <p:cNvSpPr txBox="1">
              <a:spLocks noChangeArrowheads="1"/>
            </p:cNvSpPr>
            <p:nvPr/>
          </p:nvSpPr>
          <p:spPr bwMode="auto">
            <a:xfrm>
              <a:off x="814" y="2346"/>
              <a:ext cx="457" cy="288"/>
            </a:xfrm>
            <a:prstGeom prst="rect">
              <a:avLst/>
            </a:prstGeom>
            <a:noFill/>
            <a:ln w="9525">
              <a:noFill/>
              <a:miter lim="800000"/>
              <a:headEnd/>
              <a:tailEnd/>
            </a:ln>
          </p:spPr>
          <p:txBody>
            <a:bodyPr wrap="none">
              <a:spAutoFit/>
            </a:bodyPr>
            <a:lstStyle/>
            <a:p>
              <a:r>
                <a:rPr lang="en-US" i="1">
                  <a:latin typeface="Times New Roman" pitchFamily="18" charset="0"/>
                </a:rPr>
                <a:t>f * g</a:t>
              </a:r>
            </a:p>
          </p:txBody>
        </p:sp>
      </p:grpSp>
      <p:grpSp>
        <p:nvGrpSpPr>
          <p:cNvPr id="5" name="Group 29"/>
          <p:cNvGrpSpPr>
            <a:grpSpLocks/>
          </p:cNvGrpSpPr>
          <p:nvPr/>
        </p:nvGrpSpPr>
        <p:grpSpPr bwMode="auto">
          <a:xfrm>
            <a:off x="914400" y="4635500"/>
            <a:ext cx="6324600" cy="1155700"/>
            <a:chOff x="576" y="2920"/>
            <a:chExt cx="3984" cy="728"/>
          </a:xfrm>
        </p:grpSpPr>
        <p:pic>
          <p:nvPicPr>
            <p:cNvPr id="6156" name="Picture 16"/>
            <p:cNvPicPr>
              <a:picLocks noChangeAspect="1" noChangeArrowheads="1"/>
            </p:cNvPicPr>
            <p:nvPr/>
          </p:nvPicPr>
          <p:blipFill>
            <a:blip r:embed="rId8" cstate="print"/>
            <a:srcRect/>
            <a:stretch>
              <a:fillRect/>
            </a:stretch>
          </p:blipFill>
          <p:spPr bwMode="auto">
            <a:xfrm>
              <a:off x="1213" y="2920"/>
              <a:ext cx="3347" cy="728"/>
            </a:xfrm>
            <a:prstGeom prst="rect">
              <a:avLst/>
            </a:prstGeom>
            <a:noFill/>
            <a:ln w="9525">
              <a:noFill/>
              <a:miter lim="800000"/>
              <a:headEnd/>
              <a:tailEnd/>
            </a:ln>
          </p:spPr>
        </p:pic>
        <p:graphicFrame>
          <p:nvGraphicFramePr>
            <p:cNvPr id="6146" name="Object 23"/>
            <p:cNvGraphicFramePr>
              <a:graphicFrameLocks noChangeAspect="1"/>
            </p:cNvGraphicFramePr>
            <p:nvPr/>
          </p:nvGraphicFramePr>
          <p:xfrm>
            <a:off x="576" y="3008"/>
            <a:ext cx="636" cy="421"/>
          </p:xfrm>
          <a:graphic>
            <a:graphicData uri="http://schemas.openxmlformats.org/presentationml/2006/ole">
              <p:oleObj spid="_x0000_s6146" name="Equation" r:id="rId9" imgW="660240" imgH="393480" progId="Equation.3">
                <p:embed/>
              </p:oleObj>
            </a:graphicData>
          </a:graphic>
        </p:graphicFrame>
      </p:grpSp>
      <p:sp>
        <p:nvSpPr>
          <p:cNvPr id="6155" name="Text Box 26"/>
          <p:cNvSpPr txBox="1">
            <a:spLocks noChangeArrowheads="1"/>
          </p:cNvSpPr>
          <p:nvPr/>
        </p:nvSpPr>
        <p:spPr bwMode="auto">
          <a:xfrm>
            <a:off x="7610475" y="6477000"/>
            <a:ext cx="1457325" cy="304800"/>
          </a:xfrm>
          <a:prstGeom prst="rect">
            <a:avLst/>
          </a:prstGeom>
          <a:noFill/>
          <a:ln w="9525">
            <a:noFill/>
            <a:miter lim="800000"/>
            <a:headEnd/>
            <a:tailEnd/>
          </a:ln>
        </p:spPr>
        <p:txBody>
          <a:bodyPr wrap="none">
            <a:spAutoFit/>
          </a:bodyPr>
          <a:lstStyle/>
          <a:p>
            <a:pPr algn="ctr"/>
            <a:r>
              <a:rPr lang="en-US" sz="1400"/>
              <a:t>Source: S. Seitz</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ph idx="4294967295"/>
          </p:nvPr>
        </p:nvGraphicFramePr>
        <p:xfrm>
          <a:off x="5486400" y="1905000"/>
          <a:ext cx="3332163" cy="3581400"/>
        </p:xfrm>
        <a:graphic>
          <a:graphicData uri="http://schemas.openxmlformats.org/presentationml/2006/ole">
            <p:oleObj spid="_x0000_s1026" name="Bitmap Image" r:id="rId4" imgW="2161905" imgH="2324424" progId="PBrush">
              <p:embed/>
            </p:oleObj>
          </a:graphicData>
        </a:graphic>
      </p:graphicFrame>
      <p:sp>
        <p:nvSpPr>
          <p:cNvPr id="1027" name="Rectangle 5"/>
          <p:cNvSpPr>
            <a:spLocks noGrp="1" noChangeArrowheads="1"/>
          </p:cNvSpPr>
          <p:nvPr>
            <p:ph type="title"/>
          </p:nvPr>
        </p:nvSpPr>
        <p:spPr/>
        <p:txBody>
          <a:bodyPr/>
          <a:lstStyle/>
          <a:p>
            <a:r>
              <a:rPr lang="en-US" smtClean="0"/>
              <a:t>Edge detection</a:t>
            </a:r>
          </a:p>
        </p:txBody>
      </p:sp>
      <p:sp>
        <p:nvSpPr>
          <p:cNvPr id="1028" name="Rectangle 7"/>
          <p:cNvSpPr>
            <a:spLocks noGrp="1" noChangeArrowheads="1"/>
          </p:cNvSpPr>
          <p:nvPr>
            <p:ph type="body" idx="1"/>
          </p:nvPr>
        </p:nvSpPr>
        <p:spPr>
          <a:xfrm>
            <a:off x="685800" y="1143000"/>
            <a:ext cx="5105400" cy="5257800"/>
          </a:xfrm>
        </p:spPr>
        <p:txBody>
          <a:bodyPr>
            <a:normAutofit fontScale="92500" lnSpcReduction="10000"/>
          </a:bodyPr>
          <a:lstStyle/>
          <a:p>
            <a:pPr>
              <a:buFontTx/>
              <a:buChar char="•"/>
              <a:defRPr/>
            </a:pPr>
            <a:r>
              <a:rPr lang="en-US" b="1" smtClean="0"/>
              <a:t>Goal:  </a:t>
            </a:r>
            <a:r>
              <a:rPr lang="en-US" smtClean="0"/>
              <a:t>Identify sudden changes (discontinuities) in an image</a:t>
            </a:r>
          </a:p>
          <a:p>
            <a:pPr lvl="1">
              <a:buFont typeface="Arial" pitchFamily="34" charset="0"/>
              <a:buChar char="–"/>
              <a:defRPr/>
            </a:pPr>
            <a:r>
              <a:rPr lang="en-US" smtClean="0"/>
              <a:t>Intuitively, most semantic and shape information from the image can be encoded in the edges</a:t>
            </a:r>
          </a:p>
          <a:p>
            <a:pPr lvl="1">
              <a:buFont typeface="Arial" pitchFamily="34" charset="0"/>
              <a:buChar char="–"/>
              <a:defRPr/>
            </a:pPr>
            <a:r>
              <a:rPr lang="en-US" smtClean="0"/>
              <a:t>More compact than pixels</a:t>
            </a:r>
            <a:br>
              <a:rPr lang="en-US" smtClean="0"/>
            </a:br>
            <a:endParaRPr lang="en-US" smtClean="0"/>
          </a:p>
          <a:p>
            <a:pPr>
              <a:buFontTx/>
              <a:buChar char="•"/>
              <a:defRPr/>
            </a:pPr>
            <a:r>
              <a:rPr lang="en-US" b="1" smtClean="0"/>
              <a:t>Ideal:</a:t>
            </a:r>
            <a:r>
              <a:rPr lang="en-US" smtClean="0"/>
              <a:t> artist’s line drawing (but artist is also using object-level knowledge)</a:t>
            </a:r>
            <a:endParaRPr lang="en-US" sz="2400" smtClean="0"/>
          </a:p>
        </p:txBody>
      </p:sp>
      <p:sp>
        <p:nvSpPr>
          <p:cNvPr id="1029" name="Text Box 8"/>
          <p:cNvSpPr txBox="1">
            <a:spLocks noChangeArrowheads="1"/>
          </p:cNvSpPr>
          <p:nvPr/>
        </p:nvSpPr>
        <p:spPr bwMode="auto">
          <a:xfrm>
            <a:off x="7315200" y="6477000"/>
            <a:ext cx="1765300" cy="274638"/>
          </a:xfrm>
          <a:prstGeom prst="rect">
            <a:avLst/>
          </a:prstGeom>
          <a:solidFill>
            <a:schemeClr val="bg1"/>
          </a:solidFill>
          <a:ln w="9525">
            <a:noFill/>
            <a:miter lim="800000"/>
            <a:headEnd/>
            <a:tailEnd/>
          </a:ln>
        </p:spPr>
        <p:txBody>
          <a:bodyPr>
            <a:spAutoFit/>
          </a:bodyPr>
          <a:lstStyle/>
          <a:p>
            <a:r>
              <a:rPr lang="en-US" sz="1200"/>
              <a:t>Source: D. Lowe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4"/>
          <p:cNvSpPr>
            <a:spLocks noGrp="1" noChangeArrowheads="1"/>
          </p:cNvSpPr>
          <p:nvPr>
            <p:ph type="body" idx="1"/>
          </p:nvPr>
        </p:nvSpPr>
        <p:spPr/>
        <p:txBody>
          <a:bodyPr/>
          <a:lstStyle/>
          <a:p>
            <a:pPr>
              <a:buFontTx/>
              <a:buChar char="•"/>
            </a:pPr>
            <a:r>
              <a:rPr lang="en-US" sz="2800" smtClean="0"/>
              <a:t>Differentiation is convolution, and convolution is associative:</a:t>
            </a:r>
            <a:br>
              <a:rPr lang="en-US" sz="2800" smtClean="0"/>
            </a:br>
            <a:endParaRPr lang="en-US" sz="2800" smtClean="0"/>
          </a:p>
          <a:p>
            <a:pPr>
              <a:buFontTx/>
              <a:buChar char="•"/>
            </a:pPr>
            <a:r>
              <a:rPr lang="en-US" sz="2800" smtClean="0"/>
              <a:t>This saves us one operation:</a:t>
            </a:r>
            <a:endParaRPr lang="en-US" sz="2800" i="1" smtClean="0"/>
          </a:p>
        </p:txBody>
      </p:sp>
      <p:graphicFrame>
        <p:nvGraphicFramePr>
          <p:cNvPr id="7170" name="Object 2"/>
          <p:cNvGraphicFramePr>
            <a:graphicFrameLocks noChangeAspect="1"/>
          </p:cNvGraphicFramePr>
          <p:nvPr/>
        </p:nvGraphicFramePr>
        <p:xfrm>
          <a:off x="3581400" y="1295400"/>
          <a:ext cx="2667000" cy="944563"/>
        </p:xfrm>
        <a:graphic>
          <a:graphicData uri="http://schemas.openxmlformats.org/presentationml/2006/ole">
            <p:oleObj spid="_x0000_s7170" name="Equation" r:id="rId4" imgW="1320480" imgH="393480" progId="Equation.3">
              <p:embed/>
            </p:oleObj>
          </a:graphicData>
        </a:graphic>
      </p:graphicFrame>
      <p:sp>
        <p:nvSpPr>
          <p:cNvPr id="7175" name="Rectangle 3"/>
          <p:cNvSpPr>
            <a:spLocks noGrp="1" noChangeArrowheads="1"/>
          </p:cNvSpPr>
          <p:nvPr>
            <p:ph type="title"/>
          </p:nvPr>
        </p:nvSpPr>
        <p:spPr/>
        <p:txBody>
          <a:bodyPr/>
          <a:lstStyle/>
          <a:p>
            <a:r>
              <a:rPr lang="en-US" smtClean="0"/>
              <a:t>Derivative theorem of convolution</a:t>
            </a:r>
          </a:p>
        </p:txBody>
      </p:sp>
      <p:grpSp>
        <p:nvGrpSpPr>
          <p:cNvPr id="7176" name="Group 7"/>
          <p:cNvGrpSpPr>
            <a:grpSpLocks/>
          </p:cNvGrpSpPr>
          <p:nvPr/>
        </p:nvGrpSpPr>
        <p:grpSpPr bwMode="auto">
          <a:xfrm>
            <a:off x="1295400" y="2895600"/>
            <a:ext cx="6096000" cy="3810000"/>
            <a:chOff x="720" y="1317"/>
            <a:chExt cx="4474" cy="2907"/>
          </a:xfrm>
        </p:grpSpPr>
        <p:graphicFrame>
          <p:nvGraphicFramePr>
            <p:cNvPr id="7171" name="Object 8"/>
            <p:cNvGraphicFramePr>
              <a:graphicFrameLocks noChangeAspect="1"/>
            </p:cNvGraphicFramePr>
            <p:nvPr/>
          </p:nvGraphicFramePr>
          <p:xfrm>
            <a:off x="1595" y="1317"/>
            <a:ext cx="3599" cy="2907"/>
          </p:xfrm>
          <a:graphic>
            <a:graphicData uri="http://schemas.openxmlformats.org/presentationml/2006/ole">
              <p:oleObj spid="_x0000_s7171" name="Photo Editor Photo" r:id="rId5" imgW="6001588" imgH="4847619" progId="">
                <p:embed/>
              </p:oleObj>
            </a:graphicData>
          </a:graphic>
        </p:graphicFrame>
        <p:graphicFrame>
          <p:nvGraphicFramePr>
            <p:cNvPr id="7172" name="Object 9"/>
            <p:cNvGraphicFramePr>
              <a:graphicFrameLocks noChangeAspect="1"/>
            </p:cNvGraphicFramePr>
            <p:nvPr/>
          </p:nvGraphicFramePr>
          <p:xfrm>
            <a:off x="720" y="3408"/>
            <a:ext cx="720" cy="507"/>
          </p:xfrm>
          <a:graphic>
            <a:graphicData uri="http://schemas.openxmlformats.org/presentationml/2006/ole">
              <p:oleObj spid="_x0000_s7172" name="Equation" r:id="rId6" imgW="558720" imgH="393480" progId="Equation.3">
                <p:embed/>
              </p:oleObj>
            </a:graphicData>
          </a:graphic>
        </p:graphicFrame>
        <p:sp>
          <p:nvSpPr>
            <p:cNvPr id="7178" name="Text Box 10"/>
            <p:cNvSpPr txBox="1">
              <a:spLocks noChangeArrowheads="1"/>
            </p:cNvSpPr>
            <p:nvPr/>
          </p:nvSpPr>
          <p:spPr bwMode="auto">
            <a:xfrm>
              <a:off x="1079" y="1680"/>
              <a:ext cx="197" cy="349"/>
            </a:xfrm>
            <a:prstGeom prst="rect">
              <a:avLst/>
            </a:prstGeom>
            <a:noFill/>
            <a:ln w="9525">
              <a:noFill/>
              <a:miter lim="800000"/>
              <a:headEnd/>
              <a:tailEnd/>
            </a:ln>
          </p:spPr>
          <p:txBody>
            <a:bodyPr wrap="none">
              <a:spAutoFit/>
            </a:bodyPr>
            <a:lstStyle/>
            <a:p>
              <a:r>
                <a:rPr lang="en-US" i="1">
                  <a:latin typeface="Times New Roman" pitchFamily="18" charset="0"/>
                </a:rPr>
                <a:t>f</a:t>
              </a:r>
            </a:p>
          </p:txBody>
        </p:sp>
        <p:graphicFrame>
          <p:nvGraphicFramePr>
            <p:cNvPr id="7173" name="Object 11"/>
            <p:cNvGraphicFramePr>
              <a:graphicFrameLocks noChangeAspect="1"/>
            </p:cNvGraphicFramePr>
            <p:nvPr/>
          </p:nvGraphicFramePr>
          <p:xfrm>
            <a:off x="997" y="2496"/>
            <a:ext cx="443" cy="528"/>
          </p:xfrm>
          <a:graphic>
            <a:graphicData uri="http://schemas.openxmlformats.org/presentationml/2006/ole">
              <p:oleObj spid="_x0000_s7173" name="Equation" r:id="rId7" imgW="330120" imgH="393480" progId="Equation.3">
                <p:embed/>
              </p:oleObj>
            </a:graphicData>
          </a:graphic>
        </p:graphicFrame>
      </p:grpSp>
      <p:sp>
        <p:nvSpPr>
          <p:cNvPr id="7177" name="Text Box 12"/>
          <p:cNvSpPr txBox="1">
            <a:spLocks noChangeArrowheads="1"/>
          </p:cNvSpPr>
          <p:nvPr/>
        </p:nvSpPr>
        <p:spPr bwMode="auto">
          <a:xfrm>
            <a:off x="7610475" y="6477000"/>
            <a:ext cx="1457325" cy="304800"/>
          </a:xfrm>
          <a:prstGeom prst="rect">
            <a:avLst/>
          </a:prstGeom>
          <a:noFill/>
          <a:ln w="9525">
            <a:noFill/>
            <a:miter lim="800000"/>
            <a:headEnd/>
            <a:tailEnd/>
          </a:ln>
        </p:spPr>
        <p:txBody>
          <a:bodyPr wrap="none">
            <a:spAutoFit/>
          </a:bodyPr>
          <a:lstStyle/>
          <a:p>
            <a:pPr algn="ctr"/>
            <a:r>
              <a:rPr lang="en-US" sz="1400"/>
              <a:t>Source: S. Seitz</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p:txBody>
          <a:bodyPr/>
          <a:lstStyle/>
          <a:p>
            <a:r>
              <a:rPr lang="en-US" smtClean="0"/>
              <a:t>Derivative of Gaussian filter</a:t>
            </a:r>
          </a:p>
        </p:txBody>
      </p:sp>
      <p:sp>
        <p:nvSpPr>
          <p:cNvPr id="1051662" name="Rectangle 14"/>
          <p:cNvSpPr>
            <a:spLocks noGrp="1" noChangeArrowheads="1"/>
          </p:cNvSpPr>
          <p:nvPr>
            <p:ph type="body" idx="1"/>
          </p:nvPr>
        </p:nvSpPr>
        <p:spPr>
          <a:xfrm>
            <a:off x="2667000" y="4267200"/>
            <a:ext cx="3886200" cy="1905000"/>
          </a:xfrm>
        </p:spPr>
        <p:txBody>
          <a:bodyPr/>
          <a:lstStyle/>
          <a:p>
            <a:r>
              <a:rPr lang="en-US" smtClean="0"/>
              <a:t>Is this filter separable?</a:t>
            </a:r>
          </a:p>
        </p:txBody>
      </p:sp>
      <p:graphicFrame>
        <p:nvGraphicFramePr>
          <p:cNvPr id="8194" name="Object 8"/>
          <p:cNvGraphicFramePr>
            <a:graphicFrameLocks noChangeAspect="1"/>
          </p:cNvGraphicFramePr>
          <p:nvPr>
            <p:ph sz="quarter" idx="4294967295"/>
          </p:nvPr>
        </p:nvGraphicFramePr>
        <p:xfrm>
          <a:off x="0" y="1638300"/>
          <a:ext cx="3632200" cy="2552700"/>
        </p:xfrm>
        <a:graphic>
          <a:graphicData uri="http://schemas.openxmlformats.org/presentationml/2006/ole">
            <p:oleObj spid="_x0000_s8194" name="Photo Editor Photo" r:id="rId4" imgW="4133333" imgH="2905531" progId="">
              <p:embed/>
            </p:oleObj>
          </a:graphicData>
        </a:graphic>
      </p:graphicFrame>
      <p:sp>
        <p:nvSpPr>
          <p:cNvPr id="8198" name="Text Box 7"/>
          <p:cNvSpPr txBox="1">
            <a:spLocks noChangeArrowheads="1"/>
          </p:cNvSpPr>
          <p:nvPr/>
        </p:nvSpPr>
        <p:spPr bwMode="auto">
          <a:xfrm>
            <a:off x="3505200" y="2628900"/>
            <a:ext cx="1427163" cy="457200"/>
          </a:xfrm>
          <a:prstGeom prst="rect">
            <a:avLst/>
          </a:prstGeom>
          <a:noFill/>
          <a:ln w="9525">
            <a:noFill/>
            <a:miter lim="800000"/>
            <a:headEnd/>
            <a:tailEnd/>
          </a:ln>
        </p:spPr>
        <p:txBody>
          <a:bodyPr wrap="none">
            <a:spAutoFit/>
          </a:bodyPr>
          <a:lstStyle/>
          <a:p>
            <a:r>
              <a:rPr lang="en-US"/>
              <a:t>* [1 -1] = </a:t>
            </a:r>
          </a:p>
        </p:txBody>
      </p:sp>
      <p:graphicFrame>
        <p:nvGraphicFramePr>
          <p:cNvPr id="8195" name="Object 10"/>
          <p:cNvGraphicFramePr>
            <a:graphicFrameLocks noChangeAspect="1"/>
          </p:cNvGraphicFramePr>
          <p:nvPr>
            <p:ph sz="quarter" idx="4294967295"/>
          </p:nvPr>
        </p:nvGraphicFramePr>
        <p:xfrm>
          <a:off x="5334000" y="2171700"/>
          <a:ext cx="3810000" cy="1668463"/>
        </p:xfrm>
        <a:graphic>
          <a:graphicData uri="http://schemas.openxmlformats.org/presentationml/2006/ole">
            <p:oleObj spid="_x0000_s8195" name="Photo Editor Photo" r:id="rId5" imgW="6001588" imgH="2629267"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166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66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p:cNvSpPr>
            <a:spLocks noGrp="1" noChangeArrowheads="1"/>
          </p:cNvSpPr>
          <p:nvPr>
            <p:ph type="body" idx="1"/>
          </p:nvPr>
        </p:nvSpPr>
        <p:spPr>
          <a:xfrm>
            <a:off x="685800" y="5181600"/>
            <a:ext cx="7772400" cy="1371600"/>
          </a:xfrm>
        </p:spPr>
        <p:txBody>
          <a:bodyPr>
            <a:normAutofit fontScale="92500"/>
          </a:bodyPr>
          <a:lstStyle/>
          <a:p>
            <a:pPr>
              <a:buFont typeface="Arial" pitchFamily="34" charset="0"/>
              <a:buChar char="•"/>
              <a:defRPr/>
            </a:pPr>
            <a:r>
              <a:rPr lang="en-US" smtClean="0"/>
              <a:t>Smoothed derivative removes noise, but blurs edge. Also finds edges at different “scales”.</a:t>
            </a:r>
          </a:p>
        </p:txBody>
      </p:sp>
      <p:pic>
        <p:nvPicPr>
          <p:cNvPr id="20483" name="Picture 2"/>
          <p:cNvPicPr>
            <a:picLocks noChangeAspect="1" noChangeArrowheads="1"/>
          </p:cNvPicPr>
          <p:nvPr/>
        </p:nvPicPr>
        <p:blipFill>
          <a:blip r:embed="rId3" cstate="print"/>
          <a:srcRect/>
          <a:stretch>
            <a:fillRect/>
          </a:stretch>
        </p:blipFill>
        <p:spPr bwMode="auto">
          <a:xfrm>
            <a:off x="153988" y="990600"/>
            <a:ext cx="2970212" cy="3276600"/>
          </a:xfrm>
          <a:prstGeom prst="rect">
            <a:avLst/>
          </a:prstGeom>
          <a:noFill/>
          <a:ln w="9525">
            <a:noFill/>
            <a:miter lim="800000"/>
            <a:headEnd/>
            <a:tailEnd/>
          </a:ln>
        </p:spPr>
      </p:pic>
      <p:pic>
        <p:nvPicPr>
          <p:cNvPr id="20484" name="Picture 3"/>
          <p:cNvPicPr>
            <a:picLocks noChangeAspect="1" noChangeArrowheads="1"/>
          </p:cNvPicPr>
          <p:nvPr/>
        </p:nvPicPr>
        <p:blipFill>
          <a:blip r:embed="rId4" cstate="print"/>
          <a:srcRect/>
          <a:stretch>
            <a:fillRect/>
          </a:stretch>
        </p:blipFill>
        <p:spPr bwMode="auto">
          <a:xfrm>
            <a:off x="3125788" y="990600"/>
            <a:ext cx="2970212" cy="3276600"/>
          </a:xfrm>
          <a:prstGeom prst="rect">
            <a:avLst/>
          </a:prstGeom>
          <a:noFill/>
          <a:ln w="9525">
            <a:noFill/>
            <a:miter lim="800000"/>
            <a:headEnd/>
            <a:tailEnd/>
          </a:ln>
        </p:spPr>
      </p:pic>
      <p:pic>
        <p:nvPicPr>
          <p:cNvPr id="20485" name="Picture 4"/>
          <p:cNvPicPr>
            <a:picLocks noChangeAspect="1" noChangeArrowheads="1"/>
          </p:cNvPicPr>
          <p:nvPr/>
        </p:nvPicPr>
        <p:blipFill>
          <a:blip r:embed="rId5" cstate="print"/>
          <a:srcRect/>
          <a:stretch>
            <a:fillRect/>
          </a:stretch>
        </p:blipFill>
        <p:spPr bwMode="auto">
          <a:xfrm>
            <a:off x="6097588" y="990600"/>
            <a:ext cx="2970212" cy="3276600"/>
          </a:xfrm>
          <a:prstGeom prst="rect">
            <a:avLst/>
          </a:prstGeom>
          <a:noFill/>
          <a:ln w="9525">
            <a:noFill/>
            <a:miter lim="800000"/>
            <a:headEnd/>
            <a:tailEnd/>
          </a:ln>
        </p:spPr>
      </p:pic>
      <p:sp>
        <p:nvSpPr>
          <p:cNvPr id="20486" name="Text Box 6"/>
          <p:cNvSpPr txBox="1">
            <a:spLocks noChangeArrowheads="1"/>
          </p:cNvSpPr>
          <p:nvPr/>
        </p:nvSpPr>
        <p:spPr bwMode="auto">
          <a:xfrm>
            <a:off x="1114425" y="4340225"/>
            <a:ext cx="1066800" cy="457200"/>
          </a:xfrm>
          <a:prstGeom prst="rect">
            <a:avLst/>
          </a:prstGeom>
          <a:noFill/>
          <a:ln w="9525">
            <a:noFill/>
            <a:miter lim="800000"/>
            <a:headEnd/>
            <a:tailEnd/>
          </a:ln>
        </p:spPr>
        <p:txBody>
          <a:bodyPr wrap="none">
            <a:spAutoFit/>
          </a:bodyPr>
          <a:lstStyle/>
          <a:p>
            <a:r>
              <a:rPr lang="en-US"/>
              <a:t>1 pixel</a:t>
            </a:r>
          </a:p>
        </p:txBody>
      </p:sp>
      <p:sp>
        <p:nvSpPr>
          <p:cNvPr id="20487" name="Text Box 7"/>
          <p:cNvSpPr txBox="1">
            <a:spLocks noChangeArrowheads="1"/>
          </p:cNvSpPr>
          <p:nvPr/>
        </p:nvSpPr>
        <p:spPr bwMode="auto">
          <a:xfrm>
            <a:off x="4119563" y="4340225"/>
            <a:ext cx="1219200" cy="457200"/>
          </a:xfrm>
          <a:prstGeom prst="rect">
            <a:avLst/>
          </a:prstGeom>
          <a:noFill/>
          <a:ln w="9525">
            <a:noFill/>
            <a:miter lim="800000"/>
            <a:headEnd/>
            <a:tailEnd/>
          </a:ln>
        </p:spPr>
        <p:txBody>
          <a:bodyPr wrap="none">
            <a:spAutoFit/>
          </a:bodyPr>
          <a:lstStyle/>
          <a:p>
            <a:r>
              <a:rPr lang="en-US"/>
              <a:t>3 pixels</a:t>
            </a:r>
          </a:p>
        </p:txBody>
      </p:sp>
      <p:sp>
        <p:nvSpPr>
          <p:cNvPr id="20488" name="Text Box 8"/>
          <p:cNvSpPr txBox="1">
            <a:spLocks noChangeArrowheads="1"/>
          </p:cNvSpPr>
          <p:nvPr/>
        </p:nvSpPr>
        <p:spPr bwMode="auto">
          <a:xfrm>
            <a:off x="7091363" y="4340225"/>
            <a:ext cx="1219200" cy="457200"/>
          </a:xfrm>
          <a:prstGeom prst="rect">
            <a:avLst/>
          </a:prstGeom>
          <a:noFill/>
          <a:ln w="9525">
            <a:noFill/>
            <a:miter lim="800000"/>
            <a:headEnd/>
            <a:tailEnd/>
          </a:ln>
        </p:spPr>
        <p:txBody>
          <a:bodyPr wrap="none">
            <a:spAutoFit/>
          </a:bodyPr>
          <a:lstStyle/>
          <a:p>
            <a:r>
              <a:rPr lang="en-US"/>
              <a:t>7 pixels</a:t>
            </a:r>
          </a:p>
        </p:txBody>
      </p:sp>
      <p:sp>
        <p:nvSpPr>
          <p:cNvPr id="20489" name="Rectangle 9"/>
          <p:cNvSpPr>
            <a:spLocks noGrp="1" noChangeArrowheads="1"/>
          </p:cNvSpPr>
          <p:nvPr>
            <p:ph type="title"/>
          </p:nvPr>
        </p:nvSpPr>
        <p:spPr/>
        <p:txBody>
          <a:bodyPr/>
          <a:lstStyle/>
          <a:p>
            <a:r>
              <a:rPr lang="en-US" sz="3000" smtClean="0"/>
              <a:t>Tradeoff between smoothing and localization</a:t>
            </a:r>
          </a:p>
        </p:txBody>
      </p:sp>
      <p:sp>
        <p:nvSpPr>
          <p:cNvPr id="20490" name="Text Box 11"/>
          <p:cNvSpPr txBox="1">
            <a:spLocks noChangeArrowheads="1"/>
          </p:cNvSpPr>
          <p:nvPr/>
        </p:nvSpPr>
        <p:spPr bwMode="auto">
          <a:xfrm>
            <a:off x="7342188" y="6477000"/>
            <a:ext cx="1662112" cy="304800"/>
          </a:xfrm>
          <a:prstGeom prst="rect">
            <a:avLst/>
          </a:prstGeom>
          <a:noFill/>
          <a:ln w="9525">
            <a:noFill/>
            <a:miter lim="800000"/>
            <a:headEnd/>
            <a:tailEnd/>
          </a:ln>
        </p:spPr>
        <p:txBody>
          <a:bodyPr wrap="none">
            <a:spAutoFit/>
          </a:bodyPr>
          <a:lstStyle/>
          <a:p>
            <a:pPr algn="ctr"/>
            <a:r>
              <a:rPr lang="en-US" sz="1400"/>
              <a:t>Source: D. Forsyth</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Rectangle 7"/>
          <p:cNvSpPr>
            <a:spLocks noGrp="1" noChangeArrowheads="1"/>
          </p:cNvSpPr>
          <p:nvPr>
            <p:ph type="body" idx="1"/>
          </p:nvPr>
        </p:nvSpPr>
        <p:spPr>
          <a:xfrm>
            <a:off x="381000" y="4419600"/>
            <a:ext cx="8153400" cy="2133600"/>
          </a:xfrm>
        </p:spPr>
        <p:txBody>
          <a:bodyPr>
            <a:normAutofit fontScale="92500"/>
          </a:bodyPr>
          <a:lstStyle/>
          <a:p>
            <a:pPr>
              <a:buFontTx/>
              <a:buChar char="•"/>
              <a:defRPr/>
            </a:pPr>
            <a:r>
              <a:rPr lang="en-US" smtClean="0"/>
              <a:t>The gradient magnitude is large along a thick “trail” or “ridge,” so how do we identify the actual edge points?</a:t>
            </a:r>
          </a:p>
          <a:p>
            <a:pPr>
              <a:buFontTx/>
              <a:buChar char="•"/>
              <a:defRPr/>
            </a:pPr>
            <a:r>
              <a:rPr lang="en-US" smtClean="0"/>
              <a:t>How do we link the edge points to form curves?</a:t>
            </a:r>
          </a:p>
        </p:txBody>
      </p:sp>
      <p:pic>
        <p:nvPicPr>
          <p:cNvPr id="21507" name="Picture 4"/>
          <p:cNvPicPr>
            <a:picLocks noChangeAspect="1" noChangeArrowheads="1"/>
          </p:cNvPicPr>
          <p:nvPr/>
        </p:nvPicPr>
        <p:blipFill>
          <a:blip r:embed="rId3" cstate="print"/>
          <a:srcRect/>
          <a:stretch>
            <a:fillRect/>
          </a:stretch>
        </p:blipFill>
        <p:spPr bwMode="auto">
          <a:xfrm>
            <a:off x="2954338" y="990600"/>
            <a:ext cx="3065462" cy="3352800"/>
          </a:xfrm>
          <a:prstGeom prst="rect">
            <a:avLst/>
          </a:prstGeom>
          <a:noFill/>
          <a:ln w="9525">
            <a:noFill/>
            <a:miter lim="800000"/>
            <a:headEnd/>
            <a:tailEnd/>
          </a:ln>
        </p:spPr>
      </p:pic>
      <p:sp>
        <p:nvSpPr>
          <p:cNvPr id="21508" name="Rectangle 6"/>
          <p:cNvSpPr>
            <a:spLocks noGrp="1" noChangeArrowheads="1"/>
          </p:cNvSpPr>
          <p:nvPr>
            <p:ph type="title"/>
          </p:nvPr>
        </p:nvSpPr>
        <p:spPr/>
        <p:txBody>
          <a:bodyPr/>
          <a:lstStyle/>
          <a:p>
            <a:r>
              <a:rPr lang="en-US" smtClean="0"/>
              <a:t>Implementation issues</a:t>
            </a:r>
          </a:p>
        </p:txBody>
      </p:sp>
      <p:sp>
        <p:nvSpPr>
          <p:cNvPr id="21509" name="Text Box 8"/>
          <p:cNvSpPr txBox="1">
            <a:spLocks noChangeArrowheads="1"/>
          </p:cNvSpPr>
          <p:nvPr/>
        </p:nvSpPr>
        <p:spPr bwMode="auto">
          <a:xfrm>
            <a:off x="7342188" y="6477000"/>
            <a:ext cx="1662112" cy="304800"/>
          </a:xfrm>
          <a:prstGeom prst="rect">
            <a:avLst/>
          </a:prstGeom>
          <a:noFill/>
          <a:ln w="9525">
            <a:noFill/>
            <a:miter lim="800000"/>
            <a:headEnd/>
            <a:tailEnd/>
          </a:ln>
        </p:spPr>
        <p:txBody>
          <a:bodyPr wrap="none">
            <a:spAutoFit/>
          </a:bodyPr>
          <a:lstStyle/>
          <a:p>
            <a:pPr algn="ctr"/>
            <a:r>
              <a:rPr lang="en-US" sz="1400"/>
              <a:t>Source: D. Forsyth</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Designing an edge detector</a:t>
            </a:r>
          </a:p>
        </p:txBody>
      </p:sp>
      <p:sp>
        <p:nvSpPr>
          <p:cNvPr id="1098755" name="Rectangle 3"/>
          <p:cNvSpPr>
            <a:spLocks noGrp="1" noChangeArrowheads="1"/>
          </p:cNvSpPr>
          <p:nvPr>
            <p:ph type="body" idx="1"/>
          </p:nvPr>
        </p:nvSpPr>
        <p:spPr>
          <a:xfrm>
            <a:off x="381000" y="914400"/>
            <a:ext cx="8458200" cy="5257800"/>
          </a:xfrm>
        </p:spPr>
        <p:txBody>
          <a:bodyPr>
            <a:normAutofit fontScale="92500" lnSpcReduction="20000"/>
          </a:bodyPr>
          <a:lstStyle/>
          <a:p>
            <a:pPr>
              <a:buFontTx/>
              <a:buChar char="•"/>
            </a:pPr>
            <a:r>
              <a:rPr lang="en-US" dirty="0" smtClean="0"/>
              <a:t>Criteria for a good edge detector:</a:t>
            </a:r>
          </a:p>
          <a:p>
            <a:pPr lvl="1"/>
            <a:r>
              <a:rPr lang="en-US" b="1" dirty="0" smtClean="0"/>
              <a:t>Good detection:</a:t>
            </a:r>
            <a:r>
              <a:rPr lang="en-US" dirty="0" smtClean="0"/>
              <a:t> the optimal detector should find all real edges, ignoring noise or other artifacts</a:t>
            </a:r>
          </a:p>
          <a:p>
            <a:pPr lvl="1"/>
            <a:r>
              <a:rPr lang="en-US" b="1" dirty="0" smtClean="0"/>
              <a:t>Good localization</a:t>
            </a:r>
          </a:p>
          <a:p>
            <a:pPr lvl="2"/>
            <a:r>
              <a:rPr lang="en-US" sz="2800" dirty="0" smtClean="0"/>
              <a:t>the edges detected must be as close as possible to the true edges</a:t>
            </a:r>
          </a:p>
          <a:p>
            <a:pPr lvl="2"/>
            <a:r>
              <a:rPr lang="en-US" sz="2800" dirty="0" smtClean="0"/>
              <a:t>the detector must return one point only for each true edge point</a:t>
            </a:r>
          </a:p>
          <a:p>
            <a:r>
              <a:rPr lang="en-US" sz="3600" dirty="0" smtClean="0"/>
              <a:t>Cues of edge detection</a:t>
            </a:r>
          </a:p>
          <a:p>
            <a:pPr lvl="1"/>
            <a:r>
              <a:rPr lang="en-US" dirty="0" smtClean="0"/>
              <a:t>Differences in color, intensity, or texture across the boundary</a:t>
            </a:r>
          </a:p>
          <a:p>
            <a:pPr lvl="1"/>
            <a:r>
              <a:rPr lang="en-US" dirty="0" smtClean="0"/>
              <a:t>Continuity and closure</a:t>
            </a:r>
          </a:p>
          <a:p>
            <a:pPr lvl="1"/>
            <a:r>
              <a:rPr lang="en-US" dirty="0" smtClean="0"/>
              <a:t>High-level knowledge</a:t>
            </a:r>
          </a:p>
          <a:p>
            <a:pPr lvl="1"/>
            <a:endParaRPr lang="en-US" dirty="0" smtClean="0"/>
          </a:p>
        </p:txBody>
      </p:sp>
      <p:sp>
        <p:nvSpPr>
          <p:cNvPr id="22532" name="Text Box 5"/>
          <p:cNvSpPr txBox="1">
            <a:spLocks noChangeArrowheads="1"/>
          </p:cNvSpPr>
          <p:nvPr/>
        </p:nvSpPr>
        <p:spPr bwMode="auto">
          <a:xfrm>
            <a:off x="7519988" y="6553200"/>
            <a:ext cx="1592262" cy="304800"/>
          </a:xfrm>
          <a:prstGeom prst="rect">
            <a:avLst/>
          </a:prstGeom>
          <a:noFill/>
          <a:ln w="9525">
            <a:noFill/>
            <a:miter lim="800000"/>
            <a:headEnd/>
            <a:tailEnd/>
          </a:ln>
        </p:spPr>
        <p:txBody>
          <a:bodyPr wrap="none">
            <a:spAutoFit/>
          </a:bodyPr>
          <a:lstStyle/>
          <a:p>
            <a:pPr algn="ctr"/>
            <a:r>
              <a:rPr lang="en-US" sz="1400" dirty="0"/>
              <a:t>Source: L. Fei-Fei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875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875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875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875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9875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875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9875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987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55" grpId="0" uiExpand="1" build="p" bldLvl="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t>Canny edge detector</a:t>
            </a:r>
          </a:p>
        </p:txBody>
      </p:sp>
      <p:sp>
        <p:nvSpPr>
          <p:cNvPr id="19459" name="Rectangle 3"/>
          <p:cNvSpPr>
            <a:spLocks noGrp="1" noChangeArrowheads="1"/>
          </p:cNvSpPr>
          <p:nvPr>
            <p:ph type="body" idx="1"/>
          </p:nvPr>
        </p:nvSpPr>
        <p:spPr>
          <a:xfrm>
            <a:off x="685800" y="1066800"/>
            <a:ext cx="7772400" cy="3886200"/>
          </a:xfrm>
        </p:spPr>
        <p:txBody>
          <a:bodyPr>
            <a:normAutofit lnSpcReduction="10000"/>
          </a:bodyPr>
          <a:lstStyle/>
          <a:p>
            <a:pPr>
              <a:buFontTx/>
              <a:buChar char="•"/>
              <a:defRPr/>
            </a:pPr>
            <a:r>
              <a:rPr lang="en-US" smtClean="0"/>
              <a:t>This is probably the most widely used edge detector in computer vision</a:t>
            </a:r>
          </a:p>
          <a:p>
            <a:pPr>
              <a:buFontTx/>
              <a:buChar char="•"/>
              <a:defRPr/>
            </a:pPr>
            <a:r>
              <a:rPr lang="en-US" smtClean="0"/>
              <a:t>Theoretical model: step-edges corrupted by additive Gaussian noise</a:t>
            </a:r>
          </a:p>
          <a:p>
            <a:pPr>
              <a:buFontTx/>
              <a:buChar char="•"/>
              <a:defRPr/>
            </a:pPr>
            <a:r>
              <a:rPr lang="en-US" smtClean="0"/>
              <a:t>Canny has shown that the first derivative of the Gaussian closely approximates the operator that optimizes the product of </a:t>
            </a:r>
            <a:r>
              <a:rPr lang="en-US" i="1" smtClean="0"/>
              <a:t>signal-to-noise ratio</a:t>
            </a:r>
            <a:r>
              <a:rPr lang="en-US" smtClean="0"/>
              <a:t> and localization</a:t>
            </a:r>
          </a:p>
        </p:txBody>
      </p:sp>
      <p:sp>
        <p:nvSpPr>
          <p:cNvPr id="23556" name="Rectangle 4"/>
          <p:cNvSpPr>
            <a:spLocks noChangeArrowheads="1"/>
          </p:cNvSpPr>
          <p:nvPr/>
        </p:nvSpPr>
        <p:spPr bwMode="auto">
          <a:xfrm>
            <a:off x="457200" y="5532438"/>
            <a:ext cx="8229600" cy="701675"/>
          </a:xfrm>
          <a:prstGeom prst="rect">
            <a:avLst/>
          </a:prstGeom>
          <a:noFill/>
          <a:ln w="9525">
            <a:noFill/>
            <a:miter lim="800000"/>
            <a:headEnd/>
            <a:tailEnd/>
          </a:ln>
        </p:spPr>
        <p:txBody>
          <a:bodyPr anchor="ctr">
            <a:spAutoFit/>
          </a:bodyPr>
          <a:lstStyle/>
          <a:p>
            <a:r>
              <a:rPr lang="en-US" sz="2000"/>
              <a:t>J. Canny, </a:t>
            </a:r>
            <a:r>
              <a:rPr lang="en-US" sz="2000" b="1" i="1">
                <a:hlinkClick r:id="rId3"/>
              </a:rPr>
              <a:t>A Computational Approach To Edge Detection</a:t>
            </a:r>
            <a:r>
              <a:rPr lang="en-US" sz="2000"/>
              <a:t>, IEEE Trans. Pattern Analysis and Machine Intelligence, 8:679-714, 1986. </a:t>
            </a:r>
          </a:p>
        </p:txBody>
      </p:sp>
      <p:sp>
        <p:nvSpPr>
          <p:cNvPr id="23557" name="Text Box 5"/>
          <p:cNvSpPr txBox="1">
            <a:spLocks noChangeArrowheads="1"/>
          </p:cNvSpPr>
          <p:nvPr/>
        </p:nvSpPr>
        <p:spPr bwMode="auto">
          <a:xfrm>
            <a:off x="7519988" y="6553200"/>
            <a:ext cx="1592262" cy="304800"/>
          </a:xfrm>
          <a:prstGeom prst="rect">
            <a:avLst/>
          </a:prstGeom>
          <a:noFill/>
          <a:ln w="9525">
            <a:noFill/>
            <a:miter lim="800000"/>
            <a:headEnd/>
            <a:tailEnd/>
          </a:ln>
        </p:spPr>
        <p:txBody>
          <a:bodyPr wrap="none">
            <a:spAutoFit/>
          </a:bodyPr>
          <a:lstStyle/>
          <a:p>
            <a:pPr algn="ctr"/>
            <a:r>
              <a:rPr lang="en-US" sz="1400"/>
              <a:t>Source: L. Fei-Fei</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Note about Matlab’s Canny detector</a:t>
            </a:r>
          </a:p>
        </p:txBody>
      </p:sp>
      <p:sp>
        <p:nvSpPr>
          <p:cNvPr id="24579" name="Content Placeholder 2"/>
          <p:cNvSpPr>
            <a:spLocks noGrp="1"/>
          </p:cNvSpPr>
          <p:nvPr>
            <p:ph idx="1"/>
          </p:nvPr>
        </p:nvSpPr>
        <p:spPr/>
        <p:txBody>
          <a:bodyPr/>
          <a:lstStyle/>
          <a:p>
            <a:r>
              <a:rPr lang="en-US" smtClean="0"/>
              <a:t>Small errors in implementation</a:t>
            </a:r>
          </a:p>
          <a:p>
            <a:pPr lvl="1"/>
            <a:r>
              <a:rPr lang="en-US" smtClean="0"/>
              <a:t>Gaussian function not properly normalized</a:t>
            </a:r>
          </a:p>
          <a:p>
            <a:pPr lvl="1"/>
            <a:r>
              <a:rPr lang="en-US" smtClean="0"/>
              <a:t>First filters with a Gaussian, then a difference of Gaussian (equivalent to filtering with a larger Gaussian and taking difference)</a:t>
            </a:r>
          </a:p>
          <a:p>
            <a:pPr lvl="1"/>
            <a:endParaRPr lang="en-US" smtClean="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mtClean="0"/>
              <a:t>Example</a:t>
            </a:r>
          </a:p>
        </p:txBody>
      </p:sp>
      <p:sp>
        <p:nvSpPr>
          <p:cNvPr id="25603" name="Rectangle 3"/>
          <p:cNvSpPr>
            <a:spLocks noGrp="1" noChangeArrowheads="1"/>
          </p:cNvSpPr>
          <p:nvPr>
            <p:ph type="body" idx="1"/>
          </p:nvPr>
        </p:nvSpPr>
        <p:spPr>
          <a:xfrm>
            <a:off x="685800" y="5791200"/>
            <a:ext cx="7772400" cy="609600"/>
          </a:xfrm>
        </p:spPr>
        <p:txBody>
          <a:bodyPr/>
          <a:lstStyle/>
          <a:p>
            <a:pPr algn="ctr">
              <a:buFont typeface="Arial" charset="0"/>
              <a:buNone/>
            </a:pPr>
            <a:r>
              <a:rPr lang="en-US" smtClean="0"/>
              <a:t>original image (Lena)</a:t>
            </a:r>
          </a:p>
        </p:txBody>
      </p:sp>
      <p:pic>
        <p:nvPicPr>
          <p:cNvPr id="25604" name="Picture 4" descr="lena"/>
          <p:cNvPicPr>
            <a:picLocks noChangeAspect="1" noChangeArrowheads="1"/>
          </p:cNvPicPr>
          <p:nvPr/>
        </p:nvPicPr>
        <p:blipFill>
          <a:blip r:embed="rId3" cstate="print"/>
          <a:srcRect/>
          <a:stretch>
            <a:fillRect/>
          </a:stretch>
        </p:blipFill>
        <p:spPr bwMode="auto">
          <a:xfrm>
            <a:off x="2514600" y="1250950"/>
            <a:ext cx="4387850" cy="438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smtClean="0"/>
              <a:t>Derivative of Gaussian filter</a:t>
            </a:r>
          </a:p>
        </p:txBody>
      </p:sp>
      <p:pic>
        <p:nvPicPr>
          <p:cNvPr id="26627" name="Picture 4"/>
          <p:cNvPicPr>
            <a:picLocks noChangeAspect="1" noChangeArrowheads="1"/>
          </p:cNvPicPr>
          <p:nvPr/>
        </p:nvPicPr>
        <p:blipFill>
          <a:blip r:embed="rId3" cstate="print"/>
          <a:srcRect/>
          <a:stretch>
            <a:fillRect/>
          </a:stretch>
        </p:blipFill>
        <p:spPr bwMode="auto">
          <a:xfrm>
            <a:off x="2057400" y="4114800"/>
            <a:ext cx="1752600" cy="1752600"/>
          </a:xfrm>
          <a:prstGeom prst="rect">
            <a:avLst/>
          </a:prstGeom>
          <a:noFill/>
          <a:ln w="9525">
            <a:noFill/>
            <a:miter lim="800000"/>
            <a:headEnd/>
            <a:tailEnd/>
          </a:ln>
        </p:spPr>
      </p:pic>
      <p:pic>
        <p:nvPicPr>
          <p:cNvPr id="26628" name="Picture 5"/>
          <p:cNvPicPr>
            <a:picLocks noChangeAspect="1" noChangeArrowheads="1"/>
          </p:cNvPicPr>
          <p:nvPr/>
        </p:nvPicPr>
        <p:blipFill>
          <a:blip r:embed="rId4" cstate="print"/>
          <a:srcRect/>
          <a:stretch>
            <a:fillRect/>
          </a:stretch>
        </p:blipFill>
        <p:spPr bwMode="auto">
          <a:xfrm>
            <a:off x="5486400" y="4114800"/>
            <a:ext cx="1752600" cy="1752600"/>
          </a:xfrm>
          <a:prstGeom prst="rect">
            <a:avLst/>
          </a:prstGeom>
          <a:noFill/>
          <a:ln w="9525">
            <a:noFill/>
            <a:miter lim="800000"/>
            <a:headEnd/>
            <a:tailEnd/>
          </a:ln>
        </p:spPr>
      </p:pic>
      <p:pic>
        <p:nvPicPr>
          <p:cNvPr id="26629" name="Picture 6"/>
          <p:cNvPicPr>
            <a:picLocks noChangeAspect="1" noChangeArrowheads="1"/>
          </p:cNvPicPr>
          <p:nvPr/>
        </p:nvPicPr>
        <p:blipFill>
          <a:blip r:embed="rId5" cstate="print"/>
          <a:srcRect/>
          <a:stretch>
            <a:fillRect/>
          </a:stretch>
        </p:blipFill>
        <p:spPr bwMode="auto">
          <a:xfrm>
            <a:off x="1219200" y="1006475"/>
            <a:ext cx="3429000" cy="2700338"/>
          </a:xfrm>
          <a:prstGeom prst="rect">
            <a:avLst/>
          </a:prstGeom>
          <a:noFill/>
          <a:ln w="9525">
            <a:noFill/>
            <a:miter lim="800000"/>
            <a:headEnd/>
            <a:tailEnd/>
          </a:ln>
        </p:spPr>
      </p:pic>
      <p:pic>
        <p:nvPicPr>
          <p:cNvPr id="26630" name="Picture 7"/>
          <p:cNvPicPr>
            <a:picLocks noChangeAspect="1" noChangeArrowheads="1"/>
          </p:cNvPicPr>
          <p:nvPr/>
        </p:nvPicPr>
        <p:blipFill>
          <a:blip r:embed="rId6" cstate="print"/>
          <a:srcRect/>
          <a:stretch>
            <a:fillRect/>
          </a:stretch>
        </p:blipFill>
        <p:spPr bwMode="auto">
          <a:xfrm>
            <a:off x="4572000" y="990600"/>
            <a:ext cx="3363913" cy="2759075"/>
          </a:xfrm>
          <a:prstGeom prst="rect">
            <a:avLst/>
          </a:prstGeom>
          <a:noFill/>
          <a:ln w="9525">
            <a:noFill/>
            <a:miter lim="800000"/>
            <a:headEnd/>
            <a:tailEnd/>
          </a:ln>
        </p:spPr>
      </p:pic>
      <p:sp>
        <p:nvSpPr>
          <p:cNvPr id="26631" name="Text Box 8"/>
          <p:cNvSpPr txBox="1">
            <a:spLocks noChangeArrowheads="1"/>
          </p:cNvSpPr>
          <p:nvPr/>
        </p:nvSpPr>
        <p:spPr bwMode="auto">
          <a:xfrm>
            <a:off x="2117725" y="3544888"/>
            <a:ext cx="1592263" cy="457200"/>
          </a:xfrm>
          <a:prstGeom prst="rect">
            <a:avLst/>
          </a:prstGeom>
          <a:noFill/>
          <a:ln w="9525">
            <a:noFill/>
            <a:miter lim="800000"/>
            <a:headEnd/>
            <a:tailEnd/>
          </a:ln>
        </p:spPr>
        <p:txBody>
          <a:bodyPr wrap="none">
            <a:spAutoFit/>
          </a:bodyPr>
          <a:lstStyle/>
          <a:p>
            <a:r>
              <a:rPr lang="en-US" i="1"/>
              <a:t>x</a:t>
            </a:r>
            <a:r>
              <a:rPr lang="en-US"/>
              <a:t>-direction</a:t>
            </a:r>
          </a:p>
        </p:txBody>
      </p:sp>
      <p:sp>
        <p:nvSpPr>
          <p:cNvPr id="26632" name="Text Box 9"/>
          <p:cNvSpPr txBox="1">
            <a:spLocks noChangeArrowheads="1"/>
          </p:cNvSpPr>
          <p:nvPr/>
        </p:nvSpPr>
        <p:spPr bwMode="auto">
          <a:xfrm>
            <a:off x="5570538" y="3505200"/>
            <a:ext cx="1592262" cy="457200"/>
          </a:xfrm>
          <a:prstGeom prst="rect">
            <a:avLst/>
          </a:prstGeom>
          <a:noFill/>
          <a:ln w="9525">
            <a:noFill/>
            <a:miter lim="800000"/>
            <a:headEnd/>
            <a:tailEnd/>
          </a:ln>
        </p:spPr>
        <p:txBody>
          <a:bodyPr wrap="none">
            <a:spAutoFit/>
          </a:bodyPr>
          <a:lstStyle/>
          <a:p>
            <a:r>
              <a:rPr lang="en-US" i="1"/>
              <a:t>y</a:t>
            </a:r>
            <a:r>
              <a:rPr lang="en-US"/>
              <a:t>-direction</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mtClean="0"/>
              <a:t>Compute Gradients (DoG)</a:t>
            </a:r>
          </a:p>
        </p:txBody>
      </p:sp>
      <p:pic>
        <p:nvPicPr>
          <p:cNvPr id="27651" name="Picture 4" descr="C:\Documents and Settings\Derek Hoiem\My Documents\Classes\Spring10 - Computer Vision\figs\7\lena_gmag.png"/>
          <p:cNvPicPr>
            <a:picLocks noChangeAspect="1" noChangeArrowheads="1"/>
          </p:cNvPicPr>
          <p:nvPr/>
        </p:nvPicPr>
        <p:blipFill>
          <a:blip r:embed="rId2" cstate="print"/>
          <a:srcRect/>
          <a:stretch>
            <a:fillRect/>
          </a:stretch>
        </p:blipFill>
        <p:spPr bwMode="auto">
          <a:xfrm>
            <a:off x="6172200" y="1981200"/>
            <a:ext cx="2925763" cy="2925763"/>
          </a:xfrm>
          <a:prstGeom prst="rect">
            <a:avLst/>
          </a:prstGeom>
          <a:noFill/>
          <a:ln w="9525">
            <a:noFill/>
            <a:miter lim="800000"/>
            <a:headEnd/>
            <a:tailEnd/>
          </a:ln>
        </p:spPr>
      </p:pic>
      <p:pic>
        <p:nvPicPr>
          <p:cNvPr id="27652" name="Picture 5" descr="C:\Documents and Settings\Derek Hoiem\My Documents\Classes\Spring10 - Computer Vision\figs\7\lena_gmag_x.png"/>
          <p:cNvPicPr>
            <a:picLocks noChangeAspect="1" noChangeArrowheads="1"/>
          </p:cNvPicPr>
          <p:nvPr/>
        </p:nvPicPr>
        <p:blipFill>
          <a:blip r:embed="rId3" cstate="print"/>
          <a:srcRect/>
          <a:stretch>
            <a:fillRect/>
          </a:stretch>
        </p:blipFill>
        <p:spPr bwMode="auto">
          <a:xfrm>
            <a:off x="0" y="1981200"/>
            <a:ext cx="2925763" cy="2925763"/>
          </a:xfrm>
          <a:prstGeom prst="rect">
            <a:avLst/>
          </a:prstGeom>
          <a:noFill/>
          <a:ln w="9525">
            <a:noFill/>
            <a:miter lim="800000"/>
            <a:headEnd/>
            <a:tailEnd/>
          </a:ln>
        </p:spPr>
      </p:pic>
      <p:pic>
        <p:nvPicPr>
          <p:cNvPr id="27653" name="Picture 6" descr="C:\Documents and Settings\Derek Hoiem\My Documents\Classes\Spring10 - Computer Vision\figs\7\lena_gmag_y.png"/>
          <p:cNvPicPr>
            <a:picLocks noChangeAspect="1" noChangeArrowheads="1"/>
          </p:cNvPicPr>
          <p:nvPr/>
        </p:nvPicPr>
        <p:blipFill>
          <a:blip r:embed="rId4" cstate="print"/>
          <a:srcRect/>
          <a:stretch>
            <a:fillRect/>
          </a:stretch>
        </p:blipFill>
        <p:spPr bwMode="auto">
          <a:xfrm>
            <a:off x="3124200" y="1981200"/>
            <a:ext cx="2925763" cy="2925763"/>
          </a:xfrm>
          <a:prstGeom prst="rect">
            <a:avLst/>
          </a:prstGeom>
          <a:noFill/>
          <a:ln w="9525">
            <a:noFill/>
            <a:miter lim="800000"/>
            <a:headEnd/>
            <a:tailEnd/>
          </a:ln>
        </p:spPr>
      </p:pic>
      <p:sp>
        <p:nvSpPr>
          <p:cNvPr id="27654" name="TextBox 6"/>
          <p:cNvSpPr txBox="1">
            <a:spLocks noChangeArrowheads="1"/>
          </p:cNvSpPr>
          <p:nvPr/>
        </p:nvSpPr>
        <p:spPr bwMode="auto">
          <a:xfrm>
            <a:off x="0" y="4876800"/>
            <a:ext cx="3124200" cy="369888"/>
          </a:xfrm>
          <a:prstGeom prst="rect">
            <a:avLst/>
          </a:prstGeom>
          <a:noFill/>
          <a:ln w="9525">
            <a:noFill/>
            <a:miter lim="800000"/>
            <a:headEnd/>
            <a:tailEnd/>
          </a:ln>
        </p:spPr>
        <p:txBody>
          <a:bodyPr>
            <a:spAutoFit/>
          </a:bodyPr>
          <a:lstStyle/>
          <a:p>
            <a:pPr algn="ctr"/>
            <a:r>
              <a:rPr lang="en-US"/>
              <a:t>X-Derivative of Gaussian</a:t>
            </a:r>
          </a:p>
        </p:txBody>
      </p:sp>
      <p:sp>
        <p:nvSpPr>
          <p:cNvPr id="27655" name="TextBox 7"/>
          <p:cNvSpPr txBox="1">
            <a:spLocks noChangeArrowheads="1"/>
          </p:cNvSpPr>
          <p:nvPr/>
        </p:nvSpPr>
        <p:spPr bwMode="auto">
          <a:xfrm>
            <a:off x="2971800" y="4876800"/>
            <a:ext cx="3124200" cy="369888"/>
          </a:xfrm>
          <a:prstGeom prst="rect">
            <a:avLst/>
          </a:prstGeom>
          <a:noFill/>
          <a:ln w="9525">
            <a:noFill/>
            <a:miter lim="800000"/>
            <a:headEnd/>
            <a:tailEnd/>
          </a:ln>
        </p:spPr>
        <p:txBody>
          <a:bodyPr>
            <a:spAutoFit/>
          </a:bodyPr>
          <a:lstStyle/>
          <a:p>
            <a:pPr algn="ctr"/>
            <a:r>
              <a:rPr lang="en-US"/>
              <a:t>Y-Derivative of Gaussian</a:t>
            </a:r>
          </a:p>
        </p:txBody>
      </p:sp>
      <p:sp>
        <p:nvSpPr>
          <p:cNvPr id="27656" name="TextBox 8"/>
          <p:cNvSpPr txBox="1">
            <a:spLocks noChangeArrowheads="1"/>
          </p:cNvSpPr>
          <p:nvPr/>
        </p:nvSpPr>
        <p:spPr bwMode="auto">
          <a:xfrm>
            <a:off x="6096000" y="4876800"/>
            <a:ext cx="3124200" cy="369888"/>
          </a:xfrm>
          <a:prstGeom prst="rect">
            <a:avLst/>
          </a:prstGeom>
          <a:noFill/>
          <a:ln w="9525">
            <a:noFill/>
            <a:miter lim="800000"/>
            <a:headEnd/>
            <a:tailEnd/>
          </a:ln>
        </p:spPr>
        <p:txBody>
          <a:bodyPr>
            <a:spAutoFit/>
          </a:bodyPr>
          <a:lstStyle/>
          <a:p>
            <a:pPr algn="ctr"/>
            <a:r>
              <a:rPr lang="en-US"/>
              <a:t>Gradient Magnitude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mtClean="0"/>
              <a:t>Last class</a:t>
            </a:r>
          </a:p>
        </p:txBody>
      </p:sp>
      <p:sp>
        <p:nvSpPr>
          <p:cNvPr id="11267" name="Content Placeholder 2"/>
          <p:cNvSpPr>
            <a:spLocks noGrp="1"/>
          </p:cNvSpPr>
          <p:nvPr>
            <p:ph idx="1"/>
          </p:nvPr>
        </p:nvSpPr>
        <p:spPr>
          <a:xfrm>
            <a:off x="457200" y="990600"/>
            <a:ext cx="8229600" cy="5867400"/>
          </a:xfrm>
        </p:spPr>
        <p:txBody>
          <a:bodyPr/>
          <a:lstStyle/>
          <a:p>
            <a:r>
              <a:rPr lang="en-US" sz="3600" dirty="0" smtClean="0"/>
              <a:t>How to use filters for</a:t>
            </a:r>
          </a:p>
          <a:p>
            <a:pPr lvl="1"/>
            <a:r>
              <a:rPr lang="en-US" dirty="0" smtClean="0"/>
              <a:t>Matching</a:t>
            </a:r>
            <a:endParaRPr lang="en-US" sz="3600" dirty="0" smtClean="0"/>
          </a:p>
          <a:p>
            <a:pPr lvl="1"/>
            <a:r>
              <a:rPr lang="en-US" dirty="0" err="1" smtClean="0"/>
              <a:t>Denoising</a:t>
            </a:r>
            <a:endParaRPr lang="en-US" dirty="0" smtClean="0"/>
          </a:p>
          <a:p>
            <a:pPr lvl="1"/>
            <a:r>
              <a:rPr lang="en-US" dirty="0" smtClean="0"/>
              <a:t>Compression</a:t>
            </a:r>
          </a:p>
          <a:p>
            <a:pPr lvl="1"/>
            <a:endParaRPr lang="en-US" dirty="0" smtClean="0"/>
          </a:p>
          <a:p>
            <a:r>
              <a:rPr lang="en-US" sz="3600" dirty="0" smtClean="0"/>
              <a:t>Image representation with pyramids</a:t>
            </a:r>
          </a:p>
          <a:p>
            <a:endParaRPr lang="en-US" sz="3600" dirty="0" smtClean="0"/>
          </a:p>
          <a:p>
            <a:r>
              <a:rPr lang="en-US" sz="3600" dirty="0" smtClean="0"/>
              <a:t>Texture and filter banks</a:t>
            </a:r>
          </a:p>
          <a:p>
            <a:pPr>
              <a:buFont typeface="Arial" charset="0"/>
              <a:buNone/>
            </a:pPr>
            <a:endParaRPr lang="en-US" sz="3600" dirty="0" smtClean="0"/>
          </a:p>
          <a:p>
            <a:pPr>
              <a:buFont typeface="Arial" charset="0"/>
              <a:buNone/>
            </a:pPr>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t>Get Orientation at Each Pixel</a:t>
            </a:r>
          </a:p>
        </p:txBody>
      </p:sp>
      <p:sp>
        <p:nvSpPr>
          <p:cNvPr id="28675" name="Content Placeholder 2"/>
          <p:cNvSpPr>
            <a:spLocks noGrp="1"/>
          </p:cNvSpPr>
          <p:nvPr>
            <p:ph idx="1"/>
          </p:nvPr>
        </p:nvSpPr>
        <p:spPr/>
        <p:txBody>
          <a:bodyPr/>
          <a:lstStyle/>
          <a:p>
            <a:r>
              <a:rPr lang="en-US" sz="2400" smtClean="0"/>
              <a:t>Threshold at minimum level</a:t>
            </a:r>
          </a:p>
          <a:p>
            <a:r>
              <a:rPr lang="en-US" sz="2400" smtClean="0"/>
              <a:t>Get orientation</a:t>
            </a:r>
          </a:p>
        </p:txBody>
      </p:sp>
      <p:pic>
        <p:nvPicPr>
          <p:cNvPr id="28676" name="Picture 2" descr="C:\Documents and Settings\Derek Hoiem\My Documents\Classes\Spring10 - Computer Vision\figs\7\lena_edge_dir.png"/>
          <p:cNvPicPr>
            <a:picLocks noChangeAspect="1" noChangeArrowheads="1"/>
          </p:cNvPicPr>
          <p:nvPr/>
        </p:nvPicPr>
        <p:blipFill>
          <a:blip r:embed="rId2" cstate="print"/>
          <a:srcRect/>
          <a:stretch>
            <a:fillRect/>
          </a:stretch>
        </p:blipFill>
        <p:spPr bwMode="auto">
          <a:xfrm>
            <a:off x="533400" y="1981200"/>
            <a:ext cx="4876800" cy="4876800"/>
          </a:xfrm>
          <a:prstGeom prst="rect">
            <a:avLst/>
          </a:prstGeom>
          <a:noFill/>
          <a:ln w="9525">
            <a:noFill/>
            <a:miter lim="800000"/>
            <a:headEnd/>
            <a:tailEnd/>
          </a:ln>
        </p:spPr>
      </p:pic>
      <p:sp>
        <p:nvSpPr>
          <p:cNvPr id="28677" name="TextBox 8"/>
          <p:cNvSpPr txBox="1">
            <a:spLocks noChangeArrowheads="1"/>
          </p:cNvSpPr>
          <p:nvPr/>
        </p:nvSpPr>
        <p:spPr bwMode="auto">
          <a:xfrm>
            <a:off x="5791200" y="2057400"/>
            <a:ext cx="2992438" cy="461963"/>
          </a:xfrm>
          <a:prstGeom prst="rect">
            <a:avLst/>
          </a:prstGeom>
          <a:noFill/>
          <a:ln w="9525">
            <a:noFill/>
            <a:miter lim="800000"/>
            <a:headEnd/>
            <a:tailEnd/>
          </a:ln>
        </p:spPr>
        <p:txBody>
          <a:bodyPr wrap="none">
            <a:spAutoFit/>
          </a:bodyPr>
          <a:lstStyle/>
          <a:p>
            <a:r>
              <a:rPr lang="en-US" sz="2400"/>
              <a:t>theta = atan2(gy, gx)</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609600" y="1295400"/>
            <a:ext cx="4800600" cy="4800600"/>
          </a:xfrm>
          <a:prstGeom prst="rect">
            <a:avLst/>
          </a:prstGeom>
          <a:noFill/>
          <a:ln w="9525">
            <a:noFill/>
            <a:miter lim="800000"/>
            <a:headEnd/>
            <a:tailEnd/>
          </a:ln>
        </p:spPr>
      </p:pic>
      <p:pic>
        <p:nvPicPr>
          <p:cNvPr id="29699" name="Picture 4"/>
          <p:cNvPicPr>
            <a:picLocks noChangeAspect="1" noChangeArrowheads="1"/>
          </p:cNvPicPr>
          <p:nvPr/>
        </p:nvPicPr>
        <p:blipFill>
          <a:blip r:embed="rId4" cstate="print"/>
          <a:srcRect/>
          <a:stretch>
            <a:fillRect/>
          </a:stretch>
        </p:blipFill>
        <p:spPr bwMode="auto">
          <a:xfrm>
            <a:off x="5867400" y="5257800"/>
            <a:ext cx="1600200" cy="1600200"/>
          </a:xfrm>
          <a:prstGeom prst="rect">
            <a:avLst/>
          </a:prstGeom>
          <a:noFill/>
          <a:ln w="9525">
            <a:noFill/>
            <a:miter lim="800000"/>
            <a:headEnd/>
            <a:tailEnd/>
          </a:ln>
        </p:spPr>
      </p:pic>
      <p:pic>
        <p:nvPicPr>
          <p:cNvPr id="29700" name="Picture 5"/>
          <p:cNvPicPr>
            <a:picLocks noChangeAspect="1" noChangeArrowheads="1"/>
          </p:cNvPicPr>
          <p:nvPr/>
        </p:nvPicPr>
        <p:blipFill>
          <a:blip r:embed="rId5" cstate="print"/>
          <a:srcRect/>
          <a:stretch>
            <a:fillRect/>
          </a:stretch>
        </p:blipFill>
        <p:spPr bwMode="auto">
          <a:xfrm>
            <a:off x="7543800" y="5257800"/>
            <a:ext cx="1600200" cy="1600200"/>
          </a:xfrm>
          <a:prstGeom prst="rect">
            <a:avLst/>
          </a:prstGeom>
          <a:noFill/>
          <a:ln w="9525">
            <a:noFill/>
            <a:miter lim="800000"/>
            <a:headEnd/>
            <a:tailEnd/>
          </a:ln>
        </p:spPr>
      </p:pic>
      <p:sp>
        <p:nvSpPr>
          <p:cNvPr id="23557" name="Rectangle 7"/>
          <p:cNvSpPr>
            <a:spLocks noGrp="1" noChangeArrowheads="1"/>
          </p:cNvSpPr>
          <p:nvPr>
            <p:ph type="title"/>
          </p:nvPr>
        </p:nvSpPr>
        <p:spPr/>
        <p:txBody>
          <a:bodyPr>
            <a:normAutofit fontScale="90000"/>
          </a:bodyPr>
          <a:lstStyle/>
          <a:p>
            <a:pPr>
              <a:defRPr/>
            </a:pPr>
            <a:r>
              <a:rPr lang="en-US" dirty="0" smtClean="0"/>
              <a:t>Non-maximum suppression for each orientation</a:t>
            </a:r>
          </a:p>
        </p:txBody>
      </p:sp>
      <p:sp>
        <p:nvSpPr>
          <p:cNvPr id="29702" name="Rectangle 9"/>
          <p:cNvSpPr>
            <a:spLocks noChangeArrowheads="1"/>
          </p:cNvSpPr>
          <p:nvPr/>
        </p:nvSpPr>
        <p:spPr bwMode="auto">
          <a:xfrm>
            <a:off x="5715000" y="1295400"/>
            <a:ext cx="2286000" cy="3013075"/>
          </a:xfrm>
          <a:prstGeom prst="rect">
            <a:avLst/>
          </a:prstGeom>
          <a:noFill/>
          <a:ln w="9525">
            <a:noFill/>
            <a:miter lim="800000"/>
            <a:headEnd/>
            <a:tailEnd/>
          </a:ln>
        </p:spPr>
        <p:txBody>
          <a:bodyPr>
            <a:spAutoFit/>
          </a:bodyPr>
          <a:lstStyle/>
          <a:p>
            <a:r>
              <a:rPr lang="en-US"/>
              <a:t>At q, we have a maximum if the value is larger than those at both p and at r. Interpolate to get these values.</a:t>
            </a:r>
          </a:p>
        </p:txBody>
      </p:sp>
      <p:sp>
        <p:nvSpPr>
          <p:cNvPr id="29703" name="Text Box 10"/>
          <p:cNvSpPr txBox="1">
            <a:spLocks noChangeArrowheads="1"/>
          </p:cNvSpPr>
          <p:nvPr/>
        </p:nvSpPr>
        <p:spPr bwMode="auto">
          <a:xfrm>
            <a:off x="90488" y="6553200"/>
            <a:ext cx="1662112" cy="304800"/>
          </a:xfrm>
          <a:prstGeom prst="rect">
            <a:avLst/>
          </a:prstGeom>
          <a:noFill/>
          <a:ln w="9525">
            <a:noFill/>
            <a:miter lim="800000"/>
            <a:headEnd/>
            <a:tailEnd/>
          </a:ln>
        </p:spPr>
        <p:txBody>
          <a:bodyPr wrap="none">
            <a:spAutoFit/>
          </a:bodyPr>
          <a:lstStyle/>
          <a:p>
            <a:pPr algn="ctr"/>
            <a:r>
              <a:rPr lang="en-US" sz="1400"/>
              <a:t>Source: D. Forsyth</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a:stretch>
            <a:fillRect/>
          </a:stretch>
        </p:blipFill>
        <p:spPr bwMode="auto">
          <a:xfrm>
            <a:off x="611188" y="1296988"/>
            <a:ext cx="4818062" cy="4802187"/>
          </a:xfrm>
          <a:prstGeom prst="rect">
            <a:avLst/>
          </a:prstGeom>
          <a:noFill/>
          <a:ln w="9525">
            <a:noFill/>
            <a:miter lim="800000"/>
            <a:headEnd/>
            <a:tailEnd/>
          </a:ln>
        </p:spPr>
      </p:pic>
      <p:pic>
        <p:nvPicPr>
          <p:cNvPr id="30723" name="Picture 4"/>
          <p:cNvPicPr>
            <a:picLocks noChangeAspect="1" noChangeArrowheads="1"/>
          </p:cNvPicPr>
          <p:nvPr/>
        </p:nvPicPr>
        <p:blipFill>
          <a:blip r:embed="rId4" cstate="print"/>
          <a:srcRect/>
          <a:stretch>
            <a:fillRect/>
          </a:stretch>
        </p:blipFill>
        <p:spPr bwMode="auto">
          <a:xfrm>
            <a:off x="5862638" y="5257800"/>
            <a:ext cx="1600200" cy="1600200"/>
          </a:xfrm>
          <a:prstGeom prst="rect">
            <a:avLst/>
          </a:prstGeom>
          <a:noFill/>
          <a:ln w="9525">
            <a:noFill/>
            <a:miter lim="800000"/>
            <a:headEnd/>
            <a:tailEnd/>
          </a:ln>
        </p:spPr>
      </p:pic>
      <p:pic>
        <p:nvPicPr>
          <p:cNvPr id="30724" name="Picture 5"/>
          <p:cNvPicPr>
            <a:picLocks noChangeAspect="1" noChangeArrowheads="1"/>
          </p:cNvPicPr>
          <p:nvPr/>
        </p:nvPicPr>
        <p:blipFill>
          <a:blip r:embed="rId5" cstate="print"/>
          <a:srcRect/>
          <a:stretch>
            <a:fillRect/>
          </a:stretch>
        </p:blipFill>
        <p:spPr bwMode="auto">
          <a:xfrm>
            <a:off x="7539038" y="5257800"/>
            <a:ext cx="1600200" cy="1600200"/>
          </a:xfrm>
          <a:prstGeom prst="rect">
            <a:avLst/>
          </a:prstGeom>
          <a:noFill/>
          <a:ln w="9525">
            <a:noFill/>
            <a:miter lim="800000"/>
            <a:headEnd/>
            <a:tailEnd/>
          </a:ln>
        </p:spPr>
      </p:pic>
      <p:sp>
        <p:nvSpPr>
          <p:cNvPr id="30725" name="Text Box 6"/>
          <p:cNvSpPr txBox="1">
            <a:spLocks noChangeArrowheads="1"/>
          </p:cNvSpPr>
          <p:nvPr/>
        </p:nvSpPr>
        <p:spPr bwMode="auto">
          <a:xfrm>
            <a:off x="5791200" y="1295400"/>
            <a:ext cx="3276600" cy="3378200"/>
          </a:xfrm>
          <a:prstGeom prst="rect">
            <a:avLst/>
          </a:prstGeom>
          <a:noFill/>
          <a:ln w="9525">
            <a:noFill/>
            <a:miter lim="800000"/>
            <a:headEnd/>
            <a:tailEnd/>
          </a:ln>
        </p:spPr>
        <p:txBody>
          <a:bodyPr>
            <a:spAutoFit/>
          </a:bodyPr>
          <a:lstStyle/>
          <a:p>
            <a:r>
              <a:rPr lang="en-US"/>
              <a:t>Assume the marked point is an edge point.  Then we construct the tangent to the edge curve (which is normal to the gradient at that point) and use this to predict the next points (here either r or s). </a:t>
            </a:r>
          </a:p>
        </p:txBody>
      </p:sp>
      <p:sp>
        <p:nvSpPr>
          <p:cNvPr id="30726" name="Rectangle 7"/>
          <p:cNvSpPr>
            <a:spLocks noGrp="1" noChangeArrowheads="1"/>
          </p:cNvSpPr>
          <p:nvPr>
            <p:ph type="title"/>
          </p:nvPr>
        </p:nvSpPr>
        <p:spPr/>
        <p:txBody>
          <a:bodyPr/>
          <a:lstStyle/>
          <a:p>
            <a:r>
              <a:rPr lang="en-US" smtClean="0"/>
              <a:t>Edge linking</a:t>
            </a:r>
          </a:p>
        </p:txBody>
      </p:sp>
      <p:sp>
        <p:nvSpPr>
          <p:cNvPr id="30727" name="Text Box 9"/>
          <p:cNvSpPr txBox="1">
            <a:spLocks noChangeArrowheads="1"/>
          </p:cNvSpPr>
          <p:nvPr/>
        </p:nvSpPr>
        <p:spPr bwMode="auto">
          <a:xfrm>
            <a:off x="90488" y="6553200"/>
            <a:ext cx="1662112" cy="304800"/>
          </a:xfrm>
          <a:prstGeom prst="rect">
            <a:avLst/>
          </a:prstGeom>
          <a:noFill/>
          <a:ln w="9525">
            <a:noFill/>
            <a:miter lim="800000"/>
            <a:headEnd/>
            <a:tailEnd/>
          </a:ln>
        </p:spPr>
        <p:txBody>
          <a:bodyPr wrap="none">
            <a:spAutoFit/>
          </a:bodyPr>
          <a:lstStyle/>
          <a:p>
            <a:pPr algn="ctr"/>
            <a:r>
              <a:rPr lang="en-US" sz="1400"/>
              <a:t>Source: D. Forsyth</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2" descr="C:\Documents and Settings\Derek Hoiem\My Documents\Classes\Spring10 - Computer Vision\figs\7\lena_edge_dir.png"/>
          <p:cNvPicPr>
            <a:picLocks noChangeAspect="1" noChangeArrowheads="1"/>
          </p:cNvPicPr>
          <p:nvPr/>
        </p:nvPicPr>
        <p:blipFill>
          <a:blip r:embed="rId2" cstate="print"/>
          <a:srcRect/>
          <a:stretch>
            <a:fillRect/>
          </a:stretch>
        </p:blipFill>
        <p:spPr bwMode="auto">
          <a:xfrm>
            <a:off x="533400" y="1981200"/>
            <a:ext cx="4876800" cy="4876800"/>
          </a:xfrm>
          <a:prstGeom prst="rect">
            <a:avLst/>
          </a:prstGeom>
          <a:noFill/>
          <a:ln w="9525">
            <a:noFill/>
            <a:miter lim="800000"/>
            <a:headEnd/>
            <a:tailEnd/>
          </a:ln>
        </p:spPr>
      </p:pic>
      <p:sp>
        <p:nvSpPr>
          <p:cNvPr id="31747" name="Title 1"/>
          <p:cNvSpPr>
            <a:spLocks noGrp="1"/>
          </p:cNvSpPr>
          <p:nvPr>
            <p:ph type="title"/>
          </p:nvPr>
        </p:nvSpPr>
        <p:spPr/>
        <p:txBody>
          <a:bodyPr/>
          <a:lstStyle/>
          <a:p>
            <a:r>
              <a:rPr lang="en-US" smtClean="0"/>
              <a:t>Before Non-max Suppression</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z="3600" smtClean="0"/>
              <a:t>After non-max suppression</a:t>
            </a:r>
          </a:p>
        </p:txBody>
      </p:sp>
      <p:pic>
        <p:nvPicPr>
          <p:cNvPr id="32771" name="Picture 3" descr="C:\Documents and Settings\Derek Hoiem\My Documents\Classes\Spring10 - Computer Vision\figs\7\lena_edge_dir_thin.png"/>
          <p:cNvPicPr>
            <a:picLocks noChangeAspect="1" noChangeArrowheads="1"/>
          </p:cNvPicPr>
          <p:nvPr/>
        </p:nvPicPr>
        <p:blipFill>
          <a:blip r:embed="rId2" cstate="print"/>
          <a:srcRect/>
          <a:stretch>
            <a:fillRect/>
          </a:stretch>
        </p:blipFill>
        <p:spPr bwMode="auto">
          <a:xfrm>
            <a:off x="533400" y="1981200"/>
            <a:ext cx="4876800" cy="4876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C:\Documents and Settings\Derek Hoiem\My Documents\Classes\Spring10 - Computer Vision\figs\7\lena_gmag.png"/>
          <p:cNvPicPr>
            <a:picLocks noChangeAspect="1" noChangeArrowheads="1"/>
          </p:cNvPicPr>
          <p:nvPr/>
        </p:nvPicPr>
        <p:blipFill>
          <a:blip r:embed="rId2" cstate="print"/>
          <a:srcRect/>
          <a:stretch>
            <a:fillRect/>
          </a:stretch>
        </p:blipFill>
        <p:spPr bwMode="auto">
          <a:xfrm>
            <a:off x="1676400" y="1981200"/>
            <a:ext cx="4876800" cy="4876800"/>
          </a:xfrm>
          <a:prstGeom prst="rect">
            <a:avLst/>
          </a:prstGeom>
          <a:noFill/>
          <a:ln w="9525">
            <a:noFill/>
            <a:miter lim="800000"/>
            <a:headEnd/>
            <a:tailEnd/>
          </a:ln>
        </p:spPr>
      </p:pic>
      <p:sp>
        <p:nvSpPr>
          <p:cNvPr id="33795" name="Title 1"/>
          <p:cNvSpPr>
            <a:spLocks noGrp="1"/>
          </p:cNvSpPr>
          <p:nvPr>
            <p:ph type="title"/>
          </p:nvPr>
        </p:nvSpPr>
        <p:spPr/>
        <p:txBody>
          <a:bodyPr/>
          <a:lstStyle/>
          <a:p>
            <a:r>
              <a:rPr lang="en-US" smtClean="0"/>
              <a:t>Before Non-max Suppression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z="3600" smtClean="0"/>
              <a:t>After non-max suppression</a:t>
            </a:r>
          </a:p>
        </p:txBody>
      </p:sp>
      <p:pic>
        <p:nvPicPr>
          <p:cNvPr id="34819" name="Picture 2" descr="C:\Documents and Settings\Derek Hoiem\My Documents\Classes\Spring10 - Computer Vision\figs\7\lena_grad_thin.png"/>
          <p:cNvPicPr>
            <a:picLocks noChangeAspect="1" noChangeArrowheads="1"/>
          </p:cNvPicPr>
          <p:nvPr/>
        </p:nvPicPr>
        <p:blipFill>
          <a:blip r:embed="rId2" cstate="print"/>
          <a:srcRect/>
          <a:stretch>
            <a:fillRect/>
          </a:stretch>
        </p:blipFill>
        <p:spPr bwMode="auto">
          <a:xfrm>
            <a:off x="1676400" y="1981200"/>
            <a:ext cx="48768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z="3200" smtClean="0"/>
              <a:t>Hysteresis thresholding</a:t>
            </a:r>
          </a:p>
        </p:txBody>
      </p:sp>
      <p:sp>
        <p:nvSpPr>
          <p:cNvPr id="35843" name="Content Placeholder 2"/>
          <p:cNvSpPr>
            <a:spLocks noGrp="1"/>
          </p:cNvSpPr>
          <p:nvPr>
            <p:ph idx="1"/>
          </p:nvPr>
        </p:nvSpPr>
        <p:spPr/>
        <p:txBody>
          <a:bodyPr/>
          <a:lstStyle/>
          <a:p>
            <a:r>
              <a:rPr lang="en-US" sz="2400" smtClean="0"/>
              <a:t>Threshold at low/high levels to get weak/strong edge pixels</a:t>
            </a:r>
          </a:p>
          <a:p>
            <a:r>
              <a:rPr lang="en-US" sz="2400" smtClean="0"/>
              <a:t>Do connected components, starting from strong edge pixels</a:t>
            </a:r>
          </a:p>
        </p:txBody>
      </p:sp>
      <p:pic>
        <p:nvPicPr>
          <p:cNvPr id="35844" name="Picture 2" descr="C:\Documents and Settings\Derek Hoiem\My Documents\Classes\Spring10 - Computer Vision\figs\7\lena_hysteresis.png"/>
          <p:cNvPicPr>
            <a:picLocks noChangeAspect="1" noChangeArrowheads="1"/>
          </p:cNvPicPr>
          <p:nvPr/>
        </p:nvPicPr>
        <p:blipFill>
          <a:blip r:embed="rId2" cstate="print"/>
          <a:srcRect/>
          <a:stretch>
            <a:fillRect/>
          </a:stretch>
        </p:blipFill>
        <p:spPr bwMode="auto">
          <a:xfrm>
            <a:off x="1981200" y="1828800"/>
            <a:ext cx="48768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92138" y="0"/>
            <a:ext cx="7772400" cy="1143000"/>
          </a:xfrm>
        </p:spPr>
        <p:txBody>
          <a:bodyPr/>
          <a:lstStyle/>
          <a:p>
            <a:r>
              <a:rPr lang="en-US" smtClean="0"/>
              <a:t>Hysteresis thresholding</a:t>
            </a:r>
          </a:p>
        </p:txBody>
      </p:sp>
      <p:sp>
        <p:nvSpPr>
          <p:cNvPr id="36867" name="Rectangle 3"/>
          <p:cNvSpPr>
            <a:spLocks noGrp="1" noChangeArrowheads="1"/>
          </p:cNvSpPr>
          <p:nvPr>
            <p:ph idx="1"/>
          </p:nvPr>
        </p:nvSpPr>
        <p:spPr>
          <a:xfrm>
            <a:off x="701675" y="1201738"/>
            <a:ext cx="7772400" cy="4114800"/>
          </a:xfrm>
        </p:spPr>
        <p:txBody>
          <a:bodyPr/>
          <a:lstStyle/>
          <a:p>
            <a:r>
              <a:rPr lang="en-US" smtClean="0"/>
              <a:t>Check that maximum value of gradient value is sufficiently large</a:t>
            </a:r>
          </a:p>
          <a:p>
            <a:pPr lvl="1"/>
            <a:r>
              <a:rPr lang="en-US" smtClean="0"/>
              <a:t>drop-outs?  use </a:t>
            </a:r>
            <a:r>
              <a:rPr lang="en-US" b="1" smtClean="0"/>
              <a:t>hysteresis</a:t>
            </a:r>
          </a:p>
          <a:p>
            <a:pPr lvl="2"/>
            <a:r>
              <a:rPr lang="en-US" smtClean="0"/>
              <a:t>use a high threshold to start edge curves and a low threshold to continue them.</a:t>
            </a:r>
            <a:endParaRPr lang="en-US" b="1" smtClean="0"/>
          </a:p>
        </p:txBody>
      </p:sp>
      <p:sp>
        <p:nvSpPr>
          <p:cNvPr id="36868" name="Freeform 4"/>
          <p:cNvSpPr>
            <a:spLocks/>
          </p:cNvSpPr>
          <p:nvPr/>
        </p:nvSpPr>
        <p:spPr bwMode="auto">
          <a:xfrm>
            <a:off x="311150" y="3960813"/>
            <a:ext cx="2743200" cy="774700"/>
          </a:xfrm>
          <a:custGeom>
            <a:avLst/>
            <a:gdLst>
              <a:gd name="T0" fmla="*/ 2147483647 w 1728"/>
              <a:gd name="T1" fmla="*/ 2147483647 h 488"/>
              <a:gd name="T2" fmla="*/ 2147483647 w 1728"/>
              <a:gd name="T3" fmla="*/ 2147483647 h 488"/>
              <a:gd name="T4" fmla="*/ 2147483647 w 1728"/>
              <a:gd name="T5" fmla="*/ 2147483647 h 488"/>
              <a:gd name="T6" fmla="*/ 2147483647 w 1728"/>
              <a:gd name="T7" fmla="*/ 2147483647 h 488"/>
              <a:gd name="T8" fmla="*/ 2147483647 w 1728"/>
              <a:gd name="T9" fmla="*/ 2147483647 h 488"/>
              <a:gd name="T10" fmla="*/ 0 60000 65536"/>
              <a:gd name="T11" fmla="*/ 0 60000 65536"/>
              <a:gd name="T12" fmla="*/ 0 60000 65536"/>
              <a:gd name="T13" fmla="*/ 0 60000 65536"/>
              <a:gd name="T14" fmla="*/ 0 60000 65536"/>
              <a:gd name="T15" fmla="*/ 0 w 1728"/>
              <a:gd name="T16" fmla="*/ 0 h 488"/>
              <a:gd name="T17" fmla="*/ 1728 w 1728"/>
              <a:gd name="T18" fmla="*/ 488 h 488"/>
            </a:gdLst>
            <a:ahLst/>
            <a:cxnLst>
              <a:cxn ang="T10">
                <a:pos x="T0" y="T1"/>
              </a:cxn>
              <a:cxn ang="T11">
                <a:pos x="T2" y="T3"/>
              </a:cxn>
              <a:cxn ang="T12">
                <a:pos x="T4" y="T5"/>
              </a:cxn>
              <a:cxn ang="T13">
                <a:pos x="T6" y="T7"/>
              </a:cxn>
              <a:cxn ang="T14">
                <a:pos x="T8" y="T9"/>
              </a:cxn>
            </a:cxnLst>
            <a:rect l="T15" t="T16" r="T17" b="T18"/>
            <a:pathLst>
              <a:path w="1728" h="488">
                <a:moveTo>
                  <a:pt x="96" y="464"/>
                </a:moveTo>
                <a:cubicBezTo>
                  <a:pt x="48" y="476"/>
                  <a:pt x="0" y="488"/>
                  <a:pt x="96" y="416"/>
                </a:cubicBezTo>
                <a:cubicBezTo>
                  <a:pt x="192" y="344"/>
                  <a:pt x="488" y="64"/>
                  <a:pt x="672" y="32"/>
                </a:cubicBezTo>
                <a:cubicBezTo>
                  <a:pt x="856" y="0"/>
                  <a:pt x="1024" y="184"/>
                  <a:pt x="1200" y="224"/>
                </a:cubicBezTo>
                <a:cubicBezTo>
                  <a:pt x="1376" y="264"/>
                  <a:pt x="1552" y="268"/>
                  <a:pt x="1728" y="272"/>
                </a:cubicBezTo>
              </a:path>
            </a:pathLst>
          </a:custGeom>
          <a:noFill/>
          <a:ln w="76200">
            <a:solidFill>
              <a:schemeClr val="tx1"/>
            </a:solidFill>
            <a:round/>
            <a:headEnd/>
            <a:tailEnd/>
          </a:ln>
        </p:spPr>
        <p:txBody>
          <a:bodyPr/>
          <a:lstStyle/>
          <a:p>
            <a:endParaRPr lang="en-US"/>
          </a:p>
        </p:txBody>
      </p:sp>
      <p:sp>
        <p:nvSpPr>
          <p:cNvPr id="36869" name="Freeform 5"/>
          <p:cNvSpPr>
            <a:spLocks/>
          </p:cNvSpPr>
          <p:nvPr/>
        </p:nvSpPr>
        <p:spPr bwMode="auto">
          <a:xfrm>
            <a:off x="2978150" y="3998913"/>
            <a:ext cx="2590800" cy="698500"/>
          </a:xfrm>
          <a:custGeom>
            <a:avLst/>
            <a:gdLst>
              <a:gd name="T0" fmla="*/ 0 w 1632"/>
              <a:gd name="T1" fmla="*/ 2147483647 h 440"/>
              <a:gd name="T2" fmla="*/ 2147483647 w 1632"/>
              <a:gd name="T3" fmla="*/ 2147483647 h 440"/>
              <a:gd name="T4" fmla="*/ 2147483647 w 1632"/>
              <a:gd name="T5" fmla="*/ 2147483647 h 440"/>
              <a:gd name="T6" fmla="*/ 2147483647 w 1632"/>
              <a:gd name="T7" fmla="*/ 2147483647 h 440"/>
              <a:gd name="T8" fmla="*/ 2147483647 w 1632"/>
              <a:gd name="T9" fmla="*/ 2147483647 h 440"/>
              <a:gd name="T10" fmla="*/ 0 60000 65536"/>
              <a:gd name="T11" fmla="*/ 0 60000 65536"/>
              <a:gd name="T12" fmla="*/ 0 60000 65536"/>
              <a:gd name="T13" fmla="*/ 0 60000 65536"/>
              <a:gd name="T14" fmla="*/ 0 60000 65536"/>
              <a:gd name="T15" fmla="*/ 0 w 1632"/>
              <a:gd name="T16" fmla="*/ 0 h 440"/>
              <a:gd name="T17" fmla="*/ 1632 w 1632"/>
              <a:gd name="T18" fmla="*/ 440 h 440"/>
            </a:gdLst>
            <a:ahLst/>
            <a:cxnLst>
              <a:cxn ang="T10">
                <a:pos x="T0" y="T1"/>
              </a:cxn>
              <a:cxn ang="T11">
                <a:pos x="T2" y="T3"/>
              </a:cxn>
              <a:cxn ang="T12">
                <a:pos x="T4" y="T5"/>
              </a:cxn>
              <a:cxn ang="T13">
                <a:pos x="T6" y="T7"/>
              </a:cxn>
              <a:cxn ang="T14">
                <a:pos x="T8" y="T9"/>
              </a:cxn>
            </a:cxnLst>
            <a:rect l="T15" t="T16" r="T17" b="T18"/>
            <a:pathLst>
              <a:path w="1632" h="440">
                <a:moveTo>
                  <a:pt x="0" y="248"/>
                </a:moveTo>
                <a:cubicBezTo>
                  <a:pt x="72" y="268"/>
                  <a:pt x="144" y="288"/>
                  <a:pt x="288" y="248"/>
                </a:cubicBezTo>
                <a:cubicBezTo>
                  <a:pt x="432" y="208"/>
                  <a:pt x="664" y="0"/>
                  <a:pt x="864" y="8"/>
                </a:cubicBezTo>
                <a:cubicBezTo>
                  <a:pt x="1064" y="16"/>
                  <a:pt x="1360" y="224"/>
                  <a:pt x="1488" y="296"/>
                </a:cubicBezTo>
                <a:cubicBezTo>
                  <a:pt x="1616" y="368"/>
                  <a:pt x="1624" y="404"/>
                  <a:pt x="1632" y="440"/>
                </a:cubicBezTo>
              </a:path>
            </a:pathLst>
          </a:custGeom>
          <a:noFill/>
          <a:ln w="28575">
            <a:solidFill>
              <a:schemeClr val="tx1"/>
            </a:solidFill>
            <a:round/>
            <a:headEnd/>
            <a:tailEnd/>
          </a:ln>
        </p:spPr>
        <p:txBody>
          <a:bodyPr/>
          <a:lstStyle/>
          <a:p>
            <a:endParaRPr lang="en-US"/>
          </a:p>
        </p:txBody>
      </p:sp>
      <p:sp>
        <p:nvSpPr>
          <p:cNvPr id="36870" name="Freeform 6"/>
          <p:cNvSpPr>
            <a:spLocks/>
          </p:cNvSpPr>
          <p:nvPr/>
        </p:nvSpPr>
        <p:spPr bwMode="auto">
          <a:xfrm>
            <a:off x="5467350" y="4697413"/>
            <a:ext cx="711200" cy="609600"/>
          </a:xfrm>
          <a:custGeom>
            <a:avLst/>
            <a:gdLst>
              <a:gd name="T0" fmla="*/ 2147483647 w 448"/>
              <a:gd name="T1" fmla="*/ 0 h 384"/>
              <a:gd name="T2" fmla="*/ 2147483647 w 448"/>
              <a:gd name="T3" fmla="*/ 2147483647 h 384"/>
              <a:gd name="T4" fmla="*/ 2147483647 w 448"/>
              <a:gd name="T5" fmla="*/ 2147483647 h 384"/>
              <a:gd name="T6" fmla="*/ 0 60000 65536"/>
              <a:gd name="T7" fmla="*/ 0 60000 65536"/>
              <a:gd name="T8" fmla="*/ 0 60000 65536"/>
              <a:gd name="T9" fmla="*/ 0 w 448"/>
              <a:gd name="T10" fmla="*/ 0 h 384"/>
              <a:gd name="T11" fmla="*/ 448 w 448"/>
              <a:gd name="T12" fmla="*/ 384 h 384"/>
            </a:gdLst>
            <a:ahLst/>
            <a:cxnLst>
              <a:cxn ang="T6">
                <a:pos x="T0" y="T1"/>
              </a:cxn>
              <a:cxn ang="T7">
                <a:pos x="T2" y="T3"/>
              </a:cxn>
              <a:cxn ang="T8">
                <a:pos x="T4" y="T5"/>
              </a:cxn>
            </a:cxnLst>
            <a:rect l="T9" t="T10" r="T11" b="T12"/>
            <a:pathLst>
              <a:path w="448" h="384">
                <a:moveTo>
                  <a:pt x="64" y="0"/>
                </a:moveTo>
                <a:cubicBezTo>
                  <a:pt x="32" y="88"/>
                  <a:pt x="0" y="176"/>
                  <a:pt x="64" y="240"/>
                </a:cubicBezTo>
                <a:cubicBezTo>
                  <a:pt x="128" y="304"/>
                  <a:pt x="288" y="344"/>
                  <a:pt x="448" y="384"/>
                </a:cubicBezTo>
              </a:path>
            </a:pathLst>
          </a:custGeom>
          <a:noFill/>
          <a:ln w="57150">
            <a:solidFill>
              <a:schemeClr val="tx1"/>
            </a:solidFill>
            <a:round/>
            <a:headEnd/>
            <a:tailEnd/>
          </a:ln>
        </p:spPr>
        <p:txBody>
          <a:bodyPr/>
          <a:lstStyle/>
          <a:p>
            <a:endParaRPr lang="en-US"/>
          </a:p>
        </p:txBody>
      </p:sp>
      <p:sp>
        <p:nvSpPr>
          <p:cNvPr id="36871" name="Freeform 7"/>
          <p:cNvSpPr>
            <a:spLocks/>
          </p:cNvSpPr>
          <p:nvPr/>
        </p:nvSpPr>
        <p:spPr bwMode="auto">
          <a:xfrm>
            <a:off x="6178550" y="4545013"/>
            <a:ext cx="2286000" cy="965200"/>
          </a:xfrm>
          <a:custGeom>
            <a:avLst/>
            <a:gdLst>
              <a:gd name="T0" fmla="*/ 0 w 1440"/>
              <a:gd name="T1" fmla="*/ 2147483647 h 608"/>
              <a:gd name="T2" fmla="*/ 2147483647 w 1440"/>
              <a:gd name="T3" fmla="*/ 2147483647 h 608"/>
              <a:gd name="T4" fmla="*/ 2147483647 w 1440"/>
              <a:gd name="T5" fmla="*/ 2147483647 h 608"/>
              <a:gd name="T6" fmla="*/ 2147483647 w 1440"/>
              <a:gd name="T7" fmla="*/ 2147483647 h 608"/>
              <a:gd name="T8" fmla="*/ 2147483647 w 1440"/>
              <a:gd name="T9" fmla="*/ 0 h 608"/>
              <a:gd name="T10" fmla="*/ 0 60000 65536"/>
              <a:gd name="T11" fmla="*/ 0 60000 65536"/>
              <a:gd name="T12" fmla="*/ 0 60000 65536"/>
              <a:gd name="T13" fmla="*/ 0 60000 65536"/>
              <a:gd name="T14" fmla="*/ 0 60000 65536"/>
              <a:gd name="T15" fmla="*/ 0 w 1440"/>
              <a:gd name="T16" fmla="*/ 0 h 608"/>
              <a:gd name="T17" fmla="*/ 1440 w 1440"/>
              <a:gd name="T18" fmla="*/ 608 h 608"/>
            </a:gdLst>
            <a:ahLst/>
            <a:cxnLst>
              <a:cxn ang="T10">
                <a:pos x="T0" y="T1"/>
              </a:cxn>
              <a:cxn ang="T11">
                <a:pos x="T2" y="T3"/>
              </a:cxn>
              <a:cxn ang="T12">
                <a:pos x="T4" y="T5"/>
              </a:cxn>
              <a:cxn ang="T13">
                <a:pos x="T6" y="T7"/>
              </a:cxn>
              <a:cxn ang="T14">
                <a:pos x="T8" y="T9"/>
              </a:cxn>
            </a:cxnLst>
            <a:rect l="T15" t="T16" r="T17" b="T18"/>
            <a:pathLst>
              <a:path w="1440" h="608">
                <a:moveTo>
                  <a:pt x="0" y="480"/>
                </a:moveTo>
                <a:cubicBezTo>
                  <a:pt x="24" y="496"/>
                  <a:pt x="48" y="512"/>
                  <a:pt x="144" y="528"/>
                </a:cubicBezTo>
                <a:cubicBezTo>
                  <a:pt x="240" y="544"/>
                  <a:pt x="408" y="608"/>
                  <a:pt x="576" y="576"/>
                </a:cubicBezTo>
                <a:cubicBezTo>
                  <a:pt x="744" y="544"/>
                  <a:pt x="1008" y="432"/>
                  <a:pt x="1152" y="336"/>
                </a:cubicBezTo>
                <a:cubicBezTo>
                  <a:pt x="1296" y="240"/>
                  <a:pt x="1368" y="120"/>
                  <a:pt x="1440" y="0"/>
                </a:cubicBezTo>
              </a:path>
            </a:pathLst>
          </a:custGeom>
          <a:noFill/>
          <a:ln w="12700">
            <a:solidFill>
              <a:schemeClr val="tx1"/>
            </a:solidFill>
            <a:round/>
            <a:headEnd/>
            <a:tailEnd/>
          </a:ln>
        </p:spPr>
        <p:txBody>
          <a:bodyPr/>
          <a:lstStyle/>
          <a:p>
            <a:endParaRPr lang="en-US"/>
          </a:p>
        </p:txBody>
      </p:sp>
      <p:sp>
        <p:nvSpPr>
          <p:cNvPr id="36872" name="Text Box 8"/>
          <p:cNvSpPr txBox="1">
            <a:spLocks noChangeArrowheads="1"/>
          </p:cNvSpPr>
          <p:nvPr/>
        </p:nvSpPr>
        <p:spPr bwMode="auto">
          <a:xfrm>
            <a:off x="7467600" y="6491288"/>
            <a:ext cx="1979613" cy="307975"/>
          </a:xfrm>
          <a:prstGeom prst="rect">
            <a:avLst/>
          </a:prstGeom>
          <a:noFill/>
          <a:ln w="9525">
            <a:noFill/>
            <a:miter lim="800000"/>
            <a:headEnd/>
            <a:tailEnd/>
          </a:ln>
        </p:spPr>
        <p:txBody>
          <a:bodyPr>
            <a:spAutoFit/>
          </a:bodyPr>
          <a:lstStyle/>
          <a:p>
            <a:pPr>
              <a:spcBef>
                <a:spcPct val="50000"/>
              </a:spcBef>
            </a:pPr>
            <a:r>
              <a:rPr lang="en-US" sz="1400"/>
              <a:t>Source: S. Seitz</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z="3200" smtClean="0"/>
              <a:t>Final Canny Edges</a:t>
            </a:r>
          </a:p>
        </p:txBody>
      </p:sp>
      <p:pic>
        <p:nvPicPr>
          <p:cNvPr id="37891" name="Picture 4" descr="lena"/>
          <p:cNvPicPr>
            <a:picLocks noChangeAspect="1" noChangeArrowheads="1"/>
          </p:cNvPicPr>
          <p:nvPr/>
        </p:nvPicPr>
        <p:blipFill>
          <a:blip r:embed="rId2" cstate="print"/>
          <a:srcRect/>
          <a:stretch>
            <a:fillRect/>
          </a:stretch>
        </p:blipFill>
        <p:spPr bwMode="auto">
          <a:xfrm>
            <a:off x="0" y="1676400"/>
            <a:ext cx="4876800" cy="4876800"/>
          </a:xfrm>
          <a:prstGeom prst="rect">
            <a:avLst/>
          </a:prstGeom>
          <a:noFill/>
          <a:ln w="9525">
            <a:noFill/>
            <a:miter lim="800000"/>
            <a:headEnd/>
            <a:tailEnd/>
          </a:ln>
        </p:spPr>
      </p:pic>
      <p:pic>
        <p:nvPicPr>
          <p:cNvPr id="37892" name="Picture 2" descr="C:\Documents and Settings\Derek Hoiem\My Documents\Classes\Spring10 - Computer Vision\figs\7\lena_canny.png"/>
          <p:cNvPicPr>
            <a:picLocks noChangeAspect="1" noChangeArrowheads="1"/>
          </p:cNvPicPr>
          <p:nvPr/>
        </p:nvPicPr>
        <p:blipFill>
          <a:blip r:embed="rId3" cstate="print"/>
          <a:srcRect/>
          <a:stretch>
            <a:fillRect/>
          </a:stretch>
        </p:blipFill>
        <p:spPr bwMode="auto">
          <a:xfrm>
            <a:off x="4267200" y="1676400"/>
            <a:ext cx="48768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14400"/>
          </a:xfrm>
        </p:spPr>
        <p:txBody>
          <a:bodyPr>
            <a:normAutofit fontScale="90000"/>
          </a:bodyPr>
          <a:lstStyle/>
          <a:p>
            <a:r>
              <a:rPr lang="en-US" dirty="0" smtClean="0"/>
              <a:t>A couple remaining questions from earlier</a:t>
            </a:r>
            <a:endParaRPr lang="en-US" dirty="0"/>
          </a:p>
        </p:txBody>
      </p:sp>
      <p:sp>
        <p:nvSpPr>
          <p:cNvPr id="3" name="Content Placeholder 2"/>
          <p:cNvSpPr>
            <a:spLocks noGrp="1"/>
          </p:cNvSpPr>
          <p:nvPr>
            <p:ph idx="1"/>
          </p:nvPr>
        </p:nvSpPr>
        <p:spPr/>
        <p:txBody>
          <a:bodyPr/>
          <a:lstStyle/>
          <a:p>
            <a:r>
              <a:rPr lang="en-US" dirty="0" smtClean="0"/>
              <a:t>Does the curvature of the earth change the horizon location?</a:t>
            </a:r>
          </a:p>
          <a:p>
            <a:endParaRPr lang="en-US" dirty="0" smtClean="0"/>
          </a:p>
        </p:txBody>
      </p:sp>
      <p:pic>
        <p:nvPicPr>
          <p:cNvPr id="44034" name="Picture 2"/>
          <p:cNvPicPr>
            <a:picLocks noChangeAspect="1" noChangeArrowheads="1"/>
          </p:cNvPicPr>
          <p:nvPr/>
        </p:nvPicPr>
        <p:blipFill>
          <a:blip r:embed="rId2" cstate="print"/>
          <a:srcRect/>
          <a:stretch>
            <a:fillRect/>
          </a:stretch>
        </p:blipFill>
        <p:spPr bwMode="auto">
          <a:xfrm>
            <a:off x="228599" y="2133600"/>
            <a:ext cx="3979491" cy="2514600"/>
          </a:xfrm>
          <a:prstGeom prst="rect">
            <a:avLst/>
          </a:prstGeom>
          <a:noFill/>
          <a:ln w="9525">
            <a:noFill/>
            <a:miter lim="800000"/>
            <a:headEnd/>
            <a:tailEnd/>
          </a:ln>
          <a:effectLst/>
        </p:spPr>
      </p:pic>
      <p:pic>
        <p:nvPicPr>
          <p:cNvPr id="44035" name="Picture 3"/>
          <p:cNvPicPr>
            <a:picLocks noChangeAspect="1" noChangeArrowheads="1"/>
          </p:cNvPicPr>
          <p:nvPr/>
        </p:nvPicPr>
        <p:blipFill>
          <a:blip r:embed="rId3" cstate="print"/>
          <a:srcRect/>
          <a:stretch>
            <a:fillRect/>
          </a:stretch>
        </p:blipFill>
        <p:spPr bwMode="auto">
          <a:xfrm>
            <a:off x="4495800" y="2133600"/>
            <a:ext cx="4648200" cy="2544278"/>
          </a:xfrm>
          <a:prstGeom prst="rect">
            <a:avLst/>
          </a:prstGeom>
          <a:noFill/>
          <a:ln w="9525">
            <a:noFill/>
            <a:miter lim="800000"/>
            <a:headEnd/>
            <a:tailEnd/>
          </a:ln>
          <a:effectLst/>
        </p:spPr>
      </p:pic>
      <p:pic>
        <p:nvPicPr>
          <p:cNvPr id="44036" name="Picture 4"/>
          <p:cNvPicPr>
            <a:picLocks noChangeAspect="1" noChangeArrowheads="1"/>
          </p:cNvPicPr>
          <p:nvPr/>
        </p:nvPicPr>
        <p:blipFill>
          <a:blip r:embed="rId4" cstate="print"/>
          <a:srcRect/>
          <a:stretch>
            <a:fillRect/>
          </a:stretch>
        </p:blipFill>
        <p:spPr bwMode="auto">
          <a:xfrm>
            <a:off x="2514600" y="4709792"/>
            <a:ext cx="3429000" cy="2148208"/>
          </a:xfrm>
          <a:prstGeom prst="rect">
            <a:avLst/>
          </a:prstGeom>
          <a:noFill/>
          <a:ln w="9525">
            <a:noFill/>
            <a:miter lim="800000"/>
            <a:headEnd/>
            <a:tailEnd/>
          </a:ln>
          <a:effectLst/>
        </p:spPr>
      </p:pic>
      <p:sp>
        <p:nvSpPr>
          <p:cNvPr id="7" name="TextBox 6"/>
          <p:cNvSpPr txBox="1"/>
          <p:nvPr/>
        </p:nvSpPr>
        <p:spPr>
          <a:xfrm>
            <a:off x="6324600" y="5562600"/>
            <a:ext cx="2286000" cy="646331"/>
          </a:xfrm>
          <a:prstGeom prst="rect">
            <a:avLst/>
          </a:prstGeom>
          <a:noFill/>
        </p:spPr>
        <p:txBody>
          <a:bodyPr wrap="square" rtlCol="0">
            <a:spAutoFit/>
          </a:bodyPr>
          <a:lstStyle/>
          <a:p>
            <a:pPr algn="ctr"/>
            <a:r>
              <a:rPr lang="en-US" dirty="0" smtClean="0"/>
              <a:t>Illustrations from Amin Sadeghi</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mtClean="0"/>
              <a:t>Canny edge detector</a:t>
            </a:r>
          </a:p>
        </p:txBody>
      </p:sp>
      <p:sp>
        <p:nvSpPr>
          <p:cNvPr id="1102851" name="Rectangle 3"/>
          <p:cNvSpPr>
            <a:spLocks noGrp="1" noChangeArrowheads="1"/>
          </p:cNvSpPr>
          <p:nvPr>
            <p:ph type="body" idx="1"/>
          </p:nvPr>
        </p:nvSpPr>
        <p:spPr/>
        <p:txBody>
          <a:bodyPr/>
          <a:lstStyle/>
          <a:p>
            <a:pPr marL="533400" indent="-533400">
              <a:buFontTx/>
              <a:buAutoNum type="arabicPeriod"/>
            </a:pPr>
            <a:r>
              <a:rPr lang="en-US" sz="2800" smtClean="0"/>
              <a:t>Filter image with x, y derivatives of Gaussian </a:t>
            </a:r>
          </a:p>
          <a:p>
            <a:pPr marL="533400" indent="-533400">
              <a:buFontTx/>
              <a:buAutoNum type="arabicPeriod"/>
            </a:pPr>
            <a:r>
              <a:rPr lang="en-US" sz="2800" smtClean="0"/>
              <a:t>Find magnitude and orientation of gradient</a:t>
            </a:r>
          </a:p>
          <a:p>
            <a:pPr marL="533400" indent="-533400">
              <a:buFontTx/>
              <a:buAutoNum type="arabicPeriod"/>
            </a:pPr>
            <a:r>
              <a:rPr lang="en-US" sz="2800" smtClean="0"/>
              <a:t>Non-maximum suppression:</a:t>
            </a:r>
          </a:p>
          <a:p>
            <a:pPr marL="838200" lvl="1" indent="-381000"/>
            <a:r>
              <a:rPr lang="en-US" sz="2400" smtClean="0"/>
              <a:t>Thin multi-pixel wide “ridges” down to single pixel width</a:t>
            </a:r>
          </a:p>
          <a:p>
            <a:pPr marL="533400" indent="-533400">
              <a:buFontTx/>
              <a:buAutoNum type="arabicPeriod"/>
            </a:pPr>
            <a:r>
              <a:rPr lang="en-US" sz="2800" smtClean="0"/>
              <a:t>Thresholding and linking (hysteresis):</a:t>
            </a:r>
          </a:p>
          <a:p>
            <a:pPr marL="838200" lvl="1" indent="-381000"/>
            <a:r>
              <a:rPr lang="en-US" sz="2400" smtClean="0"/>
              <a:t>Define two thresholds: low and high</a:t>
            </a:r>
          </a:p>
          <a:p>
            <a:pPr marL="838200" lvl="1" indent="-381000"/>
            <a:r>
              <a:rPr lang="en-US" sz="2400" smtClean="0"/>
              <a:t>Use the high threshold to start edge curves and the low threshold to continue them</a:t>
            </a:r>
            <a:endParaRPr lang="en-US" sz="2400" b="1" smtClean="0"/>
          </a:p>
          <a:p>
            <a:pPr marL="1257300" lvl="2" indent="-342900"/>
            <a:endParaRPr lang="en-US" sz="2000" smtClean="0"/>
          </a:p>
          <a:p>
            <a:pPr marL="533400" indent="-533400"/>
            <a:endParaRPr lang="en-US" sz="2800" smtClean="0"/>
          </a:p>
          <a:p>
            <a:pPr marL="533400" indent="-533400"/>
            <a:r>
              <a:rPr lang="en-US" sz="2800" smtClean="0"/>
              <a:t>MATLAB: edge(image, ‘canny’)</a:t>
            </a:r>
          </a:p>
        </p:txBody>
      </p:sp>
      <p:sp>
        <p:nvSpPr>
          <p:cNvPr id="38916" name="Text Box 4"/>
          <p:cNvSpPr txBox="1">
            <a:spLocks noChangeArrowheads="1"/>
          </p:cNvSpPr>
          <p:nvPr/>
        </p:nvSpPr>
        <p:spPr bwMode="auto">
          <a:xfrm>
            <a:off x="6705600" y="6553200"/>
            <a:ext cx="2341563" cy="304800"/>
          </a:xfrm>
          <a:prstGeom prst="rect">
            <a:avLst/>
          </a:prstGeom>
          <a:noFill/>
          <a:ln w="9525">
            <a:noFill/>
            <a:miter lim="800000"/>
            <a:headEnd/>
            <a:tailEnd/>
          </a:ln>
        </p:spPr>
        <p:txBody>
          <a:bodyPr wrap="none">
            <a:spAutoFit/>
          </a:bodyPr>
          <a:lstStyle/>
          <a:p>
            <a:pPr algn="ctr"/>
            <a:r>
              <a:rPr lang="en-US" sz="1400"/>
              <a:t>Source: D. Lowe, L. Fei-Fei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28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28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285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0285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02851">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0285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2851">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0285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85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76200"/>
            <a:ext cx="8229600" cy="838200"/>
          </a:xfrm>
        </p:spPr>
        <p:txBody>
          <a:bodyPr/>
          <a:lstStyle/>
          <a:p>
            <a:r>
              <a:rPr lang="en-US" smtClean="0"/>
              <a:t>Effect of </a:t>
            </a:r>
            <a:r>
              <a:rPr lang="en-US" smtClean="0">
                <a:sym typeface="Symbol" pitchFamily="18" charset="2"/>
              </a:rPr>
              <a:t> (</a:t>
            </a:r>
            <a:r>
              <a:rPr lang="en-US" smtClean="0"/>
              <a:t>Gaussian kernel spread/size)</a:t>
            </a:r>
          </a:p>
        </p:txBody>
      </p:sp>
      <p:pic>
        <p:nvPicPr>
          <p:cNvPr id="39939" name="Picture 4" descr="cln1can4"/>
          <p:cNvPicPr>
            <a:picLocks noChangeAspect="1" noChangeArrowheads="1"/>
          </p:cNvPicPr>
          <p:nvPr/>
        </p:nvPicPr>
        <p:blipFill>
          <a:blip r:embed="rId5" cstate="print"/>
          <a:srcRect/>
          <a:stretch>
            <a:fillRect/>
          </a:stretch>
        </p:blipFill>
        <p:spPr bwMode="auto">
          <a:xfrm>
            <a:off x="6096000" y="1385888"/>
            <a:ext cx="2925763" cy="2925762"/>
          </a:xfrm>
          <a:prstGeom prst="rect">
            <a:avLst/>
          </a:prstGeom>
          <a:noFill/>
          <a:ln w="9525">
            <a:noFill/>
            <a:miter lim="800000"/>
            <a:headEnd/>
            <a:tailEnd/>
          </a:ln>
        </p:spPr>
      </p:pic>
      <p:pic>
        <p:nvPicPr>
          <p:cNvPr id="39940" name="Picture 5" descr="cln1can1"/>
          <p:cNvPicPr>
            <a:picLocks noChangeAspect="1" noChangeArrowheads="1"/>
          </p:cNvPicPr>
          <p:nvPr/>
        </p:nvPicPr>
        <p:blipFill>
          <a:blip r:embed="rId6" cstate="print"/>
          <a:srcRect/>
          <a:stretch>
            <a:fillRect/>
          </a:stretch>
        </p:blipFill>
        <p:spPr bwMode="auto">
          <a:xfrm>
            <a:off x="3109913" y="1371600"/>
            <a:ext cx="2925762" cy="2925763"/>
          </a:xfrm>
          <a:prstGeom prst="rect">
            <a:avLst/>
          </a:prstGeom>
          <a:noFill/>
          <a:ln w="9525">
            <a:noFill/>
            <a:miter lim="800000"/>
            <a:headEnd/>
            <a:tailEnd/>
          </a:ln>
        </p:spPr>
      </p:pic>
      <p:pic>
        <p:nvPicPr>
          <p:cNvPr id="39941" name="Picture 6" descr="cln1"/>
          <p:cNvPicPr>
            <a:picLocks noChangeAspect="1" noChangeArrowheads="1"/>
          </p:cNvPicPr>
          <p:nvPr/>
        </p:nvPicPr>
        <p:blipFill>
          <a:blip r:embed="rId7" cstate="print"/>
          <a:srcRect/>
          <a:stretch>
            <a:fillRect/>
          </a:stretch>
        </p:blipFill>
        <p:spPr bwMode="auto">
          <a:xfrm>
            <a:off x="152400" y="1385888"/>
            <a:ext cx="2925763" cy="2925762"/>
          </a:xfrm>
          <a:prstGeom prst="rect">
            <a:avLst/>
          </a:prstGeom>
          <a:noFill/>
          <a:ln w="9525">
            <a:noFill/>
            <a:miter lim="800000"/>
            <a:headEnd/>
            <a:tailEnd/>
          </a:ln>
        </p:spPr>
      </p:pic>
      <p:sp>
        <p:nvSpPr>
          <p:cNvPr id="39942" name="Text Box 7"/>
          <p:cNvSpPr txBox="1">
            <a:spLocks noChangeArrowheads="1"/>
          </p:cNvSpPr>
          <p:nvPr/>
        </p:nvSpPr>
        <p:spPr bwMode="auto">
          <a:xfrm>
            <a:off x="3429000" y="4368800"/>
            <a:ext cx="1511300" cy="396875"/>
          </a:xfrm>
          <a:prstGeom prst="rect">
            <a:avLst/>
          </a:prstGeom>
          <a:noFill/>
          <a:ln w="9525">
            <a:noFill/>
            <a:miter lim="800000"/>
            <a:headEnd/>
            <a:tailEnd/>
          </a:ln>
        </p:spPr>
        <p:txBody>
          <a:bodyPr wrap="none">
            <a:spAutoFit/>
          </a:bodyPr>
          <a:lstStyle/>
          <a:p>
            <a:r>
              <a:rPr lang="en-US" sz="2000"/>
              <a:t>Canny with </a:t>
            </a:r>
          </a:p>
        </p:txBody>
      </p:sp>
      <p:pic>
        <p:nvPicPr>
          <p:cNvPr id="39943" name="Picture 8" descr="Edittex"/>
          <p:cNvPicPr>
            <a:picLocks noChangeAspect="1" noChangeArrowheads="1"/>
          </p:cNvPicPr>
          <p:nvPr>
            <p:custDataLst>
              <p:tags r:id="rId1"/>
            </p:custDataLst>
          </p:nvPr>
        </p:nvPicPr>
        <p:blipFill>
          <a:blip r:embed="rId8" cstate="print"/>
          <a:srcRect/>
          <a:stretch>
            <a:fillRect/>
          </a:stretch>
        </p:blipFill>
        <p:spPr bwMode="auto">
          <a:xfrm>
            <a:off x="4926013" y="4433888"/>
            <a:ext cx="865187" cy="238125"/>
          </a:xfrm>
          <a:prstGeom prst="rect">
            <a:avLst/>
          </a:prstGeom>
          <a:noFill/>
          <a:ln w="9525">
            <a:noFill/>
            <a:miter lim="800000"/>
            <a:headEnd/>
            <a:tailEnd/>
          </a:ln>
        </p:spPr>
      </p:pic>
      <p:sp>
        <p:nvSpPr>
          <p:cNvPr id="39944" name="Text Box 9"/>
          <p:cNvSpPr txBox="1">
            <a:spLocks noChangeArrowheads="1"/>
          </p:cNvSpPr>
          <p:nvPr/>
        </p:nvSpPr>
        <p:spPr bwMode="auto">
          <a:xfrm>
            <a:off x="6400800" y="4357688"/>
            <a:ext cx="1511300" cy="396875"/>
          </a:xfrm>
          <a:prstGeom prst="rect">
            <a:avLst/>
          </a:prstGeom>
          <a:noFill/>
          <a:ln w="9525">
            <a:noFill/>
            <a:miter lim="800000"/>
            <a:headEnd/>
            <a:tailEnd/>
          </a:ln>
        </p:spPr>
        <p:txBody>
          <a:bodyPr wrap="none">
            <a:spAutoFit/>
          </a:bodyPr>
          <a:lstStyle/>
          <a:p>
            <a:r>
              <a:rPr lang="en-US" sz="2000"/>
              <a:t>Canny with </a:t>
            </a:r>
          </a:p>
        </p:txBody>
      </p:sp>
      <p:pic>
        <p:nvPicPr>
          <p:cNvPr id="39945" name="Picture 10" descr="Edittex"/>
          <p:cNvPicPr>
            <a:picLocks noChangeAspect="1" noChangeArrowheads="1"/>
          </p:cNvPicPr>
          <p:nvPr>
            <p:custDataLst>
              <p:tags r:id="rId2"/>
            </p:custDataLst>
          </p:nvPr>
        </p:nvPicPr>
        <p:blipFill>
          <a:blip r:embed="rId9" cstate="print"/>
          <a:srcRect/>
          <a:stretch>
            <a:fillRect/>
          </a:stretch>
        </p:blipFill>
        <p:spPr bwMode="auto">
          <a:xfrm>
            <a:off x="7889875" y="4418013"/>
            <a:ext cx="881063" cy="238125"/>
          </a:xfrm>
          <a:prstGeom prst="rect">
            <a:avLst/>
          </a:prstGeom>
          <a:noFill/>
          <a:ln w="9525">
            <a:noFill/>
            <a:miter lim="800000"/>
            <a:headEnd/>
            <a:tailEnd/>
          </a:ln>
        </p:spPr>
      </p:pic>
      <p:sp>
        <p:nvSpPr>
          <p:cNvPr id="39946" name="Text Box 11"/>
          <p:cNvSpPr txBox="1">
            <a:spLocks noChangeArrowheads="1"/>
          </p:cNvSpPr>
          <p:nvPr/>
        </p:nvSpPr>
        <p:spPr bwMode="auto">
          <a:xfrm>
            <a:off x="838200" y="4357688"/>
            <a:ext cx="1074738" cy="396875"/>
          </a:xfrm>
          <a:prstGeom prst="rect">
            <a:avLst/>
          </a:prstGeom>
          <a:noFill/>
          <a:ln w="9525">
            <a:noFill/>
            <a:miter lim="800000"/>
            <a:headEnd/>
            <a:tailEnd/>
          </a:ln>
        </p:spPr>
        <p:txBody>
          <a:bodyPr wrap="none">
            <a:spAutoFit/>
          </a:bodyPr>
          <a:lstStyle/>
          <a:p>
            <a:r>
              <a:rPr lang="en-US" sz="2000"/>
              <a:t>original </a:t>
            </a:r>
          </a:p>
        </p:txBody>
      </p:sp>
      <p:sp>
        <p:nvSpPr>
          <p:cNvPr id="39947" name="Rectangle 12"/>
          <p:cNvSpPr>
            <a:spLocks noChangeArrowheads="1"/>
          </p:cNvSpPr>
          <p:nvPr/>
        </p:nvSpPr>
        <p:spPr bwMode="auto">
          <a:xfrm>
            <a:off x="685800" y="5257800"/>
            <a:ext cx="8229600" cy="1143000"/>
          </a:xfrm>
          <a:prstGeom prst="rect">
            <a:avLst/>
          </a:prstGeom>
          <a:noFill/>
          <a:ln w="9525">
            <a:noFill/>
            <a:miter lim="800000"/>
            <a:headEnd/>
            <a:tailEnd/>
          </a:ln>
        </p:spPr>
        <p:txBody>
          <a:bodyPr/>
          <a:lstStyle/>
          <a:p>
            <a:pPr marL="342900" indent="-342900">
              <a:spcBef>
                <a:spcPct val="20000"/>
              </a:spcBef>
            </a:pPr>
            <a:r>
              <a:rPr lang="en-US" sz="2800"/>
              <a:t>The choice of </a:t>
            </a:r>
            <a:r>
              <a:rPr lang="en-US" sz="2800">
                <a:sym typeface="Symbol" pitchFamily="18" charset="2"/>
              </a:rPr>
              <a:t></a:t>
            </a:r>
            <a:r>
              <a:rPr lang="en-US" sz="2800"/>
              <a:t> depends on desired behavior</a:t>
            </a:r>
          </a:p>
          <a:p>
            <a:pPr marL="742950" lvl="1" indent="-285750">
              <a:spcBef>
                <a:spcPct val="20000"/>
              </a:spcBef>
              <a:buFontTx/>
              <a:buChar char="•"/>
            </a:pPr>
            <a:r>
              <a:rPr lang="en-US" sz="2000"/>
              <a:t>large </a:t>
            </a:r>
            <a:r>
              <a:rPr lang="en-US" sz="2000">
                <a:sym typeface="Symbol" pitchFamily="18" charset="2"/>
              </a:rPr>
              <a:t></a:t>
            </a:r>
            <a:r>
              <a:rPr lang="en-US" sz="2000"/>
              <a:t> detects large scale edges</a:t>
            </a:r>
          </a:p>
          <a:p>
            <a:pPr marL="742950" lvl="1" indent="-285750">
              <a:spcBef>
                <a:spcPct val="20000"/>
              </a:spcBef>
              <a:buFontTx/>
              <a:buChar char="•"/>
            </a:pPr>
            <a:r>
              <a:rPr lang="en-US" sz="2000"/>
              <a:t>small </a:t>
            </a:r>
            <a:r>
              <a:rPr lang="en-US" sz="2000">
                <a:sym typeface="Symbol" pitchFamily="18" charset="2"/>
              </a:rPr>
              <a:t></a:t>
            </a:r>
            <a:r>
              <a:rPr lang="en-US" sz="2000"/>
              <a:t> detects fine features</a:t>
            </a:r>
          </a:p>
        </p:txBody>
      </p:sp>
      <p:sp>
        <p:nvSpPr>
          <p:cNvPr id="39948" name="Text Box 16"/>
          <p:cNvSpPr txBox="1">
            <a:spLocks noChangeArrowheads="1"/>
          </p:cNvSpPr>
          <p:nvPr/>
        </p:nvSpPr>
        <p:spPr bwMode="auto">
          <a:xfrm>
            <a:off x="7546975" y="6553200"/>
            <a:ext cx="1457325" cy="304800"/>
          </a:xfrm>
          <a:prstGeom prst="rect">
            <a:avLst/>
          </a:prstGeom>
          <a:noFill/>
          <a:ln w="9525">
            <a:noFill/>
            <a:miter lim="800000"/>
            <a:headEnd/>
            <a:tailEnd/>
          </a:ln>
        </p:spPr>
        <p:txBody>
          <a:bodyPr wrap="none">
            <a:spAutoFit/>
          </a:bodyPr>
          <a:lstStyle/>
          <a:p>
            <a:pPr algn="ctr"/>
            <a:r>
              <a:rPr lang="en-US" sz="1400"/>
              <a:t>Source: S. Seitz</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smtClean="0"/>
              <a:t>Learning to detect boundaries</a:t>
            </a:r>
          </a:p>
        </p:txBody>
      </p:sp>
      <p:sp>
        <p:nvSpPr>
          <p:cNvPr id="40963" name="Rectangle 3"/>
          <p:cNvSpPr>
            <a:spLocks noGrp="1" noChangeArrowheads="1"/>
          </p:cNvSpPr>
          <p:nvPr>
            <p:ph type="body" idx="1"/>
          </p:nvPr>
        </p:nvSpPr>
        <p:spPr>
          <a:xfrm>
            <a:off x="685800" y="5641975"/>
            <a:ext cx="7772400" cy="838200"/>
          </a:xfrm>
        </p:spPr>
        <p:txBody>
          <a:bodyPr/>
          <a:lstStyle/>
          <a:p>
            <a:r>
              <a:rPr lang="en-US" sz="2400" smtClean="0"/>
              <a:t>Berkeley segmentation database:</a:t>
            </a:r>
            <a:br>
              <a:rPr lang="en-US" sz="2400" smtClean="0"/>
            </a:br>
            <a:r>
              <a:rPr lang="en-US" sz="1600" smtClean="0">
                <a:hlinkClick r:id="rId3"/>
              </a:rPr>
              <a:t>http://www.eecs.berkeley.edu/Research/Projects/CS/vision/grouping/segbench/</a:t>
            </a:r>
            <a:endParaRPr lang="en-US" sz="1600" smtClean="0"/>
          </a:p>
        </p:txBody>
      </p:sp>
      <p:pic>
        <p:nvPicPr>
          <p:cNvPr id="40964" name="Picture 4"/>
          <p:cNvPicPr>
            <a:picLocks noChangeAspect="1" noChangeArrowheads="1"/>
          </p:cNvPicPr>
          <p:nvPr/>
        </p:nvPicPr>
        <p:blipFill>
          <a:blip r:embed="rId4" cstate="print"/>
          <a:srcRect/>
          <a:stretch>
            <a:fillRect/>
          </a:stretch>
        </p:blipFill>
        <p:spPr bwMode="auto">
          <a:xfrm>
            <a:off x="461963" y="1603375"/>
            <a:ext cx="2662237" cy="1776413"/>
          </a:xfrm>
          <a:prstGeom prst="rect">
            <a:avLst/>
          </a:prstGeom>
          <a:noFill/>
          <a:ln w="9525">
            <a:noFill/>
            <a:miter lim="800000"/>
            <a:headEnd/>
            <a:tailEnd/>
          </a:ln>
        </p:spPr>
      </p:pic>
      <p:pic>
        <p:nvPicPr>
          <p:cNvPr id="40965" name="Picture 5"/>
          <p:cNvPicPr>
            <a:picLocks noChangeAspect="1" noChangeArrowheads="1"/>
          </p:cNvPicPr>
          <p:nvPr/>
        </p:nvPicPr>
        <p:blipFill>
          <a:blip r:embed="rId5" cstate="print"/>
          <a:srcRect/>
          <a:stretch>
            <a:fillRect/>
          </a:stretch>
        </p:blipFill>
        <p:spPr bwMode="auto">
          <a:xfrm>
            <a:off x="3276600" y="1603375"/>
            <a:ext cx="2667000" cy="1779588"/>
          </a:xfrm>
          <a:prstGeom prst="rect">
            <a:avLst/>
          </a:prstGeom>
          <a:noFill/>
          <a:ln w="9525">
            <a:noFill/>
            <a:miter lim="800000"/>
            <a:headEnd/>
            <a:tailEnd/>
          </a:ln>
        </p:spPr>
      </p:pic>
      <p:pic>
        <p:nvPicPr>
          <p:cNvPr id="40966" name="Picture 6" descr="buffalo"/>
          <p:cNvPicPr>
            <a:picLocks noChangeAspect="1" noChangeArrowheads="1"/>
          </p:cNvPicPr>
          <p:nvPr/>
        </p:nvPicPr>
        <p:blipFill>
          <a:blip r:embed="rId6" cstate="print"/>
          <a:srcRect/>
          <a:stretch>
            <a:fillRect/>
          </a:stretch>
        </p:blipFill>
        <p:spPr bwMode="auto">
          <a:xfrm>
            <a:off x="6089650" y="1603375"/>
            <a:ext cx="2673350" cy="1784350"/>
          </a:xfrm>
          <a:prstGeom prst="rect">
            <a:avLst/>
          </a:prstGeom>
          <a:noFill/>
          <a:ln w="9525">
            <a:solidFill>
              <a:schemeClr val="tx1"/>
            </a:solidFill>
            <a:miter lim="800000"/>
            <a:headEnd/>
            <a:tailEnd/>
          </a:ln>
        </p:spPr>
      </p:pic>
      <p:pic>
        <p:nvPicPr>
          <p:cNvPr id="40967" name="Picture 8"/>
          <p:cNvPicPr>
            <a:picLocks noChangeAspect="1" noChangeArrowheads="1"/>
          </p:cNvPicPr>
          <p:nvPr/>
        </p:nvPicPr>
        <p:blipFill>
          <a:blip r:embed="rId7" cstate="print"/>
          <a:srcRect/>
          <a:stretch>
            <a:fillRect/>
          </a:stretch>
        </p:blipFill>
        <p:spPr bwMode="auto">
          <a:xfrm>
            <a:off x="457200" y="3557588"/>
            <a:ext cx="2667000" cy="1779587"/>
          </a:xfrm>
          <a:prstGeom prst="rect">
            <a:avLst/>
          </a:prstGeom>
          <a:noFill/>
          <a:ln w="9525">
            <a:noFill/>
            <a:miter lim="800000"/>
            <a:headEnd/>
            <a:tailEnd/>
          </a:ln>
        </p:spPr>
      </p:pic>
      <p:pic>
        <p:nvPicPr>
          <p:cNvPr id="40968" name="Picture 9"/>
          <p:cNvPicPr>
            <a:picLocks noChangeAspect="1" noChangeArrowheads="1"/>
          </p:cNvPicPr>
          <p:nvPr/>
        </p:nvPicPr>
        <p:blipFill>
          <a:blip r:embed="rId8" cstate="print"/>
          <a:srcRect/>
          <a:stretch>
            <a:fillRect/>
          </a:stretch>
        </p:blipFill>
        <p:spPr bwMode="auto">
          <a:xfrm>
            <a:off x="3276600" y="3557588"/>
            <a:ext cx="2667000" cy="1779587"/>
          </a:xfrm>
          <a:prstGeom prst="rect">
            <a:avLst/>
          </a:prstGeom>
          <a:noFill/>
          <a:ln w="9525">
            <a:noFill/>
            <a:miter lim="800000"/>
            <a:headEnd/>
            <a:tailEnd/>
          </a:ln>
        </p:spPr>
      </p:pic>
      <p:pic>
        <p:nvPicPr>
          <p:cNvPr id="40969" name="Picture 10" descr="boys"/>
          <p:cNvPicPr>
            <a:picLocks noChangeAspect="1" noChangeArrowheads="1"/>
          </p:cNvPicPr>
          <p:nvPr/>
        </p:nvPicPr>
        <p:blipFill>
          <a:blip r:embed="rId9" cstate="print"/>
          <a:srcRect/>
          <a:stretch>
            <a:fillRect/>
          </a:stretch>
        </p:blipFill>
        <p:spPr bwMode="auto">
          <a:xfrm>
            <a:off x="6089650" y="3557588"/>
            <a:ext cx="2667000" cy="1779587"/>
          </a:xfrm>
          <a:prstGeom prst="rect">
            <a:avLst/>
          </a:prstGeom>
          <a:noFill/>
          <a:ln w="9525">
            <a:solidFill>
              <a:schemeClr val="tx1"/>
            </a:solidFill>
            <a:miter lim="800000"/>
            <a:headEnd/>
            <a:tailEnd/>
          </a:ln>
        </p:spPr>
      </p:pic>
      <p:sp>
        <p:nvSpPr>
          <p:cNvPr id="40970" name="Text Box 11"/>
          <p:cNvSpPr txBox="1">
            <a:spLocks noChangeArrowheads="1"/>
          </p:cNvSpPr>
          <p:nvPr/>
        </p:nvSpPr>
        <p:spPr bwMode="auto">
          <a:xfrm>
            <a:off x="1346200" y="1146175"/>
            <a:ext cx="806450" cy="366713"/>
          </a:xfrm>
          <a:prstGeom prst="rect">
            <a:avLst/>
          </a:prstGeom>
          <a:noFill/>
          <a:ln w="9525">
            <a:noFill/>
            <a:miter lim="800000"/>
            <a:headEnd/>
            <a:tailEnd/>
          </a:ln>
        </p:spPr>
        <p:txBody>
          <a:bodyPr wrap="none">
            <a:spAutoFit/>
          </a:bodyPr>
          <a:lstStyle/>
          <a:p>
            <a:r>
              <a:rPr lang="en-US"/>
              <a:t>image</a:t>
            </a:r>
          </a:p>
        </p:txBody>
      </p:sp>
      <p:sp>
        <p:nvSpPr>
          <p:cNvPr id="40971" name="Text Box 12"/>
          <p:cNvSpPr txBox="1">
            <a:spLocks noChangeArrowheads="1"/>
          </p:cNvSpPr>
          <p:nvPr/>
        </p:nvSpPr>
        <p:spPr bwMode="auto">
          <a:xfrm>
            <a:off x="3473450" y="1143000"/>
            <a:ext cx="2317750" cy="366713"/>
          </a:xfrm>
          <a:prstGeom prst="rect">
            <a:avLst/>
          </a:prstGeom>
          <a:noFill/>
          <a:ln w="9525">
            <a:noFill/>
            <a:miter lim="800000"/>
            <a:headEnd/>
            <a:tailEnd/>
          </a:ln>
        </p:spPr>
        <p:txBody>
          <a:bodyPr wrap="none">
            <a:spAutoFit/>
          </a:bodyPr>
          <a:lstStyle/>
          <a:p>
            <a:r>
              <a:rPr lang="en-US"/>
              <a:t>human segmentation</a:t>
            </a:r>
          </a:p>
        </p:txBody>
      </p:sp>
      <p:sp>
        <p:nvSpPr>
          <p:cNvPr id="40972" name="Text Box 13"/>
          <p:cNvSpPr txBox="1">
            <a:spLocks noChangeArrowheads="1"/>
          </p:cNvSpPr>
          <p:nvPr/>
        </p:nvSpPr>
        <p:spPr bwMode="auto">
          <a:xfrm>
            <a:off x="6318250" y="1146175"/>
            <a:ext cx="2139950" cy="366713"/>
          </a:xfrm>
          <a:prstGeom prst="rect">
            <a:avLst/>
          </a:prstGeom>
          <a:noFill/>
          <a:ln w="9525">
            <a:noFill/>
            <a:miter lim="800000"/>
            <a:headEnd/>
            <a:tailEnd/>
          </a:ln>
        </p:spPr>
        <p:txBody>
          <a:bodyPr wrap="none">
            <a:spAutoFit/>
          </a:bodyPr>
          <a:lstStyle/>
          <a:p>
            <a:r>
              <a:rPr lang="en-US"/>
              <a:t>gradient magnitude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pB</a:t>
            </a:r>
            <a:r>
              <a:rPr lang="en-US" dirty="0" smtClean="0"/>
              <a:t> boundary detector</a:t>
            </a:r>
            <a:endParaRPr lang="en-US" dirty="0"/>
          </a:p>
        </p:txBody>
      </p:sp>
      <p:pic>
        <p:nvPicPr>
          <p:cNvPr id="40962" name="Picture 2"/>
          <p:cNvPicPr>
            <a:picLocks noChangeAspect="1" noChangeArrowheads="1"/>
          </p:cNvPicPr>
          <p:nvPr/>
        </p:nvPicPr>
        <p:blipFill>
          <a:blip r:embed="rId2" cstate="print"/>
          <a:srcRect/>
          <a:stretch>
            <a:fillRect/>
          </a:stretch>
        </p:blipFill>
        <p:spPr bwMode="auto">
          <a:xfrm>
            <a:off x="838200" y="914400"/>
            <a:ext cx="7610475" cy="5657850"/>
          </a:xfrm>
          <a:prstGeom prst="rect">
            <a:avLst/>
          </a:prstGeom>
          <a:noFill/>
          <a:ln w="9525">
            <a:noFill/>
            <a:miter lim="800000"/>
            <a:headEnd/>
            <a:tailEnd/>
          </a:ln>
        </p:spPr>
      </p:pic>
      <p:sp>
        <p:nvSpPr>
          <p:cNvPr id="5" name="Rectangle 4"/>
          <p:cNvSpPr/>
          <p:nvPr/>
        </p:nvSpPr>
        <p:spPr>
          <a:xfrm>
            <a:off x="3276600" y="3200400"/>
            <a:ext cx="5562600" cy="342900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248400" y="6172200"/>
            <a:ext cx="2274982" cy="369332"/>
          </a:xfrm>
          <a:prstGeom prst="rect">
            <a:avLst/>
          </a:prstGeom>
          <a:noFill/>
        </p:spPr>
        <p:txBody>
          <a:bodyPr wrap="none" rtlCol="0">
            <a:spAutoFit/>
          </a:bodyPr>
          <a:lstStyle/>
          <a:p>
            <a:r>
              <a:rPr lang="en-US" dirty="0" smtClean="0"/>
              <a:t>Figure from </a:t>
            </a:r>
            <a:r>
              <a:rPr lang="en-US" dirty="0" err="1" smtClean="0"/>
              <a:t>Fowlkes</a:t>
            </a:r>
            <a:endParaRPr lang="en-US" dirty="0"/>
          </a:p>
        </p:txBody>
      </p:sp>
      <p:sp>
        <p:nvSpPr>
          <p:cNvPr id="7" name="Rectangle 6"/>
          <p:cNvSpPr/>
          <p:nvPr/>
        </p:nvSpPr>
        <p:spPr>
          <a:xfrm>
            <a:off x="6400800" y="2667000"/>
            <a:ext cx="1600200" cy="45720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429000" y="4876800"/>
            <a:ext cx="5342781" cy="1200329"/>
          </a:xfrm>
          <a:prstGeom prst="rect">
            <a:avLst/>
          </a:prstGeom>
          <a:noFill/>
        </p:spPr>
        <p:txBody>
          <a:bodyPr wrap="square" rtlCol="0">
            <a:spAutoFit/>
          </a:bodyPr>
          <a:lstStyle/>
          <a:p>
            <a:r>
              <a:rPr lang="en-US" dirty="0" smtClean="0"/>
              <a:t>Martin, </a:t>
            </a:r>
            <a:r>
              <a:rPr lang="en-US" dirty="0" err="1" smtClean="0"/>
              <a:t>Fowlkes</a:t>
            </a:r>
            <a:r>
              <a:rPr lang="en-US" dirty="0" smtClean="0"/>
              <a:t>, Malik 2004: Learning to Detection Natural Boundaries…</a:t>
            </a:r>
          </a:p>
          <a:p>
            <a:r>
              <a:rPr lang="en-US" dirty="0" smtClean="0">
                <a:hlinkClick r:id="rId3"/>
              </a:rPr>
              <a:t>http://www.eecs.berkeley.edu/Research/Projects/CS/vision/grouping/papers/mfm-pami-boundary.pdf</a:t>
            </a:r>
            <a:r>
              <a:rPr lang="en-US" dirty="0" smtClean="0"/>
              <a:t> </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pB</a:t>
            </a:r>
            <a:r>
              <a:rPr lang="en-US" dirty="0" smtClean="0"/>
              <a:t> Boundary Detector</a:t>
            </a:r>
            <a:endParaRPr lang="en-US" dirty="0"/>
          </a:p>
        </p:txBody>
      </p:sp>
      <p:pic>
        <p:nvPicPr>
          <p:cNvPr id="41986" name="Picture 2"/>
          <p:cNvPicPr>
            <a:picLocks noChangeAspect="1" noChangeArrowheads="1"/>
          </p:cNvPicPr>
          <p:nvPr/>
        </p:nvPicPr>
        <p:blipFill>
          <a:blip r:embed="rId2" cstate="print"/>
          <a:srcRect/>
          <a:stretch>
            <a:fillRect/>
          </a:stretch>
        </p:blipFill>
        <p:spPr bwMode="auto">
          <a:xfrm>
            <a:off x="838200" y="1219200"/>
            <a:ext cx="7277100" cy="4933950"/>
          </a:xfrm>
          <a:prstGeom prst="rect">
            <a:avLst/>
          </a:prstGeom>
          <a:noFill/>
          <a:ln w="9525">
            <a:noFill/>
            <a:miter lim="800000"/>
            <a:headEnd/>
            <a:tailEnd/>
          </a:ln>
        </p:spPr>
      </p:pic>
      <p:sp>
        <p:nvSpPr>
          <p:cNvPr id="5" name="TextBox 4"/>
          <p:cNvSpPr txBox="1"/>
          <p:nvPr/>
        </p:nvSpPr>
        <p:spPr>
          <a:xfrm>
            <a:off x="6858000" y="6477000"/>
            <a:ext cx="2274982" cy="369332"/>
          </a:xfrm>
          <a:prstGeom prst="rect">
            <a:avLst/>
          </a:prstGeom>
          <a:noFill/>
        </p:spPr>
        <p:txBody>
          <a:bodyPr wrap="none" rtlCol="0">
            <a:spAutoFit/>
          </a:bodyPr>
          <a:lstStyle/>
          <a:p>
            <a:r>
              <a:rPr lang="en-US" dirty="0" smtClean="0"/>
              <a:t>Figure from </a:t>
            </a:r>
            <a:r>
              <a:rPr lang="en-US" dirty="0" err="1" smtClean="0"/>
              <a:t>Fowlkes</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9938" name="Picture 2"/>
          <p:cNvPicPr>
            <a:picLocks noChangeAspect="1" noChangeArrowheads="1"/>
          </p:cNvPicPr>
          <p:nvPr/>
        </p:nvPicPr>
        <p:blipFill>
          <a:blip r:embed="rId2" cstate="print"/>
          <a:srcRect/>
          <a:stretch>
            <a:fillRect/>
          </a:stretch>
        </p:blipFill>
        <p:spPr bwMode="auto">
          <a:xfrm>
            <a:off x="1447800" y="304800"/>
            <a:ext cx="7334250" cy="6219825"/>
          </a:xfrm>
          <a:prstGeom prst="rect">
            <a:avLst/>
          </a:prstGeom>
          <a:noFill/>
          <a:ln w="9525">
            <a:noFill/>
            <a:miter lim="800000"/>
            <a:headEnd/>
            <a:tailEnd/>
          </a:ln>
        </p:spPr>
      </p:pic>
      <p:sp>
        <p:nvSpPr>
          <p:cNvPr id="5" name="TextBox 4"/>
          <p:cNvSpPr txBox="1"/>
          <p:nvPr/>
        </p:nvSpPr>
        <p:spPr>
          <a:xfrm>
            <a:off x="96252" y="1676400"/>
            <a:ext cx="1274708" cy="369332"/>
          </a:xfrm>
          <a:prstGeom prst="rect">
            <a:avLst/>
          </a:prstGeom>
          <a:noFill/>
        </p:spPr>
        <p:txBody>
          <a:bodyPr wrap="none" rtlCol="0">
            <a:spAutoFit/>
          </a:bodyPr>
          <a:lstStyle/>
          <a:p>
            <a:pPr algn="r"/>
            <a:r>
              <a:rPr lang="en-US" dirty="0" smtClean="0"/>
              <a:t>Brightness</a:t>
            </a:r>
            <a:endParaRPr lang="en-US" dirty="0"/>
          </a:p>
        </p:txBody>
      </p:sp>
      <p:sp>
        <p:nvSpPr>
          <p:cNvPr id="6" name="TextBox 5"/>
          <p:cNvSpPr txBox="1"/>
          <p:nvPr/>
        </p:nvSpPr>
        <p:spPr>
          <a:xfrm>
            <a:off x="609600" y="2667000"/>
            <a:ext cx="736099" cy="369332"/>
          </a:xfrm>
          <a:prstGeom prst="rect">
            <a:avLst/>
          </a:prstGeom>
          <a:noFill/>
        </p:spPr>
        <p:txBody>
          <a:bodyPr wrap="none" rtlCol="0">
            <a:spAutoFit/>
          </a:bodyPr>
          <a:lstStyle/>
          <a:p>
            <a:pPr algn="r"/>
            <a:r>
              <a:rPr lang="en-US" dirty="0" smtClean="0"/>
              <a:t>Color</a:t>
            </a:r>
            <a:endParaRPr lang="en-US" dirty="0"/>
          </a:p>
        </p:txBody>
      </p:sp>
      <p:sp>
        <p:nvSpPr>
          <p:cNvPr id="7" name="TextBox 6"/>
          <p:cNvSpPr txBox="1"/>
          <p:nvPr/>
        </p:nvSpPr>
        <p:spPr>
          <a:xfrm>
            <a:off x="457200" y="3733800"/>
            <a:ext cx="941348" cy="369332"/>
          </a:xfrm>
          <a:prstGeom prst="rect">
            <a:avLst/>
          </a:prstGeom>
          <a:noFill/>
        </p:spPr>
        <p:txBody>
          <a:bodyPr wrap="none" rtlCol="0">
            <a:spAutoFit/>
          </a:bodyPr>
          <a:lstStyle/>
          <a:p>
            <a:r>
              <a:rPr lang="en-US" dirty="0" smtClean="0"/>
              <a:t>Texture</a:t>
            </a:r>
            <a:endParaRPr lang="en-US" dirty="0"/>
          </a:p>
        </p:txBody>
      </p:sp>
      <p:sp>
        <p:nvSpPr>
          <p:cNvPr id="8" name="TextBox 7"/>
          <p:cNvSpPr txBox="1"/>
          <p:nvPr/>
        </p:nvSpPr>
        <p:spPr>
          <a:xfrm>
            <a:off x="228600" y="4724400"/>
            <a:ext cx="1236236" cy="369332"/>
          </a:xfrm>
          <a:prstGeom prst="rect">
            <a:avLst/>
          </a:prstGeom>
          <a:noFill/>
        </p:spPr>
        <p:txBody>
          <a:bodyPr wrap="none" rtlCol="0">
            <a:spAutoFit/>
          </a:bodyPr>
          <a:lstStyle/>
          <a:p>
            <a:r>
              <a:rPr lang="en-US" dirty="0" smtClean="0"/>
              <a:t>Combined</a:t>
            </a:r>
            <a:endParaRPr lang="en-US" dirty="0"/>
          </a:p>
        </p:txBody>
      </p:sp>
      <p:sp>
        <p:nvSpPr>
          <p:cNvPr id="9" name="TextBox 8"/>
          <p:cNvSpPr txBox="1"/>
          <p:nvPr/>
        </p:nvSpPr>
        <p:spPr>
          <a:xfrm>
            <a:off x="457200" y="5791200"/>
            <a:ext cx="928459" cy="369332"/>
          </a:xfrm>
          <a:prstGeom prst="rect">
            <a:avLst/>
          </a:prstGeom>
          <a:noFill/>
        </p:spPr>
        <p:txBody>
          <a:bodyPr wrap="none" rtlCol="0">
            <a:spAutoFit/>
          </a:bodyPr>
          <a:lstStyle/>
          <a:p>
            <a:r>
              <a:rPr lang="en-US" dirty="0" smtClean="0"/>
              <a:t>Human</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a:t>
            </a:r>
            <a:r>
              <a:rPr lang="en-US" dirty="0" err="1" smtClean="0"/>
              <a:t>pB</a:t>
            </a:r>
            <a:r>
              <a:rPr lang="en-US" dirty="0" smtClean="0"/>
              <a:t> boundary detector</a:t>
            </a:r>
            <a:endParaRPr lang="en-US" dirty="0"/>
          </a:p>
        </p:txBody>
      </p:sp>
      <p:pic>
        <p:nvPicPr>
          <p:cNvPr id="43010" name="Picture 2"/>
          <p:cNvPicPr>
            <a:picLocks noChangeAspect="1" noChangeArrowheads="1"/>
          </p:cNvPicPr>
          <p:nvPr/>
        </p:nvPicPr>
        <p:blipFill>
          <a:blip r:embed="rId2" cstate="print"/>
          <a:srcRect/>
          <a:stretch>
            <a:fillRect/>
          </a:stretch>
        </p:blipFill>
        <p:spPr bwMode="auto">
          <a:xfrm>
            <a:off x="762000" y="838200"/>
            <a:ext cx="7410450" cy="5514975"/>
          </a:xfrm>
          <a:prstGeom prst="rect">
            <a:avLst/>
          </a:prstGeom>
          <a:noFill/>
          <a:ln w="9525">
            <a:noFill/>
            <a:miter lim="800000"/>
            <a:headEnd/>
            <a:tailEnd/>
          </a:ln>
        </p:spPr>
      </p:pic>
      <p:sp>
        <p:nvSpPr>
          <p:cNvPr id="5" name="TextBox 4"/>
          <p:cNvSpPr txBox="1"/>
          <p:nvPr/>
        </p:nvSpPr>
        <p:spPr>
          <a:xfrm>
            <a:off x="6858000" y="6477000"/>
            <a:ext cx="2274982" cy="369332"/>
          </a:xfrm>
          <a:prstGeom prst="rect">
            <a:avLst/>
          </a:prstGeom>
          <a:noFill/>
        </p:spPr>
        <p:txBody>
          <a:bodyPr wrap="none" rtlCol="0">
            <a:spAutoFit/>
          </a:bodyPr>
          <a:lstStyle/>
          <a:p>
            <a:r>
              <a:rPr lang="en-US" dirty="0" smtClean="0"/>
              <a:t>Figure from </a:t>
            </a:r>
            <a:r>
              <a:rPr lang="en-US" dirty="0" err="1" smtClean="0"/>
              <a:t>Fowlkes</a:t>
            </a:r>
            <a:endParaRPr lang="en-US"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dirty="0" smtClean="0"/>
              <a:t>Finding straight lines</a:t>
            </a:r>
          </a:p>
        </p:txBody>
      </p:sp>
      <p:sp>
        <p:nvSpPr>
          <p:cNvPr id="3" name="Content Placeholder 2"/>
          <p:cNvSpPr>
            <a:spLocks noGrp="1"/>
          </p:cNvSpPr>
          <p:nvPr>
            <p:ph idx="1"/>
          </p:nvPr>
        </p:nvSpPr>
        <p:spPr/>
        <p:txBody>
          <a:bodyPr/>
          <a:lstStyle/>
          <a:p>
            <a:endParaRPr lang="en-US" dirty="0" smtClean="0"/>
          </a:p>
          <a:p>
            <a:r>
              <a:rPr lang="en-US" dirty="0" smtClean="0"/>
              <a:t>One solution: try many possible lines and see how many points each line passes through</a:t>
            </a:r>
          </a:p>
          <a:p>
            <a:endParaRPr lang="en-US" dirty="0" smtClean="0"/>
          </a:p>
          <a:p>
            <a:endParaRPr lang="en-US" dirty="0" smtClean="0"/>
          </a:p>
          <a:p>
            <a:r>
              <a:rPr lang="en-US" dirty="0" smtClean="0"/>
              <a:t>Hough transform provides a fast way to do this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Outline of Hough Transform</a:t>
            </a:r>
          </a:p>
        </p:txBody>
      </p:sp>
      <p:sp>
        <p:nvSpPr>
          <p:cNvPr id="43011" name="Content Placeholder 2"/>
          <p:cNvSpPr>
            <a:spLocks noGrp="1"/>
          </p:cNvSpPr>
          <p:nvPr>
            <p:ph idx="1"/>
          </p:nvPr>
        </p:nvSpPr>
        <p:spPr/>
        <p:txBody>
          <a:bodyPr/>
          <a:lstStyle/>
          <a:p>
            <a:pPr marL="514350" indent="-514350">
              <a:buFont typeface="Calibri" pitchFamily="34" charset="0"/>
              <a:buAutoNum type="arabicPeriod"/>
            </a:pPr>
            <a:endParaRPr lang="en-US" dirty="0" smtClean="0"/>
          </a:p>
          <a:p>
            <a:pPr marL="514350" indent="-514350">
              <a:buFont typeface="Calibri" pitchFamily="34" charset="0"/>
              <a:buAutoNum type="arabicPeriod"/>
            </a:pPr>
            <a:r>
              <a:rPr lang="en-US" dirty="0" smtClean="0"/>
              <a:t>Create a grid of parameter values</a:t>
            </a:r>
          </a:p>
          <a:p>
            <a:pPr marL="514350" indent="-514350">
              <a:buFont typeface="Calibri" pitchFamily="34" charset="0"/>
              <a:buAutoNum type="arabicPeriod"/>
            </a:pPr>
            <a:endParaRPr lang="en-US" dirty="0" smtClean="0"/>
          </a:p>
          <a:p>
            <a:pPr marL="514350" indent="-514350">
              <a:buFont typeface="Calibri" pitchFamily="34" charset="0"/>
              <a:buAutoNum type="arabicPeriod"/>
            </a:pPr>
            <a:r>
              <a:rPr lang="en-US" dirty="0" smtClean="0"/>
              <a:t>Each point votes for a set of parameters, incrementing those values in grid</a:t>
            </a:r>
          </a:p>
          <a:p>
            <a:pPr marL="514350" indent="-514350">
              <a:buFont typeface="Calibri" pitchFamily="34" charset="0"/>
              <a:buAutoNum type="arabicPeriod"/>
            </a:pPr>
            <a:endParaRPr lang="en-US" dirty="0" smtClean="0"/>
          </a:p>
          <a:p>
            <a:pPr marL="514350" indent="-514350">
              <a:buFont typeface="Calibri" pitchFamily="34" charset="0"/>
              <a:buAutoNum type="arabicPeriod"/>
            </a:pPr>
            <a:r>
              <a:rPr lang="en-US" dirty="0" smtClean="0"/>
              <a:t>Find maximum or local maxima in grid</a:t>
            </a:r>
          </a:p>
          <a:p>
            <a:pPr marL="514350" indent="-514350">
              <a:buFont typeface="Calibri" pitchFamily="34" charset="0"/>
              <a:buAutoNum type="arabicPeriod"/>
            </a:pPr>
            <a:endParaRPr lang="en-US" dirty="0" smtClean="0"/>
          </a:p>
          <a:p>
            <a:pPr marL="514350" indent="-514350">
              <a:buFont typeface="Calibri" pitchFamily="34" charset="0"/>
              <a:buAutoNum type="arabicPeriod"/>
            </a:pPr>
            <a:endParaRPr lang="en-US"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smtClean="0"/>
              <a:t>Finding lines using Hough transform</a:t>
            </a:r>
          </a:p>
        </p:txBody>
      </p:sp>
      <p:sp>
        <p:nvSpPr>
          <p:cNvPr id="31747" name="Content Placeholder 2"/>
          <p:cNvSpPr>
            <a:spLocks noGrp="1"/>
          </p:cNvSpPr>
          <p:nvPr>
            <p:ph idx="1"/>
          </p:nvPr>
        </p:nvSpPr>
        <p:spPr/>
        <p:txBody>
          <a:bodyPr/>
          <a:lstStyle/>
          <a:p>
            <a:r>
              <a:rPr lang="en-US" smtClean="0"/>
              <a:t>Using m,b parameterization</a:t>
            </a:r>
          </a:p>
          <a:p>
            <a:r>
              <a:rPr lang="en-US" smtClean="0"/>
              <a:t>Using r, theta parameterization</a:t>
            </a:r>
          </a:p>
          <a:p>
            <a:pPr lvl="1"/>
            <a:r>
              <a:rPr lang="en-US" smtClean="0"/>
              <a:t>Using oriented gradients</a:t>
            </a:r>
          </a:p>
          <a:p>
            <a:r>
              <a:rPr lang="en-US" smtClean="0"/>
              <a:t>Practical considerations</a:t>
            </a:r>
          </a:p>
          <a:p>
            <a:pPr lvl="1"/>
            <a:r>
              <a:rPr lang="en-US" smtClean="0"/>
              <a:t>Bin size</a:t>
            </a:r>
          </a:p>
          <a:p>
            <a:pPr lvl="1"/>
            <a:r>
              <a:rPr lang="en-US" smtClean="0"/>
              <a:t>Smoothing</a:t>
            </a:r>
          </a:p>
          <a:p>
            <a:pPr lvl="1"/>
            <a:r>
              <a:rPr lang="en-US" smtClean="0"/>
              <a:t>Finding multiple lines</a:t>
            </a:r>
          </a:p>
          <a:p>
            <a:pPr lvl="1"/>
            <a:r>
              <a:rPr lang="en-US" smtClean="0"/>
              <a:t>Finding line segments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74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74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74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74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7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14400"/>
          </a:xfrm>
        </p:spPr>
        <p:txBody>
          <a:bodyPr>
            <a:normAutofit fontScale="90000"/>
          </a:bodyPr>
          <a:lstStyle/>
          <a:p>
            <a:r>
              <a:rPr lang="en-US" dirty="0" smtClean="0"/>
              <a:t>A couple remaining questions from earlier</a:t>
            </a:r>
            <a:endParaRPr lang="en-US" dirty="0"/>
          </a:p>
        </p:txBody>
      </p:sp>
      <p:sp>
        <p:nvSpPr>
          <p:cNvPr id="3" name="Content Placeholder 2"/>
          <p:cNvSpPr>
            <a:spLocks noGrp="1"/>
          </p:cNvSpPr>
          <p:nvPr>
            <p:ph idx="1"/>
          </p:nvPr>
        </p:nvSpPr>
        <p:spPr/>
        <p:txBody>
          <a:bodyPr/>
          <a:lstStyle/>
          <a:p>
            <a:r>
              <a:rPr lang="en-US" dirty="0" smtClean="0"/>
              <a:t>Computational complexity of coarse-to-fine search?</a:t>
            </a:r>
          </a:p>
          <a:p>
            <a:endParaRPr lang="en-US" dirty="0" smtClean="0"/>
          </a:p>
        </p:txBody>
      </p:sp>
      <p:sp>
        <p:nvSpPr>
          <p:cNvPr id="4" name="Rectangle 3"/>
          <p:cNvSpPr/>
          <p:nvPr/>
        </p:nvSpPr>
        <p:spPr>
          <a:xfrm>
            <a:off x="1600200" y="2667000"/>
            <a:ext cx="1981200" cy="1447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057400" y="4343400"/>
            <a:ext cx="990600" cy="685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86000" y="5181600"/>
            <a:ext cx="381000" cy="304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spect="1"/>
          </p:cNvSpPr>
          <p:nvPr/>
        </p:nvSpPr>
        <p:spPr>
          <a:xfrm>
            <a:off x="4495800" y="2667000"/>
            <a:ext cx="990600" cy="723900"/>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ChangeAspect="1"/>
          </p:cNvSpPr>
          <p:nvPr/>
        </p:nvSpPr>
        <p:spPr>
          <a:xfrm>
            <a:off x="4724400" y="4419600"/>
            <a:ext cx="495300" cy="342900"/>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ChangeAspect="1"/>
          </p:cNvSpPr>
          <p:nvPr/>
        </p:nvSpPr>
        <p:spPr>
          <a:xfrm>
            <a:off x="4876800" y="5257800"/>
            <a:ext cx="190500" cy="152400"/>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676400" y="2286000"/>
            <a:ext cx="1928733" cy="369332"/>
          </a:xfrm>
          <a:prstGeom prst="rect">
            <a:avLst/>
          </a:prstGeom>
          <a:noFill/>
        </p:spPr>
        <p:txBody>
          <a:bodyPr wrap="none" rtlCol="0">
            <a:spAutoFit/>
          </a:bodyPr>
          <a:lstStyle/>
          <a:p>
            <a:r>
              <a:rPr lang="en-US" dirty="0" smtClean="0"/>
              <a:t>Image 1 Pyramid</a:t>
            </a:r>
            <a:endParaRPr lang="en-US" dirty="0"/>
          </a:p>
        </p:txBody>
      </p:sp>
      <p:sp>
        <p:nvSpPr>
          <p:cNvPr id="14" name="TextBox 13"/>
          <p:cNvSpPr txBox="1"/>
          <p:nvPr/>
        </p:nvSpPr>
        <p:spPr>
          <a:xfrm>
            <a:off x="685800" y="3048000"/>
            <a:ext cx="864339" cy="369332"/>
          </a:xfrm>
          <a:prstGeom prst="rect">
            <a:avLst/>
          </a:prstGeom>
          <a:noFill/>
        </p:spPr>
        <p:txBody>
          <a:bodyPr wrap="none" rtlCol="0">
            <a:spAutoFit/>
          </a:bodyPr>
          <a:lstStyle/>
          <a:p>
            <a:r>
              <a:rPr lang="en-US" dirty="0" smtClean="0"/>
              <a:t>Size N</a:t>
            </a:r>
            <a:endParaRPr lang="en-US" dirty="0"/>
          </a:p>
        </p:txBody>
      </p:sp>
      <p:sp>
        <p:nvSpPr>
          <p:cNvPr id="15" name="TextBox 14"/>
          <p:cNvSpPr txBox="1"/>
          <p:nvPr/>
        </p:nvSpPr>
        <p:spPr>
          <a:xfrm>
            <a:off x="5562600" y="2743200"/>
            <a:ext cx="889987" cy="369332"/>
          </a:xfrm>
          <a:prstGeom prst="rect">
            <a:avLst/>
          </a:prstGeom>
          <a:noFill/>
        </p:spPr>
        <p:txBody>
          <a:bodyPr wrap="none" rtlCol="0">
            <a:spAutoFit/>
          </a:bodyPr>
          <a:lstStyle/>
          <a:p>
            <a:r>
              <a:rPr lang="en-US" dirty="0" smtClean="0"/>
              <a:t>Size M</a:t>
            </a:r>
            <a:endParaRPr lang="en-US" dirty="0"/>
          </a:p>
        </p:txBody>
      </p:sp>
      <p:sp>
        <p:nvSpPr>
          <p:cNvPr id="16" name="TextBox 15"/>
          <p:cNvSpPr txBox="1"/>
          <p:nvPr/>
        </p:nvSpPr>
        <p:spPr>
          <a:xfrm>
            <a:off x="6400800" y="5029200"/>
            <a:ext cx="2362200" cy="646331"/>
          </a:xfrm>
          <a:prstGeom prst="rect">
            <a:avLst/>
          </a:prstGeom>
          <a:noFill/>
        </p:spPr>
        <p:txBody>
          <a:bodyPr wrap="square" rtlCol="0">
            <a:spAutoFit/>
          </a:bodyPr>
          <a:lstStyle/>
          <a:p>
            <a:r>
              <a:rPr lang="en-US" dirty="0" smtClean="0"/>
              <a:t>Low Resolution Search O(N/M)</a:t>
            </a:r>
            <a:endParaRPr lang="en-US" dirty="0"/>
          </a:p>
        </p:txBody>
      </p:sp>
      <p:sp>
        <p:nvSpPr>
          <p:cNvPr id="17" name="TextBox 16"/>
          <p:cNvSpPr txBox="1"/>
          <p:nvPr/>
        </p:nvSpPr>
        <p:spPr>
          <a:xfrm>
            <a:off x="6858000" y="3267670"/>
            <a:ext cx="2133600" cy="923330"/>
          </a:xfrm>
          <a:prstGeom prst="rect">
            <a:avLst/>
          </a:prstGeom>
          <a:noFill/>
        </p:spPr>
        <p:txBody>
          <a:bodyPr wrap="square" rtlCol="0">
            <a:spAutoFit/>
          </a:bodyPr>
          <a:lstStyle/>
          <a:p>
            <a:r>
              <a:rPr lang="en-US" dirty="0" smtClean="0"/>
              <a:t>Repeated Local Neighborhood Search O(M)</a:t>
            </a:r>
            <a:endParaRPr lang="en-US" dirty="0"/>
          </a:p>
        </p:txBody>
      </p:sp>
      <p:sp>
        <p:nvSpPr>
          <p:cNvPr id="18" name="Right Brace 17"/>
          <p:cNvSpPr/>
          <p:nvPr/>
        </p:nvSpPr>
        <p:spPr>
          <a:xfrm>
            <a:off x="6477000" y="2667000"/>
            <a:ext cx="228600" cy="21336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0" y="4419600"/>
            <a:ext cx="1752600" cy="646331"/>
          </a:xfrm>
          <a:prstGeom prst="rect">
            <a:avLst/>
          </a:prstGeom>
          <a:noFill/>
        </p:spPr>
        <p:txBody>
          <a:bodyPr wrap="square" rtlCol="0">
            <a:spAutoFit/>
          </a:bodyPr>
          <a:lstStyle/>
          <a:p>
            <a:r>
              <a:rPr lang="en-US" dirty="0" err="1" smtClean="0"/>
              <a:t>Downsampling</a:t>
            </a:r>
            <a:r>
              <a:rPr lang="en-US" dirty="0" smtClean="0"/>
              <a:t>: O(N+M)</a:t>
            </a:r>
            <a:endParaRPr lang="en-US" dirty="0"/>
          </a:p>
        </p:txBody>
      </p:sp>
      <p:sp>
        <p:nvSpPr>
          <p:cNvPr id="20" name="TextBox 19"/>
          <p:cNvSpPr txBox="1"/>
          <p:nvPr/>
        </p:nvSpPr>
        <p:spPr>
          <a:xfrm>
            <a:off x="4114800" y="2286000"/>
            <a:ext cx="1928733" cy="369332"/>
          </a:xfrm>
          <a:prstGeom prst="rect">
            <a:avLst/>
          </a:prstGeom>
          <a:noFill/>
        </p:spPr>
        <p:txBody>
          <a:bodyPr wrap="none" rtlCol="0">
            <a:spAutoFit/>
          </a:bodyPr>
          <a:lstStyle/>
          <a:p>
            <a:r>
              <a:rPr lang="en-US" dirty="0" smtClean="0"/>
              <a:t>Image 2 Pyramid</a:t>
            </a:r>
            <a:endParaRPr lang="en-US" dirty="0"/>
          </a:p>
        </p:txBody>
      </p:sp>
      <p:sp>
        <p:nvSpPr>
          <p:cNvPr id="21" name="TextBox 20"/>
          <p:cNvSpPr txBox="1"/>
          <p:nvPr/>
        </p:nvSpPr>
        <p:spPr>
          <a:xfrm>
            <a:off x="1905000" y="5867400"/>
            <a:ext cx="5865708" cy="646331"/>
          </a:xfrm>
          <a:prstGeom prst="rect">
            <a:avLst/>
          </a:prstGeom>
          <a:noFill/>
        </p:spPr>
        <p:txBody>
          <a:bodyPr wrap="none" rtlCol="0">
            <a:spAutoFit/>
          </a:bodyPr>
          <a:lstStyle/>
          <a:p>
            <a:r>
              <a:rPr lang="en-US" dirty="0" smtClean="0"/>
              <a:t>Overall complexity: O(N+M)</a:t>
            </a:r>
          </a:p>
          <a:p>
            <a:r>
              <a:rPr lang="en-US" dirty="0" smtClean="0"/>
              <a:t>Original high-resolution full search: O(NM) or O(N </a:t>
            </a:r>
            <a:r>
              <a:rPr lang="en-US" dirty="0" err="1" smtClean="0"/>
              <a:t>logN</a:t>
            </a:r>
            <a:r>
              <a:rPr lang="en-US" dirty="0" smtClean="0"/>
              <a:t>)</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mtClean="0"/>
              <a:t>1. Image </a:t>
            </a:r>
            <a:r>
              <a:rPr lang="en-US" smtClean="0">
                <a:sym typeface="Wingdings" pitchFamily="2" charset="2"/>
              </a:rPr>
              <a:t> Canny</a:t>
            </a:r>
            <a:endParaRPr lang="en-US" smtClean="0"/>
          </a:p>
        </p:txBody>
      </p:sp>
      <p:sp>
        <p:nvSpPr>
          <p:cNvPr id="45059" name="Content Placeholder 2"/>
          <p:cNvSpPr>
            <a:spLocks noGrp="1"/>
          </p:cNvSpPr>
          <p:nvPr>
            <p:ph idx="1"/>
          </p:nvPr>
        </p:nvSpPr>
        <p:spPr/>
        <p:txBody>
          <a:bodyPr/>
          <a:lstStyle/>
          <a:p>
            <a:endParaRPr lang="en-US" smtClean="0"/>
          </a:p>
        </p:txBody>
      </p:sp>
      <p:pic>
        <p:nvPicPr>
          <p:cNvPr id="45060" name="Picture 4" descr="C:\Documents and Settings\Derek Hoiem\My Documents\My Pictures\monte carlo\monaco03.jpg"/>
          <p:cNvPicPr>
            <a:picLocks noChangeAspect="1" noChangeArrowheads="1"/>
          </p:cNvPicPr>
          <p:nvPr/>
        </p:nvPicPr>
        <p:blipFill>
          <a:blip r:embed="rId2" cstate="print"/>
          <a:srcRect/>
          <a:stretch>
            <a:fillRect/>
          </a:stretch>
        </p:blipFill>
        <p:spPr bwMode="auto">
          <a:xfrm>
            <a:off x="381000" y="1066800"/>
            <a:ext cx="4116388" cy="5486400"/>
          </a:xfrm>
          <a:prstGeom prst="rect">
            <a:avLst/>
          </a:prstGeom>
          <a:noFill/>
          <a:ln w="9525">
            <a:noFill/>
            <a:miter lim="800000"/>
            <a:headEnd/>
            <a:tailEnd/>
          </a:ln>
        </p:spPr>
      </p:pic>
      <p:pic>
        <p:nvPicPr>
          <p:cNvPr id="45061" name="Picture 2" descr="C:\Documents and Settings\Derek Hoiem\My Documents\Classes\Spring10 - Computer Vision\figs\7\monaco_canny.png"/>
          <p:cNvPicPr>
            <a:picLocks noChangeAspect="1" noChangeArrowheads="1"/>
          </p:cNvPicPr>
          <p:nvPr/>
        </p:nvPicPr>
        <p:blipFill>
          <a:blip r:embed="rId3" cstate="print"/>
          <a:srcRect/>
          <a:stretch>
            <a:fillRect/>
          </a:stretch>
        </p:blipFill>
        <p:spPr bwMode="auto">
          <a:xfrm>
            <a:off x="4648200" y="1066800"/>
            <a:ext cx="4119563"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t>2. Canny </a:t>
            </a:r>
            <a:r>
              <a:rPr lang="en-US" smtClean="0">
                <a:sym typeface="Wingdings" pitchFamily="2" charset="2"/>
              </a:rPr>
              <a:t> Hough votes</a:t>
            </a:r>
            <a:endParaRPr lang="en-US" smtClean="0"/>
          </a:p>
        </p:txBody>
      </p:sp>
      <p:sp>
        <p:nvSpPr>
          <p:cNvPr id="46083" name="Content Placeholder 2"/>
          <p:cNvSpPr>
            <a:spLocks noGrp="1"/>
          </p:cNvSpPr>
          <p:nvPr>
            <p:ph idx="1"/>
          </p:nvPr>
        </p:nvSpPr>
        <p:spPr/>
        <p:txBody>
          <a:bodyPr/>
          <a:lstStyle/>
          <a:p>
            <a:endParaRPr lang="en-US" smtClean="0"/>
          </a:p>
        </p:txBody>
      </p:sp>
      <p:pic>
        <p:nvPicPr>
          <p:cNvPr id="46084" name="Picture 2" descr="C:\Documents and Settings\Derek Hoiem\My Documents\Classes\Spring10 - Computer Vision\figs\7\monaco_canny.png"/>
          <p:cNvPicPr>
            <a:picLocks noChangeAspect="1" noChangeArrowheads="1"/>
          </p:cNvPicPr>
          <p:nvPr/>
        </p:nvPicPr>
        <p:blipFill>
          <a:blip r:embed="rId2" cstate="print"/>
          <a:srcRect/>
          <a:stretch>
            <a:fillRect/>
          </a:stretch>
        </p:blipFill>
        <p:spPr bwMode="auto">
          <a:xfrm>
            <a:off x="457200" y="1066800"/>
            <a:ext cx="4119563" cy="5486400"/>
          </a:xfrm>
          <a:prstGeom prst="rect">
            <a:avLst/>
          </a:prstGeom>
          <a:noFill/>
          <a:ln w="9525">
            <a:noFill/>
            <a:miter lim="800000"/>
            <a:headEnd/>
            <a:tailEnd/>
          </a:ln>
        </p:spPr>
      </p:pic>
      <p:pic>
        <p:nvPicPr>
          <p:cNvPr id="46085" name="Picture 3"/>
          <p:cNvPicPr>
            <a:picLocks noChangeAspect="1" noChangeArrowheads="1"/>
          </p:cNvPicPr>
          <p:nvPr/>
        </p:nvPicPr>
        <p:blipFill>
          <a:blip r:embed="rId3" cstate="print"/>
          <a:srcRect l="19096" t="27779" r="40971" b="31944"/>
          <a:stretch>
            <a:fillRect/>
          </a:stretch>
        </p:blipFill>
        <p:spPr bwMode="auto">
          <a:xfrm>
            <a:off x="3276600" y="2362200"/>
            <a:ext cx="5476875" cy="3452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ChangeAspect="1" noChangeArrowheads="1"/>
          </p:cNvPicPr>
          <p:nvPr/>
        </p:nvPicPr>
        <p:blipFill>
          <a:blip r:embed="rId2" cstate="print"/>
          <a:srcRect l="19096" t="27779" r="40971" b="31944"/>
          <a:stretch>
            <a:fillRect/>
          </a:stretch>
        </p:blipFill>
        <p:spPr bwMode="auto">
          <a:xfrm>
            <a:off x="304800" y="2438400"/>
            <a:ext cx="4268788" cy="2690813"/>
          </a:xfrm>
          <a:prstGeom prst="rect">
            <a:avLst/>
          </a:prstGeom>
          <a:noFill/>
          <a:ln w="9525">
            <a:noFill/>
            <a:miter lim="800000"/>
            <a:headEnd/>
            <a:tailEnd/>
          </a:ln>
        </p:spPr>
      </p:pic>
      <p:sp>
        <p:nvSpPr>
          <p:cNvPr id="47107" name="Title 1"/>
          <p:cNvSpPr>
            <a:spLocks noGrp="1"/>
          </p:cNvSpPr>
          <p:nvPr>
            <p:ph type="title"/>
          </p:nvPr>
        </p:nvSpPr>
        <p:spPr/>
        <p:txBody>
          <a:bodyPr/>
          <a:lstStyle/>
          <a:p>
            <a:r>
              <a:rPr lang="en-US" smtClean="0"/>
              <a:t>3. Hough votes </a:t>
            </a:r>
            <a:r>
              <a:rPr lang="en-US" smtClean="0">
                <a:sym typeface="Wingdings" pitchFamily="2" charset="2"/>
              </a:rPr>
              <a:t> Edges </a:t>
            </a:r>
            <a:endParaRPr lang="en-US" smtClean="0"/>
          </a:p>
        </p:txBody>
      </p:sp>
      <p:sp>
        <p:nvSpPr>
          <p:cNvPr id="47108" name="Content Placeholder 2"/>
          <p:cNvSpPr>
            <a:spLocks noGrp="1"/>
          </p:cNvSpPr>
          <p:nvPr>
            <p:ph idx="1"/>
          </p:nvPr>
        </p:nvSpPr>
        <p:spPr>
          <a:xfrm>
            <a:off x="0" y="990600"/>
            <a:ext cx="5257800" cy="5135563"/>
          </a:xfrm>
        </p:spPr>
        <p:txBody>
          <a:bodyPr/>
          <a:lstStyle/>
          <a:p>
            <a:pPr>
              <a:buFont typeface="Arial" charset="0"/>
              <a:buNone/>
            </a:pPr>
            <a:r>
              <a:rPr lang="en-US" sz="2800" smtClean="0"/>
              <a:t>	</a:t>
            </a:r>
          </a:p>
          <a:p>
            <a:pPr>
              <a:buFont typeface="Arial" charset="0"/>
              <a:buNone/>
            </a:pPr>
            <a:r>
              <a:rPr lang="en-US" sz="2800" smtClean="0"/>
              <a:t>Find peaks and post-process</a:t>
            </a:r>
          </a:p>
        </p:txBody>
      </p:sp>
      <p:pic>
        <p:nvPicPr>
          <p:cNvPr id="47109" name="Picture 2"/>
          <p:cNvPicPr>
            <a:picLocks noChangeAspect="1" noChangeArrowheads="1"/>
          </p:cNvPicPr>
          <p:nvPr/>
        </p:nvPicPr>
        <p:blipFill>
          <a:blip r:embed="rId3" cstate="print"/>
          <a:srcRect l="23016" t="15237" r="45238" b="16190"/>
          <a:stretch>
            <a:fillRect/>
          </a:stretch>
        </p:blipFill>
        <p:spPr bwMode="auto">
          <a:xfrm>
            <a:off x="4775200" y="1066800"/>
            <a:ext cx="40640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smtClean="0"/>
              <a:t>Hough transform example</a:t>
            </a:r>
          </a:p>
        </p:txBody>
      </p:sp>
      <p:pic>
        <p:nvPicPr>
          <p:cNvPr id="48131" name="Picture 2"/>
          <p:cNvPicPr>
            <a:picLocks noChangeAspect="1" noChangeArrowheads="1"/>
          </p:cNvPicPr>
          <p:nvPr/>
        </p:nvPicPr>
        <p:blipFill>
          <a:blip r:embed="rId2" cstate="print"/>
          <a:srcRect/>
          <a:stretch>
            <a:fillRect/>
          </a:stretch>
        </p:blipFill>
        <p:spPr bwMode="auto">
          <a:xfrm>
            <a:off x="304800" y="1371600"/>
            <a:ext cx="8305800" cy="4256088"/>
          </a:xfrm>
          <a:prstGeom prst="rect">
            <a:avLst/>
          </a:prstGeom>
          <a:noFill/>
          <a:ln w="9525">
            <a:noFill/>
            <a:miter lim="800000"/>
            <a:headEnd/>
            <a:tailEnd/>
          </a:ln>
        </p:spPr>
      </p:pic>
      <p:sp>
        <p:nvSpPr>
          <p:cNvPr id="48132" name="TextBox 4"/>
          <p:cNvSpPr txBox="1">
            <a:spLocks noChangeArrowheads="1"/>
          </p:cNvSpPr>
          <p:nvPr/>
        </p:nvSpPr>
        <p:spPr bwMode="auto">
          <a:xfrm>
            <a:off x="5497513" y="6550025"/>
            <a:ext cx="3646487" cy="307975"/>
          </a:xfrm>
          <a:prstGeom prst="rect">
            <a:avLst/>
          </a:prstGeom>
          <a:noFill/>
          <a:ln w="9525">
            <a:noFill/>
            <a:miter lim="800000"/>
            <a:headEnd/>
            <a:tailEnd/>
          </a:ln>
        </p:spPr>
        <p:txBody>
          <a:bodyPr wrap="none">
            <a:spAutoFit/>
          </a:bodyPr>
          <a:lstStyle/>
          <a:p>
            <a:r>
              <a:rPr lang="en-US" sz="1400"/>
              <a:t>http://ostatic.com/files/images/ss_hough.jpg</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Hough transform examples</a:t>
            </a:r>
          </a:p>
        </p:txBody>
      </p:sp>
      <p:pic>
        <p:nvPicPr>
          <p:cNvPr id="49155" name="Picture 2"/>
          <p:cNvPicPr>
            <a:picLocks noChangeAspect="1" noChangeArrowheads="1"/>
          </p:cNvPicPr>
          <p:nvPr/>
        </p:nvPicPr>
        <p:blipFill>
          <a:blip r:embed="rId2" cstate="print"/>
          <a:srcRect/>
          <a:stretch>
            <a:fillRect/>
          </a:stretch>
        </p:blipFill>
        <p:spPr bwMode="auto">
          <a:xfrm>
            <a:off x="304800" y="2667000"/>
            <a:ext cx="2921000" cy="2019300"/>
          </a:xfrm>
          <a:prstGeom prst="rect">
            <a:avLst/>
          </a:prstGeom>
          <a:noFill/>
          <a:ln w="9525">
            <a:noFill/>
            <a:miter lim="800000"/>
            <a:headEnd/>
            <a:tailEnd/>
          </a:ln>
        </p:spPr>
      </p:pic>
      <p:pic>
        <p:nvPicPr>
          <p:cNvPr id="49156" name="Picture 3"/>
          <p:cNvPicPr>
            <a:picLocks noChangeAspect="1" noChangeArrowheads="1"/>
          </p:cNvPicPr>
          <p:nvPr/>
        </p:nvPicPr>
        <p:blipFill>
          <a:blip r:embed="rId3" cstate="print"/>
          <a:srcRect/>
          <a:stretch>
            <a:fillRect/>
          </a:stretch>
        </p:blipFill>
        <p:spPr bwMode="auto">
          <a:xfrm>
            <a:off x="3505200" y="1676400"/>
            <a:ext cx="5386388" cy="3733800"/>
          </a:xfrm>
          <a:prstGeom prst="rect">
            <a:avLst/>
          </a:prstGeom>
          <a:noFill/>
          <a:ln w="9525">
            <a:noFill/>
            <a:miter lim="800000"/>
            <a:headEnd/>
            <a:tailEnd/>
          </a:ln>
        </p:spPr>
      </p:pic>
      <p:sp>
        <p:nvSpPr>
          <p:cNvPr id="49157" name="TextBox 6"/>
          <p:cNvSpPr txBox="1">
            <a:spLocks noChangeArrowheads="1"/>
          </p:cNvSpPr>
          <p:nvPr/>
        </p:nvSpPr>
        <p:spPr bwMode="auto">
          <a:xfrm>
            <a:off x="4953000" y="6488113"/>
            <a:ext cx="4191000" cy="369887"/>
          </a:xfrm>
          <a:prstGeom prst="rect">
            <a:avLst/>
          </a:prstGeom>
          <a:noFill/>
          <a:ln w="9525">
            <a:noFill/>
            <a:miter lim="800000"/>
            <a:headEnd/>
            <a:tailEnd/>
          </a:ln>
        </p:spPr>
        <p:txBody>
          <a:bodyPr>
            <a:spAutoFit/>
          </a:bodyPr>
          <a:lstStyle/>
          <a:p>
            <a:r>
              <a:rPr lang="en-US"/>
              <a:t>OpenCV: probabilistic hough transform </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Finding circles using Hough transform</a:t>
            </a:r>
          </a:p>
        </p:txBody>
      </p:sp>
      <p:sp>
        <p:nvSpPr>
          <p:cNvPr id="32771" name="Content Placeholder 2"/>
          <p:cNvSpPr>
            <a:spLocks noGrp="1"/>
          </p:cNvSpPr>
          <p:nvPr>
            <p:ph idx="1"/>
          </p:nvPr>
        </p:nvSpPr>
        <p:spPr/>
        <p:txBody>
          <a:bodyPr/>
          <a:lstStyle/>
          <a:p>
            <a:r>
              <a:rPr lang="en-US" smtClean="0"/>
              <a:t>Fixed r</a:t>
            </a:r>
          </a:p>
          <a:p>
            <a:r>
              <a:rPr lang="en-US" smtClean="0"/>
              <a:t>Variable 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t>Finding straight lines</a:t>
            </a:r>
          </a:p>
        </p:txBody>
      </p:sp>
      <p:sp>
        <p:nvSpPr>
          <p:cNvPr id="3" name="Content Placeholder 2"/>
          <p:cNvSpPr>
            <a:spLocks noGrp="1"/>
          </p:cNvSpPr>
          <p:nvPr>
            <p:ph idx="1"/>
          </p:nvPr>
        </p:nvSpPr>
        <p:spPr/>
        <p:txBody>
          <a:bodyPr/>
          <a:lstStyle/>
          <a:p>
            <a:endParaRPr lang="en-US" dirty="0" smtClean="0"/>
          </a:p>
          <a:p>
            <a:r>
              <a:rPr lang="en-US" dirty="0" smtClean="0"/>
              <a:t>Another solution: get connected components of pixels and check for straightness</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Finding line segments using connected components</a:t>
            </a:r>
            <a:endParaRPr lang="en-US" dirty="0"/>
          </a:p>
        </p:txBody>
      </p:sp>
      <p:sp>
        <p:nvSpPr>
          <p:cNvPr id="3" name="Content Placeholder 2"/>
          <p:cNvSpPr>
            <a:spLocks noGrp="1"/>
          </p:cNvSpPr>
          <p:nvPr>
            <p:ph idx="1"/>
          </p:nvPr>
        </p:nvSpPr>
        <p:spPr>
          <a:xfrm>
            <a:off x="381000" y="1066800"/>
            <a:ext cx="8229600" cy="5562600"/>
          </a:xfrm>
        </p:spPr>
        <p:txBody>
          <a:bodyPr>
            <a:normAutofit/>
          </a:bodyPr>
          <a:lstStyle/>
          <a:p>
            <a:pPr marL="514350" indent="-514350">
              <a:buFont typeface="+mj-lt"/>
              <a:buAutoNum type="arabicPeriod"/>
              <a:defRPr/>
            </a:pPr>
            <a:r>
              <a:rPr lang="en-US" sz="2400" dirty="0" smtClean="0"/>
              <a:t>Compute canny edges</a:t>
            </a:r>
          </a:p>
          <a:p>
            <a:pPr marL="914400" lvl="1" indent="-514350">
              <a:buFont typeface="Arial" pitchFamily="34" charset="0"/>
              <a:buChar char="–"/>
              <a:defRPr/>
            </a:pPr>
            <a:r>
              <a:rPr lang="en-US" sz="2000" dirty="0" smtClean="0"/>
              <a:t>Compute: </a:t>
            </a:r>
            <a:r>
              <a:rPr lang="en-US" sz="2000" dirty="0" err="1" smtClean="0"/>
              <a:t>gx</a:t>
            </a:r>
            <a:r>
              <a:rPr lang="en-US" sz="2000" dirty="0" smtClean="0"/>
              <a:t>, </a:t>
            </a:r>
            <a:r>
              <a:rPr lang="en-US" sz="2000" dirty="0" err="1" smtClean="0"/>
              <a:t>gy</a:t>
            </a:r>
            <a:r>
              <a:rPr lang="en-US" sz="2000" dirty="0" smtClean="0"/>
              <a:t> (</a:t>
            </a:r>
            <a:r>
              <a:rPr lang="en-US" sz="2000" dirty="0" err="1" smtClean="0"/>
              <a:t>DoG</a:t>
            </a:r>
            <a:r>
              <a:rPr lang="en-US" sz="2000" dirty="0" smtClean="0"/>
              <a:t> in </a:t>
            </a:r>
            <a:r>
              <a:rPr lang="en-US" sz="2000" dirty="0" err="1" smtClean="0"/>
              <a:t>x,y</a:t>
            </a:r>
            <a:r>
              <a:rPr lang="en-US" sz="2000" dirty="0" smtClean="0"/>
              <a:t> directions)</a:t>
            </a:r>
          </a:p>
          <a:p>
            <a:pPr marL="914400" lvl="1" indent="-514350">
              <a:buFont typeface="Arial" pitchFamily="34" charset="0"/>
              <a:buChar char="–"/>
              <a:defRPr/>
            </a:pPr>
            <a:r>
              <a:rPr lang="en-US" sz="2000" dirty="0" smtClean="0"/>
              <a:t>Compute: theta = </a:t>
            </a:r>
            <a:r>
              <a:rPr lang="en-US" sz="2000" dirty="0" err="1" smtClean="0"/>
              <a:t>atan</a:t>
            </a:r>
            <a:r>
              <a:rPr lang="en-US" sz="2000" dirty="0" smtClean="0"/>
              <a:t>(</a:t>
            </a:r>
            <a:r>
              <a:rPr lang="en-US" sz="2000" dirty="0" err="1" smtClean="0"/>
              <a:t>gy</a:t>
            </a:r>
            <a:r>
              <a:rPr lang="en-US" sz="2000" dirty="0" smtClean="0"/>
              <a:t> / </a:t>
            </a:r>
            <a:r>
              <a:rPr lang="en-US" sz="2000" dirty="0" err="1" smtClean="0"/>
              <a:t>gx</a:t>
            </a:r>
            <a:r>
              <a:rPr lang="en-US" sz="2000" dirty="0" smtClean="0"/>
              <a:t>)</a:t>
            </a:r>
          </a:p>
          <a:p>
            <a:pPr marL="514350" indent="-514350">
              <a:buFont typeface="+mj-lt"/>
              <a:buAutoNum type="arabicPeriod"/>
              <a:defRPr/>
            </a:pPr>
            <a:r>
              <a:rPr lang="en-US" sz="2400" dirty="0" smtClean="0"/>
              <a:t>Assign each edge to one of 8 directions</a:t>
            </a:r>
          </a:p>
          <a:p>
            <a:pPr marL="514350" indent="-514350">
              <a:buFont typeface="+mj-lt"/>
              <a:buAutoNum type="arabicPeriod"/>
              <a:defRPr/>
            </a:pPr>
            <a:r>
              <a:rPr lang="en-US" sz="2400" dirty="0" smtClean="0"/>
              <a:t>For each direction d, get </a:t>
            </a:r>
            <a:r>
              <a:rPr lang="en-US" sz="2400" dirty="0" err="1" smtClean="0"/>
              <a:t>edgelets</a:t>
            </a:r>
            <a:r>
              <a:rPr lang="en-US" sz="2400" dirty="0" smtClean="0"/>
              <a:t>:</a:t>
            </a:r>
          </a:p>
          <a:p>
            <a:pPr marL="914400" lvl="1" indent="-514350">
              <a:buFont typeface="Arial" pitchFamily="34" charset="0"/>
              <a:buChar char="–"/>
              <a:defRPr/>
            </a:pPr>
            <a:r>
              <a:rPr lang="en-US" sz="2000" dirty="0" smtClean="0"/>
              <a:t>find connected components for edge pixels with directions in {d-1, d, d+1}</a:t>
            </a:r>
          </a:p>
          <a:p>
            <a:pPr marL="514350" indent="-514350">
              <a:buFont typeface="+mj-lt"/>
              <a:buAutoNum type="arabicPeriod"/>
              <a:defRPr/>
            </a:pPr>
            <a:r>
              <a:rPr lang="en-US" sz="2400" dirty="0" smtClean="0"/>
              <a:t>Compute straightness and theta of </a:t>
            </a:r>
            <a:r>
              <a:rPr lang="en-US" sz="2400" dirty="0" err="1" smtClean="0"/>
              <a:t>edgelets</a:t>
            </a:r>
            <a:r>
              <a:rPr lang="en-US" sz="2400" dirty="0" smtClean="0"/>
              <a:t> using </a:t>
            </a:r>
            <a:r>
              <a:rPr lang="en-US" sz="2400" dirty="0" err="1" smtClean="0"/>
              <a:t>eig</a:t>
            </a:r>
            <a:r>
              <a:rPr lang="en-US" sz="2400" dirty="0" smtClean="0"/>
              <a:t> of </a:t>
            </a:r>
            <a:r>
              <a:rPr lang="en-US" sz="2400" dirty="0" err="1" smtClean="0"/>
              <a:t>x,y</a:t>
            </a:r>
            <a:r>
              <a:rPr lang="en-US" sz="2400" dirty="0" smtClean="0"/>
              <a:t> 2</a:t>
            </a:r>
            <a:r>
              <a:rPr lang="en-US" sz="2400" baseline="30000" dirty="0" smtClean="0"/>
              <a:t>nd</a:t>
            </a:r>
            <a:r>
              <a:rPr lang="en-US" sz="2400" dirty="0" smtClean="0"/>
              <a:t> moment matrix of their points</a:t>
            </a:r>
          </a:p>
          <a:p>
            <a:pPr marL="514350" indent="-514350">
              <a:buFont typeface="+mj-lt"/>
              <a:buAutoNum type="arabicPeriod"/>
              <a:defRPr/>
            </a:pPr>
            <a:endParaRPr lang="en-US" sz="2400" dirty="0" smtClean="0"/>
          </a:p>
          <a:p>
            <a:pPr marL="514350" indent="-514350">
              <a:buFont typeface="+mj-lt"/>
              <a:buAutoNum type="arabicPeriod"/>
              <a:defRPr/>
            </a:pPr>
            <a:endParaRPr lang="en-US" sz="2400" dirty="0" smtClean="0"/>
          </a:p>
          <a:p>
            <a:pPr marL="514350" indent="-514350">
              <a:buFont typeface="+mj-lt"/>
              <a:buAutoNum type="arabicPeriod"/>
              <a:defRPr/>
            </a:pPr>
            <a:endParaRPr lang="en-US" sz="2400" dirty="0" smtClean="0"/>
          </a:p>
          <a:p>
            <a:pPr marL="514350" indent="-514350">
              <a:buFont typeface="+mj-lt"/>
              <a:buAutoNum type="arabicPeriod"/>
              <a:defRPr/>
            </a:pPr>
            <a:r>
              <a:rPr lang="en-US" sz="2400" dirty="0" smtClean="0"/>
              <a:t>Threshold on straightness, store segment</a:t>
            </a:r>
          </a:p>
          <a:p>
            <a:pPr marL="514350" indent="-514350">
              <a:buFont typeface="+mj-lt"/>
              <a:buAutoNum type="arabicPeriod"/>
              <a:defRPr/>
            </a:pPr>
            <a:endParaRPr lang="en-US" sz="2400" dirty="0"/>
          </a:p>
        </p:txBody>
      </p:sp>
      <p:graphicFrame>
        <p:nvGraphicFramePr>
          <p:cNvPr id="4" name="Object 3"/>
          <p:cNvGraphicFramePr>
            <a:graphicFrameLocks noChangeAspect="1"/>
          </p:cNvGraphicFramePr>
          <p:nvPr/>
        </p:nvGraphicFramePr>
        <p:xfrm>
          <a:off x="381000" y="4953000"/>
          <a:ext cx="3909060" cy="685800"/>
        </p:xfrm>
        <a:graphic>
          <a:graphicData uri="http://schemas.openxmlformats.org/presentationml/2006/ole">
            <p:oleObj spid="_x0000_s87042" name="Equation" r:id="rId3" imgW="2895480" imgH="507960" progId="Equation.3">
              <p:embed/>
            </p:oleObj>
          </a:graphicData>
        </a:graphic>
      </p:graphicFrame>
      <p:graphicFrame>
        <p:nvGraphicFramePr>
          <p:cNvPr id="46083" name="Object 3"/>
          <p:cNvGraphicFramePr>
            <a:graphicFrameLocks noChangeAspect="1"/>
          </p:cNvGraphicFramePr>
          <p:nvPr/>
        </p:nvGraphicFramePr>
        <p:xfrm>
          <a:off x="4587875" y="5105400"/>
          <a:ext cx="1252538" cy="274638"/>
        </p:xfrm>
        <a:graphic>
          <a:graphicData uri="http://schemas.openxmlformats.org/presentationml/2006/ole">
            <p:oleObj spid="_x0000_s87043" name="Equation" r:id="rId4" imgW="927000" imgH="203040" progId="Equation.3">
              <p:embed/>
            </p:oleObj>
          </a:graphicData>
        </a:graphic>
      </p:graphicFrame>
      <p:graphicFrame>
        <p:nvGraphicFramePr>
          <p:cNvPr id="46084" name="Object 4"/>
          <p:cNvGraphicFramePr>
            <a:graphicFrameLocks noChangeAspect="1"/>
          </p:cNvGraphicFramePr>
          <p:nvPr/>
        </p:nvGraphicFramePr>
        <p:xfrm>
          <a:off x="6553200" y="5287962"/>
          <a:ext cx="2024063" cy="274638"/>
        </p:xfrm>
        <a:graphic>
          <a:graphicData uri="http://schemas.openxmlformats.org/presentationml/2006/ole">
            <p:oleObj spid="_x0000_s87044" name="Equation" r:id="rId5" imgW="1498320" imgH="203040" progId="Equation.3">
              <p:embed/>
            </p:oleObj>
          </a:graphicData>
        </a:graphic>
      </p:graphicFrame>
      <p:graphicFrame>
        <p:nvGraphicFramePr>
          <p:cNvPr id="46085" name="Object 5"/>
          <p:cNvGraphicFramePr>
            <a:graphicFrameLocks noChangeAspect="1"/>
          </p:cNvGraphicFramePr>
          <p:nvPr/>
        </p:nvGraphicFramePr>
        <p:xfrm>
          <a:off x="6913563" y="5562600"/>
          <a:ext cx="1149350" cy="292100"/>
        </p:xfrm>
        <a:graphic>
          <a:graphicData uri="http://schemas.openxmlformats.org/presentationml/2006/ole">
            <p:oleObj spid="_x0000_s87045" name="Equation" r:id="rId6" imgW="850680" imgH="215640" progId="Equation.3">
              <p:embed/>
            </p:oleObj>
          </a:graphicData>
        </a:graphic>
      </p:graphicFrame>
      <p:sp>
        <p:nvSpPr>
          <p:cNvPr id="9" name="TextBox 8"/>
          <p:cNvSpPr txBox="1"/>
          <p:nvPr/>
        </p:nvSpPr>
        <p:spPr>
          <a:xfrm>
            <a:off x="7391400" y="4830762"/>
            <a:ext cx="1462260" cy="276999"/>
          </a:xfrm>
          <a:prstGeom prst="rect">
            <a:avLst/>
          </a:prstGeom>
          <a:noFill/>
        </p:spPr>
        <p:txBody>
          <a:bodyPr wrap="none" rtlCol="0">
            <a:spAutoFit/>
          </a:bodyPr>
          <a:lstStyle/>
          <a:p>
            <a:r>
              <a:rPr lang="en-US" sz="1200" dirty="0" smtClean="0"/>
              <a:t>Larger eigenvector</a:t>
            </a:r>
            <a:endParaRPr lang="en-US" sz="1200" dirty="0"/>
          </a:p>
        </p:txBody>
      </p:sp>
      <p:cxnSp>
        <p:nvCxnSpPr>
          <p:cNvPr id="11" name="Straight Arrow Connector 10"/>
          <p:cNvCxnSpPr/>
          <p:nvPr/>
        </p:nvCxnSpPr>
        <p:spPr>
          <a:xfrm rot="5400000">
            <a:off x="7796600" y="5111362"/>
            <a:ext cx="180198" cy="761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08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08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08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t>1. Image </a:t>
            </a:r>
            <a:r>
              <a:rPr lang="en-US" smtClean="0">
                <a:sym typeface="Wingdings" pitchFamily="2" charset="2"/>
              </a:rPr>
              <a:t> Canny</a:t>
            </a:r>
            <a:endParaRPr lang="en-US" smtClean="0"/>
          </a:p>
        </p:txBody>
      </p:sp>
      <p:sp>
        <p:nvSpPr>
          <p:cNvPr id="52227" name="Content Placeholder 2"/>
          <p:cNvSpPr>
            <a:spLocks noGrp="1"/>
          </p:cNvSpPr>
          <p:nvPr>
            <p:ph idx="1"/>
          </p:nvPr>
        </p:nvSpPr>
        <p:spPr/>
        <p:txBody>
          <a:bodyPr/>
          <a:lstStyle/>
          <a:p>
            <a:endParaRPr lang="en-US" smtClean="0"/>
          </a:p>
        </p:txBody>
      </p:sp>
      <p:pic>
        <p:nvPicPr>
          <p:cNvPr id="52228" name="Picture 4" descr="C:\Documents and Settings\Derek Hoiem\My Documents\My Pictures\monte carlo\monaco03.jpg"/>
          <p:cNvPicPr>
            <a:picLocks noChangeAspect="1" noChangeArrowheads="1"/>
          </p:cNvPicPr>
          <p:nvPr/>
        </p:nvPicPr>
        <p:blipFill>
          <a:blip r:embed="rId2" cstate="print"/>
          <a:srcRect/>
          <a:stretch>
            <a:fillRect/>
          </a:stretch>
        </p:blipFill>
        <p:spPr bwMode="auto">
          <a:xfrm>
            <a:off x="381000" y="1066800"/>
            <a:ext cx="4116388" cy="5486400"/>
          </a:xfrm>
          <a:prstGeom prst="rect">
            <a:avLst/>
          </a:prstGeom>
          <a:noFill/>
          <a:ln w="9525">
            <a:noFill/>
            <a:miter lim="800000"/>
            <a:headEnd/>
            <a:tailEnd/>
          </a:ln>
        </p:spPr>
      </p:pic>
      <p:pic>
        <p:nvPicPr>
          <p:cNvPr id="52229" name="Picture 2" descr="C:\Documents and Settings\Derek Hoiem\My Documents\Classes\Spring10 - Computer Vision\figs\7\monaco_canny.png"/>
          <p:cNvPicPr>
            <a:picLocks noChangeAspect="1" noChangeArrowheads="1"/>
          </p:cNvPicPr>
          <p:nvPr/>
        </p:nvPicPr>
        <p:blipFill>
          <a:blip r:embed="rId3" cstate="print"/>
          <a:srcRect/>
          <a:stretch>
            <a:fillRect/>
          </a:stretch>
        </p:blipFill>
        <p:spPr bwMode="auto">
          <a:xfrm>
            <a:off x="4648200" y="1066800"/>
            <a:ext cx="4119563"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mtClean="0"/>
              <a:t>2. Canny lines </a:t>
            </a:r>
            <a:r>
              <a:rPr lang="en-US" smtClean="0">
                <a:sym typeface="Wingdings" pitchFamily="2" charset="2"/>
              </a:rPr>
              <a:t></a:t>
            </a:r>
            <a:r>
              <a:rPr lang="en-US" smtClean="0"/>
              <a:t> … </a:t>
            </a:r>
            <a:r>
              <a:rPr lang="en-US" smtClean="0">
                <a:sym typeface="Wingdings" pitchFamily="2" charset="2"/>
              </a:rPr>
              <a:t></a:t>
            </a:r>
            <a:r>
              <a:rPr lang="en-US" smtClean="0"/>
              <a:t>straight edges</a:t>
            </a:r>
          </a:p>
        </p:txBody>
      </p:sp>
      <p:pic>
        <p:nvPicPr>
          <p:cNvPr id="53251" name="Picture 3"/>
          <p:cNvPicPr>
            <a:picLocks noChangeAspect="1" noChangeArrowheads="1"/>
          </p:cNvPicPr>
          <p:nvPr/>
        </p:nvPicPr>
        <p:blipFill>
          <a:blip r:embed="rId2" cstate="print"/>
          <a:srcRect l="44444" t="18095" r="23810" b="14603"/>
          <a:stretch>
            <a:fillRect/>
          </a:stretch>
        </p:blipFill>
        <p:spPr bwMode="auto">
          <a:xfrm>
            <a:off x="4724400" y="1066800"/>
            <a:ext cx="4140200" cy="5486400"/>
          </a:xfrm>
          <a:prstGeom prst="rect">
            <a:avLst/>
          </a:prstGeom>
          <a:noFill/>
          <a:ln w="9525">
            <a:noFill/>
            <a:miter lim="800000"/>
            <a:headEnd/>
            <a:tailEnd/>
          </a:ln>
        </p:spPr>
      </p:pic>
      <p:pic>
        <p:nvPicPr>
          <p:cNvPr id="53252" name="Picture 2" descr="C:\Documents and Settings\Derek Hoiem\My Documents\Classes\Spring10 - Computer Vision\figs\7\monaco_canny.png"/>
          <p:cNvPicPr>
            <a:picLocks noChangeAspect="1" noChangeArrowheads="1"/>
          </p:cNvPicPr>
          <p:nvPr/>
        </p:nvPicPr>
        <p:blipFill>
          <a:blip r:embed="rId3" cstate="print"/>
          <a:srcRect/>
          <a:stretch>
            <a:fillRect/>
          </a:stretch>
        </p:blipFill>
        <p:spPr bwMode="auto">
          <a:xfrm>
            <a:off x="457200" y="1066800"/>
            <a:ext cx="4119563"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14400"/>
          </a:xfrm>
        </p:spPr>
        <p:txBody>
          <a:bodyPr>
            <a:normAutofit fontScale="90000"/>
          </a:bodyPr>
          <a:lstStyle/>
          <a:p>
            <a:r>
              <a:rPr lang="en-US" dirty="0" smtClean="0"/>
              <a:t>A couple remaining questions from earlier</a:t>
            </a:r>
            <a:endParaRPr lang="en-US" dirty="0"/>
          </a:p>
        </p:txBody>
      </p:sp>
      <p:sp>
        <p:nvSpPr>
          <p:cNvPr id="3" name="Content Placeholder 2"/>
          <p:cNvSpPr>
            <a:spLocks noGrp="1"/>
          </p:cNvSpPr>
          <p:nvPr>
            <p:ph idx="1"/>
          </p:nvPr>
        </p:nvSpPr>
        <p:spPr>
          <a:xfrm>
            <a:off x="533400" y="990600"/>
            <a:ext cx="8229600" cy="5135563"/>
          </a:xfrm>
        </p:spPr>
        <p:txBody>
          <a:bodyPr/>
          <a:lstStyle/>
          <a:p>
            <a:r>
              <a:rPr lang="en-US" dirty="0" smtClean="0"/>
              <a:t>Why not use an ideal filter?</a:t>
            </a:r>
            <a:endParaRPr lang="en-US" dirty="0"/>
          </a:p>
        </p:txBody>
      </p:sp>
      <p:pic>
        <p:nvPicPr>
          <p:cNvPr id="45058" name="Picture 2"/>
          <p:cNvPicPr>
            <a:picLocks noChangeAspect="1" noChangeArrowheads="1"/>
          </p:cNvPicPr>
          <p:nvPr/>
        </p:nvPicPr>
        <p:blipFill>
          <a:blip r:embed="rId2" cstate="print"/>
          <a:srcRect l="39000" t="28800" r="21400" b="24267"/>
          <a:stretch>
            <a:fillRect/>
          </a:stretch>
        </p:blipFill>
        <p:spPr bwMode="auto">
          <a:xfrm>
            <a:off x="3886200" y="2895600"/>
            <a:ext cx="5029200" cy="3352800"/>
          </a:xfrm>
          <a:prstGeom prst="rect">
            <a:avLst/>
          </a:prstGeom>
          <a:noFill/>
          <a:ln w="9525">
            <a:noFill/>
            <a:miter lim="800000"/>
            <a:headEnd/>
            <a:tailEnd/>
          </a:ln>
        </p:spPr>
      </p:pic>
      <p:sp>
        <p:nvSpPr>
          <p:cNvPr id="5" name="TextBox 4"/>
          <p:cNvSpPr txBox="1"/>
          <p:nvPr/>
        </p:nvSpPr>
        <p:spPr>
          <a:xfrm>
            <a:off x="3886200" y="6324600"/>
            <a:ext cx="5044971" cy="369332"/>
          </a:xfrm>
          <a:prstGeom prst="rect">
            <a:avLst/>
          </a:prstGeom>
          <a:noFill/>
        </p:spPr>
        <p:txBody>
          <a:bodyPr wrap="none" rtlCol="0">
            <a:spAutoFit/>
          </a:bodyPr>
          <a:lstStyle/>
          <a:p>
            <a:r>
              <a:rPr lang="en-US" dirty="0" smtClean="0"/>
              <a:t>Attempt to apply ideal filter in frequency domain</a:t>
            </a:r>
            <a:endParaRPr lang="en-US" dirty="0"/>
          </a:p>
        </p:txBody>
      </p:sp>
      <p:pic>
        <p:nvPicPr>
          <p:cNvPr id="6" name="Picture 3"/>
          <p:cNvPicPr>
            <a:picLocks noChangeAspect="1" noChangeArrowheads="1"/>
          </p:cNvPicPr>
          <p:nvPr/>
        </p:nvPicPr>
        <p:blipFill>
          <a:blip r:embed="rId3" cstate="print"/>
          <a:srcRect l="24023" t="19138" r="45345" b="49159"/>
          <a:stretch>
            <a:fillRect/>
          </a:stretch>
        </p:blipFill>
        <p:spPr bwMode="auto">
          <a:xfrm>
            <a:off x="304800" y="3352800"/>
            <a:ext cx="3297382" cy="2133600"/>
          </a:xfrm>
          <a:prstGeom prst="rect">
            <a:avLst/>
          </a:prstGeom>
          <a:noFill/>
          <a:ln w="9525">
            <a:noFill/>
            <a:miter lim="800000"/>
            <a:headEnd/>
            <a:tailEnd/>
          </a:ln>
        </p:spPr>
      </p:pic>
      <p:sp>
        <p:nvSpPr>
          <p:cNvPr id="7" name="TextBox 6"/>
          <p:cNvSpPr txBox="1"/>
          <p:nvPr/>
        </p:nvSpPr>
        <p:spPr>
          <a:xfrm>
            <a:off x="1066800" y="2057400"/>
            <a:ext cx="6263253" cy="369332"/>
          </a:xfrm>
          <a:prstGeom prst="rect">
            <a:avLst/>
          </a:prstGeom>
          <a:noFill/>
        </p:spPr>
        <p:txBody>
          <a:bodyPr wrap="none" rtlCol="0">
            <a:spAutoFit/>
          </a:bodyPr>
          <a:lstStyle/>
          <a:p>
            <a:r>
              <a:rPr lang="en-US" dirty="0" smtClean="0"/>
              <a:t>Answer: has infinite spatial extent, clipping results in ringing</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8"/>
          <p:cNvGrpSpPr>
            <a:grpSpLocks/>
          </p:cNvGrpSpPr>
          <p:nvPr/>
        </p:nvGrpSpPr>
        <p:grpSpPr bwMode="auto">
          <a:xfrm>
            <a:off x="228600" y="838200"/>
            <a:ext cx="4064000" cy="5867400"/>
            <a:chOff x="4775200" y="990600"/>
            <a:chExt cx="4064000" cy="5867400"/>
          </a:xfrm>
        </p:grpSpPr>
        <p:pic>
          <p:nvPicPr>
            <p:cNvPr id="54279" name="Picture 2"/>
            <p:cNvPicPr>
              <a:picLocks noChangeAspect="1" noChangeArrowheads="1"/>
            </p:cNvPicPr>
            <p:nvPr/>
          </p:nvPicPr>
          <p:blipFill>
            <a:blip r:embed="rId2" cstate="print"/>
            <a:srcRect l="23016" t="15237" r="45238" b="16190"/>
            <a:stretch>
              <a:fillRect/>
            </a:stretch>
          </p:blipFill>
          <p:spPr bwMode="auto">
            <a:xfrm>
              <a:off x="4775200" y="990600"/>
              <a:ext cx="4064000" cy="5486400"/>
            </a:xfrm>
            <a:prstGeom prst="rect">
              <a:avLst/>
            </a:prstGeom>
            <a:noFill/>
            <a:ln w="9525">
              <a:noFill/>
              <a:miter lim="800000"/>
              <a:headEnd/>
              <a:tailEnd/>
            </a:ln>
          </p:spPr>
        </p:pic>
        <p:sp>
          <p:nvSpPr>
            <p:cNvPr id="54280" name="TextBox 6"/>
            <p:cNvSpPr txBox="1">
              <a:spLocks noChangeArrowheads="1"/>
            </p:cNvSpPr>
            <p:nvPr/>
          </p:nvSpPr>
          <p:spPr bwMode="auto">
            <a:xfrm>
              <a:off x="5410200" y="6488668"/>
              <a:ext cx="2800831" cy="369332"/>
            </a:xfrm>
            <a:prstGeom prst="rect">
              <a:avLst/>
            </a:prstGeom>
            <a:noFill/>
            <a:ln w="9525">
              <a:noFill/>
              <a:miter lim="800000"/>
              <a:headEnd/>
              <a:tailEnd/>
            </a:ln>
          </p:spPr>
          <p:txBody>
            <a:bodyPr wrap="none">
              <a:spAutoFit/>
            </a:bodyPr>
            <a:lstStyle/>
            <a:p>
              <a:r>
                <a:rPr lang="en-US"/>
                <a:t>Hough Transform Method</a:t>
              </a:r>
            </a:p>
          </p:txBody>
        </p:sp>
      </p:grpSp>
      <p:sp>
        <p:nvSpPr>
          <p:cNvPr id="54275" name="Title 1"/>
          <p:cNvSpPr>
            <a:spLocks noGrp="1"/>
          </p:cNvSpPr>
          <p:nvPr>
            <p:ph type="title"/>
          </p:nvPr>
        </p:nvSpPr>
        <p:spPr/>
        <p:txBody>
          <a:bodyPr/>
          <a:lstStyle/>
          <a:p>
            <a:r>
              <a:rPr lang="en-US" smtClean="0"/>
              <a:t>Comparison</a:t>
            </a:r>
          </a:p>
        </p:txBody>
      </p:sp>
      <p:grpSp>
        <p:nvGrpSpPr>
          <p:cNvPr id="54276" name="Group 7"/>
          <p:cNvGrpSpPr>
            <a:grpSpLocks/>
          </p:cNvGrpSpPr>
          <p:nvPr/>
        </p:nvGrpSpPr>
        <p:grpSpPr bwMode="auto">
          <a:xfrm>
            <a:off x="4699000" y="838200"/>
            <a:ext cx="4140200" cy="5867400"/>
            <a:chOff x="228600" y="990600"/>
            <a:chExt cx="4140649" cy="5867400"/>
          </a:xfrm>
        </p:grpSpPr>
        <p:pic>
          <p:nvPicPr>
            <p:cNvPr id="54277" name="Picture 3"/>
            <p:cNvPicPr>
              <a:picLocks noChangeAspect="1" noChangeArrowheads="1"/>
            </p:cNvPicPr>
            <p:nvPr/>
          </p:nvPicPr>
          <p:blipFill>
            <a:blip r:embed="rId3" cstate="print"/>
            <a:srcRect l="44444" t="18095" r="23810" b="14603"/>
            <a:stretch>
              <a:fillRect/>
            </a:stretch>
          </p:blipFill>
          <p:spPr bwMode="auto">
            <a:xfrm>
              <a:off x="228600" y="990600"/>
              <a:ext cx="4140649" cy="5486400"/>
            </a:xfrm>
            <a:prstGeom prst="rect">
              <a:avLst/>
            </a:prstGeom>
            <a:noFill/>
            <a:ln w="9525">
              <a:noFill/>
              <a:miter lim="800000"/>
              <a:headEnd/>
              <a:tailEnd/>
            </a:ln>
          </p:spPr>
        </p:pic>
        <p:sp>
          <p:nvSpPr>
            <p:cNvPr id="54278" name="TextBox 4"/>
            <p:cNvSpPr txBox="1">
              <a:spLocks noChangeArrowheads="1"/>
            </p:cNvSpPr>
            <p:nvPr/>
          </p:nvSpPr>
          <p:spPr bwMode="auto">
            <a:xfrm>
              <a:off x="533400" y="6488668"/>
              <a:ext cx="3506088" cy="369332"/>
            </a:xfrm>
            <a:prstGeom prst="rect">
              <a:avLst/>
            </a:prstGeom>
            <a:noFill/>
            <a:ln w="9525">
              <a:noFill/>
              <a:miter lim="800000"/>
              <a:headEnd/>
              <a:tailEnd/>
            </a:ln>
          </p:spPr>
          <p:txBody>
            <a:bodyPr wrap="none">
              <a:spAutoFit/>
            </a:bodyPr>
            <a:lstStyle/>
            <a:p>
              <a:r>
                <a:rPr lang="en-US"/>
                <a:t>Connected Components Method</a:t>
              </a:r>
            </a:p>
          </p:txBody>
        </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dirty="0" smtClean="0"/>
              <a:t>Things to remember</a:t>
            </a:r>
          </a:p>
        </p:txBody>
      </p:sp>
      <p:sp>
        <p:nvSpPr>
          <p:cNvPr id="51203" name="Content Placeholder 2"/>
          <p:cNvSpPr>
            <a:spLocks noGrp="1"/>
          </p:cNvSpPr>
          <p:nvPr>
            <p:ph idx="1"/>
          </p:nvPr>
        </p:nvSpPr>
        <p:spPr>
          <a:xfrm>
            <a:off x="457200" y="990600"/>
            <a:ext cx="5791200" cy="5486400"/>
          </a:xfrm>
        </p:spPr>
        <p:txBody>
          <a:bodyPr>
            <a:normAutofit/>
          </a:bodyPr>
          <a:lstStyle/>
          <a:p>
            <a:pPr>
              <a:defRPr/>
            </a:pPr>
            <a:r>
              <a:rPr lang="en-US" sz="2800" dirty="0" smtClean="0"/>
              <a:t>Canny edge detector =            smooth </a:t>
            </a:r>
            <a:r>
              <a:rPr lang="en-US" sz="2800" dirty="0" smtClean="0">
                <a:sym typeface="Wingdings" pitchFamily="2" charset="2"/>
              </a:rPr>
              <a:t> </a:t>
            </a:r>
            <a:r>
              <a:rPr lang="en-US" sz="2800" dirty="0" smtClean="0"/>
              <a:t>derivative </a:t>
            </a:r>
            <a:r>
              <a:rPr lang="en-US" sz="2800" dirty="0" smtClean="0">
                <a:sym typeface="Wingdings" pitchFamily="2" charset="2"/>
              </a:rPr>
              <a:t> </a:t>
            </a:r>
            <a:r>
              <a:rPr lang="en-US" sz="2800" dirty="0" smtClean="0"/>
              <a:t>thin </a:t>
            </a:r>
            <a:r>
              <a:rPr lang="en-US" sz="2800" dirty="0" smtClean="0">
                <a:sym typeface="Wingdings" pitchFamily="2" charset="2"/>
              </a:rPr>
              <a:t> </a:t>
            </a:r>
            <a:r>
              <a:rPr lang="en-US" sz="2800" dirty="0" smtClean="0"/>
              <a:t>threshold </a:t>
            </a:r>
            <a:r>
              <a:rPr lang="en-US" sz="2800" dirty="0" smtClean="0">
                <a:sym typeface="Wingdings" pitchFamily="2" charset="2"/>
              </a:rPr>
              <a:t> </a:t>
            </a:r>
            <a:r>
              <a:rPr lang="en-US" sz="2800" dirty="0" smtClean="0"/>
              <a:t>link</a:t>
            </a:r>
          </a:p>
          <a:p>
            <a:pPr>
              <a:defRPr/>
            </a:pPr>
            <a:endParaRPr lang="en-US" sz="2800" dirty="0" smtClean="0"/>
          </a:p>
          <a:p>
            <a:pPr>
              <a:defRPr/>
            </a:pPr>
            <a:r>
              <a:rPr lang="en-US" sz="2800" dirty="0" smtClean="0"/>
              <a:t>Generalized Hough transform = points vote for shape parameters</a:t>
            </a:r>
          </a:p>
          <a:p>
            <a:pPr>
              <a:defRPr/>
            </a:pPr>
            <a:endParaRPr lang="en-US" sz="2800" dirty="0" smtClean="0"/>
          </a:p>
          <a:p>
            <a:pPr>
              <a:defRPr/>
            </a:pPr>
            <a:r>
              <a:rPr lang="en-US" sz="2800" dirty="0" smtClean="0"/>
              <a:t>Straight line detector =               canny + gradient orientations </a:t>
            </a:r>
            <a:r>
              <a:rPr lang="en-US" sz="2800" dirty="0" smtClean="0">
                <a:sym typeface="Wingdings" pitchFamily="2" charset="2"/>
              </a:rPr>
              <a:t> orientation binning  linking  check for straightness</a:t>
            </a:r>
            <a:endParaRPr lang="en-US" sz="2800" dirty="0" smtClean="0"/>
          </a:p>
          <a:p>
            <a:pPr>
              <a:defRPr/>
            </a:pPr>
            <a:endParaRPr lang="en-US" sz="2800" dirty="0" smtClean="0"/>
          </a:p>
          <a:p>
            <a:pPr>
              <a:buNone/>
              <a:defRPr/>
            </a:pPr>
            <a:endParaRPr lang="en-US" sz="2800" dirty="0" smtClean="0"/>
          </a:p>
          <a:p>
            <a:pPr>
              <a:defRPr/>
            </a:pPr>
            <a:endParaRPr lang="en-US" sz="2800" dirty="0" smtClean="0"/>
          </a:p>
          <a:p>
            <a:pPr>
              <a:defRPr/>
            </a:pPr>
            <a:endParaRPr lang="en-US" sz="2800" dirty="0" smtClean="0"/>
          </a:p>
          <a:p>
            <a:pPr>
              <a:defRPr/>
            </a:pPr>
            <a:endParaRPr lang="en-US" sz="2800" dirty="0" smtClean="0"/>
          </a:p>
        </p:txBody>
      </p:sp>
      <p:pic>
        <p:nvPicPr>
          <p:cNvPr id="55300" name="Picture 2" descr="C:\Documents and Settings\Derek Hoiem\My Documents\Classes\Spring10 - Computer Vision\figs\7\lena_canny.png"/>
          <p:cNvPicPr>
            <a:picLocks noChangeAspect="1" noChangeArrowheads="1"/>
          </p:cNvPicPr>
          <p:nvPr/>
        </p:nvPicPr>
        <p:blipFill>
          <a:blip r:embed="rId2" cstate="print"/>
          <a:srcRect/>
          <a:stretch>
            <a:fillRect/>
          </a:stretch>
        </p:blipFill>
        <p:spPr bwMode="auto">
          <a:xfrm>
            <a:off x="6324600" y="381000"/>
            <a:ext cx="2209800" cy="2209800"/>
          </a:xfrm>
          <a:prstGeom prst="rect">
            <a:avLst/>
          </a:prstGeom>
          <a:noFill/>
          <a:ln w="9525">
            <a:noFill/>
            <a:miter lim="800000"/>
            <a:headEnd/>
            <a:tailEnd/>
          </a:ln>
        </p:spPr>
      </p:pic>
      <p:pic>
        <p:nvPicPr>
          <p:cNvPr id="51205" name="Picture 3"/>
          <p:cNvPicPr>
            <a:picLocks noChangeAspect="1" noChangeArrowheads="1"/>
          </p:cNvPicPr>
          <p:nvPr/>
        </p:nvPicPr>
        <p:blipFill>
          <a:blip r:embed="rId3" cstate="print"/>
          <a:srcRect l="19096" t="27779" r="40971" b="31944"/>
          <a:stretch>
            <a:fillRect/>
          </a:stretch>
        </p:blipFill>
        <p:spPr bwMode="auto">
          <a:xfrm>
            <a:off x="6324600" y="2797175"/>
            <a:ext cx="2209800" cy="1393825"/>
          </a:xfrm>
          <a:prstGeom prst="rect">
            <a:avLst/>
          </a:prstGeom>
          <a:noFill/>
          <a:ln w="9525">
            <a:noFill/>
            <a:miter lim="800000"/>
            <a:headEnd/>
            <a:tailEnd/>
          </a:ln>
        </p:spPr>
      </p:pic>
      <p:pic>
        <p:nvPicPr>
          <p:cNvPr id="51206" name="Picture 6"/>
          <p:cNvPicPr>
            <a:picLocks noChangeAspect="1" noChangeArrowheads="1"/>
          </p:cNvPicPr>
          <p:nvPr/>
        </p:nvPicPr>
        <p:blipFill>
          <a:blip r:embed="rId4" cstate="print"/>
          <a:srcRect l="44444" t="38730" r="24802" b="24762"/>
          <a:stretch>
            <a:fillRect/>
          </a:stretch>
        </p:blipFill>
        <p:spPr bwMode="auto">
          <a:xfrm>
            <a:off x="6324600" y="4495800"/>
            <a:ext cx="2209800" cy="16398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0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0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mtClean="0"/>
              <a:t>Next classes</a:t>
            </a:r>
          </a:p>
        </p:txBody>
      </p:sp>
      <p:sp>
        <p:nvSpPr>
          <p:cNvPr id="56323" name="Content Placeholder 2"/>
          <p:cNvSpPr>
            <a:spLocks noGrp="1"/>
          </p:cNvSpPr>
          <p:nvPr>
            <p:ph idx="1"/>
          </p:nvPr>
        </p:nvSpPr>
        <p:spPr/>
        <p:txBody>
          <a:bodyPr/>
          <a:lstStyle/>
          <a:p>
            <a:endParaRPr lang="en-US" dirty="0" smtClean="0"/>
          </a:p>
          <a:p>
            <a:r>
              <a:rPr lang="en-US" dirty="0" smtClean="0"/>
              <a:t>Fitting and Registration</a:t>
            </a:r>
          </a:p>
          <a:p>
            <a:endParaRPr lang="en-US" dirty="0" smtClean="0"/>
          </a:p>
          <a:p>
            <a:r>
              <a:rPr lang="en-US" dirty="0" smtClean="0"/>
              <a:t>Clustering</a:t>
            </a:r>
          </a:p>
          <a:p>
            <a:endParaRPr lang="en-US" dirty="0" smtClean="0"/>
          </a:p>
          <a:p>
            <a:r>
              <a:rPr lang="en-US" dirty="0" smtClean="0"/>
              <a:t>EM (mixture models)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t>Questions</a:t>
            </a:r>
          </a:p>
        </p:txBody>
      </p:sp>
      <p:sp>
        <p:nvSpPr>
          <p:cNvPr id="57347" name="Content Placeholder 2"/>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lstStyle/>
          <a:p>
            <a:r>
              <a:rPr lang="en-US" smtClean="0"/>
              <a:t>Today’s class</a:t>
            </a:r>
          </a:p>
        </p:txBody>
      </p:sp>
      <p:sp>
        <p:nvSpPr>
          <p:cNvPr id="2052" name="Content Placeholder 2"/>
          <p:cNvSpPr>
            <a:spLocks noGrp="1"/>
          </p:cNvSpPr>
          <p:nvPr>
            <p:ph idx="1"/>
          </p:nvPr>
        </p:nvSpPr>
        <p:spPr/>
        <p:txBody>
          <a:bodyPr/>
          <a:lstStyle/>
          <a:p>
            <a:endParaRPr lang="en-US" smtClean="0"/>
          </a:p>
          <a:p>
            <a:r>
              <a:rPr lang="en-US" smtClean="0"/>
              <a:t>Detecting edges</a:t>
            </a:r>
          </a:p>
          <a:p>
            <a:endParaRPr lang="en-US" smtClean="0"/>
          </a:p>
          <a:p>
            <a:endParaRPr lang="en-US" smtClean="0"/>
          </a:p>
          <a:p>
            <a:endParaRPr lang="en-US" smtClean="0"/>
          </a:p>
          <a:p>
            <a:r>
              <a:rPr lang="en-US" smtClean="0"/>
              <a:t>Finding straight lines</a:t>
            </a:r>
          </a:p>
        </p:txBody>
      </p:sp>
      <p:graphicFrame>
        <p:nvGraphicFramePr>
          <p:cNvPr id="2050" name="Object 4"/>
          <p:cNvGraphicFramePr>
            <a:graphicFrameLocks noChangeAspect="1"/>
          </p:cNvGraphicFramePr>
          <p:nvPr/>
        </p:nvGraphicFramePr>
        <p:xfrm>
          <a:off x="5257800" y="762000"/>
          <a:ext cx="2133600" cy="2293938"/>
        </p:xfrm>
        <a:graphic>
          <a:graphicData uri="http://schemas.openxmlformats.org/presentationml/2006/ole">
            <p:oleObj spid="_x0000_s2050" name="Bitmap Image" r:id="rId3" imgW="2161905" imgH="2324424" progId="PBrush">
              <p:embed/>
            </p:oleObj>
          </a:graphicData>
        </a:graphic>
      </p:graphicFrame>
      <p:pic>
        <p:nvPicPr>
          <p:cNvPr id="2053" name="Picture 3"/>
          <p:cNvPicPr>
            <a:picLocks noChangeAspect="1" noChangeArrowheads="1"/>
          </p:cNvPicPr>
          <p:nvPr/>
        </p:nvPicPr>
        <p:blipFill>
          <a:blip r:embed="rId4" cstate="print"/>
          <a:srcRect l="44444" t="18095" r="23810" b="14603"/>
          <a:stretch>
            <a:fillRect/>
          </a:stretch>
        </p:blipFill>
        <p:spPr bwMode="auto">
          <a:xfrm>
            <a:off x="5257800" y="3657600"/>
            <a:ext cx="2286000" cy="302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itle 1"/>
          <p:cNvSpPr>
            <a:spLocks noGrp="1"/>
          </p:cNvSpPr>
          <p:nvPr>
            <p:ph type="title"/>
          </p:nvPr>
        </p:nvSpPr>
        <p:spPr/>
        <p:txBody>
          <a:bodyPr/>
          <a:lstStyle/>
          <a:p>
            <a:r>
              <a:rPr lang="en-US" smtClean="0"/>
              <a:t>Why do we care about edges?</a:t>
            </a:r>
          </a:p>
        </p:txBody>
      </p:sp>
      <p:sp>
        <p:nvSpPr>
          <p:cNvPr id="4101" name="Content Placeholder 2"/>
          <p:cNvSpPr>
            <a:spLocks noGrp="1"/>
          </p:cNvSpPr>
          <p:nvPr>
            <p:ph idx="1"/>
          </p:nvPr>
        </p:nvSpPr>
        <p:spPr>
          <a:xfrm>
            <a:off x="457200" y="990600"/>
            <a:ext cx="5105400" cy="5135563"/>
          </a:xfrm>
        </p:spPr>
        <p:txBody>
          <a:bodyPr/>
          <a:lstStyle/>
          <a:p>
            <a:endParaRPr lang="en-US" smtClean="0"/>
          </a:p>
          <a:p>
            <a:r>
              <a:rPr lang="en-US" smtClean="0"/>
              <a:t>Extract information, recognize objects</a:t>
            </a:r>
          </a:p>
          <a:p>
            <a:endParaRPr lang="en-US" smtClean="0"/>
          </a:p>
          <a:p>
            <a:endParaRPr lang="en-US" smtClean="0"/>
          </a:p>
          <a:p>
            <a:endParaRPr lang="en-US" smtClean="0"/>
          </a:p>
          <a:p>
            <a:endParaRPr lang="en-US" smtClean="0"/>
          </a:p>
          <a:p>
            <a:r>
              <a:rPr lang="en-US" smtClean="0"/>
              <a:t>Recover geometry and viewpoint</a:t>
            </a:r>
          </a:p>
          <a:p>
            <a:endParaRPr lang="en-US" smtClean="0"/>
          </a:p>
          <a:p>
            <a:endParaRPr lang="en-US" smtClean="0"/>
          </a:p>
        </p:txBody>
      </p:sp>
      <p:graphicFrame>
        <p:nvGraphicFramePr>
          <p:cNvPr id="4098" name="Object 4"/>
          <p:cNvGraphicFramePr>
            <a:graphicFrameLocks noChangeAspect="1"/>
          </p:cNvGraphicFramePr>
          <p:nvPr/>
        </p:nvGraphicFramePr>
        <p:xfrm>
          <a:off x="5715000" y="1143000"/>
          <a:ext cx="2481263" cy="2667000"/>
        </p:xfrm>
        <a:graphic>
          <a:graphicData uri="http://schemas.openxmlformats.org/presentationml/2006/ole">
            <p:oleObj spid="_x0000_s4098" name="Bitmap Image" r:id="rId3" imgW="2161905" imgH="2324424" progId="PBrush">
              <p:embed/>
            </p:oleObj>
          </a:graphicData>
        </a:graphic>
      </p:graphicFrame>
      <p:grpSp>
        <p:nvGrpSpPr>
          <p:cNvPr id="4102" name="Group 36"/>
          <p:cNvGrpSpPr>
            <a:grpSpLocks/>
          </p:cNvGrpSpPr>
          <p:nvPr/>
        </p:nvGrpSpPr>
        <p:grpSpPr bwMode="auto">
          <a:xfrm>
            <a:off x="4800600" y="4495800"/>
            <a:ext cx="4116388" cy="1862138"/>
            <a:chOff x="-28575" y="1676401"/>
            <a:chExt cx="9296400" cy="4754564"/>
          </a:xfrm>
        </p:grpSpPr>
        <p:graphicFrame>
          <p:nvGraphicFramePr>
            <p:cNvPr id="4099" name="Object 5"/>
            <p:cNvGraphicFramePr>
              <a:graphicFrameLocks noChangeAspect="1"/>
            </p:cNvGraphicFramePr>
            <p:nvPr/>
          </p:nvGraphicFramePr>
          <p:xfrm>
            <a:off x="1743074" y="2590800"/>
            <a:ext cx="4962526" cy="3721100"/>
          </p:xfrm>
          <a:graphic>
            <a:graphicData uri="http://schemas.openxmlformats.org/presentationml/2006/ole">
              <p:oleObj spid="_x0000_s4099" name="Photo Editor Photo" r:id="rId4" imgW="9752381" imgH="7314286" progId="">
                <p:embed/>
              </p:oleObj>
            </a:graphicData>
          </a:graphic>
        </p:graphicFrame>
        <p:sp>
          <p:nvSpPr>
            <p:cNvPr id="4103" name="Line 3"/>
            <p:cNvSpPr>
              <a:spLocks noChangeShapeType="1"/>
            </p:cNvSpPr>
            <p:nvPr/>
          </p:nvSpPr>
          <p:spPr bwMode="auto">
            <a:xfrm flipH="1">
              <a:off x="76200" y="3200400"/>
              <a:ext cx="5029200" cy="1295400"/>
            </a:xfrm>
            <a:prstGeom prst="line">
              <a:avLst/>
            </a:prstGeom>
            <a:noFill/>
            <a:ln w="28575">
              <a:solidFill>
                <a:srgbClr val="FFCC00"/>
              </a:solidFill>
              <a:round/>
              <a:headEnd/>
              <a:tailEnd/>
            </a:ln>
          </p:spPr>
          <p:txBody>
            <a:bodyPr wrap="none"/>
            <a:lstStyle/>
            <a:p>
              <a:endParaRPr lang="en-US"/>
            </a:p>
          </p:txBody>
        </p:sp>
        <p:sp>
          <p:nvSpPr>
            <p:cNvPr id="4104" name="Line 4"/>
            <p:cNvSpPr>
              <a:spLocks noChangeShapeType="1"/>
            </p:cNvSpPr>
            <p:nvPr/>
          </p:nvSpPr>
          <p:spPr bwMode="auto">
            <a:xfrm flipH="1" flipV="1">
              <a:off x="76200" y="4495800"/>
              <a:ext cx="3962400" cy="990600"/>
            </a:xfrm>
            <a:prstGeom prst="line">
              <a:avLst/>
            </a:prstGeom>
            <a:noFill/>
            <a:ln w="28575">
              <a:solidFill>
                <a:srgbClr val="FFCC00"/>
              </a:solidFill>
              <a:round/>
              <a:headEnd/>
              <a:tailEnd/>
            </a:ln>
          </p:spPr>
          <p:txBody>
            <a:bodyPr wrap="none"/>
            <a:lstStyle/>
            <a:p>
              <a:endParaRPr lang="en-US"/>
            </a:p>
          </p:txBody>
        </p:sp>
        <p:sp>
          <p:nvSpPr>
            <p:cNvPr id="4105" name="Line 5"/>
            <p:cNvSpPr>
              <a:spLocks noChangeShapeType="1"/>
            </p:cNvSpPr>
            <p:nvPr/>
          </p:nvSpPr>
          <p:spPr bwMode="auto">
            <a:xfrm flipH="1">
              <a:off x="76200" y="4114800"/>
              <a:ext cx="4038600" cy="381000"/>
            </a:xfrm>
            <a:prstGeom prst="line">
              <a:avLst/>
            </a:prstGeom>
            <a:noFill/>
            <a:ln w="28575">
              <a:solidFill>
                <a:srgbClr val="FFCC00"/>
              </a:solidFill>
              <a:round/>
              <a:headEnd/>
              <a:tailEnd/>
            </a:ln>
          </p:spPr>
          <p:txBody>
            <a:bodyPr wrap="none"/>
            <a:lstStyle/>
            <a:p>
              <a:endParaRPr lang="en-US"/>
            </a:p>
          </p:txBody>
        </p:sp>
        <p:sp>
          <p:nvSpPr>
            <p:cNvPr id="4106" name="Line 6"/>
            <p:cNvSpPr>
              <a:spLocks noChangeShapeType="1"/>
            </p:cNvSpPr>
            <p:nvPr/>
          </p:nvSpPr>
          <p:spPr bwMode="auto">
            <a:xfrm>
              <a:off x="76200" y="4495800"/>
              <a:ext cx="4419600" cy="304800"/>
            </a:xfrm>
            <a:prstGeom prst="line">
              <a:avLst/>
            </a:prstGeom>
            <a:noFill/>
            <a:ln w="28575">
              <a:solidFill>
                <a:srgbClr val="FFCC00"/>
              </a:solidFill>
              <a:round/>
              <a:headEnd/>
              <a:tailEnd/>
            </a:ln>
          </p:spPr>
          <p:txBody>
            <a:bodyPr wrap="none"/>
            <a:lstStyle/>
            <a:p>
              <a:endParaRPr lang="en-US"/>
            </a:p>
          </p:txBody>
        </p:sp>
        <p:sp>
          <p:nvSpPr>
            <p:cNvPr id="4107" name="Line 7"/>
            <p:cNvSpPr>
              <a:spLocks noChangeShapeType="1"/>
            </p:cNvSpPr>
            <p:nvPr/>
          </p:nvSpPr>
          <p:spPr bwMode="auto">
            <a:xfrm flipV="1">
              <a:off x="76200" y="4267200"/>
              <a:ext cx="4419600" cy="228600"/>
            </a:xfrm>
            <a:prstGeom prst="line">
              <a:avLst/>
            </a:prstGeom>
            <a:noFill/>
            <a:ln w="28575">
              <a:solidFill>
                <a:srgbClr val="FFCC00"/>
              </a:solidFill>
              <a:round/>
              <a:headEnd/>
              <a:tailEnd/>
            </a:ln>
          </p:spPr>
          <p:txBody>
            <a:bodyPr wrap="none"/>
            <a:lstStyle/>
            <a:p>
              <a:endParaRPr lang="en-US"/>
            </a:p>
          </p:txBody>
        </p:sp>
        <p:sp>
          <p:nvSpPr>
            <p:cNvPr id="4108" name="Line 8"/>
            <p:cNvSpPr>
              <a:spLocks noChangeShapeType="1"/>
            </p:cNvSpPr>
            <p:nvPr/>
          </p:nvSpPr>
          <p:spPr bwMode="auto">
            <a:xfrm flipV="1">
              <a:off x="4800600" y="4648200"/>
              <a:ext cx="4267200" cy="685800"/>
            </a:xfrm>
            <a:prstGeom prst="line">
              <a:avLst/>
            </a:prstGeom>
            <a:noFill/>
            <a:ln w="28575">
              <a:solidFill>
                <a:srgbClr val="CC99FF"/>
              </a:solidFill>
              <a:round/>
              <a:headEnd/>
              <a:tailEnd/>
            </a:ln>
          </p:spPr>
          <p:txBody>
            <a:bodyPr wrap="none"/>
            <a:lstStyle/>
            <a:p>
              <a:endParaRPr lang="en-US"/>
            </a:p>
          </p:txBody>
        </p:sp>
        <p:sp>
          <p:nvSpPr>
            <p:cNvPr id="4109" name="Line 9"/>
            <p:cNvSpPr>
              <a:spLocks noChangeShapeType="1"/>
            </p:cNvSpPr>
            <p:nvPr/>
          </p:nvSpPr>
          <p:spPr bwMode="auto">
            <a:xfrm>
              <a:off x="4800600" y="3581400"/>
              <a:ext cx="4267200" cy="685800"/>
            </a:xfrm>
            <a:prstGeom prst="line">
              <a:avLst/>
            </a:prstGeom>
            <a:noFill/>
            <a:ln w="28575">
              <a:solidFill>
                <a:srgbClr val="CC99FF"/>
              </a:solidFill>
              <a:round/>
              <a:headEnd/>
              <a:tailEnd/>
            </a:ln>
          </p:spPr>
          <p:txBody>
            <a:bodyPr wrap="none"/>
            <a:lstStyle/>
            <a:p>
              <a:endParaRPr lang="en-US"/>
            </a:p>
          </p:txBody>
        </p:sp>
        <p:sp>
          <p:nvSpPr>
            <p:cNvPr id="4110" name="Line 10"/>
            <p:cNvSpPr>
              <a:spLocks noChangeShapeType="1"/>
            </p:cNvSpPr>
            <p:nvPr/>
          </p:nvSpPr>
          <p:spPr bwMode="auto">
            <a:xfrm>
              <a:off x="4800600" y="4343400"/>
              <a:ext cx="4267200" cy="76200"/>
            </a:xfrm>
            <a:prstGeom prst="line">
              <a:avLst/>
            </a:prstGeom>
            <a:noFill/>
            <a:ln w="28575">
              <a:solidFill>
                <a:srgbClr val="CC99FF"/>
              </a:solidFill>
              <a:round/>
              <a:headEnd/>
              <a:tailEnd/>
            </a:ln>
          </p:spPr>
          <p:txBody>
            <a:bodyPr wrap="none"/>
            <a:lstStyle/>
            <a:p>
              <a:endParaRPr lang="en-US"/>
            </a:p>
          </p:txBody>
        </p:sp>
        <p:sp>
          <p:nvSpPr>
            <p:cNvPr id="4111" name="Line 11"/>
            <p:cNvSpPr>
              <a:spLocks noChangeShapeType="1"/>
            </p:cNvSpPr>
            <p:nvPr/>
          </p:nvSpPr>
          <p:spPr bwMode="auto">
            <a:xfrm flipV="1">
              <a:off x="4800600" y="4572000"/>
              <a:ext cx="4267200" cy="533400"/>
            </a:xfrm>
            <a:prstGeom prst="line">
              <a:avLst/>
            </a:prstGeom>
            <a:noFill/>
            <a:ln w="28575">
              <a:solidFill>
                <a:srgbClr val="CC99FF"/>
              </a:solidFill>
              <a:round/>
              <a:headEnd/>
              <a:tailEnd/>
            </a:ln>
          </p:spPr>
          <p:txBody>
            <a:bodyPr wrap="none"/>
            <a:lstStyle/>
            <a:p>
              <a:endParaRPr lang="en-US"/>
            </a:p>
          </p:txBody>
        </p:sp>
        <p:sp>
          <p:nvSpPr>
            <p:cNvPr id="4112" name="Line 12"/>
            <p:cNvSpPr>
              <a:spLocks noChangeShapeType="1"/>
            </p:cNvSpPr>
            <p:nvPr/>
          </p:nvSpPr>
          <p:spPr bwMode="auto">
            <a:xfrm>
              <a:off x="4800600" y="4038600"/>
              <a:ext cx="4267200" cy="304800"/>
            </a:xfrm>
            <a:prstGeom prst="line">
              <a:avLst/>
            </a:prstGeom>
            <a:noFill/>
            <a:ln w="28575">
              <a:solidFill>
                <a:srgbClr val="CC99FF"/>
              </a:solidFill>
              <a:round/>
              <a:headEnd/>
              <a:tailEnd/>
            </a:ln>
          </p:spPr>
          <p:txBody>
            <a:bodyPr wrap="none"/>
            <a:lstStyle/>
            <a:p>
              <a:endParaRPr lang="en-US"/>
            </a:p>
          </p:txBody>
        </p:sp>
        <p:grpSp>
          <p:nvGrpSpPr>
            <p:cNvPr id="4113" name="Group 16"/>
            <p:cNvGrpSpPr>
              <a:grpSpLocks/>
            </p:cNvGrpSpPr>
            <p:nvPr/>
          </p:nvGrpSpPr>
          <p:grpSpPr bwMode="auto">
            <a:xfrm>
              <a:off x="7058029" y="4953002"/>
              <a:ext cx="1857376" cy="1477963"/>
              <a:chOff x="4446" y="3120"/>
              <a:chExt cx="1170" cy="931"/>
            </a:xfrm>
          </p:grpSpPr>
          <p:sp>
            <p:nvSpPr>
              <p:cNvPr id="4132" name="Text Box 14"/>
              <p:cNvSpPr txBox="1">
                <a:spLocks noChangeArrowheads="1"/>
              </p:cNvSpPr>
              <p:nvPr/>
            </p:nvSpPr>
            <p:spPr bwMode="auto">
              <a:xfrm>
                <a:off x="4446" y="3408"/>
                <a:ext cx="1161" cy="643"/>
              </a:xfrm>
              <a:prstGeom prst="rect">
                <a:avLst/>
              </a:prstGeom>
              <a:noFill/>
              <a:ln w="9525">
                <a:noFill/>
                <a:miter lim="800000"/>
                <a:headEnd/>
                <a:tailEnd/>
              </a:ln>
            </p:spPr>
            <p:txBody>
              <a:bodyPr wrap="none">
                <a:spAutoFit/>
              </a:bodyPr>
              <a:lstStyle/>
              <a:p>
                <a:pPr algn="ctr"/>
                <a:r>
                  <a:rPr lang="en-US" sz="1000" b="1">
                    <a:solidFill>
                      <a:srgbClr val="FF6600"/>
                    </a:solidFill>
                    <a:latin typeface="Tahoma" pitchFamily="34" charset="0"/>
                  </a:rPr>
                  <a:t>Vanishing</a:t>
                </a:r>
              </a:p>
              <a:p>
                <a:pPr algn="ctr"/>
                <a:r>
                  <a:rPr lang="en-US" sz="1000" b="1">
                    <a:solidFill>
                      <a:srgbClr val="FF6600"/>
                    </a:solidFill>
                    <a:latin typeface="Tahoma" pitchFamily="34" charset="0"/>
                  </a:rPr>
                  <a:t> point</a:t>
                </a:r>
              </a:p>
            </p:txBody>
          </p:sp>
          <p:sp>
            <p:nvSpPr>
              <p:cNvPr id="4133" name="Line 15"/>
              <p:cNvSpPr>
                <a:spLocks noChangeShapeType="1"/>
              </p:cNvSpPr>
              <p:nvPr/>
            </p:nvSpPr>
            <p:spPr bwMode="auto">
              <a:xfrm flipV="1">
                <a:off x="4848" y="3120"/>
                <a:ext cx="768" cy="288"/>
              </a:xfrm>
              <a:prstGeom prst="line">
                <a:avLst/>
              </a:prstGeom>
              <a:noFill/>
              <a:ln w="38100">
                <a:solidFill>
                  <a:srgbClr val="FF0000"/>
                </a:solidFill>
                <a:round/>
                <a:headEnd/>
                <a:tailEnd type="triangle" w="med" len="med"/>
              </a:ln>
            </p:spPr>
            <p:txBody>
              <a:bodyPr wrap="none"/>
              <a:lstStyle/>
              <a:p>
                <a:endParaRPr lang="en-US"/>
              </a:p>
            </p:txBody>
          </p:sp>
        </p:grpSp>
        <p:sp>
          <p:nvSpPr>
            <p:cNvPr id="4114" name="Line 16"/>
            <p:cNvSpPr>
              <a:spLocks noChangeShapeType="1"/>
            </p:cNvSpPr>
            <p:nvPr/>
          </p:nvSpPr>
          <p:spPr bwMode="auto">
            <a:xfrm>
              <a:off x="0" y="4495800"/>
              <a:ext cx="9144000" cy="0"/>
            </a:xfrm>
            <a:prstGeom prst="line">
              <a:avLst/>
            </a:prstGeom>
            <a:noFill/>
            <a:ln w="57150">
              <a:solidFill>
                <a:srgbClr val="00FFFF"/>
              </a:solidFill>
              <a:round/>
              <a:headEnd/>
              <a:tailEnd/>
            </a:ln>
          </p:spPr>
          <p:txBody>
            <a:bodyPr wrap="none"/>
            <a:lstStyle/>
            <a:p>
              <a:endParaRPr lang="en-US"/>
            </a:p>
          </p:txBody>
        </p:sp>
        <p:grpSp>
          <p:nvGrpSpPr>
            <p:cNvPr id="4115" name="Group 17"/>
            <p:cNvGrpSpPr>
              <a:grpSpLocks/>
            </p:cNvGrpSpPr>
            <p:nvPr/>
          </p:nvGrpSpPr>
          <p:grpSpPr bwMode="auto">
            <a:xfrm>
              <a:off x="0" y="2743201"/>
              <a:ext cx="1828800" cy="1600201"/>
              <a:chOff x="0" y="1728"/>
              <a:chExt cx="1152" cy="1008"/>
            </a:xfrm>
          </p:grpSpPr>
          <p:sp>
            <p:nvSpPr>
              <p:cNvPr id="4130" name="Text Box 18"/>
              <p:cNvSpPr txBox="1">
                <a:spLocks noChangeArrowheads="1"/>
              </p:cNvSpPr>
              <p:nvPr/>
            </p:nvSpPr>
            <p:spPr bwMode="auto">
              <a:xfrm>
                <a:off x="0" y="1728"/>
                <a:ext cx="1152" cy="643"/>
              </a:xfrm>
              <a:prstGeom prst="rect">
                <a:avLst/>
              </a:prstGeom>
              <a:noFill/>
              <a:ln w="9525">
                <a:noFill/>
                <a:miter lim="800000"/>
                <a:headEnd/>
                <a:tailEnd/>
              </a:ln>
            </p:spPr>
            <p:txBody>
              <a:bodyPr>
                <a:spAutoFit/>
              </a:bodyPr>
              <a:lstStyle/>
              <a:p>
                <a:pPr algn="ctr"/>
                <a:r>
                  <a:rPr lang="en-US" sz="1000" b="1">
                    <a:solidFill>
                      <a:schemeClr val="hlink"/>
                    </a:solidFill>
                    <a:latin typeface="Tahoma" pitchFamily="34" charset="0"/>
                  </a:rPr>
                  <a:t>Vanishing</a:t>
                </a:r>
              </a:p>
              <a:p>
                <a:pPr algn="ctr"/>
                <a:r>
                  <a:rPr lang="en-US" sz="1000" b="1">
                    <a:solidFill>
                      <a:srgbClr val="333399"/>
                    </a:solidFill>
                    <a:latin typeface="Tahoma" pitchFamily="34" charset="0"/>
                  </a:rPr>
                  <a:t> </a:t>
                </a:r>
                <a:r>
                  <a:rPr lang="en-US" sz="1000" b="1">
                    <a:solidFill>
                      <a:schemeClr val="hlink"/>
                    </a:solidFill>
                    <a:latin typeface="Tahoma" pitchFamily="34" charset="0"/>
                  </a:rPr>
                  <a:t>line</a:t>
                </a:r>
              </a:p>
            </p:txBody>
          </p:sp>
          <p:sp>
            <p:nvSpPr>
              <p:cNvPr id="4131" name="Line 19"/>
              <p:cNvSpPr>
                <a:spLocks noChangeShapeType="1"/>
              </p:cNvSpPr>
              <p:nvPr/>
            </p:nvSpPr>
            <p:spPr bwMode="auto">
              <a:xfrm>
                <a:off x="528" y="2208"/>
                <a:ext cx="192" cy="528"/>
              </a:xfrm>
              <a:prstGeom prst="line">
                <a:avLst/>
              </a:prstGeom>
              <a:noFill/>
              <a:ln w="38100">
                <a:solidFill>
                  <a:schemeClr val="hlink"/>
                </a:solidFill>
                <a:round/>
                <a:headEnd/>
                <a:tailEnd type="triangle" w="med" len="med"/>
              </a:ln>
            </p:spPr>
            <p:txBody>
              <a:bodyPr wrap="none"/>
              <a:lstStyle/>
              <a:p>
                <a:endParaRPr lang="en-US"/>
              </a:p>
            </p:txBody>
          </p:sp>
        </p:grpSp>
        <p:grpSp>
          <p:nvGrpSpPr>
            <p:cNvPr id="4116" name="Group 20"/>
            <p:cNvGrpSpPr>
              <a:grpSpLocks/>
            </p:cNvGrpSpPr>
            <p:nvPr/>
          </p:nvGrpSpPr>
          <p:grpSpPr bwMode="auto">
            <a:xfrm>
              <a:off x="-28575" y="4451373"/>
              <a:ext cx="1843097" cy="1843097"/>
              <a:chOff x="-18" y="2804"/>
              <a:chExt cx="1161" cy="1161"/>
            </a:xfrm>
          </p:grpSpPr>
          <p:sp>
            <p:nvSpPr>
              <p:cNvPr id="4127" name="Oval 21"/>
              <p:cNvSpPr>
                <a:spLocks noChangeAspect="1" noChangeArrowheads="1"/>
              </p:cNvSpPr>
              <p:nvPr/>
            </p:nvSpPr>
            <p:spPr bwMode="auto">
              <a:xfrm>
                <a:off x="28" y="2804"/>
                <a:ext cx="63" cy="63"/>
              </a:xfrm>
              <a:prstGeom prst="ellipse">
                <a:avLst/>
              </a:prstGeom>
              <a:solidFill>
                <a:srgbClr val="FF0000"/>
              </a:solidFill>
              <a:ln w="9525">
                <a:solidFill>
                  <a:srgbClr val="990000"/>
                </a:solidFill>
                <a:round/>
                <a:headEnd/>
                <a:tailEnd/>
              </a:ln>
            </p:spPr>
            <p:txBody>
              <a:bodyPr wrap="none" anchor="ctr"/>
              <a:lstStyle/>
              <a:p>
                <a:endParaRPr lang="en-US" sz="1000"/>
              </a:p>
            </p:txBody>
          </p:sp>
          <p:sp>
            <p:nvSpPr>
              <p:cNvPr id="4128" name="Text Box 22"/>
              <p:cNvSpPr txBox="1">
                <a:spLocks noChangeArrowheads="1"/>
              </p:cNvSpPr>
              <p:nvPr/>
            </p:nvSpPr>
            <p:spPr bwMode="auto">
              <a:xfrm>
                <a:off x="-18" y="3322"/>
                <a:ext cx="1161" cy="643"/>
              </a:xfrm>
              <a:prstGeom prst="rect">
                <a:avLst/>
              </a:prstGeom>
              <a:noFill/>
              <a:ln w="9525">
                <a:noFill/>
                <a:miter lim="800000"/>
                <a:headEnd/>
                <a:tailEnd/>
              </a:ln>
            </p:spPr>
            <p:txBody>
              <a:bodyPr wrap="none">
                <a:spAutoFit/>
              </a:bodyPr>
              <a:lstStyle/>
              <a:p>
                <a:pPr algn="ctr"/>
                <a:r>
                  <a:rPr lang="en-US" sz="1000" b="1">
                    <a:solidFill>
                      <a:srgbClr val="FF6600"/>
                    </a:solidFill>
                    <a:latin typeface="Tahoma" pitchFamily="34" charset="0"/>
                  </a:rPr>
                  <a:t>Vanishing</a:t>
                </a:r>
              </a:p>
              <a:p>
                <a:pPr algn="ctr"/>
                <a:r>
                  <a:rPr lang="en-US" sz="1000" b="1">
                    <a:solidFill>
                      <a:srgbClr val="FF6600"/>
                    </a:solidFill>
                    <a:latin typeface="Tahoma" pitchFamily="34" charset="0"/>
                  </a:rPr>
                  <a:t> point</a:t>
                </a:r>
              </a:p>
            </p:txBody>
          </p:sp>
          <p:sp>
            <p:nvSpPr>
              <p:cNvPr id="4129" name="Line 23"/>
              <p:cNvSpPr>
                <a:spLocks noChangeShapeType="1"/>
              </p:cNvSpPr>
              <p:nvPr/>
            </p:nvSpPr>
            <p:spPr bwMode="auto">
              <a:xfrm flipH="1" flipV="1">
                <a:off x="96" y="2928"/>
                <a:ext cx="240" cy="432"/>
              </a:xfrm>
              <a:prstGeom prst="line">
                <a:avLst/>
              </a:prstGeom>
              <a:noFill/>
              <a:ln w="38100">
                <a:solidFill>
                  <a:srgbClr val="FF0000"/>
                </a:solidFill>
                <a:round/>
                <a:headEnd/>
                <a:tailEnd type="triangle" w="med" len="med"/>
              </a:ln>
            </p:spPr>
            <p:txBody>
              <a:bodyPr wrap="none"/>
              <a:lstStyle/>
              <a:p>
                <a:endParaRPr lang="en-US"/>
              </a:p>
            </p:txBody>
          </p:sp>
        </p:grpSp>
        <p:sp>
          <p:nvSpPr>
            <p:cNvPr id="4117" name="Line 24"/>
            <p:cNvSpPr>
              <a:spLocks noChangeShapeType="1"/>
            </p:cNvSpPr>
            <p:nvPr/>
          </p:nvSpPr>
          <p:spPr bwMode="auto">
            <a:xfrm flipV="1">
              <a:off x="2438400" y="1981200"/>
              <a:ext cx="0" cy="3124200"/>
            </a:xfrm>
            <a:prstGeom prst="line">
              <a:avLst/>
            </a:prstGeom>
            <a:noFill/>
            <a:ln w="28575">
              <a:solidFill>
                <a:srgbClr val="00FF00"/>
              </a:solidFill>
              <a:round/>
              <a:headEnd/>
              <a:tailEnd/>
            </a:ln>
          </p:spPr>
          <p:txBody>
            <a:bodyPr wrap="none"/>
            <a:lstStyle/>
            <a:p>
              <a:endParaRPr lang="en-US"/>
            </a:p>
          </p:txBody>
        </p:sp>
        <p:sp>
          <p:nvSpPr>
            <p:cNvPr id="4118" name="Line 25"/>
            <p:cNvSpPr>
              <a:spLocks noChangeShapeType="1"/>
            </p:cNvSpPr>
            <p:nvPr/>
          </p:nvSpPr>
          <p:spPr bwMode="auto">
            <a:xfrm flipV="1">
              <a:off x="2805113" y="1981200"/>
              <a:ext cx="0" cy="3200400"/>
            </a:xfrm>
            <a:prstGeom prst="line">
              <a:avLst/>
            </a:prstGeom>
            <a:noFill/>
            <a:ln w="28575">
              <a:solidFill>
                <a:srgbClr val="00FF00"/>
              </a:solidFill>
              <a:round/>
              <a:headEnd/>
              <a:tailEnd/>
            </a:ln>
          </p:spPr>
          <p:txBody>
            <a:bodyPr wrap="none"/>
            <a:lstStyle/>
            <a:p>
              <a:endParaRPr lang="en-US"/>
            </a:p>
          </p:txBody>
        </p:sp>
        <p:sp>
          <p:nvSpPr>
            <p:cNvPr id="4119" name="Line 26"/>
            <p:cNvSpPr>
              <a:spLocks noChangeShapeType="1"/>
            </p:cNvSpPr>
            <p:nvPr/>
          </p:nvSpPr>
          <p:spPr bwMode="auto">
            <a:xfrm flipV="1">
              <a:off x="3325813" y="1981200"/>
              <a:ext cx="0" cy="3352800"/>
            </a:xfrm>
            <a:prstGeom prst="line">
              <a:avLst/>
            </a:prstGeom>
            <a:noFill/>
            <a:ln w="28575">
              <a:solidFill>
                <a:srgbClr val="00FF00"/>
              </a:solidFill>
              <a:round/>
              <a:headEnd/>
              <a:tailEnd/>
            </a:ln>
          </p:spPr>
          <p:txBody>
            <a:bodyPr wrap="none"/>
            <a:lstStyle/>
            <a:p>
              <a:endParaRPr lang="en-US"/>
            </a:p>
          </p:txBody>
        </p:sp>
        <p:sp>
          <p:nvSpPr>
            <p:cNvPr id="4120" name="Line 27"/>
            <p:cNvSpPr>
              <a:spLocks noChangeShapeType="1"/>
            </p:cNvSpPr>
            <p:nvPr/>
          </p:nvSpPr>
          <p:spPr bwMode="auto">
            <a:xfrm flipV="1">
              <a:off x="4114800" y="1981200"/>
              <a:ext cx="0" cy="3505200"/>
            </a:xfrm>
            <a:prstGeom prst="line">
              <a:avLst/>
            </a:prstGeom>
            <a:noFill/>
            <a:ln w="28575">
              <a:solidFill>
                <a:srgbClr val="00FF00"/>
              </a:solidFill>
              <a:round/>
              <a:headEnd/>
              <a:tailEnd/>
            </a:ln>
          </p:spPr>
          <p:txBody>
            <a:bodyPr wrap="none"/>
            <a:lstStyle/>
            <a:p>
              <a:endParaRPr lang="en-US"/>
            </a:p>
          </p:txBody>
        </p:sp>
        <p:sp>
          <p:nvSpPr>
            <p:cNvPr id="4121" name="Line 28"/>
            <p:cNvSpPr>
              <a:spLocks noChangeShapeType="1"/>
            </p:cNvSpPr>
            <p:nvPr/>
          </p:nvSpPr>
          <p:spPr bwMode="auto">
            <a:xfrm flipV="1">
              <a:off x="4724400" y="1981200"/>
              <a:ext cx="0" cy="3429000"/>
            </a:xfrm>
            <a:prstGeom prst="line">
              <a:avLst/>
            </a:prstGeom>
            <a:noFill/>
            <a:ln w="28575">
              <a:solidFill>
                <a:srgbClr val="00FF00"/>
              </a:solidFill>
              <a:round/>
              <a:headEnd/>
              <a:tailEnd/>
            </a:ln>
          </p:spPr>
          <p:txBody>
            <a:bodyPr wrap="none"/>
            <a:lstStyle/>
            <a:p>
              <a:endParaRPr lang="en-US"/>
            </a:p>
          </p:txBody>
        </p:sp>
        <p:sp>
          <p:nvSpPr>
            <p:cNvPr id="4122" name="Line 29"/>
            <p:cNvSpPr>
              <a:spLocks noChangeShapeType="1"/>
            </p:cNvSpPr>
            <p:nvPr/>
          </p:nvSpPr>
          <p:spPr bwMode="auto">
            <a:xfrm flipV="1">
              <a:off x="5943600" y="1981200"/>
              <a:ext cx="0" cy="3276600"/>
            </a:xfrm>
            <a:prstGeom prst="line">
              <a:avLst/>
            </a:prstGeom>
            <a:noFill/>
            <a:ln w="28575">
              <a:solidFill>
                <a:srgbClr val="00FF00"/>
              </a:solidFill>
              <a:round/>
              <a:headEnd/>
              <a:tailEnd/>
            </a:ln>
          </p:spPr>
          <p:txBody>
            <a:bodyPr wrap="none"/>
            <a:lstStyle/>
            <a:p>
              <a:endParaRPr lang="en-US"/>
            </a:p>
          </p:txBody>
        </p:sp>
        <p:sp>
          <p:nvSpPr>
            <p:cNvPr id="4123" name="Line 30"/>
            <p:cNvSpPr>
              <a:spLocks noChangeShapeType="1"/>
            </p:cNvSpPr>
            <p:nvPr/>
          </p:nvSpPr>
          <p:spPr bwMode="auto">
            <a:xfrm flipV="1">
              <a:off x="5181600" y="1981200"/>
              <a:ext cx="0" cy="2057400"/>
            </a:xfrm>
            <a:prstGeom prst="line">
              <a:avLst/>
            </a:prstGeom>
            <a:noFill/>
            <a:ln w="28575">
              <a:solidFill>
                <a:srgbClr val="00FF00"/>
              </a:solidFill>
              <a:round/>
              <a:headEnd/>
              <a:tailEnd/>
            </a:ln>
          </p:spPr>
          <p:txBody>
            <a:bodyPr wrap="none"/>
            <a:lstStyle/>
            <a:p>
              <a:endParaRPr lang="en-US"/>
            </a:p>
          </p:txBody>
        </p:sp>
        <p:grpSp>
          <p:nvGrpSpPr>
            <p:cNvPr id="4124" name="Group 31"/>
            <p:cNvGrpSpPr>
              <a:grpSpLocks/>
            </p:cNvGrpSpPr>
            <p:nvPr/>
          </p:nvGrpSpPr>
          <p:grpSpPr bwMode="auto">
            <a:xfrm>
              <a:off x="6172200" y="1676401"/>
              <a:ext cx="3095625" cy="1414463"/>
              <a:chOff x="4011" y="1248"/>
              <a:chExt cx="1950" cy="891"/>
            </a:xfrm>
          </p:grpSpPr>
          <p:sp>
            <p:nvSpPr>
              <p:cNvPr id="4125" name="Text Box 32"/>
              <p:cNvSpPr txBox="1">
                <a:spLocks noChangeArrowheads="1"/>
              </p:cNvSpPr>
              <p:nvPr/>
            </p:nvSpPr>
            <p:spPr bwMode="auto">
              <a:xfrm>
                <a:off x="4011" y="1248"/>
                <a:ext cx="1950" cy="891"/>
              </a:xfrm>
              <a:prstGeom prst="rect">
                <a:avLst/>
              </a:prstGeom>
              <a:noFill/>
              <a:ln w="9525">
                <a:noFill/>
                <a:miter lim="800000"/>
                <a:headEnd/>
                <a:tailEnd/>
              </a:ln>
            </p:spPr>
            <p:txBody>
              <a:bodyPr wrap="none">
                <a:spAutoFit/>
              </a:bodyPr>
              <a:lstStyle/>
              <a:p>
                <a:pPr algn="ctr"/>
                <a:r>
                  <a:rPr lang="en-US" sz="1000" b="1">
                    <a:solidFill>
                      <a:srgbClr val="FF6600"/>
                    </a:solidFill>
                    <a:latin typeface="Tahoma" pitchFamily="34" charset="0"/>
                  </a:rPr>
                  <a:t> Vertical vanishing</a:t>
                </a:r>
              </a:p>
              <a:p>
                <a:pPr algn="ctr"/>
                <a:r>
                  <a:rPr lang="en-US" sz="1000" b="1">
                    <a:solidFill>
                      <a:srgbClr val="FF6600"/>
                    </a:solidFill>
                    <a:latin typeface="Tahoma" pitchFamily="34" charset="0"/>
                  </a:rPr>
                  <a:t> point</a:t>
                </a:r>
              </a:p>
              <a:p>
                <a:pPr algn="ctr"/>
                <a:r>
                  <a:rPr lang="en-US" sz="1000" b="1">
                    <a:solidFill>
                      <a:srgbClr val="FF6600"/>
                    </a:solidFill>
                    <a:latin typeface="Tahoma" pitchFamily="34" charset="0"/>
                  </a:rPr>
                  <a:t>(at infinity)</a:t>
                </a:r>
              </a:p>
            </p:txBody>
          </p:sp>
          <p:sp>
            <p:nvSpPr>
              <p:cNvPr id="4126" name="Line 33"/>
              <p:cNvSpPr>
                <a:spLocks noChangeShapeType="1"/>
              </p:cNvSpPr>
              <p:nvPr/>
            </p:nvSpPr>
            <p:spPr bwMode="auto">
              <a:xfrm flipH="1" flipV="1">
                <a:off x="4080" y="1248"/>
                <a:ext cx="0" cy="288"/>
              </a:xfrm>
              <a:prstGeom prst="line">
                <a:avLst/>
              </a:prstGeom>
              <a:noFill/>
              <a:ln w="38100">
                <a:solidFill>
                  <a:srgbClr val="FF0000"/>
                </a:solidFill>
                <a:round/>
                <a:headEnd/>
                <a:tailEnd type="triangle" w="med" len="med"/>
              </a:ln>
            </p:spPr>
            <p:txBody>
              <a:bodyPr wrap="none"/>
              <a:lstStyle/>
              <a:p>
                <a:endParaRPr lang="en-US"/>
              </a:p>
            </p:txBody>
          </p:sp>
        </p:gr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smtClean="0"/>
              <a:t>Origin of Edges</a:t>
            </a:r>
          </a:p>
        </p:txBody>
      </p:sp>
      <p:sp>
        <p:nvSpPr>
          <p:cNvPr id="3076" name="Rectangle 3"/>
          <p:cNvSpPr>
            <a:spLocks noGrp="1" noChangeArrowheads="1"/>
          </p:cNvSpPr>
          <p:nvPr>
            <p:ph type="body" idx="1"/>
          </p:nvPr>
        </p:nvSpPr>
        <p:spPr>
          <a:xfrm>
            <a:off x="685800" y="4800600"/>
            <a:ext cx="7772400" cy="1371600"/>
          </a:xfrm>
        </p:spPr>
        <p:txBody>
          <a:bodyPr/>
          <a:lstStyle/>
          <a:p>
            <a:r>
              <a:rPr lang="en-US" smtClean="0"/>
              <a:t>Edges are caused by a variety of factors</a:t>
            </a:r>
          </a:p>
        </p:txBody>
      </p:sp>
      <p:sp>
        <p:nvSpPr>
          <p:cNvPr id="3077" name="Rectangle 4"/>
          <p:cNvSpPr>
            <a:spLocks noChangeArrowheads="1"/>
          </p:cNvSpPr>
          <p:nvPr/>
        </p:nvSpPr>
        <p:spPr bwMode="auto">
          <a:xfrm>
            <a:off x="1588" y="92075"/>
            <a:ext cx="9144000" cy="0"/>
          </a:xfrm>
          <a:prstGeom prst="rect">
            <a:avLst/>
          </a:prstGeom>
          <a:noFill/>
          <a:ln w="9525">
            <a:noFill/>
            <a:miter lim="800000"/>
            <a:headEnd/>
            <a:tailEnd/>
          </a:ln>
        </p:spPr>
        <p:txBody>
          <a:bodyPr>
            <a:spAutoFit/>
          </a:bodyPr>
          <a:lstStyle/>
          <a:p>
            <a:endParaRPr lang="en-US"/>
          </a:p>
        </p:txBody>
      </p:sp>
      <p:graphicFrame>
        <p:nvGraphicFramePr>
          <p:cNvPr id="3074" name="Object 5"/>
          <p:cNvGraphicFramePr>
            <a:graphicFrameLocks noChangeAspect="1"/>
          </p:cNvGraphicFramePr>
          <p:nvPr/>
        </p:nvGraphicFramePr>
        <p:xfrm>
          <a:off x="2667000" y="1447800"/>
          <a:ext cx="2990850" cy="2857500"/>
        </p:xfrm>
        <a:graphic>
          <a:graphicData uri="http://schemas.openxmlformats.org/presentationml/2006/ole">
            <p:oleObj spid="_x0000_s3074" name="Photo Editor Photo" r:id="rId4" imgW="2991268" imgH="2857899" progId="">
              <p:embed/>
            </p:oleObj>
          </a:graphicData>
        </a:graphic>
      </p:graphicFrame>
      <p:sp>
        <p:nvSpPr>
          <p:cNvPr id="3078" name="Text Box 6"/>
          <p:cNvSpPr txBox="1">
            <a:spLocks noChangeArrowheads="1"/>
          </p:cNvSpPr>
          <p:nvPr/>
        </p:nvSpPr>
        <p:spPr bwMode="auto">
          <a:xfrm>
            <a:off x="5638800" y="2330450"/>
            <a:ext cx="1865313" cy="336550"/>
          </a:xfrm>
          <a:prstGeom prst="rect">
            <a:avLst/>
          </a:prstGeom>
          <a:noFill/>
          <a:ln w="9525">
            <a:noFill/>
            <a:miter lim="800000"/>
            <a:headEnd/>
            <a:tailEnd/>
          </a:ln>
        </p:spPr>
        <p:txBody>
          <a:bodyPr wrap="none">
            <a:spAutoFit/>
          </a:bodyPr>
          <a:lstStyle/>
          <a:p>
            <a:r>
              <a:rPr lang="en-US" sz="1600"/>
              <a:t>depth discontinuity</a:t>
            </a:r>
          </a:p>
        </p:txBody>
      </p:sp>
      <p:sp>
        <p:nvSpPr>
          <p:cNvPr id="3079" name="Text Box 7"/>
          <p:cNvSpPr txBox="1">
            <a:spLocks noChangeArrowheads="1"/>
          </p:cNvSpPr>
          <p:nvPr/>
        </p:nvSpPr>
        <p:spPr bwMode="auto">
          <a:xfrm>
            <a:off x="5638800" y="2971800"/>
            <a:ext cx="2520950" cy="336550"/>
          </a:xfrm>
          <a:prstGeom prst="rect">
            <a:avLst/>
          </a:prstGeom>
          <a:noFill/>
          <a:ln w="9525">
            <a:noFill/>
            <a:miter lim="800000"/>
            <a:headEnd/>
            <a:tailEnd/>
          </a:ln>
        </p:spPr>
        <p:txBody>
          <a:bodyPr wrap="none">
            <a:spAutoFit/>
          </a:bodyPr>
          <a:lstStyle/>
          <a:p>
            <a:r>
              <a:rPr lang="en-US" sz="1600"/>
              <a:t>surface color discontinuity</a:t>
            </a:r>
          </a:p>
        </p:txBody>
      </p:sp>
      <p:sp>
        <p:nvSpPr>
          <p:cNvPr id="3080" name="Text Box 8"/>
          <p:cNvSpPr txBox="1">
            <a:spLocks noChangeArrowheads="1"/>
          </p:cNvSpPr>
          <p:nvPr/>
        </p:nvSpPr>
        <p:spPr bwMode="auto">
          <a:xfrm>
            <a:off x="5638800" y="3625850"/>
            <a:ext cx="2370138" cy="336550"/>
          </a:xfrm>
          <a:prstGeom prst="rect">
            <a:avLst/>
          </a:prstGeom>
          <a:noFill/>
          <a:ln w="9525">
            <a:noFill/>
            <a:miter lim="800000"/>
            <a:headEnd/>
            <a:tailEnd/>
          </a:ln>
        </p:spPr>
        <p:txBody>
          <a:bodyPr wrap="none">
            <a:spAutoFit/>
          </a:bodyPr>
          <a:lstStyle/>
          <a:p>
            <a:r>
              <a:rPr lang="en-US" sz="1600"/>
              <a:t>illumination discontinuity</a:t>
            </a:r>
          </a:p>
        </p:txBody>
      </p:sp>
      <p:sp>
        <p:nvSpPr>
          <p:cNvPr id="3081" name="Text Box 9"/>
          <p:cNvSpPr txBox="1">
            <a:spLocks noChangeArrowheads="1"/>
          </p:cNvSpPr>
          <p:nvPr/>
        </p:nvSpPr>
        <p:spPr bwMode="auto">
          <a:xfrm>
            <a:off x="5638800" y="1676400"/>
            <a:ext cx="2701925" cy="336550"/>
          </a:xfrm>
          <a:prstGeom prst="rect">
            <a:avLst/>
          </a:prstGeom>
          <a:noFill/>
          <a:ln w="9525">
            <a:noFill/>
            <a:miter lim="800000"/>
            <a:headEnd/>
            <a:tailEnd/>
          </a:ln>
        </p:spPr>
        <p:txBody>
          <a:bodyPr wrap="none">
            <a:spAutoFit/>
          </a:bodyPr>
          <a:lstStyle/>
          <a:p>
            <a:r>
              <a:rPr lang="en-US" sz="1600"/>
              <a:t>surface normal discontinuity</a:t>
            </a:r>
          </a:p>
        </p:txBody>
      </p:sp>
      <p:sp>
        <p:nvSpPr>
          <p:cNvPr id="3082" name="Text Box 12"/>
          <p:cNvSpPr txBox="1">
            <a:spLocks noChangeArrowheads="1"/>
          </p:cNvSpPr>
          <p:nvPr/>
        </p:nvSpPr>
        <p:spPr bwMode="auto">
          <a:xfrm>
            <a:off x="7239000" y="6477000"/>
            <a:ext cx="1841500" cy="274638"/>
          </a:xfrm>
          <a:prstGeom prst="rect">
            <a:avLst/>
          </a:prstGeom>
          <a:solidFill>
            <a:schemeClr val="bg1"/>
          </a:solidFill>
          <a:ln w="9525">
            <a:noFill/>
            <a:miter lim="800000"/>
            <a:headEnd/>
            <a:tailEnd/>
          </a:ln>
        </p:spPr>
        <p:txBody>
          <a:bodyPr>
            <a:spAutoFit/>
          </a:bodyPr>
          <a:lstStyle/>
          <a:p>
            <a:r>
              <a:rPr lang="en-US" sz="1200"/>
              <a:t>Source: Steve Seitz</a:t>
            </a: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300"/>
  <p:tag name="BITMAPFORMAT" val="bmpmono"/>
  <p:tag name="DEBUGINTERACTIVE" val="True"/>
  <p:tag name="ORIGWIDTH" val="153"/>
  <p:tag name="PICTUREFILESIZE" val="2054"/>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d}{dx}f(x)$&#10;\end{document}&#10;"/>
  <p:tag name="EXTERNALNAME" val="txp_fig"/>
  <p:tag name="BLEND" val="False"/>
  <p:tag name="TRANSPARENT" val="False"/>
  <p:tag name="KEEPFILES" val="False"/>
  <p:tag name="DEBUGPAUSE" val="False"/>
  <p:tag name="RESOLUTION" val="300"/>
  <p:tag name="BITMAPFORMAT" val="bmpmono"/>
  <p:tag name="DEBUGINTERACTIVE" val="True"/>
  <p:tag name="ORIGWIDTH" val="232.25"/>
  <p:tag name="PICTUREFILESIZE" val="4238"/>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igma = 1$&#10;\end{document}&#10;"/>
  <p:tag name="EXTERNALNAME" val="Edittex"/>
  <p:tag name="BLEND" val="False"/>
  <p:tag name="TRANSPARENT" val="False"/>
  <p:tag name="BITMAPFORMAT" val="bmpmono"/>
  <p:tag name="DEBUGINTERACTIVE" val="True"/>
  <p:tag name="ORIGWIDTH" val="202.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igma = 2$&#10;\end{document}&#10;"/>
  <p:tag name="EXTERNALNAME" val="Edittex"/>
  <p:tag name="BLEND" val="False"/>
  <p:tag name="TRANSPARENT" val="False"/>
  <p:tag name="BITMAPFORMAT" val="bmpmono"/>
  <p:tag name="DEBUGINTERACTIVE" val="True"/>
  <p:tag name="ORIGWIDTH" val="206.1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32999</TotalTime>
  <Words>1409</Words>
  <Application>Microsoft Office PowerPoint</Application>
  <PresentationFormat>On-screen Show (4:3)</PresentationFormat>
  <Paragraphs>305</Paragraphs>
  <Slides>63</Slides>
  <Notes>21</Notes>
  <HiddenSlides>8</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63</vt:i4>
      </vt:variant>
    </vt:vector>
  </HeadingPairs>
  <TitlesOfParts>
    <vt:vector size="67" baseType="lpstr">
      <vt:lpstr>Office Theme</vt:lpstr>
      <vt:lpstr>Bitmap Image</vt:lpstr>
      <vt:lpstr>Photo Editor Photo</vt:lpstr>
      <vt:lpstr>Equation</vt:lpstr>
      <vt:lpstr>Finding Edges and Straight Lines</vt:lpstr>
      <vt:lpstr>Edge detection</vt:lpstr>
      <vt:lpstr>Last class</vt:lpstr>
      <vt:lpstr>A couple remaining questions from earlier</vt:lpstr>
      <vt:lpstr>A couple remaining questions from earlier</vt:lpstr>
      <vt:lpstr>A couple remaining questions from earlier</vt:lpstr>
      <vt:lpstr>Today’s class</vt:lpstr>
      <vt:lpstr>Why do we care about edges?</vt:lpstr>
      <vt:lpstr>Origin of Edges</vt:lpstr>
      <vt:lpstr>Closeup of edges</vt:lpstr>
      <vt:lpstr>Closeup of edges</vt:lpstr>
      <vt:lpstr>Closeup of edges</vt:lpstr>
      <vt:lpstr>Closeup of edges</vt:lpstr>
      <vt:lpstr>Characterizing edges</vt:lpstr>
      <vt:lpstr>Intensity profile</vt:lpstr>
      <vt:lpstr>With a little Gaussian noise</vt:lpstr>
      <vt:lpstr>Effects of noise</vt:lpstr>
      <vt:lpstr>Effects of noise</vt:lpstr>
      <vt:lpstr>Solution: smooth first</vt:lpstr>
      <vt:lpstr>Derivative theorem of convolution</vt:lpstr>
      <vt:lpstr>Derivative of Gaussian filter</vt:lpstr>
      <vt:lpstr>Tradeoff between smoothing and localization</vt:lpstr>
      <vt:lpstr>Implementation issues</vt:lpstr>
      <vt:lpstr>Designing an edge detector</vt:lpstr>
      <vt:lpstr>Canny edge detector</vt:lpstr>
      <vt:lpstr>Note about Matlab’s Canny detector</vt:lpstr>
      <vt:lpstr>Example</vt:lpstr>
      <vt:lpstr>Derivative of Gaussian filter</vt:lpstr>
      <vt:lpstr>Compute Gradients (DoG)</vt:lpstr>
      <vt:lpstr>Get Orientation at Each Pixel</vt:lpstr>
      <vt:lpstr>Non-maximum suppression for each orientation</vt:lpstr>
      <vt:lpstr>Edge linking</vt:lpstr>
      <vt:lpstr>Before Non-max Suppression</vt:lpstr>
      <vt:lpstr>After non-max suppression</vt:lpstr>
      <vt:lpstr>Before Non-max Suppression</vt:lpstr>
      <vt:lpstr>After non-max suppression</vt:lpstr>
      <vt:lpstr>Hysteresis thresholding</vt:lpstr>
      <vt:lpstr>Hysteresis thresholding</vt:lpstr>
      <vt:lpstr>Final Canny Edges</vt:lpstr>
      <vt:lpstr>Canny edge detector</vt:lpstr>
      <vt:lpstr>Effect of  (Gaussian kernel spread/size)</vt:lpstr>
      <vt:lpstr>Learning to detect boundaries</vt:lpstr>
      <vt:lpstr>pB boundary detector</vt:lpstr>
      <vt:lpstr>pB Boundary Detector</vt:lpstr>
      <vt:lpstr>Slide 45</vt:lpstr>
      <vt:lpstr>Global pB boundary detector</vt:lpstr>
      <vt:lpstr>Finding straight lines</vt:lpstr>
      <vt:lpstr>Outline of Hough Transform</vt:lpstr>
      <vt:lpstr>Finding lines using Hough transform</vt:lpstr>
      <vt:lpstr>1. Image  Canny</vt:lpstr>
      <vt:lpstr>2. Canny  Hough votes</vt:lpstr>
      <vt:lpstr>3. Hough votes  Edges </vt:lpstr>
      <vt:lpstr>Hough transform example</vt:lpstr>
      <vt:lpstr>Hough transform examples</vt:lpstr>
      <vt:lpstr>Finding circles using Hough transform</vt:lpstr>
      <vt:lpstr>Finding straight lines</vt:lpstr>
      <vt:lpstr>Finding line segments using connected components</vt:lpstr>
      <vt:lpstr>1. Image  Canny</vt:lpstr>
      <vt:lpstr>2. Canny lines  … straight edges</vt:lpstr>
      <vt:lpstr>Comparison</vt:lpstr>
      <vt:lpstr>Things to remember</vt:lpstr>
      <vt:lpstr>Next classes</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Derek Hoiem</cp:lastModifiedBy>
  <cp:revision>124</cp:revision>
  <dcterms:created xsi:type="dcterms:W3CDTF">2009-12-16T02:55:56Z</dcterms:created>
  <dcterms:modified xsi:type="dcterms:W3CDTF">2011-02-10T21:55:49Z</dcterms:modified>
</cp:coreProperties>
</file>