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22"/>
  </p:notesMasterIdLst>
  <p:sldIdLst>
    <p:sldId id="256" r:id="rId2"/>
    <p:sldId id="257" r:id="rId3"/>
    <p:sldId id="261" r:id="rId4"/>
    <p:sldId id="258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9" r:id="rId15"/>
    <p:sldId id="278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9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A0079-0B0F-BD4C-B083-C7FDDA1C73DC}" type="datetimeFigureOut">
              <a:rPr lang="en-US" smtClean="0"/>
              <a:t>2/26/15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617EA-A5AF-384A-A789-FED41CF06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82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www.google.com</a:t>
            </a:r>
            <a:r>
              <a:rPr lang="en-US" dirty="0" smtClean="0"/>
              <a:t>/</a:t>
            </a:r>
            <a:r>
              <a:rPr lang="en-US" dirty="0" err="1" smtClean="0"/>
              <a:t>url?sa</a:t>
            </a:r>
            <a:r>
              <a:rPr lang="en-US" dirty="0" smtClean="0"/>
              <a:t>=</a:t>
            </a:r>
            <a:r>
              <a:rPr lang="en-US" dirty="0" err="1" smtClean="0"/>
              <a:t>i&amp;rct</a:t>
            </a:r>
            <a:r>
              <a:rPr lang="en-US" dirty="0" smtClean="0"/>
              <a:t>=</a:t>
            </a:r>
            <a:r>
              <a:rPr lang="en-US" dirty="0" err="1" smtClean="0"/>
              <a:t>j&amp;q</a:t>
            </a:r>
            <a:r>
              <a:rPr lang="en-US" dirty="0" smtClean="0"/>
              <a:t>=&amp;</a:t>
            </a:r>
            <a:r>
              <a:rPr lang="en-US" dirty="0" err="1" smtClean="0"/>
              <a:t>esrc</a:t>
            </a:r>
            <a:r>
              <a:rPr lang="en-US" dirty="0" smtClean="0"/>
              <a:t>=</a:t>
            </a:r>
            <a:r>
              <a:rPr lang="en-US" dirty="0" err="1" smtClean="0"/>
              <a:t>s&amp;source</a:t>
            </a:r>
            <a:r>
              <a:rPr lang="en-US" dirty="0" smtClean="0"/>
              <a:t>=</a:t>
            </a:r>
            <a:r>
              <a:rPr lang="en-US" dirty="0" err="1" smtClean="0"/>
              <a:t>images&amp;cd</a:t>
            </a:r>
            <a:r>
              <a:rPr lang="en-US" dirty="0" smtClean="0"/>
              <a:t>=&amp;cad=</a:t>
            </a:r>
            <a:r>
              <a:rPr lang="en-US" dirty="0" err="1" smtClean="0"/>
              <a:t>rja&amp;uact</a:t>
            </a:r>
            <a:r>
              <a:rPr lang="en-US" dirty="0" smtClean="0"/>
              <a:t>=8&amp;ved=0CAcQjRw&amp;url=http%3A%2F%2Fwww.reddit.com%2Fr%2FAskReddit%2Fcomments%2Fji5ae%2Fwhat_is_the_top_image_that_comes_out_when_you%2F&amp;ei=qLntVOmJBoGZNsm1g-AC&amp;bvm=bv.86956481,d.cWc&amp;psig=AFQjCNHY7h8oJWktVAhfR6reJuePmaboMw&amp;ust=1424952089120532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617EA-A5AF-384A-A789-FED41CF061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8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New-order – most heavily run transaction in TPC-C</a:t>
            </a:r>
          </a:p>
          <a:p>
            <a:r>
              <a:rPr lang="en-US" dirty="0" smtClean="0"/>
              <a:t>New-order</a:t>
            </a:r>
            <a:r>
              <a:rPr lang="en-US" baseline="0" dirty="0" smtClean="0"/>
              <a:t> 5-6 requires unique order-id</a:t>
            </a:r>
          </a:p>
          <a:p>
            <a:r>
              <a:rPr lang="en-US" baseline="0" dirty="0" smtClean="0"/>
              <a:t>8-9 need not be blocked by this and if it uses ACID then entire transaction is blocked</a:t>
            </a:r>
          </a:p>
          <a:p>
            <a:r>
              <a:rPr lang="en-US" baseline="0" dirty="0" smtClean="0"/>
              <a:t>Other transactions are completely isolated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617EA-A5AF-384A-A789-FED41CF061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51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617EA-A5AF-384A-A789-FED41CF061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00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Exponential increase in cases for every basified transaction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617EA-A5AF-384A-A789-FED41CF061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6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Contention ratio – update 5 transactions out of N (no contention throughput of salt</a:t>
            </a:r>
            <a:r>
              <a:rPr lang="en-US" baseline="0" dirty="0" smtClean="0"/>
              <a:t> is lower than throughput of ACID due to additional bookkeeping for logging of reads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 of operations after contention</a:t>
            </a:r>
          </a:p>
          <a:p>
            <a:r>
              <a:rPr lang="en-US" dirty="0" smtClean="0"/>
              <a:t>Read</a:t>
            </a:r>
            <a:r>
              <a:rPr lang="en-US" baseline="0" dirty="0" smtClean="0"/>
              <a:t> to write ratio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617EA-A5AF-384A-A789-FED41CF061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41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www.dreamstime.com</a:t>
            </a:r>
            <a:r>
              <a:rPr lang="en-US" dirty="0" smtClean="0"/>
              <a:t>/royalty-free-stock-photo-crazy-cartoon-luggage-image18194065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617EA-A5AF-384A-A789-FED41CF061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12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www.imdb.com</a:t>
            </a:r>
            <a:r>
              <a:rPr lang="en-US" dirty="0" smtClean="0"/>
              <a:t>/title/tt1345836/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617EA-A5AF-384A-A789-FED41CF061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36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www.vectorstock.com</a:t>
            </a:r>
            <a:r>
              <a:rPr lang="en-US" dirty="0" smtClean="0"/>
              <a:t>/royalty-free-vector/needle-in-a-haystack-saying-cartoon-vector-1978946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617EA-A5AF-384A-A789-FED41CF061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64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Source: https://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www.usenix.org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/conference/osdi14/technical-sessions/presentation/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xie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617EA-A5AF-384A-A789-FED41CF061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16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Source: https://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www.usenix.org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/conference/osdi14/technical-sessions/presentation/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xie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617EA-A5AF-384A-A789-FED41CF061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44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Source: https://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www.usenix.org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/conference/osdi14/technical-sessions/presentation/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xie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617EA-A5AF-384A-A789-FED41CF061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59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Source: https://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www.usenix.org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/conference/osdi14/technical-sessions/presentation/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xie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617EA-A5AF-384A-A789-FED41CF061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36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Lock conflicts</a:t>
            </a:r>
            <a:r>
              <a:rPr lang="en-US" baseline="0" dirty="0" smtClean="0"/>
              <a:t> implementation</a:t>
            </a:r>
          </a:p>
          <a:p>
            <a:r>
              <a:rPr lang="en-US" baseline="0" dirty="0" smtClean="0"/>
              <a:t>Control on when lock should be acquired or released</a:t>
            </a:r>
          </a:p>
          <a:p>
            <a:r>
              <a:rPr lang="en-US" baseline="0" dirty="0" smtClean="0"/>
              <a:t>Queue for saline locks to be read.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Logging is done for the entire base transaction logic in order to replay in case of failure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617EA-A5AF-384A-A789-FED41CF061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8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661-1836-44F7-8FAF-35E8F866ECD3}" type="datetime1">
              <a:rPr lang="en-US" smtClean="0"/>
              <a:pPr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6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40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/>
              <a:pPr/>
              <a:t>2/26/15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05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/>
              <a:pPr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00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/>
              <a:pPr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0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A601-7D32-4ED7-AD1A-974B6DDBDCDC}" type="datetime1">
              <a:rPr lang="en-US" smtClean="0"/>
              <a:pPr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0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/>
              <a:pPr/>
              <a:t>2/26/15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6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/>
              <a:pPr/>
              <a:t>2/26/15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7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/>
              <a:pPr/>
              <a:t>2/26/15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5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/>
              <a:pPr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1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CE2-EA00-4376-9A66-47ABB8B02CF5}" type="datetime1">
              <a:rPr lang="en-US" smtClean="0"/>
              <a:pPr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6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7DADC-55EA-4839-91C8-5BCC0EC06F5C}" type="datetime1">
              <a:rPr lang="en-US" smtClean="0"/>
              <a:pPr/>
              <a:t>2/26/15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7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hyperlink" Target="http://www.dreamstime.com/royalty-free-stock-photo-crazy-cartoon-luggage-image18194065" TargetMode="External"/><Relationship Id="rId5" Type="http://schemas.openxmlformats.org/officeDocument/2006/relationships/hyperlink" Target="https://www.google.com/url?sa=i&amp;rct=j&amp;q=&amp;esrc=s&amp;source=images&amp;cd=&amp;cad=rja&amp;uact=8&amp;ved=0CAcQjRw&amp;url=http://www.reddit.com/r/AskReddit/comments/ji5ae/what_is_the_top_image_that_comes_out_when_you/&amp;ei=qLntVOmJBoGZNsm1g-AC&amp;bvm=bv.86956481,d.cWc&amp;psig=AFQjCNHY7h8oJWktVAhfR6reJuePmaboMw&amp;ust=1424952089120532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dreamstime.com/royalty-free-stock-photo-crazy-cartoon-luggage-image18194065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hyperlink" Target="http://www.imdb.com/title/tt1345836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hyperlink" Target="http://www.vectorstock.com/royalty-free-vector/needle-in-a-haystack-saying-cartoon-vector-1978946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Salt: Combining ACID and BASE in a Distributed Database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005" y="3886199"/>
            <a:ext cx="7228909" cy="207232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Authors (University of Texas Austin): Chao Xie, Chunzhi Su, Manos Kapritsos, Yang Wang, Navid Yaghmazadeh, Lorenzo Alvisi, Prince Mahajan 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Presented By:</a:t>
            </a:r>
          </a:p>
          <a:p>
            <a:r>
              <a:rPr lang="en-US" dirty="0"/>
              <a:t>Sharanya </a:t>
            </a:r>
            <a:r>
              <a:rPr lang="en-US" dirty="0" smtClean="0"/>
              <a:t>Bathey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829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 being? Restrict Interaction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04771"/>
              </p:ext>
            </p:extLst>
          </p:nvPr>
        </p:nvGraphicFramePr>
        <p:xfrm>
          <a:off x="1524000" y="1706322"/>
          <a:ext cx="6096000" cy="40242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100607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 smtClean="0"/>
                    </a:p>
                    <a:p>
                      <a:pPr algn="l"/>
                      <a:r>
                        <a:rPr lang="en-US" dirty="0" smtClean="0"/>
                        <a:t>       ACID</a:t>
                      </a: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 smtClean="0"/>
                    </a:p>
                    <a:p>
                      <a:pPr algn="l"/>
                      <a:r>
                        <a:rPr lang="en-US" dirty="0" smtClean="0"/>
                        <a:t>       BASE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 smtClean="0"/>
                    </a:p>
                    <a:p>
                      <a:pPr algn="l"/>
                      <a:r>
                        <a:rPr lang="en-US" dirty="0" smtClean="0"/>
                        <a:t>     Alkaline</a:t>
                      </a:r>
                      <a:endParaRPr lang="en-US" dirty="0"/>
                    </a:p>
                  </a:txBody>
                  <a:tcPr/>
                </a:tc>
              </a:tr>
              <a:tr h="1006070">
                <a:tc>
                  <a:txBody>
                    <a:bodyPr/>
                    <a:lstStyle/>
                    <a:p>
                      <a:pPr algn="l"/>
                      <a:endParaRPr lang="en-US" dirty="0" smtClean="0"/>
                    </a:p>
                    <a:p>
                      <a:pPr algn="l"/>
                      <a:r>
                        <a:rPr lang="en-US" b="1" dirty="0" smtClean="0"/>
                        <a:t>       ACID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 smtClean="0"/>
                    </a:p>
                    <a:p>
                      <a:pPr algn="l"/>
                      <a:r>
                        <a:rPr lang="en-US" dirty="0" smtClean="0"/>
                        <a:t>       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</a:t>
                      </a:r>
                    </a:p>
                    <a:p>
                      <a:pPr algn="l"/>
                      <a:r>
                        <a:rPr lang="en-US" dirty="0" smtClean="0"/>
                        <a:t>        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 smtClean="0"/>
                    </a:p>
                    <a:p>
                      <a:pPr algn="l"/>
                      <a:r>
                        <a:rPr lang="en-US" dirty="0" smtClean="0"/>
                        <a:t>          No</a:t>
                      </a:r>
                      <a:endParaRPr lang="en-US" dirty="0"/>
                    </a:p>
                  </a:txBody>
                  <a:tcPr/>
                </a:tc>
              </a:tr>
              <a:tr h="1006070">
                <a:tc>
                  <a:txBody>
                    <a:bodyPr/>
                    <a:lstStyle/>
                    <a:p>
                      <a:pPr algn="l"/>
                      <a:endParaRPr lang="en-US" dirty="0" smtClean="0"/>
                    </a:p>
                    <a:p>
                      <a:pPr algn="l"/>
                      <a:r>
                        <a:rPr lang="en-US" b="1" dirty="0" smtClean="0"/>
                        <a:t>       BASE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 smtClean="0"/>
                    </a:p>
                    <a:p>
                      <a:pPr algn="l"/>
                      <a:r>
                        <a:rPr lang="en-US" dirty="0" smtClean="0"/>
                        <a:t>       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</a:t>
                      </a:r>
                    </a:p>
                    <a:p>
                      <a:pPr algn="l"/>
                      <a:r>
                        <a:rPr lang="en-US" dirty="0" smtClean="0"/>
                        <a:t>      </a:t>
                      </a:r>
                      <a:r>
                        <a:rPr lang="en-US" baseline="0" dirty="0" smtClean="0"/>
                        <a:t>   Yes*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 smtClean="0"/>
                    </a:p>
                    <a:p>
                      <a:pPr algn="l"/>
                      <a:r>
                        <a:rPr lang="en-US" dirty="0" smtClean="0"/>
                        <a:t>          Yes*</a:t>
                      </a:r>
                      <a:endParaRPr lang="en-US" dirty="0"/>
                    </a:p>
                  </a:txBody>
                  <a:tcPr/>
                </a:tc>
              </a:tr>
              <a:tr h="100607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</a:t>
                      </a:r>
                    </a:p>
                    <a:p>
                      <a:pPr algn="l"/>
                      <a:r>
                        <a:rPr lang="en-US" b="1" dirty="0" smtClean="0"/>
                        <a:t>     Alkaline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 smtClean="0"/>
                    </a:p>
                    <a:p>
                      <a:pPr algn="l"/>
                      <a:r>
                        <a:rPr lang="en-US" dirty="0" smtClean="0"/>
                        <a:t>       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 smtClean="0"/>
                    </a:p>
                    <a:p>
                      <a:pPr algn="l"/>
                      <a:r>
                        <a:rPr lang="en-US" dirty="0" smtClean="0"/>
                        <a:t>         Yes*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 smtClean="0"/>
                    </a:p>
                    <a:p>
                      <a:pPr algn="l"/>
                      <a:r>
                        <a:rPr lang="en-US" dirty="0" smtClean="0"/>
                        <a:t>          </a:t>
                      </a:r>
                      <a:r>
                        <a:rPr lang="en-US" baseline="0" dirty="0" smtClean="0"/>
                        <a:t> Yes</a:t>
                      </a:r>
                      <a:r>
                        <a:rPr lang="en-US" dirty="0" smtClean="0"/>
                        <a:t>**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0791" y="5838978"/>
            <a:ext cx="5904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- intermediate committed state of alkaline sub transactions</a:t>
            </a:r>
          </a:p>
          <a:p>
            <a:r>
              <a:rPr lang="en-US" dirty="0" smtClean="0"/>
              <a:t>** - only read alkaline sub transactions</a:t>
            </a:r>
          </a:p>
        </p:txBody>
      </p:sp>
    </p:spTree>
    <p:extLst>
      <p:ext uri="{BB962C8B-B14F-4D97-AF65-F5344CB8AC3E}">
        <p14:creationId xmlns:p14="http://schemas.microsoft.com/office/powerpoint/2010/main" val="2650198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Transactions (Contd…)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fontAlgn="base"/>
            <a:r>
              <a:rPr lang="en-US" dirty="0"/>
              <a:t>Major life events of BASE transactions: Accept &amp; </a:t>
            </a:r>
            <a:r>
              <a:rPr lang="en-US" dirty="0" smtClean="0"/>
              <a:t>Commit</a:t>
            </a:r>
          </a:p>
          <a:p>
            <a:pPr marL="0" indent="0" algn="just" fontAlgn="base">
              <a:buNone/>
            </a:pPr>
            <a:endParaRPr lang="en-US" dirty="0"/>
          </a:p>
          <a:p>
            <a:pPr algn="just" fontAlgn="base"/>
            <a:r>
              <a:rPr lang="en-US" dirty="0" smtClean="0"/>
              <a:t>How </a:t>
            </a:r>
            <a:r>
              <a:rPr lang="en-US" dirty="0"/>
              <a:t>does a BASE transaction provide ACID abstraction?</a:t>
            </a:r>
          </a:p>
          <a:p>
            <a:pPr lvl="1" algn="just" fontAlgn="base"/>
            <a:r>
              <a:rPr lang="en-US" dirty="0"/>
              <a:t>Atomicity - once accepted will eventually commit</a:t>
            </a:r>
          </a:p>
          <a:p>
            <a:pPr lvl="1" algn="just" fontAlgn="base"/>
            <a:r>
              <a:rPr lang="en-US" dirty="0"/>
              <a:t>Consistency - Interactions keep ACID and BASE transactions isolated</a:t>
            </a:r>
          </a:p>
          <a:p>
            <a:pPr lvl="1" algn="just" fontAlgn="base"/>
            <a:r>
              <a:rPr lang="en-US" dirty="0"/>
              <a:t>Isolation - </a:t>
            </a:r>
            <a:r>
              <a:rPr lang="en-US" b="1" dirty="0"/>
              <a:t>SALT Isolation </a:t>
            </a:r>
            <a:r>
              <a:rPr lang="en-US" dirty="0"/>
              <a:t>coming up next..</a:t>
            </a:r>
          </a:p>
          <a:p>
            <a:pPr lvl="1" algn="just" fontAlgn="base"/>
            <a:r>
              <a:rPr lang="en-US" dirty="0"/>
              <a:t>Durability - Accepted BASE transactions are guaranteed to be durable through logging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16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60703"/>
            <a:ext cx="3008313" cy="4691063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Uses Locks - Isolation level chosen is Read </a:t>
            </a:r>
            <a:r>
              <a:rPr lang="en-US" sz="2000" dirty="0" smtClean="0"/>
              <a:t>Committed</a:t>
            </a:r>
          </a:p>
          <a:p>
            <a:endParaRPr lang="en-US" sz="2000" dirty="0" smtClean="0">
              <a:effectLst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Locks:</a:t>
            </a:r>
            <a:endParaRPr lang="en-US" sz="2000" dirty="0" smtClean="0">
              <a:effectLst/>
            </a:endParaRPr>
          </a:p>
          <a:p>
            <a:pPr marL="742950" lvl="1" indent="-285750" fontAlgn="base">
              <a:buFontTx/>
              <a:buChar char="-"/>
            </a:pPr>
            <a:r>
              <a:rPr lang="en-US" sz="1800" dirty="0" smtClean="0"/>
              <a:t>ACID Locks - write with any    other operation conflicts</a:t>
            </a:r>
          </a:p>
          <a:p>
            <a:pPr marL="742950" lvl="1" indent="-285750" fontAlgn="base">
              <a:buFontTx/>
              <a:buChar char="-"/>
            </a:pPr>
            <a:endParaRPr lang="en-US" sz="1800" dirty="0" smtClean="0"/>
          </a:p>
          <a:p>
            <a:pPr marL="742950" lvl="1" indent="-285750" fontAlgn="base">
              <a:buFontTx/>
              <a:buChar char="-"/>
            </a:pPr>
            <a:r>
              <a:rPr lang="en-US" sz="1800" dirty="0" smtClean="0"/>
              <a:t>Alkaline </a:t>
            </a:r>
            <a:r>
              <a:rPr lang="en-US" sz="1800" dirty="0"/>
              <a:t>Locks - alkaline </a:t>
            </a:r>
            <a:r>
              <a:rPr lang="en-US" sz="1800" dirty="0" smtClean="0"/>
              <a:t>sub transactions </a:t>
            </a:r>
            <a:r>
              <a:rPr lang="en-US" sz="1800" dirty="0"/>
              <a:t>isolated from ACID and other alkaline </a:t>
            </a:r>
            <a:r>
              <a:rPr lang="en-US" sz="1800" dirty="0" smtClean="0"/>
              <a:t>sub transactions</a:t>
            </a:r>
          </a:p>
          <a:p>
            <a:pPr marL="742950" lvl="1" indent="-285750" fontAlgn="base">
              <a:buFontTx/>
              <a:buChar char="-"/>
            </a:pPr>
            <a:endParaRPr lang="en-US" sz="1800" dirty="0" smtClean="0"/>
          </a:p>
          <a:p>
            <a:pPr marL="742950" lvl="1" indent="-285750" fontAlgn="base">
              <a:buFontTx/>
              <a:buChar char="-"/>
            </a:pPr>
            <a:r>
              <a:rPr lang="en-US" sz="1800" dirty="0" smtClean="0"/>
              <a:t>Saline </a:t>
            </a:r>
            <a:r>
              <a:rPr lang="en-US" sz="1800" dirty="0"/>
              <a:t>Locks - ACID isolated from BASE, but increased concurrency by exposing intermediate state to of BASE transactions to other BASE transactions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Screen Shot 2015-02-25 at 5.25.4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507" y="1921054"/>
            <a:ext cx="5395493" cy="391804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 smtClean="0"/>
              <a:t>Introducing the MVP – Salt Isolation</a:t>
            </a:r>
            <a:endParaRPr lang="en-US" sz="4400" b="0" dirty="0"/>
          </a:p>
        </p:txBody>
      </p:sp>
    </p:spTree>
    <p:extLst>
      <p:ext uri="{BB962C8B-B14F-4D97-AF65-F5344CB8AC3E}">
        <p14:creationId xmlns:p14="http://schemas.microsoft.com/office/powerpoint/2010/main" val="17839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So does it actually work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11"/>
            <a:ext cx="8229600" cy="5576714"/>
          </a:xfrm>
        </p:spPr>
        <p:txBody>
          <a:bodyPr>
            <a:noAutofit/>
          </a:bodyPr>
          <a:lstStyle/>
          <a:p>
            <a:r>
              <a:rPr lang="en-US" sz="2000" dirty="0" smtClean="0"/>
              <a:t>Implementation:</a:t>
            </a:r>
          </a:p>
          <a:p>
            <a:pPr lvl="1"/>
            <a:r>
              <a:rPr lang="en-US" sz="2000" dirty="0" smtClean="0"/>
              <a:t>Modified MySQL to allow BASE transactions and Alkaline Sub-transactions</a:t>
            </a:r>
          </a:p>
          <a:p>
            <a:pPr lvl="1"/>
            <a:r>
              <a:rPr lang="en-US" sz="2000" dirty="0" smtClean="0"/>
              <a:t>Allow alkaline and saline locks</a:t>
            </a:r>
          </a:p>
          <a:p>
            <a:pPr marL="457200" lvl="1" indent="0">
              <a:buNone/>
            </a:pPr>
            <a:endParaRPr lang="en-US" sz="1200" dirty="0" smtClean="0"/>
          </a:p>
          <a:p>
            <a:r>
              <a:rPr lang="en-US" sz="2000" dirty="0" smtClean="0"/>
              <a:t>Optimizations:</a:t>
            </a:r>
            <a:endParaRPr lang="en-US" sz="2000" dirty="0" smtClean="0">
              <a:effectLst/>
            </a:endParaRPr>
          </a:p>
          <a:p>
            <a:pPr lvl="1" algn="just" fontAlgn="base"/>
            <a:r>
              <a:rPr lang="en-US" sz="2000" dirty="0"/>
              <a:t>Early commit - A client that issues a BASE transaction </a:t>
            </a:r>
            <a:r>
              <a:rPr lang="en-US" sz="2000" dirty="0" smtClean="0"/>
              <a:t>sees the </a:t>
            </a:r>
            <a:r>
              <a:rPr lang="en-US" sz="2000" dirty="0"/>
              <a:t>transaction </a:t>
            </a:r>
            <a:r>
              <a:rPr lang="en-US" sz="2000" dirty="0" smtClean="0"/>
              <a:t>completion when when </a:t>
            </a:r>
            <a:r>
              <a:rPr lang="en-US" sz="2000" dirty="0"/>
              <a:t>its first Alkaline </a:t>
            </a:r>
            <a:r>
              <a:rPr lang="en-US" sz="2000" dirty="0" smtClean="0"/>
              <a:t>sub transaction commits</a:t>
            </a:r>
            <a:endParaRPr lang="en-US" sz="2000" dirty="0" smtClean="0">
              <a:effectLst/>
            </a:endParaRPr>
          </a:p>
          <a:p>
            <a:pPr lvl="1" algn="just" fontAlgn="base"/>
            <a:r>
              <a:rPr lang="en-US" sz="2000" dirty="0" smtClean="0"/>
              <a:t>Failure </a:t>
            </a:r>
            <a:r>
              <a:rPr lang="en-US" sz="2000" dirty="0"/>
              <a:t>recovery - Logging with redo and roll </a:t>
            </a:r>
            <a:r>
              <a:rPr lang="en-US" sz="2000" dirty="0" smtClean="0"/>
              <a:t>forward</a:t>
            </a:r>
            <a:endParaRPr lang="en-US" sz="2000" dirty="0" smtClean="0">
              <a:effectLst/>
            </a:endParaRPr>
          </a:p>
          <a:p>
            <a:pPr lvl="1" algn="just" fontAlgn="base"/>
            <a:r>
              <a:rPr lang="en-US" sz="2000" dirty="0"/>
              <a:t>Transitive dependencies - Per object </a:t>
            </a:r>
            <a:r>
              <a:rPr lang="en-US" sz="2000" dirty="0" smtClean="0"/>
              <a:t>queue</a:t>
            </a:r>
          </a:p>
          <a:p>
            <a:pPr lvl="1" algn="just" fontAlgn="base"/>
            <a:r>
              <a:rPr lang="en-US" sz="2000" dirty="0" smtClean="0"/>
              <a:t>Local Transactions</a:t>
            </a:r>
          </a:p>
          <a:p>
            <a:pPr marL="457200" lvl="1" indent="0" algn="just" fontAlgn="base">
              <a:buNone/>
            </a:pPr>
            <a:endParaRPr lang="en-US" sz="1200" dirty="0" smtClean="0"/>
          </a:p>
          <a:p>
            <a:r>
              <a:rPr lang="en-US" sz="2000" dirty="0" smtClean="0"/>
              <a:t>Replication of data was done across 10 partitions and each partition was three-way replicated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2000" dirty="0" smtClean="0"/>
              <a:t>Evaluated: Performance Gain, Programming Effort,  Contention Ratio</a:t>
            </a:r>
          </a:p>
        </p:txBody>
      </p:sp>
    </p:spTree>
    <p:extLst>
      <p:ext uri="{BB962C8B-B14F-4D97-AF65-F5344CB8AC3E}">
        <p14:creationId xmlns:p14="http://schemas.microsoft.com/office/powerpoint/2010/main" val="36309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pic>
        <p:nvPicPr>
          <p:cNvPr id="3" name="Picture 2" descr="Screen Shot 2015-02-25 at 1.03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539874"/>
            <a:ext cx="84963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09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used for the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972425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TPC-C benchmark : database performance standard</a:t>
            </a:r>
          </a:p>
          <a:p>
            <a:pPr lvl="1"/>
            <a:r>
              <a:rPr lang="en-US" dirty="0" smtClean="0"/>
              <a:t>5 transactions (new-order, payment, stock-level, order-status and delivery)</a:t>
            </a:r>
          </a:p>
          <a:p>
            <a:pPr lvl="1"/>
            <a:r>
              <a:rPr lang="en-US" dirty="0" smtClean="0"/>
              <a:t>New-order and payment are responsible for 43.5% of total number of transactions </a:t>
            </a:r>
          </a:p>
          <a:p>
            <a:pPr lvl="1"/>
            <a:endParaRPr lang="en-US" dirty="0" smtClean="0"/>
          </a:p>
          <a:p>
            <a:r>
              <a:rPr lang="en-US" dirty="0"/>
              <a:t>Fusion Ticket: open source ticketing application in PHP and MySQL</a:t>
            </a:r>
          </a:p>
          <a:p>
            <a:pPr lvl="1"/>
            <a:r>
              <a:rPr lang="en-US" dirty="0"/>
              <a:t>Includes several transactions</a:t>
            </a:r>
          </a:p>
          <a:p>
            <a:pPr lvl="1"/>
            <a:r>
              <a:rPr lang="en-US" dirty="0"/>
              <a:t>Create-order and payment most frequent and performance </a:t>
            </a:r>
            <a:r>
              <a:rPr lang="en-US" dirty="0" smtClean="0"/>
              <a:t>critical</a:t>
            </a:r>
          </a:p>
          <a:p>
            <a:pPr lvl="1"/>
            <a:endParaRPr lang="en-US" dirty="0"/>
          </a:p>
          <a:p>
            <a:r>
              <a:rPr lang="en-US" dirty="0" smtClean="0"/>
              <a:t>Micro benchmark:</a:t>
            </a:r>
          </a:p>
          <a:p>
            <a:pPr lvl="1"/>
            <a:r>
              <a:rPr lang="en-US" dirty="0" smtClean="0"/>
              <a:t>Contention ratio</a:t>
            </a:r>
          </a:p>
          <a:p>
            <a:pPr lvl="1"/>
            <a:r>
              <a:rPr lang="en-US" dirty="0" smtClean="0"/>
              <a:t>Contending transaction position</a:t>
            </a:r>
          </a:p>
          <a:p>
            <a:pPr lvl="1"/>
            <a:r>
              <a:rPr lang="en-US" dirty="0" smtClean="0"/>
              <a:t>Read-Write ratio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44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74638"/>
            <a:ext cx="8229600" cy="1143000"/>
          </a:xfrm>
        </p:spPr>
        <p:txBody>
          <a:bodyPr/>
          <a:lstStyle/>
          <a:p>
            <a:r>
              <a:rPr lang="en-US" dirty="0" smtClean="0"/>
              <a:t>Did Salt win the award? (Yes…)</a:t>
            </a:r>
            <a:endParaRPr lang="en-US" dirty="0"/>
          </a:p>
        </p:txBody>
      </p:sp>
      <p:pic>
        <p:nvPicPr>
          <p:cNvPr id="5" name="Picture 4" descr="Screen Shot 2015-02-25 at 5.37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3130"/>
            <a:ext cx="9144000" cy="2594790"/>
          </a:xfrm>
          <a:prstGeom prst="rect">
            <a:avLst/>
          </a:prstGeom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>
            <a:off x="1063625" y="4937125"/>
            <a:ext cx="0" cy="136525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16275" y="4200525"/>
            <a:ext cx="0" cy="210185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63625" y="6302375"/>
            <a:ext cx="215265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0" y="6387584"/>
            <a:ext cx="1228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6.6x higher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740400" y="4937125"/>
            <a:ext cx="0" cy="136525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004175" y="4200525"/>
            <a:ext cx="0" cy="210185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40400" y="6302375"/>
            <a:ext cx="2263775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64275" y="6355318"/>
            <a:ext cx="1228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6.5x higher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6103809" y="1974036"/>
            <a:ext cx="2778125" cy="947737"/>
          </a:xfrm>
          <a:prstGeom prst="wedgeRectCallou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119556" y="2107793"/>
            <a:ext cx="279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Base-</a:t>
            </a:r>
            <a:r>
              <a:rPr lang="en-US" dirty="0" err="1" smtClean="0"/>
              <a:t>ify</a:t>
            </a:r>
            <a:r>
              <a:rPr lang="en-US" dirty="0" smtClean="0"/>
              <a:t>: Create-order and payment</a:t>
            </a:r>
          </a:p>
        </p:txBody>
      </p:sp>
      <p:sp>
        <p:nvSpPr>
          <p:cNvPr id="20" name="Rectangular Callout 19"/>
          <p:cNvSpPr/>
          <p:nvPr/>
        </p:nvSpPr>
        <p:spPr>
          <a:xfrm>
            <a:off x="676275" y="2107793"/>
            <a:ext cx="2778125" cy="947737"/>
          </a:xfrm>
          <a:prstGeom prst="wedgeRectCallou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76275" y="2216369"/>
            <a:ext cx="2794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Base-</a:t>
            </a:r>
            <a:r>
              <a:rPr lang="en-US" dirty="0" err="1" smtClean="0"/>
              <a:t>ify</a:t>
            </a:r>
            <a:r>
              <a:rPr lang="en-US" dirty="0" smtClean="0"/>
              <a:t>: new-order and payment</a:t>
            </a:r>
          </a:p>
        </p:txBody>
      </p:sp>
    </p:spTree>
    <p:extLst>
      <p:ext uri="{BB962C8B-B14F-4D97-AF65-F5344CB8AC3E}">
        <p14:creationId xmlns:p14="http://schemas.microsoft.com/office/powerpoint/2010/main" val="427144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Salt win the award? </a:t>
            </a:r>
            <a:r>
              <a:rPr lang="en-US" dirty="0"/>
              <a:t>(Contd...)</a:t>
            </a:r>
          </a:p>
        </p:txBody>
      </p:sp>
      <p:pic>
        <p:nvPicPr>
          <p:cNvPr id="5" name="Picture 4" descr="Screen Shot 2015-02-25 at 5.37.5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800"/>
            <a:ext cx="9144000" cy="268302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749042" y="3011822"/>
            <a:ext cx="3174758" cy="16280"/>
          </a:xfrm>
          <a:prstGeom prst="line">
            <a:avLst/>
          </a:prstGeom>
          <a:ln w="5715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572125" y="3137541"/>
            <a:ext cx="3114675" cy="16280"/>
          </a:xfrm>
          <a:prstGeom prst="line">
            <a:avLst/>
          </a:prstGeom>
          <a:ln w="5715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952500" y="1825625"/>
            <a:ext cx="857250" cy="1186197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9042" y="1461056"/>
            <a:ext cx="3612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Performance gain becomes stagnant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52500" y="1830388"/>
            <a:ext cx="5305397" cy="130715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84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Salt win the award? (Contd…)</a:t>
            </a:r>
            <a:endParaRPr lang="en-US" dirty="0"/>
          </a:p>
        </p:txBody>
      </p:sp>
      <p:pic>
        <p:nvPicPr>
          <p:cNvPr id="3" name="Picture 2" descr="Screen Shot 2015-02-25 at 5.38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5225"/>
            <a:ext cx="9144000" cy="2585414"/>
          </a:xfrm>
          <a:prstGeom prst="rect">
            <a:avLst/>
          </a:prstGeom>
        </p:spPr>
      </p:pic>
      <p:pic>
        <p:nvPicPr>
          <p:cNvPr id="4" name="Picture 3" descr="Screen Shot 2015-02-25 at 1.06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4019550"/>
            <a:ext cx="4305300" cy="2425700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>
            <a:off x="809625" y="1793875"/>
            <a:ext cx="142875" cy="158750"/>
          </a:xfrm>
          <a:prstGeom prst="leftBrace">
            <a:avLst/>
          </a:prstGeom>
          <a:ln>
            <a:solidFill>
              <a:srgbClr val="A701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6365875" y="4810125"/>
            <a:ext cx="352425" cy="984250"/>
          </a:xfrm>
          <a:prstGeom prst="rightBrace">
            <a:avLst/>
          </a:prstGeom>
          <a:ln>
            <a:solidFill>
              <a:srgbClr val="A7010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42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Discussion &amp; Q-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fontAlgn="base"/>
            <a:r>
              <a:rPr lang="en-US" sz="2600" dirty="0" smtClean="0"/>
              <a:t>Pros:</a:t>
            </a:r>
          </a:p>
          <a:p>
            <a:pPr lvl="1" algn="just" fontAlgn="base"/>
            <a:r>
              <a:rPr lang="en-US" sz="2200" dirty="0" smtClean="0"/>
              <a:t>Performance gain is drastic</a:t>
            </a:r>
          </a:p>
          <a:p>
            <a:pPr lvl="1" algn="just" fontAlgn="base"/>
            <a:r>
              <a:rPr lang="en-US" sz="2200" dirty="0" smtClean="0"/>
              <a:t>Control in the hands of the programmer</a:t>
            </a:r>
          </a:p>
          <a:p>
            <a:pPr algn="just" fontAlgn="base"/>
            <a:endParaRPr lang="en-US" sz="2600" dirty="0" smtClean="0"/>
          </a:p>
          <a:p>
            <a:pPr algn="just" fontAlgn="base"/>
            <a:r>
              <a:rPr lang="en-US" sz="2600" dirty="0" smtClean="0"/>
              <a:t>Cons:</a:t>
            </a:r>
            <a:endParaRPr lang="en-US" sz="2600" dirty="0"/>
          </a:p>
          <a:p>
            <a:pPr lvl="1" algn="just" fontAlgn="base"/>
            <a:r>
              <a:rPr lang="en-US" sz="2200" dirty="0" smtClean="0"/>
              <a:t>Cassandra </a:t>
            </a:r>
            <a:r>
              <a:rPr lang="en-US" sz="2200" dirty="0"/>
              <a:t>allows batching of commands into groups to form transactions called atomic </a:t>
            </a:r>
            <a:r>
              <a:rPr lang="en-US" sz="2200" dirty="0" smtClean="0"/>
              <a:t>batches</a:t>
            </a:r>
          </a:p>
          <a:p>
            <a:pPr algn="just" fontAlgn="base"/>
            <a:endParaRPr lang="en-US" sz="1200" dirty="0"/>
          </a:p>
          <a:p>
            <a:pPr lvl="1" algn="just" fontAlgn="base"/>
            <a:r>
              <a:rPr lang="en-US" sz="2200" dirty="0" smtClean="0"/>
              <a:t>Leverage </a:t>
            </a:r>
            <a:r>
              <a:rPr lang="en-US" sz="2200" dirty="0"/>
              <a:t>the power of MySQL clusters - MySQL does not allow nested transactions and MySQL now has several </a:t>
            </a:r>
            <a:r>
              <a:rPr lang="en-US" sz="2200" dirty="0" err="1"/>
              <a:t>NoSQL</a:t>
            </a:r>
            <a:r>
              <a:rPr lang="en-US" sz="2200" dirty="0"/>
              <a:t>/</a:t>
            </a:r>
            <a:r>
              <a:rPr lang="en-US" sz="2200" dirty="0" err="1"/>
              <a:t>NewSQL</a:t>
            </a:r>
            <a:r>
              <a:rPr lang="en-US" sz="2200" dirty="0"/>
              <a:t> like </a:t>
            </a:r>
            <a:r>
              <a:rPr lang="en-US" sz="2200" dirty="0" smtClean="0"/>
              <a:t>features</a:t>
            </a:r>
          </a:p>
          <a:p>
            <a:pPr algn="just" fontAlgn="base"/>
            <a:endParaRPr lang="en-US" sz="1200" dirty="0"/>
          </a:p>
          <a:p>
            <a:pPr lvl="1" algn="just" fontAlgn="base"/>
            <a:r>
              <a:rPr lang="en-US" sz="2200" dirty="0" smtClean="0"/>
              <a:t>Programming </a:t>
            </a:r>
            <a:r>
              <a:rPr lang="en-US" sz="2200" dirty="0"/>
              <a:t>complexity - the difficulty of identifying the transactions that need to be converted and verifying the correctness is a daunting </a:t>
            </a:r>
            <a:r>
              <a:rPr lang="en-US" sz="2200" dirty="0" smtClean="0"/>
              <a:t>task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10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tale of ACID…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b="1" dirty="0"/>
              <a:t>Transaction</a:t>
            </a:r>
            <a:r>
              <a:rPr lang="en-US" dirty="0"/>
              <a:t> - Basic unit of work in an RDBMS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b="1" dirty="0"/>
              <a:t>ACID</a:t>
            </a:r>
            <a:endParaRPr lang="en-US" dirty="0"/>
          </a:p>
          <a:p>
            <a:pPr lvl="1" algn="just" fontAlgn="base"/>
            <a:r>
              <a:rPr lang="en-US" b="1" dirty="0"/>
              <a:t>A</a:t>
            </a:r>
            <a:r>
              <a:rPr lang="en-US" dirty="0"/>
              <a:t>tomicity: all or nothing</a:t>
            </a:r>
          </a:p>
          <a:p>
            <a:pPr lvl="1" algn="just" fontAlgn="base"/>
            <a:r>
              <a:rPr lang="en-US" b="1" dirty="0"/>
              <a:t>C</a:t>
            </a:r>
            <a:r>
              <a:rPr lang="en-US" dirty="0"/>
              <a:t>onsistency: always leave a database in a consistent state</a:t>
            </a:r>
          </a:p>
          <a:p>
            <a:pPr lvl="1" algn="just" fontAlgn="base"/>
            <a:r>
              <a:rPr lang="en-US" b="1" dirty="0"/>
              <a:t>I</a:t>
            </a:r>
            <a:r>
              <a:rPr lang="en-US" dirty="0"/>
              <a:t>solation: every transaction is completely isolated</a:t>
            </a:r>
          </a:p>
          <a:p>
            <a:pPr lvl="1" algn="just" fontAlgn="base"/>
            <a:r>
              <a:rPr lang="en-US" b="1" dirty="0"/>
              <a:t>D</a:t>
            </a:r>
            <a:r>
              <a:rPr lang="en-US" dirty="0"/>
              <a:t>urability: once committed always recorded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5" name="Picture 4" descr="SI76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04" y="1417638"/>
            <a:ext cx="3429105" cy="4835285"/>
          </a:xfrm>
          <a:prstGeom prst="rect">
            <a:avLst/>
          </a:prstGeom>
        </p:spPr>
      </p:pic>
      <p:sp>
        <p:nvSpPr>
          <p:cNvPr id="6" name="TextBox 5">
            <a:hlinkClick r:id="rId4"/>
          </p:cNvPr>
          <p:cNvSpPr txBox="1"/>
          <p:nvPr/>
        </p:nvSpPr>
        <p:spPr>
          <a:xfrm>
            <a:off x="6593937" y="6339162"/>
            <a:ext cx="145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Image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6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6896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973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tale of ACID…(Oh No!)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5400" y="1742865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 needs to be done to achieve this abstraction?</a:t>
            </a:r>
          </a:p>
          <a:p>
            <a:pPr lvl="1"/>
            <a:r>
              <a:rPr lang="en-US" dirty="0" smtClean="0"/>
              <a:t>2 Phase Commit</a:t>
            </a:r>
          </a:p>
          <a:p>
            <a:pPr lvl="1"/>
            <a:r>
              <a:rPr lang="en-US" dirty="0" smtClean="0"/>
              <a:t>Locks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baggage do such abstractions come with?</a:t>
            </a:r>
          </a:p>
          <a:p>
            <a:pPr lvl="1"/>
            <a:r>
              <a:rPr lang="en-US" dirty="0" smtClean="0"/>
              <a:t>Performance is sacrificed</a:t>
            </a:r>
            <a:endParaRPr lang="en-US" dirty="0"/>
          </a:p>
        </p:txBody>
      </p:sp>
      <p:pic>
        <p:nvPicPr>
          <p:cNvPr id="6" name="Picture 5" descr="Screen Shot 2015-02-24 at 4.31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4" y="1978178"/>
            <a:ext cx="4137244" cy="2881295"/>
          </a:xfrm>
          <a:prstGeom prst="rect">
            <a:avLst/>
          </a:prstGeom>
        </p:spPr>
      </p:pic>
      <p:sp>
        <p:nvSpPr>
          <p:cNvPr id="7" name="TextBox 6">
            <a:hlinkClick r:id="rId4"/>
          </p:cNvPr>
          <p:cNvSpPr txBox="1"/>
          <p:nvPr/>
        </p:nvSpPr>
        <p:spPr>
          <a:xfrm>
            <a:off x="1774665" y="5247037"/>
            <a:ext cx="145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Image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51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BASE…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BASE</a:t>
            </a:r>
            <a:endParaRPr lang="en-US" dirty="0" smtClean="0">
              <a:effectLst/>
            </a:endParaRPr>
          </a:p>
          <a:p>
            <a:pPr lvl="1" fontAlgn="base"/>
            <a:r>
              <a:rPr lang="en-US" b="1" dirty="0"/>
              <a:t>B</a:t>
            </a:r>
            <a:r>
              <a:rPr lang="en-US" dirty="0"/>
              <a:t>asically </a:t>
            </a:r>
            <a:r>
              <a:rPr lang="en-US" b="1" dirty="0"/>
              <a:t>A</a:t>
            </a:r>
            <a:r>
              <a:rPr lang="en-US" dirty="0"/>
              <a:t>vailable - does guarantee availability, in terms of CAP theorem</a:t>
            </a:r>
          </a:p>
          <a:p>
            <a:pPr lvl="1" fontAlgn="base"/>
            <a:r>
              <a:rPr lang="en-US" b="1" dirty="0"/>
              <a:t>S</a:t>
            </a:r>
            <a:r>
              <a:rPr lang="en-US" dirty="0"/>
              <a:t>oft State  - State of the system may change over time</a:t>
            </a:r>
          </a:p>
          <a:p>
            <a:pPr lvl="1"/>
            <a:r>
              <a:rPr lang="en-US" b="1" dirty="0"/>
              <a:t>E</a:t>
            </a:r>
            <a:r>
              <a:rPr lang="en-US" dirty="0"/>
              <a:t>ventually Consistent - data will be consistent at replicas eventually</a:t>
            </a:r>
          </a:p>
        </p:txBody>
      </p:sp>
      <p:pic>
        <p:nvPicPr>
          <p:cNvPr id="6" name="Picture 5" descr="The-Dark-Knight-Rises-teas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62" y="1600200"/>
            <a:ext cx="3848100" cy="4330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4665" y="6126163"/>
            <a:ext cx="145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Image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47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BASE… (What now?)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94" y="1851686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Problem?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Complexity of programming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Consistency Management</a:t>
            </a:r>
            <a:endParaRPr lang="en-US" dirty="0"/>
          </a:p>
        </p:txBody>
      </p:sp>
      <p:pic>
        <p:nvPicPr>
          <p:cNvPr id="5" name="Picture 4" descr="needle-in-a-haystack-saying-cartoon-vector-19789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1417638"/>
            <a:ext cx="4826000" cy="43455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47309" y="6008317"/>
            <a:ext cx="145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Image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407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there no middle ground?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Pareto Principle - 80-20 Rule</a:t>
            </a:r>
          </a:p>
          <a:p>
            <a:endParaRPr lang="en-US" dirty="0" smtClean="0"/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Fusion Ticket (open source ticketing application)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Total of 11 different types of  Transactions of which just 2 are performance critical</a:t>
            </a:r>
          </a:p>
        </p:txBody>
      </p:sp>
    </p:spTree>
    <p:extLst>
      <p:ext uri="{BB962C8B-B14F-4D97-AF65-F5344CB8AC3E}">
        <p14:creationId xmlns:p14="http://schemas.microsoft.com/office/powerpoint/2010/main" val="1321016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Introducing… BASE </a:t>
            </a:r>
            <a:r>
              <a:rPr lang="en-US" dirty="0" smtClean="0"/>
              <a:t>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573" y="1572390"/>
            <a:ext cx="4362073" cy="1639544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en-US" dirty="0" smtClean="0"/>
              <a:t>Manually Identify the key transactions that cause the performance bottleneck</a:t>
            </a:r>
          </a:p>
        </p:txBody>
      </p:sp>
      <p:pic>
        <p:nvPicPr>
          <p:cNvPr id="7" name="Picture 6" descr="Screen Shot 2015-02-24 at 6.53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741" y="1417638"/>
            <a:ext cx="3898631" cy="192783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31573" y="4736612"/>
            <a:ext cx="4362073" cy="1639544"/>
          </a:xfrm>
        </p:spPr>
        <p:txBody>
          <a:bodyPr>
            <a:normAutofit fontScale="92500" lnSpcReduction="10000"/>
          </a:bodyPr>
          <a:lstStyle/>
          <a:p>
            <a:pPr marL="457200" lvl="1" indent="0" algn="just">
              <a:buNone/>
            </a:pPr>
            <a:r>
              <a:rPr lang="en-US" dirty="0"/>
              <a:t>Base-</a:t>
            </a:r>
            <a:r>
              <a:rPr lang="en-US" dirty="0" err="1"/>
              <a:t>ify</a:t>
            </a:r>
            <a:r>
              <a:rPr lang="en-US" dirty="0"/>
              <a:t> these transactions by breaking the transaction into alkaline </a:t>
            </a:r>
            <a:r>
              <a:rPr lang="en-US" dirty="0" smtClean="0"/>
              <a:t>sub transactions </a:t>
            </a:r>
            <a:r>
              <a:rPr lang="en-US" dirty="0"/>
              <a:t>which are still contained within the same BASE transaction</a:t>
            </a:r>
            <a:endParaRPr lang="en-US" dirty="0" smtClean="0"/>
          </a:p>
        </p:txBody>
      </p:sp>
      <p:pic>
        <p:nvPicPr>
          <p:cNvPr id="13" name="Picture 12" descr="Screen Shot 2015-02-24 at 7.02.5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82" y="3609218"/>
            <a:ext cx="1659324" cy="3248782"/>
          </a:xfrm>
          <a:prstGeom prst="rect">
            <a:avLst/>
          </a:prstGeom>
        </p:spPr>
      </p:pic>
      <p:sp>
        <p:nvSpPr>
          <p:cNvPr id="14" name="Curved Left Arrow 13"/>
          <p:cNvSpPr/>
          <p:nvPr/>
        </p:nvSpPr>
        <p:spPr>
          <a:xfrm>
            <a:off x="8344206" y="2311777"/>
            <a:ext cx="685187" cy="2750438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2100291" y="2832741"/>
            <a:ext cx="895473" cy="190387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47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2-24 at 7.18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6897"/>
            <a:ext cx="4095750" cy="2758037"/>
          </a:xfrm>
          <a:prstGeom prst="rect">
            <a:avLst/>
          </a:prstGeom>
        </p:spPr>
      </p:pic>
      <p:pic>
        <p:nvPicPr>
          <p:cNvPr id="5" name="Picture 4" descr="Screen Shot 2015-02-24 at 7.19.0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0" y="1934460"/>
            <a:ext cx="4603750" cy="354972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Example of Base-iying an ACID transaction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2875" y="2872085"/>
            <a:ext cx="1219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Acid Transaction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342070" y="2430837"/>
            <a:ext cx="1753680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Base-</a:t>
            </a:r>
            <a:r>
              <a:rPr lang="en-US" sz="1400" dirty="0" err="1" smtClean="0"/>
              <a:t>fied</a:t>
            </a:r>
            <a:r>
              <a:rPr lang="en-US" sz="1400" dirty="0" smtClean="0"/>
              <a:t> Transaction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2452180" y="2753181"/>
            <a:ext cx="1524643" cy="224744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39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the problem being?</a:t>
            </a:r>
            <a:endParaRPr lang="en-US" dirty="0"/>
          </a:p>
        </p:txBody>
      </p:sp>
      <p:pic>
        <p:nvPicPr>
          <p:cNvPr id="3" name="Picture 2" descr="Screen Shot 2015-02-24 at 7.20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900"/>
            <a:ext cx="9144000" cy="4427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825" y="2571750"/>
            <a:ext cx="1737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Acid Transaction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38750" y="1612900"/>
            <a:ext cx="244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Base-</a:t>
            </a:r>
            <a:r>
              <a:rPr lang="en-US" dirty="0" err="1" smtClean="0"/>
              <a:t>fied</a:t>
            </a:r>
            <a:r>
              <a:rPr lang="en-US" dirty="0" smtClean="0"/>
              <a:t> Transactions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508625" y="1982232"/>
            <a:ext cx="714375" cy="414893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223000" y="1982232"/>
            <a:ext cx="676275" cy="414893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492500" y="1982232"/>
            <a:ext cx="2016125" cy="360576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99275" y="1982232"/>
            <a:ext cx="2016125" cy="360576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79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1340</TotalTime>
  <Words>1124</Words>
  <Application>Microsoft Macintosh PowerPoint</Application>
  <PresentationFormat>On-screen Show (4:3)</PresentationFormat>
  <Paragraphs>184</Paragraphs>
  <Slides>20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Salt: Combining ACID and BASE in a Distributed Database</vt:lpstr>
      <vt:lpstr>The tale of ACID…</vt:lpstr>
      <vt:lpstr>The tale of ACID…(Oh No!)</vt:lpstr>
      <vt:lpstr>Rise of BASE…</vt:lpstr>
      <vt:lpstr>Rise of BASE… (What now?)</vt:lpstr>
      <vt:lpstr>Is there no middle ground?</vt:lpstr>
      <vt:lpstr>Introducing… BASE transactions</vt:lpstr>
      <vt:lpstr>PowerPoint Presentation</vt:lpstr>
      <vt:lpstr>But the problem being?</vt:lpstr>
      <vt:lpstr>Solution being? Restrict Interaction</vt:lpstr>
      <vt:lpstr>Base Transactions (Contd…)</vt:lpstr>
      <vt:lpstr>Introducing the MVP – Salt Isolation</vt:lpstr>
      <vt:lpstr>So does it actually work?</vt:lpstr>
      <vt:lpstr>Case Study</vt:lpstr>
      <vt:lpstr>Applications used for the experiments</vt:lpstr>
      <vt:lpstr>Did Salt win the award? (Yes…)</vt:lpstr>
      <vt:lpstr>Did Salt win the award? (Contd...)</vt:lpstr>
      <vt:lpstr>Did Salt win the award? (Contd…)</vt:lpstr>
      <vt:lpstr>Discussion &amp; Q-A</vt:lpstr>
      <vt:lpstr>Thank You!</vt:lpstr>
    </vt:vector>
  </TitlesOfParts>
  <Company>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Salt: Combining ACID and BASE in a Distributed Database</dc:title>
  <dc:creator>Sharanya Bathey</dc:creator>
  <cp:lastModifiedBy>Sharanya Bathey</cp:lastModifiedBy>
  <cp:revision>30</cp:revision>
  <dcterms:created xsi:type="dcterms:W3CDTF">2015-02-24T22:02:07Z</dcterms:created>
  <dcterms:modified xsi:type="dcterms:W3CDTF">2015-02-27T01:17:24Z</dcterms:modified>
</cp:coreProperties>
</file>