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88" r:id="rId11"/>
    <p:sldId id="285" r:id="rId12"/>
    <p:sldId id="266" r:id="rId13"/>
    <p:sldId id="265" r:id="rId14"/>
    <p:sldId id="269" r:id="rId15"/>
    <p:sldId id="270" r:id="rId16"/>
    <p:sldId id="289" r:id="rId17"/>
    <p:sldId id="290" r:id="rId18"/>
    <p:sldId id="291" r:id="rId19"/>
    <p:sldId id="294" r:id="rId20"/>
    <p:sldId id="292" r:id="rId21"/>
    <p:sldId id="293" r:id="rId22"/>
    <p:sldId id="271" r:id="rId23"/>
    <p:sldId id="295" r:id="rId24"/>
    <p:sldId id="296" r:id="rId25"/>
    <p:sldId id="297" r:id="rId26"/>
    <p:sldId id="298" r:id="rId27"/>
    <p:sldId id="299" r:id="rId28"/>
    <p:sldId id="272" r:id="rId29"/>
    <p:sldId id="273" r:id="rId30"/>
    <p:sldId id="277" r:id="rId31"/>
    <p:sldId id="274" r:id="rId32"/>
    <p:sldId id="278" r:id="rId33"/>
    <p:sldId id="275" r:id="rId34"/>
    <p:sldId id="279" r:id="rId35"/>
    <p:sldId id="280" r:id="rId36"/>
    <p:sldId id="276" r:id="rId37"/>
    <p:sldId id="281" r:id="rId38"/>
    <p:sldId id="282" r:id="rId39"/>
    <p:sldId id="283" r:id="rId40"/>
    <p:sldId id="284" r:id="rId41"/>
    <p:sldId id="286" r:id="rId42"/>
    <p:sldId id="28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2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1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ED52-C88E-462D-BDD4-C353774CDD6D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3441-D426-42B3-966A-E3D603845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Adam: </a:t>
            </a:r>
            <a:br>
              <a:rPr lang="en-US" dirty="0" smtClean="0"/>
            </a:br>
            <a:r>
              <a:rPr lang="en-US" sz="3600" dirty="0" smtClean="0"/>
              <a:t>Building an Efficient and Scalable</a:t>
            </a:r>
            <a:br>
              <a:rPr lang="en-US" sz="3600" dirty="0" smtClean="0"/>
            </a:br>
            <a:r>
              <a:rPr lang="en-US" sz="3600" dirty="0" smtClean="0"/>
              <a:t>Deep Learning Training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473" y="3602038"/>
            <a:ext cx="11245515" cy="1655762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Trishul</a:t>
            </a:r>
            <a:r>
              <a:rPr lang="en-US" sz="1800" dirty="0" smtClean="0"/>
              <a:t> </a:t>
            </a:r>
            <a:r>
              <a:rPr lang="en-US" sz="1800" dirty="0" err="1" smtClean="0"/>
              <a:t>Chilimbi</a:t>
            </a:r>
            <a:r>
              <a:rPr lang="en-US" sz="1800" dirty="0" smtClean="0"/>
              <a:t>, Yutaka </a:t>
            </a:r>
            <a:r>
              <a:rPr lang="en-US" sz="1800" dirty="0" err="1" smtClean="0"/>
              <a:t>Suzue</a:t>
            </a:r>
            <a:r>
              <a:rPr lang="en-US" sz="1800" dirty="0" smtClean="0"/>
              <a:t>, Johnson </a:t>
            </a:r>
            <a:r>
              <a:rPr lang="en-US" sz="1800" dirty="0" err="1" smtClean="0"/>
              <a:t>Apacible</a:t>
            </a:r>
            <a:r>
              <a:rPr lang="en-US" sz="1800" dirty="0" smtClean="0"/>
              <a:t>,</a:t>
            </a:r>
          </a:p>
          <a:p>
            <a:r>
              <a:rPr lang="en-US" sz="1800" dirty="0" smtClean="0"/>
              <a:t>and </a:t>
            </a:r>
            <a:r>
              <a:rPr lang="en-US" sz="1800" dirty="0" err="1" smtClean="0"/>
              <a:t>Karthik</a:t>
            </a:r>
            <a:r>
              <a:rPr lang="en-US" sz="1800" dirty="0" smtClean="0"/>
              <a:t> </a:t>
            </a:r>
            <a:r>
              <a:rPr lang="en-US" sz="1800" dirty="0" err="1" smtClean="0"/>
              <a:t>Kalyanaraman</a:t>
            </a:r>
            <a:r>
              <a:rPr lang="en-US" sz="1800" dirty="0" smtClean="0"/>
              <a:t>, Microsoft Research</a:t>
            </a:r>
          </a:p>
          <a:p>
            <a:r>
              <a:rPr lang="en-US" sz="1800" dirty="0" smtClean="0"/>
              <a:t>Published in the Proceedings of the 11th USENIX Symposium on Operating Systems Design and  Implementation</a:t>
            </a:r>
          </a:p>
          <a:p>
            <a:endParaRPr lang="en-US" sz="18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91916" y="495358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Presented by Alex </a:t>
            </a:r>
            <a:r>
              <a:rPr lang="en-US" dirty="0" err="1" smtClean="0"/>
              <a:t>Zahdeh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76400" y="5464635"/>
            <a:ext cx="9144000" cy="11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Some figures adapted from OSDI 2014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728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Convolutional Neural Networks with Max Pooling</a:t>
            </a:r>
            <a:endParaRPr lang="en-US" sz="4000" dirty="0"/>
          </a:p>
        </p:txBody>
      </p:sp>
      <p:pic>
        <p:nvPicPr>
          <p:cNvPr id="5122" name="Picture 2" descr="http://colah.github.io/posts/2014-07-Conv-Nets-Modular/img/Conv-9-Conv2Max2Conv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75" y="1825625"/>
            <a:ext cx="78738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9811" y="6400800"/>
            <a:ext cx="5503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http://colah.github.io/posts/2014-07-Conv-Nets-Modular/img/Conv-9-Conv2Max2Conv2.png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25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Neural Network Training (with Stochastic Gradient Descent)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 processed one at a time in random order with three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Feed-forward evaluation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Back propagation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Height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Adam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Optimizing and balancing both computation and communication for this application through whole system co-design</a:t>
            </a:r>
          </a:p>
          <a:p>
            <a:r>
              <a:rPr lang="en-US" sz="3200" i="1" dirty="0" smtClean="0"/>
              <a:t>Achieving high performance and scalability by exploiting the ability of machine learning training to tolerate inconsistencies well</a:t>
            </a:r>
          </a:p>
          <a:p>
            <a:r>
              <a:rPr lang="en-US" sz="3200" i="1" dirty="0" smtClean="0"/>
              <a:t>Demonstrating that system efficiency, scaling, and asynchrony all contribute to improvements in trained model accuracy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System Architecture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Fast Data Serving</a:t>
            </a:r>
          </a:p>
          <a:p>
            <a:r>
              <a:rPr lang="en-US" dirty="0" smtClean="0"/>
              <a:t>Model Training</a:t>
            </a:r>
          </a:p>
          <a:p>
            <a:r>
              <a:rPr lang="en-US" dirty="0" smtClean="0"/>
              <a:t>Global Parameter 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844" y="2957513"/>
            <a:ext cx="57626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Data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quantities of data needed (10-100TBs)</a:t>
            </a:r>
          </a:p>
          <a:p>
            <a:r>
              <a:rPr lang="en-US" dirty="0" smtClean="0"/>
              <a:t>Data requires transformation to prevent over-fit</a:t>
            </a:r>
          </a:p>
          <a:p>
            <a:r>
              <a:rPr lang="en-US" dirty="0" smtClean="0"/>
              <a:t>Small set of machines configured separately to perform transformations and serve data</a:t>
            </a:r>
          </a:p>
          <a:p>
            <a:r>
              <a:rPr lang="en-US" dirty="0" smtClean="0"/>
              <a:t>Data servers pre-cache images using nearly all of system memory as a cache</a:t>
            </a:r>
          </a:p>
          <a:p>
            <a:r>
              <a:rPr lang="en-US" dirty="0" smtClean="0"/>
              <a:t>Model training machines fetch data in advance in batches in the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10263" cy="4351338"/>
          </a:xfrm>
        </p:spPr>
        <p:txBody>
          <a:bodyPr/>
          <a:lstStyle/>
          <a:p>
            <a:r>
              <a:rPr lang="en-US" dirty="0" smtClean="0"/>
              <a:t>Models partitioned vertically to reduce cross machine communication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09" y="1140201"/>
            <a:ext cx="62388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Threaded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threads on a single machine</a:t>
            </a:r>
          </a:p>
          <a:p>
            <a:r>
              <a:rPr lang="en-US" dirty="0" smtClean="0"/>
              <a:t>Different images assigned to threads that share model weights</a:t>
            </a:r>
          </a:p>
          <a:p>
            <a:r>
              <a:rPr lang="en-US" dirty="0" smtClean="0"/>
              <a:t>Per-thread training context stores activations and weight update values</a:t>
            </a:r>
          </a:p>
          <a:p>
            <a:r>
              <a:rPr lang="en-US" dirty="0" smtClean="0"/>
              <a:t>Training context pre-allocated to avoid heap locks</a:t>
            </a:r>
            <a:endParaRPr lang="en-US" dirty="0"/>
          </a:p>
          <a:p>
            <a:r>
              <a:rPr lang="en-US" dirty="0" smtClean="0"/>
              <a:t>NUMA Aware</a:t>
            </a:r>
          </a:p>
        </p:txBody>
      </p:sp>
    </p:spTree>
    <p:extLst>
      <p:ext uri="{BB962C8B-B14F-4D97-AF65-F5344CB8AC3E}">
        <p14:creationId xmlns:p14="http://schemas.microsoft.com/office/powerpoint/2010/main" val="14499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Weight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Weights updated locally without locks</a:t>
            </a:r>
          </a:p>
          <a:p>
            <a:r>
              <a:rPr lang="en-US" dirty="0" smtClean="0"/>
              <a:t>Race condition permitted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 updates are commutative and associative</a:t>
            </a:r>
          </a:p>
          <a:p>
            <a:pPr lvl="1"/>
            <a:r>
              <a:rPr lang="en-US" dirty="0" smtClean="0"/>
              <a:t>Deep neural networks are resilient to small amounts of noise</a:t>
            </a:r>
          </a:p>
          <a:p>
            <a:r>
              <a:rPr lang="en-US" dirty="0" smtClean="0"/>
              <a:t>Important for good scaling</a:t>
            </a:r>
          </a:p>
        </p:txBody>
      </p:sp>
    </p:spTree>
    <p:extLst>
      <p:ext uri="{BB962C8B-B14F-4D97-AF65-F5344CB8AC3E}">
        <p14:creationId xmlns:p14="http://schemas.microsoft.com/office/powerpoint/2010/main" val="15259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Memory Copies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 pointers rather than copying data for local communication</a:t>
            </a:r>
          </a:p>
          <a:p>
            <a:r>
              <a:rPr lang="en-US" dirty="0" smtClean="0"/>
              <a:t>Custom network library for non local communication</a:t>
            </a:r>
          </a:p>
          <a:p>
            <a:pPr lvl="1"/>
            <a:r>
              <a:rPr lang="en-US" dirty="0" smtClean="0"/>
              <a:t>Exploit knowledge of the static model partitioning to optimize communication</a:t>
            </a:r>
          </a:p>
          <a:p>
            <a:pPr lvl="1"/>
            <a:r>
              <a:rPr lang="en-US" dirty="0" smtClean="0"/>
              <a:t>Reference counting to ensure safety under asynchronous network IO</a:t>
            </a:r>
          </a:p>
        </p:txBody>
      </p:sp>
    </p:spTree>
    <p:extLst>
      <p:ext uri="{BB962C8B-B14F-4D97-AF65-F5344CB8AC3E}">
        <p14:creationId xmlns:p14="http://schemas.microsoft.com/office/powerpoint/2010/main" val="3355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System Optimizations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so that model layers fit in L3 cache</a:t>
            </a:r>
          </a:p>
          <a:p>
            <a:r>
              <a:rPr lang="en-US" dirty="0" smtClean="0"/>
              <a:t>Optimize computation for cache locality</a:t>
            </a:r>
          </a:p>
          <a:p>
            <a:r>
              <a:rPr lang="en-US" dirty="0" smtClean="0"/>
              <a:t>Forward and Back propagation have different row-major/column-major preferences</a:t>
            </a:r>
          </a:p>
          <a:p>
            <a:pPr lvl="1"/>
            <a:r>
              <a:rPr lang="en-US" dirty="0" smtClean="0"/>
              <a:t>Custom assembly kernels to appropriately pack a block of data so that vector units are fully utilized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Traditional Machine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251" y="1825625"/>
            <a:ext cx="6605498" cy="37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the Impact of Slow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threads to process multiple images in parallel</a:t>
            </a:r>
          </a:p>
          <a:p>
            <a:r>
              <a:rPr lang="en-US" dirty="0" smtClean="0"/>
              <a:t>Use a dataflow framework to trigger progress on individual images based on arrival of data from remote machines</a:t>
            </a:r>
          </a:p>
          <a:p>
            <a:r>
              <a:rPr lang="en-US" dirty="0" smtClean="0"/>
              <a:t>At end of epoch, only wait for 75% of the model replicas to complete</a:t>
            </a:r>
          </a:p>
          <a:p>
            <a:pPr lvl="1"/>
            <a:r>
              <a:rPr lang="en-US" dirty="0" smtClean="0"/>
              <a:t>Arrived at through empirical observation</a:t>
            </a:r>
          </a:p>
          <a:p>
            <a:pPr lvl="1"/>
            <a:r>
              <a:rPr lang="en-US" dirty="0" smtClean="0"/>
              <a:t>No impact on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Server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protocols for communicating parameter weight updates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Locally compute and accumulate weight updates and periodically send them to the server</a:t>
            </a:r>
          </a:p>
          <a:p>
            <a:pPr lvl="1"/>
            <a:r>
              <a:rPr lang="en-US" dirty="0" smtClean="0"/>
              <a:t>Works well for convolutional layers since the volume of weights is low due to weight sharing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the activation and error gradient vectors to the parameter servers so that weight updates can be computed there</a:t>
            </a:r>
          </a:p>
          <a:p>
            <a:pPr lvl="1"/>
            <a:r>
              <a:rPr lang="en-US" dirty="0" smtClean="0"/>
              <a:t>Needed for fully connected layers due to the volume of weights. This reduces traffic volume from M*N to K*(M+N)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Parameter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801973" cy="4414754"/>
          </a:xfrm>
        </p:spPr>
        <p:txBody>
          <a:bodyPr/>
          <a:lstStyle/>
          <a:p>
            <a:r>
              <a:rPr lang="en-US" dirty="0" smtClean="0"/>
              <a:t>Rate of updates too high for a conventional key value store</a:t>
            </a:r>
          </a:p>
          <a:p>
            <a:r>
              <a:rPr lang="en-US" dirty="0" smtClean="0"/>
              <a:t>Model parameters divided into 1 MB shards</a:t>
            </a:r>
          </a:p>
          <a:p>
            <a:pPr lvl="1"/>
            <a:r>
              <a:rPr lang="en-US" dirty="0" smtClean="0"/>
              <a:t>Improves spatial locality of update processing</a:t>
            </a:r>
          </a:p>
          <a:p>
            <a:r>
              <a:rPr lang="en-US" dirty="0" smtClean="0"/>
              <a:t>Shards hashed into storage buckets distributed equally among parameter servers</a:t>
            </a:r>
          </a:p>
          <a:p>
            <a:pPr lvl="1"/>
            <a:r>
              <a:rPr lang="en-US" dirty="0" smtClean="0"/>
              <a:t>Helps with load balancing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72" y="1690688"/>
            <a:ext cx="5423491" cy="4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 Parameter Server Throughput Optimizations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414754"/>
          </a:xfrm>
        </p:spPr>
        <p:txBody>
          <a:bodyPr/>
          <a:lstStyle/>
          <a:p>
            <a:r>
              <a:rPr lang="en-US" dirty="0" smtClean="0"/>
              <a:t>Takes advantage of processor vector instructions</a:t>
            </a:r>
          </a:p>
          <a:p>
            <a:r>
              <a:rPr lang="en-US" dirty="0" smtClean="0"/>
              <a:t>Processing is NUMA aware</a:t>
            </a:r>
          </a:p>
          <a:p>
            <a:r>
              <a:rPr lang="en-US" dirty="0" smtClean="0"/>
              <a:t>Lock free data structures</a:t>
            </a:r>
          </a:p>
          <a:p>
            <a:pPr lvl="1"/>
            <a:r>
              <a:rPr lang="en-US" dirty="0" smtClean="0"/>
              <a:t>Speeds up IO processing</a:t>
            </a:r>
          </a:p>
          <a:p>
            <a:r>
              <a:rPr lang="en-US" dirty="0" smtClean="0"/>
              <a:t>Lock free memory allocation</a:t>
            </a:r>
          </a:p>
          <a:p>
            <a:pPr lvl="1"/>
            <a:r>
              <a:rPr lang="en-US" dirty="0" smtClean="0"/>
              <a:t>Buffers allocated from pools of specified size (powers of 2 from 4KB to 32MB)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Delayed Persistence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414754"/>
          </a:xfrm>
        </p:spPr>
        <p:txBody>
          <a:bodyPr/>
          <a:lstStyle/>
          <a:p>
            <a:r>
              <a:rPr lang="en-US" dirty="0" smtClean="0"/>
              <a:t>Parameter storage modelled as write back cache</a:t>
            </a:r>
          </a:p>
          <a:p>
            <a:pPr lvl="1"/>
            <a:r>
              <a:rPr lang="en-US" dirty="0" smtClean="0"/>
              <a:t>Dirty chunks flushed asynchronously</a:t>
            </a:r>
          </a:p>
          <a:p>
            <a:pPr lvl="1"/>
            <a:r>
              <a:rPr lang="en-US" dirty="0" smtClean="0"/>
              <a:t>Potential data loss tolerable by Deep Neural Networks due to their inherent resilience to noise</a:t>
            </a:r>
          </a:p>
          <a:p>
            <a:pPr lvl="1"/>
            <a:r>
              <a:rPr lang="en-US" dirty="0" smtClean="0"/>
              <a:t>Updates can be recovered if needed by retraining the model</a:t>
            </a:r>
          </a:p>
          <a:p>
            <a:r>
              <a:rPr lang="en-US" dirty="0" smtClean="0"/>
              <a:t>Allows for compression of writes due to additive nature of weight updates</a:t>
            </a:r>
          </a:p>
          <a:p>
            <a:pPr lvl="1"/>
            <a:r>
              <a:rPr lang="en-US" dirty="0" smtClean="0"/>
              <a:t>Store the sum, not the summands</a:t>
            </a:r>
          </a:p>
          <a:p>
            <a:pPr lvl="1"/>
            <a:r>
              <a:rPr lang="en-US" dirty="0" smtClean="0"/>
              <a:t>Can fold in many updates before flushing to storage</a:t>
            </a:r>
          </a:p>
        </p:txBody>
      </p:sp>
    </p:spTree>
    <p:extLst>
      <p:ext uri="{BB962C8B-B14F-4D97-AF65-F5344CB8AC3E}">
        <p14:creationId xmlns:p14="http://schemas.microsoft.com/office/powerpoint/2010/main" val="13186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Fault Tolerance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414754"/>
          </a:xfrm>
        </p:spPr>
        <p:txBody>
          <a:bodyPr/>
          <a:lstStyle/>
          <a:p>
            <a:r>
              <a:rPr lang="en-US" dirty="0" smtClean="0"/>
              <a:t>Three copies of each parameter shard</a:t>
            </a:r>
          </a:p>
          <a:p>
            <a:pPr lvl="1"/>
            <a:r>
              <a:rPr lang="en-US" dirty="0" smtClean="0"/>
              <a:t>One primary, two </a:t>
            </a:r>
            <a:r>
              <a:rPr lang="en-US" dirty="0" err="1" smtClean="0"/>
              <a:t>secondaries</a:t>
            </a:r>
            <a:endParaRPr lang="en-US" dirty="0" smtClean="0"/>
          </a:p>
          <a:p>
            <a:r>
              <a:rPr lang="en-US" dirty="0" smtClean="0"/>
              <a:t>Parameter Servers controlled by a set of controller machines</a:t>
            </a:r>
          </a:p>
          <a:p>
            <a:pPr lvl="1"/>
            <a:r>
              <a:rPr lang="en-US" dirty="0" smtClean="0"/>
              <a:t>Controller machines form a </a:t>
            </a:r>
            <a:r>
              <a:rPr lang="en-US" dirty="0" err="1" smtClean="0"/>
              <a:t>Paxos</a:t>
            </a:r>
            <a:r>
              <a:rPr lang="en-US" dirty="0" smtClean="0"/>
              <a:t> cluster</a:t>
            </a:r>
          </a:p>
          <a:p>
            <a:r>
              <a:rPr lang="en-US" dirty="0" smtClean="0"/>
              <a:t>Controller stores the mapping of roles to parameter servers</a:t>
            </a:r>
          </a:p>
          <a:p>
            <a:r>
              <a:rPr lang="en-US" dirty="0" smtClean="0"/>
              <a:t>Clients contact controller to determine request routing</a:t>
            </a:r>
          </a:p>
          <a:p>
            <a:r>
              <a:rPr lang="en-US" dirty="0" smtClean="0"/>
              <a:t>Controller hands out bucket assignments</a:t>
            </a:r>
          </a:p>
          <a:p>
            <a:pPr lvl="1"/>
            <a:r>
              <a:rPr lang="en-US" dirty="0" smtClean="0"/>
              <a:t>Lease to primary, primary lease information to </a:t>
            </a:r>
            <a:r>
              <a:rPr lang="en-US" dirty="0" err="1" smtClean="0"/>
              <a:t>secondaries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23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Fault Tolerance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414754"/>
          </a:xfrm>
        </p:spPr>
        <p:txBody>
          <a:bodyPr/>
          <a:lstStyle/>
          <a:p>
            <a:r>
              <a:rPr lang="en-US" dirty="0" smtClean="0"/>
              <a:t>Primary accepts requests for parameter updates for all chunks in a bucket</a:t>
            </a:r>
          </a:p>
          <a:p>
            <a:r>
              <a:rPr lang="en-US" dirty="0" smtClean="0"/>
              <a:t>Primary replicates changes to </a:t>
            </a:r>
            <a:r>
              <a:rPr lang="en-US" dirty="0" err="1" smtClean="0"/>
              <a:t>secondaries</a:t>
            </a:r>
            <a:r>
              <a:rPr lang="en-US" dirty="0" smtClean="0"/>
              <a:t> using 2PC</a:t>
            </a:r>
          </a:p>
          <a:p>
            <a:r>
              <a:rPr lang="en-US" dirty="0" err="1" smtClean="0"/>
              <a:t>Secondaries</a:t>
            </a:r>
            <a:r>
              <a:rPr lang="en-US" dirty="0" smtClean="0"/>
              <a:t> check lease information before committing</a:t>
            </a:r>
          </a:p>
          <a:p>
            <a:r>
              <a:rPr lang="en-US" dirty="0" smtClean="0"/>
              <a:t>Parameter server send heartbeats to </a:t>
            </a:r>
            <a:r>
              <a:rPr lang="en-US" dirty="0" err="1" smtClean="0"/>
              <a:t>secondaries</a:t>
            </a:r>
            <a:endParaRPr lang="en-US" dirty="0" smtClean="0"/>
          </a:p>
          <a:p>
            <a:pPr lvl="1"/>
            <a:r>
              <a:rPr lang="en-US" dirty="0" smtClean="0"/>
              <a:t>In absence of a heartbeat, a secondary </a:t>
            </a:r>
            <a:r>
              <a:rPr lang="en-US" dirty="0" err="1" smtClean="0"/>
              <a:t>intitiates</a:t>
            </a:r>
            <a:r>
              <a:rPr lang="en-US" dirty="0" smtClean="0"/>
              <a:t> a role change proposal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ontroller elects a secondary as a primary</a:t>
            </a:r>
          </a:p>
        </p:txBody>
      </p:sp>
    </p:spTree>
    <p:extLst>
      <p:ext uri="{BB962C8B-B14F-4D97-AF65-F5344CB8AC3E}">
        <p14:creationId xmlns:p14="http://schemas.microsoft.com/office/powerpoint/2010/main" val="1795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3021" cy="4351338"/>
          </a:xfrm>
        </p:spPr>
        <p:txBody>
          <a:bodyPr/>
          <a:lstStyle/>
          <a:p>
            <a:r>
              <a:rPr lang="en-US" dirty="0" smtClean="0"/>
              <a:t>Update processing and durability decoupled</a:t>
            </a:r>
          </a:p>
          <a:p>
            <a:r>
              <a:rPr lang="en-US" dirty="0" smtClean="0"/>
              <a:t>Separate 10Gb NICs are used for each of the paths</a:t>
            </a:r>
          </a:p>
          <a:p>
            <a:pPr lvl="1"/>
            <a:r>
              <a:rPr lang="en-US" dirty="0" smtClean="0"/>
              <a:t>Maximize bandwidth, minimize interference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72" y="1690688"/>
            <a:ext cx="5423491" cy="48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Object Recognition Benchmarks</a:t>
            </a:r>
          </a:p>
          <a:p>
            <a:r>
              <a:rPr lang="en-US" dirty="0" smtClean="0"/>
              <a:t>System Hardware</a:t>
            </a:r>
          </a:p>
          <a:p>
            <a:r>
              <a:rPr lang="en-US" dirty="0" smtClean="0"/>
              <a:t>Baseline Performance and Accuracy</a:t>
            </a:r>
          </a:p>
          <a:p>
            <a:r>
              <a:rPr lang="en-US" dirty="0" smtClean="0"/>
              <a:t>System Scaling and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Object Recognition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MNIST digit recognition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" t="18012" r="81491" b="71228"/>
          <a:stretch/>
        </p:blipFill>
        <p:spPr>
          <a:xfrm>
            <a:off x="2166481" y="2465647"/>
            <a:ext cx="6968893" cy="409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5374" y="6556384"/>
            <a:ext cx="3226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http://cs.nyu.edu/~roweis/data/mnist_train1.jpg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447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6085" y="3609473"/>
            <a:ext cx="1042737" cy="10427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1" y="3609473"/>
            <a:ext cx="4291263" cy="10427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Deep Learning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1917031"/>
            <a:ext cx="1451811" cy="1042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Humans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3"/>
            <a:endCxn id="5" idx="1"/>
          </p:cNvCxnSpPr>
          <p:nvPr/>
        </p:nvCxnSpPr>
        <p:spPr>
          <a:xfrm>
            <a:off x="2598822" y="4130842"/>
            <a:ext cx="9063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0"/>
            <a:endCxn id="5" idx="0"/>
          </p:cNvCxnSpPr>
          <p:nvPr/>
        </p:nvCxnSpPr>
        <p:spPr>
          <a:xfrm rot="16200000" flipH="1">
            <a:off x="4094748" y="2053389"/>
            <a:ext cx="1692442" cy="1419727"/>
          </a:xfrm>
          <a:prstGeom prst="bentConnector3">
            <a:avLst>
              <a:gd name="adj1" fmla="val -135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7796464" y="4130842"/>
            <a:ext cx="12673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97254" y="3609473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82914" y="1971061"/>
            <a:ext cx="198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Object Recognition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ImageNet</a:t>
            </a:r>
            <a:r>
              <a:rPr lang="en-US" dirty="0" smtClean="0"/>
              <a:t> 22k Image Classification</a:t>
            </a:r>
            <a:endParaRPr lang="en-US" dirty="0"/>
          </a:p>
        </p:txBody>
      </p:sp>
      <p:pic>
        <p:nvPicPr>
          <p:cNvPr id="2050" name="Picture 2" descr="http://www.juvomi.de/hunde/bilder/m/FOXEN0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87" y="2642686"/>
            <a:ext cx="2844298" cy="30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8633" y="5969479"/>
            <a:ext cx="219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Foxhound</a:t>
            </a:r>
            <a:endParaRPr lang="en-US" dirty="0"/>
          </a:p>
        </p:txBody>
      </p:sp>
      <p:pic>
        <p:nvPicPr>
          <p:cNvPr id="2052" name="Picture 4" descr="http://www.exoticdogs.com/breeds/english-fh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12" y="2642686"/>
            <a:ext cx="2095768" cy="30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7612" y="5969479"/>
            <a:ext cx="219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Foxhound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35374" y="6338811"/>
            <a:ext cx="322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http://www.exoticdogs.com/breeds/english-fh/4.jpg</a:t>
            </a:r>
            <a:endParaRPr lang="en-US" sz="1000" dirty="0"/>
          </a:p>
          <a:p>
            <a:r>
              <a:rPr lang="en-US" sz="1000" dirty="0" smtClean="0"/>
              <a:t>http://www.juvomi.de/hunde/bilder/m/FOXEN01M.jpg</a:t>
            </a:r>
          </a:p>
        </p:txBody>
      </p:sp>
    </p:spTree>
    <p:extLst>
      <p:ext uri="{BB962C8B-B14F-4D97-AF65-F5344CB8AC3E}">
        <p14:creationId xmlns:p14="http://schemas.microsoft.com/office/powerpoint/2010/main" val="20597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120 HP </a:t>
            </a:r>
            <a:r>
              <a:rPr lang="en-US" dirty="0" err="1" smtClean="0"/>
              <a:t>Proliant</a:t>
            </a:r>
            <a:r>
              <a:rPr lang="en-US" dirty="0" smtClean="0"/>
              <a:t> servers</a:t>
            </a:r>
          </a:p>
          <a:p>
            <a:r>
              <a:rPr lang="en-US" dirty="0" smtClean="0"/>
              <a:t>Each server has an Intel Xeon E5-2450L processor 16 core, 1.8GHZ</a:t>
            </a:r>
          </a:p>
          <a:p>
            <a:r>
              <a:rPr lang="en-US" dirty="0" smtClean="0"/>
              <a:t>Each server has 98GB of main memory, two 10Gb NICs, one 1 Gb NIC</a:t>
            </a:r>
          </a:p>
          <a:p>
            <a:r>
              <a:rPr lang="en-US" dirty="0" smtClean="0"/>
              <a:t>90 model training machines, 20 parameter servers, 10 image servers</a:t>
            </a:r>
          </a:p>
          <a:p>
            <a:r>
              <a:rPr lang="en-US" dirty="0" smtClean="0"/>
              <a:t>3 racks each of 40 servers, connected by IBM G8264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Performance and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model training machine, single parameter server.</a:t>
            </a:r>
          </a:p>
          <a:p>
            <a:r>
              <a:rPr lang="en-US" dirty="0" smtClean="0"/>
              <a:t>Small model on MNIST digit classification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Training System Baseline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529" y="1825625"/>
            <a:ext cx="76969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Server Baseline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924844"/>
            <a:ext cx="63246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Accuracy Baseline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873" y="2011133"/>
            <a:ext cx="8696254" cy="28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Scaling and Accuracy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Scaling with Model Workers</a:t>
            </a:r>
          </a:p>
          <a:p>
            <a:r>
              <a:rPr lang="en-US" dirty="0" smtClean="0"/>
              <a:t>Scaling with Model Replicas</a:t>
            </a:r>
          </a:p>
          <a:p>
            <a:r>
              <a:rPr lang="en-US" dirty="0" smtClean="0"/>
              <a:t>Trained Model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with Model Workers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0" y="2058194"/>
            <a:ext cx="64389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with Model Replicas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0" y="2153444"/>
            <a:ext cx="6477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Trained Model Accuracy at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79" y="2261937"/>
            <a:ext cx="8015973" cy="30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51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Deep Learning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52" y="1340285"/>
            <a:ext cx="8971296" cy="5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Trained Model Accuracy at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237" y="2343944"/>
            <a:ext cx="61055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World record accuracy on large scale benchmarks</a:t>
            </a:r>
          </a:p>
          <a:p>
            <a:r>
              <a:rPr lang="en-US" sz="2400" dirty="0" smtClean="0"/>
              <a:t>Highly optimized and scalable</a:t>
            </a:r>
          </a:p>
          <a:p>
            <a:r>
              <a:rPr lang="en-US" sz="2400" dirty="0" smtClean="0"/>
              <a:t>Fault tolerant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Thoroughly optimized for Deep Neural Networks; Unclear if it can be applied to other models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78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Deep Learning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7661"/>
            <a:ext cx="9742874" cy="32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Deep Learning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7661"/>
            <a:ext cx="9742874" cy="3202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821" y="5945931"/>
            <a:ext cx="962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computational needs on the order of </a:t>
            </a:r>
            <a:r>
              <a:rPr lang="en-US" sz="2800" dirty="0" err="1" smtClean="0"/>
              <a:t>petaFLOPS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04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scales with data and model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16" y="1698724"/>
            <a:ext cx="9646569" cy="46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829"/>
            <a:ext cx="10515600" cy="1325563"/>
          </a:xfrm>
        </p:spPr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pic>
        <p:nvPicPr>
          <p:cNvPr id="1026" name="Picture 2" descr="http://neuralnetworksanddeeplearning.com/images/tikz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3" y="1657392"/>
            <a:ext cx="8935453" cy="48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7623" y="6506785"/>
            <a:ext cx="3666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http://neuralnetworksanddeeplearning.com/images/tikz11.png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2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Networks</a:t>
            </a:r>
            <a:endParaRPr lang="en-US" dirty="0"/>
          </a:p>
        </p:txBody>
      </p:sp>
      <p:pic>
        <p:nvPicPr>
          <p:cNvPr id="3074" name="Picture 2" descr="http://colah.github.io/posts/2014-07-Conv-Nets-Modular/img/Conv-9-Conv2Conv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63" y="1825625"/>
            <a:ext cx="99044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4650" y="6443932"/>
            <a:ext cx="5072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http://colah.github.io/posts/2014-07-Conv-Nets-Modular/img/Conv2-9x5-Conv2Conv2.png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83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1023</Words>
  <Application>Microsoft Office PowerPoint</Application>
  <PresentationFormat>Widescreen</PresentationFormat>
  <Paragraphs>164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Project Adam:  Building an Efficient and Scalable Deep Learning Training System</vt:lpstr>
      <vt:lpstr>Traditional Machine Learning</vt:lpstr>
      <vt:lpstr>Deep Learning</vt:lpstr>
      <vt:lpstr>Deep Learning</vt:lpstr>
      <vt:lpstr>Problem with Deep Learning </vt:lpstr>
      <vt:lpstr>Problem with Deep Learning </vt:lpstr>
      <vt:lpstr>Accuracy scales with data and model size</vt:lpstr>
      <vt:lpstr>Neural Networks</vt:lpstr>
      <vt:lpstr>Convolutional Neural Networks</vt:lpstr>
      <vt:lpstr>Convolutional Neural Networks with Max Pooling</vt:lpstr>
      <vt:lpstr>Neural Network Training (with Stochastic Gradient Descent)</vt:lpstr>
      <vt:lpstr>Project Adam</vt:lpstr>
      <vt:lpstr>Adam System Architecture</vt:lpstr>
      <vt:lpstr>Fast Data Serving</vt:lpstr>
      <vt:lpstr>Model Training</vt:lpstr>
      <vt:lpstr>Multi Threaded Training</vt:lpstr>
      <vt:lpstr>Fast Weight Updates</vt:lpstr>
      <vt:lpstr>Reducing Memory Copies</vt:lpstr>
      <vt:lpstr>Memory System Optimizations </vt:lpstr>
      <vt:lpstr>Mitigating the Impact of Slow Machines</vt:lpstr>
      <vt:lpstr>Parameter Server Communication</vt:lpstr>
      <vt:lpstr>Global Parameter Server</vt:lpstr>
      <vt:lpstr>Global Parameter Server Throughput Optimizations</vt:lpstr>
      <vt:lpstr>Delayed Persistence</vt:lpstr>
      <vt:lpstr>Fault Tolerance</vt:lpstr>
      <vt:lpstr>Fault Tolerance</vt:lpstr>
      <vt:lpstr>Communication Isolation</vt:lpstr>
      <vt:lpstr>Evaluation</vt:lpstr>
      <vt:lpstr>Visual Object Recognition Benchmarks</vt:lpstr>
      <vt:lpstr>Visual Object Recognition Benchmarks</vt:lpstr>
      <vt:lpstr>System Hardware</vt:lpstr>
      <vt:lpstr>Baseline Performance and Accuracy</vt:lpstr>
      <vt:lpstr>Model Training System Baseline</vt:lpstr>
      <vt:lpstr>Parameter Server Baseline</vt:lpstr>
      <vt:lpstr>Model Accuracy Baseline</vt:lpstr>
      <vt:lpstr>System Scaling and Accuracy</vt:lpstr>
      <vt:lpstr>Scaling with Model Workers</vt:lpstr>
      <vt:lpstr>Scaling with Model Replicas</vt:lpstr>
      <vt:lpstr>Trained Model Accuracy at Scale</vt:lpstr>
      <vt:lpstr>Trained Model Accuracy at Scale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235</cp:revision>
  <dcterms:created xsi:type="dcterms:W3CDTF">2015-04-15T17:35:07Z</dcterms:created>
  <dcterms:modified xsi:type="dcterms:W3CDTF">2015-04-16T02:35:56Z</dcterms:modified>
</cp:coreProperties>
</file>