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9" r:id="rId3"/>
    <p:sldId id="258" r:id="rId4"/>
    <p:sldId id="257" r:id="rId5"/>
    <p:sldId id="260" r:id="rId6"/>
    <p:sldId id="261" r:id="rId7"/>
    <p:sldId id="262" r:id="rId8"/>
    <p:sldId id="277" r:id="rId9"/>
    <p:sldId id="263" r:id="rId10"/>
    <p:sldId id="264" r:id="rId11"/>
    <p:sldId id="278" r:id="rId12"/>
    <p:sldId id="266" r:id="rId13"/>
    <p:sldId id="267" r:id="rId14"/>
    <p:sldId id="268" r:id="rId15"/>
    <p:sldId id="282" r:id="rId16"/>
    <p:sldId id="269" r:id="rId17"/>
    <p:sldId id="270" r:id="rId18"/>
    <p:sldId id="271" r:id="rId19"/>
    <p:sldId id="272" r:id="rId20"/>
    <p:sldId id="273" r:id="rId21"/>
    <p:sldId id="274"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79940" autoAdjust="0"/>
  </p:normalViewPr>
  <p:slideViewPr>
    <p:cSldViewPr snapToGrid="0" snapToObjects="1">
      <p:cViewPr varScale="1">
        <p:scale>
          <a:sx n="91" d="100"/>
          <a:sy n="91" d="100"/>
        </p:scale>
        <p:origin x="22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345D6-8DD4-4043-B02D-FC0F02454883}" type="datetimeFigureOut">
              <a:rPr lang="en-US" smtClean="0"/>
              <a:t>4/3/15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3DD01-CE00-4D41-96D0-E3FFDA467B8B}" type="slidenum">
              <a:rPr lang="en-US" smtClean="0"/>
              <a:t>‹#›</a:t>
            </a:fld>
            <a:endParaRPr lang="en-US"/>
          </a:p>
        </p:txBody>
      </p:sp>
    </p:spTree>
    <p:extLst>
      <p:ext uri="{BB962C8B-B14F-4D97-AF65-F5344CB8AC3E}">
        <p14:creationId xmlns:p14="http://schemas.microsoft.com/office/powerpoint/2010/main" val="1039871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a:t>
            </a:fld>
            <a:endParaRPr lang="en-US"/>
          </a:p>
        </p:txBody>
      </p:sp>
    </p:spTree>
    <p:extLst>
      <p:ext uri="{BB962C8B-B14F-4D97-AF65-F5344CB8AC3E}">
        <p14:creationId xmlns:p14="http://schemas.microsoft.com/office/powerpoint/2010/main" val="70868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Compute aggregates in network.</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an lower the number of message transmissions, latency, and power consumption.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7D3DD01-CE00-4D41-96D0-E3FFDA467B8B}" type="slidenum">
              <a:rPr lang="en-US" smtClean="0"/>
              <a:t>10</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Each mote listens during the interval specified. Computes a partial state. Finally, during the transmission interval requested by its parent, the mote transmits this partial state record up the network.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epoch, motes are idle and can enter a low power state.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Interval: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long enough all of a node’s children can report. Longer intervals consumes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energy. Environment specific: density of radio cells and “bushiness” of the network topology. </a:t>
            </a:r>
            <a:endParaRPr lang="en-US" dirty="0" smtClean="0"/>
          </a:p>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11</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square represents a single device, and shading (in these images) represents the number of radio hops the device is from the root (center); darker is closer.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communications models; 1) a </a:t>
            </a:r>
            <a:r>
              <a:rPr lang="en-US" sz="1200" i="1" kern="1200" dirty="0" smtClean="0">
                <a:solidFill>
                  <a:schemeClr val="tx1"/>
                </a:solidFill>
                <a:effectLst/>
                <a:latin typeface="+mn-lt"/>
                <a:ea typeface="+mn-ea"/>
                <a:cs typeface="+mn-cs"/>
              </a:rPr>
              <a:t>simple </a:t>
            </a:r>
            <a:r>
              <a:rPr lang="en-US" sz="1200" kern="1200" dirty="0" smtClean="0">
                <a:solidFill>
                  <a:schemeClr val="tx1"/>
                </a:solidFill>
                <a:effectLst/>
                <a:latin typeface="+mn-lt"/>
                <a:ea typeface="+mn-ea"/>
                <a:cs typeface="+mn-cs"/>
              </a:rPr>
              <a:t>model, where nodes have perfect communication with their immediate neighbors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 </a:t>
            </a:r>
            <a:r>
              <a:rPr lang="en-US" sz="1200" i="1" kern="1200" dirty="0" smtClean="0">
                <a:solidFill>
                  <a:schemeClr val="tx1"/>
                </a:solidFill>
                <a:effectLst/>
                <a:latin typeface="+mn-lt"/>
                <a:ea typeface="+mn-ea"/>
                <a:cs typeface="+mn-cs"/>
              </a:rPr>
              <a:t>random </a:t>
            </a:r>
            <a:r>
              <a:rPr lang="en-US" sz="1200" kern="1200" dirty="0" smtClean="0">
                <a:solidFill>
                  <a:schemeClr val="tx1"/>
                </a:solidFill>
                <a:effectLst/>
                <a:latin typeface="+mn-lt"/>
                <a:ea typeface="+mn-ea"/>
                <a:cs typeface="+mn-cs"/>
              </a:rPr>
              <a:t>placement model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 </a:t>
            </a:r>
            <a:r>
              <a:rPr lang="en-US" sz="1200" i="1" kern="1200" dirty="0" smtClean="0">
                <a:solidFill>
                  <a:schemeClr val="tx1"/>
                </a:solidFill>
                <a:effectLst/>
                <a:latin typeface="+mn-lt"/>
                <a:ea typeface="+mn-ea"/>
                <a:cs typeface="+mn-cs"/>
              </a:rPr>
              <a:t>realistic </a:t>
            </a:r>
            <a:r>
              <a:rPr lang="en-US" sz="1200" kern="1200" dirty="0" smtClean="0">
                <a:solidFill>
                  <a:schemeClr val="tx1"/>
                </a:solidFill>
                <a:effectLst/>
                <a:latin typeface="+mn-lt"/>
                <a:ea typeface="+mn-ea"/>
                <a:cs typeface="+mn-cs"/>
              </a:rPr>
              <a:t>model that attempts to capture the actual behavior of the radio and link layer on </a:t>
            </a:r>
            <a:r>
              <a:rPr lang="en-US" sz="1200" kern="1200" dirty="0" err="1" smtClean="0">
                <a:solidFill>
                  <a:schemeClr val="tx1"/>
                </a:solidFill>
                <a:effectLst/>
                <a:latin typeface="+mn-lt"/>
                <a:ea typeface="+mn-ea"/>
                <a:cs typeface="+mn-cs"/>
              </a:rPr>
              <a:t>TinyOS</a:t>
            </a:r>
            <a:r>
              <a:rPr lang="en-US" sz="1200" kern="1200" dirty="0" smtClean="0">
                <a:solidFill>
                  <a:schemeClr val="tx1"/>
                </a:solidFill>
                <a:effectLst/>
                <a:latin typeface="+mn-lt"/>
                <a:ea typeface="+mn-ea"/>
                <a:cs typeface="+mn-cs"/>
              </a:rPr>
              <a:t> motes. The number of hops from a particular node to the root is no longer directly proportional to the geographic distance between the node and the root, although the two values are still related. Realist loss in data around</a:t>
            </a:r>
            <a:r>
              <a:rPr lang="en-US" sz="1200" kern="1200" baseline="0" dirty="0" smtClean="0">
                <a:solidFill>
                  <a:schemeClr val="tx1"/>
                </a:solidFill>
                <a:effectLst/>
                <a:latin typeface="+mn-lt"/>
                <a:ea typeface="+mn-ea"/>
                <a:cs typeface="+mn-cs"/>
              </a:rPr>
              <a:t> 20% between adjacent nodes.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Models a parallel execution: Messages sent by nodes during an epoch are delivered in random order during the next epoch.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12</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our 2500 node ( d=50) network, compared this cost to the number of bytes.</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represent the steady-state cost to extract an additional aggregate from the network once the query has been propagated; the cost to flood a request down the tree in not considered.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Centralized aggregates have the same communications cost irrespective of the aggregate function, since all data must be routed to the root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distributive aggregates (MAX and COUNT), an algebraic aggregate (AVERAGE), a holistic aggregate (MEDIAN), a content-sensitive aggregate (HISTOGRAM), and a unique aggregate (COUNT DISTINCT)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Benefits</a:t>
            </a:r>
            <a:r>
              <a:rPr lang="en-US" baseline="0" dirty="0" smtClean="0"/>
              <a:t> of TAG are topology dependent. For single-hop roots no benefit.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motes are arranged in a line : n^2/2</a:t>
            </a:r>
            <a:r>
              <a:rPr lang="en-US" sz="1200" kern="1200" baseline="0" dirty="0" smtClean="0">
                <a:solidFill>
                  <a:schemeClr val="tx1"/>
                </a:solidFill>
                <a:effectLst/>
                <a:latin typeface="+mn-lt"/>
                <a:ea typeface="+mn-ea"/>
                <a:cs typeface="+mn-cs"/>
              </a:rPr>
              <a:t> in central whereas only n in TAG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13</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14</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Measure the benefit of hypothesis testing and snooping for a MAX aggregate. sensor values were uniformly distributed over the range [0..100], and a hypothesis was made at the root.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deal communication.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nearly two-fold for a hypothesis of 90.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Snooping approach Effective even in a non-uniform distribution: Three-fold performance increase over the no-hypothesis case. This is because in the densely packed simple node distribution, most devices have three or more neighbors to snoop on, so only about one in four devices will have to transmit. </a:t>
            </a:r>
            <a:endParaRPr lang="en-US" dirty="0" smtClean="0"/>
          </a:p>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15</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Conditions preventing</a:t>
            </a:r>
            <a:r>
              <a:rPr lang="en-US" baseline="0" dirty="0" smtClean="0"/>
              <a:t>  cycle:  p’ is as close or closer to the root as p. n is not the parent of p’.</a:t>
            </a:r>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16</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simple topology, with sensor readings chosen from the uniform distribution over [1..1000]. Disable random node.. The children</a:t>
            </a:r>
            <a:r>
              <a:rPr lang="en-US" sz="1200" kern="1200" baseline="0" dirty="0" smtClean="0">
                <a:solidFill>
                  <a:schemeClr val="tx1"/>
                </a:solidFill>
                <a:effectLst/>
                <a:latin typeface="+mn-lt"/>
                <a:ea typeface="+mn-ea"/>
                <a:cs typeface="+mn-cs"/>
              </a:rPr>
              <a:t> temporarily are disconnected.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measured the maximum temporary deviation from the true value of the aggregate that the loss caused in the perceived aggregate value at the root during any epoch.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single mote going offline causes the entire </a:t>
            </a:r>
            <a:r>
              <a:rPr lang="en-US" sz="1200" kern="1200" dirty="0" err="1" smtClean="0">
                <a:solidFill>
                  <a:schemeClr val="tx1"/>
                </a:solidFill>
                <a:effectLst/>
                <a:latin typeface="+mn-lt"/>
                <a:ea typeface="+mn-ea"/>
                <a:cs typeface="+mn-cs"/>
              </a:rPr>
              <a:t>subtree</a:t>
            </a:r>
            <a:r>
              <a:rPr lang="en-US" sz="1200" kern="1200" dirty="0" smtClean="0">
                <a:solidFill>
                  <a:schemeClr val="tx1"/>
                </a:solidFill>
                <a:effectLst/>
                <a:latin typeface="+mn-lt"/>
                <a:ea typeface="+mn-ea"/>
                <a:cs typeface="+mn-cs"/>
              </a:rPr>
              <a:t> rooted at the node to be (at least temporarily) disconnected. </a:t>
            </a:r>
            <a:endParaRPr lang="en-US" dirty="0" smtClean="0"/>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MIN is insensitive to loss in this uniform distribution, since several nodes are at or near the true minimum. The error for MEDIAN and AVERAGE is less than COUNT and more than MIN: both are sensitive to the variations in the number of nodes, but not as dramatically as COUNT.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Assumes uniformity of placement (e.g. the devices are not arranged in a line), as the network size increases, the chances of selecting a node</a:t>
            </a:r>
            <a:r>
              <a:rPr lang="en-US" sz="1200" kern="1200" baseline="0" dirty="0" smtClean="0">
                <a:solidFill>
                  <a:schemeClr val="tx1"/>
                </a:solidFill>
                <a:effectLst/>
                <a:latin typeface="+mn-lt"/>
                <a:ea typeface="+mn-ea"/>
                <a:cs typeface="+mn-cs"/>
              </a:rPr>
              <a:t> that is root of a huge </a:t>
            </a:r>
            <a:r>
              <a:rPr lang="en-US" sz="1200" kern="1200" baseline="0" dirty="0" err="1" smtClean="0">
                <a:solidFill>
                  <a:schemeClr val="tx1"/>
                </a:solidFill>
                <a:effectLst/>
                <a:latin typeface="+mn-lt"/>
                <a:ea typeface="+mn-ea"/>
                <a:cs typeface="+mn-cs"/>
              </a:rPr>
              <a:t>subtree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 down, since a larger proportion of the nodes are towards the leaves of the tree. </a:t>
            </a:r>
            <a:endParaRPr lang="en-US" dirty="0" smtClean="0"/>
          </a:p>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17</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without some technique to counteract loss, a large number of partial state records will invariably be dropped and not reach the root</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Performance falls off as the number of hops between the average node and the root increases, since the probability of loss is compounded by each additional hop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caching: </a:t>
            </a:r>
            <a:r>
              <a:rPr lang="en-US" sz="1200" kern="1200" dirty="0" smtClean="0">
                <a:solidFill>
                  <a:schemeClr val="tx1"/>
                </a:solidFill>
                <a:effectLst/>
                <a:latin typeface="+mn-lt"/>
                <a:ea typeface="+mn-ea"/>
                <a:cs typeface="+mn-cs"/>
              </a:rPr>
              <a:t>allocate a fixed size buffer at each node and measure the average number of devices involved in the aggregation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18</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COUNT aggregate over 150 4-second epochs (a 10 minute run.) No child caching or snooping techniques were used.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Reduced loss of messages due to less radio contention.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prototype network topology had a higher average </a:t>
            </a:r>
            <a:r>
              <a:rPr lang="en-US" sz="1200" kern="1200" dirty="0" err="1" smtClean="0">
                <a:solidFill>
                  <a:schemeClr val="tx1"/>
                </a:solidFill>
                <a:effectLst/>
                <a:latin typeface="+mn-lt"/>
                <a:ea typeface="+mn-ea"/>
                <a:cs typeface="+mn-cs"/>
              </a:rPr>
              <a:t>fanout</a:t>
            </a:r>
            <a:r>
              <a:rPr lang="en-US" sz="1200" kern="1200" dirty="0" smtClean="0">
                <a:solidFill>
                  <a:schemeClr val="tx1"/>
                </a:solidFill>
                <a:effectLst/>
                <a:latin typeface="+mn-lt"/>
                <a:ea typeface="+mn-ea"/>
                <a:cs typeface="+mn-cs"/>
              </a:rPr>
              <a:t> than the simulated environment, so messages in the centralized case had to be retransmitted fewer times to reach the root.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 hop loss rates: TAG: 5% CENTRAL: 15%. Central only 45% messages received.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19</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2</a:t>
            </a:fld>
            <a:endParaRPr lang="en-US"/>
          </a:p>
        </p:txBody>
      </p:sp>
    </p:spTree>
    <p:extLst>
      <p:ext uri="{BB962C8B-B14F-4D97-AF65-F5344CB8AC3E}">
        <p14:creationId xmlns:p14="http://schemas.microsoft.com/office/powerpoint/2010/main" val="2882897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20</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21</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22</a:t>
            </a:fld>
            <a:endParaRPr lang="en-US"/>
          </a:p>
        </p:txBody>
      </p:sp>
    </p:spTree>
    <p:extLst>
      <p:ext uri="{BB962C8B-B14F-4D97-AF65-F5344CB8AC3E}">
        <p14:creationId xmlns:p14="http://schemas.microsoft.com/office/powerpoint/2010/main" val="280291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a:t>
            </a:r>
            <a:r>
              <a:rPr lang="en-US" baseline="0" dirty="0" smtClean="0"/>
              <a:t> Communication medium leads to high contention. </a:t>
            </a:r>
            <a:endParaRPr lang="en-US" dirty="0" smtClean="0"/>
          </a:p>
          <a:p>
            <a:r>
              <a:rPr lang="en-US" dirty="0" smtClean="0"/>
              <a:t>Shared communication</a:t>
            </a:r>
            <a:r>
              <a:rPr lang="en-US" baseline="0" dirty="0" smtClean="0"/>
              <a:t> medium: Radio is a broadcast medium so any mote with the hearing distance hears a message even if it is not the intended recipient. </a:t>
            </a:r>
          </a:p>
          <a:p>
            <a:r>
              <a:rPr lang="en-US" baseline="0" dirty="0" smtClean="0"/>
              <a:t>Half-duplex: cannot receive and send at the same time.</a:t>
            </a:r>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3</a:t>
            </a:fld>
            <a:endParaRPr lang="en-US"/>
          </a:p>
        </p:txBody>
      </p:sp>
    </p:spTree>
    <p:extLst>
      <p:ext uri="{BB962C8B-B14F-4D97-AF65-F5344CB8AC3E}">
        <p14:creationId xmlns:p14="http://schemas.microsoft.com/office/powerpoint/2010/main" val="62792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Tag is </a:t>
            </a:r>
            <a:r>
              <a:rPr lang="en-US" dirty="0" smtClean="0">
                <a:latin typeface="+mn-lt"/>
                <a:cs typeface="Calibri"/>
              </a:rPr>
              <a:t>Orthogonal to the routing scheme.</a:t>
            </a:r>
          </a:p>
          <a:p>
            <a:endParaRPr lang="en-US" dirty="0" smtClean="0"/>
          </a:p>
          <a:p>
            <a:endParaRPr lang="en-US" dirty="0" smtClean="0"/>
          </a:p>
          <a:p>
            <a:pPr marL="285750" indent="-285750">
              <a:lnSpc>
                <a:spcPts val="2360"/>
              </a:lnSpc>
              <a:buFont typeface="Arial"/>
              <a:buChar char="•"/>
            </a:pPr>
            <a:r>
              <a:rPr lang="en-US" dirty="0" smtClean="0">
                <a:latin typeface="+mn-lt"/>
                <a:cs typeface="Calibri"/>
              </a:rPr>
              <a:t>Root broadcasts </a:t>
            </a:r>
            <a:r>
              <a:rPr lang="en-US" i="1" dirty="0" smtClean="0">
                <a:latin typeface="+mn-lt"/>
                <a:cs typeface="Calibri"/>
              </a:rPr>
              <a:t>tree-formation</a:t>
            </a:r>
            <a:r>
              <a:rPr lang="en-US" dirty="0" smtClean="0">
                <a:latin typeface="+mn-lt"/>
                <a:cs typeface="Calibri"/>
              </a:rPr>
              <a:t> message containing its </a:t>
            </a:r>
            <a:r>
              <a:rPr lang="en-US" i="1" dirty="0" smtClean="0">
                <a:latin typeface="+mn-lt"/>
                <a:cs typeface="Calibri"/>
              </a:rPr>
              <a:t>id</a:t>
            </a:r>
            <a:r>
              <a:rPr lang="en-US" dirty="0" smtClean="0">
                <a:latin typeface="+mn-lt"/>
                <a:cs typeface="Calibri"/>
              </a:rPr>
              <a:t> and </a:t>
            </a:r>
            <a:r>
              <a:rPr lang="en-US" i="1" dirty="0" smtClean="0">
                <a:latin typeface="+mn-lt"/>
                <a:cs typeface="Calibri"/>
              </a:rPr>
              <a:t>level</a:t>
            </a:r>
            <a:r>
              <a:rPr lang="en-US" dirty="0" smtClean="0">
                <a:latin typeface="+mn-lt"/>
                <a:cs typeface="Calibri"/>
              </a:rPr>
              <a:t>.</a:t>
            </a:r>
          </a:p>
          <a:p>
            <a:pPr marL="285750" indent="-285750">
              <a:lnSpc>
                <a:spcPts val="2360"/>
              </a:lnSpc>
              <a:buFont typeface="Arial"/>
              <a:buChar char="•"/>
            </a:pPr>
            <a:r>
              <a:rPr lang="en-US" dirty="0" smtClean="0">
                <a:latin typeface="+mn-lt"/>
                <a:cs typeface="Calibri"/>
              </a:rPr>
              <a:t>A node without an assigned </a:t>
            </a:r>
            <a:r>
              <a:rPr lang="en-US" i="1" dirty="0" smtClean="0">
                <a:latin typeface="+mn-lt"/>
                <a:cs typeface="Calibri"/>
              </a:rPr>
              <a:t>level:</a:t>
            </a:r>
          </a:p>
          <a:p>
            <a:pPr marL="742950" lvl="1" indent="-285750">
              <a:lnSpc>
                <a:spcPts val="2360"/>
              </a:lnSpc>
              <a:buFont typeface="Arial"/>
              <a:buChar char="•"/>
            </a:pPr>
            <a:r>
              <a:rPr lang="en-US" dirty="0" smtClean="0">
                <a:latin typeface="+mn-lt"/>
                <a:cs typeface="Calibri"/>
              </a:rPr>
              <a:t>Assigns it’s </a:t>
            </a:r>
            <a:r>
              <a:rPr lang="en-US" i="1" dirty="0" smtClean="0">
                <a:latin typeface="+mn-lt"/>
                <a:cs typeface="Calibri"/>
              </a:rPr>
              <a:t>level = level in the message + 1</a:t>
            </a:r>
            <a:r>
              <a:rPr lang="en-US" dirty="0" smtClean="0">
                <a:latin typeface="+mn-lt"/>
                <a:cs typeface="Calibri"/>
              </a:rPr>
              <a:t>. </a:t>
            </a:r>
          </a:p>
          <a:p>
            <a:pPr marL="742950" lvl="1" indent="-285750">
              <a:lnSpc>
                <a:spcPts val="2360"/>
              </a:lnSpc>
              <a:buFont typeface="Arial"/>
              <a:buChar char="•"/>
            </a:pPr>
            <a:r>
              <a:rPr lang="en-US" dirty="0" smtClean="0">
                <a:latin typeface="+mn-lt"/>
                <a:cs typeface="Calibri"/>
              </a:rPr>
              <a:t>Forwards the message with it’s own </a:t>
            </a:r>
            <a:r>
              <a:rPr lang="en-US" i="1" dirty="0" smtClean="0">
                <a:latin typeface="+mn-lt"/>
                <a:cs typeface="Calibri"/>
              </a:rPr>
              <a:t>id</a:t>
            </a:r>
            <a:r>
              <a:rPr lang="en-US" dirty="0" smtClean="0">
                <a:latin typeface="+mn-lt"/>
                <a:cs typeface="Calibri"/>
              </a:rPr>
              <a:t> and </a:t>
            </a:r>
            <a:r>
              <a:rPr lang="en-US" i="1" dirty="0" smtClean="0">
                <a:latin typeface="+mn-lt"/>
                <a:cs typeface="Calibri"/>
              </a:rPr>
              <a:t>level</a:t>
            </a:r>
            <a:r>
              <a:rPr lang="en-US" dirty="0" smtClean="0">
                <a:latin typeface="+mn-lt"/>
                <a:cs typeface="Calibri"/>
              </a:rPr>
              <a:t>.</a:t>
            </a:r>
          </a:p>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4</a:t>
            </a:fld>
            <a:endParaRPr lang="en-US"/>
          </a:p>
        </p:txBody>
      </p:sp>
    </p:spTree>
    <p:extLst>
      <p:ext uri="{BB962C8B-B14F-4D97-AF65-F5344CB8AC3E}">
        <p14:creationId xmlns:p14="http://schemas.microsoft.com/office/powerpoint/2010/main" val="98613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5</a:t>
            </a:fld>
            <a:endParaRPr lang="en-US"/>
          </a:p>
        </p:txBody>
      </p:sp>
    </p:spTree>
    <p:extLst>
      <p:ext uri="{BB962C8B-B14F-4D97-AF65-F5344CB8AC3E}">
        <p14:creationId xmlns:p14="http://schemas.microsoft.com/office/powerpoint/2010/main" val="207849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SELECT: </a:t>
            </a:r>
            <a:r>
              <a:rPr lang="en-US" baseline="0" dirty="0" err="1" smtClean="0"/>
              <a:t>expr</a:t>
            </a:r>
            <a:r>
              <a:rPr lang="en-US" baseline="0" dirty="0" smtClean="0"/>
              <a:t> </a:t>
            </a:r>
            <a:r>
              <a:rPr lang="en-US" sz="1200" kern="1200" dirty="0" smtClean="0">
                <a:solidFill>
                  <a:schemeClr val="tx1"/>
                </a:solidFill>
                <a:effectLst/>
                <a:latin typeface="+mn-lt"/>
                <a:ea typeface="+mn-ea"/>
                <a:cs typeface="+mn-cs"/>
              </a:rPr>
              <a:t>the name of a single attribute on</a:t>
            </a:r>
            <a:r>
              <a:rPr lang="en-US" sz="1200" kern="1200" baseline="0" dirty="0" smtClean="0">
                <a:solidFill>
                  <a:schemeClr val="tx1"/>
                </a:solidFill>
                <a:effectLst/>
                <a:latin typeface="+mn-lt"/>
                <a:ea typeface="+mn-ea"/>
                <a:cs typeface="+mn-cs"/>
              </a:rPr>
              <a:t> which to perform the </a:t>
            </a:r>
            <a:r>
              <a:rPr lang="en-US" sz="1200" kern="1200" baseline="0" dirty="0" err="1" smtClean="0">
                <a:solidFill>
                  <a:schemeClr val="tx1"/>
                </a:solidFill>
                <a:effectLst/>
                <a:latin typeface="+mn-lt"/>
                <a:ea typeface="+mn-ea"/>
                <a:cs typeface="+mn-cs"/>
              </a:rPr>
              <a:t>agg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attrs</a:t>
            </a:r>
            <a:r>
              <a:rPr lang="en-US" sz="1200" kern="1200" dirty="0" smtClean="0">
                <a:solidFill>
                  <a:schemeClr val="tx1"/>
                </a:solidFill>
                <a:effectLst/>
                <a:latin typeface="+mn-lt"/>
                <a:ea typeface="+mn-ea"/>
                <a:cs typeface="+mn-cs"/>
              </a:rPr>
              <a:t> by which the sensor readings are partitioned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GROUP</a:t>
            </a:r>
            <a:r>
              <a:rPr lang="en-US" baseline="0" dirty="0" smtClean="0"/>
              <a:t> BY: </a:t>
            </a:r>
            <a:r>
              <a:rPr lang="en-US" sz="1200" kern="1200" dirty="0" smtClean="0">
                <a:solidFill>
                  <a:schemeClr val="tx1"/>
                </a:solidFill>
                <a:effectLst/>
                <a:latin typeface="+mn-lt"/>
                <a:ea typeface="+mn-ea"/>
                <a:cs typeface="+mn-cs"/>
              </a:rPr>
              <a:t>Logically, each reading belongs to exactly one group, and the evaluation of the query is a table of group identifiers and aggregate values.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6</a:t>
            </a:fld>
            <a:endParaRPr lang="en-US"/>
          </a:p>
        </p:txBody>
      </p:sp>
    </p:spTree>
    <p:extLst>
      <p:ext uri="{BB962C8B-B14F-4D97-AF65-F5344CB8AC3E}">
        <p14:creationId xmlns:p14="http://schemas.microsoft.com/office/powerpoint/2010/main" val="207849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7</a:t>
            </a:fld>
            <a:endParaRPr lang="en-US"/>
          </a:p>
        </p:txBody>
      </p:sp>
    </p:spTree>
    <p:extLst>
      <p:ext uri="{BB962C8B-B14F-4D97-AF65-F5344CB8AC3E}">
        <p14:creationId xmlns:p14="http://schemas.microsoft.com/office/powerpoint/2010/main" val="40320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8</a:t>
            </a:fld>
            <a:endParaRPr lang="en-US"/>
          </a:p>
        </p:txBody>
      </p:sp>
    </p:spTree>
    <p:extLst>
      <p:ext uri="{BB962C8B-B14F-4D97-AF65-F5344CB8AC3E}">
        <p14:creationId xmlns:p14="http://schemas.microsoft.com/office/powerpoint/2010/main" val="40320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classified aggregates according to their state requirements, tolerance of loss, duplicate sensitivity, and monotonicity. </a:t>
            </a: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duplicate sensitive </a:t>
            </a:r>
            <a:r>
              <a:rPr lang="en-US" sz="1200" kern="1200" dirty="0" smtClean="0">
                <a:solidFill>
                  <a:schemeClr val="tx1"/>
                </a:solidFill>
                <a:effectLst/>
                <a:latin typeface="+mn-lt"/>
                <a:ea typeface="+mn-ea"/>
                <a:cs typeface="+mn-cs"/>
              </a:rPr>
              <a:t>aggregates will change when a duplicate reading is reported.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exemplary </a:t>
            </a:r>
            <a:r>
              <a:rPr lang="en-US" sz="1200" kern="1200" dirty="0" smtClean="0">
                <a:solidFill>
                  <a:schemeClr val="tx1"/>
                </a:solidFill>
                <a:effectLst/>
                <a:latin typeface="+mn-lt"/>
                <a:ea typeface="+mn-ea"/>
                <a:cs typeface="+mn-cs"/>
              </a:rPr>
              <a:t>aggregates return one or more representative values from the set of all values; unpredictably in the face of loss; not amenable to sampling.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summary </a:t>
            </a:r>
            <a:r>
              <a:rPr lang="en-US" sz="1200" kern="1200" dirty="0" smtClean="0">
                <a:solidFill>
                  <a:schemeClr val="tx1"/>
                </a:solidFill>
                <a:effectLst/>
                <a:latin typeface="+mn-lt"/>
                <a:ea typeface="+mn-ea"/>
                <a:cs typeface="+mn-cs"/>
              </a:rPr>
              <a:t>aggregates compute some property over all values.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monotonic </a:t>
            </a:r>
            <a:r>
              <a:rPr lang="en-US" sz="1200" kern="1200" dirty="0" smtClean="0">
                <a:solidFill>
                  <a:schemeClr val="tx1"/>
                </a:solidFill>
                <a:effectLst/>
                <a:latin typeface="+mn-lt"/>
                <a:ea typeface="+mn-ea"/>
                <a:cs typeface="+mn-cs"/>
              </a:rPr>
              <a:t>aggregates determining whether some predicates (such as HAVING) can be applied </a:t>
            </a:r>
            <a:r>
              <a:rPr lang="en-US" sz="1200" i="1" kern="1200" dirty="0" smtClean="0">
                <a:solidFill>
                  <a:schemeClr val="tx1"/>
                </a:solidFill>
                <a:effectLst/>
                <a:latin typeface="+mn-lt"/>
                <a:ea typeface="+mn-ea"/>
                <a:cs typeface="+mn-cs"/>
              </a:rPr>
              <a:t>in network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partial state record performance is inversely related to the amount of intermediate state required per aggregate.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Distributive </a:t>
            </a:r>
            <a:r>
              <a:rPr lang="en-US" sz="1200" kern="1200" dirty="0" smtClean="0">
                <a:solidFill>
                  <a:schemeClr val="tx1"/>
                </a:solidFill>
                <a:effectLst/>
                <a:latin typeface="+mn-lt"/>
                <a:ea typeface="+mn-ea"/>
                <a:cs typeface="+mn-cs"/>
              </a:rPr>
              <a:t>aggregates: aggregate for the partition of data over which they are computed. Size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same as the size of the final aggregate.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Algebraic </a:t>
            </a:r>
            <a:r>
              <a:rPr lang="en-US" sz="1200" kern="1200" dirty="0" smtClean="0">
                <a:solidFill>
                  <a:schemeClr val="tx1"/>
                </a:solidFill>
                <a:effectLst/>
                <a:latin typeface="+mn-lt"/>
                <a:ea typeface="+mn-ea"/>
                <a:cs typeface="+mn-cs"/>
              </a:rPr>
              <a:t>aggregates, the partial state records are not themselves aggregates for the partitions, but are of constant size.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Holistic </a:t>
            </a:r>
            <a:r>
              <a:rPr lang="en-US" sz="1200" kern="1200" dirty="0" smtClean="0">
                <a:solidFill>
                  <a:schemeClr val="tx1"/>
                </a:solidFill>
                <a:effectLst/>
                <a:latin typeface="+mn-lt"/>
                <a:ea typeface="+mn-ea"/>
                <a:cs typeface="+mn-cs"/>
              </a:rPr>
              <a:t>aggregates, the partial state records are proportional in size to the set of data in the partition. no useful partial aggregation can be done.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Content-Sensitive </a:t>
            </a:r>
            <a:r>
              <a:rPr lang="en-US" sz="1200" kern="1200" dirty="0" smtClean="0">
                <a:solidFill>
                  <a:schemeClr val="tx1"/>
                </a:solidFill>
                <a:effectLst/>
                <a:latin typeface="+mn-lt"/>
                <a:ea typeface="+mn-ea"/>
                <a:cs typeface="+mn-cs"/>
              </a:rPr>
              <a:t>aggregates, the partial state records are proportional in size to some property of the data values in the partition.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7D3DD01-CE00-4D41-96D0-E3FFDA467B8B}" type="slidenum">
              <a:rPr lang="en-US" smtClean="0"/>
              <a:t>9</a:t>
            </a:fld>
            <a:endParaRPr lang="en-US"/>
          </a:p>
        </p:txBody>
      </p:sp>
    </p:spTree>
    <p:extLst>
      <p:ext uri="{BB962C8B-B14F-4D97-AF65-F5344CB8AC3E}">
        <p14:creationId xmlns:p14="http://schemas.microsoft.com/office/powerpoint/2010/main" val="280291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4/3/15</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4/3/15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4/3/15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4/3/15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4/3/15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4/3/15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4/3/15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850" y="1158047"/>
            <a:ext cx="8921950" cy="1471804"/>
          </a:xfrm>
        </p:spPr>
        <p:txBody>
          <a:bodyPr>
            <a:normAutofit/>
          </a:bodyPr>
          <a:lstStyle/>
          <a:p>
            <a:r>
              <a:rPr lang="en-US" dirty="0"/>
              <a:t>TAG: a Tiny Aggregation Service for Ad-Hoc Sensor Networks</a:t>
            </a:r>
          </a:p>
        </p:txBody>
      </p:sp>
      <p:sp>
        <p:nvSpPr>
          <p:cNvPr id="3" name="Subtitle 2"/>
          <p:cNvSpPr>
            <a:spLocks noGrp="1"/>
          </p:cNvSpPr>
          <p:nvPr>
            <p:ph type="subTitle" idx="1"/>
          </p:nvPr>
        </p:nvSpPr>
        <p:spPr/>
        <p:txBody>
          <a:bodyPr/>
          <a:lstStyle/>
          <a:p>
            <a:r>
              <a:rPr lang="en-US" dirty="0" smtClean="0"/>
              <a:t>Presented by Akash Kapoor</a:t>
            </a:r>
            <a:endParaRPr lang="en-US" dirty="0"/>
          </a:p>
        </p:txBody>
      </p:sp>
      <p:sp>
        <p:nvSpPr>
          <p:cNvPr id="4" name="Title 1"/>
          <p:cNvSpPr txBox="1">
            <a:spLocks/>
          </p:cNvSpPr>
          <p:nvPr/>
        </p:nvSpPr>
        <p:spPr>
          <a:xfrm>
            <a:off x="145850" y="2776821"/>
            <a:ext cx="8921950" cy="1060874"/>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2800" dirty="0">
                <a:solidFill>
                  <a:schemeClr val="accent4">
                    <a:lumMod val="60000"/>
                    <a:lumOff val="40000"/>
                  </a:schemeClr>
                </a:solidFill>
              </a:rPr>
              <a:t>Samuel Madden, Michael J. Franklin, Joseph </a:t>
            </a:r>
            <a:r>
              <a:rPr lang="en-US" sz="2800" dirty="0" err="1">
                <a:solidFill>
                  <a:schemeClr val="accent4">
                    <a:lumMod val="60000"/>
                    <a:lumOff val="40000"/>
                  </a:schemeClr>
                </a:solidFill>
              </a:rPr>
              <a:t>Hellerstein</a:t>
            </a:r>
            <a:r>
              <a:rPr lang="en-US" sz="2800" dirty="0">
                <a:solidFill>
                  <a:schemeClr val="accent4">
                    <a:lumMod val="60000"/>
                    <a:lumOff val="40000"/>
                  </a:schemeClr>
                </a:solidFill>
              </a:rPr>
              <a:t>, and Wei Hong</a:t>
            </a:r>
          </a:p>
        </p:txBody>
      </p:sp>
      <p:sp>
        <p:nvSpPr>
          <p:cNvPr id="5" name="Rectangle 4"/>
          <p:cNvSpPr/>
          <p:nvPr/>
        </p:nvSpPr>
        <p:spPr>
          <a:xfrm>
            <a:off x="145850" y="4093632"/>
            <a:ext cx="8921950" cy="646331"/>
          </a:xfrm>
          <a:prstGeom prst="rect">
            <a:avLst/>
          </a:prstGeom>
        </p:spPr>
        <p:txBody>
          <a:bodyPr wrap="square">
            <a:spAutoFit/>
          </a:bodyPr>
          <a:lstStyle/>
          <a:p>
            <a:r>
              <a:rPr lang="en-US" dirty="0"/>
              <a:t>Proceedings of the Fifth Symposium on Operating Systems Design and implementation (OSDI ’02), December 9 - 11, 2002, Boston, MA, USA.</a:t>
            </a:r>
          </a:p>
        </p:txBody>
      </p:sp>
    </p:spTree>
    <p:extLst>
      <p:ext uri="{BB962C8B-B14F-4D97-AF65-F5344CB8AC3E}">
        <p14:creationId xmlns:p14="http://schemas.microsoft.com/office/powerpoint/2010/main" val="3914166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In-Network Aggregation</a:t>
            </a:r>
            <a:endParaRPr lang="en-US" dirty="0"/>
          </a:p>
        </p:txBody>
      </p:sp>
      <p:sp>
        <p:nvSpPr>
          <p:cNvPr id="5" name="TextBox 4"/>
          <p:cNvSpPr txBox="1"/>
          <p:nvPr/>
        </p:nvSpPr>
        <p:spPr>
          <a:xfrm>
            <a:off x="38504" y="1694587"/>
            <a:ext cx="6340946" cy="4826962"/>
          </a:xfrm>
          <a:prstGeom prst="rect">
            <a:avLst/>
          </a:prstGeom>
          <a:noFill/>
        </p:spPr>
        <p:txBody>
          <a:bodyPr wrap="square" rtlCol="0">
            <a:spAutoFit/>
          </a:bodyPr>
          <a:lstStyle/>
          <a:p>
            <a:pPr>
              <a:lnSpc>
                <a:spcPct val="110000"/>
              </a:lnSpc>
            </a:pPr>
            <a:r>
              <a:rPr lang="en-US" sz="2000" dirty="0" smtClean="0">
                <a:solidFill>
                  <a:srgbClr val="775F55"/>
                </a:solidFill>
                <a:latin typeface="Calibri"/>
                <a:cs typeface="Calibri"/>
              </a:rPr>
              <a:t>Aggregation Consists </a:t>
            </a:r>
            <a:r>
              <a:rPr lang="en-US" sz="2000" dirty="0">
                <a:solidFill>
                  <a:srgbClr val="775F55"/>
                </a:solidFill>
                <a:latin typeface="Calibri"/>
                <a:cs typeface="Calibri"/>
              </a:rPr>
              <a:t>of two phases:</a:t>
            </a:r>
          </a:p>
          <a:p>
            <a:pPr marL="285750" indent="-285750">
              <a:lnSpc>
                <a:spcPct val="110000"/>
              </a:lnSpc>
              <a:buFont typeface="Arial"/>
              <a:buChar char="•"/>
            </a:pPr>
            <a:r>
              <a:rPr lang="en-US" sz="2000" dirty="0">
                <a:latin typeface="Calibri"/>
                <a:cs typeface="Calibri"/>
              </a:rPr>
              <a:t>Distribution phase: Queries are pushed down into the network.</a:t>
            </a:r>
          </a:p>
          <a:p>
            <a:pPr marL="285750" indent="-285750">
              <a:lnSpc>
                <a:spcPct val="110000"/>
              </a:lnSpc>
              <a:buFont typeface="Arial"/>
              <a:buChar char="•"/>
            </a:pPr>
            <a:r>
              <a:rPr lang="en-US" sz="2000" dirty="0">
                <a:latin typeface="Calibri"/>
                <a:cs typeface="Calibri"/>
              </a:rPr>
              <a:t>Collection Phase: Aggregate values and route them up from children to parent.</a:t>
            </a:r>
            <a:endParaRPr lang="en-US" sz="2000" dirty="0" smtClean="0">
              <a:solidFill>
                <a:srgbClr val="775F55"/>
              </a:solidFill>
              <a:latin typeface="Calibri"/>
              <a:cs typeface="Calibri"/>
            </a:endParaRPr>
          </a:p>
          <a:p>
            <a:pPr>
              <a:lnSpc>
                <a:spcPct val="110000"/>
              </a:lnSpc>
            </a:pPr>
            <a:endParaRPr lang="en-US" sz="2000" dirty="0" smtClean="0">
              <a:solidFill>
                <a:srgbClr val="775F55"/>
              </a:solidFill>
              <a:latin typeface="Calibri"/>
              <a:cs typeface="Calibri"/>
            </a:endParaRPr>
          </a:p>
          <a:p>
            <a:pPr>
              <a:lnSpc>
                <a:spcPct val="110000"/>
              </a:lnSpc>
            </a:pPr>
            <a:r>
              <a:rPr lang="en-US" sz="2000" dirty="0" smtClean="0">
                <a:solidFill>
                  <a:srgbClr val="775F55"/>
                </a:solidFill>
                <a:latin typeface="Calibri"/>
                <a:cs typeface="Calibri"/>
              </a:rPr>
              <a:t>Centralized Approach:</a:t>
            </a:r>
            <a:endParaRPr lang="en-US" sz="2000" dirty="0" smtClean="0">
              <a:latin typeface="Calibri"/>
              <a:cs typeface="Calibri"/>
            </a:endParaRPr>
          </a:p>
          <a:p>
            <a:pPr marL="285750" indent="-285750">
              <a:lnSpc>
                <a:spcPct val="110000"/>
              </a:lnSpc>
              <a:buFont typeface="Arial"/>
              <a:buChar char="•"/>
            </a:pPr>
            <a:r>
              <a:rPr lang="en-US" sz="2000" dirty="0" smtClean="0">
                <a:latin typeface="Calibri"/>
                <a:cs typeface="Calibri"/>
              </a:rPr>
              <a:t>Each node sends back the reply to the central node.</a:t>
            </a:r>
          </a:p>
          <a:p>
            <a:pPr marL="285750" indent="-285750">
              <a:lnSpc>
                <a:spcPct val="110000"/>
              </a:lnSpc>
              <a:buFont typeface="Arial"/>
              <a:buChar char="•"/>
            </a:pPr>
            <a:r>
              <a:rPr lang="en-US" sz="2000" dirty="0" smtClean="0">
                <a:latin typeface="Calibri"/>
                <a:cs typeface="Calibri"/>
              </a:rPr>
              <a:t>The central node processes the data to compute the aggregate.</a:t>
            </a:r>
            <a:endParaRPr lang="en-US" sz="2000" dirty="0">
              <a:latin typeface="Calibri"/>
              <a:cs typeface="Calibri"/>
            </a:endParaRPr>
          </a:p>
          <a:p>
            <a:pPr>
              <a:lnSpc>
                <a:spcPct val="110000"/>
              </a:lnSpc>
            </a:pPr>
            <a:endParaRPr lang="en-US" sz="2000" dirty="0" smtClean="0">
              <a:solidFill>
                <a:srgbClr val="775F55"/>
              </a:solidFill>
              <a:latin typeface="Calibri"/>
              <a:cs typeface="Calibri"/>
            </a:endParaRPr>
          </a:p>
          <a:p>
            <a:pPr>
              <a:lnSpc>
                <a:spcPct val="110000"/>
              </a:lnSpc>
            </a:pPr>
            <a:r>
              <a:rPr lang="en-US" sz="2000" dirty="0" smtClean="0">
                <a:solidFill>
                  <a:srgbClr val="775F55"/>
                </a:solidFill>
                <a:latin typeface="Calibri"/>
                <a:cs typeface="Calibri"/>
              </a:rPr>
              <a:t>In-Network Aggregation </a:t>
            </a:r>
            <a:r>
              <a:rPr lang="en-US" sz="2000" dirty="0">
                <a:solidFill>
                  <a:srgbClr val="775F55"/>
                </a:solidFill>
                <a:latin typeface="Calibri"/>
                <a:cs typeface="Calibri"/>
              </a:rPr>
              <a:t>Approach:</a:t>
            </a:r>
          </a:p>
          <a:p>
            <a:pPr marL="285750" indent="-285750">
              <a:lnSpc>
                <a:spcPct val="110000"/>
              </a:lnSpc>
              <a:buFont typeface="Arial"/>
              <a:buChar char="•"/>
            </a:pPr>
            <a:r>
              <a:rPr lang="en-US" sz="2000" dirty="0" smtClean="0">
                <a:latin typeface="Calibri"/>
                <a:cs typeface="Calibri"/>
              </a:rPr>
              <a:t>Aggregates are computed within the network.  </a:t>
            </a:r>
          </a:p>
          <a:p>
            <a:pPr marL="285750" indent="-285750">
              <a:lnSpc>
                <a:spcPct val="110000"/>
              </a:lnSpc>
              <a:buFont typeface="Arial"/>
              <a:buChar char="•"/>
            </a:pPr>
            <a:r>
              <a:rPr lang="en-US" sz="2000" dirty="0" smtClean="0">
                <a:latin typeface="Calibri"/>
                <a:cs typeface="Calibri"/>
              </a:rPr>
              <a:t>Only necessary information sent to the parent nodes.</a:t>
            </a:r>
            <a:endParaRPr lang="en-US" sz="2000" dirty="0">
              <a:latin typeface="Calibri"/>
              <a:cs typeface="Calibri"/>
            </a:endParaRPr>
          </a:p>
        </p:txBody>
      </p:sp>
      <p:grpSp>
        <p:nvGrpSpPr>
          <p:cNvPr id="68" name="Group 67"/>
          <p:cNvGrpSpPr/>
          <p:nvPr/>
        </p:nvGrpSpPr>
        <p:grpSpPr>
          <a:xfrm>
            <a:off x="6988894" y="4174798"/>
            <a:ext cx="511798" cy="470523"/>
            <a:chOff x="2155944" y="4275829"/>
            <a:chExt cx="685710" cy="630410"/>
          </a:xfrm>
        </p:grpSpPr>
        <p:pic>
          <p:nvPicPr>
            <p:cNvPr id="69" name="Picture 68"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70" name="Rectangle 69"/>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1" name="Group 70"/>
          <p:cNvGrpSpPr/>
          <p:nvPr/>
        </p:nvGrpSpPr>
        <p:grpSpPr>
          <a:xfrm>
            <a:off x="7403312" y="4229585"/>
            <a:ext cx="511798" cy="470523"/>
            <a:chOff x="2155944" y="4275829"/>
            <a:chExt cx="685710" cy="630410"/>
          </a:xfrm>
        </p:grpSpPr>
        <p:pic>
          <p:nvPicPr>
            <p:cNvPr id="72" name="Picture 71"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73" name="Rectangle 72"/>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4" name="Group 73"/>
          <p:cNvGrpSpPr/>
          <p:nvPr/>
        </p:nvGrpSpPr>
        <p:grpSpPr>
          <a:xfrm>
            <a:off x="7820093" y="4247869"/>
            <a:ext cx="511798" cy="470523"/>
            <a:chOff x="2155944" y="4275829"/>
            <a:chExt cx="685710" cy="630410"/>
          </a:xfrm>
        </p:grpSpPr>
        <p:pic>
          <p:nvPicPr>
            <p:cNvPr id="75" name="Picture 74"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76" name="Rectangle 75"/>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7" name="Group 76"/>
          <p:cNvGrpSpPr/>
          <p:nvPr/>
        </p:nvGrpSpPr>
        <p:grpSpPr>
          <a:xfrm>
            <a:off x="7397822" y="3554174"/>
            <a:ext cx="511798" cy="470523"/>
            <a:chOff x="2155944" y="4275829"/>
            <a:chExt cx="685710" cy="630410"/>
          </a:xfrm>
        </p:grpSpPr>
        <p:pic>
          <p:nvPicPr>
            <p:cNvPr id="78" name="Picture 77"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79" name="Rectangle 78"/>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0" name="Group 79"/>
          <p:cNvGrpSpPr/>
          <p:nvPr/>
        </p:nvGrpSpPr>
        <p:grpSpPr>
          <a:xfrm>
            <a:off x="7699406" y="2926050"/>
            <a:ext cx="511798" cy="470523"/>
            <a:chOff x="2155944" y="4275829"/>
            <a:chExt cx="685710" cy="630410"/>
          </a:xfrm>
        </p:grpSpPr>
        <p:pic>
          <p:nvPicPr>
            <p:cNvPr id="81" name="Picture 80"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82" name="Rectangle 81"/>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83" name="Straight Connector 82"/>
          <p:cNvCxnSpPr/>
          <p:nvPr/>
        </p:nvCxnSpPr>
        <p:spPr>
          <a:xfrm flipH="1">
            <a:off x="7507546" y="3414849"/>
            <a:ext cx="255819" cy="255819"/>
          </a:xfrm>
          <a:prstGeom prst="line">
            <a:avLst/>
          </a:prstGeom>
          <a:ln w="25908"/>
        </p:spPr>
        <p:style>
          <a:lnRef idx="1">
            <a:schemeClr val="accent6"/>
          </a:lnRef>
          <a:fillRef idx="0">
            <a:schemeClr val="accent6"/>
          </a:fillRef>
          <a:effectRef idx="0">
            <a:schemeClr val="accent6"/>
          </a:effectRef>
          <a:fontRef idx="minor">
            <a:schemeClr val="tx1"/>
          </a:fontRef>
        </p:style>
      </p:cxnSp>
      <p:grpSp>
        <p:nvGrpSpPr>
          <p:cNvPr id="84" name="Group 83"/>
          <p:cNvGrpSpPr/>
          <p:nvPr/>
        </p:nvGrpSpPr>
        <p:grpSpPr>
          <a:xfrm>
            <a:off x="8128538" y="3524467"/>
            <a:ext cx="511798" cy="470523"/>
            <a:chOff x="2155944" y="4275829"/>
            <a:chExt cx="685710" cy="630410"/>
          </a:xfrm>
        </p:grpSpPr>
        <p:pic>
          <p:nvPicPr>
            <p:cNvPr id="85" name="Picture 84"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86" name="Rectangle 85"/>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87" name="Straight Connector 86"/>
          <p:cNvCxnSpPr/>
          <p:nvPr/>
        </p:nvCxnSpPr>
        <p:spPr>
          <a:xfrm flipH="1" flipV="1">
            <a:off x="7988865" y="3414850"/>
            <a:ext cx="286298" cy="255818"/>
          </a:xfrm>
          <a:prstGeom prst="line">
            <a:avLst/>
          </a:prstGeom>
          <a:ln w="25908"/>
        </p:spPr>
        <p:style>
          <a:lnRef idx="1">
            <a:schemeClr val="accent6"/>
          </a:lnRef>
          <a:fillRef idx="0">
            <a:schemeClr val="accent6"/>
          </a:fillRef>
          <a:effectRef idx="0">
            <a:schemeClr val="accent6"/>
          </a:effectRef>
          <a:fontRef idx="minor">
            <a:schemeClr val="tx1"/>
          </a:fontRef>
        </p:style>
      </p:cxnSp>
      <p:cxnSp>
        <p:nvCxnSpPr>
          <p:cNvPr id="88" name="Straight Connector 87"/>
          <p:cNvCxnSpPr/>
          <p:nvPr/>
        </p:nvCxnSpPr>
        <p:spPr>
          <a:xfrm flipH="1">
            <a:off x="7142003" y="3994990"/>
            <a:ext cx="255819" cy="255819"/>
          </a:xfrm>
          <a:prstGeom prst="line">
            <a:avLst/>
          </a:prstGeom>
          <a:ln w="25908"/>
        </p:spPr>
        <p:style>
          <a:lnRef idx="1">
            <a:schemeClr val="accent6"/>
          </a:lnRef>
          <a:fillRef idx="0">
            <a:schemeClr val="accent6"/>
          </a:fillRef>
          <a:effectRef idx="0">
            <a:schemeClr val="accent6"/>
          </a:effectRef>
          <a:fontRef idx="minor">
            <a:schemeClr val="tx1"/>
          </a:fontRef>
        </p:style>
      </p:cxnSp>
      <p:cxnSp>
        <p:nvCxnSpPr>
          <p:cNvPr id="89" name="Straight Connector 88"/>
          <p:cNvCxnSpPr/>
          <p:nvPr/>
        </p:nvCxnSpPr>
        <p:spPr>
          <a:xfrm flipH="1" flipV="1">
            <a:off x="7477067" y="4004128"/>
            <a:ext cx="121829" cy="255818"/>
          </a:xfrm>
          <a:prstGeom prst="line">
            <a:avLst/>
          </a:prstGeom>
          <a:ln w="25908"/>
        </p:spPr>
        <p:style>
          <a:lnRef idx="1">
            <a:schemeClr val="accent6"/>
          </a:lnRef>
          <a:fillRef idx="0">
            <a:schemeClr val="accent6"/>
          </a:fillRef>
          <a:effectRef idx="0">
            <a:schemeClr val="accent6"/>
          </a:effectRef>
          <a:fontRef idx="minor">
            <a:schemeClr val="tx1"/>
          </a:fontRef>
        </p:style>
      </p:cxnSp>
      <p:cxnSp>
        <p:nvCxnSpPr>
          <p:cNvPr id="90" name="Straight Connector 89"/>
          <p:cNvCxnSpPr/>
          <p:nvPr/>
        </p:nvCxnSpPr>
        <p:spPr>
          <a:xfrm flipH="1" flipV="1">
            <a:off x="7668464" y="4024697"/>
            <a:ext cx="286298" cy="255818"/>
          </a:xfrm>
          <a:prstGeom prst="line">
            <a:avLst/>
          </a:prstGeom>
          <a:ln w="25908"/>
        </p:spPr>
        <p:style>
          <a:lnRef idx="1">
            <a:schemeClr val="accent6"/>
          </a:lnRef>
          <a:fillRef idx="0">
            <a:schemeClr val="accent6"/>
          </a:fillRef>
          <a:effectRef idx="0">
            <a:schemeClr val="accent6"/>
          </a:effectRef>
          <a:fontRef idx="minor">
            <a:schemeClr val="tx1"/>
          </a:fontRef>
        </p:style>
      </p:cxnSp>
      <p:sp>
        <p:nvSpPr>
          <p:cNvPr id="91" name="TextBox 90"/>
          <p:cNvSpPr txBox="1"/>
          <p:nvPr/>
        </p:nvSpPr>
        <p:spPr>
          <a:xfrm>
            <a:off x="8256763" y="2981225"/>
            <a:ext cx="731089" cy="276999"/>
          </a:xfrm>
          <a:prstGeom prst="rect">
            <a:avLst/>
          </a:prstGeom>
          <a:noFill/>
        </p:spPr>
        <p:txBody>
          <a:bodyPr wrap="square" rtlCol="0">
            <a:spAutoFit/>
          </a:bodyPr>
          <a:lstStyle/>
          <a:p>
            <a:pPr algn="ctr"/>
            <a:r>
              <a:rPr lang="en-US" sz="1200" b="1" dirty="0" smtClean="0">
                <a:solidFill>
                  <a:schemeClr val="bg2">
                    <a:lumMod val="10000"/>
                  </a:schemeClr>
                </a:solidFill>
                <a:latin typeface="Arial Narrow"/>
                <a:cs typeface="Arial Narrow"/>
              </a:rPr>
              <a:t>Query</a:t>
            </a:r>
            <a:endParaRPr lang="en-US" sz="1200" b="1" dirty="0">
              <a:solidFill>
                <a:schemeClr val="bg2">
                  <a:lumMod val="10000"/>
                </a:schemeClr>
              </a:solidFill>
              <a:latin typeface="Arial Narrow"/>
              <a:cs typeface="Arial Narrow"/>
            </a:endParaRPr>
          </a:p>
        </p:txBody>
      </p:sp>
      <p:cxnSp>
        <p:nvCxnSpPr>
          <p:cNvPr id="92" name="Straight Arrow Connector 91"/>
          <p:cNvCxnSpPr/>
          <p:nvPr/>
        </p:nvCxnSpPr>
        <p:spPr>
          <a:xfrm>
            <a:off x="8640336" y="3271243"/>
            <a:ext cx="0" cy="1035851"/>
          </a:xfrm>
          <a:prstGeom prst="straightConnector1">
            <a:avLst/>
          </a:prstGeom>
          <a:ln>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6437842" y="3462364"/>
            <a:ext cx="971339" cy="276999"/>
          </a:xfrm>
          <a:prstGeom prst="rect">
            <a:avLst/>
          </a:prstGeom>
          <a:noFill/>
        </p:spPr>
        <p:txBody>
          <a:bodyPr wrap="square" rtlCol="0">
            <a:spAutoFit/>
          </a:bodyPr>
          <a:lstStyle/>
          <a:p>
            <a:pPr algn="ctr"/>
            <a:r>
              <a:rPr lang="en-US" sz="1200" b="1" dirty="0" smtClean="0">
                <a:solidFill>
                  <a:schemeClr val="bg2">
                    <a:lumMod val="10000"/>
                  </a:schemeClr>
                </a:solidFill>
                <a:latin typeface="Arial Narrow"/>
                <a:cs typeface="Arial Narrow"/>
              </a:rPr>
              <a:t>Response</a:t>
            </a:r>
            <a:endParaRPr lang="en-US" sz="1200" b="1" dirty="0">
              <a:solidFill>
                <a:schemeClr val="bg2">
                  <a:lumMod val="10000"/>
                </a:schemeClr>
              </a:solidFill>
              <a:latin typeface="Arial Narrow"/>
              <a:cs typeface="Arial Narrow"/>
            </a:endParaRPr>
          </a:p>
        </p:txBody>
      </p:sp>
      <p:cxnSp>
        <p:nvCxnSpPr>
          <p:cNvPr id="94" name="Straight Arrow Connector 93"/>
          <p:cNvCxnSpPr/>
          <p:nvPr/>
        </p:nvCxnSpPr>
        <p:spPr>
          <a:xfrm flipV="1">
            <a:off x="6949966" y="3720020"/>
            <a:ext cx="0" cy="850536"/>
          </a:xfrm>
          <a:prstGeom prst="straightConnector1">
            <a:avLst/>
          </a:prstGeom>
          <a:ln>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1527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In-Network Aggregation</a:t>
            </a:r>
            <a:endParaRPr lang="en-US" dirty="0"/>
          </a:p>
        </p:txBody>
      </p:sp>
      <p:pic>
        <p:nvPicPr>
          <p:cNvPr id="3" name="Picture 2" descr="Screen Shot 2015-04-01 at 12.46.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85" y="3302896"/>
            <a:ext cx="4102118" cy="3437455"/>
          </a:xfrm>
          <a:prstGeom prst="rect">
            <a:avLst/>
          </a:prstGeom>
        </p:spPr>
      </p:pic>
      <p:sp>
        <p:nvSpPr>
          <p:cNvPr id="6" name="TextBox 5"/>
          <p:cNvSpPr txBox="1"/>
          <p:nvPr/>
        </p:nvSpPr>
        <p:spPr>
          <a:xfrm>
            <a:off x="151203" y="2168328"/>
            <a:ext cx="1617872" cy="1323439"/>
          </a:xfrm>
          <a:prstGeom prst="rect">
            <a:avLst/>
          </a:prstGeom>
          <a:noFill/>
        </p:spPr>
        <p:txBody>
          <a:bodyPr wrap="square" rtlCol="0">
            <a:spAutoFit/>
          </a:bodyPr>
          <a:lstStyle/>
          <a:p>
            <a:r>
              <a:rPr lang="en-US" sz="1600" dirty="0" smtClean="0"/>
              <a:t>Mote </a:t>
            </a:r>
            <a:r>
              <a:rPr lang="en-US" sz="1600" i="1" dirty="0" smtClean="0">
                <a:latin typeface="Courier New"/>
                <a:cs typeface="Courier New"/>
              </a:rPr>
              <a:t>p</a:t>
            </a:r>
            <a:r>
              <a:rPr lang="en-US" sz="1600" dirty="0" smtClean="0"/>
              <a:t> receives request to aggregate</a:t>
            </a:r>
            <a:r>
              <a:rPr lang="en-US" sz="1600" dirty="0"/>
              <a:t> </a:t>
            </a:r>
            <a:r>
              <a:rPr lang="en-US" sz="1600" dirty="0" smtClean="0"/>
              <a:t>with expect reply interval</a:t>
            </a:r>
          </a:p>
        </p:txBody>
      </p:sp>
      <p:sp>
        <p:nvSpPr>
          <p:cNvPr id="10" name="TextBox 9"/>
          <p:cNvSpPr txBox="1"/>
          <p:nvPr/>
        </p:nvSpPr>
        <p:spPr>
          <a:xfrm>
            <a:off x="1743369" y="2155663"/>
            <a:ext cx="1716427" cy="1323439"/>
          </a:xfrm>
          <a:prstGeom prst="rect">
            <a:avLst/>
          </a:prstGeom>
          <a:noFill/>
        </p:spPr>
        <p:txBody>
          <a:bodyPr wrap="square" rtlCol="0">
            <a:spAutoFit/>
          </a:bodyPr>
          <a:lstStyle/>
          <a:p>
            <a:r>
              <a:rPr lang="en-US" sz="1600" dirty="0" smtClean="0"/>
              <a:t>Synchronizes the clock and choose the sender of message as the parent.</a:t>
            </a:r>
            <a:endParaRPr lang="en-US" sz="1600" dirty="0"/>
          </a:p>
        </p:txBody>
      </p:sp>
      <p:sp>
        <p:nvSpPr>
          <p:cNvPr id="14" name="TextBox 13"/>
          <p:cNvSpPr txBox="1"/>
          <p:nvPr/>
        </p:nvSpPr>
        <p:spPr>
          <a:xfrm>
            <a:off x="3792651" y="2168328"/>
            <a:ext cx="1754701" cy="1323439"/>
          </a:xfrm>
          <a:prstGeom prst="rect">
            <a:avLst/>
          </a:prstGeom>
          <a:noFill/>
        </p:spPr>
        <p:txBody>
          <a:bodyPr wrap="square" rtlCol="0">
            <a:spAutoFit/>
          </a:bodyPr>
          <a:lstStyle/>
          <a:p>
            <a:r>
              <a:rPr lang="en-US" sz="1600" dirty="0" smtClean="0"/>
              <a:t>Forwards the request with its own information and modified expected reply interval</a:t>
            </a:r>
            <a:endParaRPr lang="en-US" sz="1600" dirty="0"/>
          </a:p>
        </p:txBody>
      </p:sp>
      <p:sp>
        <p:nvSpPr>
          <p:cNvPr id="16" name="TextBox 15"/>
          <p:cNvSpPr txBox="1"/>
          <p:nvPr/>
        </p:nvSpPr>
        <p:spPr>
          <a:xfrm>
            <a:off x="91312" y="1609414"/>
            <a:ext cx="3110484" cy="451406"/>
          </a:xfrm>
          <a:prstGeom prst="rect">
            <a:avLst/>
          </a:prstGeom>
          <a:noFill/>
        </p:spPr>
        <p:txBody>
          <a:bodyPr wrap="square" rtlCol="0">
            <a:spAutoFit/>
          </a:bodyPr>
          <a:lstStyle/>
          <a:p>
            <a:pPr>
              <a:lnSpc>
                <a:spcPct val="120000"/>
              </a:lnSpc>
            </a:pPr>
            <a:r>
              <a:rPr lang="en-US" sz="2000" dirty="0" smtClean="0">
                <a:solidFill>
                  <a:srgbClr val="775F55"/>
                </a:solidFill>
                <a:latin typeface="Calibri"/>
                <a:cs typeface="Calibri"/>
              </a:rPr>
              <a:t>Simple Tiny aggregation:</a:t>
            </a:r>
          </a:p>
        </p:txBody>
      </p:sp>
      <p:cxnSp>
        <p:nvCxnSpPr>
          <p:cNvPr id="21" name="Straight Arrow Connector 20"/>
          <p:cNvCxnSpPr/>
          <p:nvPr/>
        </p:nvCxnSpPr>
        <p:spPr>
          <a:xfrm>
            <a:off x="1165310" y="2680966"/>
            <a:ext cx="6365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3229116" y="2710164"/>
            <a:ext cx="6365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5433461" y="2710164"/>
            <a:ext cx="6365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6017968" y="2167775"/>
            <a:ext cx="1573144" cy="1077218"/>
          </a:xfrm>
          <a:prstGeom prst="rect">
            <a:avLst/>
          </a:prstGeom>
          <a:noFill/>
        </p:spPr>
        <p:txBody>
          <a:bodyPr wrap="square" rtlCol="0">
            <a:spAutoFit/>
          </a:bodyPr>
          <a:lstStyle/>
          <a:p>
            <a:r>
              <a:rPr lang="en-US" sz="1600" dirty="0" smtClean="0"/>
              <a:t>Process own reading with child’s partial state record</a:t>
            </a:r>
            <a:endParaRPr lang="en-US" sz="1600" dirty="0"/>
          </a:p>
        </p:txBody>
      </p:sp>
      <p:cxnSp>
        <p:nvCxnSpPr>
          <p:cNvPr id="27" name="Straight Arrow Connector 26"/>
          <p:cNvCxnSpPr/>
          <p:nvPr/>
        </p:nvCxnSpPr>
        <p:spPr>
          <a:xfrm>
            <a:off x="7162474" y="2695565"/>
            <a:ext cx="6365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8" name="TextBox 27"/>
          <p:cNvSpPr txBox="1"/>
          <p:nvPr/>
        </p:nvSpPr>
        <p:spPr>
          <a:xfrm>
            <a:off x="7769728" y="2110760"/>
            <a:ext cx="1330478" cy="1323439"/>
          </a:xfrm>
          <a:prstGeom prst="rect">
            <a:avLst/>
          </a:prstGeom>
          <a:noFill/>
        </p:spPr>
        <p:txBody>
          <a:bodyPr wrap="square" rtlCol="0">
            <a:spAutoFit/>
          </a:bodyPr>
          <a:lstStyle/>
          <a:p>
            <a:r>
              <a:rPr lang="en-US" sz="1600" dirty="0" smtClean="0"/>
              <a:t>Reply to parent with the updated partial state record</a:t>
            </a:r>
            <a:endParaRPr lang="en-US" sz="1600" dirty="0"/>
          </a:p>
        </p:txBody>
      </p:sp>
    </p:spTree>
    <p:extLst>
      <p:ext uri="{BB962C8B-B14F-4D97-AF65-F5344CB8AC3E}">
        <p14:creationId xmlns:p14="http://schemas.microsoft.com/office/powerpoint/2010/main" val="1902436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Simulation-Based Evaluation</a:t>
            </a:r>
            <a:endParaRPr lang="en-US" dirty="0"/>
          </a:p>
        </p:txBody>
      </p:sp>
      <p:sp>
        <p:nvSpPr>
          <p:cNvPr id="5" name="TextBox 4"/>
          <p:cNvSpPr txBox="1"/>
          <p:nvPr/>
        </p:nvSpPr>
        <p:spPr>
          <a:xfrm>
            <a:off x="38503" y="1694587"/>
            <a:ext cx="8680247" cy="2298065"/>
          </a:xfrm>
          <a:prstGeom prst="rect">
            <a:avLst/>
          </a:prstGeom>
          <a:noFill/>
        </p:spPr>
        <p:txBody>
          <a:bodyPr wrap="square" rtlCol="0">
            <a:spAutoFit/>
          </a:bodyPr>
          <a:lstStyle/>
          <a:p>
            <a:pPr>
              <a:lnSpc>
                <a:spcPct val="120000"/>
              </a:lnSpc>
            </a:pPr>
            <a:r>
              <a:rPr lang="en-US" sz="2000" dirty="0" smtClean="0">
                <a:solidFill>
                  <a:srgbClr val="775F55"/>
                </a:solidFill>
                <a:latin typeface="Calibri"/>
                <a:cs typeface="Calibri"/>
              </a:rPr>
              <a:t>Simulator set-up:</a:t>
            </a:r>
          </a:p>
          <a:p>
            <a:pPr marL="285750" indent="-285750">
              <a:lnSpc>
                <a:spcPct val="120000"/>
              </a:lnSpc>
              <a:buFont typeface="Arial"/>
              <a:buChar char="•"/>
            </a:pPr>
            <a:r>
              <a:rPr lang="en-US" sz="2000" dirty="0" smtClean="0">
                <a:latin typeface="Calibri"/>
                <a:cs typeface="Calibri"/>
              </a:rPr>
              <a:t>Java based </a:t>
            </a:r>
            <a:r>
              <a:rPr lang="en-US" sz="2000" dirty="0">
                <a:latin typeface="Calibri"/>
                <a:cs typeface="Calibri"/>
              </a:rPr>
              <a:t>simulation </a:t>
            </a:r>
            <a:r>
              <a:rPr lang="en-US" sz="2000" dirty="0" smtClean="0">
                <a:latin typeface="Calibri"/>
                <a:cs typeface="Calibri"/>
              </a:rPr>
              <a:t>with time divided </a:t>
            </a:r>
            <a:r>
              <a:rPr lang="en-US" sz="2000" dirty="0">
                <a:latin typeface="Calibri"/>
                <a:cs typeface="Calibri"/>
              </a:rPr>
              <a:t>into units of </a:t>
            </a:r>
            <a:r>
              <a:rPr lang="en-US" sz="2000" dirty="0" smtClean="0">
                <a:latin typeface="Calibri"/>
                <a:cs typeface="Calibri"/>
              </a:rPr>
              <a:t>epochs.</a:t>
            </a:r>
          </a:p>
          <a:p>
            <a:pPr marL="285750" indent="-285750">
              <a:lnSpc>
                <a:spcPct val="120000"/>
              </a:lnSpc>
              <a:buFont typeface="Arial"/>
              <a:buChar char="•"/>
            </a:pPr>
            <a:r>
              <a:rPr lang="en-US" sz="2000" dirty="0" smtClean="0">
                <a:latin typeface="Calibri"/>
                <a:cs typeface="Calibri"/>
              </a:rPr>
              <a:t>Doesn’t </a:t>
            </a:r>
            <a:r>
              <a:rPr lang="en-US" sz="2000" dirty="0">
                <a:latin typeface="Calibri"/>
                <a:cs typeface="Calibri"/>
              </a:rPr>
              <a:t>account for </a:t>
            </a:r>
            <a:r>
              <a:rPr lang="en-US" sz="2000" dirty="0" smtClean="0">
                <a:latin typeface="Calibri"/>
                <a:cs typeface="Calibri"/>
              </a:rPr>
              <a:t>byte-level radio contention or time </a:t>
            </a:r>
            <a:r>
              <a:rPr lang="en-US" sz="2000" dirty="0">
                <a:latin typeface="Calibri"/>
                <a:cs typeface="Calibri"/>
              </a:rPr>
              <a:t>to send </a:t>
            </a:r>
            <a:r>
              <a:rPr lang="en-US" sz="2000" dirty="0" smtClean="0">
                <a:latin typeface="Calibri"/>
                <a:cs typeface="Calibri"/>
              </a:rPr>
              <a:t>and decode messages. </a:t>
            </a:r>
          </a:p>
          <a:p>
            <a:pPr marL="285750" indent="-285750">
              <a:lnSpc>
                <a:spcPct val="120000"/>
              </a:lnSpc>
              <a:buFont typeface="Arial"/>
              <a:buChar char="•"/>
            </a:pPr>
            <a:r>
              <a:rPr lang="en-US" sz="2000" dirty="0" smtClean="0">
                <a:latin typeface="Calibri"/>
                <a:cs typeface="Calibri"/>
              </a:rPr>
              <a:t>Models </a:t>
            </a:r>
            <a:r>
              <a:rPr lang="en-US" sz="2000" dirty="0">
                <a:latin typeface="Calibri"/>
                <a:cs typeface="Calibri"/>
              </a:rPr>
              <a:t>a parallel </a:t>
            </a:r>
            <a:r>
              <a:rPr lang="en-US" sz="2000" dirty="0" smtClean="0">
                <a:latin typeface="Calibri"/>
                <a:cs typeface="Calibri"/>
              </a:rPr>
              <a:t>execution and the </a:t>
            </a:r>
            <a:r>
              <a:rPr lang="en-US" sz="2000" dirty="0">
                <a:latin typeface="Calibri"/>
                <a:cs typeface="Calibri"/>
              </a:rPr>
              <a:t>costs of topology </a:t>
            </a:r>
            <a:r>
              <a:rPr lang="en-US" sz="2000" dirty="0" smtClean="0">
                <a:latin typeface="Calibri"/>
                <a:cs typeface="Calibri"/>
              </a:rPr>
              <a:t>maintenance</a:t>
            </a:r>
          </a:p>
          <a:p>
            <a:pPr marL="285750" indent="-285750">
              <a:lnSpc>
                <a:spcPct val="120000"/>
              </a:lnSpc>
              <a:buFont typeface="Arial"/>
              <a:buChar char="•"/>
            </a:pPr>
            <a:r>
              <a:rPr lang="en-US" sz="2000" dirty="0" smtClean="0">
                <a:latin typeface="Calibri"/>
                <a:cs typeface="Calibri"/>
              </a:rPr>
              <a:t>Three communication models</a:t>
            </a:r>
          </a:p>
        </p:txBody>
      </p:sp>
      <p:pic>
        <p:nvPicPr>
          <p:cNvPr id="3" name="Picture 2" descr="Screen Shot 2015-04-01 at 2.30.1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755" y="4102392"/>
            <a:ext cx="4789325" cy="1967253"/>
          </a:xfrm>
          <a:prstGeom prst="rect">
            <a:avLst/>
          </a:prstGeom>
        </p:spPr>
      </p:pic>
      <p:sp>
        <p:nvSpPr>
          <p:cNvPr id="4" name="TextBox 3"/>
          <p:cNvSpPr txBox="1"/>
          <p:nvPr/>
        </p:nvSpPr>
        <p:spPr>
          <a:xfrm>
            <a:off x="2135754" y="6160889"/>
            <a:ext cx="4652447" cy="307777"/>
          </a:xfrm>
          <a:prstGeom prst="rect">
            <a:avLst/>
          </a:prstGeom>
          <a:noFill/>
        </p:spPr>
        <p:txBody>
          <a:bodyPr wrap="square" rtlCol="0">
            <a:spAutoFit/>
          </a:bodyPr>
          <a:lstStyle/>
          <a:p>
            <a:pPr algn="ctr"/>
            <a:r>
              <a:rPr lang="en-US" sz="1400" i="1" dirty="0" smtClean="0"/>
              <a:t>Darker nodes are closer to the roots</a:t>
            </a:r>
            <a:endParaRPr lang="en-US" sz="1400" i="1" dirty="0"/>
          </a:p>
        </p:txBody>
      </p:sp>
    </p:spTree>
    <p:extLst>
      <p:ext uri="{BB962C8B-B14F-4D97-AF65-F5344CB8AC3E}">
        <p14:creationId xmlns:p14="http://schemas.microsoft.com/office/powerpoint/2010/main" val="1438271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Simulation-Based Evaluation</a:t>
            </a:r>
            <a:endParaRPr lang="en-US" dirty="0"/>
          </a:p>
        </p:txBody>
      </p:sp>
      <p:sp>
        <p:nvSpPr>
          <p:cNvPr id="5" name="TextBox 4"/>
          <p:cNvSpPr txBox="1"/>
          <p:nvPr/>
        </p:nvSpPr>
        <p:spPr>
          <a:xfrm>
            <a:off x="38503" y="1548597"/>
            <a:ext cx="8680247" cy="451406"/>
          </a:xfrm>
          <a:prstGeom prst="rect">
            <a:avLst/>
          </a:prstGeom>
          <a:noFill/>
        </p:spPr>
        <p:txBody>
          <a:bodyPr wrap="square" rtlCol="0">
            <a:spAutoFit/>
          </a:bodyPr>
          <a:lstStyle/>
          <a:p>
            <a:pPr marL="342900" indent="-342900">
              <a:lnSpc>
                <a:spcPct val="120000"/>
              </a:lnSpc>
              <a:buFont typeface="Arial"/>
              <a:buChar char="•"/>
            </a:pPr>
            <a:r>
              <a:rPr lang="en-US" sz="2000" dirty="0" smtClean="0">
                <a:latin typeface="Calibri"/>
                <a:cs typeface="Calibri"/>
              </a:rPr>
              <a:t>Cost </a:t>
            </a:r>
            <a:r>
              <a:rPr lang="en-US" sz="2000" dirty="0">
                <a:latin typeface="Calibri"/>
                <a:cs typeface="Calibri"/>
              </a:rPr>
              <a:t>to flood a request down the tree in not considered.</a:t>
            </a:r>
            <a:endParaRPr lang="en-US" sz="2000" dirty="0" smtClean="0">
              <a:latin typeface="Calibri"/>
              <a:cs typeface="Calibri"/>
            </a:endParaRPr>
          </a:p>
        </p:txBody>
      </p:sp>
      <p:pic>
        <p:nvPicPr>
          <p:cNvPr id="4" name="Picture 3" descr="Screen Shot 2015-04-01 at 2.36.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717" y="2166738"/>
            <a:ext cx="3837615" cy="4006177"/>
          </a:xfrm>
          <a:prstGeom prst="rect">
            <a:avLst/>
          </a:prstGeom>
        </p:spPr>
      </p:pic>
      <p:sp>
        <p:nvSpPr>
          <p:cNvPr id="3" name="Oval 2"/>
          <p:cNvSpPr/>
          <p:nvPr/>
        </p:nvSpPr>
        <p:spPr>
          <a:xfrm>
            <a:off x="3839348" y="4627964"/>
            <a:ext cx="613127" cy="26278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6"/>
          <p:cNvCxnSpPr>
            <a:stCxn id="3" idx="1"/>
            <a:endCxn id="8" idx="3"/>
          </p:cNvCxnSpPr>
          <p:nvPr/>
        </p:nvCxnSpPr>
        <p:spPr>
          <a:xfrm flipH="1" flipV="1">
            <a:off x="2189743" y="3095626"/>
            <a:ext cx="1739395" cy="15708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81744" y="2356962"/>
            <a:ext cx="1707999" cy="1477328"/>
          </a:xfrm>
          <a:prstGeom prst="rect">
            <a:avLst/>
          </a:prstGeom>
          <a:noFill/>
        </p:spPr>
        <p:txBody>
          <a:bodyPr wrap="square" rtlCol="0">
            <a:spAutoFit/>
          </a:bodyPr>
          <a:lstStyle/>
          <a:p>
            <a:r>
              <a:rPr lang="en-US" dirty="0" smtClean="0">
                <a:solidFill>
                  <a:schemeClr val="bg2">
                    <a:lumMod val="50000"/>
                  </a:schemeClr>
                </a:solidFill>
              </a:rPr>
              <a:t>Extremely low. Only an integer required for the partial state record.</a:t>
            </a:r>
          </a:p>
        </p:txBody>
      </p:sp>
      <p:sp>
        <p:nvSpPr>
          <p:cNvPr id="9" name="Oval 8"/>
          <p:cNvSpPr/>
          <p:nvPr/>
        </p:nvSpPr>
        <p:spPr>
          <a:xfrm>
            <a:off x="4773640" y="4535054"/>
            <a:ext cx="321160" cy="26278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2" name="Straight Arrow Connector 11"/>
          <p:cNvCxnSpPr>
            <a:stCxn id="9" idx="2"/>
            <a:endCxn id="13" idx="3"/>
          </p:cNvCxnSpPr>
          <p:nvPr/>
        </p:nvCxnSpPr>
        <p:spPr>
          <a:xfrm flipH="1">
            <a:off x="2759077" y="4666448"/>
            <a:ext cx="2014563" cy="12165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15317" y="5005839"/>
            <a:ext cx="2043760" cy="1754327"/>
          </a:xfrm>
          <a:prstGeom prst="rect">
            <a:avLst/>
          </a:prstGeom>
          <a:noFill/>
        </p:spPr>
        <p:txBody>
          <a:bodyPr wrap="square" rtlCol="0">
            <a:spAutoFit/>
          </a:bodyPr>
          <a:lstStyle/>
          <a:p>
            <a:r>
              <a:rPr lang="en-US" dirty="0" smtClean="0">
                <a:solidFill>
                  <a:schemeClr val="bg2">
                    <a:lumMod val="50000"/>
                  </a:schemeClr>
                </a:solidFill>
              </a:rPr>
              <a:t>Double as compared to COUNT/MIN. Two integers required for the partial state record.</a:t>
            </a:r>
          </a:p>
        </p:txBody>
      </p:sp>
      <p:sp>
        <p:nvSpPr>
          <p:cNvPr id="15" name="Oval 14"/>
          <p:cNvSpPr/>
          <p:nvPr/>
        </p:nvSpPr>
        <p:spPr>
          <a:xfrm>
            <a:off x="4934220" y="2627866"/>
            <a:ext cx="934290" cy="59915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7" name="Straight Arrow Connector 16"/>
          <p:cNvCxnSpPr>
            <a:stCxn id="15" idx="7"/>
          </p:cNvCxnSpPr>
          <p:nvPr/>
        </p:nvCxnSpPr>
        <p:spPr>
          <a:xfrm flipV="1">
            <a:off x="5731686" y="2166738"/>
            <a:ext cx="910533" cy="5488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642219" y="1747981"/>
            <a:ext cx="2076531" cy="1200329"/>
          </a:xfrm>
          <a:prstGeom prst="rect">
            <a:avLst/>
          </a:prstGeom>
          <a:noFill/>
        </p:spPr>
        <p:txBody>
          <a:bodyPr wrap="square" rtlCol="0">
            <a:spAutoFit/>
          </a:bodyPr>
          <a:lstStyle/>
          <a:p>
            <a:r>
              <a:rPr lang="en-US" dirty="0" smtClean="0">
                <a:solidFill>
                  <a:schemeClr val="bg2">
                    <a:lumMod val="50000"/>
                  </a:schemeClr>
                </a:solidFill>
              </a:rPr>
              <a:t>Don’t benefit. Require more state to compute the aggregation</a:t>
            </a:r>
          </a:p>
        </p:txBody>
      </p:sp>
    </p:spTree>
    <p:extLst>
      <p:ext uri="{BB962C8B-B14F-4D97-AF65-F5344CB8AC3E}">
        <p14:creationId xmlns:p14="http://schemas.microsoft.com/office/powerpoint/2010/main" val="4193723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3" grpId="0"/>
      <p:bldP spid="15"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Optimizations</a:t>
            </a:r>
            <a:endParaRPr lang="en-US" dirty="0"/>
          </a:p>
        </p:txBody>
      </p:sp>
      <p:sp>
        <p:nvSpPr>
          <p:cNvPr id="5" name="TextBox 4"/>
          <p:cNvSpPr txBox="1"/>
          <p:nvPr/>
        </p:nvSpPr>
        <p:spPr>
          <a:xfrm>
            <a:off x="38503" y="1694587"/>
            <a:ext cx="8680247" cy="4078039"/>
          </a:xfrm>
          <a:prstGeom prst="rect">
            <a:avLst/>
          </a:prstGeom>
          <a:noFill/>
        </p:spPr>
        <p:txBody>
          <a:bodyPr wrap="square" rtlCol="0">
            <a:spAutoFit/>
          </a:bodyPr>
          <a:lstStyle/>
          <a:p>
            <a:pPr>
              <a:lnSpc>
                <a:spcPct val="130000"/>
              </a:lnSpc>
            </a:pPr>
            <a:r>
              <a:rPr lang="en-US" sz="2000" dirty="0" smtClean="0">
                <a:solidFill>
                  <a:srgbClr val="775F55"/>
                </a:solidFill>
                <a:latin typeface="Calibri"/>
                <a:cs typeface="Calibri"/>
              </a:rPr>
              <a:t>Using the shared channel:</a:t>
            </a:r>
          </a:p>
          <a:p>
            <a:pPr marL="285750" indent="-285750">
              <a:lnSpc>
                <a:spcPct val="130000"/>
              </a:lnSpc>
              <a:buFont typeface="Arial"/>
              <a:buChar char="•"/>
            </a:pPr>
            <a:r>
              <a:rPr lang="en-US" sz="2000" dirty="0" smtClean="0">
                <a:latin typeface="Calibri"/>
                <a:cs typeface="Calibri"/>
              </a:rPr>
              <a:t>Snoop on the network to look for missed aggregation request messages.</a:t>
            </a:r>
          </a:p>
          <a:p>
            <a:pPr marL="285750" indent="-285750">
              <a:lnSpc>
                <a:spcPct val="130000"/>
              </a:lnSpc>
              <a:buFont typeface="Arial"/>
              <a:buChar char="•"/>
            </a:pPr>
            <a:r>
              <a:rPr lang="en-US" sz="2000" dirty="0" smtClean="0">
                <a:latin typeface="Calibri"/>
                <a:cs typeface="Calibri"/>
              </a:rPr>
              <a:t>Can snoop at specified time interval to save power.</a:t>
            </a:r>
          </a:p>
          <a:p>
            <a:pPr marL="285750" indent="-285750">
              <a:lnSpc>
                <a:spcPct val="130000"/>
              </a:lnSpc>
              <a:buFont typeface="Arial"/>
              <a:buChar char="•"/>
            </a:pPr>
            <a:endParaRPr lang="en-US" sz="2000" dirty="0">
              <a:latin typeface="Calibri"/>
              <a:cs typeface="Calibri"/>
            </a:endParaRPr>
          </a:p>
          <a:p>
            <a:pPr>
              <a:lnSpc>
                <a:spcPct val="130000"/>
              </a:lnSpc>
            </a:pPr>
            <a:r>
              <a:rPr lang="en-US" sz="2000" dirty="0">
                <a:solidFill>
                  <a:srgbClr val="775F55"/>
                </a:solidFill>
                <a:latin typeface="Calibri"/>
                <a:cs typeface="Calibri"/>
              </a:rPr>
              <a:t>Hypothesis testing:</a:t>
            </a:r>
          </a:p>
          <a:p>
            <a:pPr marL="285750" indent="-285750">
              <a:lnSpc>
                <a:spcPct val="130000"/>
              </a:lnSpc>
              <a:buFont typeface="Arial"/>
              <a:buChar char="•"/>
            </a:pPr>
            <a:r>
              <a:rPr lang="en-US" sz="2000" dirty="0">
                <a:latin typeface="Calibri"/>
                <a:cs typeface="Calibri"/>
              </a:rPr>
              <a:t>The aggregation requests are sent with a guess value. </a:t>
            </a:r>
          </a:p>
          <a:p>
            <a:pPr marL="285750" indent="-285750">
              <a:lnSpc>
                <a:spcPct val="130000"/>
              </a:lnSpc>
              <a:buFont typeface="Arial"/>
              <a:buChar char="•"/>
            </a:pPr>
            <a:r>
              <a:rPr lang="en-US" sz="2000" dirty="0">
                <a:latin typeface="Calibri"/>
                <a:cs typeface="Calibri"/>
              </a:rPr>
              <a:t>Motes only respond if their values affect the end value.</a:t>
            </a:r>
          </a:p>
          <a:p>
            <a:pPr marL="285750" indent="-285750">
              <a:lnSpc>
                <a:spcPct val="130000"/>
              </a:lnSpc>
              <a:buFont typeface="Arial"/>
              <a:buChar char="•"/>
            </a:pPr>
            <a:r>
              <a:rPr lang="en-US" sz="2000" dirty="0">
                <a:latin typeface="Calibri"/>
                <a:cs typeface="Calibri"/>
              </a:rPr>
              <a:t>Motes can also snoop on the network to check if its local value can affect the end value.</a:t>
            </a:r>
          </a:p>
          <a:p>
            <a:pPr marL="285750" indent="-285750">
              <a:lnSpc>
                <a:spcPct val="130000"/>
              </a:lnSpc>
              <a:buFont typeface="Arial"/>
              <a:buChar char="•"/>
            </a:pPr>
            <a:endParaRPr lang="en-US" sz="2000" dirty="0" smtClean="0">
              <a:latin typeface="Calibri"/>
              <a:cs typeface="Calibri"/>
            </a:endParaRPr>
          </a:p>
        </p:txBody>
      </p:sp>
    </p:spTree>
    <p:extLst>
      <p:ext uri="{BB962C8B-B14F-4D97-AF65-F5344CB8AC3E}">
        <p14:creationId xmlns:p14="http://schemas.microsoft.com/office/powerpoint/2010/main" val="3142126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Optimizations</a:t>
            </a:r>
            <a:endParaRPr lang="en-US" dirty="0"/>
          </a:p>
        </p:txBody>
      </p:sp>
      <p:pic>
        <p:nvPicPr>
          <p:cNvPr id="4" name="Picture 3" descr="Screen Shot 2015-04-01 at 2.5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29" y="2146089"/>
            <a:ext cx="6200471" cy="4243669"/>
          </a:xfrm>
          <a:prstGeom prst="rect">
            <a:avLst/>
          </a:prstGeom>
        </p:spPr>
      </p:pic>
      <p:cxnSp>
        <p:nvCxnSpPr>
          <p:cNvPr id="8" name="Straight Arrow Connector 7"/>
          <p:cNvCxnSpPr>
            <a:endCxn id="14" idx="3"/>
          </p:cNvCxnSpPr>
          <p:nvPr/>
        </p:nvCxnSpPr>
        <p:spPr>
          <a:xfrm flipH="1" flipV="1">
            <a:off x="2583896" y="2818627"/>
            <a:ext cx="4300516" cy="218891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1" name="Oval 10"/>
          <p:cNvSpPr/>
          <p:nvPr/>
        </p:nvSpPr>
        <p:spPr>
          <a:xfrm>
            <a:off x="6876109" y="4996602"/>
            <a:ext cx="83499" cy="80279"/>
          </a:xfrm>
          <a:prstGeom prst="ellipse">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Box 13"/>
          <p:cNvSpPr txBox="1"/>
          <p:nvPr/>
        </p:nvSpPr>
        <p:spPr>
          <a:xfrm>
            <a:off x="306564" y="2356962"/>
            <a:ext cx="2277332" cy="923330"/>
          </a:xfrm>
          <a:prstGeom prst="rect">
            <a:avLst/>
          </a:prstGeom>
          <a:noFill/>
        </p:spPr>
        <p:txBody>
          <a:bodyPr wrap="square" rtlCol="0">
            <a:spAutoFit/>
          </a:bodyPr>
          <a:lstStyle/>
          <a:p>
            <a:r>
              <a:rPr lang="en-US" dirty="0" smtClean="0">
                <a:solidFill>
                  <a:schemeClr val="bg2">
                    <a:lumMod val="50000"/>
                  </a:schemeClr>
                </a:solidFill>
              </a:rPr>
              <a:t>Informed guesses can lead to significant performance gain.</a:t>
            </a:r>
          </a:p>
        </p:txBody>
      </p:sp>
      <p:cxnSp>
        <p:nvCxnSpPr>
          <p:cNvPr id="19" name="Straight Arrow Connector 18"/>
          <p:cNvCxnSpPr/>
          <p:nvPr/>
        </p:nvCxnSpPr>
        <p:spPr>
          <a:xfrm flipH="1">
            <a:off x="2583896" y="5295313"/>
            <a:ext cx="4285919" cy="61006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0" name="Oval 19"/>
          <p:cNvSpPr/>
          <p:nvPr/>
        </p:nvSpPr>
        <p:spPr>
          <a:xfrm>
            <a:off x="6800913" y="5251547"/>
            <a:ext cx="83499" cy="80279"/>
          </a:xfrm>
          <a:prstGeom prst="ellipse">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TextBox 22"/>
          <p:cNvSpPr txBox="1"/>
          <p:nvPr/>
        </p:nvSpPr>
        <p:spPr>
          <a:xfrm>
            <a:off x="612648" y="5283127"/>
            <a:ext cx="2277332" cy="1200329"/>
          </a:xfrm>
          <a:prstGeom prst="rect">
            <a:avLst/>
          </a:prstGeom>
          <a:noFill/>
        </p:spPr>
        <p:txBody>
          <a:bodyPr wrap="square" rtlCol="0">
            <a:spAutoFit/>
          </a:bodyPr>
          <a:lstStyle/>
          <a:p>
            <a:r>
              <a:rPr lang="en-US" dirty="0" smtClean="0">
                <a:solidFill>
                  <a:schemeClr val="bg2">
                    <a:lumMod val="50000"/>
                  </a:schemeClr>
                </a:solidFill>
              </a:rPr>
              <a:t>Snooping can further improve the perform especially in packed networks.</a:t>
            </a:r>
          </a:p>
        </p:txBody>
      </p:sp>
    </p:spTree>
    <p:extLst>
      <p:ext uri="{BB962C8B-B14F-4D97-AF65-F5344CB8AC3E}">
        <p14:creationId xmlns:p14="http://schemas.microsoft.com/office/powerpoint/2010/main" val="39159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0"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loss</a:t>
            </a:r>
            <a:endParaRPr lang="en-US" dirty="0"/>
          </a:p>
        </p:txBody>
      </p:sp>
      <p:sp>
        <p:nvSpPr>
          <p:cNvPr id="5" name="TextBox 4"/>
          <p:cNvSpPr txBox="1"/>
          <p:nvPr/>
        </p:nvSpPr>
        <p:spPr>
          <a:xfrm>
            <a:off x="38503" y="1504800"/>
            <a:ext cx="8680247" cy="5622051"/>
          </a:xfrm>
          <a:prstGeom prst="rect">
            <a:avLst/>
          </a:prstGeom>
          <a:noFill/>
        </p:spPr>
        <p:txBody>
          <a:bodyPr wrap="square" rtlCol="0">
            <a:spAutoFit/>
          </a:bodyPr>
          <a:lstStyle/>
          <a:p>
            <a:pPr>
              <a:lnSpc>
                <a:spcPct val="120000"/>
              </a:lnSpc>
            </a:pPr>
            <a:r>
              <a:rPr lang="en-US" sz="2000" dirty="0" smtClean="0">
                <a:solidFill>
                  <a:srgbClr val="775F55"/>
                </a:solidFill>
                <a:latin typeface="Calibri"/>
                <a:cs typeface="Calibri"/>
              </a:rPr>
              <a:t>Link Quality monitoring:</a:t>
            </a:r>
          </a:p>
          <a:p>
            <a:pPr marL="285750" indent="-285750">
              <a:lnSpc>
                <a:spcPct val="120000"/>
              </a:lnSpc>
              <a:buFont typeface="Arial"/>
              <a:buChar char="•"/>
            </a:pPr>
            <a:r>
              <a:rPr lang="en-US" sz="2000" dirty="0" smtClean="0">
                <a:latin typeface="Calibri"/>
                <a:cs typeface="Calibri"/>
              </a:rPr>
              <a:t>Eac</a:t>
            </a:r>
            <a:r>
              <a:rPr lang="en-US" sz="2000" dirty="0">
                <a:latin typeface="Calibri"/>
                <a:cs typeface="Calibri"/>
              </a:rPr>
              <a:t>h node monitors the quality of the link to </a:t>
            </a:r>
            <a:r>
              <a:rPr lang="en-US" sz="2000" dirty="0" smtClean="0">
                <a:latin typeface="Calibri"/>
                <a:cs typeface="Calibri"/>
              </a:rPr>
              <a:t>a subset of its </a:t>
            </a:r>
            <a:r>
              <a:rPr lang="en-US" sz="2000" dirty="0">
                <a:latin typeface="Calibri"/>
                <a:cs typeface="Calibri"/>
              </a:rPr>
              <a:t>neighbors by tracking the proportion of packets received from each </a:t>
            </a:r>
            <a:r>
              <a:rPr lang="en-US" sz="2000" dirty="0" smtClean="0">
                <a:latin typeface="Calibri"/>
                <a:cs typeface="Calibri"/>
              </a:rPr>
              <a:t>neighbor.</a:t>
            </a:r>
          </a:p>
          <a:p>
            <a:pPr marL="285750" indent="-285750">
              <a:lnSpc>
                <a:spcPct val="120000"/>
              </a:lnSpc>
              <a:buFont typeface="Arial"/>
              <a:buChar char="•"/>
            </a:pPr>
            <a:r>
              <a:rPr lang="en-US" sz="2000" dirty="0" smtClean="0">
                <a:latin typeface="Calibri"/>
                <a:cs typeface="Calibri"/>
              </a:rPr>
              <a:t>If a node </a:t>
            </a:r>
            <a:r>
              <a:rPr lang="en-US" sz="2000" i="1" dirty="0" smtClean="0">
                <a:latin typeface="Calibri"/>
                <a:cs typeface="Calibri"/>
              </a:rPr>
              <a:t>n</a:t>
            </a:r>
            <a:r>
              <a:rPr lang="en-US" sz="2000" dirty="0" smtClean="0">
                <a:latin typeface="Calibri"/>
                <a:cs typeface="Calibri"/>
              </a:rPr>
              <a:t> </a:t>
            </a:r>
            <a:r>
              <a:rPr lang="en-US" sz="2000" dirty="0">
                <a:latin typeface="Calibri"/>
                <a:cs typeface="Calibri"/>
              </a:rPr>
              <a:t>observes </a:t>
            </a:r>
            <a:r>
              <a:rPr lang="en-US" sz="2000" dirty="0" smtClean="0">
                <a:latin typeface="Calibri"/>
                <a:cs typeface="Calibri"/>
              </a:rPr>
              <a:t>weak link to its parent </a:t>
            </a:r>
            <a:r>
              <a:rPr lang="en-US" sz="2000" i="1" dirty="0" smtClean="0">
                <a:latin typeface="Calibri"/>
                <a:cs typeface="Calibri"/>
              </a:rPr>
              <a:t>p</a:t>
            </a:r>
            <a:r>
              <a:rPr lang="en-US" sz="2000" dirty="0" smtClean="0">
                <a:latin typeface="Calibri"/>
                <a:cs typeface="Calibri"/>
              </a:rPr>
              <a:t> and better link to </a:t>
            </a:r>
            <a:r>
              <a:rPr lang="en-US" sz="2000" i="1" dirty="0" smtClean="0">
                <a:latin typeface="Calibri"/>
                <a:cs typeface="Calibri"/>
              </a:rPr>
              <a:t>p’</a:t>
            </a:r>
            <a:r>
              <a:rPr lang="en-US" sz="2000" dirty="0" smtClean="0">
                <a:latin typeface="Calibri"/>
                <a:cs typeface="Calibri"/>
              </a:rPr>
              <a:t>, chooses </a:t>
            </a:r>
            <a:r>
              <a:rPr lang="en-US" sz="2000" i="1" dirty="0" smtClean="0">
                <a:latin typeface="Calibri"/>
                <a:cs typeface="Calibri"/>
              </a:rPr>
              <a:t>p’</a:t>
            </a:r>
            <a:r>
              <a:rPr lang="en-US" sz="2000" dirty="0" smtClean="0">
                <a:latin typeface="Calibri"/>
                <a:cs typeface="Calibri"/>
              </a:rPr>
              <a:t> as its new parent.</a:t>
            </a:r>
          </a:p>
          <a:p>
            <a:pPr>
              <a:lnSpc>
                <a:spcPct val="120000"/>
              </a:lnSpc>
            </a:pPr>
            <a:endParaRPr lang="en-US" sz="2000" dirty="0" smtClean="0">
              <a:solidFill>
                <a:srgbClr val="775F55"/>
              </a:solidFill>
              <a:latin typeface="Calibri"/>
              <a:cs typeface="Calibri"/>
            </a:endParaRPr>
          </a:p>
          <a:p>
            <a:pPr>
              <a:lnSpc>
                <a:spcPct val="120000"/>
              </a:lnSpc>
            </a:pPr>
            <a:r>
              <a:rPr lang="en-US" sz="2000" dirty="0" smtClean="0">
                <a:solidFill>
                  <a:srgbClr val="775F55"/>
                </a:solidFill>
                <a:latin typeface="Calibri"/>
                <a:cs typeface="Calibri"/>
              </a:rPr>
              <a:t>Child </a:t>
            </a:r>
            <a:r>
              <a:rPr lang="en-US" sz="2000" dirty="0">
                <a:solidFill>
                  <a:srgbClr val="775F55"/>
                </a:solidFill>
                <a:latin typeface="Calibri"/>
                <a:cs typeface="Calibri"/>
              </a:rPr>
              <a:t>caching:</a:t>
            </a:r>
          </a:p>
          <a:p>
            <a:pPr marL="285750" indent="-285750">
              <a:lnSpc>
                <a:spcPct val="120000"/>
              </a:lnSpc>
              <a:buFont typeface="Arial"/>
              <a:buChar char="•"/>
            </a:pPr>
            <a:r>
              <a:rPr lang="en-US" sz="2000" dirty="0">
                <a:latin typeface="Calibri"/>
                <a:cs typeface="Calibri"/>
              </a:rPr>
              <a:t>Improve quality of aggregates by remember child’s partial state record for some number of states.</a:t>
            </a:r>
          </a:p>
          <a:p>
            <a:pPr>
              <a:lnSpc>
                <a:spcPct val="120000"/>
              </a:lnSpc>
            </a:pPr>
            <a:endParaRPr lang="en-US" sz="2000" dirty="0" smtClean="0">
              <a:solidFill>
                <a:srgbClr val="775F55"/>
              </a:solidFill>
              <a:latin typeface="Calibri"/>
              <a:cs typeface="Calibri"/>
            </a:endParaRPr>
          </a:p>
          <a:p>
            <a:pPr>
              <a:lnSpc>
                <a:spcPct val="120000"/>
              </a:lnSpc>
            </a:pPr>
            <a:r>
              <a:rPr lang="en-US" sz="2000" dirty="0" smtClean="0">
                <a:solidFill>
                  <a:srgbClr val="775F55"/>
                </a:solidFill>
                <a:latin typeface="Calibri"/>
                <a:cs typeface="Calibri"/>
              </a:rPr>
              <a:t>Using </a:t>
            </a:r>
            <a:r>
              <a:rPr lang="en-US" sz="2000" dirty="0">
                <a:solidFill>
                  <a:srgbClr val="775F55"/>
                </a:solidFill>
                <a:latin typeface="Calibri"/>
                <a:cs typeface="Calibri"/>
              </a:rPr>
              <a:t>available redundancy:</a:t>
            </a:r>
          </a:p>
          <a:p>
            <a:pPr marL="285750" indent="-285750">
              <a:lnSpc>
                <a:spcPct val="120000"/>
              </a:lnSpc>
              <a:buFont typeface="Arial"/>
              <a:buChar char="•"/>
            </a:pPr>
            <a:r>
              <a:rPr lang="en-US" sz="2000" dirty="0">
                <a:latin typeface="Calibri"/>
                <a:cs typeface="Calibri"/>
              </a:rPr>
              <a:t>Uses the network topology to Improve quality of aggregates by maintaining multiple parents and sending part of or whole partial state records to each of them</a:t>
            </a:r>
          </a:p>
          <a:p>
            <a:pPr>
              <a:lnSpc>
                <a:spcPct val="120000"/>
              </a:lnSpc>
            </a:pPr>
            <a:endParaRPr lang="en-US" sz="2000" dirty="0" smtClean="0">
              <a:latin typeface="Calibri"/>
              <a:cs typeface="Calibri"/>
            </a:endParaRPr>
          </a:p>
        </p:txBody>
      </p:sp>
    </p:spTree>
    <p:extLst>
      <p:ext uri="{BB962C8B-B14F-4D97-AF65-F5344CB8AC3E}">
        <p14:creationId xmlns:p14="http://schemas.microsoft.com/office/powerpoint/2010/main" val="653779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loss</a:t>
            </a:r>
            <a:endParaRPr lang="en-US" dirty="0"/>
          </a:p>
        </p:txBody>
      </p:sp>
      <p:sp>
        <p:nvSpPr>
          <p:cNvPr id="5" name="TextBox 4"/>
          <p:cNvSpPr txBox="1"/>
          <p:nvPr/>
        </p:nvSpPr>
        <p:spPr>
          <a:xfrm>
            <a:off x="189781" y="1677512"/>
            <a:ext cx="5824716" cy="451406"/>
          </a:xfrm>
          <a:prstGeom prst="rect">
            <a:avLst/>
          </a:prstGeom>
          <a:noFill/>
        </p:spPr>
        <p:txBody>
          <a:bodyPr wrap="square" rtlCol="0">
            <a:spAutoFit/>
          </a:bodyPr>
          <a:lstStyle/>
          <a:p>
            <a:pPr algn="ctr">
              <a:lnSpc>
                <a:spcPct val="120000"/>
              </a:lnSpc>
            </a:pPr>
            <a:r>
              <a:rPr lang="en-US" sz="2000" dirty="0" smtClean="0">
                <a:solidFill>
                  <a:srgbClr val="775F55"/>
                </a:solidFill>
                <a:latin typeface="Calibri"/>
                <a:cs typeface="Calibri"/>
              </a:rPr>
              <a:t>Effect of single loss on various aggregate functions</a:t>
            </a:r>
          </a:p>
        </p:txBody>
      </p:sp>
      <p:grpSp>
        <p:nvGrpSpPr>
          <p:cNvPr id="4" name="Group 3"/>
          <p:cNvGrpSpPr/>
          <p:nvPr/>
        </p:nvGrpSpPr>
        <p:grpSpPr>
          <a:xfrm>
            <a:off x="2449835" y="2408874"/>
            <a:ext cx="4084268" cy="3635214"/>
            <a:chOff x="4667182" y="2540269"/>
            <a:chExt cx="4084268" cy="3635214"/>
          </a:xfrm>
        </p:grpSpPr>
        <p:pic>
          <p:nvPicPr>
            <p:cNvPr id="3" name="Picture 2" descr="Screen Shot 2015-04-01 at 3.15.36 PM.png"/>
            <p:cNvPicPr>
              <a:picLocks noChangeAspect="1"/>
            </p:cNvPicPr>
            <p:nvPr/>
          </p:nvPicPr>
          <p:blipFill rotWithShape="1">
            <a:blip r:embed="rId3">
              <a:extLst>
                <a:ext uri="{28A0092B-C50C-407E-A947-70E740481C1C}">
                  <a14:useLocalDpi xmlns:a14="http://schemas.microsoft.com/office/drawing/2010/main" val="0"/>
                </a:ext>
              </a:extLst>
            </a:blip>
            <a:srcRect l="51421"/>
            <a:stretch/>
          </p:blipFill>
          <p:spPr>
            <a:xfrm>
              <a:off x="4667182" y="2540269"/>
              <a:ext cx="4084268" cy="3635214"/>
            </a:xfrm>
            <a:prstGeom prst="rect">
              <a:avLst/>
            </a:prstGeom>
          </p:spPr>
        </p:pic>
        <p:pic>
          <p:nvPicPr>
            <p:cNvPr id="6" name="Picture 5" descr="Screen Shot 2015-04-01 at 3.15.36 PM.png"/>
            <p:cNvPicPr>
              <a:picLocks noChangeAspect="1"/>
            </p:cNvPicPr>
            <p:nvPr/>
          </p:nvPicPr>
          <p:blipFill rotWithShape="1">
            <a:blip r:embed="rId3">
              <a:extLst>
                <a:ext uri="{28A0092B-C50C-407E-A947-70E740481C1C}">
                  <a14:useLocalDpi xmlns:a14="http://schemas.microsoft.com/office/drawing/2010/main" val="0"/>
                </a:ext>
              </a:extLst>
            </a:blip>
            <a:srcRect l="89872" t="80547"/>
            <a:stretch/>
          </p:blipFill>
          <p:spPr>
            <a:xfrm>
              <a:off x="4753147" y="5468311"/>
              <a:ext cx="851491" cy="707172"/>
            </a:xfrm>
            <a:prstGeom prst="rect">
              <a:avLst/>
            </a:prstGeom>
          </p:spPr>
        </p:pic>
      </p:grpSp>
      <p:cxnSp>
        <p:nvCxnSpPr>
          <p:cNvPr id="8" name="Straight Arrow Connector 7"/>
          <p:cNvCxnSpPr/>
          <p:nvPr/>
        </p:nvCxnSpPr>
        <p:spPr>
          <a:xfrm flipH="1" flipV="1">
            <a:off x="2116751" y="4277582"/>
            <a:ext cx="1138666" cy="50188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0" y="3742020"/>
            <a:ext cx="2277332" cy="923330"/>
          </a:xfrm>
          <a:prstGeom prst="rect">
            <a:avLst/>
          </a:prstGeom>
          <a:noFill/>
        </p:spPr>
        <p:txBody>
          <a:bodyPr wrap="square" rtlCol="0">
            <a:spAutoFit/>
          </a:bodyPr>
          <a:lstStyle/>
          <a:p>
            <a:r>
              <a:rPr lang="en-US" dirty="0" smtClean="0">
                <a:solidFill>
                  <a:schemeClr val="bg2">
                    <a:lumMod val="50000"/>
                  </a:schemeClr>
                </a:solidFill>
              </a:rPr>
              <a:t>MIN insensitive to loss as several nodes are at the true minimum.</a:t>
            </a:r>
          </a:p>
        </p:txBody>
      </p:sp>
      <p:cxnSp>
        <p:nvCxnSpPr>
          <p:cNvPr id="13" name="Straight Arrow Connector 12"/>
          <p:cNvCxnSpPr/>
          <p:nvPr/>
        </p:nvCxnSpPr>
        <p:spPr>
          <a:xfrm flipV="1">
            <a:off x="5839279" y="4277582"/>
            <a:ext cx="934290" cy="4087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6773569" y="3302138"/>
            <a:ext cx="2175179" cy="1477328"/>
          </a:xfrm>
          <a:prstGeom prst="rect">
            <a:avLst/>
          </a:prstGeom>
          <a:noFill/>
        </p:spPr>
        <p:txBody>
          <a:bodyPr wrap="square" rtlCol="0">
            <a:spAutoFit/>
          </a:bodyPr>
          <a:lstStyle/>
          <a:p>
            <a:r>
              <a:rPr lang="en-US" dirty="0" smtClean="0">
                <a:solidFill>
                  <a:schemeClr val="bg2">
                    <a:lumMod val="50000"/>
                  </a:schemeClr>
                </a:solidFill>
              </a:rPr>
              <a:t>MEDIAN and AVERAGE are somewhat sensitive to variation in number of nodes.</a:t>
            </a:r>
          </a:p>
        </p:txBody>
      </p:sp>
    </p:spTree>
    <p:extLst>
      <p:ext uri="{BB962C8B-B14F-4D97-AF65-F5344CB8AC3E}">
        <p14:creationId xmlns:p14="http://schemas.microsoft.com/office/powerpoint/2010/main" val="169525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loss</a:t>
            </a:r>
            <a:endParaRPr lang="en-US" dirty="0"/>
          </a:p>
        </p:txBody>
      </p:sp>
      <p:sp>
        <p:nvSpPr>
          <p:cNvPr id="5" name="TextBox 4"/>
          <p:cNvSpPr txBox="1"/>
          <p:nvPr/>
        </p:nvSpPr>
        <p:spPr>
          <a:xfrm>
            <a:off x="68347" y="1739316"/>
            <a:ext cx="3581871" cy="451406"/>
          </a:xfrm>
          <a:prstGeom prst="rect">
            <a:avLst/>
          </a:prstGeom>
          <a:noFill/>
        </p:spPr>
        <p:txBody>
          <a:bodyPr wrap="square" rtlCol="0">
            <a:spAutoFit/>
          </a:bodyPr>
          <a:lstStyle/>
          <a:p>
            <a:pPr algn="ctr">
              <a:lnSpc>
                <a:spcPct val="120000"/>
              </a:lnSpc>
            </a:pPr>
            <a:r>
              <a:rPr lang="en-US" sz="2000" dirty="0" smtClean="0">
                <a:solidFill>
                  <a:srgbClr val="775F55"/>
                </a:solidFill>
                <a:latin typeface="Calibri"/>
                <a:cs typeface="Calibri"/>
              </a:rPr>
              <a:t>Realistic communication</a:t>
            </a:r>
          </a:p>
        </p:txBody>
      </p:sp>
      <p:pic>
        <p:nvPicPr>
          <p:cNvPr id="4" name="Picture 3" descr="Screen Shot 2015-04-01 at 3.18.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332" y="2414241"/>
            <a:ext cx="5299178" cy="3695680"/>
          </a:xfrm>
          <a:prstGeom prst="rect">
            <a:avLst/>
          </a:prstGeom>
        </p:spPr>
      </p:pic>
      <p:cxnSp>
        <p:nvCxnSpPr>
          <p:cNvPr id="6" name="Straight Arrow Connector 5"/>
          <p:cNvCxnSpPr/>
          <p:nvPr/>
        </p:nvCxnSpPr>
        <p:spPr>
          <a:xfrm flipH="1">
            <a:off x="1622410" y="4262081"/>
            <a:ext cx="191237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194599" y="3742020"/>
            <a:ext cx="1664684" cy="1754327"/>
          </a:xfrm>
          <a:prstGeom prst="rect">
            <a:avLst/>
          </a:prstGeom>
          <a:noFill/>
        </p:spPr>
        <p:txBody>
          <a:bodyPr wrap="square" rtlCol="0">
            <a:spAutoFit/>
          </a:bodyPr>
          <a:lstStyle/>
          <a:p>
            <a:r>
              <a:rPr lang="en-US" dirty="0">
                <a:solidFill>
                  <a:schemeClr val="bg2">
                    <a:lumMod val="50000"/>
                  </a:schemeClr>
                </a:solidFill>
              </a:rPr>
              <a:t>Without caching </a:t>
            </a:r>
            <a:r>
              <a:rPr lang="en-US" dirty="0" smtClean="0">
                <a:solidFill>
                  <a:schemeClr val="bg2">
                    <a:lumMod val="50000"/>
                  </a:schemeClr>
                </a:solidFill>
              </a:rPr>
              <a:t>TAG or even centralized aggregation </a:t>
            </a:r>
            <a:r>
              <a:rPr lang="en-US" dirty="0">
                <a:solidFill>
                  <a:schemeClr val="bg2">
                    <a:lumMod val="50000"/>
                  </a:schemeClr>
                </a:solidFill>
              </a:rPr>
              <a:t>not highly tolerant to </a:t>
            </a:r>
            <a:r>
              <a:rPr lang="en-US" dirty="0" smtClean="0">
                <a:solidFill>
                  <a:schemeClr val="bg2">
                    <a:lumMod val="50000"/>
                  </a:schemeClr>
                </a:solidFill>
              </a:rPr>
              <a:t>loss.</a:t>
            </a:r>
          </a:p>
        </p:txBody>
      </p:sp>
      <p:sp>
        <p:nvSpPr>
          <p:cNvPr id="10" name="Oval 9"/>
          <p:cNvSpPr/>
          <p:nvPr/>
        </p:nvSpPr>
        <p:spPr>
          <a:xfrm>
            <a:off x="5727344" y="3124240"/>
            <a:ext cx="228753" cy="95482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 name="Straight Arrow Connector 10"/>
          <p:cNvCxnSpPr/>
          <p:nvPr/>
        </p:nvCxnSpPr>
        <p:spPr>
          <a:xfrm flipV="1">
            <a:off x="5922084" y="2414241"/>
            <a:ext cx="1450049" cy="8413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866668" y="1767910"/>
            <a:ext cx="2277332" cy="646331"/>
          </a:xfrm>
          <a:prstGeom prst="rect">
            <a:avLst/>
          </a:prstGeom>
          <a:noFill/>
        </p:spPr>
        <p:txBody>
          <a:bodyPr wrap="square" rtlCol="0">
            <a:spAutoFit/>
          </a:bodyPr>
          <a:lstStyle/>
          <a:p>
            <a:r>
              <a:rPr lang="en-US" dirty="0" smtClean="0">
                <a:solidFill>
                  <a:schemeClr val="bg2">
                    <a:lumMod val="50000"/>
                  </a:schemeClr>
                </a:solidFill>
              </a:rPr>
              <a:t>Significant in number of participating nodes.</a:t>
            </a:r>
          </a:p>
        </p:txBody>
      </p:sp>
      <p:sp>
        <p:nvSpPr>
          <p:cNvPr id="13" name="TextBox 12"/>
          <p:cNvSpPr txBox="1"/>
          <p:nvPr/>
        </p:nvSpPr>
        <p:spPr>
          <a:xfrm>
            <a:off x="-291965" y="15922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4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implementation</a:t>
            </a:r>
            <a:endParaRPr lang="en-US" dirty="0"/>
          </a:p>
        </p:txBody>
      </p:sp>
      <p:sp>
        <p:nvSpPr>
          <p:cNvPr id="5" name="TextBox 4"/>
          <p:cNvSpPr txBox="1"/>
          <p:nvPr/>
        </p:nvSpPr>
        <p:spPr>
          <a:xfrm>
            <a:off x="38503" y="1533998"/>
            <a:ext cx="8680247" cy="1559401"/>
          </a:xfrm>
          <a:prstGeom prst="rect">
            <a:avLst/>
          </a:prstGeom>
          <a:noFill/>
        </p:spPr>
        <p:txBody>
          <a:bodyPr wrap="square" rtlCol="0">
            <a:spAutoFit/>
          </a:bodyPr>
          <a:lstStyle/>
          <a:p>
            <a:pPr>
              <a:lnSpc>
                <a:spcPct val="120000"/>
              </a:lnSpc>
            </a:pPr>
            <a:r>
              <a:rPr lang="en-US" sz="2000" dirty="0" smtClean="0">
                <a:solidFill>
                  <a:srgbClr val="775F55"/>
                </a:solidFill>
                <a:latin typeface="Calibri"/>
                <a:cs typeface="Calibri"/>
              </a:rPr>
              <a:t>Set-up:</a:t>
            </a:r>
          </a:p>
          <a:p>
            <a:pPr marL="285750" indent="-285750">
              <a:lnSpc>
                <a:spcPct val="120000"/>
              </a:lnSpc>
              <a:buFont typeface="Arial"/>
              <a:buChar char="•"/>
            </a:pPr>
            <a:r>
              <a:rPr lang="en-US" sz="2000" dirty="0" smtClean="0">
                <a:latin typeface="Calibri"/>
                <a:cs typeface="Calibri"/>
              </a:rPr>
              <a:t>Does not include optimizations.</a:t>
            </a:r>
          </a:p>
          <a:p>
            <a:pPr marL="285750" indent="-285750">
              <a:lnSpc>
                <a:spcPct val="120000"/>
              </a:lnSpc>
              <a:buFont typeface="Arial"/>
              <a:buChar char="•"/>
            </a:pPr>
            <a:r>
              <a:rPr lang="en-US" sz="2000" dirty="0" smtClean="0">
                <a:latin typeface="Calibri"/>
                <a:cs typeface="Calibri"/>
              </a:rPr>
              <a:t>Uses 16 </a:t>
            </a:r>
            <a:r>
              <a:rPr lang="en-US" sz="2000" dirty="0" err="1" smtClean="0">
                <a:latin typeface="Calibri"/>
                <a:cs typeface="Calibri"/>
              </a:rPr>
              <a:t>TinyOS</a:t>
            </a:r>
            <a:r>
              <a:rPr lang="en-US" sz="2000" dirty="0" smtClean="0">
                <a:latin typeface="Calibri"/>
                <a:cs typeface="Calibri"/>
              </a:rPr>
              <a:t> </a:t>
            </a:r>
            <a:r>
              <a:rPr lang="en-US" sz="2000" dirty="0">
                <a:latin typeface="Calibri"/>
                <a:cs typeface="Calibri"/>
              </a:rPr>
              <a:t>Mica motes arranged in a depth four </a:t>
            </a:r>
            <a:r>
              <a:rPr lang="en-US" sz="2000" dirty="0" smtClean="0">
                <a:latin typeface="Calibri"/>
                <a:cs typeface="Calibri"/>
              </a:rPr>
              <a:t>tree.</a:t>
            </a:r>
          </a:p>
          <a:p>
            <a:pPr marL="285750" indent="-285750">
              <a:lnSpc>
                <a:spcPct val="120000"/>
              </a:lnSpc>
              <a:buFont typeface="Arial"/>
              <a:buChar char="•"/>
            </a:pPr>
            <a:endParaRPr lang="en-US" sz="2000" dirty="0" smtClean="0">
              <a:latin typeface="Calibri"/>
              <a:cs typeface="Calibri"/>
            </a:endParaRPr>
          </a:p>
        </p:txBody>
      </p:sp>
      <p:pic>
        <p:nvPicPr>
          <p:cNvPr id="3" name="Picture 2" descr="Screen Shot 2015-04-01 at 3.23.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786" y="2978249"/>
            <a:ext cx="5496881" cy="3879752"/>
          </a:xfrm>
          <a:prstGeom prst="rect">
            <a:avLst/>
          </a:prstGeom>
        </p:spPr>
      </p:pic>
      <p:sp>
        <p:nvSpPr>
          <p:cNvPr id="6" name="Oval 5"/>
          <p:cNvSpPr/>
          <p:nvPr/>
        </p:nvSpPr>
        <p:spPr>
          <a:xfrm>
            <a:off x="2559519" y="3834289"/>
            <a:ext cx="340720" cy="124625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6"/>
          <p:cNvCxnSpPr>
            <a:stCxn id="6" idx="0"/>
          </p:cNvCxnSpPr>
          <p:nvPr/>
        </p:nvCxnSpPr>
        <p:spPr>
          <a:xfrm flipH="1" flipV="1">
            <a:off x="1824786" y="3533020"/>
            <a:ext cx="905093" cy="3012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80000" y="3212812"/>
            <a:ext cx="2277332" cy="646331"/>
          </a:xfrm>
          <a:prstGeom prst="rect">
            <a:avLst/>
          </a:prstGeom>
          <a:noFill/>
        </p:spPr>
        <p:txBody>
          <a:bodyPr wrap="square" rtlCol="0">
            <a:spAutoFit/>
          </a:bodyPr>
          <a:lstStyle/>
          <a:p>
            <a:r>
              <a:rPr lang="en-US" dirty="0" smtClean="0">
                <a:solidFill>
                  <a:schemeClr val="bg2">
                    <a:lumMod val="50000"/>
                  </a:schemeClr>
                </a:solidFill>
              </a:rPr>
              <a:t>Better Quality of aggregation</a:t>
            </a:r>
          </a:p>
        </p:txBody>
      </p:sp>
      <p:sp>
        <p:nvSpPr>
          <p:cNvPr id="11" name="TextBox 10"/>
          <p:cNvSpPr txBox="1"/>
          <p:nvPr/>
        </p:nvSpPr>
        <p:spPr>
          <a:xfrm>
            <a:off x="7259913" y="3547705"/>
            <a:ext cx="1645040" cy="1015663"/>
          </a:xfrm>
          <a:prstGeom prst="rect">
            <a:avLst/>
          </a:prstGeom>
          <a:noFill/>
        </p:spPr>
        <p:txBody>
          <a:bodyPr wrap="square" rtlCol="0">
            <a:spAutoFit/>
          </a:bodyPr>
          <a:lstStyle/>
          <a:p>
            <a:r>
              <a:rPr lang="en-US" sz="2000" dirty="0" smtClean="0">
                <a:solidFill>
                  <a:schemeClr val="bg2">
                    <a:lumMod val="50000"/>
                  </a:schemeClr>
                </a:solidFill>
              </a:rPr>
              <a:t>50% reduction communication</a:t>
            </a:r>
          </a:p>
        </p:txBody>
      </p:sp>
    </p:spTree>
    <p:extLst>
      <p:ext uri="{BB962C8B-B14F-4D97-AF65-F5344CB8AC3E}">
        <p14:creationId xmlns:p14="http://schemas.microsoft.com/office/powerpoint/2010/main" val="29392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7" name="Picture 46" descr="SynapSense-technology-wireless-sensor-network-data-center-imag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761" y="3984345"/>
            <a:ext cx="1660239" cy="1184304"/>
          </a:xfrm>
          <a:prstGeom prst="rect">
            <a:avLst/>
          </a:prstGeom>
        </p:spPr>
      </p:pic>
      <p:pic>
        <p:nvPicPr>
          <p:cNvPr id="48" name="Picture 47" descr="1-wirelesssen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617" y="1509488"/>
            <a:ext cx="1674383" cy="1116604"/>
          </a:xfrm>
          <a:prstGeom prst="rect">
            <a:avLst/>
          </a:prstGeom>
        </p:spPr>
      </p:pic>
      <p:pic>
        <p:nvPicPr>
          <p:cNvPr id="49" name="Picture 48" descr="04-07EarthquakeTowerLrg.jpg"/>
          <p:cNvPicPr>
            <a:picLocks noChangeAspect="1"/>
          </p:cNvPicPr>
          <p:nvPr/>
        </p:nvPicPr>
        <p:blipFill rotWithShape="1">
          <a:blip r:embed="rId5">
            <a:extLst>
              <a:ext uri="{28A0092B-C50C-407E-A947-70E740481C1C}">
                <a14:useLocalDpi xmlns:a14="http://schemas.microsoft.com/office/drawing/2010/main" val="0"/>
              </a:ext>
            </a:extLst>
          </a:blip>
          <a:srcRect l="17387" t="18928" r="43185" b="28139"/>
          <a:stretch/>
        </p:blipFill>
        <p:spPr>
          <a:xfrm>
            <a:off x="7469617" y="2719876"/>
            <a:ext cx="1674383" cy="1264469"/>
          </a:xfrm>
          <a:prstGeom prst="rect">
            <a:avLst/>
          </a:prstGeom>
        </p:spPr>
      </p:pic>
      <p:pic>
        <p:nvPicPr>
          <p:cNvPr id="50" name="Picture 49" descr="reventador-design-m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3872" y="5218729"/>
            <a:ext cx="2766271" cy="1639271"/>
          </a:xfrm>
          <a:prstGeom prst="rect">
            <a:avLst/>
          </a:prstGeom>
        </p:spPr>
      </p:pic>
      <p:sp>
        <p:nvSpPr>
          <p:cNvPr id="52" name="TextBox 51"/>
          <p:cNvSpPr txBox="1"/>
          <p:nvPr/>
        </p:nvSpPr>
        <p:spPr>
          <a:xfrm>
            <a:off x="100509" y="1778424"/>
            <a:ext cx="7291443" cy="1695336"/>
          </a:xfrm>
          <a:prstGeom prst="rect">
            <a:avLst/>
          </a:prstGeom>
          <a:noFill/>
        </p:spPr>
        <p:txBody>
          <a:bodyPr wrap="square" rtlCol="0">
            <a:spAutoFit/>
          </a:bodyPr>
          <a:lstStyle/>
          <a:p>
            <a:pPr marL="285750" indent="-285750">
              <a:lnSpc>
                <a:spcPts val="2460"/>
              </a:lnSpc>
              <a:buFont typeface="Arial"/>
              <a:buChar char="•"/>
            </a:pPr>
            <a:r>
              <a:rPr lang="en-US" dirty="0" smtClean="0">
                <a:latin typeface="Calibri"/>
                <a:cs typeface="Calibri"/>
              </a:rPr>
              <a:t>Used to monitor and collect data about various phenomenon.</a:t>
            </a:r>
          </a:p>
          <a:p>
            <a:pPr marL="742950" lvl="1" indent="-285750">
              <a:lnSpc>
                <a:spcPts val="2460"/>
              </a:lnSpc>
              <a:buFont typeface="Wingdings" charset="2"/>
              <a:buChar char="§"/>
            </a:pPr>
            <a:r>
              <a:rPr lang="en-US" dirty="0" smtClean="0">
                <a:latin typeface="Calibri"/>
                <a:cs typeface="Calibri"/>
              </a:rPr>
              <a:t>Wild-life, volcanoes, data centers, CPU temperatures, buildings.</a:t>
            </a:r>
          </a:p>
          <a:p>
            <a:pPr marL="285750" indent="-285750">
              <a:lnSpc>
                <a:spcPts val="2460"/>
              </a:lnSpc>
              <a:buFont typeface="Arial"/>
              <a:buChar char="•"/>
            </a:pPr>
            <a:r>
              <a:rPr lang="en-US" dirty="0" smtClean="0">
                <a:latin typeface="Calibri"/>
                <a:cs typeface="Calibri"/>
              </a:rPr>
              <a:t>Applications require summary/aggregations rather raw sensor data.  </a:t>
            </a:r>
          </a:p>
          <a:p>
            <a:pPr marL="285750" indent="-285750">
              <a:lnSpc>
                <a:spcPts val="2460"/>
              </a:lnSpc>
              <a:buFont typeface="Arial"/>
              <a:buChar char="•"/>
            </a:pPr>
            <a:r>
              <a:rPr lang="en-US" dirty="0" smtClean="0">
                <a:latin typeface="Calibri"/>
                <a:cs typeface="Calibri"/>
              </a:rPr>
              <a:t>Users may not be well versed with the low-level optimizations.</a:t>
            </a:r>
          </a:p>
          <a:p>
            <a:pPr marL="285750" indent="-285750">
              <a:lnSpc>
                <a:spcPts val="2460"/>
              </a:lnSpc>
              <a:buFont typeface="Arial"/>
              <a:buChar char="•"/>
            </a:pPr>
            <a:r>
              <a:rPr lang="en-US" dirty="0" smtClean="0">
                <a:latin typeface="Calibri"/>
                <a:cs typeface="Calibri"/>
              </a:rPr>
              <a:t>Important to minimize the power consumption.</a:t>
            </a:r>
          </a:p>
        </p:txBody>
      </p:sp>
      <p:sp>
        <p:nvSpPr>
          <p:cNvPr id="53" name="TextBox 52"/>
          <p:cNvSpPr txBox="1"/>
          <p:nvPr/>
        </p:nvSpPr>
        <p:spPr>
          <a:xfrm>
            <a:off x="100509" y="3633549"/>
            <a:ext cx="6065829" cy="2426305"/>
          </a:xfrm>
          <a:prstGeom prst="rect">
            <a:avLst/>
          </a:prstGeom>
          <a:noFill/>
        </p:spPr>
        <p:txBody>
          <a:bodyPr wrap="square" rtlCol="0">
            <a:spAutoFit/>
          </a:bodyPr>
          <a:lstStyle/>
          <a:p>
            <a:pPr>
              <a:lnSpc>
                <a:spcPts val="2560"/>
              </a:lnSpc>
            </a:pPr>
            <a:r>
              <a:rPr lang="en-US" dirty="0" smtClean="0">
                <a:solidFill>
                  <a:srgbClr val="775F55"/>
                </a:solidFill>
                <a:latin typeface="Calibri"/>
                <a:cs typeface="Calibri"/>
              </a:rPr>
              <a:t>How does Tiny </a:t>
            </a:r>
            <a:r>
              <a:rPr lang="en-US" dirty="0" err="1" smtClean="0">
                <a:solidFill>
                  <a:srgbClr val="775F55"/>
                </a:solidFill>
                <a:latin typeface="Calibri"/>
                <a:cs typeface="Calibri"/>
              </a:rPr>
              <a:t>AGgregation</a:t>
            </a:r>
            <a:r>
              <a:rPr lang="en-US" dirty="0" smtClean="0">
                <a:solidFill>
                  <a:srgbClr val="775F55"/>
                </a:solidFill>
                <a:latin typeface="Calibri"/>
                <a:cs typeface="Calibri"/>
              </a:rPr>
              <a:t> service help?:</a:t>
            </a:r>
          </a:p>
          <a:p>
            <a:pPr marL="285750" indent="-285750">
              <a:lnSpc>
                <a:spcPts val="2560"/>
              </a:lnSpc>
              <a:buFont typeface="Arial"/>
              <a:buChar char="•"/>
            </a:pPr>
            <a:r>
              <a:rPr lang="en-US" dirty="0" smtClean="0">
                <a:latin typeface="Calibri"/>
                <a:cs typeface="Calibri"/>
              </a:rPr>
              <a:t>High level language similar to SQL for querying.</a:t>
            </a:r>
          </a:p>
          <a:p>
            <a:pPr marL="285750" indent="-285750">
              <a:lnSpc>
                <a:spcPts val="2560"/>
              </a:lnSpc>
              <a:buFont typeface="Arial"/>
              <a:buChar char="•"/>
            </a:pPr>
            <a:r>
              <a:rPr lang="en-US" dirty="0" smtClean="0">
                <a:latin typeface="Calibri"/>
                <a:cs typeface="Calibri"/>
              </a:rPr>
              <a:t>Distributes the query in the network.</a:t>
            </a:r>
          </a:p>
          <a:p>
            <a:pPr marL="285750" indent="-285750">
              <a:lnSpc>
                <a:spcPts val="2560"/>
              </a:lnSpc>
              <a:buFont typeface="Arial"/>
              <a:buChar char="•"/>
            </a:pPr>
            <a:r>
              <a:rPr lang="en-US" dirty="0" smtClean="0">
                <a:latin typeface="Calibri"/>
                <a:cs typeface="Calibri"/>
              </a:rPr>
              <a:t>Queries executed to reduce communication and power.</a:t>
            </a:r>
          </a:p>
          <a:p>
            <a:pPr marL="285750" indent="-285750">
              <a:lnSpc>
                <a:spcPts val="2560"/>
              </a:lnSpc>
              <a:buFont typeface="Arial"/>
              <a:buChar char="•"/>
            </a:pPr>
            <a:r>
              <a:rPr lang="en-US" dirty="0" smtClean="0">
                <a:latin typeface="Calibri"/>
                <a:cs typeface="Calibri"/>
              </a:rPr>
              <a:t>Enables in-network aggregation of the results.</a:t>
            </a:r>
          </a:p>
          <a:p>
            <a:pPr marL="285750" indent="-285750">
              <a:lnSpc>
                <a:spcPts val="2560"/>
              </a:lnSpc>
              <a:buFont typeface="Arial"/>
              <a:buChar char="•"/>
            </a:pPr>
            <a:r>
              <a:rPr lang="en-US" dirty="0" smtClean="0">
                <a:latin typeface="Calibri"/>
                <a:cs typeface="Calibri"/>
              </a:rPr>
              <a:t>Order </a:t>
            </a:r>
            <a:r>
              <a:rPr lang="en-US" dirty="0">
                <a:latin typeface="Calibri"/>
                <a:cs typeface="Calibri"/>
              </a:rPr>
              <a:t>of magnitude reduction in communication compared to centralized </a:t>
            </a:r>
            <a:r>
              <a:rPr lang="en-US" dirty="0" smtClean="0">
                <a:latin typeface="Calibri"/>
                <a:cs typeface="Calibri"/>
              </a:rPr>
              <a:t>approach.</a:t>
            </a:r>
          </a:p>
        </p:txBody>
      </p:sp>
    </p:spTree>
    <p:extLst>
      <p:ext uri="{BB962C8B-B14F-4D97-AF65-F5344CB8AC3E}">
        <p14:creationId xmlns:p14="http://schemas.microsoft.com/office/powerpoint/2010/main" val="3475030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TextBox 4"/>
          <p:cNvSpPr txBox="1"/>
          <p:nvPr/>
        </p:nvSpPr>
        <p:spPr>
          <a:xfrm>
            <a:off x="38503" y="1694587"/>
            <a:ext cx="8680247" cy="3434787"/>
          </a:xfrm>
          <a:prstGeom prst="rect">
            <a:avLst/>
          </a:prstGeom>
          <a:noFill/>
        </p:spPr>
        <p:txBody>
          <a:bodyPr wrap="square" rtlCol="0">
            <a:spAutoFit/>
          </a:bodyPr>
          <a:lstStyle/>
          <a:p>
            <a:pPr marL="285750" indent="-285750">
              <a:lnSpc>
                <a:spcPct val="130000"/>
              </a:lnSpc>
              <a:buFont typeface="Arial"/>
              <a:buChar char="•"/>
            </a:pPr>
            <a:r>
              <a:rPr lang="en-US" sz="2400" dirty="0" smtClean="0">
                <a:latin typeface="Calibri"/>
                <a:cs typeface="Calibri"/>
              </a:rPr>
              <a:t>Offers significant reduction in network </a:t>
            </a:r>
            <a:r>
              <a:rPr lang="en-US" sz="2400" dirty="0">
                <a:latin typeface="Calibri"/>
                <a:cs typeface="Calibri"/>
              </a:rPr>
              <a:t>communication. </a:t>
            </a:r>
            <a:r>
              <a:rPr lang="en-US" sz="2400" dirty="0" smtClean="0">
                <a:latin typeface="Calibri"/>
                <a:cs typeface="Calibri"/>
              </a:rPr>
              <a:t>A </a:t>
            </a:r>
            <a:r>
              <a:rPr lang="en-US" sz="2400" dirty="0">
                <a:latin typeface="Calibri"/>
                <a:cs typeface="Calibri"/>
              </a:rPr>
              <a:t>node </a:t>
            </a:r>
            <a:r>
              <a:rPr lang="en-US" sz="2400" dirty="0" smtClean="0">
                <a:latin typeface="Calibri"/>
                <a:cs typeface="Calibri"/>
              </a:rPr>
              <a:t>needs to </a:t>
            </a:r>
            <a:r>
              <a:rPr lang="en-US" sz="2400" dirty="0">
                <a:latin typeface="Calibri"/>
                <a:cs typeface="Calibri"/>
              </a:rPr>
              <a:t>transmit only once per epoch</a:t>
            </a:r>
            <a:r>
              <a:rPr lang="en-US" sz="2400" dirty="0" smtClean="0">
                <a:latin typeface="Calibri"/>
                <a:cs typeface="Calibri"/>
              </a:rPr>
              <a:t>.</a:t>
            </a:r>
          </a:p>
          <a:p>
            <a:pPr marL="285750" indent="-285750">
              <a:lnSpc>
                <a:spcPct val="130000"/>
              </a:lnSpc>
              <a:buFont typeface="Arial"/>
              <a:buChar char="•"/>
            </a:pPr>
            <a:r>
              <a:rPr lang="en-US" sz="2400" dirty="0" smtClean="0">
                <a:latin typeface="Calibri"/>
                <a:cs typeface="Calibri"/>
              </a:rPr>
              <a:t>Improves the ability to tolerate losses.</a:t>
            </a:r>
          </a:p>
          <a:p>
            <a:pPr marL="285750" indent="-285750">
              <a:lnSpc>
                <a:spcPct val="130000"/>
              </a:lnSpc>
              <a:buFont typeface="Arial"/>
              <a:buChar char="•"/>
            </a:pPr>
            <a:r>
              <a:rPr lang="en-US" sz="2400" dirty="0" smtClean="0">
                <a:latin typeface="Calibri"/>
                <a:cs typeface="Calibri"/>
              </a:rPr>
              <a:t>Epochs provide a convenient mechanism to put CPU to sleep.</a:t>
            </a:r>
          </a:p>
          <a:p>
            <a:pPr marL="285750" indent="-285750">
              <a:lnSpc>
                <a:spcPct val="130000"/>
              </a:lnSpc>
              <a:buFont typeface="Arial"/>
              <a:buChar char="•"/>
            </a:pPr>
            <a:r>
              <a:rPr lang="en-US" sz="2400" dirty="0" smtClean="0">
                <a:latin typeface="Calibri"/>
                <a:cs typeface="Calibri"/>
              </a:rPr>
              <a:t>Offers up to an order of magnitude reduction in bandwidth consumption.</a:t>
            </a:r>
          </a:p>
          <a:p>
            <a:pPr marL="285750" indent="-285750">
              <a:lnSpc>
                <a:spcPct val="130000"/>
              </a:lnSpc>
              <a:buFont typeface="Arial"/>
              <a:buChar char="•"/>
            </a:pPr>
            <a:r>
              <a:rPr lang="en-US" sz="2400" dirty="0" smtClean="0">
                <a:latin typeface="Calibri"/>
                <a:cs typeface="Calibri"/>
              </a:rPr>
              <a:t>Simple declarative query interface</a:t>
            </a:r>
          </a:p>
        </p:txBody>
      </p:sp>
    </p:spTree>
    <p:extLst>
      <p:ext uri="{BB962C8B-B14F-4D97-AF65-F5344CB8AC3E}">
        <p14:creationId xmlns:p14="http://schemas.microsoft.com/office/powerpoint/2010/main" val="3447700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&amp; Cons</a:t>
            </a:r>
            <a:endParaRPr lang="en-US" dirty="0"/>
          </a:p>
        </p:txBody>
      </p:sp>
      <p:sp>
        <p:nvSpPr>
          <p:cNvPr id="5" name="TextBox 4"/>
          <p:cNvSpPr txBox="1"/>
          <p:nvPr/>
        </p:nvSpPr>
        <p:spPr>
          <a:xfrm>
            <a:off x="38503" y="1694587"/>
            <a:ext cx="8680247" cy="1928733"/>
          </a:xfrm>
          <a:prstGeom prst="rect">
            <a:avLst/>
          </a:prstGeom>
          <a:noFill/>
        </p:spPr>
        <p:txBody>
          <a:bodyPr wrap="square" rtlCol="0">
            <a:spAutoFit/>
          </a:bodyPr>
          <a:lstStyle/>
          <a:p>
            <a:pPr>
              <a:lnSpc>
                <a:spcPct val="120000"/>
              </a:lnSpc>
            </a:pPr>
            <a:r>
              <a:rPr lang="en-US" sz="2000" dirty="0" smtClean="0">
                <a:solidFill>
                  <a:srgbClr val="775F55"/>
                </a:solidFill>
                <a:latin typeface="Calibri"/>
                <a:cs typeface="Calibri"/>
              </a:rPr>
              <a:t>Pros:</a:t>
            </a:r>
          </a:p>
          <a:p>
            <a:pPr marL="285750" indent="-285750">
              <a:lnSpc>
                <a:spcPct val="120000"/>
              </a:lnSpc>
              <a:buFont typeface="Arial"/>
              <a:buChar char="•"/>
            </a:pPr>
            <a:r>
              <a:rPr lang="en-US" sz="2000" dirty="0" smtClean="0">
                <a:latin typeface="Calibri"/>
                <a:cs typeface="Calibri"/>
              </a:rPr>
              <a:t>Offers an order of magnitude reduction in network communication.</a:t>
            </a:r>
          </a:p>
          <a:p>
            <a:pPr marL="285750" indent="-285750">
              <a:lnSpc>
                <a:spcPct val="120000"/>
              </a:lnSpc>
              <a:buFont typeface="Arial"/>
              <a:buChar char="•"/>
            </a:pPr>
            <a:r>
              <a:rPr lang="en-US" sz="2000" dirty="0" smtClean="0">
                <a:latin typeface="Calibri"/>
                <a:cs typeface="Calibri"/>
              </a:rPr>
              <a:t>Provides mechanisms to tolerate losses and improve quality of aggregates.</a:t>
            </a:r>
          </a:p>
          <a:p>
            <a:pPr marL="285750" indent="-285750">
              <a:lnSpc>
                <a:spcPct val="120000"/>
              </a:lnSpc>
              <a:buFont typeface="Arial"/>
              <a:buChar char="•"/>
            </a:pPr>
            <a:r>
              <a:rPr lang="en-US" sz="2000" dirty="0" smtClean="0">
                <a:latin typeface="Calibri"/>
                <a:cs typeface="Calibri"/>
              </a:rPr>
              <a:t>SQL-like syntax for query makes it easy to use.</a:t>
            </a:r>
          </a:p>
          <a:p>
            <a:pPr marL="285750" indent="-285750">
              <a:lnSpc>
                <a:spcPct val="120000"/>
              </a:lnSpc>
              <a:buFont typeface="Arial"/>
              <a:buChar char="•"/>
            </a:pPr>
            <a:endParaRPr lang="en-US" sz="2000" dirty="0" smtClean="0">
              <a:latin typeface="Calibri"/>
              <a:cs typeface="Calibri"/>
            </a:endParaRPr>
          </a:p>
        </p:txBody>
      </p:sp>
      <p:sp>
        <p:nvSpPr>
          <p:cNvPr id="8" name="TextBox 7"/>
          <p:cNvSpPr txBox="1"/>
          <p:nvPr/>
        </p:nvSpPr>
        <p:spPr>
          <a:xfrm>
            <a:off x="38503" y="3423696"/>
            <a:ext cx="8680247" cy="2667397"/>
          </a:xfrm>
          <a:prstGeom prst="rect">
            <a:avLst/>
          </a:prstGeom>
          <a:noFill/>
        </p:spPr>
        <p:txBody>
          <a:bodyPr wrap="square" rtlCol="0">
            <a:spAutoFit/>
          </a:bodyPr>
          <a:lstStyle/>
          <a:p>
            <a:pPr>
              <a:lnSpc>
                <a:spcPct val="120000"/>
              </a:lnSpc>
            </a:pPr>
            <a:r>
              <a:rPr lang="en-US" sz="2000" dirty="0" smtClean="0">
                <a:solidFill>
                  <a:srgbClr val="775F55"/>
                </a:solidFill>
                <a:latin typeface="Calibri"/>
                <a:cs typeface="Calibri"/>
              </a:rPr>
              <a:t>Cons:</a:t>
            </a:r>
          </a:p>
          <a:p>
            <a:pPr marL="285750" indent="-285750">
              <a:lnSpc>
                <a:spcPct val="120000"/>
              </a:lnSpc>
              <a:buFont typeface="Arial"/>
              <a:buChar char="•"/>
            </a:pPr>
            <a:r>
              <a:rPr lang="en-US" sz="2000" dirty="0" smtClean="0">
                <a:latin typeface="Calibri"/>
                <a:cs typeface="Calibri"/>
              </a:rPr>
              <a:t>The simulation is too simplified as it doesn’t account for power, CPU and other important aspects.</a:t>
            </a:r>
          </a:p>
          <a:p>
            <a:pPr marL="285750" indent="-285750">
              <a:lnSpc>
                <a:spcPct val="120000"/>
              </a:lnSpc>
              <a:buFont typeface="Arial"/>
              <a:buChar char="•"/>
            </a:pPr>
            <a:r>
              <a:rPr lang="en-US" sz="2000" dirty="0" smtClean="0">
                <a:latin typeface="Calibri"/>
                <a:cs typeface="Calibri"/>
              </a:rPr>
              <a:t>The prototype implementation consisted of merely 16 motes.</a:t>
            </a:r>
          </a:p>
          <a:p>
            <a:pPr marL="285750" indent="-285750">
              <a:lnSpc>
                <a:spcPct val="120000"/>
              </a:lnSpc>
              <a:buFont typeface="Arial"/>
              <a:buChar char="•"/>
            </a:pPr>
            <a:r>
              <a:rPr lang="en-US" sz="2000" dirty="0" smtClean="0">
                <a:latin typeface="Calibri"/>
                <a:cs typeface="Calibri"/>
              </a:rPr>
              <a:t>It is unclear on what the interval value should be when forwarding the query.</a:t>
            </a:r>
          </a:p>
          <a:p>
            <a:pPr marL="285750" indent="-285750">
              <a:lnSpc>
                <a:spcPct val="120000"/>
              </a:lnSpc>
              <a:buFont typeface="Arial"/>
              <a:buChar char="•"/>
            </a:pPr>
            <a:r>
              <a:rPr lang="en-US" sz="2000" dirty="0" smtClean="0">
                <a:latin typeface="Calibri"/>
                <a:cs typeface="Calibri"/>
              </a:rPr>
              <a:t>Malicious nodes can corrupt/falsify the aggregates.</a:t>
            </a:r>
          </a:p>
          <a:p>
            <a:pPr marL="285750" indent="-285750">
              <a:lnSpc>
                <a:spcPct val="120000"/>
              </a:lnSpc>
              <a:buFont typeface="Arial"/>
              <a:buChar char="•"/>
            </a:pPr>
            <a:endParaRPr lang="en-US" sz="2000" dirty="0" smtClean="0">
              <a:latin typeface="Calibri"/>
              <a:cs typeface="Calibri"/>
            </a:endParaRPr>
          </a:p>
        </p:txBody>
      </p:sp>
    </p:spTree>
    <p:extLst>
      <p:ext uri="{BB962C8B-B14F-4D97-AF65-F5344CB8AC3E}">
        <p14:creationId xmlns:p14="http://schemas.microsoft.com/office/powerpoint/2010/main" val="3447700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Box 2"/>
          <p:cNvSpPr txBox="1"/>
          <p:nvPr/>
        </p:nvSpPr>
        <p:spPr>
          <a:xfrm>
            <a:off x="38503" y="1694587"/>
            <a:ext cx="8680247" cy="4512004"/>
          </a:xfrm>
          <a:prstGeom prst="rect">
            <a:avLst/>
          </a:prstGeom>
          <a:noFill/>
        </p:spPr>
        <p:txBody>
          <a:bodyPr wrap="square" rtlCol="0">
            <a:spAutoFit/>
          </a:bodyPr>
          <a:lstStyle/>
          <a:p>
            <a:pPr marL="285750" indent="-285750">
              <a:lnSpc>
                <a:spcPct val="120000"/>
              </a:lnSpc>
              <a:buFont typeface="Arial"/>
              <a:buChar char="•"/>
            </a:pPr>
            <a:r>
              <a:rPr lang="en-US" sz="2400" dirty="0" smtClean="0">
                <a:latin typeface="Calibri"/>
                <a:cs typeface="Calibri"/>
              </a:rPr>
              <a:t>Evaluation:</a:t>
            </a:r>
          </a:p>
          <a:p>
            <a:pPr marL="742950" lvl="1" indent="-285750">
              <a:lnSpc>
                <a:spcPct val="120000"/>
              </a:lnSpc>
              <a:buFont typeface="Arial"/>
              <a:buChar char="•"/>
            </a:pPr>
            <a:r>
              <a:rPr lang="en-US" sz="2400" dirty="0" smtClean="0">
                <a:latin typeface="Calibri"/>
                <a:cs typeface="Calibri"/>
              </a:rPr>
              <a:t>Not a through evaluation.</a:t>
            </a:r>
          </a:p>
          <a:p>
            <a:pPr marL="742950" lvl="1" indent="-285750">
              <a:lnSpc>
                <a:spcPct val="120000"/>
              </a:lnSpc>
              <a:buFont typeface="Arial"/>
              <a:buChar char="•"/>
            </a:pPr>
            <a:r>
              <a:rPr lang="en-US" sz="2400" dirty="0" err="1" smtClean="0">
                <a:latin typeface="Calibri"/>
                <a:cs typeface="Calibri"/>
              </a:rPr>
              <a:t>Doesn</a:t>
            </a:r>
            <a:r>
              <a:rPr lang="fr-FR" sz="2400" dirty="0" smtClean="0">
                <a:latin typeface="Calibri"/>
                <a:cs typeface="Calibri"/>
              </a:rPr>
              <a:t>’</a:t>
            </a:r>
            <a:r>
              <a:rPr lang="en-US" sz="2400" dirty="0" smtClean="0">
                <a:latin typeface="Calibri"/>
                <a:cs typeface="Calibri"/>
              </a:rPr>
              <a:t>t consider power consumption, CPU utilization and radio contention in simulated evaluation.</a:t>
            </a:r>
          </a:p>
          <a:p>
            <a:pPr marL="285750" indent="-285750">
              <a:lnSpc>
                <a:spcPct val="120000"/>
              </a:lnSpc>
              <a:buFont typeface="Arial"/>
              <a:buChar char="•"/>
            </a:pPr>
            <a:r>
              <a:rPr lang="en-US" sz="2400" dirty="0" smtClean="0">
                <a:latin typeface="Calibri"/>
                <a:cs typeface="Calibri"/>
              </a:rPr>
              <a:t>Malicious Nodes can corrupt aggregation values.</a:t>
            </a:r>
          </a:p>
          <a:p>
            <a:pPr marL="285750" indent="-285750">
              <a:lnSpc>
                <a:spcPct val="120000"/>
              </a:lnSpc>
              <a:buFont typeface="Arial"/>
              <a:buChar char="•"/>
            </a:pPr>
            <a:r>
              <a:rPr lang="en-US" sz="2400" dirty="0" smtClean="0">
                <a:latin typeface="Calibri"/>
                <a:cs typeface="Calibri"/>
              </a:rPr>
              <a:t> Affects of stale caches are not considered.</a:t>
            </a:r>
          </a:p>
          <a:p>
            <a:pPr marL="285750" indent="-285750">
              <a:lnSpc>
                <a:spcPct val="120000"/>
              </a:lnSpc>
              <a:buFont typeface="Arial"/>
              <a:buChar char="•"/>
            </a:pPr>
            <a:r>
              <a:rPr lang="en-US" sz="2400" dirty="0" smtClean="0">
                <a:latin typeface="Calibri"/>
                <a:cs typeface="Calibri"/>
              </a:rPr>
              <a:t>Tree based topology:</a:t>
            </a:r>
          </a:p>
          <a:p>
            <a:pPr marL="742950" lvl="1" indent="-285750">
              <a:lnSpc>
                <a:spcPct val="120000"/>
              </a:lnSpc>
              <a:buFont typeface="Arial"/>
              <a:buChar char="•"/>
            </a:pPr>
            <a:r>
              <a:rPr lang="en-US" sz="2400" dirty="0" smtClean="0">
                <a:latin typeface="Calibri"/>
                <a:cs typeface="Calibri"/>
              </a:rPr>
              <a:t>Require extra communication to form the tree.</a:t>
            </a:r>
          </a:p>
          <a:p>
            <a:pPr marL="742950" lvl="1" indent="-285750">
              <a:lnSpc>
                <a:spcPct val="120000"/>
              </a:lnSpc>
              <a:buFont typeface="Arial"/>
              <a:buChar char="•"/>
            </a:pPr>
            <a:r>
              <a:rPr lang="en-US" sz="2400" dirty="0" smtClean="0">
                <a:latin typeface="Calibri"/>
                <a:cs typeface="Calibri"/>
              </a:rPr>
              <a:t>Failure prone.</a:t>
            </a:r>
          </a:p>
          <a:p>
            <a:pPr marL="285750" indent="-285750">
              <a:lnSpc>
                <a:spcPct val="120000"/>
              </a:lnSpc>
              <a:buFont typeface="Arial"/>
              <a:buChar char="•"/>
            </a:pPr>
            <a:endParaRPr lang="en-US" sz="2400" dirty="0" smtClean="0">
              <a:latin typeface="Calibri"/>
              <a:cs typeface="Calibri"/>
            </a:endParaRPr>
          </a:p>
        </p:txBody>
      </p:sp>
    </p:spTree>
    <p:extLst>
      <p:ext uri="{BB962C8B-B14F-4D97-AF65-F5344CB8AC3E}">
        <p14:creationId xmlns:p14="http://schemas.microsoft.com/office/powerpoint/2010/main" val="2707331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5" name="Picture 4" descr="Motes_sm.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89391" y="3557624"/>
            <a:ext cx="4414563" cy="3310922"/>
          </a:xfrm>
          <a:prstGeom prst="rect">
            <a:avLst/>
          </a:prstGeom>
        </p:spPr>
      </p:pic>
      <p:sp>
        <p:nvSpPr>
          <p:cNvPr id="7" name="TextBox 6"/>
          <p:cNvSpPr txBox="1"/>
          <p:nvPr/>
        </p:nvSpPr>
        <p:spPr>
          <a:xfrm>
            <a:off x="210154" y="1608014"/>
            <a:ext cx="4879237" cy="2571217"/>
          </a:xfrm>
          <a:prstGeom prst="rect">
            <a:avLst/>
          </a:prstGeom>
          <a:noFill/>
        </p:spPr>
        <p:txBody>
          <a:bodyPr wrap="square" rtlCol="0">
            <a:spAutoFit/>
          </a:bodyPr>
          <a:lstStyle/>
          <a:p>
            <a:pPr>
              <a:lnSpc>
                <a:spcPts val="2460"/>
              </a:lnSpc>
            </a:pPr>
            <a:r>
              <a:rPr lang="en-US" dirty="0" smtClean="0">
                <a:solidFill>
                  <a:srgbClr val="775F55"/>
                </a:solidFill>
                <a:latin typeface="Calibri"/>
                <a:cs typeface="Calibri"/>
              </a:rPr>
              <a:t>Smart Sensors:</a:t>
            </a:r>
          </a:p>
          <a:p>
            <a:pPr marL="285750" indent="-285750">
              <a:lnSpc>
                <a:spcPts val="2460"/>
              </a:lnSpc>
              <a:buFont typeface="Arial"/>
              <a:buChar char="•"/>
            </a:pPr>
            <a:r>
              <a:rPr lang="en-US" dirty="0" smtClean="0">
                <a:latin typeface="Calibri"/>
                <a:cs typeface="Calibri"/>
              </a:rPr>
              <a:t>Wireless, Battery powered.</a:t>
            </a:r>
          </a:p>
          <a:p>
            <a:pPr marL="285750" indent="-285750">
              <a:lnSpc>
                <a:spcPts val="2460"/>
              </a:lnSpc>
              <a:buFont typeface="Arial"/>
              <a:buChar char="•"/>
            </a:pPr>
            <a:r>
              <a:rPr lang="en-US" dirty="0" smtClean="0">
                <a:latin typeface="Calibri"/>
                <a:cs typeface="Calibri"/>
              </a:rPr>
              <a:t>Really small around 2cm x 4cm x 1cm.</a:t>
            </a:r>
          </a:p>
          <a:p>
            <a:pPr marL="285750" indent="-285750">
              <a:lnSpc>
                <a:spcPts val="2460"/>
              </a:lnSpc>
              <a:buFont typeface="Arial"/>
              <a:buChar char="•"/>
            </a:pPr>
            <a:r>
              <a:rPr lang="en-US" dirty="0">
                <a:latin typeface="Calibri"/>
                <a:cs typeface="Calibri"/>
              </a:rPr>
              <a:t>Motes by UC </a:t>
            </a:r>
            <a:r>
              <a:rPr lang="en-US" dirty="0" smtClean="0">
                <a:latin typeface="Calibri"/>
                <a:cs typeface="Calibri"/>
              </a:rPr>
              <a:t>Berkeley.</a:t>
            </a:r>
          </a:p>
          <a:p>
            <a:pPr marL="285750" indent="-285750">
              <a:lnSpc>
                <a:spcPts val="2360"/>
              </a:lnSpc>
              <a:buFont typeface="Arial"/>
              <a:buChar char="•"/>
            </a:pPr>
            <a:r>
              <a:rPr lang="en-US" dirty="0" smtClean="0">
                <a:latin typeface="Calibri"/>
                <a:cs typeface="Calibri"/>
              </a:rPr>
              <a:t>Single</a:t>
            </a:r>
            <a:r>
              <a:rPr lang="en-US" dirty="0">
                <a:latin typeface="Calibri"/>
                <a:cs typeface="Calibri"/>
              </a:rPr>
              <a:t>-channel half-duplex radio.</a:t>
            </a:r>
          </a:p>
          <a:p>
            <a:pPr marL="285750" indent="-285750">
              <a:lnSpc>
                <a:spcPts val="2360"/>
              </a:lnSpc>
              <a:buFont typeface="Arial"/>
              <a:buChar char="•"/>
            </a:pPr>
            <a:r>
              <a:rPr lang="en-US" dirty="0" smtClean="0">
                <a:latin typeface="Calibri"/>
                <a:cs typeface="Calibri"/>
              </a:rPr>
              <a:t>Unreliable </a:t>
            </a:r>
            <a:r>
              <a:rPr lang="en-US" dirty="0">
                <a:latin typeface="Calibri"/>
                <a:cs typeface="Calibri"/>
              </a:rPr>
              <a:t>message delivery</a:t>
            </a:r>
            <a:r>
              <a:rPr lang="en-US" dirty="0" smtClean="0">
                <a:latin typeface="Calibri"/>
                <a:cs typeface="Calibri"/>
              </a:rPr>
              <a:t>.</a:t>
            </a:r>
          </a:p>
          <a:p>
            <a:pPr marL="285750" indent="-285750">
              <a:lnSpc>
                <a:spcPts val="2360"/>
              </a:lnSpc>
              <a:buFont typeface="Arial"/>
              <a:buChar char="•"/>
            </a:pPr>
            <a:endParaRPr lang="en-US" dirty="0">
              <a:latin typeface="Calibri"/>
              <a:cs typeface="Calibri"/>
            </a:endParaRPr>
          </a:p>
          <a:p>
            <a:pPr marL="285750" indent="-285750">
              <a:lnSpc>
                <a:spcPts val="2460"/>
              </a:lnSpc>
              <a:buFont typeface="Arial"/>
              <a:buChar char="•"/>
            </a:pPr>
            <a:endParaRPr lang="en-US" dirty="0" smtClean="0">
              <a:latin typeface="Calibri"/>
              <a:cs typeface="Calibri"/>
            </a:endParaRPr>
          </a:p>
        </p:txBody>
      </p:sp>
      <p:sp>
        <p:nvSpPr>
          <p:cNvPr id="12" name="TextBox 11"/>
          <p:cNvSpPr txBox="1"/>
          <p:nvPr/>
        </p:nvSpPr>
        <p:spPr>
          <a:xfrm>
            <a:off x="210155" y="3766622"/>
            <a:ext cx="5059825" cy="2206587"/>
          </a:xfrm>
          <a:prstGeom prst="rect">
            <a:avLst/>
          </a:prstGeom>
          <a:noFill/>
        </p:spPr>
        <p:txBody>
          <a:bodyPr wrap="square" rtlCol="0">
            <a:spAutoFit/>
          </a:bodyPr>
          <a:lstStyle/>
          <a:p>
            <a:pPr>
              <a:lnSpc>
                <a:spcPts val="2360"/>
              </a:lnSpc>
            </a:pPr>
            <a:r>
              <a:rPr lang="en-US" dirty="0" smtClean="0">
                <a:solidFill>
                  <a:srgbClr val="775F55"/>
                </a:solidFill>
                <a:latin typeface="Calibri"/>
                <a:cs typeface="Calibri"/>
              </a:rPr>
              <a:t>Battery capabilities on motes:</a:t>
            </a:r>
          </a:p>
          <a:p>
            <a:pPr marL="285750" indent="-285750">
              <a:lnSpc>
                <a:spcPts val="2360"/>
              </a:lnSpc>
              <a:buFont typeface="Arial"/>
              <a:buChar char="•"/>
            </a:pPr>
            <a:r>
              <a:rPr lang="en-US" dirty="0" smtClean="0">
                <a:latin typeface="Calibri"/>
                <a:cs typeface="Calibri"/>
              </a:rPr>
              <a:t>Small batteries: AA battery packs or coin cells.</a:t>
            </a:r>
          </a:p>
          <a:p>
            <a:pPr marL="285750" indent="-285750">
              <a:lnSpc>
                <a:spcPts val="2360"/>
              </a:lnSpc>
              <a:buFont typeface="Arial"/>
              <a:buChar char="•"/>
            </a:pPr>
            <a:r>
              <a:rPr lang="en-US" dirty="0" smtClean="0">
                <a:latin typeface="Calibri"/>
                <a:cs typeface="Calibri"/>
              </a:rPr>
              <a:t>Radio communication dominates the battery consumptions on the motes.</a:t>
            </a:r>
          </a:p>
          <a:p>
            <a:pPr marL="742950" lvl="1" indent="-285750">
              <a:lnSpc>
                <a:spcPts val="2360"/>
              </a:lnSpc>
              <a:buFont typeface="Wingdings" charset="2"/>
              <a:buChar char="§"/>
            </a:pPr>
            <a:r>
              <a:rPr lang="en-US" dirty="0" smtClean="0">
                <a:latin typeface="Calibri"/>
                <a:cs typeface="Calibri"/>
              </a:rPr>
              <a:t>Power consumption: Transmission of single bit ≈ 800 instructions.</a:t>
            </a:r>
          </a:p>
          <a:p>
            <a:pPr marL="285750" indent="-285750">
              <a:lnSpc>
                <a:spcPts val="2360"/>
              </a:lnSpc>
              <a:buFont typeface="Arial"/>
              <a:buChar char="•"/>
            </a:pPr>
            <a:r>
              <a:rPr lang="en-US" dirty="0" smtClean="0">
                <a:latin typeface="Calibri"/>
                <a:cs typeface="Calibri"/>
              </a:rPr>
              <a:t>Calls for power conserving algorithms.</a:t>
            </a:r>
          </a:p>
        </p:txBody>
      </p:sp>
    </p:spTree>
    <p:extLst>
      <p:ext uri="{BB962C8B-B14F-4D97-AF65-F5344CB8AC3E}">
        <p14:creationId xmlns:p14="http://schemas.microsoft.com/office/powerpoint/2010/main" val="3391939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7" name="TextBox 6"/>
          <p:cNvSpPr txBox="1"/>
          <p:nvPr/>
        </p:nvSpPr>
        <p:spPr>
          <a:xfrm>
            <a:off x="210154" y="1554573"/>
            <a:ext cx="5429718" cy="1323439"/>
          </a:xfrm>
          <a:prstGeom prst="rect">
            <a:avLst/>
          </a:prstGeom>
          <a:noFill/>
        </p:spPr>
        <p:txBody>
          <a:bodyPr wrap="square" rtlCol="0">
            <a:spAutoFit/>
          </a:bodyPr>
          <a:lstStyle/>
          <a:p>
            <a:pPr>
              <a:lnSpc>
                <a:spcPts val="2360"/>
              </a:lnSpc>
            </a:pPr>
            <a:r>
              <a:rPr lang="en-US" dirty="0" smtClean="0">
                <a:solidFill>
                  <a:srgbClr val="775F55"/>
                </a:solidFill>
                <a:latin typeface="Calibri"/>
                <a:cs typeface="Calibri"/>
              </a:rPr>
              <a:t>Ad-Hoc Networks:</a:t>
            </a:r>
          </a:p>
          <a:p>
            <a:pPr marL="285750" indent="-285750">
              <a:lnSpc>
                <a:spcPts val="2360"/>
              </a:lnSpc>
              <a:buFont typeface="Arial"/>
              <a:buChar char="•"/>
            </a:pPr>
            <a:r>
              <a:rPr lang="en-US" dirty="0" smtClean="0">
                <a:latin typeface="Calibri"/>
                <a:cs typeface="Calibri"/>
              </a:rPr>
              <a:t>Dynamic in nature as topology can change.</a:t>
            </a:r>
          </a:p>
          <a:p>
            <a:pPr marL="285750" indent="-285750">
              <a:lnSpc>
                <a:spcPts val="2360"/>
              </a:lnSpc>
              <a:buFont typeface="Arial"/>
              <a:buChar char="•"/>
            </a:pPr>
            <a:r>
              <a:rPr lang="en-US" dirty="0" smtClean="0">
                <a:latin typeface="Calibri"/>
                <a:cs typeface="Calibri"/>
              </a:rPr>
              <a:t>Identify and route data between devices without prior knowledge.</a:t>
            </a:r>
          </a:p>
        </p:txBody>
      </p:sp>
      <p:sp>
        <p:nvSpPr>
          <p:cNvPr id="10" name="TextBox 9"/>
          <p:cNvSpPr txBox="1"/>
          <p:nvPr/>
        </p:nvSpPr>
        <p:spPr>
          <a:xfrm>
            <a:off x="210155" y="3084234"/>
            <a:ext cx="5172672" cy="1601293"/>
          </a:xfrm>
          <a:prstGeom prst="rect">
            <a:avLst/>
          </a:prstGeom>
          <a:noFill/>
        </p:spPr>
        <p:txBody>
          <a:bodyPr wrap="square" rtlCol="0">
            <a:spAutoFit/>
          </a:bodyPr>
          <a:lstStyle/>
          <a:p>
            <a:pPr>
              <a:lnSpc>
                <a:spcPts val="2360"/>
              </a:lnSpc>
            </a:pPr>
            <a:r>
              <a:rPr lang="en-US" dirty="0" smtClean="0">
                <a:solidFill>
                  <a:srgbClr val="775F55"/>
                </a:solidFill>
                <a:latin typeface="Calibri"/>
                <a:cs typeface="Calibri"/>
              </a:rPr>
              <a:t>Tree based routing in Ad-Hoc networks:</a:t>
            </a:r>
          </a:p>
          <a:p>
            <a:pPr marL="285750" indent="-285750">
              <a:lnSpc>
                <a:spcPts val="2360"/>
              </a:lnSpc>
              <a:buFont typeface="Arial"/>
              <a:buChar char="•"/>
            </a:pPr>
            <a:r>
              <a:rPr lang="en-US" dirty="0" smtClean="0">
                <a:latin typeface="Calibri"/>
                <a:cs typeface="Calibri"/>
              </a:rPr>
              <a:t>Motes arrange themselves as a tree</a:t>
            </a:r>
          </a:p>
          <a:p>
            <a:pPr marL="285750" indent="-285750">
              <a:lnSpc>
                <a:spcPts val="2360"/>
              </a:lnSpc>
              <a:buFont typeface="Arial"/>
              <a:buChar char="•"/>
            </a:pPr>
            <a:r>
              <a:rPr lang="en-US" dirty="0" smtClean="0">
                <a:latin typeface="Calibri"/>
                <a:cs typeface="Calibri"/>
              </a:rPr>
              <a:t>Node interfacing with the user act as the root.</a:t>
            </a:r>
          </a:p>
          <a:p>
            <a:pPr marL="285750" indent="-285750">
              <a:lnSpc>
                <a:spcPts val="2360"/>
              </a:lnSpc>
              <a:buFont typeface="Arial"/>
              <a:buChar char="•"/>
            </a:pPr>
            <a:r>
              <a:rPr lang="en-US" dirty="0" smtClean="0">
                <a:latin typeface="Calibri"/>
                <a:cs typeface="Calibri"/>
              </a:rPr>
              <a:t>Root sends this message periodically to adapt to new network changes.</a:t>
            </a:r>
          </a:p>
        </p:txBody>
      </p:sp>
      <p:sp>
        <p:nvSpPr>
          <p:cNvPr id="67" name="TextBox 66"/>
          <p:cNvSpPr txBox="1"/>
          <p:nvPr/>
        </p:nvSpPr>
        <p:spPr>
          <a:xfrm>
            <a:off x="210154" y="5074586"/>
            <a:ext cx="5429718" cy="1601293"/>
          </a:xfrm>
          <a:prstGeom prst="rect">
            <a:avLst/>
          </a:prstGeom>
          <a:noFill/>
        </p:spPr>
        <p:txBody>
          <a:bodyPr wrap="square" rtlCol="0">
            <a:spAutoFit/>
          </a:bodyPr>
          <a:lstStyle/>
          <a:p>
            <a:pPr>
              <a:lnSpc>
                <a:spcPts val="2360"/>
              </a:lnSpc>
            </a:pPr>
            <a:r>
              <a:rPr lang="en-US" dirty="0" smtClean="0">
                <a:solidFill>
                  <a:srgbClr val="775F55"/>
                </a:solidFill>
                <a:latin typeface="Calibri"/>
                <a:cs typeface="Calibri"/>
              </a:rPr>
              <a:t>TAG requirements:</a:t>
            </a:r>
          </a:p>
          <a:p>
            <a:pPr marL="285750" indent="-285750">
              <a:lnSpc>
                <a:spcPts val="2360"/>
              </a:lnSpc>
              <a:buFont typeface="Arial"/>
              <a:buChar char="•"/>
            </a:pPr>
            <a:r>
              <a:rPr lang="en-US" dirty="0" smtClean="0">
                <a:latin typeface="Calibri"/>
                <a:cs typeface="Calibri"/>
              </a:rPr>
              <a:t>Root should be able to propagate a message in the whole network.</a:t>
            </a:r>
          </a:p>
          <a:p>
            <a:pPr marL="285750" indent="-285750">
              <a:lnSpc>
                <a:spcPts val="2360"/>
              </a:lnSpc>
              <a:buFont typeface="Arial"/>
              <a:buChar char="•"/>
            </a:pPr>
            <a:r>
              <a:rPr lang="en-US" dirty="0" smtClean="0">
                <a:latin typeface="Calibri"/>
                <a:cs typeface="Calibri"/>
              </a:rPr>
              <a:t>A route from a node to the root.</a:t>
            </a:r>
          </a:p>
          <a:p>
            <a:pPr marL="285750" indent="-285750">
              <a:lnSpc>
                <a:spcPts val="2360"/>
              </a:lnSpc>
              <a:buFont typeface="Arial"/>
              <a:buChar char="•"/>
            </a:pPr>
            <a:r>
              <a:rPr lang="en-US" dirty="0" smtClean="0">
                <a:latin typeface="Calibri"/>
                <a:cs typeface="Calibri"/>
              </a:rPr>
              <a:t>At-most once semantics for message delivery.</a:t>
            </a:r>
          </a:p>
        </p:txBody>
      </p:sp>
      <p:grpSp>
        <p:nvGrpSpPr>
          <p:cNvPr id="61" name="Group 60"/>
          <p:cNvGrpSpPr/>
          <p:nvPr/>
        </p:nvGrpSpPr>
        <p:grpSpPr>
          <a:xfrm>
            <a:off x="6813790" y="5857619"/>
            <a:ext cx="983029" cy="903751"/>
            <a:chOff x="2155944" y="4275829"/>
            <a:chExt cx="685710" cy="630410"/>
          </a:xfrm>
        </p:grpSpPr>
        <p:pic>
          <p:nvPicPr>
            <p:cNvPr id="62" name="Picture 61"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63" name="Rectangle 62"/>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4" name="Group 63"/>
          <p:cNvGrpSpPr/>
          <p:nvPr/>
        </p:nvGrpSpPr>
        <p:grpSpPr>
          <a:xfrm>
            <a:off x="8163594" y="5686202"/>
            <a:ext cx="983029" cy="903751"/>
            <a:chOff x="2155944" y="4275829"/>
            <a:chExt cx="685710" cy="630410"/>
          </a:xfrm>
        </p:grpSpPr>
        <p:pic>
          <p:nvPicPr>
            <p:cNvPr id="65" name="Picture 64"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66" name="Rectangle 65"/>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8" name="Group 67"/>
          <p:cNvGrpSpPr/>
          <p:nvPr/>
        </p:nvGrpSpPr>
        <p:grpSpPr>
          <a:xfrm>
            <a:off x="5848230" y="5759177"/>
            <a:ext cx="983029" cy="903751"/>
            <a:chOff x="2155944" y="4275829"/>
            <a:chExt cx="685710" cy="630410"/>
          </a:xfrm>
        </p:grpSpPr>
        <p:pic>
          <p:nvPicPr>
            <p:cNvPr id="69" name="Picture 68"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70" name="Rectangle 69"/>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1" name="Group 70"/>
          <p:cNvGrpSpPr/>
          <p:nvPr/>
        </p:nvGrpSpPr>
        <p:grpSpPr>
          <a:xfrm>
            <a:off x="6373226" y="4930037"/>
            <a:ext cx="901873" cy="829140"/>
            <a:chOff x="2155944" y="4275829"/>
            <a:chExt cx="685710" cy="630410"/>
          </a:xfrm>
        </p:grpSpPr>
        <p:pic>
          <p:nvPicPr>
            <p:cNvPr id="72" name="Picture 71"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73" name="Rectangle 72"/>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4" name="Group 73"/>
          <p:cNvGrpSpPr/>
          <p:nvPr/>
        </p:nvGrpSpPr>
        <p:grpSpPr>
          <a:xfrm>
            <a:off x="6824163" y="3985019"/>
            <a:ext cx="935029" cy="859622"/>
            <a:chOff x="2155944" y="4275829"/>
            <a:chExt cx="685710" cy="630410"/>
          </a:xfrm>
        </p:grpSpPr>
        <p:pic>
          <p:nvPicPr>
            <p:cNvPr id="75" name="Picture 74"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76" name="Rectangle 75"/>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77" name="Straight Connector 76"/>
          <p:cNvCxnSpPr/>
          <p:nvPr/>
        </p:nvCxnSpPr>
        <p:spPr>
          <a:xfrm flipH="1">
            <a:off x="6529950" y="4864144"/>
            <a:ext cx="352273" cy="352272"/>
          </a:xfrm>
          <a:prstGeom prst="line">
            <a:avLst/>
          </a:prstGeom>
          <a:ln w="25908"/>
        </p:spPr>
        <p:style>
          <a:lnRef idx="1">
            <a:schemeClr val="accent6"/>
          </a:lnRef>
          <a:fillRef idx="0">
            <a:schemeClr val="accent6"/>
          </a:fillRef>
          <a:effectRef idx="0">
            <a:schemeClr val="accent6"/>
          </a:effectRef>
          <a:fontRef idx="minor">
            <a:schemeClr val="tx1"/>
          </a:fontRef>
        </p:style>
      </p:cxnSp>
      <p:grpSp>
        <p:nvGrpSpPr>
          <p:cNvPr id="78" name="Group 77"/>
          <p:cNvGrpSpPr/>
          <p:nvPr/>
        </p:nvGrpSpPr>
        <p:grpSpPr>
          <a:xfrm>
            <a:off x="7538084" y="4889921"/>
            <a:ext cx="901873" cy="829140"/>
            <a:chOff x="2155944" y="4275829"/>
            <a:chExt cx="685710" cy="630410"/>
          </a:xfrm>
        </p:grpSpPr>
        <p:pic>
          <p:nvPicPr>
            <p:cNvPr id="79" name="Picture 78" descr="meshnet.jpg"/>
            <p:cNvPicPr>
              <a:picLocks noChangeAspect="1"/>
            </p:cNvPicPr>
            <p:nvPr/>
          </p:nvPicPr>
          <p:blipFill rotWithShape="1">
            <a:blip r:embed="rId3" cstate="print">
              <a:extLst>
                <a:ext uri="{28A0092B-C50C-407E-A947-70E740481C1C}">
                  <a14:useLocalDpi xmlns:a14="http://schemas.microsoft.com/office/drawing/2010/main" val="0"/>
                </a:ext>
              </a:extLst>
            </a:blip>
            <a:srcRect t="58889" r="86188" b="21945"/>
            <a:stretch/>
          </p:blipFill>
          <p:spPr>
            <a:xfrm>
              <a:off x="2155944" y="4275829"/>
              <a:ext cx="685710" cy="630410"/>
            </a:xfrm>
            <a:prstGeom prst="rect">
              <a:avLst/>
            </a:prstGeom>
          </p:spPr>
        </p:pic>
        <p:sp>
          <p:nvSpPr>
            <p:cNvPr id="80" name="Rectangle 79"/>
            <p:cNvSpPr/>
            <p:nvPr/>
          </p:nvSpPr>
          <p:spPr>
            <a:xfrm>
              <a:off x="2604087" y="4522511"/>
              <a:ext cx="237567" cy="210137"/>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81" name="Straight Connector 80"/>
          <p:cNvCxnSpPr/>
          <p:nvPr/>
        </p:nvCxnSpPr>
        <p:spPr>
          <a:xfrm flipH="1" flipV="1">
            <a:off x="7394020" y="4856500"/>
            <a:ext cx="402799" cy="359916"/>
          </a:xfrm>
          <a:prstGeom prst="line">
            <a:avLst/>
          </a:prstGeom>
          <a:ln w="25908"/>
        </p:spPr>
        <p:style>
          <a:lnRef idx="1">
            <a:schemeClr val="accent6"/>
          </a:lnRef>
          <a:fillRef idx="0">
            <a:schemeClr val="accent6"/>
          </a:fillRef>
          <a:effectRef idx="0">
            <a:schemeClr val="accent6"/>
          </a:effectRef>
          <a:fontRef idx="minor">
            <a:schemeClr val="tx1"/>
          </a:fontRef>
        </p:style>
      </p:cxnSp>
      <p:cxnSp>
        <p:nvCxnSpPr>
          <p:cNvPr id="82" name="Straight Connector 81"/>
          <p:cNvCxnSpPr/>
          <p:nvPr/>
        </p:nvCxnSpPr>
        <p:spPr>
          <a:xfrm flipH="1">
            <a:off x="6020953" y="5719061"/>
            <a:ext cx="352273" cy="352272"/>
          </a:xfrm>
          <a:prstGeom prst="line">
            <a:avLst/>
          </a:prstGeom>
          <a:ln w="25908"/>
        </p:spPr>
        <p:style>
          <a:lnRef idx="1">
            <a:schemeClr val="accent6"/>
          </a:lnRef>
          <a:fillRef idx="0">
            <a:schemeClr val="accent6"/>
          </a:fillRef>
          <a:effectRef idx="0">
            <a:schemeClr val="accent6"/>
          </a:effectRef>
          <a:fontRef idx="minor">
            <a:schemeClr val="tx1"/>
          </a:fontRef>
        </p:style>
      </p:cxnSp>
      <p:cxnSp>
        <p:nvCxnSpPr>
          <p:cNvPr id="83" name="Straight Connector 82"/>
          <p:cNvCxnSpPr/>
          <p:nvPr/>
        </p:nvCxnSpPr>
        <p:spPr>
          <a:xfrm flipH="1" flipV="1">
            <a:off x="8037158" y="5711417"/>
            <a:ext cx="402799" cy="359916"/>
          </a:xfrm>
          <a:prstGeom prst="line">
            <a:avLst/>
          </a:prstGeom>
          <a:ln w="25908"/>
        </p:spPr>
        <p:style>
          <a:lnRef idx="1">
            <a:schemeClr val="accent6"/>
          </a:lnRef>
          <a:fillRef idx="0">
            <a:schemeClr val="accent6"/>
          </a:fillRef>
          <a:effectRef idx="0">
            <a:schemeClr val="accent6"/>
          </a:effectRef>
          <a:fontRef idx="minor">
            <a:schemeClr val="tx1"/>
          </a:fontRef>
        </p:style>
      </p:cxnSp>
      <p:cxnSp>
        <p:nvCxnSpPr>
          <p:cNvPr id="84" name="Straight Connector 83"/>
          <p:cNvCxnSpPr/>
          <p:nvPr/>
        </p:nvCxnSpPr>
        <p:spPr>
          <a:xfrm flipH="1" flipV="1">
            <a:off x="6761241" y="5752902"/>
            <a:ext cx="402799" cy="359916"/>
          </a:xfrm>
          <a:prstGeom prst="line">
            <a:avLst/>
          </a:prstGeom>
          <a:ln w="25908"/>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11621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Model</a:t>
            </a:r>
            <a:endParaRPr lang="en-US" dirty="0"/>
          </a:p>
        </p:txBody>
      </p:sp>
      <p:sp>
        <p:nvSpPr>
          <p:cNvPr id="5" name="Rectangle 4"/>
          <p:cNvSpPr/>
          <p:nvPr/>
        </p:nvSpPr>
        <p:spPr>
          <a:xfrm>
            <a:off x="5576544" y="4477696"/>
            <a:ext cx="3481740" cy="2031325"/>
          </a:xfrm>
          <a:prstGeom prst="rect">
            <a:avLst/>
          </a:prstGeom>
        </p:spPr>
        <p:txBody>
          <a:bodyPr wrap="square">
            <a:spAutoFit/>
          </a:bodyPr>
          <a:lstStyle/>
          <a:p>
            <a:r>
              <a:rPr lang="en-US" dirty="0">
                <a:latin typeface="Courier New"/>
                <a:cs typeface="Courier New"/>
              </a:rPr>
              <a:t>SELECT AVG(volume)</a:t>
            </a:r>
            <a:r>
              <a:rPr lang="en-US" dirty="0" smtClean="0">
                <a:latin typeface="Courier New"/>
                <a:cs typeface="Courier New"/>
              </a:rPr>
              <a:t>, room </a:t>
            </a:r>
          </a:p>
          <a:p>
            <a:r>
              <a:rPr lang="en-US" dirty="0" smtClean="0">
                <a:latin typeface="Courier New"/>
                <a:cs typeface="Courier New"/>
              </a:rPr>
              <a:t>FROM sensors </a:t>
            </a:r>
          </a:p>
          <a:p>
            <a:r>
              <a:rPr lang="en-US" dirty="0" smtClean="0">
                <a:latin typeface="Courier New"/>
                <a:cs typeface="Courier New"/>
              </a:rPr>
              <a:t>WHERE </a:t>
            </a:r>
            <a:r>
              <a:rPr lang="en-US" dirty="0">
                <a:latin typeface="Courier New"/>
                <a:cs typeface="Courier New"/>
              </a:rPr>
              <a:t>floor = </a:t>
            </a:r>
            <a:r>
              <a:rPr lang="en-US" dirty="0" smtClean="0">
                <a:latin typeface="Courier New"/>
                <a:cs typeface="Courier New"/>
              </a:rPr>
              <a:t>6 </a:t>
            </a:r>
          </a:p>
          <a:p>
            <a:r>
              <a:rPr lang="en-US" dirty="0" smtClean="0">
                <a:latin typeface="Courier New"/>
                <a:cs typeface="Courier New"/>
              </a:rPr>
              <a:t>GROUP </a:t>
            </a:r>
            <a:r>
              <a:rPr lang="en-US" dirty="0">
                <a:latin typeface="Courier New"/>
                <a:cs typeface="Courier New"/>
              </a:rPr>
              <a:t>BY </a:t>
            </a:r>
            <a:r>
              <a:rPr lang="en-US" dirty="0" smtClean="0">
                <a:latin typeface="Courier New"/>
                <a:cs typeface="Courier New"/>
              </a:rPr>
              <a:t>room </a:t>
            </a:r>
          </a:p>
          <a:p>
            <a:r>
              <a:rPr lang="en-US" dirty="0" smtClean="0">
                <a:latin typeface="Courier New"/>
                <a:cs typeface="Courier New"/>
              </a:rPr>
              <a:t>HAVING </a:t>
            </a:r>
            <a:r>
              <a:rPr lang="en-US" dirty="0">
                <a:latin typeface="Courier New"/>
                <a:cs typeface="Courier New"/>
              </a:rPr>
              <a:t>AVG(volume</a:t>
            </a:r>
            <a:r>
              <a:rPr lang="en-US" dirty="0" smtClean="0">
                <a:latin typeface="Courier New"/>
                <a:cs typeface="Courier New"/>
              </a:rPr>
              <a:t>) &gt; threshold</a:t>
            </a:r>
          </a:p>
          <a:p>
            <a:r>
              <a:rPr lang="en-US" dirty="0" smtClean="0">
                <a:latin typeface="Courier New"/>
                <a:cs typeface="Courier New"/>
              </a:rPr>
              <a:t>EPOCH </a:t>
            </a:r>
            <a:r>
              <a:rPr lang="en-US" dirty="0">
                <a:latin typeface="Courier New"/>
                <a:cs typeface="Courier New"/>
              </a:rPr>
              <a:t>DURATION 30s</a:t>
            </a:r>
          </a:p>
        </p:txBody>
      </p:sp>
      <p:sp>
        <p:nvSpPr>
          <p:cNvPr id="8" name="TextBox 7"/>
          <p:cNvSpPr txBox="1"/>
          <p:nvPr/>
        </p:nvSpPr>
        <p:spPr>
          <a:xfrm>
            <a:off x="84016" y="1546167"/>
            <a:ext cx="5375742" cy="4478149"/>
          </a:xfrm>
          <a:prstGeom prst="rect">
            <a:avLst/>
          </a:prstGeom>
          <a:noFill/>
        </p:spPr>
        <p:txBody>
          <a:bodyPr wrap="square" rtlCol="0">
            <a:spAutoFit/>
          </a:bodyPr>
          <a:lstStyle/>
          <a:p>
            <a:pPr marL="285750" indent="-285750">
              <a:lnSpc>
                <a:spcPct val="130000"/>
              </a:lnSpc>
              <a:buFont typeface="Arial"/>
              <a:buChar char="•"/>
            </a:pPr>
            <a:r>
              <a:rPr lang="en-US" sz="2000" dirty="0">
                <a:latin typeface="Calibri"/>
                <a:cs typeface="Calibri"/>
              </a:rPr>
              <a:t>SQL-style query syntax</a:t>
            </a:r>
            <a:r>
              <a:rPr lang="en-US" sz="2000" dirty="0" smtClean="0">
                <a:latin typeface="Calibri"/>
                <a:cs typeface="Calibri"/>
              </a:rPr>
              <a:t>.</a:t>
            </a:r>
          </a:p>
          <a:p>
            <a:pPr marL="742950" lvl="1" indent="-285750">
              <a:lnSpc>
                <a:spcPct val="130000"/>
              </a:lnSpc>
              <a:buFont typeface="Wingdings" charset="2"/>
              <a:buChar char="§"/>
            </a:pPr>
            <a:r>
              <a:rPr lang="en-US" sz="2000" dirty="0" smtClean="0">
                <a:latin typeface="Calibri"/>
                <a:cs typeface="Calibri"/>
              </a:rPr>
              <a:t>Over </a:t>
            </a:r>
            <a:r>
              <a:rPr lang="en-US" sz="2000" dirty="0">
                <a:latin typeface="Calibri"/>
                <a:cs typeface="Calibri"/>
              </a:rPr>
              <a:t>a single table, </a:t>
            </a:r>
            <a:r>
              <a:rPr lang="en-US" sz="2000" i="1" dirty="0">
                <a:latin typeface="Calibri"/>
                <a:cs typeface="Calibri"/>
              </a:rPr>
              <a:t>sensors</a:t>
            </a:r>
            <a:r>
              <a:rPr lang="en-US" sz="2000" dirty="0">
                <a:latin typeface="Calibri"/>
                <a:cs typeface="Calibri"/>
              </a:rPr>
              <a:t>. </a:t>
            </a:r>
            <a:endParaRPr lang="en-US" sz="2000" dirty="0" smtClean="0">
              <a:latin typeface="Calibri"/>
              <a:cs typeface="Calibri"/>
            </a:endParaRPr>
          </a:p>
          <a:p>
            <a:pPr marL="742950" lvl="1" indent="-285750">
              <a:lnSpc>
                <a:spcPct val="130000"/>
              </a:lnSpc>
              <a:buFont typeface="Wingdings" charset="2"/>
              <a:buChar char="§"/>
            </a:pPr>
            <a:r>
              <a:rPr lang="en-US" sz="2000" dirty="0" smtClean="0">
                <a:latin typeface="Calibri"/>
                <a:cs typeface="Calibri"/>
              </a:rPr>
              <a:t>It’s </a:t>
            </a:r>
            <a:r>
              <a:rPr lang="en-US" sz="2000" dirty="0">
                <a:latin typeface="Calibri"/>
                <a:cs typeface="Calibri"/>
              </a:rPr>
              <a:t>schema is known to the base station</a:t>
            </a:r>
            <a:r>
              <a:rPr lang="en-US" sz="2000" dirty="0" smtClean="0">
                <a:latin typeface="Calibri"/>
                <a:cs typeface="Calibri"/>
              </a:rPr>
              <a:t>.</a:t>
            </a:r>
          </a:p>
          <a:p>
            <a:pPr marL="742950" lvl="1" indent="-285750">
              <a:lnSpc>
                <a:spcPct val="130000"/>
              </a:lnSpc>
              <a:buFont typeface="Wingdings" charset="2"/>
              <a:buChar char="§"/>
            </a:pPr>
            <a:r>
              <a:rPr lang="en-US" sz="2000" dirty="0" smtClean="0">
                <a:latin typeface="Calibri"/>
                <a:cs typeface="Calibri"/>
              </a:rPr>
              <a:t>Stream of values.</a:t>
            </a:r>
          </a:p>
          <a:p>
            <a:pPr marL="742950" lvl="1" indent="-285750">
              <a:lnSpc>
                <a:spcPct val="130000"/>
              </a:lnSpc>
              <a:buFont typeface="Wingdings" charset="2"/>
              <a:buChar char="§"/>
            </a:pPr>
            <a:r>
              <a:rPr lang="en-US" sz="2000" dirty="0">
                <a:latin typeface="Calibri"/>
                <a:cs typeface="Calibri"/>
              </a:rPr>
              <a:t>Each mote has a small catalog of attributes</a:t>
            </a:r>
            <a:r>
              <a:rPr lang="en-US" sz="2000" dirty="0" smtClean="0">
                <a:latin typeface="Calibri"/>
                <a:cs typeface="Calibri"/>
              </a:rPr>
              <a:t>.</a:t>
            </a:r>
          </a:p>
          <a:p>
            <a:pPr marL="742950" lvl="1" indent="-285750">
              <a:lnSpc>
                <a:spcPct val="130000"/>
              </a:lnSpc>
              <a:buFont typeface="Wingdings" charset="2"/>
              <a:buChar char="§"/>
            </a:pPr>
            <a:r>
              <a:rPr lang="en-US" sz="2000" dirty="0" smtClean="0">
                <a:latin typeface="Calibri"/>
                <a:cs typeface="Calibri"/>
              </a:rPr>
              <a:t>Each sensor is a row in the </a:t>
            </a:r>
            <a:r>
              <a:rPr lang="en-US" sz="2000" i="1" dirty="0" smtClean="0">
                <a:latin typeface="Calibri"/>
                <a:cs typeface="Calibri"/>
              </a:rPr>
              <a:t>sensors</a:t>
            </a:r>
            <a:r>
              <a:rPr lang="en-US" sz="2000" dirty="0" smtClean="0">
                <a:latin typeface="Calibri"/>
                <a:cs typeface="Calibri"/>
              </a:rPr>
              <a:t> table.</a:t>
            </a:r>
          </a:p>
          <a:p>
            <a:pPr marL="285750" indent="-285750">
              <a:lnSpc>
                <a:spcPct val="130000"/>
              </a:lnSpc>
              <a:buFont typeface="Arial"/>
              <a:buChar char="•"/>
            </a:pPr>
            <a:r>
              <a:rPr lang="en-US" sz="2000" dirty="0" smtClean="0">
                <a:latin typeface="Calibri"/>
                <a:cs typeface="Calibri"/>
              </a:rPr>
              <a:t>Example:</a:t>
            </a:r>
          </a:p>
          <a:p>
            <a:pPr marL="800100" lvl="1" indent="-342900">
              <a:lnSpc>
                <a:spcPct val="130000"/>
              </a:lnSpc>
              <a:buFont typeface="Wingdings" charset="2"/>
              <a:buChar char="§"/>
            </a:pPr>
            <a:r>
              <a:rPr lang="en-US" sz="2000" dirty="0" smtClean="0">
                <a:latin typeface="Calibri"/>
                <a:cs typeface="Calibri"/>
              </a:rPr>
              <a:t>Monitor occupancy of conference rooms of a floor.</a:t>
            </a:r>
          </a:p>
          <a:p>
            <a:pPr marL="800100" lvl="1" indent="-342900">
              <a:lnSpc>
                <a:spcPct val="130000"/>
              </a:lnSpc>
              <a:buFont typeface="Wingdings" charset="2"/>
              <a:buChar char="§"/>
            </a:pPr>
            <a:r>
              <a:rPr lang="en-US" sz="2000" dirty="0" smtClean="0">
                <a:latin typeface="Calibri"/>
                <a:cs typeface="Calibri"/>
              </a:rPr>
              <a:t>Use the microphones.</a:t>
            </a:r>
          </a:p>
        </p:txBody>
      </p:sp>
    </p:spTree>
    <p:extLst>
      <p:ext uri="{BB962C8B-B14F-4D97-AF65-F5344CB8AC3E}">
        <p14:creationId xmlns:p14="http://schemas.microsoft.com/office/powerpoint/2010/main" val="1649760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522" y="1580484"/>
            <a:ext cx="7470350" cy="5019065"/>
          </a:xfrm>
          <a:prstGeom prst="rect">
            <a:avLst/>
          </a:prstGeom>
          <a:noFill/>
        </p:spPr>
        <p:txBody>
          <a:bodyPr wrap="square" rtlCol="0">
            <a:spAutoFit/>
          </a:bodyPr>
          <a:lstStyle/>
          <a:p>
            <a:pPr marL="285750" indent="-285750">
              <a:lnSpc>
                <a:spcPct val="130000"/>
              </a:lnSpc>
              <a:buFont typeface="Arial"/>
              <a:buChar char="•"/>
            </a:pPr>
            <a:r>
              <a:rPr lang="en-US" sz="1900" i="1" dirty="0" smtClean="0">
                <a:latin typeface="Calibri"/>
                <a:cs typeface="Calibri"/>
              </a:rPr>
              <a:t>WHERE</a:t>
            </a:r>
            <a:r>
              <a:rPr lang="en-US" sz="1900" dirty="0" smtClean="0">
                <a:latin typeface="Calibri"/>
                <a:cs typeface="Calibri"/>
              </a:rPr>
              <a:t> clause:</a:t>
            </a:r>
          </a:p>
          <a:p>
            <a:pPr marL="742950" lvl="1" indent="-285750">
              <a:lnSpc>
                <a:spcPct val="130000"/>
              </a:lnSpc>
              <a:buFont typeface="Wingdings" charset="2"/>
              <a:buChar char="§"/>
            </a:pPr>
            <a:r>
              <a:rPr lang="en-US" sz="1900" dirty="0" smtClean="0">
                <a:latin typeface="Calibri"/>
                <a:cs typeface="Calibri"/>
              </a:rPr>
              <a:t>Filters out individual sensor readings, locally at mote, before aggregation.</a:t>
            </a:r>
          </a:p>
          <a:p>
            <a:pPr marL="285750" indent="-285750">
              <a:lnSpc>
                <a:spcPct val="130000"/>
              </a:lnSpc>
              <a:buFont typeface="Arial"/>
              <a:buChar char="•"/>
            </a:pPr>
            <a:r>
              <a:rPr lang="en-US" sz="1900" i="1" dirty="0" smtClean="0">
                <a:latin typeface="Calibri"/>
                <a:cs typeface="Calibri"/>
              </a:rPr>
              <a:t>GROUP BY</a:t>
            </a:r>
            <a:r>
              <a:rPr lang="en-US" sz="1900" dirty="0" smtClean="0">
                <a:latin typeface="Calibri"/>
                <a:cs typeface="Calibri"/>
              </a:rPr>
              <a:t> clause:</a:t>
            </a:r>
          </a:p>
          <a:p>
            <a:pPr marL="742950" lvl="1" indent="-285750">
              <a:lnSpc>
                <a:spcPct val="130000"/>
              </a:lnSpc>
              <a:buFont typeface="Wingdings" charset="2"/>
              <a:buChar char="§"/>
            </a:pPr>
            <a:r>
              <a:rPr lang="en-US" sz="1900" dirty="0" smtClean="0">
                <a:latin typeface="Calibri"/>
                <a:cs typeface="Calibri"/>
              </a:rPr>
              <a:t>Attribute based partitioning of sensor readings.</a:t>
            </a:r>
          </a:p>
          <a:p>
            <a:pPr marL="285750" indent="-285750">
              <a:lnSpc>
                <a:spcPct val="130000"/>
              </a:lnSpc>
              <a:buFont typeface="Arial"/>
              <a:buChar char="•"/>
            </a:pPr>
            <a:r>
              <a:rPr lang="en-US" sz="1900" i="1" dirty="0" smtClean="0">
                <a:latin typeface="Calibri"/>
                <a:cs typeface="Calibri"/>
              </a:rPr>
              <a:t>HAVING</a:t>
            </a:r>
            <a:r>
              <a:rPr lang="en-US" sz="1900" dirty="0" smtClean="0">
                <a:latin typeface="Calibri"/>
                <a:cs typeface="Calibri"/>
              </a:rPr>
              <a:t> clause:</a:t>
            </a:r>
          </a:p>
          <a:p>
            <a:pPr marL="742950" lvl="1" indent="-285750">
              <a:lnSpc>
                <a:spcPct val="130000"/>
              </a:lnSpc>
              <a:buFont typeface="Wingdings" charset="2"/>
              <a:buChar char="§"/>
            </a:pPr>
            <a:r>
              <a:rPr lang="en-US" sz="1900" dirty="0" smtClean="0">
                <a:latin typeface="Calibri"/>
                <a:cs typeface="Calibri"/>
              </a:rPr>
              <a:t>Suppress groups that do not satisfy the predicates.</a:t>
            </a:r>
          </a:p>
          <a:p>
            <a:pPr marL="285750" indent="-285750">
              <a:lnSpc>
                <a:spcPct val="130000"/>
              </a:lnSpc>
              <a:buFont typeface="Arial"/>
              <a:buChar char="•"/>
            </a:pPr>
            <a:r>
              <a:rPr lang="en-US" sz="1900" i="1" dirty="0" smtClean="0">
                <a:latin typeface="Calibri"/>
                <a:cs typeface="Calibri"/>
              </a:rPr>
              <a:t>EPOCH DURATION: </a:t>
            </a:r>
          </a:p>
          <a:p>
            <a:pPr marL="742950" lvl="1" indent="-285750">
              <a:lnSpc>
                <a:spcPct val="130000"/>
              </a:lnSpc>
              <a:buFont typeface="Wingdings" charset="2"/>
              <a:buChar char="§"/>
            </a:pPr>
            <a:r>
              <a:rPr lang="en-US" sz="1900" dirty="0" smtClean="0">
                <a:latin typeface="Calibri"/>
                <a:cs typeface="Calibri"/>
              </a:rPr>
              <a:t>Specifies how often the updates must be delivered.</a:t>
            </a:r>
          </a:p>
          <a:p>
            <a:pPr marL="285750" indent="-285750">
              <a:lnSpc>
                <a:spcPct val="130000"/>
              </a:lnSpc>
              <a:buFont typeface="Arial"/>
              <a:buChar char="•"/>
            </a:pPr>
            <a:r>
              <a:rPr lang="en-US" sz="1900" dirty="0" smtClean="0">
                <a:latin typeface="Calibri"/>
                <a:cs typeface="Calibri"/>
              </a:rPr>
              <a:t>Records: </a:t>
            </a:r>
          </a:p>
          <a:p>
            <a:pPr marL="742950" lvl="1" indent="-285750">
              <a:lnSpc>
                <a:spcPct val="130000"/>
              </a:lnSpc>
              <a:buFont typeface="Wingdings" charset="2"/>
              <a:buChar char="§"/>
            </a:pPr>
            <a:r>
              <a:rPr lang="en-US" sz="1900" dirty="0" smtClean="0">
                <a:latin typeface="Calibri"/>
                <a:cs typeface="Calibri"/>
              </a:rPr>
              <a:t>Consists of one &lt;</a:t>
            </a:r>
            <a:r>
              <a:rPr lang="en-US" sz="1900" i="1" dirty="0" smtClean="0">
                <a:latin typeface="Calibri"/>
                <a:cs typeface="Calibri"/>
              </a:rPr>
              <a:t>group id</a:t>
            </a:r>
            <a:r>
              <a:rPr lang="en-US" sz="1900" dirty="0" smtClean="0">
                <a:latin typeface="Calibri"/>
                <a:cs typeface="Calibri"/>
              </a:rPr>
              <a:t>, </a:t>
            </a:r>
            <a:r>
              <a:rPr lang="en-US" sz="1900" i="1" dirty="0" smtClean="0">
                <a:latin typeface="Calibri"/>
                <a:cs typeface="Calibri"/>
              </a:rPr>
              <a:t>aggregate value</a:t>
            </a:r>
            <a:r>
              <a:rPr lang="en-US" sz="1900" dirty="0" smtClean="0">
                <a:latin typeface="Calibri"/>
                <a:cs typeface="Calibri"/>
              </a:rPr>
              <a:t>&gt; pair per group. </a:t>
            </a:r>
          </a:p>
          <a:p>
            <a:pPr marL="742950" lvl="1" indent="-285750">
              <a:lnSpc>
                <a:spcPct val="130000"/>
              </a:lnSpc>
              <a:buFont typeface="Wingdings" charset="2"/>
              <a:buChar char="§"/>
            </a:pPr>
            <a:r>
              <a:rPr lang="en-US" sz="1900" dirty="0" smtClean="0">
                <a:latin typeface="Calibri"/>
                <a:cs typeface="Calibri"/>
              </a:rPr>
              <a:t>Readings used to compute an aggregate record all belong to the same time interval, or epoch.</a:t>
            </a:r>
          </a:p>
        </p:txBody>
      </p:sp>
      <p:sp>
        <p:nvSpPr>
          <p:cNvPr id="2" name="Title 1"/>
          <p:cNvSpPr>
            <a:spLocks noGrp="1"/>
          </p:cNvSpPr>
          <p:nvPr>
            <p:ph type="title"/>
          </p:nvPr>
        </p:nvSpPr>
        <p:spPr/>
        <p:txBody>
          <a:bodyPr/>
          <a:lstStyle/>
          <a:p>
            <a:r>
              <a:rPr lang="en-US" dirty="0" smtClean="0"/>
              <a:t>Query Model</a:t>
            </a:r>
            <a:endParaRPr lang="en-US" dirty="0"/>
          </a:p>
        </p:txBody>
      </p:sp>
      <p:sp>
        <p:nvSpPr>
          <p:cNvPr id="7" name="Rectangle 6"/>
          <p:cNvSpPr/>
          <p:nvPr/>
        </p:nvSpPr>
        <p:spPr>
          <a:xfrm>
            <a:off x="6254638" y="3012829"/>
            <a:ext cx="2889362" cy="1384995"/>
          </a:xfrm>
          <a:prstGeom prst="rect">
            <a:avLst/>
          </a:prstGeom>
        </p:spPr>
        <p:txBody>
          <a:bodyPr wrap="square">
            <a:spAutoFit/>
          </a:bodyPr>
          <a:lstStyle/>
          <a:p>
            <a:r>
              <a:rPr lang="en-US" sz="1400" dirty="0">
                <a:latin typeface="Courier New"/>
                <a:cs typeface="Courier New"/>
              </a:rPr>
              <a:t>SELECT </a:t>
            </a:r>
            <a:r>
              <a:rPr lang="en-US" sz="1400" dirty="0" smtClean="0">
                <a:latin typeface="Courier New"/>
                <a:cs typeface="Courier New"/>
              </a:rPr>
              <a:t>{</a:t>
            </a:r>
            <a:r>
              <a:rPr lang="en-US" sz="1400" dirty="0" err="1" smtClean="0">
                <a:latin typeface="Courier New"/>
                <a:cs typeface="Courier New"/>
              </a:rPr>
              <a:t>agg</a:t>
            </a:r>
            <a:r>
              <a:rPr lang="en-US" sz="1400" dirty="0" smtClean="0">
                <a:latin typeface="Courier New"/>
                <a:cs typeface="Courier New"/>
              </a:rPr>
              <a:t>(</a:t>
            </a:r>
            <a:r>
              <a:rPr lang="en-US" sz="1400" dirty="0" err="1" smtClean="0">
                <a:latin typeface="Courier New"/>
                <a:cs typeface="Courier New"/>
              </a:rPr>
              <a:t>expr</a:t>
            </a:r>
            <a:r>
              <a:rPr lang="en-US" sz="1400" dirty="0" smtClean="0">
                <a:latin typeface="Courier New"/>
                <a:cs typeface="Courier New"/>
              </a:rPr>
              <a:t>), </a:t>
            </a:r>
            <a:r>
              <a:rPr lang="en-US" sz="1400" dirty="0" err="1" smtClean="0">
                <a:latin typeface="Courier New"/>
                <a:cs typeface="Courier New"/>
              </a:rPr>
              <a:t>attrs</a:t>
            </a:r>
            <a:r>
              <a:rPr lang="en-US" sz="1400" dirty="0" smtClean="0">
                <a:latin typeface="Courier New"/>
                <a:cs typeface="Courier New"/>
              </a:rPr>
              <a:t>} </a:t>
            </a:r>
          </a:p>
          <a:p>
            <a:r>
              <a:rPr lang="en-US" sz="1400" dirty="0" smtClean="0">
                <a:latin typeface="Courier New"/>
                <a:cs typeface="Courier New"/>
              </a:rPr>
              <a:t>FROM sensors </a:t>
            </a:r>
          </a:p>
          <a:p>
            <a:r>
              <a:rPr lang="en-US" sz="1400" dirty="0" smtClean="0">
                <a:latin typeface="Courier New"/>
                <a:cs typeface="Courier New"/>
              </a:rPr>
              <a:t>WHERE {</a:t>
            </a:r>
            <a:r>
              <a:rPr lang="en-US" sz="1400" dirty="0" err="1" smtClean="0">
                <a:latin typeface="Courier New"/>
                <a:cs typeface="Courier New"/>
              </a:rPr>
              <a:t>selPreds</a:t>
            </a:r>
            <a:r>
              <a:rPr lang="en-US" sz="1400" dirty="0" smtClean="0">
                <a:latin typeface="Courier New"/>
                <a:cs typeface="Courier New"/>
              </a:rPr>
              <a:t>} </a:t>
            </a:r>
          </a:p>
          <a:p>
            <a:r>
              <a:rPr lang="en-US" sz="1400" dirty="0" smtClean="0">
                <a:latin typeface="Courier New"/>
                <a:cs typeface="Courier New"/>
              </a:rPr>
              <a:t>GROUP </a:t>
            </a:r>
            <a:r>
              <a:rPr lang="en-US" sz="1400" dirty="0">
                <a:latin typeface="Courier New"/>
                <a:cs typeface="Courier New"/>
              </a:rPr>
              <a:t>BY </a:t>
            </a:r>
            <a:r>
              <a:rPr lang="en-US" sz="1400" dirty="0" smtClean="0">
                <a:latin typeface="Courier New"/>
                <a:cs typeface="Courier New"/>
              </a:rPr>
              <a:t>{</a:t>
            </a:r>
            <a:r>
              <a:rPr lang="en-US" sz="1400" dirty="0" err="1" smtClean="0">
                <a:latin typeface="Courier New"/>
                <a:cs typeface="Courier New"/>
              </a:rPr>
              <a:t>attr</a:t>
            </a:r>
            <a:r>
              <a:rPr lang="en-US" sz="1400" dirty="0" smtClean="0">
                <a:latin typeface="Courier New"/>
                <a:cs typeface="Courier New"/>
              </a:rPr>
              <a:t>} </a:t>
            </a:r>
          </a:p>
          <a:p>
            <a:r>
              <a:rPr lang="en-US" sz="1400" dirty="0" smtClean="0">
                <a:latin typeface="Courier New"/>
                <a:cs typeface="Courier New"/>
              </a:rPr>
              <a:t>HAVING {</a:t>
            </a:r>
            <a:r>
              <a:rPr lang="en-US" sz="1400" dirty="0" err="1" smtClean="0">
                <a:latin typeface="Courier New"/>
                <a:cs typeface="Courier New"/>
              </a:rPr>
              <a:t>havingPreds</a:t>
            </a:r>
            <a:r>
              <a:rPr lang="en-US" sz="1400" dirty="0" smtClean="0">
                <a:latin typeface="Courier New"/>
                <a:cs typeface="Courier New"/>
              </a:rPr>
              <a:t>}</a:t>
            </a:r>
          </a:p>
          <a:p>
            <a:r>
              <a:rPr lang="en-US" sz="1400" dirty="0" smtClean="0">
                <a:latin typeface="Courier New"/>
                <a:cs typeface="Courier New"/>
              </a:rPr>
              <a:t>EPOCH </a:t>
            </a:r>
            <a:r>
              <a:rPr lang="en-US" sz="1400" dirty="0">
                <a:latin typeface="Courier New"/>
                <a:cs typeface="Courier New"/>
              </a:rPr>
              <a:t>DURATION </a:t>
            </a:r>
            <a:r>
              <a:rPr lang="en-US" sz="1400" dirty="0" err="1" smtClean="0">
                <a:latin typeface="Courier New"/>
                <a:cs typeface="Courier New"/>
              </a:rPr>
              <a:t>i</a:t>
            </a:r>
            <a:endParaRPr lang="en-US" sz="1400" dirty="0">
              <a:latin typeface="Courier New"/>
              <a:cs typeface="Courier New"/>
            </a:endParaRPr>
          </a:p>
        </p:txBody>
      </p:sp>
    </p:spTree>
    <p:extLst>
      <p:ext uri="{BB962C8B-B14F-4D97-AF65-F5344CB8AC3E}">
        <p14:creationId xmlns:p14="http://schemas.microsoft.com/office/powerpoint/2010/main" val="255786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Aggregates</a:t>
            </a:r>
            <a:endParaRPr lang="en-US" dirty="0"/>
          </a:p>
        </p:txBody>
      </p:sp>
      <p:sp>
        <p:nvSpPr>
          <p:cNvPr id="7" name="TextBox 6"/>
          <p:cNvSpPr txBox="1"/>
          <p:nvPr/>
        </p:nvSpPr>
        <p:spPr>
          <a:xfrm>
            <a:off x="222418" y="1557481"/>
            <a:ext cx="8405167" cy="4875181"/>
          </a:xfrm>
          <a:prstGeom prst="rect">
            <a:avLst/>
          </a:prstGeom>
          <a:noFill/>
        </p:spPr>
        <p:txBody>
          <a:bodyPr wrap="square" rtlCol="0">
            <a:spAutoFit/>
          </a:bodyPr>
          <a:lstStyle/>
          <a:p>
            <a:pPr>
              <a:lnSpc>
                <a:spcPct val="130000"/>
              </a:lnSpc>
            </a:pPr>
            <a:r>
              <a:rPr lang="en-US" sz="2400" dirty="0" smtClean="0">
                <a:solidFill>
                  <a:srgbClr val="775F55"/>
                </a:solidFill>
                <a:latin typeface="Calibri"/>
                <a:cs typeface="Calibri"/>
              </a:rPr>
              <a:t>Aggregates supported by TAG:</a:t>
            </a:r>
          </a:p>
          <a:p>
            <a:pPr marL="285750" indent="-285750">
              <a:lnSpc>
                <a:spcPct val="130000"/>
              </a:lnSpc>
              <a:buFont typeface="Arial"/>
              <a:buChar char="•"/>
            </a:pPr>
            <a:r>
              <a:rPr lang="en-US" sz="2400" dirty="0">
                <a:latin typeface="Calibri"/>
                <a:cs typeface="Calibri"/>
              </a:rPr>
              <a:t>SQL supports: MIN, MAX, SUM, AVERAGE, and COUNT</a:t>
            </a:r>
          </a:p>
          <a:p>
            <a:pPr marL="285750" indent="-285750">
              <a:lnSpc>
                <a:spcPct val="130000"/>
              </a:lnSpc>
              <a:buFont typeface="Arial"/>
              <a:buChar char="•"/>
            </a:pPr>
            <a:r>
              <a:rPr lang="en-US" sz="2400" dirty="0" smtClean="0">
                <a:latin typeface="Calibri"/>
                <a:cs typeface="Calibri"/>
              </a:rPr>
              <a:t>TAG can support a broader set. </a:t>
            </a:r>
          </a:p>
          <a:p>
            <a:pPr>
              <a:lnSpc>
                <a:spcPct val="130000"/>
              </a:lnSpc>
            </a:pPr>
            <a:endParaRPr lang="en-US" sz="2400" dirty="0" smtClean="0">
              <a:solidFill>
                <a:srgbClr val="775F55"/>
              </a:solidFill>
              <a:latin typeface="Calibri"/>
              <a:cs typeface="Calibri"/>
            </a:endParaRPr>
          </a:p>
          <a:p>
            <a:pPr>
              <a:lnSpc>
                <a:spcPct val="130000"/>
              </a:lnSpc>
            </a:pPr>
            <a:r>
              <a:rPr lang="en-US" sz="2400" dirty="0" smtClean="0">
                <a:solidFill>
                  <a:srgbClr val="775F55"/>
                </a:solidFill>
                <a:latin typeface="Calibri"/>
                <a:cs typeface="Calibri"/>
              </a:rPr>
              <a:t>Aggregates </a:t>
            </a:r>
            <a:r>
              <a:rPr lang="en-US" sz="2400" dirty="0">
                <a:solidFill>
                  <a:srgbClr val="775F55"/>
                </a:solidFill>
                <a:latin typeface="Calibri"/>
                <a:cs typeface="Calibri"/>
              </a:rPr>
              <a:t>Implemented using 3 functions:</a:t>
            </a:r>
          </a:p>
          <a:p>
            <a:pPr marL="285750" indent="-285750">
              <a:lnSpc>
                <a:spcPct val="130000"/>
              </a:lnSpc>
              <a:buFont typeface="Arial"/>
              <a:buChar char="•"/>
            </a:pPr>
            <a:r>
              <a:rPr lang="en-US" sz="2400" dirty="0">
                <a:latin typeface="Calibri"/>
                <a:cs typeface="Calibri"/>
              </a:rPr>
              <a:t>Merging function </a:t>
            </a:r>
            <a:r>
              <a:rPr lang="en-US" sz="2400" i="1" dirty="0">
                <a:latin typeface="Calibri"/>
                <a:cs typeface="Calibri"/>
              </a:rPr>
              <a:t>f: </a:t>
            </a:r>
            <a:r>
              <a:rPr lang="en-US" sz="2400" dirty="0">
                <a:latin typeface="Calibri"/>
                <a:cs typeface="Calibri"/>
              </a:rPr>
              <a:t>Merges partial state record.</a:t>
            </a:r>
          </a:p>
          <a:p>
            <a:pPr marL="285750" indent="-285750">
              <a:lnSpc>
                <a:spcPct val="130000"/>
              </a:lnSpc>
              <a:buFont typeface="Arial"/>
              <a:buChar char="•"/>
            </a:pPr>
            <a:r>
              <a:rPr lang="en-US" sz="2400" dirty="0">
                <a:latin typeface="Calibri"/>
                <a:cs typeface="Calibri"/>
              </a:rPr>
              <a:t>Initializer </a:t>
            </a:r>
            <a:r>
              <a:rPr lang="en-US" sz="2400" i="1" dirty="0" err="1">
                <a:latin typeface="Calibri"/>
                <a:cs typeface="Calibri"/>
              </a:rPr>
              <a:t>i</a:t>
            </a:r>
            <a:r>
              <a:rPr lang="en-US" sz="2400" i="1" dirty="0">
                <a:latin typeface="Calibri"/>
                <a:cs typeface="Calibri"/>
              </a:rPr>
              <a:t>: </a:t>
            </a:r>
            <a:r>
              <a:rPr lang="en-US" sz="2400" dirty="0">
                <a:latin typeface="Calibri"/>
                <a:cs typeface="Calibri"/>
              </a:rPr>
              <a:t>Instantiates state record for single sensor value.</a:t>
            </a:r>
          </a:p>
          <a:p>
            <a:pPr marL="285750" indent="-285750">
              <a:lnSpc>
                <a:spcPct val="130000"/>
              </a:lnSpc>
              <a:buFont typeface="Arial"/>
              <a:buChar char="•"/>
            </a:pPr>
            <a:r>
              <a:rPr lang="en-US" sz="2400" dirty="0">
                <a:latin typeface="Calibri"/>
                <a:cs typeface="Calibri"/>
              </a:rPr>
              <a:t>Evaluator </a:t>
            </a:r>
            <a:r>
              <a:rPr lang="en-US" sz="2400" i="1" dirty="0">
                <a:latin typeface="Calibri"/>
                <a:cs typeface="Calibri"/>
              </a:rPr>
              <a:t>e: </a:t>
            </a:r>
            <a:r>
              <a:rPr lang="en-US" sz="2400" dirty="0">
                <a:latin typeface="Calibri"/>
                <a:cs typeface="Calibri"/>
              </a:rPr>
              <a:t>Computes actual value from the partial state record.</a:t>
            </a:r>
          </a:p>
          <a:p>
            <a:pPr marL="285750" indent="-285750">
              <a:lnSpc>
                <a:spcPct val="130000"/>
              </a:lnSpc>
              <a:buFont typeface="Arial"/>
              <a:buChar char="•"/>
            </a:pPr>
            <a:endParaRPr lang="en-US" sz="2400" dirty="0" smtClean="0">
              <a:latin typeface="Calibri"/>
              <a:cs typeface="Calibri"/>
            </a:endParaRPr>
          </a:p>
        </p:txBody>
      </p:sp>
    </p:spTree>
    <p:extLst>
      <p:ext uri="{BB962C8B-B14F-4D97-AF65-F5344CB8AC3E}">
        <p14:creationId xmlns:p14="http://schemas.microsoft.com/office/powerpoint/2010/main" val="3983255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Aggregates</a:t>
            </a:r>
            <a:endParaRPr lang="en-US" dirty="0"/>
          </a:p>
        </p:txBody>
      </p:sp>
      <p:sp>
        <p:nvSpPr>
          <p:cNvPr id="6" name="TextBox 5"/>
          <p:cNvSpPr txBox="1"/>
          <p:nvPr/>
        </p:nvSpPr>
        <p:spPr>
          <a:xfrm>
            <a:off x="128414" y="1777069"/>
            <a:ext cx="8913398" cy="4395049"/>
          </a:xfrm>
          <a:prstGeom prst="rect">
            <a:avLst/>
          </a:prstGeom>
          <a:noFill/>
        </p:spPr>
        <p:txBody>
          <a:bodyPr wrap="square" rtlCol="0">
            <a:spAutoFit/>
          </a:bodyPr>
          <a:lstStyle/>
          <a:p>
            <a:pPr>
              <a:lnSpc>
                <a:spcPct val="130000"/>
              </a:lnSpc>
            </a:pPr>
            <a:r>
              <a:rPr lang="en-US" sz="2400" i="1" dirty="0" smtClean="0">
                <a:solidFill>
                  <a:srgbClr val="775F55"/>
                </a:solidFill>
                <a:latin typeface="Calibri"/>
                <a:cs typeface="Calibri"/>
              </a:rPr>
              <a:t>AVERAGE</a:t>
            </a:r>
            <a:r>
              <a:rPr lang="en-US" sz="2400" dirty="0" smtClean="0">
                <a:solidFill>
                  <a:srgbClr val="775F55"/>
                </a:solidFill>
                <a:latin typeface="Calibri"/>
                <a:cs typeface="Calibri"/>
              </a:rPr>
              <a:t> aggregate:</a:t>
            </a:r>
          </a:p>
          <a:p>
            <a:pPr marL="285750" indent="-285750">
              <a:lnSpc>
                <a:spcPct val="130000"/>
              </a:lnSpc>
              <a:buFont typeface="Arial"/>
              <a:buChar char="•"/>
            </a:pPr>
            <a:r>
              <a:rPr lang="en-US" sz="2400" dirty="0" smtClean="0">
                <a:latin typeface="Calibri"/>
                <a:cs typeface="Calibri"/>
              </a:rPr>
              <a:t>Each partial state record is of the form &lt;</a:t>
            </a:r>
            <a:r>
              <a:rPr lang="en-US" sz="2400" i="1" dirty="0" smtClean="0">
                <a:latin typeface="Calibri"/>
                <a:cs typeface="Calibri"/>
              </a:rPr>
              <a:t>SUM</a:t>
            </a:r>
            <a:r>
              <a:rPr lang="en-US" sz="2400" dirty="0" smtClean="0">
                <a:latin typeface="Calibri"/>
                <a:cs typeface="Calibri"/>
              </a:rPr>
              <a:t>, </a:t>
            </a:r>
            <a:r>
              <a:rPr lang="en-US" sz="2400" i="1" dirty="0" smtClean="0">
                <a:latin typeface="Calibri"/>
                <a:cs typeface="Calibri"/>
              </a:rPr>
              <a:t>COUNT</a:t>
            </a:r>
            <a:r>
              <a:rPr lang="en-US" sz="2400" dirty="0" smtClean="0">
                <a:latin typeface="Calibri"/>
                <a:cs typeface="Calibri"/>
              </a:rPr>
              <a:t>&gt;</a:t>
            </a:r>
          </a:p>
          <a:p>
            <a:pPr marL="285750" indent="-285750">
              <a:lnSpc>
                <a:spcPct val="130000"/>
              </a:lnSpc>
              <a:buFont typeface="Arial"/>
              <a:buChar char="•"/>
            </a:pPr>
            <a:r>
              <a:rPr lang="en-US" sz="2400" dirty="0" smtClean="0">
                <a:latin typeface="Calibri"/>
                <a:cs typeface="Calibri"/>
              </a:rPr>
              <a:t>Merging function </a:t>
            </a:r>
            <a:r>
              <a:rPr lang="en-US" sz="2400" i="1" dirty="0" smtClean="0">
                <a:latin typeface="Calibri"/>
                <a:cs typeface="Calibri"/>
              </a:rPr>
              <a:t>f:</a:t>
            </a:r>
          </a:p>
          <a:p>
            <a:pPr marL="742950" lvl="1" indent="-285750">
              <a:lnSpc>
                <a:spcPct val="130000"/>
              </a:lnSpc>
              <a:buFont typeface="Arial"/>
              <a:buChar char="•"/>
            </a:pPr>
            <a:r>
              <a:rPr lang="en-US" sz="2400" i="1" dirty="0" smtClean="0">
                <a:latin typeface="Calibri"/>
                <a:cs typeface="Calibri"/>
              </a:rPr>
              <a:t>f</a:t>
            </a:r>
            <a:r>
              <a:rPr lang="en-US" sz="2400" dirty="0" smtClean="0">
                <a:latin typeface="Calibri"/>
                <a:cs typeface="Calibri"/>
              </a:rPr>
              <a:t> (</a:t>
            </a:r>
            <a:r>
              <a:rPr lang="en-US" sz="2400" dirty="0">
                <a:latin typeface="Calibri"/>
                <a:cs typeface="Calibri"/>
              </a:rPr>
              <a:t>&lt;</a:t>
            </a:r>
            <a:r>
              <a:rPr lang="en-US" sz="2400" i="1" dirty="0" smtClean="0">
                <a:latin typeface="Calibri"/>
                <a:cs typeface="Calibri"/>
              </a:rPr>
              <a:t>SUM1</a:t>
            </a:r>
            <a:r>
              <a:rPr lang="en-US" sz="2400" dirty="0" smtClean="0">
                <a:latin typeface="Calibri"/>
                <a:cs typeface="Calibri"/>
              </a:rPr>
              <a:t>, </a:t>
            </a:r>
            <a:r>
              <a:rPr lang="en-US" sz="2400" i="1" dirty="0" smtClean="0">
                <a:latin typeface="Calibri"/>
                <a:cs typeface="Calibri"/>
              </a:rPr>
              <a:t>COUNT1</a:t>
            </a:r>
            <a:r>
              <a:rPr lang="en-US" sz="2400" dirty="0" smtClean="0">
                <a:latin typeface="Calibri"/>
                <a:cs typeface="Calibri"/>
              </a:rPr>
              <a:t>&gt;, </a:t>
            </a:r>
            <a:r>
              <a:rPr lang="en-US" sz="2400" dirty="0">
                <a:latin typeface="Calibri"/>
                <a:cs typeface="Calibri"/>
              </a:rPr>
              <a:t>&lt;</a:t>
            </a:r>
            <a:r>
              <a:rPr lang="en-US" sz="2400" i="1" dirty="0" smtClean="0">
                <a:latin typeface="Calibri"/>
                <a:cs typeface="Calibri"/>
              </a:rPr>
              <a:t>SUM2</a:t>
            </a:r>
            <a:r>
              <a:rPr lang="en-US" sz="2400" dirty="0" smtClean="0">
                <a:latin typeface="Calibri"/>
                <a:cs typeface="Calibri"/>
              </a:rPr>
              <a:t>, </a:t>
            </a:r>
            <a:r>
              <a:rPr lang="en-US" sz="2400" i="1" dirty="0" smtClean="0">
                <a:latin typeface="Calibri"/>
                <a:cs typeface="Calibri"/>
              </a:rPr>
              <a:t>COUNT2</a:t>
            </a:r>
            <a:r>
              <a:rPr lang="en-US" sz="2400" dirty="0" smtClean="0">
                <a:latin typeface="Calibri"/>
                <a:cs typeface="Calibri"/>
              </a:rPr>
              <a:t>&gt;) = &lt;</a:t>
            </a:r>
            <a:r>
              <a:rPr lang="en-US" sz="2400" i="1" dirty="0" smtClean="0">
                <a:latin typeface="Calibri"/>
                <a:cs typeface="Calibri"/>
              </a:rPr>
              <a:t>SUM1 + SUM2</a:t>
            </a:r>
            <a:r>
              <a:rPr lang="en-US" sz="2400" dirty="0" smtClean="0">
                <a:latin typeface="Calibri"/>
                <a:cs typeface="Calibri"/>
              </a:rPr>
              <a:t>, </a:t>
            </a:r>
            <a:r>
              <a:rPr lang="en-US" sz="2400" i="1" dirty="0" smtClean="0">
                <a:latin typeface="Calibri"/>
                <a:cs typeface="Calibri"/>
              </a:rPr>
              <a:t>COUNT1 + COUNT2</a:t>
            </a:r>
            <a:r>
              <a:rPr lang="en-US" sz="2400" dirty="0" smtClean="0">
                <a:latin typeface="Calibri"/>
                <a:cs typeface="Calibri"/>
              </a:rPr>
              <a:t>&gt;</a:t>
            </a:r>
          </a:p>
          <a:p>
            <a:pPr marL="285750" indent="-285750">
              <a:lnSpc>
                <a:spcPct val="130000"/>
              </a:lnSpc>
              <a:buFont typeface="Arial"/>
              <a:buChar char="•"/>
            </a:pPr>
            <a:r>
              <a:rPr lang="en-US" sz="2400" dirty="0" smtClean="0">
                <a:latin typeface="Calibri"/>
                <a:cs typeface="Calibri"/>
              </a:rPr>
              <a:t>Initializer </a:t>
            </a:r>
            <a:r>
              <a:rPr lang="en-US" sz="2400" i="1" dirty="0" err="1" smtClean="0">
                <a:latin typeface="Calibri"/>
                <a:cs typeface="Calibri"/>
              </a:rPr>
              <a:t>i</a:t>
            </a:r>
            <a:r>
              <a:rPr lang="en-US" sz="2400" i="1" dirty="0" smtClean="0">
                <a:latin typeface="Calibri"/>
                <a:cs typeface="Calibri"/>
              </a:rPr>
              <a:t>:</a:t>
            </a:r>
          </a:p>
          <a:p>
            <a:pPr marL="742950" lvl="1" indent="-285750">
              <a:lnSpc>
                <a:spcPct val="130000"/>
              </a:lnSpc>
              <a:buFont typeface="Arial"/>
              <a:buChar char="•"/>
            </a:pPr>
            <a:r>
              <a:rPr lang="en-US" sz="2400" i="1" dirty="0" err="1" smtClean="0">
                <a:latin typeface="Calibri"/>
                <a:cs typeface="Calibri"/>
              </a:rPr>
              <a:t>i</a:t>
            </a:r>
            <a:r>
              <a:rPr lang="en-US" sz="2400" dirty="0" smtClean="0">
                <a:latin typeface="Calibri"/>
                <a:cs typeface="Calibri"/>
              </a:rPr>
              <a:t> (</a:t>
            </a:r>
            <a:r>
              <a:rPr lang="en-US" sz="2400" dirty="0" err="1" smtClean="0">
                <a:latin typeface="Calibri"/>
                <a:cs typeface="Calibri"/>
              </a:rPr>
              <a:t>sensor_value</a:t>
            </a:r>
            <a:r>
              <a:rPr lang="en-US" sz="2400" dirty="0" smtClean="0">
                <a:latin typeface="Calibri"/>
                <a:cs typeface="Calibri"/>
              </a:rPr>
              <a:t>) = &lt;</a:t>
            </a:r>
            <a:r>
              <a:rPr lang="en-US" sz="2400" i="1" dirty="0" err="1" smtClean="0">
                <a:latin typeface="Calibri"/>
                <a:cs typeface="Calibri"/>
              </a:rPr>
              <a:t>sensor_value</a:t>
            </a:r>
            <a:r>
              <a:rPr lang="en-US" sz="2400" dirty="0" smtClean="0">
                <a:latin typeface="Calibri"/>
                <a:cs typeface="Calibri"/>
              </a:rPr>
              <a:t>, 1&gt;</a:t>
            </a:r>
            <a:endParaRPr lang="en-US" sz="2400" dirty="0">
              <a:latin typeface="Calibri"/>
              <a:cs typeface="Calibri"/>
            </a:endParaRPr>
          </a:p>
          <a:p>
            <a:pPr marL="285750" indent="-285750">
              <a:lnSpc>
                <a:spcPct val="130000"/>
              </a:lnSpc>
              <a:buFont typeface="Arial"/>
              <a:buChar char="•"/>
            </a:pPr>
            <a:r>
              <a:rPr lang="en-US" sz="2400" dirty="0" smtClean="0">
                <a:latin typeface="Calibri"/>
                <a:cs typeface="Calibri"/>
              </a:rPr>
              <a:t>Evaluator </a:t>
            </a:r>
            <a:r>
              <a:rPr lang="en-US" sz="2400" i="1" dirty="0" smtClean="0">
                <a:latin typeface="Calibri"/>
                <a:cs typeface="Calibri"/>
              </a:rPr>
              <a:t>e:</a:t>
            </a:r>
          </a:p>
          <a:p>
            <a:pPr marL="742950" lvl="1" indent="-285750">
              <a:lnSpc>
                <a:spcPct val="130000"/>
              </a:lnSpc>
              <a:buFont typeface="Arial"/>
              <a:buChar char="•"/>
            </a:pPr>
            <a:r>
              <a:rPr lang="en-US" sz="2400" i="1" dirty="0">
                <a:latin typeface="Calibri"/>
                <a:cs typeface="Calibri"/>
              </a:rPr>
              <a:t>e</a:t>
            </a:r>
            <a:r>
              <a:rPr lang="en-US" sz="2400" dirty="0" smtClean="0">
                <a:latin typeface="Calibri"/>
                <a:cs typeface="Calibri"/>
              </a:rPr>
              <a:t> </a:t>
            </a:r>
            <a:r>
              <a:rPr lang="en-US" sz="2400" dirty="0">
                <a:latin typeface="Calibri"/>
                <a:cs typeface="Calibri"/>
              </a:rPr>
              <a:t>(&lt;</a:t>
            </a:r>
            <a:r>
              <a:rPr lang="en-US" sz="2400" i="1" dirty="0" smtClean="0">
                <a:latin typeface="Calibri"/>
                <a:cs typeface="Calibri"/>
              </a:rPr>
              <a:t>SUM</a:t>
            </a:r>
            <a:r>
              <a:rPr lang="en-US" sz="2400" dirty="0" smtClean="0">
                <a:latin typeface="Calibri"/>
                <a:cs typeface="Calibri"/>
              </a:rPr>
              <a:t>, </a:t>
            </a:r>
            <a:r>
              <a:rPr lang="en-US" sz="2400" i="1" dirty="0" smtClean="0">
                <a:latin typeface="Calibri"/>
                <a:cs typeface="Calibri"/>
              </a:rPr>
              <a:t>COUNT</a:t>
            </a:r>
            <a:r>
              <a:rPr lang="en-US" sz="2400" dirty="0" smtClean="0">
                <a:latin typeface="Calibri"/>
                <a:cs typeface="Calibri"/>
              </a:rPr>
              <a:t>&gt;) = SUM/COUNT</a:t>
            </a:r>
          </a:p>
        </p:txBody>
      </p:sp>
    </p:spTree>
    <p:extLst>
      <p:ext uri="{BB962C8B-B14F-4D97-AF65-F5344CB8AC3E}">
        <p14:creationId xmlns:p14="http://schemas.microsoft.com/office/powerpoint/2010/main" val="60097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1633049"/>
              </p:ext>
            </p:extLst>
          </p:nvPr>
        </p:nvGraphicFramePr>
        <p:xfrm>
          <a:off x="82474" y="4366184"/>
          <a:ext cx="9028537" cy="2443480"/>
        </p:xfrm>
        <a:graphic>
          <a:graphicData uri="http://schemas.openxmlformats.org/drawingml/2006/table">
            <a:tbl>
              <a:tblPr firstRow="1" bandRow="1">
                <a:tableStyleId>{3B4B98B0-60AC-42C2-AFA5-B58CD77FA1E5}</a:tableStyleId>
              </a:tblPr>
              <a:tblGrid>
                <a:gridCol w="1289791"/>
                <a:gridCol w="1289791"/>
                <a:gridCol w="1289791"/>
                <a:gridCol w="1289791"/>
                <a:gridCol w="1289791"/>
                <a:gridCol w="1289791"/>
                <a:gridCol w="1289791"/>
              </a:tblGrid>
              <a:tr h="370840">
                <a:tc>
                  <a:txBody>
                    <a:bodyPr/>
                    <a:lstStyle/>
                    <a:p>
                      <a:endParaRPr lang="en-US" sz="1400" dirty="0">
                        <a:latin typeface="Calibri"/>
                        <a:cs typeface="Calibri"/>
                      </a:endParaRPr>
                    </a:p>
                  </a:txBody>
                  <a:tcPr/>
                </a:tc>
                <a:tc>
                  <a:txBody>
                    <a:bodyPr/>
                    <a:lstStyle/>
                    <a:p>
                      <a:r>
                        <a:rPr lang="en-US" sz="1400" dirty="0" smtClean="0">
                          <a:latin typeface="Calibri"/>
                          <a:cs typeface="Calibri"/>
                        </a:rPr>
                        <a:t>MAX, MIN</a:t>
                      </a:r>
                      <a:endParaRPr lang="en-US" sz="1400" dirty="0">
                        <a:latin typeface="Calibri"/>
                        <a:cs typeface="Calibri"/>
                      </a:endParaRPr>
                    </a:p>
                  </a:txBody>
                  <a:tcPr/>
                </a:tc>
                <a:tc>
                  <a:txBody>
                    <a:bodyPr/>
                    <a:lstStyle/>
                    <a:p>
                      <a:r>
                        <a:rPr lang="en-US" sz="1400" dirty="0" smtClean="0">
                          <a:latin typeface="Calibri"/>
                          <a:cs typeface="Calibri"/>
                        </a:rPr>
                        <a:t>COUNT,</a:t>
                      </a:r>
                      <a:r>
                        <a:rPr lang="en-US" sz="1400" baseline="0" dirty="0" smtClean="0">
                          <a:latin typeface="Calibri"/>
                          <a:cs typeface="Calibri"/>
                        </a:rPr>
                        <a:t> SUM</a:t>
                      </a:r>
                      <a:endParaRPr lang="en-US" sz="1400" dirty="0">
                        <a:latin typeface="Calibri"/>
                        <a:cs typeface="Calibri"/>
                      </a:endParaRPr>
                    </a:p>
                  </a:txBody>
                  <a:tcPr/>
                </a:tc>
                <a:tc>
                  <a:txBody>
                    <a:bodyPr/>
                    <a:lstStyle/>
                    <a:p>
                      <a:r>
                        <a:rPr lang="en-US" sz="1400" dirty="0" smtClean="0">
                          <a:latin typeface="Calibri"/>
                          <a:cs typeface="Calibri"/>
                        </a:rPr>
                        <a:t>AVERAGE</a:t>
                      </a:r>
                      <a:endParaRPr lang="en-US" sz="1400" dirty="0">
                        <a:latin typeface="Calibri"/>
                        <a:cs typeface="Calibri"/>
                      </a:endParaRPr>
                    </a:p>
                  </a:txBody>
                  <a:tcPr/>
                </a:tc>
                <a:tc>
                  <a:txBody>
                    <a:bodyPr/>
                    <a:lstStyle/>
                    <a:p>
                      <a:r>
                        <a:rPr lang="en-US" sz="1400" dirty="0" smtClean="0">
                          <a:latin typeface="Calibri"/>
                          <a:cs typeface="Calibri"/>
                        </a:rPr>
                        <a:t>MEDIAN</a:t>
                      </a:r>
                      <a:endParaRPr lang="en-US" sz="1400" dirty="0">
                        <a:latin typeface="Calibri"/>
                        <a:cs typeface="Calibri"/>
                      </a:endParaRPr>
                    </a:p>
                  </a:txBody>
                  <a:tcPr/>
                </a:tc>
                <a:tc>
                  <a:txBody>
                    <a:bodyPr/>
                    <a:lstStyle/>
                    <a:p>
                      <a:r>
                        <a:rPr lang="en-US" sz="1400" dirty="0" smtClean="0">
                          <a:latin typeface="Calibri"/>
                          <a:cs typeface="Calibri"/>
                        </a:rPr>
                        <a:t>COUNT</a:t>
                      </a:r>
                      <a:r>
                        <a:rPr lang="en-US" sz="1400" baseline="0" dirty="0" smtClean="0">
                          <a:latin typeface="Calibri"/>
                          <a:cs typeface="Calibri"/>
                        </a:rPr>
                        <a:t> DISTINCT</a:t>
                      </a:r>
                      <a:endParaRPr lang="en-US" sz="1400" dirty="0">
                        <a:latin typeface="Calibri"/>
                        <a:cs typeface="Calibri"/>
                      </a:endParaRPr>
                    </a:p>
                  </a:txBody>
                  <a:tcPr/>
                </a:tc>
                <a:tc>
                  <a:txBody>
                    <a:bodyPr/>
                    <a:lstStyle/>
                    <a:p>
                      <a:r>
                        <a:rPr lang="en-US" sz="1400" dirty="0" smtClean="0">
                          <a:latin typeface="Calibri"/>
                          <a:cs typeface="Calibri"/>
                        </a:rPr>
                        <a:t>HISTOGRAM</a:t>
                      </a:r>
                      <a:endParaRPr lang="en-US" sz="1400" dirty="0">
                        <a:latin typeface="Calibri"/>
                        <a:cs typeface="Calibri"/>
                      </a:endParaRPr>
                    </a:p>
                  </a:txBody>
                  <a:tcPr/>
                </a:tc>
              </a:tr>
              <a:tr h="140325">
                <a:tc>
                  <a:txBody>
                    <a:bodyPr/>
                    <a:lstStyle/>
                    <a:p>
                      <a:r>
                        <a:rPr lang="en-US" sz="1400" dirty="0" smtClean="0">
                          <a:latin typeface="Calibri"/>
                          <a:cs typeface="Calibri"/>
                        </a:rPr>
                        <a:t>Duplicate Sensitive</a:t>
                      </a:r>
                      <a:endParaRPr lang="en-US" sz="1400" dirty="0">
                        <a:latin typeface="Calibri"/>
                        <a:cs typeface="Calibri"/>
                      </a:endParaRPr>
                    </a:p>
                  </a:txBody>
                  <a:tcPr/>
                </a:tc>
                <a:tc>
                  <a:txBody>
                    <a:bodyPr/>
                    <a:lstStyle/>
                    <a:p>
                      <a:r>
                        <a:rPr lang="en-US" sz="1400" dirty="0" smtClean="0">
                          <a:latin typeface="Calibri"/>
                          <a:cs typeface="Calibri"/>
                        </a:rPr>
                        <a:t>NO</a:t>
                      </a:r>
                      <a:endParaRPr lang="en-US" sz="1400" dirty="0">
                        <a:latin typeface="Calibri"/>
                        <a:cs typeface="Calibri"/>
                      </a:endParaRPr>
                    </a:p>
                  </a:txBody>
                  <a:tcPr/>
                </a:tc>
                <a:tc>
                  <a:txBody>
                    <a:bodyPr/>
                    <a:lstStyle/>
                    <a:p>
                      <a:r>
                        <a:rPr lang="en-US" sz="1400" dirty="0" smtClean="0">
                          <a:latin typeface="Calibri"/>
                          <a:cs typeface="Calibri"/>
                        </a:rPr>
                        <a:t>YES</a:t>
                      </a:r>
                      <a:endParaRPr lang="en-US" sz="1400" dirty="0">
                        <a:latin typeface="Calibri"/>
                        <a:cs typeface="Calibri"/>
                      </a:endParaRPr>
                    </a:p>
                  </a:txBody>
                  <a:tcPr/>
                </a:tc>
                <a:tc>
                  <a:txBody>
                    <a:bodyPr/>
                    <a:lstStyle/>
                    <a:p>
                      <a:r>
                        <a:rPr lang="en-US" sz="1400" dirty="0" smtClean="0">
                          <a:latin typeface="Calibri"/>
                          <a:cs typeface="Calibri"/>
                        </a:rPr>
                        <a:t>YES</a:t>
                      </a:r>
                      <a:endParaRPr lang="en-US" sz="1400" dirty="0">
                        <a:latin typeface="Calibri"/>
                        <a:cs typeface="Calibri"/>
                      </a:endParaRPr>
                    </a:p>
                  </a:txBody>
                  <a:tcPr/>
                </a:tc>
                <a:tc>
                  <a:txBody>
                    <a:bodyPr/>
                    <a:lstStyle/>
                    <a:p>
                      <a:r>
                        <a:rPr lang="en-US" sz="1400" dirty="0" smtClean="0">
                          <a:latin typeface="Calibri"/>
                          <a:cs typeface="Calibri"/>
                        </a:rPr>
                        <a:t>YES</a:t>
                      </a:r>
                      <a:endParaRPr lang="en-US" sz="1400" dirty="0">
                        <a:latin typeface="Calibri"/>
                        <a:cs typeface="Calibri"/>
                      </a:endParaRPr>
                    </a:p>
                  </a:txBody>
                  <a:tcPr/>
                </a:tc>
                <a:tc>
                  <a:txBody>
                    <a:bodyPr/>
                    <a:lstStyle/>
                    <a:p>
                      <a:r>
                        <a:rPr lang="en-US" sz="1400" dirty="0" smtClean="0">
                          <a:latin typeface="Calibri"/>
                          <a:cs typeface="Calibri"/>
                        </a:rPr>
                        <a:t>NO</a:t>
                      </a:r>
                      <a:endParaRPr lang="en-US" sz="1400" dirty="0">
                        <a:latin typeface="Calibri"/>
                        <a:cs typeface="Calibri"/>
                      </a:endParaRPr>
                    </a:p>
                  </a:txBody>
                  <a:tcPr/>
                </a:tc>
                <a:tc>
                  <a:txBody>
                    <a:bodyPr/>
                    <a:lstStyle/>
                    <a:p>
                      <a:r>
                        <a:rPr lang="en-US" sz="1400" dirty="0" smtClean="0">
                          <a:latin typeface="Calibri"/>
                          <a:cs typeface="Calibri"/>
                        </a:rPr>
                        <a:t>YES</a:t>
                      </a:r>
                      <a:endParaRPr lang="en-US" sz="1400" dirty="0">
                        <a:latin typeface="Calibri"/>
                        <a:cs typeface="Calibri"/>
                      </a:endParaRPr>
                    </a:p>
                  </a:txBody>
                  <a:tcPr/>
                </a:tc>
              </a:tr>
              <a:tr h="370840">
                <a:tc>
                  <a:txBody>
                    <a:bodyPr/>
                    <a:lstStyle/>
                    <a:p>
                      <a:r>
                        <a:rPr lang="en-US" sz="1400" dirty="0" smtClean="0">
                          <a:latin typeface="Calibri"/>
                          <a:cs typeface="Calibri"/>
                        </a:rPr>
                        <a:t>Exemplary</a:t>
                      </a:r>
                      <a:r>
                        <a:rPr lang="en-US" sz="1400" baseline="0" dirty="0" smtClean="0">
                          <a:latin typeface="Calibri"/>
                          <a:cs typeface="Calibri"/>
                        </a:rPr>
                        <a:t>, Summary</a:t>
                      </a:r>
                      <a:endParaRPr lang="en-US" sz="1400" dirty="0">
                        <a:latin typeface="Calibri"/>
                        <a:cs typeface="Calibri"/>
                      </a:endParaRPr>
                    </a:p>
                  </a:txBody>
                  <a:tcPr/>
                </a:tc>
                <a:tc>
                  <a:txBody>
                    <a:bodyPr/>
                    <a:lstStyle/>
                    <a:p>
                      <a:r>
                        <a:rPr lang="en-US" sz="1400" dirty="0" smtClean="0">
                          <a:latin typeface="Calibri"/>
                          <a:cs typeface="Calibri"/>
                        </a:rPr>
                        <a:t>E</a:t>
                      </a:r>
                      <a:endParaRPr lang="en-US" sz="1400" dirty="0">
                        <a:latin typeface="Calibri"/>
                        <a:cs typeface="Calibri"/>
                      </a:endParaRPr>
                    </a:p>
                  </a:txBody>
                  <a:tcPr/>
                </a:tc>
                <a:tc>
                  <a:txBody>
                    <a:bodyPr/>
                    <a:lstStyle/>
                    <a:p>
                      <a:r>
                        <a:rPr lang="en-US" sz="1400" dirty="0" smtClean="0">
                          <a:latin typeface="Calibri"/>
                          <a:cs typeface="Calibri"/>
                        </a:rPr>
                        <a:t>S</a:t>
                      </a:r>
                      <a:endParaRPr lang="en-US" sz="1400" dirty="0">
                        <a:latin typeface="Calibri"/>
                        <a:cs typeface="Calibri"/>
                      </a:endParaRPr>
                    </a:p>
                  </a:txBody>
                  <a:tcPr/>
                </a:tc>
                <a:tc>
                  <a:txBody>
                    <a:bodyPr/>
                    <a:lstStyle/>
                    <a:p>
                      <a:r>
                        <a:rPr lang="en-US" sz="1400" dirty="0" smtClean="0">
                          <a:latin typeface="Calibri"/>
                          <a:cs typeface="Calibri"/>
                        </a:rPr>
                        <a:t>S</a:t>
                      </a:r>
                      <a:endParaRPr lang="en-US" sz="1400" dirty="0">
                        <a:latin typeface="Calibri"/>
                        <a:cs typeface="Calibri"/>
                      </a:endParaRPr>
                    </a:p>
                  </a:txBody>
                  <a:tcPr/>
                </a:tc>
                <a:tc>
                  <a:txBody>
                    <a:bodyPr/>
                    <a:lstStyle/>
                    <a:p>
                      <a:r>
                        <a:rPr lang="en-US" sz="1400" dirty="0" smtClean="0">
                          <a:latin typeface="Calibri"/>
                          <a:cs typeface="Calibri"/>
                        </a:rPr>
                        <a:t>E</a:t>
                      </a:r>
                      <a:endParaRPr lang="en-US" sz="1400" dirty="0">
                        <a:latin typeface="Calibri"/>
                        <a:cs typeface="Calibri"/>
                      </a:endParaRPr>
                    </a:p>
                  </a:txBody>
                  <a:tcPr/>
                </a:tc>
                <a:tc>
                  <a:txBody>
                    <a:bodyPr/>
                    <a:lstStyle/>
                    <a:p>
                      <a:r>
                        <a:rPr lang="en-US" sz="1400" dirty="0" smtClean="0">
                          <a:latin typeface="Calibri"/>
                          <a:cs typeface="Calibri"/>
                        </a:rPr>
                        <a:t>S</a:t>
                      </a:r>
                      <a:endParaRPr lang="en-US" sz="1400" dirty="0">
                        <a:latin typeface="Calibri"/>
                        <a:cs typeface="Calibri"/>
                      </a:endParaRPr>
                    </a:p>
                  </a:txBody>
                  <a:tcPr/>
                </a:tc>
                <a:tc>
                  <a:txBody>
                    <a:bodyPr/>
                    <a:lstStyle/>
                    <a:p>
                      <a:r>
                        <a:rPr lang="en-US" sz="1400" dirty="0" smtClean="0">
                          <a:latin typeface="Calibri"/>
                          <a:cs typeface="Calibri"/>
                        </a:rPr>
                        <a:t>S</a:t>
                      </a:r>
                      <a:endParaRPr lang="en-US" sz="1400" dirty="0">
                        <a:latin typeface="Calibri"/>
                        <a:cs typeface="Calibri"/>
                      </a:endParaRPr>
                    </a:p>
                  </a:txBody>
                  <a:tcPr/>
                </a:tc>
              </a:tr>
              <a:tr h="370840">
                <a:tc>
                  <a:txBody>
                    <a:bodyPr/>
                    <a:lstStyle/>
                    <a:p>
                      <a:r>
                        <a:rPr lang="en-US" sz="1400" dirty="0" smtClean="0">
                          <a:latin typeface="Calibri"/>
                          <a:cs typeface="Calibri"/>
                        </a:rPr>
                        <a:t>Monotonic</a:t>
                      </a:r>
                      <a:endParaRPr lang="en-US" sz="1400" dirty="0">
                        <a:latin typeface="Calibri"/>
                        <a:cs typeface="Calibri"/>
                      </a:endParaRPr>
                    </a:p>
                  </a:txBody>
                  <a:tcPr/>
                </a:tc>
                <a:tc>
                  <a:txBody>
                    <a:bodyPr/>
                    <a:lstStyle/>
                    <a:p>
                      <a:r>
                        <a:rPr lang="en-US" sz="1400" dirty="0" smtClean="0">
                          <a:latin typeface="Calibri"/>
                          <a:cs typeface="Calibri"/>
                        </a:rPr>
                        <a:t>YES</a:t>
                      </a:r>
                      <a:endParaRPr lang="en-US" sz="1400" dirty="0">
                        <a:latin typeface="Calibri"/>
                        <a:cs typeface="Calibri"/>
                      </a:endParaRPr>
                    </a:p>
                  </a:txBody>
                  <a:tcPr/>
                </a:tc>
                <a:tc>
                  <a:txBody>
                    <a:bodyPr/>
                    <a:lstStyle/>
                    <a:p>
                      <a:r>
                        <a:rPr lang="en-US" sz="1400" dirty="0" smtClean="0">
                          <a:latin typeface="Calibri"/>
                          <a:cs typeface="Calibri"/>
                        </a:rPr>
                        <a:t>YES</a:t>
                      </a:r>
                      <a:endParaRPr lang="en-US" sz="1400" dirty="0">
                        <a:latin typeface="Calibri"/>
                        <a:cs typeface="Calibri"/>
                      </a:endParaRPr>
                    </a:p>
                  </a:txBody>
                  <a:tcPr/>
                </a:tc>
                <a:tc>
                  <a:txBody>
                    <a:bodyPr/>
                    <a:lstStyle/>
                    <a:p>
                      <a:r>
                        <a:rPr lang="en-US" sz="1400" dirty="0" smtClean="0">
                          <a:latin typeface="Calibri"/>
                          <a:cs typeface="Calibri"/>
                        </a:rPr>
                        <a:t>NO</a:t>
                      </a:r>
                      <a:endParaRPr lang="en-US" sz="1400" dirty="0">
                        <a:latin typeface="Calibri"/>
                        <a:cs typeface="Calibri"/>
                      </a:endParaRPr>
                    </a:p>
                  </a:txBody>
                  <a:tcPr/>
                </a:tc>
                <a:tc>
                  <a:txBody>
                    <a:bodyPr/>
                    <a:lstStyle/>
                    <a:p>
                      <a:r>
                        <a:rPr lang="en-US" sz="1400" dirty="0" smtClean="0">
                          <a:latin typeface="Calibri"/>
                          <a:cs typeface="Calibri"/>
                        </a:rPr>
                        <a:t>NO</a:t>
                      </a:r>
                      <a:endParaRPr lang="en-US" sz="1400" dirty="0">
                        <a:latin typeface="Calibri"/>
                        <a:cs typeface="Calibri"/>
                      </a:endParaRPr>
                    </a:p>
                  </a:txBody>
                  <a:tcPr/>
                </a:tc>
                <a:tc>
                  <a:txBody>
                    <a:bodyPr/>
                    <a:lstStyle/>
                    <a:p>
                      <a:r>
                        <a:rPr lang="en-US" sz="1400" dirty="0" smtClean="0">
                          <a:latin typeface="Calibri"/>
                          <a:cs typeface="Calibri"/>
                        </a:rPr>
                        <a:t>YES</a:t>
                      </a:r>
                      <a:endParaRPr lang="en-US" sz="1400" dirty="0">
                        <a:latin typeface="Calibri"/>
                        <a:cs typeface="Calibri"/>
                      </a:endParaRPr>
                    </a:p>
                  </a:txBody>
                  <a:tcPr/>
                </a:tc>
                <a:tc>
                  <a:txBody>
                    <a:bodyPr/>
                    <a:lstStyle/>
                    <a:p>
                      <a:r>
                        <a:rPr lang="en-US" sz="1400" dirty="0" smtClean="0">
                          <a:latin typeface="Calibri"/>
                          <a:cs typeface="Calibri"/>
                        </a:rPr>
                        <a:t>NO</a:t>
                      </a:r>
                      <a:endParaRPr lang="en-US" sz="1400" dirty="0">
                        <a:latin typeface="Calibri"/>
                        <a:cs typeface="Calibri"/>
                      </a:endParaRPr>
                    </a:p>
                  </a:txBody>
                  <a:tcPr/>
                </a:tc>
              </a:tr>
              <a:tr h="370840">
                <a:tc>
                  <a:txBody>
                    <a:bodyPr/>
                    <a:lstStyle/>
                    <a:p>
                      <a:r>
                        <a:rPr lang="en-US" sz="1400" dirty="0" smtClean="0">
                          <a:latin typeface="Calibri"/>
                          <a:cs typeface="Calibri"/>
                        </a:rPr>
                        <a:t>Partial State</a:t>
                      </a:r>
                      <a:endParaRPr lang="en-US" sz="1400" dirty="0">
                        <a:latin typeface="Calibri"/>
                        <a:cs typeface="Calibri"/>
                      </a:endParaRPr>
                    </a:p>
                  </a:txBody>
                  <a:tcPr/>
                </a:tc>
                <a:tc>
                  <a:txBody>
                    <a:bodyPr/>
                    <a:lstStyle/>
                    <a:p>
                      <a:r>
                        <a:rPr lang="en-US" sz="1400" dirty="0" smtClean="0">
                          <a:latin typeface="Calibri"/>
                          <a:cs typeface="Calibri"/>
                        </a:rPr>
                        <a:t>Distributive</a:t>
                      </a:r>
                      <a:endParaRPr lang="en-US" sz="1400" dirty="0">
                        <a:latin typeface="Calibri"/>
                        <a:cs typeface="Calibri"/>
                      </a:endParaRPr>
                    </a:p>
                  </a:txBody>
                  <a:tcPr/>
                </a:tc>
                <a:tc>
                  <a:txBody>
                    <a:bodyPr/>
                    <a:lstStyle/>
                    <a:p>
                      <a:r>
                        <a:rPr lang="en-US" sz="1400" dirty="0" smtClean="0">
                          <a:latin typeface="Calibri"/>
                          <a:cs typeface="Calibri"/>
                        </a:rPr>
                        <a:t>Distributive</a:t>
                      </a:r>
                      <a:endParaRPr lang="en-US" sz="1400" dirty="0">
                        <a:latin typeface="Calibri"/>
                        <a:cs typeface="Calibri"/>
                      </a:endParaRPr>
                    </a:p>
                  </a:txBody>
                  <a:tcPr/>
                </a:tc>
                <a:tc>
                  <a:txBody>
                    <a:bodyPr/>
                    <a:lstStyle/>
                    <a:p>
                      <a:r>
                        <a:rPr lang="en-US" sz="1400" dirty="0" smtClean="0">
                          <a:latin typeface="Calibri"/>
                          <a:cs typeface="Calibri"/>
                        </a:rPr>
                        <a:t>Algebraic</a:t>
                      </a:r>
                      <a:endParaRPr lang="en-US" sz="1400" dirty="0">
                        <a:latin typeface="Calibri"/>
                        <a:cs typeface="Calibri"/>
                      </a:endParaRPr>
                    </a:p>
                  </a:txBody>
                  <a:tcPr/>
                </a:tc>
                <a:tc>
                  <a:txBody>
                    <a:bodyPr/>
                    <a:lstStyle/>
                    <a:p>
                      <a:r>
                        <a:rPr lang="en-US" sz="1400" dirty="0" smtClean="0">
                          <a:latin typeface="Calibri"/>
                          <a:cs typeface="Calibri"/>
                        </a:rPr>
                        <a:t>Holistic</a:t>
                      </a:r>
                      <a:endParaRPr lang="en-US" sz="1400" dirty="0">
                        <a:latin typeface="Calibri"/>
                        <a:cs typeface="Calibri"/>
                      </a:endParaRPr>
                    </a:p>
                  </a:txBody>
                  <a:tcPr/>
                </a:tc>
                <a:tc>
                  <a:txBody>
                    <a:bodyPr/>
                    <a:lstStyle/>
                    <a:p>
                      <a:r>
                        <a:rPr lang="en-US" sz="1400" dirty="0" smtClean="0">
                          <a:latin typeface="Calibri"/>
                          <a:cs typeface="Calibri"/>
                        </a:rPr>
                        <a:t>Unique</a:t>
                      </a:r>
                      <a:endParaRPr lang="en-US" sz="1400" dirty="0">
                        <a:latin typeface="Calibri"/>
                        <a:cs typeface="Calibri"/>
                      </a:endParaRPr>
                    </a:p>
                  </a:txBody>
                  <a:tcPr/>
                </a:tc>
                <a:tc>
                  <a:txBody>
                    <a:bodyPr/>
                    <a:lstStyle/>
                    <a:p>
                      <a:r>
                        <a:rPr lang="en-US" sz="1400" dirty="0" smtClean="0">
                          <a:latin typeface="Calibri"/>
                          <a:cs typeface="Calibri"/>
                        </a:rPr>
                        <a:t>Content-Sensitive</a:t>
                      </a:r>
                      <a:endParaRPr lang="en-US" sz="1400" dirty="0">
                        <a:latin typeface="Calibri"/>
                        <a:cs typeface="Calibri"/>
                      </a:endParaRPr>
                    </a:p>
                  </a:txBody>
                  <a:tcPr/>
                </a:tc>
              </a:tr>
            </a:tbl>
          </a:graphicData>
        </a:graphic>
      </p:graphicFrame>
      <p:sp>
        <p:nvSpPr>
          <p:cNvPr id="5" name="TextBox 4"/>
          <p:cNvSpPr txBox="1"/>
          <p:nvPr/>
        </p:nvSpPr>
        <p:spPr>
          <a:xfrm>
            <a:off x="226647" y="1558529"/>
            <a:ext cx="8680247" cy="2667397"/>
          </a:xfrm>
          <a:prstGeom prst="rect">
            <a:avLst/>
          </a:prstGeom>
          <a:noFill/>
        </p:spPr>
        <p:txBody>
          <a:bodyPr wrap="square" rtlCol="0">
            <a:spAutoFit/>
          </a:bodyPr>
          <a:lstStyle/>
          <a:p>
            <a:pPr>
              <a:lnSpc>
                <a:spcPct val="120000"/>
              </a:lnSpc>
            </a:pPr>
            <a:r>
              <a:rPr lang="en-US" sz="2000" dirty="0">
                <a:solidFill>
                  <a:srgbClr val="775F55"/>
                </a:solidFill>
                <a:latin typeface="Calibri"/>
                <a:cs typeface="Calibri"/>
              </a:rPr>
              <a:t>Aggregates </a:t>
            </a:r>
            <a:r>
              <a:rPr lang="en-US" sz="2000" dirty="0" smtClean="0">
                <a:solidFill>
                  <a:srgbClr val="775F55"/>
                </a:solidFill>
                <a:latin typeface="Calibri"/>
                <a:cs typeface="Calibri"/>
              </a:rPr>
              <a:t>Taxonomy:</a:t>
            </a:r>
          </a:p>
          <a:p>
            <a:pPr marL="285750" indent="-285750">
              <a:lnSpc>
                <a:spcPct val="120000"/>
              </a:lnSpc>
              <a:buFont typeface="Arial"/>
              <a:buChar char="•"/>
            </a:pPr>
            <a:r>
              <a:rPr lang="en-US" sz="2000" dirty="0" smtClean="0">
                <a:latin typeface="Calibri"/>
                <a:cs typeface="Calibri"/>
              </a:rPr>
              <a:t>Define different dimensions for a general classification of the aggregates functions</a:t>
            </a:r>
          </a:p>
          <a:p>
            <a:pPr marL="800100" lvl="1" indent="-342900">
              <a:lnSpc>
                <a:spcPct val="120000"/>
              </a:lnSpc>
              <a:buFont typeface="+mj-lt"/>
              <a:buAutoNum type="arabicPeriod"/>
            </a:pPr>
            <a:r>
              <a:rPr lang="en-US" sz="2000" i="1" dirty="0" smtClean="0">
                <a:latin typeface="Calibri"/>
                <a:cs typeface="Calibri"/>
              </a:rPr>
              <a:t> DUPLICATE SENSITIVITY</a:t>
            </a:r>
            <a:endParaRPr lang="en-US" sz="2000" i="1" dirty="0">
              <a:latin typeface="Calibri"/>
              <a:cs typeface="Calibri"/>
            </a:endParaRPr>
          </a:p>
          <a:p>
            <a:pPr marL="800100" lvl="1" indent="-342900">
              <a:lnSpc>
                <a:spcPct val="120000"/>
              </a:lnSpc>
              <a:buFont typeface="+mj-lt"/>
              <a:buAutoNum type="arabicPeriod"/>
            </a:pPr>
            <a:r>
              <a:rPr lang="en-US" sz="2000" dirty="0" smtClean="0">
                <a:latin typeface="Calibri"/>
                <a:cs typeface="Calibri"/>
              </a:rPr>
              <a:t>EXEMPLARY or SUMMARY</a:t>
            </a:r>
          </a:p>
          <a:p>
            <a:pPr marL="800100" lvl="1" indent="-342900">
              <a:lnSpc>
                <a:spcPct val="120000"/>
              </a:lnSpc>
              <a:buFont typeface="+mj-lt"/>
              <a:buAutoNum type="arabicPeriod"/>
            </a:pPr>
            <a:r>
              <a:rPr lang="en-US" sz="2000" dirty="0" smtClean="0">
                <a:latin typeface="Calibri"/>
                <a:cs typeface="Calibri"/>
              </a:rPr>
              <a:t>MONOTONIC</a:t>
            </a:r>
          </a:p>
          <a:p>
            <a:pPr marL="800100" lvl="1" indent="-342900">
              <a:lnSpc>
                <a:spcPct val="120000"/>
              </a:lnSpc>
              <a:buFont typeface="+mj-lt"/>
              <a:buAutoNum type="arabicPeriod"/>
            </a:pPr>
            <a:r>
              <a:rPr lang="en-US" sz="2000" dirty="0" smtClean="0">
                <a:latin typeface="Calibri"/>
                <a:cs typeface="Calibri"/>
              </a:rPr>
              <a:t>PARTIAL STATE requirements</a:t>
            </a:r>
          </a:p>
        </p:txBody>
      </p:sp>
    </p:spTree>
    <p:extLst>
      <p:ext uri="{BB962C8B-B14F-4D97-AF65-F5344CB8AC3E}">
        <p14:creationId xmlns:p14="http://schemas.microsoft.com/office/powerpoint/2010/main" val="517247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1273</TotalTime>
  <Words>2637</Words>
  <Application>Microsoft Macintosh PowerPoint</Application>
  <PresentationFormat>On-screen Show (4:3)</PresentationFormat>
  <Paragraphs>328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Narrow</vt:lpstr>
      <vt:lpstr>Calibri</vt:lpstr>
      <vt:lpstr>Courier New</vt:lpstr>
      <vt:lpstr>Tw Cen MT</vt:lpstr>
      <vt:lpstr>Wingdings</vt:lpstr>
      <vt:lpstr>Wingdings 2</vt:lpstr>
      <vt:lpstr>Median</vt:lpstr>
      <vt:lpstr>TAG: a Tiny Aggregation Service for Ad-Hoc Sensor Networks</vt:lpstr>
      <vt:lpstr>Motivation</vt:lpstr>
      <vt:lpstr>Background</vt:lpstr>
      <vt:lpstr>Background</vt:lpstr>
      <vt:lpstr>Query Model</vt:lpstr>
      <vt:lpstr>Query Model</vt:lpstr>
      <vt:lpstr>Aggregates</vt:lpstr>
      <vt:lpstr>Aggregates</vt:lpstr>
      <vt:lpstr>Aggregates</vt:lpstr>
      <vt:lpstr>In-Network Aggregation</vt:lpstr>
      <vt:lpstr>In-Network Aggregation</vt:lpstr>
      <vt:lpstr>Simulation-Based Evaluation</vt:lpstr>
      <vt:lpstr>Simulation-Based Evaluation</vt:lpstr>
      <vt:lpstr>Optimizations</vt:lpstr>
      <vt:lpstr>Optimizations</vt:lpstr>
      <vt:lpstr>Tolerating loss</vt:lpstr>
      <vt:lpstr>Tolerating loss</vt:lpstr>
      <vt:lpstr>Tolerating loss</vt:lpstr>
      <vt:lpstr>Prototype implementation</vt:lpstr>
      <vt:lpstr>Conclusions</vt:lpstr>
      <vt:lpstr>Pros &amp; Cons</vt:lpstr>
      <vt:lpstr>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 a Tiny Aggregation Service for Ad-Hoc Sensor Networks</dc:title>
  <dc:creator>Akash Kapoor</dc:creator>
  <cp:lastModifiedBy>Microsoft Office User</cp:lastModifiedBy>
  <cp:revision>75</cp:revision>
  <dcterms:created xsi:type="dcterms:W3CDTF">2015-04-01T01:45:10Z</dcterms:created>
  <dcterms:modified xsi:type="dcterms:W3CDTF">2015-04-03T21:04:50Z</dcterms:modified>
</cp:coreProperties>
</file>