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7" r:id="rId1"/>
    <p:sldMasterId id="2147483853" r:id="rId2"/>
    <p:sldMasterId id="2147483878" r:id="rId3"/>
    <p:sldMasterId id="2147483903" r:id="rId4"/>
  </p:sldMasterIdLst>
  <p:notesMasterIdLst>
    <p:notesMasterId r:id="rId37"/>
  </p:notesMasterIdLst>
  <p:sldIdLst>
    <p:sldId id="256" r:id="rId5"/>
    <p:sldId id="257" r:id="rId6"/>
    <p:sldId id="258" r:id="rId7"/>
    <p:sldId id="260" r:id="rId8"/>
    <p:sldId id="265" r:id="rId9"/>
    <p:sldId id="282" r:id="rId10"/>
    <p:sldId id="263" r:id="rId11"/>
    <p:sldId id="262" r:id="rId12"/>
    <p:sldId id="266" r:id="rId13"/>
    <p:sldId id="270" r:id="rId14"/>
    <p:sldId id="307" r:id="rId15"/>
    <p:sldId id="302" r:id="rId16"/>
    <p:sldId id="271" r:id="rId17"/>
    <p:sldId id="273" r:id="rId18"/>
    <p:sldId id="300" r:id="rId19"/>
    <p:sldId id="275" r:id="rId20"/>
    <p:sldId id="299" r:id="rId21"/>
    <p:sldId id="301" r:id="rId22"/>
    <p:sldId id="279" r:id="rId23"/>
    <p:sldId id="280" r:id="rId24"/>
    <p:sldId id="287" r:id="rId25"/>
    <p:sldId id="284" r:id="rId26"/>
    <p:sldId id="286" r:id="rId27"/>
    <p:sldId id="305" r:id="rId28"/>
    <p:sldId id="288" r:id="rId29"/>
    <p:sldId id="292" r:id="rId30"/>
    <p:sldId id="294" r:id="rId31"/>
    <p:sldId id="297" r:id="rId32"/>
    <p:sldId id="303" r:id="rId33"/>
    <p:sldId id="308" r:id="rId34"/>
    <p:sldId id="291" r:id="rId35"/>
    <p:sldId id="306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79499" autoAdjust="0"/>
  </p:normalViewPr>
  <p:slideViewPr>
    <p:cSldViewPr snapToGrid="0">
      <p:cViewPr varScale="1">
        <p:scale>
          <a:sx n="72" d="100"/>
          <a:sy n="72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26D97-B215-43E1-9FFD-850466942EC8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53ED4D-F931-42D2-A517-79E294CFE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8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Proactive: table driven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3ED4D-F931-42D2-A517-79E294CFEB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076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3ED4D-F931-42D2-A517-79E294CFEBB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8242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Establish reverse path by recording the first copy</a:t>
            </a:r>
            <a:r>
              <a:rPr lang="en-US" baseline="0" dirty="0" smtClean="0"/>
              <a:t> of the broadcast packet received from neighbor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3ED4D-F931-42D2-A517-79E294CFEBB7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4299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When a link is broken </a:t>
            </a:r>
            <a:r>
              <a:rPr lang="en-US" dirty="0" smtClean="0">
                <a:sym typeface="Wingdings" panose="05000000000000000000" pitchFamily="2" charset="2"/>
              </a:rPr>
              <a:t> due to movement of nodes or any other reason </a:t>
            </a:r>
          </a:p>
          <a:p>
            <a:pPr eaLnBrk="1" hangingPunct="1"/>
            <a:endParaRPr lang="en-US" dirty="0" smtClean="0">
              <a:sym typeface="Wingdings" panose="05000000000000000000" pitchFamily="2" charset="2"/>
            </a:endParaRPr>
          </a:p>
          <a:p>
            <a:pPr eaLnBrk="1" hangingPunct="1"/>
            <a:r>
              <a:rPr lang="en-US" dirty="0" smtClean="0">
                <a:sym typeface="Wingdings" panose="05000000000000000000" pitchFamily="2" charset="2"/>
              </a:rPr>
              <a:t>The node that discover the failure link will send </a:t>
            </a:r>
            <a:r>
              <a:rPr lang="en-US" dirty="0" err="1" smtClean="0">
                <a:sym typeface="Wingdings" panose="05000000000000000000" pitchFamily="2" charset="2"/>
              </a:rPr>
              <a:t>RouteError</a:t>
            </a:r>
            <a:r>
              <a:rPr lang="en-US" dirty="0" smtClean="0">
                <a:sym typeface="Wingdings" panose="05000000000000000000" pitchFamily="2" charset="2"/>
              </a:rPr>
              <a:t> to the Source </a:t>
            </a:r>
          </a:p>
          <a:p>
            <a:pPr eaLnBrk="1" hangingPunct="1"/>
            <a:endParaRPr lang="en-US" dirty="0" smtClean="0">
              <a:sym typeface="Wingdings" panose="05000000000000000000" pitchFamily="2" charset="2"/>
            </a:endParaRPr>
          </a:p>
          <a:p>
            <a:pPr eaLnBrk="1" hangingPunct="1"/>
            <a:r>
              <a:rPr lang="en-US" dirty="0" smtClean="0">
                <a:sym typeface="Wingdings" panose="05000000000000000000" pitchFamily="2" charset="2"/>
              </a:rPr>
              <a:t>When the source gets the </a:t>
            </a:r>
            <a:r>
              <a:rPr lang="en-US" dirty="0" err="1" smtClean="0">
                <a:sym typeface="Wingdings" panose="05000000000000000000" pitchFamily="2" charset="2"/>
              </a:rPr>
              <a:t>RouteError</a:t>
            </a:r>
            <a:r>
              <a:rPr lang="en-US" dirty="0" smtClean="0">
                <a:sym typeface="Wingdings" panose="05000000000000000000" pitchFamily="2" charset="2"/>
              </a:rPr>
              <a:t> Packet it will delete the path from the cache </a:t>
            </a:r>
          </a:p>
          <a:p>
            <a:pPr eaLnBrk="1" hangingPunct="1"/>
            <a:endParaRPr lang="en-US" dirty="0" smtClean="0">
              <a:sym typeface="Wingdings" panose="05000000000000000000" pitchFamily="2" charset="2"/>
            </a:endParaRPr>
          </a:p>
          <a:p>
            <a:pPr eaLnBrk="1" hangingPunct="1"/>
            <a:r>
              <a:rPr lang="en-US" dirty="0" smtClean="0">
                <a:sym typeface="Wingdings" panose="05000000000000000000" pitchFamily="2" charset="2"/>
              </a:rPr>
              <a:t>And will find another route in its cache, if it didn’t find any route it will run </a:t>
            </a:r>
            <a:r>
              <a:rPr lang="en-US" dirty="0" err="1" smtClean="0">
                <a:sym typeface="Wingdings" panose="05000000000000000000" pitchFamily="2" charset="2"/>
              </a:rPr>
              <a:t>RouteRequest</a:t>
            </a:r>
            <a:r>
              <a:rPr lang="en-US" dirty="0" smtClean="0">
                <a:sym typeface="Wingdings" panose="05000000000000000000" pitchFamily="2" charset="2"/>
              </a:rPr>
              <a:t> again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3ED4D-F931-42D2-A517-79E294CFEBB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5747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Localizes</a:t>
            </a:r>
            <a:r>
              <a:rPr lang="en-US" baseline="0" dirty="0" smtClean="0"/>
              <a:t> the control message to a very small set of  nodes near the occurrence of a topological change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3ED4D-F931-42D2-A517-79E294CFEBB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191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4BF9A4-917B-4DEA-B3F1-CC17023B7A7F}" type="slidenum">
              <a:rPr lang="en-US"/>
              <a:pPr/>
              <a:t>22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Timeout mechanism:</a:t>
            </a:r>
            <a:r>
              <a:rPr lang="en-US" baseline="0" dirty="0" smtClean="0"/>
              <a:t> </a:t>
            </a:r>
            <a:r>
              <a:rPr lang="en-US" dirty="0" smtClean="0"/>
              <a:t>If </a:t>
            </a:r>
            <a:r>
              <a:rPr lang="en-US" dirty="0"/>
              <a:t>a node does not receive the </a:t>
            </a:r>
            <a:r>
              <a:rPr lang="en-US" dirty="0" smtClean="0"/>
              <a:t>response within </a:t>
            </a:r>
            <a:r>
              <a:rPr lang="en-US" dirty="0"/>
              <a:t>a reasonable time, a timer expires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007566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DCF472-8F7B-4F4A-AEF0-F6424D1315EC}" type="slidenum">
              <a:rPr lang="en-US"/>
              <a:pPr/>
              <a:t>23</a:t>
            </a:fld>
            <a:endParaRPr lang="en-US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602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DCF472-8F7B-4F4A-AEF0-F6424D1315EC}" type="slidenum">
              <a:rPr lang="en-US"/>
              <a:pPr/>
              <a:t>24</a:t>
            </a:fld>
            <a:endParaRPr lang="en-US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Route</a:t>
            </a:r>
            <a:r>
              <a:rPr lang="en-US" baseline="0" dirty="0" smtClean="0"/>
              <a:t> erase if network gets partitioned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7200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Beacon packets to signify existence.</a:t>
            </a:r>
            <a:r>
              <a:rPr lang="en-US" baseline="0" dirty="0" smtClean="0"/>
              <a:t> upon hearing, the neighbor nodes increment the associativity tick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3ED4D-F931-42D2-A517-79E294CFEBB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6761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Each resultant packets</a:t>
            </a:r>
            <a:r>
              <a:rPr lang="en-US" baseline="0" dirty="0" smtClean="0"/>
              <a:t> arriving at the destination will contain associativity ticks of the nodes along the route to destination.</a:t>
            </a:r>
          </a:p>
          <a:p>
            <a:r>
              <a:rPr lang="en-US" baseline="0" dirty="0" smtClean="0"/>
              <a:t>Nodes propagating the reply mark their routes as valid while others remain inactive, thus duplicate-packet is avoided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3ED4D-F931-42D2-A517-79E294CFEBB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023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goal of bellman –ford algorithm</a:t>
            </a:r>
            <a:endParaRPr lang="en-US" dirty="0" smtClean="0"/>
          </a:p>
          <a:p>
            <a:r>
              <a:rPr lang="en-US" dirty="0" smtClean="0"/>
              <a:t>Select next hop such that the cost</a:t>
            </a:r>
            <a:r>
              <a:rPr lang="en-US" baseline="0" dirty="0" smtClean="0"/>
              <a:t> of sending packet to the destination is minimum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3ED4D-F931-42D2-A517-79E294CFEBB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05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41B9A2-77DF-47D3-BC68-DCE8DDE4AC46}" type="slidenum">
              <a:rPr lang="en-US"/>
              <a:pPr/>
              <a:t>5</a:t>
            </a:fld>
            <a:endParaRPr lang="en-US"/>
          </a:p>
        </p:txBody>
      </p:sp>
      <p:sp>
        <p:nvSpPr>
          <p:cNvPr id="627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7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554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3ED4D-F931-42D2-A517-79E294CFEBB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945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3ED4D-F931-42D2-A517-79E294CFEBB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93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reason of response list to is to avoid asking a</a:t>
            </a:r>
            <a:r>
              <a:rPr lang="en-US" baseline="0" dirty="0" smtClean="0"/>
              <a:t> node for multiple </a:t>
            </a:r>
            <a:r>
              <a:rPr lang="en-US" baseline="0" dirty="0" err="1" smtClean="0"/>
              <a:t>acks</a:t>
            </a:r>
            <a:r>
              <a:rPr lang="en-US" baseline="0" dirty="0" smtClean="0"/>
              <a:t> for the same update message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3ED4D-F931-42D2-A517-79E294CFEBB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261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Reactive</a:t>
            </a:r>
          </a:p>
          <a:p>
            <a:r>
              <a:rPr lang="en-US" dirty="0" smtClean="0"/>
              <a:t>Routes created only when needed</a:t>
            </a:r>
          </a:p>
          <a:p>
            <a:r>
              <a:rPr lang="en-US" dirty="0" smtClean="0"/>
              <a:t>Route discovery process</a:t>
            </a:r>
          </a:p>
          <a:p>
            <a:r>
              <a:rPr lang="en-US" dirty="0" smtClean="0"/>
              <a:t>Route maintenance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3ED4D-F931-42D2-A517-79E294CFEBB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5773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RREQ packets</a:t>
            </a:r>
            <a:r>
              <a:rPr lang="en-US" baseline="0" dirty="0" smtClean="0"/>
              <a:t> propagate through neighbors until either the destination of an intermediate node with fresh enough route to destination is reached.</a:t>
            </a:r>
          </a:p>
          <a:p>
            <a:r>
              <a:rPr lang="en-US" baseline="0" dirty="0" smtClean="0"/>
              <a:t>Each node maintains its own sequence number, broadcast ID per RREQ message sent.</a:t>
            </a:r>
          </a:p>
          <a:p>
            <a:r>
              <a:rPr lang="en-US" baseline="0" dirty="0" smtClean="0"/>
              <a:t>Broadcast ID + IP address = uniquely identifies the RREQ</a:t>
            </a:r>
          </a:p>
          <a:p>
            <a:r>
              <a:rPr lang="en-US" baseline="0" dirty="0" smtClean="0"/>
              <a:t>RREQ= (nodes own sequence number+ broadcast ID + most recent sequence number for the destination)</a:t>
            </a:r>
          </a:p>
          <a:p>
            <a:r>
              <a:rPr lang="en-US" baseline="0" dirty="0" smtClean="0"/>
              <a:t>Intermediate nodes reply to RREQ if it has a destination-sequence number greater than the one contained in the RREQ.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3ED4D-F931-42D2-A517-79E294CFEBB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6821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Establish reverse path by recording the first copy</a:t>
            </a:r>
            <a:r>
              <a:rPr lang="en-US" baseline="0" dirty="0" smtClean="0"/>
              <a:t> of the broadcast packet received from neighbor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3ED4D-F931-42D2-A517-79E294CFEBB7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557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2623A-05AE-4B0B-9797-394C73C27E4C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6149-D173-4756-A213-E9303CDC3F7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4928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2623A-05AE-4B0B-9797-394C73C27E4C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6149-D173-4756-A213-E9303CDC3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817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2623A-05AE-4B0B-9797-394C73C27E4C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6149-D173-4756-A213-E9303CDC3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405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981200"/>
            <a:ext cx="10972800" cy="38862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4566D5AC-AA8F-4DA6-ACFC-D9B483A9106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002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2623A-05AE-4B0B-9797-394C73C27E4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3/12/2015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6149-D173-4756-A213-E9303CDC3F7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56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2623A-05AE-4B0B-9797-394C73C27E4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3/12/2015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6149-D173-4756-A213-E9303CDC3F7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9319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2623A-05AE-4B0B-9797-394C73C27E4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3/12/2015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6149-D173-4756-A213-E9303CDC3F7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210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2623A-05AE-4B0B-9797-394C73C27E4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3/12/2015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6149-D173-4756-A213-E9303CDC3F7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64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2623A-05AE-4B0B-9797-394C73C27E4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3/12/2015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6149-D173-4756-A213-E9303CDC3F7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803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2623A-05AE-4B0B-9797-394C73C27E4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3/12/2015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6149-D173-4756-A213-E9303CDC3F7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379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2623A-05AE-4B0B-9797-394C73C27E4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3/12/2015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6149-D173-4756-A213-E9303CDC3F7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317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2623A-05AE-4B0B-9797-394C73C27E4C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6149-D173-4756-A213-E9303CDC3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3426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2623A-05AE-4B0B-9797-394C73C27E4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3/12/2015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6149-D173-4756-A213-E9303CDC3F7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1553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2623A-05AE-4B0B-9797-394C73C27E4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3/12/2015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6149-D173-4756-A213-E9303CDC3F7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214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2623A-05AE-4B0B-9797-394C73C27E4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3/12/2015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6149-D173-4756-A213-E9303CDC3F7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4816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2623A-05AE-4B0B-9797-394C73C27E4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3/12/2015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6149-D173-4756-A213-E9303CDC3F7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3738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2623A-05AE-4B0B-9797-394C73C27E4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3/12/2015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6149-D173-4756-A213-E9303CDC3F7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0559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2623A-05AE-4B0B-9797-394C73C27E4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3/12/2015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6149-D173-4756-A213-E9303CDC3F7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4548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2623A-05AE-4B0B-9797-394C73C27E4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3/12/2015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6149-D173-4756-A213-E9303CDC3F7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7499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2623A-05AE-4B0B-9797-394C73C27E4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3/12/2015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6149-D173-4756-A213-E9303CDC3F7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6186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2623A-05AE-4B0B-9797-394C73C27E4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3/12/2015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6149-D173-4756-A213-E9303CDC3F7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6599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2623A-05AE-4B0B-9797-394C73C27E4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3/12/2015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6149-D173-4756-A213-E9303CDC3F7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247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2623A-05AE-4B0B-9797-394C73C27E4C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6149-D173-4756-A213-E9303CDC3F7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97500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2623A-05AE-4B0B-9797-394C73C27E4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3/12/2015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6149-D173-4756-A213-E9303CDC3F7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1905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2623A-05AE-4B0B-9797-394C73C27E4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3/12/2015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6149-D173-4756-A213-E9303CDC3F7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6237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2623A-05AE-4B0B-9797-394C73C27E4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3/12/2015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6149-D173-4756-A213-E9303CDC3F7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6855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2623A-05AE-4B0B-9797-394C73C27E4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3/12/2015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6149-D173-4756-A213-E9303CDC3F7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0490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2623A-05AE-4B0B-9797-394C73C27E4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3/12/2015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6149-D173-4756-A213-E9303CDC3F7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2606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2623A-05AE-4B0B-9797-394C73C27E4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3/12/2015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6149-D173-4756-A213-E9303CDC3F7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5933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2623A-05AE-4B0B-9797-394C73C27E4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3/12/2015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6149-D173-4756-A213-E9303CDC3F7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3978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2623A-05AE-4B0B-9797-394C73C27E4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3/12/2015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6149-D173-4756-A213-E9303CDC3F7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3193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2623A-05AE-4B0B-9797-394C73C27E4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3/12/2015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6149-D173-4756-A213-E9303CDC3F7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2521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2623A-05AE-4B0B-9797-394C73C27E4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3/12/2015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6149-D173-4756-A213-E9303CDC3F7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215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2623A-05AE-4B0B-9797-394C73C27E4C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6149-D173-4756-A213-E9303CDC3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227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2623A-05AE-4B0B-9797-394C73C27E4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3/12/2015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6149-D173-4756-A213-E9303CDC3F7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3671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2623A-05AE-4B0B-9797-394C73C27E4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3/12/2015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6149-D173-4756-A213-E9303CDC3F7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4573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2623A-05AE-4B0B-9797-394C73C27E4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3/12/2015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6149-D173-4756-A213-E9303CDC3F7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1927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2623A-05AE-4B0B-9797-394C73C27E4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3/12/2015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6149-D173-4756-A213-E9303CDC3F7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731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2623A-05AE-4B0B-9797-394C73C27E4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3/12/2015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6149-D173-4756-A213-E9303CDC3F7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6368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2623A-05AE-4B0B-9797-394C73C27E4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3/12/2015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6149-D173-4756-A213-E9303CDC3F7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919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2623A-05AE-4B0B-9797-394C73C27E4C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6149-D173-4756-A213-E9303CDC3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3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2623A-05AE-4B0B-9797-394C73C27E4C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6149-D173-4756-A213-E9303CDC3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149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2623A-05AE-4B0B-9797-394C73C27E4C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6149-D173-4756-A213-E9303CDC3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737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042623A-05AE-4B0B-9797-394C73C27E4C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166149-D173-4756-A213-E9303CDC3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218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2623A-05AE-4B0B-9797-394C73C27E4C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6149-D173-4756-A213-E9303CDC3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64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042623A-05AE-4B0B-9797-394C73C27E4C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A166149-D173-4756-A213-E9303CDC3F7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7418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2623A-05AE-4B0B-9797-394C73C27E4C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66149-D173-4756-A213-E9303CDC3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189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2623A-05AE-4B0B-9797-394C73C27E4C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66149-D173-4756-A213-E9303CDC3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23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2623A-05AE-4B0B-9797-394C73C27E4C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66149-D173-4756-A213-E9303CDC3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511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41449"/>
            <a:ext cx="9144000" cy="370928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CS 525</a:t>
            </a:r>
            <a:br>
              <a:rPr lang="en-US" sz="4000" dirty="0" smtClean="0"/>
            </a:br>
            <a:r>
              <a:rPr lang="en-US" sz="4000" dirty="0" smtClean="0"/>
              <a:t>A Review of Current Routing Protocols </a:t>
            </a:r>
            <a:br>
              <a:rPr lang="en-US" sz="4000" dirty="0" smtClean="0"/>
            </a:br>
            <a:r>
              <a:rPr lang="en-US" sz="4000" dirty="0" smtClean="0"/>
              <a:t>for </a:t>
            </a:r>
            <a:br>
              <a:rPr lang="en-US" sz="4000" dirty="0" smtClean="0"/>
            </a:br>
            <a:r>
              <a:rPr lang="en-US" sz="4000" dirty="0" smtClean="0"/>
              <a:t>Ad Hoc Mobile Wireless Networks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700" dirty="0" smtClean="0"/>
              <a:t>Elizabeth M Royer, University of California, Santa Barbara</a:t>
            </a:r>
            <a:br>
              <a:rPr lang="en-US" sz="2700" dirty="0" smtClean="0"/>
            </a:br>
            <a:r>
              <a:rPr lang="en-US" sz="2700" dirty="0" smtClean="0"/>
              <a:t>Chai-</a:t>
            </a:r>
            <a:r>
              <a:rPr lang="en-US" sz="2700" dirty="0" err="1" smtClean="0"/>
              <a:t>Keong</a:t>
            </a:r>
            <a:r>
              <a:rPr lang="en-US" sz="2700" dirty="0" smtClean="0"/>
              <a:t> </a:t>
            </a:r>
            <a:r>
              <a:rPr lang="en-US" sz="2700" dirty="0" err="1" smtClean="0"/>
              <a:t>Toh</a:t>
            </a:r>
            <a:r>
              <a:rPr lang="en-US" sz="2700" dirty="0" smtClean="0"/>
              <a:t>, Georgia Institute of Technology</a:t>
            </a:r>
            <a:br>
              <a:rPr lang="en-US" sz="2700" dirty="0" smtClean="0"/>
            </a:br>
            <a:r>
              <a:rPr lang="en-US" sz="2700" dirty="0" smtClean="0"/>
              <a:t>I</a:t>
            </a:r>
            <a:r>
              <a:rPr lang="en-US" sz="2400" dirty="0" smtClean="0"/>
              <a:t>EEE </a:t>
            </a:r>
            <a:r>
              <a:rPr lang="en-US" sz="2400" dirty="0"/>
              <a:t>Personal Communications • April 1999</a:t>
            </a:r>
            <a:r>
              <a:rPr lang="en-US" sz="2700" dirty="0" smtClean="0"/>
              <a:t/>
            </a:r>
            <a:br>
              <a:rPr lang="en-US" sz="2700" dirty="0" smtClean="0"/>
            </a:br>
            <a:endParaRPr lang="en-US" sz="2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593971"/>
            <a:ext cx="9620922" cy="696424"/>
          </a:xfrm>
        </p:spPr>
        <p:txBody>
          <a:bodyPr>
            <a:noAutofit/>
          </a:bodyPr>
          <a:lstStyle/>
          <a:p>
            <a:r>
              <a:rPr lang="en-US" sz="1600" dirty="0" smtClean="0"/>
              <a:t>Presented by: </a:t>
            </a:r>
            <a:r>
              <a:rPr lang="en-US" sz="1600" dirty="0" err="1" smtClean="0"/>
              <a:t>Syeda</a:t>
            </a:r>
            <a:r>
              <a:rPr lang="en-US" sz="1600" dirty="0" smtClean="0"/>
              <a:t> Persia Aziz</a:t>
            </a:r>
          </a:p>
          <a:p>
            <a:r>
              <a:rPr lang="en-US" sz="1600" dirty="0" err="1" smtClean="0"/>
              <a:t>NetID</a:t>
            </a:r>
            <a:r>
              <a:rPr lang="en-US" sz="1600" dirty="0" smtClean="0"/>
              <a:t>: spaziz2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1702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>
                <a:solidFill>
                  <a:schemeClr val="tx1">
                    <a:lumMod val="50000"/>
                  </a:schemeClr>
                </a:solidFill>
              </a:rPr>
              <a:t>Table Driven Protocols 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dirty="0" smtClean="0"/>
              <a:t>WRP: Wireless Routing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6741381" cy="4023360"/>
          </a:xfrm>
        </p:spPr>
        <p:txBody>
          <a:bodyPr>
            <a:normAutofit/>
          </a:bodyPr>
          <a:lstStyle/>
          <a:p>
            <a:r>
              <a:rPr lang="en-US" dirty="0" smtClean="0"/>
              <a:t>Information Exchange:</a:t>
            </a:r>
          </a:p>
          <a:p>
            <a:r>
              <a:rPr lang="en-US" dirty="0" smtClean="0"/>
              <a:t>Propagates only from a node to its neighbors</a:t>
            </a:r>
          </a:p>
          <a:p>
            <a:pPr lvl="1"/>
            <a:r>
              <a:rPr lang="en-US" dirty="0" smtClean="0"/>
              <a:t>Update Message</a:t>
            </a:r>
          </a:p>
          <a:p>
            <a:pPr lvl="2"/>
            <a:r>
              <a:rPr lang="en-US" dirty="0" smtClean="0"/>
              <a:t>Node ID</a:t>
            </a:r>
          </a:p>
          <a:p>
            <a:pPr lvl="2"/>
            <a:r>
              <a:rPr lang="en-US" dirty="0" smtClean="0"/>
              <a:t>Sequence number</a:t>
            </a:r>
          </a:p>
          <a:p>
            <a:pPr lvl="2"/>
            <a:r>
              <a:rPr lang="en-US" dirty="0" smtClean="0"/>
              <a:t>List of </a:t>
            </a:r>
            <a:r>
              <a:rPr lang="en-US" smtClean="0"/>
              <a:t>updates or </a:t>
            </a:r>
            <a:r>
              <a:rPr lang="en-US" dirty="0" smtClean="0"/>
              <a:t>acknowledgement to update messages</a:t>
            </a:r>
          </a:p>
          <a:p>
            <a:pPr lvl="2"/>
            <a:r>
              <a:rPr lang="en-US" dirty="0" smtClean="0"/>
              <a:t>Response list of nodes that should send  acknowledgement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Consistency check: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Checks the predecessor information reported by all neighbors each time it processes an </a:t>
            </a:r>
            <a:r>
              <a:rPr lang="en-US" dirty="0" smtClean="0"/>
              <a:t>event involving </a:t>
            </a:r>
            <a:r>
              <a:rPr lang="en-US" dirty="0" smtClean="0"/>
              <a:t>a neighbor k. Thus avoid routing loops</a:t>
            </a:r>
          </a:p>
          <a:p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8733183" y="3299790"/>
            <a:ext cx="397565" cy="410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9777453" y="2622974"/>
            <a:ext cx="397565" cy="410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826487" y="3811031"/>
            <a:ext cx="397565" cy="410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2" idx="6"/>
            <a:endCxn id="5" idx="3"/>
          </p:cNvCxnSpPr>
          <p:nvPr/>
        </p:nvCxnSpPr>
        <p:spPr>
          <a:xfrm flipV="1">
            <a:off x="9130748" y="2973629"/>
            <a:ext cx="704927" cy="5315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2" idx="6"/>
            <a:endCxn id="6" idx="0"/>
          </p:cNvCxnSpPr>
          <p:nvPr/>
        </p:nvCxnSpPr>
        <p:spPr>
          <a:xfrm>
            <a:off x="9130748" y="3505199"/>
            <a:ext cx="894522" cy="3058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19384028">
            <a:off x="8249389" y="2704306"/>
            <a:ext cx="1925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Update message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1166901">
            <a:off x="8520397" y="3875401"/>
            <a:ext cx="1925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Update message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10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684" y="1886019"/>
            <a:ext cx="7885758" cy="40227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38190" y="2080592"/>
            <a:ext cx="3167269" cy="19348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738190" y="4015409"/>
            <a:ext cx="3167269" cy="19348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70921" y="4015409"/>
            <a:ext cx="3167269" cy="19348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90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634"/>
            <a:ext cx="10515600" cy="1325563"/>
          </a:xfrm>
        </p:spPr>
        <p:txBody>
          <a:bodyPr/>
          <a:lstStyle/>
          <a:p>
            <a:r>
              <a:rPr lang="en-US" dirty="0" smtClean="0"/>
              <a:t>Table-Driven Protocol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65007" y="1570616"/>
            <a:ext cx="2915322" cy="2065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27"/>
          <a:stretch/>
        </p:blipFill>
        <p:spPr>
          <a:xfrm>
            <a:off x="6347006" y="2065472"/>
            <a:ext cx="4949067" cy="4260028"/>
          </a:xfr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575014"/>
              </p:ext>
            </p:extLst>
          </p:nvPr>
        </p:nvGraphicFramePr>
        <p:xfrm>
          <a:off x="6562165" y="1802211"/>
          <a:ext cx="463056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593"/>
                <a:gridCol w="688489"/>
                <a:gridCol w="677732"/>
                <a:gridCol w="67175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Performance</a:t>
                      </a:r>
                      <a:r>
                        <a:rPr lang="en-US" sz="1400" baseline="0" dirty="0" smtClean="0"/>
                        <a:t> Parameters</a:t>
                      </a:r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DSDV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CGSR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WRP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237129" y="1893346"/>
            <a:ext cx="39050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Time Complexity: Number of steps needed to perform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Communication Complexity: number of messages needed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(N) Number of Nodes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(d) Network Diameter: The longest distance between nodes in a network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(h) Height of routing tree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All are loop-free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None has multicast- capability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WRP has higher memory requirement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CGSR has critical nodes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All have the same routing metric: Shortest Path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47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Initiated On-Demand Protocols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792249" y="1690157"/>
            <a:ext cx="8289417" cy="4170845"/>
            <a:chOff x="2650201" y="1690157"/>
            <a:chExt cx="8289417" cy="4170845"/>
          </a:xfrm>
        </p:grpSpPr>
        <p:grpSp>
          <p:nvGrpSpPr>
            <p:cNvPr id="5" name="Group 4"/>
            <p:cNvGrpSpPr/>
            <p:nvPr/>
          </p:nvGrpSpPr>
          <p:grpSpPr>
            <a:xfrm>
              <a:off x="3951115" y="1690157"/>
              <a:ext cx="3375370" cy="756356"/>
              <a:chOff x="4809067" y="1825625"/>
              <a:chExt cx="2166622" cy="756356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4809067" y="1825625"/>
                <a:ext cx="2144889" cy="75635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5034845" y="1924361"/>
                <a:ext cx="194084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Ad Hoc Routing Protocols</a:t>
                </a:r>
                <a:endParaRPr lang="en-US" sz="2000" b="1" dirty="0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6655901" y="2860652"/>
              <a:ext cx="2333585" cy="756356"/>
              <a:chOff x="4809067" y="1764285"/>
              <a:chExt cx="2333585" cy="756356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4809067" y="1764285"/>
                <a:ext cx="2333585" cy="75635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4846159" y="1779218"/>
                <a:ext cx="200550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Source-Initiated On-Demand</a:t>
                </a:r>
                <a:endParaRPr lang="en-US" sz="2000" b="1" dirty="0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2674606" y="2857020"/>
              <a:ext cx="2144889" cy="756356"/>
              <a:chOff x="4809067" y="1825625"/>
              <a:chExt cx="2144889" cy="756356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4809067" y="1825625"/>
                <a:ext cx="2144889" cy="75635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5034845" y="1924361"/>
                <a:ext cx="17384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Table-Driven</a:t>
                </a:r>
                <a:endParaRPr lang="en-US" sz="2000" b="1" dirty="0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2650201" y="4060553"/>
              <a:ext cx="919140" cy="756356"/>
              <a:chOff x="5034843" y="1825625"/>
              <a:chExt cx="2047633" cy="756356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5034843" y="1825625"/>
                <a:ext cx="2047633" cy="75635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5034845" y="1924361"/>
                <a:ext cx="17384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DSDV</a:t>
                </a:r>
                <a:endParaRPr lang="en-US" sz="2000" b="1" dirty="0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3916513" y="4060553"/>
              <a:ext cx="910976" cy="756356"/>
              <a:chOff x="4468233" y="1825625"/>
              <a:chExt cx="2485723" cy="756356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4468233" y="1825625"/>
                <a:ext cx="2485723" cy="75635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4797225" y="1924361"/>
                <a:ext cx="18972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WRP</a:t>
                </a:r>
                <a:endParaRPr lang="en-US" sz="2000" b="1" dirty="0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6655901" y="4060553"/>
              <a:ext cx="1009255" cy="756356"/>
              <a:chOff x="4809067" y="1825625"/>
              <a:chExt cx="2144889" cy="756356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4809067" y="1825625"/>
                <a:ext cx="2144889" cy="75635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034844" y="1924361"/>
                <a:ext cx="173848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AODV</a:t>
                </a:r>
                <a:endParaRPr lang="en-US" sz="2000" b="1" dirty="0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8887183" y="4060553"/>
              <a:ext cx="971880" cy="756356"/>
              <a:chOff x="4809067" y="1825625"/>
              <a:chExt cx="2144889" cy="756356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4809067" y="1825625"/>
                <a:ext cx="2144889" cy="75635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5034847" y="1924361"/>
                <a:ext cx="17384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LMR</a:t>
                </a:r>
                <a:endParaRPr lang="en-US" sz="2000" b="1" dirty="0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10047111" y="4062749"/>
              <a:ext cx="892507" cy="756356"/>
              <a:chOff x="4809067" y="1825625"/>
              <a:chExt cx="2144889" cy="756356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4809067" y="1825625"/>
                <a:ext cx="2144889" cy="75635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5034847" y="1924361"/>
                <a:ext cx="17384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ABR</a:t>
                </a:r>
                <a:endParaRPr lang="en-US" sz="2000" b="1" dirty="0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7980650" y="4060553"/>
              <a:ext cx="717302" cy="756356"/>
              <a:chOff x="4809067" y="1825625"/>
              <a:chExt cx="2187240" cy="756356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4809067" y="1825625"/>
                <a:ext cx="2144889" cy="75635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5034846" y="1924361"/>
                <a:ext cx="196146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DSR</a:t>
                </a:r>
                <a:endParaRPr lang="en-US" sz="2000" b="1" dirty="0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10044657" y="5104646"/>
              <a:ext cx="892507" cy="756356"/>
              <a:chOff x="4809067" y="1825625"/>
              <a:chExt cx="2144889" cy="756356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4809067" y="1825625"/>
                <a:ext cx="2144889" cy="75635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5034845" y="1924361"/>
                <a:ext cx="17384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S</a:t>
                </a:r>
                <a:r>
                  <a:rPr lang="en-US" sz="2000" b="1" dirty="0" smtClean="0"/>
                  <a:t>SR</a:t>
                </a:r>
                <a:endParaRPr lang="en-US" sz="2000" b="1" dirty="0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8887183" y="5104646"/>
              <a:ext cx="971879" cy="756356"/>
              <a:chOff x="4809067" y="1825625"/>
              <a:chExt cx="2144889" cy="756356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4809067" y="1825625"/>
                <a:ext cx="2144889" cy="75635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5034845" y="1924361"/>
                <a:ext cx="173849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TORA</a:t>
                </a:r>
                <a:endParaRPr lang="en-US" sz="2000" b="1" dirty="0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2650201" y="5093357"/>
              <a:ext cx="919139" cy="756356"/>
              <a:chOff x="5034841" y="1825625"/>
              <a:chExt cx="2047631" cy="756356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5034841" y="1825625"/>
                <a:ext cx="2047631" cy="75635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5034845" y="1924361"/>
                <a:ext cx="17384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CGSR</a:t>
                </a:r>
                <a:endParaRPr lang="en-US" sz="2000" b="1" dirty="0"/>
              </a:p>
            </p:txBody>
          </p:sp>
        </p:grpSp>
        <p:cxnSp>
          <p:nvCxnSpPr>
            <p:cNvPr id="17" name="Straight Arrow Connector 16"/>
            <p:cNvCxnSpPr>
              <a:stCxn id="50" idx="2"/>
              <a:endCxn id="48" idx="0"/>
            </p:cNvCxnSpPr>
            <p:nvPr/>
          </p:nvCxnSpPr>
          <p:spPr>
            <a:xfrm>
              <a:off x="5621871" y="2446513"/>
              <a:ext cx="2200823" cy="41413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50" idx="2"/>
              <a:endCxn id="46" idx="0"/>
            </p:cNvCxnSpPr>
            <p:nvPr/>
          </p:nvCxnSpPr>
          <p:spPr>
            <a:xfrm flipH="1">
              <a:off x="3747051" y="2446513"/>
              <a:ext cx="1874819" cy="41050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46" idx="2"/>
              <a:endCxn id="44" idx="0"/>
            </p:cNvCxnSpPr>
            <p:nvPr/>
          </p:nvCxnSpPr>
          <p:spPr>
            <a:xfrm flipH="1">
              <a:off x="3109771" y="3613376"/>
              <a:ext cx="637280" cy="44717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46" idx="2"/>
              <a:endCxn id="42" idx="0"/>
            </p:cNvCxnSpPr>
            <p:nvPr/>
          </p:nvCxnSpPr>
          <p:spPr>
            <a:xfrm>
              <a:off x="3747051" y="3613376"/>
              <a:ext cx="624950" cy="44717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48" idx="2"/>
              <a:endCxn id="40" idx="0"/>
            </p:cNvCxnSpPr>
            <p:nvPr/>
          </p:nvCxnSpPr>
          <p:spPr>
            <a:xfrm flipH="1">
              <a:off x="7160529" y="3617008"/>
              <a:ext cx="662165" cy="4435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48" idx="2"/>
              <a:endCxn id="34" idx="0"/>
            </p:cNvCxnSpPr>
            <p:nvPr/>
          </p:nvCxnSpPr>
          <p:spPr>
            <a:xfrm>
              <a:off x="7822694" y="3617008"/>
              <a:ext cx="509663" cy="4435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48" idx="2"/>
              <a:endCxn id="38" idx="0"/>
            </p:cNvCxnSpPr>
            <p:nvPr/>
          </p:nvCxnSpPr>
          <p:spPr>
            <a:xfrm>
              <a:off x="7822694" y="3617008"/>
              <a:ext cx="1550429" cy="4435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48" idx="2"/>
              <a:endCxn id="36" idx="0"/>
            </p:cNvCxnSpPr>
            <p:nvPr/>
          </p:nvCxnSpPr>
          <p:spPr>
            <a:xfrm>
              <a:off x="7822694" y="3617008"/>
              <a:ext cx="2670671" cy="4457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38" idx="2"/>
              <a:endCxn id="30" idx="0"/>
            </p:cNvCxnSpPr>
            <p:nvPr/>
          </p:nvCxnSpPr>
          <p:spPr>
            <a:xfrm>
              <a:off x="9373123" y="4816909"/>
              <a:ext cx="0" cy="28773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36" idx="2"/>
              <a:endCxn id="32" idx="0"/>
            </p:cNvCxnSpPr>
            <p:nvPr/>
          </p:nvCxnSpPr>
          <p:spPr>
            <a:xfrm flipH="1">
              <a:off x="10490911" y="4819105"/>
              <a:ext cx="2454" cy="2855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44" idx="2"/>
              <a:endCxn id="28" idx="0"/>
            </p:cNvCxnSpPr>
            <p:nvPr/>
          </p:nvCxnSpPr>
          <p:spPr>
            <a:xfrm>
              <a:off x="3109771" y="4816909"/>
              <a:ext cx="0" cy="2764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Oval 51"/>
          <p:cNvSpPr/>
          <p:nvPr/>
        </p:nvSpPr>
        <p:spPr>
          <a:xfrm>
            <a:off x="4771913" y="2287208"/>
            <a:ext cx="6147877" cy="410230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2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1"/>
          <p:cNvSpPr txBox="1">
            <a:spLocks noGrp="1"/>
          </p:cNvSpPr>
          <p:nvPr>
            <p:ph type="title"/>
          </p:nvPr>
        </p:nvSpPr>
        <p:spPr>
          <a:xfrm>
            <a:off x="838200" y="17959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>
                <a:solidFill>
                  <a:schemeClr val="tx1">
                    <a:lumMod val="50000"/>
                  </a:schemeClr>
                </a:solidFill>
              </a:rPr>
              <a:t>On-Demand Protocols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dirty="0"/>
              <a:t>Ad Hoc On-Demand Distance Vector </a:t>
            </a:r>
            <a:r>
              <a:rPr lang="en-US" dirty="0" smtClean="0"/>
              <a:t>Routing</a:t>
            </a:r>
            <a:br>
              <a:rPr lang="en-US" dirty="0" smtClean="0"/>
            </a:br>
            <a:r>
              <a:rPr lang="en-US" sz="3100" dirty="0" smtClean="0"/>
              <a:t>Route Discovery</a:t>
            </a:r>
            <a:endParaRPr lang="en-US" sz="31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545" y="1905445"/>
            <a:ext cx="8281753" cy="441573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4725848" y="3905285"/>
            <a:ext cx="1431235" cy="477079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736074" y="4687535"/>
            <a:ext cx="940905" cy="371060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436447" y="3389614"/>
            <a:ext cx="1431235" cy="477079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8151081" y="3576842"/>
            <a:ext cx="1275396" cy="143905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562386" y="3981380"/>
            <a:ext cx="1402972" cy="496815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5519654" y="3267873"/>
            <a:ext cx="769991" cy="61793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6051855" y="4068292"/>
            <a:ext cx="437932" cy="85808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966349" y="5089106"/>
            <a:ext cx="1349018" cy="209344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817084" y="5108224"/>
            <a:ext cx="453737" cy="660893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8299300" y="4497332"/>
            <a:ext cx="975257" cy="57979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8299300" y="4894819"/>
            <a:ext cx="1127177" cy="87429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6711799" y="5361620"/>
            <a:ext cx="880529" cy="549449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5441466" y="2373250"/>
            <a:ext cx="926366" cy="894623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7737066" y="4876027"/>
            <a:ext cx="1375042" cy="385139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9945128" y="3212686"/>
            <a:ext cx="1278835" cy="513262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9516616" y="3905285"/>
            <a:ext cx="258255" cy="710531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ntent Placeholder 2"/>
          <p:cNvSpPr txBox="1">
            <a:spLocks/>
          </p:cNvSpPr>
          <p:nvPr/>
        </p:nvSpPr>
        <p:spPr>
          <a:xfrm>
            <a:off x="948581" y="1893605"/>
            <a:ext cx="38641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Improvement of DSDV</a:t>
            </a:r>
          </a:p>
          <a:p>
            <a:r>
              <a:rPr lang="en-US" dirty="0" smtClean="0"/>
              <a:t>Reduced number of broadcast</a:t>
            </a:r>
          </a:p>
          <a:p>
            <a:r>
              <a:rPr lang="en-US" dirty="0" smtClean="0"/>
              <a:t>Pure on-demand route acquisition</a:t>
            </a:r>
          </a:p>
          <a:p>
            <a:r>
              <a:rPr lang="en-US" dirty="0" smtClean="0"/>
              <a:t>Use of sequence number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24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838200" y="-593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>
                <a:solidFill>
                  <a:schemeClr val="tx1">
                    <a:lumMod val="50000"/>
                  </a:schemeClr>
                </a:solidFill>
              </a:rPr>
              <a:t>On-Demand Protocols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dirty="0"/>
              <a:t>Ad Hoc On-Demand Distance Vector </a:t>
            </a:r>
            <a:r>
              <a:rPr lang="en-US" dirty="0" smtClean="0"/>
              <a:t>Routing</a:t>
            </a:r>
            <a:br>
              <a:rPr lang="en-US" dirty="0" smtClean="0"/>
            </a:br>
            <a:r>
              <a:rPr lang="en-US" sz="3100" dirty="0" smtClean="0"/>
              <a:t>Route Reply</a:t>
            </a:r>
            <a:endParaRPr lang="en-US" sz="31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690688"/>
            <a:ext cx="9684025" cy="5167312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5791200" y="3419061"/>
            <a:ext cx="1749287" cy="212035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790122" y="3419063"/>
            <a:ext cx="1490871" cy="530085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842052" y="4081670"/>
            <a:ext cx="1490872" cy="49033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497809">
            <a:off x="6387549" y="3180518"/>
            <a:ext cx="1364974" cy="371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RREP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20495084">
            <a:off x="4171123" y="3193779"/>
            <a:ext cx="1364974" cy="371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RREP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20542710">
            <a:off x="2170044" y="3856386"/>
            <a:ext cx="1364974" cy="371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RREP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7785182" y="3083976"/>
            <a:ext cx="1411827" cy="534752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20255966">
            <a:off x="8004315" y="2875721"/>
            <a:ext cx="1364974" cy="371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RREP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85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>
                <a:solidFill>
                  <a:schemeClr val="tx1">
                    <a:lumMod val="50000"/>
                  </a:schemeClr>
                </a:solidFill>
              </a:rPr>
              <a:t>On-Demand Protocols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dirty="0"/>
              <a:t>Ad Hoc On-Demand Distance Vector </a:t>
            </a:r>
            <a:r>
              <a:rPr lang="en-US" dirty="0" smtClean="0"/>
              <a:t>Routing</a:t>
            </a:r>
            <a:br>
              <a:rPr lang="en-US" dirty="0" smtClean="0"/>
            </a:br>
            <a:r>
              <a:rPr lang="en-US" sz="3100" dirty="0" smtClean="0"/>
              <a:t>Route Maintenance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0931" y="1931641"/>
            <a:ext cx="10515600" cy="4351338"/>
          </a:xfrm>
        </p:spPr>
        <p:txBody>
          <a:bodyPr/>
          <a:lstStyle/>
          <a:p>
            <a:r>
              <a:rPr lang="en-US" dirty="0" smtClean="0"/>
              <a:t>Source Node Movement</a:t>
            </a:r>
          </a:p>
          <a:p>
            <a:pPr lvl="1"/>
            <a:r>
              <a:rPr lang="en-US" dirty="0" smtClean="0"/>
              <a:t>Reinitiate route discovery</a:t>
            </a:r>
          </a:p>
          <a:p>
            <a:r>
              <a:rPr lang="en-US" dirty="0" smtClean="0"/>
              <a:t>Intermediate Node movement</a:t>
            </a:r>
          </a:p>
          <a:p>
            <a:pPr lvl="1"/>
            <a:r>
              <a:rPr lang="en-US" dirty="0" smtClean="0"/>
              <a:t>Upstream neighbor notices and propagates link failure notification messages</a:t>
            </a:r>
          </a:p>
          <a:p>
            <a:r>
              <a:rPr lang="en-US" dirty="0"/>
              <a:t>Hello Messages</a:t>
            </a:r>
          </a:p>
          <a:p>
            <a:pPr lvl="1"/>
            <a:r>
              <a:rPr lang="en-US" dirty="0" smtClean="0"/>
              <a:t>Maintain local connectivity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76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838200" y="19284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>
                <a:solidFill>
                  <a:schemeClr val="tx1">
                    <a:lumMod val="50000"/>
                  </a:schemeClr>
                </a:solidFill>
              </a:rPr>
              <a:t>On-Demand Protocols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dirty="0" smtClean="0"/>
              <a:t>Dynamic Source Routing</a:t>
            </a:r>
            <a:br>
              <a:rPr lang="en-US" dirty="0" smtClean="0"/>
            </a:br>
            <a:r>
              <a:rPr lang="en-US" sz="2700" dirty="0" smtClean="0"/>
              <a:t>Route discovery</a:t>
            </a:r>
            <a:endParaRPr lang="en-US" sz="2700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049" y="1692229"/>
            <a:ext cx="9524997" cy="5082208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161658" y="2271686"/>
            <a:ext cx="7262192" cy="4104625"/>
            <a:chOff x="3623775" y="2368501"/>
            <a:chExt cx="7262192" cy="4104625"/>
          </a:xfrm>
        </p:grpSpPr>
        <p:sp>
          <p:nvSpPr>
            <p:cNvPr id="30" name="TextBox 29"/>
            <p:cNvSpPr txBox="1"/>
            <p:nvPr/>
          </p:nvSpPr>
          <p:spPr>
            <a:xfrm rot="19683282">
              <a:off x="6059767" y="6103794"/>
              <a:ext cx="8574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3333CC"/>
                  </a:solidFill>
                </a:rPr>
                <a:t>G-D-B</a:t>
              </a:r>
              <a:endParaRPr lang="en-US" dirty="0">
                <a:solidFill>
                  <a:srgbClr val="3333CC"/>
                </a:solidFill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3623775" y="2368501"/>
              <a:ext cx="7262192" cy="4018528"/>
              <a:chOff x="1868559" y="2355249"/>
              <a:chExt cx="7262192" cy="4018528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1868559" y="2355249"/>
                <a:ext cx="7262192" cy="4018528"/>
                <a:chOff x="2385391" y="2302240"/>
                <a:chExt cx="7262192" cy="4018528"/>
              </a:xfrm>
            </p:grpSpPr>
            <p:cxnSp>
              <p:nvCxnSpPr>
                <p:cNvPr id="7" name="Straight Arrow Connector 6"/>
                <p:cNvCxnSpPr/>
                <p:nvPr/>
              </p:nvCxnSpPr>
              <p:spPr>
                <a:xfrm flipV="1">
                  <a:off x="2385391" y="4068417"/>
                  <a:ext cx="1431235" cy="477079"/>
                </a:xfrm>
                <a:prstGeom prst="straightConnector1">
                  <a:avLst/>
                </a:prstGeom>
                <a:ln w="38100">
                  <a:solidFill>
                    <a:schemeClr val="accent5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Arrow Connector 7"/>
                <p:cNvCxnSpPr/>
                <p:nvPr/>
              </p:nvCxnSpPr>
              <p:spPr>
                <a:xfrm>
                  <a:off x="2385391" y="4929809"/>
                  <a:ext cx="940905" cy="371060"/>
                </a:xfrm>
                <a:prstGeom prst="straightConnector1">
                  <a:avLst/>
                </a:prstGeom>
                <a:ln w="38100">
                  <a:solidFill>
                    <a:schemeClr val="accent5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Arrow Connector 8"/>
                <p:cNvCxnSpPr/>
                <p:nvPr/>
              </p:nvCxnSpPr>
              <p:spPr>
                <a:xfrm flipV="1">
                  <a:off x="4234069" y="3518968"/>
                  <a:ext cx="1431235" cy="477079"/>
                </a:xfrm>
                <a:prstGeom prst="straightConnector1">
                  <a:avLst/>
                </a:prstGeom>
                <a:ln w="38100">
                  <a:solidFill>
                    <a:schemeClr val="accent1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Arrow Connector 9"/>
                <p:cNvCxnSpPr/>
                <p:nvPr/>
              </p:nvCxnSpPr>
              <p:spPr>
                <a:xfrm>
                  <a:off x="6096000" y="3379304"/>
                  <a:ext cx="1842052" cy="265044"/>
                </a:xfrm>
                <a:prstGeom prst="straightConnector1">
                  <a:avLst/>
                </a:prstGeom>
                <a:ln w="38100">
                  <a:solidFill>
                    <a:schemeClr val="accent3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Arrow Connector 10"/>
                <p:cNvCxnSpPr/>
                <p:nvPr/>
              </p:nvCxnSpPr>
              <p:spPr>
                <a:xfrm>
                  <a:off x="4332239" y="4068417"/>
                  <a:ext cx="1763761" cy="636105"/>
                </a:xfrm>
                <a:prstGeom prst="straightConnector1">
                  <a:avLst/>
                </a:prstGeom>
                <a:ln w="38100">
                  <a:solidFill>
                    <a:schemeClr val="accent1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Arrow Connector 11"/>
                <p:cNvCxnSpPr/>
                <p:nvPr/>
              </p:nvCxnSpPr>
              <p:spPr>
                <a:xfrm flipH="1" flipV="1">
                  <a:off x="3235765" y="3257928"/>
                  <a:ext cx="806836" cy="641832"/>
                </a:xfrm>
                <a:prstGeom prst="straightConnector1">
                  <a:avLst/>
                </a:prstGeom>
                <a:ln w="38100">
                  <a:solidFill>
                    <a:schemeClr val="accent1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Arrow Connector 12"/>
                <p:cNvCxnSpPr/>
                <p:nvPr/>
              </p:nvCxnSpPr>
              <p:spPr>
                <a:xfrm flipV="1">
                  <a:off x="3796137" y="4306956"/>
                  <a:ext cx="437932" cy="858080"/>
                </a:xfrm>
                <a:prstGeom prst="straightConnector1">
                  <a:avLst/>
                </a:prstGeom>
                <a:ln w="38100">
                  <a:solidFill>
                    <a:schemeClr val="accent1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Arrow Connector 13"/>
                <p:cNvCxnSpPr/>
                <p:nvPr/>
              </p:nvCxnSpPr>
              <p:spPr>
                <a:xfrm>
                  <a:off x="3903395" y="5212611"/>
                  <a:ext cx="1310724" cy="236830"/>
                </a:xfrm>
                <a:prstGeom prst="straightConnector1">
                  <a:avLst/>
                </a:prstGeom>
                <a:ln w="38100">
                  <a:solidFill>
                    <a:schemeClr val="accent1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Arrow Connector 14"/>
                <p:cNvCxnSpPr/>
                <p:nvPr/>
              </p:nvCxnSpPr>
              <p:spPr>
                <a:xfrm>
                  <a:off x="3796137" y="5344769"/>
                  <a:ext cx="536102" cy="765768"/>
                </a:xfrm>
                <a:prstGeom prst="straightConnector1">
                  <a:avLst/>
                </a:prstGeom>
                <a:ln w="38100">
                  <a:solidFill>
                    <a:schemeClr val="accent1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Arrow Connector 15"/>
                <p:cNvCxnSpPr/>
                <p:nvPr/>
              </p:nvCxnSpPr>
              <p:spPr>
                <a:xfrm>
                  <a:off x="6379698" y="4784033"/>
                  <a:ext cx="975257" cy="57979"/>
                </a:xfrm>
                <a:prstGeom prst="straightConnector1">
                  <a:avLst/>
                </a:prstGeom>
                <a:ln w="38100">
                  <a:solidFill>
                    <a:schemeClr val="accent3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Arrow Connector 16"/>
                <p:cNvCxnSpPr/>
                <p:nvPr/>
              </p:nvCxnSpPr>
              <p:spPr>
                <a:xfrm>
                  <a:off x="6532579" y="4969911"/>
                  <a:ext cx="1127177" cy="874298"/>
                </a:xfrm>
                <a:prstGeom prst="straightConnector1">
                  <a:avLst/>
                </a:prstGeom>
                <a:ln w="38100">
                  <a:solidFill>
                    <a:schemeClr val="accent3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Arrow Connector 17"/>
                <p:cNvCxnSpPr/>
                <p:nvPr/>
              </p:nvCxnSpPr>
              <p:spPr>
                <a:xfrm flipV="1">
                  <a:off x="4579366" y="5771319"/>
                  <a:ext cx="880529" cy="549449"/>
                </a:xfrm>
                <a:prstGeom prst="straightConnector1">
                  <a:avLst/>
                </a:prstGeom>
                <a:ln w="38100">
                  <a:solidFill>
                    <a:schemeClr val="accent3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Arrow Connector 18"/>
                <p:cNvCxnSpPr/>
                <p:nvPr/>
              </p:nvCxnSpPr>
              <p:spPr>
                <a:xfrm flipV="1">
                  <a:off x="3260645" y="2302240"/>
                  <a:ext cx="926366" cy="894623"/>
                </a:xfrm>
                <a:prstGeom prst="straightConnector1">
                  <a:avLst/>
                </a:prstGeom>
                <a:ln w="38100">
                  <a:solidFill>
                    <a:schemeClr val="accent3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Arrow Connector 19"/>
                <p:cNvCxnSpPr/>
                <p:nvPr/>
              </p:nvCxnSpPr>
              <p:spPr>
                <a:xfrm flipV="1">
                  <a:off x="5797899" y="5093239"/>
                  <a:ext cx="1644538" cy="461642"/>
                </a:xfrm>
                <a:prstGeom prst="straightConnector1">
                  <a:avLst/>
                </a:prstGeom>
                <a:ln w="38100">
                  <a:solidFill>
                    <a:schemeClr val="accent3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Arrow Connector 20"/>
                <p:cNvCxnSpPr/>
                <p:nvPr/>
              </p:nvCxnSpPr>
              <p:spPr>
                <a:xfrm flipV="1">
                  <a:off x="8368748" y="3244245"/>
                  <a:ext cx="1278835" cy="513262"/>
                </a:xfrm>
                <a:prstGeom prst="straightConnector1">
                  <a:avLst/>
                </a:prstGeom>
                <a:ln w="38100">
                  <a:solidFill>
                    <a:srgbClr val="7030A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" name="TextBox 21"/>
              <p:cNvSpPr txBox="1"/>
              <p:nvPr/>
            </p:nvSpPr>
            <p:spPr>
              <a:xfrm rot="20495084">
                <a:off x="1937226" y="4137309"/>
                <a:ext cx="346885" cy="371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3333CC"/>
                    </a:solidFill>
                  </a:rPr>
                  <a:t>G</a:t>
                </a:r>
                <a:endParaRPr lang="en-US" dirty="0">
                  <a:solidFill>
                    <a:srgbClr val="3333CC"/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 rot="20495084">
                <a:off x="1934807" y="5165034"/>
                <a:ext cx="346885" cy="371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3333CC"/>
                    </a:solidFill>
                  </a:rPr>
                  <a:t>G</a:t>
                </a:r>
                <a:endParaRPr lang="en-US" dirty="0">
                  <a:solidFill>
                    <a:srgbClr val="3333CC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 rot="20495084">
                <a:off x="3825736" y="3506654"/>
                <a:ext cx="5459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3333CC"/>
                    </a:solidFill>
                  </a:rPr>
                  <a:t>G-J</a:t>
                </a:r>
                <a:endParaRPr lang="en-US" dirty="0">
                  <a:solidFill>
                    <a:srgbClr val="3333CC"/>
                  </a:solidFill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 rot="1156045">
                <a:off x="4588566" y="4085479"/>
                <a:ext cx="5459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3333CC"/>
                    </a:solidFill>
                  </a:rPr>
                  <a:t>G-J</a:t>
                </a:r>
                <a:endParaRPr lang="en-US" dirty="0">
                  <a:solidFill>
                    <a:srgbClr val="3333CC"/>
                  </a:solidFill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 rot="2626980">
                <a:off x="3158967" y="3448485"/>
                <a:ext cx="5459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3333CC"/>
                    </a:solidFill>
                  </a:rPr>
                  <a:t>G-J</a:t>
                </a:r>
                <a:endParaRPr lang="en-US" dirty="0">
                  <a:solidFill>
                    <a:srgbClr val="3333CC"/>
                  </a:solidFill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 rot="454634">
                <a:off x="3817705" y="5011559"/>
                <a:ext cx="5459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3333CC"/>
                    </a:solidFill>
                  </a:rPr>
                  <a:t>G-D</a:t>
                </a:r>
                <a:endParaRPr lang="en-US" dirty="0">
                  <a:solidFill>
                    <a:srgbClr val="3333CC"/>
                  </a:solidFill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 rot="3498169">
                <a:off x="3553336" y="5649578"/>
                <a:ext cx="5459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3333CC"/>
                    </a:solidFill>
                  </a:rPr>
                  <a:t>G-D</a:t>
                </a:r>
                <a:endParaRPr lang="en-US" dirty="0">
                  <a:solidFill>
                    <a:srgbClr val="3333CC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 rot="17919319">
                <a:off x="3447616" y="4545655"/>
                <a:ext cx="5459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3333CC"/>
                    </a:solidFill>
                  </a:rPr>
                  <a:t>G-D</a:t>
                </a:r>
                <a:endParaRPr lang="en-US" dirty="0">
                  <a:solidFill>
                    <a:srgbClr val="3333CC"/>
                  </a:solidFill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 rot="223436">
                <a:off x="5899247" y="4465965"/>
                <a:ext cx="8574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3333CC"/>
                    </a:solidFill>
                  </a:rPr>
                  <a:t>G-J-M</a:t>
                </a:r>
                <a:endParaRPr lang="en-US" dirty="0">
                  <a:solidFill>
                    <a:srgbClr val="3333CC"/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 rot="2276645">
                <a:off x="6724647" y="5490216"/>
                <a:ext cx="8574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3333CC"/>
                    </a:solidFill>
                  </a:rPr>
                  <a:t>G-J-M</a:t>
                </a:r>
                <a:endParaRPr lang="en-US" dirty="0">
                  <a:solidFill>
                    <a:srgbClr val="3333CC"/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 rot="469784">
                <a:off x="6046955" y="3167526"/>
                <a:ext cx="8574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3333CC"/>
                    </a:solidFill>
                  </a:rPr>
                  <a:t>G-J-I</a:t>
                </a:r>
                <a:endParaRPr lang="en-US" dirty="0">
                  <a:solidFill>
                    <a:srgbClr val="3333CC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 rot="18980599">
                <a:off x="3067277" y="2664446"/>
                <a:ext cx="8574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3333CC"/>
                    </a:solidFill>
                  </a:rPr>
                  <a:t>G-J-E</a:t>
                </a:r>
                <a:endParaRPr lang="en-US" dirty="0">
                  <a:solidFill>
                    <a:srgbClr val="3333CC"/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 rot="20290135">
                <a:off x="7961835" y="3109204"/>
                <a:ext cx="8574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3333CC"/>
                    </a:solidFill>
                  </a:rPr>
                  <a:t>G-J-I-F</a:t>
                </a:r>
                <a:endParaRPr lang="en-US" dirty="0">
                  <a:solidFill>
                    <a:srgbClr val="3333CC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 rot="20583165">
                <a:off x="5512399" y="5465951"/>
                <a:ext cx="10056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3333CC"/>
                    </a:solidFill>
                  </a:rPr>
                  <a:t>G-D-H</a:t>
                </a:r>
                <a:endParaRPr lang="en-US" dirty="0">
                  <a:solidFill>
                    <a:srgbClr val="3333CC"/>
                  </a:solidFill>
                </a:endParaRPr>
              </a:p>
            </p:txBody>
          </p:sp>
        </p:grpSp>
      </p:grpSp>
      <p:sp>
        <p:nvSpPr>
          <p:cNvPr id="38" name="Content Placeholder 2"/>
          <p:cNvSpPr txBox="1">
            <a:spLocks/>
          </p:cNvSpPr>
          <p:nvPr/>
        </p:nvSpPr>
        <p:spPr>
          <a:xfrm>
            <a:off x="789832" y="1815623"/>
            <a:ext cx="3522125" cy="4444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Source Routing</a:t>
            </a:r>
          </a:p>
          <a:p>
            <a:r>
              <a:rPr lang="en-US" smtClean="0"/>
              <a:t>Mobile nodes maintain route cache</a:t>
            </a:r>
          </a:p>
          <a:p>
            <a:pPr lvl="1"/>
            <a:r>
              <a:rPr lang="en-US" smtClean="0"/>
              <a:t>Continually updated as new routes are learned</a:t>
            </a:r>
          </a:p>
          <a:p>
            <a:r>
              <a:rPr lang="en-US" smtClean="0"/>
              <a:t>Two Phases : </a:t>
            </a:r>
          </a:p>
          <a:p>
            <a:pPr lvl="1"/>
            <a:r>
              <a:rPr lang="en-US" smtClean="0"/>
              <a:t>Route discovery</a:t>
            </a:r>
          </a:p>
          <a:p>
            <a:pPr lvl="1"/>
            <a:r>
              <a:rPr lang="en-US" smtClean="0"/>
              <a:t>Route maintenance</a:t>
            </a:r>
          </a:p>
          <a:p>
            <a:endParaRPr lang="en-US" dirty="0"/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9241752" y="3935268"/>
            <a:ext cx="326318" cy="744686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Multiply 40"/>
          <p:cNvSpPr/>
          <p:nvPr/>
        </p:nvSpPr>
        <p:spPr>
          <a:xfrm>
            <a:off x="6692323" y="5806260"/>
            <a:ext cx="463673" cy="33373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Multiply 41"/>
          <p:cNvSpPr/>
          <p:nvPr/>
        </p:nvSpPr>
        <p:spPr>
          <a:xfrm>
            <a:off x="5519504" y="4673199"/>
            <a:ext cx="463673" cy="33373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61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 noGrp="1"/>
          </p:cNvSpPr>
          <p:nvPr>
            <p:ph type="title"/>
          </p:nvPr>
        </p:nvSpPr>
        <p:spPr>
          <a:xfrm>
            <a:off x="838200" y="1530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>
                <a:solidFill>
                  <a:schemeClr val="tx1">
                    <a:lumMod val="50000"/>
                  </a:schemeClr>
                </a:solidFill>
              </a:rPr>
              <a:t>On-Demand Protocols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dirty="0" smtClean="0"/>
              <a:t>Dynamic Source Routing</a:t>
            </a:r>
            <a:br>
              <a:rPr lang="en-US" dirty="0" smtClean="0"/>
            </a:br>
            <a:r>
              <a:rPr lang="en-US" sz="2700" dirty="0" smtClean="0"/>
              <a:t>Route Reply</a:t>
            </a:r>
            <a:endParaRPr lang="en-US" sz="27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690688"/>
            <a:ext cx="9684025" cy="5167312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5791200" y="3419061"/>
            <a:ext cx="1749287" cy="212035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790122" y="3419063"/>
            <a:ext cx="1490871" cy="530085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842052" y="4081670"/>
            <a:ext cx="1490872" cy="49033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497809">
            <a:off x="6387549" y="3180518"/>
            <a:ext cx="1364974" cy="371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33CC"/>
                </a:solidFill>
              </a:rPr>
              <a:t>G-J-I-F-A</a:t>
            </a:r>
          </a:p>
        </p:txBody>
      </p:sp>
      <p:sp>
        <p:nvSpPr>
          <p:cNvPr id="13" name="TextBox 12"/>
          <p:cNvSpPr txBox="1"/>
          <p:nvPr/>
        </p:nvSpPr>
        <p:spPr>
          <a:xfrm rot="20495084">
            <a:off x="4131367" y="3175412"/>
            <a:ext cx="1364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33CC"/>
                </a:solidFill>
              </a:rPr>
              <a:t>G-J-I-F-A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20542710">
            <a:off x="2170044" y="3856386"/>
            <a:ext cx="1364974" cy="371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33CC"/>
                </a:solidFill>
              </a:rPr>
              <a:t>G-J-I-F-A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7785182" y="3083976"/>
            <a:ext cx="1411827" cy="534752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rot="20290135">
            <a:off x="7904018" y="2892589"/>
            <a:ext cx="1083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33CC"/>
                </a:solidFill>
              </a:rPr>
              <a:t>G-J-I-F-A</a:t>
            </a:r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52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>
                <a:solidFill>
                  <a:schemeClr val="tx1">
                    <a:lumMod val="50000"/>
                  </a:schemeClr>
                </a:solidFill>
              </a:rPr>
              <a:t>On-Demand Protocols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dirty="0" smtClean="0"/>
              <a:t>Dynamic Source Routing</a:t>
            </a:r>
            <a:br>
              <a:rPr lang="en-US" dirty="0" smtClean="0"/>
            </a:br>
            <a:r>
              <a:rPr lang="en-US" sz="2700" dirty="0" smtClean="0"/>
              <a:t>Route Maintenance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18389"/>
            <a:ext cx="10515600" cy="4351338"/>
          </a:xfrm>
        </p:spPr>
        <p:txBody>
          <a:bodyPr/>
          <a:lstStyle/>
          <a:p>
            <a:r>
              <a:rPr lang="en-US" dirty="0" smtClean="0"/>
              <a:t>Route </a:t>
            </a:r>
            <a:r>
              <a:rPr lang="en-US" dirty="0"/>
              <a:t>e</a:t>
            </a:r>
            <a:r>
              <a:rPr lang="en-US" dirty="0" smtClean="0"/>
              <a:t>rror packets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ata link layer facing a fatal transmission problem </a:t>
            </a:r>
          </a:p>
          <a:p>
            <a:pPr lvl="1"/>
            <a:r>
              <a:rPr lang="en-US" dirty="0" smtClean="0"/>
              <a:t>Hop in error removed from all the route cache</a:t>
            </a:r>
          </a:p>
          <a:p>
            <a:pPr lvl="1"/>
            <a:r>
              <a:rPr lang="en-US" dirty="0" smtClean="0"/>
              <a:t>All routes containing the erroneous hop truncated</a:t>
            </a:r>
          </a:p>
          <a:p>
            <a:r>
              <a:rPr lang="en-US" dirty="0" smtClean="0"/>
              <a:t>Acknowledgments</a:t>
            </a:r>
          </a:p>
          <a:p>
            <a:pPr lvl="1"/>
            <a:r>
              <a:rPr lang="en-US" dirty="0" smtClean="0"/>
              <a:t>Verify correct operation of the route links</a:t>
            </a:r>
          </a:p>
          <a:p>
            <a:pPr lvl="1"/>
            <a:r>
              <a:rPr lang="en-US" dirty="0" smtClean="0"/>
              <a:t>Passive acknowledgments: hear next </a:t>
            </a:r>
            <a:r>
              <a:rPr lang="en-US" smtClean="0"/>
              <a:t>hop forwarding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41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97361"/>
            <a:ext cx="10058400" cy="1450757"/>
          </a:xfrm>
        </p:spPr>
        <p:txBody>
          <a:bodyPr/>
          <a:lstStyle/>
          <a:p>
            <a:r>
              <a:rPr lang="en-US" dirty="0" smtClean="0"/>
              <a:t>Wireless Ad Hoc Network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709" y="1748118"/>
            <a:ext cx="6163145" cy="4293908"/>
          </a:xfrm>
        </p:spPr>
      </p:pic>
      <p:sp>
        <p:nvSpPr>
          <p:cNvPr id="5" name="TextBox 4"/>
          <p:cNvSpPr txBox="1"/>
          <p:nvPr/>
        </p:nvSpPr>
        <p:spPr>
          <a:xfrm>
            <a:off x="980359" y="2966328"/>
            <a:ext cx="451501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Infrastructureless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No </a:t>
            </a:r>
            <a:r>
              <a:rPr lang="en-US" sz="2000" dirty="0"/>
              <a:t>f</a:t>
            </a:r>
            <a:r>
              <a:rPr lang="en-US" sz="2000" dirty="0" smtClean="0"/>
              <a:t>ixed gateway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Mobile nodes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Arbitrary and </a:t>
            </a:r>
            <a:r>
              <a:rPr lang="en-US" sz="2000" dirty="0"/>
              <a:t>d</a:t>
            </a:r>
            <a:r>
              <a:rPr lang="en-US" sz="2000" dirty="0" smtClean="0"/>
              <a:t>ynamic connection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Every node itself is a </a:t>
            </a:r>
            <a:r>
              <a:rPr lang="en-US" sz="2000" dirty="0" smtClean="0"/>
              <a:t>router and a host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61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On-Demand Protocols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TORA: Temporally Ordered Routing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Based on Link reversal : Model the problem as a directed graph and reverse the direction of links</a:t>
            </a:r>
          </a:p>
          <a:p>
            <a:r>
              <a:rPr lang="en-US" dirty="0" smtClean="0"/>
              <a:t>Route creation : Reactive </a:t>
            </a:r>
          </a:p>
          <a:p>
            <a:r>
              <a:rPr lang="en-US" dirty="0" smtClean="0"/>
              <a:t>Route maintenance: Proactive</a:t>
            </a:r>
          </a:p>
          <a:p>
            <a:r>
              <a:rPr lang="en-US" dirty="0" smtClean="0"/>
              <a:t>Loop free distributed routing algorithm</a:t>
            </a:r>
          </a:p>
          <a:p>
            <a:r>
              <a:rPr lang="en-US" dirty="0" smtClean="0"/>
              <a:t>Multiple routes for a source/destination pair</a:t>
            </a:r>
          </a:p>
          <a:p>
            <a:pPr lvl="1"/>
            <a:r>
              <a:rPr lang="en-US" dirty="0" smtClean="0"/>
              <a:t>No need to send RREQ until all routes fail</a:t>
            </a:r>
          </a:p>
          <a:p>
            <a:r>
              <a:rPr lang="en-US" dirty="0" smtClean="0"/>
              <a:t>Localization of Control Message</a:t>
            </a:r>
          </a:p>
          <a:p>
            <a:r>
              <a:rPr lang="en-US" dirty="0" smtClean="0"/>
              <a:t>Does not use the shortest path solution</a:t>
            </a:r>
          </a:p>
          <a:p>
            <a:r>
              <a:rPr lang="en-US" dirty="0" smtClean="0"/>
              <a:t>Basic functions:</a:t>
            </a:r>
          </a:p>
          <a:p>
            <a:pPr lvl="1"/>
            <a:r>
              <a:rPr lang="en-US" dirty="0" smtClean="0"/>
              <a:t>Route creation</a:t>
            </a:r>
          </a:p>
          <a:p>
            <a:pPr lvl="1"/>
            <a:r>
              <a:rPr lang="en-US" dirty="0" smtClean="0"/>
              <a:t>Route maintenance</a:t>
            </a:r>
          </a:p>
          <a:p>
            <a:pPr lvl="1"/>
            <a:r>
              <a:rPr lang="en-US" dirty="0" smtClean="0"/>
              <a:t>Route erasure: In case of partition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37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22093"/>
            <a:ext cx="10515600" cy="1325563"/>
          </a:xfrm>
        </p:spPr>
        <p:txBody>
          <a:bodyPr/>
          <a:lstStyle/>
          <a:p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On-Demand Protocols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Temporally Ordered Routing Algorithm</a:t>
            </a: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838200" y="1609768"/>
            <a:ext cx="10515600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/>
              <a:t>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echanism for optimizing routes: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routers re-select their heights in order to improve the routing structure.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/>
              <a:t>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ontrol packets: 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query (QRY)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update (UPD) 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clear (CLR) 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optimization (OPT)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/>
              <a:t>Quintuple Height Metric</a:t>
            </a:r>
          </a:p>
          <a:p>
            <a:pPr marL="914400" lvl="1"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sz="2000" dirty="0" smtClean="0"/>
              <a:t>Logical time of link failure</a:t>
            </a:r>
          </a:p>
          <a:p>
            <a:pPr marL="914400" lvl="1"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sz="2000" dirty="0" smtClean="0"/>
              <a:t>ID of the node defining the new reference level</a:t>
            </a:r>
          </a:p>
          <a:p>
            <a:pPr marL="914400" lvl="1"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sz="2000" dirty="0" smtClean="0"/>
              <a:t>Reflection indicator bit</a:t>
            </a:r>
          </a:p>
          <a:p>
            <a:pPr marL="914400" lvl="1"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sz="2000" dirty="0" smtClean="0"/>
              <a:t>Propagation ordering parameter</a:t>
            </a:r>
          </a:p>
          <a:p>
            <a:pPr marL="914400" lvl="1"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sz="2000" dirty="0" smtClean="0"/>
              <a:t>Unique ID of the node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2000" dirty="0" smtClean="0"/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5487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358887" y="2362200"/>
            <a:ext cx="7407965" cy="4038600"/>
            <a:chOff x="3962400" y="2362200"/>
            <a:chExt cx="4114800" cy="3048000"/>
          </a:xfrm>
        </p:grpSpPr>
        <p:sp>
          <p:nvSpPr>
            <p:cNvPr id="188419" name="Oval 3"/>
            <p:cNvSpPr>
              <a:spLocks noChangeArrowheads="1"/>
            </p:cNvSpPr>
            <p:nvPr/>
          </p:nvSpPr>
          <p:spPr bwMode="auto">
            <a:xfrm>
              <a:off x="3962400" y="3352800"/>
              <a:ext cx="609600" cy="6096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2000" b="1" dirty="0" smtClean="0"/>
                <a:t>S</a:t>
              </a:r>
              <a:endParaRPr lang="en-US" sz="2000" b="1" dirty="0"/>
            </a:p>
          </p:txBody>
        </p:sp>
        <p:sp>
          <p:nvSpPr>
            <p:cNvPr id="188420" name="Oval 4"/>
            <p:cNvSpPr>
              <a:spLocks noChangeArrowheads="1"/>
            </p:cNvSpPr>
            <p:nvPr/>
          </p:nvSpPr>
          <p:spPr bwMode="auto">
            <a:xfrm>
              <a:off x="4953000" y="2514600"/>
              <a:ext cx="609600" cy="60960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2000" b="1"/>
                <a:t>B</a:t>
              </a:r>
            </a:p>
          </p:txBody>
        </p:sp>
        <p:sp>
          <p:nvSpPr>
            <p:cNvPr id="188421" name="Oval 5"/>
            <p:cNvSpPr>
              <a:spLocks noChangeArrowheads="1"/>
            </p:cNvSpPr>
            <p:nvPr/>
          </p:nvSpPr>
          <p:spPr bwMode="auto">
            <a:xfrm>
              <a:off x="6477000" y="2362200"/>
              <a:ext cx="609600" cy="60960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2000" b="1"/>
                <a:t>E</a:t>
              </a:r>
            </a:p>
          </p:txBody>
        </p:sp>
        <p:sp>
          <p:nvSpPr>
            <p:cNvPr id="188422" name="Oval 6"/>
            <p:cNvSpPr>
              <a:spLocks noChangeArrowheads="1"/>
            </p:cNvSpPr>
            <p:nvPr/>
          </p:nvSpPr>
          <p:spPr bwMode="auto">
            <a:xfrm>
              <a:off x="7467600" y="2819400"/>
              <a:ext cx="609600" cy="6096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2000" b="1"/>
                <a:t>D</a:t>
              </a:r>
            </a:p>
          </p:txBody>
        </p:sp>
        <p:sp>
          <p:nvSpPr>
            <p:cNvPr id="188423" name="Oval 7"/>
            <p:cNvSpPr>
              <a:spLocks noChangeArrowheads="1"/>
            </p:cNvSpPr>
            <p:nvPr/>
          </p:nvSpPr>
          <p:spPr bwMode="auto">
            <a:xfrm>
              <a:off x="4800600" y="4419600"/>
              <a:ext cx="609600" cy="60960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2000" b="1"/>
                <a:t>A</a:t>
              </a:r>
            </a:p>
          </p:txBody>
        </p:sp>
        <p:sp>
          <p:nvSpPr>
            <p:cNvPr id="188424" name="Oval 8"/>
            <p:cNvSpPr>
              <a:spLocks noChangeArrowheads="1"/>
            </p:cNvSpPr>
            <p:nvPr/>
          </p:nvSpPr>
          <p:spPr bwMode="auto">
            <a:xfrm>
              <a:off x="5715000" y="3276600"/>
              <a:ext cx="609600" cy="60960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2000" b="1"/>
                <a:t>C</a:t>
              </a:r>
            </a:p>
          </p:txBody>
        </p:sp>
        <p:sp>
          <p:nvSpPr>
            <p:cNvPr id="188425" name="Oval 9"/>
            <p:cNvSpPr>
              <a:spLocks noChangeArrowheads="1"/>
            </p:cNvSpPr>
            <p:nvPr/>
          </p:nvSpPr>
          <p:spPr bwMode="auto">
            <a:xfrm>
              <a:off x="6858000" y="3886200"/>
              <a:ext cx="609600" cy="60960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2000" b="1"/>
                <a:t>F</a:t>
              </a:r>
            </a:p>
          </p:txBody>
        </p:sp>
        <p:sp>
          <p:nvSpPr>
            <p:cNvPr id="188426" name="Oval 10"/>
            <p:cNvSpPr>
              <a:spLocks noChangeArrowheads="1"/>
            </p:cNvSpPr>
            <p:nvPr/>
          </p:nvSpPr>
          <p:spPr bwMode="auto">
            <a:xfrm>
              <a:off x="6096000" y="4800600"/>
              <a:ext cx="609600" cy="60960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2000" b="1"/>
                <a:t>G</a:t>
              </a:r>
            </a:p>
          </p:txBody>
        </p:sp>
        <p:cxnSp>
          <p:nvCxnSpPr>
            <p:cNvPr id="188427" name="AutoShape 11"/>
            <p:cNvCxnSpPr>
              <a:cxnSpLocks noChangeShapeType="1"/>
              <a:stCxn id="188424" idx="1"/>
              <a:endCxn id="188420" idx="5"/>
            </p:cNvCxnSpPr>
            <p:nvPr/>
          </p:nvCxnSpPr>
          <p:spPr bwMode="auto">
            <a:xfrm flipH="1" flipV="1">
              <a:off x="5473700" y="3035300"/>
              <a:ext cx="330200" cy="3302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8428" name="AutoShape 12"/>
            <p:cNvCxnSpPr>
              <a:cxnSpLocks noChangeShapeType="1"/>
              <a:endCxn id="188420" idx="3"/>
            </p:cNvCxnSpPr>
            <p:nvPr/>
          </p:nvCxnSpPr>
          <p:spPr bwMode="auto">
            <a:xfrm flipV="1">
              <a:off x="4495800" y="3035300"/>
              <a:ext cx="546100" cy="4191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8429" name="AutoShape 13"/>
            <p:cNvCxnSpPr>
              <a:cxnSpLocks noChangeShapeType="1"/>
              <a:stCxn id="188420" idx="6"/>
              <a:endCxn id="188421" idx="2"/>
            </p:cNvCxnSpPr>
            <p:nvPr/>
          </p:nvCxnSpPr>
          <p:spPr bwMode="auto">
            <a:xfrm flipV="1">
              <a:off x="5562600" y="2667000"/>
              <a:ext cx="914400" cy="1524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8430" name="AutoShape 14"/>
            <p:cNvCxnSpPr>
              <a:cxnSpLocks noChangeShapeType="1"/>
              <a:stCxn id="188424" idx="7"/>
              <a:endCxn id="188421" idx="3"/>
            </p:cNvCxnSpPr>
            <p:nvPr/>
          </p:nvCxnSpPr>
          <p:spPr bwMode="auto">
            <a:xfrm flipV="1">
              <a:off x="6235700" y="2882900"/>
              <a:ext cx="330200" cy="482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8431" name="AutoShape 15"/>
            <p:cNvCxnSpPr>
              <a:cxnSpLocks noChangeShapeType="1"/>
              <a:stCxn id="188421" idx="6"/>
              <a:endCxn id="188422" idx="1"/>
            </p:cNvCxnSpPr>
            <p:nvPr/>
          </p:nvCxnSpPr>
          <p:spPr bwMode="auto">
            <a:xfrm>
              <a:off x="7086600" y="2667000"/>
              <a:ext cx="469900" cy="24130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8432" name="AutoShape 16"/>
            <p:cNvCxnSpPr>
              <a:cxnSpLocks noChangeShapeType="1"/>
              <a:stCxn id="188425" idx="7"/>
              <a:endCxn id="188422" idx="4"/>
            </p:cNvCxnSpPr>
            <p:nvPr/>
          </p:nvCxnSpPr>
          <p:spPr bwMode="auto">
            <a:xfrm flipV="1">
              <a:off x="7378700" y="3429000"/>
              <a:ext cx="393700" cy="54610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8433" name="AutoShape 17"/>
            <p:cNvCxnSpPr>
              <a:cxnSpLocks noChangeShapeType="1"/>
              <a:stCxn id="188423" idx="5"/>
              <a:endCxn id="188426" idx="2"/>
            </p:cNvCxnSpPr>
            <p:nvPr/>
          </p:nvCxnSpPr>
          <p:spPr bwMode="auto">
            <a:xfrm>
              <a:off x="5321300" y="4940300"/>
              <a:ext cx="774700" cy="1651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8434" name="AutoShape 18"/>
            <p:cNvCxnSpPr>
              <a:cxnSpLocks noChangeShapeType="1"/>
              <a:stCxn id="188426" idx="7"/>
              <a:endCxn id="188425" idx="3"/>
            </p:cNvCxnSpPr>
            <p:nvPr/>
          </p:nvCxnSpPr>
          <p:spPr bwMode="auto">
            <a:xfrm flipV="1">
              <a:off x="6616700" y="4406900"/>
              <a:ext cx="330200" cy="482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8435" name="AutoShape 19"/>
            <p:cNvCxnSpPr>
              <a:cxnSpLocks noChangeShapeType="1"/>
              <a:stCxn id="188419" idx="5"/>
              <a:endCxn id="188423" idx="1"/>
            </p:cNvCxnSpPr>
            <p:nvPr/>
          </p:nvCxnSpPr>
          <p:spPr bwMode="auto">
            <a:xfrm>
              <a:off x="4483100" y="3873500"/>
              <a:ext cx="406400" cy="6350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8436" name="AutoShape 20"/>
            <p:cNvCxnSpPr>
              <a:cxnSpLocks noChangeShapeType="1"/>
              <a:endCxn id="188425" idx="1"/>
            </p:cNvCxnSpPr>
            <p:nvPr/>
          </p:nvCxnSpPr>
          <p:spPr bwMode="auto">
            <a:xfrm>
              <a:off x="6248400" y="3810000"/>
              <a:ext cx="698500" cy="1651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8437" name="Line 21"/>
            <p:cNvSpPr>
              <a:spLocks noChangeShapeType="1"/>
            </p:cNvSpPr>
            <p:nvPr/>
          </p:nvSpPr>
          <p:spPr bwMode="auto">
            <a:xfrm flipV="1">
              <a:off x="4343400" y="2743200"/>
              <a:ext cx="533400" cy="38100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8438" name="Line 22"/>
            <p:cNvSpPr>
              <a:spLocks noChangeShapeType="1"/>
            </p:cNvSpPr>
            <p:nvPr/>
          </p:nvSpPr>
          <p:spPr bwMode="auto">
            <a:xfrm>
              <a:off x="4267200" y="4114800"/>
              <a:ext cx="381000" cy="53340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8439" name="Line 23"/>
            <p:cNvSpPr>
              <a:spLocks noChangeShapeType="1"/>
            </p:cNvSpPr>
            <p:nvPr/>
          </p:nvSpPr>
          <p:spPr bwMode="auto">
            <a:xfrm flipV="1">
              <a:off x="6400800" y="3048000"/>
              <a:ext cx="381000" cy="38100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8440" name="Line 24"/>
            <p:cNvSpPr>
              <a:spLocks noChangeShapeType="1"/>
            </p:cNvSpPr>
            <p:nvPr/>
          </p:nvSpPr>
          <p:spPr bwMode="auto">
            <a:xfrm>
              <a:off x="5410200" y="3200400"/>
              <a:ext cx="228600" cy="22860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8441" name="Line 25"/>
            <p:cNvSpPr>
              <a:spLocks noChangeShapeType="1"/>
            </p:cNvSpPr>
            <p:nvPr/>
          </p:nvSpPr>
          <p:spPr bwMode="auto">
            <a:xfrm>
              <a:off x="5181600" y="5181600"/>
              <a:ext cx="838200" cy="15240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8442" name="Line 26"/>
            <p:cNvSpPr>
              <a:spLocks noChangeShapeType="1"/>
            </p:cNvSpPr>
            <p:nvPr/>
          </p:nvSpPr>
          <p:spPr bwMode="auto">
            <a:xfrm flipV="1">
              <a:off x="5562600" y="2438400"/>
              <a:ext cx="914400" cy="15240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8443" name="Line 27"/>
            <p:cNvSpPr>
              <a:spLocks noChangeShapeType="1"/>
            </p:cNvSpPr>
            <p:nvPr/>
          </p:nvSpPr>
          <p:spPr bwMode="auto">
            <a:xfrm flipV="1">
              <a:off x="6781800" y="4572000"/>
              <a:ext cx="457200" cy="53340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8444" name="Line 28"/>
            <p:cNvSpPr>
              <a:spLocks noChangeShapeType="1"/>
            </p:cNvSpPr>
            <p:nvPr/>
          </p:nvSpPr>
          <p:spPr bwMode="auto">
            <a:xfrm>
              <a:off x="6096000" y="3962400"/>
              <a:ext cx="762000" cy="22860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8448" name="Line 32"/>
            <p:cNvSpPr>
              <a:spLocks noChangeShapeType="1"/>
            </p:cNvSpPr>
            <p:nvPr/>
          </p:nvSpPr>
          <p:spPr bwMode="auto">
            <a:xfrm>
              <a:off x="7086600" y="2514600"/>
              <a:ext cx="609600" cy="22860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8449" name="Line 33"/>
            <p:cNvSpPr>
              <a:spLocks noChangeShapeType="1"/>
            </p:cNvSpPr>
            <p:nvPr/>
          </p:nvSpPr>
          <p:spPr bwMode="auto">
            <a:xfrm flipV="1">
              <a:off x="7543800" y="3581400"/>
              <a:ext cx="381000" cy="45720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On-Demand Protocols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Temporally Ordered Routing Algorithm</a:t>
            </a:r>
            <a:br>
              <a:rPr lang="en-US" dirty="0" smtClean="0"/>
            </a:br>
            <a:r>
              <a:rPr lang="en-US" sz="2700" dirty="0" smtClean="0"/>
              <a:t>Route Request</a:t>
            </a:r>
            <a:endParaRPr lang="en-US" sz="2700" dirty="0"/>
          </a:p>
        </p:txBody>
      </p:sp>
      <p:sp>
        <p:nvSpPr>
          <p:cNvPr id="32" name="Text Box 37"/>
          <p:cNvSpPr txBox="1">
            <a:spLocks noChangeArrowheads="1"/>
          </p:cNvSpPr>
          <p:nvPr/>
        </p:nvSpPr>
        <p:spPr bwMode="auto">
          <a:xfrm>
            <a:off x="9975737" y="3133477"/>
            <a:ext cx="2059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/>
              <a:t>Height = </a:t>
            </a:r>
            <a:r>
              <a:rPr lang="en-US" dirty="0" smtClean="0"/>
              <a:t>(0,0,0,0,D) </a:t>
            </a:r>
            <a:endParaRPr lang="en-US" dirty="0"/>
          </a:p>
        </p:txBody>
      </p:sp>
      <p:sp>
        <p:nvSpPr>
          <p:cNvPr id="34" name="Text Box 37"/>
          <p:cNvSpPr txBox="1">
            <a:spLocks noChangeArrowheads="1"/>
          </p:cNvSpPr>
          <p:nvPr/>
        </p:nvSpPr>
        <p:spPr bwMode="auto">
          <a:xfrm>
            <a:off x="7799591" y="1999948"/>
            <a:ext cx="20227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/>
              <a:t>Height = </a:t>
            </a:r>
            <a:r>
              <a:rPr lang="en-US" dirty="0" smtClean="0"/>
              <a:t>(_,_,_,_,</a:t>
            </a:r>
            <a:r>
              <a:rPr lang="en-US" dirty="0"/>
              <a:t>E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35" name="Text Box 37"/>
          <p:cNvSpPr txBox="1">
            <a:spLocks noChangeArrowheads="1"/>
          </p:cNvSpPr>
          <p:nvPr/>
        </p:nvSpPr>
        <p:spPr bwMode="auto">
          <a:xfrm>
            <a:off x="461167" y="3591044"/>
            <a:ext cx="20163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/>
              <a:t>Height = </a:t>
            </a:r>
            <a:r>
              <a:rPr lang="en-US" dirty="0" smtClean="0"/>
              <a:t>(_,_,_,_,S)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68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03548" y="2793356"/>
            <a:ext cx="7383056" cy="3549570"/>
            <a:chOff x="3886200" y="2743200"/>
            <a:chExt cx="5410200" cy="3048000"/>
          </a:xfrm>
        </p:grpSpPr>
        <p:sp>
          <p:nvSpPr>
            <p:cNvPr id="190467" name="Text Box 3"/>
            <p:cNvSpPr txBox="1">
              <a:spLocks noChangeArrowheads="1"/>
            </p:cNvSpPr>
            <p:nvPr/>
          </p:nvSpPr>
          <p:spPr bwMode="auto">
            <a:xfrm>
              <a:off x="4953000" y="2819401"/>
              <a:ext cx="9144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0468" name="Oval 4"/>
            <p:cNvSpPr>
              <a:spLocks noChangeArrowheads="1"/>
            </p:cNvSpPr>
            <p:nvPr/>
          </p:nvSpPr>
          <p:spPr bwMode="auto">
            <a:xfrm>
              <a:off x="3886200" y="3733800"/>
              <a:ext cx="609600" cy="6096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2000" b="1" dirty="0"/>
                <a:t>S</a:t>
              </a:r>
            </a:p>
          </p:txBody>
        </p:sp>
        <p:sp>
          <p:nvSpPr>
            <p:cNvPr id="190469" name="Oval 5"/>
            <p:cNvSpPr>
              <a:spLocks noChangeArrowheads="1"/>
            </p:cNvSpPr>
            <p:nvPr/>
          </p:nvSpPr>
          <p:spPr bwMode="auto">
            <a:xfrm>
              <a:off x="4876800" y="2895600"/>
              <a:ext cx="609600" cy="60960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2000" b="1"/>
                <a:t>B</a:t>
              </a:r>
            </a:p>
          </p:txBody>
        </p:sp>
        <p:sp>
          <p:nvSpPr>
            <p:cNvPr id="190470" name="Oval 6"/>
            <p:cNvSpPr>
              <a:spLocks noChangeArrowheads="1"/>
            </p:cNvSpPr>
            <p:nvPr/>
          </p:nvSpPr>
          <p:spPr bwMode="auto">
            <a:xfrm>
              <a:off x="6400800" y="2743200"/>
              <a:ext cx="609600" cy="60960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2000" b="1"/>
                <a:t>E</a:t>
              </a:r>
            </a:p>
          </p:txBody>
        </p:sp>
        <p:sp>
          <p:nvSpPr>
            <p:cNvPr id="190471" name="Oval 7"/>
            <p:cNvSpPr>
              <a:spLocks noChangeArrowheads="1"/>
            </p:cNvSpPr>
            <p:nvPr/>
          </p:nvSpPr>
          <p:spPr bwMode="auto">
            <a:xfrm>
              <a:off x="7391400" y="3200400"/>
              <a:ext cx="609600" cy="6096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2000" b="1"/>
                <a:t>D</a:t>
              </a:r>
            </a:p>
          </p:txBody>
        </p:sp>
        <p:sp>
          <p:nvSpPr>
            <p:cNvPr id="190472" name="Oval 8"/>
            <p:cNvSpPr>
              <a:spLocks noChangeArrowheads="1"/>
            </p:cNvSpPr>
            <p:nvPr/>
          </p:nvSpPr>
          <p:spPr bwMode="auto">
            <a:xfrm>
              <a:off x="4724400" y="4800600"/>
              <a:ext cx="609600" cy="60960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2000" b="1" dirty="0"/>
                <a:t>A</a:t>
              </a:r>
            </a:p>
          </p:txBody>
        </p:sp>
        <p:sp>
          <p:nvSpPr>
            <p:cNvPr id="190473" name="Oval 9"/>
            <p:cNvSpPr>
              <a:spLocks noChangeArrowheads="1"/>
            </p:cNvSpPr>
            <p:nvPr/>
          </p:nvSpPr>
          <p:spPr bwMode="auto">
            <a:xfrm>
              <a:off x="5638800" y="3657600"/>
              <a:ext cx="609600" cy="60960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2000" b="1"/>
                <a:t>C</a:t>
              </a:r>
            </a:p>
          </p:txBody>
        </p:sp>
        <p:sp>
          <p:nvSpPr>
            <p:cNvPr id="190474" name="Oval 10"/>
            <p:cNvSpPr>
              <a:spLocks noChangeArrowheads="1"/>
            </p:cNvSpPr>
            <p:nvPr/>
          </p:nvSpPr>
          <p:spPr bwMode="auto">
            <a:xfrm>
              <a:off x="6781800" y="4267200"/>
              <a:ext cx="609600" cy="60960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2000" b="1"/>
                <a:t>F</a:t>
              </a:r>
            </a:p>
          </p:txBody>
        </p:sp>
        <p:sp>
          <p:nvSpPr>
            <p:cNvPr id="190475" name="Oval 11"/>
            <p:cNvSpPr>
              <a:spLocks noChangeArrowheads="1"/>
            </p:cNvSpPr>
            <p:nvPr/>
          </p:nvSpPr>
          <p:spPr bwMode="auto">
            <a:xfrm>
              <a:off x="6019800" y="5181600"/>
              <a:ext cx="609600" cy="60960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2000" b="1"/>
                <a:t>G</a:t>
              </a:r>
            </a:p>
          </p:txBody>
        </p:sp>
        <p:cxnSp>
          <p:nvCxnSpPr>
            <p:cNvPr id="190476" name="AutoShape 12"/>
            <p:cNvCxnSpPr>
              <a:cxnSpLocks noChangeShapeType="1"/>
              <a:stCxn id="190473" idx="1"/>
              <a:endCxn id="190469" idx="5"/>
            </p:cNvCxnSpPr>
            <p:nvPr/>
          </p:nvCxnSpPr>
          <p:spPr bwMode="auto">
            <a:xfrm flipH="1" flipV="1">
              <a:off x="5397500" y="3416300"/>
              <a:ext cx="330200" cy="3302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0477" name="AutoShape 13"/>
            <p:cNvCxnSpPr>
              <a:cxnSpLocks noChangeShapeType="1"/>
              <a:endCxn id="190469" idx="3"/>
            </p:cNvCxnSpPr>
            <p:nvPr/>
          </p:nvCxnSpPr>
          <p:spPr bwMode="auto">
            <a:xfrm flipV="1">
              <a:off x="4419600" y="3416300"/>
              <a:ext cx="546100" cy="4191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0478" name="AutoShape 14"/>
            <p:cNvCxnSpPr>
              <a:cxnSpLocks noChangeShapeType="1"/>
              <a:stCxn id="190469" idx="6"/>
              <a:endCxn id="190470" idx="2"/>
            </p:cNvCxnSpPr>
            <p:nvPr/>
          </p:nvCxnSpPr>
          <p:spPr bwMode="auto">
            <a:xfrm flipV="1">
              <a:off x="5486400" y="3048000"/>
              <a:ext cx="914400" cy="1524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0479" name="AutoShape 15"/>
            <p:cNvCxnSpPr>
              <a:cxnSpLocks noChangeShapeType="1"/>
              <a:stCxn id="190473" idx="7"/>
              <a:endCxn id="190470" idx="3"/>
            </p:cNvCxnSpPr>
            <p:nvPr/>
          </p:nvCxnSpPr>
          <p:spPr bwMode="auto">
            <a:xfrm flipV="1">
              <a:off x="6159500" y="3263900"/>
              <a:ext cx="330200" cy="482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0480" name="AutoShape 16"/>
            <p:cNvCxnSpPr>
              <a:cxnSpLocks noChangeShapeType="1"/>
              <a:stCxn id="190470" idx="6"/>
              <a:endCxn id="190471" idx="1"/>
            </p:cNvCxnSpPr>
            <p:nvPr/>
          </p:nvCxnSpPr>
          <p:spPr bwMode="auto">
            <a:xfrm>
              <a:off x="7010400" y="3048000"/>
              <a:ext cx="469900" cy="2413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0481" name="AutoShape 17"/>
            <p:cNvCxnSpPr>
              <a:cxnSpLocks noChangeShapeType="1"/>
              <a:stCxn id="190474" idx="7"/>
              <a:endCxn id="190471" idx="4"/>
            </p:cNvCxnSpPr>
            <p:nvPr/>
          </p:nvCxnSpPr>
          <p:spPr bwMode="auto">
            <a:xfrm flipV="1">
              <a:off x="7302500" y="3810000"/>
              <a:ext cx="393700" cy="5461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0482" name="AutoShape 18"/>
            <p:cNvCxnSpPr>
              <a:cxnSpLocks noChangeShapeType="1"/>
              <a:stCxn id="190472" idx="5"/>
              <a:endCxn id="190475" idx="2"/>
            </p:cNvCxnSpPr>
            <p:nvPr/>
          </p:nvCxnSpPr>
          <p:spPr bwMode="auto">
            <a:xfrm>
              <a:off x="5245100" y="5321300"/>
              <a:ext cx="774700" cy="1651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0483" name="AutoShape 19"/>
            <p:cNvCxnSpPr>
              <a:cxnSpLocks noChangeShapeType="1"/>
              <a:stCxn id="190475" idx="7"/>
              <a:endCxn id="190474" idx="3"/>
            </p:cNvCxnSpPr>
            <p:nvPr/>
          </p:nvCxnSpPr>
          <p:spPr bwMode="auto">
            <a:xfrm flipV="1">
              <a:off x="6540500" y="4787900"/>
              <a:ext cx="330200" cy="482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0484" name="AutoShape 20"/>
            <p:cNvCxnSpPr>
              <a:cxnSpLocks noChangeShapeType="1"/>
              <a:stCxn id="190468" idx="5"/>
              <a:endCxn id="190472" idx="1"/>
            </p:cNvCxnSpPr>
            <p:nvPr/>
          </p:nvCxnSpPr>
          <p:spPr bwMode="auto">
            <a:xfrm>
              <a:off x="4406900" y="4254500"/>
              <a:ext cx="406400" cy="6350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0485" name="AutoShape 21"/>
            <p:cNvCxnSpPr>
              <a:cxnSpLocks noChangeShapeType="1"/>
              <a:endCxn id="190474" idx="1"/>
            </p:cNvCxnSpPr>
            <p:nvPr/>
          </p:nvCxnSpPr>
          <p:spPr bwMode="auto">
            <a:xfrm>
              <a:off x="6172200" y="4191000"/>
              <a:ext cx="698500" cy="1651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0487" name="Line 23"/>
            <p:cNvSpPr>
              <a:spLocks noChangeShapeType="1"/>
            </p:cNvSpPr>
            <p:nvPr/>
          </p:nvSpPr>
          <p:spPr bwMode="auto">
            <a:xfrm flipH="1">
              <a:off x="5486400" y="2743200"/>
              <a:ext cx="838200" cy="152400"/>
            </a:xfrm>
            <a:prstGeom prst="line">
              <a:avLst/>
            </a:prstGeom>
            <a:noFill/>
            <a:ln w="3175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88" name="Line 24"/>
            <p:cNvSpPr>
              <a:spLocks noChangeShapeType="1"/>
            </p:cNvSpPr>
            <p:nvPr/>
          </p:nvSpPr>
          <p:spPr bwMode="auto">
            <a:xfrm flipH="1">
              <a:off x="6400800" y="3429000"/>
              <a:ext cx="304800" cy="533400"/>
            </a:xfrm>
            <a:prstGeom prst="line">
              <a:avLst/>
            </a:prstGeom>
            <a:noFill/>
            <a:ln w="3175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89" name="Line 25"/>
            <p:cNvSpPr>
              <a:spLocks noChangeShapeType="1"/>
            </p:cNvSpPr>
            <p:nvPr/>
          </p:nvSpPr>
          <p:spPr bwMode="auto">
            <a:xfrm flipH="1" flipV="1">
              <a:off x="6324600" y="4038600"/>
              <a:ext cx="533400" cy="152400"/>
            </a:xfrm>
            <a:prstGeom prst="line">
              <a:avLst/>
            </a:prstGeom>
            <a:noFill/>
            <a:ln w="3175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90" name="Line 26"/>
            <p:cNvSpPr>
              <a:spLocks noChangeShapeType="1"/>
            </p:cNvSpPr>
            <p:nvPr/>
          </p:nvSpPr>
          <p:spPr bwMode="auto">
            <a:xfrm flipH="1">
              <a:off x="6705600" y="4953000"/>
              <a:ext cx="381000" cy="533400"/>
            </a:xfrm>
            <a:prstGeom prst="line">
              <a:avLst/>
            </a:prstGeom>
            <a:noFill/>
            <a:ln w="3175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91" name="Line 27"/>
            <p:cNvSpPr>
              <a:spLocks noChangeShapeType="1"/>
            </p:cNvSpPr>
            <p:nvPr/>
          </p:nvSpPr>
          <p:spPr bwMode="auto">
            <a:xfrm flipH="1" flipV="1">
              <a:off x="5105400" y="3581400"/>
              <a:ext cx="457200" cy="304800"/>
            </a:xfrm>
            <a:prstGeom prst="line">
              <a:avLst/>
            </a:prstGeom>
            <a:noFill/>
            <a:ln w="3175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92" name="Line 28"/>
            <p:cNvSpPr>
              <a:spLocks noChangeShapeType="1"/>
            </p:cNvSpPr>
            <p:nvPr/>
          </p:nvSpPr>
          <p:spPr bwMode="auto">
            <a:xfrm flipH="1" flipV="1">
              <a:off x="5257800" y="5486400"/>
              <a:ext cx="685800" cy="152400"/>
            </a:xfrm>
            <a:prstGeom prst="line">
              <a:avLst/>
            </a:prstGeom>
            <a:noFill/>
            <a:ln w="3175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93" name="Line 29"/>
            <p:cNvSpPr>
              <a:spLocks noChangeShapeType="1"/>
            </p:cNvSpPr>
            <p:nvPr/>
          </p:nvSpPr>
          <p:spPr bwMode="auto">
            <a:xfrm flipH="1">
              <a:off x="4343400" y="3352800"/>
              <a:ext cx="457200" cy="304800"/>
            </a:xfrm>
            <a:prstGeom prst="line">
              <a:avLst/>
            </a:prstGeom>
            <a:noFill/>
            <a:ln w="3175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94" name="Line 30"/>
            <p:cNvSpPr>
              <a:spLocks noChangeShapeType="1"/>
            </p:cNvSpPr>
            <p:nvPr/>
          </p:nvSpPr>
          <p:spPr bwMode="auto">
            <a:xfrm flipH="1" flipV="1">
              <a:off x="4267200" y="4419600"/>
              <a:ext cx="381000" cy="533400"/>
            </a:xfrm>
            <a:prstGeom prst="line">
              <a:avLst/>
            </a:prstGeom>
            <a:noFill/>
            <a:ln w="3175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97" name="Text Box 33"/>
            <p:cNvSpPr txBox="1">
              <a:spLocks noChangeArrowheads="1"/>
            </p:cNvSpPr>
            <p:nvPr/>
          </p:nvSpPr>
          <p:spPr bwMode="auto">
            <a:xfrm>
              <a:off x="8001000" y="2971801"/>
              <a:ext cx="12954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endParaRPr lang="en-US"/>
            </a:p>
          </p:txBody>
        </p:sp>
      </p:grpSp>
      <p:sp>
        <p:nvSpPr>
          <p:cNvPr id="4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On-Demand Protocols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Temporally Ordered Routing Algorithm</a:t>
            </a:r>
            <a:br>
              <a:rPr lang="en-US" dirty="0" smtClean="0"/>
            </a:br>
            <a:r>
              <a:rPr lang="en-US" sz="2700" dirty="0" smtClean="0"/>
              <a:t>Route Reply</a:t>
            </a:r>
            <a:endParaRPr lang="en-US" sz="2700" dirty="0"/>
          </a:p>
        </p:txBody>
      </p:sp>
      <p:sp>
        <p:nvSpPr>
          <p:cNvPr id="40" name="Text Box 37"/>
          <p:cNvSpPr txBox="1">
            <a:spLocks noChangeArrowheads="1"/>
          </p:cNvSpPr>
          <p:nvPr/>
        </p:nvSpPr>
        <p:spPr bwMode="auto">
          <a:xfrm>
            <a:off x="6551055" y="2392181"/>
            <a:ext cx="202921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/>
              <a:t>Height = </a:t>
            </a:r>
            <a:r>
              <a:rPr lang="en-US" dirty="0" smtClean="0"/>
              <a:t>(0,0,0,1,E) </a:t>
            </a:r>
            <a:endParaRPr lang="en-US" dirty="0"/>
          </a:p>
        </p:txBody>
      </p:sp>
      <p:sp>
        <p:nvSpPr>
          <p:cNvPr id="42" name="Text Box 37"/>
          <p:cNvSpPr txBox="1">
            <a:spLocks noChangeArrowheads="1"/>
          </p:cNvSpPr>
          <p:nvPr/>
        </p:nvSpPr>
        <p:spPr bwMode="auto">
          <a:xfrm>
            <a:off x="3392310" y="2544634"/>
            <a:ext cx="20420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/>
              <a:t>Height = </a:t>
            </a:r>
            <a:r>
              <a:rPr lang="en-US" dirty="0" smtClean="0"/>
              <a:t>(0,0,0,2,B) </a:t>
            </a:r>
            <a:endParaRPr lang="en-US" dirty="0"/>
          </a:p>
        </p:txBody>
      </p:sp>
      <p:sp>
        <p:nvSpPr>
          <p:cNvPr id="43" name="Text Box 37"/>
          <p:cNvSpPr txBox="1">
            <a:spLocks noChangeArrowheads="1"/>
          </p:cNvSpPr>
          <p:nvPr/>
        </p:nvSpPr>
        <p:spPr bwMode="auto">
          <a:xfrm>
            <a:off x="1052261" y="3599206"/>
            <a:ext cx="20227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/>
              <a:t>Height = </a:t>
            </a:r>
            <a:r>
              <a:rPr lang="en-US" dirty="0" smtClean="0"/>
              <a:t>(0,0,0,3,S) </a:t>
            </a:r>
            <a:endParaRPr lang="en-US" dirty="0"/>
          </a:p>
        </p:txBody>
      </p:sp>
      <p:sp>
        <p:nvSpPr>
          <p:cNvPr id="44" name="Text Box 37"/>
          <p:cNvSpPr txBox="1">
            <a:spLocks noChangeArrowheads="1"/>
          </p:cNvSpPr>
          <p:nvPr/>
        </p:nvSpPr>
        <p:spPr bwMode="auto">
          <a:xfrm>
            <a:off x="8361089" y="3451920"/>
            <a:ext cx="2059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/>
              <a:t>Height = </a:t>
            </a:r>
            <a:r>
              <a:rPr lang="en-US" dirty="0" smtClean="0"/>
              <a:t>(0,0,0,0,D)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62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7" name="Text Box 3"/>
          <p:cNvSpPr txBox="1">
            <a:spLocks noChangeArrowheads="1"/>
          </p:cNvSpPr>
          <p:nvPr/>
        </p:nvSpPr>
        <p:spPr bwMode="auto">
          <a:xfrm>
            <a:off x="4159361" y="2882096"/>
            <a:ext cx="1247840" cy="427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190468" name="Oval 4"/>
          <p:cNvSpPr>
            <a:spLocks noChangeArrowheads="1"/>
          </p:cNvSpPr>
          <p:nvPr/>
        </p:nvSpPr>
        <p:spPr bwMode="auto">
          <a:xfrm>
            <a:off x="2703548" y="3946966"/>
            <a:ext cx="831894" cy="709914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2000" b="1" dirty="0"/>
              <a:t>S</a:t>
            </a:r>
          </a:p>
        </p:txBody>
      </p:sp>
      <p:sp>
        <p:nvSpPr>
          <p:cNvPr id="190469" name="Oval 5"/>
          <p:cNvSpPr>
            <a:spLocks noChangeArrowheads="1"/>
          </p:cNvSpPr>
          <p:nvPr/>
        </p:nvSpPr>
        <p:spPr bwMode="auto">
          <a:xfrm>
            <a:off x="4055375" y="2970834"/>
            <a:ext cx="831894" cy="709914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2000" b="1"/>
              <a:t>B</a:t>
            </a:r>
          </a:p>
        </p:txBody>
      </p:sp>
      <p:sp>
        <p:nvSpPr>
          <p:cNvPr id="190470" name="Oval 6"/>
          <p:cNvSpPr>
            <a:spLocks noChangeArrowheads="1"/>
          </p:cNvSpPr>
          <p:nvPr/>
        </p:nvSpPr>
        <p:spPr bwMode="auto">
          <a:xfrm>
            <a:off x="6135108" y="2793356"/>
            <a:ext cx="831894" cy="709914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2000" b="1"/>
              <a:t>E</a:t>
            </a:r>
          </a:p>
        </p:txBody>
      </p:sp>
      <p:sp>
        <p:nvSpPr>
          <p:cNvPr id="190471" name="Oval 7"/>
          <p:cNvSpPr>
            <a:spLocks noChangeArrowheads="1"/>
          </p:cNvSpPr>
          <p:nvPr/>
        </p:nvSpPr>
        <p:spPr bwMode="auto">
          <a:xfrm>
            <a:off x="7486935" y="3325791"/>
            <a:ext cx="831894" cy="709914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2000" b="1"/>
              <a:t>D</a:t>
            </a:r>
          </a:p>
        </p:txBody>
      </p:sp>
      <p:sp>
        <p:nvSpPr>
          <p:cNvPr id="190472" name="Oval 8"/>
          <p:cNvSpPr>
            <a:spLocks noChangeArrowheads="1"/>
          </p:cNvSpPr>
          <p:nvPr/>
        </p:nvSpPr>
        <p:spPr bwMode="auto">
          <a:xfrm>
            <a:off x="3847401" y="5189315"/>
            <a:ext cx="831894" cy="709914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2000" b="1" dirty="0"/>
              <a:t>A</a:t>
            </a:r>
          </a:p>
        </p:txBody>
      </p:sp>
      <p:sp>
        <p:nvSpPr>
          <p:cNvPr id="190473" name="Oval 9"/>
          <p:cNvSpPr>
            <a:spLocks noChangeArrowheads="1"/>
          </p:cNvSpPr>
          <p:nvPr/>
        </p:nvSpPr>
        <p:spPr bwMode="auto">
          <a:xfrm>
            <a:off x="5095242" y="3858227"/>
            <a:ext cx="831894" cy="709914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2000" b="1"/>
              <a:t>C</a:t>
            </a:r>
          </a:p>
        </p:txBody>
      </p:sp>
      <p:sp>
        <p:nvSpPr>
          <p:cNvPr id="190474" name="Oval 10"/>
          <p:cNvSpPr>
            <a:spLocks noChangeArrowheads="1"/>
          </p:cNvSpPr>
          <p:nvPr/>
        </p:nvSpPr>
        <p:spPr bwMode="auto">
          <a:xfrm>
            <a:off x="6655042" y="4568141"/>
            <a:ext cx="831894" cy="709914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2000" b="1"/>
              <a:t>F</a:t>
            </a:r>
          </a:p>
        </p:txBody>
      </p:sp>
      <p:sp>
        <p:nvSpPr>
          <p:cNvPr id="190475" name="Oval 11"/>
          <p:cNvSpPr>
            <a:spLocks noChangeArrowheads="1"/>
          </p:cNvSpPr>
          <p:nvPr/>
        </p:nvSpPr>
        <p:spPr bwMode="auto">
          <a:xfrm>
            <a:off x="5615175" y="5633012"/>
            <a:ext cx="831894" cy="709914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2000" b="1"/>
              <a:t>G</a:t>
            </a:r>
          </a:p>
        </p:txBody>
      </p:sp>
      <p:cxnSp>
        <p:nvCxnSpPr>
          <p:cNvPr id="190476" name="AutoShape 12"/>
          <p:cNvCxnSpPr>
            <a:cxnSpLocks noChangeShapeType="1"/>
            <a:stCxn id="190473" idx="1"/>
            <a:endCxn id="190469" idx="5"/>
          </p:cNvCxnSpPr>
          <p:nvPr/>
        </p:nvCxnSpPr>
        <p:spPr bwMode="auto">
          <a:xfrm flipH="1" flipV="1">
            <a:off x="4765950" y="3577219"/>
            <a:ext cx="450609" cy="3845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477" name="AutoShape 13"/>
          <p:cNvCxnSpPr>
            <a:cxnSpLocks noChangeShapeType="1"/>
            <a:endCxn id="190469" idx="3"/>
          </p:cNvCxnSpPr>
          <p:nvPr/>
        </p:nvCxnSpPr>
        <p:spPr bwMode="auto">
          <a:xfrm flipV="1">
            <a:off x="3431454" y="3577219"/>
            <a:ext cx="745238" cy="488066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478" name="AutoShape 14"/>
          <p:cNvCxnSpPr>
            <a:cxnSpLocks noChangeShapeType="1"/>
            <a:stCxn id="190469" idx="6"/>
            <a:endCxn id="190470" idx="2"/>
          </p:cNvCxnSpPr>
          <p:nvPr/>
        </p:nvCxnSpPr>
        <p:spPr bwMode="auto">
          <a:xfrm flipV="1">
            <a:off x="4887268" y="3148313"/>
            <a:ext cx="1247840" cy="17747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479" name="AutoShape 15"/>
          <p:cNvCxnSpPr>
            <a:cxnSpLocks noChangeShapeType="1"/>
            <a:stCxn id="190473" idx="7"/>
            <a:endCxn id="190470" idx="3"/>
          </p:cNvCxnSpPr>
          <p:nvPr/>
        </p:nvCxnSpPr>
        <p:spPr bwMode="auto">
          <a:xfrm flipV="1">
            <a:off x="5805817" y="3399741"/>
            <a:ext cx="450609" cy="56201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480" name="AutoShape 16"/>
          <p:cNvCxnSpPr>
            <a:cxnSpLocks noChangeShapeType="1"/>
            <a:stCxn id="190470" idx="6"/>
            <a:endCxn id="190471" idx="1"/>
          </p:cNvCxnSpPr>
          <p:nvPr/>
        </p:nvCxnSpPr>
        <p:spPr bwMode="auto">
          <a:xfrm>
            <a:off x="6967002" y="3148313"/>
            <a:ext cx="641251" cy="28100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481" name="AutoShape 17"/>
          <p:cNvCxnSpPr>
            <a:cxnSpLocks noChangeShapeType="1"/>
            <a:stCxn id="190474" idx="7"/>
            <a:endCxn id="190471" idx="4"/>
          </p:cNvCxnSpPr>
          <p:nvPr/>
        </p:nvCxnSpPr>
        <p:spPr bwMode="auto">
          <a:xfrm flipV="1">
            <a:off x="7365618" y="4035705"/>
            <a:ext cx="537265" cy="63596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482" name="AutoShape 18"/>
          <p:cNvCxnSpPr>
            <a:cxnSpLocks noChangeShapeType="1"/>
            <a:stCxn id="190472" idx="5"/>
            <a:endCxn id="190475" idx="2"/>
          </p:cNvCxnSpPr>
          <p:nvPr/>
        </p:nvCxnSpPr>
        <p:spPr bwMode="auto">
          <a:xfrm>
            <a:off x="4557977" y="5795700"/>
            <a:ext cx="1057198" cy="19226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483" name="AutoShape 19"/>
          <p:cNvCxnSpPr>
            <a:cxnSpLocks noChangeShapeType="1"/>
            <a:stCxn id="190475" idx="7"/>
            <a:endCxn id="190474" idx="3"/>
          </p:cNvCxnSpPr>
          <p:nvPr/>
        </p:nvCxnSpPr>
        <p:spPr bwMode="auto">
          <a:xfrm flipV="1">
            <a:off x="6325751" y="5174526"/>
            <a:ext cx="450609" cy="56201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484" name="AutoShape 20"/>
          <p:cNvCxnSpPr>
            <a:cxnSpLocks noChangeShapeType="1"/>
            <a:stCxn id="190468" idx="5"/>
            <a:endCxn id="190472" idx="1"/>
          </p:cNvCxnSpPr>
          <p:nvPr/>
        </p:nvCxnSpPr>
        <p:spPr bwMode="auto">
          <a:xfrm>
            <a:off x="3414123" y="4553351"/>
            <a:ext cx="554596" cy="739494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485" name="AutoShape 21"/>
          <p:cNvCxnSpPr>
            <a:cxnSpLocks noChangeShapeType="1"/>
            <a:endCxn id="190474" idx="1"/>
          </p:cNvCxnSpPr>
          <p:nvPr/>
        </p:nvCxnSpPr>
        <p:spPr bwMode="auto">
          <a:xfrm>
            <a:off x="5823148" y="4479402"/>
            <a:ext cx="953211" cy="19226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0487" name="Line 23"/>
          <p:cNvSpPr>
            <a:spLocks noChangeShapeType="1"/>
          </p:cNvSpPr>
          <p:nvPr/>
        </p:nvSpPr>
        <p:spPr bwMode="auto">
          <a:xfrm flipH="1">
            <a:off x="4887268" y="3018641"/>
            <a:ext cx="1143854" cy="17747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488" name="Line 24"/>
          <p:cNvSpPr>
            <a:spLocks noChangeShapeType="1"/>
          </p:cNvSpPr>
          <p:nvPr/>
        </p:nvSpPr>
        <p:spPr bwMode="auto">
          <a:xfrm flipH="1">
            <a:off x="5923072" y="3499244"/>
            <a:ext cx="415947" cy="6211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497" name="Text Box 33"/>
          <p:cNvSpPr txBox="1">
            <a:spLocks noChangeArrowheads="1"/>
          </p:cNvSpPr>
          <p:nvPr/>
        </p:nvSpPr>
        <p:spPr bwMode="auto">
          <a:xfrm>
            <a:off x="8318829" y="3059575"/>
            <a:ext cx="1767774" cy="427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endParaRPr lang="en-US"/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On-Demand Protocols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Temporally Ordered Routing Algorithm</a:t>
            </a:r>
            <a:br>
              <a:rPr lang="en-US" dirty="0" smtClean="0"/>
            </a:br>
            <a:r>
              <a:rPr lang="en-US" sz="2700" dirty="0" smtClean="0"/>
              <a:t>Route Maintenance</a:t>
            </a:r>
            <a:endParaRPr lang="en-US" sz="2700" dirty="0"/>
          </a:p>
        </p:txBody>
      </p:sp>
      <p:sp>
        <p:nvSpPr>
          <p:cNvPr id="3" name="Multiply 2"/>
          <p:cNvSpPr/>
          <p:nvPr/>
        </p:nvSpPr>
        <p:spPr>
          <a:xfrm>
            <a:off x="7066360" y="3072323"/>
            <a:ext cx="399070" cy="42705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Box 37"/>
          <p:cNvSpPr txBox="1">
            <a:spLocks noChangeArrowheads="1"/>
          </p:cNvSpPr>
          <p:nvPr/>
        </p:nvSpPr>
        <p:spPr bwMode="auto">
          <a:xfrm>
            <a:off x="8361089" y="3451920"/>
            <a:ext cx="2059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/>
              <a:t>Height = </a:t>
            </a:r>
            <a:r>
              <a:rPr lang="en-US" dirty="0" smtClean="0"/>
              <a:t>(0,0,0,0,D) </a:t>
            </a:r>
            <a:endParaRPr lang="en-US" dirty="0"/>
          </a:p>
        </p:txBody>
      </p:sp>
      <p:sp>
        <p:nvSpPr>
          <p:cNvPr id="43" name="Text Box 37"/>
          <p:cNvSpPr txBox="1">
            <a:spLocks noChangeArrowheads="1"/>
          </p:cNvSpPr>
          <p:nvPr/>
        </p:nvSpPr>
        <p:spPr bwMode="auto">
          <a:xfrm>
            <a:off x="6727938" y="2394237"/>
            <a:ext cx="20949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/>
              <a:t>Height = </a:t>
            </a:r>
            <a:r>
              <a:rPr lang="en-US" dirty="0" smtClean="0"/>
              <a:t>(1,E,0,-1,E) </a:t>
            </a:r>
            <a:endParaRPr lang="en-US" dirty="0"/>
          </a:p>
        </p:txBody>
      </p:sp>
      <p:sp>
        <p:nvSpPr>
          <p:cNvPr id="44" name="Text Box 37"/>
          <p:cNvSpPr txBox="1">
            <a:spLocks noChangeArrowheads="1"/>
          </p:cNvSpPr>
          <p:nvPr/>
        </p:nvSpPr>
        <p:spPr bwMode="auto">
          <a:xfrm>
            <a:off x="5918554" y="4073095"/>
            <a:ext cx="21061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/>
              <a:t>Height = </a:t>
            </a:r>
            <a:r>
              <a:rPr lang="en-US" dirty="0" smtClean="0"/>
              <a:t>(1,E,0,-1,C) </a:t>
            </a:r>
            <a:endParaRPr lang="en-US" dirty="0"/>
          </a:p>
        </p:txBody>
      </p:sp>
      <p:sp>
        <p:nvSpPr>
          <p:cNvPr id="45" name="Text Box 37"/>
          <p:cNvSpPr txBox="1">
            <a:spLocks noChangeArrowheads="1"/>
          </p:cNvSpPr>
          <p:nvPr/>
        </p:nvSpPr>
        <p:spPr bwMode="auto">
          <a:xfrm>
            <a:off x="3504900" y="2527552"/>
            <a:ext cx="21077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/>
              <a:t>Height = </a:t>
            </a:r>
            <a:r>
              <a:rPr lang="en-US" dirty="0" smtClean="0"/>
              <a:t>(1,E,0,-1,B)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78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19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19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87" grpId="0" animBg="1"/>
      <p:bldP spid="190488" grpId="0" animBg="1"/>
      <p:bldP spid="3" grpId="0" animBg="1"/>
      <p:bldP spid="43" grpId="0"/>
      <p:bldP spid="44" grpId="0"/>
      <p:bldP spid="4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On-Demand Protocols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dirty="0" smtClean="0"/>
              <a:t>Associativity-based routing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Loop-free, deadlock-free, duplicate-free</a:t>
            </a:r>
          </a:p>
          <a:p>
            <a:r>
              <a:rPr lang="en-US" dirty="0" smtClean="0"/>
              <a:t>Routing metric: degree of association stability</a:t>
            </a:r>
          </a:p>
          <a:p>
            <a:r>
              <a:rPr lang="en-US" dirty="0" smtClean="0"/>
              <a:t>Beacon packets</a:t>
            </a:r>
          </a:p>
          <a:p>
            <a:r>
              <a:rPr lang="en-US" dirty="0" smtClean="0"/>
              <a:t>Detect mobility status</a:t>
            </a:r>
          </a:p>
          <a:p>
            <a:r>
              <a:rPr lang="en-US" dirty="0" smtClean="0"/>
              <a:t>Three phases:</a:t>
            </a:r>
          </a:p>
          <a:p>
            <a:pPr lvl="1"/>
            <a:r>
              <a:rPr lang="en-US" dirty="0" smtClean="0"/>
              <a:t>Route discovery</a:t>
            </a:r>
          </a:p>
          <a:p>
            <a:pPr lvl="1"/>
            <a:r>
              <a:rPr lang="en-US" dirty="0" smtClean="0"/>
              <a:t>Route reconstruction</a:t>
            </a:r>
          </a:p>
          <a:p>
            <a:pPr lvl="1"/>
            <a:r>
              <a:rPr lang="en-US" dirty="0" smtClean="0"/>
              <a:t>Route deletion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104" y="3689873"/>
            <a:ext cx="2770094" cy="2770094"/>
          </a:xfrm>
          <a:prstGeom prst="rect">
            <a:avLst/>
          </a:prstGeom>
        </p:spPr>
      </p:pic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7679293" y="4733364"/>
            <a:ext cx="722429" cy="680869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2000" b="1"/>
              <a:t>B</a:t>
            </a: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9068983" y="3121510"/>
            <a:ext cx="722429" cy="680869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2000" b="1" dirty="0"/>
              <a:t>C</a:t>
            </a:r>
          </a:p>
        </p:txBody>
      </p:sp>
      <p:sp>
        <p:nvSpPr>
          <p:cNvPr id="9" name="Oval 4"/>
          <p:cNvSpPr>
            <a:spLocks noChangeArrowheads="1"/>
          </p:cNvSpPr>
          <p:nvPr/>
        </p:nvSpPr>
        <p:spPr bwMode="auto">
          <a:xfrm>
            <a:off x="9791504" y="5414233"/>
            <a:ext cx="722429" cy="680869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2000" b="1" dirty="0"/>
              <a:t>D</a:t>
            </a:r>
          </a:p>
        </p:txBody>
      </p:sp>
      <p:sp>
        <p:nvSpPr>
          <p:cNvPr id="10" name="Oval 4"/>
          <p:cNvSpPr>
            <a:spLocks noChangeArrowheads="1"/>
          </p:cNvSpPr>
          <p:nvPr/>
        </p:nvSpPr>
        <p:spPr bwMode="auto">
          <a:xfrm>
            <a:off x="5757022" y="5779098"/>
            <a:ext cx="722429" cy="680869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2000" b="1" dirty="0"/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79293" y="6311900"/>
            <a:ext cx="1019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Beacon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75642" y="5473201"/>
            <a:ext cx="1184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B_tick</a:t>
            </a:r>
            <a:r>
              <a:rPr lang="en-US" dirty="0" smtClean="0"/>
              <a:t>++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99181" y="2752178"/>
            <a:ext cx="1184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B_tick</a:t>
            </a:r>
            <a:r>
              <a:rPr lang="en-US" dirty="0" smtClean="0"/>
              <a:t>++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893225" y="4971427"/>
            <a:ext cx="1184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B_tick</a:t>
            </a:r>
            <a:r>
              <a:rPr lang="en-US" dirty="0" smtClean="0"/>
              <a:t>++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34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On-Demand Protocols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dirty="0" smtClean="0"/>
              <a:t>Associativity-based routing</a:t>
            </a:r>
            <a:br>
              <a:rPr lang="en-US" dirty="0" smtClean="0"/>
            </a:br>
            <a:r>
              <a:rPr lang="en-US" sz="2700" dirty="0"/>
              <a:t>Route </a:t>
            </a:r>
            <a:r>
              <a:rPr lang="en-US" sz="2400" dirty="0"/>
              <a:t>discovery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906845" cy="4351338"/>
          </a:xfrm>
        </p:spPr>
        <p:txBody>
          <a:bodyPr/>
          <a:lstStyle/>
          <a:p>
            <a:r>
              <a:rPr lang="en-US" dirty="0" smtClean="0"/>
              <a:t>Steps:</a:t>
            </a:r>
          </a:p>
          <a:p>
            <a:pPr lvl="1"/>
            <a:r>
              <a:rPr lang="en-US" dirty="0" smtClean="0"/>
              <a:t>Broadcast Query</a:t>
            </a:r>
          </a:p>
          <a:p>
            <a:pPr lvl="1"/>
            <a:r>
              <a:rPr lang="en-US" dirty="0" smtClean="0"/>
              <a:t>Intermediate nodes append own address, associativity ticks with neighbors, QOS information</a:t>
            </a:r>
          </a:p>
          <a:p>
            <a:pPr lvl="1"/>
            <a:r>
              <a:rPr lang="en-US" dirty="0" smtClean="0"/>
              <a:t>Successor node keeps only the tick entry concerned with itself and its upstream node;  erases all other upstream node neighbors.</a:t>
            </a:r>
          </a:p>
          <a:p>
            <a:pPr lvl="1"/>
            <a:r>
              <a:rPr lang="en-US" dirty="0" smtClean="0"/>
              <a:t> The destination selects the best route and reply back.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7379746" y="2659726"/>
            <a:ext cx="4125478" cy="2450156"/>
            <a:chOff x="4559838" y="1992752"/>
            <a:chExt cx="7407965" cy="4038600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auto">
            <a:xfrm>
              <a:off x="4559838" y="3305297"/>
              <a:ext cx="1097476" cy="80772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2000" b="1" dirty="0" smtClean="0"/>
                <a:t>S</a:t>
              </a:r>
              <a:endParaRPr lang="en-US" sz="2000" b="1" dirty="0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6343237" y="2194682"/>
              <a:ext cx="1097476" cy="80772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2000" b="1" dirty="0"/>
                <a:t>B</a:t>
              </a: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9086928" y="1992752"/>
              <a:ext cx="1097476" cy="80772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2000" b="1"/>
                <a:t>E</a:t>
              </a: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10870327" y="2598542"/>
              <a:ext cx="1097476" cy="80772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2000" b="1"/>
                <a:t>D</a:t>
              </a: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6068868" y="4718807"/>
              <a:ext cx="1097476" cy="80772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2000" b="1"/>
                <a:t>A</a:t>
              </a: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7715082" y="3204332"/>
              <a:ext cx="1097476" cy="80772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2000" b="1"/>
                <a:t>C</a:t>
              </a: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9772850" y="4012052"/>
              <a:ext cx="1097476" cy="80772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2000" b="1"/>
                <a:t>F</a:t>
              </a:r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8401005" y="5223632"/>
              <a:ext cx="1097476" cy="80772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2000" b="1"/>
                <a:t>G</a:t>
              </a:r>
            </a:p>
          </p:txBody>
        </p:sp>
        <p:cxnSp>
          <p:nvCxnSpPr>
            <p:cNvPr id="13" name="AutoShape 11"/>
            <p:cNvCxnSpPr>
              <a:cxnSpLocks noChangeShapeType="1"/>
              <a:stCxn id="10" idx="1"/>
              <a:endCxn id="6" idx="5"/>
            </p:cNvCxnSpPr>
            <p:nvPr/>
          </p:nvCxnSpPr>
          <p:spPr bwMode="auto">
            <a:xfrm flipH="1" flipV="1">
              <a:off x="7280665" y="2884610"/>
              <a:ext cx="594466" cy="43751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AutoShape 12"/>
            <p:cNvCxnSpPr>
              <a:cxnSpLocks noChangeShapeType="1"/>
              <a:endCxn id="6" idx="3"/>
            </p:cNvCxnSpPr>
            <p:nvPr/>
          </p:nvCxnSpPr>
          <p:spPr bwMode="auto">
            <a:xfrm flipV="1">
              <a:off x="5520130" y="2884610"/>
              <a:ext cx="983156" cy="5553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AutoShape 13"/>
            <p:cNvCxnSpPr>
              <a:cxnSpLocks noChangeShapeType="1"/>
              <a:stCxn id="6" idx="6"/>
              <a:endCxn id="7" idx="2"/>
            </p:cNvCxnSpPr>
            <p:nvPr/>
          </p:nvCxnSpPr>
          <p:spPr bwMode="auto">
            <a:xfrm flipV="1">
              <a:off x="7440713" y="2396612"/>
              <a:ext cx="1646214" cy="20193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AutoShape 14"/>
            <p:cNvCxnSpPr>
              <a:cxnSpLocks noChangeShapeType="1"/>
              <a:stCxn id="10" idx="7"/>
              <a:endCxn id="7" idx="3"/>
            </p:cNvCxnSpPr>
            <p:nvPr/>
          </p:nvCxnSpPr>
          <p:spPr bwMode="auto">
            <a:xfrm flipV="1">
              <a:off x="8652510" y="2682680"/>
              <a:ext cx="594466" cy="63944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AutoShape 15"/>
            <p:cNvCxnSpPr>
              <a:cxnSpLocks noChangeShapeType="1"/>
              <a:stCxn id="7" idx="6"/>
              <a:endCxn id="8" idx="1"/>
            </p:cNvCxnSpPr>
            <p:nvPr/>
          </p:nvCxnSpPr>
          <p:spPr bwMode="auto">
            <a:xfrm>
              <a:off x="10184404" y="2396612"/>
              <a:ext cx="845971" cy="31972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AutoShape 16"/>
            <p:cNvCxnSpPr>
              <a:cxnSpLocks noChangeShapeType="1"/>
              <a:stCxn id="11" idx="7"/>
              <a:endCxn id="8" idx="4"/>
            </p:cNvCxnSpPr>
            <p:nvPr/>
          </p:nvCxnSpPr>
          <p:spPr bwMode="auto">
            <a:xfrm flipV="1">
              <a:off x="10710278" y="3406262"/>
              <a:ext cx="708787" cy="72358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AutoShape 17"/>
            <p:cNvCxnSpPr>
              <a:cxnSpLocks noChangeShapeType="1"/>
              <a:stCxn id="9" idx="5"/>
              <a:endCxn id="12" idx="2"/>
            </p:cNvCxnSpPr>
            <p:nvPr/>
          </p:nvCxnSpPr>
          <p:spPr bwMode="auto">
            <a:xfrm>
              <a:off x="7006296" y="5408735"/>
              <a:ext cx="1394709" cy="2187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AutoShape 18"/>
            <p:cNvCxnSpPr>
              <a:cxnSpLocks noChangeShapeType="1"/>
              <a:stCxn id="12" idx="7"/>
              <a:endCxn id="11" idx="3"/>
            </p:cNvCxnSpPr>
            <p:nvPr/>
          </p:nvCxnSpPr>
          <p:spPr bwMode="auto">
            <a:xfrm flipV="1">
              <a:off x="9338433" y="4701980"/>
              <a:ext cx="594466" cy="63944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AutoShape 19"/>
            <p:cNvCxnSpPr>
              <a:cxnSpLocks noChangeShapeType="1"/>
              <a:stCxn id="5" idx="5"/>
              <a:endCxn id="9" idx="1"/>
            </p:cNvCxnSpPr>
            <p:nvPr/>
          </p:nvCxnSpPr>
          <p:spPr bwMode="auto">
            <a:xfrm>
              <a:off x="5497266" y="3995225"/>
              <a:ext cx="731651" cy="8413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AutoShape 20"/>
            <p:cNvCxnSpPr>
              <a:cxnSpLocks noChangeShapeType="1"/>
              <a:endCxn id="11" idx="1"/>
            </p:cNvCxnSpPr>
            <p:nvPr/>
          </p:nvCxnSpPr>
          <p:spPr bwMode="auto">
            <a:xfrm>
              <a:off x="8675374" y="3911087"/>
              <a:ext cx="1257525" cy="2187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4" name="TextBox 23"/>
          <p:cNvSpPr txBox="1"/>
          <p:nvPr/>
        </p:nvSpPr>
        <p:spPr>
          <a:xfrm>
            <a:off x="7685337" y="2965996"/>
            <a:ext cx="534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0" name="Line 21"/>
          <p:cNvSpPr>
            <a:spLocks noChangeShapeType="1"/>
          </p:cNvSpPr>
          <p:nvPr/>
        </p:nvSpPr>
        <p:spPr bwMode="auto">
          <a:xfrm flipV="1">
            <a:off x="7743454" y="3091248"/>
            <a:ext cx="580963" cy="316754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21"/>
          <p:cNvSpPr>
            <a:spLocks noChangeShapeType="1"/>
          </p:cNvSpPr>
          <p:nvPr/>
        </p:nvSpPr>
        <p:spPr bwMode="auto">
          <a:xfrm flipV="1">
            <a:off x="9077982" y="2720981"/>
            <a:ext cx="822889" cy="86776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21"/>
          <p:cNvSpPr>
            <a:spLocks noChangeShapeType="1"/>
          </p:cNvSpPr>
          <p:nvPr/>
        </p:nvSpPr>
        <p:spPr bwMode="auto">
          <a:xfrm>
            <a:off x="9016694" y="3175280"/>
            <a:ext cx="209331" cy="168448"/>
          </a:xfrm>
          <a:prstGeom prst="line">
            <a:avLst/>
          </a:prstGeom>
          <a:noFill/>
          <a:ln w="317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21"/>
          <p:cNvSpPr>
            <a:spLocks noChangeShapeType="1"/>
          </p:cNvSpPr>
          <p:nvPr/>
        </p:nvSpPr>
        <p:spPr bwMode="auto">
          <a:xfrm>
            <a:off x="10574997" y="2797546"/>
            <a:ext cx="408176" cy="16845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21"/>
          <p:cNvSpPr>
            <a:spLocks noChangeShapeType="1"/>
          </p:cNvSpPr>
          <p:nvPr/>
        </p:nvSpPr>
        <p:spPr bwMode="auto">
          <a:xfrm flipV="1">
            <a:off x="9620363" y="3011175"/>
            <a:ext cx="275889" cy="291131"/>
          </a:xfrm>
          <a:prstGeom prst="line">
            <a:avLst/>
          </a:prstGeom>
          <a:noFill/>
          <a:ln w="317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21"/>
          <p:cNvSpPr>
            <a:spLocks noChangeShapeType="1"/>
          </p:cNvSpPr>
          <p:nvPr/>
        </p:nvSpPr>
        <p:spPr bwMode="auto">
          <a:xfrm>
            <a:off x="10574997" y="3073192"/>
            <a:ext cx="319044" cy="127610"/>
          </a:xfrm>
          <a:prstGeom prst="line">
            <a:avLst/>
          </a:prstGeom>
          <a:noFill/>
          <a:ln w="317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21"/>
          <p:cNvSpPr>
            <a:spLocks noChangeShapeType="1"/>
          </p:cNvSpPr>
          <p:nvPr/>
        </p:nvSpPr>
        <p:spPr bwMode="auto">
          <a:xfrm>
            <a:off x="8012404" y="3831674"/>
            <a:ext cx="360514" cy="420652"/>
          </a:xfrm>
          <a:prstGeom prst="line">
            <a:avLst/>
          </a:prstGeom>
          <a:noFill/>
          <a:ln w="31750">
            <a:solidFill>
              <a:srgbClr val="00B0F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21"/>
          <p:cNvSpPr>
            <a:spLocks noChangeShapeType="1"/>
          </p:cNvSpPr>
          <p:nvPr/>
        </p:nvSpPr>
        <p:spPr bwMode="auto">
          <a:xfrm>
            <a:off x="8871952" y="4555316"/>
            <a:ext cx="646931" cy="135998"/>
          </a:xfrm>
          <a:prstGeom prst="line">
            <a:avLst/>
          </a:prstGeom>
          <a:noFill/>
          <a:ln w="31750">
            <a:solidFill>
              <a:srgbClr val="00B0F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21"/>
          <p:cNvSpPr>
            <a:spLocks noChangeShapeType="1"/>
          </p:cNvSpPr>
          <p:nvPr/>
        </p:nvSpPr>
        <p:spPr bwMode="auto">
          <a:xfrm flipV="1">
            <a:off x="9941188" y="4201283"/>
            <a:ext cx="305592" cy="328425"/>
          </a:xfrm>
          <a:prstGeom prst="line">
            <a:avLst/>
          </a:prstGeom>
          <a:noFill/>
          <a:ln w="31750">
            <a:solidFill>
              <a:srgbClr val="00B0F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21"/>
          <p:cNvSpPr>
            <a:spLocks noChangeShapeType="1"/>
          </p:cNvSpPr>
          <p:nvPr/>
        </p:nvSpPr>
        <p:spPr bwMode="auto">
          <a:xfrm flipV="1">
            <a:off x="10734519" y="3517280"/>
            <a:ext cx="248653" cy="278195"/>
          </a:xfrm>
          <a:prstGeom prst="line">
            <a:avLst/>
          </a:prstGeom>
          <a:noFill/>
          <a:ln w="31750">
            <a:solidFill>
              <a:srgbClr val="00B0F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21"/>
          <p:cNvSpPr>
            <a:spLocks noChangeShapeType="1"/>
          </p:cNvSpPr>
          <p:nvPr/>
        </p:nvSpPr>
        <p:spPr bwMode="auto">
          <a:xfrm flipH="1" flipV="1">
            <a:off x="9671678" y="3935848"/>
            <a:ext cx="522050" cy="164213"/>
          </a:xfrm>
          <a:prstGeom prst="line">
            <a:avLst/>
          </a:prstGeom>
          <a:noFill/>
          <a:ln w="31750">
            <a:solidFill>
              <a:srgbClr val="00B0F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21"/>
          <p:cNvSpPr>
            <a:spLocks noChangeShapeType="1"/>
          </p:cNvSpPr>
          <p:nvPr/>
        </p:nvSpPr>
        <p:spPr bwMode="auto">
          <a:xfrm flipV="1">
            <a:off x="9801865" y="3181458"/>
            <a:ext cx="219902" cy="274019"/>
          </a:xfrm>
          <a:prstGeom prst="line">
            <a:avLst/>
          </a:prstGeom>
          <a:noFill/>
          <a:ln w="31750">
            <a:solidFill>
              <a:srgbClr val="00B0F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21"/>
          <p:cNvSpPr>
            <a:spLocks noChangeShapeType="1"/>
          </p:cNvSpPr>
          <p:nvPr/>
        </p:nvSpPr>
        <p:spPr bwMode="auto">
          <a:xfrm>
            <a:off x="10532516" y="3175279"/>
            <a:ext cx="307737" cy="115661"/>
          </a:xfrm>
          <a:prstGeom prst="line">
            <a:avLst/>
          </a:prstGeom>
          <a:noFill/>
          <a:ln w="31750">
            <a:solidFill>
              <a:srgbClr val="00B0F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45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15471" y="175418"/>
            <a:ext cx="10515600" cy="1325563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On-Demand Protocols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dirty="0" smtClean="0"/>
              <a:t>Associativity-based routing</a:t>
            </a:r>
            <a:br>
              <a:rPr lang="en-US" dirty="0" smtClean="0"/>
            </a:br>
            <a:r>
              <a:rPr lang="en-US" sz="2700" dirty="0"/>
              <a:t>Route </a:t>
            </a:r>
            <a:r>
              <a:rPr lang="en-US" sz="2400" dirty="0" smtClean="0"/>
              <a:t>Reconstruction &amp; Deletion</a:t>
            </a:r>
            <a:endParaRPr lang="en-US" sz="2700" dirty="0"/>
          </a:p>
        </p:txBody>
      </p:sp>
      <p:sp>
        <p:nvSpPr>
          <p:cNvPr id="133122" name="Rectangle 2"/>
          <p:cNvSpPr>
            <a:spLocks noGrp="1" noChangeArrowheads="1"/>
          </p:cNvSpPr>
          <p:nvPr>
            <p:ph idx="1"/>
          </p:nvPr>
        </p:nvSpPr>
        <p:spPr>
          <a:xfrm>
            <a:off x="515471" y="1752603"/>
            <a:ext cx="9954092" cy="4648200"/>
          </a:xfrm>
        </p:spPr>
        <p:txBody>
          <a:bodyPr>
            <a:normAutofit/>
          </a:bodyPr>
          <a:lstStyle/>
          <a:p>
            <a:r>
              <a:rPr lang="en-US" altLang="zh-TW" sz="2400" dirty="0" smtClean="0"/>
              <a:t>Depends on which node(s) along the route move</a:t>
            </a:r>
          </a:p>
          <a:p>
            <a:pPr lvl="1"/>
            <a:r>
              <a:rPr lang="en-US" altLang="zh-TW" dirty="0" smtClean="0"/>
              <a:t>Source Movement: Initiate Route discovery;  erase route entries</a:t>
            </a:r>
          </a:p>
          <a:p>
            <a:pPr lvl="1"/>
            <a:r>
              <a:rPr lang="en-US" altLang="zh-TW" dirty="0" smtClean="0"/>
              <a:t>Destination movement:  </a:t>
            </a:r>
            <a:r>
              <a:rPr lang="en-US" altLang="zh-TW" dirty="0"/>
              <a:t>performs a local </a:t>
            </a:r>
            <a:r>
              <a:rPr lang="en-US" altLang="zh-TW" dirty="0" smtClean="0"/>
              <a:t>search (LQ packet) </a:t>
            </a:r>
            <a:r>
              <a:rPr lang="en-US" altLang="zh-TW" dirty="0"/>
              <a:t>in hope of repairing the path</a:t>
            </a:r>
            <a:r>
              <a:rPr lang="en-US" altLang="zh-TW" dirty="0" smtClean="0"/>
              <a:t>. If </a:t>
            </a:r>
            <a:r>
              <a:rPr lang="en-US" altLang="zh-TW" dirty="0"/>
              <a:t>the local search fails, a ROUTE_ERROR is reported to the source. </a:t>
            </a:r>
          </a:p>
          <a:p>
            <a:endParaRPr lang="en-US" altLang="zh-TW" sz="2400" dirty="0" smtClean="0"/>
          </a:p>
          <a:p>
            <a:endParaRPr lang="en-US" altLang="zh-TW" sz="2400" dirty="0"/>
          </a:p>
          <a:p>
            <a:endParaRPr lang="en-US" altLang="zh-TW" sz="2400" dirty="0" smtClean="0"/>
          </a:p>
          <a:p>
            <a:endParaRPr lang="en-US" altLang="zh-TW" sz="2400" dirty="0"/>
          </a:p>
          <a:p>
            <a:endParaRPr lang="en-US" sz="2400" dirty="0" smtClean="0"/>
          </a:p>
          <a:p>
            <a:r>
              <a:rPr lang="en-US" sz="2400" dirty="0" smtClean="0"/>
              <a:t>Route Deletion: </a:t>
            </a:r>
            <a:r>
              <a:rPr lang="en-US" sz="2400" dirty="0"/>
              <a:t>Initiate full broadcast of route-delete message</a:t>
            </a:r>
          </a:p>
          <a:p>
            <a:endParaRPr lang="en-US" altLang="zh-TW" dirty="0"/>
          </a:p>
        </p:txBody>
      </p:sp>
      <p:sp>
        <p:nvSpPr>
          <p:cNvPr id="133123" name="Freeform 3"/>
          <p:cNvSpPr>
            <a:spLocks/>
          </p:cNvSpPr>
          <p:nvPr/>
        </p:nvSpPr>
        <p:spPr bwMode="auto">
          <a:xfrm>
            <a:off x="3606800" y="3896365"/>
            <a:ext cx="5156200" cy="1422400"/>
          </a:xfrm>
          <a:custGeom>
            <a:avLst/>
            <a:gdLst>
              <a:gd name="T0" fmla="*/ 0 w 3248"/>
              <a:gd name="T1" fmla="*/ 32 h 896"/>
              <a:gd name="T2" fmla="*/ 480 w 3248"/>
              <a:gd name="T3" fmla="*/ 128 h 896"/>
              <a:gd name="T4" fmla="*/ 864 w 3248"/>
              <a:gd name="T5" fmla="*/ 32 h 896"/>
              <a:gd name="T6" fmla="*/ 1200 w 3248"/>
              <a:gd name="T7" fmla="*/ 320 h 896"/>
              <a:gd name="T8" fmla="*/ 2016 w 3248"/>
              <a:gd name="T9" fmla="*/ 464 h 896"/>
              <a:gd name="T10" fmla="*/ 2112 w 3248"/>
              <a:gd name="T11" fmla="*/ 176 h 896"/>
              <a:gd name="T12" fmla="*/ 2832 w 3248"/>
              <a:gd name="T13" fmla="*/ 32 h 896"/>
              <a:gd name="T14" fmla="*/ 2976 w 3248"/>
              <a:gd name="T15" fmla="*/ 176 h 896"/>
              <a:gd name="T16" fmla="*/ 3216 w 3248"/>
              <a:gd name="T17" fmla="*/ 560 h 896"/>
              <a:gd name="T18" fmla="*/ 3168 w 3248"/>
              <a:gd name="T19" fmla="*/ 896 h 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48" h="896">
                <a:moveTo>
                  <a:pt x="0" y="32"/>
                </a:moveTo>
                <a:cubicBezTo>
                  <a:pt x="168" y="80"/>
                  <a:pt x="336" y="128"/>
                  <a:pt x="480" y="128"/>
                </a:cubicBezTo>
                <a:cubicBezTo>
                  <a:pt x="624" y="128"/>
                  <a:pt x="744" y="0"/>
                  <a:pt x="864" y="32"/>
                </a:cubicBezTo>
                <a:cubicBezTo>
                  <a:pt x="984" y="64"/>
                  <a:pt x="1008" y="248"/>
                  <a:pt x="1200" y="320"/>
                </a:cubicBezTo>
                <a:cubicBezTo>
                  <a:pt x="1392" y="392"/>
                  <a:pt x="1864" y="488"/>
                  <a:pt x="2016" y="464"/>
                </a:cubicBezTo>
                <a:cubicBezTo>
                  <a:pt x="2168" y="440"/>
                  <a:pt x="1976" y="248"/>
                  <a:pt x="2112" y="176"/>
                </a:cubicBezTo>
                <a:cubicBezTo>
                  <a:pt x="2248" y="104"/>
                  <a:pt x="2688" y="32"/>
                  <a:pt x="2832" y="32"/>
                </a:cubicBezTo>
                <a:cubicBezTo>
                  <a:pt x="2976" y="32"/>
                  <a:pt x="2912" y="88"/>
                  <a:pt x="2976" y="176"/>
                </a:cubicBezTo>
                <a:cubicBezTo>
                  <a:pt x="3040" y="264"/>
                  <a:pt x="3184" y="440"/>
                  <a:pt x="3216" y="560"/>
                </a:cubicBezTo>
                <a:cubicBezTo>
                  <a:pt x="3248" y="680"/>
                  <a:pt x="3208" y="788"/>
                  <a:pt x="3168" y="896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24" name="AutoShape 4"/>
          <p:cNvSpPr>
            <a:spLocks noChangeArrowheads="1"/>
          </p:cNvSpPr>
          <p:nvPr/>
        </p:nvSpPr>
        <p:spPr bwMode="auto">
          <a:xfrm>
            <a:off x="6426200" y="4480565"/>
            <a:ext cx="304800" cy="381000"/>
          </a:xfrm>
          <a:prstGeom prst="irregularSeal2">
            <a:avLst/>
          </a:prstGeom>
          <a:solidFill>
            <a:srgbClr val="FFFFFF"/>
          </a:solidFill>
          <a:ln w="19050">
            <a:solidFill>
              <a:srgbClr val="FF0000"/>
            </a:solidFill>
            <a:miter lim="800000"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25" name="Oval 5"/>
          <p:cNvSpPr>
            <a:spLocks noChangeArrowheads="1"/>
          </p:cNvSpPr>
          <p:nvPr/>
        </p:nvSpPr>
        <p:spPr bwMode="auto">
          <a:xfrm>
            <a:off x="6045200" y="4023365"/>
            <a:ext cx="1524000" cy="1371600"/>
          </a:xfrm>
          <a:prstGeom prst="ellipse">
            <a:avLst/>
          </a:prstGeom>
          <a:noFill/>
          <a:ln w="19050">
            <a:solidFill>
              <a:srgbClr val="02CE02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2CE0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26" name="Oval 6"/>
          <p:cNvSpPr>
            <a:spLocks noChangeArrowheads="1"/>
          </p:cNvSpPr>
          <p:nvPr/>
        </p:nvSpPr>
        <p:spPr bwMode="auto">
          <a:xfrm>
            <a:off x="6197600" y="4556765"/>
            <a:ext cx="152400" cy="1524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27" name="Text Box 7"/>
          <p:cNvSpPr txBox="1">
            <a:spLocks noChangeArrowheads="1"/>
          </p:cNvSpPr>
          <p:nvPr/>
        </p:nvSpPr>
        <p:spPr bwMode="auto">
          <a:xfrm>
            <a:off x="6447428" y="4480566"/>
            <a:ext cx="153234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TW">
                <a:solidFill>
                  <a:srgbClr val="02CE02"/>
                </a:solidFill>
              </a:rPr>
              <a:t>local</a:t>
            </a:r>
          </a:p>
          <a:p>
            <a:pPr algn="ctr" eaLnBrk="0" hangingPunct="0"/>
            <a:r>
              <a:rPr lang="en-US" altLang="zh-TW">
                <a:solidFill>
                  <a:srgbClr val="02CE02"/>
                </a:solidFill>
              </a:rPr>
              <a:t>searched zone</a:t>
            </a:r>
          </a:p>
        </p:txBody>
      </p:sp>
      <p:sp>
        <p:nvSpPr>
          <p:cNvPr id="133128" name="Text Box 8"/>
          <p:cNvSpPr txBox="1">
            <a:spLocks noChangeArrowheads="1"/>
          </p:cNvSpPr>
          <p:nvPr/>
        </p:nvSpPr>
        <p:spPr bwMode="auto">
          <a:xfrm>
            <a:off x="3059905" y="3642365"/>
            <a:ext cx="8080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TW" dirty="0"/>
              <a:t>source</a:t>
            </a:r>
          </a:p>
        </p:txBody>
      </p:sp>
      <p:sp>
        <p:nvSpPr>
          <p:cNvPr id="133129" name="Text Box 9"/>
          <p:cNvSpPr txBox="1">
            <a:spLocks noChangeArrowheads="1"/>
          </p:cNvSpPr>
          <p:nvPr/>
        </p:nvSpPr>
        <p:spPr bwMode="auto">
          <a:xfrm>
            <a:off x="8005088" y="5180653"/>
            <a:ext cx="12427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TW"/>
              <a:t>destination</a:t>
            </a:r>
          </a:p>
        </p:txBody>
      </p:sp>
    </p:spTree>
    <p:extLst>
      <p:ext uri="{BB962C8B-B14F-4D97-AF65-F5344CB8AC3E}">
        <p14:creationId xmlns:p14="http://schemas.microsoft.com/office/powerpoint/2010/main" val="10302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Stability Routing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A</a:t>
            </a:r>
            <a:r>
              <a:rPr lang="en-US" dirty="0" smtClean="0"/>
              <a:t>daptive routing protocol</a:t>
            </a:r>
          </a:p>
          <a:p>
            <a:r>
              <a:rPr lang="en-US" dirty="0" smtClean="0"/>
              <a:t>Route selection : signal strength and location stability</a:t>
            </a:r>
          </a:p>
          <a:p>
            <a:r>
              <a:rPr lang="en-US" dirty="0" smtClean="0"/>
              <a:t>DRP:</a:t>
            </a:r>
          </a:p>
          <a:p>
            <a:pPr lvl="1"/>
            <a:r>
              <a:rPr lang="en-US" dirty="0" smtClean="0"/>
              <a:t>Maintenance of Signal Stability Table (SST) and Routing Table (RT).</a:t>
            </a:r>
          </a:p>
          <a:p>
            <a:pPr lvl="1"/>
            <a:r>
              <a:rPr lang="en-US" dirty="0" smtClean="0"/>
              <a:t>Record strength of Beacon signals</a:t>
            </a:r>
          </a:p>
          <a:p>
            <a:pPr lvl="1"/>
            <a:r>
              <a:rPr lang="en-US" dirty="0" smtClean="0"/>
              <a:t>Receive and process all transmissions</a:t>
            </a:r>
          </a:p>
          <a:p>
            <a:pPr lvl="1"/>
            <a:r>
              <a:rPr lang="en-US" dirty="0" smtClean="0"/>
              <a:t>Send route reply packet</a:t>
            </a:r>
          </a:p>
          <a:p>
            <a:r>
              <a:rPr lang="en-US" dirty="0" smtClean="0"/>
              <a:t>SRP:</a:t>
            </a:r>
          </a:p>
          <a:p>
            <a:pPr lvl="1"/>
            <a:r>
              <a:rPr lang="en-US" dirty="0" smtClean="0"/>
              <a:t>Processes packets by passing up the stack</a:t>
            </a:r>
          </a:p>
          <a:p>
            <a:pPr lvl="1"/>
            <a:r>
              <a:rPr lang="en-US" dirty="0" smtClean="0"/>
              <a:t>Initiate route-search process</a:t>
            </a:r>
          </a:p>
          <a:p>
            <a:pPr lvl="1"/>
            <a:r>
              <a:rPr lang="en-US" dirty="0" smtClean="0"/>
              <a:t>Only forwarded to the next hop if received over strong channel</a:t>
            </a:r>
          </a:p>
          <a:p>
            <a:r>
              <a:rPr lang="en-US" dirty="0" smtClean="0"/>
              <a:t>The destination chooses the first arriving route-search packet</a:t>
            </a:r>
          </a:p>
          <a:p>
            <a:r>
              <a:rPr lang="en-US" dirty="0" smtClean="0"/>
              <a:t>Failed link: </a:t>
            </a:r>
          </a:p>
          <a:p>
            <a:pPr lvl="1"/>
            <a:r>
              <a:rPr lang="en-US" dirty="0" smtClean="0"/>
              <a:t>Send error message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nitiate route-search process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end erase message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51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On-Deman</a:t>
            </a:r>
            <a:r>
              <a:rPr lang="en-US" dirty="0" smtClean="0"/>
              <a:t>d Protocols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075" y="2201266"/>
            <a:ext cx="8290828" cy="4022725"/>
          </a:xfr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439507"/>
              </p:ext>
            </p:extLst>
          </p:nvPr>
        </p:nvGraphicFramePr>
        <p:xfrm>
          <a:off x="3876075" y="1924522"/>
          <a:ext cx="829083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8974"/>
                <a:gridCol w="1054249"/>
                <a:gridCol w="1075765"/>
                <a:gridCol w="1065007"/>
                <a:gridCol w="1086522"/>
                <a:gridCol w="114031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Performance Parameters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AODV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DSR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SSR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97279" y="1947129"/>
            <a:ext cx="27787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I: Network Diameter</a:t>
            </a:r>
          </a:p>
          <a:p>
            <a:endParaRPr lang="en-US" dirty="0" smtClean="0"/>
          </a:p>
          <a:p>
            <a:r>
              <a:rPr lang="en-US" dirty="0" smtClean="0"/>
              <a:t>Y: total number of nodes forming the directed path </a:t>
            </a:r>
          </a:p>
          <a:p>
            <a:endParaRPr lang="en-US" dirty="0" smtClean="0"/>
          </a:p>
          <a:p>
            <a:r>
              <a:rPr lang="en-US" dirty="0" smtClean="0"/>
              <a:t>z: diameter of the directed path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336254" y="3861995"/>
            <a:ext cx="1290918" cy="2689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336254" y="4908522"/>
            <a:ext cx="1290918" cy="2689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584602" y="5271248"/>
            <a:ext cx="1473797" cy="3442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90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 Hoc Routing Protocols</a:t>
            </a:r>
            <a:endParaRPr lang="en-US" dirty="0"/>
          </a:p>
        </p:txBody>
      </p:sp>
      <p:grpSp>
        <p:nvGrpSpPr>
          <p:cNvPr id="67" name="Group 66"/>
          <p:cNvGrpSpPr/>
          <p:nvPr/>
        </p:nvGrpSpPr>
        <p:grpSpPr>
          <a:xfrm>
            <a:off x="1792249" y="1959099"/>
            <a:ext cx="8289417" cy="4170845"/>
            <a:chOff x="2650201" y="1690157"/>
            <a:chExt cx="8289417" cy="4170845"/>
          </a:xfrm>
        </p:grpSpPr>
        <p:grpSp>
          <p:nvGrpSpPr>
            <p:cNvPr id="6" name="Group 5"/>
            <p:cNvGrpSpPr/>
            <p:nvPr/>
          </p:nvGrpSpPr>
          <p:grpSpPr>
            <a:xfrm>
              <a:off x="3951114" y="1690157"/>
              <a:ext cx="3341512" cy="806622"/>
              <a:chOff x="4809067" y="1825625"/>
              <a:chExt cx="2144889" cy="806622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4809067" y="1825625"/>
                <a:ext cx="2144889" cy="75635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5034845" y="1924361"/>
                <a:ext cx="173848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Ad Hoc Routing Protocols</a:t>
                </a:r>
                <a:endParaRPr lang="en-US" sz="2000" b="1" dirty="0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6655901" y="2855190"/>
              <a:ext cx="2717222" cy="757311"/>
              <a:chOff x="4809067" y="1758823"/>
              <a:chExt cx="2717222" cy="757311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4809067" y="1758823"/>
                <a:ext cx="2717222" cy="75635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034845" y="1808248"/>
                <a:ext cx="226393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Source-Initiated On-Demand</a:t>
                </a:r>
                <a:endParaRPr lang="en-US" sz="2000" b="1" dirty="0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2674606" y="2857020"/>
              <a:ext cx="2144889" cy="756356"/>
              <a:chOff x="4809067" y="1825625"/>
              <a:chExt cx="2144889" cy="756356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4809067" y="1825625"/>
                <a:ext cx="2144889" cy="75635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034845" y="1924361"/>
                <a:ext cx="17384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Table-Driven</a:t>
                </a:r>
                <a:endParaRPr lang="en-US" sz="2000" b="1" dirty="0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2650201" y="4060553"/>
              <a:ext cx="919140" cy="756356"/>
              <a:chOff x="5034843" y="1825625"/>
              <a:chExt cx="2047633" cy="756356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5034843" y="1825625"/>
                <a:ext cx="2047633" cy="75635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034845" y="1924361"/>
                <a:ext cx="17384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DSDV</a:t>
                </a:r>
                <a:endParaRPr lang="en-US" sz="2000" b="1" dirty="0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3841000" y="4060553"/>
              <a:ext cx="986489" cy="756356"/>
              <a:chOff x="4262185" y="1825625"/>
              <a:chExt cx="2691771" cy="756356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4262185" y="1825625"/>
                <a:ext cx="2691771" cy="75635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583834" y="1924361"/>
                <a:ext cx="21895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WRP</a:t>
                </a:r>
                <a:endParaRPr lang="en-US" sz="2000" b="1" dirty="0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6655901" y="4060553"/>
              <a:ext cx="1009255" cy="756356"/>
              <a:chOff x="4809067" y="1825625"/>
              <a:chExt cx="2144889" cy="756356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4809067" y="1825625"/>
                <a:ext cx="2144889" cy="75635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034844" y="1924361"/>
                <a:ext cx="173848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AODV</a:t>
                </a:r>
                <a:endParaRPr lang="en-US" sz="2000" b="1" dirty="0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8887183" y="4060553"/>
              <a:ext cx="971880" cy="756356"/>
              <a:chOff x="4809067" y="1825625"/>
              <a:chExt cx="2144889" cy="756356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4809067" y="1825625"/>
                <a:ext cx="2144889" cy="75635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034847" y="1924361"/>
                <a:ext cx="17384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LMR</a:t>
                </a:r>
                <a:endParaRPr lang="en-US" sz="2000" b="1" dirty="0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10047111" y="4062749"/>
              <a:ext cx="892507" cy="756356"/>
              <a:chOff x="4809067" y="1825625"/>
              <a:chExt cx="2144889" cy="756356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4809067" y="1825625"/>
                <a:ext cx="2144889" cy="75635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034847" y="1924361"/>
                <a:ext cx="17384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ABR</a:t>
                </a:r>
                <a:endParaRPr lang="en-US" sz="2000" b="1" dirty="0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7980650" y="4060553"/>
              <a:ext cx="703413" cy="756356"/>
              <a:chOff x="4809067" y="1825625"/>
              <a:chExt cx="2144889" cy="756356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4809067" y="1825625"/>
                <a:ext cx="2144889" cy="75635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034843" y="1924361"/>
                <a:ext cx="191911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DSR</a:t>
                </a:r>
                <a:endParaRPr lang="en-US" sz="2000" b="1" dirty="0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10044657" y="5104646"/>
              <a:ext cx="892507" cy="756356"/>
              <a:chOff x="4809067" y="1825625"/>
              <a:chExt cx="2144889" cy="756356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4809067" y="1825625"/>
                <a:ext cx="2144889" cy="75635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5034845" y="1924361"/>
                <a:ext cx="17384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S</a:t>
                </a:r>
                <a:r>
                  <a:rPr lang="en-US" sz="2000" b="1" dirty="0" smtClean="0"/>
                  <a:t>SR</a:t>
                </a:r>
                <a:endParaRPr lang="en-US" sz="2000" b="1" dirty="0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8887183" y="5104646"/>
              <a:ext cx="971879" cy="756356"/>
              <a:chOff x="4809067" y="1825625"/>
              <a:chExt cx="2144889" cy="756356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4809067" y="1825625"/>
                <a:ext cx="2144889" cy="75635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034845" y="1924361"/>
                <a:ext cx="173849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TORA</a:t>
                </a:r>
                <a:endParaRPr lang="en-US" sz="2000" b="1" dirty="0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2650201" y="5093357"/>
              <a:ext cx="919139" cy="756356"/>
              <a:chOff x="5034841" y="1825625"/>
              <a:chExt cx="2047631" cy="756356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5034841" y="1825625"/>
                <a:ext cx="2047631" cy="75635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5034845" y="1924361"/>
                <a:ext cx="17384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CGSR</a:t>
                </a:r>
                <a:endParaRPr lang="en-US" sz="2000" b="1" dirty="0"/>
              </a:p>
            </p:txBody>
          </p:sp>
        </p:grpSp>
        <p:cxnSp>
          <p:nvCxnSpPr>
            <p:cNvPr id="41" name="Straight Arrow Connector 40"/>
            <p:cNvCxnSpPr>
              <a:stCxn id="4" idx="2"/>
              <a:endCxn id="8" idx="0"/>
            </p:cNvCxnSpPr>
            <p:nvPr/>
          </p:nvCxnSpPr>
          <p:spPr>
            <a:xfrm>
              <a:off x="5621870" y="2446513"/>
              <a:ext cx="2392642" cy="40867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4" idx="2"/>
              <a:endCxn id="11" idx="0"/>
            </p:cNvCxnSpPr>
            <p:nvPr/>
          </p:nvCxnSpPr>
          <p:spPr>
            <a:xfrm flipH="1">
              <a:off x="3747051" y="2446513"/>
              <a:ext cx="1874819" cy="41050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11" idx="2"/>
              <a:endCxn id="14" idx="0"/>
            </p:cNvCxnSpPr>
            <p:nvPr/>
          </p:nvCxnSpPr>
          <p:spPr>
            <a:xfrm flipH="1">
              <a:off x="3109771" y="3613376"/>
              <a:ext cx="637280" cy="44717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11" idx="2"/>
              <a:endCxn id="17" idx="0"/>
            </p:cNvCxnSpPr>
            <p:nvPr/>
          </p:nvCxnSpPr>
          <p:spPr>
            <a:xfrm>
              <a:off x="3747051" y="3613376"/>
              <a:ext cx="587194" cy="44717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8" idx="2"/>
              <a:endCxn id="20" idx="0"/>
            </p:cNvCxnSpPr>
            <p:nvPr/>
          </p:nvCxnSpPr>
          <p:spPr>
            <a:xfrm flipH="1">
              <a:off x="7160529" y="3611546"/>
              <a:ext cx="853983" cy="44900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8" idx="2"/>
              <a:endCxn id="29" idx="0"/>
            </p:cNvCxnSpPr>
            <p:nvPr/>
          </p:nvCxnSpPr>
          <p:spPr>
            <a:xfrm>
              <a:off x="8014512" y="3611546"/>
              <a:ext cx="317845" cy="44900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8" idx="2"/>
              <a:endCxn id="23" idx="0"/>
            </p:cNvCxnSpPr>
            <p:nvPr/>
          </p:nvCxnSpPr>
          <p:spPr>
            <a:xfrm>
              <a:off x="8014512" y="3611546"/>
              <a:ext cx="1358611" cy="44900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stCxn id="8" idx="2"/>
              <a:endCxn id="26" idx="0"/>
            </p:cNvCxnSpPr>
            <p:nvPr/>
          </p:nvCxnSpPr>
          <p:spPr>
            <a:xfrm>
              <a:off x="8014512" y="3611546"/>
              <a:ext cx="2478853" cy="45120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stCxn id="23" idx="2"/>
              <a:endCxn id="35" idx="0"/>
            </p:cNvCxnSpPr>
            <p:nvPr/>
          </p:nvCxnSpPr>
          <p:spPr>
            <a:xfrm>
              <a:off x="9373123" y="4816909"/>
              <a:ext cx="0" cy="28773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26" idx="2"/>
              <a:endCxn id="32" idx="0"/>
            </p:cNvCxnSpPr>
            <p:nvPr/>
          </p:nvCxnSpPr>
          <p:spPr>
            <a:xfrm flipH="1">
              <a:off x="10490911" y="4819105"/>
              <a:ext cx="2454" cy="2855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stCxn id="14" idx="2"/>
              <a:endCxn id="38" idx="0"/>
            </p:cNvCxnSpPr>
            <p:nvPr/>
          </p:nvCxnSpPr>
          <p:spPr>
            <a:xfrm>
              <a:off x="3109771" y="4816909"/>
              <a:ext cx="0" cy="2764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Oval 50"/>
          <p:cNvSpPr/>
          <p:nvPr/>
        </p:nvSpPr>
        <p:spPr>
          <a:xfrm>
            <a:off x="948264" y="2489545"/>
            <a:ext cx="3849512" cy="394299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6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Table-Driven VS On-Demand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052" y="1967451"/>
            <a:ext cx="7885063" cy="4015542"/>
          </a:xfrm>
        </p:spPr>
      </p:pic>
      <p:sp>
        <p:nvSpPr>
          <p:cNvPr id="5" name="TextBox 4"/>
          <p:cNvSpPr txBox="1"/>
          <p:nvPr/>
        </p:nvSpPr>
        <p:spPr>
          <a:xfrm>
            <a:off x="2054087" y="2133601"/>
            <a:ext cx="2239617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Parameter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05739" y="2133601"/>
            <a:ext cx="2239617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On-demand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03793" y="2133602"/>
            <a:ext cx="2239617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Table-Driven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92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Which routing protocol looks best for  VANET?</a:t>
            </a:r>
          </a:p>
          <a:p>
            <a:pPr marL="0" indent="0">
              <a:buNone/>
            </a:pPr>
            <a:r>
              <a:rPr lang="en-US" dirty="0" smtClean="0"/>
              <a:t>Feasibility of CGSR, WRP and TORA?</a:t>
            </a:r>
          </a:p>
          <a:p>
            <a:pPr marL="0" indent="0">
              <a:buNone/>
            </a:pPr>
            <a:r>
              <a:rPr lang="en-US" dirty="0" smtClean="0"/>
              <a:t>Existing Application?</a:t>
            </a:r>
          </a:p>
          <a:p>
            <a:pPr marL="0" indent="0">
              <a:buNone/>
            </a:pPr>
            <a:r>
              <a:rPr lang="en-US" dirty="0" smtClean="0"/>
              <a:t>Hybrid </a:t>
            </a:r>
            <a:r>
              <a:rPr lang="en-US" dirty="0"/>
              <a:t>(both proactive and reactive) </a:t>
            </a:r>
            <a:r>
              <a:rPr lang="en-US" dirty="0" smtClean="0"/>
              <a:t>routing</a:t>
            </a:r>
          </a:p>
          <a:p>
            <a:pPr marL="0" indent="0">
              <a:buNone/>
            </a:pPr>
            <a:r>
              <a:rPr lang="en-US" dirty="0" smtClean="0"/>
              <a:t>Security?</a:t>
            </a:r>
          </a:p>
          <a:p>
            <a:pPr marL="0" indent="0">
              <a:buNone/>
            </a:pPr>
            <a:r>
              <a:rPr lang="en-US" dirty="0" smtClean="0"/>
              <a:t>Later works: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 Hierarchical </a:t>
            </a:r>
            <a:r>
              <a:rPr lang="en-US" dirty="0"/>
              <a:t>State Routing (HSR) </a:t>
            </a:r>
            <a:r>
              <a:rPr lang="en-US" dirty="0" smtClean="0"/>
              <a:t>protocol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en-US" dirty="0" smtClean="0"/>
              <a:t>Source </a:t>
            </a:r>
            <a:r>
              <a:rPr lang="en-US" dirty="0"/>
              <a:t>Tree Adaptive Routing Protocol (</a:t>
            </a:r>
            <a:r>
              <a:rPr lang="en-US" dirty="0" smtClean="0"/>
              <a:t>STAR)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en-US" dirty="0" smtClean="0"/>
              <a:t>Optimized </a:t>
            </a:r>
            <a:r>
              <a:rPr lang="en-US" dirty="0"/>
              <a:t>Link State Routing (OLSR</a:t>
            </a:r>
            <a:r>
              <a:rPr lang="en-US" dirty="0" smtClean="0"/>
              <a:t>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 </a:t>
            </a:r>
            <a:r>
              <a:rPr lang="en-US" dirty="0"/>
              <a:t>Global state routing protocol (GSR</a:t>
            </a:r>
            <a:r>
              <a:rPr lang="en-US" dirty="0" smtClean="0"/>
              <a:t>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……..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52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(Piazza) [1.00 PM]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Good explanation</a:t>
            </a:r>
          </a:p>
          <a:p>
            <a:r>
              <a:rPr lang="en-US" dirty="0" smtClean="0"/>
              <a:t>No Experimental data, only theoretical comparison</a:t>
            </a:r>
          </a:p>
          <a:p>
            <a:r>
              <a:rPr lang="en-US" dirty="0" smtClean="0"/>
              <a:t>Short on example application and case study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Short section on “Table-Driven VS On-demand”</a:t>
            </a:r>
          </a:p>
        </p:txBody>
      </p:sp>
    </p:spTree>
    <p:extLst>
      <p:ext uri="{BB962C8B-B14F-4D97-AF65-F5344CB8AC3E}">
        <p14:creationId xmlns:p14="http://schemas.microsoft.com/office/powerpoint/2010/main" val="343258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 smtClean="0">
                <a:solidFill>
                  <a:schemeClr val="tx1">
                    <a:lumMod val="50000"/>
                  </a:schemeClr>
                </a:solidFill>
              </a:rPr>
              <a:t>Table Driven Protocols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dirty="0" smtClean="0"/>
              <a:t>DSDV : Destination Sequenced Distance-Vector Routing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0174" y="2144936"/>
            <a:ext cx="6622143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Bellman-Ford Algorithm</a:t>
            </a:r>
          </a:p>
          <a:p>
            <a:endParaRPr lang="en-US" dirty="0"/>
          </a:p>
          <a:p>
            <a:endParaRPr lang="en-US" b="0" dirty="0" smtClean="0"/>
          </a:p>
          <a:p>
            <a:pPr marL="0" indent="0">
              <a:buNone/>
            </a:pPr>
            <a:r>
              <a:rPr lang="en-US" dirty="0" smtClean="0"/>
              <a:t>Table:</a:t>
            </a:r>
            <a:r>
              <a:rPr lang="en-US" b="0" dirty="0" smtClean="0"/>
              <a:t> G</a:t>
            </a:r>
          </a:p>
          <a:p>
            <a:pPr lvl="1"/>
            <a:endParaRPr lang="en-US" b="0" dirty="0" smtClean="0"/>
          </a:p>
          <a:p>
            <a:endParaRPr lang="en-US" b="0" dirty="0" smtClean="0"/>
          </a:p>
          <a:p>
            <a:endParaRPr lang="en-US" dirty="0" smtClean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363" y="2350799"/>
            <a:ext cx="4246336" cy="34326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44292" y="4485938"/>
            <a:ext cx="10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854466" y="2796104"/>
            <a:ext cx="1332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Destination</a:t>
            </a:r>
            <a:endParaRPr lang="en-US" dirty="0"/>
          </a:p>
        </p:txBody>
      </p:sp>
      <p:sp>
        <p:nvSpPr>
          <p:cNvPr id="8" name="Rectangle 168"/>
          <p:cNvSpPr>
            <a:spLocks noChangeArrowheads="1"/>
          </p:cNvSpPr>
          <p:nvPr/>
        </p:nvSpPr>
        <p:spPr bwMode="auto">
          <a:xfrm>
            <a:off x="1054240" y="2726784"/>
            <a:ext cx="707116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fr-FR" sz="2400" dirty="0" smtClean="0">
                <a:solidFill>
                  <a:schemeClr val="accent2">
                    <a:lumMod val="75000"/>
                  </a:schemeClr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fr-FR" sz="2400" baseline="-25000" dirty="0" smtClean="0">
                <a:solidFill>
                  <a:schemeClr val="accent2">
                    <a:lumMod val="75000"/>
                  </a:schemeClr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fr-FR" sz="2400" dirty="0" smtClean="0">
                <a:solidFill>
                  <a:schemeClr val="accent2">
                    <a:lumMod val="75000"/>
                  </a:schemeClr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(A) </a:t>
            </a:r>
            <a:r>
              <a:rPr lang="fr-FR" sz="2400" dirty="0">
                <a:solidFill>
                  <a:schemeClr val="accent2">
                    <a:lumMod val="75000"/>
                  </a:schemeClr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fr-FR" sz="2400" dirty="0" smtClean="0">
                <a:solidFill>
                  <a:schemeClr val="accent2">
                    <a:lumMod val="75000"/>
                  </a:schemeClr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min{ </a:t>
            </a:r>
            <a:r>
              <a:rPr lang="fr-FR" sz="2400" dirty="0" err="1" smtClean="0">
                <a:solidFill>
                  <a:schemeClr val="accent2">
                    <a:lumMod val="75000"/>
                  </a:schemeClr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cost</a:t>
            </a:r>
            <a:r>
              <a:rPr lang="fr-FR" sz="2400" dirty="0" smtClean="0">
                <a:solidFill>
                  <a:schemeClr val="accent2">
                    <a:lumMod val="75000"/>
                  </a:schemeClr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(G,J) </a:t>
            </a:r>
            <a:r>
              <a:rPr lang="fr-FR" sz="2400" dirty="0">
                <a:solidFill>
                  <a:schemeClr val="accent2">
                    <a:lumMod val="75000"/>
                  </a:schemeClr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fr-FR" sz="2400" dirty="0" smtClean="0">
                <a:solidFill>
                  <a:schemeClr val="accent2">
                    <a:lumMod val="75000"/>
                  </a:schemeClr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fr-FR" sz="2400" baseline="-25000" dirty="0" smtClean="0">
                <a:solidFill>
                  <a:schemeClr val="accent2">
                    <a:lumMod val="75000"/>
                  </a:schemeClr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fr-FR" sz="2400" dirty="0" smtClean="0">
                <a:solidFill>
                  <a:schemeClr val="accent2">
                    <a:lumMod val="75000"/>
                  </a:schemeClr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(A), </a:t>
            </a:r>
            <a:r>
              <a:rPr lang="fr-FR" sz="2400" dirty="0" err="1" smtClean="0">
                <a:solidFill>
                  <a:schemeClr val="accent2">
                    <a:lumMod val="75000"/>
                  </a:schemeClr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cost</a:t>
            </a:r>
            <a:r>
              <a:rPr lang="fr-FR" sz="2400" dirty="0" smtClean="0">
                <a:solidFill>
                  <a:schemeClr val="accent2">
                    <a:lumMod val="75000"/>
                  </a:schemeClr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(G,D) </a:t>
            </a:r>
            <a:r>
              <a:rPr lang="fr-FR" sz="2400" dirty="0">
                <a:solidFill>
                  <a:schemeClr val="accent2">
                    <a:lumMod val="75000"/>
                  </a:schemeClr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fr-FR" sz="2400" dirty="0" smtClean="0">
                <a:solidFill>
                  <a:schemeClr val="accent2">
                    <a:lumMod val="75000"/>
                  </a:schemeClr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fr-FR" sz="2400" baseline="-25000" dirty="0" smtClean="0">
                <a:solidFill>
                  <a:schemeClr val="accent2">
                    <a:lumMod val="75000"/>
                  </a:schemeClr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fr-FR" sz="2400" dirty="0" smtClean="0">
                <a:solidFill>
                  <a:schemeClr val="accent2">
                    <a:lumMod val="75000"/>
                  </a:schemeClr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(A)} </a:t>
            </a:r>
            <a:r>
              <a:rPr lang="fr-FR" sz="2400" dirty="0">
                <a:solidFill>
                  <a:schemeClr val="accent2">
                    <a:lumMod val="75000"/>
                  </a:schemeClr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2400" dirty="0">
                <a:solidFill>
                  <a:schemeClr val="accent2">
                    <a:lumMod val="75000"/>
                  </a:schemeClr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</a:br>
            <a:r>
              <a:rPr lang="fr-FR" sz="2400" dirty="0">
                <a:solidFill>
                  <a:schemeClr val="accent2">
                    <a:lumMod val="75000"/>
                  </a:schemeClr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             </a:t>
            </a:r>
          </a:p>
        </p:txBody>
      </p:sp>
      <p:sp>
        <p:nvSpPr>
          <p:cNvPr id="14" name="Freeform 13"/>
          <p:cNvSpPr/>
          <p:nvPr/>
        </p:nvSpPr>
        <p:spPr>
          <a:xfrm>
            <a:off x="8186569" y="3236586"/>
            <a:ext cx="3240160" cy="1034200"/>
          </a:xfrm>
          <a:custGeom>
            <a:avLst/>
            <a:gdLst>
              <a:gd name="connsiteX0" fmla="*/ 0 w 3374518"/>
              <a:gd name="connsiteY0" fmla="*/ 1034200 h 1034200"/>
              <a:gd name="connsiteX1" fmla="*/ 64546 w 3374518"/>
              <a:gd name="connsiteY1" fmla="*/ 1001927 h 1034200"/>
              <a:gd name="connsiteX2" fmla="*/ 1731982 w 3374518"/>
              <a:gd name="connsiteY2" fmla="*/ 173588 h 1034200"/>
              <a:gd name="connsiteX3" fmla="*/ 2538805 w 3374518"/>
              <a:gd name="connsiteY3" fmla="*/ 377983 h 1034200"/>
              <a:gd name="connsiteX4" fmla="*/ 3259567 w 3374518"/>
              <a:gd name="connsiteY4" fmla="*/ 22981 h 1034200"/>
              <a:gd name="connsiteX5" fmla="*/ 3367144 w 3374518"/>
              <a:gd name="connsiteY5" fmla="*/ 33739 h 1034200"/>
              <a:gd name="connsiteX6" fmla="*/ 3356386 w 3374518"/>
              <a:gd name="connsiteY6" fmla="*/ 22981 h 103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74518" h="1034200">
                <a:moveTo>
                  <a:pt x="0" y="1034200"/>
                </a:moveTo>
                <a:lnTo>
                  <a:pt x="64546" y="1001927"/>
                </a:lnTo>
                <a:cubicBezTo>
                  <a:pt x="353210" y="858492"/>
                  <a:pt x="1319606" y="277579"/>
                  <a:pt x="1731982" y="173588"/>
                </a:cubicBezTo>
                <a:cubicBezTo>
                  <a:pt x="2144358" y="69597"/>
                  <a:pt x="2284208" y="403084"/>
                  <a:pt x="2538805" y="377983"/>
                </a:cubicBezTo>
                <a:cubicBezTo>
                  <a:pt x="2793402" y="352882"/>
                  <a:pt x="3121511" y="80355"/>
                  <a:pt x="3259567" y="22981"/>
                </a:cubicBezTo>
                <a:cubicBezTo>
                  <a:pt x="3397623" y="-34393"/>
                  <a:pt x="3351008" y="33739"/>
                  <a:pt x="3367144" y="33739"/>
                </a:cubicBezTo>
                <a:cubicBezTo>
                  <a:pt x="3383280" y="33739"/>
                  <a:pt x="3369833" y="28360"/>
                  <a:pt x="3356386" y="22981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8337176" y="3345628"/>
            <a:ext cx="3162749" cy="1506880"/>
          </a:xfrm>
          <a:custGeom>
            <a:avLst/>
            <a:gdLst>
              <a:gd name="connsiteX0" fmla="*/ 0 w 3162749"/>
              <a:gd name="connsiteY0" fmla="*/ 1043492 h 1506880"/>
              <a:gd name="connsiteX1" fmla="*/ 408791 w 3162749"/>
              <a:gd name="connsiteY1" fmla="*/ 1215614 h 1506880"/>
              <a:gd name="connsiteX2" fmla="*/ 1237130 w 3162749"/>
              <a:gd name="connsiteY2" fmla="*/ 1506071 h 1506880"/>
              <a:gd name="connsiteX3" fmla="*/ 2162288 w 3162749"/>
              <a:gd name="connsiteY3" fmla="*/ 1118796 h 1506880"/>
              <a:gd name="connsiteX4" fmla="*/ 2302137 w 3162749"/>
              <a:gd name="connsiteY4" fmla="*/ 441064 h 1506880"/>
              <a:gd name="connsiteX5" fmla="*/ 3162749 w 3162749"/>
              <a:gd name="connsiteY5" fmla="*/ 0 h 1506880"/>
              <a:gd name="connsiteX6" fmla="*/ 3162749 w 3162749"/>
              <a:gd name="connsiteY6" fmla="*/ 0 h 150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62749" h="1506880">
                <a:moveTo>
                  <a:pt x="0" y="1043492"/>
                </a:moveTo>
                <a:cubicBezTo>
                  <a:pt x="101301" y="1091005"/>
                  <a:pt x="202603" y="1138518"/>
                  <a:pt x="408791" y="1215614"/>
                </a:cubicBezTo>
                <a:cubicBezTo>
                  <a:pt x="614979" y="1292710"/>
                  <a:pt x="944881" y="1522207"/>
                  <a:pt x="1237130" y="1506071"/>
                </a:cubicBezTo>
                <a:cubicBezTo>
                  <a:pt x="1529380" y="1489935"/>
                  <a:pt x="1984787" y="1296297"/>
                  <a:pt x="2162288" y="1118796"/>
                </a:cubicBezTo>
                <a:cubicBezTo>
                  <a:pt x="2339789" y="941295"/>
                  <a:pt x="2135394" y="627530"/>
                  <a:pt x="2302137" y="441064"/>
                </a:cubicBezTo>
                <a:cubicBezTo>
                  <a:pt x="2468880" y="254598"/>
                  <a:pt x="3162749" y="0"/>
                  <a:pt x="3162749" y="0"/>
                </a:cubicBezTo>
                <a:lnTo>
                  <a:pt x="3162749" y="0"/>
                </a:lnTo>
              </a:path>
            </a:pathLst>
          </a:cu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1606173"/>
                  </p:ext>
                </p:extLst>
              </p:nvPr>
            </p:nvGraphicFramePr>
            <p:xfrm>
              <a:off x="1141128" y="3922572"/>
              <a:ext cx="4153646" cy="211188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76823"/>
                    <a:gridCol w="2076823"/>
                  </a:tblGrid>
                  <a:tr h="342816">
                    <a:tc>
                      <a:txBody>
                        <a:bodyPr/>
                        <a:lstStyle/>
                        <a:p>
                          <a:r>
                            <a:rPr lang="en-US" b="0" dirty="0" smtClean="0"/>
                            <a:t>Destination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 smtClean="0"/>
                            <a:t>Next Hop</a:t>
                          </a:r>
                          <a:endParaRPr lang="en-US" b="0" dirty="0"/>
                        </a:p>
                      </a:txBody>
                      <a:tcPr/>
                    </a:tc>
                  </a:tr>
                  <a:tr h="647542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1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min {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𝐺𝐽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dirty="0" smtClean="0"/>
                            <a:t>,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𝐺𝐷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dirty="0" smtClean="0"/>
                            <a:t>}</a:t>
                          </a:r>
                        </a:p>
                        <a:p>
                          <a:endParaRPr lang="en-US" dirty="0"/>
                        </a:p>
                      </a:txBody>
                      <a:tcPr/>
                    </a:tc>
                  </a:tr>
                  <a:tr h="646233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L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1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min {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𝐺𝐽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dirty="0" smtClean="0"/>
                            <a:t>,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𝐺𝐷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dirty="0" smtClean="0"/>
                            <a:t>}</a:t>
                          </a:r>
                        </a:p>
                        <a:p>
                          <a:endParaRPr lang="en-US" dirty="0"/>
                        </a:p>
                      </a:txBody>
                      <a:tcPr/>
                    </a:tc>
                  </a:tr>
                  <a:tr h="342816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…..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……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1606173"/>
                  </p:ext>
                </p:extLst>
              </p:nvPr>
            </p:nvGraphicFramePr>
            <p:xfrm>
              <a:off x="1141128" y="3922572"/>
              <a:ext cx="4153646" cy="211188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76823"/>
                    <a:gridCol w="2076823"/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b="0" dirty="0" smtClean="0"/>
                            <a:t>Destination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 smtClean="0"/>
                            <a:t>Next Hop</a:t>
                          </a:r>
                          <a:endParaRPr lang="en-US" b="0" dirty="0"/>
                        </a:p>
                      </a:txBody>
                      <a:tcPr/>
                    </a:tc>
                  </a:tr>
                  <a:tr h="69088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0293" t="-57018" r="-1173" b="-165789"/>
                          </a:stretch>
                        </a:blipFill>
                      </a:tcPr>
                    </a:tc>
                  </a:tr>
                  <a:tr h="689483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L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0293" t="-158407" r="-1173" b="-6725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…..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……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4617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69355" y="6356350"/>
            <a:ext cx="4114800" cy="365125"/>
          </a:xfrm>
        </p:spPr>
        <p:txBody>
          <a:bodyPr/>
          <a:lstStyle/>
          <a:p>
            <a:r>
              <a:rPr lang="en-US" sz="2000" dirty="0" smtClean="0"/>
              <a:t>Distance Vector </a:t>
            </a:r>
            <a:endParaRPr lang="en-US" sz="2000" dirty="0">
              <a:latin typeface="Times New Roman" panose="02020603050405020304" pitchFamily="18" charset="0"/>
            </a:endParaRPr>
          </a:p>
        </p:txBody>
      </p:sp>
      <p:grpSp>
        <p:nvGrpSpPr>
          <p:cNvPr id="472066" name="Group 2"/>
          <p:cNvGrpSpPr>
            <a:grpSpLocks/>
          </p:cNvGrpSpPr>
          <p:nvPr/>
        </p:nvGrpSpPr>
        <p:grpSpPr bwMode="auto">
          <a:xfrm>
            <a:off x="2055813" y="990600"/>
            <a:ext cx="1754188" cy="1741488"/>
            <a:chOff x="239" y="192"/>
            <a:chExt cx="1105" cy="1097"/>
          </a:xfrm>
        </p:grpSpPr>
        <p:sp>
          <p:nvSpPr>
            <p:cNvPr id="472067" name="Line 3"/>
            <p:cNvSpPr>
              <a:spLocks noChangeShapeType="1"/>
            </p:cNvSpPr>
            <p:nvPr/>
          </p:nvSpPr>
          <p:spPr bwMode="auto">
            <a:xfrm>
              <a:off x="672" y="480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72068" name="Line 4"/>
            <p:cNvSpPr>
              <a:spLocks noChangeShapeType="1"/>
            </p:cNvSpPr>
            <p:nvPr/>
          </p:nvSpPr>
          <p:spPr bwMode="auto">
            <a:xfrm>
              <a:off x="480" y="624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72069" name="Text Box 5"/>
            <p:cNvSpPr txBox="1">
              <a:spLocks noChangeArrowheads="1"/>
            </p:cNvSpPr>
            <p:nvPr/>
          </p:nvSpPr>
          <p:spPr bwMode="auto">
            <a:xfrm>
              <a:off x="672" y="384"/>
              <a:ext cx="50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x   y   z</a:t>
              </a:r>
            </a:p>
          </p:txBody>
        </p:sp>
        <p:sp>
          <p:nvSpPr>
            <p:cNvPr id="472070" name="Text Box 6"/>
            <p:cNvSpPr txBox="1">
              <a:spLocks noChangeArrowheads="1"/>
            </p:cNvSpPr>
            <p:nvPr/>
          </p:nvSpPr>
          <p:spPr bwMode="auto">
            <a:xfrm>
              <a:off x="480" y="624"/>
              <a:ext cx="17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x</a:t>
              </a:r>
            </a:p>
          </p:txBody>
        </p:sp>
        <p:sp>
          <p:nvSpPr>
            <p:cNvPr id="472071" name="Text Box 7"/>
            <p:cNvSpPr txBox="1">
              <a:spLocks noChangeArrowheads="1"/>
            </p:cNvSpPr>
            <p:nvPr/>
          </p:nvSpPr>
          <p:spPr bwMode="auto">
            <a:xfrm>
              <a:off x="480" y="816"/>
              <a:ext cx="18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y</a:t>
              </a:r>
            </a:p>
          </p:txBody>
        </p:sp>
        <p:sp>
          <p:nvSpPr>
            <p:cNvPr id="472072" name="Text Box 8"/>
            <p:cNvSpPr txBox="1">
              <a:spLocks noChangeArrowheads="1"/>
            </p:cNvSpPr>
            <p:nvPr/>
          </p:nvSpPr>
          <p:spPr bwMode="auto">
            <a:xfrm>
              <a:off x="480" y="1008"/>
              <a:ext cx="17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z</a:t>
              </a:r>
            </a:p>
          </p:txBody>
        </p:sp>
        <p:sp>
          <p:nvSpPr>
            <p:cNvPr id="472073" name="Text Box 9"/>
            <p:cNvSpPr txBox="1">
              <a:spLocks noChangeArrowheads="1"/>
            </p:cNvSpPr>
            <p:nvPr/>
          </p:nvSpPr>
          <p:spPr bwMode="auto">
            <a:xfrm>
              <a:off x="672" y="624"/>
              <a:ext cx="50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0  2   7</a:t>
              </a:r>
            </a:p>
          </p:txBody>
        </p:sp>
        <p:sp>
          <p:nvSpPr>
            <p:cNvPr id="472074" name="Text Box 10"/>
            <p:cNvSpPr txBox="1">
              <a:spLocks noChangeArrowheads="1"/>
            </p:cNvSpPr>
            <p:nvPr/>
          </p:nvSpPr>
          <p:spPr bwMode="auto">
            <a:xfrm>
              <a:off x="672" y="864"/>
              <a:ext cx="24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∞</a:t>
              </a:r>
            </a:p>
          </p:txBody>
        </p:sp>
        <p:sp>
          <p:nvSpPr>
            <p:cNvPr id="472075" name="Text Box 11"/>
            <p:cNvSpPr txBox="1">
              <a:spLocks noChangeArrowheads="1"/>
            </p:cNvSpPr>
            <p:nvPr/>
          </p:nvSpPr>
          <p:spPr bwMode="auto">
            <a:xfrm>
              <a:off x="816" y="864"/>
              <a:ext cx="24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∞</a:t>
              </a:r>
            </a:p>
          </p:txBody>
        </p:sp>
        <p:sp>
          <p:nvSpPr>
            <p:cNvPr id="472076" name="Text Box 12"/>
            <p:cNvSpPr txBox="1">
              <a:spLocks noChangeArrowheads="1"/>
            </p:cNvSpPr>
            <p:nvPr/>
          </p:nvSpPr>
          <p:spPr bwMode="auto">
            <a:xfrm>
              <a:off x="1056" y="864"/>
              <a:ext cx="24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∞</a:t>
              </a:r>
            </a:p>
          </p:txBody>
        </p:sp>
        <p:sp>
          <p:nvSpPr>
            <p:cNvPr id="472077" name="Text Box 13"/>
            <p:cNvSpPr txBox="1">
              <a:spLocks noChangeArrowheads="1"/>
            </p:cNvSpPr>
            <p:nvPr/>
          </p:nvSpPr>
          <p:spPr bwMode="auto">
            <a:xfrm>
              <a:off x="672" y="1056"/>
              <a:ext cx="24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∞</a:t>
              </a:r>
            </a:p>
          </p:txBody>
        </p:sp>
        <p:sp>
          <p:nvSpPr>
            <p:cNvPr id="472078" name="Text Box 14"/>
            <p:cNvSpPr txBox="1">
              <a:spLocks noChangeArrowheads="1"/>
            </p:cNvSpPr>
            <p:nvPr/>
          </p:nvSpPr>
          <p:spPr bwMode="auto">
            <a:xfrm>
              <a:off x="816" y="1056"/>
              <a:ext cx="24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∞</a:t>
              </a:r>
            </a:p>
          </p:txBody>
        </p:sp>
        <p:sp>
          <p:nvSpPr>
            <p:cNvPr id="472079" name="Text Box 15"/>
            <p:cNvSpPr txBox="1">
              <a:spLocks noChangeArrowheads="1"/>
            </p:cNvSpPr>
            <p:nvPr/>
          </p:nvSpPr>
          <p:spPr bwMode="auto">
            <a:xfrm>
              <a:off x="1056" y="1056"/>
              <a:ext cx="24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∞</a:t>
              </a:r>
            </a:p>
          </p:txBody>
        </p:sp>
        <p:sp>
          <p:nvSpPr>
            <p:cNvPr id="472080" name="Text Box 16"/>
            <p:cNvSpPr txBox="1">
              <a:spLocks noChangeArrowheads="1"/>
            </p:cNvSpPr>
            <p:nvPr/>
          </p:nvSpPr>
          <p:spPr bwMode="auto">
            <a:xfrm rot="16200000">
              <a:off x="155" y="826"/>
              <a:ext cx="40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from</a:t>
              </a:r>
            </a:p>
          </p:txBody>
        </p:sp>
        <p:sp>
          <p:nvSpPr>
            <p:cNvPr id="472081" name="Text Box 17"/>
            <p:cNvSpPr txBox="1">
              <a:spLocks noChangeArrowheads="1"/>
            </p:cNvSpPr>
            <p:nvPr/>
          </p:nvSpPr>
          <p:spPr bwMode="auto">
            <a:xfrm>
              <a:off x="672" y="192"/>
              <a:ext cx="51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cost to</a:t>
              </a:r>
            </a:p>
          </p:txBody>
        </p:sp>
      </p:grpSp>
      <p:sp>
        <p:nvSpPr>
          <p:cNvPr id="472082" name="Text Box 18"/>
          <p:cNvSpPr txBox="1">
            <a:spLocks noChangeArrowheads="1"/>
          </p:cNvSpPr>
          <p:nvPr/>
        </p:nvSpPr>
        <p:spPr bwMode="auto">
          <a:xfrm rot="16200000">
            <a:off x="1921856" y="3826947"/>
            <a:ext cx="6378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from</a:t>
            </a:r>
          </a:p>
        </p:txBody>
      </p:sp>
      <p:sp>
        <p:nvSpPr>
          <p:cNvPr id="472083" name="Text Box 19"/>
          <p:cNvSpPr txBox="1">
            <a:spLocks noChangeArrowheads="1"/>
          </p:cNvSpPr>
          <p:nvPr/>
        </p:nvSpPr>
        <p:spPr bwMode="auto">
          <a:xfrm rot="16200000">
            <a:off x="1921856" y="5579547"/>
            <a:ext cx="6378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from</a:t>
            </a:r>
          </a:p>
        </p:txBody>
      </p:sp>
      <p:sp>
        <p:nvSpPr>
          <p:cNvPr id="472102" name="Line 38"/>
          <p:cNvSpPr>
            <a:spLocks noChangeShapeType="1"/>
          </p:cNvSpPr>
          <p:nvPr/>
        </p:nvSpPr>
        <p:spPr bwMode="auto">
          <a:xfrm>
            <a:off x="2743200" y="32004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72103" name="Line 39"/>
          <p:cNvSpPr>
            <a:spLocks noChangeShapeType="1"/>
          </p:cNvSpPr>
          <p:nvPr/>
        </p:nvSpPr>
        <p:spPr bwMode="auto">
          <a:xfrm>
            <a:off x="2438400" y="3429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72104" name="Text Box 40"/>
          <p:cNvSpPr txBox="1">
            <a:spLocks noChangeArrowheads="1"/>
          </p:cNvSpPr>
          <p:nvPr/>
        </p:nvSpPr>
        <p:spPr bwMode="auto">
          <a:xfrm>
            <a:off x="2743201" y="3048000"/>
            <a:ext cx="7970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x   y   z</a:t>
            </a:r>
          </a:p>
        </p:txBody>
      </p:sp>
      <p:sp>
        <p:nvSpPr>
          <p:cNvPr id="472105" name="Text Box 41"/>
          <p:cNvSpPr txBox="1">
            <a:spLocks noChangeArrowheads="1"/>
          </p:cNvSpPr>
          <p:nvPr/>
        </p:nvSpPr>
        <p:spPr bwMode="auto">
          <a:xfrm>
            <a:off x="2438400" y="3429000"/>
            <a:ext cx="2840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472106" name="Text Box 42"/>
          <p:cNvSpPr txBox="1">
            <a:spLocks noChangeArrowheads="1"/>
          </p:cNvSpPr>
          <p:nvPr/>
        </p:nvSpPr>
        <p:spPr bwMode="auto">
          <a:xfrm>
            <a:off x="2438400" y="3733800"/>
            <a:ext cx="2888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472107" name="Text Box 43"/>
          <p:cNvSpPr txBox="1">
            <a:spLocks noChangeArrowheads="1"/>
          </p:cNvSpPr>
          <p:nvPr/>
        </p:nvSpPr>
        <p:spPr bwMode="auto">
          <a:xfrm>
            <a:off x="2438400" y="4038600"/>
            <a:ext cx="2760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z</a:t>
            </a:r>
          </a:p>
        </p:txBody>
      </p:sp>
      <p:sp>
        <p:nvSpPr>
          <p:cNvPr id="472108" name="Text Box 44"/>
          <p:cNvSpPr txBox="1">
            <a:spLocks noChangeArrowheads="1"/>
          </p:cNvSpPr>
          <p:nvPr/>
        </p:nvSpPr>
        <p:spPr bwMode="auto">
          <a:xfrm>
            <a:off x="3048000" y="3429000"/>
            <a:ext cx="3818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∞</a:t>
            </a:r>
          </a:p>
        </p:txBody>
      </p:sp>
      <p:sp>
        <p:nvSpPr>
          <p:cNvPr id="472109" name="Text Box 45"/>
          <p:cNvSpPr txBox="1">
            <a:spLocks noChangeArrowheads="1"/>
          </p:cNvSpPr>
          <p:nvPr/>
        </p:nvSpPr>
        <p:spPr bwMode="auto">
          <a:xfrm>
            <a:off x="3352800" y="3429000"/>
            <a:ext cx="3818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∞</a:t>
            </a:r>
          </a:p>
        </p:txBody>
      </p:sp>
      <p:sp>
        <p:nvSpPr>
          <p:cNvPr id="472110" name="Text Box 46"/>
          <p:cNvSpPr txBox="1">
            <a:spLocks noChangeArrowheads="1"/>
          </p:cNvSpPr>
          <p:nvPr/>
        </p:nvSpPr>
        <p:spPr bwMode="auto">
          <a:xfrm>
            <a:off x="2743200" y="4114800"/>
            <a:ext cx="3818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∞</a:t>
            </a:r>
          </a:p>
        </p:txBody>
      </p:sp>
      <p:sp>
        <p:nvSpPr>
          <p:cNvPr id="472111" name="Text Box 47"/>
          <p:cNvSpPr txBox="1">
            <a:spLocks noChangeArrowheads="1"/>
          </p:cNvSpPr>
          <p:nvPr/>
        </p:nvSpPr>
        <p:spPr bwMode="auto">
          <a:xfrm>
            <a:off x="2971800" y="4114800"/>
            <a:ext cx="3818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∞</a:t>
            </a:r>
          </a:p>
        </p:txBody>
      </p:sp>
      <p:sp>
        <p:nvSpPr>
          <p:cNvPr id="472112" name="Text Box 48"/>
          <p:cNvSpPr txBox="1">
            <a:spLocks noChangeArrowheads="1"/>
          </p:cNvSpPr>
          <p:nvPr/>
        </p:nvSpPr>
        <p:spPr bwMode="auto">
          <a:xfrm>
            <a:off x="3352800" y="4114800"/>
            <a:ext cx="3818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∞</a:t>
            </a:r>
          </a:p>
        </p:txBody>
      </p:sp>
      <p:sp>
        <p:nvSpPr>
          <p:cNvPr id="472113" name="Text Box 49"/>
          <p:cNvSpPr txBox="1">
            <a:spLocks noChangeArrowheads="1"/>
          </p:cNvSpPr>
          <p:nvPr/>
        </p:nvSpPr>
        <p:spPr bwMode="auto">
          <a:xfrm>
            <a:off x="2743201" y="2743200"/>
            <a:ext cx="8159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cost to</a:t>
            </a:r>
          </a:p>
        </p:txBody>
      </p:sp>
      <p:sp>
        <p:nvSpPr>
          <p:cNvPr id="472150" name="Line 86"/>
          <p:cNvSpPr>
            <a:spLocks noChangeShapeType="1"/>
          </p:cNvSpPr>
          <p:nvPr/>
        </p:nvSpPr>
        <p:spPr bwMode="auto">
          <a:xfrm>
            <a:off x="2743200" y="50292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72151" name="Line 87"/>
          <p:cNvSpPr>
            <a:spLocks noChangeShapeType="1"/>
          </p:cNvSpPr>
          <p:nvPr/>
        </p:nvSpPr>
        <p:spPr bwMode="auto">
          <a:xfrm>
            <a:off x="2438400" y="5257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72152" name="Text Box 88"/>
          <p:cNvSpPr txBox="1">
            <a:spLocks noChangeArrowheads="1"/>
          </p:cNvSpPr>
          <p:nvPr/>
        </p:nvSpPr>
        <p:spPr bwMode="auto">
          <a:xfrm>
            <a:off x="2743201" y="4876800"/>
            <a:ext cx="7970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x   y   z</a:t>
            </a:r>
          </a:p>
        </p:txBody>
      </p:sp>
      <p:sp>
        <p:nvSpPr>
          <p:cNvPr id="472153" name="Text Box 89"/>
          <p:cNvSpPr txBox="1">
            <a:spLocks noChangeArrowheads="1"/>
          </p:cNvSpPr>
          <p:nvPr/>
        </p:nvSpPr>
        <p:spPr bwMode="auto">
          <a:xfrm>
            <a:off x="2438400" y="5257800"/>
            <a:ext cx="2840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472154" name="Text Box 90"/>
          <p:cNvSpPr txBox="1">
            <a:spLocks noChangeArrowheads="1"/>
          </p:cNvSpPr>
          <p:nvPr/>
        </p:nvSpPr>
        <p:spPr bwMode="auto">
          <a:xfrm>
            <a:off x="2438400" y="5562600"/>
            <a:ext cx="2888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472155" name="Text Box 91"/>
          <p:cNvSpPr txBox="1">
            <a:spLocks noChangeArrowheads="1"/>
          </p:cNvSpPr>
          <p:nvPr/>
        </p:nvSpPr>
        <p:spPr bwMode="auto">
          <a:xfrm>
            <a:off x="2438400" y="5867400"/>
            <a:ext cx="2760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z</a:t>
            </a:r>
          </a:p>
        </p:txBody>
      </p:sp>
      <p:sp>
        <p:nvSpPr>
          <p:cNvPr id="472156" name="Text Box 92"/>
          <p:cNvSpPr txBox="1">
            <a:spLocks noChangeArrowheads="1"/>
          </p:cNvSpPr>
          <p:nvPr/>
        </p:nvSpPr>
        <p:spPr bwMode="auto">
          <a:xfrm>
            <a:off x="2743200" y="5638801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∞</a:t>
            </a:r>
          </a:p>
        </p:txBody>
      </p:sp>
      <p:sp>
        <p:nvSpPr>
          <p:cNvPr id="472157" name="Text Box 93"/>
          <p:cNvSpPr txBox="1">
            <a:spLocks noChangeArrowheads="1"/>
          </p:cNvSpPr>
          <p:nvPr/>
        </p:nvSpPr>
        <p:spPr bwMode="auto">
          <a:xfrm>
            <a:off x="2971800" y="5638800"/>
            <a:ext cx="3818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∞</a:t>
            </a:r>
          </a:p>
        </p:txBody>
      </p:sp>
      <p:sp>
        <p:nvSpPr>
          <p:cNvPr id="472158" name="Text Box 94"/>
          <p:cNvSpPr txBox="1">
            <a:spLocks noChangeArrowheads="1"/>
          </p:cNvSpPr>
          <p:nvPr/>
        </p:nvSpPr>
        <p:spPr bwMode="auto">
          <a:xfrm>
            <a:off x="3352800" y="5638800"/>
            <a:ext cx="3818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∞</a:t>
            </a:r>
          </a:p>
        </p:txBody>
      </p:sp>
      <p:sp>
        <p:nvSpPr>
          <p:cNvPr id="472159" name="Text Box 95"/>
          <p:cNvSpPr txBox="1">
            <a:spLocks noChangeArrowheads="1"/>
          </p:cNvSpPr>
          <p:nvPr/>
        </p:nvSpPr>
        <p:spPr bwMode="auto">
          <a:xfrm>
            <a:off x="2743200" y="5943600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7</a:t>
            </a:r>
          </a:p>
        </p:txBody>
      </p:sp>
      <p:sp>
        <p:nvSpPr>
          <p:cNvPr id="472160" name="Text Box 96"/>
          <p:cNvSpPr txBox="1">
            <a:spLocks noChangeArrowheads="1"/>
          </p:cNvSpPr>
          <p:nvPr/>
        </p:nvSpPr>
        <p:spPr bwMode="auto">
          <a:xfrm>
            <a:off x="2971800" y="5943600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472161" name="Text Box 97"/>
          <p:cNvSpPr txBox="1">
            <a:spLocks noChangeArrowheads="1"/>
          </p:cNvSpPr>
          <p:nvPr/>
        </p:nvSpPr>
        <p:spPr bwMode="auto">
          <a:xfrm>
            <a:off x="3352800" y="5943600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472162" name="Text Box 98"/>
          <p:cNvSpPr txBox="1">
            <a:spLocks noChangeArrowheads="1"/>
          </p:cNvSpPr>
          <p:nvPr/>
        </p:nvSpPr>
        <p:spPr bwMode="auto">
          <a:xfrm>
            <a:off x="2743201" y="4572000"/>
            <a:ext cx="8159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cost to</a:t>
            </a:r>
          </a:p>
        </p:txBody>
      </p:sp>
      <p:sp>
        <p:nvSpPr>
          <p:cNvPr id="472163" name="Text Box 99"/>
          <p:cNvSpPr txBox="1">
            <a:spLocks noChangeArrowheads="1"/>
          </p:cNvSpPr>
          <p:nvPr/>
        </p:nvSpPr>
        <p:spPr bwMode="auto">
          <a:xfrm>
            <a:off x="2743201" y="3505201"/>
            <a:ext cx="85311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∞</a:t>
            </a:r>
          </a:p>
          <a:p>
            <a:r>
              <a:rPr lang="en-US"/>
              <a:t>2   0   1</a:t>
            </a:r>
          </a:p>
        </p:txBody>
      </p:sp>
      <p:sp>
        <p:nvSpPr>
          <p:cNvPr id="472164" name="Text Box 100"/>
          <p:cNvSpPr txBox="1">
            <a:spLocks noChangeArrowheads="1"/>
          </p:cNvSpPr>
          <p:nvPr/>
        </p:nvSpPr>
        <p:spPr bwMode="auto">
          <a:xfrm>
            <a:off x="2743200" y="5257801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∞ ∞  ∞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638800" y="1066800"/>
            <a:ext cx="2398643" cy="5169932"/>
            <a:chOff x="5638800" y="1066800"/>
            <a:chExt cx="2398643" cy="5169932"/>
          </a:xfrm>
        </p:grpSpPr>
        <p:grpSp>
          <p:nvGrpSpPr>
            <p:cNvPr id="5" name="Group 4"/>
            <p:cNvGrpSpPr/>
            <p:nvPr/>
          </p:nvGrpSpPr>
          <p:grpSpPr>
            <a:xfrm>
              <a:off x="6247092" y="1066800"/>
              <a:ext cx="1790351" cy="5169932"/>
              <a:chOff x="6247092" y="1066800"/>
              <a:chExt cx="1790351" cy="5169932"/>
            </a:xfrm>
          </p:grpSpPr>
          <p:sp>
            <p:nvSpPr>
              <p:cNvPr id="472091" name="Text Box 27"/>
              <p:cNvSpPr txBox="1">
                <a:spLocks noChangeArrowheads="1"/>
              </p:cNvSpPr>
              <p:nvPr/>
            </p:nvSpPr>
            <p:spPr bwMode="auto">
              <a:xfrm rot="16200000">
                <a:off x="6189056" y="2074347"/>
                <a:ext cx="637803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from</a:t>
                </a:r>
              </a:p>
            </p:txBody>
          </p:sp>
          <p:sp>
            <p:nvSpPr>
              <p:cNvPr id="472092" name="Text Box 28"/>
              <p:cNvSpPr txBox="1">
                <a:spLocks noChangeArrowheads="1"/>
              </p:cNvSpPr>
              <p:nvPr/>
            </p:nvSpPr>
            <p:spPr bwMode="auto">
              <a:xfrm>
                <a:off x="7010401" y="1066800"/>
                <a:ext cx="81592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cost to</a:t>
                </a:r>
              </a:p>
            </p:txBody>
          </p:sp>
          <p:sp>
            <p:nvSpPr>
              <p:cNvPr id="472130" name="Text Box 66"/>
              <p:cNvSpPr txBox="1">
                <a:spLocks noChangeArrowheads="1"/>
              </p:cNvSpPr>
              <p:nvPr/>
            </p:nvSpPr>
            <p:spPr bwMode="auto">
              <a:xfrm rot="16200000">
                <a:off x="6189056" y="3826947"/>
                <a:ext cx="637803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from</a:t>
                </a:r>
              </a:p>
            </p:txBody>
          </p:sp>
          <p:sp>
            <p:nvSpPr>
              <p:cNvPr id="472139" name="Text Box 75"/>
              <p:cNvSpPr txBox="1">
                <a:spLocks noChangeArrowheads="1"/>
              </p:cNvSpPr>
              <p:nvPr/>
            </p:nvSpPr>
            <p:spPr bwMode="auto">
              <a:xfrm rot="16200000">
                <a:off x="6112856" y="5503347"/>
                <a:ext cx="637803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from</a:t>
                </a:r>
              </a:p>
            </p:txBody>
          </p:sp>
          <p:grpSp>
            <p:nvGrpSpPr>
              <p:cNvPr id="2" name="Group 1"/>
              <p:cNvGrpSpPr/>
              <p:nvPr/>
            </p:nvGrpSpPr>
            <p:grpSpPr>
              <a:xfrm>
                <a:off x="6589643" y="1371600"/>
                <a:ext cx="1447800" cy="4865132"/>
                <a:chOff x="6629400" y="1371600"/>
                <a:chExt cx="1447800" cy="4865132"/>
              </a:xfrm>
            </p:grpSpPr>
            <p:sp>
              <p:nvSpPr>
                <p:cNvPr id="472084" name="Line 20"/>
                <p:cNvSpPr>
                  <a:spLocks noChangeShapeType="1"/>
                </p:cNvSpPr>
                <p:nvPr/>
              </p:nvSpPr>
              <p:spPr bwMode="auto">
                <a:xfrm>
                  <a:off x="7010400" y="1524000"/>
                  <a:ext cx="0" cy="12192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72085" name="Line 21"/>
                <p:cNvSpPr>
                  <a:spLocks noChangeShapeType="1"/>
                </p:cNvSpPr>
                <p:nvPr/>
              </p:nvSpPr>
              <p:spPr bwMode="auto">
                <a:xfrm>
                  <a:off x="6705600" y="1752600"/>
                  <a:ext cx="13716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72086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7010401" y="1371600"/>
                  <a:ext cx="797013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x   y   z</a:t>
                  </a:r>
                </a:p>
              </p:txBody>
            </p:sp>
            <p:sp>
              <p:nvSpPr>
                <p:cNvPr id="472087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6705600" y="1752600"/>
                  <a:ext cx="284052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x</a:t>
                  </a:r>
                </a:p>
              </p:txBody>
            </p:sp>
            <p:sp>
              <p:nvSpPr>
                <p:cNvPr id="472088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6705600" y="2057400"/>
                  <a:ext cx="288862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y</a:t>
                  </a:r>
                </a:p>
              </p:txBody>
            </p:sp>
            <p:sp>
              <p:nvSpPr>
                <p:cNvPr id="472089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6705600" y="2362200"/>
                  <a:ext cx="276038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z</a:t>
                  </a:r>
                </a:p>
              </p:txBody>
            </p:sp>
            <p:sp>
              <p:nvSpPr>
                <p:cNvPr id="472090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7010401" y="1752600"/>
                  <a:ext cx="800219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0  2   3</a:t>
                  </a:r>
                </a:p>
              </p:txBody>
            </p:sp>
            <p:sp>
              <p:nvSpPr>
                <p:cNvPr id="472123" name="Line 59"/>
                <p:cNvSpPr>
                  <a:spLocks noChangeShapeType="1"/>
                </p:cNvSpPr>
                <p:nvPr/>
              </p:nvSpPr>
              <p:spPr bwMode="auto">
                <a:xfrm>
                  <a:off x="7010400" y="3276600"/>
                  <a:ext cx="0" cy="12192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72124" name="Line 60"/>
                <p:cNvSpPr>
                  <a:spLocks noChangeShapeType="1"/>
                </p:cNvSpPr>
                <p:nvPr/>
              </p:nvSpPr>
              <p:spPr bwMode="auto">
                <a:xfrm>
                  <a:off x="6705600" y="3505200"/>
                  <a:ext cx="13716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72125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7010401" y="3124200"/>
                  <a:ext cx="797013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x   y   z</a:t>
                  </a:r>
                </a:p>
              </p:txBody>
            </p:sp>
            <p:sp>
              <p:nvSpPr>
                <p:cNvPr id="472126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6705600" y="3505200"/>
                  <a:ext cx="284052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x</a:t>
                  </a:r>
                </a:p>
              </p:txBody>
            </p:sp>
            <p:sp>
              <p:nvSpPr>
                <p:cNvPr id="472127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6705600" y="3810000"/>
                  <a:ext cx="288862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y</a:t>
                  </a:r>
                </a:p>
              </p:txBody>
            </p:sp>
            <p:sp>
              <p:nvSpPr>
                <p:cNvPr id="472128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6705600" y="4114800"/>
                  <a:ext cx="276038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z</a:t>
                  </a:r>
                </a:p>
              </p:txBody>
            </p:sp>
            <p:sp>
              <p:nvSpPr>
                <p:cNvPr id="472129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7010401" y="3505200"/>
                  <a:ext cx="800219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0  2   3</a:t>
                  </a:r>
                </a:p>
              </p:txBody>
            </p:sp>
            <p:sp>
              <p:nvSpPr>
                <p:cNvPr id="472131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7010401" y="2819400"/>
                  <a:ext cx="815929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cost to</a:t>
                  </a:r>
                </a:p>
              </p:txBody>
            </p:sp>
            <p:sp>
              <p:nvSpPr>
                <p:cNvPr id="472132" name="Line 68"/>
                <p:cNvSpPr>
                  <a:spLocks noChangeShapeType="1"/>
                </p:cNvSpPr>
                <p:nvPr/>
              </p:nvSpPr>
              <p:spPr bwMode="auto">
                <a:xfrm>
                  <a:off x="6934200" y="4953000"/>
                  <a:ext cx="0" cy="12192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72133" name="Line 69"/>
                <p:cNvSpPr>
                  <a:spLocks noChangeShapeType="1"/>
                </p:cNvSpPr>
                <p:nvPr/>
              </p:nvSpPr>
              <p:spPr bwMode="auto">
                <a:xfrm>
                  <a:off x="6629400" y="5181600"/>
                  <a:ext cx="13716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72134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6934201" y="4800600"/>
                  <a:ext cx="797013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x   y   z</a:t>
                  </a:r>
                </a:p>
              </p:txBody>
            </p:sp>
            <p:sp>
              <p:nvSpPr>
                <p:cNvPr id="472135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6629400" y="5181600"/>
                  <a:ext cx="284052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x</a:t>
                  </a:r>
                </a:p>
              </p:txBody>
            </p:sp>
            <p:sp>
              <p:nvSpPr>
                <p:cNvPr id="472136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6629400" y="5486400"/>
                  <a:ext cx="288862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y</a:t>
                  </a:r>
                </a:p>
              </p:txBody>
            </p:sp>
            <p:sp>
              <p:nvSpPr>
                <p:cNvPr id="472137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6629400" y="5791200"/>
                  <a:ext cx="276038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z</a:t>
                  </a:r>
                </a:p>
              </p:txBody>
            </p:sp>
            <p:sp>
              <p:nvSpPr>
                <p:cNvPr id="472138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6934201" y="5181600"/>
                  <a:ext cx="800219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0  2   3</a:t>
                  </a:r>
                </a:p>
              </p:txBody>
            </p:sp>
            <p:sp>
              <p:nvSpPr>
                <p:cNvPr id="472140" name="Text Box 76"/>
                <p:cNvSpPr txBox="1">
                  <a:spLocks noChangeArrowheads="1"/>
                </p:cNvSpPr>
                <p:nvPr/>
              </p:nvSpPr>
              <p:spPr bwMode="auto">
                <a:xfrm>
                  <a:off x="6934201" y="4495800"/>
                  <a:ext cx="815929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cost to</a:t>
                  </a:r>
                </a:p>
              </p:txBody>
            </p:sp>
            <p:sp>
              <p:nvSpPr>
                <p:cNvPr id="472171" name="Text Box 107"/>
                <p:cNvSpPr txBox="1">
                  <a:spLocks noChangeArrowheads="1"/>
                </p:cNvSpPr>
                <p:nvPr/>
              </p:nvSpPr>
              <p:spPr bwMode="auto">
                <a:xfrm>
                  <a:off x="7010401" y="2133600"/>
                  <a:ext cx="853119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2   0   1</a:t>
                  </a:r>
                </a:p>
              </p:txBody>
            </p:sp>
            <p:sp>
              <p:nvSpPr>
                <p:cNvPr id="472172" name="Text Box 108"/>
                <p:cNvSpPr txBox="1">
                  <a:spLocks noChangeArrowheads="1"/>
                </p:cNvSpPr>
                <p:nvPr/>
              </p:nvSpPr>
              <p:spPr bwMode="auto">
                <a:xfrm>
                  <a:off x="7010401" y="2438400"/>
                  <a:ext cx="800219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3  1   0</a:t>
                  </a:r>
                </a:p>
              </p:txBody>
            </p:sp>
            <p:sp>
              <p:nvSpPr>
                <p:cNvPr id="472173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7010401" y="3886200"/>
                  <a:ext cx="800219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2  0   1</a:t>
                  </a:r>
                </a:p>
              </p:txBody>
            </p:sp>
            <p:sp>
              <p:nvSpPr>
                <p:cNvPr id="472174" name="Text Box 110"/>
                <p:cNvSpPr txBox="1">
                  <a:spLocks noChangeArrowheads="1"/>
                </p:cNvSpPr>
                <p:nvPr/>
              </p:nvSpPr>
              <p:spPr bwMode="auto">
                <a:xfrm>
                  <a:off x="6934201" y="5867400"/>
                  <a:ext cx="800219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3  1   0</a:t>
                  </a:r>
                </a:p>
              </p:txBody>
            </p:sp>
            <p:sp>
              <p:nvSpPr>
                <p:cNvPr id="472175" name="Text Box 111"/>
                <p:cNvSpPr txBox="1">
                  <a:spLocks noChangeArrowheads="1"/>
                </p:cNvSpPr>
                <p:nvPr/>
              </p:nvSpPr>
              <p:spPr bwMode="auto">
                <a:xfrm>
                  <a:off x="6934201" y="5486400"/>
                  <a:ext cx="800219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2  0   1</a:t>
                  </a:r>
                </a:p>
              </p:txBody>
            </p:sp>
            <p:sp>
              <p:nvSpPr>
                <p:cNvPr id="472176" name="Text Box 112"/>
                <p:cNvSpPr txBox="1">
                  <a:spLocks noChangeArrowheads="1"/>
                </p:cNvSpPr>
                <p:nvPr/>
              </p:nvSpPr>
              <p:spPr bwMode="auto">
                <a:xfrm>
                  <a:off x="7010401" y="4114800"/>
                  <a:ext cx="800219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3  1   0</a:t>
                  </a:r>
                </a:p>
              </p:txBody>
            </p:sp>
          </p:grpSp>
        </p:grpSp>
        <p:sp>
          <p:nvSpPr>
            <p:cNvPr id="472183" name="Line 119"/>
            <p:cNvSpPr>
              <a:spLocks noChangeShapeType="1"/>
            </p:cNvSpPr>
            <p:nvPr/>
          </p:nvSpPr>
          <p:spPr bwMode="auto">
            <a:xfrm>
              <a:off x="5791200" y="1981200"/>
              <a:ext cx="762000" cy="1600200"/>
            </a:xfrm>
            <a:prstGeom prst="line">
              <a:avLst/>
            </a:prstGeom>
            <a:noFill/>
            <a:ln w="38100">
              <a:solidFill>
                <a:schemeClr val="accent2">
                  <a:lumMod val="60000"/>
                  <a:lumOff val="4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72184" name="Line 120"/>
            <p:cNvSpPr>
              <a:spLocks noChangeShapeType="1"/>
            </p:cNvSpPr>
            <p:nvPr/>
          </p:nvSpPr>
          <p:spPr bwMode="auto">
            <a:xfrm>
              <a:off x="5715000" y="2057400"/>
              <a:ext cx="838200" cy="2971800"/>
            </a:xfrm>
            <a:prstGeom prst="line">
              <a:avLst/>
            </a:prstGeom>
            <a:noFill/>
            <a:ln w="38100">
              <a:solidFill>
                <a:schemeClr val="accent2">
                  <a:lumMod val="60000"/>
                  <a:lumOff val="4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72185" name="Line 121"/>
            <p:cNvSpPr>
              <a:spLocks noChangeShapeType="1"/>
            </p:cNvSpPr>
            <p:nvPr/>
          </p:nvSpPr>
          <p:spPr bwMode="auto">
            <a:xfrm flipV="1">
              <a:off x="5638800" y="2743200"/>
              <a:ext cx="1143000" cy="3200400"/>
            </a:xfrm>
            <a:prstGeom prst="line">
              <a:avLst/>
            </a:prstGeom>
            <a:noFill/>
            <a:ln w="38100">
              <a:solidFill>
                <a:schemeClr val="accent2">
                  <a:lumMod val="60000"/>
                  <a:lumOff val="4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72186" name="Line 122"/>
            <p:cNvSpPr>
              <a:spLocks noChangeShapeType="1"/>
            </p:cNvSpPr>
            <p:nvPr/>
          </p:nvSpPr>
          <p:spPr bwMode="auto">
            <a:xfrm flipV="1">
              <a:off x="5638800" y="4419600"/>
              <a:ext cx="1066800" cy="1676400"/>
            </a:xfrm>
            <a:prstGeom prst="line">
              <a:avLst/>
            </a:prstGeom>
            <a:noFill/>
            <a:ln w="38100">
              <a:solidFill>
                <a:schemeClr val="accent2">
                  <a:lumMod val="60000"/>
                  <a:lumOff val="4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472187" name="Line 123"/>
          <p:cNvSpPr>
            <a:spLocks noChangeShapeType="1"/>
          </p:cNvSpPr>
          <p:nvPr/>
        </p:nvSpPr>
        <p:spPr bwMode="auto">
          <a:xfrm>
            <a:off x="2133600" y="6345238"/>
            <a:ext cx="5410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72188" name="Text Box 124"/>
          <p:cNvSpPr txBox="1">
            <a:spLocks noChangeArrowheads="1"/>
          </p:cNvSpPr>
          <p:nvPr/>
        </p:nvSpPr>
        <p:spPr bwMode="auto">
          <a:xfrm>
            <a:off x="7593014" y="6142038"/>
            <a:ext cx="6142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time</a:t>
            </a:r>
          </a:p>
        </p:txBody>
      </p:sp>
      <p:grpSp>
        <p:nvGrpSpPr>
          <p:cNvPr id="472189" name="Group 125"/>
          <p:cNvGrpSpPr>
            <a:grpSpLocks/>
          </p:cNvGrpSpPr>
          <p:nvPr/>
        </p:nvGrpSpPr>
        <p:grpSpPr bwMode="auto">
          <a:xfrm>
            <a:off x="8562978" y="2911475"/>
            <a:ext cx="2184400" cy="1212850"/>
            <a:chOff x="2352" y="0"/>
            <a:chExt cx="1376" cy="764"/>
          </a:xfrm>
        </p:grpSpPr>
        <p:sp>
          <p:nvSpPr>
            <p:cNvPr id="472190" name="Freeform 126"/>
            <p:cNvSpPr>
              <a:spLocks/>
            </p:cNvSpPr>
            <p:nvPr/>
          </p:nvSpPr>
          <p:spPr bwMode="auto">
            <a:xfrm>
              <a:off x="2352" y="0"/>
              <a:ext cx="1376" cy="764"/>
            </a:xfrm>
            <a:custGeom>
              <a:avLst/>
              <a:gdLst>
                <a:gd name="T0" fmla="*/ 113 w 1376"/>
                <a:gd name="T1" fmla="*/ 348 h 764"/>
                <a:gd name="T2" fmla="*/ 395 w 1376"/>
                <a:gd name="T3" fmla="*/ 162 h 764"/>
                <a:gd name="T4" fmla="*/ 710 w 1376"/>
                <a:gd name="T5" fmla="*/ 9 h 764"/>
                <a:gd name="T6" fmla="*/ 1160 w 1376"/>
                <a:gd name="T7" fmla="*/ 219 h 764"/>
                <a:gd name="T8" fmla="*/ 1367 w 1376"/>
                <a:gd name="T9" fmla="*/ 510 h 764"/>
                <a:gd name="T10" fmla="*/ 1103 w 1376"/>
                <a:gd name="T11" fmla="*/ 726 h 764"/>
                <a:gd name="T12" fmla="*/ 578 w 1376"/>
                <a:gd name="T13" fmla="*/ 738 h 764"/>
                <a:gd name="T14" fmla="*/ 77 w 1376"/>
                <a:gd name="T15" fmla="*/ 630 h 764"/>
                <a:gd name="T16" fmla="*/ 113 w 1376"/>
                <a:gd name="T17" fmla="*/ 348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6" h="764">
                  <a:moveTo>
                    <a:pt x="113" y="348"/>
                  </a:moveTo>
                  <a:cubicBezTo>
                    <a:pt x="166" y="270"/>
                    <a:pt x="296" y="218"/>
                    <a:pt x="395" y="162"/>
                  </a:cubicBezTo>
                  <a:cubicBezTo>
                    <a:pt x="494" y="106"/>
                    <a:pt x="583" y="0"/>
                    <a:pt x="710" y="9"/>
                  </a:cubicBezTo>
                  <a:cubicBezTo>
                    <a:pt x="837" y="18"/>
                    <a:pt x="1051" y="136"/>
                    <a:pt x="1160" y="219"/>
                  </a:cubicBezTo>
                  <a:cubicBezTo>
                    <a:pt x="1269" y="302"/>
                    <a:pt x="1376" y="426"/>
                    <a:pt x="1367" y="510"/>
                  </a:cubicBezTo>
                  <a:cubicBezTo>
                    <a:pt x="1358" y="594"/>
                    <a:pt x="1234" y="688"/>
                    <a:pt x="1103" y="726"/>
                  </a:cubicBezTo>
                  <a:cubicBezTo>
                    <a:pt x="972" y="764"/>
                    <a:pt x="749" y="754"/>
                    <a:pt x="578" y="738"/>
                  </a:cubicBezTo>
                  <a:cubicBezTo>
                    <a:pt x="407" y="722"/>
                    <a:pt x="154" y="695"/>
                    <a:pt x="77" y="630"/>
                  </a:cubicBezTo>
                  <a:cubicBezTo>
                    <a:pt x="0" y="565"/>
                    <a:pt x="60" y="426"/>
                    <a:pt x="113" y="34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72191" name="Group 127"/>
            <p:cNvGrpSpPr>
              <a:grpSpLocks/>
            </p:cNvGrpSpPr>
            <p:nvPr/>
          </p:nvGrpSpPr>
          <p:grpSpPr bwMode="auto">
            <a:xfrm>
              <a:off x="2448" y="74"/>
              <a:ext cx="1161" cy="677"/>
              <a:chOff x="-17" y="1286"/>
              <a:chExt cx="1161" cy="677"/>
            </a:xfrm>
          </p:grpSpPr>
          <p:sp>
            <p:nvSpPr>
              <p:cNvPr id="472192" name="Freeform 128"/>
              <p:cNvSpPr>
                <a:spLocks/>
              </p:cNvSpPr>
              <p:nvPr/>
            </p:nvSpPr>
            <p:spPr bwMode="auto">
              <a:xfrm>
                <a:off x="246" y="1476"/>
                <a:ext cx="222" cy="180"/>
              </a:xfrm>
              <a:custGeom>
                <a:avLst/>
                <a:gdLst>
                  <a:gd name="T0" fmla="*/ 0 w 222"/>
                  <a:gd name="T1" fmla="*/ 180 h 180"/>
                  <a:gd name="T2" fmla="*/ 222 w 222"/>
                  <a:gd name="T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22" h="180">
                    <a:moveTo>
                      <a:pt x="0" y="180"/>
                    </a:moveTo>
                    <a:lnTo>
                      <a:pt x="22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2193" name="Oval 129"/>
              <p:cNvSpPr>
                <a:spLocks noChangeArrowheads="1"/>
              </p:cNvSpPr>
              <p:nvPr/>
            </p:nvSpPr>
            <p:spPr bwMode="auto">
              <a:xfrm>
                <a:off x="-14" y="171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2194" name="Line 130"/>
              <p:cNvSpPr>
                <a:spLocks noChangeShapeType="1"/>
              </p:cNvSpPr>
              <p:nvPr/>
            </p:nvSpPr>
            <p:spPr bwMode="auto">
              <a:xfrm>
                <a:off x="-14" y="1705"/>
                <a:ext cx="1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2195" name="Line 131"/>
              <p:cNvSpPr>
                <a:spLocks noChangeShapeType="1"/>
              </p:cNvSpPr>
              <p:nvPr/>
            </p:nvSpPr>
            <p:spPr bwMode="auto">
              <a:xfrm>
                <a:off x="299" y="1705"/>
                <a:ext cx="1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2196" name="Rectangle 132"/>
              <p:cNvSpPr>
                <a:spLocks noChangeArrowheads="1"/>
              </p:cNvSpPr>
              <p:nvPr/>
            </p:nvSpPr>
            <p:spPr bwMode="auto">
              <a:xfrm>
                <a:off x="-14" y="1705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72197" name="Oval 133"/>
              <p:cNvSpPr>
                <a:spLocks noChangeArrowheads="1"/>
              </p:cNvSpPr>
              <p:nvPr/>
            </p:nvSpPr>
            <p:spPr bwMode="auto">
              <a:xfrm>
                <a:off x="-17" y="164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2198" name="Freeform 134"/>
              <p:cNvSpPr>
                <a:spLocks/>
              </p:cNvSpPr>
              <p:nvPr/>
            </p:nvSpPr>
            <p:spPr bwMode="auto">
              <a:xfrm>
                <a:off x="651" y="1476"/>
                <a:ext cx="216" cy="189"/>
              </a:xfrm>
              <a:custGeom>
                <a:avLst/>
                <a:gdLst>
                  <a:gd name="T0" fmla="*/ 0 w 216"/>
                  <a:gd name="T1" fmla="*/ 0 h 189"/>
                  <a:gd name="T2" fmla="*/ 216 w 216"/>
                  <a:gd name="T3" fmla="*/ 18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16" h="189">
                    <a:moveTo>
                      <a:pt x="0" y="0"/>
                    </a:moveTo>
                    <a:lnTo>
                      <a:pt x="216" y="18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2199" name="Freeform 135"/>
              <p:cNvSpPr>
                <a:spLocks/>
              </p:cNvSpPr>
              <p:nvPr/>
            </p:nvSpPr>
            <p:spPr bwMode="auto">
              <a:xfrm>
                <a:off x="303" y="1740"/>
                <a:ext cx="540" cy="3"/>
              </a:xfrm>
              <a:custGeom>
                <a:avLst/>
                <a:gdLst>
                  <a:gd name="T0" fmla="*/ 540 w 540"/>
                  <a:gd name="T1" fmla="*/ 3 h 3"/>
                  <a:gd name="T2" fmla="*/ 0 w 540"/>
                  <a:gd name="T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40" h="3">
                    <a:moveTo>
                      <a:pt x="540" y="3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72200" name="Group 136"/>
              <p:cNvGrpSpPr>
                <a:grpSpLocks/>
              </p:cNvGrpSpPr>
              <p:nvPr/>
            </p:nvGrpSpPr>
            <p:grpSpPr bwMode="auto">
              <a:xfrm>
                <a:off x="42" y="1598"/>
                <a:ext cx="186" cy="252"/>
                <a:chOff x="2964" y="2429"/>
                <a:chExt cx="187" cy="252"/>
              </a:xfrm>
            </p:grpSpPr>
            <p:sp>
              <p:nvSpPr>
                <p:cNvPr id="472201" name="Rectangle 137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2202" name="Text Box 138"/>
                <p:cNvSpPr txBox="1">
                  <a:spLocks noChangeArrowheads="1"/>
                </p:cNvSpPr>
                <p:nvPr/>
              </p:nvSpPr>
              <p:spPr bwMode="auto">
                <a:xfrm>
                  <a:off x="2964" y="2429"/>
                  <a:ext cx="187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2000"/>
                    <a:t>x</a:t>
                  </a: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72203" name="Group 139"/>
              <p:cNvGrpSpPr>
                <a:grpSpLocks/>
              </p:cNvGrpSpPr>
              <p:nvPr/>
            </p:nvGrpSpPr>
            <p:grpSpPr bwMode="auto">
              <a:xfrm>
                <a:off x="828" y="1580"/>
                <a:ext cx="316" cy="291"/>
                <a:chOff x="1740" y="2276"/>
                <a:chExt cx="316" cy="291"/>
              </a:xfrm>
            </p:grpSpPr>
            <p:sp>
              <p:nvSpPr>
                <p:cNvPr id="472204" name="Oval 140"/>
                <p:cNvSpPr>
                  <a:spLocks noChangeArrowheads="1"/>
                </p:cNvSpPr>
                <p:nvPr/>
              </p:nvSpPr>
              <p:spPr bwMode="auto">
                <a:xfrm>
                  <a:off x="1743" y="2420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2205" name="Line 141"/>
                <p:cNvSpPr>
                  <a:spLocks noChangeShapeType="1"/>
                </p:cNvSpPr>
                <p:nvPr/>
              </p:nvSpPr>
              <p:spPr bwMode="auto">
                <a:xfrm>
                  <a:off x="1743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2206" name="Line 142"/>
                <p:cNvSpPr>
                  <a:spLocks noChangeShapeType="1"/>
                </p:cNvSpPr>
                <p:nvPr/>
              </p:nvSpPr>
              <p:spPr bwMode="auto">
                <a:xfrm>
                  <a:off x="2056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2207" name="Rectangle 143"/>
                <p:cNvSpPr>
                  <a:spLocks noChangeArrowheads="1"/>
                </p:cNvSpPr>
                <p:nvPr/>
              </p:nvSpPr>
              <p:spPr bwMode="auto">
                <a:xfrm>
                  <a:off x="1743" y="2413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72208" name="Oval 144"/>
                <p:cNvSpPr>
                  <a:spLocks noChangeArrowheads="1"/>
                </p:cNvSpPr>
                <p:nvPr/>
              </p:nvSpPr>
              <p:spPr bwMode="auto">
                <a:xfrm>
                  <a:off x="1740" y="2354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72209" name="Group 145"/>
                <p:cNvGrpSpPr>
                  <a:grpSpLocks/>
                </p:cNvGrpSpPr>
                <p:nvPr/>
              </p:nvGrpSpPr>
              <p:grpSpPr bwMode="auto">
                <a:xfrm>
                  <a:off x="1803" y="2276"/>
                  <a:ext cx="193" cy="291"/>
                  <a:chOff x="2961" y="2399"/>
                  <a:chExt cx="194" cy="291"/>
                </a:xfrm>
              </p:grpSpPr>
              <p:sp>
                <p:nvSpPr>
                  <p:cNvPr id="472210" name="Rectangle 146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4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72211" name="Text Box 1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61" y="2399"/>
                    <a:ext cx="194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2400"/>
                      <a:t>z</a:t>
                    </a:r>
                  </a:p>
                </p:txBody>
              </p:sp>
            </p:grpSp>
          </p:grpSp>
          <p:sp>
            <p:nvSpPr>
              <p:cNvPr id="472212" name="Text Box 148"/>
              <p:cNvSpPr txBox="1">
                <a:spLocks noChangeArrowheads="1"/>
              </p:cNvSpPr>
              <p:nvPr/>
            </p:nvSpPr>
            <p:spPr bwMode="auto">
              <a:xfrm>
                <a:off x="726" y="1400"/>
                <a:ext cx="190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1</a:t>
                </a:r>
                <a:endParaRPr 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72213" name="Text Box 149"/>
              <p:cNvSpPr txBox="1">
                <a:spLocks noChangeArrowheads="1"/>
              </p:cNvSpPr>
              <p:nvPr/>
            </p:nvSpPr>
            <p:spPr bwMode="auto">
              <a:xfrm>
                <a:off x="199" y="1397"/>
                <a:ext cx="190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2</a:t>
                </a:r>
                <a:endParaRPr 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72214" name="Text Box 150"/>
              <p:cNvSpPr txBox="1">
                <a:spLocks noChangeArrowheads="1"/>
              </p:cNvSpPr>
              <p:nvPr/>
            </p:nvSpPr>
            <p:spPr bwMode="auto">
              <a:xfrm>
                <a:off x="484" y="1730"/>
                <a:ext cx="190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7</a:t>
                </a:r>
                <a:endParaRPr lang="en-US" sz="240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472215" name="Group 151"/>
              <p:cNvGrpSpPr>
                <a:grpSpLocks/>
              </p:cNvGrpSpPr>
              <p:nvPr/>
            </p:nvGrpSpPr>
            <p:grpSpPr bwMode="auto">
              <a:xfrm>
                <a:off x="408" y="1286"/>
                <a:ext cx="316" cy="252"/>
                <a:chOff x="1740" y="2306"/>
                <a:chExt cx="316" cy="252"/>
              </a:xfrm>
            </p:grpSpPr>
            <p:sp>
              <p:nvSpPr>
                <p:cNvPr id="472216" name="Oval 152"/>
                <p:cNvSpPr>
                  <a:spLocks noChangeArrowheads="1"/>
                </p:cNvSpPr>
                <p:nvPr/>
              </p:nvSpPr>
              <p:spPr bwMode="auto">
                <a:xfrm>
                  <a:off x="1743" y="2420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2217" name="Line 153"/>
                <p:cNvSpPr>
                  <a:spLocks noChangeShapeType="1"/>
                </p:cNvSpPr>
                <p:nvPr/>
              </p:nvSpPr>
              <p:spPr bwMode="auto">
                <a:xfrm>
                  <a:off x="1743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2218" name="Line 154"/>
                <p:cNvSpPr>
                  <a:spLocks noChangeShapeType="1"/>
                </p:cNvSpPr>
                <p:nvPr/>
              </p:nvSpPr>
              <p:spPr bwMode="auto">
                <a:xfrm>
                  <a:off x="2056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2219" name="Rectangle 155"/>
                <p:cNvSpPr>
                  <a:spLocks noChangeArrowheads="1"/>
                </p:cNvSpPr>
                <p:nvPr/>
              </p:nvSpPr>
              <p:spPr bwMode="auto">
                <a:xfrm>
                  <a:off x="1743" y="2413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72220" name="Oval 156"/>
                <p:cNvSpPr>
                  <a:spLocks noChangeArrowheads="1"/>
                </p:cNvSpPr>
                <p:nvPr/>
              </p:nvSpPr>
              <p:spPr bwMode="auto">
                <a:xfrm>
                  <a:off x="1740" y="2354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72221" name="Group 157"/>
                <p:cNvGrpSpPr>
                  <a:grpSpLocks/>
                </p:cNvGrpSpPr>
                <p:nvPr/>
              </p:nvGrpSpPr>
              <p:grpSpPr bwMode="auto">
                <a:xfrm>
                  <a:off x="1805" y="2306"/>
                  <a:ext cx="189" cy="252"/>
                  <a:chOff x="2962" y="2429"/>
                  <a:chExt cx="191" cy="252"/>
                </a:xfrm>
              </p:grpSpPr>
              <p:sp>
                <p:nvSpPr>
                  <p:cNvPr id="472222" name="Rectangle 158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4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72223" name="Text Box 1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62" y="2429"/>
                    <a:ext cx="191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2000"/>
                      <a:t>y</a:t>
                    </a:r>
                    <a:endParaRPr 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</p:grpSp>
      </p:grpSp>
      <p:sp>
        <p:nvSpPr>
          <p:cNvPr id="472224" name="Text Box 160"/>
          <p:cNvSpPr txBox="1">
            <a:spLocks noChangeArrowheads="1"/>
          </p:cNvSpPr>
          <p:nvPr/>
        </p:nvSpPr>
        <p:spPr bwMode="auto">
          <a:xfrm>
            <a:off x="1524000" y="685800"/>
            <a:ext cx="13686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u="sng"/>
              <a:t>node x table</a:t>
            </a:r>
          </a:p>
        </p:txBody>
      </p:sp>
      <p:sp>
        <p:nvSpPr>
          <p:cNvPr id="472225" name="Text Box 161"/>
          <p:cNvSpPr txBox="1">
            <a:spLocks noChangeArrowheads="1"/>
          </p:cNvSpPr>
          <p:nvPr/>
        </p:nvSpPr>
        <p:spPr bwMode="auto">
          <a:xfrm>
            <a:off x="1524000" y="2590800"/>
            <a:ext cx="13718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u="sng"/>
              <a:t>node y table</a:t>
            </a:r>
          </a:p>
        </p:txBody>
      </p:sp>
      <p:sp>
        <p:nvSpPr>
          <p:cNvPr id="472226" name="Text Box 162"/>
          <p:cNvSpPr txBox="1">
            <a:spLocks noChangeArrowheads="1"/>
          </p:cNvSpPr>
          <p:nvPr/>
        </p:nvSpPr>
        <p:spPr bwMode="auto">
          <a:xfrm>
            <a:off x="1524001" y="4343400"/>
            <a:ext cx="13542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u="sng"/>
              <a:t>node z table</a:t>
            </a:r>
          </a:p>
        </p:txBody>
      </p:sp>
      <p:sp>
        <p:nvSpPr>
          <p:cNvPr id="472227" name="Oval 163"/>
          <p:cNvSpPr>
            <a:spLocks noChangeArrowheads="1"/>
          </p:cNvSpPr>
          <p:nvPr/>
        </p:nvSpPr>
        <p:spPr bwMode="auto">
          <a:xfrm>
            <a:off x="2743200" y="16764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2228" name="Oval 164"/>
          <p:cNvSpPr>
            <a:spLocks noChangeArrowheads="1"/>
          </p:cNvSpPr>
          <p:nvPr/>
        </p:nvSpPr>
        <p:spPr bwMode="auto">
          <a:xfrm>
            <a:off x="2743200" y="37338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2229" name="Oval 165"/>
          <p:cNvSpPr>
            <a:spLocks noChangeArrowheads="1"/>
          </p:cNvSpPr>
          <p:nvPr/>
        </p:nvSpPr>
        <p:spPr bwMode="auto">
          <a:xfrm>
            <a:off x="2743200" y="59436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114675" y="107454"/>
            <a:ext cx="7357557" cy="6140946"/>
            <a:chOff x="3114675" y="107454"/>
            <a:chExt cx="7357557" cy="6140946"/>
          </a:xfrm>
        </p:grpSpPr>
        <p:sp>
          <p:nvSpPr>
            <p:cNvPr id="472177" name="Line 113"/>
            <p:cNvSpPr>
              <a:spLocks noChangeShapeType="1"/>
            </p:cNvSpPr>
            <p:nvPr/>
          </p:nvSpPr>
          <p:spPr bwMode="auto">
            <a:xfrm>
              <a:off x="3733800" y="1981200"/>
              <a:ext cx="685800" cy="1524000"/>
            </a:xfrm>
            <a:prstGeom prst="line">
              <a:avLst/>
            </a:prstGeom>
            <a:noFill/>
            <a:ln w="3810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72178" name="Line 114"/>
            <p:cNvSpPr>
              <a:spLocks noChangeShapeType="1"/>
            </p:cNvSpPr>
            <p:nvPr/>
          </p:nvSpPr>
          <p:spPr bwMode="auto">
            <a:xfrm>
              <a:off x="3657600" y="2057400"/>
              <a:ext cx="685800" cy="3124200"/>
            </a:xfrm>
            <a:prstGeom prst="line">
              <a:avLst/>
            </a:prstGeom>
            <a:noFill/>
            <a:ln w="3810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72179" name="Line 115"/>
            <p:cNvSpPr>
              <a:spLocks noChangeShapeType="1"/>
            </p:cNvSpPr>
            <p:nvPr/>
          </p:nvSpPr>
          <p:spPr bwMode="auto">
            <a:xfrm flipV="1">
              <a:off x="3657600" y="2514600"/>
              <a:ext cx="762000" cy="1295400"/>
            </a:xfrm>
            <a:prstGeom prst="line">
              <a:avLst/>
            </a:prstGeom>
            <a:noFill/>
            <a:ln w="3810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72180" name="Line 116"/>
            <p:cNvSpPr>
              <a:spLocks noChangeShapeType="1"/>
            </p:cNvSpPr>
            <p:nvPr/>
          </p:nvSpPr>
          <p:spPr bwMode="auto">
            <a:xfrm>
              <a:off x="3657600" y="4114800"/>
              <a:ext cx="609600" cy="1143000"/>
            </a:xfrm>
            <a:prstGeom prst="line">
              <a:avLst/>
            </a:prstGeom>
            <a:noFill/>
            <a:ln w="3810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72181" name="Line 117"/>
            <p:cNvSpPr>
              <a:spLocks noChangeShapeType="1"/>
            </p:cNvSpPr>
            <p:nvPr/>
          </p:nvSpPr>
          <p:spPr bwMode="auto">
            <a:xfrm flipV="1">
              <a:off x="3657600" y="2590800"/>
              <a:ext cx="838200" cy="3429000"/>
            </a:xfrm>
            <a:prstGeom prst="line">
              <a:avLst/>
            </a:prstGeom>
            <a:noFill/>
            <a:ln w="3810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72182" name="Line 118"/>
            <p:cNvSpPr>
              <a:spLocks noChangeShapeType="1"/>
            </p:cNvSpPr>
            <p:nvPr/>
          </p:nvSpPr>
          <p:spPr bwMode="auto">
            <a:xfrm flipV="1">
              <a:off x="3733800" y="4343400"/>
              <a:ext cx="762000" cy="1752600"/>
            </a:xfrm>
            <a:prstGeom prst="line">
              <a:avLst/>
            </a:prstGeom>
            <a:noFill/>
            <a:ln w="3810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3114675" y="107454"/>
              <a:ext cx="7357557" cy="6140946"/>
              <a:chOff x="3114675" y="107454"/>
              <a:chExt cx="7357557" cy="6140946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3114675" y="187325"/>
                <a:ext cx="4241800" cy="6061075"/>
                <a:chOff x="3114675" y="187325"/>
                <a:chExt cx="4241800" cy="6061075"/>
              </a:xfrm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4113492" y="990600"/>
                  <a:ext cx="1753908" cy="5257800"/>
                  <a:chOff x="4113492" y="990600"/>
                  <a:chExt cx="1753908" cy="5257800"/>
                </a:xfrm>
              </p:grpSpPr>
              <p:sp>
                <p:nvSpPr>
                  <p:cNvPr id="472100" name="Text Box 36"/>
                  <p:cNvSpPr txBox="1">
                    <a:spLocks noChangeArrowheads="1"/>
                  </p:cNvSpPr>
                  <p:nvPr/>
                </p:nvSpPr>
                <p:spPr bwMode="auto">
                  <a:xfrm rot="16200000">
                    <a:off x="3979256" y="1998147"/>
                    <a:ext cx="637803" cy="36933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dirty="0"/>
                      <a:t>from</a:t>
                    </a:r>
                  </a:p>
                </p:txBody>
              </p:sp>
              <p:sp>
                <p:nvSpPr>
                  <p:cNvPr id="472101" name="Text Box 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00601" y="990600"/>
                    <a:ext cx="815929" cy="36933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dirty="0"/>
                      <a:t>cost to</a:t>
                    </a:r>
                  </a:p>
                </p:txBody>
              </p:sp>
              <p:sp>
                <p:nvSpPr>
                  <p:cNvPr id="472121" name="Text Box 57"/>
                  <p:cNvSpPr txBox="1">
                    <a:spLocks noChangeArrowheads="1"/>
                  </p:cNvSpPr>
                  <p:nvPr/>
                </p:nvSpPr>
                <p:spPr bwMode="auto">
                  <a:xfrm rot="16200000">
                    <a:off x="3979256" y="3750747"/>
                    <a:ext cx="637803" cy="36933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/>
                      <a:t>from</a:t>
                    </a:r>
                  </a:p>
                </p:txBody>
              </p:sp>
              <p:sp>
                <p:nvSpPr>
                  <p:cNvPr id="472148" name="Text Box 84"/>
                  <p:cNvSpPr txBox="1">
                    <a:spLocks noChangeArrowheads="1"/>
                  </p:cNvSpPr>
                  <p:nvPr/>
                </p:nvSpPr>
                <p:spPr bwMode="auto">
                  <a:xfrm rot="16200000">
                    <a:off x="3979256" y="5503347"/>
                    <a:ext cx="637803" cy="36933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dirty="0"/>
                      <a:t>from</a:t>
                    </a:r>
                  </a:p>
                </p:txBody>
              </p:sp>
              <p:grpSp>
                <p:nvGrpSpPr>
                  <p:cNvPr id="3" name="Group 2"/>
                  <p:cNvGrpSpPr/>
                  <p:nvPr/>
                </p:nvGrpSpPr>
                <p:grpSpPr>
                  <a:xfrm>
                    <a:off x="4495800" y="1295400"/>
                    <a:ext cx="1371600" cy="4953000"/>
                    <a:chOff x="4495800" y="1295400"/>
                    <a:chExt cx="1371600" cy="4953000"/>
                  </a:xfrm>
                </p:grpSpPr>
                <p:sp>
                  <p:nvSpPr>
                    <p:cNvPr id="472093" name="Lin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00600" y="1447800"/>
                      <a:ext cx="0" cy="12192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72094" name="Line 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95800" y="1676400"/>
                      <a:ext cx="137160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72095" name="Text Box 3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800601" y="1295400"/>
                      <a:ext cx="797013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/>
                        <a:t>x   y   z</a:t>
                      </a:r>
                    </a:p>
                  </p:txBody>
                </p:sp>
                <p:sp>
                  <p:nvSpPr>
                    <p:cNvPr id="472096" name="Text Box 3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495800" y="1676400"/>
                      <a:ext cx="284052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/>
                        <a:t>x</a:t>
                      </a:r>
                    </a:p>
                  </p:txBody>
                </p:sp>
                <p:sp>
                  <p:nvSpPr>
                    <p:cNvPr id="472097" name="Text Box 3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495800" y="1981200"/>
                      <a:ext cx="288862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/>
                        <a:t>y</a:t>
                      </a:r>
                    </a:p>
                  </p:txBody>
                </p:sp>
                <p:sp>
                  <p:nvSpPr>
                    <p:cNvPr id="472098" name="Text Box 3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495800" y="2286000"/>
                      <a:ext cx="276038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/>
                        <a:t>z</a:t>
                      </a:r>
                    </a:p>
                  </p:txBody>
                </p:sp>
                <p:sp>
                  <p:nvSpPr>
                    <p:cNvPr id="472099" name="Text Box 3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800601" y="1676400"/>
                      <a:ext cx="800219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/>
                        <a:t>0  2   3</a:t>
                      </a:r>
                    </a:p>
                  </p:txBody>
                </p:sp>
                <p:sp>
                  <p:nvSpPr>
                    <p:cNvPr id="472114" name="Line 5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00600" y="3200400"/>
                      <a:ext cx="0" cy="12192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72115" name="Line 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95800" y="3429000"/>
                      <a:ext cx="137160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72116" name="Text Box 5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800601" y="3048000"/>
                      <a:ext cx="797013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/>
                        <a:t>x   y   z</a:t>
                      </a:r>
                    </a:p>
                  </p:txBody>
                </p:sp>
                <p:sp>
                  <p:nvSpPr>
                    <p:cNvPr id="472117" name="Text Box 5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495800" y="3429000"/>
                      <a:ext cx="284052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/>
                        <a:t>x</a:t>
                      </a:r>
                    </a:p>
                  </p:txBody>
                </p:sp>
                <p:sp>
                  <p:nvSpPr>
                    <p:cNvPr id="472118" name="Text Box 5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495800" y="3733800"/>
                      <a:ext cx="288862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/>
                        <a:t>y</a:t>
                      </a:r>
                    </a:p>
                  </p:txBody>
                </p:sp>
                <p:sp>
                  <p:nvSpPr>
                    <p:cNvPr id="472119" name="Text Box 5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495800" y="4038600"/>
                      <a:ext cx="276038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/>
                        <a:t>z</a:t>
                      </a:r>
                    </a:p>
                  </p:txBody>
                </p:sp>
                <p:sp>
                  <p:nvSpPr>
                    <p:cNvPr id="472120" name="Text Box 5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800601" y="3429000"/>
                      <a:ext cx="800219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/>
                        <a:t>0  2   7</a:t>
                      </a:r>
                    </a:p>
                  </p:txBody>
                </p:sp>
                <p:sp>
                  <p:nvSpPr>
                    <p:cNvPr id="472122" name="Text Box 5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800601" y="2743200"/>
                      <a:ext cx="815929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/>
                        <a:t>cost to</a:t>
                      </a:r>
                    </a:p>
                  </p:txBody>
                </p:sp>
                <p:sp>
                  <p:nvSpPr>
                    <p:cNvPr id="472141" name="Line 7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00600" y="4953000"/>
                      <a:ext cx="0" cy="12192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72142" name="Line 7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95800" y="5181600"/>
                      <a:ext cx="137160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72143" name="Text Box 7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800601" y="4800600"/>
                      <a:ext cx="797013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/>
                        <a:t>x   y   z</a:t>
                      </a:r>
                    </a:p>
                  </p:txBody>
                </p:sp>
                <p:sp>
                  <p:nvSpPr>
                    <p:cNvPr id="472144" name="Text Box 8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495800" y="5181600"/>
                      <a:ext cx="284052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/>
                        <a:t>x</a:t>
                      </a:r>
                    </a:p>
                  </p:txBody>
                </p:sp>
                <p:sp>
                  <p:nvSpPr>
                    <p:cNvPr id="472145" name="Text Box 8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495800" y="5486400"/>
                      <a:ext cx="288862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/>
                        <a:t>y</a:t>
                      </a:r>
                    </a:p>
                  </p:txBody>
                </p:sp>
                <p:sp>
                  <p:nvSpPr>
                    <p:cNvPr id="472146" name="Text Box 8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495800" y="5791200"/>
                      <a:ext cx="276038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/>
                        <a:t>z</a:t>
                      </a:r>
                    </a:p>
                  </p:txBody>
                </p:sp>
                <p:sp>
                  <p:nvSpPr>
                    <p:cNvPr id="472147" name="Text Box 8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800601" y="5181600"/>
                      <a:ext cx="800219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/>
                        <a:t>0  2   7</a:t>
                      </a:r>
                    </a:p>
                  </p:txBody>
                </p:sp>
                <p:sp>
                  <p:nvSpPr>
                    <p:cNvPr id="472149" name="Text Box 8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800601" y="4495800"/>
                      <a:ext cx="815929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/>
                        <a:t>cost to</a:t>
                      </a:r>
                    </a:p>
                  </p:txBody>
                </p:sp>
                <p:sp>
                  <p:nvSpPr>
                    <p:cNvPr id="472165" name="Text Box 10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784726" y="2022475"/>
                      <a:ext cx="853119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/>
                        <a:t>2   0   1</a:t>
                      </a:r>
                    </a:p>
                  </p:txBody>
                </p:sp>
                <p:sp>
                  <p:nvSpPr>
                    <p:cNvPr id="472166" name="Text Box 10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784726" y="2327275"/>
                      <a:ext cx="853119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/>
                        <a:t>7   1   0</a:t>
                      </a:r>
                    </a:p>
                  </p:txBody>
                </p:sp>
                <p:sp>
                  <p:nvSpPr>
                    <p:cNvPr id="472167" name="Text Box 10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800601" y="3810000"/>
                      <a:ext cx="800219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/>
                        <a:t>2  0   1</a:t>
                      </a:r>
                    </a:p>
                  </p:txBody>
                </p:sp>
                <p:sp>
                  <p:nvSpPr>
                    <p:cNvPr id="472168" name="Text Box 10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800601" y="4114800"/>
                      <a:ext cx="853119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/>
                        <a:t>7   1   0</a:t>
                      </a:r>
                    </a:p>
                  </p:txBody>
                </p:sp>
                <p:sp>
                  <p:nvSpPr>
                    <p:cNvPr id="472169" name="Text Box 10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800601" y="5562600"/>
                      <a:ext cx="800219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/>
                        <a:t>2  0   1</a:t>
                      </a:r>
                    </a:p>
                  </p:txBody>
                </p:sp>
                <p:sp>
                  <p:nvSpPr>
                    <p:cNvPr id="472170" name="Text Box 10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800601" y="5867400"/>
                      <a:ext cx="800219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/>
                        <a:t>3  1   0</a:t>
                      </a:r>
                    </a:p>
                  </p:txBody>
                </p:sp>
                <p:sp>
                  <p:nvSpPr>
                    <p:cNvPr id="472230" name="Oval 1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00600" y="1676400"/>
                      <a:ext cx="1066800" cy="381000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72231" name="Oval 1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24400" y="5867400"/>
                      <a:ext cx="1066800" cy="381000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472232" name="Rectangle 168"/>
                <p:cNvSpPr>
                  <a:spLocks noChangeArrowheads="1"/>
                </p:cNvSpPr>
                <p:nvPr/>
              </p:nvSpPr>
              <p:spPr bwMode="auto">
                <a:xfrm>
                  <a:off x="3114675" y="187325"/>
                  <a:ext cx="4241800" cy="6413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just"/>
                  <a:r>
                    <a:rPr lang="fr-FR" dirty="0" err="1">
                      <a:solidFill>
                        <a:srgbClr val="000000"/>
                      </a:solidFill>
                      <a:latin typeface="Times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r>
                    <a:rPr lang="fr-FR" baseline="-25000" dirty="0" err="1">
                      <a:solidFill>
                        <a:srgbClr val="000000"/>
                      </a:solidFill>
                      <a:latin typeface="Times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fr-FR" dirty="0">
                      <a:solidFill>
                        <a:srgbClr val="000000"/>
                      </a:solidFill>
                      <a:latin typeface="Times" panose="02020603050405020304" pitchFamily="18" charset="0"/>
                      <a:cs typeface="Times New Roman" panose="02020603050405020304" pitchFamily="18" charset="0"/>
                    </a:rPr>
                    <a:t>(y) = min{c(</a:t>
                  </a:r>
                  <a:r>
                    <a:rPr lang="fr-FR" dirty="0" err="1">
                      <a:solidFill>
                        <a:srgbClr val="000000"/>
                      </a:solidFill>
                      <a:latin typeface="Times" panose="02020603050405020304" pitchFamily="18" charset="0"/>
                      <a:cs typeface="Times New Roman" panose="02020603050405020304" pitchFamily="18" charset="0"/>
                    </a:rPr>
                    <a:t>x,y</a:t>
                  </a:r>
                  <a:r>
                    <a:rPr lang="fr-FR" dirty="0">
                      <a:solidFill>
                        <a:srgbClr val="000000"/>
                      </a:solidFill>
                      <a:latin typeface="Times" panose="02020603050405020304" pitchFamily="18" charset="0"/>
                      <a:cs typeface="Times New Roman" panose="02020603050405020304" pitchFamily="18" charset="0"/>
                    </a:rPr>
                    <a:t>) + D</a:t>
                  </a:r>
                  <a:r>
                    <a:rPr lang="fr-FR" baseline="-25000" dirty="0">
                      <a:solidFill>
                        <a:srgbClr val="000000"/>
                      </a:solidFill>
                      <a:latin typeface="Times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r>
                    <a:rPr lang="fr-FR" dirty="0">
                      <a:solidFill>
                        <a:srgbClr val="000000"/>
                      </a:solidFill>
                      <a:latin typeface="Times" panose="02020603050405020304" pitchFamily="18" charset="0"/>
                      <a:cs typeface="Times New Roman" panose="02020603050405020304" pitchFamily="18" charset="0"/>
                    </a:rPr>
                    <a:t>(y), c(</a:t>
                  </a:r>
                  <a:r>
                    <a:rPr lang="fr-FR" dirty="0" err="1">
                      <a:solidFill>
                        <a:srgbClr val="000000"/>
                      </a:solidFill>
                      <a:latin typeface="Times" panose="02020603050405020304" pitchFamily="18" charset="0"/>
                      <a:cs typeface="Times New Roman" panose="02020603050405020304" pitchFamily="18" charset="0"/>
                    </a:rPr>
                    <a:t>x,z</a:t>
                  </a:r>
                  <a:r>
                    <a:rPr lang="fr-FR" dirty="0">
                      <a:solidFill>
                        <a:srgbClr val="000000"/>
                      </a:solidFill>
                      <a:latin typeface="Times" panose="02020603050405020304" pitchFamily="18" charset="0"/>
                      <a:cs typeface="Times New Roman" panose="02020603050405020304" pitchFamily="18" charset="0"/>
                    </a:rPr>
                    <a:t>) + D</a:t>
                  </a:r>
                  <a:r>
                    <a:rPr lang="fr-FR" baseline="-25000" dirty="0">
                      <a:solidFill>
                        <a:srgbClr val="000000"/>
                      </a:solidFill>
                      <a:latin typeface="Times" panose="02020603050405020304" pitchFamily="18" charset="0"/>
                      <a:cs typeface="Times New Roman" panose="02020603050405020304" pitchFamily="18" charset="0"/>
                    </a:rPr>
                    <a:t>z</a:t>
                  </a:r>
                  <a:r>
                    <a:rPr lang="fr-FR" dirty="0">
                      <a:solidFill>
                        <a:srgbClr val="000000"/>
                      </a:solidFill>
                      <a:latin typeface="Times" panose="02020603050405020304" pitchFamily="18" charset="0"/>
                      <a:cs typeface="Times New Roman" panose="02020603050405020304" pitchFamily="18" charset="0"/>
                    </a:rPr>
                    <a:t>(y)} </a:t>
                  </a:r>
                  <a:br>
                    <a:rPr lang="fr-FR" dirty="0">
                      <a:solidFill>
                        <a:srgbClr val="000000"/>
                      </a:solidFill>
                      <a:latin typeface="Times" panose="02020603050405020304" pitchFamily="18" charset="0"/>
                      <a:cs typeface="Times New Roman" panose="02020603050405020304" pitchFamily="18" charset="0"/>
                    </a:rPr>
                  </a:br>
                  <a:r>
                    <a:rPr lang="fr-FR" dirty="0">
                      <a:solidFill>
                        <a:srgbClr val="000000"/>
                      </a:solidFill>
                      <a:latin typeface="Times" panose="02020603050405020304" pitchFamily="18" charset="0"/>
                      <a:cs typeface="Times New Roman" panose="02020603050405020304" pitchFamily="18" charset="0"/>
                    </a:rPr>
                    <a:t>             = min{2+0 , 7+1} = 2</a:t>
                  </a:r>
                </a:p>
              </p:txBody>
            </p:sp>
            <p:sp>
              <p:nvSpPr>
                <p:cNvPr id="472233" name="Line 169"/>
                <p:cNvSpPr>
                  <a:spLocks noChangeShapeType="1"/>
                </p:cNvSpPr>
                <p:nvPr/>
              </p:nvSpPr>
              <p:spPr bwMode="auto">
                <a:xfrm flipH="1">
                  <a:off x="5284789" y="809625"/>
                  <a:ext cx="809625" cy="966788"/>
                </a:xfrm>
                <a:prstGeom prst="line">
                  <a:avLst/>
                </a:prstGeom>
                <a:noFill/>
                <a:ln w="12700">
                  <a:solidFill>
                    <a:schemeClr val="accent2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472234" name="Rectangle 170"/>
              <p:cNvSpPr>
                <a:spLocks noChangeArrowheads="1"/>
              </p:cNvSpPr>
              <p:nvPr/>
            </p:nvSpPr>
            <p:spPr bwMode="auto">
              <a:xfrm>
                <a:off x="8147557" y="107454"/>
                <a:ext cx="2324675" cy="923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just"/>
                <a:r>
                  <a:rPr lang="fr-FR" i="1" dirty="0" err="1"/>
                  <a:t>D</a:t>
                </a:r>
                <a:r>
                  <a:rPr lang="fr-FR" i="1" baseline="-25000" dirty="0" err="1"/>
                  <a:t>x</a:t>
                </a:r>
                <a:r>
                  <a:rPr lang="fr-FR" i="1" dirty="0"/>
                  <a:t>(z) = </a:t>
                </a:r>
                <a:r>
                  <a:rPr lang="fr-FR" dirty="0"/>
                  <a:t>min{</a:t>
                </a:r>
                <a:r>
                  <a:rPr lang="fr-FR" i="1" dirty="0"/>
                  <a:t>c(</a:t>
                </a:r>
                <a:r>
                  <a:rPr lang="fr-FR" i="1" dirty="0" err="1"/>
                  <a:t>x,y</a:t>
                </a:r>
                <a:r>
                  <a:rPr lang="fr-FR" i="1" dirty="0"/>
                  <a:t>) + </a:t>
                </a:r>
                <a:br>
                  <a:rPr lang="fr-FR" i="1" dirty="0"/>
                </a:br>
                <a:r>
                  <a:rPr lang="fr-FR" i="1" dirty="0"/>
                  <a:t>      D</a:t>
                </a:r>
                <a:r>
                  <a:rPr lang="fr-FR" i="1" baseline="-25000" dirty="0"/>
                  <a:t>y</a:t>
                </a:r>
                <a:r>
                  <a:rPr lang="fr-FR" i="1" dirty="0"/>
                  <a:t>(z), c(</a:t>
                </a:r>
                <a:r>
                  <a:rPr lang="fr-FR" i="1" dirty="0" err="1"/>
                  <a:t>x,z</a:t>
                </a:r>
                <a:r>
                  <a:rPr lang="fr-FR" i="1" dirty="0"/>
                  <a:t>) + D</a:t>
                </a:r>
                <a:r>
                  <a:rPr lang="fr-FR" i="1" baseline="-25000" dirty="0"/>
                  <a:t>z</a:t>
                </a:r>
                <a:r>
                  <a:rPr lang="fr-FR" i="1" dirty="0"/>
                  <a:t>(z)</a:t>
                </a:r>
                <a:r>
                  <a:rPr lang="fr-FR" dirty="0"/>
                  <a:t>} </a:t>
                </a:r>
              </a:p>
              <a:p>
                <a:pPr algn="just"/>
                <a:r>
                  <a:rPr lang="fr-FR" dirty="0"/>
                  <a:t>= min{2+1 , 7+0} = 3</a:t>
                </a:r>
              </a:p>
            </p:txBody>
          </p:sp>
          <p:sp>
            <p:nvSpPr>
              <p:cNvPr id="472235" name="Line 171"/>
              <p:cNvSpPr>
                <a:spLocks noChangeShapeType="1"/>
              </p:cNvSpPr>
              <p:nvPr/>
            </p:nvSpPr>
            <p:spPr bwMode="auto">
              <a:xfrm flipH="1">
                <a:off x="5703889" y="482600"/>
                <a:ext cx="2586037" cy="133350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8937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 to Infinity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4861" y="1899473"/>
            <a:ext cx="10515600" cy="4351338"/>
          </a:xfrm>
        </p:spPr>
        <p:txBody>
          <a:bodyPr/>
          <a:lstStyle/>
          <a:p>
            <a:r>
              <a:rPr lang="en-US" dirty="0" smtClean="0"/>
              <a:t>DSDV Solves </a:t>
            </a:r>
            <a:r>
              <a:rPr lang="en-US" dirty="0"/>
              <a:t>the Count-to-Infinity problem</a:t>
            </a:r>
          </a:p>
          <a:p>
            <a:r>
              <a:rPr lang="en-US" dirty="0" smtClean="0"/>
              <a:t>What will happen if the link cost changes in DV?</a:t>
            </a:r>
            <a:endParaRPr lang="en-US" dirty="0"/>
          </a:p>
        </p:txBody>
      </p:sp>
      <p:grpSp>
        <p:nvGrpSpPr>
          <p:cNvPr id="4" name="Group 125"/>
          <p:cNvGrpSpPr>
            <a:grpSpLocks/>
          </p:cNvGrpSpPr>
          <p:nvPr/>
        </p:nvGrpSpPr>
        <p:grpSpPr bwMode="auto">
          <a:xfrm>
            <a:off x="3474722" y="3395569"/>
            <a:ext cx="3485977" cy="2338257"/>
            <a:chOff x="2352" y="0"/>
            <a:chExt cx="1376" cy="764"/>
          </a:xfrm>
        </p:grpSpPr>
        <p:sp>
          <p:nvSpPr>
            <p:cNvPr id="5" name="Freeform 126"/>
            <p:cNvSpPr>
              <a:spLocks/>
            </p:cNvSpPr>
            <p:nvPr/>
          </p:nvSpPr>
          <p:spPr bwMode="auto">
            <a:xfrm>
              <a:off x="2352" y="0"/>
              <a:ext cx="1376" cy="764"/>
            </a:xfrm>
            <a:custGeom>
              <a:avLst/>
              <a:gdLst>
                <a:gd name="T0" fmla="*/ 113 w 1376"/>
                <a:gd name="T1" fmla="*/ 348 h 764"/>
                <a:gd name="T2" fmla="*/ 395 w 1376"/>
                <a:gd name="T3" fmla="*/ 162 h 764"/>
                <a:gd name="T4" fmla="*/ 710 w 1376"/>
                <a:gd name="T5" fmla="*/ 9 h 764"/>
                <a:gd name="T6" fmla="*/ 1160 w 1376"/>
                <a:gd name="T7" fmla="*/ 219 h 764"/>
                <a:gd name="T8" fmla="*/ 1367 w 1376"/>
                <a:gd name="T9" fmla="*/ 510 h 764"/>
                <a:gd name="T10" fmla="*/ 1103 w 1376"/>
                <a:gd name="T11" fmla="*/ 726 h 764"/>
                <a:gd name="T12" fmla="*/ 578 w 1376"/>
                <a:gd name="T13" fmla="*/ 738 h 764"/>
                <a:gd name="T14" fmla="*/ 77 w 1376"/>
                <a:gd name="T15" fmla="*/ 630 h 764"/>
                <a:gd name="T16" fmla="*/ 113 w 1376"/>
                <a:gd name="T17" fmla="*/ 348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6" h="764">
                  <a:moveTo>
                    <a:pt x="113" y="348"/>
                  </a:moveTo>
                  <a:cubicBezTo>
                    <a:pt x="166" y="270"/>
                    <a:pt x="296" y="218"/>
                    <a:pt x="395" y="162"/>
                  </a:cubicBezTo>
                  <a:cubicBezTo>
                    <a:pt x="494" y="106"/>
                    <a:pt x="583" y="0"/>
                    <a:pt x="710" y="9"/>
                  </a:cubicBezTo>
                  <a:cubicBezTo>
                    <a:pt x="837" y="18"/>
                    <a:pt x="1051" y="136"/>
                    <a:pt x="1160" y="219"/>
                  </a:cubicBezTo>
                  <a:cubicBezTo>
                    <a:pt x="1269" y="302"/>
                    <a:pt x="1376" y="426"/>
                    <a:pt x="1367" y="510"/>
                  </a:cubicBezTo>
                  <a:cubicBezTo>
                    <a:pt x="1358" y="594"/>
                    <a:pt x="1234" y="688"/>
                    <a:pt x="1103" y="726"/>
                  </a:cubicBezTo>
                  <a:cubicBezTo>
                    <a:pt x="972" y="764"/>
                    <a:pt x="749" y="754"/>
                    <a:pt x="578" y="738"/>
                  </a:cubicBezTo>
                  <a:cubicBezTo>
                    <a:pt x="407" y="722"/>
                    <a:pt x="154" y="695"/>
                    <a:pt x="77" y="630"/>
                  </a:cubicBezTo>
                  <a:cubicBezTo>
                    <a:pt x="0" y="565"/>
                    <a:pt x="60" y="426"/>
                    <a:pt x="113" y="34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127"/>
            <p:cNvGrpSpPr>
              <a:grpSpLocks/>
            </p:cNvGrpSpPr>
            <p:nvPr/>
          </p:nvGrpSpPr>
          <p:grpSpPr bwMode="auto">
            <a:xfrm>
              <a:off x="2448" y="74"/>
              <a:ext cx="1161" cy="585"/>
              <a:chOff x="-17" y="1286"/>
              <a:chExt cx="1161" cy="585"/>
            </a:xfrm>
          </p:grpSpPr>
          <p:sp>
            <p:nvSpPr>
              <p:cNvPr id="7" name="Freeform 128"/>
              <p:cNvSpPr>
                <a:spLocks/>
              </p:cNvSpPr>
              <p:nvPr/>
            </p:nvSpPr>
            <p:spPr bwMode="auto">
              <a:xfrm>
                <a:off x="246" y="1476"/>
                <a:ext cx="222" cy="180"/>
              </a:xfrm>
              <a:custGeom>
                <a:avLst/>
                <a:gdLst>
                  <a:gd name="T0" fmla="*/ 0 w 222"/>
                  <a:gd name="T1" fmla="*/ 180 h 180"/>
                  <a:gd name="T2" fmla="*/ 222 w 222"/>
                  <a:gd name="T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22" h="180">
                    <a:moveTo>
                      <a:pt x="0" y="180"/>
                    </a:moveTo>
                    <a:lnTo>
                      <a:pt x="22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" name="Oval 129"/>
              <p:cNvSpPr>
                <a:spLocks noChangeArrowheads="1"/>
              </p:cNvSpPr>
              <p:nvPr/>
            </p:nvSpPr>
            <p:spPr bwMode="auto">
              <a:xfrm>
                <a:off x="-14" y="171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Line 130"/>
              <p:cNvSpPr>
                <a:spLocks noChangeShapeType="1"/>
              </p:cNvSpPr>
              <p:nvPr/>
            </p:nvSpPr>
            <p:spPr bwMode="auto">
              <a:xfrm>
                <a:off x="-14" y="1705"/>
                <a:ext cx="1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Line 131"/>
              <p:cNvSpPr>
                <a:spLocks noChangeShapeType="1"/>
              </p:cNvSpPr>
              <p:nvPr/>
            </p:nvSpPr>
            <p:spPr bwMode="auto">
              <a:xfrm>
                <a:off x="299" y="1705"/>
                <a:ext cx="1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Rectangle 132"/>
              <p:cNvSpPr>
                <a:spLocks noChangeArrowheads="1"/>
              </p:cNvSpPr>
              <p:nvPr/>
            </p:nvSpPr>
            <p:spPr bwMode="auto">
              <a:xfrm>
                <a:off x="-14" y="1705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Oval 133"/>
              <p:cNvSpPr>
                <a:spLocks noChangeArrowheads="1"/>
              </p:cNvSpPr>
              <p:nvPr/>
            </p:nvSpPr>
            <p:spPr bwMode="auto">
              <a:xfrm>
                <a:off x="-17" y="164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Freeform 134"/>
              <p:cNvSpPr>
                <a:spLocks/>
              </p:cNvSpPr>
              <p:nvPr/>
            </p:nvSpPr>
            <p:spPr bwMode="auto">
              <a:xfrm>
                <a:off x="651" y="1476"/>
                <a:ext cx="216" cy="189"/>
              </a:xfrm>
              <a:custGeom>
                <a:avLst/>
                <a:gdLst>
                  <a:gd name="T0" fmla="*/ 0 w 216"/>
                  <a:gd name="T1" fmla="*/ 0 h 189"/>
                  <a:gd name="T2" fmla="*/ 216 w 216"/>
                  <a:gd name="T3" fmla="*/ 18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16" h="189">
                    <a:moveTo>
                      <a:pt x="0" y="0"/>
                    </a:moveTo>
                    <a:lnTo>
                      <a:pt x="216" y="18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Freeform 135"/>
              <p:cNvSpPr>
                <a:spLocks/>
              </p:cNvSpPr>
              <p:nvPr/>
            </p:nvSpPr>
            <p:spPr bwMode="auto">
              <a:xfrm>
                <a:off x="303" y="1740"/>
                <a:ext cx="540" cy="3"/>
              </a:xfrm>
              <a:custGeom>
                <a:avLst/>
                <a:gdLst>
                  <a:gd name="T0" fmla="*/ 540 w 540"/>
                  <a:gd name="T1" fmla="*/ 3 h 3"/>
                  <a:gd name="T2" fmla="*/ 0 w 540"/>
                  <a:gd name="T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40" h="3">
                    <a:moveTo>
                      <a:pt x="540" y="3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5" name="Group 136"/>
              <p:cNvGrpSpPr>
                <a:grpSpLocks/>
              </p:cNvGrpSpPr>
              <p:nvPr/>
            </p:nvGrpSpPr>
            <p:grpSpPr bwMode="auto">
              <a:xfrm>
                <a:off x="42" y="1598"/>
                <a:ext cx="186" cy="252"/>
                <a:chOff x="2964" y="2429"/>
                <a:chExt cx="187" cy="252"/>
              </a:xfrm>
            </p:grpSpPr>
            <p:sp>
              <p:nvSpPr>
                <p:cNvPr id="37" name="Rectangle 137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" name="Text Box 138"/>
                <p:cNvSpPr txBox="1">
                  <a:spLocks noChangeArrowheads="1"/>
                </p:cNvSpPr>
                <p:nvPr/>
              </p:nvSpPr>
              <p:spPr bwMode="auto">
                <a:xfrm>
                  <a:off x="2964" y="2429"/>
                  <a:ext cx="187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2000"/>
                    <a:t>x</a:t>
                  </a: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" name="Group 139"/>
              <p:cNvGrpSpPr>
                <a:grpSpLocks/>
              </p:cNvGrpSpPr>
              <p:nvPr/>
            </p:nvGrpSpPr>
            <p:grpSpPr bwMode="auto">
              <a:xfrm>
                <a:off x="828" y="1580"/>
                <a:ext cx="316" cy="291"/>
                <a:chOff x="1740" y="2276"/>
                <a:chExt cx="316" cy="291"/>
              </a:xfrm>
            </p:grpSpPr>
            <p:sp>
              <p:nvSpPr>
                <p:cNvPr id="29" name="Oval 140"/>
                <p:cNvSpPr>
                  <a:spLocks noChangeArrowheads="1"/>
                </p:cNvSpPr>
                <p:nvPr/>
              </p:nvSpPr>
              <p:spPr bwMode="auto">
                <a:xfrm>
                  <a:off x="1743" y="2420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" name="Line 141"/>
                <p:cNvSpPr>
                  <a:spLocks noChangeShapeType="1"/>
                </p:cNvSpPr>
                <p:nvPr/>
              </p:nvSpPr>
              <p:spPr bwMode="auto">
                <a:xfrm>
                  <a:off x="1743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" name="Line 142"/>
                <p:cNvSpPr>
                  <a:spLocks noChangeShapeType="1"/>
                </p:cNvSpPr>
                <p:nvPr/>
              </p:nvSpPr>
              <p:spPr bwMode="auto">
                <a:xfrm>
                  <a:off x="2056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" name="Rectangle 143"/>
                <p:cNvSpPr>
                  <a:spLocks noChangeArrowheads="1"/>
                </p:cNvSpPr>
                <p:nvPr/>
              </p:nvSpPr>
              <p:spPr bwMode="auto">
                <a:xfrm>
                  <a:off x="1743" y="2413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" name="Oval 144"/>
                <p:cNvSpPr>
                  <a:spLocks noChangeArrowheads="1"/>
                </p:cNvSpPr>
                <p:nvPr/>
              </p:nvSpPr>
              <p:spPr bwMode="auto">
                <a:xfrm>
                  <a:off x="1740" y="2354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34" name="Group 145"/>
                <p:cNvGrpSpPr>
                  <a:grpSpLocks/>
                </p:cNvGrpSpPr>
                <p:nvPr/>
              </p:nvGrpSpPr>
              <p:grpSpPr bwMode="auto">
                <a:xfrm>
                  <a:off x="1803" y="2276"/>
                  <a:ext cx="193" cy="291"/>
                  <a:chOff x="2961" y="2399"/>
                  <a:chExt cx="194" cy="291"/>
                </a:xfrm>
              </p:grpSpPr>
              <p:sp>
                <p:nvSpPr>
                  <p:cNvPr id="35" name="Rectangle 146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4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" name="Text Box 1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61" y="2399"/>
                    <a:ext cx="194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2400" dirty="0"/>
                      <a:t>z</a:t>
                    </a:r>
                  </a:p>
                </p:txBody>
              </p:sp>
            </p:grpSp>
          </p:grpSp>
          <p:sp>
            <p:nvSpPr>
              <p:cNvPr id="17" name="Text Box 148"/>
              <p:cNvSpPr txBox="1">
                <a:spLocks noChangeArrowheads="1"/>
              </p:cNvSpPr>
              <p:nvPr/>
            </p:nvSpPr>
            <p:spPr bwMode="auto">
              <a:xfrm>
                <a:off x="705" y="1466"/>
                <a:ext cx="190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/>
                  <a:t>1</a:t>
                </a:r>
                <a:endParaRPr lang="en-US" sz="24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" name="Text Box 149"/>
              <p:cNvSpPr txBox="1">
                <a:spLocks noChangeArrowheads="1"/>
              </p:cNvSpPr>
              <p:nvPr/>
            </p:nvSpPr>
            <p:spPr bwMode="auto">
              <a:xfrm>
                <a:off x="226" y="1474"/>
                <a:ext cx="190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/>
                  <a:t>2</a:t>
                </a:r>
                <a:endParaRPr lang="en-US" sz="24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" name="Text Box 150"/>
              <p:cNvSpPr txBox="1">
                <a:spLocks noChangeArrowheads="1"/>
              </p:cNvSpPr>
              <p:nvPr/>
            </p:nvSpPr>
            <p:spPr bwMode="auto">
              <a:xfrm>
                <a:off x="497" y="1730"/>
                <a:ext cx="165" cy="1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/>
                  <a:t>50</a:t>
                </a:r>
                <a:endParaRPr lang="en-US" sz="2400" dirty="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0" name="Group 151"/>
              <p:cNvGrpSpPr>
                <a:grpSpLocks/>
              </p:cNvGrpSpPr>
              <p:nvPr/>
            </p:nvGrpSpPr>
            <p:grpSpPr bwMode="auto">
              <a:xfrm>
                <a:off x="408" y="1286"/>
                <a:ext cx="316" cy="252"/>
                <a:chOff x="1740" y="2306"/>
                <a:chExt cx="316" cy="252"/>
              </a:xfrm>
            </p:grpSpPr>
            <p:sp>
              <p:nvSpPr>
                <p:cNvPr id="21" name="Oval 152"/>
                <p:cNvSpPr>
                  <a:spLocks noChangeArrowheads="1"/>
                </p:cNvSpPr>
                <p:nvPr/>
              </p:nvSpPr>
              <p:spPr bwMode="auto">
                <a:xfrm>
                  <a:off x="1743" y="2420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" name="Line 153"/>
                <p:cNvSpPr>
                  <a:spLocks noChangeShapeType="1"/>
                </p:cNvSpPr>
                <p:nvPr/>
              </p:nvSpPr>
              <p:spPr bwMode="auto">
                <a:xfrm>
                  <a:off x="1743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" name="Line 154"/>
                <p:cNvSpPr>
                  <a:spLocks noChangeShapeType="1"/>
                </p:cNvSpPr>
                <p:nvPr/>
              </p:nvSpPr>
              <p:spPr bwMode="auto">
                <a:xfrm>
                  <a:off x="2056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" name="Rectangle 155"/>
                <p:cNvSpPr>
                  <a:spLocks noChangeArrowheads="1"/>
                </p:cNvSpPr>
                <p:nvPr/>
              </p:nvSpPr>
              <p:spPr bwMode="auto">
                <a:xfrm>
                  <a:off x="1743" y="2413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" name="Oval 156"/>
                <p:cNvSpPr>
                  <a:spLocks noChangeArrowheads="1"/>
                </p:cNvSpPr>
                <p:nvPr/>
              </p:nvSpPr>
              <p:spPr bwMode="auto">
                <a:xfrm>
                  <a:off x="1740" y="2354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6" name="Group 157"/>
                <p:cNvGrpSpPr>
                  <a:grpSpLocks/>
                </p:cNvGrpSpPr>
                <p:nvPr/>
              </p:nvGrpSpPr>
              <p:grpSpPr bwMode="auto">
                <a:xfrm>
                  <a:off x="1805" y="2306"/>
                  <a:ext cx="189" cy="252"/>
                  <a:chOff x="2962" y="2429"/>
                  <a:chExt cx="191" cy="252"/>
                </a:xfrm>
              </p:grpSpPr>
              <p:sp>
                <p:nvSpPr>
                  <p:cNvPr id="27" name="Rectangle 158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4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" name="Text Box 1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62" y="2429"/>
                    <a:ext cx="191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2000"/>
                      <a:t>y</a:t>
                    </a:r>
                    <a:endParaRPr 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</p:grpSp>
      </p:grpSp>
      <p:grpSp>
        <p:nvGrpSpPr>
          <p:cNvPr id="44" name="Group 43"/>
          <p:cNvGrpSpPr/>
          <p:nvPr/>
        </p:nvGrpSpPr>
        <p:grpSpPr>
          <a:xfrm>
            <a:off x="4272747" y="3884786"/>
            <a:ext cx="548485" cy="550937"/>
            <a:chOff x="4272747" y="3884786"/>
            <a:chExt cx="548485" cy="550937"/>
          </a:xfrm>
        </p:grpSpPr>
        <p:sp>
          <p:nvSpPr>
            <p:cNvPr id="39" name="Text Box 149"/>
            <p:cNvSpPr txBox="1">
              <a:spLocks noChangeArrowheads="1"/>
            </p:cNvSpPr>
            <p:nvPr/>
          </p:nvSpPr>
          <p:spPr bwMode="auto">
            <a:xfrm>
              <a:off x="4272747" y="3884786"/>
              <a:ext cx="418704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60</a:t>
              </a:r>
              <a:endParaRPr lang="en-US" sz="2400" dirty="0">
                <a:latin typeface="Times New Roman" panose="02020603050405020304" pitchFamily="18" charset="0"/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>
            <a:xfrm flipH="1">
              <a:off x="4360150" y="4352094"/>
              <a:ext cx="461082" cy="8362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9678411" y="1639026"/>
            <a:ext cx="1498613" cy="1293817"/>
            <a:chOff x="6629400" y="4800600"/>
            <a:chExt cx="1371600" cy="1436132"/>
          </a:xfrm>
        </p:grpSpPr>
        <p:sp>
          <p:nvSpPr>
            <p:cNvPr id="58" name="Line 68"/>
            <p:cNvSpPr>
              <a:spLocks noChangeShapeType="1"/>
            </p:cNvSpPr>
            <p:nvPr/>
          </p:nvSpPr>
          <p:spPr bwMode="auto">
            <a:xfrm>
              <a:off x="6934200" y="49530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9" name="Line 69"/>
            <p:cNvSpPr>
              <a:spLocks noChangeShapeType="1"/>
            </p:cNvSpPr>
            <p:nvPr/>
          </p:nvSpPr>
          <p:spPr bwMode="auto">
            <a:xfrm>
              <a:off x="6629400" y="5181600"/>
              <a:ext cx="1371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0" name="Text Box 70"/>
            <p:cNvSpPr txBox="1">
              <a:spLocks noChangeArrowheads="1"/>
            </p:cNvSpPr>
            <p:nvPr/>
          </p:nvSpPr>
          <p:spPr bwMode="auto">
            <a:xfrm>
              <a:off x="6934201" y="4800600"/>
              <a:ext cx="79701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x   y   z</a:t>
              </a:r>
            </a:p>
          </p:txBody>
        </p:sp>
        <p:sp>
          <p:nvSpPr>
            <p:cNvPr id="61" name="Text Box 71"/>
            <p:cNvSpPr txBox="1">
              <a:spLocks noChangeArrowheads="1"/>
            </p:cNvSpPr>
            <p:nvPr/>
          </p:nvSpPr>
          <p:spPr bwMode="auto">
            <a:xfrm>
              <a:off x="6629400" y="5181600"/>
              <a:ext cx="28405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x</a:t>
              </a:r>
            </a:p>
          </p:txBody>
        </p:sp>
        <p:sp>
          <p:nvSpPr>
            <p:cNvPr id="62" name="Text Box 72"/>
            <p:cNvSpPr txBox="1">
              <a:spLocks noChangeArrowheads="1"/>
            </p:cNvSpPr>
            <p:nvPr/>
          </p:nvSpPr>
          <p:spPr bwMode="auto">
            <a:xfrm>
              <a:off x="6629400" y="5486400"/>
              <a:ext cx="28886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y</a:t>
              </a:r>
            </a:p>
          </p:txBody>
        </p:sp>
        <p:sp>
          <p:nvSpPr>
            <p:cNvPr id="63" name="Text Box 73"/>
            <p:cNvSpPr txBox="1">
              <a:spLocks noChangeArrowheads="1"/>
            </p:cNvSpPr>
            <p:nvPr/>
          </p:nvSpPr>
          <p:spPr bwMode="auto">
            <a:xfrm>
              <a:off x="6629400" y="5791200"/>
              <a:ext cx="27603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z</a:t>
              </a:r>
            </a:p>
          </p:txBody>
        </p:sp>
        <p:sp>
          <p:nvSpPr>
            <p:cNvPr id="64" name="Text Box 74"/>
            <p:cNvSpPr txBox="1">
              <a:spLocks noChangeArrowheads="1"/>
            </p:cNvSpPr>
            <p:nvPr/>
          </p:nvSpPr>
          <p:spPr bwMode="auto">
            <a:xfrm>
              <a:off x="6934201" y="5181600"/>
              <a:ext cx="800219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0  2   3</a:t>
              </a:r>
            </a:p>
          </p:txBody>
        </p:sp>
        <p:sp>
          <p:nvSpPr>
            <p:cNvPr id="69" name="Text Box 110"/>
            <p:cNvSpPr txBox="1">
              <a:spLocks noChangeArrowheads="1"/>
            </p:cNvSpPr>
            <p:nvPr/>
          </p:nvSpPr>
          <p:spPr bwMode="auto">
            <a:xfrm>
              <a:off x="6934201" y="5867400"/>
              <a:ext cx="800219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3  1   0</a:t>
              </a:r>
            </a:p>
          </p:txBody>
        </p:sp>
        <p:sp>
          <p:nvSpPr>
            <p:cNvPr id="70" name="Text Box 111"/>
            <p:cNvSpPr txBox="1">
              <a:spLocks noChangeArrowheads="1"/>
            </p:cNvSpPr>
            <p:nvPr/>
          </p:nvSpPr>
          <p:spPr bwMode="auto">
            <a:xfrm>
              <a:off x="6934201" y="5486400"/>
              <a:ext cx="800219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2  0   1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9685504" y="3519572"/>
            <a:ext cx="1498613" cy="1293817"/>
            <a:chOff x="6629400" y="4800600"/>
            <a:chExt cx="1371600" cy="1436132"/>
          </a:xfrm>
        </p:grpSpPr>
        <p:sp>
          <p:nvSpPr>
            <p:cNvPr id="73" name="Line 68"/>
            <p:cNvSpPr>
              <a:spLocks noChangeShapeType="1"/>
            </p:cNvSpPr>
            <p:nvPr/>
          </p:nvSpPr>
          <p:spPr bwMode="auto">
            <a:xfrm>
              <a:off x="6934200" y="49530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4" name="Line 69"/>
            <p:cNvSpPr>
              <a:spLocks noChangeShapeType="1"/>
            </p:cNvSpPr>
            <p:nvPr/>
          </p:nvSpPr>
          <p:spPr bwMode="auto">
            <a:xfrm>
              <a:off x="6629400" y="5181600"/>
              <a:ext cx="1371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5" name="Text Box 70"/>
            <p:cNvSpPr txBox="1">
              <a:spLocks noChangeArrowheads="1"/>
            </p:cNvSpPr>
            <p:nvPr/>
          </p:nvSpPr>
          <p:spPr bwMode="auto">
            <a:xfrm>
              <a:off x="6934201" y="4800600"/>
              <a:ext cx="79701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x   y   z</a:t>
              </a:r>
            </a:p>
          </p:txBody>
        </p:sp>
        <p:sp>
          <p:nvSpPr>
            <p:cNvPr id="76" name="Text Box 71"/>
            <p:cNvSpPr txBox="1">
              <a:spLocks noChangeArrowheads="1"/>
            </p:cNvSpPr>
            <p:nvPr/>
          </p:nvSpPr>
          <p:spPr bwMode="auto">
            <a:xfrm>
              <a:off x="6629400" y="5181600"/>
              <a:ext cx="28405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x</a:t>
              </a:r>
            </a:p>
          </p:txBody>
        </p:sp>
        <p:sp>
          <p:nvSpPr>
            <p:cNvPr id="77" name="Text Box 72"/>
            <p:cNvSpPr txBox="1">
              <a:spLocks noChangeArrowheads="1"/>
            </p:cNvSpPr>
            <p:nvPr/>
          </p:nvSpPr>
          <p:spPr bwMode="auto">
            <a:xfrm>
              <a:off x="6629400" y="5486400"/>
              <a:ext cx="28886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y</a:t>
              </a:r>
            </a:p>
          </p:txBody>
        </p:sp>
        <p:sp>
          <p:nvSpPr>
            <p:cNvPr id="78" name="Text Box 73"/>
            <p:cNvSpPr txBox="1">
              <a:spLocks noChangeArrowheads="1"/>
            </p:cNvSpPr>
            <p:nvPr/>
          </p:nvSpPr>
          <p:spPr bwMode="auto">
            <a:xfrm>
              <a:off x="6629400" y="5791200"/>
              <a:ext cx="27603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z</a:t>
              </a:r>
            </a:p>
          </p:txBody>
        </p:sp>
        <p:sp>
          <p:nvSpPr>
            <p:cNvPr id="79" name="Text Box 74"/>
            <p:cNvSpPr txBox="1">
              <a:spLocks noChangeArrowheads="1"/>
            </p:cNvSpPr>
            <p:nvPr/>
          </p:nvSpPr>
          <p:spPr bwMode="auto">
            <a:xfrm>
              <a:off x="6934201" y="5181600"/>
              <a:ext cx="800219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0  2   3</a:t>
              </a:r>
            </a:p>
          </p:txBody>
        </p:sp>
        <p:sp>
          <p:nvSpPr>
            <p:cNvPr id="80" name="Text Box 110"/>
            <p:cNvSpPr txBox="1">
              <a:spLocks noChangeArrowheads="1"/>
            </p:cNvSpPr>
            <p:nvPr/>
          </p:nvSpPr>
          <p:spPr bwMode="auto">
            <a:xfrm>
              <a:off x="6934201" y="5867400"/>
              <a:ext cx="800219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3  1   0</a:t>
              </a:r>
            </a:p>
          </p:txBody>
        </p:sp>
        <p:sp>
          <p:nvSpPr>
            <p:cNvPr id="81" name="Text Box 111"/>
            <p:cNvSpPr txBox="1">
              <a:spLocks noChangeArrowheads="1"/>
            </p:cNvSpPr>
            <p:nvPr/>
          </p:nvSpPr>
          <p:spPr bwMode="auto">
            <a:xfrm>
              <a:off x="6934201" y="5486400"/>
              <a:ext cx="732397" cy="4099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4</a:t>
              </a:r>
              <a:r>
                <a:rPr lang="en-US" dirty="0" smtClean="0"/>
                <a:t>  </a:t>
              </a:r>
              <a:r>
                <a:rPr lang="en-US" dirty="0"/>
                <a:t>0   1</a:t>
              </a:r>
            </a:p>
          </p:txBody>
        </p:sp>
      </p:grpSp>
      <p:sp>
        <p:nvSpPr>
          <p:cNvPr id="40" name="Down Arrow 39"/>
          <p:cNvSpPr/>
          <p:nvPr/>
        </p:nvSpPr>
        <p:spPr>
          <a:xfrm>
            <a:off x="10209007" y="2960449"/>
            <a:ext cx="322729" cy="48891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Group 81"/>
          <p:cNvGrpSpPr/>
          <p:nvPr/>
        </p:nvGrpSpPr>
        <p:grpSpPr>
          <a:xfrm>
            <a:off x="9685504" y="5294358"/>
            <a:ext cx="1498613" cy="1330416"/>
            <a:chOff x="6629400" y="4800600"/>
            <a:chExt cx="1371600" cy="1476757"/>
          </a:xfrm>
        </p:grpSpPr>
        <p:sp>
          <p:nvSpPr>
            <p:cNvPr id="83" name="Line 68"/>
            <p:cNvSpPr>
              <a:spLocks noChangeShapeType="1"/>
            </p:cNvSpPr>
            <p:nvPr/>
          </p:nvSpPr>
          <p:spPr bwMode="auto">
            <a:xfrm>
              <a:off x="6934200" y="49530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4" name="Line 69"/>
            <p:cNvSpPr>
              <a:spLocks noChangeShapeType="1"/>
            </p:cNvSpPr>
            <p:nvPr/>
          </p:nvSpPr>
          <p:spPr bwMode="auto">
            <a:xfrm>
              <a:off x="6629400" y="5181600"/>
              <a:ext cx="1371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5" name="Text Box 70"/>
            <p:cNvSpPr txBox="1">
              <a:spLocks noChangeArrowheads="1"/>
            </p:cNvSpPr>
            <p:nvPr/>
          </p:nvSpPr>
          <p:spPr bwMode="auto">
            <a:xfrm>
              <a:off x="6934201" y="4800600"/>
              <a:ext cx="79701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x   y   z</a:t>
              </a:r>
            </a:p>
          </p:txBody>
        </p:sp>
        <p:sp>
          <p:nvSpPr>
            <p:cNvPr id="86" name="Text Box 71"/>
            <p:cNvSpPr txBox="1">
              <a:spLocks noChangeArrowheads="1"/>
            </p:cNvSpPr>
            <p:nvPr/>
          </p:nvSpPr>
          <p:spPr bwMode="auto">
            <a:xfrm>
              <a:off x="6629400" y="5181600"/>
              <a:ext cx="28405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x</a:t>
              </a:r>
            </a:p>
          </p:txBody>
        </p:sp>
        <p:sp>
          <p:nvSpPr>
            <p:cNvPr id="87" name="Text Box 72"/>
            <p:cNvSpPr txBox="1">
              <a:spLocks noChangeArrowheads="1"/>
            </p:cNvSpPr>
            <p:nvPr/>
          </p:nvSpPr>
          <p:spPr bwMode="auto">
            <a:xfrm>
              <a:off x="6629400" y="5486400"/>
              <a:ext cx="28886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y</a:t>
              </a:r>
            </a:p>
          </p:txBody>
        </p:sp>
        <p:sp>
          <p:nvSpPr>
            <p:cNvPr id="88" name="Text Box 73"/>
            <p:cNvSpPr txBox="1">
              <a:spLocks noChangeArrowheads="1"/>
            </p:cNvSpPr>
            <p:nvPr/>
          </p:nvSpPr>
          <p:spPr bwMode="auto">
            <a:xfrm>
              <a:off x="6629400" y="5791200"/>
              <a:ext cx="27603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z</a:t>
              </a:r>
            </a:p>
          </p:txBody>
        </p:sp>
        <p:sp>
          <p:nvSpPr>
            <p:cNvPr id="89" name="Text Box 74"/>
            <p:cNvSpPr txBox="1">
              <a:spLocks noChangeArrowheads="1"/>
            </p:cNvSpPr>
            <p:nvPr/>
          </p:nvSpPr>
          <p:spPr bwMode="auto">
            <a:xfrm>
              <a:off x="6934201" y="5181600"/>
              <a:ext cx="800219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0  2   3</a:t>
              </a:r>
            </a:p>
          </p:txBody>
        </p:sp>
        <p:sp>
          <p:nvSpPr>
            <p:cNvPr id="90" name="Text Box 110"/>
            <p:cNvSpPr txBox="1">
              <a:spLocks noChangeArrowheads="1"/>
            </p:cNvSpPr>
            <p:nvPr/>
          </p:nvSpPr>
          <p:spPr bwMode="auto">
            <a:xfrm>
              <a:off x="6934201" y="5867400"/>
              <a:ext cx="732397" cy="4099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5</a:t>
              </a:r>
              <a:r>
                <a:rPr lang="en-US" dirty="0" smtClean="0"/>
                <a:t>  </a:t>
              </a:r>
              <a:r>
                <a:rPr lang="en-US" dirty="0"/>
                <a:t>1   0</a:t>
              </a:r>
            </a:p>
          </p:txBody>
        </p:sp>
        <p:sp>
          <p:nvSpPr>
            <p:cNvPr id="91" name="Text Box 111"/>
            <p:cNvSpPr txBox="1">
              <a:spLocks noChangeArrowheads="1"/>
            </p:cNvSpPr>
            <p:nvPr/>
          </p:nvSpPr>
          <p:spPr bwMode="auto">
            <a:xfrm>
              <a:off x="6934201" y="5486400"/>
              <a:ext cx="732397" cy="4099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4</a:t>
              </a:r>
              <a:r>
                <a:rPr lang="en-US" dirty="0" smtClean="0"/>
                <a:t>  </a:t>
              </a:r>
              <a:r>
                <a:rPr lang="en-US" dirty="0"/>
                <a:t>0   1</a:t>
              </a:r>
            </a:p>
          </p:txBody>
        </p:sp>
      </p:grpSp>
      <p:sp>
        <p:nvSpPr>
          <p:cNvPr id="92" name="Down Arrow 91"/>
          <p:cNvSpPr/>
          <p:nvPr/>
        </p:nvSpPr>
        <p:spPr>
          <a:xfrm>
            <a:off x="10209007" y="4833445"/>
            <a:ext cx="322729" cy="48891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9262343" y="1667429"/>
            <a:ext cx="1151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 table</a:t>
            </a:r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9219303" y="3540639"/>
            <a:ext cx="1151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 table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9262343" y="5315893"/>
            <a:ext cx="1151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dirty="0" smtClean="0"/>
              <a:t>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14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4497"/>
            <a:ext cx="10515600" cy="1460500"/>
          </a:xfrm>
        </p:spPr>
        <p:txBody>
          <a:bodyPr>
            <a:normAutofit fontScale="90000"/>
          </a:bodyPr>
          <a:lstStyle/>
          <a:p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smtClean="0">
                <a:solidFill>
                  <a:schemeClr val="tx1">
                    <a:lumMod val="50000"/>
                  </a:schemeClr>
                </a:solidFill>
              </a:rPr>
              <a:t>Table 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</a:rPr>
              <a:t>Driven </a:t>
            </a:r>
            <a:r>
              <a:rPr lang="en-US" sz="2200" dirty="0" smtClean="0">
                <a:solidFill>
                  <a:schemeClr val="tx1">
                    <a:lumMod val="50000"/>
                  </a:schemeClr>
                </a:solidFill>
              </a:rPr>
              <a:t>Protocols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dirty="0"/>
              <a:t>DSDV : Destination Sequenced Distance-Vector Routing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02997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Routing Table: </a:t>
            </a:r>
          </a:p>
          <a:p>
            <a:pPr lvl="1"/>
            <a:r>
              <a:rPr lang="en-US" dirty="0" smtClean="0"/>
              <a:t>Records all of the possible destination in the network and number of hops to each destination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Avoiding Routing Loops</a:t>
            </a:r>
          </a:p>
          <a:p>
            <a:pPr lvl="1"/>
            <a:r>
              <a:rPr lang="en-US" dirty="0" smtClean="0"/>
              <a:t>Sequence number per entry</a:t>
            </a:r>
          </a:p>
          <a:p>
            <a:pPr marL="457200" lvl="1" indent="0">
              <a:buNone/>
            </a:pPr>
            <a:endParaRPr lang="en-US" sz="3600" dirty="0" smtClean="0"/>
          </a:p>
          <a:p>
            <a:r>
              <a:rPr lang="en-US" dirty="0" smtClean="0"/>
              <a:t>Reducing size of route updates</a:t>
            </a:r>
          </a:p>
          <a:p>
            <a:pPr lvl="1"/>
            <a:r>
              <a:rPr lang="en-US" dirty="0" smtClean="0"/>
              <a:t>Full dump packet: Transmitted infrequently.</a:t>
            </a:r>
          </a:p>
          <a:p>
            <a:pPr lvl="1"/>
            <a:r>
              <a:rPr lang="en-US" dirty="0" smtClean="0"/>
              <a:t>Incremental packet: Smaller, requires additional table 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28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solidFill>
                  <a:schemeClr val="tx1">
                    <a:lumMod val="50000"/>
                  </a:schemeClr>
                </a:solidFill>
              </a:rPr>
              <a:t>Table Driven Protocols 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dirty="0" smtClean="0"/>
              <a:t>CGSR </a:t>
            </a:r>
            <a:r>
              <a:rPr lang="en-US" dirty="0"/>
              <a:t>: </a:t>
            </a:r>
            <a:r>
              <a:rPr lang="en-US" dirty="0" err="1" smtClean="0"/>
              <a:t>Clusterhead</a:t>
            </a:r>
            <a:r>
              <a:rPr lang="en-US" dirty="0" smtClean="0"/>
              <a:t> Gateway Switch Routing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Difference with DSDV</a:t>
            </a:r>
          </a:p>
          <a:p>
            <a:pPr lvl="1"/>
            <a:r>
              <a:rPr lang="en-US" dirty="0" smtClean="0"/>
              <a:t>Addressing</a:t>
            </a:r>
          </a:p>
          <a:p>
            <a:pPr lvl="1"/>
            <a:r>
              <a:rPr lang="en-US" dirty="0" smtClean="0"/>
              <a:t>Cluster-Head to gateway routing</a:t>
            </a:r>
          </a:p>
          <a:p>
            <a:pPr lvl="1"/>
            <a:r>
              <a:rPr lang="en-US" dirty="0" smtClean="0"/>
              <a:t>Cluster member table &amp; Routing table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Cluster Head Selection Algorithm</a:t>
            </a:r>
          </a:p>
          <a:p>
            <a:pPr lvl="1"/>
            <a:r>
              <a:rPr lang="en-US" dirty="0" smtClean="0"/>
              <a:t>Least Cluster Change Algorithm</a:t>
            </a:r>
          </a:p>
          <a:p>
            <a:r>
              <a:rPr lang="en-US" dirty="0" smtClean="0"/>
              <a:t>Tables:</a:t>
            </a:r>
          </a:p>
          <a:p>
            <a:pPr lvl="1"/>
            <a:r>
              <a:rPr lang="en-US" dirty="0" smtClean="0"/>
              <a:t>Cluster member table: destination cluster head</a:t>
            </a:r>
          </a:p>
          <a:p>
            <a:pPr lvl="1"/>
            <a:r>
              <a:rPr lang="en-US" dirty="0" smtClean="0"/>
              <a:t>Routing table: Next hop to reach the selected cluster head</a:t>
            </a:r>
          </a:p>
          <a:p>
            <a:pPr lvl="1"/>
            <a:endParaRPr lang="en-US" dirty="0"/>
          </a:p>
        </p:txBody>
      </p:sp>
      <p:cxnSp>
        <p:nvCxnSpPr>
          <p:cNvPr id="24" name="Straight Arrow Connector 23"/>
          <p:cNvCxnSpPr>
            <a:stCxn id="9" idx="6"/>
            <a:endCxn id="12" idx="3"/>
          </p:cNvCxnSpPr>
          <p:nvPr/>
        </p:nvCxnSpPr>
        <p:spPr>
          <a:xfrm>
            <a:off x="6347005" y="3817453"/>
            <a:ext cx="430898" cy="48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2" idx="6"/>
            <a:endCxn id="13" idx="2"/>
          </p:cNvCxnSpPr>
          <p:nvPr/>
        </p:nvCxnSpPr>
        <p:spPr>
          <a:xfrm flipV="1">
            <a:off x="6998277" y="3486238"/>
            <a:ext cx="321399" cy="2513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3" idx="6"/>
            <a:endCxn id="14" idx="2"/>
          </p:cNvCxnSpPr>
          <p:nvPr/>
        </p:nvCxnSpPr>
        <p:spPr>
          <a:xfrm flipV="1">
            <a:off x="7577860" y="3205095"/>
            <a:ext cx="482195" cy="2811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4" idx="6"/>
            <a:endCxn id="17" idx="2"/>
          </p:cNvCxnSpPr>
          <p:nvPr/>
        </p:nvCxnSpPr>
        <p:spPr>
          <a:xfrm>
            <a:off x="8318239" y="3205095"/>
            <a:ext cx="356795" cy="2189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7" idx="6"/>
            <a:endCxn id="19" idx="2"/>
          </p:cNvCxnSpPr>
          <p:nvPr/>
        </p:nvCxnSpPr>
        <p:spPr>
          <a:xfrm>
            <a:off x="8933218" y="3424017"/>
            <a:ext cx="425762" cy="3135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9" idx="6"/>
            <a:endCxn id="20" idx="2"/>
          </p:cNvCxnSpPr>
          <p:nvPr/>
        </p:nvCxnSpPr>
        <p:spPr>
          <a:xfrm flipV="1">
            <a:off x="9617164" y="3382157"/>
            <a:ext cx="340145" cy="3554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0" idx="7"/>
            <a:endCxn id="21" idx="3"/>
          </p:cNvCxnSpPr>
          <p:nvPr/>
        </p:nvCxnSpPr>
        <p:spPr>
          <a:xfrm flipV="1">
            <a:off x="10177683" y="2947784"/>
            <a:ext cx="286073" cy="3496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1" idx="6"/>
            <a:endCxn id="22" idx="0"/>
          </p:cNvCxnSpPr>
          <p:nvPr/>
        </p:nvCxnSpPr>
        <p:spPr>
          <a:xfrm>
            <a:off x="10684130" y="2863041"/>
            <a:ext cx="220374" cy="3980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/>
          <p:cNvGrpSpPr/>
          <p:nvPr/>
        </p:nvGrpSpPr>
        <p:grpSpPr>
          <a:xfrm>
            <a:off x="5916699" y="2282412"/>
            <a:ext cx="5585012" cy="2257313"/>
            <a:chOff x="5916699" y="2282412"/>
            <a:chExt cx="5585012" cy="2257313"/>
          </a:xfrm>
        </p:grpSpPr>
        <p:grpSp>
          <p:nvGrpSpPr>
            <p:cNvPr id="62" name="Group 61"/>
            <p:cNvGrpSpPr/>
            <p:nvPr/>
          </p:nvGrpSpPr>
          <p:grpSpPr>
            <a:xfrm>
              <a:off x="5916699" y="2282412"/>
              <a:ext cx="5585012" cy="2257313"/>
              <a:chOff x="5916699" y="2282412"/>
              <a:chExt cx="5585012" cy="2257313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5916699" y="2743198"/>
                <a:ext cx="1957892" cy="1796527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7069560" y="2394372"/>
                <a:ext cx="1957892" cy="1796527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8597146" y="2743197"/>
                <a:ext cx="1957892" cy="1796527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9543819" y="2282412"/>
                <a:ext cx="1957892" cy="1796527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088821" y="3697609"/>
                <a:ext cx="258184" cy="23968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6766553" y="4059585"/>
                <a:ext cx="258184" cy="23968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6609671" y="3041860"/>
                <a:ext cx="258184" cy="23968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6740093" y="3617726"/>
                <a:ext cx="258184" cy="239688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7319676" y="3366394"/>
                <a:ext cx="258184" cy="23968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8060055" y="3085251"/>
                <a:ext cx="258184" cy="239688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7977684" y="2697918"/>
                <a:ext cx="258184" cy="23968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8026094" y="3804342"/>
                <a:ext cx="258184" cy="23968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8675034" y="3304173"/>
                <a:ext cx="258184" cy="23968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9103651" y="3935941"/>
                <a:ext cx="258184" cy="23968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9358980" y="3617726"/>
                <a:ext cx="258184" cy="239688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9957309" y="3262313"/>
                <a:ext cx="258184" cy="23968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10425946" y="2743197"/>
                <a:ext cx="258184" cy="239688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0775412" y="3261108"/>
                <a:ext cx="258184" cy="23968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3" name="TextBox 62"/>
            <p:cNvSpPr txBox="1"/>
            <p:nvPr/>
          </p:nvSpPr>
          <p:spPr>
            <a:xfrm>
              <a:off x="6088660" y="3613677"/>
              <a:ext cx="419541" cy="381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</a:t>
              </a:r>
              <a:endParaRPr lang="en-US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0770352" y="3205095"/>
              <a:ext cx="419541" cy="381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10402462" y="4733365"/>
            <a:ext cx="2295925" cy="1477328"/>
            <a:chOff x="6379109" y="4883972"/>
            <a:chExt cx="2295925" cy="1477328"/>
          </a:xfrm>
        </p:grpSpPr>
        <p:sp>
          <p:nvSpPr>
            <p:cNvPr id="66" name="TextBox 65"/>
            <p:cNvSpPr txBox="1"/>
            <p:nvPr/>
          </p:nvSpPr>
          <p:spPr>
            <a:xfrm>
              <a:off x="6609671" y="4883972"/>
              <a:ext cx="206536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Cluster Head</a:t>
              </a:r>
            </a:p>
            <a:p>
              <a:endParaRPr lang="en-US" dirty="0" smtClean="0"/>
            </a:p>
            <a:p>
              <a:r>
                <a:rPr lang="en-US" dirty="0" smtClean="0"/>
                <a:t>Gateway Node</a:t>
              </a:r>
            </a:p>
            <a:p>
              <a:endParaRPr lang="en-US" dirty="0" smtClean="0"/>
            </a:p>
            <a:p>
              <a:r>
                <a:rPr lang="en-US" dirty="0" smtClean="0"/>
                <a:t>Node</a:t>
              </a:r>
              <a:endParaRPr lang="en-US" dirty="0"/>
            </a:p>
          </p:txBody>
        </p:sp>
        <p:sp>
          <p:nvSpPr>
            <p:cNvPr id="67" name="Oval 66"/>
            <p:cNvSpPr/>
            <p:nvPr/>
          </p:nvSpPr>
          <p:spPr>
            <a:xfrm>
              <a:off x="6379109" y="4973783"/>
              <a:ext cx="258184" cy="205472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6379109" y="5483979"/>
              <a:ext cx="258184" cy="23968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6379109" y="6052727"/>
              <a:ext cx="258184" cy="239688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4123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9268"/>
            <a:ext cx="10515600" cy="1325563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tx1">
                    <a:lumMod val="50000"/>
                  </a:schemeClr>
                </a:solidFill>
              </a:rPr>
              <a:t>Table Driven Protocols 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dirty="0" smtClean="0"/>
              <a:t>WRP: Wireless Routing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4336111" cy="4023360"/>
          </a:xfrm>
        </p:spPr>
        <p:txBody>
          <a:bodyPr>
            <a:normAutofit/>
          </a:bodyPr>
          <a:lstStyle/>
          <a:p>
            <a:r>
              <a:rPr lang="en-US" dirty="0" smtClean="0"/>
              <a:t>Belongs to the class of </a:t>
            </a:r>
            <a:r>
              <a:rPr lang="en-US" dirty="0" smtClean="0"/>
              <a:t>Path-Finding Algorithm</a:t>
            </a:r>
            <a:endParaRPr lang="en-US" dirty="0" smtClean="0"/>
          </a:p>
          <a:p>
            <a:r>
              <a:rPr lang="en-US" dirty="0" smtClean="0"/>
              <a:t>Ensure </a:t>
            </a:r>
            <a:r>
              <a:rPr lang="en-US" dirty="0"/>
              <a:t>reliable message exchange.</a:t>
            </a:r>
            <a:endParaRPr lang="en-US" dirty="0" smtClean="0"/>
          </a:p>
          <a:p>
            <a:r>
              <a:rPr lang="en-US" dirty="0" smtClean="0"/>
              <a:t>Each node maintains four tables</a:t>
            </a:r>
          </a:p>
          <a:p>
            <a:r>
              <a:rPr lang="en-US" dirty="0" smtClean="0"/>
              <a:t>Reduced route setup time</a:t>
            </a:r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064214"/>
              </p:ext>
            </p:extLst>
          </p:nvPr>
        </p:nvGraphicFramePr>
        <p:xfrm>
          <a:off x="5443370" y="1845734"/>
          <a:ext cx="5812716" cy="43514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8429"/>
                <a:gridCol w="4394287"/>
              </a:tblGrid>
              <a:tr h="306593">
                <a:tc>
                  <a:txBody>
                    <a:bodyPr/>
                    <a:lstStyle/>
                    <a:p>
                      <a:r>
                        <a:rPr lang="en-US" dirty="0" smtClean="0"/>
                        <a:t>Table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Contents</a:t>
                      </a:r>
                      <a:endParaRPr lang="en-US" dirty="0"/>
                    </a:p>
                  </a:txBody>
                  <a:tcPr/>
                </a:tc>
              </a:tr>
              <a:tr h="7664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Distance Table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network view of the neighbors of a node, distance and the penultimate node for a particular destination</a:t>
                      </a:r>
                      <a:endParaRPr lang="en-US" sz="1400" dirty="0"/>
                    </a:p>
                  </a:txBody>
                  <a:tcPr/>
                </a:tc>
              </a:tr>
              <a:tr h="99642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Routing table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up-to-date view of the network for all known destinations; distance to a destination node, the previous and next nodes along the route, and is tagged to identify the route's state</a:t>
                      </a:r>
                      <a:endParaRPr lang="en-US" sz="1400" dirty="0"/>
                    </a:p>
                  </a:txBody>
                  <a:tcPr/>
                </a:tc>
              </a:tr>
              <a:tr h="122637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Link-Cost table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Cost of relaying messages through each link, number of update periods passed since the last successful update received, used to detect links breaks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</a:tr>
              <a:tr h="99642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Message retransmission list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sequence number, retransmission counter, acknowledgement-required flag vector, list of updates sent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277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4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2682</TotalTime>
  <Words>1848</Words>
  <Application>Microsoft Office PowerPoint</Application>
  <PresentationFormat>Widescreen</PresentationFormat>
  <Paragraphs>529</Paragraphs>
  <Slides>32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32</vt:i4>
      </vt:variant>
    </vt:vector>
  </HeadingPairs>
  <TitlesOfParts>
    <vt:vector size="45" baseType="lpstr">
      <vt:lpstr>新細明體</vt:lpstr>
      <vt:lpstr>Arial</vt:lpstr>
      <vt:lpstr>Calibri</vt:lpstr>
      <vt:lpstr>Calibri Light</vt:lpstr>
      <vt:lpstr>Cambria Math</vt:lpstr>
      <vt:lpstr>Courier New</vt:lpstr>
      <vt:lpstr>Times</vt:lpstr>
      <vt:lpstr>Times New Roman</vt:lpstr>
      <vt:lpstr>Wingdings</vt:lpstr>
      <vt:lpstr>Retrospect</vt:lpstr>
      <vt:lpstr>Office Theme</vt:lpstr>
      <vt:lpstr>1_Office Theme</vt:lpstr>
      <vt:lpstr>2_Office Theme</vt:lpstr>
      <vt:lpstr>CS 525 A Review of Current Routing Protocols  for  Ad Hoc Mobile Wireless Networks  Elizabeth M Royer, University of California, Santa Barbara Chai-Keong Toh, Georgia Institute of Technology IEEE Personal Communications • April 1999 </vt:lpstr>
      <vt:lpstr>Wireless Ad Hoc Network</vt:lpstr>
      <vt:lpstr>Ad Hoc Routing Protocols</vt:lpstr>
      <vt:lpstr>Table Driven Protocols  DSDV : Destination Sequenced Distance-Vector Routing </vt:lpstr>
      <vt:lpstr>PowerPoint Presentation</vt:lpstr>
      <vt:lpstr>Count to Infinity Problem</vt:lpstr>
      <vt:lpstr>  Table Driven Protocols DSDV : Destination Sequenced Distance-Vector Routing </vt:lpstr>
      <vt:lpstr>Table Driven Protocols  CGSR : Clusterhead Gateway Switch Routing</vt:lpstr>
      <vt:lpstr>Table Driven Protocols  WRP: Wireless Routing Protocol</vt:lpstr>
      <vt:lpstr>Table Driven Protocols  WRP: Wireless Routing Protocol</vt:lpstr>
      <vt:lpstr>PowerPoint Presentation</vt:lpstr>
      <vt:lpstr>Table-Driven Protocol</vt:lpstr>
      <vt:lpstr>Source Initiated On-Demand Protocols</vt:lpstr>
      <vt:lpstr> On-Demand Protocols Ad Hoc On-Demand Distance Vector Routing Route Discovery</vt:lpstr>
      <vt:lpstr> On-Demand Protocols Ad Hoc On-Demand Distance Vector Routing Route Reply</vt:lpstr>
      <vt:lpstr> On-Demand Protocols Ad Hoc On-Demand Distance Vector Routing Route Maintenance</vt:lpstr>
      <vt:lpstr> On-Demand Protocols Dynamic Source Routing Route discovery</vt:lpstr>
      <vt:lpstr> On-Demand Protocols Dynamic Source Routing Route Reply</vt:lpstr>
      <vt:lpstr> On-Demand Protocols Dynamic Source Routing Route Maintenance</vt:lpstr>
      <vt:lpstr>On-Demand Protocols TORA: Temporally Ordered Routing Algorithm</vt:lpstr>
      <vt:lpstr>On-Demand Protocols Temporally Ordered Routing Algorithm</vt:lpstr>
      <vt:lpstr>On-Demand Protocols Temporally Ordered Routing Algorithm Route Request</vt:lpstr>
      <vt:lpstr>On-Demand Protocols Temporally Ordered Routing Algorithm Route Reply</vt:lpstr>
      <vt:lpstr>On-Demand Protocols Temporally Ordered Routing Algorithm Route Maintenance</vt:lpstr>
      <vt:lpstr>On-Demand Protocols  Associativity-based routing</vt:lpstr>
      <vt:lpstr>On-Demand Protocols  Associativity-based routing Route discovery</vt:lpstr>
      <vt:lpstr>On-Demand Protocols  Associativity-based routing Route Reconstruction &amp; Deletion</vt:lpstr>
      <vt:lpstr>Signal Stability Routing</vt:lpstr>
      <vt:lpstr>On-Demand Protocols</vt:lpstr>
      <vt:lpstr>Table-Driven VS On-Demand</vt:lpstr>
      <vt:lpstr>Discussion</vt:lpstr>
      <vt:lpstr>Discussion (Piazza) [1.00 PM]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525 </dc:title>
  <dc:creator>persia</dc:creator>
  <cp:lastModifiedBy>persia</cp:lastModifiedBy>
  <cp:revision>469</cp:revision>
  <dcterms:created xsi:type="dcterms:W3CDTF">2015-03-08T18:34:23Z</dcterms:created>
  <dcterms:modified xsi:type="dcterms:W3CDTF">2015-03-12T19:48:23Z</dcterms:modified>
</cp:coreProperties>
</file>