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72" r:id="rId5"/>
    <p:sldId id="258" r:id="rId6"/>
    <p:sldId id="269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2" r:id="rId15"/>
    <p:sldId id="267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100" autoAdjust="0"/>
  </p:normalViewPr>
  <p:slideViewPr>
    <p:cSldViewPr snapToGrid="0">
      <p:cViewPr varScale="1">
        <p:scale>
          <a:sx n="63" d="100"/>
          <a:sy n="63" d="100"/>
        </p:scale>
        <p:origin x="14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28D43-E71F-4685-901F-F5D12B36EB27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5CEC3-E4F7-4123-AB8F-75F292B2C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3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Brief the experiment setup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Selecting an appropriate workload to evaluate a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PAST is difficult, since workload traces for existing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peer-to-peer systems are not available and relatively little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 about their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88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</a:t>
            </a:r>
            <a:r>
              <a:rPr lang="en-US" baseline="0" dirty="0" smtClean="0"/>
              <a:t> the graph</a:t>
            </a:r>
            <a:br>
              <a:rPr lang="en-US" baseline="0" dirty="0" smtClean="0"/>
            </a:br>
            <a:r>
              <a:rPr lang="en-US" baseline="0" dirty="0" smtClean="0"/>
              <a:t>- the ideal threshold for primary and diversion replicas are experimentally achieved by varying them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But works well for small files only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Dataset does not reflect all possible challenges that could arise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</a:t>
            </a:r>
            <a:r>
              <a:rPr lang="en-US" baseline="0" dirty="0" smtClean="0"/>
              <a:t> the graph</a:t>
            </a:r>
            <a:endParaRPr lang="en-US" dirty="0" smtClean="0"/>
          </a:p>
          <a:p>
            <a:r>
              <a:rPr lang="en-US" dirty="0" smtClean="0"/>
              <a:t>- This is pretty</a:t>
            </a:r>
            <a:r>
              <a:rPr lang="en-US" baseline="0" dirty="0" smtClean="0"/>
              <a:t> straightforward as, higher utilization means many failures and hence more redirects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6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graph</a:t>
            </a:r>
          </a:p>
          <a:p>
            <a:r>
              <a:rPr lang="en-US" baseline="0" dirty="0" smtClean="0"/>
              <a:t>- How it achieves so good utilization? But not for large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08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GD policy and reason why better</a:t>
            </a:r>
            <a:r>
              <a:rPr lang="en-US" baseline="0" dirty="0" smtClean="0"/>
              <a:t> than LRU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9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Explain no caching line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Why</a:t>
            </a:r>
            <a:r>
              <a:rPr lang="en-US" baseline="0" dirty="0" smtClean="0"/>
              <a:t> better than LRU after 80%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7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Yes</a:t>
            </a:r>
            <a:r>
              <a:rPr lang="en-US" baseline="0" dirty="0" smtClean="0"/>
              <a:t> but, could have taken a larger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07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Overall a</a:t>
            </a:r>
            <a:r>
              <a:rPr lang="en-US" baseline="0" dirty="0" smtClean="0"/>
              <a:t> </a:t>
            </a:r>
            <a:r>
              <a:rPr lang="en-US" baseline="0" smtClean="0"/>
              <a:t>promising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Discuss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How the systems evolved</a:t>
            </a:r>
            <a:r>
              <a:rPr lang="en-US" baseline="0" dirty="0" smtClean="0"/>
              <a:t> during the same time?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was the initial motivation?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File sharing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What some popular systems compromise on?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Single point of failure, caching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6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Discuss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OceanStore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provides a global, transactional, persistent storage service that supports serializable updates on widely replicated and nomadic data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directory service is used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FarSite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locate content;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FreeNet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FreeHaven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Eternity are more focused on providing strong anonymity and anti-censorship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CFS is a decentralized, cooperative read-only storage system, intended solely as a file sharing medium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aseline="0" dirty="0" smtClean="0"/>
              <a:t>What class of problems does PAST try to address?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Discuss</a:t>
            </a:r>
            <a:r>
              <a:rPr lang="en-US" baseline="0" dirty="0" smtClean="0"/>
              <a:t> design motives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Strong persistence -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Inserted files are replicated on multiple nodes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Availability - With high probability, the set of nodes over which a file is replicated is diverse in terms of geographic location, ownership, administration, network connectivity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Scalability - PAST achieves global storage utilization in excess of 98%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- public-key cryptosystem and the cryptographic hash function used in PAST, use of smartcards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smartcard’s public key is signed with the smartcard issuer’s private key for certification purposes.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smartcards generate and verify various certificates used during insert and reclaim operations and they maintain storage quotas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4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Discuss the API</a:t>
            </a:r>
            <a:r>
              <a:rPr lang="en-US" baseline="0" dirty="0" smtClean="0"/>
              <a:t>s in detail</a:t>
            </a:r>
          </a:p>
          <a:p>
            <a:pPr marL="0" indent="0"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Quasi-identifiers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pieces of information that are not of themselves unique but can be combined with other quasi-identifiers to create a unique identifier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immutability to files, cannot be inserted multiple times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assumed that users interact primarily with a conventional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filesystem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acts as a local cache for files stored in PAST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user specified , number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diverse nodes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- SHA-1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hashcode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file’s textual name, the client’s public key, and a random salt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(file size times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debited against the client’s storage quota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0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Apart from being a Microsoft product, how</a:t>
            </a:r>
            <a:r>
              <a:rPr lang="en-US" baseline="0" dirty="0" smtClean="0"/>
              <a:t> ideal is pastry for PAST?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Better suited for diverge nodes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Log n insert and log n lookup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Main reason: Locality preference, the </a:t>
            </a:r>
            <a:r>
              <a:rPr lang="en-US" baseline="0" dirty="0" err="1" smtClean="0"/>
              <a:t>leafset</a:t>
            </a:r>
            <a:r>
              <a:rPr lang="en-US" baseline="0" dirty="0" smtClean="0"/>
              <a:t> in pastry are closely located and hence less time to send and receive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Give</a:t>
            </a:r>
            <a:r>
              <a:rPr lang="en-US" baseline="0" dirty="0" smtClean="0"/>
              <a:t> an e</a:t>
            </a:r>
            <a:r>
              <a:rPr lang="en-US" dirty="0" smtClean="0"/>
              <a:t>xample routing to</a:t>
            </a:r>
            <a:r>
              <a:rPr lang="en-US" baseline="0" dirty="0" smtClean="0"/>
              <a:t> a particular node using the id prefix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Pastry node has a unique, 128-bit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 routing table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entry maps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associated node’s IP address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Leafset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numerically closest l/2 smaller and larger ids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Neighbor hood set - not used in routing, but is useful during node addition/recovery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starts by forwarding to a neighbor with the largest matching prefix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6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Example</a:t>
            </a:r>
            <a:r>
              <a:rPr lang="en-US" baseline="0" dirty="0" smtClean="0"/>
              <a:t> scenarios of imbalances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When each</a:t>
            </a:r>
            <a:r>
              <a:rPr lang="en-US" baseline="0" dirty="0" smtClean="0"/>
              <a:t> diversion technique is needed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Explain the questions raised in detail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Encoding</a:t>
            </a:r>
            <a:r>
              <a:rPr lang="en-US" baseline="0" dirty="0" smtClean="0"/>
              <a:t> –brief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5CEC3-E4F7-4123-AB8F-75F292B2C0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F560-9CFA-4FAB-A474-5C0116B20B5B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D3CB-44C2-4420-9F72-0AAF9DD2D0B4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A8960-147B-49C2-8370-5AF3F335D9BB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FDB6-4505-42FF-B2A4-D79612768375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FB68-E893-405C-A89A-E8CCC9394683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7657-1649-4C49-9BA4-BAF6BBB52D3B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82C9-859C-48A8-81BB-8638E489B16F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DBEE-333A-4E7D-A610-36D0733D5AEB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4C52-84B8-41F1-A6A0-29ABFCA94D4A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3EE603-1D21-486A-83E4-87FF68EBC95F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C48B-D2DC-4836-AA74-311809AB1725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F5CBE-0204-4F4F-831B-2922509C99B0}" type="datetime1">
              <a:rPr lang="en-US" smtClean="0"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Storage management and caching in PAST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Presented by </a:t>
            </a:r>
          </a:p>
          <a:p>
            <a:pPr algn="r"/>
            <a:r>
              <a:rPr lang="en-US" dirty="0" smtClean="0"/>
              <a:t>Baskar Rethinasabapathi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NLANR Web proxy logs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File semantics from file systems of authors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Is this the right workload?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Parameters involved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857414"/>
            <a:ext cx="4362450" cy="14954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 – for insert failures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280" y="1858455"/>
            <a:ext cx="4842643" cy="402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324" y="1894903"/>
            <a:ext cx="4758356" cy="39862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67884" y="763846"/>
            <a:ext cx="3758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Eventually, the system reaches full utilization, but large files still contribute to higher ratio of failures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730240" y="1737360"/>
            <a:ext cx="1499616" cy="822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729472" y="1633728"/>
            <a:ext cx="2097024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4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 – for diversions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22592" y="2253813"/>
            <a:ext cx="3947693" cy="3283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36" y="2314411"/>
            <a:ext cx="4191000" cy="31657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2150" y="1702720"/>
            <a:ext cx="408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around 80% utilization, replica redirects increase to </a:t>
            </a:r>
            <a:r>
              <a:rPr lang="en-US" dirty="0" err="1" smtClean="0"/>
              <a:t>atmost</a:t>
            </a:r>
            <a:r>
              <a:rPr lang="en-US" dirty="0" smtClean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 – for insertion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05" y="2546434"/>
            <a:ext cx="3881437" cy="3228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904" y="2554466"/>
            <a:ext cx="3729119" cy="308433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9242" y="2024992"/>
            <a:ext cx="170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 rate for large files is always high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25696" y="2731008"/>
            <a:ext cx="723546" cy="21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571488" y="2446092"/>
            <a:ext cx="1975104" cy="502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49242" y="4599246"/>
            <a:ext cx="1702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 rate mostly remains very low till 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Goal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minimize client </a:t>
            </a:r>
            <a:r>
              <a:rPr lang="en-US" dirty="0" smtClean="0"/>
              <a:t>access latencies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maximize the query </a:t>
            </a:r>
            <a:r>
              <a:rPr lang="en-US" dirty="0" smtClean="0"/>
              <a:t>throughput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balance the query </a:t>
            </a:r>
            <a:r>
              <a:rPr lang="en-US" dirty="0" smtClean="0"/>
              <a:t>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Handling popular files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Cache </a:t>
            </a:r>
            <a:r>
              <a:rPr lang="en-US" dirty="0"/>
              <a:t>insertion </a:t>
            </a:r>
            <a:r>
              <a:rPr lang="en-US" dirty="0" smtClean="0"/>
              <a:t>policy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Cache </a:t>
            </a:r>
            <a:r>
              <a:rPr lang="en-US" dirty="0"/>
              <a:t>replacement </a:t>
            </a:r>
            <a:r>
              <a:rPr lang="en-US" dirty="0" smtClean="0"/>
              <a:t>policy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Greedy Dual Size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 -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NLANR traces from clients mapped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to individual PAST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Comparing total routing hops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GD-S policy vs LRU Policy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325499"/>
            <a:ext cx="5514975" cy="4743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13120" y="2706624"/>
            <a:ext cx="3694176" cy="103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608832" y="3657600"/>
            <a:ext cx="2304288" cy="1194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Starts performing better than LRU after attaining higher utilization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961376" y="1325499"/>
            <a:ext cx="365760" cy="41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32320" y="216027"/>
            <a:ext cx="1840992" cy="10850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caching means more hops for hitting replicas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PAST meet its design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the </a:t>
            </a:r>
            <a:r>
              <a:rPr lang="en-US" dirty="0"/>
              <a:t>use of </a:t>
            </a:r>
            <a:r>
              <a:rPr lang="en-US" dirty="0" smtClean="0"/>
              <a:t>randomization to </a:t>
            </a:r>
            <a:r>
              <a:rPr lang="en-US" dirty="0"/>
              <a:t>ensure </a:t>
            </a:r>
            <a:r>
              <a:rPr lang="en-US" dirty="0" smtClean="0"/>
              <a:t>diversity – pastry - Yes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load balancing – replication strategy – Yes, but not varied dataset to prove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quota </a:t>
            </a:r>
            <a:r>
              <a:rPr lang="en-US" dirty="0"/>
              <a:t>system that balances supply and demand </a:t>
            </a:r>
            <a:r>
              <a:rPr lang="en-US" dirty="0" smtClean="0"/>
              <a:t>of storage </a:t>
            </a:r>
            <a:r>
              <a:rPr lang="en-US" dirty="0"/>
              <a:t>in the </a:t>
            </a:r>
            <a:r>
              <a:rPr lang="en-US" dirty="0" smtClean="0"/>
              <a:t>system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– Yes, good for security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How good is Pastry’s approach to randomize node ids?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Network congestion if too physically diverse?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Systems that improve PAST’s primitive file system operations?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Can diversion be done in chunks than entire files?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Widely deployed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Napster – not pure p2p, used centralized database of servers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Gnutella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BitTorrent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Primary motivation</a:t>
            </a:r>
            <a:r>
              <a:rPr lang="en-US" dirty="0" smtClean="0"/>
              <a:t>: File sharing</a:t>
            </a:r>
          </a:p>
          <a:p>
            <a:pPr marL="0" indent="0">
              <a:buNone/>
            </a:pPr>
            <a:r>
              <a:rPr lang="en-US" u="sng" dirty="0" smtClean="0"/>
              <a:t>Problems</a:t>
            </a:r>
            <a:r>
              <a:rPr lang="en-US" dirty="0" smtClean="0"/>
              <a:t>: Congestion, No good caching mechanism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http://cdn2.pitchfork.com/news/44784/4b25fb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10" y="2088942"/>
            <a:ext cx="1268095" cy="121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OceanStore</a:t>
            </a:r>
            <a:r>
              <a:rPr lang="en-US" dirty="0" smtClean="0"/>
              <a:t> – transactional storage, allows updates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FarSite</a:t>
            </a:r>
            <a:r>
              <a:rPr lang="en-US" dirty="0" smtClean="0"/>
              <a:t> – </a:t>
            </a:r>
            <a:r>
              <a:rPr lang="en-US" dirty="0"/>
              <a:t>no content location and routing, traditional </a:t>
            </a:r>
            <a:r>
              <a:rPr lang="en-US" dirty="0" err="1"/>
              <a:t>filesystem</a:t>
            </a:r>
            <a:r>
              <a:rPr lang="en-US" dirty="0"/>
              <a:t> </a:t>
            </a:r>
            <a:r>
              <a:rPr lang="en-US" dirty="0" smtClean="0"/>
              <a:t>semantics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FreeNet</a:t>
            </a:r>
            <a:r>
              <a:rPr lang="en-US" dirty="0"/>
              <a:t>, </a:t>
            </a:r>
            <a:r>
              <a:rPr lang="en-US" dirty="0" err="1"/>
              <a:t>FreeHaven</a:t>
            </a:r>
            <a:r>
              <a:rPr lang="en-US" dirty="0"/>
              <a:t>, </a:t>
            </a:r>
            <a:r>
              <a:rPr lang="en-US" dirty="0" smtClean="0"/>
              <a:t>Eternity – strong security paradigms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CFS – weak persistence, read-only file sharing, built on Chord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PAST belongs to this class</a:t>
            </a:r>
          </a:p>
          <a:p>
            <a:pPr marL="0" indent="0">
              <a:buNone/>
            </a:pPr>
            <a:r>
              <a:rPr lang="en-US" u="sng" dirty="0" smtClean="0"/>
              <a:t>Primary motivation:</a:t>
            </a:r>
            <a:r>
              <a:rPr lang="en-US" dirty="0" smtClean="0"/>
              <a:t> p2p archival storage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 descr="http://sterlingdatastorage.com/wp-content/uploads/2012/02/DataStorageCompan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478" y="2860422"/>
            <a:ext cx="2453005" cy="149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PAST differs?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PAST – </a:t>
            </a:r>
            <a:r>
              <a:rPr lang="en-US" u="sng" dirty="0" smtClean="0"/>
              <a:t>large scale, persistent peer-to-peer storage utility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Strong persistence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High availability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Scalability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Security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– key design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File system semantics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quasi-unique file 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Quasi-random node 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No facilities for searching, directory look-up or key distribution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R</a:t>
            </a:r>
            <a:r>
              <a:rPr lang="en-US" dirty="0" smtClean="0"/>
              <a:t>outing strategy – Pastry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Operations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fileId</a:t>
            </a:r>
            <a:r>
              <a:rPr lang="en-US" dirty="0"/>
              <a:t> = Insert(name, owner-credentials, k, file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file = Lookup(</a:t>
            </a:r>
            <a:r>
              <a:rPr lang="en-US" dirty="0" err="1"/>
              <a:t>fileId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Reclaim(</a:t>
            </a:r>
            <a:r>
              <a:rPr lang="en-US" dirty="0" err="1"/>
              <a:t>fileId</a:t>
            </a:r>
            <a:r>
              <a:rPr lang="en-US" dirty="0"/>
              <a:t>, owner-credentials)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Load balancing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routing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Chord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Pastry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CAN – d-dimensional space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Tapestry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Why Pastry?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Pastry – some 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Chord like 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Leaf Set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Prefix matching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log(N) hops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616" y="2035303"/>
            <a:ext cx="3504438" cy="33150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128" y="1927244"/>
            <a:ext cx="4446488" cy="34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Storage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Design Goal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rely </a:t>
            </a:r>
            <a:r>
              <a:rPr lang="en-US" dirty="0"/>
              <a:t>only on local coordination among nodes with </a:t>
            </a:r>
            <a:r>
              <a:rPr lang="en-US" dirty="0" smtClean="0"/>
              <a:t>nearby </a:t>
            </a:r>
            <a:r>
              <a:rPr lang="en-US" dirty="0" err="1" smtClean="0"/>
              <a:t>nodeIds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Storage Imbalance - causes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File size distribution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Per-node capacity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File assignment to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Storage </a:t>
            </a:r>
            <a:r>
              <a:rPr lang="en-US" dirty="0"/>
              <a:t>Imbalance </a:t>
            </a:r>
            <a:r>
              <a:rPr lang="en-US" dirty="0" smtClean="0"/>
              <a:t>– strategy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Replica Diversion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File Diversion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Diversion in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Replica Diversion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Animation on how nodes A and its leaf B and C handle this scenario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Policies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Accepting replicas to local store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Selecting a </a:t>
            </a:r>
            <a:r>
              <a:rPr lang="en-US" dirty="0"/>
              <a:t>node to store a diverted </a:t>
            </a:r>
            <a:r>
              <a:rPr lang="en-US" dirty="0" smtClean="0"/>
              <a:t>replica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Deciding when </a:t>
            </a:r>
            <a:r>
              <a:rPr lang="en-US" dirty="0"/>
              <a:t>to divert a file to a different </a:t>
            </a:r>
            <a:r>
              <a:rPr lang="en-US" dirty="0" err="1" smtClean="0"/>
              <a:t>nodeId</a:t>
            </a:r>
            <a:r>
              <a:rPr lang="en-US" dirty="0" smtClean="0"/>
              <a:t> space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File Diversion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Maintaining replicas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Why is it hard? What are the possible bottlenecks?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Encoding technique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Reed-Solomon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552</TotalTime>
  <Words>1074</Words>
  <Application>Microsoft Office PowerPoint</Application>
  <PresentationFormat>Widescreen</PresentationFormat>
  <Paragraphs>210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Retrospect</vt:lpstr>
      <vt:lpstr>Storage management and caching in PAST</vt:lpstr>
      <vt:lpstr>Peer-to-peer systems</vt:lpstr>
      <vt:lpstr>Peer-to-peer systems</vt:lpstr>
      <vt:lpstr>How PAST differs?</vt:lpstr>
      <vt:lpstr>PAST – key design features</vt:lpstr>
      <vt:lpstr>Popular routing schemes</vt:lpstr>
      <vt:lpstr>Pastry – some key concepts</vt:lpstr>
      <vt:lpstr>Managing the Storage </vt:lpstr>
      <vt:lpstr>Diversion in detail</vt:lpstr>
      <vt:lpstr>Storage Experiment</vt:lpstr>
      <vt:lpstr>Stats – for insert failures</vt:lpstr>
      <vt:lpstr>Stats – for diversions</vt:lpstr>
      <vt:lpstr>Stats – for insertion failures</vt:lpstr>
      <vt:lpstr>Caching</vt:lpstr>
      <vt:lpstr>Stats - caching</vt:lpstr>
      <vt:lpstr>Does PAST meet its design goals?</vt:lpstr>
      <vt:lpstr>Comments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management and caching in PAST</dc:title>
  <dc:creator>Baskar Rethinasabapathi</dc:creator>
  <cp:lastModifiedBy>Baskar Rethinasabapathi</cp:lastModifiedBy>
  <cp:revision>33</cp:revision>
  <dcterms:created xsi:type="dcterms:W3CDTF">2015-03-30T18:18:00Z</dcterms:created>
  <dcterms:modified xsi:type="dcterms:W3CDTF">2015-04-01T16:57:51Z</dcterms:modified>
</cp:coreProperties>
</file>