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notesMasterIdLst>
    <p:notesMasterId r:id="rId61"/>
  </p:notesMasterIdLst>
  <p:sldIdLst>
    <p:sldId id="256" r:id="rId2"/>
    <p:sldId id="265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7" r:id="rId12"/>
    <p:sldId id="268" r:id="rId13"/>
    <p:sldId id="288" r:id="rId14"/>
    <p:sldId id="271" r:id="rId15"/>
    <p:sldId id="272" r:id="rId16"/>
    <p:sldId id="273" r:id="rId17"/>
    <p:sldId id="316" r:id="rId18"/>
    <p:sldId id="317" r:id="rId19"/>
    <p:sldId id="318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302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5" r:id="rId49"/>
    <p:sldId id="306" r:id="rId50"/>
    <p:sldId id="307" r:id="rId51"/>
    <p:sldId id="308" r:id="rId52"/>
    <p:sldId id="309" r:id="rId53"/>
    <p:sldId id="311" r:id="rId54"/>
    <p:sldId id="312" r:id="rId55"/>
    <p:sldId id="313" r:id="rId56"/>
    <p:sldId id="314" r:id="rId57"/>
    <p:sldId id="319" r:id="rId58"/>
    <p:sldId id="320" r:id="rId59"/>
    <p:sldId id="321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A075D-D85E-4936-94BB-B2AF0873328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518028-6F03-4FD9-9553-048CB0FEE6BC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Training Data</a:t>
          </a:r>
          <a:endParaRPr lang="en-US" dirty="0"/>
        </a:p>
      </dgm:t>
    </dgm:pt>
    <dgm:pt modelId="{C702AF04-3847-4672-961C-F4B5EBBF4837}" type="parTrans" cxnId="{06A134A4-57E2-4C0D-93AC-720F096224B3}">
      <dgm:prSet/>
      <dgm:spPr/>
      <dgm:t>
        <a:bodyPr/>
        <a:lstStyle/>
        <a:p>
          <a:endParaRPr lang="en-US"/>
        </a:p>
      </dgm:t>
    </dgm:pt>
    <dgm:pt modelId="{5F292DC9-5046-449D-AD4F-E7C92F30295D}" type="sibTrans" cxnId="{06A134A4-57E2-4C0D-93AC-720F096224B3}">
      <dgm:prSet/>
      <dgm:spPr/>
      <dgm:t>
        <a:bodyPr/>
        <a:lstStyle/>
        <a:p>
          <a:endParaRPr lang="en-US"/>
        </a:p>
      </dgm:t>
    </dgm:pt>
    <dgm:pt modelId="{F07C2790-982B-4CB9-8214-CB31C2B50FF7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Model</a:t>
          </a:r>
        </a:p>
      </dgm:t>
    </dgm:pt>
    <dgm:pt modelId="{DE04D95D-C9AE-4A06-BCFD-CA3EB3B7C555}" type="parTrans" cxnId="{AE39B5DA-07A2-424D-A6EE-BD14322843E4}">
      <dgm:prSet/>
      <dgm:spPr/>
      <dgm:t>
        <a:bodyPr/>
        <a:lstStyle/>
        <a:p>
          <a:endParaRPr lang="en-US"/>
        </a:p>
      </dgm:t>
    </dgm:pt>
    <dgm:pt modelId="{036CDEFB-8BD3-4DBA-AA2D-AA716FFF2808}" type="sibTrans" cxnId="{AE39B5DA-07A2-424D-A6EE-BD14322843E4}">
      <dgm:prSet/>
      <dgm:spPr/>
      <dgm:t>
        <a:bodyPr/>
        <a:lstStyle/>
        <a:p>
          <a:endParaRPr lang="en-US"/>
        </a:p>
      </dgm:t>
    </dgm:pt>
    <dgm:pt modelId="{4A6AB80E-538D-4DEF-BAF9-DC0FFCD78FE0}" type="pres">
      <dgm:prSet presAssocID="{C16A075D-D85E-4936-94BB-B2AF087332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F15C87-AADE-4A36-97A3-C0E64C4F9CD6}" type="pres">
      <dgm:prSet presAssocID="{E0518028-6F03-4FD9-9553-048CB0FEE6BC}" presName="node" presStyleLbl="node1" presStyleIdx="0" presStyleCnt="2" custScaleX="92634" custScaleY="61764" custLinFactY="28162" custLinFactNeighborX="-112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02BD4-273E-45E3-A1CE-75BD26FA6938}" type="pres">
      <dgm:prSet presAssocID="{5F292DC9-5046-449D-AD4F-E7C92F30295D}" presName="sibTrans" presStyleCnt="0"/>
      <dgm:spPr/>
    </dgm:pt>
    <dgm:pt modelId="{75CD49EA-509A-49F3-97CF-FE5591298363}" type="pres">
      <dgm:prSet presAssocID="{F07C2790-982B-4CB9-8214-CB31C2B50FF7}" presName="node" presStyleLbl="node1" presStyleIdx="1" presStyleCnt="2" custScaleX="89643" custScaleY="28331" custLinFactY="-39436" custLinFactNeighborX="37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A134A4-57E2-4C0D-93AC-720F096224B3}" srcId="{C16A075D-D85E-4936-94BB-B2AF0873328A}" destId="{E0518028-6F03-4FD9-9553-048CB0FEE6BC}" srcOrd="0" destOrd="0" parTransId="{C702AF04-3847-4672-961C-F4B5EBBF4837}" sibTransId="{5F292DC9-5046-449D-AD4F-E7C92F30295D}"/>
    <dgm:cxn modelId="{CD85EDC7-CB64-4D76-A264-30695C9493EB}" type="presOf" srcId="{E0518028-6F03-4FD9-9553-048CB0FEE6BC}" destId="{70F15C87-AADE-4A36-97A3-C0E64C4F9CD6}" srcOrd="0" destOrd="0" presId="urn:microsoft.com/office/officeart/2005/8/layout/default"/>
    <dgm:cxn modelId="{446576AC-97BC-4557-9C5E-14E06A0E3922}" type="presOf" srcId="{F07C2790-982B-4CB9-8214-CB31C2B50FF7}" destId="{75CD49EA-509A-49F3-97CF-FE5591298363}" srcOrd="0" destOrd="0" presId="urn:microsoft.com/office/officeart/2005/8/layout/default"/>
    <dgm:cxn modelId="{10B73C45-42BC-4665-AC88-1BABE4B093E3}" type="presOf" srcId="{C16A075D-D85E-4936-94BB-B2AF0873328A}" destId="{4A6AB80E-538D-4DEF-BAF9-DC0FFCD78FE0}" srcOrd="0" destOrd="0" presId="urn:microsoft.com/office/officeart/2005/8/layout/default"/>
    <dgm:cxn modelId="{AE39B5DA-07A2-424D-A6EE-BD14322843E4}" srcId="{C16A075D-D85E-4936-94BB-B2AF0873328A}" destId="{F07C2790-982B-4CB9-8214-CB31C2B50FF7}" srcOrd="1" destOrd="0" parTransId="{DE04D95D-C9AE-4A06-BCFD-CA3EB3B7C555}" sibTransId="{036CDEFB-8BD3-4DBA-AA2D-AA716FFF2808}"/>
    <dgm:cxn modelId="{68BB1BBE-74B3-4159-989C-03421EB8FFBD}" type="presParOf" srcId="{4A6AB80E-538D-4DEF-BAF9-DC0FFCD78FE0}" destId="{70F15C87-AADE-4A36-97A3-C0E64C4F9CD6}" srcOrd="0" destOrd="0" presId="urn:microsoft.com/office/officeart/2005/8/layout/default"/>
    <dgm:cxn modelId="{31286259-1C68-4A2F-AAD6-2919555E23E7}" type="presParOf" srcId="{4A6AB80E-538D-4DEF-BAF9-DC0FFCD78FE0}" destId="{D4B02BD4-273E-45E3-A1CE-75BD26FA6938}" srcOrd="1" destOrd="0" presId="urn:microsoft.com/office/officeart/2005/8/layout/default"/>
    <dgm:cxn modelId="{73956A49-00A1-449F-B8FE-31EEB318A92E}" type="presParOf" srcId="{4A6AB80E-538D-4DEF-BAF9-DC0FFCD78FE0}" destId="{75CD49EA-509A-49F3-97CF-FE559129836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A5B9AA-76F4-4B2F-85A1-21829149AD5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453EE0-8526-42B1-AC83-4C7EEE2A9863}">
      <dgm:prSet phldrT="[Text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dirty="0" smtClean="0"/>
            <a:t>Server Machines</a:t>
          </a:r>
          <a:endParaRPr lang="en-US" dirty="0"/>
        </a:p>
      </dgm:t>
    </dgm:pt>
    <dgm:pt modelId="{810E9193-7F02-44FB-84FB-D2B2817923D1}" type="parTrans" cxnId="{CCB868F0-176E-4733-B193-303E3183EF70}">
      <dgm:prSet/>
      <dgm:spPr/>
      <dgm:t>
        <a:bodyPr/>
        <a:lstStyle/>
        <a:p>
          <a:endParaRPr lang="en-US"/>
        </a:p>
      </dgm:t>
    </dgm:pt>
    <dgm:pt modelId="{72E8A407-90F6-424E-AF87-3094684C694D}" type="sibTrans" cxnId="{CCB868F0-176E-4733-B193-303E3183EF70}">
      <dgm:prSet/>
      <dgm:spPr/>
      <dgm:t>
        <a:bodyPr/>
        <a:lstStyle/>
        <a:p>
          <a:endParaRPr lang="en-US"/>
        </a:p>
      </dgm:t>
    </dgm:pt>
    <dgm:pt modelId="{D0523637-F441-4EAB-A9CA-322390A4C81E}">
      <dgm:prSet phldrT="[Text]"/>
      <dgm:spPr>
        <a:solidFill>
          <a:srgbClr val="0070C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Worker </a:t>
          </a:r>
          <a:endParaRPr lang="en-US" dirty="0"/>
        </a:p>
      </dgm:t>
    </dgm:pt>
    <dgm:pt modelId="{10A0B004-4899-44AA-978C-4116A13DDAF8}" type="parTrans" cxnId="{80A3AAAE-B324-44A7-99C9-00C850EC6EBD}">
      <dgm:prSet/>
      <dgm:spPr/>
      <dgm:t>
        <a:bodyPr/>
        <a:lstStyle/>
        <a:p>
          <a:endParaRPr lang="en-US"/>
        </a:p>
      </dgm:t>
    </dgm:pt>
    <dgm:pt modelId="{5655F3DE-C6CD-44AC-9CB8-1797001554A9}" type="sibTrans" cxnId="{80A3AAAE-B324-44A7-99C9-00C850EC6EBD}">
      <dgm:prSet/>
      <dgm:spPr/>
      <dgm:t>
        <a:bodyPr/>
        <a:lstStyle/>
        <a:p>
          <a:endParaRPr lang="en-US"/>
        </a:p>
      </dgm:t>
    </dgm:pt>
    <dgm:pt modelId="{9AE19389-3F93-4DA0-9340-3E32167738F5}">
      <dgm:prSet phldrT="[Text]"/>
      <dgm:spPr>
        <a:solidFill>
          <a:srgbClr val="0070C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Worker</a:t>
          </a:r>
          <a:endParaRPr lang="en-US" dirty="0"/>
        </a:p>
      </dgm:t>
    </dgm:pt>
    <dgm:pt modelId="{1CA607FC-1559-410C-979B-9B5D6DEF0EAD}" type="parTrans" cxnId="{D4E456F0-390F-4FA0-B355-492D9C4D3EBE}">
      <dgm:prSet/>
      <dgm:spPr/>
      <dgm:t>
        <a:bodyPr/>
        <a:lstStyle/>
        <a:p>
          <a:endParaRPr lang="en-US"/>
        </a:p>
      </dgm:t>
    </dgm:pt>
    <dgm:pt modelId="{A4BA4F8C-923F-4C2C-88E9-50B77407E47A}" type="sibTrans" cxnId="{D4E456F0-390F-4FA0-B355-492D9C4D3EBE}">
      <dgm:prSet/>
      <dgm:spPr/>
      <dgm:t>
        <a:bodyPr/>
        <a:lstStyle/>
        <a:p>
          <a:endParaRPr lang="en-US"/>
        </a:p>
      </dgm:t>
    </dgm:pt>
    <dgm:pt modelId="{DB51FAAF-C68F-4E7F-8770-D8BF11F7A711}" type="pres">
      <dgm:prSet presAssocID="{FCA5B9AA-76F4-4B2F-85A1-21829149AD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3237DD-69A7-4A86-B1D3-36F8C60748BE}" type="pres">
      <dgm:prSet presAssocID="{B9453EE0-8526-42B1-AC83-4C7EEE2A9863}" presName="node" presStyleLbl="node1" presStyleIdx="0" presStyleCnt="3" custScaleX="82425" custScaleY="15846" custLinFactNeighborY="-43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E5622-D0AA-4ABF-9964-CE3B90070477}" type="pres">
      <dgm:prSet presAssocID="{72E8A407-90F6-424E-AF87-3094684C694D}" presName="sibTrans" presStyleCnt="0"/>
      <dgm:spPr/>
    </dgm:pt>
    <dgm:pt modelId="{DB4FD9EC-B850-4608-9938-6576EDD71E22}" type="pres">
      <dgm:prSet presAssocID="{D0523637-F441-4EAB-A9CA-322390A4C81E}" presName="node" presStyleLbl="node1" presStyleIdx="1" presStyleCnt="3" custScaleX="41555" custScaleY="11671" custLinFactNeighborX="1244" custLinFactNeighborY="29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63C3B-6A37-43A6-B75B-BB1298EA21EA}" type="pres">
      <dgm:prSet presAssocID="{5655F3DE-C6CD-44AC-9CB8-1797001554A9}" presName="sibTrans" presStyleCnt="0"/>
      <dgm:spPr/>
    </dgm:pt>
    <dgm:pt modelId="{2E5CCFD0-5601-4EAB-A44B-EA4E4D190BAF}" type="pres">
      <dgm:prSet presAssocID="{9AE19389-3F93-4DA0-9340-3E32167738F5}" presName="node" presStyleLbl="node1" presStyleIdx="2" presStyleCnt="3" custScaleX="41555" custScaleY="11671" custLinFactNeighborX="1658" custLinFactNeighborY="29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59E7F5-9715-41AD-81B9-DD1E50BD9533}" type="presOf" srcId="{B9453EE0-8526-42B1-AC83-4C7EEE2A9863}" destId="{033237DD-69A7-4A86-B1D3-36F8C60748BE}" srcOrd="0" destOrd="0" presId="urn:microsoft.com/office/officeart/2005/8/layout/default"/>
    <dgm:cxn modelId="{C8994447-69FD-42AE-937B-BB6CBCA99070}" type="presOf" srcId="{D0523637-F441-4EAB-A9CA-322390A4C81E}" destId="{DB4FD9EC-B850-4608-9938-6576EDD71E22}" srcOrd="0" destOrd="0" presId="urn:microsoft.com/office/officeart/2005/8/layout/default"/>
    <dgm:cxn modelId="{E46CA1BD-F8B6-4DFA-A4DD-C0B16C96FD4C}" type="presOf" srcId="{FCA5B9AA-76F4-4B2F-85A1-21829149AD52}" destId="{DB51FAAF-C68F-4E7F-8770-D8BF11F7A711}" srcOrd="0" destOrd="0" presId="urn:microsoft.com/office/officeart/2005/8/layout/default"/>
    <dgm:cxn modelId="{CCB868F0-176E-4733-B193-303E3183EF70}" srcId="{FCA5B9AA-76F4-4B2F-85A1-21829149AD52}" destId="{B9453EE0-8526-42B1-AC83-4C7EEE2A9863}" srcOrd="0" destOrd="0" parTransId="{810E9193-7F02-44FB-84FB-D2B2817923D1}" sibTransId="{72E8A407-90F6-424E-AF87-3094684C694D}"/>
    <dgm:cxn modelId="{AF579034-1BD2-454D-A3AA-967E5A9323CB}" type="presOf" srcId="{9AE19389-3F93-4DA0-9340-3E32167738F5}" destId="{2E5CCFD0-5601-4EAB-A44B-EA4E4D190BAF}" srcOrd="0" destOrd="0" presId="urn:microsoft.com/office/officeart/2005/8/layout/default"/>
    <dgm:cxn modelId="{D4E456F0-390F-4FA0-B355-492D9C4D3EBE}" srcId="{FCA5B9AA-76F4-4B2F-85A1-21829149AD52}" destId="{9AE19389-3F93-4DA0-9340-3E32167738F5}" srcOrd="2" destOrd="0" parTransId="{1CA607FC-1559-410C-979B-9B5D6DEF0EAD}" sibTransId="{A4BA4F8C-923F-4C2C-88E9-50B77407E47A}"/>
    <dgm:cxn modelId="{80A3AAAE-B324-44A7-99C9-00C850EC6EBD}" srcId="{FCA5B9AA-76F4-4B2F-85A1-21829149AD52}" destId="{D0523637-F441-4EAB-A9CA-322390A4C81E}" srcOrd="1" destOrd="0" parTransId="{10A0B004-4899-44AA-978C-4116A13DDAF8}" sibTransId="{5655F3DE-C6CD-44AC-9CB8-1797001554A9}"/>
    <dgm:cxn modelId="{15E3131C-7D3A-45EF-BB5D-B6803FCC661B}" type="presParOf" srcId="{DB51FAAF-C68F-4E7F-8770-D8BF11F7A711}" destId="{033237DD-69A7-4A86-B1D3-36F8C60748BE}" srcOrd="0" destOrd="0" presId="urn:microsoft.com/office/officeart/2005/8/layout/default"/>
    <dgm:cxn modelId="{D4414BF0-A134-4A74-B01D-E225874ED229}" type="presParOf" srcId="{DB51FAAF-C68F-4E7F-8770-D8BF11F7A711}" destId="{01AE5622-D0AA-4ABF-9964-CE3B90070477}" srcOrd="1" destOrd="0" presId="urn:microsoft.com/office/officeart/2005/8/layout/default"/>
    <dgm:cxn modelId="{8A675ACB-BCB5-4D64-B3E9-59B45E7BC0EF}" type="presParOf" srcId="{DB51FAAF-C68F-4E7F-8770-D8BF11F7A711}" destId="{DB4FD9EC-B850-4608-9938-6576EDD71E22}" srcOrd="2" destOrd="0" presId="urn:microsoft.com/office/officeart/2005/8/layout/default"/>
    <dgm:cxn modelId="{4E703887-7D72-4C7F-A42B-239A2AD3F224}" type="presParOf" srcId="{DB51FAAF-C68F-4E7F-8770-D8BF11F7A711}" destId="{36263C3B-6A37-43A6-B75B-BB1298EA21EA}" srcOrd="3" destOrd="0" presId="urn:microsoft.com/office/officeart/2005/8/layout/default"/>
    <dgm:cxn modelId="{E6DBF6A7-83C6-42AE-858E-B238E61F488F}" type="presParOf" srcId="{DB51FAAF-C68F-4E7F-8770-D8BF11F7A711}" destId="{2E5CCFD0-5601-4EAB-A44B-EA4E4D190BA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F5E5D-7D72-44A5-8CB3-77DC803F3A9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A9BE8-C90D-441B-9299-8A2E389EF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5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D88198-B2FA-4B6D-B501-F55373CCE81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185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5A99A5-A8D6-41F0-A723-0B90D393B92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55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614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6B3232-C1AD-4BE7-801D-78C2B97E553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56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6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658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E52A9C-70EC-41BC-B2C3-D534AD13D0A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57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264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A72270-2640-4435-AA0B-F37D232561A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538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9DB495-B6CC-4E5D-836A-893E13413CC7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678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C6252C-533B-4D13-B0CD-70F826F9375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463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23D90E-2E84-43C9-9D9A-783B49CC1E13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269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842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B21DE6-5711-4CF5-AEFC-C6F20415531F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280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655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B01255-A474-4536-A789-A65964C07109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33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902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82B06E-6EA8-4128-83D9-57EC90DC45E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34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88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FC4379-2115-44B4-B3EE-F43A92CCD63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768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D4112B-0825-4B8F-AD41-EE3AE14B6BE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35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253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AC3888-30CA-401B-AA8D-69E71986D0AD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36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214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E27C93-E4FE-4856-A267-D150DF77B968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37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932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4FFE7A-6684-465F-BB49-CCB972B9A37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42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154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EC78A2-AD94-45D2-8BCC-21E1DE647B28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43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845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8FD196-B426-48F2-A9AE-3A44BEB4FB07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44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75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1123E9-BA5B-4730-A0EB-B68758642CCF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45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091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8514A0-89F3-4B09-93BC-5769FD4EB91D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46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489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13410B-C962-48AC-BFBF-D235842B267E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47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2980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2361D3-6407-4659-9319-A76A6986BA38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48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182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A6E50E-78BB-43EA-94B4-CD0B6B0DD99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498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C83B06-73F3-46DC-96D1-993F9313FB83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6967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AC621F-FAAB-44D8-B930-93FD72DE43E7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50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056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09EE4B-0967-4F4A-B28D-16EEE82891D6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51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8258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7529AC-B84D-4372-8191-2BA750739456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52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5313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873202-258B-4601-8A7C-D6DEE1616BB5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53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3989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FD7AAF-5385-4A53-A694-0DEF443A85CF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63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996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0F5A49-8153-42BC-A1E9-DD9415A83F18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64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3239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093EEC-56F2-4041-8246-C7B4835982DA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65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5812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E9A3DC-4CD7-4C0F-B674-1298894B323E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67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7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7013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D33BC7-63BF-4084-BE5B-2F9F0AE938B6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68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8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508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0FF9CB-9598-4352-BC0E-B6356952C52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3848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104067-7236-43FC-84B8-BDF03B6B8D16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69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9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6240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CC1C29-F178-4377-A8BA-B829FC981490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71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394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0FF9CB-9598-4352-BC0E-B6356952C52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059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B2D6B2-5A65-490D-99B6-B3045DF5828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82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F68317-476E-449E-AA71-D4C91A55C4F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157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193BD6-1F62-46CF-BA34-42802FB2104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032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9B84D3-08EA-459E-848F-3346867A6F4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80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42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7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4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1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05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5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6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9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4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8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3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04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88321"/>
            <a:ext cx="10058400" cy="3566160"/>
          </a:xfrm>
        </p:spPr>
        <p:txBody>
          <a:bodyPr/>
          <a:lstStyle/>
          <a:p>
            <a:r>
              <a:rPr lang="en-US" dirty="0" smtClean="0"/>
              <a:t>Scaling Distributed Machine Learning with the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744555"/>
            <a:ext cx="10058400" cy="1641266"/>
          </a:xfrm>
        </p:spPr>
        <p:txBody>
          <a:bodyPr>
            <a:normAutofit/>
          </a:bodyPr>
          <a:lstStyle/>
          <a:p>
            <a:r>
              <a:rPr lang="en-US" sz="1100" dirty="0" smtClean="0"/>
              <a:t>Based on the </a:t>
            </a:r>
            <a:r>
              <a:rPr lang="en-US" sz="1100" b="1" dirty="0" smtClean="0"/>
              <a:t>Paper</a:t>
            </a:r>
            <a:r>
              <a:rPr lang="en-US" sz="1100" dirty="0" smtClean="0"/>
              <a:t> and </a:t>
            </a:r>
            <a:r>
              <a:rPr lang="en-US" sz="1100" b="1" dirty="0" smtClean="0"/>
              <a:t>presentation</a:t>
            </a:r>
            <a:r>
              <a:rPr lang="en-US" sz="1100" dirty="0" smtClean="0"/>
              <a:t>:</a:t>
            </a:r>
            <a:endParaRPr lang="en-US" sz="1100" dirty="0"/>
          </a:p>
          <a:p>
            <a:r>
              <a:rPr lang="en-US" sz="1100" dirty="0"/>
              <a:t>Scaling Distributed Machine Learning with the Parameter </a:t>
            </a:r>
            <a:r>
              <a:rPr lang="en-US" sz="1100" dirty="0" smtClean="0"/>
              <a:t>Server – </a:t>
            </a:r>
            <a:r>
              <a:rPr lang="en-US" sz="1100" b="1" dirty="0" smtClean="0"/>
              <a:t>Google</a:t>
            </a:r>
            <a:r>
              <a:rPr lang="en-US" sz="1100" dirty="0" smtClean="0"/>
              <a:t>, </a:t>
            </a:r>
            <a:r>
              <a:rPr lang="en-US" sz="1100" b="1" dirty="0" smtClean="0"/>
              <a:t>Baidu</a:t>
            </a:r>
            <a:r>
              <a:rPr lang="en-US" sz="1100" dirty="0" smtClean="0"/>
              <a:t>, </a:t>
            </a:r>
            <a:r>
              <a:rPr lang="en-US" sz="1100" b="1" dirty="0" smtClean="0"/>
              <a:t>Carnegie Mellon University</a:t>
            </a:r>
          </a:p>
          <a:p>
            <a:r>
              <a:rPr lang="en-US" sz="1100" dirty="0" smtClean="0"/>
              <a:t>Included in the Proceedings at </a:t>
            </a:r>
            <a:r>
              <a:rPr lang="en-US" sz="1100" b="1" dirty="0" smtClean="0"/>
              <a:t>OSDI 14 </a:t>
            </a:r>
          </a:p>
          <a:p>
            <a:endParaRPr lang="en-US" sz="1100" b="1" dirty="0" smtClean="0"/>
          </a:p>
          <a:p>
            <a:r>
              <a:rPr lang="en-US" sz="1100" b="1" dirty="0" smtClean="0"/>
              <a:t>Presentation by: Sanchit Gupta</a:t>
            </a:r>
            <a:endParaRPr lang="en-US" sz="11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614" y="2819661"/>
            <a:ext cx="7922293" cy="19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716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Characteristics &amp; Challenges of ML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n-US" sz="2400" dirty="0" smtClean="0"/>
              <a:t>Training Data is </a:t>
            </a:r>
            <a:r>
              <a:rPr lang="en-US" sz="2400" b="1" dirty="0"/>
              <a:t>L</a:t>
            </a:r>
            <a:r>
              <a:rPr lang="en-US" sz="2400" b="1" dirty="0" smtClean="0"/>
              <a:t>arge</a:t>
            </a:r>
            <a:r>
              <a:rPr lang="en-US" sz="2400" dirty="0" smtClean="0"/>
              <a:t> – 1TB to 1PB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dirty="0" smtClean="0"/>
              <a:t>Complex Models with </a:t>
            </a:r>
            <a:r>
              <a:rPr lang="en-US" sz="2400" b="1" dirty="0" smtClean="0"/>
              <a:t>Billions</a:t>
            </a:r>
            <a:r>
              <a:rPr lang="en-US" sz="2400" dirty="0" smtClean="0"/>
              <a:t> and </a:t>
            </a:r>
            <a:r>
              <a:rPr lang="en-US" sz="2400" b="1" dirty="0" smtClean="0"/>
              <a:t>Trillions</a:t>
            </a:r>
            <a:r>
              <a:rPr lang="en-US" sz="2400" dirty="0" smtClean="0"/>
              <a:t> of Parameters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Parameters are shared globally among worker nodes: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Accessing them incurs large </a:t>
            </a:r>
            <a:r>
              <a:rPr lang="en-US" sz="2400" b="1" dirty="0" smtClean="0"/>
              <a:t>Network costs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Sequential ML jobs require </a:t>
            </a:r>
            <a:r>
              <a:rPr lang="en-US" sz="2400" b="1" dirty="0" smtClean="0"/>
              <a:t>barriers</a:t>
            </a:r>
            <a:r>
              <a:rPr lang="en-US" sz="2400" dirty="0" smtClean="0"/>
              <a:t> and hurt performance by blocking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At scale, </a:t>
            </a:r>
            <a:r>
              <a:rPr lang="en-US" sz="2400" b="1" dirty="0"/>
              <a:t>F</a:t>
            </a:r>
            <a:r>
              <a:rPr lang="en-US" sz="2400" b="1" dirty="0" smtClean="0"/>
              <a:t>ault Tolerance </a:t>
            </a:r>
            <a:r>
              <a:rPr lang="en-US" sz="2400" dirty="0" smtClean="0"/>
              <a:t>is required as these jobs run in a cloud environment where machines are unreliable and jobs can be preempted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8463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Goals and Features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Efficient Communication</a:t>
            </a:r>
            <a:r>
              <a:rPr lang="en-US" dirty="0" smtClean="0"/>
              <a:t>: asynchronous communication model (does not block computation)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Flexible Consistency Models</a:t>
            </a:r>
            <a:r>
              <a:rPr lang="en-US" dirty="0" smtClean="0"/>
              <a:t>: Algorithm designer can balance algorithmic convergence and system efficiency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Elastic Scalability </a:t>
            </a:r>
            <a:r>
              <a:rPr lang="en-US" dirty="0" smtClean="0"/>
              <a:t>: New nodes can be added without restarting framework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Fault Tolerance and Durability</a:t>
            </a:r>
            <a:r>
              <a:rPr lang="en-US" dirty="0" smtClean="0"/>
              <a:t>: Recovery from and repair in 1 sec.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Ease of Use</a:t>
            </a:r>
            <a:r>
              <a:rPr lang="en-US" dirty="0" smtClean="0"/>
              <a:t>: easy for users to write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9433" y="2630906"/>
            <a:ext cx="8550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+mj-lt"/>
              </a:rPr>
              <a:t>Architecture &amp; Design Details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6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795" y="286603"/>
            <a:ext cx="10058400" cy="1450757"/>
          </a:xfrm>
        </p:spPr>
        <p:txBody>
          <a:bodyPr/>
          <a:lstStyle/>
          <a:p>
            <a:pPr algn="ctr"/>
            <a:r>
              <a:rPr lang="en-US" dirty="0" smtClean="0"/>
              <a:t>Architecture: Data and Model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12137013"/>
              </p:ext>
            </p:extLst>
          </p:nvPr>
        </p:nvGraphicFramePr>
        <p:xfrm>
          <a:off x="1111795" y="1737360"/>
          <a:ext cx="3097348" cy="4371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5152571" y="4223657"/>
            <a:ext cx="5138058" cy="978932"/>
            <a:chOff x="5152571" y="4223657"/>
            <a:chExt cx="5138058" cy="978932"/>
          </a:xfrm>
          <a:solidFill>
            <a:srgbClr val="0070C0"/>
          </a:solidFill>
        </p:grpSpPr>
        <p:sp>
          <p:nvSpPr>
            <p:cNvPr id="4" name="Oval 3"/>
            <p:cNvSpPr/>
            <p:nvPr/>
          </p:nvSpPr>
          <p:spPr>
            <a:xfrm>
              <a:off x="5152571" y="4223657"/>
              <a:ext cx="638629" cy="6096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319156" y="4223657"/>
              <a:ext cx="638629" cy="6096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485742" y="4223657"/>
              <a:ext cx="638629" cy="6096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577942" y="4223657"/>
              <a:ext cx="638629" cy="6096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652000" y="4223657"/>
              <a:ext cx="638629" cy="6096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87721" y="4833257"/>
              <a:ext cx="1834669" cy="36933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Worker Machines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588000" y="1922417"/>
            <a:ext cx="4064000" cy="1539240"/>
            <a:chOff x="5588000" y="1922417"/>
            <a:chExt cx="4064000" cy="1539240"/>
          </a:xfrm>
        </p:grpSpPr>
        <p:sp>
          <p:nvSpPr>
            <p:cNvPr id="9" name="Oval 8"/>
            <p:cNvSpPr/>
            <p:nvPr/>
          </p:nvSpPr>
          <p:spPr>
            <a:xfrm>
              <a:off x="5588000" y="2852057"/>
              <a:ext cx="638629" cy="609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754585" y="2852057"/>
              <a:ext cx="638629" cy="609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921171" y="2852057"/>
              <a:ext cx="638629" cy="609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013371" y="2852057"/>
              <a:ext cx="638629" cy="609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17564" y="2482725"/>
              <a:ext cx="1745863" cy="36933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 Machines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89599" y="1922417"/>
              <a:ext cx="435429" cy="39188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6184" y="1932185"/>
              <a:ext cx="435429" cy="39188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22770" y="1922417"/>
              <a:ext cx="435429" cy="39188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114970" y="1933469"/>
              <a:ext cx="435429" cy="39188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136571" y="4833257"/>
            <a:ext cx="5834744" cy="978932"/>
            <a:chOff x="4136571" y="4833257"/>
            <a:chExt cx="5834744" cy="978932"/>
          </a:xfrm>
        </p:grpSpPr>
        <p:cxnSp>
          <p:nvCxnSpPr>
            <p:cNvPr id="23" name="Curved Connector 22"/>
            <p:cNvCxnSpPr>
              <a:endCxn id="4" idx="4"/>
            </p:cNvCxnSpPr>
            <p:nvPr/>
          </p:nvCxnSpPr>
          <p:spPr>
            <a:xfrm flipV="1">
              <a:off x="4136571" y="4833257"/>
              <a:ext cx="1335315" cy="978932"/>
            </a:xfrm>
            <a:prstGeom prst="curvedConnector2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endCxn id="5" idx="4"/>
            </p:cNvCxnSpPr>
            <p:nvPr/>
          </p:nvCxnSpPr>
          <p:spPr>
            <a:xfrm flipV="1">
              <a:off x="4136571" y="4833257"/>
              <a:ext cx="2501900" cy="978932"/>
            </a:xfrm>
            <a:prstGeom prst="curvedConnector2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>
              <a:endCxn id="14" idx="2"/>
            </p:cNvCxnSpPr>
            <p:nvPr/>
          </p:nvCxnSpPr>
          <p:spPr>
            <a:xfrm flipV="1">
              <a:off x="4136571" y="5202589"/>
              <a:ext cx="3668485" cy="609600"/>
            </a:xfrm>
            <a:prstGeom prst="curvedConnector2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endCxn id="7" idx="4"/>
            </p:cNvCxnSpPr>
            <p:nvPr/>
          </p:nvCxnSpPr>
          <p:spPr>
            <a:xfrm flipV="1">
              <a:off x="4136571" y="4833257"/>
              <a:ext cx="4760686" cy="978932"/>
            </a:xfrm>
            <a:prstGeom prst="curvedConnector2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>
              <a:endCxn id="8" idx="4"/>
            </p:cNvCxnSpPr>
            <p:nvPr/>
          </p:nvCxnSpPr>
          <p:spPr>
            <a:xfrm flipV="1">
              <a:off x="4136571" y="4833257"/>
              <a:ext cx="5834744" cy="978932"/>
            </a:xfrm>
            <a:prstGeom prst="curvedConnector2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4993872" y="3461657"/>
            <a:ext cx="4338814" cy="762000"/>
            <a:chOff x="4993872" y="3461657"/>
            <a:chExt cx="4338814" cy="762000"/>
          </a:xfrm>
        </p:grpSpPr>
        <p:cxnSp>
          <p:nvCxnSpPr>
            <p:cNvPr id="45" name="Straight Arrow Connector 44"/>
            <p:cNvCxnSpPr>
              <a:stCxn id="4" idx="0"/>
              <a:endCxn id="9" idx="4"/>
            </p:cNvCxnSpPr>
            <p:nvPr/>
          </p:nvCxnSpPr>
          <p:spPr>
            <a:xfrm flipV="1">
              <a:off x="5471886" y="3461657"/>
              <a:ext cx="435429" cy="762000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" idx="0"/>
              <a:endCxn id="10" idx="4"/>
            </p:cNvCxnSpPr>
            <p:nvPr/>
          </p:nvCxnSpPr>
          <p:spPr>
            <a:xfrm flipV="1">
              <a:off x="5471886" y="3461657"/>
              <a:ext cx="1602014" cy="762000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" idx="0"/>
              <a:endCxn id="11" idx="4"/>
            </p:cNvCxnSpPr>
            <p:nvPr/>
          </p:nvCxnSpPr>
          <p:spPr>
            <a:xfrm flipV="1">
              <a:off x="5471886" y="3461657"/>
              <a:ext cx="2768600" cy="762000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" idx="0"/>
              <a:endCxn id="12" idx="4"/>
            </p:cNvCxnSpPr>
            <p:nvPr/>
          </p:nvCxnSpPr>
          <p:spPr>
            <a:xfrm flipV="1">
              <a:off x="5471886" y="3461657"/>
              <a:ext cx="3860800" cy="762000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993872" y="3657991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Push</a:t>
              </a:r>
              <a:endParaRPr lang="en-US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133104" y="3372383"/>
            <a:ext cx="3199582" cy="851274"/>
            <a:chOff x="6133104" y="3372383"/>
            <a:chExt cx="3199582" cy="851274"/>
          </a:xfrm>
        </p:grpSpPr>
        <p:cxnSp>
          <p:nvCxnSpPr>
            <p:cNvPr id="57" name="Straight Arrow Connector 56"/>
            <p:cNvCxnSpPr>
              <a:stCxn id="9" idx="5"/>
              <a:endCxn id="6" idx="0"/>
            </p:cNvCxnSpPr>
            <p:nvPr/>
          </p:nvCxnSpPr>
          <p:spPr>
            <a:xfrm>
              <a:off x="6133104" y="3372383"/>
              <a:ext cx="1671953" cy="85127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0" idx="4"/>
              <a:endCxn id="6" idx="0"/>
            </p:cNvCxnSpPr>
            <p:nvPr/>
          </p:nvCxnSpPr>
          <p:spPr>
            <a:xfrm>
              <a:off x="7073900" y="3461657"/>
              <a:ext cx="731157" cy="76200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11" idx="4"/>
              <a:endCxn id="6" idx="0"/>
            </p:cNvCxnSpPr>
            <p:nvPr/>
          </p:nvCxnSpPr>
          <p:spPr>
            <a:xfrm flipH="1">
              <a:off x="7805057" y="3461657"/>
              <a:ext cx="435429" cy="76200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2" idx="4"/>
              <a:endCxn id="6" idx="0"/>
            </p:cNvCxnSpPr>
            <p:nvPr/>
          </p:nvCxnSpPr>
          <p:spPr>
            <a:xfrm flipH="1">
              <a:off x="7805057" y="3461657"/>
              <a:ext cx="1527629" cy="76200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8561949" y="3842657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Pull</a:t>
              </a:r>
              <a:endParaRPr lang="en-US" dirty="0"/>
            </a:p>
          </p:txBody>
        </p:sp>
      </p:grpSp>
      <p:sp>
        <p:nvSpPr>
          <p:cNvPr id="73" name="16-Point Star 72"/>
          <p:cNvSpPr/>
          <p:nvPr/>
        </p:nvSpPr>
        <p:spPr>
          <a:xfrm>
            <a:off x="5053422" y="4145582"/>
            <a:ext cx="820843" cy="709430"/>
          </a:xfrm>
          <a:prstGeom prst="star16">
            <a:avLst>
              <a:gd name="adj" fmla="val 3989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Work</a:t>
            </a:r>
            <a:endParaRPr lang="en-US" sz="800" dirty="0"/>
          </a:p>
        </p:txBody>
      </p:sp>
      <p:sp>
        <p:nvSpPr>
          <p:cNvPr id="75" name="16-Point Star 74"/>
          <p:cNvSpPr/>
          <p:nvPr/>
        </p:nvSpPr>
        <p:spPr>
          <a:xfrm>
            <a:off x="10063843" y="2755351"/>
            <a:ext cx="866411" cy="815988"/>
          </a:xfrm>
          <a:prstGeom prst="star16">
            <a:avLst>
              <a:gd name="adj" fmla="val 4271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Work</a:t>
            </a:r>
            <a:endParaRPr lang="en-US" sz="1050" dirty="0"/>
          </a:p>
        </p:txBody>
      </p:sp>
      <p:sp>
        <p:nvSpPr>
          <p:cNvPr id="13" name="Cloud Callout 12"/>
          <p:cNvSpPr/>
          <p:nvPr/>
        </p:nvSpPr>
        <p:spPr>
          <a:xfrm>
            <a:off x="1111795" y="2890030"/>
            <a:ext cx="1652670" cy="1175266"/>
          </a:xfrm>
          <a:prstGeom prst="cloudCallou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Manager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087584" y="2543294"/>
            <a:ext cx="1212113" cy="885379"/>
          </a:xfrm>
          <a:prstGeom prst="roundRect">
            <a:avLst>
              <a:gd name="adj" fmla="val 3706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 Manager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3836137" y="4074457"/>
            <a:ext cx="1212113" cy="885379"/>
          </a:xfrm>
          <a:prstGeom prst="roundRect">
            <a:avLst>
              <a:gd name="adj" fmla="val 3706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Task Scheduler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86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3" grpId="0" animBg="1"/>
      <p:bldP spid="73" grpId="1" animBg="1"/>
      <p:bldP spid="73" grpId="2" animBg="1"/>
      <p:bldP spid="75" grpId="0" animBg="1"/>
      <p:bldP spid="75" grpId="1" animBg="1"/>
      <p:bldP spid="75" grpId="2" animBg="1"/>
      <p:bldP spid="13" grpId="0" animBg="1"/>
      <p:bldP spid="20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Example: Distributed gradient Descent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65073063"/>
              </p:ext>
            </p:extLst>
          </p:nvPr>
        </p:nvGraphicFramePr>
        <p:xfrm>
          <a:off x="1097280" y="2078182"/>
          <a:ext cx="5012575" cy="353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7216" y="2202871"/>
            <a:ext cx="43184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Workers get the Assigned training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Workers </a:t>
            </a:r>
            <a:r>
              <a:rPr lang="en-US" sz="2000" b="1" dirty="0"/>
              <a:t>P</a:t>
            </a:r>
            <a:r>
              <a:rPr lang="en-US" sz="2000" b="1" dirty="0" smtClean="0"/>
              <a:t>ull</a:t>
            </a:r>
            <a:r>
              <a:rPr lang="en-US" sz="2000" dirty="0" smtClean="0"/>
              <a:t> the Working set of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Iterate until Stop: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Workers </a:t>
            </a:r>
            <a:r>
              <a:rPr lang="en-US" sz="2000" b="1" dirty="0" smtClean="0"/>
              <a:t>Compute</a:t>
            </a:r>
            <a:r>
              <a:rPr lang="en-US" sz="2000" dirty="0" smtClean="0"/>
              <a:t> Gradients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Workers </a:t>
            </a:r>
            <a:r>
              <a:rPr lang="en-US" sz="2000" b="1" dirty="0" smtClean="0"/>
              <a:t>Push</a:t>
            </a:r>
            <a:r>
              <a:rPr lang="en-US" sz="2000" dirty="0" smtClean="0"/>
              <a:t> Gradients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Servers </a:t>
            </a:r>
            <a:r>
              <a:rPr lang="en-US" sz="2000" b="1" dirty="0" smtClean="0"/>
              <a:t>Aggregate</a:t>
            </a:r>
            <a:r>
              <a:rPr lang="en-US" sz="2000" dirty="0" smtClean="0"/>
              <a:t> into current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Workers </a:t>
            </a:r>
            <a:r>
              <a:rPr lang="en-US" sz="2000" b="1" dirty="0" smtClean="0"/>
              <a:t>Pull</a:t>
            </a:r>
            <a:r>
              <a:rPr lang="en-US" sz="2000" dirty="0" smtClean="0"/>
              <a:t> updated model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2140527" y="5548745"/>
            <a:ext cx="3144982" cy="494022"/>
            <a:chOff x="2140527" y="5798127"/>
            <a:chExt cx="3144982" cy="494022"/>
          </a:xfrm>
        </p:grpSpPr>
        <p:grpSp>
          <p:nvGrpSpPr>
            <p:cNvPr id="7" name="Group 6"/>
            <p:cNvGrpSpPr/>
            <p:nvPr/>
          </p:nvGrpSpPr>
          <p:grpSpPr>
            <a:xfrm>
              <a:off x="2140527" y="5798127"/>
              <a:ext cx="3144982" cy="394855"/>
              <a:chOff x="2140527" y="5798127"/>
              <a:chExt cx="3144982" cy="394855"/>
            </a:xfrm>
          </p:grpSpPr>
          <p:sp>
            <p:nvSpPr>
              <p:cNvPr id="5" name="Up Arrow 4"/>
              <p:cNvSpPr/>
              <p:nvPr/>
            </p:nvSpPr>
            <p:spPr>
              <a:xfrm>
                <a:off x="2140527" y="5798127"/>
                <a:ext cx="561109" cy="394855"/>
              </a:xfrm>
              <a:prstGeom prst="up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Up Arrow 5"/>
              <p:cNvSpPr/>
              <p:nvPr/>
            </p:nvSpPr>
            <p:spPr>
              <a:xfrm>
                <a:off x="4724400" y="5798127"/>
                <a:ext cx="561109" cy="394855"/>
              </a:xfrm>
              <a:prstGeom prst="up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005099" y="5922817"/>
              <a:ext cx="1415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Training Data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51362" y="3179618"/>
            <a:ext cx="2923310" cy="1428403"/>
            <a:chOff x="2421081" y="2597727"/>
            <a:chExt cx="2923310" cy="2333797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421081" y="2597727"/>
              <a:ext cx="987137" cy="23337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152900" y="2597727"/>
              <a:ext cx="1191491" cy="23337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421081" y="2639291"/>
            <a:ext cx="2398962" cy="374073"/>
            <a:chOff x="2421081" y="2639291"/>
            <a:chExt cx="2398962" cy="374073"/>
          </a:xfrm>
        </p:grpSpPr>
        <p:sp>
          <p:nvSpPr>
            <p:cNvPr id="18" name="Rectangle 17"/>
            <p:cNvSpPr/>
            <p:nvPr/>
          </p:nvSpPr>
          <p:spPr>
            <a:xfrm>
              <a:off x="2421081" y="2639291"/>
              <a:ext cx="584018" cy="374073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41070" y="2639291"/>
              <a:ext cx="584018" cy="374073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36025" y="2639291"/>
              <a:ext cx="584018" cy="374073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97058" y="4608021"/>
            <a:ext cx="3407003" cy="374074"/>
            <a:chOff x="1997058" y="4608021"/>
            <a:chExt cx="3407003" cy="374074"/>
          </a:xfrm>
        </p:grpSpPr>
        <p:sp>
          <p:nvSpPr>
            <p:cNvPr id="21" name="Rectangle 20"/>
            <p:cNvSpPr/>
            <p:nvPr/>
          </p:nvSpPr>
          <p:spPr>
            <a:xfrm>
              <a:off x="4820043" y="4608021"/>
              <a:ext cx="584018" cy="374073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97058" y="4608022"/>
              <a:ext cx="584018" cy="374073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16-Point Star 25"/>
          <p:cNvSpPr/>
          <p:nvPr/>
        </p:nvSpPr>
        <p:spPr>
          <a:xfrm>
            <a:off x="353114" y="4783796"/>
            <a:ext cx="880943" cy="889639"/>
          </a:xfrm>
          <a:prstGeom prst="star16">
            <a:avLst>
              <a:gd name="adj" fmla="val 4331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Work</a:t>
            </a:r>
            <a:endParaRPr lang="en-US" sz="1050" dirty="0"/>
          </a:p>
        </p:txBody>
      </p:sp>
      <p:grpSp>
        <p:nvGrpSpPr>
          <p:cNvPr id="27" name="Group 26"/>
          <p:cNvGrpSpPr/>
          <p:nvPr/>
        </p:nvGrpSpPr>
        <p:grpSpPr>
          <a:xfrm rot="10800000">
            <a:off x="2251362" y="3013364"/>
            <a:ext cx="2822985" cy="1594658"/>
            <a:chOff x="2278554" y="2640733"/>
            <a:chExt cx="2822985" cy="2605433"/>
          </a:xfrm>
        </p:grpSpPr>
        <p:cxnSp>
          <p:nvCxnSpPr>
            <p:cNvPr id="28" name="Straight Arrow Connector 27"/>
            <p:cNvCxnSpPr>
              <a:stCxn id="21" idx="0"/>
            </p:cNvCxnSpPr>
            <p:nvPr/>
          </p:nvCxnSpPr>
          <p:spPr>
            <a:xfrm rot="10800000" flipH="1" flipV="1">
              <a:off x="2278554" y="2640735"/>
              <a:ext cx="1482756" cy="26054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2" idx="0"/>
              <a:endCxn id="19" idx="2"/>
            </p:cNvCxnSpPr>
            <p:nvPr/>
          </p:nvCxnSpPr>
          <p:spPr>
            <a:xfrm rot="10800000" flipV="1">
              <a:off x="3757527" y="2640733"/>
              <a:ext cx="1344012" cy="26054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16-Point Star 33"/>
          <p:cNvSpPr/>
          <p:nvPr/>
        </p:nvSpPr>
        <p:spPr>
          <a:xfrm>
            <a:off x="353114" y="1866208"/>
            <a:ext cx="880943" cy="852054"/>
          </a:xfrm>
          <a:prstGeom prst="star16">
            <a:avLst>
              <a:gd name="adj" fmla="val 4268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Work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878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uiExpand="1" build="p"/>
      <p:bldP spid="26" grpId="0" animBg="1"/>
      <p:bldP spid="26" grpId="1" animBg="1"/>
      <p:bldP spid="26" grpId="2" animBg="1"/>
      <p:bldP spid="34" grpId="0" animBg="1"/>
      <p:bldP spid="34" grpId="1" animBg="1"/>
      <p:bldP spid="3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Architecture: Parameter Key-Value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Model Parameters are represented as Key – Value pairs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Parameter Server approach  models the Key-Value pairs as sparse Linear Algebra Objects.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Batch</a:t>
            </a:r>
            <a:r>
              <a:rPr lang="en-US" sz="2000" dirty="0" smtClean="0"/>
              <a:t> several key-value pairs required to compute a vector/matrix instead of sending them one by one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Easy to Program</a:t>
            </a:r>
            <a:r>
              <a:rPr lang="en-US" sz="2000" dirty="0" smtClean="0"/>
              <a:t>! – Lets us treat the parameters as key-values while endowing them with matrix semantics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9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55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134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157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015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Architecture: Range Push and Pull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Data is sent between Workers and Servers using </a:t>
            </a:r>
            <a:r>
              <a:rPr lang="en-US" sz="2400" i="1" dirty="0" smtClean="0"/>
              <a:t>PUSH </a:t>
            </a:r>
            <a:r>
              <a:rPr lang="en-US" sz="2400" dirty="0" smtClean="0"/>
              <a:t>and </a:t>
            </a:r>
            <a:r>
              <a:rPr lang="en-US" sz="2400" i="1" dirty="0" smtClean="0"/>
              <a:t>PUSH </a:t>
            </a:r>
            <a:r>
              <a:rPr lang="en-US" sz="2400" dirty="0" smtClean="0"/>
              <a:t>operations.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Parameter Server optimizes updates </a:t>
            </a:r>
            <a:r>
              <a:rPr lang="en-US" sz="2400" b="1" dirty="0" smtClean="0"/>
              <a:t>communication</a:t>
            </a:r>
            <a:r>
              <a:rPr lang="en-US" sz="2400" dirty="0" smtClean="0"/>
              <a:t> by using RANGE based </a:t>
            </a:r>
            <a:r>
              <a:rPr lang="en-US" sz="2400" i="1" dirty="0" smtClean="0"/>
              <a:t>PUSH </a:t>
            </a:r>
            <a:r>
              <a:rPr lang="en-US" sz="2400" dirty="0" smtClean="0"/>
              <a:t>and </a:t>
            </a:r>
            <a:r>
              <a:rPr lang="en-US" sz="2400" i="1" dirty="0" smtClean="0"/>
              <a:t>PULL.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Example: </a:t>
            </a:r>
            <a:r>
              <a:rPr lang="en-US" sz="2200" dirty="0" smtClean="0"/>
              <a:t> </a:t>
            </a:r>
            <a:r>
              <a:rPr lang="en-US" sz="2400" dirty="0" smtClean="0"/>
              <a:t>Let </a:t>
            </a:r>
            <a:r>
              <a:rPr lang="en-US" sz="2400" b="1" i="1" dirty="0" smtClean="0"/>
              <a:t>w</a:t>
            </a:r>
            <a:r>
              <a:rPr lang="en-US" sz="2400" dirty="0" smtClean="0"/>
              <a:t> denote parameters of some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 err="1" smtClean="0"/>
              <a:t>w.push</a:t>
            </a:r>
            <a:r>
              <a:rPr lang="en-US" sz="2400" i="1" dirty="0" smtClean="0"/>
              <a:t>(</a:t>
            </a:r>
            <a:r>
              <a:rPr lang="en-US" sz="2400" b="1" i="1" dirty="0" smtClean="0"/>
              <a:t>Range, </a:t>
            </a:r>
            <a:r>
              <a:rPr lang="en-US" sz="2400" i="1" dirty="0" err="1" smtClean="0"/>
              <a:t>dest</a:t>
            </a:r>
            <a:r>
              <a:rPr lang="en-US" sz="2400" i="1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 err="1" smtClean="0"/>
              <a:t>w.pull</a:t>
            </a:r>
            <a:r>
              <a:rPr lang="en-US" sz="2400" b="1" i="1" dirty="0" smtClean="0"/>
              <a:t>(Range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dest</a:t>
            </a:r>
            <a:r>
              <a:rPr lang="en-US" sz="2400" b="1" i="1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These methods will send/receive all existing entries of </a:t>
            </a:r>
            <a:r>
              <a:rPr lang="en-US" sz="2400" b="1" i="1" dirty="0" smtClean="0"/>
              <a:t>w</a:t>
            </a:r>
            <a:r>
              <a:rPr lang="en-US" sz="2400" i="1" dirty="0" smtClean="0"/>
              <a:t> </a:t>
            </a:r>
            <a:r>
              <a:rPr lang="en-US" sz="2400" dirty="0" smtClean="0"/>
              <a:t>with </a:t>
            </a:r>
            <a:r>
              <a:rPr lang="en-US" sz="2400" b="1" i="1" dirty="0" smtClean="0"/>
              <a:t>keys</a:t>
            </a:r>
            <a:r>
              <a:rPr lang="en-US" sz="2400" i="1" dirty="0" smtClean="0"/>
              <a:t> </a:t>
            </a:r>
            <a:r>
              <a:rPr lang="en-US" sz="2400" dirty="0" smtClean="0"/>
              <a:t>in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Range</a:t>
            </a:r>
            <a:r>
              <a:rPr lang="en-US" sz="2400" b="1" dirty="0" smtClean="0"/>
              <a:t> 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9573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Architecture: Asynchronous tasks and Dependency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Challenges for Data Synchronization: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There is a MASSIVE communication traffic due to frequent access of Shared Model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Global barriers between iterations –  leads to: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idle workers waiting for other computation to finish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High total finish time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01168" lvl="1" indent="0">
              <a:buNone/>
            </a:pPr>
            <a:endParaRPr lang="en-US" sz="2400" dirty="0" smtClean="0"/>
          </a:p>
          <a:p>
            <a:pPr marL="201168" lvl="1" indent="0">
              <a:buNone/>
            </a:pPr>
            <a:endParaRPr lang="en-US" sz="2400" dirty="0"/>
          </a:p>
          <a:p>
            <a:pPr marL="201168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143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561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869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33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332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1311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85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Architecture: Flexible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Can change the consistency model for the system, as per the requirements of the job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Up to the algorithm designer to choose the flexible consistency model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Trade-off between </a:t>
            </a:r>
            <a:r>
              <a:rPr lang="en-US" b="1" u="sng" dirty="0" smtClean="0"/>
              <a:t>Algorithm Efficiency</a:t>
            </a:r>
            <a:r>
              <a:rPr lang="en-US" dirty="0" smtClean="0"/>
              <a:t> and </a:t>
            </a:r>
            <a:r>
              <a:rPr lang="en-US" b="1" u="sng" dirty="0" smtClean="0"/>
              <a:t>System </a:t>
            </a:r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731" y="3152524"/>
            <a:ext cx="5474749" cy="938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101" y="5397527"/>
            <a:ext cx="5680890" cy="915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754" y="4022557"/>
            <a:ext cx="6467451" cy="137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2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918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4"/>
            <a:ext cx="9144000" cy="632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642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120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135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132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4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07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Architecture: User Defined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Selectively Synchronize (key, value) pairs.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Filters can be placed at either or both the </a:t>
            </a:r>
            <a:r>
              <a:rPr lang="en-US" sz="2400" i="1" dirty="0" smtClean="0"/>
              <a:t>Server </a:t>
            </a:r>
            <a:r>
              <a:rPr lang="en-US" sz="2400" dirty="0" smtClean="0"/>
              <a:t>machines and </a:t>
            </a:r>
            <a:r>
              <a:rPr lang="en-US" sz="2400" i="1" dirty="0" smtClean="0"/>
              <a:t>Worker</a:t>
            </a:r>
            <a:r>
              <a:rPr lang="en-US" sz="2400" dirty="0" smtClean="0"/>
              <a:t> machines.</a:t>
            </a:r>
            <a:endParaRPr lang="en-US" sz="2400" i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Allows for fine-grained consistency control within a task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Example: </a:t>
            </a:r>
            <a:r>
              <a:rPr lang="en-US" sz="2400" i="1" dirty="0" smtClean="0"/>
              <a:t>Significantly modified filter</a:t>
            </a:r>
            <a:r>
              <a:rPr lang="en-US" sz="2400" dirty="0" smtClean="0"/>
              <a:t>: Only pushes entries that have changed for more than an amount.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1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Implementation: Vector Clocks &amp;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Vector Clocks are attached for each (Key, value) pairs for several purposes: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Tracking Aggregation Status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Rejecting doubly sent data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Recovery from Failure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 many (key, value) pairs get updated at the same time during one iteration, they can share the same clock stamps. This reduces the space requirements.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Messages are sent in </a:t>
            </a:r>
            <a:r>
              <a:rPr lang="en-US" i="1" dirty="0" smtClean="0"/>
              <a:t>Ranges</a:t>
            </a:r>
            <a:r>
              <a:rPr lang="en-US" dirty="0" smtClean="0"/>
              <a:t> for efficient lookup and transfers.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Messages are compressed using Google’s Snappy compression library.</a:t>
            </a:r>
          </a:p>
        </p:txBody>
      </p:sp>
    </p:spTree>
    <p:extLst>
      <p:ext uri="{BB962C8B-B14F-4D97-AF65-F5344CB8AC3E}">
        <p14:creationId xmlns:p14="http://schemas.microsoft.com/office/powerpoint/2010/main" val="303354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Implementation: Consistent Hashing &amp;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parameter server partitions the keys on to the Servers using </a:t>
            </a:r>
            <a:r>
              <a:rPr lang="en-US" i="1" dirty="0" smtClean="0"/>
              <a:t>Ranged Partitioning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i="1" dirty="0" smtClean="0"/>
              <a:t>Servers</a:t>
            </a:r>
            <a:r>
              <a:rPr lang="en-US" dirty="0" smtClean="0"/>
              <a:t> are themselves hashed to a virtual ring similar to Chord.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Server nodes store a replica of (Key, value) pairs in </a:t>
            </a:r>
            <a:r>
              <a:rPr lang="en-US" i="1" dirty="0" smtClean="0"/>
              <a:t>k</a:t>
            </a:r>
            <a:r>
              <a:rPr lang="en-US" dirty="0" smtClean="0"/>
              <a:t> nodes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counter clockwise to it.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808" y="2648140"/>
            <a:ext cx="3717643" cy="32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8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771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792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29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173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910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187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917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928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238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457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828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285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39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065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6404" y="2630906"/>
            <a:ext cx="8550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+mj-lt"/>
              </a:rPr>
              <a:t>Evaluation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0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Evaluation: Sparse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One of the most popular large scale Risk Minimization algorithm.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For example in the case of ads prediction, we want to predict the revenue an ad will generate.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 can be done by running a logistic regression on the available data for ads which are ‘close to’ the ad we want to post.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experiment was run with: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170 billion examples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65 billion unique features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636 TB of data in total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1000 machines: 800 workers &amp; 200 servers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Machines: 16 cores, 192 GB DRAM, and 10 Gb Ethernet links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141" y="3661681"/>
            <a:ext cx="4759657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3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33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961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3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0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757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0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1788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0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166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860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971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0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005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6404" y="2630906"/>
            <a:ext cx="8550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+mj-lt"/>
              </a:rPr>
              <a:t>Summary and Discussion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503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Summary: Pros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1780903"/>
            <a:ext cx="10058400" cy="440266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Efficient Communication</a:t>
            </a:r>
            <a:r>
              <a:rPr lang="en-US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Batching (</a:t>
            </a:r>
            <a:r>
              <a:rPr lang="en-US" dirty="0" err="1" smtClean="0"/>
              <a:t>key,value</a:t>
            </a:r>
            <a:r>
              <a:rPr lang="en-US" dirty="0" smtClean="0"/>
              <a:t>) pairs in Linear Algebra objects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Filters to reduce unnecessary communication &amp; message compression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Caching keys at worker and server nodes for local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Flexible Consistency Models</a:t>
            </a:r>
            <a:r>
              <a:rPr lang="en-US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Can choose between Sequential, Eventual, and Bounded delay consistency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Allows for tradeoffs between System Performance and Algorithmic Convergence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Fault Tolerance and Durability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Replication of data in Servers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Failed workers can restart at the point of failure by using vector clocks</a:t>
            </a:r>
            <a:r>
              <a:rPr lang="en-US" b="1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Ease of Use</a:t>
            </a:r>
            <a:r>
              <a:rPr lang="en-US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Linear Algebra objects allow for intuitive implementation of tasks</a:t>
            </a:r>
          </a:p>
        </p:txBody>
      </p:sp>
    </p:spTree>
    <p:extLst>
      <p:ext uri="{BB962C8B-B14F-4D97-AF65-F5344CB8AC3E}">
        <p14:creationId xmlns:p14="http://schemas.microsoft.com/office/powerpoint/2010/main" val="97547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Summary: Cons &amp; Further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What are System A and System B? No insight into design differences.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i="1" dirty="0" smtClean="0"/>
              <a:t>Server Manager Failures </a:t>
            </a:r>
            <a:r>
              <a:rPr lang="en-US" sz="2400" dirty="0" smtClean="0"/>
              <a:t>and </a:t>
            </a:r>
            <a:r>
              <a:rPr lang="en-US" sz="2400" i="1" dirty="0" smtClean="0"/>
              <a:t>Task Scheduler </a:t>
            </a:r>
            <a:r>
              <a:rPr lang="en-US" sz="2400" dirty="0" smtClean="0"/>
              <a:t>failures are not discussed.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No experiments on the other two systems with </a:t>
            </a:r>
            <a:r>
              <a:rPr lang="en-US" sz="2400" i="1" dirty="0" smtClean="0"/>
              <a:t>Bounded delay </a:t>
            </a:r>
            <a:r>
              <a:rPr lang="en-US" sz="2400" dirty="0" smtClean="0"/>
              <a:t>model. System B’s waiting time may reduce if implemented with a Bounded Delay model.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33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2483" y="1820779"/>
            <a:ext cx="5727033" cy="26950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Data is Large and Increasing!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79103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425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51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3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678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1903</TotalTime>
  <Words>956</Words>
  <Application>Microsoft Office PowerPoint</Application>
  <PresentationFormat>Widescreen</PresentationFormat>
  <Paragraphs>183</Paragraphs>
  <Slides>59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Retrospect</vt:lpstr>
      <vt:lpstr>Scaling Distributed Machine Learning with the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 &amp; Challenges of ML jobs</vt:lpstr>
      <vt:lpstr>Key Goals and Features of Design</vt:lpstr>
      <vt:lpstr>PowerPoint Presentation</vt:lpstr>
      <vt:lpstr>Architecture: Data and Model</vt:lpstr>
      <vt:lpstr>Example: Distributed gradient Descent</vt:lpstr>
      <vt:lpstr>Architecture: Parameter Key-Value</vt:lpstr>
      <vt:lpstr>PowerPoint Presentation</vt:lpstr>
      <vt:lpstr>PowerPoint Presentation</vt:lpstr>
      <vt:lpstr>PowerPoint Presentation</vt:lpstr>
      <vt:lpstr>Architecture: Range Push and Pull</vt:lpstr>
      <vt:lpstr>Architecture: Asynchronous tasks and Dependency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Architecture: Flexible Consistency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Architecture: User Defined Filters</vt:lpstr>
      <vt:lpstr>Implementation: Vector Clocks &amp; Messaging</vt:lpstr>
      <vt:lpstr>Implementation: Consistent Hashing &amp; Replication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Evaluation: Sparse Logistic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Pros</vt:lpstr>
      <vt:lpstr>Summary: Cons &amp; Further Discussion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Distributed Machine Learning with the</dc:title>
  <dc:creator>Sanchit Gupta</dc:creator>
  <cp:keywords>CS525</cp:keywords>
  <cp:lastModifiedBy>Sanchit Gupta</cp:lastModifiedBy>
  <cp:revision>218</cp:revision>
  <dcterms:created xsi:type="dcterms:W3CDTF">2015-04-14T03:25:12Z</dcterms:created>
  <dcterms:modified xsi:type="dcterms:W3CDTF">2015-04-15T16:49:00Z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