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5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 id="271" r:id="rId15"/>
    <p:sldId id="282" r:id="rId16"/>
    <p:sldId id="283" r:id="rId17"/>
    <p:sldId id="284" r:id="rId18"/>
    <p:sldId id="272" r:id="rId19"/>
    <p:sldId id="291" r:id="rId20"/>
    <p:sldId id="276" r:id="rId21"/>
    <p:sldId id="277" r:id="rId22"/>
    <p:sldId id="279" r:id="rId23"/>
    <p:sldId id="280" r:id="rId24"/>
    <p:sldId id="281" r:id="rId25"/>
    <p:sldId id="286" r:id="rId26"/>
    <p:sldId id="287"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CB7B49-9AAA-D245-92E8-F5A7BFC09461}">
          <p14:sldIdLst>
            <p14:sldId id="256"/>
            <p14:sldId id="257"/>
            <p14:sldId id="258"/>
            <p14:sldId id="259"/>
            <p14:sldId id="260"/>
            <p14:sldId id="261"/>
            <p14:sldId id="262"/>
            <p14:sldId id="263"/>
            <p14:sldId id="264"/>
            <p14:sldId id="266"/>
            <p14:sldId id="267"/>
            <p14:sldId id="268"/>
            <p14:sldId id="270"/>
            <p14:sldId id="271"/>
            <p14:sldId id="282"/>
            <p14:sldId id="283"/>
            <p14:sldId id="284"/>
            <p14:sldId id="272"/>
            <p14:sldId id="291"/>
            <p14:sldId id="276"/>
            <p14:sldId id="277"/>
            <p14:sldId id="279"/>
            <p14:sldId id="280"/>
            <p14:sldId id="281"/>
            <p14:sldId id="286"/>
            <p14:sldId id="287"/>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632"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9F39D-DADE-B64B-A60A-471149EF2FDE}" type="datetimeFigureOut">
              <a:rPr lang="en-US" smtClean="0"/>
              <a:t>3/17/15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7A0BF-4FFE-D541-A2B0-EA71A336E4B2}" type="slidenum">
              <a:rPr lang="en-US" smtClean="0"/>
              <a:t>‹#›</a:t>
            </a:fld>
            <a:endParaRPr lang="en-US"/>
          </a:p>
        </p:txBody>
      </p:sp>
    </p:spTree>
    <p:extLst>
      <p:ext uri="{BB962C8B-B14F-4D97-AF65-F5344CB8AC3E}">
        <p14:creationId xmlns:p14="http://schemas.microsoft.com/office/powerpoint/2010/main" val="390180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essential</a:t>
            </a:r>
            <a:r>
              <a:rPr lang="en-US" baseline="0" dirty="0" smtClean="0"/>
              <a:t> aspects that a distributed graph analytics engine should pay attention to - </a:t>
            </a:r>
          </a:p>
          <a:p>
            <a:pPr marL="228600" indent="-228600">
              <a:buAutoNum type="arabicPeriod"/>
            </a:pPr>
            <a:r>
              <a:rPr lang="en-US" baseline="0" dirty="0" smtClean="0"/>
              <a:t>Computations – should be low and should be load balanced across the servers. This determines per-iteration time and thus total job completion time. It is affected by the number and distribution of vertices and edges across servers.</a:t>
            </a:r>
          </a:p>
          <a:p>
            <a:pPr marL="228600" indent="-228600">
              <a:buAutoNum type="arabicPeriod"/>
            </a:pPr>
            <a:r>
              <a:rPr lang="en-US" baseline="0" dirty="0" smtClean="0"/>
              <a:t>Communications – should be low and should be load balanced across servers. This also determines per-iteration time and thus total job completion time. Affected by quantity and distribution of data exchanged among vertices across servers.</a:t>
            </a:r>
          </a:p>
          <a:p>
            <a:pPr marL="228600" indent="-228600">
              <a:buAutoNum type="arabicPeriod"/>
            </a:pPr>
            <a:r>
              <a:rPr lang="en-US" baseline="0" dirty="0" smtClean="0"/>
              <a:t>Pre-Processing – prior to the first iteration, the graph needs to be partitioned across different servers. This partitioning time should be low since it represents upfront cost and is included in job completion time.</a:t>
            </a:r>
          </a:p>
          <a:p>
            <a:pPr marL="228600" indent="-228600">
              <a:buAutoNum type="arabicPeriod"/>
            </a:pPr>
            <a:r>
              <a:rPr lang="en-US" baseline="0" dirty="0" smtClean="0"/>
              <a:t>Memory – The memory footprint per server must be low. Only then it ensures that fewer servers can be used for processing large graphs.</a:t>
            </a:r>
          </a:p>
          <a:p>
            <a:pPr marL="228600" indent="-228600">
              <a:buAutoNum type="arabicPeriod"/>
            </a:pPr>
            <a:r>
              <a:rPr lang="en-US" baseline="0" dirty="0" smtClean="0"/>
              <a:t>Scalability – Smaller clusters must be able to load and process large graphs. As cluster size increases, computation and communication must become cheaper leading to the entire job running faster.</a:t>
            </a:r>
          </a:p>
          <a:p>
            <a:pPr marL="228600" indent="-228600">
              <a:buAutoNum type="arabicPeriod"/>
            </a:pPr>
            <a:endParaRPr lang="en-US" baseline="0" dirty="0" smtClean="0"/>
          </a:p>
          <a:p>
            <a:pPr marL="0" indent="0">
              <a:buNone/>
            </a:pPr>
            <a:r>
              <a:rPr lang="en-US" baseline="0" dirty="0" smtClean="0"/>
              <a:t>Given this, a lot of existing graph processing systems try to cater to these requirements but fall short in </a:t>
            </a:r>
            <a:r>
              <a:rPr lang="en-US" baseline="0" dirty="0" err="1" smtClean="0"/>
              <a:t>atleast</a:t>
            </a:r>
            <a:r>
              <a:rPr lang="en-US" baseline="0" dirty="0" smtClean="0"/>
              <a:t> one of the above categories. We will look into some of them before we go to LFGraph.</a:t>
            </a:r>
          </a:p>
        </p:txBody>
      </p:sp>
      <p:sp>
        <p:nvSpPr>
          <p:cNvPr id="4" name="Slide Number Placeholder 3"/>
          <p:cNvSpPr>
            <a:spLocks noGrp="1"/>
          </p:cNvSpPr>
          <p:nvPr>
            <p:ph type="sldNum" sz="quarter" idx="10"/>
          </p:nvPr>
        </p:nvSpPr>
        <p:spPr/>
        <p:txBody>
          <a:bodyPr/>
          <a:lstStyle/>
          <a:p>
            <a:fld id="{0907A0BF-4FFE-D541-A2B0-EA71A336E4B2}" type="slidenum">
              <a:rPr lang="en-US" smtClean="0"/>
              <a:t>3</a:t>
            </a:fld>
            <a:endParaRPr lang="en-US"/>
          </a:p>
        </p:txBody>
      </p:sp>
    </p:spTree>
    <p:extLst>
      <p:ext uri="{BB962C8B-B14F-4D97-AF65-F5344CB8AC3E}">
        <p14:creationId xmlns:p14="http://schemas.microsoft.com/office/powerpoint/2010/main" val="77093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Front-end stores the vertex</a:t>
            </a:r>
            <a:r>
              <a:rPr lang="en-US" baseline="0" dirty="0" smtClean="0"/>
              <a:t> program and the configuration file consisting of all the information like graph data location, IP addresses of Job Servers, IP address of the Barrier server, number of computation workers per job server, number of communication workers per job server, etc. </a:t>
            </a:r>
          </a:p>
          <a:p>
            <a:pPr marL="228600" indent="-228600">
              <a:buAutoNum type="arabicPeriod"/>
            </a:pPr>
            <a:r>
              <a:rPr lang="en-US" baseline="0" dirty="0" smtClean="0"/>
              <a:t>The Front-end sends the vertex program and configuration file to all the job servers.</a:t>
            </a:r>
          </a:p>
          <a:p>
            <a:pPr marL="228600" indent="-228600">
              <a:buAutoNum type="arabicPeriod"/>
            </a:pPr>
            <a:r>
              <a:rPr lang="en-US" baseline="0" dirty="0" smtClean="0"/>
              <a:t>The Graph Loaders, collectively load the graph data using the location specified in the </a:t>
            </a:r>
            <a:r>
              <a:rPr lang="en-US" baseline="0" dirty="0" err="1" smtClean="0"/>
              <a:t>cofig</a:t>
            </a:r>
            <a:r>
              <a:rPr lang="en-US" baseline="0" dirty="0" smtClean="0"/>
              <a:t> file and they split them across storage engines.</a:t>
            </a:r>
          </a:p>
          <a:p>
            <a:pPr marL="228600" indent="-228600">
              <a:buAutoNum type="arabicPeriod"/>
            </a:pPr>
            <a:r>
              <a:rPr lang="en-US" baseline="0" dirty="0" smtClean="0"/>
              <a:t>When the barrier server signals back that the barrier is completed, the job servers </a:t>
            </a:r>
            <a:r>
              <a:rPr lang="en-US" baseline="0" dirty="0" err="1" smtClean="0"/>
              <a:t>kickstart</a:t>
            </a:r>
            <a:r>
              <a:rPr lang="en-US" baseline="0" dirty="0" smtClean="0"/>
              <a:t> the computation workers and sends them sub shards of vertex values.</a:t>
            </a:r>
          </a:p>
          <a:p>
            <a:pPr marL="228600" indent="-228600">
              <a:buAutoNum type="arabicPeriod"/>
            </a:pPr>
            <a:r>
              <a:rPr lang="en-US" baseline="0" dirty="0" smtClean="0"/>
              <a:t>When all computation workers finish, they signal either next or halt to the barrier server. Halt is signaled only when the termination condition for the algorithm is met. The Barrier server terminates the job only if all job servers signal halt. </a:t>
            </a:r>
          </a:p>
          <a:p>
            <a:pPr marL="228600" indent="-228600">
              <a:buAutoNum type="arabicPeriod"/>
            </a:pPr>
            <a:r>
              <a:rPr lang="en-US" baseline="0" dirty="0" smtClean="0"/>
              <a:t>If any of the job servers has signaled next, the barrier server signals back when the barrier is reached, this marks the start of the communication phase. </a:t>
            </a:r>
            <a:r>
              <a:rPr lang="en-US" baseline="0" dirty="0" err="1" smtClean="0"/>
              <a:t>Jobservers</a:t>
            </a:r>
            <a:r>
              <a:rPr lang="en-US" baseline="0" dirty="0" smtClean="0"/>
              <a:t> </a:t>
            </a:r>
            <a:r>
              <a:rPr lang="en-US" baseline="0" dirty="0" err="1" smtClean="0"/>
              <a:t>kickstart</a:t>
            </a:r>
            <a:r>
              <a:rPr lang="en-US" baseline="0" dirty="0" smtClean="0"/>
              <a:t> the communication worker threads which send vertex values to remote job servers. Then the job server signals next to the barrier server to start the next iteration. </a:t>
            </a:r>
          </a:p>
          <a:p>
            <a:pPr marL="228600" indent="-228600">
              <a:buAutoNum type="arabicPeriod"/>
            </a:pPr>
            <a:endParaRPr lang="en-US" baseline="0" dirty="0" smtClean="0"/>
          </a:p>
          <a:p>
            <a:pPr marL="0" indent="0">
              <a:buNone/>
            </a:pPr>
            <a:r>
              <a:rPr lang="en-US" baseline="0" dirty="0" smtClean="0"/>
              <a:t>Steps 4 to 6 repeat.</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13</a:t>
            </a:fld>
            <a:endParaRPr lang="en-US"/>
          </a:p>
        </p:txBody>
      </p:sp>
    </p:spTree>
    <p:extLst>
      <p:ext uri="{BB962C8B-B14F-4D97-AF65-F5344CB8AC3E}">
        <p14:creationId xmlns:p14="http://schemas.microsoft.com/office/powerpoint/2010/main" val="202834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vertex, the local value store maintains two versions of that vertex values. Real version which is used for reads and a shadow version which is used for writes. At the end of each iteration, the real version value is set to the shadow version value and the shadow version value is cleared. We require two versions because computation workers at a Job Server share the local value store.</a:t>
            </a:r>
          </a:p>
          <a:p>
            <a:r>
              <a:rPr lang="en-US" baseline="0" dirty="0" smtClean="0"/>
              <a:t>A communication worker runs in three stages reading the local/remote value stores. In the first stage, it clears all the remote value flags for the vertices. Now, it looks at the publish lists, sends only those values which have been updated. </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14</a:t>
            </a:fld>
            <a:endParaRPr lang="en-US"/>
          </a:p>
        </p:txBody>
      </p:sp>
    </p:spTree>
    <p:extLst>
      <p:ext uri="{BB962C8B-B14F-4D97-AF65-F5344CB8AC3E}">
        <p14:creationId xmlns:p14="http://schemas.microsoft.com/office/powerpoint/2010/main" val="77148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mathematical equations that were derived to calculate the expected communication overhead were used</a:t>
            </a:r>
            <a:r>
              <a:rPr lang="en-US" baseline="0" dirty="0" smtClean="0"/>
              <a:t> on real world graphs and here is what we obtain. In all cases we see that </a:t>
            </a:r>
            <a:r>
              <a:rPr lang="en-US" baseline="0" dirty="0" err="1" smtClean="0"/>
              <a:t>LFGraph</a:t>
            </a:r>
            <a:r>
              <a:rPr lang="en-US" baseline="0" dirty="0" smtClean="0"/>
              <a:t> performs better as expected than the other graph processing systems.</a:t>
            </a:r>
          </a:p>
          <a:p>
            <a:endParaRPr lang="en-US" baseline="0" dirty="0" smtClean="0"/>
          </a:p>
          <a:p>
            <a:r>
              <a:rPr lang="en-US" baseline="0" dirty="0" smtClean="0"/>
              <a:t>The first graph is for Twitter data, the second one is for websites in UK and the third one is for recommendation system of Amazon online bookstore.</a:t>
            </a:r>
          </a:p>
          <a:p>
            <a:endParaRPr lang="en-US" baseline="0" dirty="0" smtClean="0"/>
          </a:p>
          <a:p>
            <a:r>
              <a:rPr lang="en-US" baseline="0" dirty="0" smtClean="0"/>
              <a:t>This is primarily because, </a:t>
            </a:r>
            <a:r>
              <a:rPr lang="en-US" baseline="0" dirty="0" err="1" smtClean="0"/>
              <a:t>LFGraphs</a:t>
            </a:r>
            <a:r>
              <a:rPr lang="en-US" baseline="0" dirty="0" smtClean="0"/>
              <a:t> cheap partitioning strategy consumes less amount of time leading to faster preprocessing and also the fetch once mechanism is faster than the other approaches and achieves a lower communication overhead.</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18</a:t>
            </a:fld>
            <a:endParaRPr lang="en-US"/>
          </a:p>
        </p:txBody>
      </p:sp>
    </p:spTree>
    <p:extLst>
      <p:ext uri="{BB962C8B-B14F-4D97-AF65-F5344CB8AC3E}">
        <p14:creationId xmlns:p14="http://schemas.microsoft.com/office/powerpoint/2010/main" val="404884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came up with the first ever</a:t>
            </a:r>
            <a:r>
              <a:rPr lang="en-US" baseline="0" dirty="0" smtClean="0"/>
              <a:t> vertex centric distributed graph processing framework called Pregel. Basically, Think like a vertex.</a:t>
            </a:r>
          </a:p>
          <a:p>
            <a:r>
              <a:rPr lang="en-US" baseline="0" dirty="0" smtClean="0"/>
              <a:t>A vertex program in </a:t>
            </a:r>
            <a:r>
              <a:rPr lang="en-US" baseline="0" dirty="0" err="1" smtClean="0"/>
              <a:t>Pregel</a:t>
            </a:r>
            <a:r>
              <a:rPr lang="en-US" baseline="0" dirty="0" smtClean="0"/>
              <a:t> first reads all the in-neighbor values, computes the new value for that particular vertex and then sends this new value to all the out-neighbors of that vertex. </a:t>
            </a:r>
          </a:p>
          <a:p>
            <a:r>
              <a:rPr lang="en-US" baseline="0" dirty="0" smtClean="0"/>
              <a:t>Let’s consider the example here. For A, first, A’s vertex program will read values from B and C since they are the in-neighbors for A. Then, A will compute its new value and at the end of the iteration A will send its new value to D and E. </a:t>
            </a:r>
          </a:p>
          <a:p>
            <a:r>
              <a:rPr lang="en-US" baseline="0" dirty="0" smtClean="0"/>
              <a:t>A point to note here is that the new value of A is sent to server S2 twice. Once for D and once for E even if D and E are on the same server. </a:t>
            </a:r>
            <a:r>
              <a:rPr lang="en-US" baseline="0" dirty="0" err="1" smtClean="0"/>
              <a:t>Pregel</a:t>
            </a:r>
            <a:r>
              <a:rPr lang="en-US" baseline="0" dirty="0" smtClean="0"/>
              <a:t> allows programmers to write combiners which can combine these outgoing messages but that requires an additional pass over the outgoing message list and also increases the cost of computation. </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4</a:t>
            </a:fld>
            <a:endParaRPr lang="en-US"/>
          </a:p>
        </p:txBody>
      </p:sp>
    </p:spTree>
    <p:extLst>
      <p:ext uri="{BB962C8B-B14F-4D97-AF65-F5344CB8AC3E}">
        <p14:creationId xmlns:p14="http://schemas.microsoft.com/office/powerpoint/2010/main" val="104854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here that </a:t>
            </a:r>
            <a:r>
              <a:rPr lang="en-US" dirty="0" err="1" smtClean="0"/>
              <a:t>Pregel</a:t>
            </a:r>
            <a:r>
              <a:rPr lang="en-US" dirty="0" smtClean="0"/>
              <a:t> has a communication overhead proportional to the number of edge cuts which is basically the number of edges crossing servers. </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5</a:t>
            </a:fld>
            <a:endParaRPr lang="en-US"/>
          </a:p>
        </p:txBody>
      </p:sp>
    </p:spTree>
    <p:extLst>
      <p:ext uri="{BB962C8B-B14F-4D97-AF65-F5344CB8AC3E}">
        <p14:creationId xmlns:p14="http://schemas.microsoft.com/office/powerpoint/2010/main" val="203305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came</a:t>
            </a:r>
            <a:r>
              <a:rPr lang="en-US" baseline="0" dirty="0" smtClean="0"/>
              <a:t> </a:t>
            </a:r>
            <a:r>
              <a:rPr lang="en-US" baseline="0" dirty="0" err="1" smtClean="0"/>
              <a:t>GraphLab</a:t>
            </a:r>
            <a:r>
              <a:rPr lang="en-US" baseline="0" dirty="0" smtClean="0"/>
              <a:t>. </a:t>
            </a:r>
            <a:r>
              <a:rPr lang="en-US" baseline="0" dirty="0" err="1" smtClean="0"/>
              <a:t>GraphLab</a:t>
            </a:r>
            <a:r>
              <a:rPr lang="en-US" baseline="0" dirty="0" smtClean="0"/>
              <a:t> first assigns each vertex to one server. Then, for a particular vertex’s in- and out- neighbors not on that server, it creates ghost vertices on the other servers. Here, we can see that for A, since D and E are its out neighbors and are not on the same server, A is ghosted on S2. Similarly, D and E are ghosted on S1 since their in-neighbor A is on S1. This avoids the edge communication from crossing network but, at the end of each iteration the new value at a particular vertex has to be sent to all its ghosts. And, the number of ghosts can be large. So, the communication overhead is basically equal to the number of ghosts.</a:t>
            </a:r>
          </a:p>
          <a:p>
            <a:r>
              <a:rPr lang="en-US" baseline="0" dirty="0" smtClean="0"/>
              <a:t>Also, in </a:t>
            </a:r>
            <a:r>
              <a:rPr lang="en-US" baseline="0" dirty="0" err="1" smtClean="0"/>
              <a:t>GraphLab</a:t>
            </a:r>
            <a:r>
              <a:rPr lang="en-US" baseline="0" dirty="0" smtClean="0"/>
              <a:t>, in every iteration, a vertex reads in-neighbor values, computes its new value and then if this value is updated, it activates all the out-neighbors of that vertex. So, two passes are required. One for update of the value and the other pass over the list of out-neighbors to activate them.</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6</a:t>
            </a:fld>
            <a:endParaRPr lang="en-US"/>
          </a:p>
        </p:txBody>
      </p:sp>
    </p:spTree>
    <p:extLst>
      <p:ext uri="{BB962C8B-B14F-4D97-AF65-F5344CB8AC3E}">
        <p14:creationId xmlns:p14="http://schemas.microsoft.com/office/powerpoint/2010/main" val="395846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GraphLab</a:t>
            </a:r>
            <a:r>
              <a:rPr lang="en-US" dirty="0" smtClean="0"/>
              <a:t> is better than </a:t>
            </a:r>
            <a:r>
              <a:rPr lang="en-US" dirty="0" err="1" smtClean="0"/>
              <a:t>Pregel</a:t>
            </a:r>
            <a:r>
              <a:rPr lang="en-US" dirty="0" smtClean="0"/>
              <a:t> with regards to communication overhead since the communication overhead is just equal to</a:t>
            </a:r>
            <a:r>
              <a:rPr lang="en-US" baseline="0" dirty="0" smtClean="0"/>
              <a:t> the number of ghosts and not the number of edges crossing server boundaries. However, the memory footprint is large for </a:t>
            </a:r>
            <a:r>
              <a:rPr lang="en-US" baseline="0" dirty="0" err="1" smtClean="0"/>
              <a:t>GraphLab</a:t>
            </a:r>
            <a:r>
              <a:rPr lang="en-US" baseline="0" dirty="0" smtClean="0"/>
              <a:t> than </a:t>
            </a:r>
            <a:r>
              <a:rPr lang="en-US" baseline="0" dirty="0" err="1" smtClean="0"/>
              <a:t>Pregel</a:t>
            </a:r>
            <a:r>
              <a:rPr lang="en-US" baseline="0" dirty="0" smtClean="0"/>
              <a:t>. </a:t>
            </a:r>
            <a:r>
              <a:rPr lang="en-US" baseline="0" dirty="0" err="1" smtClean="0"/>
              <a:t>GraphLab</a:t>
            </a:r>
            <a:r>
              <a:rPr lang="en-US" baseline="0" dirty="0" smtClean="0"/>
              <a:t> has to store in- and out- edges as well as ghost values which adds to the memory footprint. Is there something better?</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7</a:t>
            </a:fld>
            <a:endParaRPr lang="en-US"/>
          </a:p>
        </p:txBody>
      </p:sp>
    </p:spTree>
    <p:extLst>
      <p:ext uri="{BB962C8B-B14F-4D97-AF65-F5344CB8AC3E}">
        <p14:creationId xmlns:p14="http://schemas.microsoft.com/office/powerpoint/2010/main" val="393585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PowerGraph</a:t>
            </a:r>
            <a:r>
              <a:rPr lang="en-US" baseline="0" dirty="0" smtClean="0"/>
              <a:t> places each edge on one server. Creates mirrors on different servers for a particular vertex. The mirrors avoid edge communication from crossing the network however, the mirrors need to be synced during each iteration. A master mirror is chosen. All other mirrors send their values during an iteration to this master mirror, the master aggregates these values and sends them back. So, the communication overhead is actually twice the number of mirrors. The number of mirrors can be very large.</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8</a:t>
            </a:fld>
            <a:endParaRPr lang="en-US"/>
          </a:p>
        </p:txBody>
      </p:sp>
    </p:spTree>
    <p:extLst>
      <p:ext uri="{BB962C8B-B14F-4D97-AF65-F5344CB8AC3E}">
        <p14:creationId xmlns:p14="http://schemas.microsoft.com/office/powerpoint/2010/main" val="104854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better than </a:t>
            </a:r>
            <a:r>
              <a:rPr lang="en-US" dirty="0" err="1" smtClean="0"/>
              <a:t>Pregel</a:t>
            </a:r>
            <a:r>
              <a:rPr lang="en-US" baseline="0" dirty="0" smtClean="0"/>
              <a:t> in terms of communication overhead. However, memory footprint is large. This is however computation balanced. Since it uses very intelligent partitioning strategies, it ensures that the computations are load balanced across servers. But, the cost of preprocessing in </a:t>
            </a:r>
            <a:r>
              <a:rPr lang="en-US" baseline="0" dirty="0" err="1" smtClean="0"/>
              <a:t>powergraph</a:t>
            </a:r>
            <a:r>
              <a:rPr lang="en-US" baseline="0" dirty="0" smtClean="0"/>
              <a:t> is very high.</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9</a:t>
            </a:fld>
            <a:endParaRPr lang="en-US"/>
          </a:p>
        </p:txBody>
      </p:sp>
    </p:spTree>
    <p:extLst>
      <p:ext uri="{BB962C8B-B14F-4D97-AF65-F5344CB8AC3E}">
        <p14:creationId xmlns:p14="http://schemas.microsoft.com/office/powerpoint/2010/main" val="361161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Uses cheap hash</a:t>
            </a:r>
            <a:r>
              <a:rPr lang="en-US" baseline="0" dirty="0" smtClean="0"/>
              <a:t> based partitioning which incurs very less cost when it comes to preprocessing, unlike </a:t>
            </a:r>
            <a:r>
              <a:rPr lang="en-US" baseline="0" dirty="0" err="1" smtClean="0"/>
              <a:t>PowerGraph</a:t>
            </a:r>
            <a:r>
              <a:rPr lang="en-US" baseline="0" dirty="0" smtClean="0"/>
              <a:t> where preprocessing takes up around 80-90% of the total job runtime. We will see in the experiments section why cheap partitioning works and why there is no need for intelligent expensive partitioning strategies for real world graphs.</a:t>
            </a:r>
          </a:p>
          <a:p>
            <a:pPr marL="228600" indent="-228600">
              <a:buAutoNum type="arabicPeriod"/>
            </a:pPr>
            <a:r>
              <a:rPr lang="en-US" baseline="0" dirty="0" smtClean="0"/>
              <a:t>Computations and Communications are decoupled making the code more modular and allowing optimizations to both these phases separately independent of each other.</a:t>
            </a:r>
          </a:p>
          <a:p>
            <a:pPr marL="228600" indent="-228600">
              <a:buAutoNum type="arabicPeriod"/>
            </a:pPr>
            <a:r>
              <a:rPr lang="en-US" baseline="0" dirty="0" smtClean="0"/>
              <a:t>A server only maintains publish list of servers per vertex which has the out-neighbors of that particular vertex. The updated values are sent to those servers that belong to the publish list of the vertex. This ensures the fetch-once mechanism at the receiving end.</a:t>
            </a:r>
          </a:p>
          <a:p>
            <a:pPr marL="228600" indent="-228600">
              <a:buAutoNum type="arabicPeriod"/>
            </a:pPr>
            <a:r>
              <a:rPr lang="en-US" baseline="0" dirty="0" err="1" smtClean="0"/>
              <a:t>LFGraph</a:t>
            </a:r>
            <a:r>
              <a:rPr lang="en-US" baseline="0" dirty="0" smtClean="0"/>
              <a:t> just makes one pass over the in-neighbor list. It trades off computation for reduced storage. No mechanism for activation/deactivation that can enable/disable execution of neighboring </a:t>
            </a:r>
            <a:r>
              <a:rPr lang="en-US" baseline="0" dirty="0" err="1" smtClean="0"/>
              <a:t>vetrices</a:t>
            </a:r>
            <a:r>
              <a:rPr lang="en-US" baseline="0" dirty="0" smtClean="0"/>
              <a:t>.</a:t>
            </a:r>
          </a:p>
          <a:p>
            <a:pPr marL="228600" indent="-228600">
              <a:buAutoNum type="arabicPeriod"/>
            </a:pPr>
            <a:r>
              <a:rPr lang="en-US" baseline="0" dirty="0" smtClean="0"/>
              <a:t>The vertex reads and writes are decoupled and hence, no locking is required. Two copies are maintained to ensure consistency.</a:t>
            </a:r>
          </a:p>
          <a:p>
            <a:pPr marL="228600" indent="-228600">
              <a:buAutoNum type="arabicPeriod"/>
            </a:pPr>
            <a:r>
              <a:rPr lang="en-US" baseline="0" dirty="0" smtClean="0"/>
              <a:t>Only stores in-neighbor lists. Thus reducing the memory footprint.</a:t>
            </a:r>
            <a:endParaRPr lang="en-US" dirty="0"/>
          </a:p>
        </p:txBody>
      </p:sp>
      <p:sp>
        <p:nvSpPr>
          <p:cNvPr id="4" name="Slide Number Placeholder 3"/>
          <p:cNvSpPr>
            <a:spLocks noGrp="1"/>
          </p:cNvSpPr>
          <p:nvPr>
            <p:ph type="sldNum" sz="quarter" idx="10"/>
          </p:nvPr>
        </p:nvSpPr>
        <p:spPr/>
        <p:txBody>
          <a:bodyPr/>
          <a:lstStyle/>
          <a:p>
            <a:fld id="{0907A0BF-4FFE-D541-A2B0-EA71A336E4B2}" type="slidenum">
              <a:rPr lang="en-US" smtClean="0"/>
              <a:t>10</a:t>
            </a:fld>
            <a:endParaRPr lang="en-US"/>
          </a:p>
        </p:txBody>
      </p:sp>
    </p:spTree>
    <p:extLst>
      <p:ext uri="{BB962C8B-B14F-4D97-AF65-F5344CB8AC3E}">
        <p14:creationId xmlns:p14="http://schemas.microsoft.com/office/powerpoint/2010/main" val="280898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preprocessing, S2 knows that it will require the value of A in order to calculate the values of D and E. Hence, S2’s subscribe list for S1 contains {A}. Based on this list of S2, S1 knows that it will have to send the value of A after each iteration to S2. Hence, it creates a publish list for S2 containing {A} since A’s out neighbors are on S2. Makes sure that each external vertex data is fetched exactly once.</a:t>
            </a:r>
          </a:p>
        </p:txBody>
      </p:sp>
      <p:sp>
        <p:nvSpPr>
          <p:cNvPr id="4" name="Slide Number Placeholder 3"/>
          <p:cNvSpPr>
            <a:spLocks noGrp="1"/>
          </p:cNvSpPr>
          <p:nvPr>
            <p:ph type="sldNum" sz="quarter" idx="10"/>
          </p:nvPr>
        </p:nvSpPr>
        <p:spPr/>
        <p:txBody>
          <a:bodyPr/>
          <a:lstStyle/>
          <a:p>
            <a:fld id="{0907A0BF-4FFE-D541-A2B0-EA71A336E4B2}" type="slidenum">
              <a:rPr lang="en-US" smtClean="0"/>
              <a:t>12</a:t>
            </a:fld>
            <a:endParaRPr lang="en-US"/>
          </a:p>
        </p:txBody>
      </p:sp>
    </p:spTree>
    <p:extLst>
      <p:ext uri="{BB962C8B-B14F-4D97-AF65-F5344CB8AC3E}">
        <p14:creationId xmlns:p14="http://schemas.microsoft.com/office/powerpoint/2010/main" val="125970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8E80666-FB37-4B36-9149-507F3B0178E3}" type="datetimeFigureOut">
              <a:rPr lang="en-US" smtClean="0"/>
              <a:pPr/>
              <a:t>3/17/15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9D2C864-9362-43C7-A136-D9C41D93A96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051B39-B140-43FE-96DB-472A2B59CE7C}" type="datetime1">
              <a:rPr lang="en-US" smtClean="0"/>
              <a:t>3/17/15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A600BB2-27C5-458B-ABCE-839C88CF47CE}" type="datetime1">
              <a:rPr lang="en-US" smtClean="0"/>
              <a:t>3/17/15</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Footer Text</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A9B540C-44DA-4F69-89C9-7C84606640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1D738E-8962-435F-8C43-147B8DD7E819}" type="datetime1">
              <a:rPr lang="en-US" smtClean="0"/>
              <a:t>3/17/15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A9B540C-44DA-4F69-89C9-7C84606640D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8E80666-FB37-4B36-9149-507F3B0178E3}" type="datetimeFigureOut">
              <a:rPr lang="en-US" smtClean="0"/>
              <a:pPr/>
              <a:t>3/17/15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7E63A33-8271-4DD0-9C48-789913D7C11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34CF3C7-6809-4F39-BD67-A75817BDDE0A}" type="datetime1">
              <a:rPr lang="en-US" smtClean="0"/>
              <a:t>3/17/15</a:t>
            </a:fld>
            <a:endParaRPr lang="en-US"/>
          </a:p>
        </p:txBody>
      </p:sp>
      <p:sp>
        <p:nvSpPr>
          <p:cNvPr id="10" name="Slide Number Placeholder 9"/>
          <p:cNvSpPr>
            <a:spLocks noGrp="1"/>
          </p:cNvSpPr>
          <p:nvPr>
            <p:ph type="sldNum" sz="quarter" idx="16"/>
          </p:nvPr>
        </p:nvSpPr>
        <p:spPr/>
        <p:txBody>
          <a:bodyPr rtlCol="0"/>
          <a:lstStyle/>
          <a:p>
            <a:fld id="{BA9B540C-44DA-4F69-89C9-7C84606640D3}"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Footer Text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7EAEB24-CE78-465C-A726-91D0868FA48F}" type="datetime1">
              <a:rPr lang="en-US" smtClean="0"/>
              <a:t>3/17/15</a:t>
            </a:fld>
            <a:endParaRPr lang="en-US"/>
          </a:p>
        </p:txBody>
      </p:sp>
      <p:sp>
        <p:nvSpPr>
          <p:cNvPr id="12" name="Slide Number Placeholder 11"/>
          <p:cNvSpPr>
            <a:spLocks noGrp="1"/>
          </p:cNvSpPr>
          <p:nvPr>
            <p:ph type="sldNum" sz="quarter" idx="16"/>
          </p:nvPr>
        </p:nvSpPr>
        <p:spPr/>
        <p:txBody>
          <a:bodyPr rtlCol="0"/>
          <a:lstStyle/>
          <a:p>
            <a:fld id="{BA9B540C-44DA-4F69-89C9-7C84606640D3}"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Footer Text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BAADF0-1749-4E8B-9691-B44A5F8C0895}" type="datetime1">
              <a:rPr lang="en-US" smtClean="0"/>
              <a:t>3/17/15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3/17/15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8BBB94-68E6-4675-A946-F1C5994EDBD7}" type="datetime1">
              <a:rPr lang="en-US" smtClean="0"/>
              <a:t>3/17/15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C3B8377-21E3-4835-B75D-4E2847E2750F}" type="datetime1">
              <a:rPr lang="en-US" smtClean="0"/>
              <a:t>3/17/15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A9B540C-44DA-4F69-89C9-7C84606640D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Footer Text</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0C4986D-6BE9-4264-908F-02DB36FD8D6C}" type="datetime1">
              <a:rPr lang="en-US" smtClean="0"/>
              <a:t>3/17/15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Footer Text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A9B540C-44DA-4F69-89C9-7C8460664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t>LFGraph: Simple and Fast Distributed Graph Analytics</a:t>
            </a:r>
            <a:endParaRPr lang="en-US" sz="4400" dirty="0"/>
          </a:p>
        </p:txBody>
      </p:sp>
      <p:sp>
        <p:nvSpPr>
          <p:cNvPr id="3" name="Subtitle 2"/>
          <p:cNvSpPr>
            <a:spLocks noGrp="1"/>
          </p:cNvSpPr>
          <p:nvPr>
            <p:ph type="subTitle" idx="1"/>
          </p:nvPr>
        </p:nvSpPr>
        <p:spPr/>
        <p:txBody>
          <a:bodyPr>
            <a:normAutofit lnSpcReduction="10000"/>
          </a:bodyPr>
          <a:lstStyle/>
          <a:p>
            <a:r>
              <a:rPr lang="en-US" sz="2000" dirty="0" err="1" smtClean="0"/>
              <a:t>Hoque</a:t>
            </a:r>
            <a:r>
              <a:rPr lang="en-US" sz="2000" dirty="0" smtClean="0"/>
              <a:t>, </a:t>
            </a:r>
            <a:r>
              <a:rPr lang="en-US" sz="2000" dirty="0" err="1" smtClean="0"/>
              <a:t>Imranul</a:t>
            </a:r>
            <a:r>
              <a:rPr lang="en-US" sz="2000" dirty="0" smtClean="0"/>
              <a:t>, </a:t>
            </a:r>
            <a:r>
              <a:rPr lang="en-US" sz="2000" dirty="0" err="1" smtClean="0"/>
              <a:t>Vmware</a:t>
            </a:r>
            <a:r>
              <a:rPr lang="en-US" sz="2000" dirty="0" smtClean="0"/>
              <a:t> Inc. and Gupta, </a:t>
            </a:r>
            <a:r>
              <a:rPr lang="en-US" sz="2000" dirty="0" err="1" smtClean="0"/>
              <a:t>Indranil</a:t>
            </a:r>
            <a:r>
              <a:rPr lang="en-US" sz="2000" dirty="0" smtClean="0"/>
              <a:t>, University of Illinois at Urbana-Champaign – TRIOS ‘13</a:t>
            </a:r>
            <a:endParaRPr lang="en-US" sz="2000" dirty="0"/>
          </a:p>
        </p:txBody>
      </p:sp>
      <p:sp>
        <p:nvSpPr>
          <p:cNvPr id="4" name="TextBox 3"/>
          <p:cNvSpPr txBox="1"/>
          <p:nvPr/>
        </p:nvSpPr>
        <p:spPr>
          <a:xfrm>
            <a:off x="0" y="6089506"/>
            <a:ext cx="2187222" cy="646331"/>
          </a:xfrm>
          <a:prstGeom prst="rect">
            <a:avLst/>
          </a:prstGeom>
          <a:noFill/>
        </p:spPr>
        <p:txBody>
          <a:bodyPr wrap="square" rtlCol="0">
            <a:spAutoFit/>
          </a:bodyPr>
          <a:lstStyle/>
          <a:p>
            <a:r>
              <a:rPr lang="en-US" dirty="0" smtClean="0"/>
              <a:t>Presented by : Chaitanya Datye</a:t>
            </a:r>
            <a:endParaRPr lang="en-US" dirty="0"/>
          </a:p>
        </p:txBody>
      </p:sp>
    </p:spTree>
    <p:extLst>
      <p:ext uri="{BB962C8B-B14F-4D97-AF65-F5344CB8AC3E}">
        <p14:creationId xmlns:p14="http://schemas.microsoft.com/office/powerpoint/2010/main" val="307506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LFGraph</a:t>
            </a:r>
            <a:r>
              <a:rPr lang="en-US" dirty="0" smtClean="0"/>
              <a:t> – YES, We Can !!!</a:t>
            </a:r>
            <a:endParaRPr lang="en-US" dirty="0"/>
          </a:p>
        </p:txBody>
      </p:sp>
      <p:sp>
        <p:nvSpPr>
          <p:cNvPr id="4" name="Chevron 3"/>
          <p:cNvSpPr/>
          <p:nvPr/>
        </p:nvSpPr>
        <p:spPr>
          <a:xfrm>
            <a:off x="800683" y="1573855"/>
            <a:ext cx="7772142" cy="77312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Cheap Hash based partitioning</a:t>
            </a:r>
            <a:endParaRPr lang="en-US" sz="2400" dirty="0">
              <a:solidFill>
                <a:schemeClr val="tx1"/>
              </a:solidFill>
            </a:endParaRPr>
          </a:p>
        </p:txBody>
      </p:sp>
      <p:sp>
        <p:nvSpPr>
          <p:cNvPr id="5" name="Chevron 4"/>
          <p:cNvSpPr/>
          <p:nvPr/>
        </p:nvSpPr>
        <p:spPr>
          <a:xfrm>
            <a:off x="800682" y="2429811"/>
            <a:ext cx="7772142" cy="77312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Decoupling Computation and Communication</a:t>
            </a:r>
            <a:endParaRPr lang="en-US" sz="2400" dirty="0">
              <a:solidFill>
                <a:schemeClr val="tx1"/>
              </a:solidFill>
            </a:endParaRPr>
          </a:p>
        </p:txBody>
      </p:sp>
      <p:sp>
        <p:nvSpPr>
          <p:cNvPr id="6" name="Chevron 5"/>
          <p:cNvSpPr/>
          <p:nvPr/>
        </p:nvSpPr>
        <p:spPr>
          <a:xfrm>
            <a:off x="800682" y="3299572"/>
            <a:ext cx="7772142" cy="77312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Publish – Subscribe Mechanism</a:t>
            </a:r>
            <a:endParaRPr lang="en-US" sz="2400" dirty="0">
              <a:solidFill>
                <a:schemeClr val="tx1"/>
              </a:solidFill>
            </a:endParaRPr>
          </a:p>
        </p:txBody>
      </p:sp>
      <p:sp>
        <p:nvSpPr>
          <p:cNvPr id="7" name="Chevron 6"/>
          <p:cNvSpPr/>
          <p:nvPr/>
        </p:nvSpPr>
        <p:spPr>
          <a:xfrm>
            <a:off x="800682" y="4169334"/>
            <a:ext cx="7772142" cy="77312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Single – Pass Computations</a:t>
            </a:r>
            <a:endParaRPr lang="en-US" sz="2400" dirty="0">
              <a:solidFill>
                <a:schemeClr val="tx1"/>
              </a:solidFill>
            </a:endParaRPr>
          </a:p>
        </p:txBody>
      </p:sp>
      <p:sp>
        <p:nvSpPr>
          <p:cNvPr id="8" name="Chevron 7"/>
          <p:cNvSpPr/>
          <p:nvPr/>
        </p:nvSpPr>
        <p:spPr>
          <a:xfrm>
            <a:off x="800682" y="5041242"/>
            <a:ext cx="7772142" cy="77312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No Locking</a:t>
            </a:r>
            <a:endParaRPr lang="en-US" sz="2400" dirty="0">
              <a:solidFill>
                <a:schemeClr val="tx1"/>
              </a:solidFill>
            </a:endParaRPr>
          </a:p>
        </p:txBody>
      </p:sp>
      <p:sp>
        <p:nvSpPr>
          <p:cNvPr id="9" name="Chevron 8"/>
          <p:cNvSpPr/>
          <p:nvPr/>
        </p:nvSpPr>
        <p:spPr>
          <a:xfrm>
            <a:off x="800683" y="5919211"/>
            <a:ext cx="7772142" cy="77312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In – Neighbor Storage</a:t>
            </a:r>
            <a:endParaRPr lang="en-US" sz="2400" dirty="0">
              <a:solidFill>
                <a:schemeClr val="tx1"/>
              </a:solidFill>
            </a:endParaRPr>
          </a:p>
        </p:txBody>
      </p:sp>
    </p:spTree>
    <p:extLst>
      <p:ext uri="{BB962C8B-B14F-4D97-AF65-F5344CB8AC3E}">
        <p14:creationId xmlns:p14="http://schemas.microsoft.com/office/powerpoint/2010/main" val="3165644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ppt_x</p:attrName>
                                        </p:attrNameLst>
                                      </p:cBhvr>
                                      <p:tavLst>
                                        <p:tav tm="0">
                                          <p:val>
                                            <p:strVal val="#ppt_x-#ppt_w*1.125000"/>
                                          </p:val>
                                        </p:tav>
                                        <p:tav tm="100000">
                                          <p:val>
                                            <p:strVal val="#ppt_x"/>
                                          </p:val>
                                        </p:tav>
                                      </p:tavLst>
                                    </p:anim>
                                    <p:animEffect transition="in" filter="wipe(righ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Subscribe Mechanism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Subscribe Lists</a:t>
            </a:r>
          </a:p>
          <a:p>
            <a:pPr lvl="1"/>
            <a:r>
              <a:rPr lang="en-US" dirty="0" smtClean="0"/>
              <a:t>Created during preprocessing and are short lived</a:t>
            </a:r>
          </a:p>
          <a:p>
            <a:pPr lvl="1"/>
            <a:r>
              <a:rPr lang="en-US" dirty="0" smtClean="0"/>
              <a:t>Per remote server</a:t>
            </a:r>
          </a:p>
          <a:p>
            <a:pPr lvl="1"/>
            <a:r>
              <a:rPr lang="en-US" dirty="0" smtClean="0"/>
              <a:t>List contains vertices to be fetched from that server.</a:t>
            </a:r>
          </a:p>
          <a:p>
            <a:pPr lvl="1"/>
            <a:r>
              <a:rPr lang="en-US" dirty="0" smtClean="0"/>
              <a:t>Garbage collected after preprocessing iteration </a:t>
            </a:r>
          </a:p>
          <a:p>
            <a:r>
              <a:rPr lang="en-US" dirty="0" smtClean="0"/>
              <a:t>Publish Lists</a:t>
            </a:r>
          </a:p>
          <a:p>
            <a:pPr lvl="1"/>
            <a:r>
              <a:rPr lang="en-US" dirty="0" smtClean="0"/>
              <a:t>Created based on the Subscribe lists.</a:t>
            </a:r>
          </a:p>
          <a:p>
            <a:pPr lvl="1"/>
            <a:r>
              <a:rPr lang="en-US" dirty="0" smtClean="0"/>
              <a:t>Each server maintains a Publish list for each remote server consisting of the vertices it needs to send to that server.</a:t>
            </a:r>
            <a:endParaRPr lang="en-US" dirty="0"/>
          </a:p>
        </p:txBody>
      </p:sp>
    </p:spTree>
    <p:extLst>
      <p:ext uri="{BB962C8B-B14F-4D97-AF65-F5344CB8AC3E}">
        <p14:creationId xmlns:p14="http://schemas.microsoft.com/office/powerpoint/2010/main" val="105353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Subscribe Mechanism</a:t>
            </a:r>
            <a:endParaRPr lang="en-US" dirty="0"/>
          </a:p>
        </p:txBody>
      </p:sp>
      <p:sp>
        <p:nvSpPr>
          <p:cNvPr id="4" name="Rounded Rectangle 3"/>
          <p:cNvSpPr/>
          <p:nvPr/>
        </p:nvSpPr>
        <p:spPr>
          <a:xfrm>
            <a:off x="5343026" y="2029444"/>
            <a:ext cx="1821697"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000000"/>
                </a:solidFill>
              </a:rPr>
              <a:t>Server 2</a:t>
            </a:r>
            <a:endParaRPr lang="en-US" dirty="0">
              <a:solidFill>
                <a:srgbClr val="000000"/>
              </a:solidFill>
            </a:endParaRPr>
          </a:p>
        </p:txBody>
      </p:sp>
      <p:sp>
        <p:nvSpPr>
          <p:cNvPr id="5" name="Rounded Rectangle 4"/>
          <p:cNvSpPr/>
          <p:nvPr/>
        </p:nvSpPr>
        <p:spPr>
          <a:xfrm>
            <a:off x="1863653" y="2029444"/>
            <a:ext cx="3133706"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Server 1</a:t>
            </a:r>
            <a:endParaRPr lang="en-US" dirty="0">
              <a:solidFill>
                <a:schemeClr val="tx1"/>
              </a:solidFill>
            </a:endParaRPr>
          </a:p>
        </p:txBody>
      </p:sp>
      <p:sp>
        <p:nvSpPr>
          <p:cNvPr id="6" name="Oval 5"/>
          <p:cNvSpPr>
            <a:spLocks noChangeAspect="1"/>
          </p:cNvSpPr>
          <p:nvPr/>
        </p:nvSpPr>
        <p:spPr>
          <a:xfrm>
            <a:off x="2305405"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a:t>
            </a:r>
            <a:endParaRPr lang="en-US" sz="2800" dirty="0"/>
          </a:p>
        </p:txBody>
      </p:sp>
      <p:sp>
        <p:nvSpPr>
          <p:cNvPr id="7" name="Oval 6"/>
          <p:cNvSpPr>
            <a:spLocks noChangeAspect="1"/>
          </p:cNvSpPr>
          <p:nvPr/>
        </p:nvSpPr>
        <p:spPr>
          <a:xfrm>
            <a:off x="2305405"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a:t>
            </a:r>
            <a:endParaRPr lang="en-US" sz="2800" dirty="0"/>
          </a:p>
        </p:txBody>
      </p:sp>
      <p:sp>
        <p:nvSpPr>
          <p:cNvPr id="8" name="Oval 7"/>
          <p:cNvSpPr>
            <a:spLocks noChangeAspect="1"/>
          </p:cNvSpPr>
          <p:nvPr/>
        </p:nvSpPr>
        <p:spPr>
          <a:xfrm>
            <a:off x="4141999" y="3562418"/>
            <a:ext cx="749546" cy="7446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a:t>
            </a:r>
            <a:endParaRPr lang="en-US" sz="2800" dirty="0"/>
          </a:p>
        </p:txBody>
      </p:sp>
      <p:sp>
        <p:nvSpPr>
          <p:cNvPr id="9" name="Oval 8"/>
          <p:cNvSpPr>
            <a:spLocks noChangeAspect="1"/>
          </p:cNvSpPr>
          <p:nvPr/>
        </p:nvSpPr>
        <p:spPr>
          <a:xfrm>
            <a:off x="6352820"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endParaRPr lang="en-US" sz="2800" dirty="0"/>
          </a:p>
        </p:txBody>
      </p:sp>
      <p:sp>
        <p:nvSpPr>
          <p:cNvPr id="10" name="Oval 9"/>
          <p:cNvSpPr>
            <a:spLocks noChangeAspect="1"/>
          </p:cNvSpPr>
          <p:nvPr/>
        </p:nvSpPr>
        <p:spPr>
          <a:xfrm>
            <a:off x="6352820"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endParaRPr lang="en-US" sz="2800" dirty="0"/>
          </a:p>
        </p:txBody>
      </p:sp>
      <p:cxnSp>
        <p:nvCxnSpPr>
          <p:cNvPr id="11" name="Straight Arrow Connector 10"/>
          <p:cNvCxnSpPr>
            <a:stCxn id="6" idx="6"/>
            <a:endCxn id="8" idx="1"/>
          </p:cNvCxnSpPr>
          <p:nvPr/>
        </p:nvCxnSpPr>
        <p:spPr>
          <a:xfrm>
            <a:off x="3054951" y="2815922"/>
            <a:ext cx="1196816" cy="8555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6"/>
            <a:endCxn id="8" idx="3"/>
          </p:cNvCxnSpPr>
          <p:nvPr/>
        </p:nvCxnSpPr>
        <p:spPr>
          <a:xfrm flipV="1">
            <a:off x="3054951" y="4197983"/>
            <a:ext cx="1196816" cy="8688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6"/>
          </p:cNvCxnSpPr>
          <p:nvPr/>
        </p:nvCxnSpPr>
        <p:spPr>
          <a:xfrm>
            <a:off x="4891545" y="3934724"/>
            <a:ext cx="920305" cy="0"/>
          </a:xfrm>
          <a:prstGeom prst="straightConnector1">
            <a:avLst/>
          </a:prstGeom>
          <a:ln>
            <a:solidFill>
              <a:schemeClr val="tx1"/>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3"/>
          </p:cNvCxnSpPr>
          <p:nvPr/>
        </p:nvCxnSpPr>
        <p:spPr>
          <a:xfrm flipV="1">
            <a:off x="5811850" y="3079181"/>
            <a:ext cx="650738" cy="8692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0" idx="1"/>
          </p:cNvCxnSpPr>
          <p:nvPr/>
        </p:nvCxnSpPr>
        <p:spPr>
          <a:xfrm>
            <a:off x="5811850" y="3934724"/>
            <a:ext cx="650738" cy="8688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Left Arrow 15"/>
          <p:cNvSpPr/>
          <p:nvPr/>
        </p:nvSpPr>
        <p:spPr>
          <a:xfrm>
            <a:off x="3658290" y="5066794"/>
            <a:ext cx="2043121" cy="593558"/>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Subscribe to {A}</a:t>
            </a:r>
            <a:endParaRPr lang="en-US" dirty="0"/>
          </a:p>
        </p:txBody>
      </p:sp>
      <p:sp>
        <p:nvSpPr>
          <p:cNvPr id="18" name="Right Arrow 17"/>
          <p:cNvSpPr/>
          <p:nvPr/>
        </p:nvSpPr>
        <p:spPr>
          <a:xfrm>
            <a:off x="3658290" y="4803534"/>
            <a:ext cx="2346828" cy="110100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Publish List at S1 for S2 : {A}</a:t>
            </a:r>
            <a:endParaRPr lang="en-US" dirty="0"/>
          </a:p>
        </p:txBody>
      </p:sp>
      <p:sp>
        <p:nvSpPr>
          <p:cNvPr id="20" name="Oval Callout 19"/>
          <p:cNvSpPr/>
          <p:nvPr/>
        </p:nvSpPr>
        <p:spPr>
          <a:xfrm>
            <a:off x="4543476" y="1512283"/>
            <a:ext cx="3838223" cy="931333"/>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Allows for Fetch-Once behavior since values are fetched only once</a:t>
            </a:r>
            <a:endParaRPr lang="en-US" dirty="0"/>
          </a:p>
        </p:txBody>
      </p:sp>
    </p:spTree>
    <p:extLst>
      <p:ext uri="{BB962C8B-B14F-4D97-AF65-F5344CB8AC3E}">
        <p14:creationId xmlns:p14="http://schemas.microsoft.com/office/powerpoint/2010/main" val="105353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Scale>
                                      <p:cBhvr>
                                        <p:cTn id="2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
                                        </p:tgtEl>
                                        <p:attrNameLst>
                                          <p:attrName>ppt_x</p:attrName>
                                          <p:attrName>ppt_y</p:attrName>
                                        </p:attrNameLst>
                                      </p:cBhvr>
                                    </p:animMotion>
                                    <p:animEffect transition="in" filter="fade">
                                      <p:cBhvr>
                                        <p:cTn id="31" dur="1000"/>
                                        <p:tgtEl>
                                          <p:spTgt spid="9"/>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Scale>
                                      <p:cBhvr>
                                        <p:cTn id="3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0"/>
                                        </p:tgtEl>
                                        <p:attrNameLst>
                                          <p:attrName>ppt_x</p:attrName>
                                          <p:attrName>ppt_y</p:attrName>
                                        </p:attrNameLst>
                                      </p:cBhvr>
                                    </p:animMotion>
                                    <p:animEffect transition="in" filter="fade">
                                      <p:cBhvr>
                                        <p:cTn id="36" dur="1000"/>
                                        <p:tgtEl>
                                          <p:spTgt spid="10"/>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Scale>
                                      <p:cBhvr>
                                        <p:cTn id="3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8"/>
                                        </p:tgtEl>
                                        <p:attrNameLst>
                                          <p:attrName>ppt_x</p:attrName>
                                          <p:attrName>ppt_y</p:attrName>
                                        </p:attrNameLst>
                                      </p:cBhvr>
                                    </p:animMotion>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Scale>
                                      <p:cBhvr>
                                        <p:cTn id="4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gtEl>
                                        <p:attrNameLst>
                                          <p:attrName>ppt_x</p:attrName>
                                          <p:attrName>ppt_y</p:attrName>
                                        </p:attrNameLst>
                                      </p:cBhvr>
                                    </p:animMotion>
                                    <p:animEffect transition="in" filter="fade">
                                      <p:cBhvr>
                                        <p:cTn id="48" dur="1000"/>
                                        <p:tgtEl>
                                          <p:spTgt spid="11"/>
                                        </p:tgtEl>
                                      </p:cBhvr>
                                    </p:animEffect>
                                  </p:childTnLst>
                                </p:cTn>
                              </p:par>
                              <p:par>
                                <p:cTn id="49" presetID="52"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Scale>
                                      <p:cBhvr>
                                        <p:cTn id="5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
                                        </p:tgtEl>
                                        <p:attrNameLst>
                                          <p:attrName>ppt_x</p:attrName>
                                          <p:attrName>ppt_y</p:attrName>
                                        </p:attrNameLst>
                                      </p:cBhvr>
                                    </p:animMotion>
                                    <p:animEffect transition="in" filter="fade">
                                      <p:cBhvr>
                                        <p:cTn id="53" dur="1000"/>
                                        <p:tgtEl>
                                          <p:spTgt spid="12"/>
                                        </p:tgtEl>
                                      </p:cBhvr>
                                    </p:animEffect>
                                  </p:childTnLst>
                                </p:cTn>
                              </p:par>
                              <p:par>
                                <p:cTn id="54" presetID="5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Scale>
                                      <p:cBhvr>
                                        <p:cTn id="5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3"/>
                                        </p:tgtEl>
                                        <p:attrNameLst>
                                          <p:attrName>ppt_x</p:attrName>
                                          <p:attrName>ppt_y</p:attrName>
                                        </p:attrNameLst>
                                      </p:cBhvr>
                                    </p:animMotion>
                                    <p:animEffect transition="in" filter="fade">
                                      <p:cBhvr>
                                        <p:cTn id="58" dur="1000"/>
                                        <p:tgtEl>
                                          <p:spTgt spid="13"/>
                                        </p:tgtEl>
                                      </p:cBhvr>
                                    </p:animEffect>
                                  </p:childTnLst>
                                </p:cTn>
                              </p:par>
                              <p:par>
                                <p:cTn id="59" presetID="52"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Scale>
                                      <p:cBhvr>
                                        <p:cTn id="6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4"/>
                                        </p:tgtEl>
                                        <p:attrNameLst>
                                          <p:attrName>ppt_x</p:attrName>
                                          <p:attrName>ppt_y</p:attrName>
                                        </p:attrNameLst>
                                      </p:cBhvr>
                                    </p:animMotion>
                                    <p:animEffect transition="in" filter="fade">
                                      <p:cBhvr>
                                        <p:cTn id="63" dur="1000"/>
                                        <p:tgtEl>
                                          <p:spTgt spid="14"/>
                                        </p:tgtEl>
                                      </p:cBhvr>
                                    </p:animEffect>
                                  </p:childTnLst>
                                </p:cTn>
                              </p:par>
                              <p:par>
                                <p:cTn id="64" presetID="52"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Scale>
                                      <p:cBhvr>
                                        <p:cTn id="6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5"/>
                                        </p:tgtEl>
                                        <p:attrNameLst>
                                          <p:attrName>ppt_x</p:attrName>
                                          <p:attrName>ppt_y</p:attrName>
                                        </p:attrNameLst>
                                      </p:cBhvr>
                                    </p:animMotion>
                                    <p:animEffect transition="in" filter="fade">
                                      <p:cBhvr>
                                        <p:cTn id="68" dur="1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1+#ppt_w/2"/>
                                          </p:val>
                                        </p:tav>
                                        <p:tav tm="100000">
                                          <p:val>
                                            <p:strVal val="#ppt_x"/>
                                          </p:val>
                                        </p:tav>
                                      </p:tavLst>
                                    </p:anim>
                                    <p:anim calcmode="lin" valueType="num">
                                      <p:cBhvr additive="base">
                                        <p:cTn id="7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6"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7810" y="990672"/>
            <a:ext cx="4847302" cy="5867328"/>
          </a:xfrm>
          <a:prstGeom prst="rect">
            <a:avLst/>
          </a:prstGeom>
        </p:spPr>
      </p:pic>
      <p:sp>
        <p:nvSpPr>
          <p:cNvPr id="3" name="Title 2"/>
          <p:cNvSpPr>
            <a:spLocks noGrp="1"/>
          </p:cNvSpPr>
          <p:nvPr>
            <p:ph type="title"/>
          </p:nvPr>
        </p:nvSpPr>
        <p:spPr/>
        <p:txBody>
          <a:bodyPr/>
          <a:lstStyle/>
          <a:p>
            <a:r>
              <a:rPr lang="en-US" dirty="0" err="1" smtClean="0"/>
              <a:t>LFGraph</a:t>
            </a:r>
            <a:r>
              <a:rPr lang="en-US" dirty="0" smtClean="0"/>
              <a:t> System Design</a:t>
            </a:r>
            <a:endParaRPr lang="en-US" dirty="0"/>
          </a:p>
        </p:txBody>
      </p:sp>
    </p:spTree>
    <p:extLst>
      <p:ext uri="{BB962C8B-B14F-4D97-AF65-F5344CB8AC3E}">
        <p14:creationId xmlns:p14="http://schemas.microsoft.com/office/powerpoint/2010/main" val="105353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and Remote Value Stores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Local Value Store</a:t>
            </a:r>
          </a:p>
          <a:p>
            <a:pPr lvl="1"/>
            <a:r>
              <a:rPr lang="en-US" dirty="0" smtClean="0"/>
              <a:t>Real Version (Reads), Shadow Version (Writes)</a:t>
            </a:r>
          </a:p>
          <a:p>
            <a:pPr lvl="1"/>
            <a:r>
              <a:rPr lang="en-US" dirty="0" smtClean="0"/>
              <a:t>Decoupled reads and writes – No Locking required</a:t>
            </a:r>
          </a:p>
          <a:p>
            <a:pPr lvl="1"/>
            <a:r>
              <a:rPr lang="en-US" dirty="0" smtClean="0"/>
              <a:t>Shared across the computation workers in a Job Server</a:t>
            </a:r>
          </a:p>
          <a:p>
            <a:pPr lvl="1"/>
            <a:r>
              <a:rPr lang="en-US" dirty="0" smtClean="0"/>
              <a:t>Flag set whenever shadow value written - used by communication workers to send values </a:t>
            </a:r>
          </a:p>
          <a:p>
            <a:r>
              <a:rPr lang="en-US" dirty="0" smtClean="0"/>
              <a:t>Remote Value Store</a:t>
            </a:r>
          </a:p>
          <a:p>
            <a:pPr lvl="1"/>
            <a:r>
              <a:rPr lang="en-US" dirty="0" smtClean="0"/>
              <a:t>Stores values for each in-neighbor of a vertex at a Job Server.</a:t>
            </a:r>
          </a:p>
          <a:p>
            <a:pPr lvl="1"/>
            <a:r>
              <a:rPr lang="en-US" dirty="0" smtClean="0"/>
              <a:t>Uses a flag – set only if updated value is received – Allows to skip vertices which aren’t updated in that iteration.</a:t>
            </a:r>
          </a:p>
        </p:txBody>
      </p:sp>
    </p:spTree>
    <p:extLst>
      <p:ext uri="{BB962C8B-B14F-4D97-AF65-F5344CB8AC3E}">
        <p14:creationId xmlns:p14="http://schemas.microsoft.com/office/powerpoint/2010/main" val="105353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SSSP using </a:t>
            </a:r>
            <a:r>
              <a:rPr lang="en-US" dirty="0" err="1" smtClean="0"/>
              <a:t>LFGraph</a:t>
            </a:r>
            <a:endParaRPr lang="en-US" dirty="0"/>
          </a:p>
        </p:txBody>
      </p:sp>
      <p:sp>
        <p:nvSpPr>
          <p:cNvPr id="4" name="Rounded Rectangle 3"/>
          <p:cNvSpPr/>
          <p:nvPr/>
        </p:nvSpPr>
        <p:spPr>
          <a:xfrm>
            <a:off x="5343026" y="2029444"/>
            <a:ext cx="1821697"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000000"/>
                </a:solidFill>
              </a:rPr>
              <a:t>Server 2</a:t>
            </a:r>
            <a:endParaRPr lang="en-US" dirty="0">
              <a:solidFill>
                <a:srgbClr val="000000"/>
              </a:solidFill>
            </a:endParaRPr>
          </a:p>
        </p:txBody>
      </p:sp>
      <p:sp>
        <p:nvSpPr>
          <p:cNvPr id="5" name="Rounded Rectangle 4"/>
          <p:cNvSpPr/>
          <p:nvPr/>
        </p:nvSpPr>
        <p:spPr>
          <a:xfrm>
            <a:off x="1863653" y="2029444"/>
            <a:ext cx="3133706"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Server 1</a:t>
            </a:r>
            <a:endParaRPr lang="en-US" dirty="0">
              <a:solidFill>
                <a:schemeClr val="tx1"/>
              </a:solidFill>
            </a:endParaRPr>
          </a:p>
        </p:txBody>
      </p:sp>
      <p:sp>
        <p:nvSpPr>
          <p:cNvPr id="6" name="Oval 5"/>
          <p:cNvSpPr>
            <a:spLocks noChangeAspect="1"/>
          </p:cNvSpPr>
          <p:nvPr/>
        </p:nvSpPr>
        <p:spPr>
          <a:xfrm>
            <a:off x="2305405" y="2443616"/>
            <a:ext cx="749546" cy="744611"/>
          </a:xfrm>
          <a:prstGeom prst="ellipse">
            <a:avLst/>
          </a:prstGeom>
          <a:solidFill>
            <a:srgbClr val="008000"/>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a:t>
            </a:r>
            <a:endParaRPr lang="en-US" sz="2000" dirty="0"/>
          </a:p>
          <a:p>
            <a:pPr algn="ctr"/>
            <a:r>
              <a:rPr lang="en-US" sz="2000" dirty="0"/>
              <a:t>0</a:t>
            </a:r>
            <a:endParaRPr lang="en-US" sz="2800" dirty="0" smtClean="0"/>
          </a:p>
        </p:txBody>
      </p:sp>
      <p:sp>
        <p:nvSpPr>
          <p:cNvPr id="7" name="Oval 6"/>
          <p:cNvSpPr>
            <a:spLocks noChangeAspect="1"/>
          </p:cNvSpPr>
          <p:nvPr/>
        </p:nvSpPr>
        <p:spPr>
          <a:xfrm>
            <a:off x="2305405"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a:t>
            </a:r>
          </a:p>
          <a:p>
            <a:pPr algn="ctr"/>
            <a:r>
              <a:rPr lang="en-US" sz="2400" dirty="0" smtClean="0"/>
              <a:t>∞</a:t>
            </a:r>
            <a:endParaRPr lang="en-US" sz="2400" dirty="0"/>
          </a:p>
        </p:txBody>
      </p:sp>
      <p:sp>
        <p:nvSpPr>
          <p:cNvPr id="8" name="Oval 7"/>
          <p:cNvSpPr>
            <a:spLocks noChangeAspect="1"/>
          </p:cNvSpPr>
          <p:nvPr/>
        </p:nvSpPr>
        <p:spPr>
          <a:xfrm>
            <a:off x="4141999" y="3562418"/>
            <a:ext cx="749546" cy="7446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a:t>
            </a:r>
          </a:p>
          <a:p>
            <a:pPr algn="ctr"/>
            <a:r>
              <a:rPr lang="en-US" sz="2800" dirty="0" smtClean="0"/>
              <a:t>∞</a:t>
            </a:r>
            <a:endParaRPr lang="en-US" sz="2800" dirty="0"/>
          </a:p>
        </p:txBody>
      </p:sp>
      <p:sp>
        <p:nvSpPr>
          <p:cNvPr id="9" name="Oval 8"/>
          <p:cNvSpPr>
            <a:spLocks noChangeAspect="1"/>
          </p:cNvSpPr>
          <p:nvPr/>
        </p:nvSpPr>
        <p:spPr>
          <a:xfrm>
            <a:off x="6352820"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p>
          <a:p>
            <a:pPr algn="ctr"/>
            <a:r>
              <a:rPr lang="en-US" sz="2800" dirty="0" smtClean="0"/>
              <a:t>∞</a:t>
            </a:r>
            <a:endParaRPr lang="en-US" sz="2800" dirty="0"/>
          </a:p>
        </p:txBody>
      </p:sp>
      <p:sp>
        <p:nvSpPr>
          <p:cNvPr id="10" name="Oval 9"/>
          <p:cNvSpPr>
            <a:spLocks noChangeAspect="1"/>
          </p:cNvSpPr>
          <p:nvPr/>
        </p:nvSpPr>
        <p:spPr>
          <a:xfrm>
            <a:off x="6352820"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p>
          <a:p>
            <a:pPr algn="ctr"/>
            <a:r>
              <a:rPr lang="en-US" sz="2800" dirty="0" smtClean="0"/>
              <a:t>∞</a:t>
            </a:r>
            <a:endParaRPr lang="en-US" sz="2800" dirty="0"/>
          </a:p>
        </p:txBody>
      </p:sp>
      <p:cxnSp>
        <p:nvCxnSpPr>
          <p:cNvPr id="11" name="Straight Arrow Connector 10"/>
          <p:cNvCxnSpPr>
            <a:stCxn id="6" idx="6"/>
            <a:endCxn id="8" idx="1"/>
          </p:cNvCxnSpPr>
          <p:nvPr/>
        </p:nvCxnSpPr>
        <p:spPr>
          <a:xfrm>
            <a:off x="3054951" y="2815922"/>
            <a:ext cx="1196816" cy="8555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6"/>
            <a:endCxn id="8" idx="3"/>
          </p:cNvCxnSpPr>
          <p:nvPr/>
        </p:nvCxnSpPr>
        <p:spPr>
          <a:xfrm flipV="1">
            <a:off x="3054951" y="4197983"/>
            <a:ext cx="1196816" cy="8688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6"/>
          </p:cNvCxnSpPr>
          <p:nvPr/>
        </p:nvCxnSpPr>
        <p:spPr>
          <a:xfrm>
            <a:off x="4891545" y="3934724"/>
            <a:ext cx="920305" cy="0"/>
          </a:xfrm>
          <a:prstGeom prst="straightConnector1">
            <a:avLst/>
          </a:prstGeom>
          <a:ln>
            <a:solidFill>
              <a:schemeClr val="tx1"/>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3"/>
          </p:cNvCxnSpPr>
          <p:nvPr/>
        </p:nvCxnSpPr>
        <p:spPr>
          <a:xfrm flipV="1">
            <a:off x="5811850" y="3079181"/>
            <a:ext cx="650738" cy="8692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0" idx="1"/>
          </p:cNvCxnSpPr>
          <p:nvPr/>
        </p:nvCxnSpPr>
        <p:spPr>
          <a:xfrm>
            <a:off x="5811850" y="3934724"/>
            <a:ext cx="650738" cy="8688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11121" y="3285765"/>
            <a:ext cx="184666" cy="369332"/>
          </a:xfrm>
          <a:prstGeom prst="rect">
            <a:avLst/>
          </a:prstGeom>
          <a:noFill/>
        </p:spPr>
        <p:txBody>
          <a:bodyPr wrap="none" rtlCol="0">
            <a:spAutoFit/>
          </a:bodyPr>
          <a:lstStyle/>
          <a:p>
            <a:endParaRPr lang="en-US" dirty="0"/>
          </a:p>
        </p:txBody>
      </p:sp>
      <p:sp>
        <p:nvSpPr>
          <p:cNvPr id="18" name="TextBox 17"/>
          <p:cNvSpPr txBox="1"/>
          <p:nvPr/>
        </p:nvSpPr>
        <p:spPr>
          <a:xfrm>
            <a:off x="3855071" y="1533835"/>
            <a:ext cx="2284575" cy="523220"/>
          </a:xfrm>
          <a:prstGeom prst="rect">
            <a:avLst/>
          </a:prstGeom>
          <a:noFill/>
        </p:spPr>
        <p:txBody>
          <a:bodyPr wrap="none" rtlCol="0">
            <a:spAutoFit/>
          </a:bodyPr>
          <a:lstStyle/>
          <a:p>
            <a:r>
              <a:rPr lang="en-US" sz="2800" dirty="0" smtClean="0"/>
              <a:t>ITERATION – 0 </a:t>
            </a:r>
            <a:endParaRPr lang="en-US" sz="2800" dirty="0"/>
          </a:p>
        </p:txBody>
      </p:sp>
    </p:spTree>
    <p:extLst>
      <p:ext uri="{BB962C8B-B14F-4D97-AF65-F5344CB8AC3E}">
        <p14:creationId xmlns:p14="http://schemas.microsoft.com/office/powerpoint/2010/main" val="117068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par>
                                <p:cTn id="25" presetID="5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par>
                                <p:cTn id="30" presetID="5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Scale>
                                      <p:cBhvr>
                                        <p:cTn id="3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
                                        </p:tgtEl>
                                        <p:attrNameLst>
                                          <p:attrName>ppt_x</p:attrName>
                                          <p:attrName>ppt_y</p:attrName>
                                        </p:attrNameLst>
                                      </p:cBhvr>
                                    </p:animMotion>
                                    <p:animEffect transition="in" filter="fade">
                                      <p:cBhvr>
                                        <p:cTn id="34" dur="1000"/>
                                        <p:tgtEl>
                                          <p:spTgt spid="11"/>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Scale>
                                      <p:cBhvr>
                                        <p:cTn id="3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8"/>
                                        </p:tgtEl>
                                        <p:attrNameLst>
                                          <p:attrName>ppt_x</p:attrName>
                                          <p:attrName>ppt_y</p:attrName>
                                        </p:attrNameLst>
                                      </p:cBhvr>
                                    </p:animMotion>
                                    <p:animEffect transition="in" filter="fade">
                                      <p:cBhvr>
                                        <p:cTn id="39" dur="1000"/>
                                        <p:tgtEl>
                                          <p:spTgt spid="8"/>
                                        </p:tgtEl>
                                      </p:cBhvr>
                                    </p:animEffect>
                                  </p:childTnLst>
                                </p:cTn>
                              </p:par>
                              <p:par>
                                <p:cTn id="40" presetID="5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Scale>
                                      <p:cBhvr>
                                        <p:cTn id="4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
                                        </p:tgtEl>
                                        <p:attrNameLst>
                                          <p:attrName>ppt_x</p:attrName>
                                          <p:attrName>ppt_y</p:attrName>
                                        </p:attrNameLst>
                                      </p:cBhvr>
                                    </p:animMotion>
                                    <p:animEffect transition="in" filter="fade">
                                      <p:cBhvr>
                                        <p:cTn id="44" dur="1000"/>
                                        <p:tgtEl>
                                          <p:spTgt spid="13"/>
                                        </p:tgtEl>
                                      </p:cBhvr>
                                    </p:animEffect>
                                  </p:childTnLst>
                                </p:cTn>
                              </p:par>
                              <p:par>
                                <p:cTn id="45" presetID="5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Scale>
                                      <p:cBhvr>
                                        <p:cTn id="4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4"/>
                                        </p:tgtEl>
                                        <p:attrNameLst>
                                          <p:attrName>ppt_x</p:attrName>
                                          <p:attrName>ppt_y</p:attrName>
                                        </p:attrNameLst>
                                      </p:cBhvr>
                                    </p:animMotion>
                                    <p:animEffect transition="in" filter="fade">
                                      <p:cBhvr>
                                        <p:cTn id="49" dur="1000"/>
                                        <p:tgtEl>
                                          <p:spTgt spid="14"/>
                                        </p:tgtEl>
                                      </p:cBhvr>
                                    </p:animEffect>
                                  </p:childTnLst>
                                </p:cTn>
                              </p:par>
                              <p:par>
                                <p:cTn id="50" presetID="5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Scale>
                                      <p:cBhvr>
                                        <p:cTn id="5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5"/>
                                        </p:tgtEl>
                                        <p:attrNameLst>
                                          <p:attrName>ppt_x</p:attrName>
                                          <p:attrName>ppt_y</p:attrName>
                                        </p:attrNameLst>
                                      </p:cBhvr>
                                    </p:animMotion>
                                    <p:animEffect transition="in" filter="fade">
                                      <p:cBhvr>
                                        <p:cTn id="54" dur="1000"/>
                                        <p:tgtEl>
                                          <p:spTgt spid="15"/>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Scale>
                                      <p:cBhvr>
                                        <p:cTn id="5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9"/>
                                        </p:tgtEl>
                                        <p:attrNameLst>
                                          <p:attrName>ppt_x</p:attrName>
                                          <p:attrName>ppt_y</p:attrName>
                                        </p:attrNameLst>
                                      </p:cBhvr>
                                    </p:animMotion>
                                    <p:animEffect transition="in" filter="fade">
                                      <p:cBhvr>
                                        <p:cTn id="59" dur="1000"/>
                                        <p:tgtEl>
                                          <p:spTgt spid="9"/>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Scale>
                                      <p:cBhvr>
                                        <p:cTn id="6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0"/>
                                        </p:tgtEl>
                                        <p:attrNameLst>
                                          <p:attrName>ppt_x</p:attrName>
                                          <p:attrName>ppt_y</p:attrName>
                                        </p:attrNameLst>
                                      </p:cBhvr>
                                    </p:animMotion>
                                    <p:animEffect transition="in" filter="fade">
                                      <p:cBhvr>
                                        <p:cTn id="6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SSSP using </a:t>
            </a:r>
            <a:r>
              <a:rPr lang="en-US" dirty="0" err="1" smtClean="0"/>
              <a:t>LFGraph</a:t>
            </a:r>
            <a:endParaRPr lang="en-US" dirty="0"/>
          </a:p>
        </p:txBody>
      </p:sp>
      <p:sp>
        <p:nvSpPr>
          <p:cNvPr id="4" name="Rounded Rectangle 3"/>
          <p:cNvSpPr/>
          <p:nvPr/>
        </p:nvSpPr>
        <p:spPr>
          <a:xfrm>
            <a:off x="5343026" y="2029444"/>
            <a:ext cx="1821697"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000000"/>
                </a:solidFill>
              </a:rPr>
              <a:t>Server 2</a:t>
            </a:r>
            <a:endParaRPr lang="en-US" dirty="0">
              <a:solidFill>
                <a:srgbClr val="000000"/>
              </a:solidFill>
            </a:endParaRPr>
          </a:p>
        </p:txBody>
      </p:sp>
      <p:sp>
        <p:nvSpPr>
          <p:cNvPr id="5" name="Rounded Rectangle 4"/>
          <p:cNvSpPr/>
          <p:nvPr/>
        </p:nvSpPr>
        <p:spPr>
          <a:xfrm>
            <a:off x="1863653" y="2029444"/>
            <a:ext cx="3133706"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Server 1</a:t>
            </a:r>
            <a:endParaRPr lang="en-US" dirty="0">
              <a:solidFill>
                <a:schemeClr val="tx1"/>
              </a:solidFill>
            </a:endParaRPr>
          </a:p>
        </p:txBody>
      </p:sp>
      <p:sp>
        <p:nvSpPr>
          <p:cNvPr id="6" name="Oval 5"/>
          <p:cNvSpPr>
            <a:spLocks noChangeAspect="1"/>
          </p:cNvSpPr>
          <p:nvPr/>
        </p:nvSpPr>
        <p:spPr>
          <a:xfrm>
            <a:off x="2305405" y="2443616"/>
            <a:ext cx="749546" cy="744611"/>
          </a:xfrm>
          <a:prstGeom prst="ellipse">
            <a:avLst/>
          </a:prstGeom>
          <a:solidFill>
            <a:srgbClr val="008000"/>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a:t>
            </a:r>
            <a:endParaRPr lang="en-US" sz="2000" dirty="0"/>
          </a:p>
          <a:p>
            <a:pPr algn="ctr"/>
            <a:r>
              <a:rPr lang="en-US" sz="2000" dirty="0"/>
              <a:t>0</a:t>
            </a:r>
            <a:endParaRPr lang="en-US" sz="2800" dirty="0" smtClean="0"/>
          </a:p>
        </p:txBody>
      </p:sp>
      <p:sp>
        <p:nvSpPr>
          <p:cNvPr id="7" name="Oval 6"/>
          <p:cNvSpPr>
            <a:spLocks noChangeAspect="1"/>
          </p:cNvSpPr>
          <p:nvPr/>
        </p:nvSpPr>
        <p:spPr>
          <a:xfrm>
            <a:off x="2305405"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a:t>
            </a:r>
          </a:p>
          <a:p>
            <a:pPr algn="ctr"/>
            <a:r>
              <a:rPr lang="en-US" sz="2400" dirty="0" smtClean="0"/>
              <a:t>∞</a:t>
            </a:r>
            <a:endParaRPr lang="en-US" sz="2400" dirty="0"/>
          </a:p>
        </p:txBody>
      </p:sp>
      <p:sp>
        <p:nvSpPr>
          <p:cNvPr id="8" name="Oval 7"/>
          <p:cNvSpPr>
            <a:spLocks noChangeAspect="1"/>
          </p:cNvSpPr>
          <p:nvPr/>
        </p:nvSpPr>
        <p:spPr>
          <a:xfrm>
            <a:off x="4141999" y="3562418"/>
            <a:ext cx="749546" cy="7446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a:t>
            </a:r>
          </a:p>
          <a:p>
            <a:pPr algn="ctr"/>
            <a:r>
              <a:rPr lang="en-US" sz="2800" dirty="0" smtClean="0">
                <a:solidFill>
                  <a:schemeClr val="tx1"/>
                </a:solidFill>
              </a:rPr>
              <a:t>1</a:t>
            </a:r>
            <a:endParaRPr lang="en-US" sz="2800" dirty="0">
              <a:solidFill>
                <a:schemeClr val="tx1"/>
              </a:solidFill>
            </a:endParaRPr>
          </a:p>
        </p:txBody>
      </p:sp>
      <p:sp>
        <p:nvSpPr>
          <p:cNvPr id="9" name="Oval 8"/>
          <p:cNvSpPr>
            <a:spLocks noChangeAspect="1"/>
          </p:cNvSpPr>
          <p:nvPr/>
        </p:nvSpPr>
        <p:spPr>
          <a:xfrm>
            <a:off x="6352820"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p>
          <a:p>
            <a:pPr algn="ctr"/>
            <a:r>
              <a:rPr lang="en-US" sz="2800" dirty="0" smtClean="0"/>
              <a:t>∞</a:t>
            </a:r>
            <a:endParaRPr lang="en-US" sz="2800" dirty="0"/>
          </a:p>
        </p:txBody>
      </p:sp>
      <p:sp>
        <p:nvSpPr>
          <p:cNvPr id="10" name="Oval 9"/>
          <p:cNvSpPr>
            <a:spLocks noChangeAspect="1"/>
          </p:cNvSpPr>
          <p:nvPr/>
        </p:nvSpPr>
        <p:spPr>
          <a:xfrm>
            <a:off x="6352820"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p>
          <a:p>
            <a:pPr algn="ctr"/>
            <a:r>
              <a:rPr lang="en-US" sz="2800" dirty="0" smtClean="0"/>
              <a:t>∞</a:t>
            </a:r>
            <a:endParaRPr lang="en-US" sz="2800" dirty="0"/>
          </a:p>
        </p:txBody>
      </p:sp>
      <p:cxnSp>
        <p:nvCxnSpPr>
          <p:cNvPr id="11" name="Straight Arrow Connector 10"/>
          <p:cNvCxnSpPr>
            <a:stCxn id="6" idx="6"/>
            <a:endCxn id="8" idx="1"/>
          </p:cNvCxnSpPr>
          <p:nvPr/>
        </p:nvCxnSpPr>
        <p:spPr>
          <a:xfrm>
            <a:off x="3054951" y="2815922"/>
            <a:ext cx="1196816" cy="8555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6"/>
            <a:endCxn id="8" idx="3"/>
          </p:cNvCxnSpPr>
          <p:nvPr/>
        </p:nvCxnSpPr>
        <p:spPr>
          <a:xfrm flipV="1">
            <a:off x="3054951" y="4197983"/>
            <a:ext cx="1196816" cy="8688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6"/>
          </p:cNvCxnSpPr>
          <p:nvPr/>
        </p:nvCxnSpPr>
        <p:spPr>
          <a:xfrm>
            <a:off x="4891545" y="3934724"/>
            <a:ext cx="920305" cy="0"/>
          </a:xfrm>
          <a:prstGeom prst="straightConnector1">
            <a:avLst/>
          </a:prstGeom>
          <a:ln>
            <a:solidFill>
              <a:schemeClr val="tx1"/>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3"/>
          </p:cNvCxnSpPr>
          <p:nvPr/>
        </p:nvCxnSpPr>
        <p:spPr>
          <a:xfrm flipV="1">
            <a:off x="5811850" y="3079181"/>
            <a:ext cx="650738" cy="8692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0" idx="1"/>
          </p:cNvCxnSpPr>
          <p:nvPr/>
        </p:nvCxnSpPr>
        <p:spPr>
          <a:xfrm>
            <a:off x="5811850" y="3934724"/>
            <a:ext cx="650738" cy="8688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11121" y="3285765"/>
            <a:ext cx="184666" cy="369332"/>
          </a:xfrm>
          <a:prstGeom prst="rect">
            <a:avLst/>
          </a:prstGeom>
          <a:noFill/>
        </p:spPr>
        <p:txBody>
          <a:bodyPr wrap="none" rtlCol="0">
            <a:spAutoFit/>
          </a:bodyPr>
          <a:lstStyle/>
          <a:p>
            <a:endParaRPr lang="en-US" dirty="0"/>
          </a:p>
        </p:txBody>
      </p:sp>
      <p:sp>
        <p:nvSpPr>
          <p:cNvPr id="18" name="TextBox 17"/>
          <p:cNvSpPr txBox="1"/>
          <p:nvPr/>
        </p:nvSpPr>
        <p:spPr>
          <a:xfrm>
            <a:off x="3855071" y="1533835"/>
            <a:ext cx="2284575" cy="523220"/>
          </a:xfrm>
          <a:prstGeom prst="rect">
            <a:avLst/>
          </a:prstGeom>
          <a:noFill/>
        </p:spPr>
        <p:txBody>
          <a:bodyPr wrap="none" rtlCol="0">
            <a:spAutoFit/>
          </a:bodyPr>
          <a:lstStyle/>
          <a:p>
            <a:r>
              <a:rPr lang="en-US" sz="2800" dirty="0" smtClean="0"/>
              <a:t>ITERATION – 1 </a:t>
            </a:r>
            <a:endParaRPr lang="en-US" sz="2800" dirty="0"/>
          </a:p>
        </p:txBody>
      </p:sp>
      <p:sp>
        <p:nvSpPr>
          <p:cNvPr id="3" name="Line Callout 1 2"/>
          <p:cNvSpPr/>
          <p:nvPr/>
        </p:nvSpPr>
        <p:spPr>
          <a:xfrm>
            <a:off x="3395862" y="2691222"/>
            <a:ext cx="1601497" cy="387062"/>
          </a:xfrm>
          <a:prstGeom prst="borderCallout1">
            <a:avLst>
              <a:gd name="adj1" fmla="val 4483"/>
              <a:gd name="adj2" fmla="val 287"/>
              <a:gd name="adj3" fmla="val 55432"/>
              <a:gd name="adj4" fmla="val -1451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Read : 0 </a:t>
            </a:r>
            <a:endParaRPr lang="en-US" dirty="0"/>
          </a:p>
        </p:txBody>
      </p:sp>
      <p:sp>
        <p:nvSpPr>
          <p:cNvPr id="19" name="Line Callout 1 18"/>
          <p:cNvSpPr/>
          <p:nvPr/>
        </p:nvSpPr>
        <p:spPr>
          <a:xfrm>
            <a:off x="3395862" y="4873263"/>
            <a:ext cx="1601497" cy="387062"/>
          </a:xfrm>
          <a:prstGeom prst="borderCallout1">
            <a:avLst>
              <a:gd name="adj1" fmla="val 4483"/>
              <a:gd name="adj2" fmla="val 287"/>
              <a:gd name="adj3" fmla="val -48005"/>
              <a:gd name="adj4" fmla="val 1134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Read : ∞  </a:t>
            </a:r>
            <a:endParaRPr lang="en-US" dirty="0"/>
          </a:p>
        </p:txBody>
      </p:sp>
      <p:sp>
        <p:nvSpPr>
          <p:cNvPr id="17" name="Line Callout 1 16"/>
          <p:cNvSpPr/>
          <p:nvPr/>
        </p:nvSpPr>
        <p:spPr>
          <a:xfrm>
            <a:off x="2029316" y="3824189"/>
            <a:ext cx="1560484" cy="593647"/>
          </a:xfrm>
          <a:prstGeom prst="borderCallout1">
            <a:avLst>
              <a:gd name="adj1" fmla="val 96204"/>
              <a:gd name="adj2" fmla="val 102033"/>
              <a:gd name="adj3" fmla="val 12916"/>
              <a:gd name="adj4" fmla="val 13361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Update value Shadow</a:t>
            </a:r>
            <a:endParaRPr lang="en-US" dirty="0"/>
          </a:p>
        </p:txBody>
      </p:sp>
      <p:sp>
        <p:nvSpPr>
          <p:cNvPr id="21" name="Right Arrow 20"/>
          <p:cNvSpPr/>
          <p:nvPr/>
        </p:nvSpPr>
        <p:spPr>
          <a:xfrm>
            <a:off x="3855071" y="5288474"/>
            <a:ext cx="1887879" cy="89669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Publish Value of {A}</a:t>
            </a:r>
            <a:endParaRPr lang="en-US" sz="1400" dirty="0"/>
          </a:p>
        </p:txBody>
      </p:sp>
    </p:spTree>
    <p:extLst>
      <p:ext uri="{BB962C8B-B14F-4D97-AF65-F5344CB8AC3E}">
        <p14:creationId xmlns:p14="http://schemas.microsoft.com/office/powerpoint/2010/main" val="3651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900" decel="100000" fill="hold"/>
                                        <p:tgtEl>
                                          <p:spTgt spid="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900" decel="100000" fill="hold"/>
                                        <p:tgtEl>
                                          <p:spTgt spid="1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900" decel="100000" fill="hold"/>
                                        <p:tgtEl>
                                          <p:spTgt spid="1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Scale>
                                      <p:cBhvr>
                                        <p:cTn id="55" dur="1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8">
                                            <p:txEl>
                                              <p:pRg st="1" end="1"/>
                                            </p:txEl>
                                          </p:spTgt>
                                        </p:tgtEl>
                                        <p:attrNameLst>
                                          <p:attrName>ppt_x</p:attrName>
                                          <p:attrName>ppt_y</p:attrName>
                                        </p:attrNameLst>
                                      </p:cBhvr>
                                    </p:animMotion>
                                    <p:animEffect transition="in" filter="fade">
                                      <p:cBhvr>
                                        <p:cTn id="57" dur="10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3" grpId="0" animBg="1"/>
      <p:bldP spid="19" grpId="0" animBg="1"/>
      <p:bldP spid="17"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SSSP using </a:t>
            </a:r>
            <a:r>
              <a:rPr lang="en-US" dirty="0" err="1" smtClean="0"/>
              <a:t>LFGraph</a:t>
            </a:r>
            <a:endParaRPr lang="en-US" dirty="0"/>
          </a:p>
        </p:txBody>
      </p:sp>
      <p:sp>
        <p:nvSpPr>
          <p:cNvPr id="4" name="Rounded Rectangle 3"/>
          <p:cNvSpPr/>
          <p:nvPr/>
        </p:nvSpPr>
        <p:spPr>
          <a:xfrm>
            <a:off x="5343026" y="2029982"/>
            <a:ext cx="1821697"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000000"/>
                </a:solidFill>
              </a:rPr>
              <a:t>Server 2</a:t>
            </a:r>
            <a:endParaRPr lang="en-US" dirty="0">
              <a:solidFill>
                <a:srgbClr val="000000"/>
              </a:solidFill>
            </a:endParaRPr>
          </a:p>
        </p:txBody>
      </p:sp>
      <p:sp>
        <p:nvSpPr>
          <p:cNvPr id="5" name="Rounded Rectangle 4"/>
          <p:cNvSpPr/>
          <p:nvPr/>
        </p:nvSpPr>
        <p:spPr>
          <a:xfrm>
            <a:off x="1863653" y="2029444"/>
            <a:ext cx="3133706"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Server 1</a:t>
            </a:r>
            <a:endParaRPr lang="en-US" dirty="0">
              <a:solidFill>
                <a:schemeClr val="tx1"/>
              </a:solidFill>
            </a:endParaRPr>
          </a:p>
        </p:txBody>
      </p:sp>
      <p:sp>
        <p:nvSpPr>
          <p:cNvPr id="6" name="Oval 5"/>
          <p:cNvSpPr>
            <a:spLocks noChangeAspect="1"/>
          </p:cNvSpPr>
          <p:nvPr/>
        </p:nvSpPr>
        <p:spPr>
          <a:xfrm>
            <a:off x="2305405" y="2443616"/>
            <a:ext cx="749546" cy="744611"/>
          </a:xfrm>
          <a:prstGeom prst="ellipse">
            <a:avLst/>
          </a:prstGeom>
          <a:solidFill>
            <a:srgbClr val="008000"/>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a:t>
            </a:r>
            <a:endParaRPr lang="en-US" sz="2000" dirty="0"/>
          </a:p>
          <a:p>
            <a:pPr algn="ctr"/>
            <a:r>
              <a:rPr lang="en-US" sz="2000" dirty="0"/>
              <a:t>0</a:t>
            </a:r>
            <a:endParaRPr lang="en-US" sz="2800" dirty="0" smtClean="0"/>
          </a:p>
        </p:txBody>
      </p:sp>
      <p:sp>
        <p:nvSpPr>
          <p:cNvPr id="7" name="Oval 6"/>
          <p:cNvSpPr>
            <a:spLocks noChangeAspect="1"/>
          </p:cNvSpPr>
          <p:nvPr/>
        </p:nvSpPr>
        <p:spPr>
          <a:xfrm>
            <a:off x="2305405"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a:t>
            </a:r>
          </a:p>
          <a:p>
            <a:pPr algn="ctr"/>
            <a:r>
              <a:rPr lang="en-US" sz="2400" dirty="0" smtClean="0"/>
              <a:t>∞</a:t>
            </a:r>
            <a:endParaRPr lang="en-US" sz="2400" dirty="0"/>
          </a:p>
        </p:txBody>
      </p:sp>
      <p:sp>
        <p:nvSpPr>
          <p:cNvPr id="8" name="Oval 7"/>
          <p:cNvSpPr>
            <a:spLocks noChangeAspect="1"/>
          </p:cNvSpPr>
          <p:nvPr/>
        </p:nvSpPr>
        <p:spPr>
          <a:xfrm>
            <a:off x="4141999" y="3562418"/>
            <a:ext cx="749546" cy="7446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a:t>
            </a:r>
          </a:p>
          <a:p>
            <a:pPr algn="ctr"/>
            <a:r>
              <a:rPr lang="en-US" sz="2800" dirty="0" smtClean="0">
                <a:solidFill>
                  <a:schemeClr val="tx1"/>
                </a:solidFill>
              </a:rPr>
              <a:t>1</a:t>
            </a:r>
            <a:endParaRPr lang="en-US" sz="2800" dirty="0">
              <a:solidFill>
                <a:schemeClr val="tx1"/>
              </a:solidFill>
            </a:endParaRPr>
          </a:p>
        </p:txBody>
      </p:sp>
      <p:sp>
        <p:nvSpPr>
          <p:cNvPr id="9" name="Oval 8"/>
          <p:cNvSpPr>
            <a:spLocks noChangeAspect="1"/>
          </p:cNvSpPr>
          <p:nvPr/>
        </p:nvSpPr>
        <p:spPr>
          <a:xfrm>
            <a:off x="6352820"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p>
          <a:p>
            <a:pPr algn="ctr"/>
            <a:r>
              <a:rPr lang="en-US" sz="2800" dirty="0" smtClean="0"/>
              <a:t>2</a:t>
            </a:r>
          </a:p>
        </p:txBody>
      </p:sp>
      <p:sp>
        <p:nvSpPr>
          <p:cNvPr id="10" name="Oval 9"/>
          <p:cNvSpPr>
            <a:spLocks noChangeAspect="1"/>
          </p:cNvSpPr>
          <p:nvPr/>
        </p:nvSpPr>
        <p:spPr>
          <a:xfrm>
            <a:off x="6352820"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p>
          <a:p>
            <a:pPr algn="ctr"/>
            <a:r>
              <a:rPr lang="en-US" sz="2800" dirty="0" smtClean="0"/>
              <a:t>2</a:t>
            </a:r>
            <a:endParaRPr lang="en-US" sz="2800" dirty="0"/>
          </a:p>
        </p:txBody>
      </p:sp>
      <p:cxnSp>
        <p:nvCxnSpPr>
          <p:cNvPr id="11" name="Straight Arrow Connector 10"/>
          <p:cNvCxnSpPr>
            <a:stCxn id="6" idx="6"/>
            <a:endCxn id="8" idx="1"/>
          </p:cNvCxnSpPr>
          <p:nvPr/>
        </p:nvCxnSpPr>
        <p:spPr>
          <a:xfrm>
            <a:off x="3054951" y="2815922"/>
            <a:ext cx="1196816" cy="8555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6"/>
            <a:endCxn id="8" idx="3"/>
          </p:cNvCxnSpPr>
          <p:nvPr/>
        </p:nvCxnSpPr>
        <p:spPr>
          <a:xfrm flipV="1">
            <a:off x="3054951" y="4197983"/>
            <a:ext cx="1196816" cy="8688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6"/>
          </p:cNvCxnSpPr>
          <p:nvPr/>
        </p:nvCxnSpPr>
        <p:spPr>
          <a:xfrm>
            <a:off x="4891545" y="3934724"/>
            <a:ext cx="920305" cy="0"/>
          </a:xfrm>
          <a:prstGeom prst="straightConnector1">
            <a:avLst/>
          </a:prstGeom>
          <a:ln>
            <a:solidFill>
              <a:schemeClr val="tx1"/>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3"/>
          </p:cNvCxnSpPr>
          <p:nvPr/>
        </p:nvCxnSpPr>
        <p:spPr>
          <a:xfrm flipV="1">
            <a:off x="5811850" y="3079181"/>
            <a:ext cx="650738" cy="8692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0" idx="1"/>
          </p:cNvCxnSpPr>
          <p:nvPr/>
        </p:nvCxnSpPr>
        <p:spPr>
          <a:xfrm>
            <a:off x="5811850" y="3934724"/>
            <a:ext cx="650738" cy="8688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55071" y="1533835"/>
            <a:ext cx="2284575" cy="523220"/>
          </a:xfrm>
          <a:prstGeom prst="rect">
            <a:avLst/>
          </a:prstGeom>
          <a:noFill/>
        </p:spPr>
        <p:txBody>
          <a:bodyPr wrap="none" rtlCol="0">
            <a:spAutoFit/>
          </a:bodyPr>
          <a:lstStyle/>
          <a:p>
            <a:r>
              <a:rPr lang="en-US" sz="2800" dirty="0" smtClean="0"/>
              <a:t>ITERATION – 2 </a:t>
            </a:r>
            <a:endParaRPr lang="en-US" sz="2800" dirty="0"/>
          </a:p>
        </p:txBody>
      </p:sp>
      <p:sp>
        <p:nvSpPr>
          <p:cNvPr id="21" name="Line Callout 1 20"/>
          <p:cNvSpPr/>
          <p:nvPr/>
        </p:nvSpPr>
        <p:spPr>
          <a:xfrm>
            <a:off x="6861021" y="3203285"/>
            <a:ext cx="1931498" cy="1104459"/>
          </a:xfrm>
          <a:prstGeom prst="borderCallout1">
            <a:avLst>
              <a:gd name="adj1" fmla="val 6997"/>
              <a:gd name="adj2" fmla="val -334"/>
              <a:gd name="adj3" fmla="val 136272"/>
              <a:gd name="adj4" fmla="val -1061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Locally Read A’s value received in previous iteration and use that</a:t>
            </a:r>
            <a:endParaRPr lang="en-US" dirty="0"/>
          </a:p>
        </p:txBody>
      </p:sp>
    </p:spTree>
    <p:extLst>
      <p:ext uri="{BB962C8B-B14F-4D97-AF65-F5344CB8AC3E}">
        <p14:creationId xmlns:p14="http://schemas.microsoft.com/office/powerpoint/2010/main" val="2446887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Scale>
                                      <p:cBhvr>
                                        <p:cTn id="40"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0">
                                            <p:txEl>
                                              <p:pRg st="1" end="1"/>
                                            </p:txEl>
                                          </p:spTgt>
                                        </p:tgtEl>
                                        <p:attrNameLst>
                                          <p:attrName>ppt_x</p:attrName>
                                          <p:attrName>ppt_y</p:attrName>
                                        </p:attrNameLst>
                                      </p:cBhvr>
                                    </p:animMotion>
                                    <p:animEffect transition="in" filter="fade">
                                      <p:cBhvr>
                                        <p:cTn id="42" dur="10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Scale>
                                      <p:cBhvr>
                                        <p:cTn id="47" dur="1000" decel="50000" fill="hold">
                                          <p:stCondLst>
                                            <p:cond delay="0"/>
                                          </p:stCondLst>
                                        </p:cTn>
                                        <p:tgtEl>
                                          <p:spTgt spid="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9">
                                            <p:txEl>
                                              <p:pRg st="1" end="1"/>
                                            </p:txEl>
                                          </p:spTgt>
                                        </p:tgtEl>
                                        <p:attrNameLst>
                                          <p:attrName>ppt_x</p:attrName>
                                          <p:attrName>ppt_y</p:attrName>
                                        </p:attrNameLst>
                                      </p:cBhvr>
                                    </p:animMotion>
                                    <p:animEffect transition="in" filter="fade">
                                      <p:cBhvr>
                                        <p:cTn id="49"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Overhead analysis</a:t>
            </a:r>
            <a:endParaRPr lang="en-US" dirty="0"/>
          </a:p>
        </p:txBody>
      </p:sp>
      <p:pic>
        <p:nvPicPr>
          <p:cNvPr id="5" name="Picture 4"/>
          <p:cNvPicPr>
            <a:picLocks noChangeAspect="1"/>
          </p:cNvPicPr>
          <p:nvPr/>
        </p:nvPicPr>
        <p:blipFill>
          <a:blip r:embed="rId3"/>
          <a:stretch>
            <a:fillRect/>
          </a:stretch>
        </p:blipFill>
        <p:spPr>
          <a:xfrm>
            <a:off x="331317" y="1587658"/>
            <a:ext cx="3634333" cy="2429812"/>
          </a:xfrm>
          <a:prstGeom prst="rect">
            <a:avLst/>
          </a:prstGeom>
        </p:spPr>
      </p:pic>
      <p:pic>
        <p:nvPicPr>
          <p:cNvPr id="6" name="Picture 5"/>
          <p:cNvPicPr>
            <a:picLocks noChangeAspect="1"/>
          </p:cNvPicPr>
          <p:nvPr/>
        </p:nvPicPr>
        <p:blipFill>
          <a:blip r:embed="rId4"/>
          <a:stretch>
            <a:fillRect/>
          </a:stretch>
        </p:blipFill>
        <p:spPr>
          <a:xfrm>
            <a:off x="4636774" y="1587658"/>
            <a:ext cx="3579956" cy="2429812"/>
          </a:xfrm>
          <a:prstGeom prst="rect">
            <a:avLst/>
          </a:prstGeom>
        </p:spPr>
      </p:pic>
      <p:pic>
        <p:nvPicPr>
          <p:cNvPr id="7" name="Picture 6"/>
          <p:cNvPicPr>
            <a:picLocks noChangeAspect="1"/>
          </p:cNvPicPr>
          <p:nvPr/>
        </p:nvPicPr>
        <p:blipFill>
          <a:blip r:embed="rId5"/>
          <a:stretch>
            <a:fillRect/>
          </a:stretch>
        </p:blipFill>
        <p:spPr>
          <a:xfrm>
            <a:off x="2459914" y="4017470"/>
            <a:ext cx="4042180" cy="2662479"/>
          </a:xfrm>
          <a:prstGeom prst="rect">
            <a:avLst/>
          </a:prstGeom>
        </p:spPr>
      </p:pic>
    </p:spTree>
    <p:extLst>
      <p:ext uri="{BB962C8B-B14F-4D97-AF65-F5344CB8AC3E}">
        <p14:creationId xmlns:p14="http://schemas.microsoft.com/office/powerpoint/2010/main" val="10535393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Computation Balance analysis – Real World </a:t>
            </a:r>
            <a:r>
              <a:rPr lang="en-US" sz="3600" dirty="0" err="1" smtClean="0"/>
              <a:t>vs</a:t>
            </a:r>
            <a:r>
              <a:rPr lang="en-US" sz="3600" dirty="0" smtClean="0"/>
              <a:t> Ideal Power Law graphs</a:t>
            </a:r>
            <a:endParaRPr lang="en-US" sz="3600" dirty="0"/>
          </a:p>
        </p:txBody>
      </p:sp>
      <p:sp>
        <p:nvSpPr>
          <p:cNvPr id="9" name="Content Placeholder 8"/>
          <p:cNvSpPr>
            <a:spLocks noGrp="1"/>
          </p:cNvSpPr>
          <p:nvPr>
            <p:ph sz="quarter" idx="2"/>
          </p:nvPr>
        </p:nvSpPr>
        <p:spPr>
          <a:xfrm>
            <a:off x="4844901" y="4642554"/>
            <a:ext cx="3886200" cy="1279123"/>
          </a:xfrm>
        </p:spPr>
        <p:txBody>
          <a:bodyPr>
            <a:normAutofit fontScale="92500" lnSpcReduction="10000"/>
          </a:bodyPr>
          <a:lstStyle/>
          <a:p>
            <a:r>
              <a:rPr lang="en-US" dirty="0" smtClean="0">
                <a:solidFill>
                  <a:srgbClr val="FF0000"/>
                </a:solidFill>
              </a:rPr>
              <a:t>Cheap partitioning strategy suffices for real world graphs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612648" y="1572773"/>
            <a:ext cx="4018510" cy="2634872"/>
          </a:xfrm>
          <a:prstGeom prst="rect">
            <a:avLst/>
          </a:prstGeom>
        </p:spPr>
      </p:pic>
      <p:pic>
        <p:nvPicPr>
          <p:cNvPr id="5" name="Picture 4"/>
          <p:cNvPicPr>
            <a:picLocks noChangeAspect="1"/>
          </p:cNvPicPr>
          <p:nvPr/>
        </p:nvPicPr>
        <p:blipFill>
          <a:blip r:embed="rId3"/>
          <a:stretch>
            <a:fillRect/>
          </a:stretch>
        </p:blipFill>
        <p:spPr>
          <a:xfrm>
            <a:off x="5097159" y="1572773"/>
            <a:ext cx="3668889" cy="2636030"/>
          </a:xfrm>
          <a:prstGeom prst="rect">
            <a:avLst/>
          </a:prstGeom>
        </p:spPr>
      </p:pic>
      <p:pic>
        <p:nvPicPr>
          <p:cNvPr id="6" name="Picture 5"/>
          <p:cNvPicPr>
            <a:picLocks noChangeAspect="1"/>
          </p:cNvPicPr>
          <p:nvPr/>
        </p:nvPicPr>
        <p:blipFill>
          <a:blip r:embed="rId4"/>
          <a:stretch>
            <a:fillRect/>
          </a:stretch>
        </p:blipFill>
        <p:spPr>
          <a:xfrm>
            <a:off x="688959" y="4163611"/>
            <a:ext cx="4046841" cy="2694389"/>
          </a:xfrm>
          <a:prstGeom prst="rect">
            <a:avLst/>
          </a:prstGeom>
        </p:spPr>
      </p:pic>
      <p:sp>
        <p:nvSpPr>
          <p:cNvPr id="3" name="Oval 2"/>
          <p:cNvSpPr/>
          <p:nvPr/>
        </p:nvSpPr>
        <p:spPr>
          <a:xfrm>
            <a:off x="3937000" y="3330222"/>
            <a:ext cx="592332" cy="6491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071890" y="3330222"/>
            <a:ext cx="592332" cy="6491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210048" y="4642554"/>
            <a:ext cx="3521053" cy="127912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8247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Distributed Graph Processing ??</a:t>
            </a:r>
            <a:endParaRPr lang="en-US" dirty="0"/>
          </a:p>
        </p:txBody>
      </p:sp>
      <p:sp>
        <p:nvSpPr>
          <p:cNvPr id="3" name="Content Placeholder 2"/>
          <p:cNvSpPr>
            <a:spLocks noGrp="1"/>
          </p:cNvSpPr>
          <p:nvPr>
            <p:ph sz="quarter" idx="1"/>
          </p:nvPr>
        </p:nvSpPr>
        <p:spPr/>
        <p:txBody>
          <a:bodyPr/>
          <a:lstStyle/>
          <a:p>
            <a:r>
              <a:rPr lang="en-US" dirty="0" smtClean="0"/>
              <a:t>Graphs are everywhere!! – Social Networks, Finance, Stocks, Transportation Networks, Search engines, </a:t>
            </a:r>
            <a:r>
              <a:rPr lang="en-US" dirty="0" err="1" smtClean="0"/>
              <a:t>etc</a:t>
            </a:r>
            <a:endParaRPr lang="en-US" dirty="0"/>
          </a:p>
          <a:p>
            <a:endParaRPr lang="en-US" dirty="0" smtClean="0"/>
          </a:p>
          <a:p>
            <a:r>
              <a:rPr lang="en-US" dirty="0" smtClean="0"/>
              <a:t>Well, These graphs are HUGE !!! – Millions and billions of vertices and edges</a:t>
            </a:r>
            <a:endParaRPr lang="en-US" dirty="0"/>
          </a:p>
        </p:txBody>
      </p:sp>
    </p:spTree>
    <p:extLst>
      <p:ext uri="{BB962C8B-B14F-4D97-AF65-F5344CB8AC3E}">
        <p14:creationId xmlns:p14="http://schemas.microsoft.com/office/powerpoint/2010/main" val="198937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Balance analysis</a:t>
            </a:r>
            <a:endParaRPr lang="en-US" dirty="0"/>
          </a:p>
        </p:txBody>
      </p:sp>
      <p:sp>
        <p:nvSpPr>
          <p:cNvPr id="3" name="Content Placeholder 2"/>
          <p:cNvSpPr>
            <a:spLocks noGrp="1"/>
          </p:cNvSpPr>
          <p:nvPr>
            <p:ph sz="quarter" idx="1"/>
          </p:nvPr>
        </p:nvSpPr>
        <p:spPr>
          <a:xfrm>
            <a:off x="285045" y="1626912"/>
            <a:ext cx="3886200" cy="4572000"/>
          </a:xfrm>
        </p:spPr>
        <p:txBody>
          <a:bodyPr>
            <a:normAutofit fontScale="92500" lnSpcReduction="10000"/>
          </a:bodyPr>
          <a:lstStyle/>
          <a:p>
            <a:r>
              <a:rPr lang="en-US" dirty="0" smtClean="0"/>
              <a:t>Communication imbalance </a:t>
            </a:r>
            <a:r>
              <a:rPr lang="en-US" dirty="0" smtClean="0">
                <a:sym typeface="Wingdings"/>
              </a:rPr>
              <a:t> more processing time</a:t>
            </a:r>
          </a:p>
          <a:p>
            <a:r>
              <a:rPr lang="en-US" dirty="0" smtClean="0">
                <a:sym typeface="Wingdings"/>
              </a:rPr>
              <a:t>If data sent by server S1 is more than that of S2, overall transfer time increases</a:t>
            </a:r>
          </a:p>
          <a:p>
            <a:r>
              <a:rPr lang="en-US" dirty="0" err="1" smtClean="0">
                <a:solidFill>
                  <a:srgbClr val="FF0000"/>
                </a:solidFill>
                <a:sym typeface="Wingdings"/>
              </a:rPr>
              <a:t>LFGraph</a:t>
            </a:r>
            <a:r>
              <a:rPr lang="en-US" dirty="0" smtClean="0">
                <a:solidFill>
                  <a:srgbClr val="FF0000"/>
                </a:solidFill>
                <a:sym typeface="Wingdings"/>
              </a:rPr>
              <a:t> balances communication load very well since error bars are small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171244" y="2130777"/>
            <a:ext cx="4972756" cy="3291525"/>
          </a:xfrm>
          <a:prstGeom prst="rect">
            <a:avLst/>
          </a:prstGeom>
        </p:spPr>
      </p:pic>
      <p:sp>
        <p:nvSpPr>
          <p:cNvPr id="5" name="Rectangle 4"/>
          <p:cNvSpPr/>
          <p:nvPr/>
        </p:nvSpPr>
        <p:spPr>
          <a:xfrm>
            <a:off x="609599" y="4388556"/>
            <a:ext cx="3561645" cy="165100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17045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545848"/>
            <a:ext cx="3355622" cy="1961444"/>
          </a:xfrm>
          <a:prstGeom prst="rect">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PageRank runtime ignoring partition time</a:t>
            </a:r>
            <a:endParaRPr lang="en-US" sz="3600" dirty="0"/>
          </a:p>
        </p:txBody>
      </p:sp>
      <p:sp>
        <p:nvSpPr>
          <p:cNvPr id="3" name="Content Placeholder 2"/>
          <p:cNvSpPr>
            <a:spLocks noGrp="1"/>
          </p:cNvSpPr>
          <p:nvPr>
            <p:ph sz="quarter" idx="1"/>
          </p:nvPr>
        </p:nvSpPr>
        <p:spPr>
          <a:xfrm>
            <a:off x="251176" y="1589567"/>
            <a:ext cx="3886200" cy="4572000"/>
          </a:xfrm>
        </p:spPr>
        <p:txBody>
          <a:bodyPr/>
          <a:lstStyle/>
          <a:p>
            <a:r>
              <a:rPr lang="en-US" dirty="0" err="1" smtClean="0"/>
              <a:t>PowerGraph</a:t>
            </a:r>
            <a:r>
              <a:rPr lang="en-US" dirty="0" smtClean="0"/>
              <a:t> couldn’t load graph at small cluster sizes</a:t>
            </a:r>
          </a:p>
          <a:p>
            <a:endParaRPr lang="en-US" dirty="0" smtClean="0"/>
          </a:p>
          <a:p>
            <a:r>
              <a:rPr lang="en-US" dirty="0" err="1" smtClean="0">
                <a:solidFill>
                  <a:srgbClr val="FF0000"/>
                </a:solidFill>
              </a:rPr>
              <a:t>LFGraph</a:t>
            </a:r>
            <a:r>
              <a:rPr lang="en-US" dirty="0" smtClean="0">
                <a:solidFill>
                  <a:srgbClr val="FF0000"/>
                </a:solidFill>
              </a:rPr>
              <a:t> wins over the best </a:t>
            </a:r>
            <a:r>
              <a:rPr lang="en-US" dirty="0" err="1" smtClean="0">
                <a:solidFill>
                  <a:srgbClr val="FF0000"/>
                </a:solidFill>
              </a:rPr>
              <a:t>PowerGraph</a:t>
            </a:r>
            <a:r>
              <a:rPr lang="en-US" dirty="0" smtClean="0">
                <a:solidFill>
                  <a:srgbClr val="FF0000"/>
                </a:solidFill>
              </a:rPr>
              <a:t> version by a factor of 2x</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106332" y="2144887"/>
            <a:ext cx="5037667" cy="3362405"/>
          </a:xfrm>
          <a:prstGeom prst="rect">
            <a:avLst/>
          </a:prstGeom>
        </p:spPr>
      </p:pic>
    </p:spTree>
    <p:extLst>
      <p:ext uri="{BB962C8B-B14F-4D97-AF65-F5344CB8AC3E}">
        <p14:creationId xmlns:p14="http://schemas.microsoft.com/office/powerpoint/2010/main" val="26459698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PageRank runtime including partition time</a:t>
            </a:r>
            <a:endParaRPr lang="en-US" sz="3600" dirty="0"/>
          </a:p>
        </p:txBody>
      </p:sp>
      <p:sp>
        <p:nvSpPr>
          <p:cNvPr id="3" name="Content Placeholder 2"/>
          <p:cNvSpPr>
            <a:spLocks noGrp="1"/>
          </p:cNvSpPr>
          <p:nvPr>
            <p:ph sz="quarter" idx="1"/>
          </p:nvPr>
        </p:nvSpPr>
        <p:spPr>
          <a:xfrm>
            <a:off x="261003" y="1626912"/>
            <a:ext cx="3886200" cy="4559691"/>
          </a:xfrm>
        </p:spPr>
        <p:txBody>
          <a:bodyPr>
            <a:normAutofit fontScale="92500" lnSpcReduction="10000"/>
          </a:bodyPr>
          <a:lstStyle/>
          <a:p>
            <a:r>
              <a:rPr lang="en-US" dirty="0" smtClean="0"/>
              <a:t>Improvement is most over the intelligent partitioning schemes of </a:t>
            </a:r>
            <a:r>
              <a:rPr lang="en-US" dirty="0" err="1" smtClean="0"/>
              <a:t>PowerGraph</a:t>
            </a:r>
            <a:endParaRPr lang="en-US" dirty="0" smtClean="0"/>
          </a:p>
          <a:p>
            <a:r>
              <a:rPr lang="en-US" dirty="0"/>
              <a:t>8</a:t>
            </a:r>
            <a:r>
              <a:rPr lang="en-US" dirty="0" smtClean="0"/>
              <a:t> servers – 4x to 100x improvement, 32 servers – 5x to 380x improvement</a:t>
            </a:r>
          </a:p>
          <a:p>
            <a:r>
              <a:rPr lang="en-US" dirty="0" smtClean="0">
                <a:solidFill>
                  <a:srgbClr val="FF0000"/>
                </a:solidFill>
              </a:rPr>
              <a:t>Intelligent partitioning strategies have little effect</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147203" y="2257778"/>
            <a:ext cx="4996797" cy="3217333"/>
          </a:xfrm>
          <a:prstGeom prst="rect">
            <a:avLst/>
          </a:prstGeom>
        </p:spPr>
      </p:pic>
      <p:sp>
        <p:nvSpPr>
          <p:cNvPr id="5" name="Rectangle 4"/>
          <p:cNvSpPr/>
          <p:nvPr/>
        </p:nvSpPr>
        <p:spPr>
          <a:xfrm>
            <a:off x="544348" y="4827979"/>
            <a:ext cx="3602855" cy="1211578"/>
          </a:xfrm>
          <a:prstGeom prst="rect">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511403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999" y="4148666"/>
            <a:ext cx="3602855" cy="1358625"/>
          </a:xfrm>
          <a:prstGeom prst="rect">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dirty="0" smtClean="0"/>
              <a:t>Memory Footprint – LFGraph </a:t>
            </a:r>
            <a:r>
              <a:rPr lang="en-US" sz="3200" dirty="0" err="1" smtClean="0"/>
              <a:t>vs</a:t>
            </a:r>
            <a:r>
              <a:rPr lang="en-US" sz="3200" dirty="0" smtClean="0"/>
              <a:t> </a:t>
            </a:r>
            <a:r>
              <a:rPr lang="en-US" sz="3200" dirty="0" err="1" smtClean="0"/>
              <a:t>PowerGraph</a:t>
            </a:r>
            <a:endParaRPr lang="en-US" sz="3200" dirty="0"/>
          </a:p>
        </p:txBody>
      </p:sp>
      <p:sp>
        <p:nvSpPr>
          <p:cNvPr id="3" name="Content Placeholder 2"/>
          <p:cNvSpPr>
            <a:spLocks noGrp="1"/>
          </p:cNvSpPr>
          <p:nvPr>
            <p:ph sz="quarter" idx="1"/>
          </p:nvPr>
        </p:nvSpPr>
        <p:spPr>
          <a:xfrm>
            <a:off x="224655" y="1589567"/>
            <a:ext cx="3886200" cy="4572000"/>
          </a:xfrm>
        </p:spPr>
        <p:txBody>
          <a:bodyPr/>
          <a:lstStyle/>
          <a:p>
            <a:endParaRPr lang="en-US" dirty="0" smtClean="0"/>
          </a:p>
          <a:p>
            <a:r>
              <a:rPr lang="en-US" dirty="0" err="1" smtClean="0"/>
              <a:t>LFGraph</a:t>
            </a:r>
            <a:r>
              <a:rPr lang="en-US" dirty="0" smtClean="0"/>
              <a:t> stores only in-links and publish lists unlike </a:t>
            </a:r>
            <a:r>
              <a:rPr lang="en-US" dirty="0" err="1" smtClean="0"/>
              <a:t>PowerGraph</a:t>
            </a:r>
            <a:r>
              <a:rPr lang="en-US" dirty="0" smtClean="0"/>
              <a:t>.</a:t>
            </a:r>
          </a:p>
          <a:p>
            <a:endParaRPr lang="en-US" dirty="0"/>
          </a:p>
          <a:p>
            <a:r>
              <a:rPr lang="en-US" dirty="0" smtClean="0">
                <a:solidFill>
                  <a:srgbClr val="FF0000"/>
                </a:solidFill>
              </a:rPr>
              <a:t>Memory footprint is 8x to 12x lesser than </a:t>
            </a:r>
            <a:r>
              <a:rPr lang="en-US" dirty="0" err="1" smtClean="0">
                <a:solidFill>
                  <a:srgbClr val="FF0000"/>
                </a:solidFill>
              </a:rPr>
              <a:t>PowerGraph</a:t>
            </a:r>
            <a:r>
              <a:rPr lang="en-US" dirty="0" smtClean="0">
                <a:solidFill>
                  <a:srgbClr val="FF0000"/>
                </a:solidFill>
              </a:rPr>
              <a:t>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110855" y="2342445"/>
            <a:ext cx="5033145" cy="3179232"/>
          </a:xfrm>
          <a:prstGeom prst="rect">
            <a:avLst/>
          </a:prstGeom>
        </p:spPr>
      </p:pic>
    </p:spTree>
    <p:extLst>
      <p:ext uri="{BB962C8B-B14F-4D97-AF65-F5344CB8AC3E}">
        <p14:creationId xmlns:p14="http://schemas.microsoft.com/office/powerpoint/2010/main" val="27192296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000" y="4692807"/>
            <a:ext cx="3457222" cy="1237819"/>
          </a:xfrm>
          <a:prstGeom prst="rect">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dirty="0" smtClean="0"/>
              <a:t>Network Communication – LFGraph </a:t>
            </a:r>
            <a:r>
              <a:rPr lang="en-US" sz="3200" dirty="0" err="1" smtClean="0"/>
              <a:t>vs</a:t>
            </a:r>
            <a:r>
              <a:rPr lang="en-US" sz="3200" dirty="0" smtClean="0"/>
              <a:t> </a:t>
            </a:r>
            <a:r>
              <a:rPr lang="en-US" sz="3200" dirty="0" err="1" smtClean="0"/>
              <a:t>PowerGraph</a:t>
            </a:r>
            <a:endParaRPr lang="en-US" sz="3200" dirty="0"/>
          </a:p>
        </p:txBody>
      </p:sp>
      <p:sp>
        <p:nvSpPr>
          <p:cNvPr id="3" name="Content Placeholder 2"/>
          <p:cNvSpPr>
            <a:spLocks noGrp="1"/>
          </p:cNvSpPr>
          <p:nvPr>
            <p:ph sz="quarter" idx="1"/>
          </p:nvPr>
        </p:nvSpPr>
        <p:spPr>
          <a:xfrm>
            <a:off x="179478" y="1589567"/>
            <a:ext cx="4067966" cy="4572000"/>
          </a:xfrm>
        </p:spPr>
        <p:txBody>
          <a:bodyPr>
            <a:normAutofit fontScale="92500" lnSpcReduction="20000"/>
          </a:bodyPr>
          <a:lstStyle/>
          <a:p>
            <a:r>
              <a:rPr lang="en-US" dirty="0" smtClean="0"/>
              <a:t>There is first a quick rise in the total communication overhead</a:t>
            </a:r>
          </a:p>
          <a:p>
            <a:r>
              <a:rPr lang="en-US" dirty="0" smtClean="0"/>
              <a:t>But, as the total communication overhead plateaus out, the cluster size increase takes over dropping the per server overhead</a:t>
            </a:r>
          </a:p>
          <a:p>
            <a:r>
              <a:rPr lang="en-US" dirty="0" err="1" smtClean="0">
                <a:solidFill>
                  <a:srgbClr val="FF0000"/>
                </a:solidFill>
              </a:rPr>
              <a:t>LFGraph</a:t>
            </a:r>
            <a:r>
              <a:rPr lang="en-US" dirty="0" smtClean="0">
                <a:solidFill>
                  <a:srgbClr val="FF0000"/>
                </a:solidFill>
              </a:rPr>
              <a:t> transfers about 4x less data per server than </a:t>
            </a:r>
            <a:r>
              <a:rPr lang="en-US" dirty="0" err="1" smtClean="0">
                <a:solidFill>
                  <a:srgbClr val="FF0000"/>
                </a:solidFill>
              </a:rPr>
              <a:t>PowerGraph</a:t>
            </a:r>
            <a:r>
              <a:rPr lang="en-US" dirty="0" smtClean="0">
                <a:solidFill>
                  <a:srgbClr val="FF0000"/>
                </a:solidFill>
              </a:rPr>
              <a:t>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065678" y="2328333"/>
            <a:ext cx="5078322" cy="3241321"/>
          </a:xfrm>
          <a:prstGeom prst="rect">
            <a:avLst/>
          </a:prstGeom>
        </p:spPr>
      </p:pic>
      <p:sp>
        <p:nvSpPr>
          <p:cNvPr id="5" name="Oval 4"/>
          <p:cNvSpPr/>
          <p:nvPr/>
        </p:nvSpPr>
        <p:spPr>
          <a:xfrm>
            <a:off x="6378223" y="3979333"/>
            <a:ext cx="508000" cy="4938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929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967111"/>
            <a:ext cx="3355622" cy="794181"/>
          </a:xfrm>
          <a:prstGeom prst="rect">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Computation </a:t>
            </a:r>
            <a:r>
              <a:rPr lang="en-US" dirty="0" err="1" smtClean="0"/>
              <a:t>vs</a:t>
            </a:r>
            <a:r>
              <a:rPr lang="en-US" dirty="0" smtClean="0"/>
              <a:t> Communication</a:t>
            </a:r>
            <a:endParaRPr lang="en-US" dirty="0"/>
          </a:p>
        </p:txBody>
      </p:sp>
      <p:sp>
        <p:nvSpPr>
          <p:cNvPr id="8" name="Content Placeholder 7"/>
          <p:cNvSpPr>
            <a:spLocks noGrp="1"/>
          </p:cNvSpPr>
          <p:nvPr>
            <p:ph sz="quarter" idx="1"/>
          </p:nvPr>
        </p:nvSpPr>
        <p:spPr>
          <a:xfrm>
            <a:off x="228600" y="1612801"/>
            <a:ext cx="3886200" cy="4572000"/>
          </a:xfrm>
        </p:spPr>
        <p:txBody>
          <a:bodyPr>
            <a:normAutofit fontScale="85000" lnSpcReduction="10000"/>
          </a:bodyPr>
          <a:lstStyle/>
          <a:p>
            <a:r>
              <a:rPr lang="en-US" dirty="0" smtClean="0"/>
              <a:t>Computation time decreases with increasing number of servers</a:t>
            </a:r>
          </a:p>
          <a:p>
            <a:r>
              <a:rPr lang="en-US" dirty="0" smtClean="0"/>
              <a:t>Communication time curve mirrors the per-server network overhead</a:t>
            </a:r>
          </a:p>
          <a:p>
            <a:r>
              <a:rPr lang="en-US" dirty="0" smtClean="0"/>
              <a:t>Compute dominates communicate in small clusters</a:t>
            </a:r>
          </a:p>
          <a:p>
            <a:r>
              <a:rPr lang="en-US" dirty="0" smtClean="0">
                <a:solidFill>
                  <a:srgbClr val="FF0000"/>
                </a:solidFill>
              </a:rPr>
              <a:t>After 16 servers, </a:t>
            </a:r>
            <a:r>
              <a:rPr lang="en-US" dirty="0" err="1" smtClean="0">
                <a:solidFill>
                  <a:srgbClr val="FF0000"/>
                </a:solidFill>
              </a:rPr>
              <a:t>LFGraph</a:t>
            </a:r>
            <a:r>
              <a:rPr lang="en-US" dirty="0" smtClean="0">
                <a:solidFill>
                  <a:srgbClr val="FF0000"/>
                </a:solidFill>
              </a:rPr>
              <a:t> achieves a balance </a:t>
            </a:r>
          </a:p>
        </p:txBody>
      </p:sp>
      <p:pic>
        <p:nvPicPr>
          <p:cNvPr id="7" name="Picture 6"/>
          <p:cNvPicPr>
            <a:picLocks noChangeAspect="1"/>
          </p:cNvPicPr>
          <p:nvPr/>
        </p:nvPicPr>
        <p:blipFill>
          <a:blip r:embed="rId2"/>
          <a:stretch>
            <a:fillRect/>
          </a:stretch>
        </p:blipFill>
        <p:spPr>
          <a:xfrm>
            <a:off x="4275667" y="2231717"/>
            <a:ext cx="4868333" cy="3014793"/>
          </a:xfrm>
          <a:prstGeom prst="rect">
            <a:avLst/>
          </a:prstGeom>
        </p:spPr>
      </p:pic>
      <p:sp>
        <p:nvSpPr>
          <p:cNvPr id="10" name="Oval 9"/>
          <p:cNvSpPr/>
          <p:nvPr/>
        </p:nvSpPr>
        <p:spPr>
          <a:xfrm>
            <a:off x="7845778" y="3668889"/>
            <a:ext cx="1298222" cy="1298222"/>
          </a:xfrm>
          <a:prstGeom prst="ellipse">
            <a:avLst/>
          </a:prstGeom>
          <a:noFill/>
          <a:ln w="22733">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586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4374443"/>
            <a:ext cx="3454400" cy="1636889"/>
          </a:xfrm>
          <a:prstGeom prst="rect">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Scaling to Larger Graphs</a:t>
            </a:r>
            <a:endParaRPr lang="en-US" dirty="0"/>
          </a:p>
        </p:txBody>
      </p:sp>
      <p:sp>
        <p:nvSpPr>
          <p:cNvPr id="6" name="Content Placeholder 5"/>
          <p:cNvSpPr>
            <a:spLocks noGrp="1"/>
          </p:cNvSpPr>
          <p:nvPr>
            <p:ph sz="quarter" idx="1"/>
          </p:nvPr>
        </p:nvSpPr>
        <p:spPr>
          <a:xfrm>
            <a:off x="276950" y="1589567"/>
            <a:ext cx="3886200" cy="4572000"/>
          </a:xfrm>
        </p:spPr>
        <p:txBody>
          <a:bodyPr>
            <a:normAutofit lnSpcReduction="10000"/>
          </a:bodyPr>
          <a:lstStyle/>
          <a:p>
            <a:r>
              <a:rPr lang="en-US" dirty="0" err="1" smtClean="0"/>
              <a:t>Pregel</a:t>
            </a:r>
            <a:r>
              <a:rPr lang="en-US" dirty="0" smtClean="0"/>
              <a:t> – 300 servers, 800 workers</a:t>
            </a:r>
          </a:p>
          <a:p>
            <a:r>
              <a:rPr lang="en-US" dirty="0" err="1" smtClean="0"/>
              <a:t>LFGraph</a:t>
            </a:r>
            <a:r>
              <a:rPr lang="en-US" dirty="0" smtClean="0"/>
              <a:t> – 12 servers, 96 workers</a:t>
            </a:r>
          </a:p>
          <a:p>
            <a:r>
              <a:rPr lang="en-US" dirty="0" smtClean="0"/>
              <a:t>Runs SSSP benchmark</a:t>
            </a:r>
          </a:p>
          <a:p>
            <a:endParaRPr lang="en-US" dirty="0"/>
          </a:p>
          <a:p>
            <a:r>
              <a:rPr lang="en-US" dirty="0" smtClean="0">
                <a:solidFill>
                  <a:srgbClr val="FF0000"/>
                </a:solidFill>
              </a:rPr>
              <a:t>Uses 10x less compute power still gives better performance. </a:t>
            </a:r>
            <a:r>
              <a:rPr lang="en-US" dirty="0" err="1" smtClean="0">
                <a:solidFill>
                  <a:srgbClr val="FF0000"/>
                </a:solidFill>
              </a:rPr>
              <a:t>LFGraph</a:t>
            </a:r>
            <a:r>
              <a:rPr lang="en-US" dirty="0" smtClean="0">
                <a:solidFill>
                  <a:srgbClr val="FF0000"/>
                </a:solidFill>
              </a:rPr>
              <a:t> scales well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163150" y="2398889"/>
            <a:ext cx="4980850" cy="3009900"/>
          </a:xfrm>
          <a:prstGeom prst="rect">
            <a:avLst/>
          </a:prstGeom>
        </p:spPr>
      </p:pic>
    </p:spTree>
    <p:extLst>
      <p:ext uri="{BB962C8B-B14F-4D97-AF65-F5344CB8AC3E}">
        <p14:creationId xmlns:p14="http://schemas.microsoft.com/office/powerpoint/2010/main" val="28989106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Pros</a:t>
            </a:r>
            <a:endParaRPr lang="en-US" dirty="0"/>
          </a:p>
        </p:txBody>
      </p:sp>
      <p:sp>
        <p:nvSpPr>
          <p:cNvPr id="6" name="Content Placeholder 5"/>
          <p:cNvSpPr>
            <a:spLocks noGrp="1"/>
          </p:cNvSpPr>
          <p:nvPr>
            <p:ph sz="quarter" idx="1"/>
          </p:nvPr>
        </p:nvSpPr>
        <p:spPr/>
        <p:txBody>
          <a:bodyPr/>
          <a:lstStyle/>
          <a:p>
            <a:r>
              <a:rPr lang="en-US" dirty="0" smtClean="0"/>
              <a:t>Low computation and communication overheads </a:t>
            </a:r>
            <a:r>
              <a:rPr lang="en-US" dirty="0" smtClean="0">
                <a:sym typeface="Wingdings"/>
              </a:rPr>
              <a:t> </a:t>
            </a:r>
            <a:endParaRPr lang="en-US" dirty="0" smtClean="0"/>
          </a:p>
          <a:p>
            <a:r>
              <a:rPr lang="en-US" dirty="0" smtClean="0"/>
              <a:t>Low memory footprint </a:t>
            </a:r>
            <a:r>
              <a:rPr lang="en-US" dirty="0" smtClean="0">
                <a:sym typeface="Wingdings"/>
              </a:rPr>
              <a:t> </a:t>
            </a:r>
          </a:p>
          <a:p>
            <a:r>
              <a:rPr lang="en-US" dirty="0" smtClean="0">
                <a:sym typeface="Wingdings"/>
              </a:rPr>
              <a:t>Highly Scalable  </a:t>
            </a:r>
          </a:p>
          <a:p>
            <a:r>
              <a:rPr lang="en-US" smtClean="0">
                <a:sym typeface="Wingdings"/>
              </a:rPr>
              <a:t>Computations </a:t>
            </a:r>
            <a:r>
              <a:rPr lang="en-US" dirty="0" smtClean="0">
                <a:sym typeface="Wingdings"/>
              </a:rPr>
              <a:t>and Communications are balanced  </a:t>
            </a:r>
          </a:p>
          <a:p>
            <a:r>
              <a:rPr lang="en-US" dirty="0" smtClean="0">
                <a:sym typeface="Wingdings"/>
              </a:rPr>
              <a:t>Cheap partitioning strategy suffices  </a:t>
            </a:r>
            <a:endParaRPr lang="en-US" dirty="0"/>
          </a:p>
        </p:txBody>
      </p:sp>
    </p:spTree>
    <p:extLst>
      <p:ext uri="{BB962C8B-B14F-4D97-AF65-F5344CB8AC3E}">
        <p14:creationId xmlns:p14="http://schemas.microsoft.com/office/powerpoint/2010/main" val="2288026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Cons/Comments/Discussion</a:t>
            </a:r>
            <a:endParaRPr lang="en-US" dirty="0"/>
          </a:p>
        </p:txBody>
      </p:sp>
      <p:sp>
        <p:nvSpPr>
          <p:cNvPr id="3" name="Content Placeholder 2"/>
          <p:cNvSpPr>
            <a:spLocks noGrp="1"/>
          </p:cNvSpPr>
          <p:nvPr>
            <p:ph sz="quarter" idx="1"/>
          </p:nvPr>
        </p:nvSpPr>
        <p:spPr/>
        <p:txBody>
          <a:bodyPr>
            <a:normAutofit lnSpcReduction="10000"/>
          </a:bodyPr>
          <a:lstStyle/>
          <a:p>
            <a:r>
              <a:rPr lang="en-US" dirty="0"/>
              <a:t>In case of failures, </a:t>
            </a:r>
            <a:r>
              <a:rPr lang="en-US" dirty="0" err="1"/>
              <a:t>LFGraph</a:t>
            </a:r>
            <a:r>
              <a:rPr lang="en-US" dirty="0"/>
              <a:t> restarts computation. More efficient </a:t>
            </a:r>
            <a:r>
              <a:rPr lang="en-US" dirty="0" smtClean="0"/>
              <a:t>mechanisms for fault tolerance?</a:t>
            </a:r>
          </a:p>
          <a:p>
            <a:r>
              <a:rPr lang="en-US" dirty="0" smtClean="0"/>
              <a:t>Barrier Server – SPOF!! </a:t>
            </a:r>
          </a:p>
          <a:p>
            <a:r>
              <a:rPr lang="en-US" dirty="0" err="1" smtClean="0"/>
              <a:t>LFGraph</a:t>
            </a:r>
            <a:r>
              <a:rPr lang="en-US" dirty="0" smtClean="0"/>
              <a:t> requires that sufficient memory is available in the cluster to store the graph and the associated values. What if graph size is large? Or such a cluster is unavailable? </a:t>
            </a:r>
            <a:endParaRPr lang="en-US" dirty="0"/>
          </a:p>
          <a:p>
            <a:r>
              <a:rPr lang="en-US" dirty="0" smtClean="0"/>
              <a:t>No techniques to give out partial results in case of </a:t>
            </a:r>
            <a:r>
              <a:rPr lang="en-US" dirty="0" err="1" smtClean="0"/>
              <a:t>LFGraph</a:t>
            </a:r>
            <a:r>
              <a:rPr lang="en-US" dirty="0" smtClean="0"/>
              <a:t>. Every computation runs to completion. What if there is a deadline?</a:t>
            </a:r>
          </a:p>
          <a:p>
            <a:pPr marL="0" indent="0">
              <a:buNone/>
            </a:pPr>
            <a:endParaRPr lang="en-US" dirty="0" smtClean="0"/>
          </a:p>
        </p:txBody>
      </p:sp>
    </p:spTree>
    <p:extLst>
      <p:ext uri="{BB962C8B-B14F-4D97-AF65-F5344CB8AC3E}">
        <p14:creationId xmlns:p14="http://schemas.microsoft.com/office/powerpoint/2010/main" val="1413685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234266"/>
            <a:ext cx="8153400" cy="990600"/>
          </a:xfrm>
        </p:spPr>
        <p:txBody>
          <a:bodyPr/>
          <a:lstStyle/>
          <a:p>
            <a:r>
              <a:rPr lang="en-US" dirty="0" smtClean="0"/>
              <a:t>Questions ?</a:t>
            </a:r>
            <a:endParaRPr lang="en-US" dirty="0"/>
          </a:p>
        </p:txBody>
      </p:sp>
    </p:spTree>
    <p:extLst>
      <p:ext uri="{BB962C8B-B14F-4D97-AF65-F5344CB8AC3E}">
        <p14:creationId xmlns:p14="http://schemas.microsoft.com/office/powerpoint/2010/main" val="564219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54"/>
            <a:ext cx="8153400" cy="990600"/>
          </a:xfrm>
        </p:spPr>
        <p:txBody>
          <a:bodyPr>
            <a:noAutofit/>
          </a:bodyPr>
          <a:lstStyle/>
          <a:p>
            <a:r>
              <a:rPr lang="en-US" sz="4000" dirty="0" smtClean="0"/>
              <a:t>Distributed Graph Analytics Engine – 			Key Aspects</a:t>
            </a:r>
            <a:endParaRPr lang="en-US" sz="4000" dirty="0"/>
          </a:p>
        </p:txBody>
      </p:sp>
      <p:sp>
        <p:nvSpPr>
          <p:cNvPr id="6" name="Chevron 5"/>
          <p:cNvSpPr/>
          <p:nvPr/>
        </p:nvSpPr>
        <p:spPr>
          <a:xfrm>
            <a:off x="773073" y="1739523"/>
            <a:ext cx="7785946" cy="8283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Computations</a:t>
            </a:r>
            <a:r>
              <a:rPr lang="en-US" sz="2800" b="1" dirty="0" smtClean="0">
                <a:solidFill>
                  <a:schemeClr val="tx1"/>
                </a:solidFill>
              </a:rPr>
              <a:t> – Low</a:t>
            </a:r>
            <a:r>
              <a:rPr lang="en-US" sz="2800" dirty="0" smtClean="0">
                <a:solidFill>
                  <a:schemeClr val="tx1"/>
                </a:solidFill>
              </a:rPr>
              <a:t> and </a:t>
            </a:r>
            <a:r>
              <a:rPr lang="en-US" sz="2800" b="1" dirty="0" smtClean="0">
                <a:solidFill>
                  <a:schemeClr val="tx1"/>
                </a:solidFill>
              </a:rPr>
              <a:t>Load balanced</a:t>
            </a:r>
            <a:endParaRPr lang="en-US" sz="2800" dirty="0">
              <a:solidFill>
                <a:schemeClr val="tx1"/>
              </a:solidFill>
            </a:endParaRPr>
          </a:p>
        </p:txBody>
      </p:sp>
      <p:sp>
        <p:nvSpPr>
          <p:cNvPr id="7" name="Chevron 6"/>
          <p:cNvSpPr/>
          <p:nvPr/>
        </p:nvSpPr>
        <p:spPr>
          <a:xfrm>
            <a:off x="773073" y="2720267"/>
            <a:ext cx="7785946" cy="8283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Communications</a:t>
            </a:r>
            <a:r>
              <a:rPr lang="en-US" sz="2800" b="1" dirty="0" smtClean="0">
                <a:solidFill>
                  <a:schemeClr val="tx1"/>
                </a:solidFill>
              </a:rPr>
              <a:t> – Low</a:t>
            </a:r>
            <a:r>
              <a:rPr lang="en-US" sz="2800" dirty="0">
                <a:solidFill>
                  <a:schemeClr val="tx1"/>
                </a:solidFill>
              </a:rPr>
              <a:t> </a:t>
            </a:r>
            <a:r>
              <a:rPr lang="en-US" sz="2800" dirty="0" smtClean="0">
                <a:solidFill>
                  <a:schemeClr val="tx1"/>
                </a:solidFill>
              </a:rPr>
              <a:t>and </a:t>
            </a:r>
            <a:r>
              <a:rPr lang="en-US" sz="2800" b="1" dirty="0" smtClean="0">
                <a:solidFill>
                  <a:schemeClr val="tx1"/>
                </a:solidFill>
              </a:rPr>
              <a:t>Load balanced</a:t>
            </a:r>
            <a:endParaRPr lang="en-US" sz="2800" dirty="0">
              <a:solidFill>
                <a:schemeClr val="tx1"/>
              </a:solidFill>
            </a:endParaRPr>
          </a:p>
        </p:txBody>
      </p:sp>
      <p:sp>
        <p:nvSpPr>
          <p:cNvPr id="8" name="Chevron 7"/>
          <p:cNvSpPr/>
          <p:nvPr/>
        </p:nvSpPr>
        <p:spPr>
          <a:xfrm>
            <a:off x="773073" y="3710321"/>
            <a:ext cx="7785946" cy="8283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Low</a:t>
            </a:r>
            <a:r>
              <a:rPr lang="en-US" sz="2800" dirty="0" smtClean="0">
                <a:solidFill>
                  <a:schemeClr val="tx1"/>
                </a:solidFill>
              </a:rPr>
              <a:t> Preprocessing Cost</a:t>
            </a:r>
            <a:endParaRPr lang="en-US" sz="2800" dirty="0">
              <a:solidFill>
                <a:schemeClr val="tx1"/>
              </a:solidFill>
            </a:endParaRPr>
          </a:p>
        </p:txBody>
      </p:sp>
      <p:sp>
        <p:nvSpPr>
          <p:cNvPr id="10" name="Chevron 9"/>
          <p:cNvSpPr/>
          <p:nvPr/>
        </p:nvSpPr>
        <p:spPr>
          <a:xfrm>
            <a:off x="773073" y="4676722"/>
            <a:ext cx="7785946" cy="8283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Smaller</a:t>
            </a:r>
            <a:r>
              <a:rPr lang="en-US" sz="2800" dirty="0" smtClean="0">
                <a:solidFill>
                  <a:schemeClr val="tx1"/>
                </a:solidFill>
              </a:rPr>
              <a:t> Memory Footprint</a:t>
            </a:r>
            <a:endParaRPr lang="en-US" sz="2800" dirty="0">
              <a:solidFill>
                <a:schemeClr val="tx1"/>
              </a:solidFill>
            </a:endParaRPr>
          </a:p>
        </p:txBody>
      </p:sp>
      <p:sp>
        <p:nvSpPr>
          <p:cNvPr id="11" name="Chevron 10"/>
          <p:cNvSpPr/>
          <p:nvPr/>
        </p:nvSpPr>
        <p:spPr>
          <a:xfrm>
            <a:off x="773073" y="5647084"/>
            <a:ext cx="7785946" cy="8283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System should be </a:t>
            </a:r>
            <a:r>
              <a:rPr lang="en-US" sz="2800" b="1" dirty="0" smtClean="0">
                <a:solidFill>
                  <a:schemeClr val="tx1"/>
                </a:solidFill>
              </a:rPr>
              <a:t>Scalable</a:t>
            </a:r>
            <a:endParaRPr lang="en-US" sz="2800" b="1" dirty="0">
              <a:solidFill>
                <a:schemeClr val="tx1"/>
              </a:solidFill>
            </a:endParaRPr>
          </a:p>
        </p:txBody>
      </p:sp>
    </p:spTree>
    <p:extLst>
      <p:ext uri="{BB962C8B-B14F-4D97-AF65-F5344CB8AC3E}">
        <p14:creationId xmlns:p14="http://schemas.microsoft.com/office/powerpoint/2010/main" val="337367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ppt_x</p:attrName>
                                        </p:attrNameLst>
                                      </p:cBhvr>
                                      <p:tavLst>
                                        <p:tav tm="0">
                                          <p:val>
                                            <p:strVal val="#ppt_x-#ppt_w*1.125000"/>
                                          </p:val>
                                        </p:tav>
                                        <p:tav tm="100000">
                                          <p:val>
                                            <p:strVal val="#ppt_x"/>
                                          </p:val>
                                        </p:tav>
                                      </p:tavLst>
                                    </p:anim>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ppt_x</p:attrName>
                                        </p:attrNameLst>
                                      </p:cBhvr>
                                      <p:tavLst>
                                        <p:tav tm="0">
                                          <p:val>
                                            <p:strVal val="#ppt_x-#ppt_w*1.125000"/>
                                          </p:val>
                                        </p:tav>
                                        <p:tav tm="100000">
                                          <p:val>
                                            <p:strVal val="#ppt_x"/>
                                          </p:val>
                                        </p:tav>
                                      </p:tavLst>
                                    </p:anim>
                                    <p:animEffect transition="in" filter="wipe(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43026" y="2029444"/>
            <a:ext cx="1821697"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000000"/>
                </a:solidFill>
              </a:rPr>
              <a:t>Server 2</a:t>
            </a:r>
            <a:endParaRPr lang="en-US" dirty="0">
              <a:solidFill>
                <a:srgbClr val="000000"/>
              </a:solidFill>
            </a:endParaRPr>
          </a:p>
        </p:txBody>
      </p:sp>
      <p:sp>
        <p:nvSpPr>
          <p:cNvPr id="9" name="Rounded Rectangle 8"/>
          <p:cNvSpPr/>
          <p:nvPr/>
        </p:nvSpPr>
        <p:spPr>
          <a:xfrm>
            <a:off x="1863653" y="2029444"/>
            <a:ext cx="3133706"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Server 1</a:t>
            </a:r>
            <a:endParaRPr lang="en-US" dirty="0">
              <a:solidFill>
                <a:schemeClr val="tx1"/>
              </a:solidFill>
            </a:endParaRPr>
          </a:p>
        </p:txBody>
      </p:sp>
      <p:sp>
        <p:nvSpPr>
          <p:cNvPr id="2" name="Title 1"/>
          <p:cNvSpPr>
            <a:spLocks noGrp="1"/>
          </p:cNvSpPr>
          <p:nvPr>
            <p:ph type="title"/>
          </p:nvPr>
        </p:nvSpPr>
        <p:spPr/>
        <p:txBody>
          <a:bodyPr/>
          <a:lstStyle/>
          <a:p>
            <a:r>
              <a:rPr lang="en-US" dirty="0" smtClean="0"/>
              <a:t>Pregel</a:t>
            </a:r>
            <a:endParaRPr lang="en-US" dirty="0"/>
          </a:p>
        </p:txBody>
      </p:sp>
      <p:sp>
        <p:nvSpPr>
          <p:cNvPr id="4" name="Oval 3"/>
          <p:cNvSpPr>
            <a:spLocks noChangeAspect="1"/>
          </p:cNvSpPr>
          <p:nvPr/>
        </p:nvSpPr>
        <p:spPr>
          <a:xfrm>
            <a:off x="2305405"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a:t>
            </a:r>
            <a:endParaRPr lang="en-US" sz="2800" dirty="0"/>
          </a:p>
        </p:txBody>
      </p:sp>
      <p:sp>
        <p:nvSpPr>
          <p:cNvPr id="5" name="Oval 4"/>
          <p:cNvSpPr>
            <a:spLocks noChangeAspect="1"/>
          </p:cNvSpPr>
          <p:nvPr/>
        </p:nvSpPr>
        <p:spPr>
          <a:xfrm>
            <a:off x="2305405"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a:t>
            </a:r>
            <a:endParaRPr lang="en-US" sz="2800" dirty="0"/>
          </a:p>
        </p:txBody>
      </p:sp>
      <p:sp>
        <p:nvSpPr>
          <p:cNvPr id="6" name="Oval 5"/>
          <p:cNvSpPr>
            <a:spLocks noChangeAspect="1"/>
          </p:cNvSpPr>
          <p:nvPr/>
        </p:nvSpPr>
        <p:spPr>
          <a:xfrm>
            <a:off x="4141999" y="3562418"/>
            <a:ext cx="749546" cy="7446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a:t>
            </a:r>
            <a:endParaRPr lang="en-US" sz="2800" dirty="0"/>
          </a:p>
        </p:txBody>
      </p:sp>
      <p:sp>
        <p:nvSpPr>
          <p:cNvPr id="7" name="Oval 6"/>
          <p:cNvSpPr>
            <a:spLocks noChangeAspect="1"/>
          </p:cNvSpPr>
          <p:nvPr/>
        </p:nvSpPr>
        <p:spPr>
          <a:xfrm>
            <a:off x="5978047"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endParaRPr lang="en-US" sz="2800" dirty="0"/>
          </a:p>
        </p:txBody>
      </p:sp>
      <p:sp>
        <p:nvSpPr>
          <p:cNvPr id="8" name="Oval 7"/>
          <p:cNvSpPr>
            <a:spLocks noChangeAspect="1"/>
          </p:cNvSpPr>
          <p:nvPr/>
        </p:nvSpPr>
        <p:spPr>
          <a:xfrm>
            <a:off x="5978047"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endParaRPr lang="en-US" sz="2800" dirty="0"/>
          </a:p>
        </p:txBody>
      </p:sp>
      <p:cxnSp>
        <p:nvCxnSpPr>
          <p:cNvPr id="12" name="Straight Arrow Connector 11"/>
          <p:cNvCxnSpPr>
            <a:stCxn id="4" idx="6"/>
            <a:endCxn id="6" idx="1"/>
          </p:cNvCxnSpPr>
          <p:nvPr/>
        </p:nvCxnSpPr>
        <p:spPr>
          <a:xfrm>
            <a:off x="3054951" y="2815922"/>
            <a:ext cx="1196816" cy="8555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a:endCxn id="6" idx="3"/>
          </p:cNvCxnSpPr>
          <p:nvPr/>
        </p:nvCxnSpPr>
        <p:spPr>
          <a:xfrm flipV="1">
            <a:off x="3054951" y="4197983"/>
            <a:ext cx="1196816" cy="8688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7"/>
            <a:endCxn id="7" idx="2"/>
          </p:cNvCxnSpPr>
          <p:nvPr/>
        </p:nvCxnSpPr>
        <p:spPr>
          <a:xfrm flipV="1">
            <a:off x="4781777" y="2815922"/>
            <a:ext cx="1196270" cy="85554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5"/>
            <a:endCxn id="8" idx="2"/>
          </p:cNvCxnSpPr>
          <p:nvPr/>
        </p:nvCxnSpPr>
        <p:spPr>
          <a:xfrm>
            <a:off x="4781777" y="4197983"/>
            <a:ext cx="1196270" cy="868811"/>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911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par>
                                <p:cTn id="32" presetID="5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Scale>
                                      <p:cBhvr>
                                        <p:cTn id="3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4"/>
                                        </p:tgtEl>
                                        <p:attrNameLst>
                                          <p:attrName>ppt_x</p:attrName>
                                          <p:attrName>ppt_y</p:attrName>
                                        </p:attrNameLst>
                                      </p:cBhvr>
                                    </p:animMotion>
                                    <p:animEffect transition="in" filter="fade">
                                      <p:cBhvr>
                                        <p:cTn id="36" dur="1000"/>
                                        <p:tgtEl>
                                          <p:spTgt spid="14"/>
                                        </p:tgtEl>
                                      </p:cBhvr>
                                    </p:animEffect>
                                  </p:childTnLst>
                                </p:cTn>
                              </p:par>
                              <p:par>
                                <p:cTn id="37" presetID="5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
                                        </p:tgtEl>
                                        <p:attrNameLst>
                                          <p:attrName>ppt_x</p:attrName>
                                          <p:attrName>ppt_y</p:attrName>
                                        </p:attrNameLst>
                                      </p:cBhvr>
                                    </p:animMotion>
                                    <p:animEffect transition="in" filter="fade">
                                      <p:cBhvr>
                                        <p:cTn id="41" dur="1000"/>
                                        <p:tgtEl>
                                          <p:spTgt spid="12"/>
                                        </p:tgtEl>
                                      </p:cBhvr>
                                    </p:animEffect>
                                  </p:childTnLst>
                                </p:cTn>
                              </p:par>
                              <p:par>
                                <p:cTn id="42" presetID="5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Scale>
                                      <p:cBhvr>
                                        <p:cTn id="4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7"/>
                                        </p:tgtEl>
                                        <p:attrNameLst>
                                          <p:attrName>ppt_x</p:attrName>
                                          <p:attrName>ppt_y</p:attrName>
                                        </p:attrNameLst>
                                      </p:cBhvr>
                                    </p:animMotion>
                                    <p:animEffect transition="in" filter="fade">
                                      <p:cBhvr>
                                        <p:cTn id="46" dur="1000"/>
                                        <p:tgtEl>
                                          <p:spTgt spid="17"/>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Scale>
                                      <p:cBhvr>
                                        <p:cTn id="4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gtEl>
                                        <p:attrNameLst>
                                          <p:attrName>ppt_x</p:attrName>
                                          <p:attrName>ppt_y</p:attrName>
                                        </p:attrNameLst>
                                      </p:cBhvr>
                                    </p:animMotion>
                                    <p:animEffect transition="in" filter="fade">
                                      <p:cBhvr>
                                        <p:cTn id="51" dur="1000"/>
                                        <p:tgtEl>
                                          <p:spTgt spid="7"/>
                                        </p:tgtEl>
                                      </p:cBhvr>
                                    </p:animEffect>
                                  </p:childTnLst>
                                </p:cTn>
                              </p:par>
                              <p:par>
                                <p:cTn id="52" presetID="5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Scale>
                                      <p:cBhvr>
                                        <p:cTn id="5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9"/>
                                        </p:tgtEl>
                                        <p:attrNameLst>
                                          <p:attrName>ppt_x</p:attrName>
                                          <p:attrName>ppt_y</p:attrName>
                                        </p:attrNameLst>
                                      </p:cBhvr>
                                    </p:animMotion>
                                    <p:animEffect transition="in" filter="fade">
                                      <p:cBhvr>
                                        <p:cTn id="56" dur="1000"/>
                                        <p:tgtEl>
                                          <p:spTgt spid="19"/>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Scale>
                                      <p:cBhvr>
                                        <p:cTn id="5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8"/>
                                        </p:tgtEl>
                                        <p:attrNameLst>
                                          <p:attrName>ppt_x</p:attrName>
                                          <p:attrName>ppt_y</p:attrName>
                                        </p:attrNameLst>
                                      </p:cBhvr>
                                    </p:animMotion>
                                    <p:animEffect transition="in" filter="fade">
                                      <p:cBhvr>
                                        <p:cTn id="6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1"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any better option?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91575040"/>
              </p:ext>
            </p:extLst>
          </p:nvPr>
        </p:nvGraphicFramePr>
        <p:xfrm>
          <a:off x="1151036" y="2181302"/>
          <a:ext cx="6814372" cy="4003665"/>
        </p:xfrm>
        <a:graphic>
          <a:graphicData uri="http://schemas.openxmlformats.org/drawingml/2006/table">
            <a:tbl>
              <a:tblPr firstRow="1" bandRow="1">
                <a:tableStyleId>{3C2FFA5D-87B4-456A-9821-1D502468CF0F}</a:tableStyleId>
              </a:tblPr>
              <a:tblGrid>
                <a:gridCol w="3407186"/>
                <a:gridCol w="3407186"/>
              </a:tblGrid>
              <a:tr h="649717">
                <a:tc>
                  <a:txBody>
                    <a:bodyPr/>
                    <a:lstStyle/>
                    <a:p>
                      <a:pPr algn="ctr"/>
                      <a:r>
                        <a:rPr lang="en-US" sz="2800" dirty="0" smtClean="0"/>
                        <a:t>Goal</a:t>
                      </a:r>
                      <a:endParaRPr lang="en-US" sz="2800" dirty="0"/>
                    </a:p>
                  </a:txBody>
                  <a:tcPr anchor="ctr"/>
                </a:tc>
                <a:tc>
                  <a:txBody>
                    <a:bodyPr/>
                    <a:lstStyle/>
                    <a:p>
                      <a:pPr algn="ctr"/>
                      <a:r>
                        <a:rPr lang="en-US" sz="2800" dirty="0" smtClean="0"/>
                        <a:t>Pregel</a:t>
                      </a:r>
                      <a:endParaRPr lang="en-US" sz="2800" dirty="0"/>
                    </a:p>
                  </a:txBody>
                  <a:tcPr anchor="ctr"/>
                </a:tc>
              </a:tr>
              <a:tr h="637839">
                <a:tc>
                  <a:txBody>
                    <a:bodyPr/>
                    <a:lstStyle/>
                    <a:p>
                      <a:pPr algn="ctr"/>
                      <a:r>
                        <a:rPr lang="en-US" dirty="0" smtClean="0"/>
                        <a:t>Computation</a:t>
                      </a:r>
                      <a:endParaRPr lang="en-US" dirty="0"/>
                    </a:p>
                  </a:txBody>
                  <a:tcPr anchor="ctr"/>
                </a:tc>
                <a:tc>
                  <a:txBody>
                    <a:bodyPr/>
                    <a:lstStyle/>
                    <a:p>
                      <a:pPr algn="ctr"/>
                      <a:r>
                        <a:rPr lang="en-US" dirty="0" smtClean="0"/>
                        <a:t>2 passes, Combiners</a:t>
                      </a:r>
                      <a:endParaRPr lang="en-US" dirty="0"/>
                    </a:p>
                  </a:txBody>
                  <a:tcPr anchor="ctr"/>
                </a:tc>
              </a:tr>
              <a:tr h="637839">
                <a:tc>
                  <a:txBody>
                    <a:bodyPr/>
                    <a:lstStyle/>
                    <a:p>
                      <a:pPr algn="ctr"/>
                      <a:r>
                        <a:rPr lang="en-US" dirty="0" smtClean="0"/>
                        <a:t>Communication</a:t>
                      </a:r>
                      <a:endParaRPr lang="en-US" dirty="0"/>
                    </a:p>
                  </a:txBody>
                  <a:tcPr anchor="ctr"/>
                </a:tc>
                <a:tc>
                  <a:txBody>
                    <a:bodyPr/>
                    <a:lstStyle/>
                    <a:p>
                      <a:pPr algn="ctr"/>
                      <a:r>
                        <a:rPr lang="en-IN" sz="1800" kern="1200" dirty="0" smtClean="0"/>
                        <a:t>∝ #Edge-cuts </a:t>
                      </a:r>
                      <a:endParaRPr lang="en-US" dirty="0"/>
                    </a:p>
                  </a:txBody>
                  <a:tcPr anchor="ctr"/>
                </a:tc>
              </a:tr>
              <a:tr h="637839">
                <a:tc>
                  <a:txBody>
                    <a:bodyPr/>
                    <a:lstStyle/>
                    <a:p>
                      <a:pPr algn="ctr"/>
                      <a:r>
                        <a:rPr lang="en-US" dirty="0" smtClean="0"/>
                        <a:t>Pre-Processing</a:t>
                      </a:r>
                      <a:endParaRPr lang="en-US" dirty="0"/>
                    </a:p>
                  </a:txBody>
                  <a:tcPr anchor="ctr"/>
                </a:tc>
                <a:tc>
                  <a:txBody>
                    <a:bodyPr/>
                    <a:lstStyle/>
                    <a:p>
                      <a:pPr algn="ctr"/>
                      <a:r>
                        <a:rPr lang="en-US" dirty="0" smtClean="0"/>
                        <a:t>Cheap(Hash)</a:t>
                      </a:r>
                      <a:endParaRPr lang="en-US" dirty="0"/>
                    </a:p>
                  </a:txBody>
                  <a:tcPr anchor="ctr"/>
                </a:tc>
              </a:tr>
              <a:tr h="802592">
                <a:tc>
                  <a:txBody>
                    <a:bodyPr/>
                    <a:lstStyle/>
                    <a:p>
                      <a:pPr algn="ctr"/>
                      <a:r>
                        <a:rPr lang="en-US" dirty="0" smtClean="0"/>
                        <a:t>Memory</a:t>
                      </a:r>
                      <a:endParaRPr lang="en-US" dirty="0"/>
                    </a:p>
                  </a:txBody>
                  <a:tcPr anchor="ctr"/>
                </a:tc>
                <a:tc>
                  <a:txBody>
                    <a:bodyPr/>
                    <a:lstStyle/>
                    <a:p>
                      <a:pPr algn="ctr"/>
                      <a:r>
                        <a:rPr lang="en-US" dirty="0" smtClean="0"/>
                        <a:t>High(store</a:t>
                      </a:r>
                      <a:r>
                        <a:rPr lang="en-US" baseline="0" dirty="0" smtClean="0"/>
                        <a:t> out-edges + buffered messages)</a:t>
                      </a:r>
                      <a:endParaRPr lang="en-US" dirty="0"/>
                    </a:p>
                  </a:txBody>
                  <a:tcPr anchor="ctr"/>
                </a:tc>
              </a:tr>
              <a:tr h="637839">
                <a:tc>
                  <a:txBody>
                    <a:bodyPr/>
                    <a:lstStyle/>
                    <a:p>
                      <a:pPr algn="ctr"/>
                      <a:r>
                        <a:rPr lang="en-US" dirty="0" smtClean="0"/>
                        <a:t>Scalability</a:t>
                      </a:r>
                      <a:endParaRPr lang="en-US" dirty="0"/>
                    </a:p>
                  </a:txBody>
                  <a:tcPr anchor="ctr"/>
                </a:tc>
                <a:tc>
                  <a:txBody>
                    <a:bodyPr/>
                    <a:lstStyle/>
                    <a:p>
                      <a:pPr algn="ctr"/>
                      <a:r>
                        <a:rPr lang="en-US" dirty="0" smtClean="0"/>
                        <a:t>Good but needs a min</a:t>
                      </a:r>
                      <a:r>
                        <a:rPr lang="en-US" baseline="0" dirty="0" smtClean="0"/>
                        <a:t> #servers</a:t>
                      </a:r>
                      <a:endParaRPr lang="en-US" dirty="0"/>
                    </a:p>
                  </a:txBody>
                  <a:tcPr anchor="ctr"/>
                </a:tc>
              </a:tr>
            </a:tbl>
          </a:graphicData>
        </a:graphic>
      </p:graphicFrame>
      <p:sp>
        <p:nvSpPr>
          <p:cNvPr id="3" name="Oval 2"/>
          <p:cNvSpPr/>
          <p:nvPr/>
        </p:nvSpPr>
        <p:spPr>
          <a:xfrm>
            <a:off x="959556" y="3386667"/>
            <a:ext cx="7337777" cy="790222"/>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36568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GraphLab</a:t>
            </a:r>
            <a:endParaRPr lang="en-US" dirty="0"/>
          </a:p>
        </p:txBody>
      </p:sp>
      <p:sp>
        <p:nvSpPr>
          <p:cNvPr id="4" name="Rounded Rectangle 3"/>
          <p:cNvSpPr/>
          <p:nvPr/>
        </p:nvSpPr>
        <p:spPr>
          <a:xfrm>
            <a:off x="5577168" y="2043788"/>
            <a:ext cx="2498404"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000000"/>
                </a:solidFill>
              </a:rPr>
              <a:t>Server 2</a:t>
            </a:r>
            <a:endParaRPr lang="en-US" dirty="0">
              <a:solidFill>
                <a:srgbClr val="000000"/>
              </a:solidFill>
            </a:endParaRPr>
          </a:p>
        </p:txBody>
      </p:sp>
      <p:sp>
        <p:nvSpPr>
          <p:cNvPr id="5" name="Rounded Rectangle 4"/>
          <p:cNvSpPr/>
          <p:nvPr/>
        </p:nvSpPr>
        <p:spPr>
          <a:xfrm>
            <a:off x="1008292" y="2029444"/>
            <a:ext cx="4334733"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Server 1</a:t>
            </a:r>
            <a:endParaRPr lang="en-US" dirty="0">
              <a:solidFill>
                <a:schemeClr val="tx1"/>
              </a:solidFill>
            </a:endParaRPr>
          </a:p>
        </p:txBody>
      </p:sp>
      <p:sp>
        <p:nvSpPr>
          <p:cNvPr id="6" name="Oval 5"/>
          <p:cNvSpPr>
            <a:spLocks noChangeAspect="1"/>
          </p:cNvSpPr>
          <p:nvPr/>
        </p:nvSpPr>
        <p:spPr>
          <a:xfrm>
            <a:off x="1450045"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a:t>
            </a:r>
            <a:endParaRPr lang="en-US" sz="2800" dirty="0"/>
          </a:p>
        </p:txBody>
      </p:sp>
      <p:sp>
        <p:nvSpPr>
          <p:cNvPr id="7" name="Oval 6"/>
          <p:cNvSpPr>
            <a:spLocks noChangeAspect="1"/>
          </p:cNvSpPr>
          <p:nvPr/>
        </p:nvSpPr>
        <p:spPr>
          <a:xfrm>
            <a:off x="1450045"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a:t>
            </a:r>
            <a:endParaRPr lang="en-US" sz="2800" dirty="0"/>
          </a:p>
        </p:txBody>
      </p:sp>
      <p:sp>
        <p:nvSpPr>
          <p:cNvPr id="8" name="Oval 7"/>
          <p:cNvSpPr>
            <a:spLocks noChangeAspect="1"/>
          </p:cNvSpPr>
          <p:nvPr/>
        </p:nvSpPr>
        <p:spPr>
          <a:xfrm>
            <a:off x="3286639" y="3562418"/>
            <a:ext cx="749546" cy="7446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a:t>
            </a:r>
            <a:endParaRPr lang="en-US" sz="2800" dirty="0"/>
          </a:p>
        </p:txBody>
      </p:sp>
      <p:sp>
        <p:nvSpPr>
          <p:cNvPr id="9" name="Oval 8"/>
          <p:cNvSpPr>
            <a:spLocks noChangeAspect="1"/>
          </p:cNvSpPr>
          <p:nvPr/>
        </p:nvSpPr>
        <p:spPr>
          <a:xfrm>
            <a:off x="7192876"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endParaRPr lang="en-US" sz="2800" dirty="0"/>
          </a:p>
        </p:txBody>
      </p:sp>
      <p:sp>
        <p:nvSpPr>
          <p:cNvPr id="10" name="Oval 9"/>
          <p:cNvSpPr>
            <a:spLocks noChangeAspect="1"/>
          </p:cNvSpPr>
          <p:nvPr/>
        </p:nvSpPr>
        <p:spPr>
          <a:xfrm>
            <a:off x="7192876"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endParaRPr lang="en-US" sz="2800" dirty="0"/>
          </a:p>
        </p:txBody>
      </p:sp>
      <p:cxnSp>
        <p:nvCxnSpPr>
          <p:cNvPr id="11" name="Straight Arrow Connector 10"/>
          <p:cNvCxnSpPr>
            <a:stCxn id="6" idx="6"/>
            <a:endCxn id="8" idx="1"/>
          </p:cNvCxnSpPr>
          <p:nvPr/>
        </p:nvCxnSpPr>
        <p:spPr>
          <a:xfrm>
            <a:off x="2199591" y="2815922"/>
            <a:ext cx="1196816" cy="8555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6"/>
            <a:endCxn id="8" idx="3"/>
          </p:cNvCxnSpPr>
          <p:nvPr/>
        </p:nvCxnSpPr>
        <p:spPr>
          <a:xfrm flipV="1">
            <a:off x="2199591" y="4197983"/>
            <a:ext cx="1196816" cy="8688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4349619" y="2443616"/>
            <a:ext cx="749546" cy="744611"/>
          </a:xfrm>
          <a:prstGeom prst="ellipse">
            <a:avLst/>
          </a:prstGeom>
          <a:pattFill prst="pct60">
            <a:fgClr>
              <a:schemeClr val="accent1">
                <a:lumMod val="50000"/>
              </a:schemeClr>
            </a:fgClr>
            <a:bgClr>
              <a:prstClr val="white"/>
            </a:bgClr>
          </a:pattFill>
          <a:ln>
            <a:solidFill>
              <a:schemeClr val="accent1"/>
            </a:solidFill>
            <a:prstDash val="solid"/>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endParaRPr lang="en-US" sz="2800" dirty="0"/>
          </a:p>
        </p:txBody>
      </p:sp>
      <p:sp>
        <p:nvSpPr>
          <p:cNvPr id="16" name="Oval 15"/>
          <p:cNvSpPr>
            <a:spLocks noChangeAspect="1"/>
          </p:cNvSpPr>
          <p:nvPr/>
        </p:nvSpPr>
        <p:spPr>
          <a:xfrm>
            <a:off x="4349619" y="4694488"/>
            <a:ext cx="749546" cy="744611"/>
          </a:xfrm>
          <a:prstGeom prst="ellipse">
            <a:avLst/>
          </a:prstGeom>
          <a:pattFill prst="pct60">
            <a:fgClr>
              <a:schemeClr val="accent1">
                <a:lumMod val="50000"/>
              </a:schemeClr>
            </a:fgClr>
            <a:bgClr>
              <a:prstClr val="white"/>
            </a:bgClr>
          </a:patt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endParaRPr lang="en-US" sz="2800" dirty="0"/>
          </a:p>
        </p:txBody>
      </p:sp>
      <p:sp>
        <p:nvSpPr>
          <p:cNvPr id="17" name="Oval 16"/>
          <p:cNvSpPr>
            <a:spLocks noChangeAspect="1"/>
          </p:cNvSpPr>
          <p:nvPr/>
        </p:nvSpPr>
        <p:spPr>
          <a:xfrm>
            <a:off x="5785866" y="3562418"/>
            <a:ext cx="749546" cy="744611"/>
          </a:xfrm>
          <a:prstGeom prst="ellipse">
            <a:avLst/>
          </a:prstGeom>
          <a:pattFill prst="pct60">
            <a:fgClr>
              <a:schemeClr val="accent2"/>
            </a:fgClr>
            <a:bgClr>
              <a:prstClr val="white"/>
            </a:bgClr>
          </a:patt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a:t>
            </a:r>
            <a:endParaRPr lang="en-US" sz="2800" dirty="0"/>
          </a:p>
        </p:txBody>
      </p:sp>
      <p:cxnSp>
        <p:nvCxnSpPr>
          <p:cNvPr id="19" name="Straight Arrow Connector 18"/>
          <p:cNvCxnSpPr>
            <a:stCxn id="8" idx="7"/>
            <a:endCxn id="15" idx="3"/>
          </p:cNvCxnSpPr>
          <p:nvPr/>
        </p:nvCxnSpPr>
        <p:spPr>
          <a:xfrm flipV="1">
            <a:off x="3926417" y="3079181"/>
            <a:ext cx="532970" cy="5922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5"/>
            <a:endCxn id="16" idx="1"/>
          </p:cNvCxnSpPr>
          <p:nvPr/>
        </p:nvCxnSpPr>
        <p:spPr>
          <a:xfrm>
            <a:off x="3926417" y="4197983"/>
            <a:ext cx="532970" cy="6055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6"/>
            <a:endCxn id="17" idx="2"/>
          </p:cNvCxnSpPr>
          <p:nvPr/>
        </p:nvCxnSpPr>
        <p:spPr>
          <a:xfrm>
            <a:off x="4036185" y="3934724"/>
            <a:ext cx="1749681"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7" idx="7"/>
            <a:endCxn id="9" idx="3"/>
          </p:cNvCxnSpPr>
          <p:nvPr/>
        </p:nvCxnSpPr>
        <p:spPr>
          <a:xfrm flipV="1">
            <a:off x="6425644" y="3079181"/>
            <a:ext cx="877000" cy="5922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7" idx="5"/>
            <a:endCxn id="10" idx="1"/>
          </p:cNvCxnSpPr>
          <p:nvPr/>
        </p:nvCxnSpPr>
        <p:spPr>
          <a:xfrm>
            <a:off x="6425644" y="4197983"/>
            <a:ext cx="877000" cy="6055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9" idx="2"/>
            <a:endCxn id="15" idx="6"/>
          </p:cNvCxnSpPr>
          <p:nvPr/>
        </p:nvCxnSpPr>
        <p:spPr>
          <a:xfrm flipH="1">
            <a:off x="5099165" y="2815922"/>
            <a:ext cx="2093711"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0" idx="2"/>
            <a:endCxn id="16" idx="6"/>
          </p:cNvCxnSpPr>
          <p:nvPr/>
        </p:nvCxnSpPr>
        <p:spPr>
          <a:xfrm flipH="1">
            <a:off x="5099165" y="5066794"/>
            <a:ext cx="2093711"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781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tgtEl>
                                        <p:attrNameLst>
                                          <p:attrName>ppt_x</p:attrName>
                                          <p:attrName>ppt_y</p:attrName>
                                        </p:attrNameLst>
                                      </p:cBhvr>
                                    </p:animMotion>
                                    <p:animEffect transition="in" filter="fade">
                                      <p:cBhvr>
                                        <p:cTn id="31" dur="1000"/>
                                        <p:tgtEl>
                                          <p:spTgt spid="8"/>
                                        </p:tgtEl>
                                      </p:cBhvr>
                                    </p:animEffect>
                                  </p:childTnLst>
                                </p:cTn>
                              </p:par>
                              <p:par>
                                <p:cTn id="32" presetID="5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Scale>
                                      <p:cBhvr>
                                        <p:cTn id="3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2"/>
                                        </p:tgtEl>
                                        <p:attrNameLst>
                                          <p:attrName>ppt_x</p:attrName>
                                          <p:attrName>ppt_y</p:attrName>
                                        </p:attrNameLst>
                                      </p:cBhvr>
                                    </p:animMotion>
                                    <p:animEffect transition="in" filter="fade">
                                      <p:cBhvr>
                                        <p:cTn id="36" dur="1000"/>
                                        <p:tgtEl>
                                          <p:spTgt spid="12"/>
                                        </p:tgtEl>
                                      </p:cBhvr>
                                    </p:animEffect>
                                  </p:childTnLst>
                                </p:cTn>
                              </p:par>
                              <p:par>
                                <p:cTn id="37" presetID="5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Scale>
                                      <p:cBhvr>
                                        <p:cTn id="3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1"/>
                                        </p:tgtEl>
                                        <p:attrNameLst>
                                          <p:attrName>ppt_x</p:attrName>
                                          <p:attrName>ppt_y</p:attrName>
                                        </p:attrNameLst>
                                      </p:cBhvr>
                                    </p:animMotion>
                                    <p:animEffect transition="in" filter="fade">
                                      <p:cBhvr>
                                        <p:cTn id="41" dur="1000"/>
                                        <p:tgtEl>
                                          <p:spTgt spid="11"/>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Scale>
                                      <p:cBhvr>
                                        <p:cTn id="4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
                                        </p:tgtEl>
                                        <p:attrNameLst>
                                          <p:attrName>ppt_x</p:attrName>
                                          <p:attrName>ppt_y</p:attrName>
                                        </p:attrNameLst>
                                      </p:cBhvr>
                                    </p:animMotion>
                                    <p:animEffect transition="in" filter="fade">
                                      <p:cBhvr>
                                        <p:cTn id="46" dur="1000"/>
                                        <p:tgtEl>
                                          <p:spTgt spid="9"/>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gtEl>
                                        <p:attrNameLst>
                                          <p:attrName>ppt_x</p:attrName>
                                          <p:attrName>ppt_y</p:attrName>
                                        </p:attrNameLst>
                                      </p:cBhvr>
                                    </p:animMotion>
                                    <p:animEffect transition="in" filter="fade">
                                      <p:cBhvr>
                                        <p:cTn id="51" dur="1000"/>
                                        <p:tgtEl>
                                          <p:spTgt spid="10"/>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Scale>
                                      <p:cBhvr>
                                        <p:cTn id="5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6"/>
                                        </p:tgtEl>
                                        <p:attrNameLst>
                                          <p:attrName>ppt_x</p:attrName>
                                          <p:attrName>ppt_y</p:attrName>
                                        </p:attrNameLst>
                                      </p:cBhvr>
                                    </p:animMotion>
                                    <p:animEffect transition="in" filter="fade">
                                      <p:cBhvr>
                                        <p:cTn id="56" dur="1000"/>
                                        <p:tgtEl>
                                          <p:spTgt spid="16"/>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Scale>
                                      <p:cBhvr>
                                        <p:cTn id="5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5"/>
                                        </p:tgtEl>
                                        <p:attrNameLst>
                                          <p:attrName>ppt_x</p:attrName>
                                          <p:attrName>ppt_y</p:attrName>
                                        </p:attrNameLst>
                                      </p:cBhvr>
                                    </p:animMotion>
                                    <p:animEffect transition="in" filter="fade">
                                      <p:cBhvr>
                                        <p:cTn id="61" dur="1000"/>
                                        <p:tgtEl>
                                          <p:spTgt spid="15"/>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Scale>
                                      <p:cBhvr>
                                        <p:cTn id="6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7"/>
                                        </p:tgtEl>
                                        <p:attrNameLst>
                                          <p:attrName>ppt_x</p:attrName>
                                          <p:attrName>ppt_y</p:attrName>
                                        </p:attrNameLst>
                                      </p:cBhvr>
                                    </p:animMotion>
                                    <p:animEffect transition="in" filter="fade">
                                      <p:cBhvr>
                                        <p:cTn id="66" dur="1000"/>
                                        <p:tgtEl>
                                          <p:spTgt spid="17"/>
                                        </p:tgtEl>
                                      </p:cBhvr>
                                    </p:animEffect>
                                  </p:childTnLst>
                                </p:cTn>
                              </p:par>
                              <p:par>
                                <p:cTn id="67" presetID="52"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Scale>
                                      <p:cBhvr>
                                        <p:cTn id="6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3"/>
                                        </p:tgtEl>
                                        <p:attrNameLst>
                                          <p:attrName>ppt_x</p:attrName>
                                          <p:attrName>ppt_y</p:attrName>
                                        </p:attrNameLst>
                                      </p:cBhvr>
                                    </p:animMotion>
                                    <p:animEffect transition="in" filter="fade">
                                      <p:cBhvr>
                                        <p:cTn id="71" dur="1000"/>
                                        <p:tgtEl>
                                          <p:spTgt spid="23"/>
                                        </p:tgtEl>
                                      </p:cBhvr>
                                    </p:animEffect>
                                  </p:childTnLst>
                                </p:cTn>
                              </p:par>
                              <p:par>
                                <p:cTn id="72" presetID="52"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Scale>
                                      <p:cBhvr>
                                        <p:cTn id="7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31"/>
                                        </p:tgtEl>
                                        <p:attrNameLst>
                                          <p:attrName>ppt_x</p:attrName>
                                          <p:attrName>ppt_y</p:attrName>
                                        </p:attrNameLst>
                                      </p:cBhvr>
                                    </p:animMotion>
                                    <p:animEffect transition="in" filter="fade">
                                      <p:cBhvr>
                                        <p:cTn id="76" dur="1000"/>
                                        <p:tgtEl>
                                          <p:spTgt spid="31"/>
                                        </p:tgtEl>
                                      </p:cBhvr>
                                    </p:animEffect>
                                  </p:childTnLst>
                                </p:cTn>
                              </p:par>
                              <p:par>
                                <p:cTn id="77" presetID="52"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Scale>
                                      <p:cBhvr>
                                        <p:cTn id="7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29"/>
                                        </p:tgtEl>
                                        <p:attrNameLst>
                                          <p:attrName>ppt_x</p:attrName>
                                          <p:attrName>ppt_y</p:attrName>
                                        </p:attrNameLst>
                                      </p:cBhvr>
                                    </p:animMotion>
                                    <p:animEffect transition="in" filter="fade">
                                      <p:cBhvr>
                                        <p:cTn id="81" dur="1000"/>
                                        <p:tgtEl>
                                          <p:spTgt spid="29"/>
                                        </p:tgtEl>
                                      </p:cBhvr>
                                    </p:animEffect>
                                  </p:childTnLst>
                                </p:cTn>
                              </p:par>
                              <p:par>
                                <p:cTn id="82" presetID="52" presetClass="entr" presetSubtype="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Scale>
                                      <p:cBhvr>
                                        <p:cTn id="8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25"/>
                                        </p:tgtEl>
                                        <p:attrNameLst>
                                          <p:attrName>ppt_x</p:attrName>
                                          <p:attrName>ppt_y</p:attrName>
                                        </p:attrNameLst>
                                      </p:cBhvr>
                                    </p:animMotion>
                                    <p:animEffect transition="in" filter="fade">
                                      <p:cBhvr>
                                        <p:cTn id="86" dur="1000"/>
                                        <p:tgtEl>
                                          <p:spTgt spid="25"/>
                                        </p:tgtEl>
                                      </p:cBhvr>
                                    </p:animEffect>
                                  </p:childTnLst>
                                </p:cTn>
                              </p:par>
                              <p:par>
                                <p:cTn id="87" presetID="52"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Scale>
                                      <p:cBhvr>
                                        <p:cTn id="8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7"/>
                                        </p:tgtEl>
                                        <p:attrNameLst>
                                          <p:attrName>ppt_x</p:attrName>
                                          <p:attrName>ppt_y</p:attrName>
                                        </p:attrNameLst>
                                      </p:cBhvr>
                                    </p:animMotion>
                                    <p:animEffect transition="in" filter="fade">
                                      <p:cBhvr>
                                        <p:cTn id="91" dur="1000"/>
                                        <p:tgtEl>
                                          <p:spTgt spid="27"/>
                                        </p:tgtEl>
                                      </p:cBhvr>
                                    </p:animEffect>
                                  </p:childTnLst>
                                </p:cTn>
                              </p:par>
                              <p:par>
                                <p:cTn id="92" presetID="52" presetClass="entr" presetSubtype="0"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Scale>
                                      <p:cBhvr>
                                        <p:cTn id="9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19"/>
                                        </p:tgtEl>
                                        <p:attrNameLst>
                                          <p:attrName>ppt_x</p:attrName>
                                          <p:attrName>ppt_y</p:attrName>
                                        </p:attrNameLst>
                                      </p:cBhvr>
                                    </p:animMotion>
                                    <p:animEffect transition="in" filter="fade">
                                      <p:cBhvr>
                                        <p:cTn id="96" dur="1000"/>
                                        <p:tgtEl>
                                          <p:spTgt spid="19"/>
                                        </p:tgtEl>
                                      </p:cBhvr>
                                    </p:animEffect>
                                  </p:childTnLst>
                                </p:cTn>
                              </p:par>
                              <p:par>
                                <p:cTn id="97" presetID="52" presetClass="entr" presetSubtype="0"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Scale>
                                      <p:cBhvr>
                                        <p:cTn id="9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1"/>
                                        </p:tgtEl>
                                        <p:attrNameLst>
                                          <p:attrName>ppt_x</p:attrName>
                                          <p:attrName>ppt_y</p:attrName>
                                        </p:attrNameLst>
                                      </p:cBhvr>
                                    </p:animMotion>
                                    <p:animEffect transition="in" filter="fade">
                                      <p:cBhvr>
                                        <p:cTn id="10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do better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09917135"/>
              </p:ext>
            </p:extLst>
          </p:nvPr>
        </p:nvGraphicFramePr>
        <p:xfrm>
          <a:off x="1151036" y="2181302"/>
          <a:ext cx="6814372" cy="4003665"/>
        </p:xfrm>
        <a:graphic>
          <a:graphicData uri="http://schemas.openxmlformats.org/drawingml/2006/table">
            <a:tbl>
              <a:tblPr firstRow="1" bandRow="1">
                <a:tableStyleId>{3C2FFA5D-87B4-456A-9821-1D502468CF0F}</a:tableStyleId>
              </a:tblPr>
              <a:tblGrid>
                <a:gridCol w="3407186"/>
                <a:gridCol w="3407186"/>
              </a:tblGrid>
              <a:tr h="649717">
                <a:tc>
                  <a:txBody>
                    <a:bodyPr/>
                    <a:lstStyle/>
                    <a:p>
                      <a:pPr algn="ctr"/>
                      <a:r>
                        <a:rPr lang="en-US" sz="2800" dirty="0" smtClean="0"/>
                        <a:t>Goal</a:t>
                      </a:r>
                      <a:endParaRPr lang="en-US" sz="2800" dirty="0"/>
                    </a:p>
                  </a:txBody>
                  <a:tcPr anchor="ctr"/>
                </a:tc>
                <a:tc>
                  <a:txBody>
                    <a:bodyPr/>
                    <a:lstStyle/>
                    <a:p>
                      <a:pPr algn="ctr"/>
                      <a:r>
                        <a:rPr lang="en-US" sz="2800" dirty="0" err="1" smtClean="0"/>
                        <a:t>GraphLab</a:t>
                      </a:r>
                      <a:endParaRPr lang="en-US" sz="2800" dirty="0"/>
                    </a:p>
                  </a:txBody>
                  <a:tcPr anchor="ctr"/>
                </a:tc>
              </a:tr>
              <a:tr h="637839">
                <a:tc>
                  <a:txBody>
                    <a:bodyPr/>
                    <a:lstStyle/>
                    <a:p>
                      <a:pPr algn="ctr"/>
                      <a:r>
                        <a:rPr lang="en-US" dirty="0" smtClean="0"/>
                        <a:t>Computation</a:t>
                      </a:r>
                      <a:endParaRPr lang="en-US" dirty="0"/>
                    </a:p>
                  </a:txBody>
                  <a:tcPr anchor="ctr"/>
                </a:tc>
                <a:tc>
                  <a:txBody>
                    <a:bodyPr/>
                    <a:lstStyle/>
                    <a:p>
                      <a:pPr algn="ctr"/>
                      <a:r>
                        <a:rPr lang="en-US" dirty="0" smtClean="0"/>
                        <a:t>2 passes</a:t>
                      </a:r>
                      <a:endParaRPr lang="en-US" dirty="0"/>
                    </a:p>
                  </a:txBody>
                  <a:tcPr anchor="ctr"/>
                </a:tc>
              </a:tr>
              <a:tr h="637839">
                <a:tc>
                  <a:txBody>
                    <a:bodyPr/>
                    <a:lstStyle/>
                    <a:p>
                      <a:pPr algn="ctr"/>
                      <a:r>
                        <a:rPr lang="en-US" dirty="0" smtClean="0"/>
                        <a:t>Communication</a:t>
                      </a:r>
                      <a:endParaRPr lang="en-US" dirty="0"/>
                    </a:p>
                  </a:txBody>
                  <a:tcPr anchor="ctr"/>
                </a:tc>
                <a:tc>
                  <a:txBody>
                    <a:bodyPr/>
                    <a:lstStyle/>
                    <a:p>
                      <a:pPr algn="ctr"/>
                      <a:r>
                        <a:rPr lang="en-IN" sz="1800" kern="1200" dirty="0" smtClean="0"/>
                        <a:t>∝ #vertex ghosts</a:t>
                      </a:r>
                      <a:endParaRPr lang="en-US" dirty="0"/>
                    </a:p>
                  </a:txBody>
                  <a:tcPr anchor="ctr"/>
                </a:tc>
              </a:tr>
              <a:tr h="637839">
                <a:tc>
                  <a:txBody>
                    <a:bodyPr/>
                    <a:lstStyle/>
                    <a:p>
                      <a:pPr algn="ctr"/>
                      <a:r>
                        <a:rPr lang="en-US" dirty="0" smtClean="0"/>
                        <a:t>Pre-Processing</a:t>
                      </a:r>
                      <a:endParaRPr lang="en-US" dirty="0"/>
                    </a:p>
                  </a:txBody>
                  <a:tcPr anchor="ctr"/>
                </a:tc>
                <a:tc>
                  <a:txBody>
                    <a:bodyPr/>
                    <a:lstStyle/>
                    <a:p>
                      <a:pPr algn="ctr"/>
                      <a:r>
                        <a:rPr lang="en-US" dirty="0" smtClean="0"/>
                        <a:t>Cheap(Hash)</a:t>
                      </a:r>
                      <a:endParaRPr lang="en-US" dirty="0"/>
                    </a:p>
                  </a:txBody>
                  <a:tcPr anchor="ctr"/>
                </a:tc>
              </a:tr>
              <a:tr h="802592">
                <a:tc>
                  <a:txBody>
                    <a:bodyPr/>
                    <a:lstStyle/>
                    <a:p>
                      <a:pPr algn="ctr"/>
                      <a:r>
                        <a:rPr lang="en-US" dirty="0" smtClean="0"/>
                        <a:t>Memory</a:t>
                      </a:r>
                      <a:endParaRPr lang="en-US" dirty="0"/>
                    </a:p>
                  </a:txBody>
                  <a:tcPr anchor="ctr"/>
                </a:tc>
                <a:tc>
                  <a:txBody>
                    <a:bodyPr/>
                    <a:lstStyle/>
                    <a:p>
                      <a:pPr algn="ctr"/>
                      <a:r>
                        <a:rPr lang="en-US" dirty="0" smtClean="0"/>
                        <a:t>High(store</a:t>
                      </a:r>
                      <a:r>
                        <a:rPr lang="en-US" baseline="0" dirty="0" smtClean="0"/>
                        <a:t> in- and out-edges + ghost values)</a:t>
                      </a:r>
                      <a:endParaRPr lang="en-US" dirty="0"/>
                    </a:p>
                  </a:txBody>
                  <a:tcPr anchor="ctr"/>
                </a:tc>
              </a:tr>
              <a:tr h="637839">
                <a:tc>
                  <a:txBody>
                    <a:bodyPr/>
                    <a:lstStyle/>
                    <a:p>
                      <a:pPr algn="ctr"/>
                      <a:r>
                        <a:rPr lang="en-US" dirty="0" smtClean="0"/>
                        <a:t>Scalability</a:t>
                      </a:r>
                      <a:endParaRPr lang="en-US" dirty="0"/>
                    </a:p>
                  </a:txBody>
                  <a:tcPr anchor="ctr"/>
                </a:tc>
                <a:tc>
                  <a:txBody>
                    <a:bodyPr/>
                    <a:lstStyle/>
                    <a:p>
                      <a:pPr algn="ctr"/>
                      <a:r>
                        <a:rPr lang="en-US" dirty="0" smtClean="0"/>
                        <a:t>Good but needs a min</a:t>
                      </a:r>
                      <a:r>
                        <a:rPr lang="en-US" baseline="0" dirty="0" smtClean="0"/>
                        <a:t> #servers</a:t>
                      </a:r>
                      <a:endParaRPr lang="en-US" dirty="0"/>
                    </a:p>
                  </a:txBody>
                  <a:tcPr anchor="ctr"/>
                </a:tc>
              </a:tr>
            </a:tbl>
          </a:graphicData>
        </a:graphic>
      </p:graphicFrame>
      <p:sp>
        <p:nvSpPr>
          <p:cNvPr id="5" name="Oval 4"/>
          <p:cNvSpPr/>
          <p:nvPr/>
        </p:nvSpPr>
        <p:spPr>
          <a:xfrm>
            <a:off x="1044222" y="3372556"/>
            <a:ext cx="7069667" cy="8466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044222" y="4738512"/>
            <a:ext cx="7069667" cy="8466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652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43026" y="2029444"/>
            <a:ext cx="1821697"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rgbClr val="000000"/>
                </a:solidFill>
              </a:rPr>
              <a:t>Server 2</a:t>
            </a:r>
            <a:endParaRPr lang="en-US" dirty="0">
              <a:solidFill>
                <a:srgbClr val="000000"/>
              </a:solidFill>
            </a:endParaRPr>
          </a:p>
        </p:txBody>
      </p:sp>
      <p:sp>
        <p:nvSpPr>
          <p:cNvPr id="9" name="Rounded Rectangle 8"/>
          <p:cNvSpPr/>
          <p:nvPr/>
        </p:nvSpPr>
        <p:spPr>
          <a:xfrm>
            <a:off x="1863653" y="2029444"/>
            <a:ext cx="3133706" cy="400366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solidFill>
                  <a:schemeClr val="tx1"/>
                </a:solidFill>
              </a:rPr>
              <a:t>Server 1</a:t>
            </a:r>
            <a:endParaRPr lang="en-US" dirty="0">
              <a:solidFill>
                <a:schemeClr val="tx1"/>
              </a:solidFill>
            </a:endParaRPr>
          </a:p>
        </p:txBody>
      </p:sp>
      <p:sp>
        <p:nvSpPr>
          <p:cNvPr id="2" name="Title 1"/>
          <p:cNvSpPr>
            <a:spLocks noGrp="1"/>
          </p:cNvSpPr>
          <p:nvPr>
            <p:ph type="title"/>
          </p:nvPr>
        </p:nvSpPr>
        <p:spPr/>
        <p:txBody>
          <a:bodyPr/>
          <a:lstStyle/>
          <a:p>
            <a:r>
              <a:rPr lang="en-US" dirty="0" err="1" smtClean="0"/>
              <a:t>PowerGraph</a:t>
            </a:r>
            <a:endParaRPr lang="en-US" dirty="0"/>
          </a:p>
        </p:txBody>
      </p:sp>
      <p:sp>
        <p:nvSpPr>
          <p:cNvPr id="4" name="Oval 3"/>
          <p:cNvSpPr>
            <a:spLocks noChangeAspect="1"/>
          </p:cNvSpPr>
          <p:nvPr/>
        </p:nvSpPr>
        <p:spPr>
          <a:xfrm>
            <a:off x="2305405"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a:t>
            </a:r>
            <a:endParaRPr lang="en-US" sz="2800" dirty="0"/>
          </a:p>
        </p:txBody>
      </p:sp>
      <p:sp>
        <p:nvSpPr>
          <p:cNvPr id="5" name="Oval 4"/>
          <p:cNvSpPr>
            <a:spLocks noChangeAspect="1"/>
          </p:cNvSpPr>
          <p:nvPr/>
        </p:nvSpPr>
        <p:spPr>
          <a:xfrm>
            <a:off x="2305405"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a:t>
            </a:r>
            <a:endParaRPr lang="en-US" sz="2800" dirty="0"/>
          </a:p>
        </p:txBody>
      </p:sp>
      <p:sp>
        <p:nvSpPr>
          <p:cNvPr id="7" name="Oval 6"/>
          <p:cNvSpPr>
            <a:spLocks noChangeAspect="1"/>
          </p:cNvSpPr>
          <p:nvPr/>
        </p:nvSpPr>
        <p:spPr>
          <a:xfrm>
            <a:off x="6352820" y="2443616"/>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
            </a:r>
            <a:endParaRPr lang="en-US" sz="2800" dirty="0"/>
          </a:p>
        </p:txBody>
      </p:sp>
      <p:sp>
        <p:nvSpPr>
          <p:cNvPr id="8" name="Oval 7"/>
          <p:cNvSpPr>
            <a:spLocks noChangeAspect="1"/>
          </p:cNvSpPr>
          <p:nvPr/>
        </p:nvSpPr>
        <p:spPr>
          <a:xfrm>
            <a:off x="6352820" y="4694488"/>
            <a:ext cx="749546" cy="744611"/>
          </a:xfrm>
          <a:prstGeom prst="ellipse">
            <a:avLst/>
          </a:prstGeom>
          <a:solidFill>
            <a:schemeClr val="accent1">
              <a:lumMod val="50000"/>
            </a:schemeClr>
          </a:solidFill>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a:t>
            </a:r>
            <a:endParaRPr lang="en-US" sz="2800" dirty="0"/>
          </a:p>
        </p:txBody>
      </p:sp>
      <p:cxnSp>
        <p:nvCxnSpPr>
          <p:cNvPr id="12" name="Straight Arrow Connector 11"/>
          <p:cNvCxnSpPr>
            <a:stCxn id="4" idx="6"/>
          </p:cNvCxnSpPr>
          <p:nvPr/>
        </p:nvCxnSpPr>
        <p:spPr>
          <a:xfrm>
            <a:off x="3054951" y="2815922"/>
            <a:ext cx="1355636" cy="8555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6"/>
          </p:cNvCxnSpPr>
          <p:nvPr/>
        </p:nvCxnSpPr>
        <p:spPr>
          <a:xfrm flipV="1">
            <a:off x="3054951" y="4196944"/>
            <a:ext cx="1355636" cy="8698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Chord 22"/>
          <p:cNvSpPr/>
          <p:nvPr/>
        </p:nvSpPr>
        <p:spPr>
          <a:xfrm>
            <a:off x="4279509" y="3513736"/>
            <a:ext cx="869707" cy="793830"/>
          </a:xfrm>
          <a:prstGeom prst="chord">
            <a:avLst>
              <a:gd name="adj1" fmla="val 5515410"/>
              <a:gd name="adj2" fmla="val 16200000"/>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solidFill>
                  <a:srgbClr val="000000"/>
                </a:solidFill>
              </a:rPr>
              <a:t>A1</a:t>
            </a:r>
            <a:endParaRPr lang="en-US" sz="2400" dirty="0">
              <a:solidFill>
                <a:srgbClr val="000000"/>
              </a:solidFill>
            </a:endParaRPr>
          </a:p>
        </p:txBody>
      </p:sp>
      <p:cxnSp>
        <p:nvCxnSpPr>
          <p:cNvPr id="30" name="Straight Arrow Connector 29"/>
          <p:cNvCxnSpPr>
            <a:endCxn id="8" idx="1"/>
          </p:cNvCxnSpPr>
          <p:nvPr/>
        </p:nvCxnSpPr>
        <p:spPr>
          <a:xfrm>
            <a:off x="5880874" y="4196944"/>
            <a:ext cx="581714" cy="6065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7" idx="3"/>
          </p:cNvCxnSpPr>
          <p:nvPr/>
        </p:nvCxnSpPr>
        <p:spPr>
          <a:xfrm flipV="1">
            <a:off x="5880874" y="3079181"/>
            <a:ext cx="581714" cy="5486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Chord 42"/>
          <p:cNvSpPr/>
          <p:nvPr/>
        </p:nvSpPr>
        <p:spPr>
          <a:xfrm>
            <a:off x="5149216" y="3513736"/>
            <a:ext cx="869707" cy="793830"/>
          </a:xfrm>
          <a:prstGeom prst="chord">
            <a:avLst>
              <a:gd name="adj1" fmla="val 16163810"/>
              <a:gd name="adj2" fmla="val 5469317"/>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solidFill>
                  <a:srgbClr val="000000"/>
                </a:solidFill>
              </a:rPr>
              <a:t>A2</a:t>
            </a:r>
            <a:endParaRPr lang="en-US" dirty="0">
              <a:solidFill>
                <a:srgbClr val="000000"/>
              </a:solidFill>
            </a:endParaRPr>
          </a:p>
        </p:txBody>
      </p:sp>
      <p:cxnSp>
        <p:nvCxnSpPr>
          <p:cNvPr id="45" name="Straight Arrow Connector 44"/>
          <p:cNvCxnSpPr/>
          <p:nvPr/>
        </p:nvCxnSpPr>
        <p:spPr>
          <a:xfrm>
            <a:off x="4679851" y="3627821"/>
            <a:ext cx="952535"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4679851" y="4196944"/>
            <a:ext cx="952535"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340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Scale>
                                      <p:cBhvr>
                                        <p:cTn id="2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3"/>
                                        </p:tgtEl>
                                        <p:attrNameLst>
                                          <p:attrName>ppt_x</p:attrName>
                                          <p:attrName>ppt_y</p:attrName>
                                        </p:attrNameLst>
                                      </p:cBhvr>
                                    </p:animMotion>
                                    <p:animEffect transition="in" filter="fade">
                                      <p:cBhvr>
                                        <p:cTn id="31" dur="1000"/>
                                        <p:tgtEl>
                                          <p:spTgt spid="23"/>
                                        </p:tgtEl>
                                      </p:cBhvr>
                                    </p:animEffect>
                                  </p:childTnLst>
                                </p:cTn>
                              </p:par>
                              <p:par>
                                <p:cTn id="32" presetID="5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Scale>
                                      <p:cBhvr>
                                        <p:cTn id="3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2"/>
                                        </p:tgtEl>
                                        <p:attrNameLst>
                                          <p:attrName>ppt_x</p:attrName>
                                          <p:attrName>ppt_y</p:attrName>
                                        </p:attrNameLst>
                                      </p:cBhvr>
                                    </p:animMotion>
                                    <p:animEffect transition="in" filter="fade">
                                      <p:cBhvr>
                                        <p:cTn id="36" dur="1000"/>
                                        <p:tgtEl>
                                          <p:spTgt spid="12"/>
                                        </p:tgtEl>
                                      </p:cBhvr>
                                    </p:animEffect>
                                  </p:childTnLst>
                                </p:cTn>
                              </p:par>
                              <p:par>
                                <p:cTn id="37" presetID="52"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Scale>
                                      <p:cBhvr>
                                        <p:cTn id="3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4"/>
                                        </p:tgtEl>
                                        <p:attrNameLst>
                                          <p:attrName>ppt_x</p:attrName>
                                          <p:attrName>ppt_y</p:attrName>
                                        </p:attrNameLst>
                                      </p:cBhvr>
                                    </p:animMotion>
                                    <p:animEffect transition="in" filter="fade">
                                      <p:cBhvr>
                                        <p:cTn id="41" dur="1000"/>
                                        <p:tgtEl>
                                          <p:spTgt spid="14"/>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Scale>
                                      <p:cBhvr>
                                        <p:cTn id="44"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3"/>
                                        </p:tgtEl>
                                        <p:attrNameLst>
                                          <p:attrName>ppt_x</p:attrName>
                                          <p:attrName>ppt_y</p:attrName>
                                        </p:attrNameLst>
                                      </p:cBhvr>
                                    </p:animMotion>
                                    <p:animEffect transition="in" filter="fade">
                                      <p:cBhvr>
                                        <p:cTn id="46" dur="1000"/>
                                        <p:tgtEl>
                                          <p:spTgt spid="43"/>
                                        </p:tgtEl>
                                      </p:cBhvr>
                                    </p:animEffect>
                                  </p:childTnLst>
                                </p:cTn>
                              </p:par>
                              <p:par>
                                <p:cTn id="47" presetID="52"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Scale>
                                      <p:cBhvr>
                                        <p:cTn id="49"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5"/>
                                        </p:tgtEl>
                                        <p:attrNameLst>
                                          <p:attrName>ppt_x</p:attrName>
                                          <p:attrName>ppt_y</p:attrName>
                                        </p:attrNameLst>
                                      </p:cBhvr>
                                    </p:animMotion>
                                    <p:animEffect transition="in" filter="fade">
                                      <p:cBhvr>
                                        <p:cTn id="51" dur="1000"/>
                                        <p:tgtEl>
                                          <p:spTgt spid="45"/>
                                        </p:tgtEl>
                                      </p:cBhvr>
                                    </p:animEffect>
                                  </p:childTnLst>
                                </p:cTn>
                              </p:par>
                              <p:par>
                                <p:cTn id="52" presetID="52"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Scale>
                                      <p:cBhvr>
                                        <p:cTn id="54"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47"/>
                                        </p:tgtEl>
                                        <p:attrNameLst>
                                          <p:attrName>ppt_x</p:attrName>
                                          <p:attrName>ppt_y</p:attrName>
                                        </p:attrNameLst>
                                      </p:cBhvr>
                                    </p:animMotion>
                                    <p:animEffect transition="in" filter="fade">
                                      <p:cBhvr>
                                        <p:cTn id="56" dur="1000"/>
                                        <p:tgtEl>
                                          <p:spTgt spid="47"/>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Scale>
                                      <p:cBhvr>
                                        <p:cTn id="5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8"/>
                                        </p:tgtEl>
                                        <p:attrNameLst>
                                          <p:attrName>ppt_x</p:attrName>
                                          <p:attrName>ppt_y</p:attrName>
                                        </p:attrNameLst>
                                      </p:cBhvr>
                                    </p:animMotion>
                                    <p:animEffect transition="in" filter="fade">
                                      <p:cBhvr>
                                        <p:cTn id="61" dur="1000"/>
                                        <p:tgtEl>
                                          <p:spTgt spid="8"/>
                                        </p:tgtEl>
                                      </p:cBhvr>
                                    </p:animEffect>
                                  </p:childTnLst>
                                </p:cTn>
                              </p:par>
                              <p:par>
                                <p:cTn id="62" presetID="52"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Scale>
                                      <p:cBhvr>
                                        <p:cTn id="64"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30"/>
                                        </p:tgtEl>
                                        <p:attrNameLst>
                                          <p:attrName>ppt_x</p:attrName>
                                          <p:attrName>ppt_y</p:attrName>
                                        </p:attrNameLst>
                                      </p:cBhvr>
                                    </p:animMotion>
                                    <p:animEffect transition="in" filter="fade">
                                      <p:cBhvr>
                                        <p:cTn id="66" dur="1000"/>
                                        <p:tgtEl>
                                          <p:spTgt spid="30"/>
                                        </p:tgtEl>
                                      </p:cBhvr>
                                    </p:animEffect>
                                  </p:childTnLst>
                                </p:cTn>
                              </p:par>
                              <p:par>
                                <p:cTn id="67" presetID="52"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Scale>
                                      <p:cBhvr>
                                        <p:cTn id="69"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38"/>
                                        </p:tgtEl>
                                        <p:attrNameLst>
                                          <p:attrName>ppt_x</p:attrName>
                                          <p:attrName>ppt_y</p:attrName>
                                        </p:attrNameLst>
                                      </p:cBhvr>
                                    </p:animMotion>
                                    <p:animEffect transition="in" filter="fade">
                                      <p:cBhvr>
                                        <p:cTn id="71" dur="1000"/>
                                        <p:tgtEl>
                                          <p:spTgt spid="38"/>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Scale>
                                      <p:cBhvr>
                                        <p:cTn id="7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7"/>
                                        </p:tgtEl>
                                        <p:attrNameLst>
                                          <p:attrName>ppt_x</p:attrName>
                                          <p:attrName>ppt_y</p:attrName>
                                        </p:attrNameLst>
                                      </p:cBhvr>
                                    </p:animMotion>
                                    <p:animEffect transition="in" filter="fade">
                                      <p:cBhvr>
                                        <p:cTn id="7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animBg="1"/>
      <p:bldP spid="5" grpId="0" animBg="1"/>
      <p:bldP spid="7" grpId="0" animBg="1"/>
      <p:bldP spid="8" grpId="0" animBg="1"/>
      <p:bldP spid="23"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still do better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03573678"/>
              </p:ext>
            </p:extLst>
          </p:nvPr>
        </p:nvGraphicFramePr>
        <p:xfrm>
          <a:off x="1151036" y="2181302"/>
          <a:ext cx="6814372" cy="4003665"/>
        </p:xfrm>
        <a:graphic>
          <a:graphicData uri="http://schemas.openxmlformats.org/drawingml/2006/table">
            <a:tbl>
              <a:tblPr firstRow="1" bandRow="1">
                <a:tableStyleId>{3C2FFA5D-87B4-456A-9821-1D502468CF0F}</a:tableStyleId>
              </a:tblPr>
              <a:tblGrid>
                <a:gridCol w="3407186"/>
                <a:gridCol w="3407186"/>
              </a:tblGrid>
              <a:tr h="649717">
                <a:tc>
                  <a:txBody>
                    <a:bodyPr/>
                    <a:lstStyle/>
                    <a:p>
                      <a:pPr algn="ctr"/>
                      <a:r>
                        <a:rPr lang="en-US" sz="2800" dirty="0" smtClean="0"/>
                        <a:t>Goal</a:t>
                      </a:r>
                      <a:endParaRPr lang="en-US" sz="2800" dirty="0"/>
                    </a:p>
                  </a:txBody>
                  <a:tcPr anchor="ctr"/>
                </a:tc>
                <a:tc>
                  <a:txBody>
                    <a:bodyPr/>
                    <a:lstStyle/>
                    <a:p>
                      <a:pPr algn="ctr"/>
                      <a:r>
                        <a:rPr lang="en-US" sz="2800" dirty="0" err="1" smtClean="0"/>
                        <a:t>PowerGraph</a:t>
                      </a:r>
                      <a:endParaRPr lang="en-US" sz="2800" dirty="0"/>
                    </a:p>
                  </a:txBody>
                  <a:tcPr anchor="ctr"/>
                </a:tc>
              </a:tr>
              <a:tr h="637839">
                <a:tc>
                  <a:txBody>
                    <a:bodyPr/>
                    <a:lstStyle/>
                    <a:p>
                      <a:pPr algn="ctr"/>
                      <a:r>
                        <a:rPr lang="en-US" dirty="0" smtClean="0"/>
                        <a:t>Computation</a:t>
                      </a:r>
                      <a:endParaRPr lang="en-US" dirty="0"/>
                    </a:p>
                  </a:txBody>
                  <a:tcPr anchor="ctr"/>
                </a:tc>
                <a:tc>
                  <a:txBody>
                    <a:bodyPr/>
                    <a:lstStyle/>
                    <a:p>
                      <a:pPr algn="ctr"/>
                      <a:r>
                        <a:rPr lang="en-US" dirty="0" smtClean="0"/>
                        <a:t>2 passes</a:t>
                      </a:r>
                      <a:endParaRPr lang="en-US" dirty="0"/>
                    </a:p>
                  </a:txBody>
                  <a:tcPr anchor="ctr"/>
                </a:tc>
              </a:tr>
              <a:tr h="637839">
                <a:tc>
                  <a:txBody>
                    <a:bodyPr/>
                    <a:lstStyle/>
                    <a:p>
                      <a:pPr algn="ctr"/>
                      <a:r>
                        <a:rPr lang="en-US" dirty="0" smtClean="0"/>
                        <a:t>Communication</a:t>
                      </a:r>
                      <a:endParaRPr lang="en-US" dirty="0"/>
                    </a:p>
                  </a:txBody>
                  <a:tcPr anchor="ctr"/>
                </a:tc>
                <a:tc>
                  <a:txBody>
                    <a:bodyPr/>
                    <a:lstStyle/>
                    <a:p>
                      <a:pPr algn="ctr"/>
                      <a:r>
                        <a:rPr lang="en-IN" sz="1800" kern="1200" dirty="0" smtClean="0"/>
                        <a:t>∝ #vertex mirrors</a:t>
                      </a:r>
                      <a:endParaRPr lang="en-US" dirty="0"/>
                    </a:p>
                  </a:txBody>
                  <a:tcPr anchor="ctr"/>
                </a:tc>
              </a:tr>
              <a:tr h="637839">
                <a:tc>
                  <a:txBody>
                    <a:bodyPr/>
                    <a:lstStyle/>
                    <a:p>
                      <a:pPr algn="ctr"/>
                      <a:r>
                        <a:rPr lang="en-US" dirty="0" smtClean="0"/>
                        <a:t>Pre-Processing</a:t>
                      </a:r>
                      <a:endParaRPr lang="en-US" dirty="0"/>
                    </a:p>
                  </a:txBody>
                  <a:tcPr anchor="ctr"/>
                </a:tc>
                <a:tc>
                  <a:txBody>
                    <a:bodyPr/>
                    <a:lstStyle/>
                    <a:p>
                      <a:pPr algn="ctr"/>
                      <a:r>
                        <a:rPr lang="en-US" dirty="0" smtClean="0"/>
                        <a:t>Expensive</a:t>
                      </a:r>
                      <a:r>
                        <a:rPr lang="en-US" baseline="0" dirty="0" smtClean="0"/>
                        <a:t> (Intelligent)</a:t>
                      </a:r>
                      <a:endParaRPr lang="en-US" dirty="0"/>
                    </a:p>
                  </a:txBody>
                  <a:tcPr anchor="ctr"/>
                </a:tc>
              </a:tr>
              <a:tr h="802592">
                <a:tc>
                  <a:txBody>
                    <a:bodyPr/>
                    <a:lstStyle/>
                    <a:p>
                      <a:pPr algn="ctr"/>
                      <a:r>
                        <a:rPr lang="en-US" dirty="0" smtClean="0"/>
                        <a:t>Memory</a:t>
                      </a:r>
                      <a:endParaRPr lang="en-US" dirty="0"/>
                    </a:p>
                  </a:txBody>
                  <a:tcPr anchor="ctr"/>
                </a:tc>
                <a:tc>
                  <a:txBody>
                    <a:bodyPr/>
                    <a:lstStyle/>
                    <a:p>
                      <a:pPr algn="ctr"/>
                      <a:r>
                        <a:rPr lang="en-US" dirty="0" smtClean="0"/>
                        <a:t>High(store</a:t>
                      </a:r>
                      <a:r>
                        <a:rPr lang="en-US" baseline="0" dirty="0" smtClean="0"/>
                        <a:t> in- and out-edges + mirror values)</a:t>
                      </a:r>
                      <a:endParaRPr lang="en-US" dirty="0"/>
                    </a:p>
                  </a:txBody>
                  <a:tcPr anchor="ctr"/>
                </a:tc>
              </a:tr>
              <a:tr h="637839">
                <a:tc>
                  <a:txBody>
                    <a:bodyPr/>
                    <a:lstStyle/>
                    <a:p>
                      <a:pPr algn="ctr"/>
                      <a:r>
                        <a:rPr lang="en-US" dirty="0" smtClean="0"/>
                        <a:t>Scalability</a:t>
                      </a:r>
                      <a:endParaRPr lang="en-US" dirty="0"/>
                    </a:p>
                  </a:txBody>
                  <a:tcPr anchor="ctr"/>
                </a:tc>
                <a:tc>
                  <a:txBody>
                    <a:bodyPr/>
                    <a:lstStyle/>
                    <a:p>
                      <a:pPr algn="ctr"/>
                      <a:r>
                        <a:rPr lang="en-US" dirty="0" smtClean="0"/>
                        <a:t>Good but needs a min</a:t>
                      </a:r>
                      <a:r>
                        <a:rPr lang="en-US" baseline="0" dirty="0" smtClean="0"/>
                        <a:t> #servers</a:t>
                      </a:r>
                      <a:endParaRPr lang="en-US" dirty="0"/>
                    </a:p>
                  </a:txBody>
                  <a:tcPr anchor="ctr"/>
                </a:tc>
              </a:tr>
            </a:tbl>
          </a:graphicData>
        </a:graphic>
      </p:graphicFrame>
      <p:sp>
        <p:nvSpPr>
          <p:cNvPr id="5" name="Oval 4"/>
          <p:cNvSpPr/>
          <p:nvPr/>
        </p:nvSpPr>
        <p:spPr>
          <a:xfrm>
            <a:off x="1044222" y="3372556"/>
            <a:ext cx="7069667" cy="8466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044222" y="4738511"/>
            <a:ext cx="7069667" cy="8466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044222" y="4044245"/>
            <a:ext cx="7069667" cy="8466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954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977</TotalTime>
  <Words>2631</Words>
  <Application>Microsoft Macintosh PowerPoint</Application>
  <PresentationFormat>On-screen Show (4:3)</PresentationFormat>
  <Paragraphs>431</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LFGraph: Simple and Fast Distributed Graph Analytics</vt:lpstr>
      <vt:lpstr>Why Distributed Graph Processing ??</vt:lpstr>
      <vt:lpstr>Distributed Graph Analytics Engine –    Key Aspects</vt:lpstr>
      <vt:lpstr>Pregel</vt:lpstr>
      <vt:lpstr>Is there any better option?</vt:lpstr>
      <vt:lpstr>GraphLab</vt:lpstr>
      <vt:lpstr>Can we do better ?</vt:lpstr>
      <vt:lpstr>PowerGraph</vt:lpstr>
      <vt:lpstr>Can we still do better ?</vt:lpstr>
      <vt:lpstr>LFGraph – YES, We Can !!!</vt:lpstr>
      <vt:lpstr>Publish Subscribe Mechanism</vt:lpstr>
      <vt:lpstr>Publish Subscribe Mechanism</vt:lpstr>
      <vt:lpstr>LFGraph System Design</vt:lpstr>
      <vt:lpstr>Local and Remote Value Stores</vt:lpstr>
      <vt:lpstr>Example : SSSP using LFGraph</vt:lpstr>
      <vt:lpstr>Example : SSSP using LFGraph</vt:lpstr>
      <vt:lpstr>Example : SSSP using LFGraph</vt:lpstr>
      <vt:lpstr>Communication Overhead analysis</vt:lpstr>
      <vt:lpstr>Computation Balance analysis – Real World vs Ideal Power Law graphs</vt:lpstr>
      <vt:lpstr>Communication Balance analysis</vt:lpstr>
      <vt:lpstr>PageRank runtime ignoring partition time</vt:lpstr>
      <vt:lpstr>PageRank runtime including partition time</vt:lpstr>
      <vt:lpstr>Memory Footprint – LFGraph vs PowerGraph</vt:lpstr>
      <vt:lpstr>Network Communication – LFGraph vs PowerGraph</vt:lpstr>
      <vt:lpstr>Computation vs Communication</vt:lpstr>
      <vt:lpstr>Scaling to Larger Graphs</vt:lpstr>
      <vt:lpstr>Pros</vt:lpstr>
      <vt:lpstr>Cons/Comments/Discussion</vt:lpstr>
      <vt:lpstr>Questions ?</vt:lpstr>
    </vt:vector>
  </TitlesOfParts>
  <Company>University of Illinois at Urbana-Champaign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LFGraph: Simple and Fast Distributed Graph Analytics</dc:title>
  <dc:creator>Chaitanya Datye</dc:creator>
  <cp:lastModifiedBy>Chaitanya Datye</cp:lastModifiedBy>
  <cp:revision>137</cp:revision>
  <dcterms:created xsi:type="dcterms:W3CDTF">2015-03-14T22:27:18Z</dcterms:created>
  <dcterms:modified xsi:type="dcterms:W3CDTF">2015-03-18T02:27:28Z</dcterms:modified>
</cp:coreProperties>
</file>