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6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78" r:id="rId6"/>
    <p:sldId id="265" r:id="rId7"/>
    <p:sldId id="259" r:id="rId8"/>
    <p:sldId id="260" r:id="rId9"/>
    <p:sldId id="268" r:id="rId10"/>
    <p:sldId id="269" r:id="rId11"/>
    <p:sldId id="270" r:id="rId12"/>
    <p:sldId id="279" r:id="rId13"/>
    <p:sldId id="271" r:id="rId14"/>
    <p:sldId id="272" r:id="rId15"/>
    <p:sldId id="280" r:id="rId16"/>
    <p:sldId id="273" r:id="rId17"/>
    <p:sldId id="281" r:id="rId18"/>
    <p:sldId id="274" r:id="rId19"/>
    <p:sldId id="275" r:id="rId20"/>
    <p:sldId id="282" r:id="rId21"/>
    <p:sldId id="276" r:id="rId22"/>
    <p:sldId id="277" r:id="rId23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6699FF"/>
    <a:srgbClr val="9999FF"/>
    <a:srgbClr val="003399"/>
    <a:srgbClr val="336699"/>
    <a:srgbClr val="008080"/>
    <a:srgbClr val="FF0000"/>
    <a:srgbClr val="960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579" autoAdjust="0"/>
  </p:normalViewPr>
  <p:slideViewPr>
    <p:cSldViewPr>
      <p:cViewPr varScale="1">
        <p:scale>
          <a:sx n="92" d="100"/>
          <a:sy n="92" d="100"/>
        </p:scale>
        <p:origin x="6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6168EAF-C73D-4C5C-8DA9-0A27C64E7F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6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93695B57-D6C6-4C3E-8F47-68C7BB5E6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29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7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1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9248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6EA6C7B-2AAC-4E99-8243-1BC11AA9391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[Project Name]</a:t>
            </a:r>
            <a:endParaRPr lang="en-US" dirty="0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715BA7-EDC6-455F-A4B7-3BA2722A7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2664E-4CE3-445B-8B2F-A95623935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6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49C214-0DF8-4760-8580-9E30D00875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524000"/>
            <a:ext cx="8610600" cy="4572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328A14-1B17-418A-B05D-DE097A2E4C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1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2291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2291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AD8EBC-3CFD-44F4-AFCA-D54CB0FAA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1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92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5A58E1-8250-493B-B884-70BDEFC0F6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5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7C7EAB-DB46-43DF-8596-C2B5240240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0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29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229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BFF0FD-6449-44CE-BDCF-58F03D584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8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BE07A2-8F3F-43EA-8190-5C0F5DBCB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9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41C57E-AD13-40F2-A81A-2F138F761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D6C088-08CC-415B-B66C-7FB9F355D4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8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21AB4E-837D-4378-A7DF-B8058FB534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401597-B59A-4976-A029-868E98DEBD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4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10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fld id="{66DD9FD7-9A1E-43FC-866E-03D108BB7E2B}" type="datetime1">
              <a:rPr lang="en-US" sz="1400">
                <a:solidFill>
                  <a:schemeClr val="bg1"/>
                </a:solidFill>
                <a:latin typeface="+mn-lt"/>
              </a:rPr>
              <a:pPr eaLnBrk="1" hangingPunct="1"/>
              <a:t>3/5/2015</a:t>
            </a:fld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+mn-lt"/>
              </a:rPr>
              <a:t>[Project Name]</a:t>
            </a:r>
          </a:p>
        </p:txBody>
      </p:sp>
      <p:sp>
        <p:nvSpPr>
          <p:cNvPr id="993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55F942D4-5753-465C-9BBC-A662EA664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84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84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84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84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3/5/2015</a:t>
            </a:r>
          </a:p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C600D03-77AA-4AA9-A06E-C1F80E202F17}" type="slidenum">
              <a:rPr lang="en-US"/>
              <a:pPr/>
              <a:t>1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924800" cy="1600200"/>
          </a:xfrm>
        </p:spPr>
        <p:txBody>
          <a:bodyPr/>
          <a:lstStyle/>
          <a:p>
            <a:r>
              <a:rPr lang="en-US" dirty="0"/>
              <a:t>f4: Facebook’s Warm BLOB Storage System</a:t>
            </a:r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331913" y="5192713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Vaijayanth Raghavan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(vraghvn2@Illinois.edu)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Storage using Haystack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A7D1-023D-4736-B5EA-64EB864F16CF}" type="slidenum">
              <a:rPr lang="en-US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00200"/>
            <a:ext cx="1276350" cy="3529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5410200"/>
            <a:ext cx="13716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Volume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09800"/>
            <a:ext cx="1200150" cy="17907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 flipV="1">
            <a:off x="2952750" y="1828800"/>
            <a:ext cx="146685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6" idx="1"/>
          </p:cNvCxnSpPr>
          <p:nvPr/>
        </p:nvCxnSpPr>
        <p:spPr bwMode="auto">
          <a:xfrm flipH="1" flipV="1">
            <a:off x="2952750" y="2895600"/>
            <a:ext cx="1466850" cy="209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952750" y="3717131"/>
            <a:ext cx="1466850" cy="4738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4419600" y="4419600"/>
            <a:ext cx="15240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memory index</a:t>
            </a:r>
            <a:endParaRPr lang="en-US" dirty="0"/>
          </a:p>
        </p:txBody>
      </p:sp>
      <p:sp>
        <p:nvSpPr>
          <p:cNvPr id="19" name="Rectangle 7"/>
          <p:cNvSpPr>
            <a:spLocks noGrp="1" noChangeArrowheads="1"/>
          </p:cNvSpPr>
          <p:nvPr>
            <p:ph idx="1"/>
          </p:nvPr>
        </p:nvSpPr>
        <p:spPr>
          <a:xfrm>
            <a:off x="6019800" y="1295400"/>
            <a:ext cx="2895600" cy="48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Volumes are series of blobs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Unlocked volumes: support reads, creates and deletes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Once 100GB reached,</a:t>
            </a:r>
            <a:r>
              <a:rPr lang="en-US" sz="2000" dirty="0"/>
              <a:t> </a:t>
            </a:r>
            <a:r>
              <a:rPr lang="en-US" sz="2000" dirty="0" smtClean="0"/>
              <a:t>transitioned into locked</a:t>
            </a:r>
            <a:r>
              <a:rPr lang="en-US" sz="2000" dirty="0"/>
              <a:t> </a:t>
            </a:r>
            <a:r>
              <a:rPr lang="en-US" sz="2000" dirty="0" smtClean="0"/>
              <a:t>and no longer allows creates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Volumes contain data file, index file and a journal file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46745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Storage using Haystack</a:t>
            </a: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Creates only a small number of files (~100)</a:t>
            </a:r>
          </a:p>
          <a:p>
            <a:r>
              <a:rPr lang="en-US" sz="2000" dirty="0" smtClean="0"/>
              <a:t>Bypasses underlying file system for most metadata access</a:t>
            </a:r>
          </a:p>
          <a:p>
            <a:r>
              <a:rPr lang="en-US" sz="2000" dirty="0" smtClean="0"/>
              <a:t>Minimal set of metadata for identifying BLOBs, kept in memory</a:t>
            </a:r>
          </a:p>
          <a:p>
            <a:r>
              <a:rPr lang="en-US" sz="2000" dirty="0" smtClean="0"/>
              <a:t>Reduces IOPS for metadata fetches</a:t>
            </a:r>
          </a:p>
          <a:p>
            <a:r>
              <a:rPr lang="en-US" sz="2000" dirty="0" smtClean="0"/>
              <a:t>Fault tolerance to disk, host, rack and datacenter failure through triple replication of </a:t>
            </a:r>
            <a:r>
              <a:rPr lang="en-US" sz="2000" dirty="0" smtClean="0"/>
              <a:t>data </a:t>
            </a:r>
            <a:r>
              <a:rPr lang="en-US" sz="2000" dirty="0" smtClean="0"/>
              <a:t>and hardware RAID-6(1.2X replication)</a:t>
            </a:r>
          </a:p>
          <a:p>
            <a:r>
              <a:rPr lang="en-US" sz="2000" dirty="0" smtClean="0"/>
              <a:t>Good fault tolerance and high throughput</a:t>
            </a:r>
          </a:p>
          <a:p>
            <a:r>
              <a:rPr lang="en-US" sz="2000" dirty="0" smtClean="0"/>
              <a:t>But, effective-replication-factor 3*1.2=3.6 (not suitable for warm storage, which should be storage efficient !)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A7D1-023D-4736-B5EA-64EB864F16CF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33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Storage using f4</a:t>
            </a: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7467600" cy="4800600"/>
          </a:xfrm>
        </p:spPr>
        <p:txBody>
          <a:bodyPr/>
          <a:lstStyle/>
          <a:p>
            <a:r>
              <a:rPr lang="en-US" sz="2000" b="1" dirty="0" smtClean="0"/>
              <a:t>Design goal 1: Storage efficiency</a:t>
            </a:r>
          </a:p>
          <a:p>
            <a:r>
              <a:rPr lang="en-US" sz="2000" dirty="0" smtClean="0"/>
              <a:t>Reduce the effective-replication-factor, while maintaining high degree of reliability and performance</a:t>
            </a:r>
          </a:p>
          <a:p>
            <a:r>
              <a:rPr lang="en-US" sz="2000" dirty="0" smtClean="0"/>
              <a:t>Effective-replication-factor of 3.6 is too high</a:t>
            </a:r>
          </a:p>
          <a:p>
            <a:endParaRPr lang="en-US" sz="2000" dirty="0"/>
          </a:p>
          <a:p>
            <a:r>
              <a:rPr lang="en-US" sz="2000" b="1" dirty="0" smtClean="0"/>
              <a:t>Design goal 2: Fault tolerance</a:t>
            </a:r>
          </a:p>
          <a:p>
            <a:r>
              <a:rPr lang="en-US" sz="2000" dirty="0" smtClean="0"/>
              <a:t>Drive failure, at low single digit annual rate</a:t>
            </a:r>
          </a:p>
          <a:p>
            <a:r>
              <a:rPr lang="en-US" sz="2000" dirty="0" smtClean="0"/>
              <a:t>Host failure, periodically</a:t>
            </a:r>
          </a:p>
          <a:p>
            <a:r>
              <a:rPr lang="en-US" sz="2000" dirty="0" smtClean="0"/>
              <a:t>Rack failure, multiple times per year</a:t>
            </a:r>
          </a:p>
          <a:p>
            <a:r>
              <a:rPr lang="en-US" sz="2000" dirty="0" smtClean="0"/>
              <a:t>Datacenter failures, very rare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A7D1-023D-4736-B5EA-64EB864F16CF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69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F4 Cell</a:t>
            </a: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Basic building block of f4 storage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Entirely </a:t>
            </a:r>
            <a:r>
              <a:rPr lang="en-US" sz="2000" dirty="0" smtClean="0"/>
              <a:t>fits into a </a:t>
            </a:r>
            <a:r>
              <a:rPr lang="en-US" sz="2000" dirty="0" smtClean="0"/>
              <a:t>datacenter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Contains 14 racks of 15 hosts with 30 4TB drives per host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Treated as a single unit of acquisition and deployment.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Fault tolerant to disk, host and rack failures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Because of using Reed Solomon Encoding (next slide)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Name node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Storage node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err="1" smtClean="0"/>
              <a:t>Backoff</a:t>
            </a:r>
            <a:r>
              <a:rPr lang="en-US" sz="1600" dirty="0" smtClean="0"/>
              <a:t> node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Rebuilder node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Coordinator node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A7D1-023D-4736-B5EA-64EB864F16CF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99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Erasure 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A7D1-023D-4736-B5EA-64EB864F16CF}" type="slidenum">
              <a:rPr lang="en-US"/>
              <a:pPr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257300"/>
            <a:ext cx="4128837" cy="2705100"/>
          </a:xfrm>
          <a:prstGeom prst="rect">
            <a:avLst/>
          </a:prstGeom>
        </p:spPr>
      </p:pic>
      <p:sp>
        <p:nvSpPr>
          <p:cNvPr id="7" name="Rectangle 7"/>
          <p:cNvSpPr>
            <a:spLocks noGrp="1" noChangeArrowheads="1"/>
          </p:cNvSpPr>
          <p:nvPr>
            <p:ph idx="1"/>
          </p:nvPr>
        </p:nvSpPr>
        <p:spPr>
          <a:xfrm>
            <a:off x="5867400" y="1295400"/>
            <a:ext cx="3048000" cy="4800600"/>
          </a:xfrm>
        </p:spPr>
        <p:txBody>
          <a:bodyPr/>
          <a:lstStyle/>
          <a:p>
            <a:r>
              <a:rPr lang="en-US" sz="2000" dirty="0" smtClean="0"/>
              <a:t>A (</a:t>
            </a:r>
            <a:r>
              <a:rPr lang="en-US" sz="2000" dirty="0" err="1" smtClean="0"/>
              <a:t>n,k</a:t>
            </a:r>
            <a:r>
              <a:rPr lang="en-US" sz="2000" dirty="0" smtClean="0"/>
              <a:t>) erasure code provides a way to:</a:t>
            </a:r>
          </a:p>
          <a:p>
            <a:endParaRPr lang="en-US" sz="2000" dirty="0"/>
          </a:p>
          <a:p>
            <a:r>
              <a:rPr lang="en-US" sz="2000" dirty="0" smtClean="0"/>
              <a:t>Take k blocks and generate n blocks of the same size </a:t>
            </a:r>
          </a:p>
          <a:p>
            <a:endParaRPr lang="en-US" sz="2000" dirty="0"/>
          </a:p>
          <a:p>
            <a:r>
              <a:rPr lang="en-US" sz="2000" dirty="0" smtClean="0"/>
              <a:t>Any k of n sufficient to reconstruct the original k</a:t>
            </a:r>
          </a:p>
          <a:p>
            <a:endParaRPr lang="en-US" sz="2000" dirty="0"/>
          </a:p>
          <a:p>
            <a:r>
              <a:rPr lang="en-US" sz="2000" dirty="0" smtClean="0"/>
              <a:t>Reed-Solomon a type of erasure code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4648200"/>
            <a:ext cx="2171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85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Reed Solomon Encoding</a:t>
            </a: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7467600" cy="48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popular eraser coding </a:t>
            </a:r>
            <a:r>
              <a:rPr lang="en-US" sz="2000" dirty="0" smtClean="0"/>
              <a:t>technique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Has effective replication factor of </a:t>
            </a:r>
            <a:r>
              <a:rPr lang="en-US" sz="2000" dirty="0" smtClean="0"/>
              <a:t>1.4x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 production, RS(10,4) is used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Tolerates 4 rack failures, and therefore 4 disks/hosts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A7D1-023D-4736-B5EA-64EB864F16CF}" type="slidenum">
              <a:rPr lang="en-US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64" y="2775466"/>
            <a:ext cx="5184321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0439" y="3006262"/>
            <a:ext cx="198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GB Volume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4921" y="4082493"/>
            <a:ext cx="198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1GB Data blocks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50439" y="5226903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blocks</a:t>
            </a:r>
          </a:p>
          <a:p>
            <a:endParaRPr lang="en-US" dirty="0"/>
          </a:p>
          <a:p>
            <a:r>
              <a:rPr lang="en-US" dirty="0" smtClean="0"/>
              <a:t>Parity blocks</a:t>
            </a:r>
          </a:p>
        </p:txBody>
      </p:sp>
    </p:spTree>
    <p:extLst>
      <p:ext uri="{BB962C8B-B14F-4D97-AF65-F5344CB8AC3E}">
        <p14:creationId xmlns:p14="http://schemas.microsoft.com/office/powerpoint/2010/main" val="356677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Reed Solomon </a:t>
            </a:r>
            <a:r>
              <a:rPr lang="en-US" dirty="0" smtClean="0"/>
              <a:t>Rebuilding</a:t>
            </a: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7467600" cy="48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Recovery of a block in case of failure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Entire blocks not needed for recovery of a BLOB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A7D1-023D-4736-B5EA-64EB864F16CF}" type="slidenum">
              <a:rPr lang="en-US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53199" y="2590800"/>
            <a:ext cx="1985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 Offset of photo1 in its block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199" y="3581400"/>
            <a:ext cx="198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Y- Size of Photo1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22" y="2171699"/>
            <a:ext cx="5720398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86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Geo-replication</a:t>
            </a: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7467600" cy="48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Initially data center level double replication, resulting in effective replication factor of 2.8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Using XOR coding and accepting the tradeoff of reduced throughput for BLOBs stored at failed data center, effective replication factor reduced to 2.1</a:t>
            </a:r>
            <a:endParaRPr lang="en-US" sz="18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A7D1-023D-4736-B5EA-64EB864F16CF}" type="slidenum">
              <a:rPr lang="en-US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581400"/>
            <a:ext cx="3581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18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A7D1-023D-4736-B5EA-64EB864F16CF}" type="slidenum">
              <a:rPr lang="en-US"/>
              <a:pPr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64" y="1600200"/>
            <a:ext cx="4448051" cy="263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00200"/>
            <a:ext cx="37338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648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Peak load on the most overloaded cluster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Still &lt; 80  Reads/sec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56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A7D1-023D-4736-B5EA-64EB864F16CF}" type="slidenum">
              <a:rPr lang="en-US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595562"/>
            <a:ext cx="7334250" cy="24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30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Blob?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75E82-2762-4558-B715-E85E88661DC7}" type="slidenum">
              <a:rPr lang="en-US"/>
              <a:pPr/>
              <a:t>2</a:t>
            </a:fld>
            <a:endParaRPr lang="en-US"/>
          </a:p>
        </p:txBody>
      </p:sp>
      <p:pic>
        <p:nvPicPr>
          <p:cNvPr id="1028" name="Picture 4" descr="http://upload.wikimedia.org/wikipedia/en/thumb/0/07/Blobm.PNG/250px-Blob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33500"/>
            <a:ext cx="1371600" cy="187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clipartpanda.com/blob-clipart-green-blob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01536"/>
            <a:ext cx="2305050" cy="190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175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33805" y="188361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???</a:t>
            </a:r>
            <a:endParaRPr lang="en-US" dirty="0"/>
          </a:p>
        </p:txBody>
      </p:sp>
      <p:pic>
        <p:nvPicPr>
          <p:cNvPr id="1034" name="Picture 10" descr="http://www.dreamgrow.com/wp-content/uploads/2011/09/facebook-time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65752"/>
            <a:ext cx="5753100" cy="268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A7D1-023D-4736-B5EA-64EB864F16CF}" type="slidenum">
              <a:rPr lang="en-US"/>
              <a:pPr/>
              <a:t>20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7467600" cy="48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f4 able to handle near worst case loads with lower throughput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f4 is resilient to failure at all levels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f4 saves storage: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Current corpus 65PB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Saves 39PB for 2.8 </a:t>
            </a:r>
            <a:r>
              <a:rPr lang="en-US" sz="1600" dirty="0" err="1" smtClean="0"/>
              <a:t>erf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Saves 87PB for 2.1 </a:t>
            </a:r>
            <a:r>
              <a:rPr lang="en-US" sz="1600" dirty="0" err="1" smtClean="0"/>
              <a:t>erf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 f4 provides low latency for reads: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Less than 30ms for 80%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Less than 80ms for 99%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1760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or criticism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A7D1-023D-4736-B5EA-64EB864F16CF}" type="slidenum">
              <a:rPr lang="en-US"/>
              <a:pPr/>
              <a:t>21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7467600" cy="48006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Need to factor in the popularity of the profile, not solely based on the 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What about the overhead of reconstruction done by </a:t>
            </a:r>
            <a:r>
              <a:rPr lang="en-US" sz="1600" dirty="0" err="1" smtClean="0"/>
              <a:t>backoff</a:t>
            </a:r>
            <a:r>
              <a:rPr lang="en-US" sz="1600" dirty="0" smtClean="0"/>
              <a:t> and rebuilder nodes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Why is the transition to warm storage permanent?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Ambiguous about the exact time period in which various BLOB types are moved to f4 from Haystack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026" name="Picture 2" descr="http://www.techebizz.com/wp-content/uploads/2014/12/like_dislik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2514601" cy="9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3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Blob?</a:t>
            </a: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Large Objects </a:t>
            </a:r>
            <a:endParaRPr lang="en-US" dirty="0"/>
          </a:p>
          <a:p>
            <a:r>
              <a:rPr lang="en-US" dirty="0" smtClean="0"/>
              <a:t>Immutable binary data</a:t>
            </a:r>
            <a:endParaRPr lang="en-US" dirty="0"/>
          </a:p>
          <a:p>
            <a:r>
              <a:rPr lang="en-US" dirty="0" smtClean="0"/>
              <a:t>Created once, read many times, never modified and sometimes deleted</a:t>
            </a:r>
          </a:p>
          <a:p>
            <a:r>
              <a:rPr lang="en-US" dirty="0" smtClean="0"/>
              <a:t>Includes photos ,videos</a:t>
            </a:r>
            <a:r>
              <a:rPr lang="en-US" dirty="0"/>
              <a:t> </a:t>
            </a:r>
            <a:r>
              <a:rPr lang="en-US" dirty="0" smtClean="0"/>
              <a:t>,documents (visible to the user) and others like heap dumps, source code (internal to FB)</a:t>
            </a:r>
          </a:p>
          <a:p>
            <a:r>
              <a:rPr lang="en-US" dirty="0" smtClean="0"/>
              <a:t>As of Feb 2014, 400 billion photos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(huge storage footprint)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A7D1-023D-4736-B5EA-64EB864F16C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A7D1-023D-4736-B5EA-64EB864F16CF}" type="slidenum">
              <a:rPr lang="en-US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81200"/>
            <a:ext cx="5181600" cy="2895600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066800"/>
          </a:xfrm>
        </p:spPr>
        <p:txBody>
          <a:bodyPr/>
          <a:lstStyle/>
          <a:p>
            <a:r>
              <a:rPr lang="en-US" dirty="0" smtClean="0"/>
              <a:t>FB photo growth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502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400 billion and growing 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71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A3116-33C1-4C62-9287-E2817059324B}" type="slidenum">
              <a:rPr lang="en-US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524000"/>
            <a:ext cx="6172200" cy="41910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 bwMode="auto">
          <a:xfrm>
            <a:off x="7391400" y="2286000"/>
            <a:ext cx="1510145" cy="1886634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6873" y="2638841"/>
            <a:ext cx="110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Reduces load on storage system</a:t>
            </a:r>
            <a:endParaRPr lang="en-US" dirty="0"/>
          </a:p>
        </p:txBody>
      </p:sp>
      <p:sp>
        <p:nvSpPr>
          <p:cNvPr id="13" name="Oval Callout 12"/>
          <p:cNvSpPr/>
          <p:nvPr/>
        </p:nvSpPr>
        <p:spPr bwMode="auto">
          <a:xfrm>
            <a:off x="7391400" y="4495800"/>
            <a:ext cx="1676400" cy="914400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4245" y="4706034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Haystack and f4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31184-BEE4-4749-8B2A-DC2F0A6A39C5}" type="slidenum">
              <a:rPr lang="en-US"/>
              <a:pPr/>
              <a:t>6</a:t>
            </a:fld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Warm Storage?</a:t>
            </a:r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990600" y="12954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84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84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84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84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Presence of temperature zones</a:t>
            </a:r>
          </a:p>
          <a:p>
            <a:r>
              <a:rPr lang="en-US" sz="2000" kern="0" dirty="0" smtClean="0"/>
              <a:t>Two week-trace- random 0.1% reads, 10% creates, 10% deletes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24125"/>
            <a:ext cx="5095875" cy="357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4" y="2524125"/>
            <a:ext cx="3438525" cy="295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074" y="2819400"/>
            <a:ext cx="3438525" cy="324519"/>
          </a:xfrm>
          <a:prstGeom prst="rect">
            <a:avLst/>
          </a:prstGeom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5514974" y="3525982"/>
            <a:ext cx="343852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84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84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84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84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Points in graph represent</a:t>
            </a:r>
          </a:p>
          <a:p>
            <a:pPr marL="0" indent="0">
              <a:buNone/>
            </a:pPr>
            <a:r>
              <a:rPr lang="en-US" sz="2000" kern="0" dirty="0"/>
              <a:t> </a:t>
            </a:r>
            <a:r>
              <a:rPr lang="en-US" sz="2000" kern="0" dirty="0" smtClean="0"/>
              <a:t>decrease in request rates by an order of magnitude</a:t>
            </a:r>
            <a:endParaRPr lang="en-US" sz="2000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or Warm?</a:t>
            </a:r>
            <a:endParaRPr lang="en-US" dirty="0"/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1B68-2D9E-4D89-AFE4-EFAF273A37D3}" type="slidenum">
              <a:rPr lang="en-US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4143375" cy="2676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828800"/>
            <a:ext cx="3438525" cy="29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599" y="2332956"/>
            <a:ext cx="3438525" cy="324519"/>
          </a:xfrm>
          <a:prstGeom prst="rect">
            <a:avLst/>
          </a:prstGeom>
        </p:spPr>
      </p:pic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533400" y="4733925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84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84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84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84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When to move content to warm storage</a:t>
            </a:r>
          </a:p>
          <a:p>
            <a:r>
              <a:rPr lang="en-US" sz="2000" kern="0" dirty="0" smtClean="0"/>
              <a:t>7 of 9 content types- less than a week</a:t>
            </a:r>
          </a:p>
          <a:p>
            <a:r>
              <a:rPr lang="en-US" sz="2000" kern="0" dirty="0" smtClean="0"/>
              <a:t>Photos- three months, Profile photos- 1 year </a:t>
            </a:r>
            <a:endParaRPr lang="en-US" sz="2000" kern="0" dirty="0" smtClean="0"/>
          </a:p>
          <a:p>
            <a:r>
              <a:rPr lang="en-US" sz="2000" kern="0" dirty="0" smtClean="0"/>
              <a:t>Warm content continuing to grow</a:t>
            </a:r>
            <a:r>
              <a:rPr lang="en-US" sz="2000" kern="0" dirty="0" smtClean="0"/>
              <a:t> </a:t>
            </a:r>
            <a:endParaRPr lang="en-US" sz="2000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Blob Storage Design</a:t>
            </a: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>
          <a:xfrm>
            <a:off x="5181600" y="1981200"/>
            <a:ext cx="3733800" cy="3276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Creates and deletes handled by Haystack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Reads handled by either Haystack or f4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A7D1-023D-4736-B5EA-64EB864F16CF}" type="slidenum">
              <a:rPr lang="en-US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42100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86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Blob Storage Design</a:t>
            </a: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>
          <a:xfrm>
            <a:off x="5181600" y="1981200"/>
            <a:ext cx="3733800" cy="3276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Controller- maintenance </a:t>
            </a:r>
            <a:r>
              <a:rPr lang="en-US" sz="2000" dirty="0" smtClean="0"/>
              <a:t>tasks, </a:t>
            </a:r>
            <a:r>
              <a:rPr lang="en-US" sz="2000" dirty="0" err="1" smtClean="0"/>
              <a:t>compaction,gc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Router Tier- hides storage implementation from </a:t>
            </a:r>
            <a:r>
              <a:rPr lang="en-US" sz="2000" dirty="0" smtClean="0"/>
              <a:t>clients, mapping information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Router tier enables addition of f4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Transformer tier- handles transformations like resizing and cropping photos, takes these away from the storage systems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A7D1-023D-4736-B5EA-64EB864F16CF}" type="slidenum">
              <a:rPr lang="en-US"/>
              <a:pPr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42100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71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/>
    </p:bldLst>
  </p:timing>
</p:sld>
</file>

<file path=ppt/theme/theme1.xml><?xml version="1.0" encoding="utf-8"?>
<a:theme xmlns:a="http://schemas.openxmlformats.org/drawingml/2006/main" name="10064580">
  <a:themeElements>
    <a:clrScheme name="Project Report">
      <a:dk1>
        <a:srgbClr val="3E3E5C"/>
      </a:dk1>
      <a:lt1>
        <a:srgbClr val="FFFFFF"/>
      </a:lt1>
      <a:dk2>
        <a:srgbClr val="595841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ProjectRep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Repo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Repo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Repo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Repo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Repo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Repo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Repo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Repo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Repo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Repo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Repo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Repo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Repor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058542C-52D3-4451-A774-42EADF3B8E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Report</Template>
  <TotalTime>0</TotalTime>
  <Words>781</Words>
  <Application>Microsoft Office PowerPoint</Application>
  <PresentationFormat>On-screen Show (4:3)</PresentationFormat>
  <Paragraphs>143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10064580</vt:lpstr>
      <vt:lpstr>f4: Facebook’s Warm BLOB Storage System</vt:lpstr>
      <vt:lpstr>What is a Blob?</vt:lpstr>
      <vt:lpstr>What is a Blob?</vt:lpstr>
      <vt:lpstr>FB photo growth</vt:lpstr>
      <vt:lpstr>Overall architecture</vt:lpstr>
      <vt:lpstr>Why Warm Storage?</vt:lpstr>
      <vt:lpstr>Hot or Warm?</vt:lpstr>
      <vt:lpstr>Overall Blob Storage Design</vt:lpstr>
      <vt:lpstr>Overall Blob Storage Design</vt:lpstr>
      <vt:lpstr>Hot Storage using Haystack</vt:lpstr>
      <vt:lpstr>Hot Storage using Haystack</vt:lpstr>
      <vt:lpstr>Warm Storage using f4</vt:lpstr>
      <vt:lpstr>F4 Cell</vt:lpstr>
      <vt:lpstr>Simple Erasure Coding</vt:lpstr>
      <vt:lpstr>Reed Solomon Encoding</vt:lpstr>
      <vt:lpstr>Reed Solomon Rebuilding</vt:lpstr>
      <vt:lpstr>Geo-replication</vt:lpstr>
      <vt:lpstr>Evaluation</vt:lpstr>
      <vt:lpstr>Evaluation</vt:lpstr>
      <vt:lpstr>Evaluation summary</vt:lpstr>
      <vt:lpstr>Comments or criticism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1601-01-01T00:00:00Z</cp:lastPrinted>
  <dcterms:created xsi:type="dcterms:W3CDTF">2015-03-04T17:38:44Z</dcterms:created>
  <dcterms:modified xsi:type="dcterms:W3CDTF">2015-03-05T21:02:27Z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TC100645801033</vt:lpwstr>
  </property>
</Properties>
</file>