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1" r:id="rId1"/>
  </p:sldMasterIdLst>
  <p:notesMasterIdLst>
    <p:notesMasterId r:id="rId24"/>
  </p:notesMasterIdLst>
  <p:sldIdLst>
    <p:sldId id="25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5" r:id="rId11"/>
    <p:sldId id="266" r:id="rId12"/>
    <p:sldId id="267" r:id="rId13"/>
    <p:sldId id="272" r:id="rId14"/>
    <p:sldId id="273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1040" autoAdjust="0"/>
  </p:normalViewPr>
  <p:slideViewPr>
    <p:cSldViewPr snapToGrid="0" snapToObjects="1">
      <p:cViewPr varScale="1">
        <p:scale>
          <a:sx n="53" d="100"/>
          <a:sy n="53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1D689-F972-1045-8C2E-15C85257FC51}" type="datetimeFigureOut">
              <a:rPr lang="en-US" smtClean="0"/>
              <a:t>4/27/15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ECE3B-E820-BD47-9BE9-2041815A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will be presenting Epidemic Algorithms for replicated Database Maintenance,</a:t>
            </a:r>
            <a:r>
              <a:rPr lang="en-US" baseline="0" dirty="0" smtClean="0"/>
              <a:t> published at Principles of Distributed Computing in the year 1987.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01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These are the results from</a:t>
            </a:r>
            <a:r>
              <a:rPr lang="en-US" baseline="0" dirty="0" smtClean="0"/>
              <a:t> Push mode, in RM.</a:t>
            </a:r>
          </a:p>
          <a:p>
            <a:r>
              <a:rPr lang="en-US" baseline="0" dirty="0" smtClean="0"/>
              <a:t>0 The right hand side table shows  the results  for Blind and </a:t>
            </a:r>
            <a:r>
              <a:rPr lang="en-US" baseline="0" dirty="0" err="1" smtClean="0"/>
              <a:t>Probablilistic</a:t>
            </a:r>
            <a:r>
              <a:rPr lang="en-US" baseline="0" dirty="0" smtClean="0"/>
              <a:t> model which means </a:t>
            </a:r>
            <a:r>
              <a:rPr lang="en-US" baseline="0" dirty="0" err="1" smtClean="0"/>
              <a:t>irresptive</a:t>
            </a:r>
            <a:r>
              <a:rPr lang="en-US" baseline="0" dirty="0" smtClean="0"/>
              <a:t> of feedback,  a site loses interest by 1/k </a:t>
            </a:r>
            <a:r>
              <a:rPr lang="en-US" baseline="0" dirty="0" err="1" smtClean="0"/>
              <a:t>probalility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0 And the left hand side uses response and counters where it becomes removed only after finding k unnecessary contacts.</a:t>
            </a:r>
            <a:endParaRPr lang="en-US" dirty="0" smtClean="0"/>
          </a:p>
          <a:p>
            <a:r>
              <a:rPr lang="en-US" dirty="0" smtClean="0"/>
              <a:t>0 Four parameters on which these are compared are:</a:t>
            </a:r>
          </a:p>
          <a:p>
            <a:r>
              <a:rPr lang="en-US" dirty="0" smtClean="0"/>
              <a:t>0 Residue : sites</a:t>
            </a:r>
            <a:r>
              <a:rPr lang="en-US" baseline="0" dirty="0" smtClean="0"/>
              <a:t> which didn’t hear update and convergence was reached.</a:t>
            </a:r>
            <a:endParaRPr lang="en-US" dirty="0" smtClean="0"/>
          </a:p>
          <a:p>
            <a:r>
              <a:rPr lang="en-US" baseline="0" dirty="0" smtClean="0"/>
              <a:t>0 Traffic: is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no of </a:t>
            </a:r>
            <a:r>
              <a:rPr lang="en-US" baseline="0" dirty="0" err="1" smtClean="0"/>
              <a:t>msgs</a:t>
            </a:r>
            <a:r>
              <a:rPr lang="en-US" baseline="0" dirty="0" smtClean="0"/>
              <a:t> from  each site, total update traffic/ no. of sites. </a:t>
            </a:r>
          </a:p>
          <a:p>
            <a:r>
              <a:rPr lang="en-US" baseline="0" dirty="0" smtClean="0"/>
              <a:t>0 </a:t>
            </a:r>
            <a:r>
              <a:rPr lang="en-US" baseline="0" dirty="0" err="1" smtClean="0"/>
              <a:t>Tave</a:t>
            </a:r>
            <a:r>
              <a:rPr lang="en-US" baseline="0" dirty="0" smtClean="0"/>
              <a:t> is 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delay between injection of an update  and arrival of update at all sites.</a:t>
            </a:r>
          </a:p>
          <a:p>
            <a:r>
              <a:rPr lang="en-US" baseline="0" dirty="0" smtClean="0"/>
              <a:t>0 </a:t>
            </a:r>
            <a:r>
              <a:rPr lang="en-US" baseline="0" dirty="0" err="1" smtClean="0"/>
              <a:t>Tlast</a:t>
            </a:r>
            <a:r>
              <a:rPr lang="en-US" baseline="0" dirty="0" smtClean="0"/>
              <a:t>= delay until updates are received by last site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Counters are able to achieve faster convergence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and smaller residue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but it has slightly higher traffic because of more sharing.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0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Like we discussed in AE, even in RM convergence</a:t>
            </a:r>
            <a:r>
              <a:rPr lang="en-US" baseline="0" dirty="0" smtClean="0"/>
              <a:t> is achieved faster in Pull Mode</a:t>
            </a:r>
          </a:p>
          <a:p>
            <a:pPr marL="0" indent="0">
              <a:buNone/>
            </a:pPr>
            <a:r>
              <a:rPr lang="en-US" baseline="0" dirty="0" smtClean="0"/>
              <a:t>1. But it has additional traffic overhead, for </a:t>
            </a:r>
            <a:r>
              <a:rPr lang="en-US" baseline="0" dirty="0" err="1" smtClean="0"/>
              <a:t>e.q</a:t>
            </a:r>
            <a:r>
              <a:rPr lang="en-US" baseline="0" dirty="0" smtClean="0"/>
              <a:t> when the DB is quiet Push mode stops increasing the traffic but Pull mode continues to make request for fruitless updates.</a:t>
            </a:r>
          </a:p>
          <a:p>
            <a:pPr marL="0" indent="0">
              <a:buNone/>
            </a:pPr>
            <a:r>
              <a:rPr lang="en-US" baseline="0" dirty="0" smtClean="0"/>
              <a:t>2. Authors further discuss an optimization to exchange counters, and if both the sites know the update, increment the site with smaller counter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Interstingly</a:t>
            </a:r>
            <a:r>
              <a:rPr lang="en-US" dirty="0" smtClean="0"/>
              <a:t> push outperforms</a:t>
            </a:r>
            <a:r>
              <a:rPr lang="en-US" baseline="0" dirty="0" smtClean="0"/>
              <a:t> Pull in convergence with connection limit 1.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4 In push mode </a:t>
            </a:r>
            <a:r>
              <a:rPr lang="en-US" sz="1200" b="1" dirty="0" smtClean="0">
                <a:solidFill>
                  <a:srgbClr val="0000FF"/>
                </a:solidFill>
              </a:rPr>
              <a:t>Two sites contact the same recipient and</a:t>
            </a:r>
            <a:r>
              <a:rPr lang="en-US" sz="1100" b="1" dirty="0" smtClean="0"/>
              <a:t> One gets rejected, </a:t>
            </a:r>
            <a:r>
              <a:rPr lang="en-US" sz="1100" b="1" dirty="0" smtClean="0">
                <a:solidFill>
                  <a:srgbClr val="008000"/>
                </a:solidFill>
              </a:rPr>
              <a:t>Still </a:t>
            </a:r>
            <a:r>
              <a:rPr lang="en-US" sz="1100" b="1" dirty="0" err="1" smtClean="0">
                <a:solidFill>
                  <a:srgbClr val="008000"/>
                </a:solidFill>
              </a:rPr>
              <a:t>receipent</a:t>
            </a:r>
            <a:r>
              <a:rPr lang="en-US" sz="1100" b="1" baseline="0" dirty="0" smtClean="0">
                <a:solidFill>
                  <a:srgbClr val="008000"/>
                </a:solidFill>
              </a:rPr>
              <a:t> receives the</a:t>
            </a:r>
            <a:r>
              <a:rPr lang="en-US" sz="1100" b="1" dirty="0" smtClean="0">
                <a:solidFill>
                  <a:srgbClr val="008000"/>
                </a:solidFill>
              </a:rPr>
              <a:t> update</a:t>
            </a:r>
            <a:endParaRPr lang="en-US" sz="1100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FF"/>
                </a:solidFill>
              </a:rPr>
              <a:t>5 In pull mode Two sites contact the same infected site to receive an update ,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b="1" dirty="0" smtClean="0"/>
              <a:t>One gets rejected,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Only 1 site updated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 smtClean="0"/>
              <a:t>of </a:t>
            </a:r>
            <a:r>
              <a:rPr lang="en-US" dirty="0" err="1" smtClean="0"/>
              <a:t>Pull,RM</a:t>
            </a:r>
            <a:endParaRPr lang="en-US" dirty="0" smtClean="0"/>
          </a:p>
          <a:p>
            <a:r>
              <a:rPr lang="en-US" dirty="0" smtClean="0"/>
              <a:t>Push pull together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Both the Algorithms</a:t>
            </a:r>
            <a:r>
              <a:rPr lang="en-US" baseline="0" dirty="0" smtClean="0"/>
              <a:t> has failures, but very few.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 running AE in background is the key.</a:t>
            </a:r>
          </a:p>
          <a:p>
            <a:r>
              <a:rPr lang="en-US" baseline="0" dirty="0" smtClean="0"/>
              <a:t>3. What to do when there are conflicts in DB?</a:t>
            </a:r>
          </a:p>
          <a:p>
            <a:r>
              <a:rPr lang="en-US" baseline="0" dirty="0" smtClean="0"/>
              <a:t>4. Conservative approach would be let it be, of course it relies on AE that we can achieve consistency eventually.</a:t>
            </a:r>
          </a:p>
          <a:p>
            <a:r>
              <a:rPr lang="en-US" baseline="0" dirty="0" smtClean="0"/>
              <a:t>5. </a:t>
            </a:r>
            <a:r>
              <a:rPr lang="en-US" baseline="0" dirty="0" err="1" smtClean="0"/>
              <a:t>Agrresive</a:t>
            </a:r>
            <a:r>
              <a:rPr lang="en-US" baseline="0" dirty="0" smtClean="0"/>
              <a:t> approach would be </a:t>
            </a:r>
            <a:r>
              <a:rPr lang="en-US" baseline="0" dirty="0" err="1" smtClean="0"/>
              <a:t>redistrbute</a:t>
            </a:r>
            <a:r>
              <a:rPr lang="en-US" baseline="0" dirty="0" smtClean="0"/>
              <a:t> those updates. </a:t>
            </a:r>
            <a:r>
              <a:rPr lang="en-US" sz="1200" b="1" dirty="0" smtClean="0">
                <a:solidFill>
                  <a:srgbClr val="FF0000"/>
                </a:solidFill>
              </a:rPr>
              <a:t>Clearinghouse uses Direct Mail for redistribution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6. Authors show that this contributed</a:t>
            </a:r>
            <a:r>
              <a:rPr lang="en-US" sz="1200" b="1" baseline="0" dirty="0" smtClean="0">
                <a:solidFill>
                  <a:srgbClr val="FF0000"/>
                </a:solidFill>
              </a:rPr>
              <a:t> significant traffic, Lets say initial distribution manages to share update to half of the sites. Now each of those sites will generate O(n)  messages overall O(n2) </a:t>
            </a:r>
            <a:r>
              <a:rPr lang="en-US" sz="1200" b="1" baseline="0" dirty="0" err="1" smtClean="0">
                <a:solidFill>
                  <a:srgbClr val="FF0000"/>
                </a:solidFill>
              </a:rPr>
              <a:t>meesages</a:t>
            </a:r>
            <a:r>
              <a:rPr lang="en-US" sz="1200" b="1" baseline="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1200" b="1" baseline="0" dirty="0" smtClean="0">
                <a:solidFill>
                  <a:srgbClr val="FF0000"/>
                </a:solidFill>
              </a:rPr>
              <a:t>7. AE-RM is good technique for re-</a:t>
            </a:r>
            <a:r>
              <a:rPr lang="en-US" sz="1200" b="1" baseline="0" dirty="0" err="1" smtClean="0">
                <a:solidFill>
                  <a:srgbClr val="FF0000"/>
                </a:solidFill>
              </a:rPr>
              <a:t>distrbution</a:t>
            </a:r>
            <a:r>
              <a:rPr lang="en-US" sz="1200" b="1" baseline="0" dirty="0" smtClean="0">
                <a:solidFill>
                  <a:srgbClr val="FF0000"/>
                </a:solidFill>
              </a:rPr>
              <a:t> because every sites will send message to just one site, thus generates overall o(n) messages.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95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This example shows why propagating delete is more</a:t>
            </a:r>
            <a:r>
              <a:rPr lang="en-US" baseline="0" dirty="0" smtClean="0"/>
              <a:t> difficult</a:t>
            </a:r>
            <a:r>
              <a:rPr lang="en-US" dirty="0" smtClean="0"/>
              <a:t> task.</a:t>
            </a:r>
          </a:p>
          <a:p>
            <a:r>
              <a:rPr lang="en-US" dirty="0" smtClean="0"/>
              <a:t>1 John</a:t>
            </a:r>
            <a:r>
              <a:rPr lang="en-US" baseline="0" dirty="0" smtClean="0"/>
              <a:t> decides to delete his account, which is done at site 2.</a:t>
            </a:r>
          </a:p>
          <a:p>
            <a:r>
              <a:rPr lang="en-US" baseline="0" dirty="0" smtClean="0"/>
              <a:t>2. But later site 1 restores john’s obsolete entry at site 2,3, 4 everywhere in the system.</a:t>
            </a:r>
          </a:p>
          <a:p>
            <a:r>
              <a:rPr lang="en-US" baseline="0" dirty="0" smtClean="0"/>
              <a:t>3. So by using AE or RM simply deleting local copy and hoping for absence to </a:t>
            </a:r>
            <a:r>
              <a:rPr lang="en-US" baseline="0" dirty="0" err="1" smtClean="0"/>
              <a:t>propogate</a:t>
            </a:r>
            <a:r>
              <a:rPr lang="en-US" baseline="0" dirty="0" smtClean="0"/>
              <a:t> will not work, opposite will happen.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7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1.So authors suggested</a:t>
            </a:r>
            <a:r>
              <a:rPr lang="en-US" baseline="0" dirty="0" smtClean="0"/>
              <a:t> to have death certificates, </a:t>
            </a:r>
          </a:p>
          <a:p>
            <a:r>
              <a:rPr lang="en-US" baseline="0" dirty="0" smtClean="0"/>
              <a:t>2 which has the timestamp of delete</a:t>
            </a:r>
          </a:p>
          <a:p>
            <a:r>
              <a:rPr lang="en-US" baseline="0" dirty="0" smtClean="0"/>
              <a:t>3. This DC gets propagated and when sites with older entry sees a DC it removes the old data.</a:t>
            </a:r>
          </a:p>
          <a:p>
            <a:r>
              <a:rPr lang="en-US" baseline="0" dirty="0" smtClean="0"/>
              <a:t>4. If we propagate DC for long time it will eventually delete all the old copies of data</a:t>
            </a:r>
          </a:p>
          <a:p>
            <a:r>
              <a:rPr lang="en-US" baseline="0" dirty="0" smtClean="0"/>
              <a:t>5. But still when do we delete DC? It consumes extra storage to maintain those.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Simplest</a:t>
            </a:r>
            <a:r>
              <a:rPr lang="en-US" baseline="0" dirty="0" smtClean="0"/>
              <a:t> way is to have fixed duration maybe 30 days for </a:t>
            </a:r>
            <a:r>
              <a:rPr lang="en-US" baseline="0" dirty="0" err="1" smtClean="0"/>
              <a:t>propogation</a:t>
            </a:r>
            <a:r>
              <a:rPr lang="en-US" baseline="0" dirty="0" smtClean="0"/>
              <a:t> and then delete them.</a:t>
            </a:r>
          </a:p>
          <a:p>
            <a:r>
              <a:rPr lang="en-US" baseline="0" dirty="0" smtClean="0"/>
              <a:t>2. but it still has risk of </a:t>
            </a:r>
            <a:r>
              <a:rPr lang="en-US" baseline="0" dirty="0" err="1" smtClean="0"/>
              <a:t>resurection</a:t>
            </a:r>
            <a:r>
              <a:rPr lang="en-US" baseline="0" dirty="0" smtClean="0"/>
              <a:t>. //While it seems reasonable assumption that all sites would have received DC by that time and they would have updated their copy </a:t>
            </a:r>
          </a:p>
          <a:p>
            <a:r>
              <a:rPr lang="en-US" baseline="0" dirty="0" smtClean="0"/>
              <a:t>3. So researchers propose </a:t>
            </a:r>
            <a:r>
              <a:rPr lang="en-US" baseline="0" dirty="0" err="1" smtClean="0"/>
              <a:t>chandy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lamport</a:t>
            </a:r>
            <a:r>
              <a:rPr lang="en-US" baseline="0" dirty="0" smtClean="0"/>
              <a:t> snapshot algorithm to ensure death certificates are received at all sites.</a:t>
            </a:r>
          </a:p>
          <a:p>
            <a:r>
              <a:rPr lang="en-US" baseline="0" dirty="0" smtClean="0"/>
              <a:t>4 This algorithm records application messages on a channel whenever it sees duplicate marker messages.</a:t>
            </a:r>
          </a:p>
          <a:p>
            <a:r>
              <a:rPr lang="en-US" baseline="0" dirty="0" smtClean="0"/>
              <a:t>6 During failures this algorithm cannot make progress until the site removal protocol has run.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85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</a:t>
            </a:r>
            <a:r>
              <a:rPr lang="en-US" dirty="0" smtClean="0"/>
              <a:t>So</a:t>
            </a:r>
            <a:r>
              <a:rPr lang="en-US" baseline="0" dirty="0" smtClean="0"/>
              <a:t> Authors propose to store Dormant death certificates</a:t>
            </a:r>
          </a:p>
          <a:p>
            <a:r>
              <a:rPr lang="en-US" baseline="0" dirty="0" smtClean="0"/>
              <a:t>2 at “r” retention sites</a:t>
            </a:r>
          </a:p>
          <a:p>
            <a:r>
              <a:rPr lang="en-US" baseline="0" dirty="0" smtClean="0"/>
              <a:t>3 Whenever </a:t>
            </a:r>
            <a:r>
              <a:rPr lang="en-US" baseline="0" dirty="0" err="1" smtClean="0"/>
              <a:t>Oblsolete</a:t>
            </a:r>
            <a:r>
              <a:rPr lang="en-US" baseline="0" dirty="0" smtClean="0"/>
              <a:t> update encounters dormant DC, it activates DC</a:t>
            </a:r>
          </a:p>
          <a:p>
            <a:r>
              <a:rPr lang="en-US" baseline="0" dirty="0" smtClean="0"/>
              <a:t>4 Now note there could be update to some value after deleting that value, in order to prevent those items from being deleted authors suggest to use two timestamps, </a:t>
            </a:r>
          </a:p>
          <a:p>
            <a:r>
              <a:rPr lang="en-US" baseline="0" dirty="0" smtClean="0"/>
              <a:t>5.original timestamps when these delete happened and activation timestamp to delete this DC after t1 units.</a:t>
            </a:r>
          </a:p>
          <a:p>
            <a:r>
              <a:rPr lang="en-US" baseline="0" dirty="0" smtClean="0"/>
              <a:t>6 Dormant DC are deleted after t2 time units which is much larger than t1.</a:t>
            </a:r>
          </a:p>
          <a:p>
            <a:r>
              <a:rPr lang="en-US" baseline="0" dirty="0" smtClean="0"/>
              <a:t>7 But still server failures can cause Dormant DC being lost</a:t>
            </a:r>
          </a:p>
          <a:p>
            <a:r>
              <a:rPr lang="en-US" baseline="0" dirty="0" smtClean="0"/>
              <a:t>8 So likelihood of this can be reduced by increasing the value of r that is retention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4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0 Here paper discusses about locality in the network.</a:t>
            </a:r>
          </a:p>
          <a:p>
            <a:r>
              <a:rPr lang="en-US" baseline="0" dirty="0" smtClean="0"/>
              <a:t>1 This saves significant amount of traffic</a:t>
            </a:r>
          </a:p>
          <a:p>
            <a:r>
              <a:rPr lang="en-US" baseline="0" dirty="0" smtClean="0"/>
              <a:t> 2 with  increase in parameter “a “we favor locality, For larger a it will be less likely to get connected with node at distance d, that reduces traffic, increases convergence time</a:t>
            </a:r>
          </a:p>
          <a:p>
            <a:r>
              <a:rPr lang="en-US" baseline="0" dirty="0" smtClean="0"/>
              <a:t>3 So simulations suggested with a =2 we can achieve </a:t>
            </a:r>
            <a:r>
              <a:rPr lang="en-US" baseline="0" dirty="0" err="1" smtClean="0"/>
              <a:t>covergence</a:t>
            </a:r>
            <a:r>
              <a:rPr lang="en-US" baseline="0" dirty="0" smtClean="0"/>
              <a:t> polynomial in log n, with minimal traffic.</a:t>
            </a:r>
          </a:p>
          <a:p>
            <a:r>
              <a:rPr lang="en-US" baseline="0" dirty="0" smtClean="0"/>
              <a:t>4. At Xerox Network which has D dimensional rectilinear mesh,  it was generalized as d^-2D</a:t>
            </a:r>
          </a:p>
          <a:p>
            <a:r>
              <a:rPr lang="en-US" baseline="0" dirty="0" smtClean="0"/>
              <a:t>5. But still it was dependent on dimension of mesh “D”</a:t>
            </a:r>
          </a:p>
          <a:p>
            <a:r>
              <a:rPr lang="en-US" baseline="0" dirty="0" smtClean="0"/>
              <a:t>6 So they propose distribution function Qs(d)= which selects site at distance d or less from s</a:t>
            </a:r>
          </a:p>
          <a:p>
            <a:r>
              <a:rPr lang="en-US" baseline="0" dirty="0" smtClean="0"/>
              <a:t>7 It works well for arbitrary network, and shows Best scaling behavior as the value of n increases.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2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 lets</a:t>
            </a:r>
            <a:r>
              <a:rPr lang="en-US" baseline="0" dirty="0" smtClean="0"/>
              <a:t> see the benefit of Using Spatial distribution</a:t>
            </a:r>
          </a:p>
          <a:p>
            <a:r>
              <a:rPr lang="en-US" baseline="0" dirty="0" smtClean="0"/>
              <a:t>1 Using AE uniform distribution these links face 80 conversations per cycle which is too high</a:t>
            </a:r>
          </a:p>
          <a:p>
            <a:r>
              <a:rPr lang="en-US" baseline="0" dirty="0" smtClean="0"/>
              <a:t>2. Because when averaged over all sites the expected traffic is only 6 conversations</a:t>
            </a:r>
          </a:p>
          <a:p>
            <a:r>
              <a:rPr lang="en-US" baseline="0" dirty="0" smtClean="0"/>
              <a:t>3. Q(s)d adapts well to CIN network while using AE</a:t>
            </a:r>
          </a:p>
          <a:p>
            <a:r>
              <a:rPr lang="en-US" dirty="0" smtClean="0"/>
              <a:t>4 In</a:t>
            </a:r>
            <a:r>
              <a:rPr lang="en-US" baseline="0" dirty="0" smtClean="0"/>
              <a:t> case of RM during sudden increases in no of sites within the range “d”</a:t>
            </a:r>
          </a:p>
          <a:p>
            <a:r>
              <a:rPr lang="en-US" baseline="0" dirty="0" smtClean="0"/>
              <a:t>5. it required to sort the sites based on their distance.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6. For a = 2 again complexity is O(</a:t>
            </a:r>
            <a:r>
              <a:rPr lang="en-US" sz="1200" b="1" dirty="0" smtClean="0">
                <a:solidFill>
                  <a:srgbClr val="008000"/>
                </a:solidFill>
              </a:rPr>
              <a:t>d</a:t>
            </a:r>
            <a:r>
              <a:rPr lang="en-US" sz="1200" b="1" baseline="30000" dirty="0" smtClean="0">
                <a:solidFill>
                  <a:srgbClr val="008000"/>
                </a:solidFill>
              </a:rPr>
              <a:t>-2d</a:t>
            </a:r>
            <a:r>
              <a:rPr lang="en-US" sz="1200" b="1" dirty="0" smtClean="0"/>
              <a:t>)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5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 These</a:t>
            </a:r>
            <a:r>
              <a:rPr lang="en-US" baseline="0" dirty="0" smtClean="0"/>
              <a:t> are simulation results for AE comparing Uniform distribution and non-uniform spatial distribution.</a:t>
            </a:r>
          </a:p>
          <a:p>
            <a:r>
              <a:rPr lang="en-US" baseline="0" dirty="0" smtClean="0"/>
              <a:t>1. Spatial Distribution increases convergence time by less than factor of 2</a:t>
            </a:r>
          </a:p>
          <a:p>
            <a:r>
              <a:rPr lang="en-US" baseline="0" dirty="0" smtClean="0"/>
              <a:t>2. But decreases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traffic by </a:t>
            </a:r>
            <a:r>
              <a:rPr lang="en-US" baseline="0" dirty="0" err="1" smtClean="0"/>
              <a:t>approx</a:t>
            </a:r>
            <a:r>
              <a:rPr lang="en-US" baseline="0" dirty="0" smtClean="0"/>
              <a:t> factor of 4, therefore AE could be  run more often for faster convergence.</a:t>
            </a:r>
          </a:p>
          <a:p>
            <a:r>
              <a:rPr lang="en-US" baseline="0" dirty="0" smtClean="0"/>
              <a:t>3. Most importantly it shows massive decrease in traffic on critical links  greater than factor of 30.</a:t>
            </a:r>
          </a:p>
          <a:p>
            <a:r>
              <a:rPr lang="en-US" baseline="0" dirty="0" smtClean="0"/>
              <a:t>4. With connection limit of 1 comp traffic reduces, but convergence time increases.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6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1Replicated</a:t>
            </a:r>
            <a:r>
              <a:rPr lang="en-US" baseline="0" dirty="0" smtClean="0"/>
              <a:t> </a:t>
            </a:r>
            <a:r>
              <a:rPr lang="en-US" baseline="0" dirty="0" smtClean="0"/>
              <a:t>Databases is desirable in distributed Systems for three main reasons.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Availiability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Faul</a:t>
            </a:r>
            <a:r>
              <a:rPr lang="en-US" baseline="0" dirty="0" smtClean="0"/>
              <a:t>-tolerant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Faster reads</a:t>
            </a:r>
          </a:p>
          <a:p>
            <a:pPr marL="0" indent="0">
              <a:buNone/>
            </a:pPr>
            <a:r>
              <a:rPr lang="en-US" baseline="0" dirty="0" smtClean="0"/>
              <a:t>4 But </a:t>
            </a:r>
            <a:r>
              <a:rPr lang="en-US" baseline="0" dirty="0" smtClean="0"/>
              <a:t>it has problem of maintaining consistency across replicas.</a:t>
            </a:r>
          </a:p>
          <a:p>
            <a:pPr marL="0" indent="0">
              <a:buNone/>
            </a:pPr>
            <a:r>
              <a:rPr lang="en-US" baseline="0" dirty="0" smtClean="0"/>
              <a:t>5 One Solution </a:t>
            </a:r>
            <a:r>
              <a:rPr lang="en-US" baseline="0" dirty="0" smtClean="0"/>
              <a:t>for this is One-Copy Serializability where each user is having one-copy view of database, but </a:t>
            </a:r>
            <a:r>
              <a:rPr lang="en-US" baseline="0" dirty="0" smtClean="0"/>
              <a:t>internally it 6 has </a:t>
            </a:r>
            <a:r>
              <a:rPr lang="en-US" baseline="0" dirty="0" smtClean="0"/>
              <a:t>to write on every </a:t>
            </a:r>
            <a:r>
              <a:rPr lang="en-US" baseline="0" dirty="0" smtClean="0"/>
              <a:t>replicas </a:t>
            </a:r>
            <a:r>
              <a:rPr lang="en-US" baseline="0" dirty="0" smtClean="0"/>
              <a:t>for consistency.</a:t>
            </a:r>
          </a:p>
          <a:p>
            <a:pPr marL="0" indent="0">
              <a:buNone/>
            </a:pPr>
            <a:r>
              <a:rPr lang="en-US" baseline="0" dirty="0" smtClean="0"/>
              <a:t>7 Gifford </a:t>
            </a:r>
            <a:r>
              <a:rPr lang="en-US" baseline="0" dirty="0" smtClean="0"/>
              <a:t>suggested to achieve a read, write quorum. Quorum intersection ensures consistency.</a:t>
            </a:r>
          </a:p>
          <a:p>
            <a:pPr marL="0" indent="0">
              <a:buNone/>
            </a:pPr>
            <a:r>
              <a:rPr lang="en-US" baseline="0" dirty="0" smtClean="0"/>
              <a:t>8 Today </a:t>
            </a:r>
            <a:r>
              <a:rPr lang="en-US" baseline="0" dirty="0" smtClean="0"/>
              <a:t>we will discuss Eventual consistency which is achieved through Epidemic Algorithms.</a:t>
            </a:r>
          </a:p>
          <a:p>
            <a:pPr marL="0" indent="0">
              <a:buNone/>
            </a:pPr>
            <a:r>
              <a:rPr lang="en-US" baseline="0" dirty="0" smtClean="0"/>
              <a:t>9 It </a:t>
            </a:r>
            <a:r>
              <a:rPr lang="en-US" baseline="0" dirty="0" smtClean="0"/>
              <a:t>enjoys the benefit of Faster reads and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6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These</a:t>
            </a:r>
            <a:r>
              <a:rPr lang="en-US" baseline="0" dirty="0" smtClean="0"/>
              <a:t> are simulation results for RM comparing Uniform distribution and non-uniform spatial distribution.</a:t>
            </a:r>
          </a:p>
          <a:p>
            <a:r>
              <a:rPr lang="en-US" baseline="0" dirty="0" smtClean="0"/>
              <a:t>1 More we favor locality that is “a” , k also increases, recall 1/k is the probability by which site loses interest in sharing.</a:t>
            </a:r>
          </a:p>
          <a:p>
            <a:r>
              <a:rPr lang="en-US" baseline="0" dirty="0" smtClean="0"/>
              <a:t>2. Favoring locality shows results similar to  AE.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39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AE is definite to achieve eventual consistency with probability 1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2. However in RM  rumors may become inactive leaving sites non-infected.</a:t>
            </a:r>
          </a:p>
          <a:p>
            <a:r>
              <a:rPr lang="en-US" baseline="0" dirty="0" smtClean="0"/>
              <a:t>3. IN RM Push &amp; Pull were much sensitive to spatial distribution and didn’t converge overnight.</a:t>
            </a:r>
          </a:p>
          <a:p>
            <a:r>
              <a:rPr lang="en-US" baseline="0" dirty="0" smtClean="0"/>
              <a:t>4 Even for a =1.2  it required k to be 36 for convergence.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77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1These are two main</a:t>
            </a:r>
            <a:r>
              <a:rPr lang="en-US" baseline="0" dirty="0" smtClean="0"/>
              <a:t> problems that this paper clearly mentions.</a:t>
            </a:r>
          </a:p>
          <a:p>
            <a:r>
              <a:rPr lang="en-US" baseline="0" dirty="0" smtClean="0"/>
              <a:t>2 First is storage required for Death Certificates.</a:t>
            </a:r>
          </a:p>
          <a:p>
            <a:r>
              <a:rPr lang="en-US" baseline="0" dirty="0" smtClean="0"/>
              <a:t>3 Second is it needs find a relation between spatial distribution and irregular network topology.</a:t>
            </a:r>
          </a:p>
          <a:p>
            <a:r>
              <a:rPr lang="en-US" baseline="0" dirty="0" smtClean="0"/>
              <a:t>4 One possible way paper talks is by constructing a Dynamic hierarchy where sites at high level would contact to sites at high level and low-level to low-level.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r>
              <a:rPr lang="en-US" baseline="0" dirty="0" smtClean="0"/>
              <a:t> </a:t>
            </a:r>
            <a:r>
              <a:rPr lang="en-US" dirty="0" smtClean="0"/>
              <a:t>Lets </a:t>
            </a:r>
            <a:r>
              <a:rPr lang="en-US" dirty="0" smtClean="0"/>
              <a:t>look into an example</a:t>
            </a:r>
            <a:r>
              <a:rPr lang="en-US" baseline="0" dirty="0" smtClean="0"/>
              <a:t> first why consistency is important?</a:t>
            </a:r>
          </a:p>
          <a:p>
            <a:r>
              <a:rPr lang="en-US" baseline="0" dirty="0" smtClean="0"/>
              <a:t>1 Ram </a:t>
            </a:r>
            <a:r>
              <a:rPr lang="en-US" baseline="0" dirty="0" smtClean="0"/>
              <a:t>asks his bank to add $1000 to John’s Account. </a:t>
            </a:r>
            <a:endParaRPr lang="en-US" baseline="0" dirty="0" smtClean="0"/>
          </a:p>
          <a:p>
            <a:r>
              <a:rPr lang="en-US" baseline="0" dirty="0" smtClean="0"/>
              <a:t>2 The </a:t>
            </a:r>
            <a:r>
              <a:rPr lang="en-US" baseline="0" dirty="0" smtClean="0"/>
              <a:t>server contacts one of the replica and receives an acknowledgement. </a:t>
            </a:r>
          </a:p>
          <a:p>
            <a:r>
              <a:rPr lang="en-US" baseline="0" dirty="0" smtClean="0"/>
              <a:t>3 Ram </a:t>
            </a:r>
            <a:r>
              <a:rPr lang="en-US" baseline="0" dirty="0" smtClean="0"/>
              <a:t>receives a message transaction completed. </a:t>
            </a:r>
            <a:endParaRPr lang="en-US" baseline="0" dirty="0" smtClean="0"/>
          </a:p>
          <a:p>
            <a:r>
              <a:rPr lang="en-US" baseline="0" dirty="0" smtClean="0"/>
              <a:t>4.He </a:t>
            </a:r>
            <a:r>
              <a:rPr lang="en-US" baseline="0" dirty="0" smtClean="0"/>
              <a:t>informs his friend that he has deposited the money.</a:t>
            </a:r>
          </a:p>
          <a:p>
            <a:r>
              <a:rPr lang="en-US" baseline="0" dirty="0" smtClean="0"/>
              <a:t>5. John </a:t>
            </a:r>
            <a:r>
              <a:rPr lang="en-US" baseline="0" dirty="0" smtClean="0"/>
              <a:t>asks his bank to get his balance, that request might go to some other replica and retrieves johns balance as $50.</a:t>
            </a:r>
          </a:p>
          <a:p>
            <a:r>
              <a:rPr lang="en-US" baseline="0" dirty="0" smtClean="0"/>
              <a:t>6. We </a:t>
            </a:r>
            <a:r>
              <a:rPr lang="en-US" baseline="0" dirty="0" smtClean="0"/>
              <a:t>need algorithm to propagate update across replicas.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a Replicated data updates arrive in different order at different sites of a data item,</a:t>
            </a:r>
            <a:r>
              <a:rPr lang="en-US" baseline="0" dirty="0" smtClean="0"/>
              <a:t> but there should be consistency across database. Eventual consistency by epidemic protocols.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8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Direct </a:t>
            </a:r>
            <a:r>
              <a:rPr lang="en-US" dirty="0" smtClean="0"/>
              <a:t>Mail: Each new</a:t>
            </a:r>
            <a:r>
              <a:rPr lang="en-US" baseline="0" dirty="0" smtClean="0"/>
              <a:t> update is immediately mailed to other sites that it knows in the system.</a:t>
            </a:r>
          </a:p>
          <a:p>
            <a:r>
              <a:rPr lang="en-US" baseline="0" dirty="0" smtClean="0"/>
              <a:t>2 Anti</a:t>
            </a:r>
            <a:r>
              <a:rPr lang="en-US" baseline="0" dirty="0" smtClean="0"/>
              <a:t>-Entropy: This is a simple epidemic protocol where sites are either infected </a:t>
            </a:r>
            <a:r>
              <a:rPr lang="en-US" baseline="0" dirty="0" smtClean="0"/>
              <a:t>or Susceptible. </a:t>
            </a:r>
          </a:p>
          <a:p>
            <a:r>
              <a:rPr lang="en-US" baseline="0" dirty="0" smtClean="0"/>
              <a:t>3Infected  </a:t>
            </a:r>
            <a:r>
              <a:rPr lang="en-US" baseline="0" dirty="0" smtClean="0"/>
              <a:t>are the nodes who has the update and they are willing to share update with sites at random.</a:t>
            </a:r>
          </a:p>
          <a:p>
            <a:r>
              <a:rPr lang="en-US" baseline="0" dirty="0" err="1" smtClean="0"/>
              <a:t>Suseptible</a:t>
            </a:r>
            <a:r>
              <a:rPr lang="en-US" baseline="0" dirty="0" smtClean="0"/>
              <a:t> Nodes</a:t>
            </a:r>
            <a:r>
              <a:rPr lang="en-US" baseline="0" dirty="0" smtClean="0"/>
              <a:t>:  are the sites who didn’t hear the update.</a:t>
            </a:r>
          </a:p>
          <a:p>
            <a:r>
              <a:rPr lang="en-US" baseline="0" dirty="0" smtClean="0"/>
              <a:t>4Next </a:t>
            </a:r>
            <a:r>
              <a:rPr lang="en-US" baseline="0" dirty="0" smtClean="0"/>
              <a:t>is Rumor Mongering which is a complex epidemic. Here there is another category of sites called removed. </a:t>
            </a:r>
            <a:endParaRPr lang="en-US" baseline="0" dirty="0" smtClean="0"/>
          </a:p>
          <a:p>
            <a:r>
              <a:rPr lang="en-US" baseline="0" dirty="0" smtClean="0"/>
              <a:t>5These </a:t>
            </a:r>
            <a:r>
              <a:rPr lang="en-US" baseline="0" dirty="0" smtClean="0"/>
              <a:t>sites believe rumor is no more a “hot rumor” and stops dissemination.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6</a:t>
            </a:r>
            <a:r>
              <a:rPr lang="en-US" baseline="0" dirty="0" smtClean="0"/>
              <a:t> Here </a:t>
            </a:r>
            <a:r>
              <a:rPr lang="en-US" baseline="0" dirty="0" smtClean="0"/>
              <a:t>the goal is to achieve consistency that is same key, value across all the sites in the system.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lets loo</a:t>
            </a:r>
            <a:r>
              <a:rPr lang="en-US" baseline="0" dirty="0" smtClean="0"/>
              <a:t>k at example of DM</a:t>
            </a:r>
            <a:endParaRPr lang="en-US" dirty="0" smtClean="0"/>
          </a:p>
          <a:p>
            <a:r>
              <a:rPr lang="en-US" dirty="0" smtClean="0"/>
              <a:t>1 Client </a:t>
            </a:r>
            <a:r>
              <a:rPr lang="en-US" dirty="0" smtClean="0"/>
              <a:t>invokes</a:t>
            </a:r>
            <a:r>
              <a:rPr lang="en-US" baseline="0" dirty="0" smtClean="0"/>
              <a:t> update on a particular site. Note the timestamp it is GMT at which the </a:t>
            </a:r>
            <a:r>
              <a:rPr lang="en-US" baseline="0" dirty="0" smtClean="0"/>
              <a:t>value </a:t>
            </a:r>
            <a:r>
              <a:rPr lang="en-US" baseline="0" dirty="0" smtClean="0"/>
              <a:t>is updated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2 </a:t>
            </a:r>
            <a:r>
              <a:rPr lang="en-US" baseline="0" dirty="0" smtClean="0"/>
              <a:t>It sends messages to all sites that it knows.</a:t>
            </a:r>
          </a:p>
          <a:p>
            <a:r>
              <a:rPr lang="en-US" baseline="0" dirty="0" smtClean="0"/>
              <a:t>3 These </a:t>
            </a:r>
            <a:r>
              <a:rPr lang="en-US" baseline="0" dirty="0" smtClean="0"/>
              <a:t>messages are queued and are kept in stable storage therefore unaffected by server crashes.</a:t>
            </a:r>
          </a:p>
          <a:p>
            <a:r>
              <a:rPr lang="en-US" baseline="0" dirty="0" smtClean="0"/>
              <a:t>4 </a:t>
            </a:r>
            <a:r>
              <a:rPr lang="en-US" baseline="0" dirty="0" smtClean="0"/>
              <a:t>So it is reliable but..</a:t>
            </a:r>
          </a:p>
          <a:p>
            <a:r>
              <a:rPr lang="en-US" baseline="0" dirty="0" smtClean="0"/>
              <a:t>5 Site </a:t>
            </a:r>
            <a:r>
              <a:rPr lang="en-US" baseline="0" dirty="0" smtClean="0"/>
              <a:t>4 </a:t>
            </a:r>
            <a:r>
              <a:rPr lang="en-US" baseline="0" dirty="0" err="1" smtClean="0"/>
              <a:t>didn</a:t>
            </a:r>
            <a:r>
              <a:rPr lang="fr-FR" baseline="0" dirty="0" smtClean="0"/>
              <a:t>’</a:t>
            </a:r>
            <a:r>
              <a:rPr lang="en-US" baseline="0" dirty="0" smtClean="0"/>
              <a:t>t receive an update because site1 didn’t know about it. This is a common problem in distributed systems due to process failures, leave, join.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6 When </a:t>
            </a:r>
            <a:r>
              <a:rPr lang="en-US" baseline="0" dirty="0" smtClean="0"/>
              <a:t>there are frequent updates there could be queue overflows</a:t>
            </a:r>
            <a:r>
              <a:rPr lang="en-US" baseline="0" dirty="0" smtClean="0"/>
              <a:t>., Messages may lost</a:t>
            </a:r>
            <a:endParaRPr lang="en-US" baseline="0" dirty="0" smtClean="0"/>
          </a:p>
          <a:p>
            <a:r>
              <a:rPr lang="en-US" baseline="0" dirty="0" smtClean="0"/>
              <a:t>7 It </a:t>
            </a:r>
            <a:r>
              <a:rPr lang="en-US" baseline="0" dirty="0" smtClean="0"/>
              <a:t>originates a bottleneck of O(n) messages on the source site.</a:t>
            </a:r>
          </a:p>
          <a:p>
            <a:r>
              <a:rPr lang="en-US" baseline="0" dirty="0" smtClean="0"/>
              <a:t>8 Traffic </a:t>
            </a:r>
            <a:r>
              <a:rPr lang="en-US" baseline="0" dirty="0" smtClean="0"/>
              <a:t>is the product of # of sites and average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 between the sites.</a:t>
            </a:r>
          </a:p>
          <a:p>
            <a:r>
              <a:rPr lang="en-US" baseline="0" dirty="0" smtClean="0"/>
              <a:t>9 In </a:t>
            </a:r>
            <a:r>
              <a:rPr lang="en-US" baseline="0" dirty="0" smtClean="0"/>
              <a:t>order to handle failures in DM for large network, Grapevine designers suggested to use anti-entropy in background. </a:t>
            </a:r>
            <a:r>
              <a:rPr lang="en-US" baseline="0" dirty="0" smtClean="0"/>
              <a:t>0 Even </a:t>
            </a:r>
            <a:r>
              <a:rPr lang="en-US" baseline="0" dirty="0" err="1" smtClean="0"/>
              <a:t>ClearingHouse</a:t>
            </a:r>
            <a:r>
              <a:rPr lang="en-US" baseline="0" dirty="0" smtClean="0"/>
              <a:t> runs AE once during the midnight to recover from missed updates.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4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 lets loo</a:t>
            </a:r>
            <a:r>
              <a:rPr lang="en-US" baseline="0" dirty="0" smtClean="0"/>
              <a:t>k at example of DM</a:t>
            </a:r>
            <a:endParaRPr lang="en-US" dirty="0" smtClean="0"/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Each</a:t>
            </a:r>
            <a:r>
              <a:rPr lang="en-US" baseline="0" dirty="0" smtClean="0"/>
              <a:t> </a:t>
            </a:r>
            <a:r>
              <a:rPr lang="en-US" baseline="0" dirty="0" smtClean="0"/>
              <a:t>site randomly selects a site and exchanges database contents. </a:t>
            </a:r>
            <a:endParaRPr lang="en-US" baseline="0" dirty="0" smtClean="0"/>
          </a:p>
          <a:p>
            <a:r>
              <a:rPr lang="en-US" baseline="0" dirty="0" smtClean="0"/>
              <a:t>2. Conflicts </a:t>
            </a:r>
            <a:r>
              <a:rPr lang="en-US" baseline="0" dirty="0" smtClean="0"/>
              <a:t>are resolved on the basis of larger timestamps.</a:t>
            </a:r>
          </a:p>
          <a:p>
            <a:r>
              <a:rPr lang="en-US" baseline="0" dirty="0" smtClean="0"/>
              <a:t>3. But </a:t>
            </a:r>
            <a:r>
              <a:rPr lang="en-US" baseline="0" dirty="0" smtClean="0"/>
              <a:t>this protocol is slower than Direct Mail because it requires examining the entire database between the replicas, database would be really large.</a:t>
            </a:r>
          </a:p>
          <a:p>
            <a:r>
              <a:rPr lang="en-US" baseline="0" dirty="0" smtClean="0"/>
              <a:t>4. This </a:t>
            </a:r>
            <a:r>
              <a:rPr lang="en-US" baseline="0" dirty="0" smtClean="0"/>
              <a:t>works well when it has to propagate update to few sites, that is when run in background.</a:t>
            </a:r>
          </a:p>
          <a:p>
            <a:r>
              <a:rPr lang="en-US" baseline="0" dirty="0" smtClean="0"/>
              <a:t>5. There </a:t>
            </a:r>
            <a:r>
              <a:rPr lang="en-US" baseline="0" dirty="0" smtClean="0"/>
              <a:t>are three variants of these, Push where a node selects a random node and sends its database for comparison</a:t>
            </a:r>
          </a:p>
          <a:p>
            <a:r>
              <a:rPr lang="en-US" baseline="0" dirty="0" smtClean="0"/>
              <a:t>5 Pull </a:t>
            </a:r>
            <a:r>
              <a:rPr lang="en-US" baseline="0" dirty="0" smtClean="0"/>
              <a:t>where a node selects a random node to receive update,</a:t>
            </a:r>
          </a:p>
          <a:p>
            <a:r>
              <a:rPr lang="en-US" baseline="0" dirty="0" smtClean="0"/>
              <a:t>5 Push</a:t>
            </a:r>
            <a:r>
              <a:rPr lang="en-US" baseline="0" dirty="0" smtClean="0"/>
              <a:t>-Pull where both the sites exchange the Database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Let Probability</a:t>
            </a:r>
            <a:r>
              <a:rPr lang="en-US" baseline="0" dirty="0" smtClean="0"/>
              <a:t> </a:t>
            </a:r>
            <a:r>
              <a:rPr lang="en-US" baseline="0" dirty="0" smtClean="0"/>
              <a:t>of </a:t>
            </a:r>
            <a:r>
              <a:rPr lang="en-US" baseline="0" dirty="0" smtClean="0"/>
              <a:t>site remaining susceptible after </a:t>
            </a:r>
            <a:r>
              <a:rPr lang="en-US" baseline="0" dirty="0" err="1" smtClean="0"/>
              <a:t>ith</a:t>
            </a:r>
            <a:r>
              <a:rPr lang="en-US" baseline="0" dirty="0" smtClean="0"/>
              <a:t> cycle be pi</a:t>
            </a:r>
          </a:p>
          <a:p>
            <a:r>
              <a:rPr lang="en-US" baseline="0" dirty="0" smtClean="0"/>
              <a:t>2. It will remain susceptible after i+1th cycle if it selects </a:t>
            </a:r>
            <a:r>
              <a:rPr lang="en-US" baseline="0" dirty="0" err="1" smtClean="0"/>
              <a:t>susciptible</a:t>
            </a:r>
            <a:r>
              <a:rPr lang="en-US" baseline="0" dirty="0" smtClean="0"/>
              <a:t> site in i+1 cycle</a:t>
            </a:r>
          </a:p>
          <a:p>
            <a:r>
              <a:rPr lang="en-US" baseline="0" dirty="0" smtClean="0"/>
              <a:t>3. So the probability of site </a:t>
            </a:r>
            <a:r>
              <a:rPr lang="en-US" baseline="0" dirty="0" err="1" smtClean="0"/>
              <a:t>remaing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susceptibe</a:t>
            </a:r>
            <a:r>
              <a:rPr lang="en-US" baseline="0" dirty="0" smtClean="0"/>
              <a:t> after i+1th cycle is pi^2 which is really small, it converges REALLY fast.</a:t>
            </a:r>
          </a:p>
          <a:p>
            <a:r>
              <a:rPr lang="en-US" baseline="0" dirty="0" smtClean="0"/>
              <a:t>4. In case of push mode</a:t>
            </a:r>
            <a:r>
              <a:rPr lang="en-US" baseline="0" dirty="0"/>
              <a:t> </a:t>
            </a:r>
            <a:r>
              <a:rPr lang="en-US" baseline="0" dirty="0" smtClean="0"/>
              <a:t>a site remains susceptible after i+1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cycle only if  no infectious node chose to contact it in i+1th cycle </a:t>
            </a:r>
          </a:p>
          <a:p>
            <a:r>
              <a:rPr lang="en-US" baseline="0" dirty="0" smtClean="0"/>
              <a:t>5. This also converges but less </a:t>
            </a:r>
            <a:r>
              <a:rPr lang="en-US" baseline="0" dirty="0" err="1" smtClean="0"/>
              <a:t>rapildly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6 but AE is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7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0. These are few optimizations discussed by</a:t>
            </a:r>
            <a:r>
              <a:rPr lang="en-US" baseline="0" dirty="0" smtClean="0"/>
              <a:t> authors.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Usually databases are in nearly complete agreement,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2 therefore sending entire Database on the network is wasting work and network bandwidth.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 So they came up with solution to exchange database only if checksums disagree. Checksums are  hash of database  incrementally computed whenever site receives an update.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4. But this naïve checksum is likely to disagree and end up exchange of databases very often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5. Because time to propagate update is much larger than interval between updates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6. So authors suggested to maintain a recent update list which has all latest entries of age less than t, COMPARED WITH LOCAL TIMESTAMP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7. T should be chosen large enough such that update gets propagated to all sites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8. Now they </a:t>
            </a:r>
            <a:r>
              <a:rPr lang="en-US" baseline="0" dirty="0" err="1" smtClean="0"/>
              <a:t>exchage</a:t>
            </a:r>
            <a:r>
              <a:rPr lang="en-US" baseline="0" dirty="0" smtClean="0"/>
              <a:t> recent update list, and then re-compute checksum.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 Therefore more likely to succeed. And less traffic, avoids database comparison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Sites </a:t>
            </a:r>
            <a:r>
              <a:rPr lang="en-US" dirty="0" smtClean="0"/>
              <a:t>maintain checksums of their DB,</a:t>
            </a:r>
            <a:r>
              <a:rPr lang="en-US" baseline="0" dirty="0" smtClean="0"/>
              <a:t> and exchange these when checksum disagree they compare full DB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Recent update list ----&gt; entries in DB (Time Stamp of DB entry  - entries in DB from local time at site)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8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Lets</a:t>
            </a:r>
            <a:r>
              <a:rPr lang="en-US" baseline="0" dirty="0" smtClean="0"/>
              <a:t> see an </a:t>
            </a:r>
            <a:r>
              <a:rPr lang="en-US" dirty="0" smtClean="0"/>
              <a:t>example of how</a:t>
            </a:r>
            <a:r>
              <a:rPr lang="en-US" baseline="0" dirty="0" smtClean="0"/>
              <a:t> rumor mongers.</a:t>
            </a:r>
          </a:p>
          <a:p>
            <a:r>
              <a:rPr lang="en-US" baseline="0" dirty="0" smtClean="0"/>
              <a:t>1 Starts with one infective node</a:t>
            </a:r>
          </a:p>
          <a:p>
            <a:r>
              <a:rPr lang="en-US" baseline="0" dirty="0" smtClean="0"/>
              <a:t>2. Randomly selects a site to spread the rumor, and that site becomes infected.</a:t>
            </a:r>
          </a:p>
          <a:p>
            <a:r>
              <a:rPr lang="en-US" baseline="0" dirty="0" smtClean="0"/>
              <a:t>3 If a site contacts a site who has already heard the rumor with 1/k probability it loses interest in sharing the rumor and becomes removed. </a:t>
            </a:r>
          </a:p>
          <a:p>
            <a:r>
              <a:rPr lang="en-US" baseline="0" dirty="0" smtClean="0"/>
              <a:t>4 How fast the system converges? Though there are no infected sites there are residue which didn’t hear the update.</a:t>
            </a:r>
          </a:p>
          <a:p>
            <a:r>
              <a:rPr lang="en-US" baseline="0" dirty="0" smtClean="0"/>
              <a:t>5 Authors </a:t>
            </a:r>
            <a:r>
              <a:rPr lang="en-US" baseline="0" dirty="0" err="1" smtClean="0"/>
              <a:t>modelled</a:t>
            </a:r>
            <a:r>
              <a:rPr lang="en-US" baseline="0" dirty="0" smtClean="0"/>
              <a:t> this equation by differentiating </a:t>
            </a:r>
            <a:r>
              <a:rPr lang="en-US" baseline="0" dirty="0" err="1" smtClean="0"/>
              <a:t>i+s+r</a:t>
            </a:r>
            <a:r>
              <a:rPr lang="en-US" baseline="0" dirty="0" smtClean="0"/>
              <a:t>=1. It shows that  i(s) is 0 when residue decreases exponentially with k.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CE3B-E820-BD47-9BE9-2041815A97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FD0A6F8-4C91-9047-8CCA-3A9B01FC4557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C265CC5-B81D-B64A-9915-4418BE16B0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Epidemic Algorithms for replicated Database maintenance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Alan Demers</a:t>
            </a:r>
            <a:r>
              <a:rPr lang="en-US" b="1" dirty="0"/>
              <a:t> </a:t>
            </a:r>
            <a:r>
              <a:rPr lang="en-US" b="1" dirty="0" smtClean="0"/>
              <a:t>et al</a:t>
            </a:r>
          </a:p>
          <a:p>
            <a:r>
              <a:rPr lang="en-US" sz="2600" b="1" dirty="0" smtClean="0"/>
              <a:t>Xerox Palo Alto Research Center, PODC 87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91942" y="6090790"/>
            <a:ext cx="297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by: Harshit Dokania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Counter vs Probability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Become removed after k unnecessary contacts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23524"/>
              </p:ext>
            </p:extLst>
          </p:nvPr>
        </p:nvGraphicFramePr>
        <p:xfrm>
          <a:off x="60773" y="2971482"/>
          <a:ext cx="4429124" cy="2514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1"/>
                <a:gridCol w="1140794"/>
                <a:gridCol w="1073768"/>
                <a:gridCol w="1107281"/>
              </a:tblGrid>
              <a:tr h="660718">
                <a:tc>
                  <a:txBody>
                    <a:bodyPr/>
                    <a:lstStyle/>
                    <a:p>
                      <a:r>
                        <a:rPr lang="en-US" dirty="0" smtClean="0"/>
                        <a:t>Counter</a:t>
                      </a:r>
                    </a:p>
                    <a:p>
                      <a:r>
                        <a:rPr lang="en-US" dirty="0" smtClean="0"/>
                        <a:t>   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Residue</a:t>
                      </a:r>
                    </a:p>
                    <a:p>
                      <a:r>
                        <a:rPr lang="en-US" dirty="0" smtClean="0"/>
                        <a:t>  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Traffic</a:t>
                      </a:r>
                    </a:p>
                    <a:p>
                      <a:r>
                        <a:rPr lang="en-US" dirty="0" smtClean="0"/>
                        <a:t>   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Converge</a:t>
                      </a:r>
                    </a:p>
                    <a:p>
                      <a:r>
                        <a:rPr lang="en-US" baseline="0" dirty="0" smtClean="0"/>
                        <a:t> t</a:t>
                      </a:r>
                      <a:r>
                        <a:rPr lang="en-US" baseline="-25000" dirty="0" smtClean="0"/>
                        <a:t>ave</a:t>
                      </a:r>
                      <a:r>
                        <a:rPr lang="en-US" baseline="0" dirty="0" smtClean="0"/>
                        <a:t>|t</a:t>
                      </a:r>
                      <a:r>
                        <a:rPr lang="en-US" baseline="-25000" dirty="0" smtClean="0"/>
                        <a:t>last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11.0</a:t>
                      </a:r>
                      <a:r>
                        <a:rPr lang="en-US" baseline="0" dirty="0" smtClean="0"/>
                        <a:t> 16.8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12.1 16.9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12.5 17.4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12.7 17.5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12.8 17.7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34069"/>
              </p:ext>
            </p:extLst>
          </p:nvPr>
        </p:nvGraphicFramePr>
        <p:xfrm>
          <a:off x="4599882" y="2971482"/>
          <a:ext cx="4429124" cy="2514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1"/>
                <a:gridCol w="1107281"/>
                <a:gridCol w="1107281"/>
                <a:gridCol w="1107281"/>
              </a:tblGrid>
              <a:tr h="660718">
                <a:tc>
                  <a:txBody>
                    <a:bodyPr/>
                    <a:lstStyle/>
                    <a:p>
                      <a:r>
                        <a:rPr lang="en-US" dirty="0" smtClean="0"/>
                        <a:t>Counter</a:t>
                      </a:r>
                    </a:p>
                    <a:p>
                      <a:r>
                        <a:rPr lang="en-US" dirty="0" smtClean="0"/>
                        <a:t>   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Residue</a:t>
                      </a:r>
                    </a:p>
                    <a:p>
                      <a:r>
                        <a:rPr lang="en-US" dirty="0" smtClean="0"/>
                        <a:t>  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Traffic</a:t>
                      </a:r>
                    </a:p>
                    <a:p>
                      <a:r>
                        <a:rPr lang="en-US" dirty="0" smtClean="0"/>
                        <a:t>   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Converge</a:t>
                      </a:r>
                    </a:p>
                    <a:p>
                      <a:r>
                        <a:rPr lang="en-US" baseline="0" dirty="0" smtClean="0"/>
                        <a:t> t</a:t>
                      </a:r>
                      <a:r>
                        <a:rPr lang="en-US" baseline="-25000" dirty="0" smtClean="0"/>
                        <a:t>ave</a:t>
                      </a:r>
                      <a:r>
                        <a:rPr lang="en-US" baseline="0" dirty="0" smtClean="0"/>
                        <a:t>|t</a:t>
                      </a:r>
                      <a:r>
                        <a:rPr lang="en-US" baseline="-25000" dirty="0" smtClean="0"/>
                        <a:t>last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19   38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17   33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15   32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13.8 32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7773" y="2421459"/>
            <a:ext cx="430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R</a:t>
            </a:r>
            <a:r>
              <a:rPr lang="en-US" sz="2400" b="1" dirty="0" smtClean="0">
                <a:solidFill>
                  <a:srgbClr val="000090"/>
                </a:solidFill>
              </a:rPr>
              <a:t>esponse and Counters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1070" y="2421459"/>
            <a:ext cx="3154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400" b="1" dirty="0">
                <a:solidFill>
                  <a:srgbClr val="000090"/>
                </a:solidFill>
              </a:rPr>
              <a:t>B</a:t>
            </a:r>
            <a:r>
              <a:rPr lang="en-US" sz="2400" b="1" dirty="0" smtClean="0">
                <a:solidFill>
                  <a:srgbClr val="000090"/>
                </a:solidFill>
              </a:rPr>
              <a:t>lind and Probabilistic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0128" y="5761691"/>
            <a:ext cx="16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Push, RM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86310" y="3616053"/>
            <a:ext cx="923540" cy="1863524"/>
          </a:xfrm>
          <a:prstGeom prst="rect">
            <a:avLst/>
          </a:prstGeom>
          <a:noFill/>
          <a:ln>
            <a:solidFill>
              <a:srgbClr val="008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5713143" y="3632883"/>
            <a:ext cx="713151" cy="1863524"/>
          </a:xfrm>
          <a:prstGeom prst="rect">
            <a:avLst/>
          </a:prstGeom>
          <a:noFill/>
          <a:ln>
            <a:solidFill>
              <a:srgbClr val="FF0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 flipV="1">
            <a:off x="6860968" y="3616052"/>
            <a:ext cx="604307" cy="1880354"/>
          </a:xfrm>
          <a:prstGeom prst="rect">
            <a:avLst/>
          </a:prstGeom>
          <a:noFill/>
          <a:ln>
            <a:solidFill>
              <a:srgbClr val="008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2370011" y="3622876"/>
            <a:ext cx="631492" cy="1856701"/>
          </a:xfrm>
          <a:prstGeom prst="rect">
            <a:avLst/>
          </a:prstGeom>
          <a:noFill/>
          <a:ln>
            <a:solidFill>
              <a:srgbClr val="FF0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/>
          <p:cNvSpPr/>
          <p:nvPr/>
        </p:nvSpPr>
        <p:spPr>
          <a:xfrm>
            <a:off x="7972702" y="3616053"/>
            <a:ext cx="820161" cy="1863524"/>
          </a:xfrm>
          <a:prstGeom prst="rect">
            <a:avLst/>
          </a:prstGeom>
          <a:noFill/>
          <a:ln>
            <a:solidFill>
              <a:srgbClr val="FF0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1231385" y="3622876"/>
            <a:ext cx="692655" cy="1863524"/>
          </a:xfrm>
          <a:prstGeom prst="rect">
            <a:avLst/>
          </a:prstGeom>
          <a:noFill/>
          <a:ln>
            <a:solidFill>
              <a:srgbClr val="008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309373" y="5659041"/>
            <a:ext cx="178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Convergence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0969" y="5699901"/>
            <a:ext cx="1027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Traffic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179" y="6141043"/>
            <a:ext cx="201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Residue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8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1" grpId="0" animBg="1"/>
      <p:bldP spid="12" grpId="0" animBg="1"/>
      <p:bldP spid="13" grpId="1" animBg="1"/>
      <p:bldP spid="14" grpId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Push vs Pull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en-US" b="1" dirty="0" smtClean="0">
                <a:solidFill>
                  <a:srgbClr val="000000"/>
                </a:solidFill>
              </a:rPr>
              <a:t>Numerous updates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   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Susceptible</a:t>
            </a:r>
            <a:r>
              <a:rPr lang="en-US" b="1" dirty="0" smtClean="0"/>
              <a:t> </a:t>
            </a:r>
            <a:r>
              <a:rPr lang="en-US" b="1" dirty="0" smtClean="0"/>
              <a:t>can find </a:t>
            </a:r>
            <a:r>
              <a:rPr lang="en-US" b="1" dirty="0" smtClean="0">
                <a:solidFill>
                  <a:srgbClr val="FF0000"/>
                </a:solidFill>
              </a:rPr>
              <a:t>infective</a:t>
            </a:r>
            <a:r>
              <a:rPr lang="en-US" b="1" dirty="0" smtClean="0"/>
              <a:t> with high Probability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65861"/>
              </p:ext>
            </p:extLst>
          </p:nvPr>
        </p:nvGraphicFramePr>
        <p:xfrm>
          <a:off x="301625" y="2880360"/>
          <a:ext cx="54768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19"/>
                <a:gridCol w="1369219"/>
                <a:gridCol w="1369219"/>
                <a:gridCol w="13692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Counter</a:t>
                      </a:r>
                    </a:p>
                    <a:p>
                      <a:r>
                        <a:rPr lang="en-US" dirty="0" smtClean="0"/>
                        <a:t>    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Residue</a:t>
                      </a:r>
                    </a:p>
                    <a:p>
                      <a:r>
                        <a:rPr lang="en-US" baseline="0" dirty="0" smtClean="0"/>
                        <a:t>   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Traffic</a:t>
                      </a:r>
                    </a:p>
                    <a:p>
                      <a:r>
                        <a:rPr lang="en-US" dirty="0" smtClean="0"/>
                        <a:t>   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Convergence</a:t>
                      </a:r>
                      <a:r>
                        <a:rPr lang="en-US" baseline="0" dirty="0" smtClean="0"/>
                        <a:t> t</a:t>
                      </a:r>
                      <a:r>
                        <a:rPr lang="en-US" baseline="-25000" dirty="0" smtClean="0"/>
                        <a:t>ave    </a:t>
                      </a:r>
                      <a:r>
                        <a:rPr lang="en-US" baseline="0" dirty="0" smtClean="0"/>
                        <a:t>|  t</a:t>
                      </a:r>
                      <a:r>
                        <a:rPr lang="en-US" baseline="-25000" dirty="0" smtClean="0"/>
                        <a:t>last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 *10</a:t>
                      </a:r>
                      <a:r>
                        <a:rPr lang="en-US" baseline="30000" dirty="0" smtClean="0"/>
                        <a:t>-7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9.97    17.63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 *10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10.07  15.39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 * 10</a:t>
                      </a:r>
                      <a:r>
                        <a:rPr lang="en-US" baseline="30000" dirty="0" smtClean="0"/>
                        <a:t>-6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10.08  14.00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005" y="4854371"/>
            <a:ext cx="22256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solidFill>
                  <a:srgbClr val="0000FF"/>
                </a:solidFill>
              </a:rPr>
              <a:t>Exchange counters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437" y="4871968"/>
            <a:ext cx="2839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If both know the update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1132" y="4887356"/>
            <a:ext cx="409816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solidFill>
                  <a:srgbClr val="008000"/>
                </a:solidFill>
              </a:rPr>
              <a:t>Increment the site with smaller counter</a:t>
            </a:r>
            <a:r>
              <a:rPr lang="en-US" sz="1900" dirty="0" smtClean="0"/>
              <a:t> </a:t>
            </a:r>
            <a:endParaRPr lang="en-US" sz="1900" dirty="0"/>
          </a:p>
        </p:txBody>
      </p:sp>
      <p:sp>
        <p:nvSpPr>
          <p:cNvPr id="8" name="TextBox 7"/>
          <p:cNvSpPr txBox="1"/>
          <p:nvPr/>
        </p:nvSpPr>
        <p:spPr>
          <a:xfrm>
            <a:off x="254005" y="5297180"/>
            <a:ext cx="706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Push gets better than Pull with connection limit. How?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797461"/>
            <a:ext cx="44908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Two sites contact the same recipient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449" y="5791200"/>
            <a:ext cx="22308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One gets rejected </a:t>
            </a:r>
            <a:endParaRPr lang="en-US" sz="2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95682" y="5791200"/>
            <a:ext cx="2748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400" b="1" dirty="0" smtClean="0">
                <a:solidFill>
                  <a:srgbClr val="008000"/>
                </a:solidFill>
              </a:rPr>
              <a:t>Still gets the update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48" y="6174163"/>
            <a:ext cx="48569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0000FF"/>
                </a:solidFill>
              </a:rPr>
              <a:t>Two sites contact the same infected site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3171" y="6184781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One gets rejected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6778637" y="6165809"/>
            <a:ext cx="24303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Only 1 site updated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69031" y="3598585"/>
            <a:ext cx="1309470" cy="1034375"/>
          </a:xfrm>
          <a:prstGeom prst="rect">
            <a:avLst/>
          </a:prstGeom>
          <a:noFill/>
          <a:ln>
            <a:solidFill>
              <a:srgbClr val="008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1693155" y="3577790"/>
            <a:ext cx="942780" cy="1034375"/>
          </a:xfrm>
          <a:prstGeom prst="rect">
            <a:avLst/>
          </a:prstGeom>
          <a:noFill/>
          <a:ln>
            <a:solidFill>
              <a:srgbClr val="008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Rectangle 18"/>
          <p:cNvSpPr/>
          <p:nvPr/>
        </p:nvSpPr>
        <p:spPr>
          <a:xfrm>
            <a:off x="2980738" y="3577790"/>
            <a:ext cx="713419" cy="1034375"/>
          </a:xfrm>
          <a:prstGeom prst="rect">
            <a:avLst/>
          </a:prstGeom>
          <a:noFill/>
          <a:ln>
            <a:solidFill>
              <a:srgbClr val="FF0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5778501" y="3166550"/>
            <a:ext cx="3532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Pull, Response and Counters</a:t>
            </a:r>
            <a:endParaRPr lang="en-US" sz="2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6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Mail vs Rumor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/>
              <a:buChar char="o"/>
            </a:pPr>
            <a:r>
              <a:rPr lang="en-US" b="1" dirty="0" smtClean="0"/>
              <a:t>Both has no guarantee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- </a:t>
            </a:r>
            <a:r>
              <a:rPr lang="en-US" b="1" dirty="0" smtClean="0"/>
              <a:t>Anti-entropy is the key</a:t>
            </a:r>
          </a:p>
          <a:p>
            <a:pPr>
              <a:buFont typeface="Courier New"/>
              <a:buChar char="o"/>
            </a:pPr>
            <a:r>
              <a:rPr lang="en-US" b="1" dirty="0" smtClean="0"/>
              <a:t>But what if Anti- entropy finds conflicts ?</a:t>
            </a:r>
          </a:p>
          <a:p>
            <a:pPr marL="457200" lvl="1" indent="0">
              <a:buNone/>
            </a:pPr>
            <a:r>
              <a:rPr lang="en-US" dirty="0" smtClean="0"/>
              <a:t>    - </a:t>
            </a:r>
            <a:r>
              <a:rPr lang="en-US" sz="2400" b="1" dirty="0" smtClean="0">
                <a:solidFill>
                  <a:srgbClr val="008000"/>
                </a:solidFill>
              </a:rPr>
              <a:t>Let it be…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-</a:t>
            </a:r>
            <a:r>
              <a:rPr lang="en-US" b="1" dirty="0" smtClean="0"/>
              <a:t> </a:t>
            </a:r>
            <a:r>
              <a:rPr lang="en-US" sz="2300" b="1" dirty="0" smtClean="0">
                <a:solidFill>
                  <a:srgbClr val="FF0000"/>
                </a:solidFill>
              </a:rPr>
              <a:t>Clearinghouse uses </a:t>
            </a:r>
            <a:r>
              <a:rPr lang="en-US" sz="2300" b="1" dirty="0">
                <a:solidFill>
                  <a:srgbClr val="FF0000"/>
                </a:solidFill>
              </a:rPr>
              <a:t>D</a:t>
            </a:r>
            <a:r>
              <a:rPr lang="en-US" sz="2300" b="1" dirty="0" smtClean="0">
                <a:solidFill>
                  <a:srgbClr val="FF0000"/>
                </a:solidFill>
              </a:rPr>
              <a:t>irect Mail for redistribution</a:t>
            </a:r>
          </a:p>
          <a:p>
            <a:pPr marL="457200" lvl="1" indent="0">
              <a:buNone/>
            </a:pPr>
            <a:r>
              <a:rPr lang="en-US" sz="2100" b="1" dirty="0" smtClean="0">
                <a:solidFill>
                  <a:srgbClr val="0000FF"/>
                </a:solidFill>
              </a:rPr>
              <a:t>Worst case :  DM </a:t>
            </a:r>
            <a:r>
              <a:rPr lang="en-US" sz="2100" b="1" dirty="0">
                <a:solidFill>
                  <a:srgbClr val="0000FF"/>
                </a:solidFill>
              </a:rPr>
              <a:t>M</a:t>
            </a:r>
            <a:r>
              <a:rPr lang="en-US" sz="2100" b="1" dirty="0" smtClean="0">
                <a:solidFill>
                  <a:srgbClr val="0000FF"/>
                </a:solidFill>
              </a:rPr>
              <a:t>anages to deliver an update half the sites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Later AE-DM generates O(n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messages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or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sz="2400" b="1" dirty="0" smtClean="0">
                <a:solidFill>
                  <a:srgbClr val="008000"/>
                </a:solidFill>
              </a:rPr>
              <a:t>AE-RM generates O(n) messages</a:t>
            </a:r>
          </a:p>
        </p:txBody>
      </p:sp>
    </p:spTree>
    <p:extLst>
      <p:ext uri="{BB962C8B-B14F-4D97-AF65-F5344CB8AC3E}">
        <p14:creationId xmlns:p14="http://schemas.microsoft.com/office/powerpoint/2010/main" val="225006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we delete?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284733"/>
              </p:ext>
            </p:extLst>
          </p:nvPr>
        </p:nvGraphicFramePr>
        <p:xfrm>
          <a:off x="-1" y="1371600"/>
          <a:ext cx="2600691" cy="188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(GMT)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9134"/>
              </p:ext>
            </p:extLst>
          </p:nvPr>
        </p:nvGraphicFramePr>
        <p:xfrm>
          <a:off x="6867185" y="384850"/>
          <a:ext cx="2600691" cy="146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67873"/>
              </p:ext>
            </p:extLst>
          </p:nvPr>
        </p:nvGraphicFramePr>
        <p:xfrm>
          <a:off x="6867185" y="0"/>
          <a:ext cx="2600691" cy="188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48"/>
                <a:gridCol w="864446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(GMT)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823525" y="2244918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79540" y="4286542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90730" y="4389958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14606" y="2312559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0" idx="2"/>
          </p:cNvCxnSpPr>
          <p:nvPr/>
        </p:nvCxnSpPr>
        <p:spPr>
          <a:xfrm flipV="1">
            <a:off x="3776104" y="2801741"/>
            <a:ext cx="2138502" cy="1009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3776104" y="3008525"/>
            <a:ext cx="1954128" cy="15247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79540" y="3223282"/>
            <a:ext cx="321497" cy="10632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2"/>
          </p:cNvCxnSpPr>
          <p:nvPr/>
        </p:nvCxnSpPr>
        <p:spPr>
          <a:xfrm>
            <a:off x="4532119" y="4879140"/>
            <a:ext cx="10586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3"/>
          </p:cNvCxnSpPr>
          <p:nvPr/>
        </p:nvCxnSpPr>
        <p:spPr>
          <a:xfrm flipV="1">
            <a:off x="4279044" y="3147645"/>
            <a:ext cx="1775064" cy="12912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29563" y="3253518"/>
            <a:ext cx="0" cy="11854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" idx="1"/>
          </p:cNvCxnSpPr>
          <p:nvPr/>
        </p:nvCxnSpPr>
        <p:spPr>
          <a:xfrm>
            <a:off x="2600690" y="1693240"/>
            <a:ext cx="362337" cy="694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" idx="0"/>
          </p:cNvCxnSpPr>
          <p:nvPr/>
        </p:nvCxnSpPr>
        <p:spPr>
          <a:xfrm flipH="1">
            <a:off x="6390896" y="384850"/>
            <a:ext cx="476289" cy="1927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2647" y="43899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07" y="6028296"/>
            <a:ext cx="829704" cy="82970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4322011" y="3206819"/>
            <a:ext cx="1907552" cy="2805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44641" y="5501105"/>
            <a:ext cx="250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Delete my account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44641" y="6483256"/>
            <a:ext cx="64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John</a:t>
            </a:r>
            <a:endParaRPr lang="en-US" b="1" dirty="0"/>
          </a:p>
        </p:txBody>
      </p:sp>
      <p:sp>
        <p:nvSpPr>
          <p:cNvPr id="21" name="Right Arrow 20"/>
          <p:cNvSpPr/>
          <p:nvPr/>
        </p:nvSpPr>
        <p:spPr>
          <a:xfrm>
            <a:off x="3901036" y="2312559"/>
            <a:ext cx="2013569" cy="37526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251991" y="3290923"/>
            <a:ext cx="524113" cy="114801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6147073" y="3290923"/>
            <a:ext cx="524113" cy="124231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16418"/>
              </p:ext>
            </p:extLst>
          </p:nvPr>
        </p:nvGraphicFramePr>
        <p:xfrm>
          <a:off x="332647" y="4601338"/>
          <a:ext cx="2600691" cy="188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(GMT)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31379"/>
              </p:ext>
            </p:extLst>
          </p:nvPr>
        </p:nvGraphicFramePr>
        <p:xfrm>
          <a:off x="6671186" y="3660379"/>
          <a:ext cx="2600691" cy="188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(GMT)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 flipV="1">
            <a:off x="2933338" y="4879140"/>
            <a:ext cx="646202" cy="4891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5"/>
          </p:cNvCxnSpPr>
          <p:nvPr/>
        </p:nvCxnSpPr>
        <p:spPr>
          <a:xfrm rot="16200000" flipH="1">
            <a:off x="6786521" y="4842329"/>
            <a:ext cx="317253" cy="1082681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3475713"/>
            <a:ext cx="468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Resurrection with obsolete DB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5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Death Certificates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12701"/>
              </p:ext>
            </p:extLst>
          </p:nvPr>
        </p:nvGraphicFramePr>
        <p:xfrm>
          <a:off x="-1" y="1371600"/>
          <a:ext cx="2600691" cy="188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08199"/>
              </p:ext>
            </p:extLst>
          </p:nvPr>
        </p:nvGraphicFramePr>
        <p:xfrm>
          <a:off x="6867185" y="384850"/>
          <a:ext cx="2600691" cy="146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86497"/>
              </p:ext>
            </p:extLst>
          </p:nvPr>
        </p:nvGraphicFramePr>
        <p:xfrm>
          <a:off x="6927667" y="31894"/>
          <a:ext cx="2600691" cy="188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48"/>
                <a:gridCol w="864446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(GMT)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823525" y="2244918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579540" y="4286542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5590730" y="4389958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5914606" y="2312559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cxnSp>
        <p:nvCxnSpPr>
          <p:cNvPr id="12" name="Straight Arrow Connector 11"/>
          <p:cNvCxnSpPr>
            <a:endCxn id="10" idx="2"/>
          </p:cNvCxnSpPr>
          <p:nvPr/>
        </p:nvCxnSpPr>
        <p:spPr>
          <a:xfrm flipV="1">
            <a:off x="3776104" y="2801741"/>
            <a:ext cx="2138502" cy="1009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3776104" y="3008525"/>
            <a:ext cx="1954128" cy="15247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79540" y="3223282"/>
            <a:ext cx="321497" cy="10632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2"/>
          </p:cNvCxnSpPr>
          <p:nvPr/>
        </p:nvCxnSpPr>
        <p:spPr>
          <a:xfrm>
            <a:off x="4532119" y="4879140"/>
            <a:ext cx="10586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3"/>
          </p:cNvCxnSpPr>
          <p:nvPr/>
        </p:nvCxnSpPr>
        <p:spPr>
          <a:xfrm flipV="1">
            <a:off x="4279044" y="3147645"/>
            <a:ext cx="1775064" cy="12912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29563" y="3253518"/>
            <a:ext cx="0" cy="11854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" idx="1"/>
          </p:cNvCxnSpPr>
          <p:nvPr/>
        </p:nvCxnSpPr>
        <p:spPr>
          <a:xfrm>
            <a:off x="2600690" y="1693240"/>
            <a:ext cx="362337" cy="694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" idx="0"/>
          </p:cNvCxnSpPr>
          <p:nvPr/>
        </p:nvCxnSpPr>
        <p:spPr>
          <a:xfrm flipH="1">
            <a:off x="6390896" y="1103630"/>
            <a:ext cx="476289" cy="12089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2647" y="43899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07" y="6028296"/>
            <a:ext cx="829704" cy="82970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4322011" y="3206819"/>
            <a:ext cx="1907552" cy="2805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44641" y="5501105"/>
            <a:ext cx="250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Delete my account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44641" y="6483256"/>
            <a:ext cx="64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John</a:t>
            </a:r>
            <a:endParaRPr lang="en-US" b="1" dirty="0"/>
          </a:p>
        </p:txBody>
      </p:sp>
      <p:sp>
        <p:nvSpPr>
          <p:cNvPr id="25" name="Down Arrow 24"/>
          <p:cNvSpPr/>
          <p:nvPr/>
        </p:nvSpPr>
        <p:spPr>
          <a:xfrm>
            <a:off x="3251991" y="3290923"/>
            <a:ext cx="524113" cy="114801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98434"/>
              </p:ext>
            </p:extLst>
          </p:nvPr>
        </p:nvGraphicFramePr>
        <p:xfrm>
          <a:off x="332647" y="4601338"/>
          <a:ext cx="2600691" cy="146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(GMT)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 flipV="1">
            <a:off x="2933338" y="4879140"/>
            <a:ext cx="646202" cy="4891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lded Corner 2"/>
          <p:cNvSpPr/>
          <p:nvPr/>
        </p:nvSpPr>
        <p:spPr>
          <a:xfrm>
            <a:off x="7214951" y="2002379"/>
            <a:ext cx="1349474" cy="1598723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Delete </a:t>
            </a:r>
            <a:endParaRPr lang="en-US" b="1" dirty="0" smtClean="0"/>
          </a:p>
          <a:p>
            <a:pPr algn="ctr"/>
            <a:r>
              <a:rPr lang="en-US" b="1" dirty="0" smtClean="0"/>
              <a:t>John</a:t>
            </a:r>
            <a:r>
              <a:rPr lang="en-US" b="1" dirty="0" smtClean="0"/>
              <a:t>, </a:t>
            </a:r>
            <a:r>
              <a:rPr lang="en-US" b="1" dirty="0" smtClean="0"/>
              <a:t>120</a:t>
            </a:r>
            <a:endParaRPr lang="en-US" b="1" dirty="0"/>
          </a:p>
        </p:txBody>
      </p:sp>
      <p:sp>
        <p:nvSpPr>
          <p:cNvPr id="13" name="Left Arrow 12"/>
          <p:cNvSpPr/>
          <p:nvPr/>
        </p:nvSpPr>
        <p:spPr>
          <a:xfrm>
            <a:off x="3901037" y="2388196"/>
            <a:ext cx="2013569" cy="270087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4" name="Folded Corner 33"/>
          <p:cNvSpPr/>
          <p:nvPr/>
        </p:nvSpPr>
        <p:spPr>
          <a:xfrm>
            <a:off x="295820" y="267970"/>
            <a:ext cx="1345411" cy="110363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Delete</a:t>
            </a:r>
          </a:p>
          <a:p>
            <a:pPr algn="ctr"/>
            <a:r>
              <a:rPr lang="en-US" b="1" dirty="0" smtClean="0"/>
              <a:t>John</a:t>
            </a:r>
            <a:r>
              <a:rPr lang="en-US" b="1" dirty="0" smtClean="0"/>
              <a:t>, </a:t>
            </a:r>
            <a:r>
              <a:rPr lang="en-US" b="1" dirty="0" smtClean="0"/>
              <a:t>120</a:t>
            </a:r>
            <a:endParaRPr lang="en-US" b="1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95534"/>
              </p:ext>
            </p:extLst>
          </p:nvPr>
        </p:nvGraphicFramePr>
        <p:xfrm>
          <a:off x="-1" y="1399502"/>
          <a:ext cx="2600691" cy="146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(GMT)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67185" y="4032220"/>
            <a:ext cx="217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Looks Easy !!!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636" y="3509000"/>
            <a:ext cx="6226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But when do we delete Death Certificates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2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3" grpId="0" animBg="1"/>
      <p:bldP spid="13" grpId="0" animBg="1"/>
      <p:bldP spid="34" grpId="0" animBg="1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Death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/>
              <a:buChar char="o"/>
            </a:pPr>
            <a:r>
              <a:rPr lang="en-US" sz="2600" b="1" dirty="0" smtClean="0"/>
              <a:t>Delete them after 30 days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</a:t>
            </a:r>
            <a:r>
              <a:rPr lang="en-US" sz="2600" b="1" dirty="0" smtClean="0"/>
              <a:t>Still has risk of </a:t>
            </a:r>
            <a:r>
              <a:rPr lang="en-US" sz="2600" b="1" dirty="0" smtClean="0">
                <a:solidFill>
                  <a:srgbClr val="FF0000"/>
                </a:solidFill>
              </a:rPr>
              <a:t>resurrection</a:t>
            </a:r>
          </a:p>
          <a:p>
            <a:pPr>
              <a:buFont typeface="Courier New"/>
              <a:buChar char="o"/>
            </a:pPr>
            <a:r>
              <a:rPr lang="en-US" sz="2600" b="1" dirty="0" smtClean="0"/>
              <a:t>Sarin and Lynch propose Chandy-Lamport snapshot algorithm</a:t>
            </a:r>
          </a:p>
          <a:p>
            <a:pPr marL="0" indent="0">
              <a:buNone/>
            </a:pPr>
            <a:r>
              <a:rPr lang="en-US" b="1" dirty="0" smtClean="0"/>
              <a:t>            </a:t>
            </a:r>
            <a:r>
              <a:rPr lang="en-US" sz="2600" b="1" dirty="0" smtClean="0"/>
              <a:t> Records </a:t>
            </a:r>
            <a:r>
              <a:rPr lang="en-US" sz="2600" b="1" dirty="0" smtClean="0">
                <a:solidFill>
                  <a:srgbClr val="0000FF"/>
                </a:solidFill>
              </a:rPr>
              <a:t>Application </a:t>
            </a:r>
            <a:r>
              <a:rPr lang="en-US" sz="2600" b="1" dirty="0" smtClean="0"/>
              <a:t>messages when sees </a:t>
            </a:r>
            <a:r>
              <a:rPr lang="en-US" sz="2600" b="1" dirty="0" smtClean="0">
                <a:solidFill>
                  <a:srgbClr val="0000FF"/>
                </a:solidFill>
              </a:rPr>
              <a:t>duplicate       	Marker</a:t>
            </a:r>
            <a:r>
              <a:rPr lang="en-US" sz="2600" b="1" dirty="0" smtClean="0"/>
              <a:t> messages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</a:t>
            </a:r>
            <a:r>
              <a:rPr lang="en-US" b="1" dirty="0" smtClean="0">
                <a:solidFill>
                  <a:srgbClr val="008000"/>
                </a:solidFill>
              </a:rPr>
              <a:t>Snapshot </a:t>
            </a:r>
            <a:r>
              <a:rPr lang="en-US" b="1" dirty="0" smtClean="0"/>
              <a:t>ensures Death certificate received at all sites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</a:t>
            </a:r>
            <a:r>
              <a:rPr lang="en-US" sz="2600" b="1" dirty="0" smtClean="0"/>
              <a:t>But </a:t>
            </a:r>
            <a:r>
              <a:rPr lang="en-US" sz="2600" b="1" dirty="0" smtClean="0"/>
              <a:t>what when site </a:t>
            </a:r>
            <a:r>
              <a:rPr lang="en-US" sz="2600" b="1" dirty="0" smtClean="0">
                <a:solidFill>
                  <a:srgbClr val="FF0000"/>
                </a:solidFill>
              </a:rPr>
              <a:t>permanently fails?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7945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Dormant Death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/>
              <a:buChar char="o"/>
            </a:pPr>
            <a:r>
              <a:rPr lang="en-US" sz="2800" b="1" dirty="0" smtClean="0"/>
              <a:t>Delete </a:t>
            </a:r>
            <a:r>
              <a:rPr lang="en-US" sz="2800" b="1" dirty="0"/>
              <a:t>death certificates at most </a:t>
            </a:r>
            <a:r>
              <a:rPr lang="en-US" sz="2800" b="1" dirty="0" smtClean="0"/>
              <a:t>sites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sz="2800" b="1" dirty="0" smtClean="0"/>
              <a:t>-But </a:t>
            </a:r>
            <a:r>
              <a:rPr lang="en-US" sz="2800" b="1" dirty="0"/>
              <a:t>retain </a:t>
            </a:r>
            <a:r>
              <a:rPr lang="en-US" sz="2800" b="1" dirty="0">
                <a:solidFill>
                  <a:srgbClr val="008000"/>
                </a:solidFill>
              </a:rPr>
              <a:t>Dormant</a:t>
            </a:r>
            <a:r>
              <a:rPr lang="en-US" sz="2800" b="1" dirty="0"/>
              <a:t> death certificates at some </a:t>
            </a:r>
            <a:r>
              <a:rPr lang="en-US" sz="2800" b="1" dirty="0">
                <a:solidFill>
                  <a:srgbClr val="008000"/>
                </a:solidFill>
              </a:rPr>
              <a:t>retention</a:t>
            </a:r>
            <a:r>
              <a:rPr lang="en-US" sz="2800" b="1" dirty="0"/>
              <a:t> </a:t>
            </a:r>
            <a:r>
              <a:rPr lang="en-US" sz="2800" b="1" dirty="0" smtClean="0"/>
              <a:t>sites “</a:t>
            </a:r>
            <a:r>
              <a:rPr lang="en-US" sz="2800" b="1" dirty="0" smtClean="0">
                <a:solidFill>
                  <a:srgbClr val="008000"/>
                </a:solidFill>
              </a:rPr>
              <a:t>r</a:t>
            </a:r>
            <a:r>
              <a:rPr lang="en-US" sz="2800" b="1" dirty="0" smtClean="0"/>
              <a:t>”</a:t>
            </a:r>
            <a:endParaRPr lang="en-US" sz="2800" b="1" dirty="0"/>
          </a:p>
          <a:p>
            <a:pPr>
              <a:buFont typeface="Courier New"/>
              <a:buChar char="o"/>
            </a:pPr>
            <a:r>
              <a:rPr lang="en-US" sz="2800" b="1" dirty="0"/>
              <a:t>O</a:t>
            </a:r>
            <a:r>
              <a:rPr lang="en-US" sz="2800" b="1" dirty="0" smtClean="0"/>
              <a:t>bsolete </a:t>
            </a:r>
            <a:r>
              <a:rPr lang="en-US" sz="2800" b="1" dirty="0"/>
              <a:t>update encounters Dormant </a:t>
            </a:r>
            <a:r>
              <a:rPr lang="en-US" sz="2800" b="1" dirty="0" smtClean="0"/>
              <a:t>certificate</a:t>
            </a:r>
            <a:r>
              <a:rPr lang="en-US" sz="2800" b="1" dirty="0"/>
              <a:t>  </a:t>
            </a:r>
            <a:r>
              <a:rPr lang="en-US" sz="2800" b="1" dirty="0" smtClean="0"/>
              <a:t>          	</a:t>
            </a:r>
            <a:r>
              <a:rPr lang="en-US" sz="2800" b="1" dirty="0" smtClean="0">
                <a:solidFill>
                  <a:srgbClr val="0000FF"/>
                </a:solidFill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</a:rPr>
              <a:t>ctivate</a:t>
            </a:r>
            <a:r>
              <a:rPr lang="en-US" sz="2800" b="1" dirty="0" smtClean="0"/>
              <a:t> </a:t>
            </a:r>
            <a:r>
              <a:rPr lang="en-US" sz="2800" b="1" dirty="0"/>
              <a:t>Death </a:t>
            </a:r>
            <a:r>
              <a:rPr lang="en-US" sz="2800" b="1" dirty="0" smtClean="0"/>
              <a:t>certificate</a:t>
            </a:r>
          </a:p>
          <a:p>
            <a:pPr marL="0" indent="0">
              <a:buNone/>
            </a:pPr>
            <a:r>
              <a:rPr lang="en-US" b="1" dirty="0" smtClean="0"/>
              <a:t>           </a:t>
            </a:r>
            <a:r>
              <a:rPr lang="en-US" b="1" dirty="0" smtClean="0"/>
              <a:t>        </a:t>
            </a:r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rgbClr val="008000"/>
                </a:solidFill>
              </a:rPr>
              <a:t>Original</a:t>
            </a:r>
            <a:r>
              <a:rPr lang="en-US" sz="2800" b="1" dirty="0" smtClean="0"/>
              <a:t> timestamp, </a:t>
            </a:r>
            <a:r>
              <a:rPr lang="en-US" sz="2800" b="1" dirty="0" smtClean="0">
                <a:solidFill>
                  <a:srgbClr val="0000FF"/>
                </a:solidFill>
              </a:rPr>
              <a:t>Activation</a:t>
            </a:r>
            <a:r>
              <a:rPr lang="en-US" sz="2800" b="1" dirty="0" smtClean="0"/>
              <a:t> timestamp</a:t>
            </a:r>
            <a:endParaRPr lang="en-US" sz="2800" b="1" dirty="0"/>
          </a:p>
          <a:p>
            <a:pPr>
              <a:buFont typeface="Courier New"/>
              <a:buChar char="o"/>
            </a:pPr>
            <a:r>
              <a:rPr lang="en-US" sz="2700" b="1" dirty="0" smtClean="0"/>
              <a:t>Much </a:t>
            </a:r>
            <a:r>
              <a:rPr lang="en-US" sz="2700" b="1" dirty="0"/>
              <a:t>larger threshold for Dormant Death </a:t>
            </a:r>
            <a:r>
              <a:rPr lang="en-US" sz="2700" b="1" dirty="0" smtClean="0"/>
              <a:t>Certificates</a:t>
            </a:r>
          </a:p>
          <a:p>
            <a:pPr>
              <a:buFont typeface="Courier New"/>
              <a:buChar char="o"/>
            </a:pPr>
            <a:r>
              <a:rPr lang="en-US" sz="2600" b="1" dirty="0" smtClean="0"/>
              <a:t>But lost due to permanent server </a:t>
            </a:r>
            <a:r>
              <a:rPr lang="en-US" sz="2600" b="1" dirty="0" smtClean="0">
                <a:solidFill>
                  <a:srgbClr val="FF0000"/>
                </a:solidFill>
              </a:rPr>
              <a:t>failures</a:t>
            </a:r>
          </a:p>
          <a:p>
            <a:pPr marL="0" indent="0">
              <a:buNone/>
            </a:pPr>
            <a:r>
              <a:rPr lang="en-US" b="1" dirty="0" smtClean="0"/>
              <a:t>         </a:t>
            </a:r>
            <a:r>
              <a:rPr lang="en-US" sz="3100" b="1" dirty="0" smtClean="0"/>
              <a:t>   </a:t>
            </a:r>
            <a:r>
              <a:rPr lang="en-US" sz="3100" b="1" dirty="0" smtClean="0">
                <a:solidFill>
                  <a:srgbClr val="FF0000"/>
                </a:solidFill>
              </a:rPr>
              <a:t>p</a:t>
            </a:r>
            <a:r>
              <a:rPr lang="en-US" sz="3100" b="1" baseline="-25000" dirty="0" smtClean="0">
                <a:solidFill>
                  <a:srgbClr val="FF0000"/>
                </a:solidFill>
              </a:rPr>
              <a:t>fail</a:t>
            </a:r>
            <a:r>
              <a:rPr lang="en-US" sz="3100" b="1" dirty="0" smtClean="0">
                <a:solidFill>
                  <a:srgbClr val="FF0000"/>
                </a:solidFill>
              </a:rPr>
              <a:t>= 2</a:t>
            </a:r>
            <a:r>
              <a:rPr lang="en-US" sz="3100" b="1" baseline="30000" dirty="0" smtClean="0">
                <a:solidFill>
                  <a:srgbClr val="FF0000"/>
                </a:solidFill>
              </a:rPr>
              <a:t>-r</a:t>
            </a:r>
          </a:p>
          <a:p>
            <a:pPr>
              <a:buFont typeface="Courier New"/>
              <a:buChar char="o"/>
            </a:pPr>
            <a:endParaRPr lang="en-US" b="1" dirty="0" smtClean="0"/>
          </a:p>
          <a:p>
            <a:pPr>
              <a:buFont typeface="Courier New"/>
              <a:buChar char="o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581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/>
              <a:buChar char="o"/>
            </a:pPr>
            <a:r>
              <a:rPr lang="en-US" sz="2600" b="1" dirty="0" smtClean="0"/>
              <a:t>Saves significant amount of traffic</a:t>
            </a:r>
          </a:p>
          <a:p>
            <a:pPr>
              <a:buFont typeface="Courier New"/>
              <a:buChar char="o"/>
            </a:pPr>
            <a:r>
              <a:rPr lang="en-US" sz="2600" b="1" dirty="0"/>
              <a:t> </a:t>
            </a:r>
            <a:r>
              <a:rPr lang="en-US" sz="2600" b="1" dirty="0" smtClean="0"/>
              <a:t>probability of connecting site at distance d= d</a:t>
            </a:r>
            <a:r>
              <a:rPr lang="en-US" sz="2600" b="1" baseline="30000" dirty="0" smtClean="0"/>
              <a:t>-a</a:t>
            </a:r>
            <a:r>
              <a:rPr lang="en-US" sz="2600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         </a:t>
            </a:r>
            <a:r>
              <a:rPr lang="en-US" sz="2000" b="1" dirty="0" smtClean="0"/>
              <a:t> </a:t>
            </a:r>
            <a:r>
              <a:rPr lang="en-US" sz="2200" b="1" dirty="0" smtClean="0"/>
              <a:t> </a:t>
            </a:r>
            <a:r>
              <a:rPr lang="en-US" b="1" dirty="0" smtClean="0"/>
              <a:t>when a = 2 ; </a:t>
            </a:r>
            <a:r>
              <a:rPr lang="en-US" b="1" dirty="0" smtClean="0">
                <a:solidFill>
                  <a:srgbClr val="008000"/>
                </a:solidFill>
              </a:rPr>
              <a:t>convergence </a:t>
            </a:r>
            <a:r>
              <a:rPr lang="en-US" b="1" dirty="0" smtClean="0"/>
              <a:t>is polynomial in </a:t>
            </a:r>
            <a:r>
              <a:rPr lang="en-US" b="1" dirty="0" smtClean="0">
                <a:solidFill>
                  <a:srgbClr val="008000"/>
                </a:solidFill>
              </a:rPr>
              <a:t>log 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          </a:t>
            </a:r>
            <a:r>
              <a:rPr lang="en-US" b="1" dirty="0" smtClean="0"/>
              <a:t>Generalized for CIN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with distribution</a:t>
            </a:r>
            <a:r>
              <a:rPr lang="en-US" b="1" dirty="0" smtClean="0">
                <a:solidFill>
                  <a:srgbClr val="008000"/>
                </a:solidFill>
              </a:rPr>
              <a:t> d</a:t>
            </a:r>
            <a:r>
              <a:rPr lang="en-US" b="1" baseline="30000" dirty="0" smtClean="0">
                <a:solidFill>
                  <a:srgbClr val="008000"/>
                </a:solidFill>
              </a:rPr>
              <a:t>-2D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b="1" dirty="0" smtClean="0">
                <a:solidFill>
                  <a:srgbClr val="FF0000"/>
                </a:solidFill>
              </a:rPr>
              <a:t>  dependent on dimension of mesh ‘D’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Courier New"/>
              <a:buChar char="o"/>
            </a:pPr>
            <a:r>
              <a:rPr lang="en-US" sz="2600" b="1" dirty="0" smtClean="0">
                <a:solidFill>
                  <a:srgbClr val="000000"/>
                </a:solidFill>
              </a:rPr>
              <a:t> Q</a:t>
            </a:r>
            <a:r>
              <a:rPr lang="en-US" sz="2600" b="1" baseline="-25000" dirty="0" smtClean="0">
                <a:solidFill>
                  <a:srgbClr val="000000"/>
                </a:solidFill>
              </a:rPr>
              <a:t>s</a:t>
            </a:r>
            <a:r>
              <a:rPr lang="en-US" sz="2600" b="1" dirty="0" smtClean="0">
                <a:solidFill>
                  <a:srgbClr val="000000"/>
                </a:solidFill>
              </a:rPr>
              <a:t>(d)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</a:rPr>
              <a:t>= sites at distance d or less from 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           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rbitrary network</a:t>
            </a:r>
            <a:r>
              <a:rPr lang="en-US" b="1" dirty="0" smtClean="0">
                <a:solidFill>
                  <a:srgbClr val="000000"/>
                </a:solidFill>
              </a:rPr>
              <a:t>   </a:t>
            </a:r>
            <a:r>
              <a:rPr lang="en-US" sz="3800" b="1" dirty="0" smtClean="0">
                <a:solidFill>
                  <a:srgbClr val="008000"/>
                </a:solidFill>
              </a:rPr>
              <a:t>Best Scaling</a:t>
            </a:r>
            <a:r>
              <a:rPr lang="en-US" sz="2800" b="1" baseline="30000" dirty="0" smtClean="0">
                <a:solidFill>
                  <a:srgbClr val="008000"/>
                </a:solidFill>
              </a:rPr>
              <a:t>	</a:t>
            </a:r>
          </a:p>
          <a:p>
            <a:pPr marL="0" indent="0">
              <a:buNone/>
            </a:pPr>
            <a:endParaRPr lang="en-US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5132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08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Spatial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Courier New"/>
              <a:buChar char="o"/>
            </a:pPr>
            <a:r>
              <a:rPr lang="en-US" sz="3100" b="1" dirty="0" smtClean="0"/>
              <a:t>Anti-Entropy</a:t>
            </a:r>
          </a:p>
          <a:p>
            <a:pPr marL="0" indent="0">
              <a:buNone/>
            </a:pPr>
            <a:r>
              <a:rPr lang="en-US" b="1" dirty="0" smtClean="0"/>
              <a:t>         </a:t>
            </a:r>
            <a:r>
              <a:rPr lang="en-US" b="1" dirty="0" smtClean="0"/>
              <a:t> </a:t>
            </a:r>
            <a:r>
              <a:rPr lang="en-US" sz="3100" b="1" dirty="0" smtClean="0"/>
              <a:t>Uniform </a:t>
            </a:r>
            <a:r>
              <a:rPr lang="en-US" sz="3100" b="1" dirty="0" smtClean="0"/>
              <a:t>distribution  ≈ </a:t>
            </a:r>
            <a:r>
              <a:rPr lang="en-US" sz="3100" b="1" dirty="0" smtClean="0">
                <a:solidFill>
                  <a:srgbClr val="FF0000"/>
                </a:solidFill>
              </a:rPr>
              <a:t>80</a:t>
            </a:r>
            <a:r>
              <a:rPr lang="en-US" sz="3100" b="1" dirty="0" smtClean="0"/>
              <a:t> </a:t>
            </a:r>
            <a:r>
              <a:rPr lang="en-US" sz="3100" b="1" dirty="0" smtClean="0"/>
              <a:t>conversations </a:t>
            </a:r>
            <a:r>
              <a:rPr lang="en-US" sz="3100" b="1" dirty="0" smtClean="0"/>
              <a:t>on </a:t>
            </a:r>
            <a:r>
              <a:rPr lang="en-US" sz="3100" b="1" dirty="0" smtClean="0">
                <a:solidFill>
                  <a:srgbClr val="FF0000"/>
                </a:solidFill>
              </a:rPr>
              <a:t>critical </a:t>
            </a:r>
            <a:r>
              <a:rPr lang="en-US" sz="3100" b="1" dirty="0" smtClean="0">
                <a:solidFill>
                  <a:srgbClr val="FF0000"/>
                </a:solidFill>
              </a:rPr>
              <a:t>links</a:t>
            </a:r>
            <a:endParaRPr lang="en-US" sz="3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       </a:t>
            </a:r>
            <a:r>
              <a:rPr lang="en-US" sz="3100" b="1" dirty="0" smtClean="0"/>
              <a:t>Expected </a:t>
            </a:r>
            <a:r>
              <a:rPr lang="en-US" sz="3100" b="1" dirty="0" smtClean="0"/>
              <a:t>traffic </a:t>
            </a:r>
            <a:r>
              <a:rPr lang="en-US" sz="3100" b="1" dirty="0" smtClean="0">
                <a:solidFill>
                  <a:srgbClr val="0000FF"/>
                </a:solidFill>
              </a:rPr>
              <a:t>per link per cycle</a:t>
            </a:r>
            <a:r>
              <a:rPr lang="en-US" sz="3100" b="1" dirty="0" smtClean="0"/>
              <a:t> &lt; </a:t>
            </a:r>
            <a:r>
              <a:rPr lang="en-US" sz="3100" b="1" dirty="0" smtClean="0">
                <a:solidFill>
                  <a:srgbClr val="0000FF"/>
                </a:solidFill>
              </a:rPr>
              <a:t>6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smtClean="0"/>
              <a:t>conversations</a:t>
            </a:r>
            <a:endParaRPr lang="en-US" sz="3100" b="1" dirty="0" smtClean="0"/>
          </a:p>
          <a:p>
            <a:pPr marL="0" indent="0">
              <a:buNone/>
            </a:pPr>
            <a:r>
              <a:rPr lang="en-US" sz="3100" b="1" dirty="0" smtClean="0"/>
              <a:t>        </a:t>
            </a:r>
            <a:r>
              <a:rPr lang="en-US" sz="3100" b="1" dirty="0" smtClean="0"/>
              <a:t>Q</a:t>
            </a:r>
            <a:r>
              <a:rPr lang="en-US" sz="3100" b="1" baseline="-25000" dirty="0" smtClean="0"/>
              <a:t>s</a:t>
            </a:r>
            <a:r>
              <a:rPr lang="en-US" sz="3100" b="1" dirty="0" smtClean="0"/>
              <a:t>(d) adapts well to “</a:t>
            </a:r>
            <a:r>
              <a:rPr lang="en-US" sz="3100" b="1" dirty="0" smtClean="0">
                <a:solidFill>
                  <a:srgbClr val="008000"/>
                </a:solidFill>
              </a:rPr>
              <a:t>local dimension</a:t>
            </a:r>
            <a:r>
              <a:rPr lang="en-US" sz="3100" b="1" dirty="0" smtClean="0"/>
              <a:t>”</a:t>
            </a:r>
          </a:p>
          <a:p>
            <a:pPr>
              <a:buFont typeface="Courier New"/>
              <a:buChar char="o"/>
            </a:pPr>
            <a:r>
              <a:rPr lang="en-US" sz="3400" b="1" dirty="0" smtClean="0"/>
              <a:t>Rumor Mongering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</a:t>
            </a:r>
            <a:r>
              <a:rPr lang="en-US" sz="3200" b="1" dirty="0" smtClean="0"/>
              <a:t>Making it less sensitive for  sudden increases in  </a:t>
            </a:r>
            <a:r>
              <a:rPr lang="en-US" sz="3200" b="1" dirty="0"/>
              <a:t>Q</a:t>
            </a:r>
            <a:r>
              <a:rPr lang="en-US" sz="3200" b="1" baseline="-25000" dirty="0"/>
              <a:t>s</a:t>
            </a:r>
            <a:r>
              <a:rPr lang="en-US" sz="3200" b="1" dirty="0"/>
              <a:t>(d</a:t>
            </a:r>
            <a:r>
              <a:rPr lang="en-US" sz="3200" b="1" dirty="0" smtClean="0"/>
              <a:t>)</a:t>
            </a:r>
          </a:p>
          <a:p>
            <a:pPr marL="0" indent="0">
              <a:buNone/>
            </a:pPr>
            <a:r>
              <a:rPr lang="en-US" sz="3200" b="1" dirty="0" smtClean="0"/>
              <a:t>       </a:t>
            </a:r>
            <a:r>
              <a:rPr lang="en-US" sz="3200" b="1" dirty="0"/>
              <a:t> </a:t>
            </a:r>
            <a:r>
              <a:rPr lang="en-US" sz="3200" b="1" dirty="0" smtClean="0"/>
              <a:t>Each </a:t>
            </a:r>
            <a:r>
              <a:rPr lang="en-US" sz="3200" b="1" dirty="0" smtClean="0"/>
              <a:t>site s builds a list of sites sorted by distance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</a:t>
            </a:r>
            <a:r>
              <a:rPr lang="en-US" sz="3200" b="1" dirty="0" smtClean="0"/>
              <a:t>  For </a:t>
            </a:r>
            <a:r>
              <a:rPr lang="en-US" sz="3200" b="1" dirty="0" smtClean="0"/>
              <a:t>a = 2 again complexity is O(</a:t>
            </a:r>
            <a:r>
              <a:rPr lang="en-US" sz="3200" b="1" dirty="0" smtClean="0">
                <a:solidFill>
                  <a:srgbClr val="008000"/>
                </a:solidFill>
              </a:rPr>
              <a:t>d</a:t>
            </a:r>
            <a:r>
              <a:rPr lang="en-US" sz="3200" b="1" baseline="30000" dirty="0" smtClean="0">
                <a:solidFill>
                  <a:srgbClr val="008000"/>
                </a:solidFill>
              </a:rPr>
              <a:t>-2d</a:t>
            </a:r>
            <a:r>
              <a:rPr lang="en-US" sz="3200" b="1" dirty="0" smtClean="0"/>
              <a:t>)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7992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Simulation Results: AE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30956"/>
              </p:ext>
            </p:extLst>
          </p:nvPr>
        </p:nvGraphicFramePr>
        <p:xfrm>
          <a:off x="-2" y="1727884"/>
          <a:ext cx="453324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080"/>
                <a:gridCol w="1187279"/>
                <a:gridCol w="1834882"/>
              </a:tblGrid>
              <a:tr h="378094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9000" dirty="0" smtClean="0"/>
                        <a:t>last </a:t>
                      </a:r>
                      <a:r>
                        <a:rPr lang="en-US" dirty="0" smtClean="0"/>
                        <a:t> |  t</a:t>
                      </a:r>
                      <a:r>
                        <a:rPr lang="en-US" baseline="-29000" dirty="0" smtClean="0"/>
                        <a:t>ave</a:t>
                      </a:r>
                      <a:endParaRPr lang="en-US" baseline="-29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 Traffic</a:t>
                      </a:r>
                    </a:p>
                    <a:p>
                      <a:r>
                        <a:rPr lang="en-US" dirty="0" smtClean="0"/>
                        <a:t>Avg | Critical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7.81   5.27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5.87    75.74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= 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10.04 6.29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2.00    11.19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= 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10.31  6.39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1.93     8.77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= 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10.94 6.70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1.71     5.72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11.97  7.21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1.52     3.74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= 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13.32</a:t>
                      </a:r>
                      <a:r>
                        <a:rPr lang="en-US" baseline="0" dirty="0" smtClean="0"/>
                        <a:t>  7.76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1.36     2.38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84151"/>
              </p:ext>
            </p:extLst>
          </p:nvPr>
        </p:nvGraphicFramePr>
        <p:xfrm>
          <a:off x="4666135" y="1727884"/>
          <a:ext cx="468090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300"/>
                <a:gridCol w="1225952"/>
                <a:gridCol w="1894649"/>
              </a:tblGrid>
              <a:tr h="378094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9000" dirty="0" smtClean="0"/>
                        <a:t>last</a:t>
                      </a:r>
                      <a:r>
                        <a:rPr lang="en-US" dirty="0" smtClean="0"/>
                        <a:t> | t</a:t>
                      </a:r>
                      <a:r>
                        <a:rPr lang="en-US" baseline="-29000" dirty="0" smtClean="0"/>
                        <a:t>ave</a:t>
                      </a:r>
                      <a:endParaRPr lang="en-US" baseline="-29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 Traffic</a:t>
                      </a:r>
                    </a:p>
                    <a:p>
                      <a:r>
                        <a:rPr lang="en-US" dirty="0" smtClean="0"/>
                        <a:t>Avg | Critical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11.00  6.97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3.71    47.54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= 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16.89</a:t>
                      </a:r>
                      <a:r>
                        <a:rPr lang="en-US" baseline="0" dirty="0" smtClean="0"/>
                        <a:t>  9.92</a:t>
                      </a:r>
                      <a:r>
                        <a:rPr lang="en-US" dirty="0" smtClean="0"/>
                        <a:t>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1.14     6.39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= 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17.34 10.15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1.08     4.68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= 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19.06 11.06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0.94     2.90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= 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21.46 12.37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0.82     1.68    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= 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24.64</a:t>
                      </a:r>
                      <a:r>
                        <a:rPr lang="en-US" baseline="0" dirty="0" smtClean="0"/>
                        <a:t> 14.14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0.72     0.94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6066" y="1329015"/>
            <a:ext cx="318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Push-Pull, No Connection limit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4419" y="1296749"/>
            <a:ext cx="300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Push-Pull, Connection limit 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2235" y="4681405"/>
            <a:ext cx="479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Increase</a:t>
            </a:r>
            <a:r>
              <a:rPr lang="en-US" sz="2400" b="1" dirty="0" smtClean="0"/>
              <a:t> in convergence &lt; factor of 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142197"/>
            <a:ext cx="5090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Decrease</a:t>
            </a:r>
            <a:r>
              <a:rPr lang="en-US" sz="2400" b="1" dirty="0" smtClean="0"/>
              <a:t> in Average traffic ≈ factor of 4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26361" y="5146652"/>
            <a:ext cx="291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Frequent anti-entropy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235" y="5511529"/>
            <a:ext cx="8695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Massive</a:t>
            </a:r>
            <a:r>
              <a:rPr lang="en-US" b="1" dirty="0" smtClean="0"/>
              <a:t> </a:t>
            </a:r>
            <a:r>
              <a:rPr lang="en-US" sz="2100" b="1" dirty="0" smtClean="0">
                <a:solidFill>
                  <a:srgbClr val="008000"/>
                </a:solidFill>
              </a:rPr>
              <a:t>decrease</a:t>
            </a:r>
            <a:r>
              <a:rPr lang="en-US" sz="2100" b="1" dirty="0" smtClean="0"/>
              <a:t> in compare traffic for transatlantic links &gt; factor of 30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565222" y="2392454"/>
            <a:ext cx="575884" cy="2200550"/>
          </a:xfrm>
          <a:prstGeom prst="rect">
            <a:avLst/>
          </a:prstGeom>
          <a:noFill/>
          <a:ln>
            <a:solidFill>
              <a:srgbClr val="FF0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Rectangle 14"/>
          <p:cNvSpPr/>
          <p:nvPr/>
        </p:nvSpPr>
        <p:spPr>
          <a:xfrm>
            <a:off x="2741275" y="2392454"/>
            <a:ext cx="575884" cy="220055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 15"/>
          <p:cNvSpPr/>
          <p:nvPr/>
        </p:nvSpPr>
        <p:spPr>
          <a:xfrm>
            <a:off x="3435289" y="2392454"/>
            <a:ext cx="743560" cy="220055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-12249" y="6167019"/>
            <a:ext cx="9090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Connection limit </a:t>
            </a:r>
            <a:r>
              <a:rPr lang="en-US" sz="2000" b="1" dirty="0" smtClean="0">
                <a:solidFill>
                  <a:srgbClr val="008000"/>
                </a:solidFill>
              </a:rPr>
              <a:t>reduces</a:t>
            </a:r>
            <a:r>
              <a:rPr lang="en-US" sz="2000" b="1" dirty="0" smtClean="0"/>
              <a:t> the compare traffic/cycle but </a:t>
            </a:r>
            <a:r>
              <a:rPr lang="en-US" sz="2000" b="1" dirty="0" smtClean="0">
                <a:solidFill>
                  <a:srgbClr val="FF0000"/>
                </a:solidFill>
              </a:rPr>
              <a:t>increases</a:t>
            </a:r>
            <a:r>
              <a:rPr lang="en-US" sz="2000" b="1" dirty="0" smtClean="0"/>
              <a:t> the number of cycles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7484453" y="2392454"/>
            <a:ext cx="1242400" cy="220055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Rectangle 18"/>
          <p:cNvSpPr/>
          <p:nvPr/>
        </p:nvSpPr>
        <p:spPr>
          <a:xfrm>
            <a:off x="6231357" y="2352867"/>
            <a:ext cx="1107149" cy="2240137"/>
          </a:xfrm>
          <a:prstGeom prst="rect">
            <a:avLst/>
          </a:prstGeom>
          <a:noFill/>
          <a:ln>
            <a:solidFill>
              <a:srgbClr val="FF0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Rectangle 2"/>
          <p:cNvSpPr/>
          <p:nvPr/>
        </p:nvSpPr>
        <p:spPr>
          <a:xfrm>
            <a:off x="-12249" y="2392454"/>
            <a:ext cx="1438557" cy="36195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4666135" y="2352867"/>
            <a:ext cx="1565222" cy="4015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554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Replicated Databases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sz="2600" b="1" dirty="0" smtClean="0">
                <a:solidFill>
                  <a:srgbClr val="008000"/>
                </a:solidFill>
              </a:rPr>
              <a:t>Availability</a:t>
            </a:r>
            <a:r>
              <a:rPr lang="en-US" sz="2600" b="1" dirty="0" smtClean="0">
                <a:solidFill>
                  <a:srgbClr val="008000"/>
                </a:solidFill>
              </a:rPr>
              <a:t>, Fault – tolerant, Faster reads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Consistency</a:t>
            </a:r>
            <a:endParaRPr lang="en-US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          </a:t>
            </a:r>
            <a:r>
              <a:rPr lang="en-US" sz="3500" b="1" dirty="0" smtClean="0">
                <a:solidFill>
                  <a:srgbClr val="0000FF"/>
                </a:solidFill>
              </a:rPr>
              <a:t>Eventual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Consistency : Epidemic Algorithms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</a:t>
            </a:r>
            <a:r>
              <a:rPr lang="en-US" b="1" dirty="0" smtClean="0">
                <a:solidFill>
                  <a:srgbClr val="008000"/>
                </a:solidFill>
              </a:rPr>
              <a:t>  </a:t>
            </a:r>
            <a:r>
              <a:rPr lang="en-US" sz="2600" b="1" dirty="0" smtClean="0">
                <a:solidFill>
                  <a:srgbClr val="008000"/>
                </a:solidFill>
              </a:rPr>
              <a:t>Faster reads, writes</a:t>
            </a:r>
            <a:endParaRPr lang="en-US" sz="2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7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Simulation Results: RM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885797"/>
              </p:ext>
            </p:extLst>
          </p:nvPr>
        </p:nvGraphicFramePr>
        <p:xfrm>
          <a:off x="180885" y="1735138"/>
          <a:ext cx="896311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157"/>
                <a:gridCol w="1122235"/>
                <a:gridCol w="1963912"/>
                <a:gridCol w="2244470"/>
                <a:gridCol w="21263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t</a:t>
                      </a:r>
                      <a:r>
                        <a:rPr lang="en-US" sz="2400" baseline="-29000" dirty="0" smtClean="0"/>
                        <a:t>last</a:t>
                      </a:r>
                      <a:r>
                        <a:rPr lang="en-US" sz="2400" dirty="0" smtClean="0"/>
                        <a:t>  |</a:t>
                      </a:r>
                      <a:r>
                        <a:rPr lang="en-US" sz="2400" baseline="0" dirty="0" smtClean="0"/>
                        <a:t>  t</a:t>
                      </a:r>
                      <a:r>
                        <a:rPr lang="en-US" sz="2400" baseline="-29000" dirty="0" smtClean="0"/>
                        <a:t>ave</a:t>
                      </a:r>
                      <a:endParaRPr lang="en-US" sz="2400" baseline="-29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</a:t>
                      </a:r>
                      <a:r>
                        <a:rPr lang="en-US" baseline="0" dirty="0" smtClean="0"/>
                        <a:t> traffic</a:t>
                      </a:r>
                    </a:p>
                    <a:p>
                      <a:r>
                        <a:rPr lang="en-US" baseline="0" dirty="0" smtClean="0"/>
                        <a:t>Avg      |  Bushey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 traffic</a:t>
                      </a:r>
                    </a:p>
                    <a:p>
                      <a:r>
                        <a:rPr lang="en-US" dirty="0" smtClean="0"/>
                        <a:t>Avg      |   Bushey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7.83       5.32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8.87       114.0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5.84       75.87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= 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10.14     6.33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3.20       18.0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2.60       17.25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= 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10.27     6.31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2.86       13.0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2.49       14.05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= 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11.24     6.90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2.94       9.80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2.27       10.54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12.04     7.24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2.40       5.91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2.08       7.69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= 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13.00</a:t>
                      </a:r>
                      <a:r>
                        <a:rPr lang="en-US" baseline="0" dirty="0" smtClean="0"/>
                        <a:t>     7.74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1.00       3.44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1.90        5.94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4664" y="4770141"/>
            <a:ext cx="661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Feedback, Counter, Push-Pull, No connection limit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0792" y="5225779"/>
            <a:ext cx="5032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With increase in “a”, k increases gradually  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33398" y="5175794"/>
            <a:ext cx="360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Convergence time </a:t>
            </a:r>
            <a:r>
              <a:rPr lang="en-US" sz="2400" b="1" dirty="0" smtClean="0">
                <a:solidFill>
                  <a:srgbClr val="FF0000"/>
                </a:solidFill>
              </a:rPr>
              <a:t>increases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3694" y="5613154"/>
            <a:ext cx="5090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Decrease</a:t>
            </a:r>
            <a:r>
              <a:rPr lang="en-US" sz="2400" b="1" dirty="0" smtClean="0"/>
              <a:t> in Average traffic ≈ factor of 3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4526" y="5938050"/>
            <a:ext cx="9348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Massive</a:t>
            </a:r>
            <a:r>
              <a:rPr lang="en-US" b="1" dirty="0" smtClean="0"/>
              <a:t> </a:t>
            </a:r>
            <a:r>
              <a:rPr lang="en-US" sz="2300" b="1" dirty="0" smtClean="0">
                <a:solidFill>
                  <a:srgbClr val="008000"/>
                </a:solidFill>
              </a:rPr>
              <a:t>decrease</a:t>
            </a:r>
            <a:r>
              <a:rPr lang="en-US" sz="2300" b="1" dirty="0" smtClean="0"/>
              <a:t> in compare traffic for transatlantic links &gt; factor of 30 </a:t>
            </a:r>
            <a:endParaRPr lang="en-US" sz="2300" b="1" dirty="0"/>
          </a:p>
        </p:txBody>
      </p:sp>
      <p:sp>
        <p:nvSpPr>
          <p:cNvPr id="11" name="Rectangle 10"/>
          <p:cNvSpPr/>
          <p:nvPr/>
        </p:nvSpPr>
        <p:spPr>
          <a:xfrm>
            <a:off x="5577732" y="2406962"/>
            <a:ext cx="797117" cy="2200550"/>
          </a:xfrm>
          <a:prstGeom prst="rect">
            <a:avLst/>
          </a:prstGeom>
          <a:noFill/>
          <a:ln>
            <a:solidFill>
              <a:srgbClr val="008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2864652" y="2370171"/>
            <a:ext cx="575884" cy="2200550"/>
          </a:xfrm>
          <a:prstGeom prst="rect">
            <a:avLst/>
          </a:prstGeom>
          <a:noFill/>
          <a:ln>
            <a:solidFill>
              <a:srgbClr val="FF0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4737055" y="2399708"/>
            <a:ext cx="575884" cy="2200550"/>
          </a:xfrm>
          <a:prstGeom prst="rect">
            <a:avLst/>
          </a:prstGeom>
          <a:noFill/>
          <a:ln>
            <a:solidFill>
              <a:srgbClr val="008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Rectangle 14"/>
          <p:cNvSpPr/>
          <p:nvPr/>
        </p:nvSpPr>
        <p:spPr>
          <a:xfrm>
            <a:off x="1732389" y="2382142"/>
            <a:ext cx="575884" cy="2200550"/>
          </a:xfrm>
          <a:prstGeom prst="rect">
            <a:avLst/>
          </a:prstGeom>
          <a:noFill/>
          <a:ln>
            <a:solidFill>
              <a:srgbClr val="FF0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/>
          <p:cNvSpPr/>
          <p:nvPr/>
        </p:nvSpPr>
        <p:spPr>
          <a:xfrm>
            <a:off x="195121" y="2366648"/>
            <a:ext cx="1438557" cy="36195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151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/>
              <a:buChar char="o"/>
            </a:pPr>
            <a:r>
              <a:rPr lang="en-US" b="1" dirty="0" smtClean="0"/>
              <a:t>Anti- Entropy is </a:t>
            </a:r>
            <a:r>
              <a:rPr lang="en-US" b="1" dirty="0" smtClean="0">
                <a:solidFill>
                  <a:srgbClr val="008000"/>
                </a:solidFill>
              </a:rPr>
              <a:t>robust</a:t>
            </a:r>
            <a:r>
              <a:rPr lang="en-US" b="1" dirty="0" smtClean="0"/>
              <a:t> than Rumor Mongering</a:t>
            </a:r>
          </a:p>
          <a:p>
            <a:pPr marL="0" indent="0">
              <a:buNone/>
            </a:pPr>
            <a:r>
              <a:rPr lang="en-US" b="1" dirty="0" smtClean="0"/>
              <a:t>        </a:t>
            </a:r>
            <a:r>
              <a:rPr lang="en-US" sz="2300" b="1" dirty="0" smtClean="0"/>
              <a:t>Rumors </a:t>
            </a:r>
            <a:r>
              <a:rPr lang="en-US" sz="2300" b="1" dirty="0" smtClean="0"/>
              <a:t>may become </a:t>
            </a:r>
            <a:r>
              <a:rPr lang="en-US" sz="2300" b="1" dirty="0" smtClean="0">
                <a:solidFill>
                  <a:srgbClr val="FF0000"/>
                </a:solidFill>
              </a:rPr>
              <a:t>inactive</a:t>
            </a:r>
            <a:r>
              <a:rPr lang="en-US" sz="2300" b="1" dirty="0" smtClean="0"/>
              <a:t> leaving </a:t>
            </a:r>
            <a:r>
              <a:rPr lang="en-US" sz="2300" b="1" dirty="0" smtClean="0"/>
              <a:t>sites</a:t>
            </a:r>
            <a:r>
              <a:rPr lang="en-US" sz="2300" b="1" dirty="0" smtClean="0"/>
              <a:t> </a:t>
            </a:r>
            <a:r>
              <a:rPr lang="en-US" sz="2300" b="1" dirty="0" smtClean="0">
                <a:solidFill>
                  <a:srgbClr val="FF0000"/>
                </a:solidFill>
              </a:rPr>
              <a:t>susceptible</a:t>
            </a:r>
          </a:p>
          <a:p>
            <a:pPr>
              <a:buFont typeface="Courier New"/>
              <a:buChar char="o"/>
            </a:pPr>
            <a:r>
              <a:rPr lang="en-US" b="1" dirty="0" smtClean="0">
                <a:solidFill>
                  <a:srgbClr val="000000"/>
                </a:solidFill>
              </a:rPr>
              <a:t>Push ξ Pull much sensitive to spatial distribution than Push-</a:t>
            </a:r>
            <a:r>
              <a:rPr lang="en-US" b="1" dirty="0" smtClean="0">
                <a:solidFill>
                  <a:srgbClr val="000000"/>
                </a:solidFill>
              </a:rPr>
              <a:t>Pull (RM)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   	 </a:t>
            </a:r>
            <a:r>
              <a:rPr lang="en-US" sz="2200" b="1" dirty="0" smtClean="0">
                <a:solidFill>
                  <a:srgbClr val="000000"/>
                </a:solidFill>
              </a:rPr>
              <a:t>  k = </a:t>
            </a:r>
            <a:r>
              <a:rPr lang="en-US" sz="2200" b="1" dirty="0" smtClean="0">
                <a:solidFill>
                  <a:srgbClr val="FF0000"/>
                </a:solidFill>
              </a:rPr>
              <a:t>36</a:t>
            </a:r>
            <a:r>
              <a:rPr lang="en-US" sz="2200" b="1" dirty="0" smtClean="0">
                <a:solidFill>
                  <a:srgbClr val="000000"/>
                </a:solidFill>
              </a:rPr>
              <a:t> for a = 1.2 (Push, Feedback, No connection limit, </a:t>
            </a:r>
            <a:r>
              <a:rPr lang="en-US" sz="2200" b="1" dirty="0" smtClean="0">
                <a:solidFill>
                  <a:srgbClr val="000000"/>
                </a:solidFill>
              </a:rPr>
              <a:t>						     Counter</a:t>
            </a:r>
            <a:r>
              <a:rPr lang="en-US" sz="2200" b="1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Courier New"/>
              <a:buChar char="o"/>
            </a:pPr>
            <a:r>
              <a:rPr lang="en-US" b="1" dirty="0" smtClean="0">
                <a:solidFill>
                  <a:srgbClr val="000000"/>
                </a:solidFill>
              </a:rPr>
              <a:t>Anti - Entropy with distribution of d</a:t>
            </a:r>
            <a:r>
              <a:rPr lang="en-US" b="1" baseline="30000" dirty="0" smtClean="0">
                <a:solidFill>
                  <a:srgbClr val="000000"/>
                </a:solidFill>
              </a:rPr>
              <a:t>-2 </a:t>
            </a:r>
            <a:r>
              <a:rPr lang="en-US" b="1" dirty="0" smtClean="0">
                <a:solidFill>
                  <a:srgbClr val="000000"/>
                </a:solidFill>
              </a:rPr>
              <a:t>was implemented at CIN</a:t>
            </a:r>
            <a:endParaRPr lang="en-US" b="1" baseline="30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                  </a:t>
            </a:r>
            <a:r>
              <a:rPr lang="en-US" sz="2800" b="1" dirty="0" smtClean="0">
                <a:solidFill>
                  <a:srgbClr val="000000"/>
                </a:solidFill>
              </a:rPr>
              <a:t>Massive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300" b="1" dirty="0" smtClean="0">
                <a:solidFill>
                  <a:srgbClr val="008000"/>
                </a:solidFill>
              </a:rPr>
              <a:t>improvement</a:t>
            </a:r>
            <a:r>
              <a:rPr lang="en-US" sz="2300" b="1" dirty="0" smtClean="0">
                <a:solidFill>
                  <a:srgbClr val="000000"/>
                </a:solidFill>
              </a:rPr>
              <a:t> in network load ξconsistency</a:t>
            </a:r>
            <a:endParaRPr lang="en-US" sz="23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1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Cons/Questions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Storage</a:t>
            </a:r>
            <a:r>
              <a:rPr lang="en-US" sz="2800" b="1" dirty="0" smtClean="0"/>
              <a:t>, Death Certificates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Irregular</a:t>
            </a:r>
            <a:r>
              <a:rPr lang="en-US" sz="2800" b="1" dirty="0" smtClean="0"/>
              <a:t> Network Topologies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- </a:t>
            </a:r>
            <a:r>
              <a:rPr lang="en-US" sz="2800" b="1" dirty="0" smtClean="0">
                <a:solidFill>
                  <a:srgbClr val="008000"/>
                </a:solidFill>
              </a:rPr>
              <a:t>Dynamic Hierarchy</a:t>
            </a:r>
          </a:p>
        </p:txBody>
      </p:sp>
    </p:spTree>
    <p:extLst>
      <p:ext uri="{BB962C8B-B14F-4D97-AF65-F5344CB8AC3E}">
        <p14:creationId xmlns:p14="http://schemas.microsoft.com/office/powerpoint/2010/main" val="208813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Consistency ?</a:t>
            </a:r>
            <a:endParaRPr lang="en-US" b="1" dirty="0"/>
          </a:p>
        </p:txBody>
      </p:sp>
      <p:sp>
        <p:nvSpPr>
          <p:cNvPr id="4" name="Smiley Face 3"/>
          <p:cNvSpPr/>
          <p:nvPr/>
        </p:nvSpPr>
        <p:spPr>
          <a:xfrm>
            <a:off x="7414201" y="5626080"/>
            <a:ext cx="914400" cy="914400"/>
          </a:xfrm>
          <a:prstGeom prst="smileyF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457200" y="5753785"/>
            <a:ext cx="914400" cy="914400"/>
          </a:xfrm>
          <a:prstGeom prst="smileyF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51651" y="1614670"/>
            <a:ext cx="914400" cy="121615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943324" y="1621020"/>
            <a:ext cx="914400" cy="121615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7080021" y="1621020"/>
            <a:ext cx="914400" cy="121615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1679254" y="3577948"/>
            <a:ext cx="4528139" cy="168786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www.mybank.com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94947" y="4982557"/>
            <a:ext cx="1052667" cy="96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09" y="5046886"/>
            <a:ext cx="38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Add $1000 to John’s Account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1281" y="1988674"/>
            <a:ext cx="134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Replica 1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96245" y="2155789"/>
            <a:ext cx="134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Replica 2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25071" y="2071821"/>
            <a:ext cx="134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Replica 3</a:t>
            </a:r>
            <a:endParaRPr lang="en-US" sz="2400" b="1" dirty="0"/>
          </a:p>
        </p:txBody>
      </p:sp>
      <p:cxnSp>
        <p:nvCxnSpPr>
          <p:cNvPr id="26" name="Elbow Connector 25"/>
          <p:cNvCxnSpPr>
            <a:stCxn id="6" idx="3"/>
            <a:endCxn id="8" idx="3"/>
          </p:cNvCxnSpPr>
          <p:nvPr/>
        </p:nvCxnSpPr>
        <p:spPr>
          <a:xfrm rot="16200000" flipH="1">
            <a:off x="4319861" y="-380188"/>
            <a:ext cx="6350" cy="6428370"/>
          </a:xfrm>
          <a:prstGeom prst="bentConnector3">
            <a:avLst>
              <a:gd name="adj1" fmla="val 3700000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361050" y="2843524"/>
            <a:ext cx="0" cy="181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Up Arrow 37"/>
          <p:cNvSpPr/>
          <p:nvPr/>
        </p:nvSpPr>
        <p:spPr>
          <a:xfrm>
            <a:off x="3742816" y="3024792"/>
            <a:ext cx="484561" cy="55315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5323" y="3275463"/>
            <a:ext cx="3873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Add $1000 to John’s Account</a:t>
            </a:r>
          </a:p>
          <a:p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8371" y="2723982"/>
            <a:ext cx="8258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ACK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81511" y="4644970"/>
            <a:ext cx="105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Done!!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371600" y="2830822"/>
            <a:ext cx="976014" cy="912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66051" y="2525121"/>
            <a:ext cx="1007135" cy="1218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14400" y="4812924"/>
            <a:ext cx="906881" cy="9241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66051" y="6235084"/>
            <a:ext cx="593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Ram informs John money has been deposited.</a:t>
            </a:r>
            <a:endParaRPr lang="en-US" sz="2400" b="1" dirty="0"/>
          </a:p>
        </p:txBody>
      </p:sp>
      <p:cxnSp>
        <p:nvCxnSpPr>
          <p:cNvPr id="35" name="Straight Arrow Connector 34"/>
          <p:cNvCxnSpPr>
            <a:stCxn id="4" idx="1"/>
          </p:cNvCxnSpPr>
          <p:nvPr/>
        </p:nvCxnSpPr>
        <p:spPr>
          <a:xfrm flipH="1" flipV="1">
            <a:off x="5948404" y="4644970"/>
            <a:ext cx="1599708" cy="1115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98032" y="4846348"/>
            <a:ext cx="2153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Get my Balance</a:t>
            </a:r>
            <a:endParaRPr lang="en-US" sz="2400" b="1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413716" y="2723982"/>
            <a:ext cx="1666305" cy="853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99039" y="3342309"/>
            <a:ext cx="2554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Get John’s Balance</a:t>
            </a:r>
          </a:p>
          <a:p>
            <a:endParaRPr lang="en-US" sz="24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104352" y="2843524"/>
            <a:ext cx="1130647" cy="1145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66637" y="3175193"/>
            <a:ext cx="64347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$50</a:t>
            </a:r>
            <a:endParaRPr lang="en-US" sz="2400" b="1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199039" y="4523747"/>
            <a:ext cx="1664008" cy="1102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49420" y="4578963"/>
            <a:ext cx="643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$50</a:t>
            </a:r>
            <a:endParaRPr lang="en-US" sz="2400" b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708" y="5686408"/>
            <a:ext cx="1208661" cy="84093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716407" y="5527149"/>
            <a:ext cx="599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How to propagate updates?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70" y="641594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Ram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65496" y="6457043"/>
            <a:ext cx="68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John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958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8" grpId="0"/>
      <p:bldP spid="31" grpId="0"/>
      <p:bldP spid="36" grpId="0"/>
      <p:bldP spid="48" grpId="0" animBg="1"/>
      <p:bldP spid="57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to Propagate Updates?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Direct Mail</a:t>
            </a:r>
          </a:p>
          <a:p>
            <a:r>
              <a:rPr lang="en-US" b="1" dirty="0" smtClean="0"/>
              <a:t>Anti-entropy  - Simple Epidemic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infected</a:t>
            </a:r>
            <a:r>
              <a:rPr lang="en-US" b="1" dirty="0" smtClean="0"/>
              <a:t> or </a:t>
            </a:r>
            <a:r>
              <a:rPr lang="en-US" b="1" dirty="0" smtClean="0">
                <a:solidFill>
                  <a:srgbClr val="008000"/>
                </a:solidFill>
              </a:rPr>
              <a:t>susceptible</a:t>
            </a:r>
            <a:r>
              <a:rPr lang="en-US" b="1" dirty="0" smtClean="0"/>
              <a:t> sites</a:t>
            </a:r>
          </a:p>
          <a:p>
            <a:r>
              <a:rPr lang="en-US" b="1" dirty="0" smtClean="0"/>
              <a:t>Rumor Mongering – Complex Epidemic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infected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8000"/>
                </a:solidFill>
              </a:rPr>
              <a:t>susceptible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removed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Goal:  For all s, s’ € S: </a:t>
            </a:r>
            <a:r>
              <a:rPr lang="en-US" b="1" dirty="0" err="1" smtClean="0">
                <a:solidFill>
                  <a:srgbClr val="008000"/>
                </a:solidFill>
              </a:rPr>
              <a:t>s.valueOf</a:t>
            </a:r>
            <a:r>
              <a:rPr lang="en-US" b="1" dirty="0" smtClean="0">
                <a:solidFill>
                  <a:srgbClr val="008000"/>
                </a:solidFill>
              </a:rPr>
              <a:t> = s’.</a:t>
            </a:r>
            <a:r>
              <a:rPr lang="en-US" b="1" dirty="0" err="1" smtClean="0">
                <a:solidFill>
                  <a:srgbClr val="008000"/>
                </a:solidFill>
              </a:rPr>
              <a:t>valueOf</a:t>
            </a:r>
            <a:endParaRPr lang="en-US" b="1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7533" y="25247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  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 Mail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413" b="2413"/>
          <a:stretch>
            <a:fillRect/>
          </a:stretch>
        </p:blipFill>
        <p:spPr>
          <a:xfrm>
            <a:off x="3213923" y="1398715"/>
            <a:ext cx="5628282" cy="3392499"/>
          </a:xfrm>
        </p:spPr>
      </p:pic>
      <p:sp>
        <p:nvSpPr>
          <p:cNvPr id="3" name="Rectangle 2"/>
          <p:cNvSpPr/>
          <p:nvPr/>
        </p:nvSpPr>
        <p:spPr>
          <a:xfrm>
            <a:off x="4099624" y="5769251"/>
            <a:ext cx="5171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Update[</a:t>
            </a:r>
            <a:r>
              <a:rPr lang="en-US" sz="2400" b="1" dirty="0"/>
              <a:t>v : V] = </a:t>
            </a:r>
            <a:r>
              <a:rPr lang="en-US" sz="2400" b="1" dirty="0" smtClean="0"/>
              <a:t>s.ValueOf </a:t>
            </a:r>
            <a:r>
              <a:rPr lang="en-US" sz="2400" b="1" dirty="0"/>
              <a:t>&lt;——(v, GMT)</a:t>
            </a:r>
            <a:r>
              <a:rPr lang="en-US" sz="24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923" y="6000084"/>
            <a:ext cx="669227" cy="6692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762640" y="4019392"/>
            <a:ext cx="1567767" cy="1980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30407" y="2297122"/>
            <a:ext cx="502566" cy="15209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899710" y="2297121"/>
            <a:ext cx="430697" cy="1520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53480" y="3773270"/>
            <a:ext cx="1175827" cy="246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407" y="2639560"/>
            <a:ext cx="1018167" cy="559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240" y="2919137"/>
            <a:ext cx="1018167" cy="5591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035" y="3258916"/>
            <a:ext cx="1018167" cy="55915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2112455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8000"/>
                </a:solidFill>
              </a:rPr>
              <a:t>Messages are queued, </a:t>
            </a:r>
            <a:r>
              <a:rPr lang="en-US" sz="2400" b="1" dirty="0">
                <a:solidFill>
                  <a:srgbClr val="008000"/>
                </a:solidFill>
              </a:rPr>
              <a:t>s</a:t>
            </a:r>
            <a:r>
              <a:rPr lang="en-US" sz="2400" b="1" dirty="0" smtClean="0">
                <a:solidFill>
                  <a:srgbClr val="008000"/>
                </a:solidFill>
              </a:rPr>
              <a:t>table storage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508610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Queue overflow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405" y="304694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 everybody knows everybody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85203" y="1536631"/>
            <a:ext cx="1101750" cy="12451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23297" y="4157509"/>
            <a:ext cx="3583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Source site = O(n) messages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248" y="4671528"/>
            <a:ext cx="612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Traffic =  # sites * Average distance b/w the sites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248" y="2585280"/>
            <a:ext cx="200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Reliable but…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11" y="5214852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Anti-Entropy </a:t>
            </a:r>
            <a:r>
              <a:rPr lang="en-US" sz="2800" b="1" dirty="0"/>
              <a:t>in Background</a:t>
            </a:r>
          </a:p>
        </p:txBody>
      </p:sp>
    </p:spTree>
    <p:extLst>
      <p:ext uri="{BB962C8B-B14F-4D97-AF65-F5344CB8AC3E}">
        <p14:creationId xmlns:p14="http://schemas.microsoft.com/office/powerpoint/2010/main" val="9911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30" grpId="0"/>
      <p:bldP spid="32" grpId="0" animBg="1"/>
      <p:bldP spid="33" grpId="0"/>
      <p:bldP spid="34" grpId="0"/>
      <p:bldP spid="3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Anti-Entropy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53463"/>
              </p:ext>
            </p:extLst>
          </p:nvPr>
        </p:nvGraphicFramePr>
        <p:xfrm>
          <a:off x="-1" y="1371600"/>
          <a:ext cx="2600691" cy="188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(GMT)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04525"/>
              </p:ext>
            </p:extLst>
          </p:nvPr>
        </p:nvGraphicFramePr>
        <p:xfrm>
          <a:off x="6543309" y="3561329"/>
          <a:ext cx="2600691" cy="188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(GMT)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34137"/>
              </p:ext>
            </p:extLst>
          </p:nvPr>
        </p:nvGraphicFramePr>
        <p:xfrm>
          <a:off x="6543309" y="430641"/>
          <a:ext cx="2600691" cy="188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7"/>
                <a:gridCol w="866897"/>
                <a:gridCol w="866897"/>
              </a:tblGrid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Key 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Bal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(GMT)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413946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823525" y="2244918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79540" y="4286542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90730" y="4389958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14606" y="2312559"/>
            <a:ext cx="952579" cy="9783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0" idx="2"/>
          </p:cNvCxnSpPr>
          <p:nvPr/>
        </p:nvCxnSpPr>
        <p:spPr>
          <a:xfrm flipV="1">
            <a:off x="3776104" y="2801741"/>
            <a:ext cx="2138502" cy="1009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3776104" y="3008525"/>
            <a:ext cx="1954128" cy="15247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79540" y="3223282"/>
            <a:ext cx="321497" cy="10632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2"/>
          </p:cNvCxnSpPr>
          <p:nvPr/>
        </p:nvCxnSpPr>
        <p:spPr>
          <a:xfrm>
            <a:off x="4532119" y="4879140"/>
            <a:ext cx="10586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3"/>
          </p:cNvCxnSpPr>
          <p:nvPr/>
        </p:nvCxnSpPr>
        <p:spPr>
          <a:xfrm flipV="1">
            <a:off x="4279044" y="3147645"/>
            <a:ext cx="1775064" cy="12912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29563" y="3253518"/>
            <a:ext cx="0" cy="11854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7" idx="1"/>
          </p:cNvCxnSpPr>
          <p:nvPr/>
        </p:nvCxnSpPr>
        <p:spPr>
          <a:xfrm>
            <a:off x="2600690" y="1693240"/>
            <a:ext cx="362337" cy="694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" idx="0"/>
          </p:cNvCxnSpPr>
          <p:nvPr/>
        </p:nvCxnSpPr>
        <p:spPr>
          <a:xfrm flipH="1">
            <a:off x="6390896" y="1103630"/>
            <a:ext cx="152413" cy="12089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>
            <a:off x="7711352" y="2312559"/>
            <a:ext cx="907218" cy="9783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579540" y="2244918"/>
            <a:ext cx="2349825" cy="41354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3641603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Slower than Direct Mail 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022" y="4208109"/>
            <a:ext cx="382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Distribute update to few sites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07956" y="4848691"/>
            <a:ext cx="302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Push, Pull, Push - Pull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6863" y="1799902"/>
            <a:ext cx="2614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Select Random Site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2703" y="2441032"/>
            <a:ext cx="233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Resolve Conflicts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166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6" grpId="0"/>
      <p:bldP spid="37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Push vs Pull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Courier New"/>
              <a:buChar char="o"/>
            </a:pPr>
            <a:r>
              <a:rPr lang="en-US" sz="3400" b="1" dirty="0" smtClean="0"/>
              <a:t>Pull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3100" dirty="0" smtClean="0"/>
              <a:t> </a:t>
            </a:r>
            <a:r>
              <a:rPr lang="en-US" sz="3400" b="1" dirty="0" smtClean="0"/>
              <a:t>p</a:t>
            </a:r>
            <a:r>
              <a:rPr lang="en-US" sz="3400" b="1" baseline="-25000" dirty="0" smtClean="0"/>
              <a:t>i</a:t>
            </a:r>
            <a:r>
              <a:rPr lang="en-US" sz="2100" b="1" dirty="0" smtClean="0"/>
              <a:t>=</a:t>
            </a:r>
            <a:r>
              <a:rPr lang="en-US" b="1" dirty="0" smtClean="0"/>
              <a:t> Probability of a site remaining susceptible after the </a:t>
            </a:r>
            <a:r>
              <a:rPr lang="en-US" b="1" dirty="0" err="1" smtClean="0"/>
              <a:t>i</a:t>
            </a:r>
            <a:r>
              <a:rPr lang="en-US" b="1" baseline="30000" dirty="0" err="1" smtClean="0"/>
              <a:t>th</a:t>
            </a:r>
            <a:r>
              <a:rPr lang="en-US" b="1" dirty="0" smtClean="0"/>
              <a:t> cycle</a:t>
            </a:r>
          </a:p>
          <a:p>
            <a:pPr marL="0" indent="0">
              <a:buNone/>
            </a:pPr>
            <a:r>
              <a:rPr lang="en-US" sz="2000" dirty="0" smtClean="0"/>
              <a:t>         </a:t>
            </a:r>
            <a:r>
              <a:rPr lang="en-US" sz="2300" b="1" dirty="0" smtClean="0"/>
              <a:t>  Only if it Selects susceptible site in i+1</a:t>
            </a:r>
            <a:r>
              <a:rPr lang="en-US" sz="2300" b="1" baseline="30000" dirty="0" smtClean="0"/>
              <a:t>st</a:t>
            </a:r>
            <a:r>
              <a:rPr lang="en-US" sz="2300" b="1" dirty="0" smtClean="0"/>
              <a:t> cycle</a:t>
            </a:r>
          </a:p>
          <a:p>
            <a:pPr marL="0" indent="0">
              <a:buNone/>
            </a:pPr>
            <a:r>
              <a:rPr lang="en-US" sz="2000" dirty="0" smtClean="0"/>
              <a:t>         </a:t>
            </a:r>
            <a:r>
              <a:rPr lang="en-US" sz="2000" b="1" dirty="0" smtClean="0"/>
              <a:t> </a:t>
            </a:r>
            <a:r>
              <a:rPr lang="en-US" b="1" dirty="0" smtClean="0"/>
              <a:t> </a:t>
            </a:r>
            <a:r>
              <a:rPr lang="en-US" sz="3400" b="1" dirty="0" smtClean="0">
                <a:solidFill>
                  <a:srgbClr val="008000"/>
                </a:solidFill>
              </a:rPr>
              <a:t> p</a:t>
            </a:r>
            <a:r>
              <a:rPr lang="en-US" sz="3400" b="1" baseline="-25000" dirty="0" smtClean="0">
                <a:solidFill>
                  <a:srgbClr val="008000"/>
                </a:solidFill>
              </a:rPr>
              <a:t>i+1</a:t>
            </a:r>
            <a:r>
              <a:rPr lang="en-US" sz="3400" b="1" dirty="0" smtClean="0">
                <a:solidFill>
                  <a:srgbClr val="008000"/>
                </a:solidFill>
              </a:rPr>
              <a:t>= (p</a:t>
            </a:r>
            <a:r>
              <a:rPr lang="en-US" sz="3400" b="1" baseline="-25000" dirty="0" smtClean="0">
                <a:solidFill>
                  <a:srgbClr val="008000"/>
                </a:solidFill>
              </a:rPr>
              <a:t>i</a:t>
            </a:r>
            <a:r>
              <a:rPr lang="en-US" sz="3400" b="1" dirty="0" smtClean="0">
                <a:solidFill>
                  <a:srgbClr val="008000"/>
                </a:solidFill>
              </a:rPr>
              <a:t>)</a:t>
            </a:r>
            <a:r>
              <a:rPr lang="en-US" sz="3400" b="1" baseline="30000" dirty="0" smtClean="0">
                <a:solidFill>
                  <a:srgbClr val="008000"/>
                </a:solidFill>
              </a:rPr>
              <a:t>2</a:t>
            </a:r>
            <a:r>
              <a:rPr lang="en-US" sz="3400" b="1" dirty="0" smtClean="0">
                <a:solidFill>
                  <a:srgbClr val="008000"/>
                </a:solidFill>
              </a:rPr>
              <a:t> ≈ 0</a:t>
            </a:r>
          </a:p>
          <a:p>
            <a:pPr>
              <a:buFont typeface="Courier New"/>
              <a:buChar char="o"/>
            </a:pPr>
            <a:r>
              <a:rPr lang="en-US" sz="3400" b="1" dirty="0" smtClean="0"/>
              <a:t>Push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b="1" dirty="0" smtClean="0"/>
              <a:t>  Only if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b="1" dirty="0" smtClean="0"/>
              <a:t> infectious site chose to contact susceptible site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3100" b="1" dirty="0" smtClean="0"/>
              <a:t> </a:t>
            </a:r>
            <a:r>
              <a:rPr lang="en-US" sz="3400" b="1" dirty="0" smtClean="0"/>
              <a:t> </a:t>
            </a:r>
            <a:r>
              <a:rPr lang="en-US" sz="3400" b="1" dirty="0" smtClean="0">
                <a:solidFill>
                  <a:srgbClr val="008000"/>
                </a:solidFill>
              </a:rPr>
              <a:t>p</a:t>
            </a:r>
            <a:r>
              <a:rPr lang="en-US" sz="3400" b="1" baseline="-25000" dirty="0" smtClean="0">
                <a:solidFill>
                  <a:srgbClr val="008000"/>
                </a:solidFill>
              </a:rPr>
              <a:t>i+1</a:t>
            </a:r>
            <a:r>
              <a:rPr lang="en-US" sz="3400" b="1" dirty="0" smtClean="0">
                <a:solidFill>
                  <a:srgbClr val="008000"/>
                </a:solidFill>
              </a:rPr>
              <a:t>= p</a:t>
            </a:r>
            <a:r>
              <a:rPr lang="en-US" sz="3400" b="1" baseline="-25000" dirty="0" smtClean="0">
                <a:solidFill>
                  <a:srgbClr val="008000"/>
                </a:solidFill>
              </a:rPr>
              <a:t>i</a:t>
            </a:r>
            <a:r>
              <a:rPr lang="en-US" sz="3400" b="1" dirty="0" smtClean="0">
                <a:solidFill>
                  <a:srgbClr val="008000"/>
                </a:solidFill>
              </a:rPr>
              <a:t>(1-1/n)</a:t>
            </a:r>
            <a:r>
              <a:rPr lang="en-US" sz="3400" b="1" baseline="30000" dirty="0" smtClean="0">
                <a:solidFill>
                  <a:srgbClr val="008000"/>
                </a:solidFill>
              </a:rPr>
              <a:t>n(1-p</a:t>
            </a:r>
            <a:r>
              <a:rPr lang="en-US" sz="3400" b="1" baseline="-9000" dirty="0" smtClean="0">
                <a:solidFill>
                  <a:srgbClr val="008000"/>
                </a:solidFill>
              </a:rPr>
              <a:t>i</a:t>
            </a:r>
            <a:r>
              <a:rPr lang="en-US" sz="3400" b="1" baseline="30000" dirty="0" smtClean="0">
                <a:solidFill>
                  <a:srgbClr val="008000"/>
                </a:solidFill>
              </a:rPr>
              <a:t>) </a:t>
            </a:r>
            <a:r>
              <a:rPr lang="en-US" sz="3400" b="1" dirty="0" smtClean="0">
                <a:solidFill>
                  <a:srgbClr val="008000"/>
                </a:solidFill>
              </a:rPr>
              <a:t> = p</a:t>
            </a:r>
            <a:r>
              <a:rPr lang="en-US" sz="3400" b="1" baseline="-25000" dirty="0" smtClean="0">
                <a:solidFill>
                  <a:srgbClr val="008000"/>
                </a:solidFill>
              </a:rPr>
              <a:t>i</a:t>
            </a:r>
            <a:r>
              <a:rPr lang="en-US" sz="3400" b="1" dirty="0" smtClean="0">
                <a:solidFill>
                  <a:srgbClr val="008000"/>
                </a:solidFill>
              </a:rPr>
              <a:t>e</a:t>
            </a:r>
            <a:r>
              <a:rPr lang="en-US" sz="3400" b="1" baseline="30000" dirty="0" smtClean="0">
                <a:solidFill>
                  <a:srgbClr val="008000"/>
                </a:solidFill>
              </a:rPr>
              <a:t>-1 </a:t>
            </a:r>
            <a:r>
              <a:rPr lang="en-US" sz="3400" b="1" dirty="0">
                <a:solidFill>
                  <a:srgbClr val="008000"/>
                </a:solidFill>
              </a:rPr>
              <a:t> ≈ </a:t>
            </a:r>
            <a:r>
              <a:rPr lang="en-US" sz="3400" b="1" dirty="0" smtClean="0">
                <a:solidFill>
                  <a:srgbClr val="008000"/>
                </a:solidFill>
              </a:rPr>
              <a:t>0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(less rapidly)</a:t>
            </a:r>
            <a:endParaRPr lang="en-US" sz="2600" b="1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3300" dirty="0" smtClean="0">
                <a:solidFill>
                  <a:srgbClr val="008000"/>
                </a:solidFill>
              </a:rPr>
              <a:t>        </a:t>
            </a:r>
            <a:r>
              <a:rPr lang="en-US" sz="3100" b="1" dirty="0" smtClean="0">
                <a:solidFill>
                  <a:srgbClr val="008000"/>
                </a:solidFill>
              </a:rPr>
              <a:t>  </a:t>
            </a:r>
            <a:r>
              <a:rPr lang="en-US" sz="3400" b="1" dirty="0" smtClean="0">
                <a:solidFill>
                  <a:srgbClr val="FF0000"/>
                </a:solidFill>
              </a:rPr>
              <a:t>But Anti-Entropy is Expensive!!</a:t>
            </a:r>
            <a:r>
              <a:rPr lang="en-US" sz="3400" b="1" dirty="0" smtClean="0">
                <a:solidFill>
                  <a:srgbClr val="FF0000"/>
                </a:solidFill>
              </a:rPr>
              <a:t>!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4954" y="25549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8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Anti-Entropy is Expensive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/>
              <a:buChar char="o"/>
            </a:pPr>
            <a:r>
              <a:rPr lang="en-US" sz="2600" b="1" dirty="0" smtClean="0"/>
              <a:t>Usually Databases are </a:t>
            </a:r>
            <a:r>
              <a:rPr lang="en-US" sz="2600" b="1" dirty="0" smtClean="0"/>
              <a:t>in “nearly” complete </a:t>
            </a:r>
            <a:r>
              <a:rPr lang="en-US" sz="2600" b="1" dirty="0" smtClean="0"/>
              <a:t>agreement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Then why send entire Database across network ?</a:t>
            </a:r>
          </a:p>
          <a:p>
            <a:pPr>
              <a:buFont typeface="Courier New"/>
              <a:buChar char="o"/>
            </a:pPr>
            <a:r>
              <a:rPr lang="en-US" sz="2600" b="1" dirty="0" smtClean="0"/>
              <a:t>Exchange Database only if checksum of Database disagree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 Time to update to all sites &gt; Interval between the updates </a:t>
            </a:r>
          </a:p>
          <a:p>
            <a:pPr>
              <a:buFont typeface="Courier New"/>
              <a:buChar char="o"/>
            </a:pPr>
            <a:r>
              <a:rPr lang="en-US" sz="2500" b="1" dirty="0" smtClean="0"/>
              <a:t>Recent update list that contains all new changes for time window </a:t>
            </a:r>
            <a:r>
              <a:rPr lang="en-US" sz="2500" b="1" dirty="0" err="1" smtClean="0">
                <a:solidFill>
                  <a:srgbClr val="008000"/>
                </a:solidFill>
              </a:rPr>
              <a:t>ť</a:t>
            </a:r>
            <a:endParaRPr lang="en-US" sz="2500" b="1" dirty="0"/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8000"/>
                </a:solidFill>
              </a:rPr>
              <a:t>         </a:t>
            </a:r>
            <a:r>
              <a:rPr lang="en-US" b="1" dirty="0" smtClean="0">
                <a:solidFill>
                  <a:srgbClr val="008000"/>
                </a:solidFill>
              </a:rPr>
              <a:t>  </a:t>
            </a:r>
            <a:r>
              <a:rPr lang="en-US" sz="2600" b="1" dirty="0" smtClean="0">
                <a:solidFill>
                  <a:srgbClr val="008000"/>
                </a:solidFill>
              </a:rPr>
              <a:t>t</a:t>
            </a:r>
            <a:r>
              <a:rPr lang="en-US" sz="2600" b="1" dirty="0">
                <a:solidFill>
                  <a:srgbClr val="008000"/>
                </a:solidFill>
              </a:rPr>
              <a:t>’ MUST  &gt; Time required to distribute the update </a:t>
            </a:r>
            <a:endParaRPr lang="en-US" sz="2600" b="1" dirty="0" smtClean="0">
              <a:solidFill>
                <a:srgbClr val="008000"/>
              </a:solidFill>
            </a:endParaRPr>
          </a:p>
          <a:p>
            <a:pPr>
              <a:buFont typeface="Courier New"/>
              <a:buChar char="o"/>
            </a:pPr>
            <a:r>
              <a:rPr lang="en-US" sz="2600" b="1" dirty="0" smtClean="0"/>
              <a:t>Exchange recent update list, then compare checksums</a:t>
            </a:r>
          </a:p>
          <a:p>
            <a:pPr marL="0" indent="0">
              <a:buNone/>
            </a:pPr>
            <a:r>
              <a:rPr lang="en-US" b="1" dirty="0" smtClean="0"/>
              <a:t>            </a:t>
            </a:r>
            <a:r>
              <a:rPr lang="en-US" sz="2600" b="1" dirty="0" smtClean="0">
                <a:solidFill>
                  <a:srgbClr val="008000"/>
                </a:solidFill>
              </a:rPr>
              <a:t>Checksums agree, Less traffic, Less Database compariso</a:t>
            </a:r>
            <a:r>
              <a:rPr lang="en-US" sz="2600" dirty="0" smtClean="0">
                <a:solidFill>
                  <a:srgbClr val="008000"/>
                </a:solidFill>
              </a:rPr>
              <a:t>n  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3604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Rumor Mongering</a:t>
            </a:r>
          </a:p>
        </p:txBody>
      </p:sp>
      <p:sp>
        <p:nvSpPr>
          <p:cNvPr id="19" name="Oval 18"/>
          <p:cNvSpPr/>
          <p:nvPr/>
        </p:nvSpPr>
        <p:spPr>
          <a:xfrm>
            <a:off x="8228013" y="4283358"/>
            <a:ext cx="662710" cy="646547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399348" y="1528603"/>
            <a:ext cx="662710" cy="6465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/>
          <p:cNvSpPr/>
          <p:nvPr/>
        </p:nvSpPr>
        <p:spPr>
          <a:xfrm>
            <a:off x="3049157" y="1463921"/>
            <a:ext cx="662710" cy="646547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Oval 29"/>
          <p:cNvSpPr/>
          <p:nvPr/>
        </p:nvSpPr>
        <p:spPr>
          <a:xfrm>
            <a:off x="5949373" y="3960085"/>
            <a:ext cx="662710" cy="646547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 34"/>
          <p:cNvSpPr/>
          <p:nvPr/>
        </p:nvSpPr>
        <p:spPr>
          <a:xfrm>
            <a:off x="5286663" y="1519353"/>
            <a:ext cx="662710" cy="646547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7" name="Oval 36"/>
          <p:cNvSpPr/>
          <p:nvPr/>
        </p:nvSpPr>
        <p:spPr>
          <a:xfrm>
            <a:off x="2811323" y="3636813"/>
            <a:ext cx="662710" cy="646547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Oval 37"/>
          <p:cNvSpPr/>
          <p:nvPr/>
        </p:nvSpPr>
        <p:spPr>
          <a:xfrm>
            <a:off x="7437148" y="1985817"/>
            <a:ext cx="662710" cy="646547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1" name="Straight Connector 40"/>
          <p:cNvCxnSpPr>
            <a:stCxn id="27" idx="5"/>
            <a:endCxn id="37" idx="1"/>
          </p:cNvCxnSpPr>
          <p:nvPr/>
        </p:nvCxnSpPr>
        <p:spPr>
          <a:xfrm>
            <a:off x="965006" y="2080465"/>
            <a:ext cx="1943369" cy="165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984" y="1048422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Infected </a:t>
            </a:r>
          </a:p>
          <a:p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075344" y="1288520"/>
            <a:ext cx="1580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Susceptible 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 rot="19226155">
            <a:off x="2799086" y="3662989"/>
            <a:ext cx="662710" cy="6465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5" name="Straight Connector 44"/>
          <p:cNvCxnSpPr>
            <a:stCxn id="55" idx="3"/>
            <a:endCxn id="37" idx="7"/>
          </p:cNvCxnSpPr>
          <p:nvPr/>
        </p:nvCxnSpPr>
        <p:spPr>
          <a:xfrm flipH="1">
            <a:off x="3376981" y="2062712"/>
            <a:ext cx="2006734" cy="1668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8" idx="2"/>
          </p:cNvCxnSpPr>
          <p:nvPr/>
        </p:nvCxnSpPr>
        <p:spPr>
          <a:xfrm>
            <a:off x="1062058" y="1750185"/>
            <a:ext cx="1987099" cy="3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049157" y="1507802"/>
            <a:ext cx="662710" cy="6465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Oval 54"/>
          <p:cNvSpPr/>
          <p:nvPr/>
        </p:nvSpPr>
        <p:spPr>
          <a:xfrm>
            <a:off x="5286663" y="1528604"/>
            <a:ext cx="662710" cy="6257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Oval 56"/>
          <p:cNvSpPr/>
          <p:nvPr/>
        </p:nvSpPr>
        <p:spPr>
          <a:xfrm>
            <a:off x="2811323" y="3636812"/>
            <a:ext cx="662710" cy="6465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8" name="Straight Connector 57"/>
          <p:cNvCxnSpPr>
            <a:stCxn id="55" idx="2"/>
          </p:cNvCxnSpPr>
          <p:nvPr/>
        </p:nvCxnSpPr>
        <p:spPr>
          <a:xfrm flipH="1">
            <a:off x="1062059" y="1841477"/>
            <a:ext cx="4224604" cy="37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78000" y="2309091"/>
            <a:ext cx="178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“hot rumor”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99349" y="1528603"/>
            <a:ext cx="662710" cy="646547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7" name="TextBox 66"/>
          <p:cNvSpPr txBox="1"/>
          <p:nvPr/>
        </p:nvSpPr>
        <p:spPr>
          <a:xfrm>
            <a:off x="323273" y="2470727"/>
            <a:ext cx="65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</a:t>
            </a:r>
            <a:r>
              <a:rPr lang="en-US" sz="2400" b="1" dirty="0" smtClean="0"/>
              <a:t>=1</a:t>
            </a:r>
            <a:endParaRPr lang="en-US" sz="2400" b="1" dirty="0"/>
          </a:p>
        </p:txBody>
      </p:sp>
      <p:cxnSp>
        <p:nvCxnSpPr>
          <p:cNvPr id="69" name="Straight Connector 68"/>
          <p:cNvCxnSpPr>
            <a:stCxn id="35" idx="3"/>
            <a:endCxn id="30" idx="0"/>
          </p:cNvCxnSpPr>
          <p:nvPr/>
        </p:nvCxnSpPr>
        <p:spPr>
          <a:xfrm>
            <a:off x="5383715" y="2071215"/>
            <a:ext cx="897013" cy="1888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0" idx="2"/>
            <a:endCxn id="37" idx="5"/>
          </p:cNvCxnSpPr>
          <p:nvPr/>
        </p:nvCxnSpPr>
        <p:spPr>
          <a:xfrm flipH="1" flipV="1">
            <a:off x="3376981" y="4188675"/>
            <a:ext cx="2572392" cy="94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318395" y="5867401"/>
            <a:ext cx="662710" cy="646547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</a:t>
            </a:r>
            <a:endParaRPr lang="en-US" sz="2800" b="1" dirty="0"/>
          </a:p>
        </p:txBody>
      </p:sp>
      <p:sp>
        <p:nvSpPr>
          <p:cNvPr id="77" name="Oval 76"/>
          <p:cNvSpPr/>
          <p:nvPr/>
        </p:nvSpPr>
        <p:spPr>
          <a:xfrm>
            <a:off x="5949373" y="3954327"/>
            <a:ext cx="662710" cy="7042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79" name="Straight Connector 78"/>
          <p:cNvCxnSpPr>
            <a:stCxn id="77" idx="1"/>
            <a:endCxn id="51" idx="5"/>
          </p:cNvCxnSpPr>
          <p:nvPr/>
        </p:nvCxnSpPr>
        <p:spPr>
          <a:xfrm flipH="1" flipV="1">
            <a:off x="3614815" y="2059664"/>
            <a:ext cx="2431610" cy="199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7" idx="0"/>
            <a:endCxn id="51" idx="4"/>
          </p:cNvCxnSpPr>
          <p:nvPr/>
        </p:nvCxnSpPr>
        <p:spPr>
          <a:xfrm flipV="1">
            <a:off x="3142678" y="2154349"/>
            <a:ext cx="237834" cy="1482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3049157" y="1472976"/>
            <a:ext cx="662710" cy="646547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6" name="Oval 85"/>
          <p:cNvSpPr/>
          <p:nvPr/>
        </p:nvSpPr>
        <p:spPr>
          <a:xfrm>
            <a:off x="2811323" y="3643707"/>
            <a:ext cx="662710" cy="646547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7" name="Oval 86"/>
          <p:cNvSpPr/>
          <p:nvPr/>
        </p:nvSpPr>
        <p:spPr>
          <a:xfrm>
            <a:off x="5956376" y="3966980"/>
            <a:ext cx="662710" cy="646547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8" name="Oval 87"/>
          <p:cNvSpPr/>
          <p:nvPr/>
        </p:nvSpPr>
        <p:spPr>
          <a:xfrm>
            <a:off x="5293666" y="1556145"/>
            <a:ext cx="662710" cy="646547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9" name="TextBox 88"/>
          <p:cNvSpPr txBox="1"/>
          <p:nvPr/>
        </p:nvSpPr>
        <p:spPr>
          <a:xfrm>
            <a:off x="52984" y="632939"/>
            <a:ext cx="135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Removed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52984" y="1288520"/>
            <a:ext cx="13534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971636" y="4618182"/>
            <a:ext cx="287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Convergence, i = 0</a:t>
            </a:r>
            <a:endParaRPr lang="en-US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3971636" y="5175527"/>
            <a:ext cx="1608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    </a:t>
            </a:r>
            <a:r>
              <a:rPr lang="en-US" sz="3200" b="1" dirty="0" smtClean="0"/>
              <a:t>   s </a:t>
            </a:r>
            <a:r>
              <a:rPr lang="en-US" sz="2400" b="1" dirty="0" smtClean="0"/>
              <a:t>= ? </a:t>
            </a:r>
            <a:endParaRPr lang="en-US" sz="2400" b="1" dirty="0"/>
          </a:p>
        </p:txBody>
      </p: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15542"/>
              </p:ext>
            </p:extLst>
          </p:nvPr>
        </p:nvGraphicFramePr>
        <p:xfrm>
          <a:off x="276968" y="4366667"/>
          <a:ext cx="3039602" cy="90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4" imgW="1549400" imgH="393700" progId="Equation.3">
                  <p:embed/>
                </p:oleObj>
              </mc:Choice>
              <mc:Fallback>
                <p:oleObj name="Equation" r:id="rId4" imgW="1549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968" y="4366667"/>
                        <a:ext cx="3039602" cy="909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56482"/>
              </p:ext>
            </p:extLst>
          </p:nvPr>
        </p:nvGraphicFramePr>
        <p:xfrm>
          <a:off x="346240" y="5322489"/>
          <a:ext cx="2164641" cy="108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Equation" r:id="rId6" imgW="749300" imgH="431800" progId="Equation.3">
                  <p:embed/>
                </p:oleObj>
              </mc:Choice>
              <mc:Fallback>
                <p:oleObj name="Equation" r:id="rId6" imgW="749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240" y="5322489"/>
                        <a:ext cx="2164641" cy="1089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102"/>
          <p:cNvSpPr/>
          <p:nvPr/>
        </p:nvSpPr>
        <p:spPr>
          <a:xfrm>
            <a:off x="5798921" y="5275761"/>
            <a:ext cx="118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Residue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1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5" grpId="0" animBg="1"/>
      <p:bldP spid="37" grpId="0" animBg="1"/>
      <p:bldP spid="44" grpId="0" animBg="1"/>
      <p:bldP spid="51" grpId="0" animBg="1"/>
      <p:bldP spid="51" grpId="1" animBg="1"/>
      <p:bldP spid="55" grpId="0" animBg="1"/>
      <p:bldP spid="55" grpId="1" animBg="1"/>
      <p:bldP spid="57" grpId="0" animBg="1"/>
      <p:bldP spid="57" grpId="1" animBg="1"/>
      <p:bldP spid="63" grpId="0"/>
      <p:bldP spid="66" grpId="0" animBg="1"/>
      <p:bldP spid="67" grpId="0"/>
      <p:bldP spid="77" grpId="0" animBg="1"/>
      <p:bldP spid="77" grpId="1" animBg="1"/>
      <p:bldP spid="85" grpId="0" animBg="1"/>
      <p:bldP spid="86" grpId="0" animBg="1"/>
      <p:bldP spid="87" grpId="0" animBg="1"/>
      <p:bldP spid="88" grpId="0" animBg="1"/>
      <p:bldP spid="89" grpId="0"/>
      <p:bldP spid="97" grpId="0"/>
      <p:bldP spid="103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4968</TotalTime>
  <Words>4016</Words>
  <Application>Microsoft Macintosh PowerPoint</Application>
  <PresentationFormat>On-screen Show (4:3)</PresentationFormat>
  <Paragraphs>720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Inkwell</vt:lpstr>
      <vt:lpstr>Equation</vt:lpstr>
      <vt:lpstr>Epidemic Algorithms for replicated Database maintenance </vt:lpstr>
      <vt:lpstr>Motivation</vt:lpstr>
      <vt:lpstr>Why Consistency ?</vt:lpstr>
      <vt:lpstr>How to Propagate Updates?</vt:lpstr>
      <vt:lpstr>Direct Mail</vt:lpstr>
      <vt:lpstr>Anti-Entropy</vt:lpstr>
      <vt:lpstr>Push vs Pull</vt:lpstr>
      <vt:lpstr>Anti-Entropy is Expensive</vt:lpstr>
      <vt:lpstr>Rumor Mongering</vt:lpstr>
      <vt:lpstr>Counter vs Probability</vt:lpstr>
      <vt:lpstr>Push vs Pull</vt:lpstr>
      <vt:lpstr>Direct Mail vs Rumor</vt:lpstr>
      <vt:lpstr>How do we delete?</vt:lpstr>
      <vt:lpstr>Death Certificates</vt:lpstr>
      <vt:lpstr>Delete Death Certificates</vt:lpstr>
      <vt:lpstr>Dormant Death Certificates</vt:lpstr>
      <vt:lpstr>Spatial Distribution</vt:lpstr>
      <vt:lpstr>Using Spatial Distribution</vt:lpstr>
      <vt:lpstr>Simulation Results: AE</vt:lpstr>
      <vt:lpstr>Simulation Results: RM</vt:lpstr>
      <vt:lpstr>Discussion</vt:lpstr>
      <vt:lpstr>Cons/Questions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1024</cp:revision>
  <dcterms:created xsi:type="dcterms:W3CDTF">2015-04-18T02:56:35Z</dcterms:created>
  <dcterms:modified xsi:type="dcterms:W3CDTF">2015-04-28T21:09:00Z</dcterms:modified>
</cp:coreProperties>
</file>