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7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Microsoft___1.bin" ContentType="application/vnd.openxmlformats-officedocument.oleObject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embeddings/oleObject7.bin" ContentType="application/vnd.openxmlformats-officedocument.oleObject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3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2" r:id="rId25"/>
    <p:sldId id="280" r:id="rId26"/>
    <p:sldId id="281" r:id="rId27"/>
    <p:sldId id="284" r:id="rId28"/>
    <p:sldId id="283" r:id="rId2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7" autoAdjust="0"/>
    <p:restoredTop sz="81809" autoAdjust="0"/>
  </p:normalViewPr>
  <p:slideViewPr>
    <p:cSldViewPr snapToGrid="0">
      <p:cViewPr varScale="1">
        <p:scale>
          <a:sx n="96" d="100"/>
          <a:sy n="96" d="100"/>
        </p:scale>
        <p:origin x="-16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5.wmf"/><Relationship Id="rId3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AB862-0BA4-4B74-B5AA-5EB8A1902E97}" type="datetimeFigureOut">
              <a:rPr lang="zh-CN" altLang="en-US" smtClean="0"/>
              <a:t>4/29/14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EA0D8-3F53-4A24-8FE9-3EE082F8ED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16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Accepted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by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icdcs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2005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A0D8-3F53-4A24-8FE9-3EE082F8ED5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9966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To address the resource-performance trade-off, this paper presents something in the middle,</a:t>
            </a:r>
            <a:r>
              <a:rPr lang="en-US" altLang="zh-CN" baseline="0" dirty="0" smtClean="0"/>
              <a:t> called Probability-Based Broadcast Forwarding (PBBF).</a:t>
            </a:r>
          </a:p>
          <a:p>
            <a:r>
              <a:rPr lang="en-US" altLang="zh-CN" dirty="0" smtClean="0"/>
              <a:t>Its goal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is to ensure that, with high probability, a node receives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at least one copy of each broadcast packet, while reducing the latency due to sleeping.</a:t>
            </a:r>
          </a:p>
          <a:p>
            <a:r>
              <a:rPr lang="en-US" altLang="zh-CN" dirty="0" smtClean="0"/>
              <a:t>PBBF introduces two new parameters: p and q. </a:t>
            </a:r>
          </a:p>
          <a:p>
            <a:r>
              <a:rPr lang="en-US" altLang="zh-CN" dirty="0" smtClean="0"/>
              <a:t>The first parameter, p,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is the probability that a node rebroadcasts a packet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in the current active time despite the fact that not all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neighbors may be awake to receive the broadcast. </a:t>
            </a:r>
          </a:p>
          <a:p>
            <a:r>
              <a:rPr lang="en-US" altLang="zh-CN" dirty="0" smtClean="0"/>
              <a:t>The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second parameter, q, represents the probability that a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node remains on after the active time when it normally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would sleep.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A0D8-3F53-4A24-8FE9-3EE082F8ED52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9419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Here is an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example</a:t>
            </a:r>
            <a:r>
              <a:rPr lang="en-US" altLang="zh-CN" baseline="0" dirty="0" smtClean="0"/>
              <a:t> for PBBF. </a:t>
            </a:r>
          </a:p>
          <a:p>
            <a:r>
              <a:rPr lang="en-US" altLang="zh-CN" dirty="0" smtClean="0"/>
              <a:t>Node 1 has a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broadcast message to send after the first</a:t>
            </a:r>
            <a:r>
              <a:rPr lang="en-US" altLang="zh-CN" baseline="0" dirty="0" smtClean="0"/>
              <a:t> ATIM window</a:t>
            </a:r>
            <a:r>
              <a:rPr lang="en-US" altLang="zh-CN" dirty="0" smtClean="0"/>
              <a:t>. Using the p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parameter, Node 1 decides to send the message immediately instead of waiting for the second</a:t>
            </a:r>
            <a:r>
              <a:rPr lang="en-US" altLang="zh-CN" baseline="0" dirty="0" smtClean="0"/>
              <a:t> window </a:t>
            </a:r>
            <a:r>
              <a:rPr lang="en-US" altLang="zh-CN" dirty="0" smtClean="0"/>
              <a:t>to announce it.</a:t>
            </a:r>
          </a:p>
          <a:p>
            <a:r>
              <a:rPr lang="en-US" altLang="zh-CN" dirty="0" smtClean="0"/>
              <a:t>Therefore, only Node 3, which tossed a coin and decided to stay awake after the first</a:t>
            </a:r>
            <a:r>
              <a:rPr lang="en-US" altLang="zh-CN" baseline="0" dirty="0" smtClean="0"/>
              <a:t> ATIM window</a:t>
            </a:r>
            <a:r>
              <a:rPr lang="en-US" altLang="zh-CN" dirty="0" smtClean="0"/>
              <a:t> based on the q parameter, receives the message. </a:t>
            </a:r>
          </a:p>
          <a:p>
            <a:r>
              <a:rPr lang="en-US" altLang="zh-CN" dirty="0" smtClean="0"/>
              <a:t>On reception of the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message, Node 3 decides to rebroadcast via a normal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broadcast and, therefore, waits for the</a:t>
            </a:r>
            <a:r>
              <a:rPr lang="en-US" altLang="zh-CN" baseline="0" dirty="0" smtClean="0"/>
              <a:t> second ATIM window</a:t>
            </a:r>
            <a:r>
              <a:rPr lang="en-US" altLang="zh-CN" dirty="0" smtClean="0"/>
              <a:t> to guarantee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that each node in its neighborhood receives the broadcast. </a:t>
            </a:r>
          </a:p>
          <a:p>
            <a:r>
              <a:rPr lang="en-US" altLang="zh-CN" dirty="0" smtClean="0"/>
              <a:t>Hence, Node 2 is able to receive the message this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time and decides to rebroadcast it immediately.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A0D8-3F53-4A24-8FE9-3EE082F8ED52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8173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 original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sleep scheduling protocol is a special case of PBBF with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p = 0 and q = 0. The always-on mode can be approximated by setting p = 1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and q = 1. </a:t>
            </a:r>
          </a:p>
          <a:p>
            <a:r>
              <a:rPr lang="en-US" altLang="zh-CN" dirty="0" smtClean="0"/>
              <a:t>Through the use of two parameters, p and q, PBBF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protocol provides a trade-off between energy, latency,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and reliability. </a:t>
            </a:r>
          </a:p>
          <a:p>
            <a:r>
              <a:rPr lang="en-US" altLang="zh-CN" dirty="0" smtClean="0"/>
              <a:t>While p presents a trade-off between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latency and reliability, q presents a trade-off in terms of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energy and reliability.</a:t>
            </a:r>
          </a:p>
          <a:p>
            <a:r>
              <a:rPr lang="en-US" altLang="zh-CN" dirty="0" smtClean="0"/>
              <a:t>As p increases, latency decreases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while the fraction of nodes not receiving a broadcast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increases (unless q = 1). </a:t>
            </a:r>
          </a:p>
          <a:p>
            <a:r>
              <a:rPr lang="en-US" altLang="zh-CN" dirty="0" smtClean="0"/>
              <a:t>As q increases, energy consumption increases, but the fraction of nodes receiving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a broadcast increases (unless p = 0).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A0D8-3F53-4A24-8FE9-3EE082F8ED52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66153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After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presenting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PBBF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protocol,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paper</a:t>
            </a:r>
            <a:r>
              <a:rPr lang="zh-CN" altLang="en-US" dirty="0" smtClean="0"/>
              <a:t> </a:t>
            </a:r>
            <a:r>
              <a:rPr lang="en-US" altLang="zh-CN" dirty="0" smtClean="0"/>
              <a:t>analyzes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protocol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terms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reliability</a:t>
            </a:r>
            <a:r>
              <a:rPr lang="zh-CN" altLang="en-US" dirty="0" smtClean="0"/>
              <a:t>, </a:t>
            </a:r>
            <a:r>
              <a:rPr lang="en-US" altLang="zh-CN" dirty="0" smtClean="0"/>
              <a:t>energy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latency.</a:t>
            </a:r>
          </a:p>
          <a:p>
            <a:r>
              <a:rPr lang="en-US" altLang="zh-CN" dirty="0" smtClean="0"/>
              <a:t>The </a:t>
            </a:r>
            <a:r>
              <a:rPr lang="en-US" altLang="zh-CN" dirty="0" smtClean="0"/>
              <a:t>reliability of PBBF protocols can be analyzed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using percolation models.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PBBF’s reliability is characterized by a bond percolation model.</a:t>
            </a:r>
          </a:p>
          <a:p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this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model,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en-US" altLang="zh-CN" dirty="0" smtClean="0"/>
              <a:t>n </a:t>
            </a:r>
            <a:r>
              <a:rPr lang="en-US" altLang="zh-CN" dirty="0" smtClean="0"/>
              <a:t>edge between two vertices is open</a:t>
            </a:r>
            <a:r>
              <a:rPr lang="en-US" altLang="zh-CN" baseline="0" dirty="0" smtClean="0"/>
              <a:t> with the </a:t>
            </a:r>
            <a:r>
              <a:rPr lang="en-US" altLang="zh-CN" dirty="0" smtClean="0"/>
              <a:t>probability p edge.</a:t>
            </a:r>
          </a:p>
          <a:p>
            <a:r>
              <a:rPr lang="en-US" altLang="zh-CN" dirty="0" smtClean="0"/>
              <a:t>A phase transition occurs when the probability of an edge between two vertices is greater than the critical value.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In this phase, the probability that an infinitely large cluster exists in a graph is close to one.</a:t>
            </a:r>
          </a:p>
          <a:p>
            <a:r>
              <a:rPr lang="en-US" altLang="zh-CN" dirty="0" smtClean="0"/>
              <a:t>Another phase transition occurs when </a:t>
            </a:r>
            <a:r>
              <a:rPr lang="en-US" altLang="zh-CN" dirty="0" smtClean="0"/>
              <a:t>p</a:t>
            </a:r>
            <a:r>
              <a:rPr lang="zh-CN" altLang="en-US" dirty="0" smtClean="0"/>
              <a:t> </a:t>
            </a:r>
            <a:r>
              <a:rPr lang="en-US" altLang="zh-CN" dirty="0" smtClean="0"/>
              <a:t>edge</a:t>
            </a:r>
            <a:r>
              <a:rPr lang="zh-CN" altLang="en-US" dirty="0" smtClean="0"/>
              <a:t> </a:t>
            </a:r>
            <a:r>
              <a:rPr lang="en-US" altLang="zh-CN" dirty="0" smtClean="0"/>
              <a:t>is </a:t>
            </a:r>
            <a:r>
              <a:rPr lang="en-US" altLang="zh-CN" dirty="0" smtClean="0"/>
              <a:t>less than the critical value.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In this phase, the probability that an infinitely large cluster exists in the graph is close to zero.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A0D8-3F53-4A24-8FE9-3EE082F8ED52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7060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In</a:t>
            </a:r>
            <a:r>
              <a:rPr lang="en-US" altLang="zh-CN" baseline="0" dirty="0" smtClean="0"/>
              <a:t> PBBF, i</a:t>
            </a:r>
            <a:r>
              <a:rPr lang="en-US" altLang="zh-CN" dirty="0" smtClean="0"/>
              <a:t>f a node A receives the broadcast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message, the probability that a given neighbor, B, of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A receives a copy of the message via the link A → B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is p · q + (1 − p). </a:t>
            </a:r>
          </a:p>
          <a:p>
            <a:r>
              <a:rPr lang="en-US" altLang="zh-CN" dirty="0" smtClean="0"/>
              <a:t>The first term arises from the likelihood of A broadcasting the message immediately after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reception and that B being awake at the time. The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second term is simply the likelihood of a rebroadcast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when B is awake.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Then, each (directed) edge in the network is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open with this probability. </a:t>
            </a:r>
            <a:r>
              <a:rPr lang="en-US" altLang="zh-CN" sz="1200" dirty="0" smtClean="0">
                <a:ea typeface="+mn-ea"/>
              </a:rPr>
              <a:t>Thus, if </a:t>
            </a:r>
            <a:r>
              <a:rPr lang="en-US" altLang="zh-CN" sz="1200" dirty="0" smtClean="0">
                <a:ea typeface="+mn-ea"/>
              </a:rPr>
              <a:t>this</a:t>
            </a:r>
            <a:r>
              <a:rPr lang="zh-CN" altLang="en-US" sz="1200" dirty="0" smtClean="0">
                <a:ea typeface="+mn-ea"/>
              </a:rPr>
              <a:t> </a:t>
            </a:r>
            <a:r>
              <a:rPr lang="en-US" altLang="zh-CN" sz="1200" dirty="0" smtClean="0">
                <a:ea typeface="+mn-ea"/>
              </a:rPr>
              <a:t>probability</a:t>
            </a:r>
            <a:r>
              <a:rPr lang="en-US" altLang="zh-CN" sz="1200" dirty="0" smtClean="0">
                <a:ea typeface="+mn-ea"/>
              </a:rPr>
              <a:t> </a:t>
            </a:r>
            <a:r>
              <a:rPr lang="en-US" altLang="zh-CN" sz="1200" dirty="0" smtClean="0">
                <a:ea typeface="+mn-ea"/>
              </a:rPr>
              <a:t>is greater than </a:t>
            </a:r>
            <a:r>
              <a:rPr lang="en-US" altLang="zh-CN" sz="1200" dirty="0" smtClean="0">
                <a:ea typeface="+mn-ea"/>
              </a:rPr>
              <a:t>the </a:t>
            </a:r>
            <a:r>
              <a:rPr lang="en-US" altLang="zh-CN" sz="1200" dirty="0" smtClean="0">
                <a:ea typeface="+mn-ea"/>
              </a:rPr>
              <a:t>critical value, then every broadcast reaches most of the nodes in the </a:t>
            </a:r>
            <a:r>
              <a:rPr lang="en-US" altLang="zh-CN" sz="1200" dirty="0" smtClean="0">
                <a:ea typeface="+mn-ea"/>
              </a:rPr>
              <a:t>network</a:t>
            </a:r>
            <a:r>
              <a:rPr lang="zh-CN" altLang="en-US" sz="1200" dirty="0" smtClean="0">
                <a:ea typeface="+mn-ea"/>
              </a:rPr>
              <a:t> </a:t>
            </a:r>
            <a:r>
              <a:rPr lang="en-US" altLang="zh-CN" sz="1200" dirty="0" smtClean="0">
                <a:ea typeface="+mn-ea"/>
              </a:rPr>
              <a:t>according</a:t>
            </a:r>
            <a:r>
              <a:rPr lang="zh-CN" altLang="en-US" sz="1200" dirty="0" smtClean="0">
                <a:ea typeface="+mn-ea"/>
              </a:rPr>
              <a:t> </a:t>
            </a:r>
            <a:r>
              <a:rPr lang="en-US" altLang="zh-CN" sz="1200" dirty="0" smtClean="0">
                <a:ea typeface="+mn-ea"/>
              </a:rPr>
              <a:t>to</a:t>
            </a:r>
            <a:r>
              <a:rPr lang="zh-CN" altLang="en-US" sz="1200" dirty="0" smtClean="0">
                <a:ea typeface="+mn-ea"/>
              </a:rPr>
              <a:t> </a:t>
            </a:r>
            <a:r>
              <a:rPr lang="en-US" altLang="zh-CN" sz="1200" dirty="0" smtClean="0">
                <a:ea typeface="+mn-ea"/>
              </a:rPr>
              <a:t>the</a:t>
            </a:r>
            <a:r>
              <a:rPr lang="zh-CN" altLang="en-US" sz="1200" dirty="0" smtClean="0">
                <a:ea typeface="+mn-ea"/>
              </a:rPr>
              <a:t> </a:t>
            </a:r>
            <a:r>
              <a:rPr lang="en-US" altLang="zh-CN" dirty="0" smtClean="0"/>
              <a:t>percolation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theory.</a:t>
            </a:r>
            <a:endParaRPr lang="en-US" altLang="zh-CN" sz="1200" dirty="0" smtClean="0">
              <a:ea typeface="+mn-ea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A0D8-3F53-4A24-8FE9-3EE082F8ED52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01386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Here is the PBBF’s reliability using an ideal simulator by varying q while keeping p fixed.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The ideal</a:t>
            </a:r>
            <a:r>
              <a:rPr lang="en-US" altLang="zh-CN" baseline="0" dirty="0" smtClean="0"/>
              <a:t> simulator </a:t>
            </a:r>
            <a:r>
              <a:rPr lang="en-US" altLang="zh-CN" dirty="0" smtClean="0"/>
              <a:t>assumes an ideal MAC and physical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layer with no collisions or interference.</a:t>
            </a:r>
          </a:p>
          <a:p>
            <a:r>
              <a:rPr lang="en-US" altLang="zh-CN" dirty="0" smtClean="0"/>
              <a:t>As shown in the figure,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threshold behavior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is observed. For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sufficiently large values of p, none of the broadcasts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achieve a desired reliability when q is small. </a:t>
            </a:r>
          </a:p>
          <a:p>
            <a:r>
              <a:rPr lang="en-US" altLang="zh-CN" dirty="0" smtClean="0"/>
              <a:t>However,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at some threshold q value, the reliability metric rapidly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increases to where every broadcast is received by the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specified fraction of nodes. </a:t>
            </a:r>
          </a:p>
          <a:p>
            <a:r>
              <a:rPr lang="en-US" altLang="zh-CN" dirty="0" smtClean="0"/>
              <a:t>This is similar to the critical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probability behavior shown in percolation theory.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A0D8-3F53-4A24-8FE9-3EE082F8ED52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13044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analyze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energy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consumption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PBBF,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paper</a:t>
            </a:r>
            <a:r>
              <a:rPr lang="zh-CN" altLang="en-US" dirty="0" smtClean="0"/>
              <a:t> </a:t>
            </a:r>
            <a:r>
              <a:rPr lang="en-US" altLang="zh-CN" dirty="0" smtClean="0"/>
              <a:t>uses</a:t>
            </a:r>
            <a:r>
              <a:rPr lang="zh-CN" altLang="en-US" dirty="0" smtClean="0"/>
              <a:t> </a:t>
            </a:r>
            <a:r>
              <a:rPr lang="en-US" altLang="zh-CN" dirty="0" smtClean="0"/>
              <a:t>E </a:t>
            </a:r>
            <a:r>
              <a:rPr lang="en-US" altLang="zh-CN" dirty="0" smtClean="0"/>
              <a:t>original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denote</a:t>
            </a:r>
            <a:r>
              <a:rPr lang="en-US" altLang="zh-CN" dirty="0" smtClean="0"/>
              <a:t> </a:t>
            </a:r>
            <a:r>
              <a:rPr lang="en-US" altLang="zh-CN" dirty="0" smtClean="0"/>
              <a:t>the relative energy consumption of a sleep scheduling protocol compared to a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protocol with no energy-saving.</a:t>
            </a:r>
            <a:r>
              <a:rPr lang="en-US" altLang="zh-CN" baseline="0" dirty="0" smtClean="0"/>
              <a:t> It</a:t>
            </a:r>
            <a:r>
              <a:rPr lang="en-US" altLang="zh-CN" dirty="0" smtClean="0"/>
              <a:t> can be written as:</a:t>
            </a:r>
          </a:p>
          <a:p>
            <a:r>
              <a:rPr lang="en-US" altLang="zh-CN" dirty="0" smtClean="0"/>
              <a:t>The increased energy consumption due to the q parameter compared to original sleep scheduling protocol is:</a:t>
            </a:r>
          </a:p>
          <a:p>
            <a:r>
              <a:rPr lang="en-US" altLang="zh-CN" dirty="0" smtClean="0"/>
              <a:t>The simulation results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verify the analytical result given in the equation. </a:t>
            </a:r>
          </a:p>
          <a:p>
            <a:r>
              <a:rPr lang="en-US" altLang="zh-CN" dirty="0" smtClean="0"/>
              <a:t>While using PSM saves almost 3 Joules per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update over using no PSM, the energy consumption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of PBBF increases linearly with the q parameter, and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does not depend on p at all.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A0D8-3F53-4A24-8FE9-3EE082F8ED52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7987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analysis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latency</a:t>
            </a:r>
            <a:r>
              <a:rPr lang="zh-CN" altLang="en-US" dirty="0" smtClean="0"/>
              <a:t> </a:t>
            </a:r>
            <a:r>
              <a:rPr lang="en-US" altLang="zh-CN" dirty="0" smtClean="0"/>
              <a:t>will</a:t>
            </a:r>
            <a:r>
              <a:rPr lang="zh-CN" altLang="en-US" dirty="0" smtClean="0"/>
              <a:t> </a:t>
            </a:r>
            <a:r>
              <a:rPr lang="en-US" altLang="zh-CN" dirty="0" smtClean="0"/>
              <a:t>also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introduce</a:t>
            </a:r>
            <a:r>
              <a:rPr lang="zh-CN" altLang="en-US" dirty="0" smtClean="0"/>
              <a:t> </a:t>
            </a:r>
            <a:r>
              <a:rPr lang="en-US" altLang="zh-CN" dirty="0" smtClean="0"/>
              <a:t>some</a:t>
            </a:r>
            <a:r>
              <a:rPr lang="zh-CN" altLang="en-US" dirty="0" smtClean="0"/>
              <a:t> </a:t>
            </a:r>
            <a:r>
              <a:rPr lang="en-US" altLang="zh-CN" dirty="0" smtClean="0"/>
              <a:t>definitions.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A0D8-3F53-4A24-8FE9-3EE082F8ED52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23787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This</a:t>
            </a:r>
            <a:r>
              <a:rPr lang="en-US" altLang="zh-CN" baseline="0" dirty="0" smtClean="0"/>
              <a:t> figure shows</a:t>
            </a:r>
            <a:r>
              <a:rPr lang="en-US" altLang="zh-CN" dirty="0" smtClean="0"/>
              <a:t> variation of per-hop latency versus q.</a:t>
            </a:r>
            <a:r>
              <a:rPr lang="en-US" altLang="zh-CN" baseline="0" dirty="0" smtClean="0"/>
              <a:t> </a:t>
            </a:r>
          </a:p>
          <a:p>
            <a:r>
              <a:rPr lang="en-US" altLang="zh-CN" dirty="0" smtClean="0"/>
              <a:t>As q increases, which means broadcasts reach more nodes, higher p values achieve lower latency as nodes do not </a:t>
            </a:r>
            <a:r>
              <a:rPr lang="en-US" altLang="zh-CN" dirty="0" smtClean="0"/>
              <a:t>need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wait</a:t>
            </a:r>
            <a:r>
              <a:rPr lang="zh-CN" altLang="en-US" dirty="0" smtClean="0"/>
              <a:t> </a:t>
            </a:r>
            <a:r>
              <a:rPr lang="en-US" altLang="zh-CN" dirty="0" smtClean="0"/>
              <a:t>until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next</a:t>
            </a:r>
            <a:r>
              <a:rPr lang="zh-CN" altLang="en-US" dirty="0" smtClean="0"/>
              <a:t> </a:t>
            </a:r>
            <a:r>
              <a:rPr lang="en-US" altLang="zh-CN" dirty="0" smtClean="0"/>
              <a:t>beacon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interval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broadcast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message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A0D8-3F53-4A24-8FE9-3EE082F8ED52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03623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This</a:t>
            </a:r>
            <a:r>
              <a:rPr lang="en-US" altLang="zh-CN" baseline="0" dirty="0" smtClean="0"/>
              <a:t> figure shows</a:t>
            </a:r>
            <a:r>
              <a:rPr lang="en-US" altLang="zh-CN" dirty="0" smtClean="0"/>
              <a:t> variation of average</a:t>
            </a:r>
            <a:r>
              <a:rPr lang="en-US" altLang="zh-CN" baseline="0" dirty="0" smtClean="0"/>
              <a:t> 60-hop flooding hop count </a:t>
            </a:r>
            <a:r>
              <a:rPr lang="en-US" altLang="zh-CN" dirty="0" smtClean="0"/>
              <a:t>versus q.</a:t>
            </a:r>
            <a:r>
              <a:rPr lang="en-US" altLang="zh-CN" baseline="0" dirty="0" smtClean="0"/>
              <a:t> </a:t>
            </a:r>
          </a:p>
          <a:p>
            <a:r>
              <a:rPr lang="en-US" altLang="zh-CN" dirty="0" smtClean="0"/>
              <a:t>We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see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w</a:t>
            </a:r>
            <a:r>
              <a:rPr lang="en-US" altLang="zh-CN" dirty="0" smtClean="0"/>
              <a:t>hen </a:t>
            </a:r>
            <a:r>
              <a:rPr lang="en-US" altLang="zh-CN" dirty="0" smtClean="0"/>
              <a:t>the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reliability is high, the average length </a:t>
            </a:r>
            <a:r>
              <a:rPr lang="en-US" altLang="zh-CN" dirty="0" smtClean="0"/>
              <a:t>of </a:t>
            </a:r>
            <a:r>
              <a:rPr lang="en-US" altLang="zh-CN" dirty="0" smtClean="0"/>
              <a:t>the path </a:t>
            </a:r>
            <a:r>
              <a:rPr lang="en-US" altLang="zh-CN" dirty="0" smtClean="0"/>
              <a:t>from </a:t>
            </a:r>
            <a:r>
              <a:rPr lang="en-US" altLang="zh-CN" dirty="0" smtClean="0"/>
              <a:t>S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to B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is </a:t>
            </a:r>
            <a:r>
              <a:rPr lang="en-US" altLang="zh-CN" dirty="0" smtClean="0"/>
              <a:t>equal </a:t>
            </a:r>
            <a:r>
              <a:rPr lang="en-US" altLang="zh-CN" dirty="0" smtClean="0"/>
              <a:t>to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the shortest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distance between S and B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This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because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fraction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nodes</a:t>
            </a:r>
            <a:r>
              <a:rPr lang="zh-CN" altLang="en-US" dirty="0" smtClean="0"/>
              <a:t> </a:t>
            </a:r>
            <a:r>
              <a:rPr lang="en-US" altLang="zh-CN" dirty="0" smtClean="0"/>
              <a:t>receiving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broadcast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very</a:t>
            </a:r>
            <a:r>
              <a:rPr lang="zh-CN" altLang="en-US" dirty="0" smtClean="0"/>
              <a:t> </a:t>
            </a:r>
            <a:r>
              <a:rPr lang="en-US" altLang="zh-CN" dirty="0" smtClean="0"/>
              <a:t>high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high</a:t>
            </a:r>
            <a:r>
              <a:rPr lang="zh-CN" altLang="en-US" dirty="0" smtClean="0"/>
              <a:t> </a:t>
            </a:r>
            <a:r>
              <a:rPr lang="en-US" altLang="zh-CN" dirty="0" smtClean="0"/>
              <a:t>reliability,</a:t>
            </a:r>
            <a:r>
              <a:rPr lang="zh-CN" altLang="en-US" dirty="0" smtClean="0"/>
              <a:t> </a:t>
            </a:r>
            <a:r>
              <a:rPr lang="en-US" altLang="zh-CN" dirty="0" smtClean="0"/>
              <a:t>this</a:t>
            </a:r>
            <a:r>
              <a:rPr lang="zh-CN" altLang="en-US" dirty="0" smtClean="0"/>
              <a:t> </a:t>
            </a:r>
            <a:r>
              <a:rPr lang="en-US" altLang="zh-CN" dirty="0" smtClean="0"/>
              <a:t>means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message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likely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propagate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along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shortest</a:t>
            </a:r>
            <a:r>
              <a:rPr lang="zh-CN" altLang="en-US" dirty="0" smtClean="0"/>
              <a:t> </a:t>
            </a:r>
            <a:r>
              <a:rPr lang="en-US" altLang="zh-CN" dirty="0" smtClean="0"/>
              <a:t>path</a:t>
            </a:r>
            <a:r>
              <a:rPr lang="zh-CN" altLang="en-US" dirty="0" smtClean="0"/>
              <a:t> </a:t>
            </a:r>
            <a:r>
              <a:rPr lang="en-US" altLang="zh-CN" dirty="0" smtClean="0"/>
              <a:t>from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source</a:t>
            </a:r>
            <a:r>
              <a:rPr lang="zh-CN" altLang="en-US" dirty="0" smtClean="0"/>
              <a:t> </a:t>
            </a:r>
            <a:r>
              <a:rPr lang="en-US" altLang="zh-CN" dirty="0" smtClean="0"/>
              <a:t>S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node</a:t>
            </a:r>
            <a:r>
              <a:rPr lang="zh-CN" altLang="en-US" dirty="0" smtClean="0"/>
              <a:t> </a:t>
            </a:r>
            <a:r>
              <a:rPr lang="en-US" altLang="zh-CN" dirty="0" smtClean="0"/>
              <a:t>B.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A0D8-3F53-4A24-8FE9-3EE082F8ED52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9546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Here</a:t>
            </a:r>
            <a:r>
              <a:rPr lang="zh-CN" altLang="en-US" dirty="0" smtClean="0"/>
              <a:t> </a:t>
            </a:r>
            <a:r>
              <a:rPr lang="en-US" altLang="zh-CN" dirty="0" smtClean="0"/>
              <a:t>starts</a:t>
            </a:r>
            <a:r>
              <a:rPr lang="zh-CN" altLang="en-US" dirty="0" smtClean="0"/>
              <a:t> </a:t>
            </a:r>
            <a:r>
              <a:rPr lang="en-US" altLang="zh-CN" dirty="0" smtClean="0"/>
              <a:t>my</a:t>
            </a:r>
            <a:r>
              <a:rPr lang="zh-CN" altLang="en-US" dirty="0" smtClean="0"/>
              <a:t> </a:t>
            </a:r>
            <a:r>
              <a:rPr lang="en-US" altLang="zh-CN" dirty="0" smtClean="0"/>
              <a:t>presentation.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terms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baseline="0" dirty="0" smtClean="0"/>
              <a:t>wireless sensor networks</a:t>
            </a:r>
            <a:r>
              <a:rPr lang="en-US" altLang="zh-CN" baseline="0" dirty="0" smtClean="0"/>
              <a:t>,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t</a:t>
            </a:r>
            <a:r>
              <a:rPr lang="en-US" altLang="zh-CN" dirty="0" smtClean="0"/>
              <a:t>here </a:t>
            </a:r>
            <a:r>
              <a:rPr lang="en-US" altLang="zh-CN" dirty="0" smtClean="0"/>
              <a:t>are two</a:t>
            </a:r>
            <a:r>
              <a:rPr lang="en-US" altLang="zh-CN" baseline="0" dirty="0" smtClean="0"/>
              <a:t> major </a:t>
            </a:r>
            <a:r>
              <a:rPr lang="en-US" altLang="zh-CN" baseline="0" dirty="0" smtClean="0"/>
              <a:t>issues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we </a:t>
            </a:r>
            <a:r>
              <a:rPr lang="en-US" altLang="zh-CN" baseline="0" dirty="0" smtClean="0"/>
              <a:t>need to consider: Resources and Performance.</a:t>
            </a:r>
            <a:endParaRPr lang="en-US" altLang="zh-CN" dirty="0" smtClean="0"/>
          </a:p>
          <a:p>
            <a:r>
              <a:rPr lang="en-US" altLang="zh-CN" dirty="0" smtClean="0"/>
              <a:t>Sensor nodes are inherently resource constrained.  They</a:t>
            </a:r>
            <a:r>
              <a:rPr lang="en-US" altLang="zh-CN" baseline="0" dirty="0" smtClean="0"/>
              <a:t> have limited power of battery, CPU and Memory. And energy is the most important resource for battery-powered sensors.</a:t>
            </a:r>
            <a:endParaRPr lang="en-US" altLang="zh-CN" dirty="0" smtClean="0"/>
          </a:p>
          <a:p>
            <a:r>
              <a:rPr lang="en-US" altLang="zh-CN" dirty="0" smtClean="0"/>
              <a:t>On the other hand, latency and reliability</a:t>
            </a:r>
            <a:r>
              <a:rPr lang="en-US" altLang="zh-CN" baseline="0" dirty="0" smtClean="0"/>
              <a:t> are the two most commonly-used performance </a:t>
            </a:r>
            <a:r>
              <a:rPr lang="en-US" altLang="zh-CN" dirty="0" smtClean="0"/>
              <a:t>metrics.</a:t>
            </a:r>
          </a:p>
          <a:p>
            <a:r>
              <a:rPr lang="en-US" altLang="zh-CN" dirty="0" smtClean="0"/>
              <a:t>However, it</a:t>
            </a:r>
            <a:r>
              <a:rPr lang="en-US" altLang="zh-CN" baseline="0" dirty="0" smtClean="0"/>
              <a:t> is obvious that </a:t>
            </a:r>
            <a:r>
              <a:rPr lang="en-US" altLang="zh-CN" dirty="0" smtClean="0"/>
              <a:t>offering better reliability and performance to a sensor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network application leads to greater usage and depletion of the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resources.</a:t>
            </a:r>
            <a:endParaRPr lang="zh-CN" altLang="en-US" dirty="0" smtClean="0"/>
          </a:p>
          <a:p>
            <a:r>
              <a:rPr lang="en-US" altLang="zh-CN" dirty="0" smtClean="0"/>
              <a:t>So there is always</a:t>
            </a:r>
            <a:r>
              <a:rPr lang="en-US" altLang="zh-CN" baseline="0" dirty="0" smtClean="0"/>
              <a:t> a resource-performance trade-off in WSNs.</a:t>
            </a:r>
          </a:p>
          <a:p>
            <a:r>
              <a:rPr lang="en-US" altLang="zh-CN" baseline="0" dirty="0" smtClean="0"/>
              <a:t>Based on the different emphasis on the two aspects, sensor applications can be generally classified into two categories.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A0D8-3F53-4A24-8FE9-3EE082F8ED5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5629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Based on the equations of energy and latency, we can derive the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direct relation between energy, EPBBF, and latency,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L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like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this.</a:t>
            </a:r>
            <a:endParaRPr lang="en-US" altLang="zh-CN" dirty="0" smtClean="0"/>
          </a:p>
          <a:p>
            <a:r>
              <a:rPr lang="en-US" altLang="zh-CN" dirty="0" smtClean="0"/>
              <a:t>The energy consumed at a node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increases linearly with q</a:t>
            </a:r>
            <a:r>
              <a:rPr lang="en-US" altLang="zh-CN" baseline="0" dirty="0" smtClean="0"/>
              <a:t> and </a:t>
            </a:r>
            <a:r>
              <a:rPr lang="en-US" altLang="zh-CN" dirty="0" smtClean="0"/>
              <a:t>the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latency is inversely related to q (and also p). Thus, the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energy and latency are inversely related to each other in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the PBBF protocol.</a:t>
            </a:r>
          </a:p>
          <a:p>
            <a:r>
              <a:rPr lang="en-US" altLang="zh-CN" dirty="0" smtClean="0"/>
              <a:t>The threshold behavior of the PBBF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protocols allows an application designer to first set the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values of p and q so that they are just across the reliability threshold boundary and into the high reliability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region</a:t>
            </a:r>
            <a:r>
              <a:rPr lang="zh-CN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which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shadowed</a:t>
            </a:r>
            <a:r>
              <a:rPr lang="zh-CN" altLang="en-US" dirty="0" smtClean="0"/>
              <a:t> </a:t>
            </a:r>
            <a:r>
              <a:rPr lang="en-US" altLang="zh-CN" dirty="0" smtClean="0"/>
              <a:t>region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figure.</a:t>
            </a:r>
            <a:endParaRPr lang="en-US" altLang="zh-CN" dirty="0" smtClean="0"/>
          </a:p>
          <a:p>
            <a:r>
              <a:rPr lang="en-US" altLang="zh-CN" dirty="0" smtClean="0"/>
              <a:t>Secondly, it allows application designers to tune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these values </a:t>
            </a:r>
            <a:r>
              <a:rPr lang="en-US" altLang="zh-CN" dirty="0" smtClean="0"/>
              <a:t>while</a:t>
            </a:r>
            <a:r>
              <a:rPr lang="zh-CN" altLang="en-US" dirty="0" smtClean="0"/>
              <a:t> </a:t>
            </a:r>
            <a:r>
              <a:rPr lang="en-US" altLang="zh-CN" dirty="0" smtClean="0"/>
              <a:t>staying </a:t>
            </a:r>
            <a:r>
              <a:rPr lang="en-US" altLang="zh-CN" dirty="0" smtClean="0"/>
              <a:t>close to the </a:t>
            </a:r>
            <a:r>
              <a:rPr lang="en-US" altLang="zh-CN" dirty="0" smtClean="0"/>
              <a:t>boundary </a:t>
            </a:r>
            <a:r>
              <a:rPr lang="en-US" altLang="zh-CN" dirty="0" smtClean="0"/>
              <a:t>until the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desired energy-latency trade-off is achieved.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A0D8-3F53-4A24-8FE9-3EE082F8ED52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6356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aseline="0" dirty="0" smtClean="0"/>
              <a:t>The authors </a:t>
            </a:r>
            <a:r>
              <a:rPr lang="en-US" altLang="zh-CN" dirty="0" smtClean="0"/>
              <a:t>implemented PBBF on top of IEEE 802.11 PSM and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compare it with </a:t>
            </a:r>
            <a:r>
              <a:rPr lang="en-US" altLang="zh-CN" dirty="0" smtClean="0"/>
              <a:t>regular </a:t>
            </a:r>
            <a:r>
              <a:rPr lang="en-US" altLang="zh-CN" dirty="0" smtClean="0"/>
              <a:t>PSM using the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ns-2 network simulator. </a:t>
            </a:r>
          </a:p>
          <a:p>
            <a:r>
              <a:rPr lang="en-US" altLang="zh-CN" dirty="0" smtClean="0"/>
              <a:t>They implemented an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application to simulate code distribution in a sensor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network. One random node is chosen to be the base station which periodically sends patches for sensors to apply.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A0D8-3F53-4A24-8FE9-3EE082F8ED52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61373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This</a:t>
            </a:r>
            <a:r>
              <a:rPr lang="en-US" altLang="zh-CN" baseline="0" dirty="0" smtClean="0"/>
              <a:t> figure </a:t>
            </a:r>
            <a:r>
              <a:rPr lang="en-US" altLang="zh-CN" dirty="0" smtClean="0"/>
              <a:t>shows how the average energy consumed at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a </a:t>
            </a:r>
            <a:r>
              <a:rPr lang="en-US" altLang="zh-CN" dirty="0" smtClean="0"/>
              <a:t>node</a:t>
            </a:r>
            <a:r>
              <a:rPr lang="zh-CN" altLang="en-US" dirty="0" smtClean="0"/>
              <a:t> </a:t>
            </a:r>
            <a:r>
              <a:rPr lang="en-US" altLang="zh-CN" dirty="0" smtClean="0"/>
              <a:t>changes with q</a:t>
            </a:r>
            <a:r>
              <a:rPr lang="zh-CN" altLang="zh-CN" dirty="0" smtClean="0"/>
              <a:t>.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energy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en-US" altLang="zh-CN" dirty="0" smtClean="0"/>
              <a:t> </a:t>
            </a:r>
            <a:r>
              <a:rPr lang="en-US" altLang="zh-CN" dirty="0" smtClean="0"/>
              <a:t>normalized for the number of updates generated</a:t>
            </a:r>
            <a:r>
              <a:rPr lang="en-US" altLang="zh-CN" dirty="0" smtClean="0"/>
              <a:t>,. </a:t>
            </a:r>
            <a:endParaRPr lang="en-US" altLang="zh-CN" dirty="0" smtClean="0"/>
          </a:p>
          <a:p>
            <a:r>
              <a:rPr lang="en-US" altLang="zh-CN" dirty="0" smtClean="0"/>
              <a:t>We can see that using PSM saves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almost 2 Joules per update over using no PSM. </a:t>
            </a:r>
          </a:p>
          <a:p>
            <a:r>
              <a:rPr lang="en-US" altLang="zh-CN" dirty="0" smtClean="0"/>
              <a:t>The figure also shows that energy increases linearly with the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q value. </a:t>
            </a:r>
          </a:p>
          <a:p>
            <a:r>
              <a:rPr lang="en-US" altLang="zh-CN" dirty="0" smtClean="0"/>
              <a:t>We also observe that q dominates p in the energy usage because the PBBF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lines overlap regardless of the p value.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A0D8-3F53-4A24-8FE9-3EE082F8ED52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3126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This figure shows the average latency of nodes that are five hops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from the source. </a:t>
            </a:r>
          </a:p>
          <a:p>
            <a:r>
              <a:rPr lang="en-US" altLang="zh-CN" dirty="0" smtClean="0"/>
              <a:t>We can see that PSM consistently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has a high latency, whereas turning PSM off results in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a much lower latency. </a:t>
            </a:r>
          </a:p>
          <a:p>
            <a:r>
              <a:rPr lang="en-US" altLang="zh-CN" dirty="0" smtClean="0"/>
              <a:t>PBBF does worse than PSM at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small values of q, but improves significantly as q and p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increase. </a:t>
            </a:r>
          </a:p>
          <a:p>
            <a:r>
              <a:rPr lang="en-US" altLang="zh-CN" dirty="0" smtClean="0"/>
              <a:t>This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because</a:t>
            </a:r>
            <a:r>
              <a:rPr lang="en-US" altLang="zh-CN" baseline="0" dirty="0" smtClean="0"/>
              <a:t> </a:t>
            </a:r>
            <a:r>
              <a:rPr lang="en-US" altLang="zh-CN" baseline="0" dirty="0" smtClean="0"/>
              <a:t>when q is small, </a:t>
            </a:r>
            <a:r>
              <a:rPr lang="en-US" altLang="zh-CN" dirty="0" smtClean="0"/>
              <a:t>it is more likely that a node will not receive the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broadcast from the neighbor which would result in the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smallest latency. </a:t>
            </a:r>
          </a:p>
          <a:p>
            <a:r>
              <a:rPr lang="en-US" altLang="zh-CN" dirty="0" smtClean="0"/>
              <a:t>However, as q and p get larger, there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is a greater chance a broadcast will be transmitted and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received without waiting for the next beacon </a:t>
            </a:r>
            <a:r>
              <a:rPr lang="en-US" altLang="zh-CN" dirty="0" smtClean="0"/>
              <a:t>interval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which</a:t>
            </a:r>
            <a:r>
              <a:rPr lang="zh-CN" altLang="en-US" dirty="0" smtClean="0"/>
              <a:t> </a:t>
            </a:r>
            <a:r>
              <a:rPr lang="en-US" altLang="zh-CN" dirty="0" smtClean="0"/>
              <a:t>results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decrease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latency.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A0D8-3F53-4A24-8FE9-3EE082F8ED52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78995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This figure illustrates how the q value affects the fraction of updates a node receives. </a:t>
            </a:r>
          </a:p>
          <a:p>
            <a:r>
              <a:rPr lang="en-US" altLang="zh-CN" dirty="0" smtClean="0"/>
              <a:t>We observe that setting p = 0.5 results in a significant degradation until q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reaches about 0.5. </a:t>
            </a:r>
          </a:p>
          <a:p>
            <a:r>
              <a:rPr lang="en-US" altLang="zh-CN" dirty="0" smtClean="0"/>
              <a:t>For p = 0.25, there is a little degradation and all the other p values result in </a:t>
            </a:r>
            <a:r>
              <a:rPr lang="en-US" altLang="zh-CN" dirty="0" smtClean="0"/>
              <a:t>very</a:t>
            </a:r>
            <a:r>
              <a:rPr lang="zh-CN" altLang="en-US" dirty="0" smtClean="0"/>
              <a:t> </a:t>
            </a:r>
            <a:r>
              <a:rPr lang="en-US" altLang="zh-CN" dirty="0" smtClean="0"/>
              <a:t>little</a:t>
            </a:r>
            <a:r>
              <a:rPr lang="zh-CN" altLang="en-US" dirty="0" smtClean="0"/>
              <a:t> </a:t>
            </a:r>
            <a:r>
              <a:rPr lang="en-US" altLang="zh-CN" dirty="0" smtClean="0"/>
              <a:t>loss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A0D8-3F53-4A24-8FE9-3EE082F8ED52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87079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In</a:t>
            </a:r>
            <a:r>
              <a:rPr lang="en-US" altLang="zh-CN" baseline="0" dirty="0" smtClean="0"/>
              <a:t> this paper, the authors have</a:t>
            </a:r>
            <a:r>
              <a:rPr lang="en-US" altLang="zh-CN" dirty="0" smtClean="0"/>
              <a:t> presented, analyzed, simulated, and measured the performance of a class of probabilistic broadcast protocols for multi-hop WSNs. </a:t>
            </a:r>
          </a:p>
          <a:p>
            <a:r>
              <a:rPr lang="en-US" altLang="zh-CN" dirty="0" smtClean="0"/>
              <a:t>They have quantified the energy-latency trade-off required to obtain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a given level of reliability using PBBF. </a:t>
            </a:r>
          </a:p>
          <a:p>
            <a:r>
              <a:rPr lang="en-US" altLang="zh-CN" dirty="0" smtClean="0"/>
              <a:t>This is facilitated by allowing an application designer to tune the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values of parameters p and q while maintaining the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value of 1 − p · (1 − q) above the threshold required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to achieve very high reliability. </a:t>
            </a:r>
          </a:p>
          <a:p>
            <a:r>
              <a:rPr lang="en-US" altLang="zh-CN" dirty="0" smtClean="0"/>
              <a:t>The authors have also implemented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the PBBF protocols in ns-2</a:t>
            </a:r>
            <a:r>
              <a:rPr lang="en-US" altLang="zh-CN" baseline="0" dirty="0" smtClean="0"/>
              <a:t> and </a:t>
            </a:r>
            <a:r>
              <a:rPr lang="en-US" altLang="zh-CN" dirty="0" smtClean="0"/>
              <a:t>have studied the performance characteristics of PBBF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when used for code distribution. </a:t>
            </a:r>
          </a:p>
          <a:p>
            <a:r>
              <a:rPr lang="en-US" altLang="zh-CN" dirty="0" smtClean="0"/>
              <a:t>Experiments indicate that PBBF is an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efficient broadcast mechanism</a:t>
            </a:r>
            <a:r>
              <a:rPr lang="en-US" altLang="zh-CN" baseline="0" dirty="0" smtClean="0"/>
              <a:t> in the sense that</a:t>
            </a:r>
            <a:r>
              <a:rPr lang="en-US" altLang="zh-CN" dirty="0" smtClean="0"/>
              <a:t> it provides an application designer the opportunity to tune the system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to an appropriate operating point along the reliability resource-performance spectrum.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A0D8-3F53-4A24-8FE9-3EE082F8ED52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95304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Pros</a:t>
            </a:r>
            <a:r>
              <a:rPr kumimoji="1" lang="en-US" altLang="zh-CN" dirty="0" smtClean="0"/>
              <a:t>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dirty="0" smtClean="0"/>
              <a:t>PBBF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used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conjunction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sleep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scheduling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protocol</a:t>
            </a:r>
            <a:r>
              <a:rPr kumimoji="1" lang="en-US" altLang="zh-CN" dirty="0" smtClean="0"/>
              <a:t>.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example,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easily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integrated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IEEE</a:t>
            </a:r>
            <a:r>
              <a:rPr kumimoji="1" lang="zh-CN" altLang="en-US" dirty="0" smtClean="0"/>
              <a:t> </a:t>
            </a:r>
            <a:r>
              <a:rPr kumimoji="1" lang="zh-CN" altLang="zh-CN" dirty="0" smtClean="0"/>
              <a:t>8</a:t>
            </a:r>
            <a:r>
              <a:rPr kumimoji="1" lang="en-US" altLang="zh-CN" dirty="0" smtClean="0"/>
              <a:t>02.11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PSM.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gives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PBBF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great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adaptability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makes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highly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deployable</a:t>
            </a:r>
            <a:r>
              <a:rPr kumimoji="1" lang="zh-CN" altLang="en-US" dirty="0" smtClean="0"/>
              <a:t>.</a:t>
            </a:r>
            <a:endParaRPr kumimoji="1"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dirty="0" smtClean="0"/>
              <a:t>This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paper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provides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explanation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energy-latency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trade-off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WSNs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broadcasting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from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theoretical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aspect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well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thorough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simulation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results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quantify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trade-off.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essential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delineate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trade-off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knobs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application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designer.</a:t>
            </a:r>
            <a:endParaRPr kumimoji="1" lang="en-US" altLang="zh-CN" dirty="0" smtClean="0"/>
          </a:p>
          <a:p>
            <a:r>
              <a:rPr kumimoji="1" lang="en-US" altLang="zh-CN" dirty="0" smtClean="0"/>
              <a:t>Cons</a:t>
            </a:r>
            <a:r>
              <a:rPr kumimoji="1" lang="en-US" altLang="zh-CN" dirty="0" smtClean="0"/>
              <a:t>:</a:t>
            </a:r>
          </a:p>
          <a:p>
            <a:r>
              <a:rPr kumimoji="1" lang="en-US" altLang="zh-CN" dirty="0" smtClean="0"/>
              <a:t>This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paper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assumes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perfect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synchronization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WSN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when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conducting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simulation.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 a matter of fact, it is difficult, and in most cases impossible, to achieve perfect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synchronization among cooperative transmitters especially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for low-cost, small-sized transmitters, such as sensors. Synchronization is difficult because parameters of electronic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components may be drifting and because making handshaking among transmitters is as infrequently as possible to save energy.</a:t>
            </a:r>
          </a:p>
          <a:p>
            <a:r>
              <a:rPr kumimoji="1" lang="en-US" altLang="zh-CN" dirty="0" smtClean="0"/>
              <a:t>Another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paper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that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does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not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present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deployment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PBBF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protocol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thus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lack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practical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experiment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results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real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testbed</a:t>
            </a:r>
            <a:r>
              <a:rPr kumimoji="1" lang="en-US" altLang="zh-CN" dirty="0" smtClean="0"/>
              <a:t>.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paper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convincing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if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testbed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based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results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provided.</a:t>
            </a:r>
            <a:endParaRPr kumimoji="1" lang="en-US" altLang="zh-CN" dirty="0" smtClean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A0D8-3F53-4A24-8FE9-3EE082F8ED52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9857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A0D8-3F53-4A24-8FE9-3EE082F8ED5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9010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To support a wide variety of future applications, sensor networking technologies will be required to provide enough flexibility for a designer to choose the appropriate operation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point on the resource-performance spectrum. So studying the relationship</a:t>
            </a:r>
            <a:r>
              <a:rPr lang="en-US" altLang="zh-CN" baseline="0" dirty="0" smtClean="0"/>
              <a:t> between energy and latency is of great value.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A0D8-3F53-4A24-8FE9-3EE082F8ED5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3662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This paper focuses on the broadcast problem. Broadcast is a fundamental communication primitive in sensor networks, which is useful to applications for disseminating sensor data, instructions, and code updates.</a:t>
            </a:r>
          </a:p>
          <a:p>
            <a:r>
              <a:rPr lang="en-US" altLang="zh-CN" dirty="0" smtClean="0"/>
              <a:t>The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usual approach to broadcast is by flooding the entire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network. This, however, creates a high number of redundant packets. </a:t>
            </a:r>
          </a:p>
          <a:p>
            <a:r>
              <a:rPr lang="en-US" altLang="zh-CN" dirty="0" smtClean="0"/>
              <a:t>The deficiencies of the classic flooding approach can be avoided in different</a:t>
            </a:r>
            <a:r>
              <a:rPr lang="en-US" altLang="zh-CN" baseline="0" dirty="0" smtClean="0"/>
              <a:t> ways.</a:t>
            </a:r>
            <a:endParaRPr lang="en-US" altLang="zh-CN" dirty="0" smtClean="0"/>
          </a:p>
          <a:p>
            <a:r>
              <a:rPr lang="en-US" altLang="zh-CN" dirty="0" smtClean="0"/>
              <a:t>SPIN protocols incorporate</a:t>
            </a:r>
            <a:r>
              <a:rPr lang="en-US" altLang="zh-CN" baseline="0" dirty="0" smtClean="0"/>
              <a:t> meta-data negotiations to eliminate the transmission of redundant data throughout the network.</a:t>
            </a:r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>Overlaying a virtual infrastructure over the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underlying network can reduce the number of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nodes involved in broadcasts. </a:t>
            </a:r>
          </a:p>
          <a:p>
            <a:r>
              <a:rPr lang="en-US" altLang="zh-CN" dirty="0" smtClean="0"/>
              <a:t>Allowing each node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to forward a message with some probability can also alleviate the problems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with flooding. Work in this paper is most similar to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this gossip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type of approach.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A0D8-3F53-4A24-8FE9-3EE082F8ED52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756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Before I move</a:t>
            </a:r>
            <a:r>
              <a:rPr lang="en-US" altLang="zh-CN" baseline="0" dirty="0" smtClean="0"/>
              <a:t> on to the work of this paper, I still have another thing to introduce. </a:t>
            </a:r>
          </a:p>
          <a:p>
            <a:r>
              <a:rPr lang="en-US" altLang="zh-CN" baseline="0" dirty="0" smtClean="0"/>
              <a:t>Active-sleep cycle is one of the main MAC-layer approaches to reduce energy consumption in WSNs. It lets nodes sleep periodically. This paper mainly focuses on the active-sleep cycle approach.</a:t>
            </a:r>
          </a:p>
          <a:p>
            <a:r>
              <a:rPr lang="en-US" altLang="zh-CN" dirty="0" smtClean="0"/>
              <a:t>The basic idea of introducing an active-sleep cycle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to a contention-based protocol is to divide time into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frames.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Each frame is divided into an active time and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a sleep time. </a:t>
            </a:r>
            <a:r>
              <a:rPr lang="en-US" altLang="zh-CN" dirty="0" smtClean="0"/>
              <a:t>During the active time, a node can send and receive messages.</a:t>
            </a:r>
          </a:p>
          <a:p>
            <a:r>
              <a:rPr lang="en-US" altLang="zh-CN" dirty="0" smtClean="0"/>
              <a:t>During </a:t>
            </a:r>
            <a:r>
              <a:rPr lang="en-US" altLang="zh-CN" dirty="0" smtClean="0"/>
              <a:t>the sleep time, a node puts its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radio in sleep mode to save energy. </a:t>
            </a:r>
            <a:endParaRPr lang="en-US" altLang="zh-CN" dirty="0" smtClean="0"/>
          </a:p>
          <a:p>
            <a:r>
              <a:rPr lang="en-US" altLang="zh-CN" dirty="0" smtClean="0"/>
              <a:t>Examples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this</a:t>
            </a:r>
            <a:r>
              <a:rPr lang="zh-CN" altLang="en-US" dirty="0" smtClean="0"/>
              <a:t> </a:t>
            </a:r>
            <a:r>
              <a:rPr lang="en-US" altLang="zh-CN" dirty="0" smtClean="0"/>
              <a:t>kind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approaches</a:t>
            </a:r>
            <a:r>
              <a:rPr lang="zh-CN" altLang="en-US" dirty="0" smtClean="0"/>
              <a:t> </a:t>
            </a:r>
            <a:r>
              <a:rPr lang="en-US" altLang="zh-CN" dirty="0" smtClean="0"/>
              <a:t>includes: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A0D8-3F53-4A24-8FE9-3EE082F8ED5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6283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Here is a</a:t>
            </a:r>
            <a:r>
              <a:rPr lang="en-US" altLang="zh-CN" baseline="0" dirty="0" smtClean="0"/>
              <a:t> broadcast</a:t>
            </a:r>
            <a:r>
              <a:rPr lang="en-US" altLang="zh-CN" dirty="0" smtClean="0"/>
              <a:t> example</a:t>
            </a:r>
            <a:r>
              <a:rPr lang="en-US" altLang="zh-CN" baseline="0" dirty="0" smtClean="0"/>
              <a:t> for IEEE 802.11 PSM. </a:t>
            </a:r>
            <a:endParaRPr lang="en-US" altLang="zh-CN" dirty="0" smtClean="0"/>
          </a:p>
          <a:p>
            <a:r>
              <a:rPr lang="en-US" altLang="zh-CN" dirty="0" smtClean="0"/>
              <a:t>All nodes in the network are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synchronized to wake up periodically to listen to beacon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messages. Broadcast messages are</a:t>
            </a:r>
            <a:r>
              <a:rPr lang="en-US" altLang="zh-CN" baseline="0" dirty="0" smtClean="0"/>
              <a:t> fi</a:t>
            </a:r>
            <a:r>
              <a:rPr lang="en-US" altLang="zh-CN" dirty="0" smtClean="0"/>
              <a:t>rst buffered at the transmitter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and announced during the period when all nodes are awake.</a:t>
            </a:r>
          </a:p>
          <a:p>
            <a:r>
              <a:rPr lang="en-US" altLang="zh-CN" dirty="0" smtClean="0"/>
              <a:t>The announcement is made via an ad hoc traffic indication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message (ATIM) inside a small interval at the beginning of the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beacon interval called the ATIM window. </a:t>
            </a:r>
          </a:p>
          <a:p>
            <a:r>
              <a:rPr lang="en-US" altLang="zh-CN" dirty="0" smtClean="0"/>
              <a:t>If a node receives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a directed ATIM frame in the ATIM window, it sends an acknowledgment and stays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awake for the entire beacon interval waiting for data packets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to be transmitted. </a:t>
            </a:r>
          </a:p>
          <a:p>
            <a:r>
              <a:rPr lang="en-US" altLang="zh-CN" dirty="0" smtClean="0"/>
              <a:t>Immediately after the ATIM window, a node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can transmit buffered data packets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to nodes that are known to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be active.</a:t>
            </a:r>
          </a:p>
          <a:p>
            <a:r>
              <a:rPr lang="en-US" altLang="zh-CN" dirty="0" smtClean="0"/>
              <a:t>Otherwise, the node can switch to the low-power state to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conserve energy.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A0D8-3F53-4A24-8FE9-3EE082F8ED52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5276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Actually,</a:t>
            </a:r>
            <a:r>
              <a:rPr lang="en-US" altLang="zh-CN" baseline="0" dirty="0" smtClean="0"/>
              <a:t> PSM can be seen as one extreme in terms of protocol design. A data packet can only be transmitted if it is </a:t>
            </a:r>
            <a:r>
              <a:rPr lang="en-US" altLang="zh-CN" dirty="0" smtClean="0"/>
              <a:t>announced in the previous</a:t>
            </a:r>
            <a:r>
              <a:rPr lang="en-US" altLang="zh-CN" baseline="0" dirty="0" smtClean="0"/>
              <a:t> ATIM window and </a:t>
            </a:r>
            <a:r>
              <a:rPr lang="en-US" altLang="zh-CN" dirty="0" smtClean="0"/>
              <a:t>a node will always sleeps</a:t>
            </a:r>
            <a:r>
              <a:rPr lang="en-US" altLang="zh-CN" baseline="0" dirty="0" smtClean="0"/>
              <a:t> if no </a:t>
            </a:r>
            <a:r>
              <a:rPr lang="en-US" altLang="zh-CN" dirty="0" smtClean="0"/>
              <a:t>ATIM frame is received</a:t>
            </a:r>
            <a:r>
              <a:rPr lang="en-US" altLang="zh-CN" baseline="0" dirty="0" smtClean="0"/>
              <a:t> in the previous ATIM window. </a:t>
            </a:r>
          </a:p>
          <a:p>
            <a:r>
              <a:rPr lang="en-US" altLang="zh-CN" baseline="0" dirty="0" smtClean="0"/>
              <a:t>In this design, to rebroadcast the message, a node must wait for the next ATIM window to guarantee that each node in its neighborhood receives the ATIM advertising the broadcast. This certainly increases the latency of the broadcasts.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A0D8-3F53-4A24-8FE9-3EE082F8ED52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4132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Another extreme</a:t>
            </a:r>
            <a:r>
              <a:rPr lang="en-US" altLang="zh-CN" baseline="0" dirty="0" smtClean="0"/>
              <a:t> is that a node never sleeps and will rebroadcast a packet in the current beacon interval. This design has a lower latency but much higher energy consumption.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A0D8-3F53-4A24-8FE9-3EE082F8ED52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9981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164D-6D69-43C2-A303-D8800E2251BC}" type="datetime1">
              <a:rPr lang="zh-CN" altLang="en-US" smtClean="0"/>
              <a:t>4/29/14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82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F29E-019A-42AA-9830-90B84F280248}" type="datetime1">
              <a:rPr lang="zh-CN" altLang="en-US" smtClean="0"/>
              <a:t>4/29/14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604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8423-397B-4AAB-A02A-5FA0B545F87B}" type="datetime1">
              <a:rPr lang="zh-CN" altLang="en-US" smtClean="0"/>
              <a:t>4/29/14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219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D91-78CD-4D39-B508-E19EC0B84057}" type="datetime1">
              <a:rPr lang="zh-CN" altLang="en-US" smtClean="0"/>
              <a:t>4/29/14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931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25C2-C496-4A57-AF77-7E8B0C6F1E35}" type="datetime1">
              <a:rPr lang="zh-CN" altLang="en-US" smtClean="0"/>
              <a:t>4/29/14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56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D594-748C-490E-8DF0-386C498B97D5}" type="datetime1">
              <a:rPr lang="zh-CN" altLang="en-US" smtClean="0"/>
              <a:t>4/29/14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179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60262-0D5A-41E1-8632-C983FEBB6575}" type="datetime1">
              <a:rPr lang="zh-CN" altLang="en-US" smtClean="0"/>
              <a:t>4/29/14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478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D2B5-F06B-425F-93EB-D2448FC736F5}" type="datetime1">
              <a:rPr lang="zh-CN" altLang="en-US" smtClean="0"/>
              <a:t>4/29/14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647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F00D-A0C2-480A-B5CB-E05DF7274F71}" type="datetime1">
              <a:rPr lang="zh-CN" altLang="en-US" smtClean="0"/>
              <a:t>4/29/14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970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84E27CF-920A-4152-BAD9-6F58B036DE76}" type="datetime1">
              <a:rPr lang="zh-CN" altLang="en-US" smtClean="0"/>
              <a:t>4/29/14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501C29-2797-443C-8C6D-D38031A7E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147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1ED9-BA8C-4FF5-9559-A9E3E3E37F1E}" type="datetime1">
              <a:rPr lang="zh-CN" altLang="en-US" smtClean="0"/>
              <a:t>4/29/14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876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908CFC5-4F05-4FF7-9E45-1E9FC566504B}" type="datetime1">
              <a:rPr lang="zh-CN" altLang="en-US" smtClean="0"/>
              <a:t>4/29/14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1501C29-2797-443C-8C6D-D38031A7E9E2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14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image" Target="../media/image7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5.wmf"/><Relationship Id="rId7" Type="http://schemas.openxmlformats.org/officeDocument/2006/relationships/oleObject" Target="../embeddings/oleObject2.bin"/><Relationship Id="rId8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8.w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image" Target="../media/image14.jpeg"/><Relationship Id="rId5" Type="http://schemas.openxmlformats.org/officeDocument/2006/relationships/oleObject" Target="../embeddings/oleObject5.bin"/><Relationship Id="rId6" Type="http://schemas.openxmlformats.org/officeDocument/2006/relationships/image" Target="../media/image12.w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5.wmf"/><Relationship Id="rId9" Type="http://schemas.openxmlformats.org/officeDocument/2006/relationships/oleObject" Target="../embeddings/Microsoft___1.bin"/><Relationship Id="rId10" Type="http://schemas.openxmlformats.org/officeDocument/2006/relationships/image" Target="../media/image1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image" Target="../media/image15.jpeg"/><Relationship Id="rId5" Type="http://schemas.openxmlformats.org/officeDocument/2006/relationships/oleObject" Target="../embeddings/oleObject7.bin"/><Relationship Id="rId6" Type="http://schemas.openxmlformats.org/officeDocument/2006/relationships/image" Target="../media/image5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6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7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2960" y="729921"/>
            <a:ext cx="7543800" cy="3566160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Exploring Energy-Latency Tradeoffs for Broadcasts in Energy-Saving Sensor Networks</a:t>
            </a:r>
            <a:endParaRPr lang="zh-CN" altLang="en-US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451693"/>
          </a:xfrm>
        </p:spPr>
        <p:txBody>
          <a:bodyPr numCol="2">
            <a:normAutofit/>
          </a:bodyPr>
          <a:lstStyle/>
          <a:p>
            <a:r>
              <a:rPr lang="en-US" altLang="zh-CN" sz="1400" b="1" dirty="0" smtClean="0"/>
              <a:t>Author: </a:t>
            </a:r>
          </a:p>
          <a:p>
            <a:r>
              <a:rPr lang="en-US" altLang="zh-CN" sz="1400" dirty="0" smtClean="0"/>
              <a:t>Matthew </a:t>
            </a:r>
            <a:r>
              <a:rPr lang="en-US" altLang="zh-CN" sz="1400" dirty="0"/>
              <a:t>J. </a:t>
            </a:r>
            <a:r>
              <a:rPr lang="en-US" altLang="zh-CN" sz="1400" dirty="0" smtClean="0"/>
              <a:t>Miller</a:t>
            </a:r>
            <a:endParaRPr lang="en-US" altLang="zh-CN" sz="1400" dirty="0"/>
          </a:p>
          <a:p>
            <a:r>
              <a:rPr lang="en-US" altLang="zh-CN" sz="1400" dirty="0" err="1"/>
              <a:t>Cigdem</a:t>
            </a:r>
            <a:r>
              <a:rPr lang="en-US" altLang="zh-CN" sz="1400" dirty="0"/>
              <a:t> </a:t>
            </a:r>
            <a:r>
              <a:rPr lang="en-US" altLang="zh-CN" sz="1400" dirty="0" err="1" smtClean="0"/>
              <a:t>Sengul</a:t>
            </a:r>
            <a:endParaRPr lang="en-US" altLang="zh-CN" sz="1400" dirty="0" smtClean="0"/>
          </a:p>
          <a:p>
            <a:r>
              <a:rPr lang="en-US" altLang="zh-CN" sz="1400" dirty="0" err="1" smtClean="0"/>
              <a:t>Indranil</a:t>
            </a:r>
            <a:r>
              <a:rPr lang="en-US" altLang="zh-CN" sz="1400" dirty="0" smtClean="0"/>
              <a:t> Gupta</a:t>
            </a:r>
          </a:p>
          <a:p>
            <a:r>
              <a:rPr lang="en-US" altLang="zh-CN" sz="1400" b="1" dirty="0" smtClean="0"/>
              <a:t>Presenter:</a:t>
            </a:r>
          </a:p>
          <a:p>
            <a:r>
              <a:rPr lang="en-US" altLang="zh-CN" sz="1400" i="1" dirty="0" err="1" smtClean="0"/>
              <a:t>Wenyu</a:t>
            </a:r>
            <a:r>
              <a:rPr lang="en-US" altLang="zh-CN" sz="1400" i="1" dirty="0" smtClean="0"/>
              <a:t> Ren</a:t>
            </a:r>
            <a:endParaRPr lang="zh-CN" altLang="en-US" sz="1400" i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746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ea typeface="宋体" panose="02010600030101010101" pitchFamily="2" charset="-122"/>
              </a:rPr>
              <a:t>Extreme </a:t>
            </a:r>
            <a:r>
              <a:rPr lang="en-US" altLang="zh-CN" sz="4000" dirty="0" smtClean="0">
                <a:ea typeface="宋体" panose="02010600030101010101" pitchFamily="2" charset="-122"/>
              </a:rPr>
              <a:t>2</a:t>
            </a:r>
            <a:endParaRPr lang="zh-CN" altLang="en-US" sz="4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110" name="Line 5"/>
          <p:cNvSpPr>
            <a:spLocks noChangeShapeType="1"/>
          </p:cNvSpPr>
          <p:nvPr/>
        </p:nvSpPr>
        <p:spPr bwMode="auto">
          <a:xfrm flipV="1">
            <a:off x="1464499" y="3066536"/>
            <a:ext cx="6582420" cy="0"/>
          </a:xfrm>
          <a:prstGeom prst="line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11" name="Group 65"/>
          <p:cNvGrpSpPr>
            <a:grpSpLocks/>
          </p:cNvGrpSpPr>
          <p:nvPr/>
        </p:nvGrpSpPr>
        <p:grpSpPr bwMode="auto">
          <a:xfrm>
            <a:off x="1847626" y="2455796"/>
            <a:ext cx="407160" cy="610740"/>
            <a:chOff x="1279" y="1440"/>
            <a:chExt cx="288" cy="432"/>
          </a:xfrm>
        </p:grpSpPr>
        <p:sp>
          <p:nvSpPr>
            <p:cNvPr id="112" name="Rectangle 14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" name="Text Box 15"/>
            <p:cNvSpPr txBox="1">
              <a:spLocks noChangeArrowheads="1"/>
            </p:cNvSpPr>
            <p:nvPr/>
          </p:nvSpPr>
          <p:spPr bwMode="auto">
            <a:xfrm>
              <a:off x="1279" y="1478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A</a:t>
              </a:r>
            </a:p>
          </p:txBody>
        </p:sp>
      </p:grpSp>
      <p:sp>
        <p:nvSpPr>
          <p:cNvPr id="114" name="Text Box 22"/>
          <p:cNvSpPr txBox="1">
            <a:spLocks noChangeArrowheads="1"/>
          </p:cNvSpPr>
          <p:nvPr/>
        </p:nvSpPr>
        <p:spPr bwMode="auto">
          <a:xfrm>
            <a:off x="718039" y="2523656"/>
            <a:ext cx="684255" cy="57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 b="1" i="1">
                <a:ea typeface="宋体" panose="02010600030101010101" pitchFamily="2" charset="-122"/>
              </a:rPr>
              <a:t>N1</a:t>
            </a:r>
          </a:p>
        </p:txBody>
      </p:sp>
      <p:sp>
        <p:nvSpPr>
          <p:cNvPr id="115" name="Line 25"/>
          <p:cNvSpPr>
            <a:spLocks noChangeShapeType="1"/>
          </p:cNvSpPr>
          <p:nvPr/>
        </p:nvSpPr>
        <p:spPr bwMode="auto">
          <a:xfrm flipV="1">
            <a:off x="1464499" y="4084436"/>
            <a:ext cx="6582420" cy="0"/>
          </a:xfrm>
          <a:prstGeom prst="line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6" name="Text Box 37"/>
          <p:cNvSpPr txBox="1">
            <a:spLocks noChangeArrowheads="1"/>
          </p:cNvSpPr>
          <p:nvPr/>
        </p:nvSpPr>
        <p:spPr bwMode="auto">
          <a:xfrm>
            <a:off x="718039" y="3541556"/>
            <a:ext cx="684255" cy="57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 b="1" i="1">
                <a:ea typeface="宋体" panose="02010600030101010101" pitchFamily="2" charset="-122"/>
              </a:rPr>
              <a:t>N2</a:t>
            </a:r>
          </a:p>
        </p:txBody>
      </p:sp>
      <p:sp>
        <p:nvSpPr>
          <p:cNvPr id="117" name="Line 39"/>
          <p:cNvSpPr>
            <a:spLocks noChangeShapeType="1"/>
          </p:cNvSpPr>
          <p:nvPr/>
        </p:nvSpPr>
        <p:spPr bwMode="auto">
          <a:xfrm flipV="1">
            <a:off x="1464499" y="5102336"/>
            <a:ext cx="6582420" cy="0"/>
          </a:xfrm>
          <a:prstGeom prst="line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8" name="Text Box 51"/>
          <p:cNvSpPr txBox="1">
            <a:spLocks noChangeArrowheads="1"/>
          </p:cNvSpPr>
          <p:nvPr/>
        </p:nvSpPr>
        <p:spPr bwMode="auto">
          <a:xfrm>
            <a:off x="718039" y="4559456"/>
            <a:ext cx="684255" cy="57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 b="1" i="1">
                <a:ea typeface="宋体" panose="02010600030101010101" pitchFamily="2" charset="-122"/>
              </a:rPr>
              <a:t>N3</a:t>
            </a:r>
          </a:p>
        </p:txBody>
      </p:sp>
      <p:grpSp>
        <p:nvGrpSpPr>
          <p:cNvPr id="124" name="Group 158"/>
          <p:cNvGrpSpPr>
            <a:grpSpLocks/>
          </p:cNvGrpSpPr>
          <p:nvPr/>
        </p:nvGrpSpPr>
        <p:grpSpPr bwMode="auto">
          <a:xfrm>
            <a:off x="1668079" y="1845057"/>
            <a:ext cx="2646540" cy="585293"/>
            <a:chOff x="1152" y="1008"/>
            <a:chExt cx="1872" cy="414"/>
          </a:xfrm>
        </p:grpSpPr>
        <p:sp>
          <p:nvSpPr>
            <p:cNvPr id="125" name="Line 54"/>
            <p:cNvSpPr>
              <a:spLocks noChangeShapeType="1"/>
            </p:cNvSpPr>
            <p:nvPr/>
          </p:nvSpPr>
          <p:spPr bwMode="auto">
            <a:xfrm>
              <a:off x="3024" y="1056"/>
              <a:ext cx="0" cy="28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6" name="Text Box 55"/>
            <p:cNvSpPr txBox="1">
              <a:spLocks noChangeArrowheads="1"/>
            </p:cNvSpPr>
            <p:nvPr/>
          </p:nvSpPr>
          <p:spPr bwMode="auto">
            <a:xfrm>
              <a:off x="1824" y="1008"/>
              <a:ext cx="421" cy="4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32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BI</a:t>
              </a:r>
            </a:p>
          </p:txBody>
        </p:sp>
        <p:sp>
          <p:nvSpPr>
            <p:cNvPr id="127" name="Line 56"/>
            <p:cNvSpPr>
              <a:spLocks noChangeShapeType="1"/>
            </p:cNvSpPr>
            <p:nvPr/>
          </p:nvSpPr>
          <p:spPr bwMode="auto">
            <a:xfrm>
              <a:off x="1152" y="1200"/>
              <a:ext cx="72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8" name="Line 57"/>
            <p:cNvSpPr>
              <a:spLocks noChangeShapeType="1"/>
            </p:cNvSpPr>
            <p:nvPr/>
          </p:nvSpPr>
          <p:spPr bwMode="auto">
            <a:xfrm flipH="1">
              <a:off x="2160" y="1200"/>
              <a:ext cx="86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9" name="Line 62"/>
            <p:cNvSpPr>
              <a:spLocks noChangeShapeType="1"/>
            </p:cNvSpPr>
            <p:nvPr/>
          </p:nvSpPr>
          <p:spPr bwMode="auto">
            <a:xfrm>
              <a:off x="1152" y="1056"/>
              <a:ext cx="0" cy="28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30" name="Group 89"/>
          <p:cNvGrpSpPr>
            <a:grpSpLocks/>
          </p:cNvGrpSpPr>
          <p:nvPr/>
        </p:nvGrpSpPr>
        <p:grpSpPr bwMode="auto">
          <a:xfrm>
            <a:off x="1668079" y="2455796"/>
            <a:ext cx="814320" cy="610740"/>
            <a:chOff x="1152" y="1440"/>
            <a:chExt cx="576" cy="432"/>
          </a:xfrm>
        </p:grpSpPr>
        <p:sp>
          <p:nvSpPr>
            <p:cNvPr id="131" name="Line 11"/>
            <p:cNvSpPr>
              <a:spLocks noChangeShapeType="1"/>
            </p:cNvSpPr>
            <p:nvPr/>
          </p:nvSpPr>
          <p:spPr bwMode="auto">
            <a:xfrm flipV="1">
              <a:off x="1728" y="1440"/>
              <a:ext cx="0" cy="432"/>
            </a:xfrm>
            <a:prstGeom prst="line">
              <a:avLst/>
            </a:prstGeom>
            <a:noFill/>
            <a:ln w="57150" cap="rnd">
              <a:solidFill>
                <a:schemeClr val="tx2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2" name="Line 63"/>
            <p:cNvSpPr>
              <a:spLocks noChangeShapeType="1"/>
            </p:cNvSpPr>
            <p:nvPr/>
          </p:nvSpPr>
          <p:spPr bwMode="auto">
            <a:xfrm>
              <a:off x="1152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3" name="Line 64"/>
            <p:cNvSpPr>
              <a:spLocks noChangeShapeType="1"/>
            </p:cNvSpPr>
            <p:nvPr/>
          </p:nvSpPr>
          <p:spPr bwMode="auto">
            <a:xfrm flipH="1">
              <a:off x="1152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34" name="Group 66"/>
          <p:cNvGrpSpPr>
            <a:grpSpLocks/>
          </p:cNvGrpSpPr>
          <p:nvPr/>
        </p:nvGrpSpPr>
        <p:grpSpPr bwMode="auto">
          <a:xfrm>
            <a:off x="2806148" y="2455796"/>
            <a:ext cx="407160" cy="610740"/>
            <a:chOff x="1285" y="1440"/>
            <a:chExt cx="288" cy="432"/>
          </a:xfrm>
        </p:grpSpPr>
        <p:sp>
          <p:nvSpPr>
            <p:cNvPr id="135" name="Rectangle 67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6" name="Text Box 68"/>
            <p:cNvSpPr txBox="1">
              <a:spLocks noChangeArrowheads="1"/>
            </p:cNvSpPr>
            <p:nvPr/>
          </p:nvSpPr>
          <p:spPr bwMode="auto">
            <a:xfrm>
              <a:off x="1285" y="1478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D</a:t>
              </a:r>
            </a:p>
          </p:txBody>
        </p:sp>
      </p:grpSp>
      <p:grpSp>
        <p:nvGrpSpPr>
          <p:cNvPr id="140" name="Group 72"/>
          <p:cNvGrpSpPr>
            <a:grpSpLocks/>
          </p:cNvGrpSpPr>
          <p:nvPr/>
        </p:nvGrpSpPr>
        <p:grpSpPr bwMode="auto">
          <a:xfrm>
            <a:off x="3215826" y="3473696"/>
            <a:ext cx="407160" cy="610740"/>
            <a:chOff x="1272" y="1440"/>
            <a:chExt cx="288" cy="432"/>
          </a:xfrm>
        </p:grpSpPr>
        <p:sp>
          <p:nvSpPr>
            <p:cNvPr id="141" name="Rectangle 73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" name="Text Box 74"/>
            <p:cNvSpPr txBox="1">
              <a:spLocks noChangeArrowheads="1"/>
            </p:cNvSpPr>
            <p:nvPr/>
          </p:nvSpPr>
          <p:spPr bwMode="auto">
            <a:xfrm>
              <a:off x="1272" y="1488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D</a:t>
              </a:r>
            </a:p>
          </p:txBody>
        </p:sp>
      </p:grpSp>
      <p:grpSp>
        <p:nvGrpSpPr>
          <p:cNvPr id="149" name="Group 94"/>
          <p:cNvGrpSpPr>
            <a:grpSpLocks/>
          </p:cNvGrpSpPr>
          <p:nvPr/>
        </p:nvGrpSpPr>
        <p:grpSpPr bwMode="auto">
          <a:xfrm>
            <a:off x="2482399" y="2455796"/>
            <a:ext cx="1832220" cy="610740"/>
            <a:chOff x="1728" y="1440"/>
            <a:chExt cx="1296" cy="432"/>
          </a:xfrm>
        </p:grpSpPr>
        <p:sp>
          <p:nvSpPr>
            <p:cNvPr id="150" name="Line 81"/>
            <p:cNvSpPr>
              <a:spLocks noChangeShapeType="1"/>
            </p:cNvSpPr>
            <p:nvPr/>
          </p:nvSpPr>
          <p:spPr bwMode="auto">
            <a:xfrm flipH="1">
              <a:off x="1728" y="1440"/>
              <a:ext cx="129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1" name="Line 82"/>
            <p:cNvSpPr>
              <a:spLocks noChangeShapeType="1"/>
            </p:cNvSpPr>
            <p:nvPr/>
          </p:nvSpPr>
          <p:spPr bwMode="auto">
            <a:xfrm>
              <a:off x="302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52" name="Group 90"/>
          <p:cNvGrpSpPr>
            <a:grpSpLocks/>
          </p:cNvGrpSpPr>
          <p:nvPr/>
        </p:nvGrpSpPr>
        <p:grpSpPr bwMode="auto">
          <a:xfrm>
            <a:off x="1668079" y="3473696"/>
            <a:ext cx="814320" cy="610740"/>
            <a:chOff x="1152" y="1440"/>
            <a:chExt cx="576" cy="432"/>
          </a:xfrm>
        </p:grpSpPr>
        <p:sp>
          <p:nvSpPr>
            <p:cNvPr id="153" name="Line 91"/>
            <p:cNvSpPr>
              <a:spLocks noChangeShapeType="1"/>
            </p:cNvSpPr>
            <p:nvPr/>
          </p:nvSpPr>
          <p:spPr bwMode="auto">
            <a:xfrm flipV="1">
              <a:off x="1728" y="1440"/>
              <a:ext cx="0" cy="432"/>
            </a:xfrm>
            <a:prstGeom prst="line">
              <a:avLst/>
            </a:prstGeom>
            <a:noFill/>
            <a:ln w="57150" cap="rnd">
              <a:solidFill>
                <a:schemeClr val="tx2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4" name="Line 92"/>
            <p:cNvSpPr>
              <a:spLocks noChangeShapeType="1"/>
            </p:cNvSpPr>
            <p:nvPr/>
          </p:nvSpPr>
          <p:spPr bwMode="auto">
            <a:xfrm>
              <a:off x="1152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5" name="Line 93"/>
            <p:cNvSpPr>
              <a:spLocks noChangeShapeType="1"/>
            </p:cNvSpPr>
            <p:nvPr/>
          </p:nvSpPr>
          <p:spPr bwMode="auto">
            <a:xfrm flipH="1">
              <a:off x="1152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56" name="Group 95"/>
          <p:cNvGrpSpPr>
            <a:grpSpLocks/>
          </p:cNvGrpSpPr>
          <p:nvPr/>
        </p:nvGrpSpPr>
        <p:grpSpPr bwMode="auto">
          <a:xfrm>
            <a:off x="4314619" y="2455796"/>
            <a:ext cx="814320" cy="610740"/>
            <a:chOff x="1152" y="1440"/>
            <a:chExt cx="576" cy="432"/>
          </a:xfrm>
        </p:grpSpPr>
        <p:sp>
          <p:nvSpPr>
            <p:cNvPr id="157" name="Line 96"/>
            <p:cNvSpPr>
              <a:spLocks noChangeShapeType="1"/>
            </p:cNvSpPr>
            <p:nvPr/>
          </p:nvSpPr>
          <p:spPr bwMode="auto">
            <a:xfrm flipV="1">
              <a:off x="1728" y="1440"/>
              <a:ext cx="0" cy="432"/>
            </a:xfrm>
            <a:prstGeom prst="line">
              <a:avLst/>
            </a:prstGeom>
            <a:noFill/>
            <a:ln w="57150" cap="rnd">
              <a:solidFill>
                <a:schemeClr val="tx2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8" name="Line 97"/>
            <p:cNvSpPr>
              <a:spLocks noChangeShapeType="1"/>
            </p:cNvSpPr>
            <p:nvPr/>
          </p:nvSpPr>
          <p:spPr bwMode="auto">
            <a:xfrm>
              <a:off x="1152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9" name="Line 98"/>
            <p:cNvSpPr>
              <a:spLocks noChangeShapeType="1"/>
            </p:cNvSpPr>
            <p:nvPr/>
          </p:nvSpPr>
          <p:spPr bwMode="auto">
            <a:xfrm flipH="1">
              <a:off x="1152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60" name="Group 99"/>
          <p:cNvGrpSpPr>
            <a:grpSpLocks/>
          </p:cNvGrpSpPr>
          <p:nvPr/>
        </p:nvGrpSpPr>
        <p:grpSpPr bwMode="auto">
          <a:xfrm>
            <a:off x="5128939" y="2455796"/>
            <a:ext cx="1832220" cy="610740"/>
            <a:chOff x="1728" y="1440"/>
            <a:chExt cx="1296" cy="432"/>
          </a:xfrm>
        </p:grpSpPr>
        <p:sp>
          <p:nvSpPr>
            <p:cNvPr id="161" name="Line 100"/>
            <p:cNvSpPr>
              <a:spLocks noChangeShapeType="1"/>
            </p:cNvSpPr>
            <p:nvPr/>
          </p:nvSpPr>
          <p:spPr bwMode="auto">
            <a:xfrm flipH="1">
              <a:off x="1728" y="1440"/>
              <a:ext cx="129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2" name="Line 101"/>
            <p:cNvSpPr>
              <a:spLocks noChangeShapeType="1"/>
            </p:cNvSpPr>
            <p:nvPr/>
          </p:nvSpPr>
          <p:spPr bwMode="auto">
            <a:xfrm>
              <a:off x="302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67" name="Group 104"/>
          <p:cNvGrpSpPr>
            <a:grpSpLocks/>
          </p:cNvGrpSpPr>
          <p:nvPr/>
        </p:nvGrpSpPr>
        <p:grpSpPr bwMode="auto">
          <a:xfrm>
            <a:off x="2482399" y="3473696"/>
            <a:ext cx="1832220" cy="610740"/>
            <a:chOff x="1728" y="1440"/>
            <a:chExt cx="1296" cy="432"/>
          </a:xfrm>
        </p:grpSpPr>
        <p:sp>
          <p:nvSpPr>
            <p:cNvPr id="168" name="Line 105"/>
            <p:cNvSpPr>
              <a:spLocks noChangeShapeType="1"/>
            </p:cNvSpPr>
            <p:nvPr/>
          </p:nvSpPr>
          <p:spPr bwMode="auto">
            <a:xfrm flipH="1">
              <a:off x="1728" y="1440"/>
              <a:ext cx="129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9" name="Line 106"/>
            <p:cNvSpPr>
              <a:spLocks noChangeShapeType="1"/>
            </p:cNvSpPr>
            <p:nvPr/>
          </p:nvSpPr>
          <p:spPr bwMode="auto">
            <a:xfrm>
              <a:off x="302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70" name="Group 107"/>
          <p:cNvGrpSpPr>
            <a:grpSpLocks/>
          </p:cNvGrpSpPr>
          <p:nvPr/>
        </p:nvGrpSpPr>
        <p:grpSpPr bwMode="auto">
          <a:xfrm>
            <a:off x="4314619" y="3473696"/>
            <a:ext cx="814320" cy="610740"/>
            <a:chOff x="1152" y="1440"/>
            <a:chExt cx="576" cy="432"/>
          </a:xfrm>
        </p:grpSpPr>
        <p:sp>
          <p:nvSpPr>
            <p:cNvPr id="171" name="Line 108"/>
            <p:cNvSpPr>
              <a:spLocks noChangeShapeType="1"/>
            </p:cNvSpPr>
            <p:nvPr/>
          </p:nvSpPr>
          <p:spPr bwMode="auto">
            <a:xfrm flipV="1">
              <a:off x="1728" y="1440"/>
              <a:ext cx="0" cy="432"/>
            </a:xfrm>
            <a:prstGeom prst="line">
              <a:avLst/>
            </a:prstGeom>
            <a:noFill/>
            <a:ln w="57150" cap="rnd">
              <a:solidFill>
                <a:schemeClr val="tx2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2" name="Line 109"/>
            <p:cNvSpPr>
              <a:spLocks noChangeShapeType="1"/>
            </p:cNvSpPr>
            <p:nvPr/>
          </p:nvSpPr>
          <p:spPr bwMode="auto">
            <a:xfrm>
              <a:off x="1152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3" name="Line 110"/>
            <p:cNvSpPr>
              <a:spLocks noChangeShapeType="1"/>
            </p:cNvSpPr>
            <p:nvPr/>
          </p:nvSpPr>
          <p:spPr bwMode="auto">
            <a:xfrm flipH="1">
              <a:off x="1152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78" name="Group 115"/>
          <p:cNvGrpSpPr>
            <a:grpSpLocks/>
          </p:cNvGrpSpPr>
          <p:nvPr/>
        </p:nvGrpSpPr>
        <p:grpSpPr bwMode="auto">
          <a:xfrm>
            <a:off x="5128938" y="3473696"/>
            <a:ext cx="1832220" cy="610740"/>
            <a:chOff x="1728" y="1440"/>
            <a:chExt cx="1296" cy="432"/>
          </a:xfrm>
        </p:grpSpPr>
        <p:sp>
          <p:nvSpPr>
            <p:cNvPr id="179" name="Line 116"/>
            <p:cNvSpPr>
              <a:spLocks noChangeShapeType="1"/>
            </p:cNvSpPr>
            <p:nvPr/>
          </p:nvSpPr>
          <p:spPr bwMode="auto">
            <a:xfrm flipH="1">
              <a:off x="1728" y="1440"/>
              <a:ext cx="129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0" name="Line 117"/>
            <p:cNvSpPr>
              <a:spLocks noChangeShapeType="1"/>
            </p:cNvSpPr>
            <p:nvPr/>
          </p:nvSpPr>
          <p:spPr bwMode="auto">
            <a:xfrm>
              <a:off x="302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88" name="Group 125"/>
          <p:cNvGrpSpPr>
            <a:grpSpLocks/>
          </p:cNvGrpSpPr>
          <p:nvPr/>
        </p:nvGrpSpPr>
        <p:grpSpPr bwMode="auto">
          <a:xfrm>
            <a:off x="4314619" y="4491596"/>
            <a:ext cx="814320" cy="610740"/>
            <a:chOff x="1152" y="1440"/>
            <a:chExt cx="576" cy="432"/>
          </a:xfrm>
        </p:grpSpPr>
        <p:sp>
          <p:nvSpPr>
            <p:cNvPr id="189" name="Line 126"/>
            <p:cNvSpPr>
              <a:spLocks noChangeShapeType="1"/>
            </p:cNvSpPr>
            <p:nvPr/>
          </p:nvSpPr>
          <p:spPr bwMode="auto">
            <a:xfrm flipV="1">
              <a:off x="1728" y="1440"/>
              <a:ext cx="0" cy="432"/>
            </a:xfrm>
            <a:prstGeom prst="line">
              <a:avLst/>
            </a:prstGeom>
            <a:noFill/>
            <a:ln w="57150" cap="rnd">
              <a:solidFill>
                <a:schemeClr val="tx2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0" name="Line 127"/>
            <p:cNvSpPr>
              <a:spLocks noChangeShapeType="1"/>
            </p:cNvSpPr>
            <p:nvPr/>
          </p:nvSpPr>
          <p:spPr bwMode="auto">
            <a:xfrm>
              <a:off x="1152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1" name="Line 128"/>
            <p:cNvSpPr>
              <a:spLocks noChangeShapeType="1"/>
            </p:cNvSpPr>
            <p:nvPr/>
          </p:nvSpPr>
          <p:spPr bwMode="auto">
            <a:xfrm flipH="1">
              <a:off x="1152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92" name="Group 129"/>
          <p:cNvGrpSpPr>
            <a:grpSpLocks/>
          </p:cNvGrpSpPr>
          <p:nvPr/>
        </p:nvGrpSpPr>
        <p:grpSpPr bwMode="auto">
          <a:xfrm>
            <a:off x="5128939" y="4491596"/>
            <a:ext cx="1832220" cy="610740"/>
            <a:chOff x="1728" y="1440"/>
            <a:chExt cx="1296" cy="432"/>
          </a:xfrm>
        </p:grpSpPr>
        <p:sp>
          <p:nvSpPr>
            <p:cNvPr id="193" name="Line 130"/>
            <p:cNvSpPr>
              <a:spLocks noChangeShapeType="1"/>
            </p:cNvSpPr>
            <p:nvPr/>
          </p:nvSpPr>
          <p:spPr bwMode="auto">
            <a:xfrm flipH="1">
              <a:off x="1728" y="1440"/>
              <a:ext cx="129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" name="Line 131"/>
            <p:cNvSpPr>
              <a:spLocks noChangeShapeType="1"/>
            </p:cNvSpPr>
            <p:nvPr/>
          </p:nvSpPr>
          <p:spPr bwMode="auto">
            <a:xfrm>
              <a:off x="302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99" name="Group 159"/>
          <p:cNvGrpSpPr>
            <a:grpSpLocks/>
          </p:cNvGrpSpPr>
          <p:nvPr/>
        </p:nvGrpSpPr>
        <p:grpSpPr bwMode="auto">
          <a:xfrm>
            <a:off x="4314619" y="1845057"/>
            <a:ext cx="2646540" cy="585293"/>
            <a:chOff x="3024" y="1008"/>
            <a:chExt cx="1872" cy="414"/>
          </a:xfrm>
        </p:grpSpPr>
        <p:sp>
          <p:nvSpPr>
            <p:cNvPr id="200" name="Line 136"/>
            <p:cNvSpPr>
              <a:spLocks noChangeShapeType="1"/>
            </p:cNvSpPr>
            <p:nvPr/>
          </p:nvSpPr>
          <p:spPr bwMode="auto">
            <a:xfrm>
              <a:off x="3024" y="1200"/>
              <a:ext cx="72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1" name="Line 137"/>
            <p:cNvSpPr>
              <a:spLocks noChangeShapeType="1"/>
            </p:cNvSpPr>
            <p:nvPr/>
          </p:nvSpPr>
          <p:spPr bwMode="auto">
            <a:xfrm>
              <a:off x="4896" y="1056"/>
              <a:ext cx="0" cy="28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2" name="Line 138"/>
            <p:cNvSpPr>
              <a:spLocks noChangeShapeType="1"/>
            </p:cNvSpPr>
            <p:nvPr/>
          </p:nvSpPr>
          <p:spPr bwMode="auto">
            <a:xfrm flipH="1">
              <a:off x="4032" y="1200"/>
              <a:ext cx="86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3" name="Text Box 139"/>
            <p:cNvSpPr txBox="1">
              <a:spLocks noChangeArrowheads="1"/>
            </p:cNvSpPr>
            <p:nvPr/>
          </p:nvSpPr>
          <p:spPr bwMode="auto">
            <a:xfrm>
              <a:off x="3696" y="1008"/>
              <a:ext cx="421" cy="4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32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BI</a:t>
              </a:r>
            </a:p>
          </p:txBody>
        </p:sp>
      </p:grpSp>
      <p:grpSp>
        <p:nvGrpSpPr>
          <p:cNvPr id="209" name="Group 148"/>
          <p:cNvGrpSpPr>
            <a:grpSpLocks/>
          </p:cNvGrpSpPr>
          <p:nvPr/>
        </p:nvGrpSpPr>
        <p:grpSpPr bwMode="auto">
          <a:xfrm>
            <a:off x="3457577" y="5238057"/>
            <a:ext cx="407781" cy="470876"/>
            <a:chOff x="1266" y="1440"/>
            <a:chExt cx="292" cy="432"/>
          </a:xfrm>
        </p:grpSpPr>
        <p:sp>
          <p:nvSpPr>
            <p:cNvPr id="210" name="Rectangle 149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1" name="Text Box 150"/>
            <p:cNvSpPr txBox="1">
              <a:spLocks noChangeArrowheads="1"/>
            </p:cNvSpPr>
            <p:nvPr/>
          </p:nvSpPr>
          <p:spPr bwMode="auto">
            <a:xfrm>
              <a:off x="1266" y="1440"/>
              <a:ext cx="292" cy="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A</a:t>
              </a:r>
            </a:p>
          </p:txBody>
        </p:sp>
      </p:grpSp>
      <p:sp>
        <p:nvSpPr>
          <p:cNvPr id="212" name="Text Box 151"/>
          <p:cNvSpPr txBox="1">
            <a:spLocks noChangeArrowheads="1"/>
          </p:cNvSpPr>
          <p:nvPr/>
        </p:nvSpPr>
        <p:spPr bwMode="auto">
          <a:xfrm>
            <a:off x="3839599" y="5238056"/>
            <a:ext cx="17309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="1" dirty="0">
                <a:solidFill>
                  <a:srgbClr val="7030A0"/>
                </a:solidFill>
                <a:ea typeface="宋体" panose="02010600030101010101" pitchFamily="2" charset="-122"/>
              </a:rPr>
              <a:t>= ATIM </a:t>
            </a:r>
            <a:r>
              <a:rPr lang="en-US" altLang="zh-CN" sz="2400" b="1" dirty="0" err="1">
                <a:solidFill>
                  <a:srgbClr val="7030A0"/>
                </a:solidFill>
                <a:ea typeface="宋体" panose="02010600030101010101" pitchFamily="2" charset="-122"/>
              </a:rPr>
              <a:t>Pkt</a:t>
            </a:r>
            <a:endParaRPr lang="en-US" altLang="zh-CN" sz="2400" b="1" dirty="0">
              <a:solidFill>
                <a:srgbClr val="7030A0"/>
              </a:solidFill>
              <a:ea typeface="宋体" panose="02010600030101010101" pitchFamily="2" charset="-122"/>
            </a:endParaRPr>
          </a:p>
        </p:txBody>
      </p:sp>
      <p:grpSp>
        <p:nvGrpSpPr>
          <p:cNvPr id="213" name="Group 152"/>
          <p:cNvGrpSpPr>
            <a:grpSpLocks/>
          </p:cNvGrpSpPr>
          <p:nvPr/>
        </p:nvGrpSpPr>
        <p:grpSpPr bwMode="auto">
          <a:xfrm>
            <a:off x="3465955" y="5753688"/>
            <a:ext cx="407781" cy="498126"/>
            <a:chOff x="1272" y="1415"/>
            <a:chExt cx="292" cy="457"/>
          </a:xfrm>
        </p:grpSpPr>
        <p:sp>
          <p:nvSpPr>
            <p:cNvPr id="214" name="Rectangle 153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" name="Text Box 154"/>
            <p:cNvSpPr txBox="1">
              <a:spLocks noChangeArrowheads="1"/>
            </p:cNvSpPr>
            <p:nvPr/>
          </p:nvSpPr>
          <p:spPr bwMode="auto">
            <a:xfrm>
              <a:off x="1272" y="1415"/>
              <a:ext cx="292" cy="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D</a:t>
              </a:r>
            </a:p>
          </p:txBody>
        </p:sp>
      </p:grpSp>
      <p:sp>
        <p:nvSpPr>
          <p:cNvPr id="216" name="Text Box 155"/>
          <p:cNvSpPr txBox="1">
            <a:spLocks noChangeArrowheads="1"/>
          </p:cNvSpPr>
          <p:nvPr/>
        </p:nvSpPr>
        <p:spPr bwMode="auto">
          <a:xfrm>
            <a:off x="3839599" y="5780936"/>
            <a:ext cx="16818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="1" dirty="0">
                <a:solidFill>
                  <a:srgbClr val="7030A0"/>
                </a:solidFill>
                <a:ea typeface="宋体" panose="02010600030101010101" pitchFamily="2" charset="-122"/>
              </a:rPr>
              <a:t>= Data </a:t>
            </a:r>
            <a:r>
              <a:rPr lang="en-US" altLang="zh-CN" sz="2400" b="1" dirty="0" err="1">
                <a:solidFill>
                  <a:srgbClr val="7030A0"/>
                </a:solidFill>
                <a:ea typeface="宋体" panose="02010600030101010101" pitchFamily="2" charset="-122"/>
              </a:rPr>
              <a:t>Pkt</a:t>
            </a:r>
            <a:endParaRPr lang="en-US" altLang="zh-CN" sz="2400" b="1" dirty="0">
              <a:solidFill>
                <a:srgbClr val="7030A0"/>
              </a:solidFill>
              <a:ea typeface="宋体" panose="02010600030101010101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728220" y="525258"/>
            <a:ext cx="2094517" cy="360132"/>
            <a:chOff x="5048550" y="401611"/>
            <a:chExt cx="2659063" cy="457200"/>
          </a:xfrm>
        </p:grpSpPr>
        <p:grpSp>
          <p:nvGrpSpPr>
            <p:cNvPr id="217" name="Group 110"/>
            <p:cNvGrpSpPr>
              <a:grpSpLocks/>
            </p:cNvGrpSpPr>
            <p:nvPr/>
          </p:nvGrpSpPr>
          <p:grpSpPr bwMode="auto">
            <a:xfrm>
              <a:off x="6115350" y="401611"/>
              <a:ext cx="525463" cy="457200"/>
              <a:chOff x="4656" y="594"/>
              <a:chExt cx="331" cy="288"/>
            </a:xfrm>
          </p:grpSpPr>
          <p:sp>
            <p:nvSpPr>
              <p:cNvPr id="218" name="Oval 111"/>
              <p:cNvSpPr>
                <a:spLocks noChangeArrowheads="1"/>
              </p:cNvSpPr>
              <p:nvPr/>
            </p:nvSpPr>
            <p:spPr bwMode="auto">
              <a:xfrm>
                <a:off x="4656" y="594"/>
                <a:ext cx="288" cy="28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400"/>
              </a:p>
            </p:txBody>
          </p:sp>
          <p:sp>
            <p:nvSpPr>
              <p:cNvPr id="219" name="Text Box 112"/>
              <p:cNvSpPr txBox="1">
                <a:spLocks noChangeArrowheads="1"/>
              </p:cNvSpPr>
              <p:nvPr/>
            </p:nvSpPr>
            <p:spPr bwMode="auto">
              <a:xfrm>
                <a:off x="4656" y="624"/>
                <a:ext cx="331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1400" b="1">
                    <a:ea typeface="宋体" panose="02010600030101010101" pitchFamily="2" charset="-122"/>
                  </a:rPr>
                  <a:t>N2</a:t>
                </a:r>
              </a:p>
            </p:txBody>
          </p:sp>
        </p:grpSp>
        <p:grpSp>
          <p:nvGrpSpPr>
            <p:cNvPr id="220" name="Group 113"/>
            <p:cNvGrpSpPr>
              <a:grpSpLocks/>
            </p:cNvGrpSpPr>
            <p:nvPr/>
          </p:nvGrpSpPr>
          <p:grpSpPr bwMode="auto">
            <a:xfrm>
              <a:off x="5048550" y="401611"/>
              <a:ext cx="525463" cy="457200"/>
              <a:chOff x="4656" y="594"/>
              <a:chExt cx="331" cy="288"/>
            </a:xfrm>
          </p:grpSpPr>
          <p:sp>
            <p:nvSpPr>
              <p:cNvPr id="221" name="Oval 114"/>
              <p:cNvSpPr>
                <a:spLocks noChangeArrowheads="1"/>
              </p:cNvSpPr>
              <p:nvPr/>
            </p:nvSpPr>
            <p:spPr bwMode="auto">
              <a:xfrm>
                <a:off x="4656" y="594"/>
                <a:ext cx="288" cy="28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400"/>
              </a:p>
            </p:txBody>
          </p:sp>
          <p:sp>
            <p:nvSpPr>
              <p:cNvPr id="222" name="Text Box 115"/>
              <p:cNvSpPr txBox="1">
                <a:spLocks noChangeArrowheads="1"/>
              </p:cNvSpPr>
              <p:nvPr/>
            </p:nvSpPr>
            <p:spPr bwMode="auto">
              <a:xfrm>
                <a:off x="4656" y="624"/>
                <a:ext cx="331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1400" b="1">
                    <a:ea typeface="宋体" panose="02010600030101010101" pitchFamily="2" charset="-122"/>
                  </a:rPr>
                  <a:t>N1</a:t>
                </a:r>
              </a:p>
            </p:txBody>
          </p:sp>
        </p:grpSp>
        <p:grpSp>
          <p:nvGrpSpPr>
            <p:cNvPr id="223" name="Group 116"/>
            <p:cNvGrpSpPr>
              <a:grpSpLocks/>
            </p:cNvGrpSpPr>
            <p:nvPr/>
          </p:nvGrpSpPr>
          <p:grpSpPr bwMode="auto">
            <a:xfrm>
              <a:off x="7182150" y="401611"/>
              <a:ext cx="525463" cy="457200"/>
              <a:chOff x="4656" y="594"/>
              <a:chExt cx="331" cy="288"/>
            </a:xfrm>
          </p:grpSpPr>
          <p:sp>
            <p:nvSpPr>
              <p:cNvPr id="224" name="Oval 117"/>
              <p:cNvSpPr>
                <a:spLocks noChangeArrowheads="1"/>
              </p:cNvSpPr>
              <p:nvPr/>
            </p:nvSpPr>
            <p:spPr bwMode="auto">
              <a:xfrm>
                <a:off x="4656" y="594"/>
                <a:ext cx="288" cy="28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400"/>
              </a:p>
            </p:txBody>
          </p:sp>
          <p:sp>
            <p:nvSpPr>
              <p:cNvPr id="225" name="Text Box 118"/>
              <p:cNvSpPr txBox="1">
                <a:spLocks noChangeArrowheads="1"/>
              </p:cNvSpPr>
              <p:nvPr/>
            </p:nvSpPr>
            <p:spPr bwMode="auto">
              <a:xfrm>
                <a:off x="4656" y="624"/>
                <a:ext cx="331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1400" b="1" dirty="0">
                    <a:ea typeface="宋体" panose="02010600030101010101" pitchFamily="2" charset="-122"/>
                  </a:rPr>
                  <a:t>N3</a:t>
                </a:r>
              </a:p>
            </p:txBody>
          </p:sp>
        </p:grpSp>
        <p:sp>
          <p:nvSpPr>
            <p:cNvPr id="226" name="Line 119"/>
            <p:cNvSpPr>
              <a:spLocks noChangeShapeType="1"/>
            </p:cNvSpPr>
            <p:nvPr/>
          </p:nvSpPr>
          <p:spPr bwMode="auto">
            <a:xfrm flipV="1">
              <a:off x="5505750" y="630211"/>
              <a:ext cx="609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1400"/>
            </a:p>
          </p:txBody>
        </p:sp>
        <p:sp>
          <p:nvSpPr>
            <p:cNvPr id="227" name="Line 120"/>
            <p:cNvSpPr>
              <a:spLocks noChangeShapeType="1"/>
            </p:cNvSpPr>
            <p:nvPr/>
          </p:nvSpPr>
          <p:spPr bwMode="auto">
            <a:xfrm flipV="1">
              <a:off x="6572550" y="630211"/>
              <a:ext cx="609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1400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961159" y="3473696"/>
            <a:ext cx="814320" cy="610740"/>
            <a:chOff x="6961159" y="3473696"/>
            <a:chExt cx="814320" cy="610740"/>
          </a:xfrm>
        </p:grpSpPr>
        <p:sp>
          <p:nvSpPr>
            <p:cNvPr id="176" name="Line 113"/>
            <p:cNvSpPr>
              <a:spLocks noChangeShapeType="1"/>
            </p:cNvSpPr>
            <p:nvPr/>
          </p:nvSpPr>
          <p:spPr bwMode="auto">
            <a:xfrm flipH="1">
              <a:off x="6961159" y="3473696"/>
              <a:ext cx="814320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7" name="Line 114"/>
            <p:cNvSpPr>
              <a:spLocks noChangeShapeType="1"/>
            </p:cNvSpPr>
            <p:nvPr/>
          </p:nvSpPr>
          <p:spPr bwMode="auto">
            <a:xfrm>
              <a:off x="6961159" y="3473696"/>
              <a:ext cx="0" cy="61074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28" name="Line 108"/>
            <p:cNvSpPr>
              <a:spLocks noChangeShapeType="1"/>
            </p:cNvSpPr>
            <p:nvPr/>
          </p:nvSpPr>
          <p:spPr bwMode="auto">
            <a:xfrm flipV="1">
              <a:off x="7766178" y="3473696"/>
              <a:ext cx="0" cy="610740"/>
            </a:xfrm>
            <a:prstGeom prst="line">
              <a:avLst/>
            </a:prstGeom>
            <a:noFill/>
            <a:ln w="57150" cap="rnd">
              <a:solidFill>
                <a:schemeClr val="tx2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30" name="组合 229"/>
          <p:cNvGrpSpPr/>
          <p:nvPr/>
        </p:nvGrpSpPr>
        <p:grpSpPr>
          <a:xfrm>
            <a:off x="6961159" y="4491596"/>
            <a:ext cx="814320" cy="610740"/>
            <a:chOff x="6961159" y="3473696"/>
            <a:chExt cx="814320" cy="610740"/>
          </a:xfrm>
        </p:grpSpPr>
        <p:sp>
          <p:nvSpPr>
            <p:cNvPr id="244" name="Line 113"/>
            <p:cNvSpPr>
              <a:spLocks noChangeShapeType="1"/>
            </p:cNvSpPr>
            <p:nvPr/>
          </p:nvSpPr>
          <p:spPr bwMode="auto">
            <a:xfrm flipH="1">
              <a:off x="6961159" y="3473696"/>
              <a:ext cx="814320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45" name="Line 114"/>
            <p:cNvSpPr>
              <a:spLocks noChangeShapeType="1"/>
            </p:cNvSpPr>
            <p:nvPr/>
          </p:nvSpPr>
          <p:spPr bwMode="auto">
            <a:xfrm>
              <a:off x="6961159" y="3473696"/>
              <a:ext cx="0" cy="61074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46" name="Line 108"/>
            <p:cNvSpPr>
              <a:spLocks noChangeShapeType="1"/>
            </p:cNvSpPr>
            <p:nvPr/>
          </p:nvSpPr>
          <p:spPr bwMode="auto">
            <a:xfrm flipV="1">
              <a:off x="7766178" y="3473696"/>
              <a:ext cx="0" cy="610740"/>
            </a:xfrm>
            <a:prstGeom prst="line">
              <a:avLst/>
            </a:prstGeom>
            <a:noFill/>
            <a:ln w="57150" cap="rnd">
              <a:solidFill>
                <a:schemeClr val="tx2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47" name="Group 90"/>
          <p:cNvGrpSpPr>
            <a:grpSpLocks/>
          </p:cNvGrpSpPr>
          <p:nvPr/>
        </p:nvGrpSpPr>
        <p:grpSpPr bwMode="auto">
          <a:xfrm>
            <a:off x="1668079" y="4488768"/>
            <a:ext cx="814320" cy="610740"/>
            <a:chOff x="1152" y="1440"/>
            <a:chExt cx="576" cy="432"/>
          </a:xfrm>
        </p:grpSpPr>
        <p:sp>
          <p:nvSpPr>
            <p:cNvPr id="148" name="Line 91"/>
            <p:cNvSpPr>
              <a:spLocks noChangeShapeType="1"/>
            </p:cNvSpPr>
            <p:nvPr/>
          </p:nvSpPr>
          <p:spPr bwMode="auto">
            <a:xfrm flipV="1">
              <a:off x="1728" y="1440"/>
              <a:ext cx="0" cy="432"/>
            </a:xfrm>
            <a:prstGeom prst="line">
              <a:avLst/>
            </a:prstGeom>
            <a:noFill/>
            <a:ln w="57150" cap="rnd">
              <a:solidFill>
                <a:schemeClr val="tx2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4" name="Line 92"/>
            <p:cNvSpPr>
              <a:spLocks noChangeShapeType="1"/>
            </p:cNvSpPr>
            <p:nvPr/>
          </p:nvSpPr>
          <p:spPr bwMode="auto">
            <a:xfrm>
              <a:off x="1152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5" name="Line 93"/>
            <p:cNvSpPr>
              <a:spLocks noChangeShapeType="1"/>
            </p:cNvSpPr>
            <p:nvPr/>
          </p:nvSpPr>
          <p:spPr bwMode="auto">
            <a:xfrm flipH="1">
              <a:off x="1152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81" name="Group 104"/>
          <p:cNvGrpSpPr>
            <a:grpSpLocks/>
          </p:cNvGrpSpPr>
          <p:nvPr/>
        </p:nvGrpSpPr>
        <p:grpSpPr bwMode="auto">
          <a:xfrm>
            <a:off x="2482398" y="4485940"/>
            <a:ext cx="1832220" cy="610740"/>
            <a:chOff x="1728" y="1440"/>
            <a:chExt cx="1296" cy="432"/>
          </a:xfrm>
        </p:grpSpPr>
        <p:sp>
          <p:nvSpPr>
            <p:cNvPr id="182" name="Line 105"/>
            <p:cNvSpPr>
              <a:spLocks noChangeShapeType="1"/>
            </p:cNvSpPr>
            <p:nvPr/>
          </p:nvSpPr>
          <p:spPr bwMode="auto">
            <a:xfrm flipH="1">
              <a:off x="1728" y="1440"/>
              <a:ext cx="129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5" name="Line 106"/>
            <p:cNvSpPr>
              <a:spLocks noChangeShapeType="1"/>
            </p:cNvSpPr>
            <p:nvPr/>
          </p:nvSpPr>
          <p:spPr bwMode="auto">
            <a:xfrm>
              <a:off x="302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86" name="Group 72"/>
          <p:cNvGrpSpPr>
            <a:grpSpLocks/>
          </p:cNvGrpSpPr>
          <p:nvPr/>
        </p:nvGrpSpPr>
        <p:grpSpPr bwMode="auto">
          <a:xfrm>
            <a:off x="3774566" y="4488768"/>
            <a:ext cx="407160" cy="610740"/>
            <a:chOff x="1272" y="1440"/>
            <a:chExt cx="288" cy="432"/>
          </a:xfrm>
        </p:grpSpPr>
        <p:sp>
          <p:nvSpPr>
            <p:cNvPr id="195" name="Rectangle 73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6" name="Text Box 74"/>
            <p:cNvSpPr txBox="1">
              <a:spLocks noChangeArrowheads="1"/>
            </p:cNvSpPr>
            <p:nvPr/>
          </p:nvSpPr>
          <p:spPr bwMode="auto">
            <a:xfrm>
              <a:off x="1272" y="1488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D</a:t>
              </a:r>
            </a:p>
          </p:txBody>
        </p:sp>
      </p:grpSp>
      <p:grpSp>
        <p:nvGrpSpPr>
          <p:cNvPr id="197" name="组合 196"/>
          <p:cNvGrpSpPr/>
          <p:nvPr/>
        </p:nvGrpSpPr>
        <p:grpSpPr>
          <a:xfrm>
            <a:off x="6961158" y="2456615"/>
            <a:ext cx="814320" cy="610740"/>
            <a:chOff x="6961159" y="3473696"/>
            <a:chExt cx="814320" cy="610740"/>
          </a:xfrm>
        </p:grpSpPr>
        <p:sp>
          <p:nvSpPr>
            <p:cNvPr id="198" name="Line 113"/>
            <p:cNvSpPr>
              <a:spLocks noChangeShapeType="1"/>
            </p:cNvSpPr>
            <p:nvPr/>
          </p:nvSpPr>
          <p:spPr bwMode="auto">
            <a:xfrm flipH="1">
              <a:off x="6961159" y="3473696"/>
              <a:ext cx="814320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29" name="Line 114"/>
            <p:cNvSpPr>
              <a:spLocks noChangeShapeType="1"/>
            </p:cNvSpPr>
            <p:nvPr/>
          </p:nvSpPr>
          <p:spPr bwMode="auto">
            <a:xfrm>
              <a:off x="6961159" y="3473696"/>
              <a:ext cx="0" cy="61074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1" name="Line 108"/>
            <p:cNvSpPr>
              <a:spLocks noChangeShapeType="1"/>
            </p:cNvSpPr>
            <p:nvPr/>
          </p:nvSpPr>
          <p:spPr bwMode="auto">
            <a:xfrm flipV="1">
              <a:off x="7766178" y="3473696"/>
              <a:ext cx="0" cy="610740"/>
            </a:xfrm>
            <a:prstGeom prst="line">
              <a:avLst/>
            </a:prstGeom>
            <a:noFill/>
            <a:ln w="57150" cap="rnd">
              <a:solidFill>
                <a:schemeClr val="tx2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1548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ea typeface="宋体" panose="02010600030101010101" pitchFamily="2" charset="-122"/>
              </a:rPr>
              <a:t>Probability-Based Broadcast Forwarding (PBBF)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2400" b="1" dirty="0" smtClean="0"/>
              <a:t>Goal</a:t>
            </a:r>
          </a:p>
          <a:p>
            <a:pPr marL="384048" lvl="2" indent="0">
              <a:buNone/>
            </a:pPr>
            <a:r>
              <a:rPr lang="en-US" altLang="zh-CN" sz="2000" dirty="0" smtClean="0"/>
              <a:t>with </a:t>
            </a:r>
            <a:r>
              <a:rPr lang="en-US" altLang="zh-CN" sz="2000" dirty="0"/>
              <a:t>high probability, a node </a:t>
            </a:r>
            <a:r>
              <a:rPr lang="en-US" altLang="zh-CN" sz="2000" dirty="0" smtClean="0"/>
              <a:t>receives at </a:t>
            </a:r>
            <a:r>
              <a:rPr lang="en-US" altLang="zh-CN" sz="2000" dirty="0"/>
              <a:t>least one copy of each broadcast packet, </a:t>
            </a:r>
            <a:r>
              <a:rPr lang="en-US" altLang="zh-CN" sz="2000" dirty="0" smtClean="0"/>
              <a:t>while </a:t>
            </a:r>
            <a:r>
              <a:rPr lang="en-US" altLang="zh-CN" sz="2000" dirty="0"/>
              <a:t>reducing the latency due to </a:t>
            </a:r>
            <a:r>
              <a:rPr lang="en-US" altLang="zh-CN" sz="2000" dirty="0" smtClean="0"/>
              <a:t>sleeping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400" b="1" dirty="0" smtClean="0"/>
              <a:t>Two parameters:</a:t>
            </a:r>
            <a:r>
              <a:rPr lang="en-US" altLang="zh-CN" sz="2400" dirty="0" smtClean="0"/>
              <a:t> </a:t>
            </a:r>
            <a:r>
              <a:rPr lang="en-US" altLang="zh-CN" sz="2400" i="1" dirty="0" smtClean="0"/>
              <a:t>p</a:t>
            </a:r>
            <a:r>
              <a:rPr lang="en-US" altLang="zh-CN" sz="2400" dirty="0" smtClean="0"/>
              <a:t> and </a:t>
            </a:r>
            <a:r>
              <a:rPr lang="en-US" altLang="zh-CN" sz="2400" i="1" dirty="0" smtClean="0"/>
              <a:t>q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2000" i="1" dirty="0" smtClean="0"/>
              <a:t>p</a:t>
            </a:r>
            <a:r>
              <a:rPr lang="en-US" altLang="zh-CN" sz="2000" dirty="0" smtClean="0"/>
              <a:t> —— the probability </a:t>
            </a:r>
            <a:r>
              <a:rPr lang="en-US" altLang="zh-CN" sz="2000" dirty="0"/>
              <a:t>that a node rebroadcasts a </a:t>
            </a:r>
            <a:r>
              <a:rPr lang="en-US" altLang="zh-CN" sz="2000" dirty="0" smtClean="0"/>
              <a:t>packet in </a:t>
            </a:r>
            <a:r>
              <a:rPr lang="en-US" altLang="zh-CN" sz="2000" dirty="0"/>
              <a:t>the current active time despite the fact that not all neighbors may be awake to receive the </a:t>
            </a:r>
            <a:r>
              <a:rPr lang="en-US" altLang="zh-CN" sz="2000" dirty="0" smtClean="0"/>
              <a:t>broadcast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2000" i="1" dirty="0" smtClean="0"/>
              <a:t>q</a:t>
            </a:r>
            <a:r>
              <a:rPr lang="en-US" altLang="zh-CN" sz="2000" dirty="0" smtClean="0"/>
              <a:t> —— the </a:t>
            </a:r>
            <a:r>
              <a:rPr lang="en-US" altLang="zh-CN" sz="2000" dirty="0"/>
              <a:t>probability that </a:t>
            </a:r>
            <a:r>
              <a:rPr lang="en-US" altLang="zh-CN" sz="2000" dirty="0" smtClean="0"/>
              <a:t>a node </a:t>
            </a:r>
            <a:r>
              <a:rPr lang="en-US" altLang="zh-CN" sz="2000" dirty="0"/>
              <a:t>remains on after the active time when it </a:t>
            </a:r>
            <a:r>
              <a:rPr lang="en-US" altLang="zh-CN" sz="2000" dirty="0" smtClean="0"/>
              <a:t>normally would </a:t>
            </a:r>
            <a:r>
              <a:rPr lang="en-US" altLang="zh-CN" sz="2000" dirty="0"/>
              <a:t>sleep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8602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>
                <a:ea typeface="宋体" panose="02010600030101010101" pitchFamily="2" charset="-122"/>
              </a:rPr>
              <a:t>PBBF Example</a:t>
            </a:r>
            <a:endParaRPr lang="zh-CN" altLang="en-US" sz="4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110" name="Line 5"/>
          <p:cNvSpPr>
            <a:spLocks noChangeShapeType="1"/>
          </p:cNvSpPr>
          <p:nvPr/>
        </p:nvSpPr>
        <p:spPr bwMode="auto">
          <a:xfrm flipV="1">
            <a:off x="1464499" y="3066536"/>
            <a:ext cx="6582420" cy="0"/>
          </a:xfrm>
          <a:prstGeom prst="line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4" name="Text Box 22"/>
          <p:cNvSpPr txBox="1">
            <a:spLocks noChangeArrowheads="1"/>
          </p:cNvSpPr>
          <p:nvPr/>
        </p:nvSpPr>
        <p:spPr bwMode="auto">
          <a:xfrm>
            <a:off x="718039" y="2523656"/>
            <a:ext cx="684255" cy="57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 b="1" i="1">
                <a:ea typeface="宋体" panose="02010600030101010101" pitchFamily="2" charset="-122"/>
              </a:rPr>
              <a:t>N1</a:t>
            </a:r>
          </a:p>
        </p:txBody>
      </p:sp>
      <p:sp>
        <p:nvSpPr>
          <p:cNvPr id="115" name="Line 25"/>
          <p:cNvSpPr>
            <a:spLocks noChangeShapeType="1"/>
          </p:cNvSpPr>
          <p:nvPr/>
        </p:nvSpPr>
        <p:spPr bwMode="auto">
          <a:xfrm flipV="1">
            <a:off x="1464499" y="4084436"/>
            <a:ext cx="6582420" cy="0"/>
          </a:xfrm>
          <a:prstGeom prst="line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6" name="Text Box 37"/>
          <p:cNvSpPr txBox="1">
            <a:spLocks noChangeArrowheads="1"/>
          </p:cNvSpPr>
          <p:nvPr/>
        </p:nvSpPr>
        <p:spPr bwMode="auto">
          <a:xfrm>
            <a:off x="718039" y="3541556"/>
            <a:ext cx="684255" cy="57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 b="1" i="1">
                <a:ea typeface="宋体" panose="02010600030101010101" pitchFamily="2" charset="-122"/>
              </a:rPr>
              <a:t>N2</a:t>
            </a:r>
          </a:p>
        </p:txBody>
      </p:sp>
      <p:sp>
        <p:nvSpPr>
          <p:cNvPr id="117" name="Line 39"/>
          <p:cNvSpPr>
            <a:spLocks noChangeShapeType="1"/>
          </p:cNvSpPr>
          <p:nvPr/>
        </p:nvSpPr>
        <p:spPr bwMode="auto">
          <a:xfrm flipV="1">
            <a:off x="1464499" y="5102336"/>
            <a:ext cx="6582420" cy="0"/>
          </a:xfrm>
          <a:prstGeom prst="line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8" name="Text Box 51"/>
          <p:cNvSpPr txBox="1">
            <a:spLocks noChangeArrowheads="1"/>
          </p:cNvSpPr>
          <p:nvPr/>
        </p:nvSpPr>
        <p:spPr bwMode="auto">
          <a:xfrm>
            <a:off x="718039" y="4559456"/>
            <a:ext cx="684255" cy="57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 b="1" i="1">
                <a:ea typeface="宋体" panose="02010600030101010101" pitchFamily="2" charset="-122"/>
              </a:rPr>
              <a:t>N3</a:t>
            </a:r>
          </a:p>
        </p:txBody>
      </p:sp>
      <p:grpSp>
        <p:nvGrpSpPr>
          <p:cNvPr id="130" name="Group 89"/>
          <p:cNvGrpSpPr>
            <a:grpSpLocks/>
          </p:cNvGrpSpPr>
          <p:nvPr/>
        </p:nvGrpSpPr>
        <p:grpSpPr bwMode="auto">
          <a:xfrm>
            <a:off x="1668079" y="2455796"/>
            <a:ext cx="814320" cy="610740"/>
            <a:chOff x="1152" y="1440"/>
            <a:chExt cx="576" cy="432"/>
          </a:xfrm>
        </p:grpSpPr>
        <p:sp>
          <p:nvSpPr>
            <p:cNvPr id="131" name="Line 11"/>
            <p:cNvSpPr>
              <a:spLocks noChangeShapeType="1"/>
            </p:cNvSpPr>
            <p:nvPr/>
          </p:nvSpPr>
          <p:spPr bwMode="auto">
            <a:xfrm flipV="1">
              <a:off x="1728" y="1440"/>
              <a:ext cx="0" cy="432"/>
            </a:xfrm>
            <a:prstGeom prst="line">
              <a:avLst/>
            </a:prstGeom>
            <a:noFill/>
            <a:ln w="57150" cap="rnd">
              <a:solidFill>
                <a:schemeClr val="tx2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2" name="Line 63"/>
            <p:cNvSpPr>
              <a:spLocks noChangeShapeType="1"/>
            </p:cNvSpPr>
            <p:nvPr/>
          </p:nvSpPr>
          <p:spPr bwMode="auto">
            <a:xfrm>
              <a:off x="1152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3" name="Line 64"/>
            <p:cNvSpPr>
              <a:spLocks noChangeShapeType="1"/>
            </p:cNvSpPr>
            <p:nvPr/>
          </p:nvSpPr>
          <p:spPr bwMode="auto">
            <a:xfrm flipH="1">
              <a:off x="1152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34" name="Group 66"/>
          <p:cNvGrpSpPr>
            <a:grpSpLocks/>
          </p:cNvGrpSpPr>
          <p:nvPr/>
        </p:nvGrpSpPr>
        <p:grpSpPr bwMode="auto">
          <a:xfrm>
            <a:off x="2950354" y="2455796"/>
            <a:ext cx="491985" cy="610740"/>
            <a:chOff x="1243" y="1440"/>
            <a:chExt cx="348" cy="432"/>
          </a:xfrm>
        </p:grpSpPr>
        <p:sp>
          <p:nvSpPr>
            <p:cNvPr id="135" name="Rectangle 67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6" name="Text Box 68"/>
            <p:cNvSpPr txBox="1">
              <a:spLocks noChangeArrowheads="1"/>
            </p:cNvSpPr>
            <p:nvPr/>
          </p:nvSpPr>
          <p:spPr bwMode="auto">
            <a:xfrm>
              <a:off x="1243" y="1478"/>
              <a:ext cx="34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 smtClean="0">
                  <a:solidFill>
                    <a:srgbClr val="7030A0"/>
                  </a:solidFill>
                  <a:ea typeface="宋体" panose="02010600030101010101" pitchFamily="2" charset="-122"/>
                </a:rPr>
                <a:t>ID</a:t>
              </a:r>
              <a:endParaRPr lang="en-US" altLang="zh-CN" sz="2400" b="1" dirty="0">
                <a:solidFill>
                  <a:srgbClr val="7030A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140" name="Group 72"/>
          <p:cNvGrpSpPr>
            <a:grpSpLocks/>
          </p:cNvGrpSpPr>
          <p:nvPr/>
        </p:nvGrpSpPr>
        <p:grpSpPr bwMode="auto">
          <a:xfrm>
            <a:off x="5866919" y="3473696"/>
            <a:ext cx="491985" cy="610740"/>
            <a:chOff x="1242" y="1440"/>
            <a:chExt cx="348" cy="432"/>
          </a:xfrm>
        </p:grpSpPr>
        <p:sp>
          <p:nvSpPr>
            <p:cNvPr id="141" name="Rectangle 73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" name="Text Box 74"/>
            <p:cNvSpPr txBox="1">
              <a:spLocks noChangeArrowheads="1"/>
            </p:cNvSpPr>
            <p:nvPr/>
          </p:nvSpPr>
          <p:spPr bwMode="auto">
            <a:xfrm>
              <a:off x="1242" y="1488"/>
              <a:ext cx="34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 smtClean="0">
                  <a:solidFill>
                    <a:srgbClr val="7030A0"/>
                  </a:solidFill>
                  <a:ea typeface="宋体" panose="02010600030101010101" pitchFamily="2" charset="-122"/>
                </a:rPr>
                <a:t>ID</a:t>
              </a:r>
              <a:endParaRPr lang="en-US" altLang="zh-CN" sz="2400" b="1" dirty="0">
                <a:solidFill>
                  <a:srgbClr val="7030A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143" name="Group 75"/>
          <p:cNvGrpSpPr>
            <a:grpSpLocks/>
          </p:cNvGrpSpPr>
          <p:nvPr/>
        </p:nvGrpSpPr>
        <p:grpSpPr bwMode="auto">
          <a:xfrm>
            <a:off x="4545714" y="4491596"/>
            <a:ext cx="407160" cy="610740"/>
            <a:chOff x="1272" y="1440"/>
            <a:chExt cx="288" cy="432"/>
          </a:xfrm>
        </p:grpSpPr>
        <p:sp>
          <p:nvSpPr>
            <p:cNvPr id="144" name="Rectangle 76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5" name="Text Box 77"/>
            <p:cNvSpPr txBox="1">
              <a:spLocks noChangeArrowheads="1"/>
            </p:cNvSpPr>
            <p:nvPr/>
          </p:nvSpPr>
          <p:spPr bwMode="auto">
            <a:xfrm>
              <a:off x="1272" y="1477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A</a:t>
              </a:r>
            </a:p>
          </p:txBody>
        </p:sp>
      </p:grpSp>
      <p:grpSp>
        <p:nvGrpSpPr>
          <p:cNvPr id="146" name="Group 78"/>
          <p:cNvGrpSpPr>
            <a:grpSpLocks/>
          </p:cNvGrpSpPr>
          <p:nvPr/>
        </p:nvGrpSpPr>
        <p:grpSpPr bwMode="auto">
          <a:xfrm>
            <a:off x="5366449" y="4491596"/>
            <a:ext cx="407160" cy="610740"/>
            <a:chOff x="1272" y="1440"/>
            <a:chExt cx="288" cy="432"/>
          </a:xfrm>
        </p:grpSpPr>
        <p:sp>
          <p:nvSpPr>
            <p:cNvPr id="147" name="Rectangle 79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8" name="Text Box 80"/>
            <p:cNvSpPr txBox="1">
              <a:spLocks noChangeArrowheads="1"/>
            </p:cNvSpPr>
            <p:nvPr/>
          </p:nvSpPr>
          <p:spPr bwMode="auto">
            <a:xfrm>
              <a:off x="1272" y="1477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D</a:t>
              </a:r>
            </a:p>
          </p:txBody>
        </p:sp>
      </p:grpSp>
      <p:grpSp>
        <p:nvGrpSpPr>
          <p:cNvPr id="149" name="Group 94"/>
          <p:cNvGrpSpPr>
            <a:grpSpLocks/>
          </p:cNvGrpSpPr>
          <p:nvPr/>
        </p:nvGrpSpPr>
        <p:grpSpPr bwMode="auto">
          <a:xfrm>
            <a:off x="2482399" y="2455796"/>
            <a:ext cx="1832220" cy="610740"/>
            <a:chOff x="1728" y="1440"/>
            <a:chExt cx="1296" cy="432"/>
          </a:xfrm>
        </p:grpSpPr>
        <p:sp>
          <p:nvSpPr>
            <p:cNvPr id="150" name="Line 81"/>
            <p:cNvSpPr>
              <a:spLocks noChangeShapeType="1"/>
            </p:cNvSpPr>
            <p:nvPr/>
          </p:nvSpPr>
          <p:spPr bwMode="auto">
            <a:xfrm flipH="1">
              <a:off x="1728" y="1440"/>
              <a:ext cx="129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1" name="Line 82"/>
            <p:cNvSpPr>
              <a:spLocks noChangeShapeType="1"/>
            </p:cNvSpPr>
            <p:nvPr/>
          </p:nvSpPr>
          <p:spPr bwMode="auto">
            <a:xfrm>
              <a:off x="302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56" name="Group 95"/>
          <p:cNvGrpSpPr>
            <a:grpSpLocks/>
          </p:cNvGrpSpPr>
          <p:nvPr/>
        </p:nvGrpSpPr>
        <p:grpSpPr bwMode="auto">
          <a:xfrm>
            <a:off x="4314619" y="2455796"/>
            <a:ext cx="814320" cy="610740"/>
            <a:chOff x="1152" y="1440"/>
            <a:chExt cx="576" cy="432"/>
          </a:xfrm>
        </p:grpSpPr>
        <p:sp>
          <p:nvSpPr>
            <p:cNvPr id="157" name="Line 96"/>
            <p:cNvSpPr>
              <a:spLocks noChangeShapeType="1"/>
            </p:cNvSpPr>
            <p:nvPr/>
          </p:nvSpPr>
          <p:spPr bwMode="auto">
            <a:xfrm flipV="1">
              <a:off x="1728" y="1440"/>
              <a:ext cx="0" cy="432"/>
            </a:xfrm>
            <a:prstGeom prst="line">
              <a:avLst/>
            </a:prstGeom>
            <a:noFill/>
            <a:ln w="57150" cap="rnd">
              <a:solidFill>
                <a:schemeClr val="tx2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8" name="Line 97"/>
            <p:cNvSpPr>
              <a:spLocks noChangeShapeType="1"/>
            </p:cNvSpPr>
            <p:nvPr/>
          </p:nvSpPr>
          <p:spPr bwMode="auto">
            <a:xfrm>
              <a:off x="1152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9" name="Line 98"/>
            <p:cNvSpPr>
              <a:spLocks noChangeShapeType="1"/>
            </p:cNvSpPr>
            <p:nvPr/>
          </p:nvSpPr>
          <p:spPr bwMode="auto">
            <a:xfrm flipH="1">
              <a:off x="1152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60" name="Group 99"/>
          <p:cNvGrpSpPr>
            <a:grpSpLocks/>
          </p:cNvGrpSpPr>
          <p:nvPr/>
        </p:nvGrpSpPr>
        <p:grpSpPr bwMode="auto">
          <a:xfrm>
            <a:off x="5128939" y="2455796"/>
            <a:ext cx="1832220" cy="610740"/>
            <a:chOff x="1728" y="1440"/>
            <a:chExt cx="1296" cy="432"/>
          </a:xfrm>
        </p:grpSpPr>
        <p:sp>
          <p:nvSpPr>
            <p:cNvPr id="161" name="Line 100"/>
            <p:cNvSpPr>
              <a:spLocks noChangeShapeType="1"/>
            </p:cNvSpPr>
            <p:nvPr/>
          </p:nvSpPr>
          <p:spPr bwMode="auto">
            <a:xfrm flipH="1">
              <a:off x="1728" y="1440"/>
              <a:ext cx="129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2" name="Line 101"/>
            <p:cNvSpPr>
              <a:spLocks noChangeShapeType="1"/>
            </p:cNvSpPr>
            <p:nvPr/>
          </p:nvSpPr>
          <p:spPr bwMode="auto">
            <a:xfrm>
              <a:off x="302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63" name="Group 103"/>
          <p:cNvGrpSpPr>
            <a:grpSpLocks/>
          </p:cNvGrpSpPr>
          <p:nvPr/>
        </p:nvGrpSpPr>
        <p:grpSpPr bwMode="auto">
          <a:xfrm>
            <a:off x="6961159" y="2455796"/>
            <a:ext cx="814320" cy="610740"/>
            <a:chOff x="4944" y="1440"/>
            <a:chExt cx="576" cy="432"/>
          </a:xfrm>
        </p:grpSpPr>
        <p:sp>
          <p:nvSpPr>
            <p:cNvPr id="164" name="Line 86"/>
            <p:cNvSpPr>
              <a:spLocks noChangeShapeType="1"/>
            </p:cNvSpPr>
            <p:nvPr/>
          </p:nvSpPr>
          <p:spPr bwMode="auto">
            <a:xfrm>
              <a:off x="5520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5" name="Line 87"/>
            <p:cNvSpPr>
              <a:spLocks noChangeShapeType="1"/>
            </p:cNvSpPr>
            <p:nvPr/>
          </p:nvSpPr>
          <p:spPr bwMode="auto">
            <a:xfrm flipH="1">
              <a:off x="4944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6" name="Line 102"/>
            <p:cNvSpPr>
              <a:spLocks noChangeShapeType="1"/>
            </p:cNvSpPr>
            <p:nvPr/>
          </p:nvSpPr>
          <p:spPr bwMode="auto">
            <a:xfrm>
              <a:off x="494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70" name="Group 107"/>
          <p:cNvGrpSpPr>
            <a:grpSpLocks/>
          </p:cNvGrpSpPr>
          <p:nvPr/>
        </p:nvGrpSpPr>
        <p:grpSpPr bwMode="auto">
          <a:xfrm>
            <a:off x="4314619" y="3473696"/>
            <a:ext cx="814320" cy="610740"/>
            <a:chOff x="1152" y="1440"/>
            <a:chExt cx="576" cy="432"/>
          </a:xfrm>
        </p:grpSpPr>
        <p:sp>
          <p:nvSpPr>
            <p:cNvPr id="171" name="Line 108"/>
            <p:cNvSpPr>
              <a:spLocks noChangeShapeType="1"/>
            </p:cNvSpPr>
            <p:nvPr/>
          </p:nvSpPr>
          <p:spPr bwMode="auto">
            <a:xfrm flipV="1">
              <a:off x="1728" y="1440"/>
              <a:ext cx="0" cy="432"/>
            </a:xfrm>
            <a:prstGeom prst="line">
              <a:avLst/>
            </a:prstGeom>
            <a:noFill/>
            <a:ln w="57150" cap="rnd">
              <a:solidFill>
                <a:schemeClr val="tx2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2" name="Line 109"/>
            <p:cNvSpPr>
              <a:spLocks noChangeShapeType="1"/>
            </p:cNvSpPr>
            <p:nvPr/>
          </p:nvSpPr>
          <p:spPr bwMode="auto">
            <a:xfrm>
              <a:off x="1152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3" name="Line 110"/>
            <p:cNvSpPr>
              <a:spLocks noChangeShapeType="1"/>
            </p:cNvSpPr>
            <p:nvPr/>
          </p:nvSpPr>
          <p:spPr bwMode="auto">
            <a:xfrm flipH="1">
              <a:off x="1152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74" name="Group 111"/>
          <p:cNvGrpSpPr>
            <a:grpSpLocks/>
          </p:cNvGrpSpPr>
          <p:nvPr/>
        </p:nvGrpSpPr>
        <p:grpSpPr bwMode="auto">
          <a:xfrm>
            <a:off x="6961159" y="3473696"/>
            <a:ext cx="814320" cy="610740"/>
            <a:chOff x="4944" y="1440"/>
            <a:chExt cx="576" cy="432"/>
          </a:xfrm>
        </p:grpSpPr>
        <p:sp>
          <p:nvSpPr>
            <p:cNvPr id="175" name="Line 112"/>
            <p:cNvSpPr>
              <a:spLocks noChangeShapeType="1"/>
            </p:cNvSpPr>
            <p:nvPr/>
          </p:nvSpPr>
          <p:spPr bwMode="auto">
            <a:xfrm>
              <a:off x="5520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6" name="Line 113"/>
            <p:cNvSpPr>
              <a:spLocks noChangeShapeType="1"/>
            </p:cNvSpPr>
            <p:nvPr/>
          </p:nvSpPr>
          <p:spPr bwMode="auto">
            <a:xfrm flipH="1">
              <a:off x="4944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7" name="Line 114"/>
            <p:cNvSpPr>
              <a:spLocks noChangeShapeType="1"/>
            </p:cNvSpPr>
            <p:nvPr/>
          </p:nvSpPr>
          <p:spPr bwMode="auto">
            <a:xfrm>
              <a:off x="494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78" name="Group 115"/>
          <p:cNvGrpSpPr>
            <a:grpSpLocks/>
          </p:cNvGrpSpPr>
          <p:nvPr/>
        </p:nvGrpSpPr>
        <p:grpSpPr bwMode="auto">
          <a:xfrm>
            <a:off x="5128939" y="3473696"/>
            <a:ext cx="1832220" cy="610740"/>
            <a:chOff x="1728" y="1440"/>
            <a:chExt cx="1296" cy="432"/>
          </a:xfrm>
        </p:grpSpPr>
        <p:sp>
          <p:nvSpPr>
            <p:cNvPr id="179" name="Line 116"/>
            <p:cNvSpPr>
              <a:spLocks noChangeShapeType="1"/>
            </p:cNvSpPr>
            <p:nvPr/>
          </p:nvSpPr>
          <p:spPr bwMode="auto">
            <a:xfrm flipH="1">
              <a:off x="1728" y="1440"/>
              <a:ext cx="129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0" name="Line 117"/>
            <p:cNvSpPr>
              <a:spLocks noChangeShapeType="1"/>
            </p:cNvSpPr>
            <p:nvPr/>
          </p:nvSpPr>
          <p:spPr bwMode="auto">
            <a:xfrm>
              <a:off x="302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81" name="Group 118"/>
          <p:cNvGrpSpPr>
            <a:grpSpLocks/>
          </p:cNvGrpSpPr>
          <p:nvPr/>
        </p:nvGrpSpPr>
        <p:grpSpPr bwMode="auto">
          <a:xfrm>
            <a:off x="1668079" y="4491596"/>
            <a:ext cx="814320" cy="610740"/>
            <a:chOff x="1152" y="1440"/>
            <a:chExt cx="576" cy="432"/>
          </a:xfrm>
        </p:grpSpPr>
        <p:sp>
          <p:nvSpPr>
            <p:cNvPr id="182" name="Line 119"/>
            <p:cNvSpPr>
              <a:spLocks noChangeShapeType="1"/>
            </p:cNvSpPr>
            <p:nvPr/>
          </p:nvSpPr>
          <p:spPr bwMode="auto">
            <a:xfrm flipV="1">
              <a:off x="1728" y="1440"/>
              <a:ext cx="0" cy="432"/>
            </a:xfrm>
            <a:prstGeom prst="line">
              <a:avLst/>
            </a:prstGeom>
            <a:noFill/>
            <a:ln w="57150" cap="rnd">
              <a:solidFill>
                <a:schemeClr val="tx2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3" name="Line 120"/>
            <p:cNvSpPr>
              <a:spLocks noChangeShapeType="1"/>
            </p:cNvSpPr>
            <p:nvPr/>
          </p:nvSpPr>
          <p:spPr bwMode="auto">
            <a:xfrm>
              <a:off x="1152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4" name="Line 121"/>
            <p:cNvSpPr>
              <a:spLocks noChangeShapeType="1"/>
            </p:cNvSpPr>
            <p:nvPr/>
          </p:nvSpPr>
          <p:spPr bwMode="auto">
            <a:xfrm flipH="1">
              <a:off x="1152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85" name="Group 122"/>
          <p:cNvGrpSpPr>
            <a:grpSpLocks/>
          </p:cNvGrpSpPr>
          <p:nvPr/>
        </p:nvGrpSpPr>
        <p:grpSpPr bwMode="auto">
          <a:xfrm>
            <a:off x="2482399" y="4491596"/>
            <a:ext cx="1832220" cy="610740"/>
            <a:chOff x="1728" y="1440"/>
            <a:chExt cx="1296" cy="432"/>
          </a:xfrm>
        </p:grpSpPr>
        <p:sp>
          <p:nvSpPr>
            <p:cNvPr id="186" name="Line 123"/>
            <p:cNvSpPr>
              <a:spLocks noChangeShapeType="1"/>
            </p:cNvSpPr>
            <p:nvPr/>
          </p:nvSpPr>
          <p:spPr bwMode="auto">
            <a:xfrm flipH="1">
              <a:off x="1728" y="1440"/>
              <a:ext cx="129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7" name="Line 124"/>
            <p:cNvSpPr>
              <a:spLocks noChangeShapeType="1"/>
            </p:cNvSpPr>
            <p:nvPr/>
          </p:nvSpPr>
          <p:spPr bwMode="auto">
            <a:xfrm>
              <a:off x="302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88" name="Group 125"/>
          <p:cNvGrpSpPr>
            <a:grpSpLocks/>
          </p:cNvGrpSpPr>
          <p:nvPr/>
        </p:nvGrpSpPr>
        <p:grpSpPr bwMode="auto">
          <a:xfrm>
            <a:off x="4314619" y="4491596"/>
            <a:ext cx="814320" cy="610740"/>
            <a:chOff x="1152" y="1440"/>
            <a:chExt cx="576" cy="432"/>
          </a:xfrm>
        </p:grpSpPr>
        <p:sp>
          <p:nvSpPr>
            <p:cNvPr id="189" name="Line 126"/>
            <p:cNvSpPr>
              <a:spLocks noChangeShapeType="1"/>
            </p:cNvSpPr>
            <p:nvPr/>
          </p:nvSpPr>
          <p:spPr bwMode="auto">
            <a:xfrm flipV="1">
              <a:off x="1728" y="1440"/>
              <a:ext cx="0" cy="432"/>
            </a:xfrm>
            <a:prstGeom prst="line">
              <a:avLst/>
            </a:prstGeom>
            <a:noFill/>
            <a:ln w="57150" cap="rnd">
              <a:solidFill>
                <a:schemeClr val="tx2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0" name="Line 127"/>
            <p:cNvSpPr>
              <a:spLocks noChangeShapeType="1"/>
            </p:cNvSpPr>
            <p:nvPr/>
          </p:nvSpPr>
          <p:spPr bwMode="auto">
            <a:xfrm>
              <a:off x="1152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1" name="Line 128"/>
            <p:cNvSpPr>
              <a:spLocks noChangeShapeType="1"/>
            </p:cNvSpPr>
            <p:nvPr/>
          </p:nvSpPr>
          <p:spPr bwMode="auto">
            <a:xfrm flipH="1">
              <a:off x="1152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92" name="Group 129"/>
          <p:cNvGrpSpPr>
            <a:grpSpLocks/>
          </p:cNvGrpSpPr>
          <p:nvPr/>
        </p:nvGrpSpPr>
        <p:grpSpPr bwMode="auto">
          <a:xfrm>
            <a:off x="5128939" y="4491596"/>
            <a:ext cx="1832220" cy="610740"/>
            <a:chOff x="1728" y="1440"/>
            <a:chExt cx="1296" cy="432"/>
          </a:xfrm>
        </p:grpSpPr>
        <p:sp>
          <p:nvSpPr>
            <p:cNvPr id="193" name="Line 130"/>
            <p:cNvSpPr>
              <a:spLocks noChangeShapeType="1"/>
            </p:cNvSpPr>
            <p:nvPr/>
          </p:nvSpPr>
          <p:spPr bwMode="auto">
            <a:xfrm flipH="1">
              <a:off x="1728" y="1440"/>
              <a:ext cx="129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" name="Line 131"/>
            <p:cNvSpPr>
              <a:spLocks noChangeShapeType="1"/>
            </p:cNvSpPr>
            <p:nvPr/>
          </p:nvSpPr>
          <p:spPr bwMode="auto">
            <a:xfrm>
              <a:off x="302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95" name="Group 132"/>
          <p:cNvGrpSpPr>
            <a:grpSpLocks/>
          </p:cNvGrpSpPr>
          <p:nvPr/>
        </p:nvGrpSpPr>
        <p:grpSpPr bwMode="auto">
          <a:xfrm>
            <a:off x="6961159" y="4491596"/>
            <a:ext cx="814320" cy="610740"/>
            <a:chOff x="4944" y="1440"/>
            <a:chExt cx="576" cy="432"/>
          </a:xfrm>
        </p:grpSpPr>
        <p:sp>
          <p:nvSpPr>
            <p:cNvPr id="196" name="Line 133"/>
            <p:cNvSpPr>
              <a:spLocks noChangeShapeType="1"/>
            </p:cNvSpPr>
            <p:nvPr/>
          </p:nvSpPr>
          <p:spPr bwMode="auto">
            <a:xfrm>
              <a:off x="5520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7" name="Line 134"/>
            <p:cNvSpPr>
              <a:spLocks noChangeShapeType="1"/>
            </p:cNvSpPr>
            <p:nvPr/>
          </p:nvSpPr>
          <p:spPr bwMode="auto">
            <a:xfrm flipH="1">
              <a:off x="4944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8" name="Line 135"/>
            <p:cNvSpPr>
              <a:spLocks noChangeShapeType="1"/>
            </p:cNvSpPr>
            <p:nvPr/>
          </p:nvSpPr>
          <p:spPr bwMode="auto">
            <a:xfrm>
              <a:off x="494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09" name="Group 148"/>
          <p:cNvGrpSpPr>
            <a:grpSpLocks/>
          </p:cNvGrpSpPr>
          <p:nvPr/>
        </p:nvGrpSpPr>
        <p:grpSpPr bwMode="auto">
          <a:xfrm>
            <a:off x="1855120" y="5238057"/>
            <a:ext cx="407781" cy="470876"/>
            <a:chOff x="1266" y="1440"/>
            <a:chExt cx="292" cy="432"/>
          </a:xfrm>
        </p:grpSpPr>
        <p:sp>
          <p:nvSpPr>
            <p:cNvPr id="210" name="Rectangle 149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1" name="Text Box 150"/>
            <p:cNvSpPr txBox="1">
              <a:spLocks noChangeArrowheads="1"/>
            </p:cNvSpPr>
            <p:nvPr/>
          </p:nvSpPr>
          <p:spPr bwMode="auto">
            <a:xfrm>
              <a:off x="1266" y="1440"/>
              <a:ext cx="292" cy="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A</a:t>
              </a:r>
            </a:p>
          </p:txBody>
        </p:sp>
      </p:grpSp>
      <p:sp>
        <p:nvSpPr>
          <p:cNvPr id="212" name="Text Box 151"/>
          <p:cNvSpPr txBox="1">
            <a:spLocks noChangeArrowheads="1"/>
          </p:cNvSpPr>
          <p:nvPr/>
        </p:nvSpPr>
        <p:spPr bwMode="auto">
          <a:xfrm>
            <a:off x="2237142" y="5238056"/>
            <a:ext cx="17309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="1" dirty="0">
                <a:solidFill>
                  <a:srgbClr val="7030A0"/>
                </a:solidFill>
                <a:ea typeface="宋体" panose="02010600030101010101" pitchFamily="2" charset="-122"/>
              </a:rPr>
              <a:t>= ATIM </a:t>
            </a:r>
            <a:r>
              <a:rPr lang="en-US" altLang="zh-CN" sz="2400" b="1" dirty="0" err="1">
                <a:solidFill>
                  <a:srgbClr val="7030A0"/>
                </a:solidFill>
                <a:ea typeface="宋体" panose="02010600030101010101" pitchFamily="2" charset="-122"/>
              </a:rPr>
              <a:t>Pkt</a:t>
            </a:r>
            <a:endParaRPr lang="en-US" altLang="zh-CN" sz="2400" b="1" dirty="0">
              <a:solidFill>
                <a:srgbClr val="7030A0"/>
              </a:solidFill>
              <a:ea typeface="宋体" panose="02010600030101010101" pitchFamily="2" charset="-122"/>
            </a:endParaRPr>
          </a:p>
        </p:txBody>
      </p:sp>
      <p:grpSp>
        <p:nvGrpSpPr>
          <p:cNvPr id="213" name="Group 152"/>
          <p:cNvGrpSpPr>
            <a:grpSpLocks/>
          </p:cNvGrpSpPr>
          <p:nvPr/>
        </p:nvGrpSpPr>
        <p:grpSpPr bwMode="auto">
          <a:xfrm>
            <a:off x="1863498" y="5753688"/>
            <a:ext cx="407781" cy="498126"/>
            <a:chOff x="1272" y="1415"/>
            <a:chExt cx="292" cy="457"/>
          </a:xfrm>
        </p:grpSpPr>
        <p:sp>
          <p:nvSpPr>
            <p:cNvPr id="214" name="Rectangle 153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" name="Text Box 154"/>
            <p:cNvSpPr txBox="1">
              <a:spLocks noChangeArrowheads="1"/>
            </p:cNvSpPr>
            <p:nvPr/>
          </p:nvSpPr>
          <p:spPr bwMode="auto">
            <a:xfrm>
              <a:off x="1272" y="1415"/>
              <a:ext cx="292" cy="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D</a:t>
              </a:r>
            </a:p>
          </p:txBody>
        </p:sp>
      </p:grpSp>
      <p:sp>
        <p:nvSpPr>
          <p:cNvPr id="216" name="Text Box 155"/>
          <p:cNvSpPr txBox="1">
            <a:spLocks noChangeArrowheads="1"/>
          </p:cNvSpPr>
          <p:nvPr/>
        </p:nvSpPr>
        <p:spPr bwMode="auto">
          <a:xfrm>
            <a:off x="2237142" y="5780936"/>
            <a:ext cx="31870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7030A0"/>
                </a:solidFill>
                <a:ea typeface="宋体" panose="02010600030101010101" pitchFamily="2" charset="-122"/>
              </a:rPr>
              <a:t>= Normal Broadcast </a:t>
            </a:r>
          </a:p>
        </p:txBody>
      </p:sp>
      <p:grpSp>
        <p:nvGrpSpPr>
          <p:cNvPr id="243" name="组合 242"/>
          <p:cNvGrpSpPr/>
          <p:nvPr/>
        </p:nvGrpSpPr>
        <p:grpSpPr>
          <a:xfrm>
            <a:off x="7812459" y="213872"/>
            <a:ext cx="1315452" cy="901104"/>
            <a:chOff x="7513520" y="111048"/>
            <a:chExt cx="1557338" cy="1066800"/>
          </a:xfrm>
        </p:grpSpPr>
        <p:grpSp>
          <p:nvGrpSpPr>
            <p:cNvPr id="231" name="Group 169"/>
            <p:cNvGrpSpPr>
              <a:grpSpLocks/>
            </p:cNvGrpSpPr>
            <p:nvPr/>
          </p:nvGrpSpPr>
          <p:grpSpPr bwMode="auto">
            <a:xfrm>
              <a:off x="7513520" y="673023"/>
              <a:ext cx="490538" cy="457200"/>
              <a:chOff x="4656" y="594"/>
              <a:chExt cx="309" cy="288"/>
            </a:xfrm>
          </p:grpSpPr>
          <p:sp>
            <p:nvSpPr>
              <p:cNvPr id="232" name="Oval 164"/>
              <p:cNvSpPr>
                <a:spLocks noChangeArrowheads="1"/>
              </p:cNvSpPr>
              <p:nvPr/>
            </p:nvSpPr>
            <p:spPr bwMode="auto">
              <a:xfrm>
                <a:off x="4656" y="594"/>
                <a:ext cx="288" cy="28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3" name="Text Box 165"/>
              <p:cNvSpPr txBox="1">
                <a:spLocks noChangeArrowheads="1"/>
              </p:cNvSpPr>
              <p:nvPr/>
            </p:nvSpPr>
            <p:spPr bwMode="auto">
              <a:xfrm>
                <a:off x="4656" y="624"/>
                <a:ext cx="309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1400" b="1" dirty="0">
                    <a:ea typeface="宋体" panose="02010600030101010101" pitchFamily="2" charset="-122"/>
                  </a:rPr>
                  <a:t>N2</a:t>
                </a:r>
              </a:p>
            </p:txBody>
          </p:sp>
        </p:grpSp>
        <p:grpSp>
          <p:nvGrpSpPr>
            <p:cNvPr id="234" name="Group 170"/>
            <p:cNvGrpSpPr>
              <a:grpSpLocks/>
            </p:cNvGrpSpPr>
            <p:nvPr/>
          </p:nvGrpSpPr>
          <p:grpSpPr bwMode="auto">
            <a:xfrm>
              <a:off x="8046920" y="111048"/>
              <a:ext cx="490538" cy="457200"/>
              <a:chOff x="4656" y="594"/>
              <a:chExt cx="309" cy="288"/>
            </a:xfrm>
          </p:grpSpPr>
          <p:sp>
            <p:nvSpPr>
              <p:cNvPr id="235" name="Oval 171"/>
              <p:cNvSpPr>
                <a:spLocks noChangeArrowheads="1"/>
              </p:cNvSpPr>
              <p:nvPr/>
            </p:nvSpPr>
            <p:spPr bwMode="auto">
              <a:xfrm>
                <a:off x="4656" y="594"/>
                <a:ext cx="288" cy="28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6" name="Text Box 172"/>
              <p:cNvSpPr txBox="1">
                <a:spLocks noChangeArrowheads="1"/>
              </p:cNvSpPr>
              <p:nvPr/>
            </p:nvSpPr>
            <p:spPr bwMode="auto">
              <a:xfrm>
                <a:off x="4656" y="624"/>
                <a:ext cx="309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1400" b="1" dirty="0">
                    <a:ea typeface="宋体" panose="02010600030101010101" pitchFamily="2" charset="-122"/>
                  </a:rPr>
                  <a:t>N1</a:t>
                </a:r>
              </a:p>
            </p:txBody>
          </p:sp>
        </p:grpSp>
        <p:grpSp>
          <p:nvGrpSpPr>
            <p:cNvPr id="237" name="Group 173"/>
            <p:cNvGrpSpPr>
              <a:grpSpLocks/>
            </p:cNvGrpSpPr>
            <p:nvPr/>
          </p:nvGrpSpPr>
          <p:grpSpPr bwMode="auto">
            <a:xfrm>
              <a:off x="8580320" y="720648"/>
              <a:ext cx="490538" cy="457200"/>
              <a:chOff x="4656" y="594"/>
              <a:chExt cx="309" cy="288"/>
            </a:xfrm>
          </p:grpSpPr>
          <p:sp>
            <p:nvSpPr>
              <p:cNvPr id="238" name="Oval 174"/>
              <p:cNvSpPr>
                <a:spLocks noChangeArrowheads="1"/>
              </p:cNvSpPr>
              <p:nvPr/>
            </p:nvSpPr>
            <p:spPr bwMode="auto">
              <a:xfrm>
                <a:off x="4656" y="594"/>
                <a:ext cx="288" cy="28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9" name="Text Box 175"/>
              <p:cNvSpPr txBox="1">
                <a:spLocks noChangeArrowheads="1"/>
              </p:cNvSpPr>
              <p:nvPr/>
            </p:nvSpPr>
            <p:spPr bwMode="auto">
              <a:xfrm>
                <a:off x="4656" y="624"/>
                <a:ext cx="309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1400" b="1" dirty="0">
                    <a:ea typeface="宋体" panose="02010600030101010101" pitchFamily="2" charset="-122"/>
                  </a:rPr>
                  <a:t>N3</a:t>
                </a:r>
              </a:p>
            </p:txBody>
          </p:sp>
        </p:grpSp>
        <p:sp>
          <p:nvSpPr>
            <p:cNvPr id="240" name="Line 176"/>
            <p:cNvSpPr>
              <a:spLocks noChangeShapeType="1"/>
            </p:cNvSpPr>
            <p:nvPr/>
          </p:nvSpPr>
          <p:spPr bwMode="auto">
            <a:xfrm flipV="1">
              <a:off x="7894519" y="492048"/>
              <a:ext cx="22860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41" name="Line 177"/>
            <p:cNvSpPr>
              <a:spLocks noChangeShapeType="1"/>
            </p:cNvSpPr>
            <p:nvPr/>
          </p:nvSpPr>
          <p:spPr bwMode="auto">
            <a:xfrm flipV="1">
              <a:off x="7970719" y="949248"/>
              <a:ext cx="609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42" name="Line 178"/>
            <p:cNvSpPr>
              <a:spLocks noChangeShapeType="1"/>
            </p:cNvSpPr>
            <p:nvPr/>
          </p:nvSpPr>
          <p:spPr bwMode="auto">
            <a:xfrm flipH="1" flipV="1">
              <a:off x="8504119" y="415848"/>
              <a:ext cx="2286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17" name="Group 111"/>
          <p:cNvGrpSpPr>
            <a:grpSpLocks/>
          </p:cNvGrpSpPr>
          <p:nvPr/>
        </p:nvGrpSpPr>
        <p:grpSpPr bwMode="auto">
          <a:xfrm>
            <a:off x="1668079" y="3473695"/>
            <a:ext cx="814320" cy="610740"/>
            <a:chOff x="4944" y="1440"/>
            <a:chExt cx="576" cy="432"/>
          </a:xfrm>
        </p:grpSpPr>
        <p:sp>
          <p:nvSpPr>
            <p:cNvPr id="218" name="Line 112"/>
            <p:cNvSpPr>
              <a:spLocks noChangeShapeType="1"/>
            </p:cNvSpPr>
            <p:nvPr/>
          </p:nvSpPr>
          <p:spPr bwMode="auto">
            <a:xfrm>
              <a:off x="5520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19" name="Line 113"/>
            <p:cNvSpPr>
              <a:spLocks noChangeShapeType="1"/>
            </p:cNvSpPr>
            <p:nvPr/>
          </p:nvSpPr>
          <p:spPr bwMode="auto">
            <a:xfrm flipH="1">
              <a:off x="4944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20" name="Line 114"/>
            <p:cNvSpPr>
              <a:spLocks noChangeShapeType="1"/>
            </p:cNvSpPr>
            <p:nvPr/>
          </p:nvSpPr>
          <p:spPr bwMode="auto">
            <a:xfrm>
              <a:off x="494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221" name="Text Box 118"/>
          <p:cNvSpPr txBox="1">
            <a:spLocks noChangeArrowheads="1"/>
          </p:cNvSpPr>
          <p:nvPr/>
        </p:nvSpPr>
        <p:spPr bwMode="auto">
          <a:xfrm>
            <a:off x="1015333" y="1940439"/>
            <a:ext cx="1059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000" dirty="0">
                <a:solidFill>
                  <a:srgbClr val="7030A0"/>
                </a:solidFill>
                <a:ea typeface="宋体" panose="02010600030101010101" pitchFamily="2" charset="-122"/>
              </a:rPr>
              <a:t>w/ </a:t>
            </a:r>
            <a:r>
              <a:rPr lang="en-US" altLang="zh-CN" sz="2000" dirty="0" err="1">
                <a:solidFill>
                  <a:srgbClr val="7030A0"/>
                </a:solidFill>
                <a:ea typeface="宋体" panose="02010600030101010101" pitchFamily="2" charset="-122"/>
              </a:rPr>
              <a:t>Pr</a:t>
            </a:r>
            <a:r>
              <a:rPr lang="en-US" altLang="zh-CN" sz="2000" dirty="0">
                <a:solidFill>
                  <a:srgbClr val="7030A0"/>
                </a:solidFill>
                <a:ea typeface="宋体" panose="02010600030101010101" pitchFamily="2" charset="-122"/>
              </a:rPr>
              <a:t>=</a:t>
            </a:r>
            <a:r>
              <a:rPr lang="en-US" altLang="zh-CN" sz="2000" i="1" dirty="0">
                <a:solidFill>
                  <a:srgbClr val="7030A0"/>
                </a:solidFill>
                <a:ea typeface="宋体" panose="02010600030101010101" pitchFamily="2" charset="-122"/>
              </a:rPr>
              <a:t>q</a:t>
            </a:r>
          </a:p>
        </p:txBody>
      </p:sp>
      <p:sp>
        <p:nvSpPr>
          <p:cNvPr id="222" name="Line 119"/>
          <p:cNvSpPr>
            <a:spLocks noChangeShapeType="1"/>
          </p:cNvSpPr>
          <p:nvPr/>
        </p:nvSpPr>
        <p:spPr bwMode="auto">
          <a:xfrm flipH="1" flipV="1">
            <a:off x="2025199" y="2217699"/>
            <a:ext cx="457200" cy="152400"/>
          </a:xfrm>
          <a:prstGeom prst="line">
            <a:avLst/>
          </a:prstGeom>
          <a:noFill/>
          <a:ln w="38100">
            <a:solidFill>
              <a:srgbClr val="7030A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solidFill>
                <a:srgbClr val="7030A0"/>
              </a:solidFill>
            </a:endParaRPr>
          </a:p>
        </p:txBody>
      </p:sp>
      <p:sp>
        <p:nvSpPr>
          <p:cNvPr id="223" name="Line 124"/>
          <p:cNvSpPr>
            <a:spLocks noChangeShapeType="1"/>
          </p:cNvSpPr>
          <p:nvPr/>
        </p:nvSpPr>
        <p:spPr bwMode="auto">
          <a:xfrm flipV="1">
            <a:off x="3130641" y="2226626"/>
            <a:ext cx="457200" cy="152400"/>
          </a:xfrm>
          <a:prstGeom prst="line">
            <a:avLst/>
          </a:prstGeom>
          <a:noFill/>
          <a:ln w="38100">
            <a:solidFill>
              <a:srgbClr val="7030A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solidFill>
                <a:srgbClr val="7030A0"/>
              </a:solidFill>
            </a:endParaRPr>
          </a:p>
        </p:txBody>
      </p:sp>
      <p:sp>
        <p:nvSpPr>
          <p:cNvPr id="224" name="Text Box 125"/>
          <p:cNvSpPr txBox="1">
            <a:spLocks noChangeArrowheads="1"/>
          </p:cNvSpPr>
          <p:nvPr/>
        </p:nvSpPr>
        <p:spPr bwMode="auto">
          <a:xfrm>
            <a:off x="3533807" y="1957431"/>
            <a:ext cx="1059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000" dirty="0">
                <a:solidFill>
                  <a:srgbClr val="7030A0"/>
                </a:solidFill>
                <a:ea typeface="宋体" panose="02010600030101010101" pitchFamily="2" charset="-122"/>
              </a:rPr>
              <a:t>w/ </a:t>
            </a:r>
            <a:r>
              <a:rPr lang="en-US" altLang="zh-CN" sz="2000" dirty="0" err="1">
                <a:solidFill>
                  <a:srgbClr val="7030A0"/>
                </a:solidFill>
                <a:ea typeface="宋体" panose="02010600030101010101" pitchFamily="2" charset="-122"/>
              </a:rPr>
              <a:t>Pr</a:t>
            </a:r>
            <a:r>
              <a:rPr lang="en-US" altLang="zh-CN" sz="2000" dirty="0">
                <a:solidFill>
                  <a:srgbClr val="7030A0"/>
                </a:solidFill>
                <a:ea typeface="宋体" panose="02010600030101010101" pitchFamily="2" charset="-122"/>
              </a:rPr>
              <a:t>=</a:t>
            </a:r>
            <a:r>
              <a:rPr lang="en-US" altLang="zh-CN" sz="2000" i="1" dirty="0">
                <a:solidFill>
                  <a:srgbClr val="7030A0"/>
                </a:solidFill>
                <a:ea typeface="宋体" panose="02010600030101010101" pitchFamily="2" charset="-122"/>
              </a:rPr>
              <a:t>p</a:t>
            </a:r>
          </a:p>
        </p:txBody>
      </p:sp>
      <p:sp>
        <p:nvSpPr>
          <p:cNvPr id="225" name="Line 122"/>
          <p:cNvSpPr>
            <a:spLocks noChangeShapeType="1"/>
          </p:cNvSpPr>
          <p:nvPr/>
        </p:nvSpPr>
        <p:spPr bwMode="auto">
          <a:xfrm flipV="1">
            <a:off x="2485068" y="3261321"/>
            <a:ext cx="457200" cy="152400"/>
          </a:xfrm>
          <a:prstGeom prst="line">
            <a:avLst/>
          </a:prstGeom>
          <a:noFill/>
          <a:ln w="38100">
            <a:solidFill>
              <a:srgbClr val="7030A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6" name="Text Box 123"/>
          <p:cNvSpPr txBox="1">
            <a:spLocks noChangeArrowheads="1"/>
          </p:cNvSpPr>
          <p:nvPr/>
        </p:nvSpPr>
        <p:spPr bwMode="auto">
          <a:xfrm>
            <a:off x="2911662" y="3032979"/>
            <a:ext cx="14574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000" dirty="0">
                <a:solidFill>
                  <a:srgbClr val="7030A0"/>
                </a:solidFill>
                <a:ea typeface="宋体" panose="02010600030101010101" pitchFamily="2" charset="-122"/>
              </a:rPr>
              <a:t>w/ </a:t>
            </a:r>
            <a:r>
              <a:rPr lang="en-US" altLang="zh-CN" sz="2000" dirty="0" err="1">
                <a:solidFill>
                  <a:srgbClr val="7030A0"/>
                </a:solidFill>
                <a:ea typeface="宋体" panose="02010600030101010101" pitchFamily="2" charset="-122"/>
              </a:rPr>
              <a:t>Pr</a:t>
            </a:r>
            <a:r>
              <a:rPr lang="en-US" altLang="zh-CN" sz="2000" dirty="0">
                <a:solidFill>
                  <a:srgbClr val="7030A0"/>
                </a:solidFill>
                <a:ea typeface="宋体" panose="02010600030101010101" pitchFamily="2" charset="-122"/>
              </a:rPr>
              <a:t>=(1-</a:t>
            </a:r>
            <a:r>
              <a:rPr lang="en-US" altLang="zh-CN" sz="2000" i="1" dirty="0">
                <a:solidFill>
                  <a:srgbClr val="7030A0"/>
                </a:solidFill>
                <a:ea typeface="宋体" panose="02010600030101010101" pitchFamily="2" charset="-122"/>
              </a:rPr>
              <a:t>q)</a:t>
            </a:r>
          </a:p>
        </p:txBody>
      </p:sp>
      <p:sp>
        <p:nvSpPr>
          <p:cNvPr id="227" name="Line 120"/>
          <p:cNvSpPr>
            <a:spLocks noChangeShapeType="1"/>
          </p:cNvSpPr>
          <p:nvPr/>
        </p:nvSpPr>
        <p:spPr bwMode="auto">
          <a:xfrm flipV="1">
            <a:off x="2466283" y="4271724"/>
            <a:ext cx="457200" cy="152400"/>
          </a:xfrm>
          <a:prstGeom prst="line">
            <a:avLst/>
          </a:prstGeom>
          <a:noFill/>
          <a:ln w="38100">
            <a:solidFill>
              <a:srgbClr val="7030A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8" name="Text Box 121"/>
          <p:cNvSpPr txBox="1">
            <a:spLocks noChangeArrowheads="1"/>
          </p:cNvSpPr>
          <p:nvPr/>
        </p:nvSpPr>
        <p:spPr bwMode="auto">
          <a:xfrm>
            <a:off x="2923483" y="4043124"/>
            <a:ext cx="1059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000" dirty="0">
                <a:solidFill>
                  <a:srgbClr val="7030A0"/>
                </a:solidFill>
                <a:ea typeface="宋体" panose="02010600030101010101" pitchFamily="2" charset="-122"/>
              </a:rPr>
              <a:t>w/ </a:t>
            </a:r>
            <a:r>
              <a:rPr lang="en-US" altLang="zh-CN" sz="2000" dirty="0" err="1">
                <a:solidFill>
                  <a:srgbClr val="7030A0"/>
                </a:solidFill>
                <a:ea typeface="宋体" panose="02010600030101010101" pitchFamily="2" charset="-122"/>
              </a:rPr>
              <a:t>Pr</a:t>
            </a:r>
            <a:r>
              <a:rPr lang="en-US" altLang="zh-CN" sz="2000" dirty="0">
                <a:solidFill>
                  <a:srgbClr val="7030A0"/>
                </a:solidFill>
                <a:ea typeface="宋体" panose="02010600030101010101" pitchFamily="2" charset="-122"/>
              </a:rPr>
              <a:t>=</a:t>
            </a:r>
            <a:r>
              <a:rPr lang="en-US" altLang="zh-CN" sz="2000" i="1" dirty="0">
                <a:solidFill>
                  <a:srgbClr val="7030A0"/>
                </a:solidFill>
                <a:ea typeface="宋体" panose="02010600030101010101" pitchFamily="2" charset="-122"/>
              </a:rPr>
              <a:t>q</a:t>
            </a:r>
          </a:p>
        </p:txBody>
      </p:sp>
      <p:sp>
        <p:nvSpPr>
          <p:cNvPr id="229" name="Line 128"/>
          <p:cNvSpPr>
            <a:spLocks noChangeShapeType="1"/>
          </p:cNvSpPr>
          <p:nvPr/>
        </p:nvSpPr>
        <p:spPr bwMode="auto">
          <a:xfrm flipV="1">
            <a:off x="4723404" y="4279479"/>
            <a:ext cx="457200" cy="152400"/>
          </a:xfrm>
          <a:prstGeom prst="line">
            <a:avLst/>
          </a:prstGeom>
          <a:noFill/>
          <a:ln w="38100">
            <a:solidFill>
              <a:srgbClr val="7030A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0" name="Text Box 129"/>
          <p:cNvSpPr txBox="1">
            <a:spLocks noChangeArrowheads="1"/>
          </p:cNvSpPr>
          <p:nvPr/>
        </p:nvSpPr>
        <p:spPr bwMode="auto">
          <a:xfrm>
            <a:off x="5180604" y="4050879"/>
            <a:ext cx="14574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000" dirty="0">
                <a:solidFill>
                  <a:srgbClr val="7030A0"/>
                </a:solidFill>
                <a:ea typeface="宋体" panose="02010600030101010101" pitchFamily="2" charset="-122"/>
              </a:rPr>
              <a:t>w/ </a:t>
            </a:r>
            <a:r>
              <a:rPr lang="en-US" altLang="zh-CN" sz="2000" dirty="0" err="1">
                <a:solidFill>
                  <a:srgbClr val="7030A0"/>
                </a:solidFill>
                <a:ea typeface="宋体" panose="02010600030101010101" pitchFamily="2" charset="-122"/>
              </a:rPr>
              <a:t>Pr</a:t>
            </a:r>
            <a:r>
              <a:rPr lang="en-US" altLang="zh-CN" sz="2000" dirty="0">
                <a:solidFill>
                  <a:srgbClr val="7030A0"/>
                </a:solidFill>
                <a:ea typeface="宋体" panose="02010600030101010101" pitchFamily="2" charset="-122"/>
              </a:rPr>
              <a:t>=(1-</a:t>
            </a:r>
            <a:r>
              <a:rPr lang="en-US" altLang="zh-CN" sz="2000" i="1" dirty="0">
                <a:solidFill>
                  <a:srgbClr val="7030A0"/>
                </a:solidFill>
                <a:ea typeface="宋体" panose="02010600030101010101" pitchFamily="2" charset="-122"/>
              </a:rPr>
              <a:t>p)</a:t>
            </a:r>
          </a:p>
        </p:txBody>
      </p:sp>
      <p:sp>
        <p:nvSpPr>
          <p:cNvPr id="244" name="Line 126"/>
          <p:cNvSpPr>
            <a:spLocks noChangeShapeType="1"/>
          </p:cNvSpPr>
          <p:nvPr/>
        </p:nvSpPr>
        <p:spPr bwMode="auto">
          <a:xfrm flipV="1">
            <a:off x="6042700" y="3245775"/>
            <a:ext cx="457200" cy="152400"/>
          </a:xfrm>
          <a:prstGeom prst="line">
            <a:avLst/>
          </a:prstGeom>
          <a:noFill/>
          <a:ln w="38100">
            <a:solidFill>
              <a:srgbClr val="7030A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5" name="Text Box 127"/>
          <p:cNvSpPr txBox="1">
            <a:spLocks noChangeArrowheads="1"/>
          </p:cNvSpPr>
          <p:nvPr/>
        </p:nvSpPr>
        <p:spPr bwMode="auto">
          <a:xfrm>
            <a:off x="6499900" y="3017175"/>
            <a:ext cx="1059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000" dirty="0">
                <a:solidFill>
                  <a:srgbClr val="7030A0"/>
                </a:solidFill>
                <a:ea typeface="宋体" panose="02010600030101010101" pitchFamily="2" charset="-122"/>
              </a:rPr>
              <a:t>w/ </a:t>
            </a:r>
            <a:r>
              <a:rPr lang="en-US" altLang="zh-CN" sz="2000" dirty="0" err="1">
                <a:solidFill>
                  <a:srgbClr val="7030A0"/>
                </a:solidFill>
                <a:ea typeface="宋体" panose="02010600030101010101" pitchFamily="2" charset="-122"/>
              </a:rPr>
              <a:t>Pr</a:t>
            </a:r>
            <a:r>
              <a:rPr lang="en-US" altLang="zh-CN" sz="2000" dirty="0">
                <a:solidFill>
                  <a:srgbClr val="7030A0"/>
                </a:solidFill>
                <a:ea typeface="宋体" panose="02010600030101010101" pitchFamily="2" charset="-122"/>
              </a:rPr>
              <a:t>=</a:t>
            </a:r>
            <a:r>
              <a:rPr lang="en-US" altLang="zh-CN" sz="2000" i="1" dirty="0">
                <a:solidFill>
                  <a:srgbClr val="7030A0"/>
                </a:solidFill>
                <a:ea typeface="宋体" panose="02010600030101010101" pitchFamily="2" charset="-122"/>
              </a:rPr>
              <a:t>p</a:t>
            </a:r>
          </a:p>
        </p:txBody>
      </p:sp>
      <p:grpSp>
        <p:nvGrpSpPr>
          <p:cNvPr id="246" name="Group 152"/>
          <p:cNvGrpSpPr>
            <a:grpSpLocks/>
          </p:cNvGrpSpPr>
          <p:nvPr/>
        </p:nvGrpSpPr>
        <p:grpSpPr bwMode="auto">
          <a:xfrm>
            <a:off x="4543559" y="5210807"/>
            <a:ext cx="492968" cy="498126"/>
            <a:chOff x="1242" y="1415"/>
            <a:chExt cx="353" cy="457"/>
          </a:xfrm>
        </p:grpSpPr>
        <p:sp>
          <p:nvSpPr>
            <p:cNvPr id="247" name="Rectangle 153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8" name="Text Box 154"/>
            <p:cNvSpPr txBox="1">
              <a:spLocks noChangeArrowheads="1"/>
            </p:cNvSpPr>
            <p:nvPr/>
          </p:nvSpPr>
          <p:spPr bwMode="auto">
            <a:xfrm>
              <a:off x="1242" y="1415"/>
              <a:ext cx="353" cy="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 smtClean="0">
                  <a:solidFill>
                    <a:srgbClr val="7030A0"/>
                  </a:solidFill>
                  <a:ea typeface="宋体" panose="02010600030101010101" pitchFamily="2" charset="-122"/>
                </a:rPr>
                <a:t>ID</a:t>
              </a:r>
              <a:endParaRPr lang="en-US" altLang="zh-CN" sz="2400" b="1" dirty="0">
                <a:solidFill>
                  <a:srgbClr val="7030A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249" name="Text Box 155"/>
          <p:cNvSpPr txBox="1">
            <a:spLocks noChangeArrowheads="1"/>
          </p:cNvSpPr>
          <p:nvPr/>
        </p:nvSpPr>
        <p:spPr bwMode="auto">
          <a:xfrm>
            <a:off x="4959098" y="5238055"/>
            <a:ext cx="36487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7030A0"/>
                </a:solidFill>
                <a:ea typeface="宋体" panose="02010600030101010101" pitchFamily="2" charset="-122"/>
              </a:rPr>
              <a:t>= Immediate Broadcast </a:t>
            </a:r>
          </a:p>
        </p:txBody>
      </p:sp>
    </p:spTree>
    <p:extLst>
      <p:ext uri="{BB962C8B-B14F-4D97-AF65-F5344CB8AC3E}">
        <p14:creationId xmlns:p14="http://schemas.microsoft.com/office/powerpoint/2010/main" val="3987386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" grpId="0"/>
      <p:bldP spid="222" grpId="0" animBg="1"/>
      <p:bldP spid="223" grpId="0" animBg="1"/>
      <p:bldP spid="224" grpId="0"/>
      <p:bldP spid="225" grpId="0" animBg="1"/>
      <p:bldP spid="226" grpId="0"/>
      <p:bldP spid="227" grpId="0" animBg="1"/>
      <p:bldP spid="228" grpId="0"/>
      <p:bldP spid="229" grpId="0" animBg="1"/>
      <p:bldP spid="230" grpId="0"/>
      <p:bldP spid="244" grpId="0" animBg="1"/>
      <p:bldP spid="2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>
                <a:ea typeface="宋体" panose="02010600030101010101" pitchFamily="2" charset="-122"/>
              </a:rPr>
              <a:t>PBBF Characteristics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i="1" dirty="0"/>
              <a:t>p</a:t>
            </a:r>
            <a:r>
              <a:rPr lang="en-US" altLang="zh-CN" dirty="0"/>
              <a:t> = 0 and </a:t>
            </a:r>
            <a:r>
              <a:rPr lang="en-US" altLang="zh-CN" i="1" dirty="0"/>
              <a:t>q</a:t>
            </a:r>
            <a:r>
              <a:rPr lang="en-US" altLang="zh-CN" dirty="0"/>
              <a:t> = </a:t>
            </a:r>
            <a:r>
              <a:rPr lang="en-US" altLang="zh-CN" dirty="0" smtClean="0"/>
              <a:t>0: The original sleep </a:t>
            </a:r>
            <a:r>
              <a:rPr lang="en-US" altLang="zh-CN" dirty="0"/>
              <a:t>scheduling </a:t>
            </a:r>
            <a:r>
              <a:rPr lang="en-US" altLang="zh-CN" dirty="0" smtClean="0"/>
              <a:t>protocol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i="1" dirty="0"/>
              <a:t>p</a:t>
            </a:r>
            <a:r>
              <a:rPr lang="en-US" altLang="zh-CN" dirty="0"/>
              <a:t> = </a:t>
            </a:r>
            <a:r>
              <a:rPr lang="en-US" altLang="zh-CN" dirty="0" smtClean="0"/>
              <a:t>1 and </a:t>
            </a:r>
            <a:r>
              <a:rPr lang="en-US" altLang="zh-CN" i="1" dirty="0"/>
              <a:t>q</a:t>
            </a:r>
            <a:r>
              <a:rPr lang="en-US" altLang="zh-CN" dirty="0"/>
              <a:t> = </a:t>
            </a:r>
            <a:r>
              <a:rPr lang="en-US" altLang="zh-CN" dirty="0" smtClean="0"/>
              <a:t>1: Approximation of the </a:t>
            </a:r>
            <a:r>
              <a:rPr lang="en-US" altLang="zh-CN" dirty="0"/>
              <a:t>always-on </a:t>
            </a:r>
            <a:r>
              <a:rPr lang="en-US" altLang="zh-CN" dirty="0" smtClean="0"/>
              <a:t>mode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i="1" dirty="0" smtClean="0"/>
              <a:t>p</a:t>
            </a:r>
            <a:r>
              <a:rPr lang="en-US" altLang="zh-CN" dirty="0" smtClean="0"/>
              <a:t>: latency </a:t>
            </a:r>
            <a:r>
              <a:rPr lang="en-US" altLang="zh-CN" i="1" dirty="0" smtClean="0"/>
              <a:t>vs.</a:t>
            </a:r>
            <a:r>
              <a:rPr lang="en-US" altLang="zh-CN" dirty="0" smtClean="0"/>
              <a:t> reliability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i="1" dirty="0" smtClean="0"/>
              <a:t>q:</a:t>
            </a:r>
            <a:r>
              <a:rPr lang="en-US" altLang="zh-CN" dirty="0" smtClean="0"/>
              <a:t> energy </a:t>
            </a:r>
            <a:r>
              <a:rPr lang="en-US" altLang="zh-CN" i="1" dirty="0" smtClean="0"/>
              <a:t>vs. </a:t>
            </a:r>
            <a:r>
              <a:rPr lang="en-US" altLang="zh-CN" dirty="0" smtClean="0"/>
              <a:t>reliability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Effects of </a:t>
            </a:r>
            <a:r>
              <a:rPr lang="en-US" altLang="zh-CN" i="1" dirty="0"/>
              <a:t>p</a:t>
            </a:r>
            <a:r>
              <a:rPr lang="en-US" altLang="zh-CN" dirty="0"/>
              <a:t> and </a:t>
            </a:r>
            <a:r>
              <a:rPr lang="en-US" altLang="zh-CN" i="1" dirty="0"/>
              <a:t>q</a:t>
            </a:r>
            <a:r>
              <a:rPr lang="en-US" altLang="zh-CN" dirty="0"/>
              <a:t> on </a:t>
            </a:r>
            <a:r>
              <a:rPr lang="en-US" altLang="zh-CN" dirty="0" smtClean="0"/>
              <a:t>energy, latency and reliability:</a:t>
            </a: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13</a:t>
            </a:fld>
            <a:endParaRPr lang="zh-CN" altLang="en-US"/>
          </a:p>
        </p:txBody>
      </p:sp>
      <p:graphicFrame>
        <p:nvGraphicFramePr>
          <p:cNvPr id="5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8592068"/>
              </p:ext>
            </p:extLst>
          </p:nvPr>
        </p:nvGraphicFramePr>
        <p:xfrm>
          <a:off x="1444028" y="4178808"/>
          <a:ext cx="6052240" cy="2000322"/>
        </p:xfrm>
        <a:graphic>
          <a:graphicData uri="http://schemas.openxmlformats.org/drawingml/2006/table">
            <a:tbl>
              <a:tblPr/>
              <a:tblGrid>
                <a:gridCol w="1513060"/>
                <a:gridCol w="1513060"/>
                <a:gridCol w="1513060"/>
                <a:gridCol w="1513060"/>
              </a:tblGrid>
              <a:tr h="4576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zh-CN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247" marR="67247" marT="33623" marB="336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Energy</a:t>
                      </a:r>
                    </a:p>
                  </a:txBody>
                  <a:tcPr marL="67247" marR="67247" marT="33623" marB="336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Latency</a:t>
                      </a:r>
                    </a:p>
                  </a:txBody>
                  <a:tcPr marL="67247" marR="67247" marT="33623" marB="336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Reliability</a:t>
                      </a:r>
                    </a:p>
                  </a:txBody>
                  <a:tcPr marL="67247" marR="67247" marT="33623" marB="336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2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 </a:t>
                      </a:r>
                      <a:r>
                        <a:rPr kumimoji="0" lang="en-US" altLang="zh-CN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↑</a:t>
                      </a:r>
                      <a:endParaRPr kumimoji="0" lang="en-US" altLang="zh-CN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7247" marR="67247" marT="33623" marB="336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---</a:t>
                      </a:r>
                    </a:p>
                  </a:txBody>
                  <a:tcPr marL="67247" marR="67247" marT="33623" marB="336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↓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if </a:t>
                      </a: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q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&gt; 0</a:t>
                      </a:r>
                    </a:p>
                  </a:txBody>
                  <a:tcPr marL="67247" marR="67247" marT="33623" marB="336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↓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if </a:t>
                      </a: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q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&lt; 1</a:t>
                      </a:r>
                    </a:p>
                  </a:txBody>
                  <a:tcPr marL="67247" marR="67247" marT="33623" marB="336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2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q</a:t>
                      </a:r>
                      <a:r>
                        <a:rPr kumimoji="0" lang="en-US" altLang="zh-CN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↑</a:t>
                      </a:r>
                    </a:p>
                  </a:txBody>
                  <a:tcPr marL="67247" marR="67247" marT="33623" marB="336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↑</a:t>
                      </a:r>
                    </a:p>
                  </a:txBody>
                  <a:tcPr marL="67247" marR="67247" marT="33623" marB="336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↓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if </a:t>
                      </a: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&gt; 0</a:t>
                      </a:r>
                    </a:p>
                  </a:txBody>
                  <a:tcPr marL="67247" marR="67247" marT="33623" marB="336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if </a:t>
                      </a:r>
                      <a:r>
                        <a:rPr kumimoji="0" lang="en-US" altLang="zh-CN" sz="2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</a:t>
                      </a:r>
                      <a:r>
                        <a:rPr kumimoji="0" lang="en-US" altLang="zh-CN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&gt; 0</a:t>
                      </a:r>
                    </a:p>
                  </a:txBody>
                  <a:tcPr marL="67247" marR="67247" marT="33623" marB="336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166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Analytical </a:t>
            </a:r>
            <a:r>
              <a:rPr lang="en-US" altLang="zh-CN" sz="4000" dirty="0" smtClean="0"/>
              <a:t>Results: Reliability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Bond (edge) percolation </a:t>
            </a:r>
            <a:r>
              <a:rPr lang="en-US" altLang="zh-CN" sz="2800" dirty="0" smtClean="0"/>
              <a:t>model</a:t>
            </a:r>
          </a:p>
          <a:p>
            <a:pPr lvl="1"/>
            <a:r>
              <a:rPr lang="en-US" altLang="zh-CN" sz="2000" i="1" dirty="0" smtClean="0"/>
              <a:t>p</a:t>
            </a:r>
            <a:r>
              <a:rPr lang="en-US" altLang="zh-CN" sz="2000" i="1" baseline="-25000" dirty="0" smtClean="0"/>
              <a:t>edge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probability that an edge </a:t>
            </a:r>
            <a:r>
              <a:rPr lang="en-US" altLang="zh-CN" sz="2000" dirty="0"/>
              <a:t>between two vertices is </a:t>
            </a:r>
            <a:r>
              <a:rPr lang="en-US" altLang="zh-CN" sz="2000" dirty="0" smtClean="0"/>
              <a:t>open</a:t>
            </a: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14</a:t>
            </a:fld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2335795" y="3122533"/>
            <a:ext cx="4702461" cy="1498050"/>
            <a:chOff x="2335795" y="2651750"/>
            <a:chExt cx="4702461" cy="1498050"/>
          </a:xfrm>
        </p:grpSpPr>
        <p:sp>
          <p:nvSpPr>
            <p:cNvPr id="6" name="矩形 5"/>
            <p:cNvSpPr/>
            <p:nvPr/>
          </p:nvSpPr>
          <p:spPr>
            <a:xfrm>
              <a:off x="5349973" y="3565025"/>
              <a:ext cx="1688283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200" dirty="0" smtClean="0"/>
                <a:t>Phase 1</a:t>
              </a:r>
              <a:endParaRPr lang="zh-CN" altLang="en-US" sz="3200" dirty="0"/>
            </a:p>
          </p:txBody>
        </p:sp>
        <p:sp>
          <p:nvSpPr>
            <p:cNvPr id="14" name="上弧形箭头 13"/>
            <p:cNvSpPr/>
            <p:nvPr/>
          </p:nvSpPr>
          <p:spPr>
            <a:xfrm>
              <a:off x="2335795" y="3096285"/>
              <a:ext cx="4001632" cy="46874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文本框 17"/>
                <p:cNvSpPr txBox="1"/>
                <p:nvPr/>
              </p:nvSpPr>
              <p:spPr>
                <a:xfrm>
                  <a:off x="3509011" y="2651750"/>
                  <a:ext cx="1655197" cy="29956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𝑒𝑑𝑔𝑒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𝑐𝑟𝑖𝑡𝑖𝑐𝑎𝑙</m:t>
                            </m:r>
                          </m:sub>
                        </m:sSub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8" name="文本框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9011" y="2651750"/>
                  <a:ext cx="1655197" cy="29956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952" r="-738" b="-28571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组合 20"/>
          <p:cNvGrpSpPr/>
          <p:nvPr/>
        </p:nvGrpSpPr>
        <p:grpSpPr>
          <a:xfrm>
            <a:off x="1635510" y="4035808"/>
            <a:ext cx="4701917" cy="1405157"/>
            <a:chOff x="1635510" y="3565025"/>
            <a:chExt cx="4701917" cy="1405157"/>
          </a:xfrm>
        </p:grpSpPr>
        <p:sp>
          <p:nvSpPr>
            <p:cNvPr id="5" name="矩形 4"/>
            <p:cNvSpPr/>
            <p:nvPr/>
          </p:nvSpPr>
          <p:spPr>
            <a:xfrm>
              <a:off x="1635510" y="3565025"/>
              <a:ext cx="1688283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200" dirty="0" smtClean="0"/>
                <a:t>Phase 0</a:t>
              </a:r>
              <a:endParaRPr lang="zh-CN" altLang="en-US" sz="3200" dirty="0"/>
            </a:p>
          </p:txBody>
        </p:sp>
        <p:sp>
          <p:nvSpPr>
            <p:cNvPr id="17" name="上弧形箭头 16"/>
            <p:cNvSpPr/>
            <p:nvPr/>
          </p:nvSpPr>
          <p:spPr>
            <a:xfrm rot="10800000">
              <a:off x="2335795" y="4175836"/>
              <a:ext cx="4001632" cy="46874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文本框 18"/>
                <p:cNvSpPr txBox="1"/>
                <p:nvPr/>
              </p:nvSpPr>
              <p:spPr>
                <a:xfrm>
                  <a:off x="3509011" y="4670613"/>
                  <a:ext cx="1655197" cy="29956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𝑒𝑑𝑔𝑒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𝑐𝑟𝑖𝑡𝑖𝑐𝑎𝑙</m:t>
                            </m:r>
                          </m:sub>
                        </m:sSub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9" name="文本框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9011" y="4670613"/>
                  <a:ext cx="1655197" cy="29956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2952" r="-738" b="-2600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32546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Analytical </a:t>
            </a:r>
            <a:r>
              <a:rPr lang="en-US" altLang="zh-CN" sz="4000" dirty="0" smtClean="0"/>
              <a:t>Results: Reliability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dirty="0" smtClean="0">
                    <a:ea typeface="宋体" panose="02010600030101010101" pitchFamily="2" charset="-122"/>
                  </a:rPr>
                  <a:t>The probability </a:t>
                </a:r>
                <a:r>
                  <a:rPr lang="en-US" altLang="zh-CN" dirty="0">
                    <a:ea typeface="宋体" panose="02010600030101010101" pitchFamily="2" charset="-122"/>
                  </a:rPr>
                  <a:t>that a broadcast is received on a link </a:t>
                </a:r>
                <a:r>
                  <a:rPr lang="en-US" altLang="zh-CN" dirty="0"/>
                  <a:t>A → B </a:t>
                </a:r>
                <a:r>
                  <a:rPr lang="en-US" altLang="zh-CN" dirty="0" smtClean="0">
                    <a:ea typeface="宋体" panose="02010600030101010101" pitchFamily="2" charset="-122"/>
                  </a:rPr>
                  <a:t>is</a:t>
                </a:r>
                <a:r>
                  <a:rPr lang="en-US" altLang="zh-CN" dirty="0">
                    <a:ea typeface="宋体" panose="02010600030101010101" pitchFamily="2" charset="-122"/>
                  </a:rPr>
                  <a:t>: </a:t>
                </a:r>
              </a:p>
              <a:p>
                <a:pPr algn="ctr">
                  <a:buFont typeface="Wingdings" panose="05000000000000000000" pitchFamily="2" charset="2"/>
                  <a:buNone/>
                </a:pPr>
                <a:r>
                  <a:rPr lang="en-US" altLang="zh-CN" i="1" dirty="0"/>
                  <a:t>p</a:t>
                </a:r>
                <a:r>
                  <a:rPr lang="en-US" altLang="zh-CN" i="1" baseline="-25000" dirty="0"/>
                  <a:t>edge </a:t>
                </a:r>
                <a:r>
                  <a:rPr lang="en-US" altLang="zh-CN" i="1" dirty="0" smtClean="0"/>
                  <a:t>= </a:t>
                </a:r>
                <a:r>
                  <a:rPr lang="en-US" altLang="zh-CN" i="1" dirty="0" err="1" smtClean="0">
                    <a:solidFill>
                      <a:srgbClr val="7030A0"/>
                    </a:solidFill>
                    <a:ea typeface="宋体" panose="02010600030101010101" pitchFamily="2" charset="-122"/>
                  </a:rPr>
                  <a:t>p</a:t>
                </a:r>
                <a:r>
                  <a:rPr lang="en-US" altLang="zh-CN" i="1" dirty="0" err="1" smtClean="0">
                    <a:solidFill>
                      <a:srgbClr val="FF0000"/>
                    </a:solidFill>
                    <a:ea typeface="宋体" panose="02010600030101010101" pitchFamily="2" charset="-122"/>
                  </a:rPr>
                  <a:t>q</a:t>
                </a:r>
                <a:r>
                  <a:rPr lang="en-US" altLang="zh-CN" dirty="0" smtClean="0">
                    <a:ea typeface="宋体" panose="02010600030101010101" pitchFamily="2" charset="-122"/>
                  </a:rPr>
                  <a:t> </a:t>
                </a:r>
                <a:r>
                  <a:rPr lang="en-US" altLang="zh-CN" dirty="0">
                    <a:ea typeface="宋体" panose="02010600030101010101" pitchFamily="2" charset="-122"/>
                  </a:rPr>
                  <a:t>+ </a:t>
                </a:r>
                <a:r>
                  <a:rPr lang="en-US" altLang="zh-CN" dirty="0">
                    <a:solidFill>
                      <a:srgbClr val="00B050"/>
                    </a:solidFill>
                    <a:ea typeface="宋体" panose="02010600030101010101" pitchFamily="2" charset="-122"/>
                  </a:rPr>
                  <a:t>(1-</a:t>
                </a:r>
                <a:r>
                  <a:rPr lang="en-US" altLang="zh-CN" i="1" dirty="0">
                    <a:solidFill>
                      <a:srgbClr val="00B050"/>
                    </a:solidFill>
                    <a:ea typeface="宋体" panose="02010600030101010101" pitchFamily="2" charset="-122"/>
                  </a:rPr>
                  <a:t>p</a:t>
                </a:r>
                <a:r>
                  <a:rPr lang="en-US" altLang="zh-CN" dirty="0">
                    <a:solidFill>
                      <a:srgbClr val="00B050"/>
                    </a:solidFill>
                    <a:ea typeface="宋体" panose="02010600030101010101" pitchFamily="2" charset="-122"/>
                  </a:rPr>
                  <a:t>)</a:t>
                </a:r>
              </a:p>
              <a:p>
                <a:endParaRPr lang="en-US" altLang="zh-CN" dirty="0" smtClean="0">
                  <a:ea typeface="宋体" panose="02010600030101010101" pitchFamily="2" charset="-122"/>
                </a:endParaRPr>
              </a:p>
              <a:p>
                <a:endParaRPr lang="en-US" altLang="zh-CN" dirty="0">
                  <a:ea typeface="宋体" panose="02010600030101010101" pitchFamily="2" charset="-122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endParaRPr lang="en-US" altLang="zh-CN" i="1" dirty="0" smtClean="0">
                  <a:ea typeface="宋体" panose="02010600030101010101" pitchFamily="2" charset="-122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i="1" dirty="0" err="1" smtClean="0">
                    <a:ea typeface="宋体" panose="02010600030101010101" pitchFamily="2" charset="-122"/>
                  </a:rPr>
                  <a:t>pq</a:t>
                </a:r>
                <a:r>
                  <a:rPr lang="en-US" altLang="zh-CN" dirty="0" smtClean="0">
                    <a:ea typeface="宋体" panose="02010600030101010101" pitchFamily="2" charset="-122"/>
                  </a:rPr>
                  <a:t> </a:t>
                </a:r>
                <a:r>
                  <a:rPr lang="en-US" altLang="zh-CN" dirty="0">
                    <a:ea typeface="宋体" panose="02010600030101010101" pitchFamily="2" charset="-122"/>
                  </a:rPr>
                  <a:t>+ (1-</a:t>
                </a:r>
                <a:r>
                  <a:rPr lang="en-US" altLang="zh-CN" i="1" dirty="0">
                    <a:ea typeface="宋体" panose="02010600030101010101" pitchFamily="2" charset="-122"/>
                  </a:rPr>
                  <a:t>p</a:t>
                </a:r>
                <a:r>
                  <a:rPr lang="en-US" altLang="zh-CN" dirty="0" smtClean="0">
                    <a:ea typeface="宋体" panose="02010600030101010101" pitchFamily="2" charset="-122"/>
                  </a:rPr>
                  <a:t>) &gt; </a:t>
                </a:r>
                <a:r>
                  <a:rPr lang="en-US" altLang="zh-CN" i="1" dirty="0" err="1" smtClean="0"/>
                  <a:t>p</a:t>
                </a:r>
                <a:r>
                  <a:rPr lang="en-US" altLang="zh-CN" i="1" baseline="-25000" dirty="0" err="1" smtClean="0"/>
                  <a:t>critical</a:t>
                </a:r>
                <a:r>
                  <a:rPr lang="en-US" altLang="zh-CN" dirty="0">
                    <a:ea typeface="宋体" panose="02010600030101010101" pitchFamily="2" charset="-122"/>
                  </a:rPr>
                  <a:t> </a:t>
                </a:r>
                <a:endParaRPr lang="en-US" altLang="zh-CN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zh-CN" dirty="0" smtClean="0">
                    <a:ea typeface="Cambria Math" panose="02040503050406030204" pitchFamily="18" charset="0"/>
                  </a:rPr>
                  <a:t>     </a:t>
                </a:r>
                <a14:m>
                  <m:oMath xmlns:m="http://schemas.openxmlformats.org/officeDocument/2006/math" xmlns="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altLang="zh-CN" dirty="0" smtClean="0">
                    <a:ea typeface="宋体" panose="02010600030101010101" pitchFamily="2" charset="-122"/>
                  </a:rPr>
                  <a:t> every </a:t>
                </a:r>
                <a:r>
                  <a:rPr lang="en-US" altLang="zh-CN" dirty="0">
                    <a:ea typeface="宋体" panose="02010600030101010101" pitchFamily="2" charset="-122"/>
                  </a:rPr>
                  <a:t>broadcast reaches most of the nodes in the network</a:t>
                </a:r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939" t="-15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15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450534" y="3149526"/>
            <a:ext cx="15781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solidFill>
                  <a:srgbClr val="7030A0"/>
                </a:solidFill>
              </a:rPr>
              <a:t>I</a:t>
            </a:r>
            <a:r>
              <a:rPr lang="en-US" altLang="zh-CN" sz="1600" dirty="0" smtClean="0">
                <a:solidFill>
                  <a:srgbClr val="7030A0"/>
                </a:solidFill>
              </a:rPr>
              <a:t>mmediate</a:t>
            </a:r>
          </a:p>
          <a:p>
            <a:pPr algn="ctr"/>
            <a:r>
              <a:rPr lang="en-US" altLang="zh-CN" sz="1600" dirty="0">
                <a:solidFill>
                  <a:srgbClr val="7030A0"/>
                </a:solidFill>
              </a:rPr>
              <a:t>b</a:t>
            </a:r>
            <a:r>
              <a:rPr lang="en-US" altLang="zh-CN" sz="1600" dirty="0" smtClean="0">
                <a:solidFill>
                  <a:srgbClr val="7030A0"/>
                </a:solidFill>
              </a:rPr>
              <a:t>roadcast of A</a:t>
            </a:r>
            <a:endParaRPr lang="zh-CN" altLang="en-US" sz="1600" dirty="0">
              <a:solidFill>
                <a:srgbClr val="7030A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155475" y="3149527"/>
            <a:ext cx="8787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dirty="0">
                <a:solidFill>
                  <a:srgbClr val="FF0000"/>
                </a:solidFill>
              </a:rPr>
              <a:t>B </a:t>
            </a:r>
            <a:r>
              <a:rPr lang="en-US" altLang="zh-CN" sz="1600" dirty="0" smtClean="0">
                <a:solidFill>
                  <a:srgbClr val="FF0000"/>
                </a:solidFill>
              </a:rPr>
              <a:t>being</a:t>
            </a:r>
          </a:p>
          <a:p>
            <a:pPr algn="ctr"/>
            <a:r>
              <a:rPr lang="en-US" altLang="zh-CN" sz="1600" dirty="0" smtClean="0">
                <a:solidFill>
                  <a:srgbClr val="FF0000"/>
                </a:solidFill>
              </a:rPr>
              <a:t>awake 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60990" y="3149526"/>
            <a:ext cx="17219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dirty="0" smtClean="0">
                <a:solidFill>
                  <a:srgbClr val="00B050"/>
                </a:solidFill>
              </a:rPr>
              <a:t>Rebroadcast</a:t>
            </a:r>
          </a:p>
          <a:p>
            <a:pPr algn="ctr"/>
            <a:r>
              <a:rPr lang="en-US" altLang="zh-CN" sz="1600" dirty="0" smtClean="0">
                <a:solidFill>
                  <a:srgbClr val="00B050"/>
                </a:solidFill>
              </a:rPr>
              <a:t>when </a:t>
            </a:r>
            <a:r>
              <a:rPr lang="en-US" altLang="zh-CN" sz="1600" dirty="0">
                <a:solidFill>
                  <a:srgbClr val="00B050"/>
                </a:solidFill>
              </a:rPr>
              <a:t>B is awake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cxnSp>
        <p:nvCxnSpPr>
          <p:cNvPr id="22" name="直接箭头连接符 21"/>
          <p:cNvCxnSpPr>
            <a:stCxn id="8" idx="0"/>
          </p:cNvCxnSpPr>
          <p:nvPr/>
        </p:nvCxnSpPr>
        <p:spPr>
          <a:xfrm flipV="1">
            <a:off x="3239631" y="2652666"/>
            <a:ext cx="1187514" cy="4968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9" idx="0"/>
          </p:cNvCxnSpPr>
          <p:nvPr/>
        </p:nvCxnSpPr>
        <p:spPr>
          <a:xfrm flipV="1">
            <a:off x="4594859" y="2652665"/>
            <a:ext cx="43911" cy="49686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10" idx="0"/>
          </p:cNvCxnSpPr>
          <p:nvPr/>
        </p:nvCxnSpPr>
        <p:spPr>
          <a:xfrm flipH="1" flipV="1">
            <a:off x="5273396" y="2652666"/>
            <a:ext cx="748567" cy="49686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035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Analytical Results: Reliability</a:t>
            </a:r>
            <a:endParaRPr lang="zh-CN" altLang="en-US" sz="4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16</a:t>
            </a:fld>
            <a:endParaRPr lang="zh-CN" altLang="en-US"/>
          </a:p>
        </p:txBody>
      </p:sp>
      <p:pic>
        <p:nvPicPr>
          <p:cNvPr id="8" name="Picture 15" descr="icdcs_fig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4394" y="2184875"/>
            <a:ext cx="4267200" cy="31416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621794" y="53090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i="1">
                <a:solidFill>
                  <a:srgbClr val="7030A0"/>
                </a:solidFill>
                <a:ea typeface="宋体" panose="02010600030101010101" pitchFamily="2" charset="-122"/>
              </a:rPr>
              <a:t>q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 rot="17507688">
            <a:off x="2687425" y="2595244"/>
            <a:ext cx="1125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i="1" dirty="0">
                <a:solidFill>
                  <a:srgbClr val="7030A0"/>
                </a:solidFill>
                <a:ea typeface="宋体" panose="02010600030101010101" pitchFamily="2" charset="-122"/>
              </a:rPr>
              <a:t>p=0.25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 rot="17124573">
            <a:off x="3754225" y="3204844"/>
            <a:ext cx="1125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i="1">
                <a:solidFill>
                  <a:srgbClr val="7030A0"/>
                </a:solidFill>
                <a:ea typeface="宋体" panose="02010600030101010101" pitchFamily="2" charset="-122"/>
              </a:rPr>
              <a:t>p=0.37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 rot="16737920">
            <a:off x="4524956" y="3424713"/>
            <a:ext cx="955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i="1">
                <a:solidFill>
                  <a:srgbClr val="7030A0"/>
                </a:solidFill>
                <a:ea typeface="宋体" panose="02010600030101010101" pitchFamily="2" charset="-122"/>
              </a:rPr>
              <a:t>p=0.5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 rot="16642273">
            <a:off x="5278225" y="3433444"/>
            <a:ext cx="1125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i="1">
                <a:solidFill>
                  <a:srgbClr val="7030A0"/>
                </a:solidFill>
                <a:ea typeface="宋体" panose="02010600030101010101" pitchFamily="2" charset="-122"/>
              </a:rPr>
              <a:t>p=0.75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 rot="16200000">
            <a:off x="187143" y="3320364"/>
            <a:ext cx="390042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2400" dirty="0">
                <a:solidFill>
                  <a:srgbClr val="7030A0"/>
                </a:solidFill>
                <a:ea typeface="宋体" panose="02010600030101010101" pitchFamily="2" charset="-122"/>
              </a:rPr>
              <a:t>Fraction of Broadcasts</a:t>
            </a:r>
          </a:p>
          <a:p>
            <a:pPr algn="ctr" eaLnBrk="1" hangingPunct="1"/>
            <a:r>
              <a:rPr lang="en-US" altLang="zh-CN" sz="2400" dirty="0">
                <a:solidFill>
                  <a:srgbClr val="7030A0"/>
                </a:solidFill>
                <a:ea typeface="宋体" panose="02010600030101010101" pitchFamily="2" charset="-122"/>
              </a:rPr>
              <a:t>Received by 99% of Nodes</a:t>
            </a:r>
          </a:p>
        </p:txBody>
      </p:sp>
    </p:spTree>
    <p:extLst>
      <p:ext uri="{BB962C8B-B14F-4D97-AF65-F5344CB8AC3E}">
        <p14:creationId xmlns:p14="http://schemas.microsoft.com/office/powerpoint/2010/main" val="330882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0091" y="1884981"/>
            <a:ext cx="6033325" cy="442718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Analytical Results: </a:t>
            </a:r>
            <a:r>
              <a:rPr lang="en-US" altLang="zh-CN" sz="4000" dirty="0" smtClean="0"/>
              <a:t>Energy</a:t>
            </a:r>
            <a:endParaRPr lang="zh-CN" altLang="en-US" sz="4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17</a:t>
            </a:fld>
            <a:endParaRPr lang="zh-CN" altLang="en-US"/>
          </a:p>
        </p:txBody>
      </p:sp>
      <p:graphicFrame>
        <p:nvGraphicFramePr>
          <p:cNvPr id="5" name="内容占位符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569665"/>
              </p:ext>
            </p:extLst>
          </p:nvPr>
        </p:nvGraphicFramePr>
        <p:xfrm>
          <a:off x="386334" y="3495612"/>
          <a:ext cx="2395538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公式" r:id="rId5" imgW="1371600" imgH="469800" progId="Equation.3">
                  <p:embed/>
                </p:oleObj>
              </mc:Choice>
              <mc:Fallback>
                <p:oleObj name="公式" r:id="rId5" imgW="137160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6334" y="3495612"/>
                        <a:ext cx="2395538" cy="820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内容占位符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076451"/>
              </p:ext>
            </p:extLst>
          </p:nvPr>
        </p:nvGraphicFramePr>
        <p:xfrm>
          <a:off x="386334" y="2148840"/>
          <a:ext cx="2554288" cy="789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公式" r:id="rId7" imgW="1422360" imgH="444240" progId="Equation.3">
                  <p:embed/>
                </p:oleObj>
              </mc:Choice>
              <mc:Fallback>
                <p:oleObj name="公式" r:id="rId7" imgW="142236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6334" y="2148840"/>
                        <a:ext cx="2554288" cy="7896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0307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Analytical Results: </a:t>
            </a:r>
            <a:r>
              <a:rPr lang="en-US" altLang="zh-CN" sz="4000" dirty="0" smtClean="0"/>
              <a:t>Latency</a:t>
            </a:r>
            <a:endParaRPr lang="zh-CN" altLang="en-US" sz="4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18</a:t>
            </a:fld>
            <a:endParaRPr lang="zh-CN" altLang="en-US"/>
          </a:p>
        </p:txBody>
      </p:sp>
      <p:graphicFrame>
        <p:nvGraphicFramePr>
          <p:cNvPr id="5" name="内容占位符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589991"/>
              </p:ext>
            </p:extLst>
          </p:nvPr>
        </p:nvGraphicFramePr>
        <p:xfrm>
          <a:off x="3034706" y="2982851"/>
          <a:ext cx="3120308" cy="1424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公式" r:id="rId4" imgW="1892160" imgH="863280" progId="Equation.3">
                  <p:embed/>
                </p:oleObj>
              </mc:Choice>
              <mc:Fallback>
                <p:oleObj name="公式" r:id="rId4" imgW="1892160" imgH="863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34706" y="2982851"/>
                        <a:ext cx="3120308" cy="14242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/>
          <p:nvPr/>
        </p:nvSpPr>
        <p:spPr>
          <a:xfrm>
            <a:off x="480060" y="1955902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i="1" dirty="0" smtClean="0"/>
              <a:t>L</a:t>
            </a:r>
            <a:r>
              <a:rPr lang="en-US" altLang="zh-CN" dirty="0" smtClean="0"/>
              <a:t>: </a:t>
            </a:r>
            <a:r>
              <a:rPr lang="en-US" altLang="zh-CN" dirty="0"/>
              <a:t>the expected </a:t>
            </a:r>
            <a:r>
              <a:rPr lang="en-US" altLang="zh-CN" dirty="0" smtClean="0"/>
              <a:t>time </a:t>
            </a:r>
            <a:r>
              <a:rPr lang="en-US" altLang="zh-CN" dirty="0"/>
              <a:t>between A sending the broadcast and B receiving it from </a:t>
            </a:r>
            <a:r>
              <a:rPr lang="en-US" altLang="zh-CN" dirty="0" smtClean="0"/>
              <a:t>A</a:t>
            </a:r>
          </a:p>
          <a:p>
            <a:r>
              <a:rPr lang="en-US" altLang="zh-CN" i="1" dirty="0" smtClean="0"/>
              <a:t>L</a:t>
            </a:r>
            <a:r>
              <a:rPr lang="en-US" altLang="zh-CN" i="1" baseline="-25000" dirty="0" smtClean="0"/>
              <a:t>1</a:t>
            </a:r>
            <a:r>
              <a:rPr lang="en-US" altLang="zh-CN" dirty="0" smtClean="0"/>
              <a:t>: </a:t>
            </a:r>
            <a:r>
              <a:rPr lang="zh-CN" altLang="en-US" dirty="0" smtClean="0"/>
              <a:t>time </a:t>
            </a:r>
            <a:r>
              <a:rPr lang="zh-CN" altLang="en-US" dirty="0"/>
              <a:t>to immediately transmit the data </a:t>
            </a:r>
            <a:r>
              <a:rPr lang="zh-CN" altLang="en-US" dirty="0" smtClean="0"/>
              <a:t>packe</a:t>
            </a:r>
            <a:r>
              <a:rPr lang="en-US" altLang="zh-CN" dirty="0" smtClean="0"/>
              <a:t>t</a:t>
            </a:r>
            <a:endParaRPr lang="zh-CN" altLang="en-US" dirty="0"/>
          </a:p>
          <a:p>
            <a:r>
              <a:rPr lang="zh-CN" altLang="en-US" i="1" dirty="0"/>
              <a:t>L</a:t>
            </a:r>
            <a:r>
              <a:rPr lang="zh-CN" altLang="en-US" i="1" baseline="-25000" dirty="0" smtClean="0"/>
              <a:t>2</a:t>
            </a:r>
            <a:r>
              <a:rPr lang="en-US" altLang="zh-CN" dirty="0" smtClean="0"/>
              <a:t>:</a:t>
            </a:r>
            <a:r>
              <a:rPr lang="zh-CN" altLang="en-US" dirty="0" smtClean="0"/>
              <a:t> time to wake </a:t>
            </a:r>
            <a:r>
              <a:rPr lang="zh-CN" altLang="en-US" dirty="0"/>
              <a:t>up all neighbors for the </a:t>
            </a:r>
            <a:r>
              <a:rPr lang="zh-CN" altLang="en-US" dirty="0" smtClean="0"/>
              <a:t>broadcast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480060" y="4510701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i="1" dirty="0" smtClean="0"/>
              <a:t>L</a:t>
            </a:r>
            <a:r>
              <a:rPr lang="en-US" altLang="zh-CN" i="1" baseline="-25000" dirty="0" smtClean="0"/>
              <a:t>S,B</a:t>
            </a:r>
            <a:r>
              <a:rPr lang="en-US" altLang="zh-CN" dirty="0" smtClean="0"/>
              <a:t>: </a:t>
            </a:r>
            <a:r>
              <a:rPr lang="zh-CN" altLang="en-US" dirty="0" smtClean="0"/>
              <a:t>the latency </a:t>
            </a:r>
            <a:r>
              <a:rPr lang="zh-CN" altLang="en-US" dirty="0"/>
              <a:t>from the </a:t>
            </a:r>
            <a:r>
              <a:rPr lang="zh-CN" altLang="en-US" dirty="0" smtClean="0"/>
              <a:t>source </a:t>
            </a:r>
            <a:r>
              <a:rPr lang="en-US" altLang="zh-CN" i="1" dirty="0" smtClean="0"/>
              <a:t>S</a:t>
            </a:r>
            <a:r>
              <a:rPr lang="zh-CN" altLang="en-US" dirty="0" smtClean="0"/>
              <a:t> </a:t>
            </a:r>
            <a:r>
              <a:rPr lang="zh-CN" altLang="en-US" dirty="0"/>
              <a:t>to </a:t>
            </a:r>
            <a:r>
              <a:rPr lang="zh-CN" altLang="en-US" dirty="0" smtClean="0"/>
              <a:t>the node </a:t>
            </a:r>
            <a:r>
              <a:rPr lang="zh-CN" altLang="en-US" i="1" dirty="0" smtClean="0"/>
              <a:t>B</a:t>
            </a:r>
            <a:endParaRPr lang="en-US" altLang="zh-CN" i="1" dirty="0" smtClean="0"/>
          </a:p>
          <a:p>
            <a:r>
              <a:rPr lang="en-US" altLang="zh-CN" i="1" dirty="0" err="1"/>
              <a:t>len</a:t>
            </a:r>
            <a:r>
              <a:rPr lang="en-US" altLang="zh-CN" i="1" dirty="0"/>
              <a:t>(S, B</a:t>
            </a:r>
            <a:r>
              <a:rPr lang="en-US" altLang="zh-CN" i="1" dirty="0" smtClean="0"/>
              <a:t>)</a:t>
            </a:r>
            <a:r>
              <a:rPr lang="en-US" altLang="zh-CN" dirty="0" smtClean="0"/>
              <a:t>: average </a:t>
            </a:r>
            <a:r>
              <a:rPr lang="en-US" altLang="zh-CN" dirty="0"/>
              <a:t>length (in terms </a:t>
            </a:r>
            <a:r>
              <a:rPr lang="en-US" altLang="zh-CN" dirty="0" smtClean="0"/>
              <a:t>of hop </a:t>
            </a:r>
            <a:r>
              <a:rPr lang="en-US" altLang="zh-CN" dirty="0"/>
              <a:t>count) </a:t>
            </a:r>
            <a:r>
              <a:rPr lang="en-US" altLang="zh-CN" dirty="0" smtClean="0"/>
              <a:t>of </a:t>
            </a:r>
            <a:r>
              <a:rPr lang="en-US" altLang="zh-CN" dirty="0"/>
              <a:t>the path from </a:t>
            </a:r>
            <a:r>
              <a:rPr lang="en-US" altLang="zh-CN" i="1" dirty="0" smtClean="0"/>
              <a:t>S</a:t>
            </a:r>
            <a:r>
              <a:rPr lang="en-US" altLang="zh-CN" dirty="0" smtClean="0"/>
              <a:t> to </a:t>
            </a:r>
            <a:r>
              <a:rPr lang="en-US" altLang="zh-CN" i="1" dirty="0"/>
              <a:t>B</a:t>
            </a:r>
            <a:endParaRPr lang="zh-CN" altLang="en-US" i="1" dirty="0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682436"/>
              </p:ext>
            </p:extLst>
          </p:nvPr>
        </p:nvGraphicFramePr>
        <p:xfrm>
          <a:off x="3629525" y="5260651"/>
          <a:ext cx="1930670" cy="386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公式" r:id="rId6" imgW="1143000" imgH="228600" progId="Equation.3">
                  <p:embed/>
                </p:oleObj>
              </mc:Choice>
              <mc:Fallback>
                <p:oleObj name="公式" r:id="rId6" imgW="1143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29525" y="5260651"/>
                        <a:ext cx="1930670" cy="3861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8822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Analytical Results: Latency</a:t>
            </a:r>
            <a:endParaRPr lang="zh-CN" altLang="en-US" sz="4000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46724" y="2087211"/>
            <a:ext cx="5458528" cy="4022725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19</a:t>
            </a:fld>
            <a:endParaRPr lang="zh-CN" altLang="en-US"/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 flipH="1" flipV="1">
            <a:off x="5960081" y="4069080"/>
            <a:ext cx="0" cy="926592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4289777" y="4795617"/>
            <a:ext cx="18462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2000" dirty="0">
                <a:solidFill>
                  <a:srgbClr val="FF0000"/>
                </a:solidFill>
                <a:ea typeface="宋体" panose="02010600030101010101" pitchFamily="2" charset="-122"/>
              </a:rPr>
              <a:t>Increasing </a:t>
            </a:r>
            <a:r>
              <a:rPr lang="en-US" altLang="zh-CN" sz="2000" i="1" dirty="0">
                <a:solidFill>
                  <a:srgbClr val="FF0000"/>
                </a:solidFill>
                <a:ea typeface="宋体" panose="02010600030101010101" pitchFamily="2" charset="-122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684707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Wireless Sensor Networks (WSNs)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2960" y="1845734"/>
            <a:ext cx="3715174" cy="4023360"/>
          </a:xfrm>
        </p:spPr>
        <p:txBody>
          <a:bodyPr numCol="1"/>
          <a:lstStyle/>
          <a:p>
            <a:pPr algn="ctr"/>
            <a:endParaRPr lang="en-US" altLang="zh-CN" sz="2800" dirty="0" smtClean="0"/>
          </a:p>
          <a:p>
            <a:pPr algn="ctr"/>
            <a:r>
              <a:rPr lang="en-US" altLang="zh-CN" sz="3200" dirty="0" smtClean="0"/>
              <a:t>Resources</a:t>
            </a:r>
          </a:p>
          <a:p>
            <a:pPr marL="1260000"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solidFill>
                  <a:schemeClr val="tx1"/>
                </a:solidFill>
              </a:rPr>
              <a:t>Energy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marL="126000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CPU</a:t>
            </a:r>
          </a:p>
          <a:p>
            <a:pPr marL="126000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Memory</a:t>
            </a:r>
            <a:endParaRPr lang="en-US" altLang="zh-CN" sz="2400" dirty="0"/>
          </a:p>
          <a:p>
            <a:pPr algn="ctr"/>
            <a:endParaRPr lang="en-US" altLang="zh-CN" sz="2400" dirty="0" smtClean="0"/>
          </a:p>
          <a:p>
            <a:pPr algn="ctr"/>
            <a:endParaRPr lang="en-US" altLang="zh-CN" sz="2400" dirty="0"/>
          </a:p>
          <a:p>
            <a:pPr algn="ctr"/>
            <a:endParaRPr lang="en-US" altLang="zh-CN" sz="28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273662" y="2446867"/>
            <a:ext cx="594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i="1" dirty="0" smtClean="0">
                <a:solidFill>
                  <a:srgbClr val="FF0000"/>
                </a:solidFill>
              </a:rPr>
              <a:t>v</a:t>
            </a:r>
            <a:r>
              <a:rPr lang="en-US" altLang="zh-CN" sz="2000" i="1" dirty="0" smtClean="0">
                <a:solidFill>
                  <a:srgbClr val="FF0000"/>
                </a:solidFill>
              </a:rPr>
              <a:t>s.</a:t>
            </a:r>
            <a:endParaRPr lang="zh-CN" altLang="en-US" sz="2000" i="1" dirty="0">
              <a:solidFill>
                <a:srgbClr val="FF0000"/>
              </a:solidFill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4538134" y="1845734"/>
            <a:ext cx="3715174" cy="4023360"/>
          </a:xfrm>
          <a:prstGeom prst="rect">
            <a:avLst/>
          </a:prstGeom>
        </p:spPr>
        <p:txBody>
          <a:bodyPr vert="horz" lIns="0" tIns="45720" rIns="0" bIns="45720" numCol="1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2800" dirty="0" smtClean="0"/>
          </a:p>
          <a:p>
            <a:pPr algn="ctr"/>
            <a:r>
              <a:rPr lang="en-US" altLang="zh-CN" sz="3200" dirty="0" smtClean="0"/>
              <a:t>Performance</a:t>
            </a:r>
          </a:p>
          <a:p>
            <a:pPr marL="126000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Latency</a:t>
            </a:r>
          </a:p>
          <a:p>
            <a:pPr marL="126000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Reliability</a:t>
            </a:r>
          </a:p>
          <a:p>
            <a:pPr algn="ctr"/>
            <a:endParaRPr lang="en-US" altLang="zh-CN" sz="2400" dirty="0" smtClean="0"/>
          </a:p>
          <a:p>
            <a:pPr algn="ctr"/>
            <a:endParaRPr lang="en-US" altLang="zh-CN" sz="2400" dirty="0" smtClean="0"/>
          </a:p>
          <a:p>
            <a:pPr algn="ctr"/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835171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Analytical Results: Latency</a:t>
            </a:r>
            <a:endParaRPr lang="zh-CN" altLang="en-US" sz="4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20</a:t>
            </a:fld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942010" y="1929762"/>
            <a:ext cx="6483334" cy="4337622"/>
            <a:chOff x="681464" y="1524000"/>
            <a:chExt cx="7471936" cy="4999038"/>
          </a:xfrm>
        </p:grpSpPr>
        <p:pic>
          <p:nvPicPr>
            <p:cNvPr id="6" name="Picture 13" descr="icdcs_fig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24000" y="1524000"/>
              <a:ext cx="6629400" cy="4751388"/>
            </a:xfrm>
            <a:prstGeom prst="rect">
              <a:avLst/>
            </a:prstGeom>
            <a:noFill/>
            <a:ln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4724400" y="5943600"/>
              <a:ext cx="409575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3200" i="1">
                  <a:solidFill>
                    <a:srgbClr val="7030A0"/>
                  </a:solidFill>
                  <a:ea typeface="宋体" panose="02010600030101010101" pitchFamily="2" charset="-122"/>
                </a:rPr>
                <a:t>q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 rot="16200000">
              <a:off x="-365938" y="3319889"/>
              <a:ext cx="2925801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zh-CN" sz="2400" dirty="0">
                  <a:solidFill>
                    <a:srgbClr val="7030A0"/>
                  </a:solidFill>
                  <a:ea typeface="宋体" panose="02010600030101010101" pitchFamily="2" charset="-122"/>
                </a:rPr>
                <a:t>Average 60-Hop</a:t>
              </a:r>
            </a:p>
            <a:p>
              <a:pPr algn="ctr" eaLnBrk="1" hangingPunct="1"/>
              <a:r>
                <a:rPr lang="en-US" altLang="zh-CN" sz="2400" dirty="0">
                  <a:solidFill>
                    <a:srgbClr val="7030A0"/>
                  </a:solidFill>
                  <a:ea typeface="宋体" panose="02010600030101010101" pitchFamily="2" charset="-122"/>
                </a:rPr>
                <a:t>Flooding Hop Count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 rot="2288071">
              <a:off x="2286000" y="2895600"/>
              <a:ext cx="11255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i="1">
                  <a:solidFill>
                    <a:srgbClr val="7030A0"/>
                  </a:solidFill>
                  <a:ea typeface="宋体" panose="02010600030101010101" pitchFamily="2" charset="-122"/>
                </a:rPr>
                <a:t>p=0.37</a:t>
              </a: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 rot="2647449">
              <a:off x="4343400" y="2590800"/>
              <a:ext cx="11255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i="1">
                  <a:solidFill>
                    <a:srgbClr val="7030A0"/>
                  </a:solidFill>
                  <a:ea typeface="宋体" panose="02010600030101010101" pitchFamily="2" charset="-122"/>
                </a:rPr>
                <a:t>p=0.75</a:t>
              </a:r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 flipV="1">
              <a:off x="3886200" y="4191000"/>
              <a:ext cx="12954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solidFill>
                  <a:srgbClr val="7030A0"/>
                </a:solidFill>
              </a:endParaRPr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3124200" y="4267200"/>
              <a:ext cx="3471699" cy="5320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dirty="0">
                  <a:solidFill>
                    <a:srgbClr val="FF0000"/>
                  </a:solidFill>
                  <a:ea typeface="宋体" panose="02010600030101010101" pitchFamily="2" charset="-122"/>
                </a:rPr>
                <a:t>Increasing Reliability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9160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Analytical Results:</a:t>
            </a:r>
            <a:r>
              <a:rPr lang="en-US" altLang="zh-CN" sz="4000" dirty="0" smtClean="0">
                <a:ea typeface="宋体" panose="02010600030101010101" pitchFamily="2" charset="-122"/>
              </a:rPr>
              <a:t> </a:t>
            </a:r>
            <a:br>
              <a:rPr lang="en-US" altLang="zh-CN" sz="4000" dirty="0" smtClean="0">
                <a:ea typeface="宋体" panose="02010600030101010101" pitchFamily="2" charset="-122"/>
              </a:rPr>
            </a:br>
            <a:r>
              <a:rPr lang="en-US" altLang="zh-CN" sz="4000" dirty="0" smtClean="0">
                <a:ea typeface="宋体" panose="02010600030101010101" pitchFamily="2" charset="-122"/>
              </a:rPr>
              <a:t>Energy-Latency </a:t>
            </a:r>
            <a:r>
              <a:rPr lang="en-US" altLang="zh-CN" sz="4000" dirty="0">
                <a:ea typeface="宋体" panose="02010600030101010101" pitchFamily="2" charset="-122"/>
              </a:rPr>
              <a:t>Tradeoff</a:t>
            </a:r>
            <a:endParaRPr lang="zh-CN" altLang="en-US" sz="4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21</a:t>
            </a:fld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3841223" y="2515868"/>
            <a:ext cx="5052985" cy="3816117"/>
            <a:chOff x="1684543" y="1828800"/>
            <a:chExt cx="6032295" cy="4555712"/>
          </a:xfrm>
        </p:grpSpPr>
        <p:pic>
          <p:nvPicPr>
            <p:cNvPr id="5" name="Picture 4" descr="icdcs_fig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2209800" y="1828800"/>
              <a:ext cx="5507038" cy="4114800"/>
            </a:xfrm>
            <a:prstGeom prst="rect">
              <a:avLst/>
            </a:prstGeom>
            <a:noFill/>
            <a:ln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 rot="16200000">
              <a:off x="738421" y="3480007"/>
              <a:ext cx="2333156" cy="440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zh-CN" dirty="0">
                  <a:solidFill>
                    <a:srgbClr val="7030A0"/>
                  </a:solidFill>
                  <a:ea typeface="宋体" panose="02010600030101010101" pitchFamily="2" charset="-122"/>
                </a:rPr>
                <a:t>Joules/Broadcast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303394" y="5943600"/>
              <a:ext cx="5099187" cy="440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zh-CN">
                  <a:solidFill>
                    <a:srgbClr val="7030A0"/>
                  </a:solidFill>
                  <a:ea typeface="宋体" panose="02010600030101010101" pitchFamily="2" charset="-122"/>
                </a:rPr>
                <a:t>Average Per-Hop Broadcast Latency (s)</a:t>
              </a: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3335338" y="1938338"/>
              <a:ext cx="4186237" cy="3306762"/>
            </a:xfrm>
            <a:custGeom>
              <a:avLst/>
              <a:gdLst>
                <a:gd name="T0" fmla="*/ 0 w 2637"/>
                <a:gd name="T1" fmla="*/ 16 h 2083"/>
                <a:gd name="T2" fmla="*/ 192 w 2637"/>
                <a:gd name="T3" fmla="*/ 10 h 2083"/>
                <a:gd name="T4" fmla="*/ 1400 w 2637"/>
                <a:gd name="T5" fmla="*/ 21 h 2083"/>
                <a:gd name="T6" fmla="*/ 1615 w 2637"/>
                <a:gd name="T7" fmla="*/ 16 h 2083"/>
                <a:gd name="T8" fmla="*/ 1829 w 2637"/>
                <a:gd name="T9" fmla="*/ 33 h 2083"/>
                <a:gd name="T10" fmla="*/ 2078 w 2637"/>
                <a:gd name="T11" fmla="*/ 27 h 2083"/>
                <a:gd name="T12" fmla="*/ 2213 w 2637"/>
                <a:gd name="T13" fmla="*/ 27 h 2083"/>
                <a:gd name="T14" fmla="*/ 2558 w 2637"/>
                <a:gd name="T15" fmla="*/ 33 h 2083"/>
                <a:gd name="T16" fmla="*/ 2620 w 2637"/>
                <a:gd name="T17" fmla="*/ 61 h 2083"/>
                <a:gd name="T18" fmla="*/ 2637 w 2637"/>
                <a:gd name="T19" fmla="*/ 383 h 2083"/>
                <a:gd name="T20" fmla="*/ 2631 w 2637"/>
                <a:gd name="T21" fmla="*/ 665 h 2083"/>
                <a:gd name="T22" fmla="*/ 2626 w 2637"/>
                <a:gd name="T23" fmla="*/ 1038 h 2083"/>
                <a:gd name="T24" fmla="*/ 2620 w 2637"/>
                <a:gd name="T25" fmla="*/ 1574 h 2083"/>
                <a:gd name="T26" fmla="*/ 2620 w 2637"/>
                <a:gd name="T27" fmla="*/ 1636 h 2083"/>
                <a:gd name="T28" fmla="*/ 2626 w 2637"/>
                <a:gd name="T29" fmla="*/ 1964 h 2083"/>
                <a:gd name="T30" fmla="*/ 2592 w 2637"/>
                <a:gd name="T31" fmla="*/ 2083 h 2083"/>
                <a:gd name="T32" fmla="*/ 2535 w 2637"/>
                <a:gd name="T33" fmla="*/ 2066 h 2083"/>
                <a:gd name="T34" fmla="*/ 2490 w 2637"/>
                <a:gd name="T35" fmla="*/ 1958 h 2083"/>
                <a:gd name="T36" fmla="*/ 2445 w 2637"/>
                <a:gd name="T37" fmla="*/ 1732 h 2083"/>
                <a:gd name="T38" fmla="*/ 2417 w 2637"/>
                <a:gd name="T39" fmla="*/ 1631 h 2083"/>
                <a:gd name="T40" fmla="*/ 2388 w 2637"/>
                <a:gd name="T41" fmla="*/ 1512 h 2083"/>
                <a:gd name="T42" fmla="*/ 2355 w 2637"/>
                <a:gd name="T43" fmla="*/ 1461 h 2083"/>
                <a:gd name="T44" fmla="*/ 2315 w 2637"/>
                <a:gd name="T45" fmla="*/ 1427 h 2083"/>
                <a:gd name="T46" fmla="*/ 2253 w 2637"/>
                <a:gd name="T47" fmla="*/ 1348 h 2083"/>
                <a:gd name="T48" fmla="*/ 2208 w 2637"/>
                <a:gd name="T49" fmla="*/ 1286 h 2083"/>
                <a:gd name="T50" fmla="*/ 2196 w 2637"/>
                <a:gd name="T51" fmla="*/ 1269 h 2083"/>
                <a:gd name="T52" fmla="*/ 2157 w 2637"/>
                <a:gd name="T53" fmla="*/ 1213 h 2083"/>
                <a:gd name="T54" fmla="*/ 2083 w 2637"/>
                <a:gd name="T55" fmla="*/ 1106 h 2083"/>
                <a:gd name="T56" fmla="*/ 2061 w 2637"/>
                <a:gd name="T57" fmla="*/ 1077 h 2083"/>
                <a:gd name="T58" fmla="*/ 2038 w 2637"/>
                <a:gd name="T59" fmla="*/ 1049 h 2083"/>
                <a:gd name="T60" fmla="*/ 2027 w 2637"/>
                <a:gd name="T61" fmla="*/ 1032 h 2083"/>
                <a:gd name="T62" fmla="*/ 2010 w 2637"/>
                <a:gd name="T63" fmla="*/ 1021 h 2083"/>
                <a:gd name="T64" fmla="*/ 1987 w 2637"/>
                <a:gd name="T65" fmla="*/ 993 h 2083"/>
                <a:gd name="T66" fmla="*/ 1959 w 2637"/>
                <a:gd name="T67" fmla="*/ 953 h 2083"/>
                <a:gd name="T68" fmla="*/ 1897 w 2637"/>
                <a:gd name="T69" fmla="*/ 880 h 2083"/>
                <a:gd name="T70" fmla="*/ 1875 w 2637"/>
                <a:gd name="T71" fmla="*/ 857 h 2083"/>
                <a:gd name="T72" fmla="*/ 1852 w 2637"/>
                <a:gd name="T73" fmla="*/ 835 h 2083"/>
                <a:gd name="T74" fmla="*/ 1801 w 2637"/>
                <a:gd name="T75" fmla="*/ 778 h 2083"/>
                <a:gd name="T76" fmla="*/ 1773 w 2637"/>
                <a:gd name="T77" fmla="*/ 755 h 2083"/>
                <a:gd name="T78" fmla="*/ 1750 w 2637"/>
                <a:gd name="T79" fmla="*/ 727 h 2083"/>
                <a:gd name="T80" fmla="*/ 1716 w 2637"/>
                <a:gd name="T81" fmla="*/ 710 h 2083"/>
                <a:gd name="T82" fmla="*/ 1570 w 2637"/>
                <a:gd name="T83" fmla="*/ 620 h 2083"/>
                <a:gd name="T84" fmla="*/ 1530 w 2637"/>
                <a:gd name="T85" fmla="*/ 592 h 2083"/>
                <a:gd name="T86" fmla="*/ 1502 w 2637"/>
                <a:gd name="T87" fmla="*/ 575 h 2083"/>
                <a:gd name="T88" fmla="*/ 1462 w 2637"/>
                <a:gd name="T89" fmla="*/ 547 h 2083"/>
                <a:gd name="T90" fmla="*/ 1417 w 2637"/>
                <a:gd name="T91" fmla="*/ 524 h 2083"/>
                <a:gd name="T92" fmla="*/ 1299 w 2637"/>
                <a:gd name="T93" fmla="*/ 479 h 2083"/>
                <a:gd name="T94" fmla="*/ 1186 w 2637"/>
                <a:gd name="T95" fmla="*/ 434 h 2083"/>
                <a:gd name="T96" fmla="*/ 971 w 2637"/>
                <a:gd name="T97" fmla="*/ 366 h 2083"/>
                <a:gd name="T98" fmla="*/ 903 w 2637"/>
                <a:gd name="T99" fmla="*/ 338 h 2083"/>
                <a:gd name="T100" fmla="*/ 768 w 2637"/>
                <a:gd name="T101" fmla="*/ 287 h 2083"/>
                <a:gd name="T102" fmla="*/ 593 w 2637"/>
                <a:gd name="T103" fmla="*/ 230 h 2083"/>
                <a:gd name="T104" fmla="*/ 508 w 2637"/>
                <a:gd name="T105" fmla="*/ 202 h 2083"/>
                <a:gd name="T106" fmla="*/ 440 w 2637"/>
                <a:gd name="T107" fmla="*/ 174 h 2083"/>
                <a:gd name="T108" fmla="*/ 372 w 2637"/>
                <a:gd name="T109" fmla="*/ 146 h 2083"/>
                <a:gd name="T110" fmla="*/ 220 w 2637"/>
                <a:gd name="T111" fmla="*/ 95 h 2083"/>
                <a:gd name="T112" fmla="*/ 90 w 2637"/>
                <a:gd name="T113" fmla="*/ 55 h 2083"/>
                <a:gd name="T114" fmla="*/ 0 w 2637"/>
                <a:gd name="T115" fmla="*/ 16 h 2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37" h="2083">
                  <a:moveTo>
                    <a:pt x="0" y="16"/>
                  </a:moveTo>
                  <a:cubicBezTo>
                    <a:pt x="70" y="11"/>
                    <a:pt x="122" y="4"/>
                    <a:pt x="192" y="10"/>
                  </a:cubicBezTo>
                  <a:cubicBezTo>
                    <a:pt x="595" y="0"/>
                    <a:pt x="997" y="15"/>
                    <a:pt x="1400" y="21"/>
                  </a:cubicBezTo>
                  <a:cubicBezTo>
                    <a:pt x="1472" y="29"/>
                    <a:pt x="1544" y="32"/>
                    <a:pt x="1615" y="16"/>
                  </a:cubicBezTo>
                  <a:cubicBezTo>
                    <a:pt x="1688" y="19"/>
                    <a:pt x="1757" y="23"/>
                    <a:pt x="1829" y="33"/>
                  </a:cubicBezTo>
                  <a:cubicBezTo>
                    <a:pt x="1915" y="28"/>
                    <a:pt x="1992" y="21"/>
                    <a:pt x="2078" y="27"/>
                  </a:cubicBezTo>
                  <a:cubicBezTo>
                    <a:pt x="2141" y="44"/>
                    <a:pt x="2069" y="27"/>
                    <a:pt x="2213" y="27"/>
                  </a:cubicBezTo>
                  <a:cubicBezTo>
                    <a:pt x="2328" y="27"/>
                    <a:pt x="2443" y="31"/>
                    <a:pt x="2558" y="33"/>
                  </a:cubicBezTo>
                  <a:cubicBezTo>
                    <a:pt x="2589" y="37"/>
                    <a:pt x="2609" y="31"/>
                    <a:pt x="2620" y="61"/>
                  </a:cubicBezTo>
                  <a:cubicBezTo>
                    <a:pt x="2622" y="139"/>
                    <a:pt x="2613" y="292"/>
                    <a:pt x="2637" y="383"/>
                  </a:cubicBezTo>
                  <a:cubicBezTo>
                    <a:pt x="2631" y="487"/>
                    <a:pt x="2627" y="559"/>
                    <a:pt x="2631" y="665"/>
                  </a:cubicBezTo>
                  <a:cubicBezTo>
                    <a:pt x="2627" y="789"/>
                    <a:pt x="2616" y="914"/>
                    <a:pt x="2626" y="1038"/>
                  </a:cubicBezTo>
                  <a:cubicBezTo>
                    <a:pt x="2624" y="1217"/>
                    <a:pt x="2624" y="1395"/>
                    <a:pt x="2620" y="1574"/>
                  </a:cubicBezTo>
                  <a:cubicBezTo>
                    <a:pt x="2619" y="1640"/>
                    <a:pt x="2607" y="1599"/>
                    <a:pt x="2620" y="1636"/>
                  </a:cubicBezTo>
                  <a:cubicBezTo>
                    <a:pt x="2624" y="1748"/>
                    <a:pt x="2633" y="1853"/>
                    <a:pt x="2626" y="1964"/>
                  </a:cubicBezTo>
                  <a:cubicBezTo>
                    <a:pt x="2624" y="1995"/>
                    <a:pt x="2630" y="2070"/>
                    <a:pt x="2592" y="2083"/>
                  </a:cubicBezTo>
                  <a:cubicBezTo>
                    <a:pt x="2573" y="2078"/>
                    <a:pt x="2554" y="2072"/>
                    <a:pt x="2535" y="2066"/>
                  </a:cubicBezTo>
                  <a:cubicBezTo>
                    <a:pt x="2510" y="2039"/>
                    <a:pt x="2511" y="1991"/>
                    <a:pt x="2490" y="1958"/>
                  </a:cubicBezTo>
                  <a:cubicBezTo>
                    <a:pt x="2470" y="1884"/>
                    <a:pt x="2463" y="1807"/>
                    <a:pt x="2445" y="1732"/>
                  </a:cubicBezTo>
                  <a:cubicBezTo>
                    <a:pt x="2437" y="1698"/>
                    <a:pt x="2425" y="1666"/>
                    <a:pt x="2417" y="1631"/>
                  </a:cubicBezTo>
                  <a:cubicBezTo>
                    <a:pt x="2409" y="1596"/>
                    <a:pt x="2408" y="1543"/>
                    <a:pt x="2388" y="1512"/>
                  </a:cubicBezTo>
                  <a:cubicBezTo>
                    <a:pt x="2377" y="1495"/>
                    <a:pt x="2366" y="1478"/>
                    <a:pt x="2355" y="1461"/>
                  </a:cubicBezTo>
                  <a:cubicBezTo>
                    <a:pt x="2345" y="1446"/>
                    <a:pt x="2326" y="1441"/>
                    <a:pt x="2315" y="1427"/>
                  </a:cubicBezTo>
                  <a:cubicBezTo>
                    <a:pt x="2294" y="1401"/>
                    <a:pt x="2274" y="1374"/>
                    <a:pt x="2253" y="1348"/>
                  </a:cubicBezTo>
                  <a:cubicBezTo>
                    <a:pt x="2237" y="1328"/>
                    <a:pt x="2223" y="1308"/>
                    <a:pt x="2208" y="1286"/>
                  </a:cubicBezTo>
                  <a:cubicBezTo>
                    <a:pt x="2204" y="1280"/>
                    <a:pt x="2196" y="1269"/>
                    <a:pt x="2196" y="1269"/>
                  </a:cubicBezTo>
                  <a:cubicBezTo>
                    <a:pt x="2190" y="1248"/>
                    <a:pt x="2175" y="1225"/>
                    <a:pt x="2157" y="1213"/>
                  </a:cubicBezTo>
                  <a:cubicBezTo>
                    <a:pt x="2149" y="1190"/>
                    <a:pt x="2103" y="1119"/>
                    <a:pt x="2083" y="1106"/>
                  </a:cubicBezTo>
                  <a:cubicBezTo>
                    <a:pt x="2071" y="1066"/>
                    <a:pt x="2088" y="1112"/>
                    <a:pt x="2061" y="1077"/>
                  </a:cubicBezTo>
                  <a:cubicBezTo>
                    <a:pt x="2032" y="1040"/>
                    <a:pt x="2084" y="1079"/>
                    <a:pt x="2038" y="1049"/>
                  </a:cubicBezTo>
                  <a:cubicBezTo>
                    <a:pt x="2034" y="1043"/>
                    <a:pt x="2032" y="1037"/>
                    <a:pt x="2027" y="1032"/>
                  </a:cubicBezTo>
                  <a:cubicBezTo>
                    <a:pt x="2022" y="1027"/>
                    <a:pt x="2014" y="1026"/>
                    <a:pt x="2010" y="1021"/>
                  </a:cubicBezTo>
                  <a:cubicBezTo>
                    <a:pt x="1978" y="983"/>
                    <a:pt x="2035" y="1024"/>
                    <a:pt x="1987" y="993"/>
                  </a:cubicBezTo>
                  <a:cubicBezTo>
                    <a:pt x="1981" y="972"/>
                    <a:pt x="1972" y="970"/>
                    <a:pt x="1959" y="953"/>
                  </a:cubicBezTo>
                  <a:cubicBezTo>
                    <a:pt x="1939" y="926"/>
                    <a:pt x="1926" y="899"/>
                    <a:pt x="1897" y="880"/>
                  </a:cubicBezTo>
                  <a:cubicBezTo>
                    <a:pt x="1881" y="833"/>
                    <a:pt x="1905" y="888"/>
                    <a:pt x="1875" y="857"/>
                  </a:cubicBezTo>
                  <a:cubicBezTo>
                    <a:pt x="1848" y="829"/>
                    <a:pt x="1893" y="847"/>
                    <a:pt x="1852" y="835"/>
                  </a:cubicBezTo>
                  <a:cubicBezTo>
                    <a:pt x="1844" y="812"/>
                    <a:pt x="1821" y="791"/>
                    <a:pt x="1801" y="778"/>
                  </a:cubicBezTo>
                  <a:cubicBezTo>
                    <a:pt x="1772" y="733"/>
                    <a:pt x="1810" y="784"/>
                    <a:pt x="1773" y="755"/>
                  </a:cubicBezTo>
                  <a:cubicBezTo>
                    <a:pt x="1764" y="748"/>
                    <a:pt x="1759" y="735"/>
                    <a:pt x="1750" y="727"/>
                  </a:cubicBezTo>
                  <a:cubicBezTo>
                    <a:pt x="1718" y="702"/>
                    <a:pt x="1748" y="728"/>
                    <a:pt x="1716" y="710"/>
                  </a:cubicBezTo>
                  <a:cubicBezTo>
                    <a:pt x="1665" y="682"/>
                    <a:pt x="1626" y="640"/>
                    <a:pt x="1570" y="620"/>
                  </a:cubicBezTo>
                  <a:cubicBezTo>
                    <a:pt x="1555" y="606"/>
                    <a:pt x="1550" y="598"/>
                    <a:pt x="1530" y="592"/>
                  </a:cubicBezTo>
                  <a:cubicBezTo>
                    <a:pt x="1502" y="561"/>
                    <a:pt x="1539" y="597"/>
                    <a:pt x="1502" y="575"/>
                  </a:cubicBezTo>
                  <a:cubicBezTo>
                    <a:pt x="1485" y="564"/>
                    <a:pt x="1484" y="553"/>
                    <a:pt x="1462" y="547"/>
                  </a:cubicBezTo>
                  <a:cubicBezTo>
                    <a:pt x="1447" y="531"/>
                    <a:pt x="1436" y="533"/>
                    <a:pt x="1417" y="524"/>
                  </a:cubicBezTo>
                  <a:cubicBezTo>
                    <a:pt x="1379" y="505"/>
                    <a:pt x="1340" y="492"/>
                    <a:pt x="1299" y="479"/>
                  </a:cubicBezTo>
                  <a:cubicBezTo>
                    <a:pt x="1273" y="453"/>
                    <a:pt x="1221" y="445"/>
                    <a:pt x="1186" y="434"/>
                  </a:cubicBezTo>
                  <a:cubicBezTo>
                    <a:pt x="1115" y="411"/>
                    <a:pt x="1043" y="387"/>
                    <a:pt x="971" y="366"/>
                  </a:cubicBezTo>
                  <a:cubicBezTo>
                    <a:pt x="950" y="352"/>
                    <a:pt x="927" y="345"/>
                    <a:pt x="903" y="338"/>
                  </a:cubicBezTo>
                  <a:cubicBezTo>
                    <a:pt x="876" y="309"/>
                    <a:pt x="806" y="298"/>
                    <a:pt x="768" y="287"/>
                  </a:cubicBezTo>
                  <a:cubicBezTo>
                    <a:pt x="709" y="270"/>
                    <a:pt x="651" y="250"/>
                    <a:pt x="593" y="230"/>
                  </a:cubicBezTo>
                  <a:cubicBezTo>
                    <a:pt x="566" y="220"/>
                    <a:pt x="534" y="215"/>
                    <a:pt x="508" y="202"/>
                  </a:cubicBezTo>
                  <a:cubicBezTo>
                    <a:pt x="486" y="191"/>
                    <a:pt x="464" y="181"/>
                    <a:pt x="440" y="174"/>
                  </a:cubicBezTo>
                  <a:cubicBezTo>
                    <a:pt x="419" y="160"/>
                    <a:pt x="396" y="153"/>
                    <a:pt x="372" y="146"/>
                  </a:cubicBezTo>
                  <a:cubicBezTo>
                    <a:pt x="328" y="115"/>
                    <a:pt x="270" y="110"/>
                    <a:pt x="220" y="95"/>
                  </a:cubicBezTo>
                  <a:cubicBezTo>
                    <a:pt x="177" y="82"/>
                    <a:pt x="133" y="68"/>
                    <a:pt x="90" y="55"/>
                  </a:cubicBezTo>
                  <a:cubicBezTo>
                    <a:pt x="57" y="45"/>
                    <a:pt x="19" y="46"/>
                    <a:pt x="0" y="16"/>
                  </a:cubicBezTo>
                  <a:close/>
                </a:path>
              </a:pathLst>
            </a:custGeom>
            <a:solidFill>
              <a:schemeClr val="accent1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solidFill>
                  <a:srgbClr val="7030A0"/>
                </a:solidFill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5049960" y="2057400"/>
              <a:ext cx="2409703" cy="1102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1" hangingPunct="1"/>
              <a:r>
                <a:rPr lang="en-US" altLang="zh-CN" dirty="0">
                  <a:solidFill>
                    <a:srgbClr val="FF0000"/>
                  </a:solidFill>
                  <a:ea typeface="宋体" panose="02010600030101010101" pitchFamily="2" charset="-122"/>
                </a:rPr>
                <a:t>Achievable region</a:t>
              </a:r>
            </a:p>
            <a:p>
              <a:pPr algn="r" eaLnBrk="1" hangingPunct="1"/>
              <a:r>
                <a:rPr lang="en-US" altLang="zh-CN" dirty="0">
                  <a:solidFill>
                    <a:srgbClr val="FF0000"/>
                  </a:solidFill>
                  <a:ea typeface="宋体" panose="02010600030101010101" pitchFamily="2" charset="-122"/>
                </a:rPr>
                <a:t>for reliability</a:t>
              </a:r>
            </a:p>
            <a:p>
              <a:pPr algn="r" eaLnBrk="1" hangingPunct="1"/>
              <a:r>
                <a:rPr lang="en-US" altLang="zh-CN" dirty="0">
                  <a:solidFill>
                    <a:srgbClr val="FF0000"/>
                  </a:solidFill>
                  <a:ea typeface="宋体" panose="02010600030101010101" pitchFamily="2" charset="-122"/>
                </a:rPr>
                <a:t> </a:t>
              </a:r>
              <a:r>
                <a:rPr lang="en-US" altLang="zh-CN" dirty="0">
                  <a:solidFill>
                    <a:srgbClr val="FF0000"/>
                  </a:solidFill>
                  <a:ea typeface="宋体" panose="02010600030101010101" pitchFamily="2" charset="-122"/>
                  <a:cs typeface="Arial" panose="020B0604020202020204" pitchFamily="34" charset="0"/>
                </a:rPr>
                <a:t>≥</a:t>
              </a:r>
              <a:r>
                <a:rPr lang="en-US" altLang="zh-CN" dirty="0">
                  <a:solidFill>
                    <a:srgbClr val="FF0000"/>
                  </a:solidFill>
                  <a:ea typeface="宋体" panose="02010600030101010101" pitchFamily="2" charset="-122"/>
                </a:rPr>
                <a:t> 99%</a:t>
              </a:r>
            </a:p>
          </p:txBody>
        </p:sp>
      </p:grp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945180"/>
              </p:ext>
            </p:extLst>
          </p:nvPr>
        </p:nvGraphicFramePr>
        <p:xfrm>
          <a:off x="887531" y="1829116"/>
          <a:ext cx="4336489" cy="725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公式" r:id="rId5" imgW="2882880" imgH="482400" progId="Equation.3">
                  <p:embed/>
                </p:oleObj>
              </mc:Choice>
              <mc:Fallback>
                <p:oleObj name="公式" r:id="rId5" imgW="288288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87531" y="1829116"/>
                        <a:ext cx="4336489" cy="7259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817060" y="2699066"/>
            <a:ext cx="29535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lang="en-US" altLang="zh-CN" dirty="0" smtClean="0"/>
              <a:t>Set the values </a:t>
            </a:r>
            <a:r>
              <a:rPr lang="en-US" altLang="zh-CN" dirty="0"/>
              <a:t>of p and </a:t>
            </a:r>
            <a:r>
              <a:rPr lang="en-US" altLang="zh-CN" dirty="0" smtClean="0"/>
              <a:t>q so </a:t>
            </a:r>
            <a:r>
              <a:rPr lang="en-US" altLang="zh-CN" dirty="0"/>
              <a:t>that they are just across the reliability </a:t>
            </a:r>
            <a:r>
              <a:rPr lang="en-US" altLang="zh-CN" dirty="0" smtClean="0"/>
              <a:t>threshold boundary </a:t>
            </a:r>
            <a:r>
              <a:rPr lang="en-US" altLang="zh-CN" dirty="0"/>
              <a:t>and into the high </a:t>
            </a:r>
            <a:r>
              <a:rPr lang="en-US" altLang="zh-CN" dirty="0" smtClean="0"/>
              <a:t>reliability region</a:t>
            </a:r>
          </a:p>
          <a:p>
            <a:pPr marL="342900" indent="-342900">
              <a:buFont typeface="+mj-ea"/>
              <a:buAutoNum type="circleNumDbPlain"/>
            </a:pPr>
            <a:r>
              <a:rPr lang="en-US" altLang="zh-CN" dirty="0" smtClean="0"/>
              <a:t>Tune these </a:t>
            </a:r>
            <a:r>
              <a:rPr lang="en-US" altLang="zh-CN" dirty="0"/>
              <a:t>values (staying close to the boundary) until </a:t>
            </a:r>
            <a:r>
              <a:rPr lang="en-US" altLang="zh-CN" dirty="0" smtClean="0"/>
              <a:t>the desired </a:t>
            </a:r>
            <a:r>
              <a:rPr lang="en-US" altLang="zh-CN" dirty="0"/>
              <a:t>energy-latency trade-off is </a:t>
            </a:r>
            <a:r>
              <a:rPr lang="en-US" altLang="zh-CN" dirty="0" smtClean="0"/>
              <a:t>achieved</a:t>
            </a:r>
            <a:endParaRPr lang="zh-CN" altLang="en-US" dirty="0"/>
          </a:p>
        </p:txBody>
      </p:sp>
      <p:graphicFrame>
        <p:nvGraphicFramePr>
          <p:cNvPr id="13" name="内容占位符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440724"/>
              </p:ext>
            </p:extLst>
          </p:nvPr>
        </p:nvGraphicFramePr>
        <p:xfrm>
          <a:off x="7066579" y="120898"/>
          <a:ext cx="1703724" cy="583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公式" r:id="rId7" imgW="1371600" imgH="469800" progId="Equation.3">
                  <p:embed/>
                </p:oleObj>
              </mc:Choice>
              <mc:Fallback>
                <p:oleObj name="公式" r:id="rId7" imgW="137160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066579" y="120898"/>
                        <a:ext cx="1703724" cy="5837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内容占位符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229130"/>
              </p:ext>
            </p:extLst>
          </p:nvPr>
        </p:nvGraphicFramePr>
        <p:xfrm>
          <a:off x="6928327" y="867242"/>
          <a:ext cx="2053628" cy="617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公式" r:id="rId9" imgW="1435100" imgH="431800" progId="Equation.3">
                  <p:embed/>
                </p:oleObj>
              </mc:Choice>
              <mc:Fallback>
                <p:oleObj name="公式" r:id="rId9" imgW="14351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928327" y="867242"/>
                        <a:ext cx="2053628" cy="6170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2488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Simulation Results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2800" dirty="0">
                <a:ea typeface="宋体" panose="02010600030101010101" pitchFamily="2" charset="-122"/>
              </a:rPr>
              <a:t>Simulated code distribution application in </a:t>
            </a:r>
            <a:r>
              <a:rPr lang="en-US" altLang="zh-CN" sz="2800" i="1" dirty="0" smtClean="0">
                <a:ea typeface="宋体" panose="02010600030101010101" pitchFamily="2" charset="-122"/>
              </a:rPr>
              <a:t>ns-2</a:t>
            </a:r>
            <a:r>
              <a:rPr lang="en-US" altLang="zh-CN" sz="2800" dirty="0">
                <a:ea typeface="宋体" panose="02010600030101010101" pitchFamily="2" charset="-122"/>
              </a:rPr>
              <a:t> </a:t>
            </a:r>
            <a:r>
              <a:rPr lang="en-US" altLang="zh-CN" sz="2800" dirty="0" smtClean="0"/>
              <a:t>network </a:t>
            </a:r>
            <a:r>
              <a:rPr lang="en-US" altLang="zh-CN" sz="2800" dirty="0"/>
              <a:t>simulator</a:t>
            </a:r>
            <a:endParaRPr lang="en-US" altLang="zh-CN" sz="2800" dirty="0"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22</a:t>
            </a:fld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304250"/>
              </p:ext>
            </p:extLst>
          </p:nvPr>
        </p:nvGraphicFramePr>
        <p:xfrm>
          <a:off x="1234440" y="2866814"/>
          <a:ext cx="713232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080"/>
                <a:gridCol w="1783080"/>
                <a:gridCol w="1783080"/>
                <a:gridCol w="178308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Parameter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Value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Parameter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Value</a:t>
                      </a:r>
                      <a:endParaRPr lang="zh-CN" altLang="en-US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i="1" dirty="0" smtClean="0"/>
                        <a:t>N</a:t>
                      </a:r>
                      <a:endParaRPr lang="zh-CN" alt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i="1" dirty="0" smtClean="0"/>
                        <a:t>T</a:t>
                      </a:r>
                      <a:r>
                        <a:rPr lang="en-US" altLang="zh-CN" i="1" baseline="-25000" dirty="0" smtClean="0"/>
                        <a:t>frame</a:t>
                      </a:r>
                      <a:endParaRPr lang="zh-CN" altLang="en-US" i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 s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i="1" dirty="0" smtClean="0"/>
                        <a:t>P</a:t>
                      </a:r>
                      <a:r>
                        <a:rPr lang="en-US" altLang="zh-CN" i="1" baseline="-25000" dirty="0" smtClean="0"/>
                        <a:t>TX</a:t>
                      </a:r>
                      <a:endParaRPr lang="zh-CN" altLang="en-US" i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81 </a:t>
                      </a:r>
                      <a:r>
                        <a:rPr lang="en-US" altLang="zh-CN" dirty="0" err="1" smtClean="0"/>
                        <a:t>mW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 err="1" smtClean="0"/>
                        <a:t>T</a:t>
                      </a:r>
                      <a:r>
                        <a:rPr lang="en-US" altLang="zh-CN" i="1" baseline="-25000" dirty="0" err="1" smtClean="0"/>
                        <a:t>active</a:t>
                      </a:r>
                      <a:endParaRPr lang="zh-CN" altLang="en-US" i="1" baseline="-25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 s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 smtClean="0"/>
                        <a:t>P</a:t>
                      </a:r>
                      <a:r>
                        <a:rPr lang="en-US" altLang="zh-CN" i="1" baseline="-25000" dirty="0" smtClean="0"/>
                        <a:t>I</a:t>
                      </a:r>
                      <a:endParaRPr lang="zh-CN" altLang="en-US" i="1" baseline="-25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 </a:t>
                      </a:r>
                      <a:r>
                        <a:rPr lang="en-US" altLang="zh-CN" dirty="0" err="1" smtClean="0"/>
                        <a:t>mW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i="1" dirty="0" smtClean="0"/>
                        <a:t>q</a:t>
                      </a:r>
                      <a:endParaRPr lang="zh-CN" alt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0.25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 smtClean="0"/>
                        <a:t>P</a:t>
                      </a:r>
                      <a:r>
                        <a:rPr lang="en-US" altLang="zh-CN" i="1" baseline="-25000" dirty="0" smtClean="0"/>
                        <a:t>S</a:t>
                      </a:r>
                      <a:endParaRPr lang="zh-CN" altLang="en-US" i="1" baseline="-25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 µW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i="1" dirty="0" smtClean="0"/>
                        <a:t>∆</a:t>
                      </a:r>
                      <a:endParaRPr lang="zh-CN" alt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10.0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i="1" dirty="0" smtClean="0"/>
                        <a:t>λ</a:t>
                      </a:r>
                      <a:endParaRPr lang="zh-CN" alt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0.01 packets/s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i="0" dirty="0" smtClean="0"/>
                        <a:t>Total Packet Size</a:t>
                      </a:r>
                      <a:endParaRPr lang="zh-CN" altLang="en-US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64 bytes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i="1" dirty="0" smtClean="0"/>
                        <a:t>L</a:t>
                      </a:r>
                      <a:r>
                        <a:rPr lang="en-US" altLang="zh-CN" i="1" baseline="-25000" dirty="0" smtClean="0"/>
                        <a:t>1</a:t>
                      </a:r>
                      <a:endParaRPr lang="zh-CN" altLang="en-US" i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≈ 1.5 s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i="0" dirty="0" smtClean="0"/>
                        <a:t>Data Packet Payload </a:t>
                      </a:r>
                      <a:endParaRPr lang="zh-CN" altLang="en-US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 bytes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125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Simulation </a:t>
            </a:r>
            <a:r>
              <a:rPr lang="en-US" altLang="zh-CN" sz="4000" dirty="0" smtClean="0"/>
              <a:t>Results: </a:t>
            </a:r>
            <a:r>
              <a:rPr lang="en-US" altLang="zh-CN" sz="4000" dirty="0" smtClean="0">
                <a:ea typeface="宋体" panose="02010600030101010101" pitchFamily="2" charset="-122"/>
              </a:rPr>
              <a:t>Energy</a:t>
            </a:r>
            <a:endParaRPr lang="zh-CN" altLang="en-US" sz="4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23</a:t>
            </a:fld>
            <a:endParaRPr lang="zh-CN" altLang="en-US"/>
          </a:p>
        </p:txBody>
      </p:sp>
      <p:grpSp>
        <p:nvGrpSpPr>
          <p:cNvPr id="14" name="组合 13"/>
          <p:cNvGrpSpPr/>
          <p:nvPr/>
        </p:nvGrpSpPr>
        <p:grpSpPr>
          <a:xfrm>
            <a:off x="2478116" y="1874718"/>
            <a:ext cx="4233487" cy="4447710"/>
            <a:chOff x="2405057" y="1974131"/>
            <a:chExt cx="4038600" cy="4242961"/>
          </a:xfrm>
        </p:grpSpPr>
        <p:pic>
          <p:nvPicPr>
            <p:cNvPr id="6" name="Picture 5" descr="icdcs_fig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2405057" y="2796029"/>
              <a:ext cx="4038600" cy="3014663"/>
            </a:xfrm>
            <a:prstGeom prst="rect">
              <a:avLst/>
            </a:prstGeom>
            <a:noFill/>
            <a:ln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3162297" y="1974131"/>
              <a:ext cx="2547492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zh-CN" sz="2400" dirty="0">
                  <a:solidFill>
                    <a:srgbClr val="7030A0"/>
                  </a:solidFill>
                  <a:ea typeface="宋体" panose="02010600030101010101" pitchFamily="2" charset="-122"/>
                </a:rPr>
                <a:t>Energy</a:t>
              </a:r>
            </a:p>
            <a:p>
              <a:pPr algn="ctr" eaLnBrk="1" hangingPunct="1"/>
              <a:r>
                <a:rPr lang="en-US" altLang="zh-CN" sz="2400" dirty="0">
                  <a:solidFill>
                    <a:srgbClr val="7030A0"/>
                  </a:solidFill>
                  <a:ea typeface="宋体" panose="02010600030101010101" pitchFamily="2" charset="-122"/>
                </a:rPr>
                <a:t>Joules/Broadcast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233857" y="5637654"/>
              <a:ext cx="409575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3200" i="1" dirty="0">
                  <a:solidFill>
                    <a:srgbClr val="7030A0"/>
                  </a:solidFill>
                  <a:ea typeface="宋体" panose="02010600030101010101" pitchFamily="2" charset="-122"/>
                </a:rPr>
                <a:t>q</a:t>
              </a:r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 rot="20674113">
              <a:off x="3090857" y="4342254"/>
              <a:ext cx="9794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>
                  <a:solidFill>
                    <a:srgbClr val="FF0000"/>
                  </a:solidFill>
                  <a:ea typeface="宋体" panose="02010600030101010101" pitchFamily="2" charset="-122"/>
                </a:rPr>
                <a:t>PBBF</a:t>
              </a:r>
            </a:p>
          </p:txBody>
        </p:sp>
      </p:grpSp>
      <p:graphicFrame>
        <p:nvGraphicFramePr>
          <p:cNvPr id="9" name="内容占位符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3167294"/>
              </p:ext>
            </p:extLst>
          </p:nvPr>
        </p:nvGraphicFramePr>
        <p:xfrm>
          <a:off x="267279" y="1934495"/>
          <a:ext cx="2395538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公式" r:id="rId5" imgW="1371600" imgH="469800" progId="Equation.3">
                  <p:embed/>
                </p:oleObj>
              </mc:Choice>
              <mc:Fallback>
                <p:oleObj name="公式" r:id="rId5" imgW="137160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7279" y="1934495"/>
                        <a:ext cx="2395538" cy="820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414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Simulation </a:t>
            </a:r>
            <a:r>
              <a:rPr lang="en-US" altLang="zh-CN" sz="4000" dirty="0" smtClean="0"/>
              <a:t>Results: </a:t>
            </a:r>
            <a:r>
              <a:rPr lang="en-US" altLang="zh-CN" sz="4000" dirty="0" smtClean="0">
                <a:ea typeface="宋体" panose="02010600030101010101" pitchFamily="2" charset="-122"/>
              </a:rPr>
              <a:t>Latency</a:t>
            </a:r>
            <a:endParaRPr lang="zh-CN" altLang="en-US" sz="4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24</a:t>
            </a:fld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2156460" y="1737361"/>
            <a:ext cx="4876800" cy="4530088"/>
            <a:chOff x="4529513" y="2066207"/>
            <a:chExt cx="4495800" cy="4176175"/>
          </a:xfrm>
        </p:grpSpPr>
        <p:pic>
          <p:nvPicPr>
            <p:cNvPr id="5" name="Picture 15" descr="icdcs_fig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529513" y="2870643"/>
              <a:ext cx="4495800" cy="2957512"/>
            </a:xfrm>
            <a:prstGeom prst="rect">
              <a:avLst/>
            </a:prstGeom>
            <a:noFill/>
            <a:ln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5031538" y="2066207"/>
              <a:ext cx="3415550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zh-CN" sz="2400" dirty="0">
                  <a:solidFill>
                    <a:srgbClr val="7030A0"/>
                  </a:solidFill>
                  <a:ea typeface="宋体" panose="02010600030101010101" pitchFamily="2" charset="-122"/>
                </a:rPr>
                <a:t>Latency</a:t>
              </a:r>
            </a:p>
            <a:p>
              <a:pPr algn="ctr" eaLnBrk="1" hangingPunct="1"/>
              <a:r>
                <a:rPr lang="en-US" altLang="zh-CN" sz="2400" dirty="0">
                  <a:solidFill>
                    <a:srgbClr val="7030A0"/>
                  </a:solidFill>
                  <a:ea typeface="宋体" panose="02010600030101010101" pitchFamily="2" charset="-122"/>
                </a:rPr>
                <a:t>Average 5-Hop Latency</a:t>
              </a:r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 flipH="1" flipV="1">
              <a:off x="6739313" y="3427855"/>
              <a:ext cx="0" cy="1600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6358313" y="4951855"/>
              <a:ext cx="184626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dirty="0">
                  <a:solidFill>
                    <a:srgbClr val="FF0000"/>
                  </a:solidFill>
                  <a:ea typeface="宋体" panose="02010600030101010101" pitchFamily="2" charset="-122"/>
                </a:rPr>
                <a:t>Increasing </a:t>
              </a:r>
              <a:r>
                <a:rPr lang="en-US" altLang="zh-CN" sz="2400" i="1" dirty="0">
                  <a:solidFill>
                    <a:srgbClr val="FF0000"/>
                  </a:solidFill>
                  <a:ea typeface="宋体" panose="02010600030101010101" pitchFamily="2" charset="-122"/>
                </a:rPr>
                <a:t>p</a:t>
              </a:r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6572625" y="5662944"/>
              <a:ext cx="409575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3200" i="1" dirty="0">
                  <a:solidFill>
                    <a:srgbClr val="7030A0"/>
                  </a:solidFill>
                  <a:ea typeface="宋体" panose="02010600030101010101" pitchFamily="2" charset="-122"/>
                </a:rPr>
                <a:t>q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4473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Simulation Results: </a:t>
            </a:r>
            <a:r>
              <a:rPr lang="en-US" altLang="zh-CN" sz="4000" dirty="0" smtClean="0"/>
              <a:t>Reliability</a:t>
            </a:r>
            <a:endParaRPr lang="zh-CN" altLang="en-US" sz="4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25</a:t>
            </a:fld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1415152" y="1911194"/>
            <a:ext cx="5772032" cy="4374759"/>
            <a:chOff x="3881865" y="2271665"/>
            <a:chExt cx="4804935" cy="3641773"/>
          </a:xfrm>
        </p:grpSpPr>
        <p:pic>
          <p:nvPicPr>
            <p:cNvPr id="5" name="Picture 5" descr="icdcs_fig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648200" y="2368550"/>
              <a:ext cx="4038600" cy="3111500"/>
            </a:xfrm>
            <a:prstGeom prst="rect">
              <a:avLst/>
            </a:prstGeom>
            <a:noFill/>
            <a:ln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6629400" y="5334000"/>
              <a:ext cx="409575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3200" i="1">
                  <a:solidFill>
                    <a:srgbClr val="7030A0"/>
                  </a:solidFill>
                  <a:ea typeface="宋体" panose="02010600030101010101" pitchFamily="2" charset="-122"/>
                </a:rPr>
                <a:t>q</a:t>
              </a: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 rot="16200000">
              <a:off x="2749504" y="3404026"/>
              <a:ext cx="3095719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zh-CN" sz="2400" dirty="0">
                  <a:solidFill>
                    <a:srgbClr val="7030A0"/>
                  </a:solidFill>
                  <a:ea typeface="宋体" panose="02010600030101010101" pitchFamily="2" charset="-122"/>
                </a:rPr>
                <a:t>Average Fraction of </a:t>
              </a:r>
            </a:p>
            <a:p>
              <a:pPr algn="ctr" eaLnBrk="1" hangingPunct="1"/>
              <a:r>
                <a:rPr lang="en-US" altLang="zh-CN" sz="2400" dirty="0">
                  <a:solidFill>
                    <a:srgbClr val="7030A0"/>
                  </a:solidFill>
                  <a:ea typeface="宋体" panose="02010600030101010101" pitchFamily="2" charset="-122"/>
                </a:rPr>
                <a:t>Broadcasts Received</a:t>
              </a: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 rot="20201416">
              <a:off x="5334000" y="3200400"/>
              <a:ext cx="9556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i="1">
                  <a:solidFill>
                    <a:srgbClr val="7030A0"/>
                  </a:solidFill>
                  <a:ea typeface="宋体" panose="02010600030101010101" pitchFamily="2" charset="-122"/>
                </a:rPr>
                <a:t>p=0.5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5048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ea typeface="宋体" panose="02010600030101010101" pitchFamily="2" charset="-122"/>
              </a:rPr>
              <a:t>Conclusion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Have presented</a:t>
            </a:r>
            <a:r>
              <a:rPr lang="en-US" altLang="zh-CN" dirty="0"/>
              <a:t>, analyzed, simulated, and measured the performance of a class of probabilistic broadcast protocols for multi-hop WSNs</a:t>
            </a:r>
            <a:r>
              <a:rPr lang="en-US" altLang="zh-CN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Have quantified </a:t>
            </a:r>
            <a:r>
              <a:rPr lang="en-US" altLang="zh-CN" dirty="0"/>
              <a:t>the energy-latency trade-off required to obtain a given level of reliability using PBBF.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Have implemented </a:t>
            </a:r>
            <a:r>
              <a:rPr lang="en-US" altLang="zh-CN" dirty="0"/>
              <a:t>the PBBF protocols in </a:t>
            </a:r>
            <a:r>
              <a:rPr lang="en-US" altLang="zh-CN" dirty="0" smtClean="0"/>
              <a:t>ns-2 and have studied </a:t>
            </a:r>
            <a:r>
              <a:rPr lang="en-US" altLang="zh-CN" dirty="0"/>
              <a:t>the performance characteristics of PBBF when used for code </a:t>
            </a:r>
            <a:r>
              <a:rPr lang="en-US" altLang="zh-CN" dirty="0" smtClean="0"/>
              <a:t>distribution.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Experiments </a:t>
            </a:r>
            <a:r>
              <a:rPr lang="en-US" altLang="zh-CN" dirty="0"/>
              <a:t>indicate that PBBF is an efficient broadcast </a:t>
            </a:r>
            <a:r>
              <a:rPr lang="en-US" altLang="zh-CN" dirty="0" smtClean="0"/>
              <a:t>mechanism in the sense that it provides </a:t>
            </a:r>
            <a:r>
              <a:rPr lang="en-US" altLang="zh-CN" dirty="0"/>
              <a:t>an application designer the opportunity to tune the system to an appropriate operating point along the reliability resource-performance spectrum.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394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4000" dirty="0" smtClean="0"/>
              <a:t>Discussion</a:t>
            </a:r>
            <a:endParaRPr kumimoji="1"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sz="2400" dirty="0" smtClean="0"/>
              <a:t>Pros</a:t>
            </a:r>
            <a:r>
              <a:rPr kumimoji="1" lang="zh-CN" altLang="en-US" sz="2400" dirty="0" smtClean="0"/>
              <a:t>:</a:t>
            </a:r>
            <a:endParaRPr kumimoji="1" lang="en-US" altLang="zh-CN" sz="2400" dirty="0" smtClean="0"/>
          </a:p>
          <a:p>
            <a:pPr>
              <a:buFont typeface="Wingdings" charset="2"/>
              <a:buChar char="Ø"/>
            </a:pPr>
            <a:r>
              <a:rPr kumimoji="1" lang="en-US" altLang="zh-CN" dirty="0" smtClean="0"/>
              <a:t>PBBF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used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conjunction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sleep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scheduling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protocol</a:t>
            </a:r>
            <a:endParaRPr kumimoji="1" lang="en-US" altLang="zh-CN" dirty="0"/>
          </a:p>
          <a:p>
            <a:pPr>
              <a:buFont typeface="Wingdings" charset="2"/>
              <a:buChar char="Ø"/>
            </a:pPr>
            <a:r>
              <a:rPr kumimoji="1" lang="en-US" altLang="zh-CN" dirty="0" smtClean="0"/>
              <a:t>Provides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theoretical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explanation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well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simulation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results</a:t>
            </a:r>
          </a:p>
          <a:p>
            <a:endParaRPr kumimoji="1" lang="en-US" altLang="zh-CN" sz="2400" dirty="0" smtClean="0"/>
          </a:p>
          <a:p>
            <a:r>
              <a:rPr kumimoji="1" lang="en-US" altLang="zh-CN" sz="2400" dirty="0" smtClean="0"/>
              <a:t>Cons:</a:t>
            </a:r>
          </a:p>
          <a:p>
            <a:pPr>
              <a:buFont typeface="Wingdings" charset="2"/>
              <a:buChar char="Ø"/>
            </a:pPr>
            <a:r>
              <a:rPr kumimoji="1" lang="en-US" altLang="zh-CN" dirty="0" smtClean="0"/>
              <a:t>Perfect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synchronization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assumption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not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valid</a:t>
            </a:r>
          </a:p>
          <a:p>
            <a:pPr>
              <a:buFont typeface="Wingdings" charset="2"/>
              <a:buChar char="Ø"/>
            </a:pPr>
            <a:r>
              <a:rPr kumimoji="1" lang="en-US" altLang="zh-CN" dirty="0" smtClean="0"/>
              <a:t>No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deployment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PBBF</a:t>
            </a:r>
            <a:endParaRPr kumimoji="1" lang="en-US" altLang="zh-CN" dirty="0"/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62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Thank You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28</a:t>
            </a:fld>
            <a:endParaRPr lang="zh-CN" altLang="en-US"/>
          </a:p>
        </p:txBody>
      </p:sp>
      <p:pic>
        <p:nvPicPr>
          <p:cNvPr id="4098" name="Picture 2" descr="http://ppt.downhot.com/d/file/p/2013/09/21/712d69bf389ff5dd0e856c511f1f304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096" y="2487168"/>
            <a:ext cx="4775428" cy="3016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686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000" dirty="0"/>
              <a:t>Sensor </a:t>
            </a:r>
            <a:r>
              <a:rPr lang="en-US" altLang="zh-CN" sz="4000" dirty="0" smtClean="0"/>
              <a:t>Application Type 1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2959" y="1845734"/>
            <a:ext cx="4034643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ea typeface="宋体" panose="02010600030101010101" pitchFamily="2" charset="-122"/>
              </a:rPr>
              <a:t>Code Update Application</a:t>
            </a:r>
          </a:p>
          <a:p>
            <a:pPr marL="504000" lvl="1" indent="-457200">
              <a:spcBef>
                <a:spcPts val="1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ea typeface="宋体" panose="02010600030101010101" pitchFamily="2" charset="-122"/>
              </a:rPr>
              <a:t>Updates </a:t>
            </a:r>
            <a:r>
              <a:rPr lang="en-US" altLang="zh-CN" sz="2000" dirty="0">
                <a:ea typeface="宋体" panose="02010600030101010101" pitchFamily="2" charset="-122"/>
              </a:rPr>
              <a:t>Generated Once Every Few Weeks</a:t>
            </a:r>
          </a:p>
          <a:p>
            <a:pPr marL="5040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dirty="0">
                <a:ea typeface="宋体" panose="02010600030101010101" pitchFamily="2" charset="-122"/>
              </a:rPr>
              <a:t>Reducing energy consumption is important</a:t>
            </a:r>
          </a:p>
          <a:p>
            <a:pPr marL="5040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dirty="0">
                <a:ea typeface="宋体" panose="02010600030101010101" pitchFamily="2" charset="-122"/>
              </a:rPr>
              <a:t>Latency is not a major concern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3</a:t>
            </a:fld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4881435" y="2010314"/>
            <a:ext cx="4172312" cy="4176518"/>
            <a:chOff x="4309936" y="2111424"/>
            <a:chExt cx="4724400" cy="4729163"/>
          </a:xfrm>
        </p:grpSpPr>
        <p:pic>
          <p:nvPicPr>
            <p:cNvPr id="5" name="Picture 9" descr="j035185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5986336" y="3940224"/>
              <a:ext cx="811213" cy="990600"/>
            </a:xfrm>
            <a:prstGeom prst="rect">
              <a:avLst/>
            </a:prstGeom>
            <a:noFill/>
            <a:ln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6" name="Picture 11" descr="mica_do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5224336" y="3787824"/>
              <a:ext cx="609600" cy="538163"/>
            </a:xfrm>
            <a:prstGeom prst="rect">
              <a:avLst/>
            </a:prstGeom>
            <a:noFill/>
            <a:ln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" name="Picture 13" descr="mica_do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4936" y="3178224"/>
              <a:ext cx="609600" cy="538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4" descr="mica_do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9336" y="4397424"/>
              <a:ext cx="609600" cy="538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5" descr="mica_do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3936" y="5235624"/>
              <a:ext cx="609600" cy="538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Oval 17"/>
            <p:cNvSpPr>
              <a:spLocks noChangeArrowheads="1"/>
            </p:cNvSpPr>
            <p:nvPr/>
          </p:nvSpPr>
          <p:spPr bwMode="auto">
            <a:xfrm>
              <a:off x="5071936" y="3178224"/>
              <a:ext cx="2667000" cy="2590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Oval 18"/>
            <p:cNvSpPr>
              <a:spLocks noChangeArrowheads="1"/>
            </p:cNvSpPr>
            <p:nvPr/>
          </p:nvSpPr>
          <p:spPr bwMode="auto">
            <a:xfrm>
              <a:off x="5757736" y="2568624"/>
              <a:ext cx="1524000" cy="1447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Oval 19"/>
            <p:cNvSpPr>
              <a:spLocks noChangeArrowheads="1"/>
            </p:cNvSpPr>
            <p:nvPr/>
          </p:nvSpPr>
          <p:spPr bwMode="auto">
            <a:xfrm>
              <a:off x="4614736" y="3254424"/>
              <a:ext cx="1524000" cy="1447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Oval 20"/>
            <p:cNvSpPr>
              <a:spLocks noChangeArrowheads="1"/>
            </p:cNvSpPr>
            <p:nvPr/>
          </p:nvSpPr>
          <p:spPr bwMode="auto">
            <a:xfrm>
              <a:off x="6824536" y="3864024"/>
              <a:ext cx="1524000" cy="1447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5376736" y="4854624"/>
              <a:ext cx="1524000" cy="1447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15" name="Picture 22" descr="mica_do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0936" y="3559224"/>
              <a:ext cx="609600" cy="538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3" descr="mica_do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1136" y="2644824"/>
              <a:ext cx="609600" cy="538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4" descr="mica_do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5136" y="4321224"/>
              <a:ext cx="609600" cy="538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5" descr="mica_do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7736" y="5769024"/>
              <a:ext cx="609600" cy="538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Oval 26"/>
            <p:cNvSpPr>
              <a:spLocks noChangeArrowheads="1"/>
            </p:cNvSpPr>
            <p:nvPr/>
          </p:nvSpPr>
          <p:spPr bwMode="auto">
            <a:xfrm>
              <a:off x="4309936" y="3025824"/>
              <a:ext cx="1524000" cy="1447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Oval 27"/>
            <p:cNvSpPr>
              <a:spLocks noChangeArrowheads="1"/>
            </p:cNvSpPr>
            <p:nvPr/>
          </p:nvSpPr>
          <p:spPr bwMode="auto">
            <a:xfrm>
              <a:off x="5910136" y="2111424"/>
              <a:ext cx="1524000" cy="1447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Oval 28"/>
            <p:cNvSpPr>
              <a:spLocks noChangeArrowheads="1"/>
            </p:cNvSpPr>
            <p:nvPr/>
          </p:nvSpPr>
          <p:spPr bwMode="auto">
            <a:xfrm>
              <a:off x="7434136" y="3787824"/>
              <a:ext cx="1524000" cy="1447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Oval 29"/>
            <p:cNvSpPr>
              <a:spLocks noChangeArrowheads="1"/>
            </p:cNvSpPr>
            <p:nvPr/>
          </p:nvSpPr>
          <p:spPr bwMode="auto">
            <a:xfrm>
              <a:off x="5300536" y="5388024"/>
              <a:ext cx="1524000" cy="1447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23" name="Picture 30" descr="mica_do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7736" y="6302424"/>
              <a:ext cx="609600" cy="538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31" descr="mica_do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4736" y="4321224"/>
              <a:ext cx="609600" cy="538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AutoShape 32"/>
            <p:cNvSpPr>
              <a:spLocks noChangeArrowheads="1"/>
            </p:cNvSpPr>
            <p:nvPr/>
          </p:nvSpPr>
          <p:spPr bwMode="auto">
            <a:xfrm>
              <a:off x="7212079" y="2801988"/>
              <a:ext cx="1600199" cy="914400"/>
            </a:xfrm>
            <a:prstGeom prst="wedgeRoundRectCallout">
              <a:avLst>
                <a:gd name="adj1" fmla="val -57935"/>
                <a:gd name="adj2" fmla="val 71181"/>
                <a:gd name="adj3" fmla="val 1666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altLang="zh-CN" dirty="0">
                  <a:ea typeface="宋体" panose="02010600030101010101" pitchFamily="2" charset="-122"/>
                </a:rPr>
                <a:t>Here is Patch #27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3880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000" dirty="0"/>
              <a:t>Sensor </a:t>
            </a:r>
            <a:r>
              <a:rPr lang="en-US" altLang="zh-CN" sz="4000" dirty="0" smtClean="0"/>
              <a:t>Application Type 2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2959" y="1845734"/>
            <a:ext cx="441878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ea typeface="宋体" panose="02010600030101010101" pitchFamily="2" charset="-122"/>
              </a:rPr>
              <a:t>Short-Term Event Detection</a:t>
            </a:r>
          </a:p>
          <a:p>
            <a:pPr marL="504000" indent="-457200">
              <a:buFont typeface="Arial" panose="020B0604020202020204" pitchFamily="34" charset="0"/>
              <a:buChar char="•"/>
            </a:pPr>
            <a:r>
              <a:rPr lang="en-US" altLang="zh-CN" dirty="0" smtClean="0">
                <a:ea typeface="宋体" panose="02010600030101010101" pitchFamily="2" charset="-122"/>
              </a:rPr>
              <a:t>E.g., Intruder </a:t>
            </a:r>
            <a:r>
              <a:rPr lang="en-US" altLang="zh-CN" dirty="0">
                <a:ea typeface="宋体" panose="02010600030101010101" pitchFamily="2" charset="-122"/>
              </a:rPr>
              <a:t>Alert for </a:t>
            </a:r>
            <a:r>
              <a:rPr lang="en-US" altLang="zh-CN" dirty="0" smtClean="0">
                <a:ea typeface="宋体" panose="02010600030101010101" pitchFamily="2" charset="-122"/>
              </a:rPr>
              <a:t>Temporary Overnight </a:t>
            </a:r>
            <a:r>
              <a:rPr lang="en-US" altLang="zh-CN" dirty="0">
                <a:ea typeface="宋体" panose="02010600030101010101" pitchFamily="2" charset="-122"/>
              </a:rPr>
              <a:t>Camp</a:t>
            </a:r>
          </a:p>
          <a:p>
            <a:pPr marL="504000" indent="-457200">
              <a:buFont typeface="Arial" panose="020B0604020202020204" pitchFamily="34" charset="0"/>
              <a:buChar char="•"/>
            </a:pPr>
            <a:r>
              <a:rPr lang="en-US" altLang="zh-CN" dirty="0">
                <a:ea typeface="宋体" panose="02010600030101010101" pitchFamily="2" charset="-122"/>
              </a:rPr>
              <a:t>Latency is critical</a:t>
            </a:r>
          </a:p>
          <a:p>
            <a:pPr marL="504000" indent="-457200">
              <a:buFont typeface="Arial" panose="020B0604020202020204" pitchFamily="34" charset="0"/>
              <a:buChar char="•"/>
            </a:pPr>
            <a:r>
              <a:rPr lang="en-US" altLang="zh-CN" dirty="0">
                <a:ea typeface="宋体" panose="02010600030101010101" pitchFamily="2" charset="-122"/>
              </a:rPr>
              <a:t>With adequate power supplies, energy usage is not a concern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4</a:t>
            </a:fld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4881435" y="2010314"/>
            <a:ext cx="4248635" cy="4176518"/>
            <a:chOff x="4309936" y="2111424"/>
            <a:chExt cx="4810822" cy="4729163"/>
          </a:xfrm>
        </p:grpSpPr>
        <p:pic>
          <p:nvPicPr>
            <p:cNvPr id="5" name="Picture 9" descr="j035185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5986336" y="3940224"/>
              <a:ext cx="811213" cy="990600"/>
            </a:xfrm>
            <a:prstGeom prst="rect">
              <a:avLst/>
            </a:prstGeom>
            <a:noFill/>
            <a:ln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6" name="Picture 11" descr="mica_do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5224336" y="3787824"/>
              <a:ext cx="609600" cy="538163"/>
            </a:xfrm>
            <a:prstGeom prst="rect">
              <a:avLst/>
            </a:prstGeom>
            <a:noFill/>
            <a:ln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" name="Picture 13" descr="mica_do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4936" y="3178224"/>
              <a:ext cx="609600" cy="538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4" descr="mica_do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9336" y="4397424"/>
              <a:ext cx="609600" cy="538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5" descr="mica_do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3936" y="5235624"/>
              <a:ext cx="609600" cy="538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Oval 17"/>
            <p:cNvSpPr>
              <a:spLocks noChangeArrowheads="1"/>
            </p:cNvSpPr>
            <p:nvPr/>
          </p:nvSpPr>
          <p:spPr bwMode="auto">
            <a:xfrm>
              <a:off x="5071936" y="3178224"/>
              <a:ext cx="2667000" cy="2590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Oval 18"/>
            <p:cNvSpPr>
              <a:spLocks noChangeArrowheads="1"/>
            </p:cNvSpPr>
            <p:nvPr/>
          </p:nvSpPr>
          <p:spPr bwMode="auto">
            <a:xfrm>
              <a:off x="5757736" y="2568624"/>
              <a:ext cx="1524000" cy="1447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Oval 19"/>
            <p:cNvSpPr>
              <a:spLocks noChangeArrowheads="1"/>
            </p:cNvSpPr>
            <p:nvPr/>
          </p:nvSpPr>
          <p:spPr bwMode="auto">
            <a:xfrm>
              <a:off x="4614736" y="3254424"/>
              <a:ext cx="1524000" cy="1447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Oval 20"/>
            <p:cNvSpPr>
              <a:spLocks noChangeArrowheads="1"/>
            </p:cNvSpPr>
            <p:nvPr/>
          </p:nvSpPr>
          <p:spPr bwMode="auto">
            <a:xfrm>
              <a:off x="6824536" y="3864024"/>
              <a:ext cx="1524000" cy="1447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5376736" y="4854624"/>
              <a:ext cx="1524000" cy="1447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15" name="Picture 22" descr="mica_do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0936" y="3559224"/>
              <a:ext cx="609600" cy="538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3" descr="mica_do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1136" y="2644824"/>
              <a:ext cx="609600" cy="538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4" descr="mica_do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5136" y="4321224"/>
              <a:ext cx="609600" cy="538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5" descr="mica_do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7736" y="5769024"/>
              <a:ext cx="609600" cy="538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Oval 26"/>
            <p:cNvSpPr>
              <a:spLocks noChangeArrowheads="1"/>
            </p:cNvSpPr>
            <p:nvPr/>
          </p:nvSpPr>
          <p:spPr bwMode="auto">
            <a:xfrm>
              <a:off x="4309936" y="3025824"/>
              <a:ext cx="1524000" cy="1447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Oval 27"/>
            <p:cNvSpPr>
              <a:spLocks noChangeArrowheads="1"/>
            </p:cNvSpPr>
            <p:nvPr/>
          </p:nvSpPr>
          <p:spPr bwMode="auto">
            <a:xfrm>
              <a:off x="5910136" y="2111424"/>
              <a:ext cx="1524000" cy="1447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Oval 28"/>
            <p:cNvSpPr>
              <a:spLocks noChangeArrowheads="1"/>
            </p:cNvSpPr>
            <p:nvPr/>
          </p:nvSpPr>
          <p:spPr bwMode="auto">
            <a:xfrm>
              <a:off x="7434136" y="3787824"/>
              <a:ext cx="1524000" cy="1447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Oval 29"/>
            <p:cNvSpPr>
              <a:spLocks noChangeArrowheads="1"/>
            </p:cNvSpPr>
            <p:nvPr/>
          </p:nvSpPr>
          <p:spPr bwMode="auto">
            <a:xfrm>
              <a:off x="5300536" y="5388024"/>
              <a:ext cx="1524000" cy="1447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23" name="Picture 30" descr="mica_do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7736" y="6302424"/>
              <a:ext cx="609600" cy="538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31" descr="mica_do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4736" y="4321224"/>
              <a:ext cx="609600" cy="538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AutoShape 32"/>
            <p:cNvSpPr>
              <a:spLocks noChangeArrowheads="1"/>
            </p:cNvSpPr>
            <p:nvPr/>
          </p:nvSpPr>
          <p:spPr bwMode="auto">
            <a:xfrm>
              <a:off x="7119112" y="2683839"/>
              <a:ext cx="2001646" cy="1071564"/>
            </a:xfrm>
            <a:prstGeom prst="wedgeRoundRectCallout">
              <a:avLst>
                <a:gd name="adj1" fmla="val -57935"/>
                <a:gd name="adj2" fmla="val 71181"/>
                <a:gd name="adj3" fmla="val 1666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altLang="zh-CN" sz="1600" dirty="0" smtClean="0">
                  <a:ea typeface="宋体" panose="02010600030101010101" pitchFamily="2" charset="-122"/>
                </a:rPr>
                <a:t>Look For An Event With These Attributes</a:t>
              </a:r>
            </a:p>
            <a:p>
              <a:pPr algn="ctr"/>
              <a:endParaRPr lang="en-US" altLang="zh-CN" dirty="0">
                <a:ea typeface="宋体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4760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ea typeface="宋体" panose="02010600030101010101" pitchFamily="2" charset="-122"/>
              </a:rPr>
              <a:t>Energy-Latency </a:t>
            </a:r>
            <a:r>
              <a:rPr lang="en-US" altLang="zh-CN" sz="4000" dirty="0" smtClean="0">
                <a:ea typeface="宋体" panose="02010600030101010101" pitchFamily="2" charset="-122"/>
              </a:rPr>
              <a:t>Relationship</a:t>
            </a:r>
            <a:endParaRPr lang="zh-CN" altLang="en-US" sz="4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362200" y="2057400"/>
            <a:ext cx="0" cy="35052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362200" y="5562600"/>
            <a:ext cx="50292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952500" y="3390900"/>
            <a:ext cx="1631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3600" dirty="0">
                <a:ea typeface="宋体" panose="02010600030101010101" pitchFamily="2" charset="-122"/>
              </a:rPr>
              <a:t>Energy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038600" y="5715000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3600" dirty="0">
                <a:ea typeface="宋体" panose="02010600030101010101" pitchFamily="2" charset="-122"/>
              </a:rPr>
              <a:t>Latency</a:t>
            </a:r>
          </a:p>
        </p:txBody>
      </p:sp>
      <p:pic>
        <p:nvPicPr>
          <p:cNvPr id="1028" name="Picture 4" descr="http://img.taopic.com/uploads/allimg/120816/214789-120Q62154253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821" y="2585460"/>
            <a:ext cx="2543908" cy="2543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951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Broadcast </a:t>
            </a:r>
            <a:r>
              <a:rPr lang="en-US" altLang="zh-CN" sz="4000" dirty="0" smtClean="0"/>
              <a:t>in Sensor Networks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Flooding</a:t>
            </a:r>
            <a:r>
              <a:rPr lang="en-US" altLang="zh-CN" sz="2400" dirty="0"/>
              <a:t>: a high number of redundant </a:t>
            </a:r>
            <a:r>
              <a:rPr lang="en-US" altLang="zh-CN" sz="2400" dirty="0" smtClean="0"/>
              <a:t>packets</a:t>
            </a:r>
          </a:p>
          <a:p>
            <a:pPr>
              <a:spcBef>
                <a:spcPts val="24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altLang="zh-CN" sz="2400" dirty="0"/>
              <a:t>SPIN: </a:t>
            </a:r>
            <a:r>
              <a:rPr lang="en-US" altLang="zh-CN" sz="2400" dirty="0" smtClean="0"/>
              <a:t>incorporate negotiation</a:t>
            </a:r>
          </a:p>
          <a:p>
            <a:pPr>
              <a:spcBef>
                <a:spcPts val="24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Virtual Infrastructure</a:t>
            </a:r>
          </a:p>
          <a:p>
            <a:pPr>
              <a:spcBef>
                <a:spcPts val="24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Gossip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1019908" y="4211516"/>
            <a:ext cx="1063869" cy="395654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4974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Sleep Scheduling </a:t>
            </a:r>
            <a:r>
              <a:rPr lang="en-US" altLang="zh-CN" sz="4000" dirty="0" smtClean="0"/>
              <a:t>Mechanism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Active-sleep Cycle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Divide </a:t>
            </a:r>
            <a:r>
              <a:rPr lang="en-US" altLang="zh-CN" dirty="0"/>
              <a:t>time </a:t>
            </a:r>
            <a:r>
              <a:rPr lang="en-US" altLang="zh-CN" dirty="0" smtClean="0"/>
              <a:t>into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Active time: send </a:t>
            </a:r>
            <a:r>
              <a:rPr lang="en-US" altLang="zh-CN" dirty="0"/>
              <a:t>and receive </a:t>
            </a:r>
            <a:r>
              <a:rPr lang="en-US" altLang="zh-CN" dirty="0" smtClean="0"/>
              <a:t>messages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Sleep time</a:t>
            </a:r>
            <a:r>
              <a:rPr lang="en-US" altLang="zh-CN" dirty="0"/>
              <a:t>: </a:t>
            </a:r>
            <a:r>
              <a:rPr lang="en-US" altLang="zh-CN" dirty="0" smtClean="0"/>
              <a:t>radio </a:t>
            </a:r>
            <a:r>
              <a:rPr lang="en-US" altLang="zh-CN" dirty="0"/>
              <a:t>in sleep mode to save </a:t>
            </a:r>
            <a:r>
              <a:rPr lang="en-US" altLang="zh-CN" dirty="0" smtClean="0"/>
              <a:t>energy</a:t>
            </a:r>
          </a:p>
          <a:p>
            <a:pPr marL="201168" lvl="1" indent="0">
              <a:buNone/>
            </a:pP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Examples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IEEE 802.11 Power Save Mode (PSM)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>
                <a:ea typeface="宋体" panose="02010600030101010101" pitchFamily="2" charset="-122"/>
              </a:rPr>
              <a:t>S-MAC/T</a:t>
            </a:r>
            <a:r>
              <a:rPr lang="en-US" altLang="zh-CN">
                <a:ea typeface="宋体" panose="02010600030101010101" pitchFamily="2" charset="-122"/>
              </a:rPr>
              <a:t>-</a:t>
            </a:r>
            <a:r>
              <a:rPr lang="en-US" altLang="zh-CN" smtClean="0">
                <a:ea typeface="宋体" panose="02010600030101010101" pitchFamily="2" charset="-122"/>
              </a:rPr>
              <a:t>MAC</a:t>
            </a:r>
            <a:endParaRPr lang="en-US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5100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Broadcast in IEEE 802.11 PSM</a:t>
            </a:r>
            <a:endParaRPr lang="zh-CN" altLang="en-US" sz="4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110" name="Line 5"/>
          <p:cNvSpPr>
            <a:spLocks noChangeShapeType="1"/>
          </p:cNvSpPr>
          <p:nvPr/>
        </p:nvSpPr>
        <p:spPr bwMode="auto">
          <a:xfrm flipV="1">
            <a:off x="1464499" y="3066536"/>
            <a:ext cx="6582420" cy="0"/>
          </a:xfrm>
          <a:prstGeom prst="line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11" name="Group 65"/>
          <p:cNvGrpSpPr>
            <a:grpSpLocks/>
          </p:cNvGrpSpPr>
          <p:nvPr/>
        </p:nvGrpSpPr>
        <p:grpSpPr bwMode="auto">
          <a:xfrm>
            <a:off x="1847626" y="2455796"/>
            <a:ext cx="407160" cy="610740"/>
            <a:chOff x="1279" y="1440"/>
            <a:chExt cx="288" cy="432"/>
          </a:xfrm>
        </p:grpSpPr>
        <p:sp>
          <p:nvSpPr>
            <p:cNvPr id="112" name="Rectangle 14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" name="Text Box 15"/>
            <p:cNvSpPr txBox="1">
              <a:spLocks noChangeArrowheads="1"/>
            </p:cNvSpPr>
            <p:nvPr/>
          </p:nvSpPr>
          <p:spPr bwMode="auto">
            <a:xfrm>
              <a:off x="1279" y="1478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A</a:t>
              </a:r>
            </a:p>
          </p:txBody>
        </p:sp>
      </p:grpSp>
      <p:sp>
        <p:nvSpPr>
          <p:cNvPr id="114" name="Text Box 22"/>
          <p:cNvSpPr txBox="1">
            <a:spLocks noChangeArrowheads="1"/>
          </p:cNvSpPr>
          <p:nvPr/>
        </p:nvSpPr>
        <p:spPr bwMode="auto">
          <a:xfrm>
            <a:off x="718039" y="2523656"/>
            <a:ext cx="684255" cy="57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 b="1" i="1">
                <a:ea typeface="宋体" panose="02010600030101010101" pitchFamily="2" charset="-122"/>
              </a:rPr>
              <a:t>N1</a:t>
            </a:r>
          </a:p>
        </p:txBody>
      </p:sp>
      <p:sp>
        <p:nvSpPr>
          <p:cNvPr id="115" name="Line 25"/>
          <p:cNvSpPr>
            <a:spLocks noChangeShapeType="1"/>
          </p:cNvSpPr>
          <p:nvPr/>
        </p:nvSpPr>
        <p:spPr bwMode="auto">
          <a:xfrm flipV="1">
            <a:off x="1464499" y="4084436"/>
            <a:ext cx="6582420" cy="0"/>
          </a:xfrm>
          <a:prstGeom prst="line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6" name="Text Box 37"/>
          <p:cNvSpPr txBox="1">
            <a:spLocks noChangeArrowheads="1"/>
          </p:cNvSpPr>
          <p:nvPr/>
        </p:nvSpPr>
        <p:spPr bwMode="auto">
          <a:xfrm>
            <a:off x="718039" y="3541556"/>
            <a:ext cx="684255" cy="57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 b="1" i="1">
                <a:ea typeface="宋体" panose="02010600030101010101" pitchFamily="2" charset="-122"/>
              </a:rPr>
              <a:t>N2</a:t>
            </a:r>
          </a:p>
        </p:txBody>
      </p:sp>
      <p:sp>
        <p:nvSpPr>
          <p:cNvPr id="117" name="Line 39"/>
          <p:cNvSpPr>
            <a:spLocks noChangeShapeType="1"/>
          </p:cNvSpPr>
          <p:nvPr/>
        </p:nvSpPr>
        <p:spPr bwMode="auto">
          <a:xfrm flipV="1">
            <a:off x="1464499" y="5102336"/>
            <a:ext cx="6582420" cy="0"/>
          </a:xfrm>
          <a:prstGeom prst="line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8" name="Text Box 51"/>
          <p:cNvSpPr txBox="1">
            <a:spLocks noChangeArrowheads="1"/>
          </p:cNvSpPr>
          <p:nvPr/>
        </p:nvSpPr>
        <p:spPr bwMode="auto">
          <a:xfrm>
            <a:off x="718039" y="4559456"/>
            <a:ext cx="684255" cy="57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 b="1" i="1">
                <a:ea typeface="宋体" panose="02010600030101010101" pitchFamily="2" charset="-122"/>
              </a:rPr>
              <a:t>N3</a:t>
            </a:r>
          </a:p>
        </p:txBody>
      </p:sp>
      <p:grpSp>
        <p:nvGrpSpPr>
          <p:cNvPr id="119" name="Group 156"/>
          <p:cNvGrpSpPr>
            <a:grpSpLocks/>
          </p:cNvGrpSpPr>
          <p:nvPr/>
        </p:nvGrpSpPr>
        <p:grpSpPr bwMode="auto">
          <a:xfrm>
            <a:off x="1275057" y="5238056"/>
            <a:ext cx="1802532" cy="810079"/>
            <a:chOff x="874" y="3408"/>
            <a:chExt cx="1275" cy="573"/>
          </a:xfrm>
        </p:grpSpPr>
        <p:sp>
          <p:nvSpPr>
            <p:cNvPr id="120" name="Line 52"/>
            <p:cNvSpPr>
              <a:spLocks noChangeShapeType="1"/>
            </p:cNvSpPr>
            <p:nvPr/>
          </p:nvSpPr>
          <p:spPr bwMode="auto">
            <a:xfrm>
              <a:off x="1152" y="3408"/>
              <a:ext cx="0" cy="28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1" name="Line 53"/>
            <p:cNvSpPr>
              <a:spLocks noChangeShapeType="1"/>
            </p:cNvSpPr>
            <p:nvPr/>
          </p:nvSpPr>
          <p:spPr bwMode="auto">
            <a:xfrm>
              <a:off x="1728" y="3408"/>
              <a:ext cx="0" cy="28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2" name="Line 60"/>
            <p:cNvSpPr>
              <a:spLocks noChangeShapeType="1"/>
            </p:cNvSpPr>
            <p:nvPr/>
          </p:nvSpPr>
          <p:spPr bwMode="auto">
            <a:xfrm flipH="1">
              <a:off x="1152" y="3552"/>
              <a:ext cx="57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" name="Text Box 61"/>
            <p:cNvSpPr txBox="1">
              <a:spLocks noChangeArrowheads="1"/>
            </p:cNvSpPr>
            <p:nvPr/>
          </p:nvSpPr>
          <p:spPr bwMode="auto">
            <a:xfrm>
              <a:off x="874" y="3698"/>
              <a:ext cx="1275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000" b="1" dirty="0" smtClean="0">
                  <a:solidFill>
                    <a:srgbClr val="7030A0"/>
                  </a:solidFill>
                  <a:ea typeface="宋体" panose="02010600030101010101" pitchFamily="2" charset="-122"/>
                </a:rPr>
                <a:t>ATIM window</a:t>
              </a:r>
              <a:endParaRPr lang="en-US" altLang="zh-CN" sz="2000" b="1" dirty="0">
                <a:solidFill>
                  <a:srgbClr val="7030A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124" name="Group 158"/>
          <p:cNvGrpSpPr>
            <a:grpSpLocks/>
          </p:cNvGrpSpPr>
          <p:nvPr/>
        </p:nvGrpSpPr>
        <p:grpSpPr bwMode="auto">
          <a:xfrm>
            <a:off x="1668079" y="1845057"/>
            <a:ext cx="2646540" cy="585293"/>
            <a:chOff x="1152" y="1008"/>
            <a:chExt cx="1872" cy="414"/>
          </a:xfrm>
        </p:grpSpPr>
        <p:sp>
          <p:nvSpPr>
            <p:cNvPr id="125" name="Line 54"/>
            <p:cNvSpPr>
              <a:spLocks noChangeShapeType="1"/>
            </p:cNvSpPr>
            <p:nvPr/>
          </p:nvSpPr>
          <p:spPr bwMode="auto">
            <a:xfrm>
              <a:off x="3024" y="1056"/>
              <a:ext cx="0" cy="28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6" name="Text Box 55"/>
            <p:cNvSpPr txBox="1">
              <a:spLocks noChangeArrowheads="1"/>
            </p:cNvSpPr>
            <p:nvPr/>
          </p:nvSpPr>
          <p:spPr bwMode="auto">
            <a:xfrm>
              <a:off x="1824" y="1008"/>
              <a:ext cx="421" cy="4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32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BI</a:t>
              </a:r>
            </a:p>
          </p:txBody>
        </p:sp>
        <p:sp>
          <p:nvSpPr>
            <p:cNvPr id="127" name="Line 56"/>
            <p:cNvSpPr>
              <a:spLocks noChangeShapeType="1"/>
            </p:cNvSpPr>
            <p:nvPr/>
          </p:nvSpPr>
          <p:spPr bwMode="auto">
            <a:xfrm>
              <a:off x="1152" y="1200"/>
              <a:ext cx="72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8" name="Line 57"/>
            <p:cNvSpPr>
              <a:spLocks noChangeShapeType="1"/>
            </p:cNvSpPr>
            <p:nvPr/>
          </p:nvSpPr>
          <p:spPr bwMode="auto">
            <a:xfrm flipH="1">
              <a:off x="2160" y="1200"/>
              <a:ext cx="86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9" name="Line 62"/>
            <p:cNvSpPr>
              <a:spLocks noChangeShapeType="1"/>
            </p:cNvSpPr>
            <p:nvPr/>
          </p:nvSpPr>
          <p:spPr bwMode="auto">
            <a:xfrm>
              <a:off x="1152" y="1056"/>
              <a:ext cx="0" cy="28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30" name="Group 89"/>
          <p:cNvGrpSpPr>
            <a:grpSpLocks/>
          </p:cNvGrpSpPr>
          <p:nvPr/>
        </p:nvGrpSpPr>
        <p:grpSpPr bwMode="auto">
          <a:xfrm>
            <a:off x="1668079" y="2455796"/>
            <a:ext cx="814320" cy="610740"/>
            <a:chOff x="1152" y="1440"/>
            <a:chExt cx="576" cy="432"/>
          </a:xfrm>
        </p:grpSpPr>
        <p:sp>
          <p:nvSpPr>
            <p:cNvPr id="131" name="Line 11"/>
            <p:cNvSpPr>
              <a:spLocks noChangeShapeType="1"/>
            </p:cNvSpPr>
            <p:nvPr/>
          </p:nvSpPr>
          <p:spPr bwMode="auto">
            <a:xfrm flipV="1">
              <a:off x="1728" y="1440"/>
              <a:ext cx="0" cy="432"/>
            </a:xfrm>
            <a:prstGeom prst="line">
              <a:avLst/>
            </a:prstGeom>
            <a:noFill/>
            <a:ln w="57150" cap="rnd">
              <a:solidFill>
                <a:schemeClr val="tx2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2" name="Line 63"/>
            <p:cNvSpPr>
              <a:spLocks noChangeShapeType="1"/>
            </p:cNvSpPr>
            <p:nvPr/>
          </p:nvSpPr>
          <p:spPr bwMode="auto">
            <a:xfrm>
              <a:off x="1152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3" name="Line 64"/>
            <p:cNvSpPr>
              <a:spLocks noChangeShapeType="1"/>
            </p:cNvSpPr>
            <p:nvPr/>
          </p:nvSpPr>
          <p:spPr bwMode="auto">
            <a:xfrm flipH="1">
              <a:off x="1152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34" name="Group 66"/>
          <p:cNvGrpSpPr>
            <a:grpSpLocks/>
          </p:cNvGrpSpPr>
          <p:nvPr/>
        </p:nvGrpSpPr>
        <p:grpSpPr bwMode="auto">
          <a:xfrm>
            <a:off x="2806148" y="2455796"/>
            <a:ext cx="407160" cy="610740"/>
            <a:chOff x="1285" y="1440"/>
            <a:chExt cx="288" cy="432"/>
          </a:xfrm>
        </p:grpSpPr>
        <p:sp>
          <p:nvSpPr>
            <p:cNvPr id="135" name="Rectangle 67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6" name="Text Box 68"/>
            <p:cNvSpPr txBox="1">
              <a:spLocks noChangeArrowheads="1"/>
            </p:cNvSpPr>
            <p:nvPr/>
          </p:nvSpPr>
          <p:spPr bwMode="auto">
            <a:xfrm>
              <a:off x="1285" y="1478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D</a:t>
              </a:r>
            </a:p>
          </p:txBody>
        </p:sp>
      </p:grpSp>
      <p:grpSp>
        <p:nvGrpSpPr>
          <p:cNvPr id="137" name="Group 69"/>
          <p:cNvGrpSpPr>
            <a:grpSpLocks/>
          </p:cNvGrpSpPr>
          <p:nvPr/>
        </p:nvGrpSpPr>
        <p:grpSpPr bwMode="auto">
          <a:xfrm>
            <a:off x="4348549" y="3473696"/>
            <a:ext cx="407160" cy="610740"/>
            <a:chOff x="1272" y="1440"/>
            <a:chExt cx="288" cy="432"/>
          </a:xfrm>
        </p:grpSpPr>
        <p:sp>
          <p:nvSpPr>
            <p:cNvPr id="138" name="Rectangle 70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" name="Text Box 71"/>
            <p:cNvSpPr txBox="1">
              <a:spLocks noChangeArrowheads="1"/>
            </p:cNvSpPr>
            <p:nvPr/>
          </p:nvSpPr>
          <p:spPr bwMode="auto">
            <a:xfrm>
              <a:off x="1272" y="1489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A</a:t>
              </a:r>
            </a:p>
          </p:txBody>
        </p:sp>
      </p:grpSp>
      <p:grpSp>
        <p:nvGrpSpPr>
          <p:cNvPr id="140" name="Group 72"/>
          <p:cNvGrpSpPr>
            <a:grpSpLocks/>
          </p:cNvGrpSpPr>
          <p:nvPr/>
        </p:nvGrpSpPr>
        <p:grpSpPr bwMode="auto">
          <a:xfrm>
            <a:off x="5909329" y="3473696"/>
            <a:ext cx="407160" cy="610740"/>
            <a:chOff x="1272" y="1440"/>
            <a:chExt cx="288" cy="432"/>
          </a:xfrm>
        </p:grpSpPr>
        <p:sp>
          <p:nvSpPr>
            <p:cNvPr id="141" name="Rectangle 73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" name="Text Box 74"/>
            <p:cNvSpPr txBox="1">
              <a:spLocks noChangeArrowheads="1"/>
            </p:cNvSpPr>
            <p:nvPr/>
          </p:nvSpPr>
          <p:spPr bwMode="auto">
            <a:xfrm>
              <a:off x="1272" y="1488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D</a:t>
              </a:r>
            </a:p>
          </p:txBody>
        </p:sp>
      </p:grpSp>
      <p:grpSp>
        <p:nvGrpSpPr>
          <p:cNvPr id="143" name="Group 75"/>
          <p:cNvGrpSpPr>
            <a:grpSpLocks/>
          </p:cNvGrpSpPr>
          <p:nvPr/>
        </p:nvGrpSpPr>
        <p:grpSpPr bwMode="auto">
          <a:xfrm>
            <a:off x="4687849" y="4491596"/>
            <a:ext cx="407160" cy="610740"/>
            <a:chOff x="1272" y="1440"/>
            <a:chExt cx="288" cy="432"/>
          </a:xfrm>
        </p:grpSpPr>
        <p:sp>
          <p:nvSpPr>
            <p:cNvPr id="144" name="Rectangle 76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5" name="Text Box 77"/>
            <p:cNvSpPr txBox="1">
              <a:spLocks noChangeArrowheads="1"/>
            </p:cNvSpPr>
            <p:nvPr/>
          </p:nvSpPr>
          <p:spPr bwMode="auto">
            <a:xfrm>
              <a:off x="1272" y="1477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A</a:t>
              </a:r>
            </a:p>
          </p:txBody>
        </p:sp>
      </p:grpSp>
      <p:grpSp>
        <p:nvGrpSpPr>
          <p:cNvPr id="146" name="Group 78"/>
          <p:cNvGrpSpPr>
            <a:grpSpLocks/>
          </p:cNvGrpSpPr>
          <p:nvPr/>
        </p:nvGrpSpPr>
        <p:grpSpPr bwMode="auto">
          <a:xfrm>
            <a:off x="5366449" y="4491596"/>
            <a:ext cx="407160" cy="610740"/>
            <a:chOff x="1272" y="1440"/>
            <a:chExt cx="288" cy="432"/>
          </a:xfrm>
        </p:grpSpPr>
        <p:sp>
          <p:nvSpPr>
            <p:cNvPr id="147" name="Rectangle 79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8" name="Text Box 80"/>
            <p:cNvSpPr txBox="1">
              <a:spLocks noChangeArrowheads="1"/>
            </p:cNvSpPr>
            <p:nvPr/>
          </p:nvSpPr>
          <p:spPr bwMode="auto">
            <a:xfrm>
              <a:off x="1272" y="1477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D</a:t>
              </a:r>
            </a:p>
          </p:txBody>
        </p:sp>
      </p:grpSp>
      <p:grpSp>
        <p:nvGrpSpPr>
          <p:cNvPr id="149" name="Group 94"/>
          <p:cNvGrpSpPr>
            <a:grpSpLocks/>
          </p:cNvGrpSpPr>
          <p:nvPr/>
        </p:nvGrpSpPr>
        <p:grpSpPr bwMode="auto">
          <a:xfrm>
            <a:off x="2482399" y="2455796"/>
            <a:ext cx="1832220" cy="610740"/>
            <a:chOff x="1728" y="1440"/>
            <a:chExt cx="1296" cy="432"/>
          </a:xfrm>
        </p:grpSpPr>
        <p:sp>
          <p:nvSpPr>
            <p:cNvPr id="150" name="Line 81"/>
            <p:cNvSpPr>
              <a:spLocks noChangeShapeType="1"/>
            </p:cNvSpPr>
            <p:nvPr/>
          </p:nvSpPr>
          <p:spPr bwMode="auto">
            <a:xfrm flipH="1">
              <a:off x="1728" y="1440"/>
              <a:ext cx="129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1" name="Line 82"/>
            <p:cNvSpPr>
              <a:spLocks noChangeShapeType="1"/>
            </p:cNvSpPr>
            <p:nvPr/>
          </p:nvSpPr>
          <p:spPr bwMode="auto">
            <a:xfrm>
              <a:off x="302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52" name="Group 90"/>
          <p:cNvGrpSpPr>
            <a:grpSpLocks/>
          </p:cNvGrpSpPr>
          <p:nvPr/>
        </p:nvGrpSpPr>
        <p:grpSpPr bwMode="auto">
          <a:xfrm>
            <a:off x="1668079" y="3473696"/>
            <a:ext cx="814320" cy="610740"/>
            <a:chOff x="1152" y="1440"/>
            <a:chExt cx="576" cy="432"/>
          </a:xfrm>
        </p:grpSpPr>
        <p:sp>
          <p:nvSpPr>
            <p:cNvPr id="153" name="Line 91"/>
            <p:cNvSpPr>
              <a:spLocks noChangeShapeType="1"/>
            </p:cNvSpPr>
            <p:nvPr/>
          </p:nvSpPr>
          <p:spPr bwMode="auto">
            <a:xfrm flipV="1">
              <a:off x="1728" y="1440"/>
              <a:ext cx="0" cy="432"/>
            </a:xfrm>
            <a:prstGeom prst="line">
              <a:avLst/>
            </a:prstGeom>
            <a:noFill/>
            <a:ln w="57150" cap="rnd">
              <a:solidFill>
                <a:schemeClr val="tx2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4" name="Line 92"/>
            <p:cNvSpPr>
              <a:spLocks noChangeShapeType="1"/>
            </p:cNvSpPr>
            <p:nvPr/>
          </p:nvSpPr>
          <p:spPr bwMode="auto">
            <a:xfrm>
              <a:off x="1152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5" name="Line 93"/>
            <p:cNvSpPr>
              <a:spLocks noChangeShapeType="1"/>
            </p:cNvSpPr>
            <p:nvPr/>
          </p:nvSpPr>
          <p:spPr bwMode="auto">
            <a:xfrm flipH="1">
              <a:off x="1152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56" name="Group 95"/>
          <p:cNvGrpSpPr>
            <a:grpSpLocks/>
          </p:cNvGrpSpPr>
          <p:nvPr/>
        </p:nvGrpSpPr>
        <p:grpSpPr bwMode="auto">
          <a:xfrm>
            <a:off x="4314619" y="2455796"/>
            <a:ext cx="814320" cy="610740"/>
            <a:chOff x="1152" y="1440"/>
            <a:chExt cx="576" cy="432"/>
          </a:xfrm>
        </p:grpSpPr>
        <p:sp>
          <p:nvSpPr>
            <p:cNvPr id="157" name="Line 96"/>
            <p:cNvSpPr>
              <a:spLocks noChangeShapeType="1"/>
            </p:cNvSpPr>
            <p:nvPr/>
          </p:nvSpPr>
          <p:spPr bwMode="auto">
            <a:xfrm flipV="1">
              <a:off x="1728" y="1440"/>
              <a:ext cx="0" cy="432"/>
            </a:xfrm>
            <a:prstGeom prst="line">
              <a:avLst/>
            </a:prstGeom>
            <a:noFill/>
            <a:ln w="57150" cap="rnd">
              <a:solidFill>
                <a:schemeClr val="tx2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8" name="Line 97"/>
            <p:cNvSpPr>
              <a:spLocks noChangeShapeType="1"/>
            </p:cNvSpPr>
            <p:nvPr/>
          </p:nvSpPr>
          <p:spPr bwMode="auto">
            <a:xfrm>
              <a:off x="1152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9" name="Line 98"/>
            <p:cNvSpPr>
              <a:spLocks noChangeShapeType="1"/>
            </p:cNvSpPr>
            <p:nvPr/>
          </p:nvSpPr>
          <p:spPr bwMode="auto">
            <a:xfrm flipH="1">
              <a:off x="1152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60" name="Group 99"/>
          <p:cNvGrpSpPr>
            <a:grpSpLocks/>
          </p:cNvGrpSpPr>
          <p:nvPr/>
        </p:nvGrpSpPr>
        <p:grpSpPr bwMode="auto">
          <a:xfrm>
            <a:off x="5128939" y="2455796"/>
            <a:ext cx="1832220" cy="610740"/>
            <a:chOff x="1728" y="1440"/>
            <a:chExt cx="1296" cy="432"/>
          </a:xfrm>
        </p:grpSpPr>
        <p:sp>
          <p:nvSpPr>
            <p:cNvPr id="161" name="Line 100"/>
            <p:cNvSpPr>
              <a:spLocks noChangeShapeType="1"/>
            </p:cNvSpPr>
            <p:nvPr/>
          </p:nvSpPr>
          <p:spPr bwMode="auto">
            <a:xfrm flipH="1">
              <a:off x="1728" y="1440"/>
              <a:ext cx="129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2" name="Line 101"/>
            <p:cNvSpPr>
              <a:spLocks noChangeShapeType="1"/>
            </p:cNvSpPr>
            <p:nvPr/>
          </p:nvSpPr>
          <p:spPr bwMode="auto">
            <a:xfrm>
              <a:off x="302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63" name="Group 103"/>
          <p:cNvGrpSpPr>
            <a:grpSpLocks/>
          </p:cNvGrpSpPr>
          <p:nvPr/>
        </p:nvGrpSpPr>
        <p:grpSpPr bwMode="auto">
          <a:xfrm>
            <a:off x="6961159" y="2455796"/>
            <a:ext cx="814320" cy="610740"/>
            <a:chOff x="4944" y="1440"/>
            <a:chExt cx="576" cy="432"/>
          </a:xfrm>
        </p:grpSpPr>
        <p:sp>
          <p:nvSpPr>
            <p:cNvPr id="164" name="Line 86"/>
            <p:cNvSpPr>
              <a:spLocks noChangeShapeType="1"/>
            </p:cNvSpPr>
            <p:nvPr/>
          </p:nvSpPr>
          <p:spPr bwMode="auto">
            <a:xfrm>
              <a:off x="5520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5" name="Line 87"/>
            <p:cNvSpPr>
              <a:spLocks noChangeShapeType="1"/>
            </p:cNvSpPr>
            <p:nvPr/>
          </p:nvSpPr>
          <p:spPr bwMode="auto">
            <a:xfrm flipH="1">
              <a:off x="4944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6" name="Line 102"/>
            <p:cNvSpPr>
              <a:spLocks noChangeShapeType="1"/>
            </p:cNvSpPr>
            <p:nvPr/>
          </p:nvSpPr>
          <p:spPr bwMode="auto">
            <a:xfrm>
              <a:off x="494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67" name="Group 104"/>
          <p:cNvGrpSpPr>
            <a:grpSpLocks/>
          </p:cNvGrpSpPr>
          <p:nvPr/>
        </p:nvGrpSpPr>
        <p:grpSpPr bwMode="auto">
          <a:xfrm>
            <a:off x="2482399" y="3473696"/>
            <a:ext cx="1832220" cy="610740"/>
            <a:chOff x="1728" y="1440"/>
            <a:chExt cx="1296" cy="432"/>
          </a:xfrm>
        </p:grpSpPr>
        <p:sp>
          <p:nvSpPr>
            <p:cNvPr id="168" name="Line 105"/>
            <p:cNvSpPr>
              <a:spLocks noChangeShapeType="1"/>
            </p:cNvSpPr>
            <p:nvPr/>
          </p:nvSpPr>
          <p:spPr bwMode="auto">
            <a:xfrm flipH="1">
              <a:off x="1728" y="1440"/>
              <a:ext cx="129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9" name="Line 106"/>
            <p:cNvSpPr>
              <a:spLocks noChangeShapeType="1"/>
            </p:cNvSpPr>
            <p:nvPr/>
          </p:nvSpPr>
          <p:spPr bwMode="auto">
            <a:xfrm>
              <a:off x="302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70" name="Group 107"/>
          <p:cNvGrpSpPr>
            <a:grpSpLocks/>
          </p:cNvGrpSpPr>
          <p:nvPr/>
        </p:nvGrpSpPr>
        <p:grpSpPr bwMode="auto">
          <a:xfrm>
            <a:off x="4314619" y="3473696"/>
            <a:ext cx="814320" cy="610740"/>
            <a:chOff x="1152" y="1440"/>
            <a:chExt cx="576" cy="432"/>
          </a:xfrm>
        </p:grpSpPr>
        <p:sp>
          <p:nvSpPr>
            <p:cNvPr id="171" name="Line 108"/>
            <p:cNvSpPr>
              <a:spLocks noChangeShapeType="1"/>
            </p:cNvSpPr>
            <p:nvPr/>
          </p:nvSpPr>
          <p:spPr bwMode="auto">
            <a:xfrm flipV="1">
              <a:off x="1728" y="1440"/>
              <a:ext cx="0" cy="432"/>
            </a:xfrm>
            <a:prstGeom prst="line">
              <a:avLst/>
            </a:prstGeom>
            <a:noFill/>
            <a:ln w="57150" cap="rnd">
              <a:solidFill>
                <a:schemeClr val="tx2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2" name="Line 109"/>
            <p:cNvSpPr>
              <a:spLocks noChangeShapeType="1"/>
            </p:cNvSpPr>
            <p:nvPr/>
          </p:nvSpPr>
          <p:spPr bwMode="auto">
            <a:xfrm>
              <a:off x="1152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3" name="Line 110"/>
            <p:cNvSpPr>
              <a:spLocks noChangeShapeType="1"/>
            </p:cNvSpPr>
            <p:nvPr/>
          </p:nvSpPr>
          <p:spPr bwMode="auto">
            <a:xfrm flipH="1">
              <a:off x="1152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74" name="Group 111"/>
          <p:cNvGrpSpPr>
            <a:grpSpLocks/>
          </p:cNvGrpSpPr>
          <p:nvPr/>
        </p:nvGrpSpPr>
        <p:grpSpPr bwMode="auto">
          <a:xfrm>
            <a:off x="6961159" y="3473696"/>
            <a:ext cx="814320" cy="610740"/>
            <a:chOff x="4944" y="1440"/>
            <a:chExt cx="576" cy="432"/>
          </a:xfrm>
        </p:grpSpPr>
        <p:sp>
          <p:nvSpPr>
            <p:cNvPr id="175" name="Line 112"/>
            <p:cNvSpPr>
              <a:spLocks noChangeShapeType="1"/>
            </p:cNvSpPr>
            <p:nvPr/>
          </p:nvSpPr>
          <p:spPr bwMode="auto">
            <a:xfrm>
              <a:off x="5520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6" name="Line 113"/>
            <p:cNvSpPr>
              <a:spLocks noChangeShapeType="1"/>
            </p:cNvSpPr>
            <p:nvPr/>
          </p:nvSpPr>
          <p:spPr bwMode="auto">
            <a:xfrm flipH="1">
              <a:off x="4944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7" name="Line 114"/>
            <p:cNvSpPr>
              <a:spLocks noChangeShapeType="1"/>
            </p:cNvSpPr>
            <p:nvPr/>
          </p:nvSpPr>
          <p:spPr bwMode="auto">
            <a:xfrm>
              <a:off x="494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78" name="Group 115"/>
          <p:cNvGrpSpPr>
            <a:grpSpLocks/>
          </p:cNvGrpSpPr>
          <p:nvPr/>
        </p:nvGrpSpPr>
        <p:grpSpPr bwMode="auto">
          <a:xfrm>
            <a:off x="5128939" y="3473696"/>
            <a:ext cx="1832220" cy="610740"/>
            <a:chOff x="1728" y="1440"/>
            <a:chExt cx="1296" cy="432"/>
          </a:xfrm>
        </p:grpSpPr>
        <p:sp>
          <p:nvSpPr>
            <p:cNvPr id="179" name="Line 116"/>
            <p:cNvSpPr>
              <a:spLocks noChangeShapeType="1"/>
            </p:cNvSpPr>
            <p:nvPr/>
          </p:nvSpPr>
          <p:spPr bwMode="auto">
            <a:xfrm flipH="1">
              <a:off x="1728" y="1440"/>
              <a:ext cx="129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0" name="Line 117"/>
            <p:cNvSpPr>
              <a:spLocks noChangeShapeType="1"/>
            </p:cNvSpPr>
            <p:nvPr/>
          </p:nvSpPr>
          <p:spPr bwMode="auto">
            <a:xfrm>
              <a:off x="302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81" name="Group 118"/>
          <p:cNvGrpSpPr>
            <a:grpSpLocks/>
          </p:cNvGrpSpPr>
          <p:nvPr/>
        </p:nvGrpSpPr>
        <p:grpSpPr bwMode="auto">
          <a:xfrm>
            <a:off x="1668079" y="4491596"/>
            <a:ext cx="814320" cy="610740"/>
            <a:chOff x="1152" y="1440"/>
            <a:chExt cx="576" cy="432"/>
          </a:xfrm>
        </p:grpSpPr>
        <p:sp>
          <p:nvSpPr>
            <p:cNvPr id="182" name="Line 119"/>
            <p:cNvSpPr>
              <a:spLocks noChangeShapeType="1"/>
            </p:cNvSpPr>
            <p:nvPr/>
          </p:nvSpPr>
          <p:spPr bwMode="auto">
            <a:xfrm flipV="1">
              <a:off x="1728" y="1440"/>
              <a:ext cx="0" cy="432"/>
            </a:xfrm>
            <a:prstGeom prst="line">
              <a:avLst/>
            </a:prstGeom>
            <a:noFill/>
            <a:ln w="57150" cap="rnd">
              <a:solidFill>
                <a:schemeClr val="tx2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3" name="Line 120"/>
            <p:cNvSpPr>
              <a:spLocks noChangeShapeType="1"/>
            </p:cNvSpPr>
            <p:nvPr/>
          </p:nvSpPr>
          <p:spPr bwMode="auto">
            <a:xfrm>
              <a:off x="1152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4" name="Line 121"/>
            <p:cNvSpPr>
              <a:spLocks noChangeShapeType="1"/>
            </p:cNvSpPr>
            <p:nvPr/>
          </p:nvSpPr>
          <p:spPr bwMode="auto">
            <a:xfrm flipH="1">
              <a:off x="1152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85" name="Group 122"/>
          <p:cNvGrpSpPr>
            <a:grpSpLocks/>
          </p:cNvGrpSpPr>
          <p:nvPr/>
        </p:nvGrpSpPr>
        <p:grpSpPr bwMode="auto">
          <a:xfrm>
            <a:off x="2482399" y="4491596"/>
            <a:ext cx="1832220" cy="610740"/>
            <a:chOff x="1728" y="1440"/>
            <a:chExt cx="1296" cy="432"/>
          </a:xfrm>
        </p:grpSpPr>
        <p:sp>
          <p:nvSpPr>
            <p:cNvPr id="186" name="Line 123"/>
            <p:cNvSpPr>
              <a:spLocks noChangeShapeType="1"/>
            </p:cNvSpPr>
            <p:nvPr/>
          </p:nvSpPr>
          <p:spPr bwMode="auto">
            <a:xfrm flipH="1">
              <a:off x="1728" y="1440"/>
              <a:ext cx="129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7" name="Line 124"/>
            <p:cNvSpPr>
              <a:spLocks noChangeShapeType="1"/>
            </p:cNvSpPr>
            <p:nvPr/>
          </p:nvSpPr>
          <p:spPr bwMode="auto">
            <a:xfrm>
              <a:off x="302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88" name="Group 125"/>
          <p:cNvGrpSpPr>
            <a:grpSpLocks/>
          </p:cNvGrpSpPr>
          <p:nvPr/>
        </p:nvGrpSpPr>
        <p:grpSpPr bwMode="auto">
          <a:xfrm>
            <a:off x="4314619" y="4491596"/>
            <a:ext cx="814320" cy="610740"/>
            <a:chOff x="1152" y="1440"/>
            <a:chExt cx="576" cy="432"/>
          </a:xfrm>
        </p:grpSpPr>
        <p:sp>
          <p:nvSpPr>
            <p:cNvPr id="189" name="Line 126"/>
            <p:cNvSpPr>
              <a:spLocks noChangeShapeType="1"/>
            </p:cNvSpPr>
            <p:nvPr/>
          </p:nvSpPr>
          <p:spPr bwMode="auto">
            <a:xfrm flipV="1">
              <a:off x="1728" y="1440"/>
              <a:ext cx="0" cy="432"/>
            </a:xfrm>
            <a:prstGeom prst="line">
              <a:avLst/>
            </a:prstGeom>
            <a:noFill/>
            <a:ln w="57150" cap="rnd">
              <a:solidFill>
                <a:schemeClr val="tx2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0" name="Line 127"/>
            <p:cNvSpPr>
              <a:spLocks noChangeShapeType="1"/>
            </p:cNvSpPr>
            <p:nvPr/>
          </p:nvSpPr>
          <p:spPr bwMode="auto">
            <a:xfrm>
              <a:off x="1152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1" name="Line 128"/>
            <p:cNvSpPr>
              <a:spLocks noChangeShapeType="1"/>
            </p:cNvSpPr>
            <p:nvPr/>
          </p:nvSpPr>
          <p:spPr bwMode="auto">
            <a:xfrm flipH="1">
              <a:off x="1152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92" name="Group 129"/>
          <p:cNvGrpSpPr>
            <a:grpSpLocks/>
          </p:cNvGrpSpPr>
          <p:nvPr/>
        </p:nvGrpSpPr>
        <p:grpSpPr bwMode="auto">
          <a:xfrm>
            <a:off x="5128939" y="4491596"/>
            <a:ext cx="1832220" cy="610740"/>
            <a:chOff x="1728" y="1440"/>
            <a:chExt cx="1296" cy="432"/>
          </a:xfrm>
        </p:grpSpPr>
        <p:sp>
          <p:nvSpPr>
            <p:cNvPr id="193" name="Line 130"/>
            <p:cNvSpPr>
              <a:spLocks noChangeShapeType="1"/>
            </p:cNvSpPr>
            <p:nvPr/>
          </p:nvSpPr>
          <p:spPr bwMode="auto">
            <a:xfrm flipH="1">
              <a:off x="1728" y="1440"/>
              <a:ext cx="129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" name="Line 131"/>
            <p:cNvSpPr>
              <a:spLocks noChangeShapeType="1"/>
            </p:cNvSpPr>
            <p:nvPr/>
          </p:nvSpPr>
          <p:spPr bwMode="auto">
            <a:xfrm>
              <a:off x="302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95" name="Group 132"/>
          <p:cNvGrpSpPr>
            <a:grpSpLocks/>
          </p:cNvGrpSpPr>
          <p:nvPr/>
        </p:nvGrpSpPr>
        <p:grpSpPr bwMode="auto">
          <a:xfrm>
            <a:off x="6961159" y="4491596"/>
            <a:ext cx="814320" cy="610740"/>
            <a:chOff x="4944" y="1440"/>
            <a:chExt cx="576" cy="432"/>
          </a:xfrm>
        </p:grpSpPr>
        <p:sp>
          <p:nvSpPr>
            <p:cNvPr id="196" name="Line 133"/>
            <p:cNvSpPr>
              <a:spLocks noChangeShapeType="1"/>
            </p:cNvSpPr>
            <p:nvPr/>
          </p:nvSpPr>
          <p:spPr bwMode="auto">
            <a:xfrm>
              <a:off x="5520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7" name="Line 134"/>
            <p:cNvSpPr>
              <a:spLocks noChangeShapeType="1"/>
            </p:cNvSpPr>
            <p:nvPr/>
          </p:nvSpPr>
          <p:spPr bwMode="auto">
            <a:xfrm flipH="1">
              <a:off x="4944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8" name="Line 135"/>
            <p:cNvSpPr>
              <a:spLocks noChangeShapeType="1"/>
            </p:cNvSpPr>
            <p:nvPr/>
          </p:nvSpPr>
          <p:spPr bwMode="auto">
            <a:xfrm>
              <a:off x="494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99" name="Group 159"/>
          <p:cNvGrpSpPr>
            <a:grpSpLocks/>
          </p:cNvGrpSpPr>
          <p:nvPr/>
        </p:nvGrpSpPr>
        <p:grpSpPr bwMode="auto">
          <a:xfrm>
            <a:off x="4314619" y="1845057"/>
            <a:ext cx="2646540" cy="585293"/>
            <a:chOff x="3024" y="1008"/>
            <a:chExt cx="1872" cy="414"/>
          </a:xfrm>
        </p:grpSpPr>
        <p:sp>
          <p:nvSpPr>
            <p:cNvPr id="200" name="Line 136"/>
            <p:cNvSpPr>
              <a:spLocks noChangeShapeType="1"/>
            </p:cNvSpPr>
            <p:nvPr/>
          </p:nvSpPr>
          <p:spPr bwMode="auto">
            <a:xfrm>
              <a:off x="3024" y="1200"/>
              <a:ext cx="72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1" name="Line 137"/>
            <p:cNvSpPr>
              <a:spLocks noChangeShapeType="1"/>
            </p:cNvSpPr>
            <p:nvPr/>
          </p:nvSpPr>
          <p:spPr bwMode="auto">
            <a:xfrm>
              <a:off x="4896" y="1056"/>
              <a:ext cx="0" cy="28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2" name="Line 138"/>
            <p:cNvSpPr>
              <a:spLocks noChangeShapeType="1"/>
            </p:cNvSpPr>
            <p:nvPr/>
          </p:nvSpPr>
          <p:spPr bwMode="auto">
            <a:xfrm flipH="1">
              <a:off x="4032" y="1200"/>
              <a:ext cx="86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3" name="Text Box 139"/>
            <p:cNvSpPr txBox="1">
              <a:spLocks noChangeArrowheads="1"/>
            </p:cNvSpPr>
            <p:nvPr/>
          </p:nvSpPr>
          <p:spPr bwMode="auto">
            <a:xfrm>
              <a:off x="3696" y="1008"/>
              <a:ext cx="421" cy="4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32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BI</a:t>
              </a:r>
            </a:p>
          </p:txBody>
        </p:sp>
      </p:grpSp>
      <p:grpSp>
        <p:nvGrpSpPr>
          <p:cNvPr id="204" name="Group 157"/>
          <p:cNvGrpSpPr>
            <a:grpSpLocks/>
          </p:cNvGrpSpPr>
          <p:nvPr/>
        </p:nvGrpSpPr>
        <p:grpSpPr bwMode="auto">
          <a:xfrm>
            <a:off x="6961163" y="5238058"/>
            <a:ext cx="846837" cy="924593"/>
            <a:chOff x="4896" y="3408"/>
            <a:chExt cx="599" cy="654"/>
          </a:xfrm>
        </p:grpSpPr>
        <p:sp>
          <p:nvSpPr>
            <p:cNvPr id="205" name="Line 143"/>
            <p:cNvSpPr>
              <a:spLocks noChangeShapeType="1"/>
            </p:cNvSpPr>
            <p:nvPr/>
          </p:nvSpPr>
          <p:spPr bwMode="auto">
            <a:xfrm>
              <a:off x="4896" y="3408"/>
              <a:ext cx="0" cy="28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6" name="Line 144"/>
            <p:cNvSpPr>
              <a:spLocks noChangeShapeType="1"/>
            </p:cNvSpPr>
            <p:nvPr/>
          </p:nvSpPr>
          <p:spPr bwMode="auto">
            <a:xfrm>
              <a:off x="5472" y="3408"/>
              <a:ext cx="0" cy="28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7" name="Line 145"/>
            <p:cNvSpPr>
              <a:spLocks noChangeShapeType="1"/>
            </p:cNvSpPr>
            <p:nvPr/>
          </p:nvSpPr>
          <p:spPr bwMode="auto">
            <a:xfrm flipH="1">
              <a:off x="4896" y="3552"/>
              <a:ext cx="57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8" name="Text Box 147"/>
            <p:cNvSpPr txBox="1">
              <a:spLocks noChangeArrowheads="1"/>
            </p:cNvSpPr>
            <p:nvPr/>
          </p:nvSpPr>
          <p:spPr bwMode="auto">
            <a:xfrm>
              <a:off x="4896" y="3648"/>
              <a:ext cx="599" cy="4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32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AW</a:t>
              </a:r>
            </a:p>
          </p:txBody>
        </p:sp>
      </p:grpSp>
      <p:grpSp>
        <p:nvGrpSpPr>
          <p:cNvPr id="209" name="Group 148"/>
          <p:cNvGrpSpPr>
            <a:grpSpLocks/>
          </p:cNvGrpSpPr>
          <p:nvPr/>
        </p:nvGrpSpPr>
        <p:grpSpPr bwMode="auto">
          <a:xfrm>
            <a:off x="3457577" y="5238057"/>
            <a:ext cx="407781" cy="470876"/>
            <a:chOff x="1266" y="1440"/>
            <a:chExt cx="292" cy="432"/>
          </a:xfrm>
        </p:grpSpPr>
        <p:sp>
          <p:nvSpPr>
            <p:cNvPr id="210" name="Rectangle 149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1" name="Text Box 150"/>
            <p:cNvSpPr txBox="1">
              <a:spLocks noChangeArrowheads="1"/>
            </p:cNvSpPr>
            <p:nvPr/>
          </p:nvSpPr>
          <p:spPr bwMode="auto">
            <a:xfrm>
              <a:off x="1266" y="1440"/>
              <a:ext cx="292" cy="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A</a:t>
              </a:r>
            </a:p>
          </p:txBody>
        </p:sp>
      </p:grpSp>
      <p:sp>
        <p:nvSpPr>
          <p:cNvPr id="212" name="Text Box 151"/>
          <p:cNvSpPr txBox="1">
            <a:spLocks noChangeArrowheads="1"/>
          </p:cNvSpPr>
          <p:nvPr/>
        </p:nvSpPr>
        <p:spPr bwMode="auto">
          <a:xfrm>
            <a:off x="3839599" y="5238056"/>
            <a:ext cx="17309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="1" dirty="0">
                <a:solidFill>
                  <a:srgbClr val="7030A0"/>
                </a:solidFill>
                <a:ea typeface="宋体" panose="02010600030101010101" pitchFamily="2" charset="-122"/>
              </a:rPr>
              <a:t>= ATIM </a:t>
            </a:r>
            <a:r>
              <a:rPr lang="en-US" altLang="zh-CN" sz="2400" b="1" dirty="0" err="1">
                <a:solidFill>
                  <a:srgbClr val="7030A0"/>
                </a:solidFill>
                <a:ea typeface="宋体" panose="02010600030101010101" pitchFamily="2" charset="-122"/>
              </a:rPr>
              <a:t>Pkt</a:t>
            </a:r>
            <a:endParaRPr lang="en-US" altLang="zh-CN" sz="2400" b="1" dirty="0">
              <a:solidFill>
                <a:srgbClr val="7030A0"/>
              </a:solidFill>
              <a:ea typeface="宋体" panose="02010600030101010101" pitchFamily="2" charset="-122"/>
            </a:endParaRPr>
          </a:p>
        </p:txBody>
      </p:sp>
      <p:grpSp>
        <p:nvGrpSpPr>
          <p:cNvPr id="213" name="Group 152"/>
          <p:cNvGrpSpPr>
            <a:grpSpLocks/>
          </p:cNvGrpSpPr>
          <p:nvPr/>
        </p:nvGrpSpPr>
        <p:grpSpPr bwMode="auto">
          <a:xfrm>
            <a:off x="3465955" y="5753688"/>
            <a:ext cx="407781" cy="498126"/>
            <a:chOff x="1272" y="1415"/>
            <a:chExt cx="292" cy="457"/>
          </a:xfrm>
        </p:grpSpPr>
        <p:sp>
          <p:nvSpPr>
            <p:cNvPr id="214" name="Rectangle 153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" name="Text Box 154"/>
            <p:cNvSpPr txBox="1">
              <a:spLocks noChangeArrowheads="1"/>
            </p:cNvSpPr>
            <p:nvPr/>
          </p:nvSpPr>
          <p:spPr bwMode="auto">
            <a:xfrm>
              <a:off x="1272" y="1415"/>
              <a:ext cx="292" cy="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D</a:t>
              </a:r>
            </a:p>
          </p:txBody>
        </p:sp>
      </p:grpSp>
      <p:sp>
        <p:nvSpPr>
          <p:cNvPr id="216" name="Text Box 155"/>
          <p:cNvSpPr txBox="1">
            <a:spLocks noChangeArrowheads="1"/>
          </p:cNvSpPr>
          <p:nvPr/>
        </p:nvSpPr>
        <p:spPr bwMode="auto">
          <a:xfrm>
            <a:off x="3839599" y="5780936"/>
            <a:ext cx="16818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="1" dirty="0">
                <a:solidFill>
                  <a:srgbClr val="7030A0"/>
                </a:solidFill>
                <a:ea typeface="宋体" panose="02010600030101010101" pitchFamily="2" charset="-122"/>
              </a:rPr>
              <a:t>= Data </a:t>
            </a:r>
            <a:r>
              <a:rPr lang="en-US" altLang="zh-CN" sz="2400" b="1" dirty="0" err="1">
                <a:solidFill>
                  <a:srgbClr val="7030A0"/>
                </a:solidFill>
                <a:ea typeface="宋体" panose="02010600030101010101" pitchFamily="2" charset="-122"/>
              </a:rPr>
              <a:t>Pkt</a:t>
            </a:r>
            <a:endParaRPr lang="en-US" altLang="zh-CN" sz="2400" b="1" dirty="0">
              <a:solidFill>
                <a:srgbClr val="7030A0"/>
              </a:solidFill>
              <a:ea typeface="宋体" panose="02010600030101010101" pitchFamily="2" charset="-122"/>
            </a:endParaRPr>
          </a:p>
        </p:txBody>
      </p:sp>
      <p:grpSp>
        <p:nvGrpSpPr>
          <p:cNvPr id="243" name="组合 242"/>
          <p:cNvGrpSpPr/>
          <p:nvPr/>
        </p:nvGrpSpPr>
        <p:grpSpPr>
          <a:xfrm>
            <a:off x="7812459" y="213872"/>
            <a:ext cx="1315452" cy="901104"/>
            <a:chOff x="7513520" y="111048"/>
            <a:chExt cx="1557338" cy="1066800"/>
          </a:xfrm>
        </p:grpSpPr>
        <p:grpSp>
          <p:nvGrpSpPr>
            <p:cNvPr id="231" name="Group 169"/>
            <p:cNvGrpSpPr>
              <a:grpSpLocks/>
            </p:cNvGrpSpPr>
            <p:nvPr/>
          </p:nvGrpSpPr>
          <p:grpSpPr bwMode="auto">
            <a:xfrm>
              <a:off x="7513520" y="673023"/>
              <a:ext cx="490538" cy="457200"/>
              <a:chOff x="4656" y="594"/>
              <a:chExt cx="309" cy="288"/>
            </a:xfrm>
          </p:grpSpPr>
          <p:sp>
            <p:nvSpPr>
              <p:cNvPr id="232" name="Oval 164"/>
              <p:cNvSpPr>
                <a:spLocks noChangeArrowheads="1"/>
              </p:cNvSpPr>
              <p:nvPr/>
            </p:nvSpPr>
            <p:spPr bwMode="auto">
              <a:xfrm>
                <a:off x="4656" y="594"/>
                <a:ext cx="288" cy="28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3" name="Text Box 165"/>
              <p:cNvSpPr txBox="1">
                <a:spLocks noChangeArrowheads="1"/>
              </p:cNvSpPr>
              <p:nvPr/>
            </p:nvSpPr>
            <p:spPr bwMode="auto">
              <a:xfrm>
                <a:off x="4656" y="624"/>
                <a:ext cx="309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1400" b="1" dirty="0">
                    <a:ea typeface="宋体" panose="02010600030101010101" pitchFamily="2" charset="-122"/>
                  </a:rPr>
                  <a:t>N2</a:t>
                </a:r>
              </a:p>
            </p:txBody>
          </p:sp>
        </p:grpSp>
        <p:grpSp>
          <p:nvGrpSpPr>
            <p:cNvPr id="234" name="Group 170"/>
            <p:cNvGrpSpPr>
              <a:grpSpLocks/>
            </p:cNvGrpSpPr>
            <p:nvPr/>
          </p:nvGrpSpPr>
          <p:grpSpPr bwMode="auto">
            <a:xfrm>
              <a:off x="8046920" y="111048"/>
              <a:ext cx="490538" cy="457200"/>
              <a:chOff x="4656" y="594"/>
              <a:chExt cx="309" cy="288"/>
            </a:xfrm>
          </p:grpSpPr>
          <p:sp>
            <p:nvSpPr>
              <p:cNvPr id="235" name="Oval 171"/>
              <p:cNvSpPr>
                <a:spLocks noChangeArrowheads="1"/>
              </p:cNvSpPr>
              <p:nvPr/>
            </p:nvSpPr>
            <p:spPr bwMode="auto">
              <a:xfrm>
                <a:off x="4656" y="594"/>
                <a:ext cx="288" cy="28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6" name="Text Box 172"/>
              <p:cNvSpPr txBox="1">
                <a:spLocks noChangeArrowheads="1"/>
              </p:cNvSpPr>
              <p:nvPr/>
            </p:nvSpPr>
            <p:spPr bwMode="auto">
              <a:xfrm>
                <a:off x="4656" y="624"/>
                <a:ext cx="309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1400" b="1" dirty="0">
                    <a:ea typeface="宋体" panose="02010600030101010101" pitchFamily="2" charset="-122"/>
                  </a:rPr>
                  <a:t>N1</a:t>
                </a:r>
              </a:p>
            </p:txBody>
          </p:sp>
        </p:grpSp>
        <p:grpSp>
          <p:nvGrpSpPr>
            <p:cNvPr id="237" name="Group 173"/>
            <p:cNvGrpSpPr>
              <a:grpSpLocks/>
            </p:cNvGrpSpPr>
            <p:nvPr/>
          </p:nvGrpSpPr>
          <p:grpSpPr bwMode="auto">
            <a:xfrm>
              <a:off x="8580320" y="720648"/>
              <a:ext cx="490538" cy="457200"/>
              <a:chOff x="4656" y="594"/>
              <a:chExt cx="309" cy="288"/>
            </a:xfrm>
          </p:grpSpPr>
          <p:sp>
            <p:nvSpPr>
              <p:cNvPr id="238" name="Oval 174"/>
              <p:cNvSpPr>
                <a:spLocks noChangeArrowheads="1"/>
              </p:cNvSpPr>
              <p:nvPr/>
            </p:nvSpPr>
            <p:spPr bwMode="auto">
              <a:xfrm>
                <a:off x="4656" y="594"/>
                <a:ext cx="288" cy="28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9" name="Text Box 175"/>
              <p:cNvSpPr txBox="1">
                <a:spLocks noChangeArrowheads="1"/>
              </p:cNvSpPr>
              <p:nvPr/>
            </p:nvSpPr>
            <p:spPr bwMode="auto">
              <a:xfrm>
                <a:off x="4656" y="624"/>
                <a:ext cx="309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1400" b="1" dirty="0">
                    <a:ea typeface="宋体" panose="02010600030101010101" pitchFamily="2" charset="-122"/>
                  </a:rPr>
                  <a:t>N3</a:t>
                </a:r>
              </a:p>
            </p:txBody>
          </p:sp>
        </p:grpSp>
        <p:sp>
          <p:nvSpPr>
            <p:cNvPr id="240" name="Line 176"/>
            <p:cNvSpPr>
              <a:spLocks noChangeShapeType="1"/>
            </p:cNvSpPr>
            <p:nvPr/>
          </p:nvSpPr>
          <p:spPr bwMode="auto">
            <a:xfrm flipV="1">
              <a:off x="7894519" y="492048"/>
              <a:ext cx="22860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41" name="Line 177"/>
            <p:cNvSpPr>
              <a:spLocks noChangeShapeType="1"/>
            </p:cNvSpPr>
            <p:nvPr/>
          </p:nvSpPr>
          <p:spPr bwMode="auto">
            <a:xfrm flipV="1">
              <a:off x="7970719" y="949248"/>
              <a:ext cx="609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42" name="Line 178"/>
            <p:cNvSpPr>
              <a:spLocks noChangeShapeType="1"/>
            </p:cNvSpPr>
            <p:nvPr/>
          </p:nvSpPr>
          <p:spPr bwMode="auto">
            <a:xfrm flipH="1" flipV="1">
              <a:off x="8504119" y="415848"/>
              <a:ext cx="2286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5833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ea typeface="宋体" panose="02010600030101010101" pitchFamily="2" charset="-122"/>
              </a:rPr>
              <a:t>Extreme </a:t>
            </a:r>
            <a:r>
              <a:rPr lang="en-US" altLang="zh-CN" sz="4000" dirty="0" smtClean="0">
                <a:ea typeface="宋体" panose="02010600030101010101" pitchFamily="2" charset="-122"/>
              </a:rPr>
              <a:t>1 (PSM)</a:t>
            </a:r>
            <a:endParaRPr lang="zh-CN" altLang="en-US" sz="4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1C29-2797-443C-8C6D-D38031A7E9E2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110" name="Line 5"/>
          <p:cNvSpPr>
            <a:spLocks noChangeShapeType="1"/>
          </p:cNvSpPr>
          <p:nvPr/>
        </p:nvSpPr>
        <p:spPr bwMode="auto">
          <a:xfrm flipV="1">
            <a:off x="1464499" y="3066536"/>
            <a:ext cx="6582420" cy="0"/>
          </a:xfrm>
          <a:prstGeom prst="line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11" name="Group 65"/>
          <p:cNvGrpSpPr>
            <a:grpSpLocks/>
          </p:cNvGrpSpPr>
          <p:nvPr/>
        </p:nvGrpSpPr>
        <p:grpSpPr bwMode="auto">
          <a:xfrm>
            <a:off x="1847626" y="2455796"/>
            <a:ext cx="407160" cy="610740"/>
            <a:chOff x="1279" y="1440"/>
            <a:chExt cx="288" cy="432"/>
          </a:xfrm>
        </p:grpSpPr>
        <p:sp>
          <p:nvSpPr>
            <p:cNvPr id="112" name="Rectangle 14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" name="Text Box 15"/>
            <p:cNvSpPr txBox="1">
              <a:spLocks noChangeArrowheads="1"/>
            </p:cNvSpPr>
            <p:nvPr/>
          </p:nvSpPr>
          <p:spPr bwMode="auto">
            <a:xfrm>
              <a:off x="1279" y="1478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A</a:t>
              </a:r>
            </a:p>
          </p:txBody>
        </p:sp>
      </p:grpSp>
      <p:sp>
        <p:nvSpPr>
          <p:cNvPr id="114" name="Text Box 22"/>
          <p:cNvSpPr txBox="1">
            <a:spLocks noChangeArrowheads="1"/>
          </p:cNvSpPr>
          <p:nvPr/>
        </p:nvSpPr>
        <p:spPr bwMode="auto">
          <a:xfrm>
            <a:off x="718039" y="2523656"/>
            <a:ext cx="684255" cy="57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 b="1" i="1">
                <a:ea typeface="宋体" panose="02010600030101010101" pitchFamily="2" charset="-122"/>
              </a:rPr>
              <a:t>N1</a:t>
            </a:r>
          </a:p>
        </p:txBody>
      </p:sp>
      <p:sp>
        <p:nvSpPr>
          <p:cNvPr id="115" name="Line 25"/>
          <p:cNvSpPr>
            <a:spLocks noChangeShapeType="1"/>
          </p:cNvSpPr>
          <p:nvPr/>
        </p:nvSpPr>
        <p:spPr bwMode="auto">
          <a:xfrm flipV="1">
            <a:off x="1464499" y="4084436"/>
            <a:ext cx="6582420" cy="0"/>
          </a:xfrm>
          <a:prstGeom prst="line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6" name="Text Box 37"/>
          <p:cNvSpPr txBox="1">
            <a:spLocks noChangeArrowheads="1"/>
          </p:cNvSpPr>
          <p:nvPr/>
        </p:nvSpPr>
        <p:spPr bwMode="auto">
          <a:xfrm>
            <a:off x="718039" y="3541556"/>
            <a:ext cx="684255" cy="57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 b="1" i="1">
                <a:ea typeface="宋体" panose="02010600030101010101" pitchFamily="2" charset="-122"/>
              </a:rPr>
              <a:t>N2</a:t>
            </a:r>
          </a:p>
        </p:txBody>
      </p:sp>
      <p:sp>
        <p:nvSpPr>
          <p:cNvPr id="117" name="Line 39"/>
          <p:cNvSpPr>
            <a:spLocks noChangeShapeType="1"/>
          </p:cNvSpPr>
          <p:nvPr/>
        </p:nvSpPr>
        <p:spPr bwMode="auto">
          <a:xfrm flipV="1">
            <a:off x="1464499" y="5102336"/>
            <a:ext cx="6582420" cy="0"/>
          </a:xfrm>
          <a:prstGeom prst="line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8" name="Text Box 51"/>
          <p:cNvSpPr txBox="1">
            <a:spLocks noChangeArrowheads="1"/>
          </p:cNvSpPr>
          <p:nvPr/>
        </p:nvSpPr>
        <p:spPr bwMode="auto">
          <a:xfrm>
            <a:off x="718039" y="4559456"/>
            <a:ext cx="684255" cy="57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 b="1" i="1">
                <a:ea typeface="宋体" panose="02010600030101010101" pitchFamily="2" charset="-122"/>
              </a:rPr>
              <a:t>N3</a:t>
            </a:r>
          </a:p>
        </p:txBody>
      </p:sp>
      <p:grpSp>
        <p:nvGrpSpPr>
          <p:cNvPr id="124" name="Group 158"/>
          <p:cNvGrpSpPr>
            <a:grpSpLocks/>
          </p:cNvGrpSpPr>
          <p:nvPr/>
        </p:nvGrpSpPr>
        <p:grpSpPr bwMode="auto">
          <a:xfrm>
            <a:off x="1668079" y="1845057"/>
            <a:ext cx="2646540" cy="585293"/>
            <a:chOff x="1152" y="1008"/>
            <a:chExt cx="1872" cy="414"/>
          </a:xfrm>
        </p:grpSpPr>
        <p:sp>
          <p:nvSpPr>
            <p:cNvPr id="125" name="Line 54"/>
            <p:cNvSpPr>
              <a:spLocks noChangeShapeType="1"/>
            </p:cNvSpPr>
            <p:nvPr/>
          </p:nvSpPr>
          <p:spPr bwMode="auto">
            <a:xfrm>
              <a:off x="3024" y="1056"/>
              <a:ext cx="0" cy="28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6" name="Text Box 55"/>
            <p:cNvSpPr txBox="1">
              <a:spLocks noChangeArrowheads="1"/>
            </p:cNvSpPr>
            <p:nvPr/>
          </p:nvSpPr>
          <p:spPr bwMode="auto">
            <a:xfrm>
              <a:off x="1824" y="1008"/>
              <a:ext cx="421" cy="4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32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BI</a:t>
              </a:r>
            </a:p>
          </p:txBody>
        </p:sp>
        <p:sp>
          <p:nvSpPr>
            <p:cNvPr id="127" name="Line 56"/>
            <p:cNvSpPr>
              <a:spLocks noChangeShapeType="1"/>
            </p:cNvSpPr>
            <p:nvPr/>
          </p:nvSpPr>
          <p:spPr bwMode="auto">
            <a:xfrm>
              <a:off x="1152" y="1200"/>
              <a:ext cx="72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8" name="Line 57"/>
            <p:cNvSpPr>
              <a:spLocks noChangeShapeType="1"/>
            </p:cNvSpPr>
            <p:nvPr/>
          </p:nvSpPr>
          <p:spPr bwMode="auto">
            <a:xfrm flipH="1">
              <a:off x="2160" y="1200"/>
              <a:ext cx="86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9" name="Line 62"/>
            <p:cNvSpPr>
              <a:spLocks noChangeShapeType="1"/>
            </p:cNvSpPr>
            <p:nvPr/>
          </p:nvSpPr>
          <p:spPr bwMode="auto">
            <a:xfrm>
              <a:off x="1152" y="1056"/>
              <a:ext cx="0" cy="28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30" name="Group 89"/>
          <p:cNvGrpSpPr>
            <a:grpSpLocks/>
          </p:cNvGrpSpPr>
          <p:nvPr/>
        </p:nvGrpSpPr>
        <p:grpSpPr bwMode="auto">
          <a:xfrm>
            <a:off x="1668079" y="2455796"/>
            <a:ext cx="814320" cy="610740"/>
            <a:chOff x="1152" y="1440"/>
            <a:chExt cx="576" cy="432"/>
          </a:xfrm>
        </p:grpSpPr>
        <p:sp>
          <p:nvSpPr>
            <p:cNvPr id="131" name="Line 11"/>
            <p:cNvSpPr>
              <a:spLocks noChangeShapeType="1"/>
            </p:cNvSpPr>
            <p:nvPr/>
          </p:nvSpPr>
          <p:spPr bwMode="auto">
            <a:xfrm flipV="1">
              <a:off x="1728" y="1440"/>
              <a:ext cx="0" cy="432"/>
            </a:xfrm>
            <a:prstGeom prst="line">
              <a:avLst/>
            </a:prstGeom>
            <a:noFill/>
            <a:ln w="57150" cap="rnd">
              <a:solidFill>
                <a:schemeClr val="tx2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2" name="Line 63"/>
            <p:cNvSpPr>
              <a:spLocks noChangeShapeType="1"/>
            </p:cNvSpPr>
            <p:nvPr/>
          </p:nvSpPr>
          <p:spPr bwMode="auto">
            <a:xfrm>
              <a:off x="1152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3" name="Line 64"/>
            <p:cNvSpPr>
              <a:spLocks noChangeShapeType="1"/>
            </p:cNvSpPr>
            <p:nvPr/>
          </p:nvSpPr>
          <p:spPr bwMode="auto">
            <a:xfrm flipH="1">
              <a:off x="1152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34" name="Group 66"/>
          <p:cNvGrpSpPr>
            <a:grpSpLocks/>
          </p:cNvGrpSpPr>
          <p:nvPr/>
        </p:nvGrpSpPr>
        <p:grpSpPr bwMode="auto">
          <a:xfrm>
            <a:off x="2806148" y="2455796"/>
            <a:ext cx="407160" cy="610740"/>
            <a:chOff x="1285" y="1440"/>
            <a:chExt cx="288" cy="432"/>
          </a:xfrm>
        </p:grpSpPr>
        <p:sp>
          <p:nvSpPr>
            <p:cNvPr id="135" name="Rectangle 67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6" name="Text Box 68"/>
            <p:cNvSpPr txBox="1">
              <a:spLocks noChangeArrowheads="1"/>
            </p:cNvSpPr>
            <p:nvPr/>
          </p:nvSpPr>
          <p:spPr bwMode="auto">
            <a:xfrm>
              <a:off x="1285" y="1478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D</a:t>
              </a:r>
            </a:p>
          </p:txBody>
        </p:sp>
      </p:grpSp>
      <p:grpSp>
        <p:nvGrpSpPr>
          <p:cNvPr id="137" name="Group 69"/>
          <p:cNvGrpSpPr>
            <a:grpSpLocks/>
          </p:cNvGrpSpPr>
          <p:nvPr/>
        </p:nvGrpSpPr>
        <p:grpSpPr bwMode="auto">
          <a:xfrm>
            <a:off x="4465135" y="3473696"/>
            <a:ext cx="407160" cy="610740"/>
            <a:chOff x="1272" y="1440"/>
            <a:chExt cx="288" cy="432"/>
          </a:xfrm>
        </p:grpSpPr>
        <p:sp>
          <p:nvSpPr>
            <p:cNvPr id="138" name="Rectangle 70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" name="Text Box 71"/>
            <p:cNvSpPr txBox="1">
              <a:spLocks noChangeArrowheads="1"/>
            </p:cNvSpPr>
            <p:nvPr/>
          </p:nvSpPr>
          <p:spPr bwMode="auto">
            <a:xfrm>
              <a:off x="1272" y="1489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A</a:t>
              </a:r>
            </a:p>
          </p:txBody>
        </p:sp>
      </p:grpSp>
      <p:grpSp>
        <p:nvGrpSpPr>
          <p:cNvPr id="140" name="Group 72"/>
          <p:cNvGrpSpPr>
            <a:grpSpLocks/>
          </p:cNvGrpSpPr>
          <p:nvPr/>
        </p:nvGrpSpPr>
        <p:grpSpPr bwMode="auto">
          <a:xfrm>
            <a:off x="5381244" y="3473696"/>
            <a:ext cx="407160" cy="610740"/>
            <a:chOff x="1272" y="1440"/>
            <a:chExt cx="288" cy="432"/>
          </a:xfrm>
        </p:grpSpPr>
        <p:sp>
          <p:nvSpPr>
            <p:cNvPr id="141" name="Rectangle 73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" name="Text Box 74"/>
            <p:cNvSpPr txBox="1">
              <a:spLocks noChangeArrowheads="1"/>
            </p:cNvSpPr>
            <p:nvPr/>
          </p:nvSpPr>
          <p:spPr bwMode="auto">
            <a:xfrm>
              <a:off x="1272" y="1488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D</a:t>
              </a:r>
            </a:p>
          </p:txBody>
        </p:sp>
      </p:grpSp>
      <p:grpSp>
        <p:nvGrpSpPr>
          <p:cNvPr id="143" name="Group 75"/>
          <p:cNvGrpSpPr>
            <a:grpSpLocks/>
          </p:cNvGrpSpPr>
          <p:nvPr/>
        </p:nvGrpSpPr>
        <p:grpSpPr bwMode="auto">
          <a:xfrm>
            <a:off x="7124860" y="4491596"/>
            <a:ext cx="407160" cy="610740"/>
            <a:chOff x="1272" y="1440"/>
            <a:chExt cx="288" cy="432"/>
          </a:xfrm>
        </p:grpSpPr>
        <p:sp>
          <p:nvSpPr>
            <p:cNvPr id="144" name="Rectangle 76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5" name="Text Box 77"/>
            <p:cNvSpPr txBox="1">
              <a:spLocks noChangeArrowheads="1"/>
            </p:cNvSpPr>
            <p:nvPr/>
          </p:nvSpPr>
          <p:spPr bwMode="auto">
            <a:xfrm>
              <a:off x="1272" y="1477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A</a:t>
              </a:r>
            </a:p>
          </p:txBody>
        </p:sp>
      </p:grpSp>
      <p:grpSp>
        <p:nvGrpSpPr>
          <p:cNvPr id="149" name="Group 94"/>
          <p:cNvGrpSpPr>
            <a:grpSpLocks/>
          </p:cNvGrpSpPr>
          <p:nvPr/>
        </p:nvGrpSpPr>
        <p:grpSpPr bwMode="auto">
          <a:xfrm>
            <a:off x="2482399" y="2455796"/>
            <a:ext cx="1832220" cy="610740"/>
            <a:chOff x="1728" y="1440"/>
            <a:chExt cx="1296" cy="432"/>
          </a:xfrm>
        </p:grpSpPr>
        <p:sp>
          <p:nvSpPr>
            <p:cNvPr id="150" name="Line 81"/>
            <p:cNvSpPr>
              <a:spLocks noChangeShapeType="1"/>
            </p:cNvSpPr>
            <p:nvPr/>
          </p:nvSpPr>
          <p:spPr bwMode="auto">
            <a:xfrm flipH="1">
              <a:off x="1728" y="1440"/>
              <a:ext cx="129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1" name="Line 82"/>
            <p:cNvSpPr>
              <a:spLocks noChangeShapeType="1"/>
            </p:cNvSpPr>
            <p:nvPr/>
          </p:nvSpPr>
          <p:spPr bwMode="auto">
            <a:xfrm>
              <a:off x="302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52" name="Group 90"/>
          <p:cNvGrpSpPr>
            <a:grpSpLocks/>
          </p:cNvGrpSpPr>
          <p:nvPr/>
        </p:nvGrpSpPr>
        <p:grpSpPr bwMode="auto">
          <a:xfrm>
            <a:off x="1668079" y="3473696"/>
            <a:ext cx="814320" cy="610740"/>
            <a:chOff x="1152" y="1440"/>
            <a:chExt cx="576" cy="432"/>
          </a:xfrm>
        </p:grpSpPr>
        <p:sp>
          <p:nvSpPr>
            <p:cNvPr id="153" name="Line 91"/>
            <p:cNvSpPr>
              <a:spLocks noChangeShapeType="1"/>
            </p:cNvSpPr>
            <p:nvPr/>
          </p:nvSpPr>
          <p:spPr bwMode="auto">
            <a:xfrm flipV="1">
              <a:off x="1728" y="1440"/>
              <a:ext cx="0" cy="432"/>
            </a:xfrm>
            <a:prstGeom prst="line">
              <a:avLst/>
            </a:prstGeom>
            <a:noFill/>
            <a:ln w="57150" cap="rnd">
              <a:solidFill>
                <a:schemeClr val="tx2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4" name="Line 92"/>
            <p:cNvSpPr>
              <a:spLocks noChangeShapeType="1"/>
            </p:cNvSpPr>
            <p:nvPr/>
          </p:nvSpPr>
          <p:spPr bwMode="auto">
            <a:xfrm>
              <a:off x="1152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5" name="Line 93"/>
            <p:cNvSpPr>
              <a:spLocks noChangeShapeType="1"/>
            </p:cNvSpPr>
            <p:nvPr/>
          </p:nvSpPr>
          <p:spPr bwMode="auto">
            <a:xfrm flipH="1">
              <a:off x="1152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56" name="Group 95"/>
          <p:cNvGrpSpPr>
            <a:grpSpLocks/>
          </p:cNvGrpSpPr>
          <p:nvPr/>
        </p:nvGrpSpPr>
        <p:grpSpPr bwMode="auto">
          <a:xfrm>
            <a:off x="4314619" y="2455796"/>
            <a:ext cx="814320" cy="610740"/>
            <a:chOff x="1152" y="1440"/>
            <a:chExt cx="576" cy="432"/>
          </a:xfrm>
        </p:grpSpPr>
        <p:sp>
          <p:nvSpPr>
            <p:cNvPr id="157" name="Line 96"/>
            <p:cNvSpPr>
              <a:spLocks noChangeShapeType="1"/>
            </p:cNvSpPr>
            <p:nvPr/>
          </p:nvSpPr>
          <p:spPr bwMode="auto">
            <a:xfrm flipV="1">
              <a:off x="1728" y="1440"/>
              <a:ext cx="0" cy="432"/>
            </a:xfrm>
            <a:prstGeom prst="line">
              <a:avLst/>
            </a:prstGeom>
            <a:noFill/>
            <a:ln w="57150" cap="rnd">
              <a:solidFill>
                <a:schemeClr val="tx2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8" name="Line 97"/>
            <p:cNvSpPr>
              <a:spLocks noChangeShapeType="1"/>
            </p:cNvSpPr>
            <p:nvPr/>
          </p:nvSpPr>
          <p:spPr bwMode="auto">
            <a:xfrm>
              <a:off x="1152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9" name="Line 98"/>
            <p:cNvSpPr>
              <a:spLocks noChangeShapeType="1"/>
            </p:cNvSpPr>
            <p:nvPr/>
          </p:nvSpPr>
          <p:spPr bwMode="auto">
            <a:xfrm flipH="1">
              <a:off x="1152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60" name="Group 99"/>
          <p:cNvGrpSpPr>
            <a:grpSpLocks/>
          </p:cNvGrpSpPr>
          <p:nvPr/>
        </p:nvGrpSpPr>
        <p:grpSpPr bwMode="auto">
          <a:xfrm>
            <a:off x="5128939" y="2455796"/>
            <a:ext cx="1832220" cy="610740"/>
            <a:chOff x="1728" y="1440"/>
            <a:chExt cx="1296" cy="432"/>
          </a:xfrm>
        </p:grpSpPr>
        <p:sp>
          <p:nvSpPr>
            <p:cNvPr id="161" name="Line 100"/>
            <p:cNvSpPr>
              <a:spLocks noChangeShapeType="1"/>
            </p:cNvSpPr>
            <p:nvPr/>
          </p:nvSpPr>
          <p:spPr bwMode="auto">
            <a:xfrm flipH="1">
              <a:off x="1728" y="1440"/>
              <a:ext cx="129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2" name="Line 101"/>
            <p:cNvSpPr>
              <a:spLocks noChangeShapeType="1"/>
            </p:cNvSpPr>
            <p:nvPr/>
          </p:nvSpPr>
          <p:spPr bwMode="auto">
            <a:xfrm>
              <a:off x="302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63" name="Group 103"/>
          <p:cNvGrpSpPr>
            <a:grpSpLocks/>
          </p:cNvGrpSpPr>
          <p:nvPr/>
        </p:nvGrpSpPr>
        <p:grpSpPr bwMode="auto">
          <a:xfrm>
            <a:off x="6961159" y="2455796"/>
            <a:ext cx="814320" cy="610740"/>
            <a:chOff x="4944" y="1440"/>
            <a:chExt cx="576" cy="432"/>
          </a:xfrm>
        </p:grpSpPr>
        <p:sp>
          <p:nvSpPr>
            <p:cNvPr id="164" name="Line 86"/>
            <p:cNvSpPr>
              <a:spLocks noChangeShapeType="1"/>
            </p:cNvSpPr>
            <p:nvPr/>
          </p:nvSpPr>
          <p:spPr bwMode="auto">
            <a:xfrm>
              <a:off x="5520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5" name="Line 87"/>
            <p:cNvSpPr>
              <a:spLocks noChangeShapeType="1"/>
            </p:cNvSpPr>
            <p:nvPr/>
          </p:nvSpPr>
          <p:spPr bwMode="auto">
            <a:xfrm flipH="1">
              <a:off x="4944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6" name="Line 102"/>
            <p:cNvSpPr>
              <a:spLocks noChangeShapeType="1"/>
            </p:cNvSpPr>
            <p:nvPr/>
          </p:nvSpPr>
          <p:spPr bwMode="auto">
            <a:xfrm>
              <a:off x="494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67" name="Group 104"/>
          <p:cNvGrpSpPr>
            <a:grpSpLocks/>
          </p:cNvGrpSpPr>
          <p:nvPr/>
        </p:nvGrpSpPr>
        <p:grpSpPr bwMode="auto">
          <a:xfrm>
            <a:off x="2482399" y="3473696"/>
            <a:ext cx="1832220" cy="610740"/>
            <a:chOff x="1728" y="1440"/>
            <a:chExt cx="1296" cy="432"/>
          </a:xfrm>
        </p:grpSpPr>
        <p:sp>
          <p:nvSpPr>
            <p:cNvPr id="168" name="Line 105"/>
            <p:cNvSpPr>
              <a:spLocks noChangeShapeType="1"/>
            </p:cNvSpPr>
            <p:nvPr/>
          </p:nvSpPr>
          <p:spPr bwMode="auto">
            <a:xfrm flipH="1">
              <a:off x="1728" y="1440"/>
              <a:ext cx="129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9" name="Line 106"/>
            <p:cNvSpPr>
              <a:spLocks noChangeShapeType="1"/>
            </p:cNvSpPr>
            <p:nvPr/>
          </p:nvSpPr>
          <p:spPr bwMode="auto">
            <a:xfrm>
              <a:off x="302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70" name="Group 107"/>
          <p:cNvGrpSpPr>
            <a:grpSpLocks/>
          </p:cNvGrpSpPr>
          <p:nvPr/>
        </p:nvGrpSpPr>
        <p:grpSpPr bwMode="auto">
          <a:xfrm>
            <a:off x="4314619" y="3473696"/>
            <a:ext cx="814320" cy="610740"/>
            <a:chOff x="1152" y="1440"/>
            <a:chExt cx="576" cy="432"/>
          </a:xfrm>
        </p:grpSpPr>
        <p:sp>
          <p:nvSpPr>
            <p:cNvPr id="171" name="Line 108"/>
            <p:cNvSpPr>
              <a:spLocks noChangeShapeType="1"/>
            </p:cNvSpPr>
            <p:nvPr/>
          </p:nvSpPr>
          <p:spPr bwMode="auto">
            <a:xfrm flipV="1">
              <a:off x="1728" y="1440"/>
              <a:ext cx="0" cy="432"/>
            </a:xfrm>
            <a:prstGeom prst="line">
              <a:avLst/>
            </a:prstGeom>
            <a:noFill/>
            <a:ln w="57150" cap="rnd">
              <a:solidFill>
                <a:schemeClr val="tx2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2" name="Line 109"/>
            <p:cNvSpPr>
              <a:spLocks noChangeShapeType="1"/>
            </p:cNvSpPr>
            <p:nvPr/>
          </p:nvSpPr>
          <p:spPr bwMode="auto">
            <a:xfrm>
              <a:off x="1152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3" name="Line 110"/>
            <p:cNvSpPr>
              <a:spLocks noChangeShapeType="1"/>
            </p:cNvSpPr>
            <p:nvPr/>
          </p:nvSpPr>
          <p:spPr bwMode="auto">
            <a:xfrm flipH="1">
              <a:off x="1152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78" name="Group 115"/>
          <p:cNvGrpSpPr>
            <a:grpSpLocks/>
          </p:cNvGrpSpPr>
          <p:nvPr/>
        </p:nvGrpSpPr>
        <p:grpSpPr bwMode="auto">
          <a:xfrm>
            <a:off x="5128938" y="3473696"/>
            <a:ext cx="1832220" cy="610740"/>
            <a:chOff x="1728" y="1440"/>
            <a:chExt cx="1296" cy="432"/>
          </a:xfrm>
        </p:grpSpPr>
        <p:sp>
          <p:nvSpPr>
            <p:cNvPr id="179" name="Line 116"/>
            <p:cNvSpPr>
              <a:spLocks noChangeShapeType="1"/>
            </p:cNvSpPr>
            <p:nvPr/>
          </p:nvSpPr>
          <p:spPr bwMode="auto">
            <a:xfrm flipH="1">
              <a:off x="1728" y="1440"/>
              <a:ext cx="129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0" name="Line 117"/>
            <p:cNvSpPr>
              <a:spLocks noChangeShapeType="1"/>
            </p:cNvSpPr>
            <p:nvPr/>
          </p:nvSpPr>
          <p:spPr bwMode="auto">
            <a:xfrm>
              <a:off x="302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668079" y="4491596"/>
            <a:ext cx="814320" cy="625929"/>
            <a:chOff x="1668079" y="4491596"/>
            <a:chExt cx="814320" cy="625929"/>
          </a:xfrm>
        </p:grpSpPr>
        <p:sp>
          <p:nvSpPr>
            <p:cNvPr id="183" name="Line 120"/>
            <p:cNvSpPr>
              <a:spLocks noChangeShapeType="1"/>
            </p:cNvSpPr>
            <p:nvPr/>
          </p:nvSpPr>
          <p:spPr bwMode="auto">
            <a:xfrm>
              <a:off x="1668079" y="4491596"/>
              <a:ext cx="0" cy="61074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4" name="Line 121"/>
            <p:cNvSpPr>
              <a:spLocks noChangeShapeType="1"/>
            </p:cNvSpPr>
            <p:nvPr/>
          </p:nvSpPr>
          <p:spPr bwMode="auto">
            <a:xfrm flipH="1">
              <a:off x="1668079" y="4491596"/>
              <a:ext cx="814320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7" name="Line 124"/>
            <p:cNvSpPr>
              <a:spLocks noChangeShapeType="1"/>
            </p:cNvSpPr>
            <p:nvPr/>
          </p:nvSpPr>
          <p:spPr bwMode="auto">
            <a:xfrm>
              <a:off x="2482399" y="4506785"/>
              <a:ext cx="0" cy="61074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88" name="Group 125"/>
          <p:cNvGrpSpPr>
            <a:grpSpLocks/>
          </p:cNvGrpSpPr>
          <p:nvPr/>
        </p:nvGrpSpPr>
        <p:grpSpPr bwMode="auto">
          <a:xfrm>
            <a:off x="4314619" y="4491596"/>
            <a:ext cx="814320" cy="610740"/>
            <a:chOff x="1152" y="1440"/>
            <a:chExt cx="576" cy="432"/>
          </a:xfrm>
        </p:grpSpPr>
        <p:sp>
          <p:nvSpPr>
            <p:cNvPr id="189" name="Line 126"/>
            <p:cNvSpPr>
              <a:spLocks noChangeShapeType="1"/>
            </p:cNvSpPr>
            <p:nvPr/>
          </p:nvSpPr>
          <p:spPr bwMode="auto">
            <a:xfrm flipV="1">
              <a:off x="1728" y="1440"/>
              <a:ext cx="0" cy="432"/>
            </a:xfrm>
            <a:prstGeom prst="line">
              <a:avLst/>
            </a:prstGeom>
            <a:noFill/>
            <a:ln w="57150" cap="rnd">
              <a:solidFill>
                <a:schemeClr val="tx2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0" name="Line 127"/>
            <p:cNvSpPr>
              <a:spLocks noChangeShapeType="1"/>
            </p:cNvSpPr>
            <p:nvPr/>
          </p:nvSpPr>
          <p:spPr bwMode="auto">
            <a:xfrm>
              <a:off x="1152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1" name="Line 128"/>
            <p:cNvSpPr>
              <a:spLocks noChangeShapeType="1"/>
            </p:cNvSpPr>
            <p:nvPr/>
          </p:nvSpPr>
          <p:spPr bwMode="auto">
            <a:xfrm flipH="1">
              <a:off x="1152" y="1440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92" name="Group 129"/>
          <p:cNvGrpSpPr>
            <a:grpSpLocks/>
          </p:cNvGrpSpPr>
          <p:nvPr/>
        </p:nvGrpSpPr>
        <p:grpSpPr bwMode="auto">
          <a:xfrm>
            <a:off x="5128939" y="4491596"/>
            <a:ext cx="1832220" cy="610740"/>
            <a:chOff x="1728" y="1440"/>
            <a:chExt cx="1296" cy="432"/>
          </a:xfrm>
        </p:grpSpPr>
        <p:sp>
          <p:nvSpPr>
            <p:cNvPr id="193" name="Line 130"/>
            <p:cNvSpPr>
              <a:spLocks noChangeShapeType="1"/>
            </p:cNvSpPr>
            <p:nvPr/>
          </p:nvSpPr>
          <p:spPr bwMode="auto">
            <a:xfrm flipH="1">
              <a:off x="1728" y="1440"/>
              <a:ext cx="129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" name="Line 131"/>
            <p:cNvSpPr>
              <a:spLocks noChangeShapeType="1"/>
            </p:cNvSpPr>
            <p:nvPr/>
          </p:nvSpPr>
          <p:spPr bwMode="auto">
            <a:xfrm>
              <a:off x="3024" y="1440"/>
              <a:ext cx="0" cy="43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99" name="Group 159"/>
          <p:cNvGrpSpPr>
            <a:grpSpLocks/>
          </p:cNvGrpSpPr>
          <p:nvPr/>
        </p:nvGrpSpPr>
        <p:grpSpPr bwMode="auto">
          <a:xfrm>
            <a:off x="4314619" y="1845057"/>
            <a:ext cx="2646540" cy="585293"/>
            <a:chOff x="3024" y="1008"/>
            <a:chExt cx="1872" cy="414"/>
          </a:xfrm>
        </p:grpSpPr>
        <p:sp>
          <p:nvSpPr>
            <p:cNvPr id="200" name="Line 136"/>
            <p:cNvSpPr>
              <a:spLocks noChangeShapeType="1"/>
            </p:cNvSpPr>
            <p:nvPr/>
          </p:nvSpPr>
          <p:spPr bwMode="auto">
            <a:xfrm>
              <a:off x="3024" y="1200"/>
              <a:ext cx="72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1" name="Line 137"/>
            <p:cNvSpPr>
              <a:spLocks noChangeShapeType="1"/>
            </p:cNvSpPr>
            <p:nvPr/>
          </p:nvSpPr>
          <p:spPr bwMode="auto">
            <a:xfrm>
              <a:off x="4896" y="1056"/>
              <a:ext cx="0" cy="28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2" name="Line 138"/>
            <p:cNvSpPr>
              <a:spLocks noChangeShapeType="1"/>
            </p:cNvSpPr>
            <p:nvPr/>
          </p:nvSpPr>
          <p:spPr bwMode="auto">
            <a:xfrm flipH="1">
              <a:off x="4032" y="1200"/>
              <a:ext cx="86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3" name="Text Box 139"/>
            <p:cNvSpPr txBox="1">
              <a:spLocks noChangeArrowheads="1"/>
            </p:cNvSpPr>
            <p:nvPr/>
          </p:nvSpPr>
          <p:spPr bwMode="auto">
            <a:xfrm>
              <a:off x="3696" y="1008"/>
              <a:ext cx="421" cy="4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32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BI</a:t>
              </a:r>
            </a:p>
          </p:txBody>
        </p:sp>
      </p:grpSp>
      <p:grpSp>
        <p:nvGrpSpPr>
          <p:cNvPr id="209" name="Group 148"/>
          <p:cNvGrpSpPr>
            <a:grpSpLocks/>
          </p:cNvGrpSpPr>
          <p:nvPr/>
        </p:nvGrpSpPr>
        <p:grpSpPr bwMode="auto">
          <a:xfrm>
            <a:off x="3457577" y="5238057"/>
            <a:ext cx="407781" cy="470876"/>
            <a:chOff x="1266" y="1440"/>
            <a:chExt cx="292" cy="432"/>
          </a:xfrm>
        </p:grpSpPr>
        <p:sp>
          <p:nvSpPr>
            <p:cNvPr id="210" name="Rectangle 149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1" name="Text Box 150"/>
            <p:cNvSpPr txBox="1">
              <a:spLocks noChangeArrowheads="1"/>
            </p:cNvSpPr>
            <p:nvPr/>
          </p:nvSpPr>
          <p:spPr bwMode="auto">
            <a:xfrm>
              <a:off x="1266" y="1440"/>
              <a:ext cx="292" cy="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A</a:t>
              </a:r>
            </a:p>
          </p:txBody>
        </p:sp>
      </p:grpSp>
      <p:sp>
        <p:nvSpPr>
          <p:cNvPr id="212" name="Text Box 151"/>
          <p:cNvSpPr txBox="1">
            <a:spLocks noChangeArrowheads="1"/>
          </p:cNvSpPr>
          <p:nvPr/>
        </p:nvSpPr>
        <p:spPr bwMode="auto">
          <a:xfrm>
            <a:off x="3839599" y="5238056"/>
            <a:ext cx="17309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="1" dirty="0">
                <a:solidFill>
                  <a:srgbClr val="7030A0"/>
                </a:solidFill>
                <a:ea typeface="宋体" panose="02010600030101010101" pitchFamily="2" charset="-122"/>
              </a:rPr>
              <a:t>= ATIM </a:t>
            </a:r>
            <a:r>
              <a:rPr lang="en-US" altLang="zh-CN" sz="2400" b="1" dirty="0" err="1">
                <a:solidFill>
                  <a:srgbClr val="7030A0"/>
                </a:solidFill>
                <a:ea typeface="宋体" panose="02010600030101010101" pitchFamily="2" charset="-122"/>
              </a:rPr>
              <a:t>Pkt</a:t>
            </a:r>
            <a:endParaRPr lang="en-US" altLang="zh-CN" sz="2400" b="1" dirty="0">
              <a:solidFill>
                <a:srgbClr val="7030A0"/>
              </a:solidFill>
              <a:ea typeface="宋体" panose="02010600030101010101" pitchFamily="2" charset="-122"/>
            </a:endParaRPr>
          </a:p>
        </p:txBody>
      </p:sp>
      <p:grpSp>
        <p:nvGrpSpPr>
          <p:cNvPr id="213" name="Group 152"/>
          <p:cNvGrpSpPr>
            <a:grpSpLocks/>
          </p:cNvGrpSpPr>
          <p:nvPr/>
        </p:nvGrpSpPr>
        <p:grpSpPr bwMode="auto">
          <a:xfrm>
            <a:off x="3465955" y="5753688"/>
            <a:ext cx="407781" cy="498126"/>
            <a:chOff x="1272" y="1415"/>
            <a:chExt cx="292" cy="457"/>
          </a:xfrm>
        </p:grpSpPr>
        <p:sp>
          <p:nvSpPr>
            <p:cNvPr id="214" name="Rectangle 153"/>
            <p:cNvSpPr>
              <a:spLocks noChangeArrowheads="1"/>
            </p:cNvSpPr>
            <p:nvPr/>
          </p:nvSpPr>
          <p:spPr bwMode="auto">
            <a:xfrm>
              <a:off x="1296" y="1440"/>
              <a:ext cx="240" cy="4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571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" name="Text Box 154"/>
            <p:cNvSpPr txBox="1">
              <a:spLocks noChangeArrowheads="1"/>
            </p:cNvSpPr>
            <p:nvPr/>
          </p:nvSpPr>
          <p:spPr bwMode="auto">
            <a:xfrm>
              <a:off x="1272" y="1415"/>
              <a:ext cx="292" cy="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 dirty="0">
                  <a:solidFill>
                    <a:srgbClr val="7030A0"/>
                  </a:solidFill>
                  <a:ea typeface="宋体" panose="02010600030101010101" pitchFamily="2" charset="-122"/>
                </a:rPr>
                <a:t>D</a:t>
              </a:r>
            </a:p>
          </p:txBody>
        </p:sp>
      </p:grpSp>
      <p:sp>
        <p:nvSpPr>
          <p:cNvPr id="216" name="Text Box 155"/>
          <p:cNvSpPr txBox="1">
            <a:spLocks noChangeArrowheads="1"/>
          </p:cNvSpPr>
          <p:nvPr/>
        </p:nvSpPr>
        <p:spPr bwMode="auto">
          <a:xfrm>
            <a:off x="3839599" y="5780936"/>
            <a:ext cx="16818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="1" dirty="0">
                <a:solidFill>
                  <a:srgbClr val="7030A0"/>
                </a:solidFill>
                <a:ea typeface="宋体" panose="02010600030101010101" pitchFamily="2" charset="-122"/>
              </a:rPr>
              <a:t>= Data </a:t>
            </a:r>
            <a:r>
              <a:rPr lang="en-US" altLang="zh-CN" sz="2400" b="1" dirty="0" err="1">
                <a:solidFill>
                  <a:srgbClr val="7030A0"/>
                </a:solidFill>
                <a:ea typeface="宋体" panose="02010600030101010101" pitchFamily="2" charset="-122"/>
              </a:rPr>
              <a:t>Pkt</a:t>
            </a:r>
            <a:endParaRPr lang="en-US" altLang="zh-CN" sz="2400" b="1" dirty="0">
              <a:solidFill>
                <a:srgbClr val="7030A0"/>
              </a:solidFill>
              <a:ea typeface="宋体" panose="02010600030101010101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728220" y="525258"/>
            <a:ext cx="2094517" cy="360132"/>
            <a:chOff x="5048550" y="401611"/>
            <a:chExt cx="2659063" cy="457200"/>
          </a:xfrm>
        </p:grpSpPr>
        <p:grpSp>
          <p:nvGrpSpPr>
            <p:cNvPr id="217" name="Group 110"/>
            <p:cNvGrpSpPr>
              <a:grpSpLocks/>
            </p:cNvGrpSpPr>
            <p:nvPr/>
          </p:nvGrpSpPr>
          <p:grpSpPr bwMode="auto">
            <a:xfrm>
              <a:off x="6115350" y="401611"/>
              <a:ext cx="525463" cy="457200"/>
              <a:chOff x="4656" y="594"/>
              <a:chExt cx="331" cy="288"/>
            </a:xfrm>
          </p:grpSpPr>
          <p:sp>
            <p:nvSpPr>
              <p:cNvPr id="218" name="Oval 111"/>
              <p:cNvSpPr>
                <a:spLocks noChangeArrowheads="1"/>
              </p:cNvSpPr>
              <p:nvPr/>
            </p:nvSpPr>
            <p:spPr bwMode="auto">
              <a:xfrm>
                <a:off x="4656" y="594"/>
                <a:ext cx="288" cy="28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400"/>
              </a:p>
            </p:txBody>
          </p:sp>
          <p:sp>
            <p:nvSpPr>
              <p:cNvPr id="219" name="Text Box 112"/>
              <p:cNvSpPr txBox="1">
                <a:spLocks noChangeArrowheads="1"/>
              </p:cNvSpPr>
              <p:nvPr/>
            </p:nvSpPr>
            <p:spPr bwMode="auto">
              <a:xfrm>
                <a:off x="4656" y="624"/>
                <a:ext cx="331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1400" b="1">
                    <a:ea typeface="宋体" panose="02010600030101010101" pitchFamily="2" charset="-122"/>
                  </a:rPr>
                  <a:t>N2</a:t>
                </a:r>
              </a:p>
            </p:txBody>
          </p:sp>
        </p:grpSp>
        <p:grpSp>
          <p:nvGrpSpPr>
            <p:cNvPr id="220" name="Group 113"/>
            <p:cNvGrpSpPr>
              <a:grpSpLocks/>
            </p:cNvGrpSpPr>
            <p:nvPr/>
          </p:nvGrpSpPr>
          <p:grpSpPr bwMode="auto">
            <a:xfrm>
              <a:off x="5048550" y="401611"/>
              <a:ext cx="525463" cy="457200"/>
              <a:chOff x="4656" y="594"/>
              <a:chExt cx="331" cy="288"/>
            </a:xfrm>
          </p:grpSpPr>
          <p:sp>
            <p:nvSpPr>
              <p:cNvPr id="221" name="Oval 114"/>
              <p:cNvSpPr>
                <a:spLocks noChangeArrowheads="1"/>
              </p:cNvSpPr>
              <p:nvPr/>
            </p:nvSpPr>
            <p:spPr bwMode="auto">
              <a:xfrm>
                <a:off x="4656" y="594"/>
                <a:ext cx="288" cy="28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400"/>
              </a:p>
            </p:txBody>
          </p:sp>
          <p:sp>
            <p:nvSpPr>
              <p:cNvPr id="222" name="Text Box 115"/>
              <p:cNvSpPr txBox="1">
                <a:spLocks noChangeArrowheads="1"/>
              </p:cNvSpPr>
              <p:nvPr/>
            </p:nvSpPr>
            <p:spPr bwMode="auto">
              <a:xfrm>
                <a:off x="4656" y="624"/>
                <a:ext cx="331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1400" b="1">
                    <a:ea typeface="宋体" panose="02010600030101010101" pitchFamily="2" charset="-122"/>
                  </a:rPr>
                  <a:t>N1</a:t>
                </a:r>
              </a:p>
            </p:txBody>
          </p:sp>
        </p:grpSp>
        <p:grpSp>
          <p:nvGrpSpPr>
            <p:cNvPr id="223" name="Group 116"/>
            <p:cNvGrpSpPr>
              <a:grpSpLocks/>
            </p:cNvGrpSpPr>
            <p:nvPr/>
          </p:nvGrpSpPr>
          <p:grpSpPr bwMode="auto">
            <a:xfrm>
              <a:off x="7182150" y="401611"/>
              <a:ext cx="525463" cy="457200"/>
              <a:chOff x="4656" y="594"/>
              <a:chExt cx="331" cy="288"/>
            </a:xfrm>
          </p:grpSpPr>
          <p:sp>
            <p:nvSpPr>
              <p:cNvPr id="224" name="Oval 117"/>
              <p:cNvSpPr>
                <a:spLocks noChangeArrowheads="1"/>
              </p:cNvSpPr>
              <p:nvPr/>
            </p:nvSpPr>
            <p:spPr bwMode="auto">
              <a:xfrm>
                <a:off x="4656" y="594"/>
                <a:ext cx="288" cy="28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400"/>
              </a:p>
            </p:txBody>
          </p:sp>
          <p:sp>
            <p:nvSpPr>
              <p:cNvPr id="225" name="Text Box 118"/>
              <p:cNvSpPr txBox="1">
                <a:spLocks noChangeArrowheads="1"/>
              </p:cNvSpPr>
              <p:nvPr/>
            </p:nvSpPr>
            <p:spPr bwMode="auto">
              <a:xfrm>
                <a:off x="4656" y="624"/>
                <a:ext cx="331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1400" b="1" dirty="0">
                    <a:ea typeface="宋体" panose="02010600030101010101" pitchFamily="2" charset="-122"/>
                  </a:rPr>
                  <a:t>N3</a:t>
                </a:r>
              </a:p>
            </p:txBody>
          </p:sp>
        </p:grpSp>
        <p:sp>
          <p:nvSpPr>
            <p:cNvPr id="226" name="Line 119"/>
            <p:cNvSpPr>
              <a:spLocks noChangeShapeType="1"/>
            </p:cNvSpPr>
            <p:nvPr/>
          </p:nvSpPr>
          <p:spPr bwMode="auto">
            <a:xfrm flipV="1">
              <a:off x="5505750" y="630211"/>
              <a:ext cx="609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1400"/>
            </a:p>
          </p:txBody>
        </p:sp>
        <p:sp>
          <p:nvSpPr>
            <p:cNvPr id="227" name="Line 120"/>
            <p:cNvSpPr>
              <a:spLocks noChangeShapeType="1"/>
            </p:cNvSpPr>
            <p:nvPr/>
          </p:nvSpPr>
          <p:spPr bwMode="auto">
            <a:xfrm flipV="1">
              <a:off x="6572550" y="630211"/>
              <a:ext cx="609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1400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961159" y="3473696"/>
            <a:ext cx="814320" cy="610740"/>
            <a:chOff x="6961159" y="3473696"/>
            <a:chExt cx="814320" cy="610740"/>
          </a:xfrm>
        </p:grpSpPr>
        <p:sp>
          <p:nvSpPr>
            <p:cNvPr id="176" name="Line 113"/>
            <p:cNvSpPr>
              <a:spLocks noChangeShapeType="1"/>
            </p:cNvSpPr>
            <p:nvPr/>
          </p:nvSpPr>
          <p:spPr bwMode="auto">
            <a:xfrm flipH="1">
              <a:off x="6961159" y="3473696"/>
              <a:ext cx="814320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7" name="Line 114"/>
            <p:cNvSpPr>
              <a:spLocks noChangeShapeType="1"/>
            </p:cNvSpPr>
            <p:nvPr/>
          </p:nvSpPr>
          <p:spPr bwMode="auto">
            <a:xfrm>
              <a:off x="6961159" y="3473696"/>
              <a:ext cx="0" cy="61074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28" name="Line 108"/>
            <p:cNvSpPr>
              <a:spLocks noChangeShapeType="1"/>
            </p:cNvSpPr>
            <p:nvPr/>
          </p:nvSpPr>
          <p:spPr bwMode="auto">
            <a:xfrm flipV="1">
              <a:off x="7766178" y="3473696"/>
              <a:ext cx="0" cy="610740"/>
            </a:xfrm>
            <a:prstGeom prst="line">
              <a:avLst/>
            </a:prstGeom>
            <a:noFill/>
            <a:ln w="57150" cap="rnd">
              <a:solidFill>
                <a:schemeClr val="tx2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30" name="组合 229"/>
          <p:cNvGrpSpPr/>
          <p:nvPr/>
        </p:nvGrpSpPr>
        <p:grpSpPr>
          <a:xfrm>
            <a:off x="6961159" y="4491596"/>
            <a:ext cx="814320" cy="610740"/>
            <a:chOff x="6961159" y="3473696"/>
            <a:chExt cx="814320" cy="610740"/>
          </a:xfrm>
        </p:grpSpPr>
        <p:sp>
          <p:nvSpPr>
            <p:cNvPr id="244" name="Line 113"/>
            <p:cNvSpPr>
              <a:spLocks noChangeShapeType="1"/>
            </p:cNvSpPr>
            <p:nvPr/>
          </p:nvSpPr>
          <p:spPr bwMode="auto">
            <a:xfrm flipH="1">
              <a:off x="6961159" y="3473696"/>
              <a:ext cx="814320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45" name="Line 114"/>
            <p:cNvSpPr>
              <a:spLocks noChangeShapeType="1"/>
            </p:cNvSpPr>
            <p:nvPr/>
          </p:nvSpPr>
          <p:spPr bwMode="auto">
            <a:xfrm>
              <a:off x="6961159" y="3473696"/>
              <a:ext cx="0" cy="61074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46" name="Line 108"/>
            <p:cNvSpPr>
              <a:spLocks noChangeShapeType="1"/>
            </p:cNvSpPr>
            <p:nvPr/>
          </p:nvSpPr>
          <p:spPr bwMode="auto">
            <a:xfrm flipV="1">
              <a:off x="7766178" y="3473696"/>
              <a:ext cx="0" cy="610740"/>
            </a:xfrm>
            <a:prstGeom prst="line">
              <a:avLst/>
            </a:prstGeom>
            <a:noFill/>
            <a:ln w="57150" cap="rnd">
              <a:solidFill>
                <a:schemeClr val="tx2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7018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回顾">
  <a:themeElements>
    <a:clrScheme name="紫罗兰色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987</TotalTime>
  <Words>3623</Words>
  <Application>Microsoft Macintosh PowerPoint</Application>
  <PresentationFormat>全屏显示(4:3)</PresentationFormat>
  <Paragraphs>416</Paragraphs>
  <Slides>28</Slides>
  <Notes>26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嵌入的 OLE 服务器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31" baseType="lpstr">
      <vt:lpstr>回顾</vt:lpstr>
      <vt:lpstr>公式</vt:lpstr>
      <vt:lpstr>Microsoft 公式</vt:lpstr>
      <vt:lpstr>Exploring Energy-Latency Tradeoffs for Broadcasts in Energy-Saving Sensor Networks</vt:lpstr>
      <vt:lpstr>Wireless Sensor Networks (WSNs)</vt:lpstr>
      <vt:lpstr>Sensor Application Type 1</vt:lpstr>
      <vt:lpstr>Sensor Application Type 2</vt:lpstr>
      <vt:lpstr>Energy-Latency Relationship</vt:lpstr>
      <vt:lpstr>Broadcast in Sensor Networks</vt:lpstr>
      <vt:lpstr>Sleep Scheduling Mechanism</vt:lpstr>
      <vt:lpstr>Broadcast in IEEE 802.11 PSM</vt:lpstr>
      <vt:lpstr>Extreme 1 (PSM)</vt:lpstr>
      <vt:lpstr>Extreme 2</vt:lpstr>
      <vt:lpstr>Probability-Based Broadcast Forwarding (PBBF)</vt:lpstr>
      <vt:lpstr>PBBF Example</vt:lpstr>
      <vt:lpstr>PBBF Characteristics</vt:lpstr>
      <vt:lpstr>Analytical Results: Reliability</vt:lpstr>
      <vt:lpstr>Analytical Results: Reliability</vt:lpstr>
      <vt:lpstr>Analytical Results: Reliability</vt:lpstr>
      <vt:lpstr>Analytical Results: Energy</vt:lpstr>
      <vt:lpstr>Analytical Results: Latency</vt:lpstr>
      <vt:lpstr>Analytical Results: Latency</vt:lpstr>
      <vt:lpstr>Analytical Results: Latency</vt:lpstr>
      <vt:lpstr>Analytical Results:  Energy-Latency Tradeoff</vt:lpstr>
      <vt:lpstr>Simulation Results</vt:lpstr>
      <vt:lpstr>Simulation Results: Energy</vt:lpstr>
      <vt:lpstr>Simulation Results: Latency</vt:lpstr>
      <vt:lpstr>Simulation Results: Reliability</vt:lpstr>
      <vt:lpstr>Conclusion</vt:lpstr>
      <vt:lpstr>Discussion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rwy</dc:creator>
  <cp:lastModifiedBy>Vincent 任</cp:lastModifiedBy>
  <cp:revision>95</cp:revision>
  <dcterms:created xsi:type="dcterms:W3CDTF">2014-04-28T22:57:38Z</dcterms:created>
  <dcterms:modified xsi:type="dcterms:W3CDTF">2014-04-29T21:02:45Z</dcterms:modified>
</cp:coreProperties>
</file>