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5"/>
  </p:notesMasterIdLst>
  <p:sldIdLst>
    <p:sldId id="256" r:id="rId2"/>
    <p:sldId id="279" r:id="rId3"/>
    <p:sldId id="280" r:id="rId4"/>
    <p:sldId id="257" r:id="rId5"/>
    <p:sldId id="258" r:id="rId6"/>
    <p:sldId id="259" r:id="rId7"/>
    <p:sldId id="283" r:id="rId8"/>
    <p:sldId id="260" r:id="rId9"/>
    <p:sldId id="261" r:id="rId10"/>
    <p:sldId id="281" r:id="rId11"/>
    <p:sldId id="285" r:id="rId12"/>
    <p:sldId id="264" r:id="rId13"/>
    <p:sldId id="288" r:id="rId14"/>
    <p:sldId id="289" r:id="rId15"/>
    <p:sldId id="267" r:id="rId16"/>
    <p:sldId id="266" r:id="rId17"/>
    <p:sldId id="268" r:id="rId18"/>
    <p:sldId id="291" r:id="rId19"/>
    <p:sldId id="292" r:id="rId20"/>
    <p:sldId id="293" r:id="rId21"/>
    <p:sldId id="294" r:id="rId22"/>
    <p:sldId id="296" r:id="rId23"/>
    <p:sldId id="286" r:id="rId24"/>
    <p:sldId id="269" r:id="rId25"/>
    <p:sldId id="270" r:id="rId26"/>
    <p:sldId id="271" r:id="rId27"/>
    <p:sldId id="278" r:id="rId28"/>
    <p:sldId id="274" r:id="rId29"/>
    <p:sldId id="295" r:id="rId30"/>
    <p:sldId id="277" r:id="rId31"/>
    <p:sldId id="275" r:id="rId32"/>
    <p:sldId id="276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07" autoAdjust="0"/>
  </p:normalViewPr>
  <p:slideViewPr>
    <p:cSldViewPr>
      <p:cViewPr varScale="1">
        <p:scale>
          <a:sx n="54" d="100"/>
          <a:sy n="54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D180E-A521-4A9C-A38C-8ABDFE2B30D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10FE4-C806-42A6-ADF5-E1B11EEE7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30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0FE4-C806-42A6-ADF5-E1B11EEE74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42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0FE4-C806-42A6-ADF5-E1B11EEE744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71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0FE4-C806-42A6-ADF5-E1B11EEE744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49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0FE4-C806-42A6-ADF5-E1B11EEE744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811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0FE4-C806-42A6-ADF5-E1B11EEE744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42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0FE4-C806-42A6-ADF5-E1B11EEE744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37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0FE4-C806-42A6-ADF5-E1B11EEE744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001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0FE4-C806-42A6-ADF5-E1B11EEE744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641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0FE4-C806-42A6-ADF5-E1B11EEE744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564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0FE4-C806-42A6-ADF5-E1B11EEE744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7773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0FE4-C806-42A6-ADF5-E1B11EEE744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81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0FE4-C806-42A6-ADF5-E1B11EEE74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43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0FE4-C806-42A6-ADF5-E1B11EEE74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5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0FE4-C806-42A6-ADF5-E1B11EEE74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97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0FE4-C806-42A6-ADF5-E1B11EEE74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64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0FE4-C806-42A6-ADF5-E1B11EEE74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03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0FE4-C806-42A6-ADF5-E1B11EEE74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79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0FE4-C806-42A6-ADF5-E1B11EEE74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58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0FE4-C806-42A6-ADF5-E1B11EEE74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94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22B3DD-A0A1-4E9C-B353-7787A73A6A2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62A02C0-479E-428E-B01D-40CF1174AD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B3DD-A0A1-4E9C-B353-7787A73A6A2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02C0-479E-428E-B01D-40CF1174A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B3DD-A0A1-4E9C-B353-7787A73A6A2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02C0-479E-428E-B01D-40CF1174A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22B3DD-A0A1-4E9C-B353-7787A73A6A2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2A02C0-479E-428E-B01D-40CF1174AD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22B3DD-A0A1-4E9C-B353-7787A73A6A2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62A02C0-479E-428E-B01D-40CF1174AD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B3DD-A0A1-4E9C-B353-7787A73A6A2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02C0-479E-428E-B01D-40CF1174AD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B3DD-A0A1-4E9C-B353-7787A73A6A2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02C0-479E-428E-B01D-40CF1174AD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22B3DD-A0A1-4E9C-B353-7787A73A6A2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2A02C0-479E-428E-B01D-40CF1174AD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B3DD-A0A1-4E9C-B353-7787A73A6A2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02C0-479E-428E-B01D-40CF1174A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22B3DD-A0A1-4E9C-B353-7787A73A6A2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2A02C0-479E-428E-B01D-40CF1174AD7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22B3DD-A0A1-4E9C-B353-7787A73A6A2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2A02C0-479E-428E-B01D-40CF1174AD7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22B3DD-A0A1-4E9C-B353-7787A73A6A2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2A02C0-479E-428E-B01D-40CF1174AD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44780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ag: a tiny aggregation service for ad-hoc sensor networks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8349" y="3581400"/>
            <a:ext cx="6400800" cy="1295400"/>
          </a:xfrm>
        </p:spPr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Samuel Madden, Michael J. Franklin, Joseph </a:t>
            </a:r>
            <a:r>
              <a:rPr lang="en-US" b="1" i="1" dirty="0" err="1" smtClean="0">
                <a:solidFill>
                  <a:schemeClr val="tx1"/>
                </a:solidFill>
              </a:rPr>
              <a:t>Hellerstein</a:t>
            </a:r>
            <a:r>
              <a:rPr lang="en-US" b="1" i="1" dirty="0" smtClean="0">
                <a:solidFill>
                  <a:schemeClr val="tx1"/>
                </a:solidFill>
              </a:rPr>
              <a:t>, and Wei Hong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28800" y="5334000"/>
            <a:ext cx="7039898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Presented by – Mahanth Gowda</a:t>
            </a:r>
          </a:p>
          <a:p>
            <a:pPr algn="l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(Some pictures are adopted from paper)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1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Epoch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Observe that the query contains an Epoch parameter.</a:t>
            </a:r>
          </a:p>
          <a:p>
            <a:r>
              <a:rPr lang="en-US" sz="2400" dirty="0" smtClean="0"/>
              <a:t>It specifies the periodicity with which sensor updates need to come to the root</a:t>
            </a:r>
          </a:p>
          <a:p>
            <a:r>
              <a:rPr lang="en-US" sz="2400" dirty="0" smtClean="0"/>
              <a:t>Epochs form the main difference between TAG query and SQL query</a:t>
            </a:r>
          </a:p>
          <a:p>
            <a:r>
              <a:rPr lang="en-US" sz="2400" dirty="0" smtClean="0"/>
              <a:t>A lower bound exists on the epoch duration because of sensing and communication limitations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610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AGGREGATION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Based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Nodes organize themselves into different levels of a tree</a:t>
            </a:r>
          </a:p>
          <a:p>
            <a:r>
              <a:rPr lang="en-US" sz="2400" dirty="0" smtClean="0"/>
              <a:t>Data is routed to the root by following a path of parents</a:t>
            </a:r>
            <a:endParaRPr lang="en-US" sz="2400" dirty="0"/>
          </a:p>
        </p:txBody>
      </p:sp>
      <p:cxnSp>
        <p:nvCxnSpPr>
          <p:cNvPr id="13" name="Straight Connector 12"/>
          <p:cNvCxnSpPr>
            <a:stCxn id="4" idx="5"/>
            <a:endCxn id="6" idx="1"/>
          </p:cNvCxnSpPr>
          <p:nvPr/>
        </p:nvCxnSpPr>
        <p:spPr>
          <a:xfrm>
            <a:off x="2452267" y="3377826"/>
            <a:ext cx="353266" cy="407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5"/>
            <a:endCxn id="9" idx="1"/>
          </p:cNvCxnSpPr>
          <p:nvPr/>
        </p:nvCxnSpPr>
        <p:spPr>
          <a:xfrm>
            <a:off x="3290467" y="4216026"/>
            <a:ext cx="277066" cy="9405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1409700" y="2857500"/>
            <a:ext cx="2743200" cy="3657600"/>
            <a:chOff x="1143000" y="2971800"/>
            <a:chExt cx="2743200" cy="3657600"/>
          </a:xfrm>
        </p:grpSpPr>
        <p:sp>
          <p:nvSpPr>
            <p:cNvPr id="4" name="Oval 3"/>
            <p:cNvSpPr/>
            <p:nvPr/>
          </p:nvSpPr>
          <p:spPr>
            <a:xfrm>
              <a:off x="1600200" y="2971800"/>
              <a:ext cx="6858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1143000" y="3810000"/>
              <a:ext cx="6858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438400" y="3810000"/>
              <a:ext cx="6858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1828800" y="4953000"/>
              <a:ext cx="6858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143000" y="6019800"/>
              <a:ext cx="6858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3200400" y="5181600"/>
              <a:ext cx="6858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600200" y="4419600"/>
              <a:ext cx="34290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4"/>
            </p:cNvCxnSpPr>
            <p:nvPr/>
          </p:nvCxnSpPr>
          <p:spPr>
            <a:xfrm flipH="1">
              <a:off x="2362200" y="4419600"/>
              <a:ext cx="41910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6"/>
              <a:endCxn id="9" idx="2"/>
            </p:cNvCxnSpPr>
            <p:nvPr/>
          </p:nvCxnSpPr>
          <p:spPr>
            <a:xfrm>
              <a:off x="2514600" y="5257800"/>
              <a:ext cx="6858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7" idx="3"/>
            </p:cNvCxnSpPr>
            <p:nvPr/>
          </p:nvCxnSpPr>
          <p:spPr>
            <a:xfrm flipH="1">
              <a:off x="1714500" y="5473326"/>
              <a:ext cx="214733" cy="5464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9" idx="3"/>
              <a:endCxn id="8" idx="6"/>
            </p:cNvCxnSpPr>
            <p:nvPr/>
          </p:nvCxnSpPr>
          <p:spPr>
            <a:xfrm flipH="1">
              <a:off x="1828800" y="5701926"/>
              <a:ext cx="1472033" cy="6226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1600200" y="3581400"/>
              <a:ext cx="2286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6" idx="1"/>
            </p:cNvCxnSpPr>
            <p:nvPr/>
          </p:nvCxnSpPr>
          <p:spPr>
            <a:xfrm>
              <a:off x="2185567" y="3492126"/>
              <a:ext cx="353266" cy="40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Arrow Connector 34"/>
          <p:cNvCxnSpPr/>
          <p:nvPr/>
        </p:nvCxnSpPr>
        <p:spPr>
          <a:xfrm>
            <a:off x="4343400" y="41910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343400" y="47625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5933250" y="2698955"/>
            <a:ext cx="2145890" cy="3816145"/>
            <a:chOff x="6477000" y="2438400"/>
            <a:chExt cx="2145890" cy="3816145"/>
          </a:xfrm>
        </p:grpSpPr>
        <p:sp>
          <p:nvSpPr>
            <p:cNvPr id="38" name="Oval 37"/>
            <p:cNvSpPr/>
            <p:nvPr/>
          </p:nvSpPr>
          <p:spPr>
            <a:xfrm>
              <a:off x="7086600" y="2438400"/>
              <a:ext cx="6858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6477000" y="3429000"/>
              <a:ext cx="6858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7772400" y="3429000"/>
              <a:ext cx="6858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6477000" y="4495800"/>
              <a:ext cx="6858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7924800" y="4572000"/>
              <a:ext cx="6858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7937090" y="5644945"/>
              <a:ext cx="6858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cxnSp>
          <p:nvCxnSpPr>
            <p:cNvPr id="44" name="Straight Connector 43"/>
            <p:cNvCxnSpPr>
              <a:endCxn id="39" idx="0"/>
            </p:cNvCxnSpPr>
            <p:nvPr/>
          </p:nvCxnSpPr>
          <p:spPr>
            <a:xfrm flipH="1">
              <a:off x="6819900" y="2971800"/>
              <a:ext cx="419100" cy="457200"/>
            </a:xfrm>
            <a:prstGeom prst="line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endCxn id="40" idx="1"/>
            </p:cNvCxnSpPr>
            <p:nvPr/>
          </p:nvCxnSpPr>
          <p:spPr>
            <a:xfrm>
              <a:off x="7696200" y="2957835"/>
              <a:ext cx="176633" cy="560439"/>
            </a:xfrm>
            <a:prstGeom prst="line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9" idx="4"/>
              <a:endCxn id="41" idx="0"/>
            </p:cNvCxnSpPr>
            <p:nvPr/>
          </p:nvCxnSpPr>
          <p:spPr>
            <a:xfrm>
              <a:off x="6819900" y="4038600"/>
              <a:ext cx="0" cy="457200"/>
            </a:xfrm>
            <a:prstGeom prst="line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0" idx="4"/>
              <a:endCxn id="42" idx="0"/>
            </p:cNvCxnSpPr>
            <p:nvPr/>
          </p:nvCxnSpPr>
          <p:spPr>
            <a:xfrm>
              <a:off x="8115300" y="4038600"/>
              <a:ext cx="152400" cy="533400"/>
            </a:xfrm>
            <a:prstGeom prst="line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2" idx="4"/>
              <a:endCxn id="43" idx="0"/>
            </p:cNvCxnSpPr>
            <p:nvPr/>
          </p:nvCxnSpPr>
          <p:spPr>
            <a:xfrm>
              <a:off x="8267700" y="5181600"/>
              <a:ext cx="12290" cy="463345"/>
            </a:xfrm>
            <a:prstGeom prst="line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2438400" y="6386977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312310" y="6295406"/>
            <a:ext cx="1766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Tree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12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534400" cy="5715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Queries are issued to the nodes:- SELECT MIN TEMP from SENSORS</a:t>
            </a:r>
            <a:endParaRPr lang="en-US" sz="22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 smtClean="0"/>
          </a:p>
          <a:p>
            <a:r>
              <a:rPr lang="en-US" sz="2200" dirty="0" smtClean="0"/>
              <a:t>In-network processing to collect aggregate values</a:t>
            </a: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Example: CENTRALIZED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707509" y="2050650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84592" y="2457679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183291" y="2457679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284592" y="2896018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410418" y="2927328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639018" y="3407121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654645" y="2269819"/>
            <a:ext cx="158594" cy="187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8" idx="1"/>
          </p:cNvCxnSpPr>
          <p:nvPr/>
        </p:nvCxnSpPr>
        <p:spPr>
          <a:xfrm>
            <a:off x="3130427" y="2264081"/>
            <a:ext cx="122541" cy="23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4"/>
            <a:endCxn id="9" idx="0"/>
          </p:cNvCxnSpPr>
          <p:nvPr/>
        </p:nvCxnSpPr>
        <p:spPr>
          <a:xfrm>
            <a:off x="2522483" y="2708158"/>
            <a:ext cx="0" cy="187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10" idx="0"/>
          </p:cNvCxnSpPr>
          <p:nvPr/>
        </p:nvCxnSpPr>
        <p:spPr>
          <a:xfrm>
            <a:off x="3421182" y="2708158"/>
            <a:ext cx="227127" cy="219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5"/>
            <a:endCxn id="11" idx="0"/>
          </p:cNvCxnSpPr>
          <p:nvPr/>
        </p:nvCxnSpPr>
        <p:spPr>
          <a:xfrm>
            <a:off x="3816523" y="3141125"/>
            <a:ext cx="60386" cy="265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25408" y="2371674"/>
            <a:ext cx="6864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MIN?</a:t>
            </a:r>
            <a:endParaRPr lang="en-US" sz="1500" dirty="0"/>
          </a:p>
        </p:txBody>
      </p:sp>
      <p:sp>
        <p:nvSpPr>
          <p:cNvPr id="18" name="TextBox 17"/>
          <p:cNvSpPr txBox="1"/>
          <p:nvPr/>
        </p:nvSpPr>
        <p:spPr>
          <a:xfrm>
            <a:off x="3688505" y="2399471"/>
            <a:ext cx="6864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MIN?</a:t>
            </a:r>
            <a:endParaRPr lang="en-US" sz="1500" dirty="0"/>
          </a:p>
        </p:txBody>
      </p:sp>
      <p:sp>
        <p:nvSpPr>
          <p:cNvPr id="19" name="TextBox 18"/>
          <p:cNvSpPr txBox="1"/>
          <p:nvPr/>
        </p:nvSpPr>
        <p:spPr>
          <a:xfrm>
            <a:off x="1598792" y="2914506"/>
            <a:ext cx="6864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MIN?</a:t>
            </a:r>
            <a:endParaRPr lang="en-US" sz="1500" dirty="0"/>
          </a:p>
        </p:txBody>
      </p:sp>
      <p:sp>
        <p:nvSpPr>
          <p:cNvPr id="20" name="TextBox 19"/>
          <p:cNvSpPr txBox="1"/>
          <p:nvPr/>
        </p:nvSpPr>
        <p:spPr>
          <a:xfrm>
            <a:off x="3840905" y="2914506"/>
            <a:ext cx="6864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MIN?</a:t>
            </a:r>
            <a:endParaRPr lang="en-US" sz="1500" dirty="0"/>
          </a:p>
        </p:txBody>
      </p:sp>
      <p:sp>
        <p:nvSpPr>
          <p:cNvPr id="21" name="TextBox 20"/>
          <p:cNvSpPr txBox="1"/>
          <p:nvPr/>
        </p:nvSpPr>
        <p:spPr>
          <a:xfrm>
            <a:off x="4105857" y="3407121"/>
            <a:ext cx="6864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MIN?</a:t>
            </a:r>
            <a:endParaRPr lang="en-US" sz="1500" dirty="0"/>
          </a:p>
        </p:txBody>
      </p:sp>
      <p:sp>
        <p:nvSpPr>
          <p:cNvPr id="22" name="TextBox 21"/>
          <p:cNvSpPr txBox="1"/>
          <p:nvPr/>
        </p:nvSpPr>
        <p:spPr>
          <a:xfrm>
            <a:off x="2545505" y="1713671"/>
            <a:ext cx="131638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MIN TEMP?</a:t>
            </a:r>
            <a:endParaRPr lang="en-US" sz="1500" dirty="0"/>
          </a:p>
        </p:txBody>
      </p:sp>
      <p:sp>
        <p:nvSpPr>
          <p:cNvPr id="48" name="Oval 47"/>
          <p:cNvSpPr/>
          <p:nvPr/>
        </p:nvSpPr>
        <p:spPr>
          <a:xfrm>
            <a:off x="2953218" y="3352800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49" name="Straight Connector 48"/>
          <p:cNvCxnSpPr>
            <a:stCxn id="10" idx="2"/>
            <a:endCxn id="48" idx="0"/>
          </p:cNvCxnSpPr>
          <p:nvPr/>
        </p:nvCxnSpPr>
        <p:spPr>
          <a:xfrm flipH="1">
            <a:off x="3191109" y="3052568"/>
            <a:ext cx="219309" cy="300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590194" y="3563035"/>
            <a:ext cx="6864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MIN?</a:t>
            </a:r>
            <a:endParaRPr lang="en-US" sz="1500" dirty="0"/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2628722" y="2290010"/>
            <a:ext cx="158594" cy="18786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108158" y="2225842"/>
            <a:ext cx="122541" cy="23028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510590" y="2743200"/>
            <a:ext cx="0" cy="18786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388896" y="2699084"/>
            <a:ext cx="198356" cy="17013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3199131" y="3044548"/>
            <a:ext cx="219310" cy="300232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813784" y="3128210"/>
            <a:ext cx="68036" cy="21657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2914647" y="4721660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2491730" y="5128689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3390429" y="5128689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2491730" y="5567028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3617556" y="5598338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3846156" y="6078131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2861783" y="4940829"/>
            <a:ext cx="158594" cy="187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67" idx="1"/>
          </p:cNvCxnSpPr>
          <p:nvPr/>
        </p:nvCxnSpPr>
        <p:spPr>
          <a:xfrm>
            <a:off x="3337565" y="4935091"/>
            <a:ext cx="122541" cy="23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6" idx="4"/>
            <a:endCxn id="68" idx="0"/>
          </p:cNvCxnSpPr>
          <p:nvPr/>
        </p:nvCxnSpPr>
        <p:spPr>
          <a:xfrm>
            <a:off x="2729621" y="5379168"/>
            <a:ext cx="0" cy="187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7" idx="4"/>
            <a:endCxn id="69" idx="0"/>
          </p:cNvCxnSpPr>
          <p:nvPr/>
        </p:nvCxnSpPr>
        <p:spPr>
          <a:xfrm>
            <a:off x="3628320" y="5379168"/>
            <a:ext cx="227127" cy="219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9" idx="5"/>
            <a:endCxn id="70" idx="0"/>
          </p:cNvCxnSpPr>
          <p:nvPr/>
        </p:nvCxnSpPr>
        <p:spPr>
          <a:xfrm>
            <a:off x="4023661" y="5812135"/>
            <a:ext cx="60386" cy="265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732546" y="5042684"/>
            <a:ext cx="6864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&lt;4,9&gt;</a:t>
            </a:r>
            <a:endParaRPr lang="en-US" sz="1500" dirty="0"/>
          </a:p>
        </p:txBody>
      </p:sp>
      <p:sp>
        <p:nvSpPr>
          <p:cNvPr id="77" name="TextBox 76"/>
          <p:cNvSpPr txBox="1"/>
          <p:nvPr/>
        </p:nvSpPr>
        <p:spPr>
          <a:xfrm>
            <a:off x="3895643" y="5070481"/>
            <a:ext cx="10070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&lt;5,1,2,3&gt;</a:t>
            </a:r>
            <a:endParaRPr lang="en-US" sz="1500" dirty="0"/>
          </a:p>
        </p:txBody>
      </p:sp>
      <p:sp>
        <p:nvSpPr>
          <p:cNvPr id="78" name="TextBox 77"/>
          <p:cNvSpPr txBox="1"/>
          <p:nvPr/>
        </p:nvSpPr>
        <p:spPr>
          <a:xfrm>
            <a:off x="1805930" y="5585516"/>
            <a:ext cx="5261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&lt;9&gt;</a:t>
            </a:r>
            <a:endParaRPr lang="en-US" sz="1500" dirty="0"/>
          </a:p>
        </p:txBody>
      </p:sp>
      <p:sp>
        <p:nvSpPr>
          <p:cNvPr id="79" name="TextBox 78"/>
          <p:cNvSpPr txBox="1"/>
          <p:nvPr/>
        </p:nvSpPr>
        <p:spPr>
          <a:xfrm>
            <a:off x="4048043" y="5585516"/>
            <a:ext cx="8467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&lt;5,1,2&gt;</a:t>
            </a:r>
            <a:endParaRPr lang="en-US" sz="1500" dirty="0"/>
          </a:p>
        </p:txBody>
      </p:sp>
      <p:sp>
        <p:nvSpPr>
          <p:cNvPr id="80" name="TextBox 79"/>
          <p:cNvSpPr txBox="1"/>
          <p:nvPr/>
        </p:nvSpPr>
        <p:spPr>
          <a:xfrm>
            <a:off x="4312995" y="6078131"/>
            <a:ext cx="5261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&lt;2&gt;</a:t>
            </a:r>
            <a:endParaRPr lang="en-US" sz="1500" dirty="0"/>
          </a:p>
        </p:txBody>
      </p:sp>
      <p:sp>
        <p:nvSpPr>
          <p:cNvPr id="81" name="TextBox 80"/>
          <p:cNvSpPr txBox="1"/>
          <p:nvPr/>
        </p:nvSpPr>
        <p:spPr>
          <a:xfrm>
            <a:off x="2752643" y="4384681"/>
            <a:ext cx="22349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MIN&lt;4,9,5,1,2,3,8&gt; = 1</a:t>
            </a:r>
            <a:endParaRPr lang="en-US" sz="1500" dirty="0"/>
          </a:p>
        </p:txBody>
      </p:sp>
      <p:sp>
        <p:nvSpPr>
          <p:cNvPr id="82" name="Oval 81"/>
          <p:cNvSpPr/>
          <p:nvPr/>
        </p:nvSpPr>
        <p:spPr>
          <a:xfrm>
            <a:off x="3160356" y="6023810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83" name="Straight Connector 82"/>
          <p:cNvCxnSpPr>
            <a:stCxn id="69" idx="2"/>
            <a:endCxn id="82" idx="0"/>
          </p:cNvCxnSpPr>
          <p:nvPr/>
        </p:nvCxnSpPr>
        <p:spPr>
          <a:xfrm flipH="1">
            <a:off x="3398247" y="5723578"/>
            <a:ext cx="219309" cy="300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797332" y="6234045"/>
            <a:ext cx="5261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&lt;5&gt;</a:t>
            </a:r>
            <a:endParaRPr lang="en-US" sz="1500" dirty="0"/>
          </a:p>
        </p:txBody>
      </p:sp>
      <p:cxnSp>
        <p:nvCxnSpPr>
          <p:cNvPr id="85" name="Straight Connector 84"/>
          <p:cNvCxnSpPr/>
          <p:nvPr/>
        </p:nvCxnSpPr>
        <p:spPr>
          <a:xfrm flipH="1">
            <a:off x="2835860" y="4961020"/>
            <a:ext cx="158594" cy="187860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315296" y="4896852"/>
            <a:ext cx="122541" cy="230280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17728" y="5414210"/>
            <a:ext cx="0" cy="187860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596034" y="5370094"/>
            <a:ext cx="198356" cy="170130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3406269" y="5715558"/>
            <a:ext cx="219310" cy="300232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020922" y="5799220"/>
            <a:ext cx="68036" cy="216570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loud 91"/>
          <p:cNvSpPr/>
          <p:nvPr/>
        </p:nvSpPr>
        <p:spPr>
          <a:xfrm>
            <a:off x="5562600" y="4753246"/>
            <a:ext cx="2438400" cy="164805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Number of Messages = 12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5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52" grpId="0"/>
      <p:bldP spid="76" grpId="0"/>
      <p:bldP spid="77" grpId="0"/>
      <p:bldP spid="78" grpId="0"/>
      <p:bldP spid="79" grpId="0"/>
      <p:bldP spid="80" grpId="0"/>
      <p:bldP spid="81" grpId="0"/>
      <p:bldP spid="84" grpId="0"/>
      <p:bldP spid="9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534400" cy="5715000"/>
          </a:xfrm>
        </p:spPr>
        <p:txBody>
          <a:bodyPr>
            <a:normAutofit/>
          </a:bodyPr>
          <a:lstStyle/>
          <a:p>
            <a:r>
              <a:rPr lang="en-US" sz="2200" dirty="0"/>
              <a:t>Distribution phase </a:t>
            </a:r>
            <a:r>
              <a:rPr lang="en-US" sz="2200" dirty="0" smtClean="0"/>
              <a:t>:- SELECT MIN TEMP from SENSORS</a:t>
            </a:r>
            <a:endParaRPr lang="en-US" sz="22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Collection Phase :-</a:t>
            </a: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Example</a:t>
            </a:r>
            <a:r>
              <a:rPr lang="en-US" dirty="0"/>
              <a:t>: AGGREGATION</a:t>
            </a:r>
          </a:p>
        </p:txBody>
      </p:sp>
      <p:sp>
        <p:nvSpPr>
          <p:cNvPr id="6" name="Oval 5"/>
          <p:cNvSpPr/>
          <p:nvPr/>
        </p:nvSpPr>
        <p:spPr>
          <a:xfrm>
            <a:off x="2707509" y="2050650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84592" y="2457679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183291" y="2457679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284592" y="2896018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410418" y="2927328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639018" y="3407121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654645" y="2269819"/>
            <a:ext cx="158594" cy="187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8" idx="1"/>
          </p:cNvCxnSpPr>
          <p:nvPr/>
        </p:nvCxnSpPr>
        <p:spPr>
          <a:xfrm>
            <a:off x="3130427" y="2264081"/>
            <a:ext cx="122541" cy="23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4"/>
            <a:endCxn id="9" idx="0"/>
          </p:cNvCxnSpPr>
          <p:nvPr/>
        </p:nvCxnSpPr>
        <p:spPr>
          <a:xfrm>
            <a:off x="2522483" y="2708158"/>
            <a:ext cx="0" cy="187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10" idx="0"/>
          </p:cNvCxnSpPr>
          <p:nvPr/>
        </p:nvCxnSpPr>
        <p:spPr>
          <a:xfrm>
            <a:off x="3421182" y="2708158"/>
            <a:ext cx="227127" cy="219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5"/>
            <a:endCxn id="11" idx="0"/>
          </p:cNvCxnSpPr>
          <p:nvPr/>
        </p:nvCxnSpPr>
        <p:spPr>
          <a:xfrm>
            <a:off x="3816523" y="3141125"/>
            <a:ext cx="60386" cy="265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25408" y="2371674"/>
            <a:ext cx="6864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MIN?</a:t>
            </a:r>
            <a:endParaRPr lang="en-US" sz="1500" dirty="0"/>
          </a:p>
        </p:txBody>
      </p:sp>
      <p:sp>
        <p:nvSpPr>
          <p:cNvPr id="18" name="TextBox 17"/>
          <p:cNvSpPr txBox="1"/>
          <p:nvPr/>
        </p:nvSpPr>
        <p:spPr>
          <a:xfrm>
            <a:off x="3688505" y="2399471"/>
            <a:ext cx="6864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MIN?</a:t>
            </a:r>
            <a:endParaRPr lang="en-US" sz="1500" dirty="0"/>
          </a:p>
        </p:txBody>
      </p:sp>
      <p:sp>
        <p:nvSpPr>
          <p:cNvPr id="19" name="TextBox 18"/>
          <p:cNvSpPr txBox="1"/>
          <p:nvPr/>
        </p:nvSpPr>
        <p:spPr>
          <a:xfrm>
            <a:off x="1598792" y="2914506"/>
            <a:ext cx="6864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MIN?</a:t>
            </a:r>
            <a:endParaRPr lang="en-US" sz="1500" dirty="0"/>
          </a:p>
        </p:txBody>
      </p:sp>
      <p:sp>
        <p:nvSpPr>
          <p:cNvPr id="20" name="TextBox 19"/>
          <p:cNvSpPr txBox="1"/>
          <p:nvPr/>
        </p:nvSpPr>
        <p:spPr>
          <a:xfrm>
            <a:off x="3840905" y="2914506"/>
            <a:ext cx="6864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MIN?</a:t>
            </a:r>
            <a:endParaRPr lang="en-US" sz="1500" dirty="0"/>
          </a:p>
        </p:txBody>
      </p:sp>
      <p:sp>
        <p:nvSpPr>
          <p:cNvPr id="21" name="TextBox 20"/>
          <p:cNvSpPr txBox="1"/>
          <p:nvPr/>
        </p:nvSpPr>
        <p:spPr>
          <a:xfrm>
            <a:off x="4105857" y="3407121"/>
            <a:ext cx="6864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MIN?</a:t>
            </a:r>
            <a:endParaRPr lang="en-US" sz="1500" dirty="0"/>
          </a:p>
        </p:txBody>
      </p:sp>
      <p:sp>
        <p:nvSpPr>
          <p:cNvPr id="22" name="TextBox 21"/>
          <p:cNvSpPr txBox="1"/>
          <p:nvPr/>
        </p:nvSpPr>
        <p:spPr>
          <a:xfrm>
            <a:off x="2545505" y="1713671"/>
            <a:ext cx="131638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MIN TEMP?</a:t>
            </a:r>
            <a:endParaRPr lang="en-US" sz="1500" dirty="0"/>
          </a:p>
        </p:txBody>
      </p:sp>
      <p:sp>
        <p:nvSpPr>
          <p:cNvPr id="48" name="Oval 47"/>
          <p:cNvSpPr/>
          <p:nvPr/>
        </p:nvSpPr>
        <p:spPr>
          <a:xfrm>
            <a:off x="2953218" y="3352800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49" name="Straight Connector 48"/>
          <p:cNvCxnSpPr>
            <a:stCxn id="10" idx="2"/>
            <a:endCxn id="48" idx="0"/>
          </p:cNvCxnSpPr>
          <p:nvPr/>
        </p:nvCxnSpPr>
        <p:spPr>
          <a:xfrm flipH="1">
            <a:off x="3191109" y="3052568"/>
            <a:ext cx="219309" cy="300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590194" y="3563035"/>
            <a:ext cx="6864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MIN?</a:t>
            </a:r>
            <a:endParaRPr lang="en-US" sz="1500" dirty="0"/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2628722" y="2290010"/>
            <a:ext cx="158594" cy="18786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108158" y="2225842"/>
            <a:ext cx="122541" cy="23028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510590" y="2743200"/>
            <a:ext cx="0" cy="18786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388896" y="2699084"/>
            <a:ext cx="198356" cy="17013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3199131" y="3044548"/>
            <a:ext cx="219310" cy="300232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813784" y="3128210"/>
            <a:ext cx="68036" cy="21657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2914647" y="4721660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2491730" y="5128689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3390429" y="5128689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2491730" y="5567028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3617556" y="5598338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3846156" y="6078131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2861783" y="4940829"/>
            <a:ext cx="158594" cy="187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67" idx="1"/>
          </p:cNvCxnSpPr>
          <p:nvPr/>
        </p:nvCxnSpPr>
        <p:spPr>
          <a:xfrm>
            <a:off x="3337565" y="4935091"/>
            <a:ext cx="122541" cy="23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6" idx="4"/>
            <a:endCxn id="68" idx="0"/>
          </p:cNvCxnSpPr>
          <p:nvPr/>
        </p:nvCxnSpPr>
        <p:spPr>
          <a:xfrm>
            <a:off x="2729621" y="5379168"/>
            <a:ext cx="0" cy="187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7" idx="4"/>
            <a:endCxn id="69" idx="0"/>
          </p:cNvCxnSpPr>
          <p:nvPr/>
        </p:nvCxnSpPr>
        <p:spPr>
          <a:xfrm>
            <a:off x="3628320" y="5379168"/>
            <a:ext cx="227127" cy="219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9" idx="5"/>
            <a:endCxn id="70" idx="0"/>
          </p:cNvCxnSpPr>
          <p:nvPr/>
        </p:nvCxnSpPr>
        <p:spPr>
          <a:xfrm>
            <a:off x="4023661" y="5812135"/>
            <a:ext cx="60386" cy="265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957590" y="5057086"/>
            <a:ext cx="132760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MIN&lt;4,9&gt;=4</a:t>
            </a:r>
            <a:endParaRPr lang="en-US" sz="1500" dirty="0"/>
          </a:p>
        </p:txBody>
      </p:sp>
      <p:sp>
        <p:nvSpPr>
          <p:cNvPr id="77" name="TextBox 76"/>
          <p:cNvSpPr txBox="1"/>
          <p:nvPr/>
        </p:nvSpPr>
        <p:spPr>
          <a:xfrm>
            <a:off x="3895643" y="5070481"/>
            <a:ext cx="132760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MIN&lt;1,3&gt;=1</a:t>
            </a:r>
            <a:endParaRPr lang="en-US" sz="1500" dirty="0"/>
          </a:p>
        </p:txBody>
      </p:sp>
      <p:sp>
        <p:nvSpPr>
          <p:cNvPr id="78" name="TextBox 77"/>
          <p:cNvSpPr txBox="1"/>
          <p:nvPr/>
        </p:nvSpPr>
        <p:spPr>
          <a:xfrm>
            <a:off x="1805930" y="5585516"/>
            <a:ext cx="5261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&lt;9&gt;</a:t>
            </a:r>
            <a:endParaRPr lang="en-US" sz="1500" dirty="0"/>
          </a:p>
        </p:txBody>
      </p:sp>
      <p:sp>
        <p:nvSpPr>
          <p:cNvPr id="79" name="TextBox 78"/>
          <p:cNvSpPr txBox="1"/>
          <p:nvPr/>
        </p:nvSpPr>
        <p:spPr>
          <a:xfrm>
            <a:off x="4048043" y="5585516"/>
            <a:ext cx="15937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MIN&lt;5,1,2&gt; = 1</a:t>
            </a:r>
            <a:endParaRPr lang="en-US" sz="1500" dirty="0"/>
          </a:p>
        </p:txBody>
      </p:sp>
      <p:sp>
        <p:nvSpPr>
          <p:cNvPr id="80" name="TextBox 79"/>
          <p:cNvSpPr txBox="1"/>
          <p:nvPr/>
        </p:nvSpPr>
        <p:spPr>
          <a:xfrm>
            <a:off x="4312995" y="6078131"/>
            <a:ext cx="5261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&lt;2&gt;</a:t>
            </a:r>
            <a:endParaRPr lang="en-US" sz="1500" dirty="0"/>
          </a:p>
        </p:txBody>
      </p:sp>
      <p:sp>
        <p:nvSpPr>
          <p:cNvPr id="81" name="TextBox 80"/>
          <p:cNvSpPr txBox="1"/>
          <p:nvPr/>
        </p:nvSpPr>
        <p:spPr>
          <a:xfrm>
            <a:off x="2752643" y="4384681"/>
            <a:ext cx="164660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MIN&lt;4,1,8&gt; = 1</a:t>
            </a:r>
            <a:endParaRPr lang="en-US" sz="1500" dirty="0"/>
          </a:p>
        </p:txBody>
      </p:sp>
      <p:sp>
        <p:nvSpPr>
          <p:cNvPr id="82" name="Oval 81"/>
          <p:cNvSpPr/>
          <p:nvPr/>
        </p:nvSpPr>
        <p:spPr>
          <a:xfrm>
            <a:off x="3160356" y="6023810"/>
            <a:ext cx="475782" cy="250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83" name="Straight Connector 82"/>
          <p:cNvCxnSpPr>
            <a:stCxn id="69" idx="2"/>
            <a:endCxn id="82" idx="0"/>
          </p:cNvCxnSpPr>
          <p:nvPr/>
        </p:nvCxnSpPr>
        <p:spPr>
          <a:xfrm flipH="1">
            <a:off x="3398247" y="5723578"/>
            <a:ext cx="219309" cy="300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797332" y="6234045"/>
            <a:ext cx="5261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&lt;5&gt;</a:t>
            </a:r>
            <a:endParaRPr lang="en-US" sz="1500" dirty="0"/>
          </a:p>
        </p:txBody>
      </p:sp>
      <p:cxnSp>
        <p:nvCxnSpPr>
          <p:cNvPr id="85" name="Straight Connector 84"/>
          <p:cNvCxnSpPr/>
          <p:nvPr/>
        </p:nvCxnSpPr>
        <p:spPr>
          <a:xfrm flipH="1">
            <a:off x="2835860" y="4961020"/>
            <a:ext cx="158594" cy="187860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315296" y="4896852"/>
            <a:ext cx="122541" cy="230280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17728" y="5414210"/>
            <a:ext cx="0" cy="187860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596034" y="5370094"/>
            <a:ext cx="198356" cy="170130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3406269" y="5715558"/>
            <a:ext cx="219310" cy="300232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020922" y="5799220"/>
            <a:ext cx="68036" cy="216570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loud 59"/>
          <p:cNvSpPr/>
          <p:nvPr/>
        </p:nvSpPr>
        <p:spPr>
          <a:xfrm>
            <a:off x="5562600" y="4753246"/>
            <a:ext cx="2438400" cy="164805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Number of Messages = </a:t>
            </a:r>
            <a:r>
              <a:rPr lang="en-US" sz="3200" b="1" dirty="0" smtClean="0">
                <a:solidFill>
                  <a:schemeClr val="tx1"/>
                </a:solidFill>
              </a:rPr>
              <a:t>6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5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52" grpId="0"/>
      <p:bldP spid="76" grpId="0"/>
      <p:bldP spid="77" grpId="0"/>
      <p:bldP spid="78" grpId="0"/>
      <p:bldP spid="79" grpId="0"/>
      <p:bldP spid="80" grpId="0"/>
      <p:bldP spid="81" grpId="0"/>
      <p:bldP spid="84" grpId="0"/>
      <p:bldP spid="6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/>
          <a:lstStyle/>
          <a:p>
            <a:r>
              <a:rPr lang="en-US" dirty="0" smtClean="0"/>
              <a:t>Other Routing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TAG operates on the top of routing layer</a:t>
            </a:r>
          </a:p>
          <a:p>
            <a:r>
              <a:rPr lang="en-US" sz="2400" dirty="0" smtClean="0"/>
              <a:t>Requirements of a routing algorithm are :-</a:t>
            </a:r>
            <a:endParaRPr lang="en-US" sz="2000" dirty="0" smtClean="0"/>
          </a:p>
          <a:p>
            <a:pPr lvl="1"/>
            <a:r>
              <a:rPr lang="en-US" sz="2400" dirty="0" smtClean="0"/>
              <a:t>Ability to delivery query requests to all nodes in a network</a:t>
            </a:r>
          </a:p>
          <a:p>
            <a:pPr lvl="1"/>
            <a:r>
              <a:rPr lang="en-US" sz="2400" dirty="0" smtClean="0"/>
              <a:t>Ability to route from any node to the root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903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Flow of partial state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258" y="1219200"/>
            <a:ext cx="3705742" cy="3362795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143001"/>
            <a:ext cx="47244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Partial Aggregates flow up the tree during an Epoch</a:t>
            </a:r>
          </a:p>
          <a:p>
            <a:r>
              <a:rPr lang="en-US" sz="2400" dirty="0" smtClean="0"/>
              <a:t>A node transitions through following states</a:t>
            </a:r>
          </a:p>
          <a:p>
            <a:pPr lvl="1"/>
            <a:r>
              <a:rPr lang="en-US" sz="2000" dirty="0" smtClean="0"/>
              <a:t>Receive partial records from children</a:t>
            </a:r>
          </a:p>
          <a:p>
            <a:pPr lvl="1"/>
            <a:r>
              <a:rPr lang="en-US" sz="2000" dirty="0" smtClean="0"/>
              <a:t>Process aggregates by combining own information</a:t>
            </a:r>
          </a:p>
          <a:p>
            <a:pPr lvl="1"/>
            <a:r>
              <a:rPr lang="en-US" sz="2000" dirty="0" smtClean="0"/>
              <a:t>Deliver updated partial record to the parent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948" y="5029200"/>
            <a:ext cx="81213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Synchronization schemes help nodes be idle for rest of the time, thereby saving energy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Grouping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160837"/>
            <a:ext cx="8229600" cy="2163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Grouping introduces storage problems when number of groups exceed available storage</a:t>
            </a:r>
          </a:p>
          <a:p>
            <a:r>
              <a:rPr lang="en-US" sz="2400" dirty="0" smtClean="0"/>
              <a:t>Group eviction schemes  introduced to manage storage</a:t>
            </a:r>
          </a:p>
          <a:p>
            <a:r>
              <a:rPr lang="en-US" sz="2400" dirty="0" smtClean="0"/>
              <a:t>Base-station combines partial groups to form accurate aggregate value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43000"/>
            <a:ext cx="78486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24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STRUCTURE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SQL supports </a:t>
            </a:r>
            <a:r>
              <a:rPr lang="en-US" sz="2400" i="1" dirty="0" smtClean="0"/>
              <a:t>“basic 5”</a:t>
            </a:r>
          </a:p>
          <a:p>
            <a:pPr lvl="1"/>
            <a:r>
              <a:rPr lang="en-US" sz="2400" dirty="0" smtClean="0"/>
              <a:t>MIN, MAX, SUM, AVERAGE, and COUNT</a:t>
            </a:r>
          </a:p>
          <a:p>
            <a:r>
              <a:rPr lang="en-US" sz="2400" dirty="0" smtClean="0"/>
              <a:t>TAG facilitates any function that can be expressed using</a:t>
            </a:r>
          </a:p>
          <a:p>
            <a:pPr lvl="1"/>
            <a:r>
              <a:rPr lang="en-US" sz="2400" dirty="0" smtClean="0"/>
              <a:t>Initializer:- </a:t>
            </a:r>
            <a:r>
              <a:rPr lang="en-US" sz="1800" dirty="0" smtClean="0"/>
              <a:t>Initializes a state from single sensor value</a:t>
            </a:r>
          </a:p>
          <a:p>
            <a:pPr lvl="1"/>
            <a:r>
              <a:rPr lang="en-US" sz="2400" dirty="0" smtClean="0"/>
              <a:t>Merging function :- </a:t>
            </a:r>
            <a:r>
              <a:rPr lang="en-US" sz="1800" dirty="0" smtClean="0"/>
              <a:t>Combines partial states</a:t>
            </a:r>
          </a:p>
          <a:p>
            <a:pPr lvl="1"/>
            <a:r>
              <a:rPr lang="en-US" sz="2400" dirty="0" smtClean="0"/>
              <a:t>Evaluator :- </a:t>
            </a:r>
            <a:r>
              <a:rPr lang="en-US" sz="1800" dirty="0" smtClean="0"/>
              <a:t>Evaluates aggregate from states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915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3504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Wireless Sensor Networks (WSN)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244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600" dirty="0" smtClean="0"/>
              <a:t>Wireless sensor networks consists of nodes having the ability to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sense the environment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compute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communicate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600" dirty="0" smtClean="0"/>
              <a:t>Applications include</a:t>
            </a:r>
          </a:p>
          <a:p>
            <a:pPr>
              <a:defRPr/>
            </a:pPr>
            <a:r>
              <a:rPr lang="en-US" sz="2600" dirty="0" smtClean="0"/>
              <a:t>Military, surveillance,  temperature,   monitoring,  medical health monitoring 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  <p:pic>
        <p:nvPicPr>
          <p:cNvPr id="59396" name="Picture 3" descr="figure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385887"/>
            <a:ext cx="2693988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916" y="2927555"/>
            <a:ext cx="1853184" cy="19385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100" y="4434348"/>
            <a:ext cx="1731264" cy="163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43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Averaging ..</a:t>
            </a:r>
          </a:p>
          <a:p>
            <a:pPr lvl="1"/>
            <a:r>
              <a:rPr lang="en-US" sz="1800" dirty="0" smtClean="0"/>
              <a:t>Initializer: </a:t>
            </a:r>
            <a:r>
              <a:rPr lang="en-US" sz="1800" i="1" dirty="0" err="1" smtClean="0"/>
              <a:t>i</a:t>
            </a:r>
            <a:r>
              <a:rPr lang="en-US" sz="1800" i="1" dirty="0" smtClean="0"/>
              <a:t>(x) = &lt;x,1&gt;  (state = &lt;sum, count&gt;)</a:t>
            </a:r>
          </a:p>
          <a:p>
            <a:pPr lvl="1"/>
            <a:r>
              <a:rPr lang="en-US" sz="1800" dirty="0"/>
              <a:t>Evaluator: </a:t>
            </a:r>
            <a:r>
              <a:rPr lang="en-US" sz="1800" i="1" dirty="0"/>
              <a:t>e(&lt;S,C&gt;) = </a:t>
            </a:r>
            <a:r>
              <a:rPr lang="en-US" sz="1800" i="1" dirty="0" smtClean="0"/>
              <a:t>S/C</a:t>
            </a:r>
          </a:p>
          <a:p>
            <a:pPr lvl="1"/>
            <a:r>
              <a:rPr lang="en-US" sz="1800" dirty="0" smtClean="0"/>
              <a:t>Merging Function: </a:t>
            </a:r>
            <a:r>
              <a:rPr lang="en-US" sz="1800" i="1" dirty="0" smtClean="0"/>
              <a:t>f(&lt;S1,C1&gt;,&lt;S2,C2&gt;) = &lt;S1+S2,C1+C2&gt;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Other aggregate functions like MEDIAN, HISTOGRAM, UNIQUE also supported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10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Classification of Aggregates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458200" cy="5410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Duplicate Sensitive:- Duplicates will affect aggregates</a:t>
            </a:r>
          </a:p>
          <a:p>
            <a:r>
              <a:rPr lang="en-US" sz="2400" dirty="0" smtClean="0"/>
              <a:t>Exemplary/Summary:- MAX is Exemplary, AVG is summary </a:t>
            </a:r>
          </a:p>
          <a:p>
            <a:r>
              <a:rPr lang="en-US" sz="2400" dirty="0" smtClean="0"/>
              <a:t>Monotonic :- The evaluation function increases/decreases monotonically over the levels of the tree</a:t>
            </a:r>
          </a:p>
          <a:p>
            <a:r>
              <a:rPr lang="en-US" sz="2400" dirty="0" smtClean="0"/>
              <a:t>Partial States :- </a:t>
            </a:r>
          </a:p>
          <a:p>
            <a:pPr lvl="1"/>
            <a:r>
              <a:rPr lang="en-US" sz="2000" dirty="0" smtClean="0"/>
              <a:t>Distributive aggregates – size of </a:t>
            </a:r>
            <a:r>
              <a:rPr lang="en-US" sz="2000" dirty="0"/>
              <a:t>p</a:t>
            </a:r>
            <a:r>
              <a:rPr lang="en-US" sz="2000" dirty="0" smtClean="0"/>
              <a:t>artial records same as aggregate</a:t>
            </a:r>
          </a:p>
          <a:p>
            <a:pPr lvl="1"/>
            <a:r>
              <a:rPr lang="en-US" sz="2000" dirty="0" smtClean="0"/>
              <a:t>Algebraic Aggregates – size of partial records is a constant</a:t>
            </a:r>
          </a:p>
          <a:p>
            <a:pPr lvl="1"/>
            <a:r>
              <a:rPr lang="en-US" sz="2000" dirty="0" smtClean="0"/>
              <a:t>Holistic aggregates – size of partial record is proportional to size of the data (</a:t>
            </a:r>
            <a:r>
              <a:rPr lang="en-US" sz="2000" dirty="0" smtClean="0">
                <a:solidFill>
                  <a:srgbClr val="FF0000"/>
                </a:solidFill>
              </a:rPr>
              <a:t>unlikely to benefit from aggregation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Unique aggregates – state is proportional (unique updates)</a:t>
            </a:r>
          </a:p>
          <a:p>
            <a:pPr lvl="1"/>
            <a:r>
              <a:rPr lang="en-US" sz="2000" dirty="0" smtClean="0"/>
              <a:t>Context sensitive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788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aggregates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8382000" cy="2819400"/>
          </a:xfrm>
        </p:spPr>
      </p:pic>
    </p:spTree>
    <p:extLst>
      <p:ext uri="{BB962C8B-B14F-4D97-AF65-F5344CB8AC3E}">
        <p14:creationId xmlns:p14="http://schemas.microsoft.com/office/powerpoint/2010/main" val="206619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RESULTS AND OPTIMIZATIONS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7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Simulation setup</a:t>
            </a:r>
          </a:p>
          <a:p>
            <a:pPr lvl="1"/>
            <a:r>
              <a:rPr lang="en-US" sz="2000" dirty="0" smtClean="0"/>
              <a:t>Environment set up in Java</a:t>
            </a:r>
          </a:p>
          <a:p>
            <a:pPr lvl="1"/>
            <a:r>
              <a:rPr lang="en-US" sz="2000" dirty="0" smtClean="0"/>
              <a:t>Time is divided into epochs and nodes can send/receive messages during an epoch</a:t>
            </a:r>
          </a:p>
          <a:p>
            <a:pPr lvl="1"/>
            <a:r>
              <a:rPr lang="en-US" sz="2000" dirty="0" smtClean="0"/>
              <a:t>Connectivity based on geographic distances</a:t>
            </a:r>
          </a:p>
          <a:p>
            <a:pPr lvl="1"/>
            <a:r>
              <a:rPr lang="en-US" sz="2000" dirty="0" smtClean="0"/>
              <a:t>Grid Topology</a:t>
            </a:r>
          </a:p>
          <a:p>
            <a:r>
              <a:rPr lang="en-US" sz="2400" dirty="0" smtClean="0"/>
              <a:t>Three Communication models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810000"/>
            <a:ext cx="6096000" cy="243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39743" y="6172200"/>
            <a:ext cx="5407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Darker, the closer to the root in terms of radio hops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7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Performance of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343400" cy="4906963"/>
          </a:xfrm>
        </p:spPr>
        <p:txBody>
          <a:bodyPr/>
          <a:lstStyle/>
          <a:p>
            <a:r>
              <a:rPr lang="en-US" sz="2400" dirty="0" smtClean="0"/>
              <a:t>Orders of magnitude improvement </a:t>
            </a:r>
          </a:p>
          <a:p>
            <a:r>
              <a:rPr lang="en-US" sz="2400" dirty="0" smtClean="0"/>
              <a:t>Count and MIN perform best because only one integer is communicated (distributive)</a:t>
            </a:r>
          </a:p>
          <a:p>
            <a:r>
              <a:rPr lang="en-US" sz="2400" dirty="0" smtClean="0"/>
              <a:t>AVERAGE needs two integers, slightly more expensive (algebraic)</a:t>
            </a:r>
          </a:p>
          <a:p>
            <a:r>
              <a:rPr lang="en-US" sz="2400" dirty="0" smtClean="0"/>
              <a:t>MEDIAN does not benefit from aggregation (holistic)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295400"/>
            <a:ext cx="4191000" cy="451517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324600" y="3886200"/>
            <a:ext cx="3810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924800" y="1752600"/>
            <a:ext cx="3810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4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Optimizations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219200"/>
            <a:ext cx="5410200" cy="48006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371600"/>
            <a:ext cx="34290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Snooping</a:t>
            </a:r>
          </a:p>
          <a:p>
            <a:pPr lvl="1"/>
            <a:r>
              <a:rPr lang="en-US" sz="1800" dirty="0" smtClean="0"/>
              <a:t>Take advantage of broadcast channel</a:t>
            </a:r>
          </a:p>
          <a:p>
            <a:pPr lvl="1"/>
            <a:r>
              <a:rPr lang="en-US" sz="1800" dirty="0" smtClean="0"/>
              <a:t>Don’t send if a sensor value doesn’t affect the aggregate result</a:t>
            </a:r>
          </a:p>
          <a:p>
            <a:pPr lvl="1"/>
            <a:r>
              <a:rPr lang="en-US" sz="1800" dirty="0" smtClean="0"/>
              <a:t>Example: For </a:t>
            </a:r>
            <a:r>
              <a:rPr lang="en-US" sz="1800" b="1" dirty="0" smtClean="0"/>
              <a:t>MAX</a:t>
            </a:r>
            <a:r>
              <a:rPr lang="en-US" sz="1800" dirty="0" smtClean="0"/>
              <a:t> If sensor </a:t>
            </a:r>
            <a:r>
              <a:rPr lang="en-US" sz="1800" b="1" dirty="0" smtClean="0"/>
              <a:t>value &lt; Overheard value</a:t>
            </a:r>
            <a:r>
              <a:rPr lang="en-US" sz="1800" dirty="0" smtClean="0"/>
              <a:t>, suppress sending</a:t>
            </a:r>
          </a:p>
          <a:p>
            <a:r>
              <a:rPr lang="en-US" sz="2400" dirty="0" smtClean="0"/>
              <a:t>Hypothesis testing</a:t>
            </a:r>
          </a:p>
          <a:p>
            <a:pPr lvl="1"/>
            <a:r>
              <a:rPr lang="en-US" sz="2000" dirty="0" smtClean="0"/>
              <a:t>Ex. For exemplary aggregates like MAX, compute MAX of top k levels and use it to suppress values from other nodes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72000" y="3619500"/>
            <a:ext cx="2743200" cy="23241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572000" y="4648200"/>
            <a:ext cx="2933700" cy="12954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loud 11"/>
          <p:cNvSpPr/>
          <p:nvPr/>
        </p:nvSpPr>
        <p:spPr>
          <a:xfrm>
            <a:off x="3657600" y="5861538"/>
            <a:ext cx="2514600" cy="1219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Substantial Difference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02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r>
              <a:rPr lang="en-US" dirty="0" smtClean="0"/>
              <a:t>Loss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Reselect parents based on dynamically changing link qualities</a:t>
            </a:r>
          </a:p>
          <a:p>
            <a:r>
              <a:rPr lang="en-US" sz="2400" dirty="0" smtClean="0"/>
              <a:t>A new parent is chosen when a link to the parent is broken. Reselection happens after timeout</a:t>
            </a:r>
          </a:p>
          <a:p>
            <a:pPr lvl="1"/>
            <a:r>
              <a:rPr lang="en-US" sz="2000" dirty="0" smtClean="0"/>
              <a:t>A parent may end up choosing its own child as a parent, in which case the child will select a new parent</a:t>
            </a:r>
            <a:endParaRPr lang="en-US" sz="20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429000"/>
            <a:ext cx="7924800" cy="342900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2667000" y="3886200"/>
            <a:ext cx="3581400" cy="1429385"/>
          </a:xfrm>
          <a:prstGeom prst="wedgeRoundRectCallout">
            <a:avLst>
              <a:gd name="adj1" fmla="val -58552"/>
              <a:gd name="adj2" fmla="val 39204"/>
              <a:gd name="adj3" fmla="val 16667"/>
            </a:avLst>
          </a:prstGeom>
          <a:gradFill>
            <a:gsLst>
              <a:gs pos="0">
                <a:schemeClr val="accent6">
                  <a:shade val="63000"/>
                  <a:satMod val="165000"/>
                  <a:alpha val="36000"/>
                </a:schemeClr>
              </a:gs>
              <a:gs pos="30000">
                <a:schemeClr val="accent6">
                  <a:shade val="58000"/>
                  <a:satMod val="165000"/>
                </a:schemeClr>
              </a:gs>
              <a:gs pos="75000">
                <a:schemeClr val="accent6">
                  <a:shade val="30000"/>
                  <a:satMod val="175000"/>
                </a:schemeClr>
              </a:gs>
              <a:gs pos="100000">
                <a:schemeClr val="accent6">
                  <a:shade val="15000"/>
                  <a:satMod val="175000"/>
                </a:scheme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Exo 2 Light" panose="00000400000000000000" pitchFamily="2" charset="0"/>
              </a:rPr>
              <a:t>Percentage error decreases with network diameter because more errors will occur near the leaves of the network</a:t>
            </a:r>
            <a:endParaRPr lang="en-US" sz="2400" dirty="0">
              <a:latin typeface="Exo 2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08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Caching 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438400"/>
            <a:ext cx="6400800" cy="403860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Caching is used to improve quality of aggregates</a:t>
            </a:r>
          </a:p>
          <a:p>
            <a:r>
              <a:rPr lang="en-US" sz="2400" dirty="0" smtClean="0"/>
              <a:t>Old partial records from clients are reported, in case of message failures</a:t>
            </a:r>
            <a:endParaRPr lang="en-US" sz="20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410200" y="3034188"/>
            <a:ext cx="3581400" cy="1200785"/>
          </a:xfrm>
          <a:prstGeom prst="wedgeRoundRectCallout">
            <a:avLst>
              <a:gd name="adj1" fmla="val -58552"/>
              <a:gd name="adj2" fmla="val 39204"/>
              <a:gd name="adj3" fmla="val 16667"/>
            </a:avLst>
          </a:prstGeom>
          <a:gradFill>
            <a:gsLst>
              <a:gs pos="0">
                <a:schemeClr val="accent6">
                  <a:shade val="63000"/>
                  <a:satMod val="165000"/>
                  <a:alpha val="36000"/>
                </a:schemeClr>
              </a:gs>
              <a:gs pos="30000">
                <a:schemeClr val="accent6">
                  <a:shade val="58000"/>
                  <a:satMod val="165000"/>
                </a:schemeClr>
              </a:gs>
              <a:gs pos="75000">
                <a:schemeClr val="accent6">
                  <a:shade val="30000"/>
                  <a:satMod val="175000"/>
                </a:schemeClr>
              </a:gs>
              <a:gs pos="100000">
                <a:schemeClr val="accent6">
                  <a:shade val="15000"/>
                  <a:satMod val="175000"/>
                </a:scheme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Exo 2 Light" panose="00000400000000000000" pitchFamily="2" charset="0"/>
              </a:rPr>
              <a:t>As the network size increases, since probability of error compounds with number of hops, errors will increase</a:t>
            </a:r>
            <a:endParaRPr lang="en-US" sz="2400" dirty="0">
              <a:latin typeface="Exo 2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27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r>
              <a:rPr lang="en-US" dirty="0" smtClean="0"/>
              <a:t>Prototype on mica motes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57400"/>
            <a:ext cx="6922204" cy="434340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16 motes arranged in a depth-4 tree</a:t>
            </a:r>
          </a:p>
          <a:p>
            <a:r>
              <a:rPr lang="en-US" dirty="0" smtClean="0"/>
              <a:t>Does not include optimizations</a:t>
            </a:r>
          </a:p>
        </p:txBody>
      </p:sp>
      <p:sp>
        <p:nvSpPr>
          <p:cNvPr id="6" name="Cloud 5"/>
          <p:cNvSpPr/>
          <p:nvPr/>
        </p:nvSpPr>
        <p:spPr>
          <a:xfrm>
            <a:off x="304800" y="2377281"/>
            <a:ext cx="2133600" cy="1295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Quality of count is better for TAG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6553200" y="3429000"/>
            <a:ext cx="2133600" cy="1295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Number of messages is half of centralized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20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Sensor nodes are battery operated, hence conserving power becomes a very important problem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283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Centralized query processing</a:t>
            </a:r>
          </a:p>
          <a:p>
            <a:pPr lvl="1"/>
            <a:r>
              <a:rPr lang="en-US" dirty="0" smtClean="0"/>
              <a:t>In-efficient, results in large data communication</a:t>
            </a:r>
          </a:p>
          <a:p>
            <a:r>
              <a:rPr lang="en-US" dirty="0" smtClean="0"/>
              <a:t>Directed Diffusion</a:t>
            </a:r>
          </a:p>
          <a:p>
            <a:pPr lvl="1"/>
            <a:r>
              <a:rPr lang="en-US" dirty="0" smtClean="0"/>
              <a:t>Puts aggregation APIs in routing layer, users need to think about how to move the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Synopsis diffusion</a:t>
            </a:r>
          </a:p>
          <a:p>
            <a:pPr lvl="1"/>
            <a:r>
              <a:rPr lang="en-US" dirty="0" smtClean="0"/>
              <a:t>Tree based routing is not robust, but avoids double counting. Proposes energy efficient multipath aggregation that is both robust and prevents </a:t>
            </a:r>
            <a:r>
              <a:rPr lang="en-US" smtClean="0"/>
              <a:t>double counting</a:t>
            </a:r>
            <a:endParaRPr lang="en-US" dirty="0" smtClean="0"/>
          </a:p>
          <a:p>
            <a:r>
              <a:rPr lang="en-US" dirty="0" smtClean="0"/>
              <a:t>Data Cubes</a:t>
            </a:r>
          </a:p>
          <a:p>
            <a:pPr lvl="1"/>
            <a:r>
              <a:rPr lang="en-US" dirty="0" smtClean="0"/>
              <a:t>Provides formulations for properties of aggregates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6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Simulation based evaluation</a:t>
            </a:r>
          </a:p>
          <a:p>
            <a:pPr lvl="1"/>
            <a:r>
              <a:rPr lang="en-US" dirty="0" smtClean="0"/>
              <a:t>Radio contention not modeled, no fine grained model of time</a:t>
            </a:r>
          </a:p>
          <a:p>
            <a:r>
              <a:rPr lang="en-US" dirty="0" smtClean="0"/>
              <a:t>Time synchronization</a:t>
            </a:r>
          </a:p>
          <a:p>
            <a:pPr lvl="1"/>
            <a:r>
              <a:rPr lang="en-US" dirty="0" smtClean="0"/>
              <a:t>Synchronization errors build up with higher number nodes in the system</a:t>
            </a:r>
          </a:p>
          <a:p>
            <a:r>
              <a:rPr lang="en-US" dirty="0" smtClean="0"/>
              <a:t>Approximate algorithms for holistic queries like median?</a:t>
            </a:r>
          </a:p>
          <a:p>
            <a:r>
              <a:rPr lang="en-US" dirty="0" smtClean="0"/>
              <a:t>Paper does not analyze the effect of stale cache values on results</a:t>
            </a:r>
          </a:p>
          <a:p>
            <a:r>
              <a:rPr lang="en-US" dirty="0" smtClean="0"/>
              <a:t>A single failed node inserting corrupt aggregation values might pollute the whole result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2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05800" cy="4830763"/>
          </a:xfrm>
        </p:spPr>
        <p:txBody>
          <a:bodyPr>
            <a:normAutofit/>
          </a:bodyPr>
          <a:lstStyle/>
          <a:p>
            <a:pPr marL="514350" indent="-457200"/>
            <a:r>
              <a:rPr lang="en-US" sz="2400" dirty="0" smtClean="0"/>
              <a:t>SQL like declarative language for specifying aggregation queries can make programming easy</a:t>
            </a:r>
          </a:p>
          <a:p>
            <a:pPr marL="514350" indent="-457200"/>
            <a:endParaRPr lang="en-US" sz="2400" dirty="0" smtClean="0"/>
          </a:p>
          <a:p>
            <a:pPr marL="514350" indent="-457200"/>
            <a:r>
              <a:rPr lang="en-US" sz="2400" dirty="0" smtClean="0"/>
              <a:t>In network aggregation can decrease communication overhead</a:t>
            </a:r>
          </a:p>
          <a:p>
            <a:pPr marL="514350" indent="-457200"/>
            <a:endParaRPr lang="en-US" sz="2400" dirty="0" smtClean="0"/>
          </a:p>
          <a:p>
            <a:pPr marL="514350" indent="-457200"/>
            <a:r>
              <a:rPr lang="en-US" sz="2400" dirty="0" smtClean="0"/>
              <a:t>Optimizations like snooping and hypothesis testing on properties of aggregates is helpful</a:t>
            </a:r>
          </a:p>
          <a:p>
            <a:pPr marL="514350" indent="-457200"/>
            <a:endParaRPr lang="en-US" sz="2400" dirty="0" smtClean="0"/>
          </a:p>
          <a:p>
            <a:pPr marL="514350" indent="-457200"/>
            <a:r>
              <a:rPr lang="en-US" sz="2400" dirty="0" smtClean="0"/>
              <a:t>High level language facilitates end to end techniques for reducing the effects of network loss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80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5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Opportunity - Computation Communication Tradeoff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Communicating 1 bit of data is equivalent to executing 800 instructions</a:t>
            </a:r>
          </a:p>
          <a:p>
            <a:r>
              <a:rPr lang="en-US" dirty="0" smtClean="0"/>
              <a:t>Computation is always preferable over communication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75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TAG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Process data inside the network, instead of communicating all the way to the base-station and then processing it</a:t>
            </a:r>
          </a:p>
          <a:p>
            <a:r>
              <a:rPr lang="en-US" dirty="0" smtClean="0"/>
              <a:t>The process of compressing the data by processing it in-network is called aggregation</a:t>
            </a:r>
          </a:p>
          <a:p>
            <a:r>
              <a:rPr lang="en-US" dirty="0" smtClean="0"/>
              <a:t>This reduces communication overhead dramatically at the cost of computation, which is relatively cheaper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80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Query Model</a:t>
            </a:r>
          </a:p>
          <a:p>
            <a:r>
              <a:rPr lang="en-US" dirty="0"/>
              <a:t>Aggregation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Aggregate structures</a:t>
            </a:r>
          </a:p>
          <a:p>
            <a:r>
              <a:rPr lang="en-US" dirty="0" smtClean="0"/>
              <a:t>Optimizations and Performance results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73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MODEL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7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SQL style query model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Single table called </a:t>
            </a:r>
            <a:r>
              <a:rPr lang="en-US" b="1" dirty="0" smtClean="0">
                <a:solidFill>
                  <a:srgbClr val="FF0000"/>
                </a:solidFill>
              </a:rPr>
              <a:t>sensors</a:t>
            </a:r>
            <a:r>
              <a:rPr lang="en-US" dirty="0" smtClean="0">
                <a:solidFill>
                  <a:srgbClr val="FF0000"/>
                </a:solidFill>
              </a:rPr>
              <a:t> over a distributed database formed by motes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Eases programming, users need not worry about low level details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olidFill>
                  <a:srgbClr val="FF0000"/>
                </a:solidFill>
                <a:sym typeface="Wingdings" pitchFamily="2" charset="2"/>
              </a:rPr>
              <a:t>Think about what to do, not how to do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Amenable to incorporation of  optimization techniques from parallel/distributed databases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487016"/>
              </p:ext>
            </p:extLst>
          </p:nvPr>
        </p:nvGraphicFramePr>
        <p:xfrm>
          <a:off x="762000" y="3048000"/>
          <a:ext cx="7239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 Volume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977" y="3657600"/>
            <a:ext cx="413242" cy="4684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044215"/>
            <a:ext cx="413242" cy="4684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556" y="4486306"/>
            <a:ext cx="413242" cy="4684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54404" y="367312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 </a:t>
            </a:r>
            <a:r>
              <a:rPr lang="en-US" dirty="0" err="1" smtClean="0"/>
              <a:t>deg</a:t>
            </a:r>
            <a:r>
              <a:rPr lang="en-US" dirty="0" smtClean="0"/>
              <a:t> 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54404" y="40502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 </a:t>
            </a:r>
            <a:r>
              <a:rPr lang="en-US" dirty="0" err="1" smtClean="0"/>
              <a:t>deg</a:t>
            </a:r>
            <a:r>
              <a:rPr lang="en-US" dirty="0" smtClean="0"/>
              <a:t> 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69152" y="44312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 </a:t>
            </a:r>
            <a:r>
              <a:rPr lang="en-US" dirty="0" err="1" smtClean="0"/>
              <a:t>deg</a:t>
            </a:r>
            <a:r>
              <a:rPr lang="en-US" dirty="0" smtClean="0"/>
              <a:t> 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83204" y="3687096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Room 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82616" y="4050268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Room 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02284" y="4431268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Room 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38452" y="3687096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 </a:t>
            </a:r>
            <a:r>
              <a:rPr lang="en-US" dirty="0" err="1" smtClean="0"/>
              <a:t>db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53200" y="4050268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 </a:t>
            </a:r>
            <a:r>
              <a:rPr lang="en-US" dirty="0" err="1" smtClean="0"/>
              <a:t>db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53200" y="4431268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 </a:t>
            </a:r>
            <a:r>
              <a:rPr lang="en-US" dirty="0" err="1" smtClean="0"/>
              <a:t>db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0" y="2754868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Sensors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5398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Monitor occupancy of rooms in 6</a:t>
            </a:r>
            <a:r>
              <a:rPr lang="en-US" i="1" baseline="30000" dirty="0" smtClean="0">
                <a:solidFill>
                  <a:srgbClr val="FF0000"/>
                </a:solidFill>
              </a:rPr>
              <a:t>th</a:t>
            </a:r>
            <a:r>
              <a:rPr lang="en-US" i="1" dirty="0" smtClean="0">
                <a:solidFill>
                  <a:srgbClr val="FF0000"/>
                </a:solidFill>
              </a:rPr>
              <a:t> floor of building </a:t>
            </a:r>
            <a:r>
              <a:rPr lang="en-US" i="1" dirty="0" smtClean="0"/>
              <a:t>:-</a:t>
            </a:r>
          </a:p>
          <a:p>
            <a:pPr marL="400050" lvl="1" indent="0">
              <a:buNone/>
            </a:pPr>
            <a:r>
              <a:rPr lang="en-US" dirty="0"/>
              <a:t>SELECT AVG(volume), room FROM </a:t>
            </a:r>
            <a:r>
              <a:rPr lang="en-US" b="1" i="1" dirty="0"/>
              <a:t>sensors</a:t>
            </a:r>
          </a:p>
          <a:p>
            <a:pPr marL="400050" lvl="1" indent="0">
              <a:buNone/>
            </a:pPr>
            <a:r>
              <a:rPr lang="en-US" dirty="0"/>
              <a:t>WHERE floor = 6</a:t>
            </a:r>
          </a:p>
          <a:p>
            <a:pPr marL="400050" lvl="1" indent="0">
              <a:buNone/>
            </a:pPr>
            <a:r>
              <a:rPr lang="en-US" dirty="0"/>
              <a:t>GROUP BY room</a:t>
            </a:r>
          </a:p>
          <a:p>
            <a:pPr marL="400050" lvl="1" indent="0">
              <a:buNone/>
            </a:pPr>
            <a:r>
              <a:rPr lang="en-US" dirty="0"/>
              <a:t>HAVING AVG(VOLUME) &gt; threshold</a:t>
            </a:r>
          </a:p>
          <a:p>
            <a:pPr marL="400050" lvl="1" indent="0">
              <a:buNone/>
            </a:pPr>
            <a:r>
              <a:rPr lang="en-US" dirty="0"/>
              <a:t>EPOCH DURATION 30s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4885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2765</TotalTime>
  <Words>1311</Words>
  <Application>Microsoft Office PowerPoint</Application>
  <PresentationFormat>On-screen Show (4:3)</PresentationFormat>
  <Paragraphs>290</Paragraphs>
  <Slides>33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Oriel</vt:lpstr>
      <vt:lpstr>Tag: a tiny aggregation service for ad-hoc sensor networks </vt:lpstr>
      <vt:lpstr>Wireless Sensor Networks (WSN)</vt:lpstr>
      <vt:lpstr>Energy Efficiency</vt:lpstr>
      <vt:lpstr>Opportunity - Computation Communication Tradeoff</vt:lpstr>
      <vt:lpstr>TAG principle</vt:lpstr>
      <vt:lpstr>Outline</vt:lpstr>
      <vt:lpstr>QUERY MODEL</vt:lpstr>
      <vt:lpstr>Query Model</vt:lpstr>
      <vt:lpstr>Query example</vt:lpstr>
      <vt:lpstr>Epoch</vt:lpstr>
      <vt:lpstr>NETWORK AGGREGATION </vt:lpstr>
      <vt:lpstr>Tree Based Routing</vt:lpstr>
      <vt:lpstr>Example: CENTRALIZED </vt:lpstr>
      <vt:lpstr>Example: AGGREGATION</vt:lpstr>
      <vt:lpstr>Other Routing Algorithms</vt:lpstr>
      <vt:lpstr>Flow of partial state</vt:lpstr>
      <vt:lpstr>Grouping</vt:lpstr>
      <vt:lpstr>AGGREGATE STRUCTURE</vt:lpstr>
      <vt:lpstr>Aggregate Structure</vt:lpstr>
      <vt:lpstr>Aggregation Example</vt:lpstr>
      <vt:lpstr>Classification of Aggregates</vt:lpstr>
      <vt:lpstr>Classes of aggregates</vt:lpstr>
      <vt:lpstr>PERFORMANCE RESULTS AND OPTIMIZATIONS</vt:lpstr>
      <vt:lpstr>Evaluation</vt:lpstr>
      <vt:lpstr>Performance of TAG</vt:lpstr>
      <vt:lpstr>Optimizations</vt:lpstr>
      <vt:lpstr>Loss Tolerance</vt:lpstr>
      <vt:lpstr>Caching results</vt:lpstr>
      <vt:lpstr>Prototype on mica motes</vt:lpstr>
      <vt:lpstr>Related Work</vt:lpstr>
      <vt:lpstr>Discussion points</vt:lpstr>
      <vt:lpstr>Conclusion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mahanthg</dc:creator>
  <cp:lastModifiedBy>mahanthg</cp:lastModifiedBy>
  <cp:revision>284</cp:revision>
  <dcterms:created xsi:type="dcterms:W3CDTF">2014-04-01T23:17:37Z</dcterms:created>
  <dcterms:modified xsi:type="dcterms:W3CDTF">2014-04-04T02:28:41Z</dcterms:modified>
</cp:coreProperties>
</file>