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8" r:id="rId2"/>
    <p:sldId id="259" r:id="rId3"/>
    <p:sldId id="260" r:id="rId4"/>
    <p:sldId id="261" r:id="rId5"/>
    <p:sldId id="262" r:id="rId6"/>
    <p:sldId id="265" r:id="rId7"/>
    <p:sldId id="267" r:id="rId8"/>
    <p:sldId id="266" r:id="rId9"/>
    <p:sldId id="268" r:id="rId10"/>
    <p:sldId id="269" r:id="rId11"/>
    <p:sldId id="270" r:id="rId12"/>
    <p:sldId id="271" r:id="rId13"/>
    <p:sldId id="273" r:id="rId14"/>
    <p:sldId id="274" r:id="rId15"/>
    <p:sldId id="276"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9" r:id="rId29"/>
    <p:sldId id="290" r:id="rId30"/>
    <p:sldId id="291" r:id="rId31"/>
    <p:sldId id="292" r:id="rId32"/>
    <p:sldId id="293" r:id="rId33"/>
    <p:sldId id="294" r:id="rId34"/>
    <p:sldId id="295" r:id="rId35"/>
    <p:sldId id="296" r:id="rId36"/>
    <p:sldId id="298" r:id="rId37"/>
    <p:sldId id="299" r:id="rId38"/>
    <p:sldId id="300" r:id="rId39"/>
    <p:sldId id="301" r:id="rId40"/>
    <p:sldId id="304" r:id="rId41"/>
    <p:sldId id="302"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5" autoAdjust="0"/>
    <p:restoredTop sz="46980" autoAdjust="0"/>
  </p:normalViewPr>
  <p:slideViewPr>
    <p:cSldViewPr snapToGrid="0">
      <p:cViewPr varScale="1">
        <p:scale>
          <a:sx n="37" d="100"/>
          <a:sy n="37" d="100"/>
        </p:scale>
        <p:origin x="18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CCD9C-0F86-4EF0-99F3-1ADE254CFDE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393D8BFB-8DA3-40AD-BA7D-3A261C405E59}">
      <dgm:prSet>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rtl="0"/>
          <a:r>
            <a:rPr lang="en-US" dirty="0" smtClean="0"/>
            <a:t>Motivation</a:t>
          </a:r>
          <a:endParaRPr lang="en-IN" dirty="0"/>
        </a:p>
      </dgm:t>
    </dgm:pt>
    <dgm:pt modelId="{9825F38B-56F8-433B-BA09-4D58442D3839}" type="parTrans" cxnId="{CB48ECCC-53FA-494F-8FF6-D5F38F5062B3}">
      <dgm:prSet/>
      <dgm:spPr/>
      <dgm:t>
        <a:bodyPr/>
        <a:lstStyle/>
        <a:p>
          <a:endParaRPr lang="en-IN"/>
        </a:p>
      </dgm:t>
    </dgm:pt>
    <dgm:pt modelId="{F38A3D9D-7544-406E-A7D4-A406CCBDBC8D}" type="sibTrans" cxnId="{CB48ECCC-53FA-494F-8FF6-D5F38F5062B3}">
      <dgm:prSet/>
      <dgm:spPr/>
      <dgm:t>
        <a:bodyPr/>
        <a:lstStyle/>
        <a:p>
          <a:endParaRPr lang="en-IN"/>
        </a:p>
      </dgm:t>
    </dgm:pt>
    <dgm:pt modelId="{F2B982C5-A9DE-49F5-8AD8-BF57FC2D7689}">
      <dgm:prSet/>
      <dgm:spPr/>
      <dgm:t>
        <a:bodyPr/>
        <a:lstStyle/>
        <a:p>
          <a:pPr rtl="0"/>
          <a:r>
            <a:rPr lang="en-US" dirty="0" smtClean="0"/>
            <a:t>Background </a:t>
          </a:r>
          <a:endParaRPr lang="en-IN" dirty="0"/>
        </a:p>
      </dgm:t>
    </dgm:pt>
    <dgm:pt modelId="{FE12F272-D528-4ADA-A701-661D1B772A25}" type="parTrans" cxnId="{A8E1FD5F-D993-4B1E-ACF0-939336641491}">
      <dgm:prSet/>
      <dgm:spPr/>
      <dgm:t>
        <a:bodyPr/>
        <a:lstStyle/>
        <a:p>
          <a:endParaRPr lang="en-IN"/>
        </a:p>
      </dgm:t>
    </dgm:pt>
    <dgm:pt modelId="{90CC7EA8-8A2B-4175-B655-0E88E7306430}" type="sibTrans" cxnId="{A8E1FD5F-D993-4B1E-ACF0-939336641491}">
      <dgm:prSet/>
      <dgm:spPr/>
      <dgm:t>
        <a:bodyPr/>
        <a:lstStyle/>
        <a:p>
          <a:endParaRPr lang="en-IN"/>
        </a:p>
      </dgm:t>
    </dgm:pt>
    <dgm:pt modelId="{5808E304-9F0E-4926-A9FB-EC377D359263}">
      <dgm:prSet/>
      <dgm:spPr/>
      <dgm:t>
        <a:bodyPr/>
        <a:lstStyle/>
        <a:p>
          <a:pPr rtl="0"/>
          <a:r>
            <a:rPr lang="en-IN" dirty="0" smtClean="0"/>
            <a:t>System design</a:t>
          </a:r>
          <a:endParaRPr lang="en-IN" dirty="0"/>
        </a:p>
      </dgm:t>
    </dgm:pt>
    <dgm:pt modelId="{717C326D-DEE1-43A4-914A-95EF0C762CE8}" type="parTrans" cxnId="{78D0AF40-6102-40CA-833B-7C01560A1DC2}">
      <dgm:prSet/>
      <dgm:spPr/>
      <dgm:t>
        <a:bodyPr/>
        <a:lstStyle/>
        <a:p>
          <a:endParaRPr lang="en-IN"/>
        </a:p>
      </dgm:t>
    </dgm:pt>
    <dgm:pt modelId="{5A99D99C-069A-4CD1-8A06-9E1BA5844D17}" type="sibTrans" cxnId="{78D0AF40-6102-40CA-833B-7C01560A1DC2}">
      <dgm:prSet/>
      <dgm:spPr/>
      <dgm:t>
        <a:bodyPr/>
        <a:lstStyle/>
        <a:p>
          <a:endParaRPr lang="en-IN"/>
        </a:p>
      </dgm:t>
    </dgm:pt>
    <dgm:pt modelId="{1C1401D2-1801-4036-9EB9-3DBA6959B801}">
      <dgm:prSet/>
      <dgm:spPr/>
      <dgm:t>
        <a:bodyPr/>
        <a:lstStyle/>
        <a:p>
          <a:pPr rtl="0"/>
          <a:r>
            <a:rPr lang="en-IN" dirty="0" smtClean="0"/>
            <a:t>Evaluation</a:t>
          </a:r>
          <a:endParaRPr lang="en-IN" dirty="0"/>
        </a:p>
      </dgm:t>
    </dgm:pt>
    <dgm:pt modelId="{AD719DE4-D9A5-4C52-8B66-A2973A9CF364}" type="parTrans" cxnId="{97BA236D-4752-45A4-88FF-64E33BDA995E}">
      <dgm:prSet/>
      <dgm:spPr/>
      <dgm:t>
        <a:bodyPr/>
        <a:lstStyle/>
        <a:p>
          <a:endParaRPr lang="en-IN"/>
        </a:p>
      </dgm:t>
    </dgm:pt>
    <dgm:pt modelId="{4BC9F864-DF96-4DBA-A5C2-01D5D2887AF8}" type="sibTrans" cxnId="{97BA236D-4752-45A4-88FF-64E33BDA995E}">
      <dgm:prSet/>
      <dgm:spPr/>
      <dgm:t>
        <a:bodyPr/>
        <a:lstStyle/>
        <a:p>
          <a:endParaRPr lang="en-IN"/>
        </a:p>
      </dgm:t>
    </dgm:pt>
    <dgm:pt modelId="{21E5FBC7-FD34-4E03-BD77-8AF301F346FB}">
      <dgm:prSet/>
      <dgm:spPr/>
      <dgm:t>
        <a:bodyPr/>
        <a:lstStyle/>
        <a:p>
          <a:pPr rtl="0"/>
          <a:r>
            <a:rPr lang="en-IN" dirty="0" smtClean="0"/>
            <a:t>Discussion</a:t>
          </a:r>
          <a:endParaRPr lang="en-IN" dirty="0"/>
        </a:p>
      </dgm:t>
    </dgm:pt>
    <dgm:pt modelId="{EF0A71C9-0AC2-40CC-BBF6-1339F32116FC}" type="parTrans" cxnId="{EDD676A9-087B-4A4B-827F-5E2014E386D4}">
      <dgm:prSet/>
      <dgm:spPr/>
      <dgm:t>
        <a:bodyPr/>
        <a:lstStyle/>
        <a:p>
          <a:endParaRPr lang="en-IN"/>
        </a:p>
      </dgm:t>
    </dgm:pt>
    <dgm:pt modelId="{6D86AA51-8C07-4BB7-99D7-84353845F086}" type="sibTrans" cxnId="{EDD676A9-087B-4A4B-827F-5E2014E386D4}">
      <dgm:prSet/>
      <dgm:spPr/>
      <dgm:t>
        <a:bodyPr/>
        <a:lstStyle/>
        <a:p>
          <a:endParaRPr lang="en-IN"/>
        </a:p>
      </dgm:t>
    </dgm:pt>
    <dgm:pt modelId="{A0A2C9D3-A9C4-426B-ADA2-AD6C8AC4E3BA}" type="pres">
      <dgm:prSet presAssocID="{D82CCD9C-0F86-4EF0-99F3-1ADE254CFDEF}" presName="linear" presStyleCnt="0">
        <dgm:presLayoutVars>
          <dgm:animLvl val="lvl"/>
          <dgm:resizeHandles val="exact"/>
        </dgm:presLayoutVars>
      </dgm:prSet>
      <dgm:spPr/>
      <dgm:t>
        <a:bodyPr/>
        <a:lstStyle/>
        <a:p>
          <a:endParaRPr lang="en-IN"/>
        </a:p>
      </dgm:t>
    </dgm:pt>
    <dgm:pt modelId="{68543C68-FFCA-4B45-8B0B-3DD356DA021E}" type="pres">
      <dgm:prSet presAssocID="{393D8BFB-8DA3-40AD-BA7D-3A261C405E59}" presName="parentText" presStyleLbl="node1" presStyleIdx="0" presStyleCnt="5">
        <dgm:presLayoutVars>
          <dgm:chMax val="0"/>
          <dgm:bulletEnabled val="1"/>
        </dgm:presLayoutVars>
      </dgm:prSet>
      <dgm:spPr/>
      <dgm:t>
        <a:bodyPr/>
        <a:lstStyle/>
        <a:p>
          <a:endParaRPr lang="en-IN"/>
        </a:p>
      </dgm:t>
    </dgm:pt>
    <dgm:pt modelId="{73EFDD42-8234-401E-960C-7FBF7592A9E0}" type="pres">
      <dgm:prSet presAssocID="{F38A3D9D-7544-406E-A7D4-A406CCBDBC8D}" presName="spacer" presStyleCnt="0"/>
      <dgm:spPr/>
    </dgm:pt>
    <dgm:pt modelId="{E99FEA5B-9ADA-4930-9A2A-538624C5819F}" type="pres">
      <dgm:prSet presAssocID="{F2B982C5-A9DE-49F5-8AD8-BF57FC2D7689}" presName="parentText" presStyleLbl="node1" presStyleIdx="1" presStyleCnt="5">
        <dgm:presLayoutVars>
          <dgm:chMax val="0"/>
          <dgm:bulletEnabled val="1"/>
        </dgm:presLayoutVars>
      </dgm:prSet>
      <dgm:spPr/>
      <dgm:t>
        <a:bodyPr/>
        <a:lstStyle/>
        <a:p>
          <a:endParaRPr lang="en-IN"/>
        </a:p>
      </dgm:t>
    </dgm:pt>
    <dgm:pt modelId="{22F2F33D-5102-4297-9F8A-7B38B2D6302D}" type="pres">
      <dgm:prSet presAssocID="{90CC7EA8-8A2B-4175-B655-0E88E7306430}" presName="spacer" presStyleCnt="0"/>
      <dgm:spPr/>
    </dgm:pt>
    <dgm:pt modelId="{ADCF8972-9AC1-4685-B2EA-D8E248A39BF0}" type="pres">
      <dgm:prSet presAssocID="{5808E304-9F0E-4926-A9FB-EC377D359263}" presName="parentText" presStyleLbl="node1" presStyleIdx="2" presStyleCnt="5">
        <dgm:presLayoutVars>
          <dgm:chMax val="0"/>
          <dgm:bulletEnabled val="1"/>
        </dgm:presLayoutVars>
      </dgm:prSet>
      <dgm:spPr/>
      <dgm:t>
        <a:bodyPr/>
        <a:lstStyle/>
        <a:p>
          <a:endParaRPr lang="en-IN"/>
        </a:p>
      </dgm:t>
    </dgm:pt>
    <dgm:pt modelId="{16438AA2-9886-48BD-AE04-46AE3BC7C1D3}" type="pres">
      <dgm:prSet presAssocID="{5A99D99C-069A-4CD1-8A06-9E1BA5844D17}" presName="spacer" presStyleCnt="0"/>
      <dgm:spPr/>
    </dgm:pt>
    <dgm:pt modelId="{4B3D5976-BD04-4A67-BCDF-F3563CEC1544}" type="pres">
      <dgm:prSet presAssocID="{1C1401D2-1801-4036-9EB9-3DBA6959B801}" presName="parentText" presStyleLbl="node1" presStyleIdx="3" presStyleCnt="5">
        <dgm:presLayoutVars>
          <dgm:chMax val="0"/>
          <dgm:bulletEnabled val="1"/>
        </dgm:presLayoutVars>
      </dgm:prSet>
      <dgm:spPr/>
      <dgm:t>
        <a:bodyPr/>
        <a:lstStyle/>
        <a:p>
          <a:endParaRPr lang="en-IN"/>
        </a:p>
      </dgm:t>
    </dgm:pt>
    <dgm:pt modelId="{1D2856FE-99B8-4B86-87AC-0C56386D2124}" type="pres">
      <dgm:prSet presAssocID="{4BC9F864-DF96-4DBA-A5C2-01D5D2887AF8}" presName="spacer" presStyleCnt="0"/>
      <dgm:spPr/>
    </dgm:pt>
    <dgm:pt modelId="{6946DF7C-F613-47DC-A91F-C97AF0E71611}" type="pres">
      <dgm:prSet presAssocID="{21E5FBC7-FD34-4E03-BD77-8AF301F346FB}" presName="parentText" presStyleLbl="node1" presStyleIdx="4" presStyleCnt="5">
        <dgm:presLayoutVars>
          <dgm:chMax val="0"/>
          <dgm:bulletEnabled val="1"/>
        </dgm:presLayoutVars>
      </dgm:prSet>
      <dgm:spPr/>
      <dgm:t>
        <a:bodyPr/>
        <a:lstStyle/>
        <a:p>
          <a:endParaRPr lang="en-IN"/>
        </a:p>
      </dgm:t>
    </dgm:pt>
  </dgm:ptLst>
  <dgm:cxnLst>
    <dgm:cxn modelId="{EDD676A9-087B-4A4B-827F-5E2014E386D4}" srcId="{D82CCD9C-0F86-4EF0-99F3-1ADE254CFDEF}" destId="{21E5FBC7-FD34-4E03-BD77-8AF301F346FB}" srcOrd="4" destOrd="0" parTransId="{EF0A71C9-0AC2-40CC-BBF6-1339F32116FC}" sibTransId="{6D86AA51-8C07-4BB7-99D7-84353845F086}"/>
    <dgm:cxn modelId="{18541FB1-3D0F-49D8-A47F-200370F183D9}" type="presOf" srcId="{5808E304-9F0E-4926-A9FB-EC377D359263}" destId="{ADCF8972-9AC1-4685-B2EA-D8E248A39BF0}" srcOrd="0" destOrd="0" presId="urn:microsoft.com/office/officeart/2005/8/layout/vList2"/>
    <dgm:cxn modelId="{97BA236D-4752-45A4-88FF-64E33BDA995E}" srcId="{D82CCD9C-0F86-4EF0-99F3-1ADE254CFDEF}" destId="{1C1401D2-1801-4036-9EB9-3DBA6959B801}" srcOrd="3" destOrd="0" parTransId="{AD719DE4-D9A5-4C52-8B66-A2973A9CF364}" sibTransId="{4BC9F864-DF96-4DBA-A5C2-01D5D2887AF8}"/>
    <dgm:cxn modelId="{E912EF7E-D40D-414C-B445-C0A6E648022C}" type="presOf" srcId="{F2B982C5-A9DE-49F5-8AD8-BF57FC2D7689}" destId="{E99FEA5B-9ADA-4930-9A2A-538624C5819F}" srcOrd="0" destOrd="0" presId="urn:microsoft.com/office/officeart/2005/8/layout/vList2"/>
    <dgm:cxn modelId="{40B93926-258F-4F44-B2A6-4E0A959BF5B3}" type="presOf" srcId="{D82CCD9C-0F86-4EF0-99F3-1ADE254CFDEF}" destId="{A0A2C9D3-A9C4-426B-ADA2-AD6C8AC4E3BA}" srcOrd="0" destOrd="0" presId="urn:microsoft.com/office/officeart/2005/8/layout/vList2"/>
    <dgm:cxn modelId="{CB48ECCC-53FA-494F-8FF6-D5F38F5062B3}" srcId="{D82CCD9C-0F86-4EF0-99F3-1ADE254CFDEF}" destId="{393D8BFB-8DA3-40AD-BA7D-3A261C405E59}" srcOrd="0" destOrd="0" parTransId="{9825F38B-56F8-433B-BA09-4D58442D3839}" sibTransId="{F38A3D9D-7544-406E-A7D4-A406CCBDBC8D}"/>
    <dgm:cxn modelId="{72A4D049-93D1-4B99-839B-BFF526AFAEFA}" type="presOf" srcId="{393D8BFB-8DA3-40AD-BA7D-3A261C405E59}" destId="{68543C68-FFCA-4B45-8B0B-3DD356DA021E}" srcOrd="0" destOrd="0" presId="urn:microsoft.com/office/officeart/2005/8/layout/vList2"/>
    <dgm:cxn modelId="{662A37CA-BD29-47F2-9CA7-FA69AA05C39E}" type="presOf" srcId="{1C1401D2-1801-4036-9EB9-3DBA6959B801}" destId="{4B3D5976-BD04-4A67-BCDF-F3563CEC1544}" srcOrd="0" destOrd="0" presId="urn:microsoft.com/office/officeart/2005/8/layout/vList2"/>
    <dgm:cxn modelId="{8910885D-427C-4E5F-BC60-239BFF138994}" type="presOf" srcId="{21E5FBC7-FD34-4E03-BD77-8AF301F346FB}" destId="{6946DF7C-F613-47DC-A91F-C97AF0E71611}" srcOrd="0" destOrd="0" presId="urn:microsoft.com/office/officeart/2005/8/layout/vList2"/>
    <dgm:cxn modelId="{78D0AF40-6102-40CA-833B-7C01560A1DC2}" srcId="{D82CCD9C-0F86-4EF0-99F3-1ADE254CFDEF}" destId="{5808E304-9F0E-4926-A9FB-EC377D359263}" srcOrd="2" destOrd="0" parTransId="{717C326D-DEE1-43A4-914A-95EF0C762CE8}" sibTransId="{5A99D99C-069A-4CD1-8A06-9E1BA5844D17}"/>
    <dgm:cxn modelId="{A8E1FD5F-D993-4B1E-ACF0-939336641491}" srcId="{D82CCD9C-0F86-4EF0-99F3-1ADE254CFDEF}" destId="{F2B982C5-A9DE-49F5-8AD8-BF57FC2D7689}" srcOrd="1" destOrd="0" parTransId="{FE12F272-D528-4ADA-A701-661D1B772A25}" sibTransId="{90CC7EA8-8A2B-4175-B655-0E88E7306430}"/>
    <dgm:cxn modelId="{993D1B5F-52F9-4F17-BC8C-0D598E04A6D5}" type="presParOf" srcId="{A0A2C9D3-A9C4-426B-ADA2-AD6C8AC4E3BA}" destId="{68543C68-FFCA-4B45-8B0B-3DD356DA021E}" srcOrd="0" destOrd="0" presId="urn:microsoft.com/office/officeart/2005/8/layout/vList2"/>
    <dgm:cxn modelId="{BD4CF8D2-A545-4F85-B0AB-98D31CB8A0E1}" type="presParOf" srcId="{A0A2C9D3-A9C4-426B-ADA2-AD6C8AC4E3BA}" destId="{73EFDD42-8234-401E-960C-7FBF7592A9E0}" srcOrd="1" destOrd="0" presId="urn:microsoft.com/office/officeart/2005/8/layout/vList2"/>
    <dgm:cxn modelId="{6DA9A464-DB57-4B7B-A735-1BAC1EEB73CE}" type="presParOf" srcId="{A0A2C9D3-A9C4-426B-ADA2-AD6C8AC4E3BA}" destId="{E99FEA5B-9ADA-4930-9A2A-538624C5819F}" srcOrd="2" destOrd="0" presId="urn:microsoft.com/office/officeart/2005/8/layout/vList2"/>
    <dgm:cxn modelId="{D1CD80D8-6BA4-4D8B-B1EA-EAE3D85E9964}" type="presParOf" srcId="{A0A2C9D3-A9C4-426B-ADA2-AD6C8AC4E3BA}" destId="{22F2F33D-5102-4297-9F8A-7B38B2D6302D}" srcOrd="3" destOrd="0" presId="urn:microsoft.com/office/officeart/2005/8/layout/vList2"/>
    <dgm:cxn modelId="{E4629A1B-B4EB-43C8-B7D5-00ACFC034550}" type="presParOf" srcId="{A0A2C9D3-A9C4-426B-ADA2-AD6C8AC4E3BA}" destId="{ADCF8972-9AC1-4685-B2EA-D8E248A39BF0}" srcOrd="4" destOrd="0" presId="urn:microsoft.com/office/officeart/2005/8/layout/vList2"/>
    <dgm:cxn modelId="{86837C39-289E-4C24-9ED7-052F3C2A6860}" type="presParOf" srcId="{A0A2C9D3-A9C4-426B-ADA2-AD6C8AC4E3BA}" destId="{16438AA2-9886-48BD-AE04-46AE3BC7C1D3}" srcOrd="5" destOrd="0" presId="urn:microsoft.com/office/officeart/2005/8/layout/vList2"/>
    <dgm:cxn modelId="{257501E9-1C4E-433D-9B8D-8334B05DE6A3}" type="presParOf" srcId="{A0A2C9D3-A9C4-426B-ADA2-AD6C8AC4E3BA}" destId="{4B3D5976-BD04-4A67-BCDF-F3563CEC1544}" srcOrd="6" destOrd="0" presId="urn:microsoft.com/office/officeart/2005/8/layout/vList2"/>
    <dgm:cxn modelId="{56687EBA-B0C8-48A8-82A0-6CFDBD39EB60}" type="presParOf" srcId="{A0A2C9D3-A9C4-426B-ADA2-AD6C8AC4E3BA}" destId="{1D2856FE-99B8-4B86-87AC-0C56386D2124}" srcOrd="7" destOrd="0" presId="urn:microsoft.com/office/officeart/2005/8/layout/vList2"/>
    <dgm:cxn modelId="{4ED3D786-7F31-4669-A664-06F608CC0EB0}" type="presParOf" srcId="{A0A2C9D3-A9C4-426B-ADA2-AD6C8AC4E3BA}" destId="{6946DF7C-F613-47DC-A91F-C97AF0E7161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2CCD9C-0F86-4EF0-99F3-1ADE254CFDE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393D8BFB-8DA3-40AD-BA7D-3A261C405E59}">
      <dgm:prSet>
        <dgm:style>
          <a:lnRef idx="1">
            <a:schemeClr val="accent2"/>
          </a:lnRef>
          <a:fillRef idx="2">
            <a:schemeClr val="accent2"/>
          </a:fillRef>
          <a:effectRef idx="1">
            <a:schemeClr val="accent2"/>
          </a:effectRef>
          <a:fontRef idx="minor">
            <a:schemeClr val="dk1"/>
          </a:fontRef>
        </dgm:style>
      </dgm:prSet>
      <dgm:spPr>
        <a:ln/>
      </dgm:spPr>
      <dgm:t>
        <a:bodyPr/>
        <a:lstStyle/>
        <a:p>
          <a:pPr rtl="0"/>
          <a:r>
            <a:rPr lang="en-US" dirty="0" smtClean="0"/>
            <a:t>Motivation</a:t>
          </a:r>
          <a:endParaRPr lang="en-IN" dirty="0"/>
        </a:p>
      </dgm:t>
    </dgm:pt>
    <dgm:pt modelId="{9825F38B-56F8-433B-BA09-4D58442D3839}" type="parTrans" cxnId="{CB48ECCC-53FA-494F-8FF6-D5F38F5062B3}">
      <dgm:prSet/>
      <dgm:spPr/>
      <dgm:t>
        <a:bodyPr/>
        <a:lstStyle/>
        <a:p>
          <a:endParaRPr lang="en-IN"/>
        </a:p>
      </dgm:t>
    </dgm:pt>
    <dgm:pt modelId="{F38A3D9D-7544-406E-A7D4-A406CCBDBC8D}" type="sibTrans" cxnId="{CB48ECCC-53FA-494F-8FF6-D5F38F5062B3}">
      <dgm:prSet/>
      <dgm:spPr/>
      <dgm:t>
        <a:bodyPr/>
        <a:lstStyle/>
        <a:p>
          <a:endParaRPr lang="en-IN"/>
        </a:p>
      </dgm:t>
    </dgm:pt>
    <dgm:pt modelId="{F2B982C5-A9DE-49F5-8AD8-BF57FC2D7689}">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Background </a:t>
          </a:r>
          <a:endParaRPr lang="en-IN" dirty="0"/>
        </a:p>
      </dgm:t>
    </dgm:pt>
    <dgm:pt modelId="{FE12F272-D528-4ADA-A701-661D1B772A25}" type="parTrans" cxnId="{A8E1FD5F-D993-4B1E-ACF0-939336641491}">
      <dgm:prSet/>
      <dgm:spPr/>
      <dgm:t>
        <a:bodyPr/>
        <a:lstStyle/>
        <a:p>
          <a:endParaRPr lang="en-IN"/>
        </a:p>
      </dgm:t>
    </dgm:pt>
    <dgm:pt modelId="{90CC7EA8-8A2B-4175-B655-0E88E7306430}" type="sibTrans" cxnId="{A8E1FD5F-D993-4B1E-ACF0-939336641491}">
      <dgm:prSet/>
      <dgm:spPr/>
      <dgm:t>
        <a:bodyPr/>
        <a:lstStyle/>
        <a:p>
          <a:endParaRPr lang="en-IN"/>
        </a:p>
      </dgm:t>
    </dgm:pt>
    <dgm:pt modelId="{5808E304-9F0E-4926-A9FB-EC377D359263}">
      <dgm:prSet>
        <dgm:style>
          <a:lnRef idx="1">
            <a:schemeClr val="accent2"/>
          </a:lnRef>
          <a:fillRef idx="2">
            <a:schemeClr val="accent2"/>
          </a:fillRef>
          <a:effectRef idx="1">
            <a:schemeClr val="accent2"/>
          </a:effectRef>
          <a:fontRef idx="minor">
            <a:schemeClr val="dk1"/>
          </a:fontRef>
        </dgm:style>
      </dgm:prSet>
      <dgm:spPr/>
      <dgm:t>
        <a:bodyPr/>
        <a:lstStyle/>
        <a:p>
          <a:pPr rtl="0"/>
          <a:r>
            <a:rPr lang="en-IN" dirty="0" smtClean="0"/>
            <a:t>System design</a:t>
          </a:r>
          <a:endParaRPr lang="en-IN" dirty="0"/>
        </a:p>
      </dgm:t>
    </dgm:pt>
    <dgm:pt modelId="{717C326D-DEE1-43A4-914A-95EF0C762CE8}" type="parTrans" cxnId="{78D0AF40-6102-40CA-833B-7C01560A1DC2}">
      <dgm:prSet/>
      <dgm:spPr/>
      <dgm:t>
        <a:bodyPr/>
        <a:lstStyle/>
        <a:p>
          <a:endParaRPr lang="en-IN"/>
        </a:p>
      </dgm:t>
    </dgm:pt>
    <dgm:pt modelId="{5A99D99C-069A-4CD1-8A06-9E1BA5844D17}" type="sibTrans" cxnId="{78D0AF40-6102-40CA-833B-7C01560A1DC2}">
      <dgm:prSet/>
      <dgm:spPr/>
      <dgm:t>
        <a:bodyPr/>
        <a:lstStyle/>
        <a:p>
          <a:endParaRPr lang="en-IN"/>
        </a:p>
      </dgm:t>
    </dgm:pt>
    <dgm:pt modelId="{1C1401D2-1801-4036-9EB9-3DBA6959B801}">
      <dgm:prSet>
        <dgm:style>
          <a:lnRef idx="1">
            <a:schemeClr val="accent2"/>
          </a:lnRef>
          <a:fillRef idx="2">
            <a:schemeClr val="accent2"/>
          </a:fillRef>
          <a:effectRef idx="1">
            <a:schemeClr val="accent2"/>
          </a:effectRef>
          <a:fontRef idx="minor">
            <a:schemeClr val="dk1"/>
          </a:fontRef>
        </dgm:style>
      </dgm:prSet>
      <dgm:spPr/>
      <dgm:t>
        <a:bodyPr/>
        <a:lstStyle/>
        <a:p>
          <a:pPr rtl="0"/>
          <a:r>
            <a:rPr lang="en-IN" dirty="0" smtClean="0"/>
            <a:t>Evaluation</a:t>
          </a:r>
          <a:endParaRPr lang="en-IN" dirty="0"/>
        </a:p>
      </dgm:t>
    </dgm:pt>
    <dgm:pt modelId="{AD719DE4-D9A5-4C52-8B66-A2973A9CF364}" type="parTrans" cxnId="{97BA236D-4752-45A4-88FF-64E33BDA995E}">
      <dgm:prSet/>
      <dgm:spPr/>
      <dgm:t>
        <a:bodyPr/>
        <a:lstStyle/>
        <a:p>
          <a:endParaRPr lang="en-IN"/>
        </a:p>
      </dgm:t>
    </dgm:pt>
    <dgm:pt modelId="{4BC9F864-DF96-4DBA-A5C2-01D5D2887AF8}" type="sibTrans" cxnId="{97BA236D-4752-45A4-88FF-64E33BDA995E}">
      <dgm:prSet/>
      <dgm:spPr/>
      <dgm:t>
        <a:bodyPr/>
        <a:lstStyle/>
        <a:p>
          <a:endParaRPr lang="en-IN"/>
        </a:p>
      </dgm:t>
    </dgm:pt>
    <dgm:pt modelId="{21E5FBC7-FD34-4E03-BD77-8AF301F346FB}">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IN" dirty="0" smtClean="0"/>
            <a:t>Discussion</a:t>
          </a:r>
          <a:endParaRPr lang="en-IN" dirty="0"/>
        </a:p>
      </dgm:t>
    </dgm:pt>
    <dgm:pt modelId="{EF0A71C9-0AC2-40CC-BBF6-1339F32116FC}" type="parTrans" cxnId="{EDD676A9-087B-4A4B-827F-5E2014E386D4}">
      <dgm:prSet/>
      <dgm:spPr/>
      <dgm:t>
        <a:bodyPr/>
        <a:lstStyle/>
        <a:p>
          <a:endParaRPr lang="en-IN"/>
        </a:p>
      </dgm:t>
    </dgm:pt>
    <dgm:pt modelId="{6D86AA51-8C07-4BB7-99D7-84353845F086}" type="sibTrans" cxnId="{EDD676A9-087B-4A4B-827F-5E2014E386D4}">
      <dgm:prSet/>
      <dgm:spPr/>
      <dgm:t>
        <a:bodyPr/>
        <a:lstStyle/>
        <a:p>
          <a:endParaRPr lang="en-IN"/>
        </a:p>
      </dgm:t>
    </dgm:pt>
    <dgm:pt modelId="{A0A2C9D3-A9C4-426B-ADA2-AD6C8AC4E3BA}" type="pres">
      <dgm:prSet presAssocID="{D82CCD9C-0F86-4EF0-99F3-1ADE254CFDEF}" presName="linear" presStyleCnt="0">
        <dgm:presLayoutVars>
          <dgm:animLvl val="lvl"/>
          <dgm:resizeHandles val="exact"/>
        </dgm:presLayoutVars>
      </dgm:prSet>
      <dgm:spPr/>
      <dgm:t>
        <a:bodyPr/>
        <a:lstStyle/>
        <a:p>
          <a:endParaRPr lang="en-IN"/>
        </a:p>
      </dgm:t>
    </dgm:pt>
    <dgm:pt modelId="{68543C68-FFCA-4B45-8B0B-3DD356DA021E}" type="pres">
      <dgm:prSet presAssocID="{393D8BFB-8DA3-40AD-BA7D-3A261C405E59}" presName="parentText" presStyleLbl="node1" presStyleIdx="0" presStyleCnt="5">
        <dgm:presLayoutVars>
          <dgm:chMax val="0"/>
          <dgm:bulletEnabled val="1"/>
        </dgm:presLayoutVars>
      </dgm:prSet>
      <dgm:spPr/>
      <dgm:t>
        <a:bodyPr/>
        <a:lstStyle/>
        <a:p>
          <a:endParaRPr lang="en-IN"/>
        </a:p>
      </dgm:t>
    </dgm:pt>
    <dgm:pt modelId="{73EFDD42-8234-401E-960C-7FBF7592A9E0}" type="pres">
      <dgm:prSet presAssocID="{F38A3D9D-7544-406E-A7D4-A406CCBDBC8D}" presName="spacer" presStyleCnt="0"/>
      <dgm:spPr/>
    </dgm:pt>
    <dgm:pt modelId="{E99FEA5B-9ADA-4930-9A2A-538624C5819F}" type="pres">
      <dgm:prSet presAssocID="{F2B982C5-A9DE-49F5-8AD8-BF57FC2D7689}" presName="parentText" presStyleLbl="node1" presStyleIdx="1" presStyleCnt="5">
        <dgm:presLayoutVars>
          <dgm:chMax val="0"/>
          <dgm:bulletEnabled val="1"/>
        </dgm:presLayoutVars>
      </dgm:prSet>
      <dgm:spPr/>
      <dgm:t>
        <a:bodyPr/>
        <a:lstStyle/>
        <a:p>
          <a:endParaRPr lang="en-IN"/>
        </a:p>
      </dgm:t>
    </dgm:pt>
    <dgm:pt modelId="{22F2F33D-5102-4297-9F8A-7B38B2D6302D}" type="pres">
      <dgm:prSet presAssocID="{90CC7EA8-8A2B-4175-B655-0E88E7306430}" presName="spacer" presStyleCnt="0"/>
      <dgm:spPr/>
    </dgm:pt>
    <dgm:pt modelId="{ADCF8972-9AC1-4685-B2EA-D8E248A39BF0}" type="pres">
      <dgm:prSet presAssocID="{5808E304-9F0E-4926-A9FB-EC377D359263}" presName="parentText" presStyleLbl="node1" presStyleIdx="2" presStyleCnt="5">
        <dgm:presLayoutVars>
          <dgm:chMax val="0"/>
          <dgm:bulletEnabled val="1"/>
        </dgm:presLayoutVars>
      </dgm:prSet>
      <dgm:spPr/>
      <dgm:t>
        <a:bodyPr/>
        <a:lstStyle/>
        <a:p>
          <a:endParaRPr lang="en-IN"/>
        </a:p>
      </dgm:t>
    </dgm:pt>
    <dgm:pt modelId="{16438AA2-9886-48BD-AE04-46AE3BC7C1D3}" type="pres">
      <dgm:prSet presAssocID="{5A99D99C-069A-4CD1-8A06-9E1BA5844D17}" presName="spacer" presStyleCnt="0"/>
      <dgm:spPr/>
    </dgm:pt>
    <dgm:pt modelId="{4B3D5976-BD04-4A67-BCDF-F3563CEC1544}" type="pres">
      <dgm:prSet presAssocID="{1C1401D2-1801-4036-9EB9-3DBA6959B801}" presName="parentText" presStyleLbl="node1" presStyleIdx="3" presStyleCnt="5">
        <dgm:presLayoutVars>
          <dgm:chMax val="0"/>
          <dgm:bulletEnabled val="1"/>
        </dgm:presLayoutVars>
      </dgm:prSet>
      <dgm:spPr/>
      <dgm:t>
        <a:bodyPr/>
        <a:lstStyle/>
        <a:p>
          <a:endParaRPr lang="en-IN"/>
        </a:p>
      </dgm:t>
    </dgm:pt>
    <dgm:pt modelId="{1D2856FE-99B8-4B86-87AC-0C56386D2124}" type="pres">
      <dgm:prSet presAssocID="{4BC9F864-DF96-4DBA-A5C2-01D5D2887AF8}" presName="spacer" presStyleCnt="0"/>
      <dgm:spPr/>
    </dgm:pt>
    <dgm:pt modelId="{6946DF7C-F613-47DC-A91F-C97AF0E71611}" type="pres">
      <dgm:prSet presAssocID="{21E5FBC7-FD34-4E03-BD77-8AF301F346FB}" presName="parentText" presStyleLbl="node1" presStyleIdx="4" presStyleCnt="5">
        <dgm:presLayoutVars>
          <dgm:chMax val="0"/>
          <dgm:bulletEnabled val="1"/>
        </dgm:presLayoutVars>
      </dgm:prSet>
      <dgm:spPr/>
      <dgm:t>
        <a:bodyPr/>
        <a:lstStyle/>
        <a:p>
          <a:endParaRPr lang="en-IN"/>
        </a:p>
      </dgm:t>
    </dgm:pt>
  </dgm:ptLst>
  <dgm:cxnLst>
    <dgm:cxn modelId="{78D0AF40-6102-40CA-833B-7C01560A1DC2}" srcId="{D82CCD9C-0F86-4EF0-99F3-1ADE254CFDEF}" destId="{5808E304-9F0E-4926-A9FB-EC377D359263}" srcOrd="2" destOrd="0" parTransId="{717C326D-DEE1-43A4-914A-95EF0C762CE8}" sibTransId="{5A99D99C-069A-4CD1-8A06-9E1BA5844D17}"/>
    <dgm:cxn modelId="{97BA236D-4752-45A4-88FF-64E33BDA995E}" srcId="{D82CCD9C-0F86-4EF0-99F3-1ADE254CFDEF}" destId="{1C1401D2-1801-4036-9EB9-3DBA6959B801}" srcOrd="3" destOrd="0" parTransId="{AD719DE4-D9A5-4C52-8B66-A2973A9CF364}" sibTransId="{4BC9F864-DF96-4DBA-A5C2-01D5D2887AF8}"/>
    <dgm:cxn modelId="{EDD676A9-087B-4A4B-827F-5E2014E386D4}" srcId="{D82CCD9C-0F86-4EF0-99F3-1ADE254CFDEF}" destId="{21E5FBC7-FD34-4E03-BD77-8AF301F346FB}" srcOrd="4" destOrd="0" parTransId="{EF0A71C9-0AC2-40CC-BBF6-1339F32116FC}" sibTransId="{6D86AA51-8C07-4BB7-99D7-84353845F086}"/>
    <dgm:cxn modelId="{CB48ECCC-53FA-494F-8FF6-D5F38F5062B3}" srcId="{D82CCD9C-0F86-4EF0-99F3-1ADE254CFDEF}" destId="{393D8BFB-8DA3-40AD-BA7D-3A261C405E59}" srcOrd="0" destOrd="0" parTransId="{9825F38B-56F8-433B-BA09-4D58442D3839}" sibTransId="{F38A3D9D-7544-406E-A7D4-A406CCBDBC8D}"/>
    <dgm:cxn modelId="{A8E1FD5F-D993-4B1E-ACF0-939336641491}" srcId="{D82CCD9C-0F86-4EF0-99F3-1ADE254CFDEF}" destId="{F2B982C5-A9DE-49F5-8AD8-BF57FC2D7689}" srcOrd="1" destOrd="0" parTransId="{FE12F272-D528-4ADA-A701-661D1B772A25}" sibTransId="{90CC7EA8-8A2B-4175-B655-0E88E7306430}"/>
    <dgm:cxn modelId="{3C241898-835C-49D4-AC35-0A28F45EA5DC}" type="presOf" srcId="{21E5FBC7-FD34-4E03-BD77-8AF301F346FB}" destId="{6946DF7C-F613-47DC-A91F-C97AF0E71611}" srcOrd="0" destOrd="0" presId="urn:microsoft.com/office/officeart/2005/8/layout/vList2"/>
    <dgm:cxn modelId="{9256638C-3C59-4DB6-917F-2ECFBCE16673}" type="presOf" srcId="{F2B982C5-A9DE-49F5-8AD8-BF57FC2D7689}" destId="{E99FEA5B-9ADA-4930-9A2A-538624C5819F}" srcOrd="0" destOrd="0" presId="urn:microsoft.com/office/officeart/2005/8/layout/vList2"/>
    <dgm:cxn modelId="{0B1ECDDB-21CC-4543-8ED9-F7256CB5D66D}" type="presOf" srcId="{1C1401D2-1801-4036-9EB9-3DBA6959B801}" destId="{4B3D5976-BD04-4A67-BCDF-F3563CEC1544}" srcOrd="0" destOrd="0" presId="urn:microsoft.com/office/officeart/2005/8/layout/vList2"/>
    <dgm:cxn modelId="{7E5B4FB2-8538-4840-B1DB-0EBCCCFEA7DD}" type="presOf" srcId="{5808E304-9F0E-4926-A9FB-EC377D359263}" destId="{ADCF8972-9AC1-4685-B2EA-D8E248A39BF0}" srcOrd="0" destOrd="0" presId="urn:microsoft.com/office/officeart/2005/8/layout/vList2"/>
    <dgm:cxn modelId="{7096E29A-1578-4EA5-AC0B-0EFECF26DBB9}" type="presOf" srcId="{393D8BFB-8DA3-40AD-BA7D-3A261C405E59}" destId="{68543C68-FFCA-4B45-8B0B-3DD356DA021E}" srcOrd="0" destOrd="0" presId="urn:microsoft.com/office/officeart/2005/8/layout/vList2"/>
    <dgm:cxn modelId="{0327F978-D1E4-41AE-999D-7657896F36A2}" type="presOf" srcId="{D82CCD9C-0F86-4EF0-99F3-1ADE254CFDEF}" destId="{A0A2C9D3-A9C4-426B-ADA2-AD6C8AC4E3BA}" srcOrd="0" destOrd="0" presId="urn:microsoft.com/office/officeart/2005/8/layout/vList2"/>
    <dgm:cxn modelId="{97FB8899-BF0C-45D0-BAE2-EA9761BC409D}" type="presParOf" srcId="{A0A2C9D3-A9C4-426B-ADA2-AD6C8AC4E3BA}" destId="{68543C68-FFCA-4B45-8B0B-3DD356DA021E}" srcOrd="0" destOrd="0" presId="urn:microsoft.com/office/officeart/2005/8/layout/vList2"/>
    <dgm:cxn modelId="{851433B4-9C43-4249-80B1-B913A5607D59}" type="presParOf" srcId="{A0A2C9D3-A9C4-426B-ADA2-AD6C8AC4E3BA}" destId="{73EFDD42-8234-401E-960C-7FBF7592A9E0}" srcOrd="1" destOrd="0" presId="urn:microsoft.com/office/officeart/2005/8/layout/vList2"/>
    <dgm:cxn modelId="{F4BF416F-ED88-48C9-AAF5-FEB8DE2E5FAD}" type="presParOf" srcId="{A0A2C9D3-A9C4-426B-ADA2-AD6C8AC4E3BA}" destId="{E99FEA5B-9ADA-4930-9A2A-538624C5819F}" srcOrd="2" destOrd="0" presId="urn:microsoft.com/office/officeart/2005/8/layout/vList2"/>
    <dgm:cxn modelId="{5A1B8447-6479-45BA-827D-0D2FFA670BCE}" type="presParOf" srcId="{A0A2C9D3-A9C4-426B-ADA2-AD6C8AC4E3BA}" destId="{22F2F33D-5102-4297-9F8A-7B38B2D6302D}" srcOrd="3" destOrd="0" presId="urn:microsoft.com/office/officeart/2005/8/layout/vList2"/>
    <dgm:cxn modelId="{A701962F-E276-4050-A452-A8D41E6EDF95}" type="presParOf" srcId="{A0A2C9D3-A9C4-426B-ADA2-AD6C8AC4E3BA}" destId="{ADCF8972-9AC1-4685-B2EA-D8E248A39BF0}" srcOrd="4" destOrd="0" presId="urn:microsoft.com/office/officeart/2005/8/layout/vList2"/>
    <dgm:cxn modelId="{A881F00F-4D89-4313-8E21-106FDF3158E5}" type="presParOf" srcId="{A0A2C9D3-A9C4-426B-ADA2-AD6C8AC4E3BA}" destId="{16438AA2-9886-48BD-AE04-46AE3BC7C1D3}" srcOrd="5" destOrd="0" presId="urn:microsoft.com/office/officeart/2005/8/layout/vList2"/>
    <dgm:cxn modelId="{3B00ECE3-BF93-40D7-B2F1-1A00AE8487EC}" type="presParOf" srcId="{A0A2C9D3-A9C4-426B-ADA2-AD6C8AC4E3BA}" destId="{4B3D5976-BD04-4A67-BCDF-F3563CEC1544}" srcOrd="6" destOrd="0" presId="urn:microsoft.com/office/officeart/2005/8/layout/vList2"/>
    <dgm:cxn modelId="{DB01E6A7-3C37-47E1-9422-40F0C0223037}" type="presParOf" srcId="{A0A2C9D3-A9C4-426B-ADA2-AD6C8AC4E3BA}" destId="{1D2856FE-99B8-4B86-87AC-0C56386D2124}" srcOrd="7" destOrd="0" presId="urn:microsoft.com/office/officeart/2005/8/layout/vList2"/>
    <dgm:cxn modelId="{88E3218C-CD32-41EA-83D3-446F1F608152}" type="presParOf" srcId="{A0A2C9D3-A9C4-426B-ADA2-AD6C8AC4E3BA}" destId="{6946DF7C-F613-47DC-A91F-C97AF0E7161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0E432C-42A3-4FE7-B945-6BC7D8831502}" type="doc">
      <dgm:prSet loTypeId="urn:microsoft.com/office/officeart/2005/8/layout/cycle7" loCatId="cycle" qsTypeId="urn:microsoft.com/office/officeart/2005/8/quickstyle/simple5" qsCatId="simple" csTypeId="urn:microsoft.com/office/officeart/2005/8/colors/accent1_1" csCatId="accent1" phldr="1"/>
      <dgm:spPr/>
      <dgm:t>
        <a:bodyPr/>
        <a:lstStyle/>
        <a:p>
          <a:endParaRPr lang="en-IN"/>
        </a:p>
      </dgm:t>
    </dgm:pt>
    <dgm:pt modelId="{D9938D58-1835-49F6-8E14-DA05737E6BF9}">
      <dgm:prSet phldrT="[Text]"/>
      <dgm:spPr/>
      <dgm:t>
        <a:bodyPr/>
        <a:lstStyle/>
        <a:p>
          <a:pPr algn="ctr"/>
          <a:r>
            <a:rPr lang="en-IN" dirty="0" smtClean="0"/>
            <a:t>Web Server</a:t>
          </a:r>
          <a:endParaRPr lang="en-IN" dirty="0"/>
        </a:p>
      </dgm:t>
    </dgm:pt>
    <dgm:pt modelId="{F686CDFF-B729-4C51-8689-28717AAF4515}" type="parTrans" cxnId="{9B7B4596-764C-4D4B-9B17-BD4323F1247C}">
      <dgm:prSet/>
      <dgm:spPr/>
      <dgm:t>
        <a:bodyPr/>
        <a:lstStyle/>
        <a:p>
          <a:pPr algn="ctr"/>
          <a:endParaRPr lang="en-IN"/>
        </a:p>
      </dgm:t>
    </dgm:pt>
    <dgm:pt modelId="{C31644FA-B160-4919-8954-6C57CBFBBD23}" type="sibTrans" cxnId="{9B7B4596-764C-4D4B-9B17-BD4323F1247C}">
      <dgm:prSet/>
      <dgm:spPr/>
      <dgm:t>
        <a:bodyPr/>
        <a:lstStyle/>
        <a:p>
          <a:pPr algn="ctr"/>
          <a:endParaRPr lang="en-IN"/>
        </a:p>
      </dgm:t>
    </dgm:pt>
    <dgm:pt modelId="{64333111-B421-45ED-AED6-94A5E18D059E}">
      <dgm:prSet phldrT="[Text]"/>
      <dgm:spPr/>
      <dgm:t>
        <a:bodyPr/>
        <a:lstStyle/>
        <a:p>
          <a:pPr algn="ctr"/>
          <a:r>
            <a:rPr lang="en-IN" dirty="0" smtClean="0"/>
            <a:t>Browser</a:t>
          </a:r>
          <a:endParaRPr lang="en-IN" dirty="0"/>
        </a:p>
      </dgm:t>
    </dgm:pt>
    <dgm:pt modelId="{1B6C931D-5CFA-41CF-A627-0669E52A4EBA}" type="parTrans" cxnId="{ED2E4525-1632-4A4A-BDCC-1BAC2AF2A86C}">
      <dgm:prSet/>
      <dgm:spPr/>
      <dgm:t>
        <a:bodyPr/>
        <a:lstStyle/>
        <a:p>
          <a:pPr algn="ctr"/>
          <a:endParaRPr lang="en-IN"/>
        </a:p>
      </dgm:t>
    </dgm:pt>
    <dgm:pt modelId="{4BDF8A72-81AE-44FC-B7C9-C3E9C9C82C7C}" type="sibTrans" cxnId="{ED2E4525-1632-4A4A-BDCC-1BAC2AF2A86C}">
      <dgm:prSet/>
      <dgm:spPr/>
      <dgm:t>
        <a:bodyPr/>
        <a:lstStyle/>
        <a:p>
          <a:pPr algn="ctr"/>
          <a:endParaRPr lang="en-IN"/>
        </a:p>
      </dgm:t>
    </dgm:pt>
    <dgm:pt modelId="{842B4FF7-933A-49D7-8DAF-3E21BB9D73C1}">
      <dgm:prSet phldrT="[Text]"/>
      <dgm:spPr/>
      <dgm:t>
        <a:bodyPr/>
        <a:lstStyle/>
        <a:p>
          <a:pPr algn="ctr"/>
          <a:r>
            <a:rPr lang="en-IN" dirty="0" smtClean="0"/>
            <a:t>MySQL / DB2</a:t>
          </a:r>
          <a:endParaRPr lang="en-IN" dirty="0"/>
        </a:p>
      </dgm:t>
    </dgm:pt>
    <dgm:pt modelId="{DED9115E-CE7F-4089-AB96-D8E99C543933}" type="parTrans" cxnId="{72EDD397-C6B6-4833-8113-7500D7EC556D}">
      <dgm:prSet/>
      <dgm:spPr/>
      <dgm:t>
        <a:bodyPr/>
        <a:lstStyle/>
        <a:p>
          <a:pPr algn="ctr"/>
          <a:endParaRPr lang="en-IN"/>
        </a:p>
      </dgm:t>
    </dgm:pt>
    <dgm:pt modelId="{8E704E47-5D4D-4136-91B3-93503DFC947B}" type="sibTrans" cxnId="{72EDD397-C6B6-4833-8113-7500D7EC556D}">
      <dgm:prSet/>
      <dgm:spPr/>
      <dgm:t>
        <a:bodyPr/>
        <a:lstStyle/>
        <a:p>
          <a:pPr algn="ctr"/>
          <a:endParaRPr lang="en-IN"/>
        </a:p>
      </dgm:t>
    </dgm:pt>
    <dgm:pt modelId="{6CB9F8E7-6685-4563-A542-0D0B3E18E598}" type="pres">
      <dgm:prSet presAssocID="{260E432C-42A3-4FE7-B945-6BC7D8831502}" presName="Name0" presStyleCnt="0">
        <dgm:presLayoutVars>
          <dgm:dir/>
          <dgm:resizeHandles val="exact"/>
        </dgm:presLayoutVars>
      </dgm:prSet>
      <dgm:spPr/>
      <dgm:t>
        <a:bodyPr/>
        <a:lstStyle/>
        <a:p>
          <a:endParaRPr lang="en-IN"/>
        </a:p>
      </dgm:t>
    </dgm:pt>
    <dgm:pt modelId="{2B1CA664-544C-4E79-91CF-3694753AFA7F}" type="pres">
      <dgm:prSet presAssocID="{D9938D58-1835-49F6-8E14-DA05737E6BF9}" presName="node" presStyleLbl="node1" presStyleIdx="0" presStyleCnt="3">
        <dgm:presLayoutVars>
          <dgm:bulletEnabled val="1"/>
        </dgm:presLayoutVars>
      </dgm:prSet>
      <dgm:spPr/>
      <dgm:t>
        <a:bodyPr/>
        <a:lstStyle/>
        <a:p>
          <a:endParaRPr lang="en-IN"/>
        </a:p>
      </dgm:t>
    </dgm:pt>
    <dgm:pt modelId="{41FC3AB7-65E8-4495-8A87-1EC53EEC4E99}" type="pres">
      <dgm:prSet presAssocID="{C31644FA-B160-4919-8954-6C57CBFBBD23}" presName="sibTrans" presStyleLbl="sibTrans2D1" presStyleIdx="0" presStyleCnt="3"/>
      <dgm:spPr/>
      <dgm:t>
        <a:bodyPr/>
        <a:lstStyle/>
        <a:p>
          <a:endParaRPr lang="en-IN"/>
        </a:p>
      </dgm:t>
    </dgm:pt>
    <dgm:pt modelId="{131D5C61-B0AF-42EA-AF99-0D0132943E3B}" type="pres">
      <dgm:prSet presAssocID="{C31644FA-B160-4919-8954-6C57CBFBBD23}" presName="connectorText" presStyleLbl="sibTrans2D1" presStyleIdx="0" presStyleCnt="3"/>
      <dgm:spPr/>
      <dgm:t>
        <a:bodyPr/>
        <a:lstStyle/>
        <a:p>
          <a:endParaRPr lang="en-IN"/>
        </a:p>
      </dgm:t>
    </dgm:pt>
    <dgm:pt modelId="{BB42D5A1-B380-436D-A676-0A713EFA5631}" type="pres">
      <dgm:prSet presAssocID="{64333111-B421-45ED-AED6-94A5E18D059E}" presName="node" presStyleLbl="node1" presStyleIdx="1" presStyleCnt="3" custRadScaleRad="215322" custRadScaleInc="296741">
        <dgm:presLayoutVars>
          <dgm:bulletEnabled val="1"/>
        </dgm:presLayoutVars>
      </dgm:prSet>
      <dgm:spPr/>
      <dgm:t>
        <a:bodyPr/>
        <a:lstStyle/>
        <a:p>
          <a:endParaRPr lang="en-IN"/>
        </a:p>
      </dgm:t>
    </dgm:pt>
    <dgm:pt modelId="{FAD7DDDA-525F-4925-B048-59DFAC1FA3B3}" type="pres">
      <dgm:prSet presAssocID="{4BDF8A72-81AE-44FC-B7C9-C3E9C9C82C7C}" presName="sibTrans" presStyleLbl="sibTrans2D1" presStyleIdx="1" presStyleCnt="3" custScaleX="2594" custScaleY="10215" custLinFactX="-89907" custLinFactY="149692" custLinFactNeighborX="-100000" custLinFactNeighborY="200000"/>
      <dgm:spPr/>
      <dgm:t>
        <a:bodyPr/>
        <a:lstStyle/>
        <a:p>
          <a:endParaRPr lang="en-IN"/>
        </a:p>
      </dgm:t>
    </dgm:pt>
    <dgm:pt modelId="{B23468FB-7AA5-49AF-8F4D-1F56DCAB2AAF}" type="pres">
      <dgm:prSet presAssocID="{4BDF8A72-81AE-44FC-B7C9-C3E9C9C82C7C}" presName="connectorText" presStyleLbl="sibTrans2D1" presStyleIdx="1" presStyleCnt="3"/>
      <dgm:spPr/>
      <dgm:t>
        <a:bodyPr/>
        <a:lstStyle/>
        <a:p>
          <a:endParaRPr lang="en-IN"/>
        </a:p>
      </dgm:t>
    </dgm:pt>
    <dgm:pt modelId="{75316468-A57D-4CA2-8248-8B8F045BF14F}" type="pres">
      <dgm:prSet presAssocID="{842B4FF7-933A-49D7-8DAF-3E21BB9D73C1}" presName="node" presStyleLbl="node1" presStyleIdx="2" presStyleCnt="3" custRadScaleRad="27519" custRadScaleInc="-108698">
        <dgm:presLayoutVars>
          <dgm:bulletEnabled val="1"/>
        </dgm:presLayoutVars>
      </dgm:prSet>
      <dgm:spPr>
        <a:prstGeom prst="flowChartMagneticDisk">
          <a:avLst/>
        </a:prstGeom>
      </dgm:spPr>
      <dgm:t>
        <a:bodyPr/>
        <a:lstStyle/>
        <a:p>
          <a:endParaRPr lang="en-IN"/>
        </a:p>
      </dgm:t>
    </dgm:pt>
    <dgm:pt modelId="{5FE5F942-5571-41DE-B105-44BA513B4A43}" type="pres">
      <dgm:prSet presAssocID="{8E704E47-5D4D-4136-91B3-93503DFC947B}" presName="sibTrans" presStyleLbl="sibTrans2D1" presStyleIdx="2" presStyleCnt="3"/>
      <dgm:spPr/>
      <dgm:t>
        <a:bodyPr/>
        <a:lstStyle/>
        <a:p>
          <a:endParaRPr lang="en-IN"/>
        </a:p>
      </dgm:t>
    </dgm:pt>
    <dgm:pt modelId="{2D93B50B-DEA5-4386-8677-A417508F1D6C}" type="pres">
      <dgm:prSet presAssocID="{8E704E47-5D4D-4136-91B3-93503DFC947B}" presName="connectorText" presStyleLbl="sibTrans2D1" presStyleIdx="2" presStyleCnt="3"/>
      <dgm:spPr/>
      <dgm:t>
        <a:bodyPr/>
        <a:lstStyle/>
        <a:p>
          <a:endParaRPr lang="en-IN"/>
        </a:p>
      </dgm:t>
    </dgm:pt>
  </dgm:ptLst>
  <dgm:cxnLst>
    <dgm:cxn modelId="{9B7B4596-764C-4D4B-9B17-BD4323F1247C}" srcId="{260E432C-42A3-4FE7-B945-6BC7D8831502}" destId="{D9938D58-1835-49F6-8E14-DA05737E6BF9}" srcOrd="0" destOrd="0" parTransId="{F686CDFF-B729-4C51-8689-28717AAF4515}" sibTransId="{C31644FA-B160-4919-8954-6C57CBFBBD23}"/>
    <dgm:cxn modelId="{A39DA1F4-C6B1-459B-A3EA-CDAF96E62BA4}" type="presOf" srcId="{C31644FA-B160-4919-8954-6C57CBFBBD23}" destId="{41FC3AB7-65E8-4495-8A87-1EC53EEC4E99}" srcOrd="0" destOrd="0" presId="urn:microsoft.com/office/officeart/2005/8/layout/cycle7"/>
    <dgm:cxn modelId="{72EDD397-C6B6-4833-8113-7500D7EC556D}" srcId="{260E432C-42A3-4FE7-B945-6BC7D8831502}" destId="{842B4FF7-933A-49D7-8DAF-3E21BB9D73C1}" srcOrd="2" destOrd="0" parTransId="{DED9115E-CE7F-4089-AB96-D8E99C543933}" sibTransId="{8E704E47-5D4D-4136-91B3-93503DFC947B}"/>
    <dgm:cxn modelId="{08743B02-3FDF-4BCE-A68D-4DE430822F10}" type="presOf" srcId="{64333111-B421-45ED-AED6-94A5E18D059E}" destId="{BB42D5A1-B380-436D-A676-0A713EFA5631}" srcOrd="0" destOrd="0" presId="urn:microsoft.com/office/officeart/2005/8/layout/cycle7"/>
    <dgm:cxn modelId="{97BB68DA-1C71-4C63-BB90-1F4F477A3BAA}" type="presOf" srcId="{4BDF8A72-81AE-44FC-B7C9-C3E9C9C82C7C}" destId="{FAD7DDDA-525F-4925-B048-59DFAC1FA3B3}" srcOrd="0" destOrd="0" presId="urn:microsoft.com/office/officeart/2005/8/layout/cycle7"/>
    <dgm:cxn modelId="{ED2E4525-1632-4A4A-BDCC-1BAC2AF2A86C}" srcId="{260E432C-42A3-4FE7-B945-6BC7D8831502}" destId="{64333111-B421-45ED-AED6-94A5E18D059E}" srcOrd="1" destOrd="0" parTransId="{1B6C931D-5CFA-41CF-A627-0669E52A4EBA}" sibTransId="{4BDF8A72-81AE-44FC-B7C9-C3E9C9C82C7C}"/>
    <dgm:cxn modelId="{A37292A2-65C8-49D8-92C0-97DA5A868668}" type="presOf" srcId="{8E704E47-5D4D-4136-91B3-93503DFC947B}" destId="{2D93B50B-DEA5-4386-8677-A417508F1D6C}" srcOrd="1" destOrd="0" presId="urn:microsoft.com/office/officeart/2005/8/layout/cycle7"/>
    <dgm:cxn modelId="{DF990A92-5066-492E-AC39-E1B1D2114A5E}" type="presOf" srcId="{842B4FF7-933A-49D7-8DAF-3E21BB9D73C1}" destId="{75316468-A57D-4CA2-8248-8B8F045BF14F}" srcOrd="0" destOrd="0" presId="urn:microsoft.com/office/officeart/2005/8/layout/cycle7"/>
    <dgm:cxn modelId="{313D7510-3BC2-46C3-8162-C968FC6CB28E}" type="presOf" srcId="{8E704E47-5D4D-4136-91B3-93503DFC947B}" destId="{5FE5F942-5571-41DE-B105-44BA513B4A43}" srcOrd="0" destOrd="0" presId="urn:microsoft.com/office/officeart/2005/8/layout/cycle7"/>
    <dgm:cxn modelId="{BD4A1460-24D0-4EE1-8329-1C94D217D13E}" type="presOf" srcId="{D9938D58-1835-49F6-8E14-DA05737E6BF9}" destId="{2B1CA664-544C-4E79-91CF-3694753AFA7F}" srcOrd="0" destOrd="0" presId="urn:microsoft.com/office/officeart/2005/8/layout/cycle7"/>
    <dgm:cxn modelId="{52162ED3-6856-4D38-AADB-B2A79ED24281}" type="presOf" srcId="{C31644FA-B160-4919-8954-6C57CBFBBD23}" destId="{131D5C61-B0AF-42EA-AF99-0D0132943E3B}" srcOrd="1" destOrd="0" presId="urn:microsoft.com/office/officeart/2005/8/layout/cycle7"/>
    <dgm:cxn modelId="{3F10DC14-9B17-47B7-90A4-0C73A63BB049}" type="presOf" srcId="{4BDF8A72-81AE-44FC-B7C9-C3E9C9C82C7C}" destId="{B23468FB-7AA5-49AF-8F4D-1F56DCAB2AAF}" srcOrd="1" destOrd="0" presId="urn:microsoft.com/office/officeart/2005/8/layout/cycle7"/>
    <dgm:cxn modelId="{AE5B5483-86F3-46B5-91EB-5C6D62BA8341}" type="presOf" srcId="{260E432C-42A3-4FE7-B945-6BC7D8831502}" destId="{6CB9F8E7-6685-4563-A542-0D0B3E18E598}" srcOrd="0" destOrd="0" presId="urn:microsoft.com/office/officeart/2005/8/layout/cycle7"/>
    <dgm:cxn modelId="{EB8F8476-32E6-4104-BDC1-04E726291F3D}" type="presParOf" srcId="{6CB9F8E7-6685-4563-A542-0D0B3E18E598}" destId="{2B1CA664-544C-4E79-91CF-3694753AFA7F}" srcOrd="0" destOrd="0" presId="urn:microsoft.com/office/officeart/2005/8/layout/cycle7"/>
    <dgm:cxn modelId="{8BAFA9C0-3E1B-4810-9217-EA76311DBD0E}" type="presParOf" srcId="{6CB9F8E7-6685-4563-A542-0D0B3E18E598}" destId="{41FC3AB7-65E8-4495-8A87-1EC53EEC4E99}" srcOrd="1" destOrd="0" presId="urn:microsoft.com/office/officeart/2005/8/layout/cycle7"/>
    <dgm:cxn modelId="{75A87720-66B3-4259-8D7B-2AA18FF33D4B}" type="presParOf" srcId="{41FC3AB7-65E8-4495-8A87-1EC53EEC4E99}" destId="{131D5C61-B0AF-42EA-AF99-0D0132943E3B}" srcOrd="0" destOrd="0" presId="urn:microsoft.com/office/officeart/2005/8/layout/cycle7"/>
    <dgm:cxn modelId="{EAC52081-1215-4818-8F5F-B603B5A0E2B5}" type="presParOf" srcId="{6CB9F8E7-6685-4563-A542-0D0B3E18E598}" destId="{BB42D5A1-B380-436D-A676-0A713EFA5631}" srcOrd="2" destOrd="0" presId="urn:microsoft.com/office/officeart/2005/8/layout/cycle7"/>
    <dgm:cxn modelId="{C7FA001F-156B-4647-A8F9-62C8D12DE04B}" type="presParOf" srcId="{6CB9F8E7-6685-4563-A542-0D0B3E18E598}" destId="{FAD7DDDA-525F-4925-B048-59DFAC1FA3B3}" srcOrd="3" destOrd="0" presId="urn:microsoft.com/office/officeart/2005/8/layout/cycle7"/>
    <dgm:cxn modelId="{7DC44448-4A77-4E6B-9C46-520EFD2F1BED}" type="presParOf" srcId="{FAD7DDDA-525F-4925-B048-59DFAC1FA3B3}" destId="{B23468FB-7AA5-49AF-8F4D-1F56DCAB2AAF}" srcOrd="0" destOrd="0" presId="urn:microsoft.com/office/officeart/2005/8/layout/cycle7"/>
    <dgm:cxn modelId="{AB31E031-3FD2-466E-A553-4070F9BDABF3}" type="presParOf" srcId="{6CB9F8E7-6685-4563-A542-0D0B3E18E598}" destId="{75316468-A57D-4CA2-8248-8B8F045BF14F}" srcOrd="4" destOrd="0" presId="urn:microsoft.com/office/officeart/2005/8/layout/cycle7"/>
    <dgm:cxn modelId="{ADD8E7C0-58C2-422C-8EDD-649DB25A2A97}" type="presParOf" srcId="{6CB9F8E7-6685-4563-A542-0D0B3E18E598}" destId="{5FE5F942-5571-41DE-B105-44BA513B4A43}" srcOrd="5" destOrd="0" presId="urn:microsoft.com/office/officeart/2005/8/layout/cycle7"/>
    <dgm:cxn modelId="{600436C2-F79A-44F5-9D9A-73D8D72DC1FF}" type="presParOf" srcId="{5FE5F942-5571-41DE-B105-44BA513B4A43}" destId="{2D93B50B-DEA5-4386-8677-A417508F1D6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907096-C3C4-43E5-9AAE-EFAF852D9C31}" type="doc">
      <dgm:prSet loTypeId="urn:microsoft.com/office/officeart/2005/8/layout/cycle7" loCatId="cycle" qsTypeId="urn:microsoft.com/office/officeart/2005/8/quickstyle/simple5" qsCatId="simple" csTypeId="urn:microsoft.com/office/officeart/2005/8/colors/accent1_1" csCatId="accent1" phldr="1"/>
      <dgm:spPr/>
      <dgm:t>
        <a:bodyPr/>
        <a:lstStyle/>
        <a:p>
          <a:endParaRPr lang="en-IN"/>
        </a:p>
      </dgm:t>
    </dgm:pt>
    <dgm:pt modelId="{A9E15F25-E443-41AD-BCAE-9C09962BF12C}">
      <dgm:prSet/>
      <dgm:spPr/>
      <dgm:t>
        <a:bodyPr/>
        <a:lstStyle/>
        <a:p>
          <a:pPr rtl="0"/>
          <a:r>
            <a:rPr lang="en-IN" dirty="0" smtClean="0"/>
            <a:t>Browser</a:t>
          </a:r>
          <a:endParaRPr lang="en-IN" dirty="0"/>
        </a:p>
      </dgm:t>
    </dgm:pt>
    <dgm:pt modelId="{F8993D41-1B4C-4E45-8F3B-D1F752CB35B0}" type="parTrans" cxnId="{1CFA1D7B-CA4B-4D6E-BBBD-7D0121FA19C2}">
      <dgm:prSet/>
      <dgm:spPr/>
      <dgm:t>
        <a:bodyPr/>
        <a:lstStyle/>
        <a:p>
          <a:endParaRPr lang="en-IN"/>
        </a:p>
      </dgm:t>
    </dgm:pt>
    <dgm:pt modelId="{D5E31E28-44C8-4E8C-84DF-FF1E194D7E0E}" type="sibTrans" cxnId="{1CFA1D7B-CA4B-4D6E-BBBD-7D0121FA19C2}">
      <dgm:prSet/>
      <dgm:spPr/>
      <dgm:t>
        <a:bodyPr/>
        <a:lstStyle/>
        <a:p>
          <a:endParaRPr lang="en-IN"/>
        </a:p>
      </dgm:t>
    </dgm:pt>
    <dgm:pt modelId="{16AC5100-3F97-4ACD-8876-1936ED28DFA5}">
      <dgm:prSet/>
      <dgm:spPr/>
      <dgm:t>
        <a:bodyPr/>
        <a:lstStyle/>
        <a:p>
          <a:pPr rtl="0"/>
          <a:r>
            <a:rPr lang="en-IN" dirty="0" smtClean="0"/>
            <a:t>Web Server</a:t>
          </a:r>
          <a:endParaRPr lang="en-IN" dirty="0"/>
        </a:p>
      </dgm:t>
    </dgm:pt>
    <dgm:pt modelId="{0F967490-63D9-4C5D-BE64-F2E3890A823F}" type="parTrans" cxnId="{0153D044-CC32-4667-A586-F80CF7232061}">
      <dgm:prSet/>
      <dgm:spPr/>
      <dgm:t>
        <a:bodyPr/>
        <a:lstStyle/>
        <a:p>
          <a:endParaRPr lang="en-IN"/>
        </a:p>
      </dgm:t>
    </dgm:pt>
    <dgm:pt modelId="{2AE26DF3-C4B2-447C-A716-B490442BCBDB}" type="sibTrans" cxnId="{0153D044-CC32-4667-A586-F80CF7232061}">
      <dgm:prSet/>
      <dgm:spPr/>
      <dgm:t>
        <a:bodyPr/>
        <a:lstStyle/>
        <a:p>
          <a:endParaRPr lang="en-IN"/>
        </a:p>
      </dgm:t>
    </dgm:pt>
    <dgm:pt modelId="{6E4D284C-26C0-4935-A6D1-120B55B5CDD8}">
      <dgm:prSet/>
      <dgm:spPr/>
      <dgm:t>
        <a:bodyPr/>
        <a:lstStyle/>
        <a:p>
          <a:pPr rtl="0"/>
          <a:r>
            <a:rPr lang="en-IN" dirty="0" err="1" smtClean="0"/>
            <a:t>memcached</a:t>
          </a:r>
          <a:endParaRPr lang="en-IN" dirty="0"/>
        </a:p>
      </dgm:t>
    </dgm:pt>
    <dgm:pt modelId="{15E66E71-CCEE-409A-AE30-BC278F6744E5}" type="parTrans" cxnId="{C613D69C-169D-47CE-B94E-C915D8E19F9A}">
      <dgm:prSet/>
      <dgm:spPr/>
      <dgm:t>
        <a:bodyPr/>
        <a:lstStyle/>
        <a:p>
          <a:endParaRPr lang="en-IN"/>
        </a:p>
      </dgm:t>
    </dgm:pt>
    <dgm:pt modelId="{4DBBB67A-7345-4301-A882-7A0DFC3AC15A}" type="sibTrans" cxnId="{C613D69C-169D-47CE-B94E-C915D8E19F9A}">
      <dgm:prSet/>
      <dgm:spPr/>
      <dgm:t>
        <a:bodyPr/>
        <a:lstStyle/>
        <a:p>
          <a:endParaRPr lang="en-IN"/>
        </a:p>
      </dgm:t>
    </dgm:pt>
    <dgm:pt modelId="{9C50337F-2D64-4C47-A6A7-7F81229B41AB}">
      <dgm:prSet/>
      <dgm:spPr/>
      <dgm:t>
        <a:bodyPr/>
        <a:lstStyle/>
        <a:p>
          <a:pPr rtl="0"/>
          <a:r>
            <a:rPr lang="en-IN" dirty="0" smtClean="0"/>
            <a:t>MySQL / DB2</a:t>
          </a:r>
          <a:endParaRPr lang="en-IN" dirty="0"/>
        </a:p>
      </dgm:t>
    </dgm:pt>
    <dgm:pt modelId="{52D385A9-70E8-4DA3-AC6C-5C5D36D26994}" type="parTrans" cxnId="{E74A2D07-864D-4F5A-8C3E-670EB94188F1}">
      <dgm:prSet/>
      <dgm:spPr/>
      <dgm:t>
        <a:bodyPr/>
        <a:lstStyle/>
        <a:p>
          <a:endParaRPr lang="en-IN"/>
        </a:p>
      </dgm:t>
    </dgm:pt>
    <dgm:pt modelId="{62A983FD-EB40-4F79-B404-3104B4B86E54}" type="sibTrans" cxnId="{E74A2D07-864D-4F5A-8C3E-670EB94188F1}">
      <dgm:prSet/>
      <dgm:spPr/>
      <dgm:t>
        <a:bodyPr/>
        <a:lstStyle/>
        <a:p>
          <a:endParaRPr lang="en-IN"/>
        </a:p>
      </dgm:t>
    </dgm:pt>
    <dgm:pt modelId="{60DAC5C6-D8ED-4CFD-BFED-879DCAEE775E}" type="pres">
      <dgm:prSet presAssocID="{B1907096-C3C4-43E5-9AAE-EFAF852D9C31}" presName="Name0" presStyleCnt="0">
        <dgm:presLayoutVars>
          <dgm:dir/>
          <dgm:resizeHandles val="exact"/>
        </dgm:presLayoutVars>
      </dgm:prSet>
      <dgm:spPr/>
      <dgm:t>
        <a:bodyPr/>
        <a:lstStyle/>
        <a:p>
          <a:endParaRPr lang="en-IN"/>
        </a:p>
      </dgm:t>
    </dgm:pt>
    <dgm:pt modelId="{E185F664-7113-4F03-B8FD-D444AB11001A}" type="pres">
      <dgm:prSet presAssocID="{A9E15F25-E443-41AD-BCAE-9C09962BF12C}" presName="node" presStyleLbl="node1" presStyleIdx="0" presStyleCnt="4" custScaleX="78705" custScaleY="79073" custRadScaleRad="185828" custRadScaleInc="-137836">
        <dgm:presLayoutVars>
          <dgm:bulletEnabled val="1"/>
        </dgm:presLayoutVars>
      </dgm:prSet>
      <dgm:spPr/>
      <dgm:t>
        <a:bodyPr/>
        <a:lstStyle/>
        <a:p>
          <a:endParaRPr lang="en-IN"/>
        </a:p>
      </dgm:t>
    </dgm:pt>
    <dgm:pt modelId="{95B35776-5BC3-4E52-B55C-56D55EF0AD0A}" type="pres">
      <dgm:prSet presAssocID="{D5E31E28-44C8-4E8C-84DF-FF1E194D7E0E}" presName="sibTrans" presStyleLbl="sibTrans2D1" presStyleIdx="0" presStyleCnt="4" custScaleX="209491" custScaleY="87160"/>
      <dgm:spPr/>
      <dgm:t>
        <a:bodyPr/>
        <a:lstStyle/>
        <a:p>
          <a:endParaRPr lang="en-IN"/>
        </a:p>
      </dgm:t>
    </dgm:pt>
    <dgm:pt modelId="{00ABE806-8D26-478A-B03E-6EBC45F84B49}" type="pres">
      <dgm:prSet presAssocID="{D5E31E28-44C8-4E8C-84DF-FF1E194D7E0E}" presName="connectorText" presStyleLbl="sibTrans2D1" presStyleIdx="0" presStyleCnt="4"/>
      <dgm:spPr/>
      <dgm:t>
        <a:bodyPr/>
        <a:lstStyle/>
        <a:p>
          <a:endParaRPr lang="en-IN"/>
        </a:p>
      </dgm:t>
    </dgm:pt>
    <dgm:pt modelId="{01528B89-AD54-481E-AA4D-3F95F802223E}" type="pres">
      <dgm:prSet presAssocID="{16AC5100-3F97-4ACD-8876-1936ED28DFA5}" presName="node" presStyleLbl="node1" presStyleIdx="1" presStyleCnt="4" custScaleX="61903" custScaleY="76751" custRadScaleRad="89685" custRadScaleInc="-169229">
        <dgm:presLayoutVars>
          <dgm:bulletEnabled val="1"/>
        </dgm:presLayoutVars>
      </dgm:prSet>
      <dgm:spPr/>
      <dgm:t>
        <a:bodyPr/>
        <a:lstStyle/>
        <a:p>
          <a:endParaRPr lang="en-IN"/>
        </a:p>
      </dgm:t>
    </dgm:pt>
    <dgm:pt modelId="{F91BFF7D-03FA-4390-8BF2-018E034A57F4}" type="pres">
      <dgm:prSet presAssocID="{2AE26DF3-C4B2-447C-A716-B490442BCBDB}" presName="sibTrans" presStyleLbl="sibTrans2D1" presStyleIdx="1" presStyleCnt="4"/>
      <dgm:spPr/>
      <dgm:t>
        <a:bodyPr/>
        <a:lstStyle/>
        <a:p>
          <a:endParaRPr lang="en-IN"/>
        </a:p>
      </dgm:t>
    </dgm:pt>
    <dgm:pt modelId="{528E75EE-DD1C-4BB2-811B-0360269CE774}" type="pres">
      <dgm:prSet presAssocID="{2AE26DF3-C4B2-447C-A716-B490442BCBDB}" presName="connectorText" presStyleLbl="sibTrans2D1" presStyleIdx="1" presStyleCnt="4"/>
      <dgm:spPr/>
      <dgm:t>
        <a:bodyPr/>
        <a:lstStyle/>
        <a:p>
          <a:endParaRPr lang="en-IN"/>
        </a:p>
      </dgm:t>
    </dgm:pt>
    <dgm:pt modelId="{E0632711-407A-4B04-A5A0-EEF465EA7135}" type="pres">
      <dgm:prSet presAssocID="{6E4D284C-26C0-4935-A6D1-120B55B5CDD8}" presName="node" presStyleLbl="node1" presStyleIdx="2" presStyleCnt="4" custScaleX="71386" custScaleY="85388" custRadScaleRad="20785" custRadScaleInc="-206593">
        <dgm:presLayoutVars>
          <dgm:bulletEnabled val="1"/>
        </dgm:presLayoutVars>
      </dgm:prSet>
      <dgm:spPr/>
      <dgm:t>
        <a:bodyPr/>
        <a:lstStyle/>
        <a:p>
          <a:endParaRPr lang="en-IN"/>
        </a:p>
      </dgm:t>
    </dgm:pt>
    <dgm:pt modelId="{968C2ACE-27F6-4716-B845-BB793D897FE6}" type="pres">
      <dgm:prSet presAssocID="{4DBBB67A-7345-4301-A882-7A0DFC3AC15A}" presName="sibTrans" presStyleLbl="sibTrans2D1" presStyleIdx="2" presStyleCnt="4" custLinFactNeighborX="0" custLinFactNeighborY="-9287"/>
      <dgm:spPr/>
      <dgm:t>
        <a:bodyPr/>
        <a:lstStyle/>
        <a:p>
          <a:endParaRPr lang="en-IN"/>
        </a:p>
      </dgm:t>
    </dgm:pt>
    <dgm:pt modelId="{84DC75AF-C129-402F-916D-389B95FC8DC3}" type="pres">
      <dgm:prSet presAssocID="{4DBBB67A-7345-4301-A882-7A0DFC3AC15A}" presName="connectorText" presStyleLbl="sibTrans2D1" presStyleIdx="2" presStyleCnt="4"/>
      <dgm:spPr/>
      <dgm:t>
        <a:bodyPr/>
        <a:lstStyle/>
        <a:p>
          <a:endParaRPr lang="en-IN"/>
        </a:p>
      </dgm:t>
    </dgm:pt>
    <dgm:pt modelId="{061313AF-529A-4C89-9259-29440B8CE01A}" type="pres">
      <dgm:prSet presAssocID="{9C50337F-2D64-4C47-A6A7-7F81229B41AB}" presName="node" presStyleLbl="node1" presStyleIdx="3" presStyleCnt="4" custScaleX="82358" custScaleY="81315" custRadScaleRad="90796" custRadScaleInc="-227642">
        <dgm:presLayoutVars>
          <dgm:bulletEnabled val="1"/>
        </dgm:presLayoutVars>
      </dgm:prSet>
      <dgm:spPr>
        <a:prstGeom prst="flowChartMagneticDisk">
          <a:avLst/>
        </a:prstGeom>
      </dgm:spPr>
      <dgm:t>
        <a:bodyPr/>
        <a:lstStyle/>
        <a:p>
          <a:endParaRPr lang="en-IN"/>
        </a:p>
      </dgm:t>
    </dgm:pt>
    <dgm:pt modelId="{5827399B-B6C8-4183-9C2F-D02522F2BA56}" type="pres">
      <dgm:prSet presAssocID="{62A983FD-EB40-4F79-B404-3104B4B86E54}" presName="sibTrans" presStyleLbl="sibTrans2D1" presStyleIdx="3" presStyleCnt="4" custScaleX="5330" custScaleY="10237"/>
      <dgm:spPr/>
      <dgm:t>
        <a:bodyPr/>
        <a:lstStyle/>
        <a:p>
          <a:endParaRPr lang="en-IN"/>
        </a:p>
      </dgm:t>
    </dgm:pt>
    <dgm:pt modelId="{310F1B98-E803-4EBC-A15A-F28C7849A0F0}" type="pres">
      <dgm:prSet presAssocID="{62A983FD-EB40-4F79-B404-3104B4B86E54}" presName="connectorText" presStyleLbl="sibTrans2D1" presStyleIdx="3" presStyleCnt="4"/>
      <dgm:spPr/>
      <dgm:t>
        <a:bodyPr/>
        <a:lstStyle/>
        <a:p>
          <a:endParaRPr lang="en-IN"/>
        </a:p>
      </dgm:t>
    </dgm:pt>
  </dgm:ptLst>
  <dgm:cxnLst>
    <dgm:cxn modelId="{06D6C943-CF3F-4039-854C-96763F6BD800}" type="presOf" srcId="{9C50337F-2D64-4C47-A6A7-7F81229B41AB}" destId="{061313AF-529A-4C89-9259-29440B8CE01A}" srcOrd="0" destOrd="0" presId="urn:microsoft.com/office/officeart/2005/8/layout/cycle7"/>
    <dgm:cxn modelId="{0716D9BB-C99A-4D12-962E-69957262B05F}" type="presOf" srcId="{4DBBB67A-7345-4301-A882-7A0DFC3AC15A}" destId="{968C2ACE-27F6-4716-B845-BB793D897FE6}" srcOrd="0" destOrd="0" presId="urn:microsoft.com/office/officeart/2005/8/layout/cycle7"/>
    <dgm:cxn modelId="{95A14836-C621-4727-8570-8B2B911E74CF}" type="presOf" srcId="{62A983FD-EB40-4F79-B404-3104B4B86E54}" destId="{5827399B-B6C8-4183-9C2F-D02522F2BA56}" srcOrd="0" destOrd="0" presId="urn:microsoft.com/office/officeart/2005/8/layout/cycle7"/>
    <dgm:cxn modelId="{71FA4BBE-4184-4275-A132-9D9E3421A78D}" type="presOf" srcId="{D5E31E28-44C8-4E8C-84DF-FF1E194D7E0E}" destId="{95B35776-5BC3-4E52-B55C-56D55EF0AD0A}" srcOrd="0" destOrd="0" presId="urn:microsoft.com/office/officeart/2005/8/layout/cycle7"/>
    <dgm:cxn modelId="{0D24CF7C-1582-4747-A555-942B7A0E3244}" type="presOf" srcId="{6E4D284C-26C0-4935-A6D1-120B55B5CDD8}" destId="{E0632711-407A-4B04-A5A0-EEF465EA7135}" srcOrd="0" destOrd="0" presId="urn:microsoft.com/office/officeart/2005/8/layout/cycle7"/>
    <dgm:cxn modelId="{FD0AE32A-A83C-49A9-A296-775FAD7408A3}" type="presOf" srcId="{2AE26DF3-C4B2-447C-A716-B490442BCBDB}" destId="{F91BFF7D-03FA-4390-8BF2-018E034A57F4}" srcOrd="0" destOrd="0" presId="urn:microsoft.com/office/officeart/2005/8/layout/cycle7"/>
    <dgm:cxn modelId="{420A424A-4B82-4B5A-A635-5404DD28D007}" type="presOf" srcId="{2AE26DF3-C4B2-447C-A716-B490442BCBDB}" destId="{528E75EE-DD1C-4BB2-811B-0360269CE774}" srcOrd="1" destOrd="0" presId="urn:microsoft.com/office/officeart/2005/8/layout/cycle7"/>
    <dgm:cxn modelId="{132A2094-4FF6-4D96-BC66-D825C71FD6C0}" type="presOf" srcId="{A9E15F25-E443-41AD-BCAE-9C09962BF12C}" destId="{E185F664-7113-4F03-B8FD-D444AB11001A}" srcOrd="0" destOrd="0" presId="urn:microsoft.com/office/officeart/2005/8/layout/cycle7"/>
    <dgm:cxn modelId="{0153D044-CC32-4667-A586-F80CF7232061}" srcId="{B1907096-C3C4-43E5-9AAE-EFAF852D9C31}" destId="{16AC5100-3F97-4ACD-8876-1936ED28DFA5}" srcOrd="1" destOrd="0" parTransId="{0F967490-63D9-4C5D-BE64-F2E3890A823F}" sibTransId="{2AE26DF3-C4B2-447C-A716-B490442BCBDB}"/>
    <dgm:cxn modelId="{1CFA1D7B-CA4B-4D6E-BBBD-7D0121FA19C2}" srcId="{B1907096-C3C4-43E5-9AAE-EFAF852D9C31}" destId="{A9E15F25-E443-41AD-BCAE-9C09962BF12C}" srcOrd="0" destOrd="0" parTransId="{F8993D41-1B4C-4E45-8F3B-D1F752CB35B0}" sibTransId="{D5E31E28-44C8-4E8C-84DF-FF1E194D7E0E}"/>
    <dgm:cxn modelId="{C613D69C-169D-47CE-B94E-C915D8E19F9A}" srcId="{B1907096-C3C4-43E5-9AAE-EFAF852D9C31}" destId="{6E4D284C-26C0-4935-A6D1-120B55B5CDD8}" srcOrd="2" destOrd="0" parTransId="{15E66E71-CCEE-409A-AE30-BC278F6744E5}" sibTransId="{4DBBB67A-7345-4301-A882-7A0DFC3AC15A}"/>
    <dgm:cxn modelId="{E5214CCD-4781-481D-85B5-394F4580E3DE}" type="presOf" srcId="{D5E31E28-44C8-4E8C-84DF-FF1E194D7E0E}" destId="{00ABE806-8D26-478A-B03E-6EBC45F84B49}" srcOrd="1" destOrd="0" presId="urn:microsoft.com/office/officeart/2005/8/layout/cycle7"/>
    <dgm:cxn modelId="{40E1325D-D9DD-48DB-8738-A358E01CCAEC}" type="presOf" srcId="{16AC5100-3F97-4ACD-8876-1936ED28DFA5}" destId="{01528B89-AD54-481E-AA4D-3F95F802223E}" srcOrd="0" destOrd="0" presId="urn:microsoft.com/office/officeart/2005/8/layout/cycle7"/>
    <dgm:cxn modelId="{058F0D05-290F-490F-92F8-26D2CDA2B831}" type="presOf" srcId="{62A983FD-EB40-4F79-B404-3104B4B86E54}" destId="{310F1B98-E803-4EBC-A15A-F28C7849A0F0}" srcOrd="1" destOrd="0" presId="urn:microsoft.com/office/officeart/2005/8/layout/cycle7"/>
    <dgm:cxn modelId="{BA2721C0-E559-4CF2-80FE-6C5E2AE7CA9F}" type="presOf" srcId="{4DBBB67A-7345-4301-A882-7A0DFC3AC15A}" destId="{84DC75AF-C129-402F-916D-389B95FC8DC3}" srcOrd="1" destOrd="0" presId="urn:microsoft.com/office/officeart/2005/8/layout/cycle7"/>
    <dgm:cxn modelId="{06BA2EA8-BE4E-4E75-BE64-1475AC43D70F}" type="presOf" srcId="{B1907096-C3C4-43E5-9AAE-EFAF852D9C31}" destId="{60DAC5C6-D8ED-4CFD-BFED-879DCAEE775E}" srcOrd="0" destOrd="0" presId="urn:microsoft.com/office/officeart/2005/8/layout/cycle7"/>
    <dgm:cxn modelId="{E74A2D07-864D-4F5A-8C3E-670EB94188F1}" srcId="{B1907096-C3C4-43E5-9AAE-EFAF852D9C31}" destId="{9C50337F-2D64-4C47-A6A7-7F81229B41AB}" srcOrd="3" destOrd="0" parTransId="{52D385A9-70E8-4DA3-AC6C-5C5D36D26994}" sibTransId="{62A983FD-EB40-4F79-B404-3104B4B86E54}"/>
    <dgm:cxn modelId="{44F6CB93-DDE4-435C-99EE-312C0AC8230A}" type="presParOf" srcId="{60DAC5C6-D8ED-4CFD-BFED-879DCAEE775E}" destId="{E185F664-7113-4F03-B8FD-D444AB11001A}" srcOrd="0" destOrd="0" presId="urn:microsoft.com/office/officeart/2005/8/layout/cycle7"/>
    <dgm:cxn modelId="{7F29D235-AAA8-4492-9DE4-A3F36BBA1045}" type="presParOf" srcId="{60DAC5C6-D8ED-4CFD-BFED-879DCAEE775E}" destId="{95B35776-5BC3-4E52-B55C-56D55EF0AD0A}" srcOrd="1" destOrd="0" presId="urn:microsoft.com/office/officeart/2005/8/layout/cycle7"/>
    <dgm:cxn modelId="{BD4B9275-5CDF-468B-97A3-2F22FA35240D}" type="presParOf" srcId="{95B35776-5BC3-4E52-B55C-56D55EF0AD0A}" destId="{00ABE806-8D26-478A-B03E-6EBC45F84B49}" srcOrd="0" destOrd="0" presId="urn:microsoft.com/office/officeart/2005/8/layout/cycle7"/>
    <dgm:cxn modelId="{84F67DF1-4B79-408B-BFFF-239A8CD19F5D}" type="presParOf" srcId="{60DAC5C6-D8ED-4CFD-BFED-879DCAEE775E}" destId="{01528B89-AD54-481E-AA4D-3F95F802223E}" srcOrd="2" destOrd="0" presId="urn:microsoft.com/office/officeart/2005/8/layout/cycle7"/>
    <dgm:cxn modelId="{4EF54A29-F3B7-4A49-B51D-26898AAE335D}" type="presParOf" srcId="{60DAC5C6-D8ED-4CFD-BFED-879DCAEE775E}" destId="{F91BFF7D-03FA-4390-8BF2-018E034A57F4}" srcOrd="3" destOrd="0" presId="urn:microsoft.com/office/officeart/2005/8/layout/cycle7"/>
    <dgm:cxn modelId="{3C38832F-7ED6-4F91-A43E-3A5460F56DA8}" type="presParOf" srcId="{F91BFF7D-03FA-4390-8BF2-018E034A57F4}" destId="{528E75EE-DD1C-4BB2-811B-0360269CE774}" srcOrd="0" destOrd="0" presId="urn:microsoft.com/office/officeart/2005/8/layout/cycle7"/>
    <dgm:cxn modelId="{3CB19C5F-1168-41F0-86E0-162E5FB24A70}" type="presParOf" srcId="{60DAC5C6-D8ED-4CFD-BFED-879DCAEE775E}" destId="{E0632711-407A-4B04-A5A0-EEF465EA7135}" srcOrd="4" destOrd="0" presId="urn:microsoft.com/office/officeart/2005/8/layout/cycle7"/>
    <dgm:cxn modelId="{78D333FA-EE5C-4F68-BCE7-B4D3B9C2758A}" type="presParOf" srcId="{60DAC5C6-D8ED-4CFD-BFED-879DCAEE775E}" destId="{968C2ACE-27F6-4716-B845-BB793D897FE6}" srcOrd="5" destOrd="0" presId="urn:microsoft.com/office/officeart/2005/8/layout/cycle7"/>
    <dgm:cxn modelId="{853C1520-B19C-4A32-9B31-4EF04312C63E}" type="presParOf" srcId="{968C2ACE-27F6-4716-B845-BB793D897FE6}" destId="{84DC75AF-C129-402F-916D-389B95FC8DC3}" srcOrd="0" destOrd="0" presId="urn:microsoft.com/office/officeart/2005/8/layout/cycle7"/>
    <dgm:cxn modelId="{7F51A990-7B9E-43C8-A170-A0D555D90937}" type="presParOf" srcId="{60DAC5C6-D8ED-4CFD-BFED-879DCAEE775E}" destId="{061313AF-529A-4C89-9259-29440B8CE01A}" srcOrd="6" destOrd="0" presId="urn:microsoft.com/office/officeart/2005/8/layout/cycle7"/>
    <dgm:cxn modelId="{227CDFB5-91AA-494E-A42E-7C34E0908C15}" type="presParOf" srcId="{60DAC5C6-D8ED-4CFD-BFED-879DCAEE775E}" destId="{5827399B-B6C8-4183-9C2F-D02522F2BA56}" srcOrd="7" destOrd="0" presId="urn:microsoft.com/office/officeart/2005/8/layout/cycle7"/>
    <dgm:cxn modelId="{AFBFD011-044D-449A-9AB3-911A38B050ED}" type="presParOf" srcId="{5827399B-B6C8-4183-9C2F-D02522F2BA56}" destId="{310F1B98-E803-4EBC-A15A-F28C7849A0F0}"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CCD9C-0F86-4EF0-99F3-1ADE254CFDE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393D8BFB-8DA3-40AD-BA7D-3A261C405E59}">
      <dgm:prSet>
        <dgm:style>
          <a:lnRef idx="1">
            <a:schemeClr val="accent2"/>
          </a:lnRef>
          <a:fillRef idx="2">
            <a:schemeClr val="accent2"/>
          </a:fillRef>
          <a:effectRef idx="1">
            <a:schemeClr val="accent2"/>
          </a:effectRef>
          <a:fontRef idx="minor">
            <a:schemeClr val="dk1"/>
          </a:fontRef>
        </dgm:style>
      </dgm:prSet>
      <dgm:spPr>
        <a:ln/>
      </dgm:spPr>
      <dgm:t>
        <a:bodyPr/>
        <a:lstStyle/>
        <a:p>
          <a:pPr rtl="0"/>
          <a:r>
            <a:rPr lang="en-US" dirty="0" smtClean="0"/>
            <a:t>Motivation</a:t>
          </a:r>
          <a:endParaRPr lang="en-IN" dirty="0"/>
        </a:p>
      </dgm:t>
    </dgm:pt>
    <dgm:pt modelId="{9825F38B-56F8-433B-BA09-4D58442D3839}" type="parTrans" cxnId="{CB48ECCC-53FA-494F-8FF6-D5F38F5062B3}">
      <dgm:prSet/>
      <dgm:spPr/>
      <dgm:t>
        <a:bodyPr/>
        <a:lstStyle/>
        <a:p>
          <a:endParaRPr lang="en-IN"/>
        </a:p>
      </dgm:t>
    </dgm:pt>
    <dgm:pt modelId="{F38A3D9D-7544-406E-A7D4-A406CCBDBC8D}" type="sibTrans" cxnId="{CB48ECCC-53FA-494F-8FF6-D5F38F5062B3}">
      <dgm:prSet/>
      <dgm:spPr/>
      <dgm:t>
        <a:bodyPr/>
        <a:lstStyle/>
        <a:p>
          <a:endParaRPr lang="en-IN"/>
        </a:p>
      </dgm:t>
    </dgm:pt>
    <dgm:pt modelId="{F2B982C5-A9DE-49F5-8AD8-BF57FC2D7689}">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dirty="0" smtClean="0"/>
            <a:t>Background </a:t>
          </a:r>
          <a:endParaRPr lang="en-IN" dirty="0"/>
        </a:p>
      </dgm:t>
    </dgm:pt>
    <dgm:pt modelId="{FE12F272-D528-4ADA-A701-661D1B772A25}" type="parTrans" cxnId="{A8E1FD5F-D993-4B1E-ACF0-939336641491}">
      <dgm:prSet/>
      <dgm:spPr/>
      <dgm:t>
        <a:bodyPr/>
        <a:lstStyle/>
        <a:p>
          <a:endParaRPr lang="en-IN"/>
        </a:p>
      </dgm:t>
    </dgm:pt>
    <dgm:pt modelId="{90CC7EA8-8A2B-4175-B655-0E88E7306430}" type="sibTrans" cxnId="{A8E1FD5F-D993-4B1E-ACF0-939336641491}">
      <dgm:prSet/>
      <dgm:spPr/>
      <dgm:t>
        <a:bodyPr/>
        <a:lstStyle/>
        <a:p>
          <a:endParaRPr lang="en-IN"/>
        </a:p>
      </dgm:t>
    </dgm:pt>
    <dgm:pt modelId="{5808E304-9F0E-4926-A9FB-EC377D359263}">
      <dgm:prSet/>
      <dgm:spPr/>
      <dgm:t>
        <a:bodyPr/>
        <a:lstStyle/>
        <a:p>
          <a:pPr rtl="0"/>
          <a:r>
            <a:rPr lang="en-IN" dirty="0" smtClean="0"/>
            <a:t>System design</a:t>
          </a:r>
          <a:endParaRPr lang="en-IN" dirty="0"/>
        </a:p>
      </dgm:t>
    </dgm:pt>
    <dgm:pt modelId="{717C326D-DEE1-43A4-914A-95EF0C762CE8}" type="parTrans" cxnId="{78D0AF40-6102-40CA-833B-7C01560A1DC2}">
      <dgm:prSet/>
      <dgm:spPr/>
      <dgm:t>
        <a:bodyPr/>
        <a:lstStyle/>
        <a:p>
          <a:endParaRPr lang="en-IN"/>
        </a:p>
      </dgm:t>
    </dgm:pt>
    <dgm:pt modelId="{5A99D99C-069A-4CD1-8A06-9E1BA5844D17}" type="sibTrans" cxnId="{78D0AF40-6102-40CA-833B-7C01560A1DC2}">
      <dgm:prSet/>
      <dgm:spPr/>
      <dgm:t>
        <a:bodyPr/>
        <a:lstStyle/>
        <a:p>
          <a:endParaRPr lang="en-IN"/>
        </a:p>
      </dgm:t>
    </dgm:pt>
    <dgm:pt modelId="{1C1401D2-1801-4036-9EB9-3DBA6959B801}">
      <dgm:prSet/>
      <dgm:spPr/>
      <dgm:t>
        <a:bodyPr/>
        <a:lstStyle/>
        <a:p>
          <a:pPr rtl="0"/>
          <a:r>
            <a:rPr lang="en-IN" dirty="0" smtClean="0"/>
            <a:t>Evaluation</a:t>
          </a:r>
          <a:endParaRPr lang="en-IN" dirty="0"/>
        </a:p>
      </dgm:t>
    </dgm:pt>
    <dgm:pt modelId="{AD719DE4-D9A5-4C52-8B66-A2973A9CF364}" type="parTrans" cxnId="{97BA236D-4752-45A4-88FF-64E33BDA995E}">
      <dgm:prSet/>
      <dgm:spPr/>
      <dgm:t>
        <a:bodyPr/>
        <a:lstStyle/>
        <a:p>
          <a:endParaRPr lang="en-IN"/>
        </a:p>
      </dgm:t>
    </dgm:pt>
    <dgm:pt modelId="{4BC9F864-DF96-4DBA-A5C2-01D5D2887AF8}" type="sibTrans" cxnId="{97BA236D-4752-45A4-88FF-64E33BDA995E}">
      <dgm:prSet/>
      <dgm:spPr/>
      <dgm:t>
        <a:bodyPr/>
        <a:lstStyle/>
        <a:p>
          <a:endParaRPr lang="en-IN"/>
        </a:p>
      </dgm:t>
    </dgm:pt>
    <dgm:pt modelId="{21E5FBC7-FD34-4E03-BD77-8AF301F346FB}">
      <dgm:prSet/>
      <dgm:spPr/>
      <dgm:t>
        <a:bodyPr/>
        <a:lstStyle/>
        <a:p>
          <a:pPr rtl="0"/>
          <a:r>
            <a:rPr lang="en-IN" dirty="0" smtClean="0"/>
            <a:t>Discussion</a:t>
          </a:r>
          <a:endParaRPr lang="en-IN" dirty="0"/>
        </a:p>
      </dgm:t>
    </dgm:pt>
    <dgm:pt modelId="{EF0A71C9-0AC2-40CC-BBF6-1339F32116FC}" type="parTrans" cxnId="{EDD676A9-087B-4A4B-827F-5E2014E386D4}">
      <dgm:prSet/>
      <dgm:spPr/>
      <dgm:t>
        <a:bodyPr/>
        <a:lstStyle/>
        <a:p>
          <a:endParaRPr lang="en-IN"/>
        </a:p>
      </dgm:t>
    </dgm:pt>
    <dgm:pt modelId="{6D86AA51-8C07-4BB7-99D7-84353845F086}" type="sibTrans" cxnId="{EDD676A9-087B-4A4B-827F-5E2014E386D4}">
      <dgm:prSet/>
      <dgm:spPr/>
      <dgm:t>
        <a:bodyPr/>
        <a:lstStyle/>
        <a:p>
          <a:endParaRPr lang="en-IN"/>
        </a:p>
      </dgm:t>
    </dgm:pt>
    <dgm:pt modelId="{A0A2C9D3-A9C4-426B-ADA2-AD6C8AC4E3BA}" type="pres">
      <dgm:prSet presAssocID="{D82CCD9C-0F86-4EF0-99F3-1ADE254CFDEF}" presName="linear" presStyleCnt="0">
        <dgm:presLayoutVars>
          <dgm:animLvl val="lvl"/>
          <dgm:resizeHandles val="exact"/>
        </dgm:presLayoutVars>
      </dgm:prSet>
      <dgm:spPr/>
      <dgm:t>
        <a:bodyPr/>
        <a:lstStyle/>
        <a:p>
          <a:endParaRPr lang="en-IN"/>
        </a:p>
      </dgm:t>
    </dgm:pt>
    <dgm:pt modelId="{68543C68-FFCA-4B45-8B0B-3DD356DA021E}" type="pres">
      <dgm:prSet presAssocID="{393D8BFB-8DA3-40AD-BA7D-3A261C405E59}" presName="parentText" presStyleLbl="node1" presStyleIdx="0" presStyleCnt="5">
        <dgm:presLayoutVars>
          <dgm:chMax val="0"/>
          <dgm:bulletEnabled val="1"/>
        </dgm:presLayoutVars>
      </dgm:prSet>
      <dgm:spPr/>
      <dgm:t>
        <a:bodyPr/>
        <a:lstStyle/>
        <a:p>
          <a:endParaRPr lang="en-IN"/>
        </a:p>
      </dgm:t>
    </dgm:pt>
    <dgm:pt modelId="{73EFDD42-8234-401E-960C-7FBF7592A9E0}" type="pres">
      <dgm:prSet presAssocID="{F38A3D9D-7544-406E-A7D4-A406CCBDBC8D}" presName="spacer" presStyleCnt="0"/>
      <dgm:spPr/>
    </dgm:pt>
    <dgm:pt modelId="{E99FEA5B-9ADA-4930-9A2A-538624C5819F}" type="pres">
      <dgm:prSet presAssocID="{F2B982C5-A9DE-49F5-8AD8-BF57FC2D7689}" presName="parentText" presStyleLbl="node1" presStyleIdx="1" presStyleCnt="5">
        <dgm:presLayoutVars>
          <dgm:chMax val="0"/>
          <dgm:bulletEnabled val="1"/>
        </dgm:presLayoutVars>
      </dgm:prSet>
      <dgm:spPr/>
      <dgm:t>
        <a:bodyPr/>
        <a:lstStyle/>
        <a:p>
          <a:endParaRPr lang="en-IN"/>
        </a:p>
      </dgm:t>
    </dgm:pt>
    <dgm:pt modelId="{22F2F33D-5102-4297-9F8A-7B38B2D6302D}" type="pres">
      <dgm:prSet presAssocID="{90CC7EA8-8A2B-4175-B655-0E88E7306430}" presName="spacer" presStyleCnt="0"/>
      <dgm:spPr/>
    </dgm:pt>
    <dgm:pt modelId="{ADCF8972-9AC1-4685-B2EA-D8E248A39BF0}" type="pres">
      <dgm:prSet presAssocID="{5808E304-9F0E-4926-A9FB-EC377D359263}" presName="parentText" presStyleLbl="node1" presStyleIdx="2" presStyleCnt="5">
        <dgm:presLayoutVars>
          <dgm:chMax val="0"/>
          <dgm:bulletEnabled val="1"/>
        </dgm:presLayoutVars>
      </dgm:prSet>
      <dgm:spPr/>
      <dgm:t>
        <a:bodyPr/>
        <a:lstStyle/>
        <a:p>
          <a:endParaRPr lang="en-IN"/>
        </a:p>
      </dgm:t>
    </dgm:pt>
    <dgm:pt modelId="{16438AA2-9886-48BD-AE04-46AE3BC7C1D3}" type="pres">
      <dgm:prSet presAssocID="{5A99D99C-069A-4CD1-8A06-9E1BA5844D17}" presName="spacer" presStyleCnt="0"/>
      <dgm:spPr/>
    </dgm:pt>
    <dgm:pt modelId="{4B3D5976-BD04-4A67-BCDF-F3563CEC1544}" type="pres">
      <dgm:prSet presAssocID="{1C1401D2-1801-4036-9EB9-3DBA6959B801}" presName="parentText" presStyleLbl="node1" presStyleIdx="3" presStyleCnt="5">
        <dgm:presLayoutVars>
          <dgm:chMax val="0"/>
          <dgm:bulletEnabled val="1"/>
        </dgm:presLayoutVars>
      </dgm:prSet>
      <dgm:spPr/>
      <dgm:t>
        <a:bodyPr/>
        <a:lstStyle/>
        <a:p>
          <a:endParaRPr lang="en-IN"/>
        </a:p>
      </dgm:t>
    </dgm:pt>
    <dgm:pt modelId="{1D2856FE-99B8-4B86-87AC-0C56386D2124}" type="pres">
      <dgm:prSet presAssocID="{4BC9F864-DF96-4DBA-A5C2-01D5D2887AF8}" presName="spacer" presStyleCnt="0"/>
      <dgm:spPr/>
    </dgm:pt>
    <dgm:pt modelId="{6946DF7C-F613-47DC-A91F-C97AF0E71611}" type="pres">
      <dgm:prSet presAssocID="{21E5FBC7-FD34-4E03-BD77-8AF301F346FB}" presName="parentText" presStyleLbl="node1" presStyleIdx="4" presStyleCnt="5">
        <dgm:presLayoutVars>
          <dgm:chMax val="0"/>
          <dgm:bulletEnabled val="1"/>
        </dgm:presLayoutVars>
      </dgm:prSet>
      <dgm:spPr/>
      <dgm:t>
        <a:bodyPr/>
        <a:lstStyle/>
        <a:p>
          <a:endParaRPr lang="en-IN"/>
        </a:p>
      </dgm:t>
    </dgm:pt>
  </dgm:ptLst>
  <dgm:cxnLst>
    <dgm:cxn modelId="{89351E75-5DBD-424A-AD44-E7E43ED42675}" type="presOf" srcId="{5808E304-9F0E-4926-A9FB-EC377D359263}" destId="{ADCF8972-9AC1-4685-B2EA-D8E248A39BF0}" srcOrd="0" destOrd="0" presId="urn:microsoft.com/office/officeart/2005/8/layout/vList2"/>
    <dgm:cxn modelId="{78D0AF40-6102-40CA-833B-7C01560A1DC2}" srcId="{D82CCD9C-0F86-4EF0-99F3-1ADE254CFDEF}" destId="{5808E304-9F0E-4926-A9FB-EC377D359263}" srcOrd="2" destOrd="0" parTransId="{717C326D-DEE1-43A4-914A-95EF0C762CE8}" sibTransId="{5A99D99C-069A-4CD1-8A06-9E1BA5844D17}"/>
    <dgm:cxn modelId="{A7335017-5AC7-4C03-87EA-A8382B0DE94D}" type="presOf" srcId="{21E5FBC7-FD34-4E03-BD77-8AF301F346FB}" destId="{6946DF7C-F613-47DC-A91F-C97AF0E71611}" srcOrd="0" destOrd="0" presId="urn:microsoft.com/office/officeart/2005/8/layout/vList2"/>
    <dgm:cxn modelId="{97BA236D-4752-45A4-88FF-64E33BDA995E}" srcId="{D82CCD9C-0F86-4EF0-99F3-1ADE254CFDEF}" destId="{1C1401D2-1801-4036-9EB9-3DBA6959B801}" srcOrd="3" destOrd="0" parTransId="{AD719DE4-D9A5-4C52-8B66-A2973A9CF364}" sibTransId="{4BC9F864-DF96-4DBA-A5C2-01D5D2887AF8}"/>
    <dgm:cxn modelId="{F0AD6ACA-877B-474D-B5A1-3E11DFA411ED}" type="presOf" srcId="{1C1401D2-1801-4036-9EB9-3DBA6959B801}" destId="{4B3D5976-BD04-4A67-BCDF-F3563CEC1544}" srcOrd="0" destOrd="0" presId="urn:microsoft.com/office/officeart/2005/8/layout/vList2"/>
    <dgm:cxn modelId="{CB48ECCC-53FA-494F-8FF6-D5F38F5062B3}" srcId="{D82CCD9C-0F86-4EF0-99F3-1ADE254CFDEF}" destId="{393D8BFB-8DA3-40AD-BA7D-3A261C405E59}" srcOrd="0" destOrd="0" parTransId="{9825F38B-56F8-433B-BA09-4D58442D3839}" sibTransId="{F38A3D9D-7544-406E-A7D4-A406CCBDBC8D}"/>
    <dgm:cxn modelId="{EDD676A9-087B-4A4B-827F-5E2014E386D4}" srcId="{D82CCD9C-0F86-4EF0-99F3-1ADE254CFDEF}" destId="{21E5FBC7-FD34-4E03-BD77-8AF301F346FB}" srcOrd="4" destOrd="0" parTransId="{EF0A71C9-0AC2-40CC-BBF6-1339F32116FC}" sibTransId="{6D86AA51-8C07-4BB7-99D7-84353845F086}"/>
    <dgm:cxn modelId="{A6CC836B-7D4B-493C-90D9-F1C254CA9576}" type="presOf" srcId="{F2B982C5-A9DE-49F5-8AD8-BF57FC2D7689}" destId="{E99FEA5B-9ADA-4930-9A2A-538624C5819F}" srcOrd="0" destOrd="0" presId="urn:microsoft.com/office/officeart/2005/8/layout/vList2"/>
    <dgm:cxn modelId="{A8E1FD5F-D993-4B1E-ACF0-939336641491}" srcId="{D82CCD9C-0F86-4EF0-99F3-1ADE254CFDEF}" destId="{F2B982C5-A9DE-49F5-8AD8-BF57FC2D7689}" srcOrd="1" destOrd="0" parTransId="{FE12F272-D528-4ADA-A701-661D1B772A25}" sibTransId="{90CC7EA8-8A2B-4175-B655-0E88E7306430}"/>
    <dgm:cxn modelId="{C286E2D4-2327-437E-9C4C-A678F8F45138}" type="presOf" srcId="{D82CCD9C-0F86-4EF0-99F3-1ADE254CFDEF}" destId="{A0A2C9D3-A9C4-426B-ADA2-AD6C8AC4E3BA}" srcOrd="0" destOrd="0" presId="urn:microsoft.com/office/officeart/2005/8/layout/vList2"/>
    <dgm:cxn modelId="{6CDD2C2A-A232-43A3-A803-2D2A05099E9E}" type="presOf" srcId="{393D8BFB-8DA3-40AD-BA7D-3A261C405E59}" destId="{68543C68-FFCA-4B45-8B0B-3DD356DA021E}" srcOrd="0" destOrd="0" presId="urn:microsoft.com/office/officeart/2005/8/layout/vList2"/>
    <dgm:cxn modelId="{8667C17D-C49C-4686-A82D-39C5EF8F3426}" type="presParOf" srcId="{A0A2C9D3-A9C4-426B-ADA2-AD6C8AC4E3BA}" destId="{68543C68-FFCA-4B45-8B0B-3DD356DA021E}" srcOrd="0" destOrd="0" presId="urn:microsoft.com/office/officeart/2005/8/layout/vList2"/>
    <dgm:cxn modelId="{BB072C6D-1B58-4DC2-84F5-F697659F3ACD}" type="presParOf" srcId="{A0A2C9D3-A9C4-426B-ADA2-AD6C8AC4E3BA}" destId="{73EFDD42-8234-401E-960C-7FBF7592A9E0}" srcOrd="1" destOrd="0" presId="urn:microsoft.com/office/officeart/2005/8/layout/vList2"/>
    <dgm:cxn modelId="{13862726-0D86-4092-AD88-C21FCF5B9BE1}" type="presParOf" srcId="{A0A2C9D3-A9C4-426B-ADA2-AD6C8AC4E3BA}" destId="{E99FEA5B-9ADA-4930-9A2A-538624C5819F}" srcOrd="2" destOrd="0" presId="urn:microsoft.com/office/officeart/2005/8/layout/vList2"/>
    <dgm:cxn modelId="{D87698CD-6F6F-4DD1-82A4-6C71D9B5FE45}" type="presParOf" srcId="{A0A2C9D3-A9C4-426B-ADA2-AD6C8AC4E3BA}" destId="{22F2F33D-5102-4297-9F8A-7B38B2D6302D}" srcOrd="3" destOrd="0" presId="urn:microsoft.com/office/officeart/2005/8/layout/vList2"/>
    <dgm:cxn modelId="{9A5A4F4A-D01D-4EC1-ADCA-56BFBFBA213F}" type="presParOf" srcId="{A0A2C9D3-A9C4-426B-ADA2-AD6C8AC4E3BA}" destId="{ADCF8972-9AC1-4685-B2EA-D8E248A39BF0}" srcOrd="4" destOrd="0" presId="urn:microsoft.com/office/officeart/2005/8/layout/vList2"/>
    <dgm:cxn modelId="{84D03389-F1ED-4051-8FA4-D9921CE0922F}" type="presParOf" srcId="{A0A2C9D3-A9C4-426B-ADA2-AD6C8AC4E3BA}" destId="{16438AA2-9886-48BD-AE04-46AE3BC7C1D3}" srcOrd="5" destOrd="0" presId="urn:microsoft.com/office/officeart/2005/8/layout/vList2"/>
    <dgm:cxn modelId="{30DE918A-D435-46D0-8E45-1D53152D458D}" type="presParOf" srcId="{A0A2C9D3-A9C4-426B-ADA2-AD6C8AC4E3BA}" destId="{4B3D5976-BD04-4A67-BCDF-F3563CEC1544}" srcOrd="6" destOrd="0" presId="urn:microsoft.com/office/officeart/2005/8/layout/vList2"/>
    <dgm:cxn modelId="{397C82F7-44B5-407F-8B89-54D641231A6B}" type="presParOf" srcId="{A0A2C9D3-A9C4-426B-ADA2-AD6C8AC4E3BA}" destId="{1D2856FE-99B8-4B86-87AC-0C56386D2124}" srcOrd="7" destOrd="0" presId="urn:microsoft.com/office/officeart/2005/8/layout/vList2"/>
    <dgm:cxn modelId="{05C3DF85-9C0B-42BB-8798-7F60E4FEC064}" type="presParOf" srcId="{A0A2C9D3-A9C4-426B-ADA2-AD6C8AC4E3BA}" destId="{6946DF7C-F613-47DC-A91F-C97AF0E7161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1576EC-52EF-4DB1-BA07-50EFC83EFA15}"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IN"/>
        </a:p>
      </dgm:t>
    </dgm:pt>
    <dgm:pt modelId="{29FCC710-6869-4E6D-81DE-716D533215AE}">
      <dgm:prSet phldrT="[Text]"/>
      <dgm:spPr/>
      <dgm:t>
        <a:bodyPr/>
        <a:lstStyle/>
        <a:p>
          <a:r>
            <a:rPr lang="en-IN" dirty="0" smtClean="0"/>
            <a:t> </a:t>
          </a:r>
          <a:endParaRPr lang="en-IN" dirty="0"/>
        </a:p>
      </dgm:t>
    </dgm:pt>
    <dgm:pt modelId="{524E15C6-9BFB-4F45-AD64-293B7E58DE9D}" type="parTrans" cxnId="{8A2C4DDF-75D1-44AC-8FC6-06DAB72B010B}">
      <dgm:prSet/>
      <dgm:spPr/>
      <dgm:t>
        <a:bodyPr/>
        <a:lstStyle/>
        <a:p>
          <a:endParaRPr lang="en-IN"/>
        </a:p>
      </dgm:t>
    </dgm:pt>
    <dgm:pt modelId="{31521E07-F1FD-4A2B-BC09-D84E829A8EB6}" type="sibTrans" cxnId="{8A2C4DDF-75D1-44AC-8FC6-06DAB72B010B}">
      <dgm:prSet/>
      <dgm:spPr/>
      <dgm:t>
        <a:bodyPr/>
        <a:lstStyle/>
        <a:p>
          <a:endParaRPr lang="en-IN"/>
        </a:p>
      </dgm:t>
    </dgm:pt>
    <dgm:pt modelId="{32547BD0-57DA-4616-9EEF-2722A8C173F3}">
      <dgm:prSet phldrT="[Text]"/>
      <dgm:spPr/>
      <dgm:t>
        <a:bodyPr/>
        <a:lstStyle/>
        <a:p>
          <a:r>
            <a:rPr lang="en-IN" dirty="0" smtClean="0"/>
            <a:t> </a:t>
          </a:r>
          <a:endParaRPr lang="en-IN" dirty="0"/>
        </a:p>
      </dgm:t>
    </dgm:pt>
    <dgm:pt modelId="{739B5710-3770-4995-94B0-AC22A932C32D}" type="parTrans" cxnId="{3056D422-8BAC-4F15-A28E-1EECA21E0F8F}">
      <dgm:prSet/>
      <dgm:spPr/>
      <dgm:t>
        <a:bodyPr/>
        <a:lstStyle/>
        <a:p>
          <a:endParaRPr lang="en-IN"/>
        </a:p>
      </dgm:t>
    </dgm:pt>
    <dgm:pt modelId="{D887F4F2-B760-43B7-A6D0-55B25125F6D1}" type="sibTrans" cxnId="{3056D422-8BAC-4F15-A28E-1EECA21E0F8F}">
      <dgm:prSet/>
      <dgm:spPr/>
      <dgm:t>
        <a:bodyPr/>
        <a:lstStyle/>
        <a:p>
          <a:endParaRPr lang="en-IN"/>
        </a:p>
      </dgm:t>
    </dgm:pt>
    <dgm:pt modelId="{B5B820AB-7097-4FD4-96EB-7B8B0275603F}">
      <dgm:prSet phldrT="[Text]"/>
      <dgm:spPr/>
      <dgm:t>
        <a:bodyPr/>
        <a:lstStyle/>
        <a:p>
          <a:r>
            <a:rPr lang="en-IN" dirty="0" smtClean="0"/>
            <a:t> </a:t>
          </a:r>
          <a:endParaRPr lang="en-IN" dirty="0"/>
        </a:p>
      </dgm:t>
    </dgm:pt>
    <dgm:pt modelId="{72EF13F8-0993-436F-BC63-B252A02DF0B6}" type="parTrans" cxnId="{359DF76A-7A46-4633-A0ED-ACD0E98744E5}">
      <dgm:prSet/>
      <dgm:spPr/>
      <dgm:t>
        <a:bodyPr/>
        <a:lstStyle/>
        <a:p>
          <a:endParaRPr lang="en-IN"/>
        </a:p>
      </dgm:t>
    </dgm:pt>
    <dgm:pt modelId="{BB4D4420-BBD4-4DC3-A571-C45B9F261CCA}" type="sibTrans" cxnId="{359DF76A-7A46-4633-A0ED-ACD0E98744E5}">
      <dgm:prSet/>
      <dgm:spPr/>
      <dgm:t>
        <a:bodyPr/>
        <a:lstStyle/>
        <a:p>
          <a:endParaRPr lang="en-IN"/>
        </a:p>
      </dgm:t>
    </dgm:pt>
    <dgm:pt modelId="{36A9C36F-9075-41E4-AB95-EEACA5B1307A}">
      <dgm:prSet phldrT="[Text]"/>
      <dgm:spPr/>
      <dgm:t>
        <a:bodyPr/>
        <a:lstStyle/>
        <a:p>
          <a:r>
            <a:rPr lang="en-IN" dirty="0" smtClean="0"/>
            <a:t> </a:t>
          </a:r>
          <a:endParaRPr lang="en-IN" dirty="0"/>
        </a:p>
      </dgm:t>
    </dgm:pt>
    <dgm:pt modelId="{78844BBF-F6E5-4CA7-ACF3-140C5E39684F}" type="parTrans" cxnId="{4DCC1B46-47EF-4B0E-A090-0131841AAA9A}">
      <dgm:prSet/>
      <dgm:spPr/>
      <dgm:t>
        <a:bodyPr/>
        <a:lstStyle/>
        <a:p>
          <a:endParaRPr lang="en-IN"/>
        </a:p>
      </dgm:t>
    </dgm:pt>
    <dgm:pt modelId="{9DA5116B-862D-4C28-9D10-6E3A96707BF6}" type="sibTrans" cxnId="{4DCC1B46-47EF-4B0E-A090-0131841AAA9A}">
      <dgm:prSet/>
      <dgm:spPr/>
      <dgm:t>
        <a:bodyPr/>
        <a:lstStyle/>
        <a:p>
          <a:endParaRPr lang="en-IN"/>
        </a:p>
      </dgm:t>
    </dgm:pt>
    <dgm:pt modelId="{D4995BB4-BB44-4D8B-BF8A-3E0955DAF6A6}">
      <dgm:prSet phldrT="[Text]"/>
      <dgm:spPr/>
      <dgm:t>
        <a:bodyPr/>
        <a:lstStyle/>
        <a:p>
          <a:r>
            <a:rPr lang="en-IN" dirty="0" smtClean="0"/>
            <a:t> </a:t>
          </a:r>
          <a:endParaRPr lang="en-IN" dirty="0"/>
        </a:p>
      </dgm:t>
    </dgm:pt>
    <dgm:pt modelId="{DC8CB6BA-A349-4E90-8AEA-977BACA4A3A0}" type="parTrans" cxnId="{931A824B-A541-4725-BC19-791D6DD7674F}">
      <dgm:prSet/>
      <dgm:spPr/>
      <dgm:t>
        <a:bodyPr/>
        <a:lstStyle/>
        <a:p>
          <a:endParaRPr lang="en-IN"/>
        </a:p>
      </dgm:t>
    </dgm:pt>
    <dgm:pt modelId="{6EA09610-2AE4-4321-BC20-9727E74826A5}" type="sibTrans" cxnId="{931A824B-A541-4725-BC19-791D6DD7674F}">
      <dgm:prSet/>
      <dgm:spPr/>
      <dgm:t>
        <a:bodyPr/>
        <a:lstStyle/>
        <a:p>
          <a:endParaRPr lang="en-IN"/>
        </a:p>
      </dgm:t>
    </dgm:pt>
    <dgm:pt modelId="{0A874392-53D7-464A-B082-3CC3DB7F04A8}" type="pres">
      <dgm:prSet presAssocID="{9A1576EC-52EF-4DB1-BA07-50EFC83EFA15}" presName="cycle" presStyleCnt="0">
        <dgm:presLayoutVars>
          <dgm:dir/>
          <dgm:resizeHandles val="exact"/>
        </dgm:presLayoutVars>
      </dgm:prSet>
      <dgm:spPr/>
      <dgm:t>
        <a:bodyPr/>
        <a:lstStyle/>
        <a:p>
          <a:endParaRPr lang="en-IN"/>
        </a:p>
      </dgm:t>
    </dgm:pt>
    <dgm:pt modelId="{8F5D7A7F-E28B-4359-B2A7-7A378636EA89}" type="pres">
      <dgm:prSet presAssocID="{29FCC710-6869-4E6D-81DE-716D533215AE}" presName="node" presStyleLbl="node1" presStyleIdx="0" presStyleCnt="5">
        <dgm:presLayoutVars>
          <dgm:bulletEnabled val="1"/>
        </dgm:presLayoutVars>
      </dgm:prSet>
      <dgm:spPr/>
      <dgm:t>
        <a:bodyPr/>
        <a:lstStyle/>
        <a:p>
          <a:endParaRPr lang="en-IN"/>
        </a:p>
      </dgm:t>
    </dgm:pt>
    <dgm:pt modelId="{BBFB84C8-2644-44B3-8A5B-0DC2A05C15AF}" type="pres">
      <dgm:prSet presAssocID="{29FCC710-6869-4E6D-81DE-716D533215AE}" presName="spNode" presStyleCnt="0"/>
      <dgm:spPr/>
    </dgm:pt>
    <dgm:pt modelId="{72356CD2-CB41-40E6-82FA-E3813D951AEA}" type="pres">
      <dgm:prSet presAssocID="{31521E07-F1FD-4A2B-BC09-D84E829A8EB6}" presName="sibTrans" presStyleLbl="sibTrans1D1" presStyleIdx="0" presStyleCnt="5"/>
      <dgm:spPr/>
      <dgm:t>
        <a:bodyPr/>
        <a:lstStyle/>
        <a:p>
          <a:endParaRPr lang="en-IN"/>
        </a:p>
      </dgm:t>
    </dgm:pt>
    <dgm:pt modelId="{BC2ECB1B-340D-4796-9E39-09A0006E4938}" type="pres">
      <dgm:prSet presAssocID="{32547BD0-57DA-4616-9EEF-2722A8C173F3}" presName="node" presStyleLbl="node1" presStyleIdx="1" presStyleCnt="5">
        <dgm:presLayoutVars>
          <dgm:bulletEnabled val="1"/>
        </dgm:presLayoutVars>
      </dgm:prSet>
      <dgm:spPr/>
      <dgm:t>
        <a:bodyPr/>
        <a:lstStyle/>
        <a:p>
          <a:endParaRPr lang="en-IN"/>
        </a:p>
      </dgm:t>
    </dgm:pt>
    <dgm:pt modelId="{10B5AA20-72DC-4DF3-B623-70B918A7939D}" type="pres">
      <dgm:prSet presAssocID="{32547BD0-57DA-4616-9EEF-2722A8C173F3}" presName="spNode" presStyleCnt="0"/>
      <dgm:spPr/>
    </dgm:pt>
    <dgm:pt modelId="{5193C351-9E18-4549-B26B-6C531644F0F0}" type="pres">
      <dgm:prSet presAssocID="{D887F4F2-B760-43B7-A6D0-55B25125F6D1}" presName="sibTrans" presStyleLbl="sibTrans1D1" presStyleIdx="1" presStyleCnt="5"/>
      <dgm:spPr/>
      <dgm:t>
        <a:bodyPr/>
        <a:lstStyle/>
        <a:p>
          <a:endParaRPr lang="en-IN"/>
        </a:p>
      </dgm:t>
    </dgm:pt>
    <dgm:pt modelId="{E294E65B-1431-4357-A8C3-B306300E9B7C}" type="pres">
      <dgm:prSet presAssocID="{B5B820AB-7097-4FD4-96EB-7B8B0275603F}" presName="node" presStyleLbl="node1" presStyleIdx="2" presStyleCnt="5">
        <dgm:presLayoutVars>
          <dgm:bulletEnabled val="1"/>
        </dgm:presLayoutVars>
      </dgm:prSet>
      <dgm:spPr/>
      <dgm:t>
        <a:bodyPr/>
        <a:lstStyle/>
        <a:p>
          <a:endParaRPr lang="en-IN"/>
        </a:p>
      </dgm:t>
    </dgm:pt>
    <dgm:pt modelId="{7BFAE1A7-0F3F-40CA-9966-7269738535A3}" type="pres">
      <dgm:prSet presAssocID="{B5B820AB-7097-4FD4-96EB-7B8B0275603F}" presName="spNode" presStyleCnt="0"/>
      <dgm:spPr/>
    </dgm:pt>
    <dgm:pt modelId="{D06CF8D2-E8E9-4EE7-8B5A-9FA3D8B3C1F4}" type="pres">
      <dgm:prSet presAssocID="{BB4D4420-BBD4-4DC3-A571-C45B9F261CCA}" presName="sibTrans" presStyleLbl="sibTrans1D1" presStyleIdx="2" presStyleCnt="5"/>
      <dgm:spPr/>
      <dgm:t>
        <a:bodyPr/>
        <a:lstStyle/>
        <a:p>
          <a:endParaRPr lang="en-IN"/>
        </a:p>
      </dgm:t>
    </dgm:pt>
    <dgm:pt modelId="{AF33AAFA-7ABD-4848-8594-F3FA80F4317D}" type="pres">
      <dgm:prSet presAssocID="{36A9C36F-9075-41E4-AB95-EEACA5B1307A}" presName="node" presStyleLbl="node1" presStyleIdx="3" presStyleCnt="5">
        <dgm:presLayoutVars>
          <dgm:bulletEnabled val="1"/>
        </dgm:presLayoutVars>
      </dgm:prSet>
      <dgm:spPr/>
      <dgm:t>
        <a:bodyPr/>
        <a:lstStyle/>
        <a:p>
          <a:endParaRPr lang="en-IN"/>
        </a:p>
      </dgm:t>
    </dgm:pt>
    <dgm:pt modelId="{DA0CF8B4-5D09-4A68-90CA-4B88BBFDDAE4}" type="pres">
      <dgm:prSet presAssocID="{36A9C36F-9075-41E4-AB95-EEACA5B1307A}" presName="spNode" presStyleCnt="0"/>
      <dgm:spPr/>
    </dgm:pt>
    <dgm:pt modelId="{FFD54337-4F84-414E-87BA-03F6A0925DBA}" type="pres">
      <dgm:prSet presAssocID="{9DA5116B-862D-4C28-9D10-6E3A96707BF6}" presName="sibTrans" presStyleLbl="sibTrans1D1" presStyleIdx="3" presStyleCnt="5"/>
      <dgm:spPr/>
      <dgm:t>
        <a:bodyPr/>
        <a:lstStyle/>
        <a:p>
          <a:endParaRPr lang="en-IN"/>
        </a:p>
      </dgm:t>
    </dgm:pt>
    <dgm:pt modelId="{B32F6F7C-78F6-4AB1-85AE-7BA3BFB33984}" type="pres">
      <dgm:prSet presAssocID="{D4995BB4-BB44-4D8B-BF8A-3E0955DAF6A6}" presName="node" presStyleLbl="node1" presStyleIdx="4" presStyleCnt="5">
        <dgm:presLayoutVars>
          <dgm:bulletEnabled val="1"/>
        </dgm:presLayoutVars>
      </dgm:prSet>
      <dgm:spPr/>
      <dgm:t>
        <a:bodyPr/>
        <a:lstStyle/>
        <a:p>
          <a:endParaRPr lang="en-IN"/>
        </a:p>
      </dgm:t>
    </dgm:pt>
    <dgm:pt modelId="{36E59895-77E6-4EDA-8472-EB4512F7820C}" type="pres">
      <dgm:prSet presAssocID="{D4995BB4-BB44-4D8B-BF8A-3E0955DAF6A6}" presName="spNode" presStyleCnt="0"/>
      <dgm:spPr/>
    </dgm:pt>
    <dgm:pt modelId="{C1CFC9C7-0F78-45B5-8D17-81CAB6F97E73}" type="pres">
      <dgm:prSet presAssocID="{6EA09610-2AE4-4321-BC20-9727E74826A5}" presName="sibTrans" presStyleLbl="sibTrans1D1" presStyleIdx="4" presStyleCnt="5"/>
      <dgm:spPr/>
      <dgm:t>
        <a:bodyPr/>
        <a:lstStyle/>
        <a:p>
          <a:endParaRPr lang="en-IN"/>
        </a:p>
      </dgm:t>
    </dgm:pt>
  </dgm:ptLst>
  <dgm:cxnLst>
    <dgm:cxn modelId="{359DF76A-7A46-4633-A0ED-ACD0E98744E5}" srcId="{9A1576EC-52EF-4DB1-BA07-50EFC83EFA15}" destId="{B5B820AB-7097-4FD4-96EB-7B8B0275603F}" srcOrd="2" destOrd="0" parTransId="{72EF13F8-0993-436F-BC63-B252A02DF0B6}" sibTransId="{BB4D4420-BBD4-4DC3-A571-C45B9F261CCA}"/>
    <dgm:cxn modelId="{7CBAF17A-5E01-4CE1-8367-C126B7402B51}" type="presOf" srcId="{36A9C36F-9075-41E4-AB95-EEACA5B1307A}" destId="{AF33AAFA-7ABD-4848-8594-F3FA80F4317D}" srcOrd="0" destOrd="0" presId="urn:microsoft.com/office/officeart/2005/8/layout/cycle6"/>
    <dgm:cxn modelId="{6149BC21-53EF-464C-96E1-880D18245DB2}" type="presOf" srcId="{D887F4F2-B760-43B7-A6D0-55B25125F6D1}" destId="{5193C351-9E18-4549-B26B-6C531644F0F0}" srcOrd="0" destOrd="0" presId="urn:microsoft.com/office/officeart/2005/8/layout/cycle6"/>
    <dgm:cxn modelId="{931A824B-A541-4725-BC19-791D6DD7674F}" srcId="{9A1576EC-52EF-4DB1-BA07-50EFC83EFA15}" destId="{D4995BB4-BB44-4D8B-BF8A-3E0955DAF6A6}" srcOrd="4" destOrd="0" parTransId="{DC8CB6BA-A349-4E90-8AEA-977BACA4A3A0}" sibTransId="{6EA09610-2AE4-4321-BC20-9727E74826A5}"/>
    <dgm:cxn modelId="{8A2C4DDF-75D1-44AC-8FC6-06DAB72B010B}" srcId="{9A1576EC-52EF-4DB1-BA07-50EFC83EFA15}" destId="{29FCC710-6869-4E6D-81DE-716D533215AE}" srcOrd="0" destOrd="0" parTransId="{524E15C6-9BFB-4F45-AD64-293B7E58DE9D}" sibTransId="{31521E07-F1FD-4A2B-BC09-D84E829A8EB6}"/>
    <dgm:cxn modelId="{0C18DF1C-5918-4F75-8D46-DAAAAEB38737}" type="presOf" srcId="{B5B820AB-7097-4FD4-96EB-7B8B0275603F}" destId="{E294E65B-1431-4357-A8C3-B306300E9B7C}" srcOrd="0" destOrd="0" presId="urn:microsoft.com/office/officeart/2005/8/layout/cycle6"/>
    <dgm:cxn modelId="{AF34CFA4-85DA-4A28-85E5-582950F967D8}" type="presOf" srcId="{9A1576EC-52EF-4DB1-BA07-50EFC83EFA15}" destId="{0A874392-53D7-464A-B082-3CC3DB7F04A8}" srcOrd="0" destOrd="0" presId="urn:microsoft.com/office/officeart/2005/8/layout/cycle6"/>
    <dgm:cxn modelId="{43336E23-AEAE-44F1-98DF-C6712BD14323}" type="presOf" srcId="{9DA5116B-862D-4C28-9D10-6E3A96707BF6}" destId="{FFD54337-4F84-414E-87BA-03F6A0925DBA}" srcOrd="0" destOrd="0" presId="urn:microsoft.com/office/officeart/2005/8/layout/cycle6"/>
    <dgm:cxn modelId="{24941920-6E50-48A2-8003-F5BFA1118691}" type="presOf" srcId="{D4995BB4-BB44-4D8B-BF8A-3E0955DAF6A6}" destId="{B32F6F7C-78F6-4AB1-85AE-7BA3BFB33984}" srcOrd="0" destOrd="0" presId="urn:microsoft.com/office/officeart/2005/8/layout/cycle6"/>
    <dgm:cxn modelId="{4DCC1B46-47EF-4B0E-A090-0131841AAA9A}" srcId="{9A1576EC-52EF-4DB1-BA07-50EFC83EFA15}" destId="{36A9C36F-9075-41E4-AB95-EEACA5B1307A}" srcOrd="3" destOrd="0" parTransId="{78844BBF-F6E5-4CA7-ACF3-140C5E39684F}" sibTransId="{9DA5116B-862D-4C28-9D10-6E3A96707BF6}"/>
    <dgm:cxn modelId="{542A613B-6610-4F2B-B604-D3B6A7CE45A2}" type="presOf" srcId="{29FCC710-6869-4E6D-81DE-716D533215AE}" destId="{8F5D7A7F-E28B-4359-B2A7-7A378636EA89}" srcOrd="0" destOrd="0" presId="urn:microsoft.com/office/officeart/2005/8/layout/cycle6"/>
    <dgm:cxn modelId="{3C7EF09B-F81F-495F-877F-C7219FEB3A57}" type="presOf" srcId="{BB4D4420-BBD4-4DC3-A571-C45B9F261CCA}" destId="{D06CF8D2-E8E9-4EE7-8B5A-9FA3D8B3C1F4}" srcOrd="0" destOrd="0" presId="urn:microsoft.com/office/officeart/2005/8/layout/cycle6"/>
    <dgm:cxn modelId="{A1275AFD-D797-4AD7-8A68-FE032D64955D}" type="presOf" srcId="{6EA09610-2AE4-4321-BC20-9727E74826A5}" destId="{C1CFC9C7-0F78-45B5-8D17-81CAB6F97E73}" srcOrd="0" destOrd="0" presId="urn:microsoft.com/office/officeart/2005/8/layout/cycle6"/>
    <dgm:cxn modelId="{3056D422-8BAC-4F15-A28E-1EECA21E0F8F}" srcId="{9A1576EC-52EF-4DB1-BA07-50EFC83EFA15}" destId="{32547BD0-57DA-4616-9EEF-2722A8C173F3}" srcOrd="1" destOrd="0" parTransId="{739B5710-3770-4995-94B0-AC22A932C32D}" sibTransId="{D887F4F2-B760-43B7-A6D0-55B25125F6D1}"/>
    <dgm:cxn modelId="{A00FBE00-AE8A-4B8B-AD35-41E8E4C972B1}" type="presOf" srcId="{31521E07-F1FD-4A2B-BC09-D84E829A8EB6}" destId="{72356CD2-CB41-40E6-82FA-E3813D951AEA}" srcOrd="0" destOrd="0" presId="urn:microsoft.com/office/officeart/2005/8/layout/cycle6"/>
    <dgm:cxn modelId="{D0E2FE8D-F67B-45F8-91D7-92E958A2D701}" type="presOf" srcId="{32547BD0-57DA-4616-9EEF-2722A8C173F3}" destId="{BC2ECB1B-340D-4796-9E39-09A0006E4938}" srcOrd="0" destOrd="0" presId="urn:microsoft.com/office/officeart/2005/8/layout/cycle6"/>
    <dgm:cxn modelId="{9792E414-9E91-4450-95CC-172F4E9C4A2D}" type="presParOf" srcId="{0A874392-53D7-464A-B082-3CC3DB7F04A8}" destId="{8F5D7A7F-E28B-4359-B2A7-7A378636EA89}" srcOrd="0" destOrd="0" presId="urn:microsoft.com/office/officeart/2005/8/layout/cycle6"/>
    <dgm:cxn modelId="{EC9D0ACD-797F-4447-B6A3-17DB0AED5296}" type="presParOf" srcId="{0A874392-53D7-464A-B082-3CC3DB7F04A8}" destId="{BBFB84C8-2644-44B3-8A5B-0DC2A05C15AF}" srcOrd="1" destOrd="0" presId="urn:microsoft.com/office/officeart/2005/8/layout/cycle6"/>
    <dgm:cxn modelId="{AFD1B008-8247-4529-A50D-92944DFAE2F6}" type="presParOf" srcId="{0A874392-53D7-464A-B082-3CC3DB7F04A8}" destId="{72356CD2-CB41-40E6-82FA-E3813D951AEA}" srcOrd="2" destOrd="0" presId="urn:microsoft.com/office/officeart/2005/8/layout/cycle6"/>
    <dgm:cxn modelId="{8A5D7905-28C2-40B2-803F-FD77048C55E4}" type="presParOf" srcId="{0A874392-53D7-464A-B082-3CC3DB7F04A8}" destId="{BC2ECB1B-340D-4796-9E39-09A0006E4938}" srcOrd="3" destOrd="0" presId="urn:microsoft.com/office/officeart/2005/8/layout/cycle6"/>
    <dgm:cxn modelId="{9F4A100A-B4BC-4DA5-BB87-A7A664253D0E}" type="presParOf" srcId="{0A874392-53D7-464A-B082-3CC3DB7F04A8}" destId="{10B5AA20-72DC-4DF3-B623-70B918A7939D}" srcOrd="4" destOrd="0" presId="urn:microsoft.com/office/officeart/2005/8/layout/cycle6"/>
    <dgm:cxn modelId="{64420BF8-FE04-4959-B4BC-F03F4911E180}" type="presParOf" srcId="{0A874392-53D7-464A-B082-3CC3DB7F04A8}" destId="{5193C351-9E18-4549-B26B-6C531644F0F0}" srcOrd="5" destOrd="0" presId="urn:microsoft.com/office/officeart/2005/8/layout/cycle6"/>
    <dgm:cxn modelId="{144858FF-88A3-4E85-9181-8A30C17A793F}" type="presParOf" srcId="{0A874392-53D7-464A-B082-3CC3DB7F04A8}" destId="{E294E65B-1431-4357-A8C3-B306300E9B7C}" srcOrd="6" destOrd="0" presId="urn:microsoft.com/office/officeart/2005/8/layout/cycle6"/>
    <dgm:cxn modelId="{6BA9030A-CB8A-4CD3-9CFF-DCE231DC0B99}" type="presParOf" srcId="{0A874392-53D7-464A-B082-3CC3DB7F04A8}" destId="{7BFAE1A7-0F3F-40CA-9966-7269738535A3}" srcOrd="7" destOrd="0" presId="urn:microsoft.com/office/officeart/2005/8/layout/cycle6"/>
    <dgm:cxn modelId="{3D39BA2E-70AD-457D-BD87-BAC93D280AC9}" type="presParOf" srcId="{0A874392-53D7-464A-B082-3CC3DB7F04A8}" destId="{D06CF8D2-E8E9-4EE7-8B5A-9FA3D8B3C1F4}" srcOrd="8" destOrd="0" presId="urn:microsoft.com/office/officeart/2005/8/layout/cycle6"/>
    <dgm:cxn modelId="{5B474EF6-1F0C-436B-B292-DF2DEA9E9D45}" type="presParOf" srcId="{0A874392-53D7-464A-B082-3CC3DB7F04A8}" destId="{AF33AAFA-7ABD-4848-8594-F3FA80F4317D}" srcOrd="9" destOrd="0" presId="urn:microsoft.com/office/officeart/2005/8/layout/cycle6"/>
    <dgm:cxn modelId="{EB343587-7B78-4A40-8597-F4FD3D75E7E7}" type="presParOf" srcId="{0A874392-53D7-464A-B082-3CC3DB7F04A8}" destId="{DA0CF8B4-5D09-4A68-90CA-4B88BBFDDAE4}" srcOrd="10" destOrd="0" presId="urn:microsoft.com/office/officeart/2005/8/layout/cycle6"/>
    <dgm:cxn modelId="{DB26EF19-B14D-4C55-A002-DB8FFD3C49E5}" type="presParOf" srcId="{0A874392-53D7-464A-B082-3CC3DB7F04A8}" destId="{FFD54337-4F84-414E-87BA-03F6A0925DBA}" srcOrd="11" destOrd="0" presId="urn:microsoft.com/office/officeart/2005/8/layout/cycle6"/>
    <dgm:cxn modelId="{68ACCFE8-BC97-4673-A41E-486F24ED4BBD}" type="presParOf" srcId="{0A874392-53D7-464A-B082-3CC3DB7F04A8}" destId="{B32F6F7C-78F6-4AB1-85AE-7BA3BFB33984}" srcOrd="12" destOrd="0" presId="urn:microsoft.com/office/officeart/2005/8/layout/cycle6"/>
    <dgm:cxn modelId="{3A1CD1C1-646C-4BCC-BD70-A7DCCD1B323B}" type="presParOf" srcId="{0A874392-53D7-464A-B082-3CC3DB7F04A8}" destId="{36E59895-77E6-4EDA-8472-EB4512F7820C}" srcOrd="13" destOrd="0" presId="urn:microsoft.com/office/officeart/2005/8/layout/cycle6"/>
    <dgm:cxn modelId="{EB103F45-B6BE-452F-9404-5F234F85B3AB}" type="presParOf" srcId="{0A874392-53D7-464A-B082-3CC3DB7F04A8}" destId="{C1CFC9C7-0F78-45B5-8D17-81CAB6F97E7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7D78D0-7915-4265-B345-161E07D1CC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E346CC5-FFFD-40C4-9CA6-979D04D0650A}">
      <dgm:prSet/>
      <dgm:spPr>
        <a:solidFill>
          <a:schemeClr val="accent1">
            <a:lumMod val="50000"/>
          </a:schemeClr>
        </a:solidFill>
      </dgm:spPr>
      <dgm:t>
        <a:bodyPr/>
        <a:lstStyle/>
        <a:p>
          <a:pPr rtl="0"/>
          <a:r>
            <a:rPr lang="en-IN" dirty="0" smtClean="0"/>
            <a:t>Two factors influence load on each server in the </a:t>
          </a:r>
          <a:r>
            <a:rPr lang="en-IN" dirty="0" err="1" smtClean="0"/>
            <a:t>memcached</a:t>
          </a:r>
          <a:r>
            <a:rPr lang="en-IN" dirty="0" smtClean="0"/>
            <a:t> server pool: </a:t>
          </a:r>
          <a:endParaRPr lang="en-IN" dirty="0"/>
        </a:p>
      </dgm:t>
    </dgm:pt>
    <dgm:pt modelId="{06902C0F-2551-44DD-BC50-2BD0C0F7DB60}" type="parTrans" cxnId="{9373F4FB-949D-4545-AEE8-4CB90570BA8A}">
      <dgm:prSet/>
      <dgm:spPr/>
      <dgm:t>
        <a:bodyPr/>
        <a:lstStyle/>
        <a:p>
          <a:endParaRPr lang="en-IN"/>
        </a:p>
      </dgm:t>
    </dgm:pt>
    <dgm:pt modelId="{8DF5FAAC-750B-48CF-9506-8F8EC1277B31}" type="sibTrans" cxnId="{9373F4FB-949D-4545-AEE8-4CB90570BA8A}">
      <dgm:prSet/>
      <dgm:spPr/>
      <dgm:t>
        <a:bodyPr/>
        <a:lstStyle/>
        <a:p>
          <a:endParaRPr lang="en-IN"/>
        </a:p>
      </dgm:t>
    </dgm:pt>
    <dgm:pt modelId="{4DD12B15-7C8B-486B-8689-59EFEACAAEC1}" type="pres">
      <dgm:prSet presAssocID="{C47D78D0-7915-4265-B345-161E07D1CC41}" presName="linear" presStyleCnt="0">
        <dgm:presLayoutVars>
          <dgm:animLvl val="lvl"/>
          <dgm:resizeHandles val="exact"/>
        </dgm:presLayoutVars>
      </dgm:prSet>
      <dgm:spPr/>
      <dgm:t>
        <a:bodyPr/>
        <a:lstStyle/>
        <a:p>
          <a:endParaRPr lang="en-IN"/>
        </a:p>
      </dgm:t>
    </dgm:pt>
    <dgm:pt modelId="{B14CE22C-2041-42AD-B40A-807C54415C8D}" type="pres">
      <dgm:prSet presAssocID="{7E346CC5-FFFD-40C4-9CA6-979D04D0650A}" presName="parentText" presStyleLbl="node1" presStyleIdx="0" presStyleCnt="1">
        <dgm:presLayoutVars>
          <dgm:chMax val="0"/>
          <dgm:bulletEnabled val="1"/>
        </dgm:presLayoutVars>
      </dgm:prSet>
      <dgm:spPr/>
      <dgm:t>
        <a:bodyPr/>
        <a:lstStyle/>
        <a:p>
          <a:endParaRPr lang="en-IN"/>
        </a:p>
      </dgm:t>
    </dgm:pt>
  </dgm:ptLst>
  <dgm:cxnLst>
    <dgm:cxn modelId="{9373F4FB-949D-4545-AEE8-4CB90570BA8A}" srcId="{C47D78D0-7915-4265-B345-161E07D1CC41}" destId="{7E346CC5-FFFD-40C4-9CA6-979D04D0650A}" srcOrd="0" destOrd="0" parTransId="{06902C0F-2551-44DD-BC50-2BD0C0F7DB60}" sibTransId="{8DF5FAAC-750B-48CF-9506-8F8EC1277B31}"/>
    <dgm:cxn modelId="{38ED68AB-17BC-4F56-924A-9EFBCECF707E}" type="presOf" srcId="{C47D78D0-7915-4265-B345-161E07D1CC41}" destId="{4DD12B15-7C8B-486B-8689-59EFEACAAEC1}" srcOrd="0" destOrd="0" presId="urn:microsoft.com/office/officeart/2005/8/layout/vList2"/>
    <dgm:cxn modelId="{730F5EAB-7BDD-478C-9D74-6338F0363E1F}" type="presOf" srcId="{7E346CC5-FFFD-40C4-9CA6-979D04D0650A}" destId="{B14CE22C-2041-42AD-B40A-807C54415C8D}" srcOrd="0" destOrd="0" presId="urn:microsoft.com/office/officeart/2005/8/layout/vList2"/>
    <dgm:cxn modelId="{ACBDCDC5-A7AF-47AD-A46F-C8B9B17842AB}" type="presParOf" srcId="{4DD12B15-7C8B-486B-8689-59EFEACAAEC1}" destId="{B14CE22C-2041-42AD-B40A-807C54415C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FC250A1-E4DD-44ED-AE37-BD07F8F908AA}" type="doc">
      <dgm:prSet loTypeId="urn:microsoft.com/office/officeart/2005/8/layout/hProcess3" loCatId="process" qsTypeId="urn:microsoft.com/office/officeart/2005/8/quickstyle/3d4" qsCatId="3D" csTypeId="urn:microsoft.com/office/officeart/2005/8/colors/accent1_4" csCatId="accent1" phldr="1"/>
      <dgm:spPr/>
      <dgm:t>
        <a:bodyPr/>
        <a:lstStyle/>
        <a:p>
          <a:endParaRPr lang="en-IN"/>
        </a:p>
      </dgm:t>
    </dgm:pt>
    <dgm:pt modelId="{6D116AB1-A6A8-49D1-83E7-6930F648C525}">
      <dgm:prSet/>
      <dgm:spPr/>
      <dgm:t>
        <a:bodyPr/>
        <a:lstStyle/>
        <a:p>
          <a:pPr algn="ctr" rtl="0"/>
          <a:r>
            <a:rPr lang="en-IN" b="1" dirty="0" smtClean="0"/>
            <a:t>1) The number of keys mapped to that           server</a:t>
          </a:r>
          <a:endParaRPr lang="en-IN" b="1" dirty="0"/>
        </a:p>
      </dgm:t>
    </dgm:pt>
    <dgm:pt modelId="{CBDE80F6-1F84-4A4E-BAB4-4AB0FBB22DF0}" type="parTrans" cxnId="{9E99B9AC-45CF-4CC8-8C97-4EAC09DC1F46}">
      <dgm:prSet/>
      <dgm:spPr/>
      <dgm:t>
        <a:bodyPr/>
        <a:lstStyle/>
        <a:p>
          <a:endParaRPr lang="en-IN"/>
        </a:p>
      </dgm:t>
    </dgm:pt>
    <dgm:pt modelId="{54C5D1D3-6D1D-466F-8F01-D8666D63ADB9}" type="sibTrans" cxnId="{9E99B9AC-45CF-4CC8-8C97-4EAC09DC1F46}">
      <dgm:prSet/>
      <dgm:spPr/>
      <dgm:t>
        <a:bodyPr/>
        <a:lstStyle/>
        <a:p>
          <a:endParaRPr lang="en-IN"/>
        </a:p>
      </dgm:t>
    </dgm:pt>
    <dgm:pt modelId="{C07D108C-F08B-482A-8E2F-B9BCB396CE83}" type="pres">
      <dgm:prSet presAssocID="{7FC250A1-E4DD-44ED-AE37-BD07F8F908AA}" presName="Name0" presStyleCnt="0">
        <dgm:presLayoutVars>
          <dgm:dir/>
          <dgm:animLvl val="lvl"/>
          <dgm:resizeHandles val="exact"/>
        </dgm:presLayoutVars>
      </dgm:prSet>
      <dgm:spPr/>
      <dgm:t>
        <a:bodyPr/>
        <a:lstStyle/>
        <a:p>
          <a:endParaRPr lang="en-IN"/>
        </a:p>
      </dgm:t>
    </dgm:pt>
    <dgm:pt modelId="{B6B7D4D6-4B75-4D6B-9DAB-56331533A4CC}" type="pres">
      <dgm:prSet presAssocID="{7FC250A1-E4DD-44ED-AE37-BD07F8F908AA}" presName="dummy" presStyleCnt="0"/>
      <dgm:spPr/>
    </dgm:pt>
    <dgm:pt modelId="{C14148F4-6373-4F67-ABBD-0C4C6636D197}" type="pres">
      <dgm:prSet presAssocID="{7FC250A1-E4DD-44ED-AE37-BD07F8F908AA}" presName="linH" presStyleCnt="0"/>
      <dgm:spPr/>
    </dgm:pt>
    <dgm:pt modelId="{0C3E9B46-6EFC-4837-880E-00D008E1DC69}" type="pres">
      <dgm:prSet presAssocID="{7FC250A1-E4DD-44ED-AE37-BD07F8F908AA}" presName="padding1" presStyleCnt="0"/>
      <dgm:spPr/>
    </dgm:pt>
    <dgm:pt modelId="{92F83CC0-56DA-4C56-BE5D-F4FBFCF42530}" type="pres">
      <dgm:prSet presAssocID="{6D116AB1-A6A8-49D1-83E7-6930F648C525}" presName="linV" presStyleCnt="0"/>
      <dgm:spPr/>
    </dgm:pt>
    <dgm:pt modelId="{CCBABC6E-517B-4AD7-812E-FF19348E0113}" type="pres">
      <dgm:prSet presAssocID="{6D116AB1-A6A8-49D1-83E7-6930F648C525}" presName="spVertical1" presStyleCnt="0"/>
      <dgm:spPr/>
    </dgm:pt>
    <dgm:pt modelId="{00B5D03E-BE22-4372-90FA-A49142224467}" type="pres">
      <dgm:prSet presAssocID="{6D116AB1-A6A8-49D1-83E7-6930F648C525}" presName="parTx" presStyleLbl="revTx" presStyleIdx="0" presStyleCnt="1">
        <dgm:presLayoutVars>
          <dgm:chMax val="0"/>
          <dgm:chPref val="0"/>
          <dgm:bulletEnabled val="1"/>
        </dgm:presLayoutVars>
      </dgm:prSet>
      <dgm:spPr/>
      <dgm:t>
        <a:bodyPr/>
        <a:lstStyle/>
        <a:p>
          <a:endParaRPr lang="en-IN"/>
        </a:p>
      </dgm:t>
    </dgm:pt>
    <dgm:pt modelId="{B2FFEBAC-3677-48AF-B17A-B6FB4DE26217}" type="pres">
      <dgm:prSet presAssocID="{6D116AB1-A6A8-49D1-83E7-6930F648C525}" presName="spVertical2" presStyleCnt="0"/>
      <dgm:spPr/>
    </dgm:pt>
    <dgm:pt modelId="{E309E070-D3E6-4160-BB78-1283ABA2054E}" type="pres">
      <dgm:prSet presAssocID="{6D116AB1-A6A8-49D1-83E7-6930F648C525}" presName="spVertical3" presStyleCnt="0"/>
      <dgm:spPr/>
    </dgm:pt>
    <dgm:pt modelId="{8FC08348-64A4-42AF-BF96-A82C8FDF36FB}" type="pres">
      <dgm:prSet presAssocID="{7FC250A1-E4DD-44ED-AE37-BD07F8F908AA}" presName="padding2" presStyleCnt="0"/>
      <dgm:spPr/>
    </dgm:pt>
    <dgm:pt modelId="{393A2544-6837-4384-9934-1269742D0A78}" type="pres">
      <dgm:prSet presAssocID="{7FC250A1-E4DD-44ED-AE37-BD07F8F908AA}" presName="negArrow" presStyleCnt="0"/>
      <dgm:spPr/>
    </dgm:pt>
    <dgm:pt modelId="{68A80065-C0D3-4117-86B6-0FB94770B10C}" type="pres">
      <dgm:prSet presAssocID="{7FC250A1-E4DD-44ED-AE37-BD07F8F908AA}" presName="backgroundArrow" presStyleLbl="node1" presStyleIdx="0" presStyleCnt="1"/>
      <dgm:spPr/>
    </dgm:pt>
  </dgm:ptLst>
  <dgm:cxnLst>
    <dgm:cxn modelId="{7338CC52-8853-4DD7-A31C-3ADCE86FDF57}" type="presOf" srcId="{7FC250A1-E4DD-44ED-AE37-BD07F8F908AA}" destId="{C07D108C-F08B-482A-8E2F-B9BCB396CE83}" srcOrd="0" destOrd="0" presId="urn:microsoft.com/office/officeart/2005/8/layout/hProcess3"/>
    <dgm:cxn modelId="{B0B3A64A-9360-4604-ACCB-D66BD5BF8E60}" type="presOf" srcId="{6D116AB1-A6A8-49D1-83E7-6930F648C525}" destId="{00B5D03E-BE22-4372-90FA-A49142224467}" srcOrd="0" destOrd="0" presId="urn:microsoft.com/office/officeart/2005/8/layout/hProcess3"/>
    <dgm:cxn modelId="{9E99B9AC-45CF-4CC8-8C97-4EAC09DC1F46}" srcId="{7FC250A1-E4DD-44ED-AE37-BD07F8F908AA}" destId="{6D116AB1-A6A8-49D1-83E7-6930F648C525}" srcOrd="0" destOrd="0" parTransId="{CBDE80F6-1F84-4A4E-BAB4-4AB0FBB22DF0}" sibTransId="{54C5D1D3-6D1D-466F-8F01-D8666D63ADB9}"/>
    <dgm:cxn modelId="{A050D23E-7262-4AB3-AA53-A2D6E54E9174}" type="presParOf" srcId="{C07D108C-F08B-482A-8E2F-B9BCB396CE83}" destId="{B6B7D4D6-4B75-4D6B-9DAB-56331533A4CC}" srcOrd="0" destOrd="0" presId="urn:microsoft.com/office/officeart/2005/8/layout/hProcess3"/>
    <dgm:cxn modelId="{ACE43C9C-1DC1-4E45-9E98-009F6760E51B}" type="presParOf" srcId="{C07D108C-F08B-482A-8E2F-B9BCB396CE83}" destId="{C14148F4-6373-4F67-ABBD-0C4C6636D197}" srcOrd="1" destOrd="0" presId="urn:microsoft.com/office/officeart/2005/8/layout/hProcess3"/>
    <dgm:cxn modelId="{B8FF57A8-5964-47F9-ACF1-B6DB7C7F77E9}" type="presParOf" srcId="{C14148F4-6373-4F67-ABBD-0C4C6636D197}" destId="{0C3E9B46-6EFC-4837-880E-00D008E1DC69}" srcOrd="0" destOrd="0" presId="urn:microsoft.com/office/officeart/2005/8/layout/hProcess3"/>
    <dgm:cxn modelId="{136E3431-46A6-418D-A96F-45574A6A9723}" type="presParOf" srcId="{C14148F4-6373-4F67-ABBD-0C4C6636D197}" destId="{92F83CC0-56DA-4C56-BE5D-F4FBFCF42530}" srcOrd="1" destOrd="0" presId="urn:microsoft.com/office/officeart/2005/8/layout/hProcess3"/>
    <dgm:cxn modelId="{7A8B9678-0CEC-4655-B2B1-E74C13F65016}" type="presParOf" srcId="{92F83CC0-56DA-4C56-BE5D-F4FBFCF42530}" destId="{CCBABC6E-517B-4AD7-812E-FF19348E0113}" srcOrd="0" destOrd="0" presId="urn:microsoft.com/office/officeart/2005/8/layout/hProcess3"/>
    <dgm:cxn modelId="{A1EEBF5A-0072-4C1A-8A35-6C0DAAA6528F}" type="presParOf" srcId="{92F83CC0-56DA-4C56-BE5D-F4FBFCF42530}" destId="{00B5D03E-BE22-4372-90FA-A49142224467}" srcOrd="1" destOrd="0" presId="urn:microsoft.com/office/officeart/2005/8/layout/hProcess3"/>
    <dgm:cxn modelId="{25A66C0C-16FA-4BBA-9BFE-FC82FC2A066C}" type="presParOf" srcId="{92F83CC0-56DA-4C56-BE5D-F4FBFCF42530}" destId="{B2FFEBAC-3677-48AF-B17A-B6FB4DE26217}" srcOrd="2" destOrd="0" presId="urn:microsoft.com/office/officeart/2005/8/layout/hProcess3"/>
    <dgm:cxn modelId="{A295C1BB-BA90-46E4-814B-DBE5558EC8E9}" type="presParOf" srcId="{92F83CC0-56DA-4C56-BE5D-F4FBFCF42530}" destId="{E309E070-D3E6-4160-BB78-1283ABA2054E}" srcOrd="3" destOrd="0" presId="urn:microsoft.com/office/officeart/2005/8/layout/hProcess3"/>
    <dgm:cxn modelId="{CCA389FA-4837-4CBC-9F8B-BE2AD4DE5320}" type="presParOf" srcId="{C14148F4-6373-4F67-ABBD-0C4C6636D197}" destId="{8FC08348-64A4-42AF-BF96-A82C8FDF36FB}" srcOrd="2" destOrd="0" presId="urn:microsoft.com/office/officeart/2005/8/layout/hProcess3"/>
    <dgm:cxn modelId="{41DD09BC-F3A5-4C79-BC25-EDE60E20E712}" type="presParOf" srcId="{C14148F4-6373-4F67-ABBD-0C4C6636D197}" destId="{393A2544-6837-4384-9934-1269742D0A78}" srcOrd="3" destOrd="0" presId="urn:microsoft.com/office/officeart/2005/8/layout/hProcess3"/>
    <dgm:cxn modelId="{72704C6A-9C68-46FA-BDA2-B0855536B8C2}" type="presParOf" srcId="{C14148F4-6373-4F67-ABBD-0C4C6636D197}" destId="{68A80065-C0D3-4117-86B6-0FB94770B10C}"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C250A1-E4DD-44ED-AE37-BD07F8F908AA}" type="doc">
      <dgm:prSet loTypeId="urn:microsoft.com/office/officeart/2005/8/layout/hProcess3" loCatId="process" qsTypeId="urn:microsoft.com/office/officeart/2005/8/quickstyle/3d4" qsCatId="3D" csTypeId="urn:microsoft.com/office/officeart/2005/8/colors/accent1_4" csCatId="accent1" phldr="1"/>
      <dgm:spPr/>
      <dgm:t>
        <a:bodyPr/>
        <a:lstStyle/>
        <a:p>
          <a:endParaRPr lang="en-IN"/>
        </a:p>
      </dgm:t>
    </dgm:pt>
    <dgm:pt modelId="{6D116AB1-A6A8-49D1-83E7-6930F648C525}">
      <dgm:prSet custT="1"/>
      <dgm:spPr/>
      <dgm:t>
        <a:bodyPr/>
        <a:lstStyle/>
        <a:p>
          <a:pPr algn="ctr" rtl="0"/>
          <a:r>
            <a:rPr lang="en-IN" sz="2200" b="1" dirty="0" smtClean="0"/>
            <a:t>2) Popularity of those keys</a:t>
          </a:r>
          <a:endParaRPr lang="en-IN" sz="2200" b="1" dirty="0"/>
        </a:p>
      </dgm:t>
    </dgm:pt>
    <dgm:pt modelId="{CBDE80F6-1F84-4A4E-BAB4-4AB0FBB22DF0}" type="parTrans" cxnId="{9E99B9AC-45CF-4CC8-8C97-4EAC09DC1F46}">
      <dgm:prSet/>
      <dgm:spPr/>
      <dgm:t>
        <a:bodyPr/>
        <a:lstStyle/>
        <a:p>
          <a:endParaRPr lang="en-IN"/>
        </a:p>
      </dgm:t>
    </dgm:pt>
    <dgm:pt modelId="{54C5D1D3-6D1D-466F-8F01-D8666D63ADB9}" type="sibTrans" cxnId="{9E99B9AC-45CF-4CC8-8C97-4EAC09DC1F46}">
      <dgm:prSet/>
      <dgm:spPr/>
      <dgm:t>
        <a:bodyPr/>
        <a:lstStyle/>
        <a:p>
          <a:endParaRPr lang="en-IN"/>
        </a:p>
      </dgm:t>
    </dgm:pt>
    <dgm:pt modelId="{C07D108C-F08B-482A-8E2F-B9BCB396CE83}" type="pres">
      <dgm:prSet presAssocID="{7FC250A1-E4DD-44ED-AE37-BD07F8F908AA}" presName="Name0" presStyleCnt="0">
        <dgm:presLayoutVars>
          <dgm:dir/>
          <dgm:animLvl val="lvl"/>
          <dgm:resizeHandles val="exact"/>
        </dgm:presLayoutVars>
      </dgm:prSet>
      <dgm:spPr/>
      <dgm:t>
        <a:bodyPr/>
        <a:lstStyle/>
        <a:p>
          <a:endParaRPr lang="en-IN"/>
        </a:p>
      </dgm:t>
    </dgm:pt>
    <dgm:pt modelId="{B6B7D4D6-4B75-4D6B-9DAB-56331533A4CC}" type="pres">
      <dgm:prSet presAssocID="{7FC250A1-E4DD-44ED-AE37-BD07F8F908AA}" presName="dummy" presStyleCnt="0"/>
      <dgm:spPr/>
    </dgm:pt>
    <dgm:pt modelId="{C14148F4-6373-4F67-ABBD-0C4C6636D197}" type="pres">
      <dgm:prSet presAssocID="{7FC250A1-E4DD-44ED-AE37-BD07F8F908AA}" presName="linH" presStyleCnt="0"/>
      <dgm:spPr/>
    </dgm:pt>
    <dgm:pt modelId="{0C3E9B46-6EFC-4837-880E-00D008E1DC69}" type="pres">
      <dgm:prSet presAssocID="{7FC250A1-E4DD-44ED-AE37-BD07F8F908AA}" presName="padding1" presStyleCnt="0"/>
      <dgm:spPr/>
    </dgm:pt>
    <dgm:pt modelId="{92F83CC0-56DA-4C56-BE5D-F4FBFCF42530}" type="pres">
      <dgm:prSet presAssocID="{6D116AB1-A6A8-49D1-83E7-6930F648C525}" presName="linV" presStyleCnt="0"/>
      <dgm:spPr/>
    </dgm:pt>
    <dgm:pt modelId="{CCBABC6E-517B-4AD7-812E-FF19348E0113}" type="pres">
      <dgm:prSet presAssocID="{6D116AB1-A6A8-49D1-83E7-6930F648C525}" presName="spVertical1" presStyleCnt="0"/>
      <dgm:spPr/>
    </dgm:pt>
    <dgm:pt modelId="{00B5D03E-BE22-4372-90FA-A49142224467}" type="pres">
      <dgm:prSet presAssocID="{6D116AB1-A6A8-49D1-83E7-6930F648C525}" presName="parTx" presStyleLbl="revTx" presStyleIdx="0" presStyleCnt="1">
        <dgm:presLayoutVars>
          <dgm:chMax val="0"/>
          <dgm:chPref val="0"/>
          <dgm:bulletEnabled val="1"/>
        </dgm:presLayoutVars>
      </dgm:prSet>
      <dgm:spPr/>
      <dgm:t>
        <a:bodyPr/>
        <a:lstStyle/>
        <a:p>
          <a:endParaRPr lang="en-IN"/>
        </a:p>
      </dgm:t>
    </dgm:pt>
    <dgm:pt modelId="{B2FFEBAC-3677-48AF-B17A-B6FB4DE26217}" type="pres">
      <dgm:prSet presAssocID="{6D116AB1-A6A8-49D1-83E7-6930F648C525}" presName="spVertical2" presStyleCnt="0"/>
      <dgm:spPr/>
    </dgm:pt>
    <dgm:pt modelId="{E309E070-D3E6-4160-BB78-1283ABA2054E}" type="pres">
      <dgm:prSet presAssocID="{6D116AB1-A6A8-49D1-83E7-6930F648C525}" presName="spVertical3" presStyleCnt="0"/>
      <dgm:spPr/>
    </dgm:pt>
    <dgm:pt modelId="{8FC08348-64A4-42AF-BF96-A82C8FDF36FB}" type="pres">
      <dgm:prSet presAssocID="{7FC250A1-E4DD-44ED-AE37-BD07F8F908AA}" presName="padding2" presStyleCnt="0"/>
      <dgm:spPr/>
    </dgm:pt>
    <dgm:pt modelId="{393A2544-6837-4384-9934-1269742D0A78}" type="pres">
      <dgm:prSet presAssocID="{7FC250A1-E4DD-44ED-AE37-BD07F8F908AA}" presName="negArrow" presStyleCnt="0"/>
      <dgm:spPr/>
    </dgm:pt>
    <dgm:pt modelId="{68A80065-C0D3-4117-86B6-0FB94770B10C}" type="pres">
      <dgm:prSet presAssocID="{7FC250A1-E4DD-44ED-AE37-BD07F8F908AA}" presName="backgroundArrow" presStyleLbl="node1" presStyleIdx="0" presStyleCnt="1"/>
      <dgm:spPr/>
    </dgm:pt>
  </dgm:ptLst>
  <dgm:cxnLst>
    <dgm:cxn modelId="{72FE7C14-9FF1-49BD-9F65-B321F674081D}" type="presOf" srcId="{7FC250A1-E4DD-44ED-AE37-BD07F8F908AA}" destId="{C07D108C-F08B-482A-8E2F-B9BCB396CE83}" srcOrd="0" destOrd="0" presId="urn:microsoft.com/office/officeart/2005/8/layout/hProcess3"/>
    <dgm:cxn modelId="{9E99B9AC-45CF-4CC8-8C97-4EAC09DC1F46}" srcId="{7FC250A1-E4DD-44ED-AE37-BD07F8F908AA}" destId="{6D116AB1-A6A8-49D1-83E7-6930F648C525}" srcOrd="0" destOrd="0" parTransId="{CBDE80F6-1F84-4A4E-BAB4-4AB0FBB22DF0}" sibTransId="{54C5D1D3-6D1D-466F-8F01-D8666D63ADB9}"/>
    <dgm:cxn modelId="{4FB50EAC-9E04-4442-9BFB-C1AA07EDC769}" type="presOf" srcId="{6D116AB1-A6A8-49D1-83E7-6930F648C525}" destId="{00B5D03E-BE22-4372-90FA-A49142224467}" srcOrd="0" destOrd="0" presId="urn:microsoft.com/office/officeart/2005/8/layout/hProcess3"/>
    <dgm:cxn modelId="{5DA66BBB-2611-4C62-9903-4C240609EF0D}" type="presParOf" srcId="{C07D108C-F08B-482A-8E2F-B9BCB396CE83}" destId="{B6B7D4D6-4B75-4D6B-9DAB-56331533A4CC}" srcOrd="0" destOrd="0" presId="urn:microsoft.com/office/officeart/2005/8/layout/hProcess3"/>
    <dgm:cxn modelId="{4BF74C57-A7AF-4892-AFA4-C7CD574AF22A}" type="presParOf" srcId="{C07D108C-F08B-482A-8E2F-B9BCB396CE83}" destId="{C14148F4-6373-4F67-ABBD-0C4C6636D197}" srcOrd="1" destOrd="0" presId="urn:microsoft.com/office/officeart/2005/8/layout/hProcess3"/>
    <dgm:cxn modelId="{D618ABFD-FED4-46F7-9B8A-C22FFB52BB36}" type="presParOf" srcId="{C14148F4-6373-4F67-ABBD-0C4C6636D197}" destId="{0C3E9B46-6EFC-4837-880E-00D008E1DC69}" srcOrd="0" destOrd="0" presId="urn:microsoft.com/office/officeart/2005/8/layout/hProcess3"/>
    <dgm:cxn modelId="{15C1B8D9-795F-4419-AEED-1203F013E1FE}" type="presParOf" srcId="{C14148F4-6373-4F67-ABBD-0C4C6636D197}" destId="{92F83CC0-56DA-4C56-BE5D-F4FBFCF42530}" srcOrd="1" destOrd="0" presId="urn:microsoft.com/office/officeart/2005/8/layout/hProcess3"/>
    <dgm:cxn modelId="{9D08234D-091C-4670-B2DB-3B8E1EEE231C}" type="presParOf" srcId="{92F83CC0-56DA-4C56-BE5D-F4FBFCF42530}" destId="{CCBABC6E-517B-4AD7-812E-FF19348E0113}" srcOrd="0" destOrd="0" presId="urn:microsoft.com/office/officeart/2005/8/layout/hProcess3"/>
    <dgm:cxn modelId="{C001AC75-9F52-4A61-8ECA-75FF601F6EE0}" type="presParOf" srcId="{92F83CC0-56DA-4C56-BE5D-F4FBFCF42530}" destId="{00B5D03E-BE22-4372-90FA-A49142224467}" srcOrd="1" destOrd="0" presId="urn:microsoft.com/office/officeart/2005/8/layout/hProcess3"/>
    <dgm:cxn modelId="{3B815869-31B2-4D20-81AF-EE55DF55D55C}" type="presParOf" srcId="{92F83CC0-56DA-4C56-BE5D-F4FBFCF42530}" destId="{B2FFEBAC-3677-48AF-B17A-B6FB4DE26217}" srcOrd="2" destOrd="0" presId="urn:microsoft.com/office/officeart/2005/8/layout/hProcess3"/>
    <dgm:cxn modelId="{780970E9-8F73-4A7C-BC43-0942CD976987}" type="presParOf" srcId="{92F83CC0-56DA-4C56-BE5D-F4FBFCF42530}" destId="{E309E070-D3E6-4160-BB78-1283ABA2054E}" srcOrd="3" destOrd="0" presId="urn:microsoft.com/office/officeart/2005/8/layout/hProcess3"/>
    <dgm:cxn modelId="{A0E45BEF-748D-4CF4-8871-51F154106846}" type="presParOf" srcId="{C14148F4-6373-4F67-ABBD-0C4C6636D197}" destId="{8FC08348-64A4-42AF-BF96-A82C8FDF36FB}" srcOrd="2" destOrd="0" presId="urn:microsoft.com/office/officeart/2005/8/layout/hProcess3"/>
    <dgm:cxn modelId="{891D0A68-4CEE-4083-A2C6-BF0BF4A6E93D}" type="presParOf" srcId="{C14148F4-6373-4F67-ABBD-0C4C6636D197}" destId="{393A2544-6837-4384-9934-1269742D0A78}" srcOrd="3" destOrd="0" presId="urn:microsoft.com/office/officeart/2005/8/layout/hProcess3"/>
    <dgm:cxn modelId="{0C43C7AB-68BF-42C8-8944-07FDD58CE26D}" type="presParOf" srcId="{C14148F4-6373-4F67-ABBD-0C4C6636D197}" destId="{68A80065-C0D3-4117-86B6-0FB94770B10C}" srcOrd="4" destOrd="0" presId="urn:microsoft.com/office/officeart/2005/8/layout/h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23B99D-328D-45FA-8D34-EE3E9BB5D24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IN"/>
        </a:p>
      </dgm:t>
    </dgm:pt>
    <dgm:pt modelId="{BFEE1AA3-175C-4CBA-9E83-9A5090C71AE7}">
      <dgm:prSet phldrT="[Text]" custT="1"/>
      <dgm:spPr/>
      <dgm:t>
        <a:bodyPr/>
        <a:lstStyle/>
        <a:p>
          <a:r>
            <a:rPr lang="en-IN" sz="1400" b="1" dirty="0" smtClean="0">
              <a:solidFill>
                <a:srgbClr val="FF0000"/>
              </a:solidFill>
            </a:rPr>
            <a:t>Server 2</a:t>
          </a:r>
          <a:endParaRPr lang="en-IN" sz="1400" b="1" dirty="0">
            <a:solidFill>
              <a:srgbClr val="FF0000"/>
            </a:solidFill>
          </a:endParaRPr>
        </a:p>
      </dgm:t>
    </dgm:pt>
    <dgm:pt modelId="{551F47CE-470B-418D-B99D-668D8A714244}" type="parTrans" cxnId="{5FDBE68A-DD09-4B4B-81E6-644EDFE28812}">
      <dgm:prSet/>
      <dgm:spPr/>
      <dgm:t>
        <a:bodyPr/>
        <a:lstStyle/>
        <a:p>
          <a:endParaRPr lang="en-IN"/>
        </a:p>
      </dgm:t>
    </dgm:pt>
    <dgm:pt modelId="{E3FE0F22-9BDA-4A10-BA62-217073D3E729}" type="sibTrans" cxnId="{5FDBE68A-DD09-4B4B-81E6-644EDFE28812}">
      <dgm:prSet/>
      <dgm:spPr/>
      <dgm:t>
        <a:bodyPr/>
        <a:lstStyle/>
        <a:p>
          <a:endParaRPr lang="en-IN"/>
        </a:p>
      </dgm:t>
    </dgm:pt>
    <dgm:pt modelId="{5153EA88-AC59-4068-9DAB-B61C456121E8}">
      <dgm:prSet phldrT="[Text]" custT="1"/>
      <dgm:spPr/>
      <dgm:t>
        <a:bodyPr/>
        <a:lstStyle/>
        <a:p>
          <a:r>
            <a:rPr lang="en-IN" sz="1400" b="1" dirty="0" smtClean="0">
              <a:solidFill>
                <a:srgbClr val="FF0000"/>
              </a:solidFill>
            </a:rPr>
            <a:t>Server 3</a:t>
          </a:r>
          <a:endParaRPr lang="en-IN" sz="1400" b="1" dirty="0">
            <a:solidFill>
              <a:srgbClr val="FF0000"/>
            </a:solidFill>
          </a:endParaRPr>
        </a:p>
      </dgm:t>
    </dgm:pt>
    <dgm:pt modelId="{CB43FD2A-7DF6-4627-AA4D-A6076791C2A2}" type="parTrans" cxnId="{2B03ADEC-433F-4A72-AFA9-5ECFD33FE789}">
      <dgm:prSet/>
      <dgm:spPr/>
      <dgm:t>
        <a:bodyPr/>
        <a:lstStyle/>
        <a:p>
          <a:endParaRPr lang="en-IN"/>
        </a:p>
      </dgm:t>
    </dgm:pt>
    <dgm:pt modelId="{208D4A37-17E7-459D-A417-CFD098DAD6E8}" type="sibTrans" cxnId="{2B03ADEC-433F-4A72-AFA9-5ECFD33FE789}">
      <dgm:prSet/>
      <dgm:spPr/>
      <dgm:t>
        <a:bodyPr/>
        <a:lstStyle/>
        <a:p>
          <a:endParaRPr lang="en-IN"/>
        </a:p>
      </dgm:t>
    </dgm:pt>
    <dgm:pt modelId="{40B67F8F-CE79-4598-9079-5E0A738CD4E5}">
      <dgm:prSet phldrT="[Text]" custT="1"/>
      <dgm:spPr/>
      <dgm:t>
        <a:bodyPr/>
        <a:lstStyle/>
        <a:p>
          <a:r>
            <a:rPr lang="en-IN" sz="1400" b="1" dirty="0" smtClean="0">
              <a:solidFill>
                <a:srgbClr val="FF0000"/>
              </a:solidFill>
            </a:rPr>
            <a:t>Server 4</a:t>
          </a:r>
          <a:endParaRPr lang="en-IN" sz="1400" b="1" dirty="0">
            <a:solidFill>
              <a:srgbClr val="FF0000"/>
            </a:solidFill>
          </a:endParaRPr>
        </a:p>
      </dgm:t>
    </dgm:pt>
    <dgm:pt modelId="{57F34C06-074A-4614-BC16-EDF9949E8584}" type="parTrans" cxnId="{32913BA8-7565-4652-959B-A12D67299235}">
      <dgm:prSet/>
      <dgm:spPr/>
      <dgm:t>
        <a:bodyPr/>
        <a:lstStyle/>
        <a:p>
          <a:endParaRPr lang="en-IN"/>
        </a:p>
      </dgm:t>
    </dgm:pt>
    <dgm:pt modelId="{8D46C431-19F3-41E6-9321-4FB0B17434A9}" type="sibTrans" cxnId="{32913BA8-7565-4652-959B-A12D67299235}">
      <dgm:prSet/>
      <dgm:spPr/>
      <dgm:t>
        <a:bodyPr/>
        <a:lstStyle/>
        <a:p>
          <a:endParaRPr lang="en-IN"/>
        </a:p>
      </dgm:t>
    </dgm:pt>
    <dgm:pt modelId="{40596F36-B2AD-4A51-90BD-F010A8B80FE2}">
      <dgm:prSet phldrT="[Text]" custT="1"/>
      <dgm:spPr/>
      <dgm:t>
        <a:bodyPr/>
        <a:lstStyle/>
        <a:p>
          <a:r>
            <a:rPr lang="en-IN" sz="1400" b="1" dirty="0" smtClean="0">
              <a:solidFill>
                <a:srgbClr val="FF0000"/>
              </a:solidFill>
            </a:rPr>
            <a:t>Server 5</a:t>
          </a:r>
          <a:endParaRPr lang="en-IN" sz="1400" b="1" dirty="0">
            <a:solidFill>
              <a:srgbClr val="FF0000"/>
            </a:solidFill>
          </a:endParaRPr>
        </a:p>
      </dgm:t>
    </dgm:pt>
    <dgm:pt modelId="{81C06F35-4E80-441A-AFED-68C68A39E83F}" type="parTrans" cxnId="{BCA857CE-7D8E-4AAF-A886-661E0CF0DB65}">
      <dgm:prSet/>
      <dgm:spPr/>
      <dgm:t>
        <a:bodyPr/>
        <a:lstStyle/>
        <a:p>
          <a:endParaRPr lang="en-IN"/>
        </a:p>
      </dgm:t>
    </dgm:pt>
    <dgm:pt modelId="{AD223E7C-B105-4FBD-BC8C-0CDEA529688B}" type="sibTrans" cxnId="{BCA857CE-7D8E-4AAF-A886-661E0CF0DB65}">
      <dgm:prSet/>
      <dgm:spPr/>
      <dgm:t>
        <a:bodyPr/>
        <a:lstStyle/>
        <a:p>
          <a:endParaRPr lang="en-IN"/>
        </a:p>
      </dgm:t>
    </dgm:pt>
    <dgm:pt modelId="{AD5BB9BB-59A9-4A62-AA52-039C97DBF837}">
      <dgm:prSet phldrT="[Text]" custT="1"/>
      <dgm:spPr/>
      <dgm:t>
        <a:bodyPr/>
        <a:lstStyle/>
        <a:p>
          <a:r>
            <a:rPr lang="en-IN" sz="1400" b="1" dirty="0" smtClean="0">
              <a:solidFill>
                <a:srgbClr val="FF0000"/>
              </a:solidFill>
            </a:rPr>
            <a:t>Server 1</a:t>
          </a:r>
          <a:endParaRPr lang="en-IN" sz="1400" b="1" dirty="0">
            <a:solidFill>
              <a:srgbClr val="FF0000"/>
            </a:solidFill>
          </a:endParaRPr>
        </a:p>
      </dgm:t>
    </dgm:pt>
    <dgm:pt modelId="{EDED7532-B44B-420C-A7D3-C01273126F9C}" type="parTrans" cxnId="{A36D18BD-4187-48EF-8CA2-C03D6CE4501E}">
      <dgm:prSet/>
      <dgm:spPr/>
      <dgm:t>
        <a:bodyPr/>
        <a:lstStyle/>
        <a:p>
          <a:endParaRPr lang="en-IN"/>
        </a:p>
      </dgm:t>
    </dgm:pt>
    <dgm:pt modelId="{0E384AAC-EF50-4E4B-88AA-E768F1F3EC2D}" type="sibTrans" cxnId="{A36D18BD-4187-48EF-8CA2-C03D6CE4501E}">
      <dgm:prSet/>
      <dgm:spPr/>
      <dgm:t>
        <a:bodyPr/>
        <a:lstStyle/>
        <a:p>
          <a:endParaRPr lang="en-IN"/>
        </a:p>
      </dgm:t>
    </dgm:pt>
    <dgm:pt modelId="{37784662-1054-4037-85C4-D69D542EA854}" type="pres">
      <dgm:prSet presAssocID="{9123B99D-328D-45FA-8D34-EE3E9BB5D247}" presName="cycle" presStyleCnt="0">
        <dgm:presLayoutVars>
          <dgm:dir/>
          <dgm:resizeHandles val="exact"/>
        </dgm:presLayoutVars>
      </dgm:prSet>
      <dgm:spPr/>
      <dgm:t>
        <a:bodyPr/>
        <a:lstStyle/>
        <a:p>
          <a:endParaRPr lang="en-IN"/>
        </a:p>
      </dgm:t>
    </dgm:pt>
    <dgm:pt modelId="{3A58CA2E-F8A0-4EE6-A5C4-7D2167F7EFB5}" type="pres">
      <dgm:prSet presAssocID="{BFEE1AA3-175C-4CBA-9E83-9A5090C71AE7}" presName="node" presStyleLbl="node1" presStyleIdx="0" presStyleCnt="5">
        <dgm:presLayoutVars>
          <dgm:bulletEnabled val="1"/>
        </dgm:presLayoutVars>
      </dgm:prSet>
      <dgm:spPr/>
      <dgm:t>
        <a:bodyPr/>
        <a:lstStyle/>
        <a:p>
          <a:endParaRPr lang="en-IN"/>
        </a:p>
      </dgm:t>
    </dgm:pt>
    <dgm:pt modelId="{44E29513-59DA-4BA5-9861-D4CA401F2DE8}" type="pres">
      <dgm:prSet presAssocID="{BFEE1AA3-175C-4CBA-9E83-9A5090C71AE7}" presName="spNode" presStyleCnt="0"/>
      <dgm:spPr/>
    </dgm:pt>
    <dgm:pt modelId="{47E07990-1423-4E35-A9C1-D6F308AB9199}" type="pres">
      <dgm:prSet presAssocID="{E3FE0F22-9BDA-4A10-BA62-217073D3E729}" presName="sibTrans" presStyleLbl="sibTrans1D1" presStyleIdx="0" presStyleCnt="5"/>
      <dgm:spPr/>
      <dgm:t>
        <a:bodyPr/>
        <a:lstStyle/>
        <a:p>
          <a:endParaRPr lang="en-IN"/>
        </a:p>
      </dgm:t>
    </dgm:pt>
    <dgm:pt modelId="{809CF5B1-2F6D-48B8-A3A7-BA3E1398EAC0}" type="pres">
      <dgm:prSet presAssocID="{5153EA88-AC59-4068-9DAB-B61C456121E8}" presName="node" presStyleLbl="node1" presStyleIdx="1" presStyleCnt="5">
        <dgm:presLayoutVars>
          <dgm:bulletEnabled val="1"/>
        </dgm:presLayoutVars>
      </dgm:prSet>
      <dgm:spPr/>
      <dgm:t>
        <a:bodyPr/>
        <a:lstStyle/>
        <a:p>
          <a:endParaRPr lang="en-IN"/>
        </a:p>
      </dgm:t>
    </dgm:pt>
    <dgm:pt modelId="{0B46A3D1-6EF0-4683-AD55-29A588ADD6F0}" type="pres">
      <dgm:prSet presAssocID="{5153EA88-AC59-4068-9DAB-B61C456121E8}" presName="spNode" presStyleCnt="0"/>
      <dgm:spPr/>
    </dgm:pt>
    <dgm:pt modelId="{6AFE1D7D-F6DE-4767-985E-217BDE81E8F3}" type="pres">
      <dgm:prSet presAssocID="{208D4A37-17E7-459D-A417-CFD098DAD6E8}" presName="sibTrans" presStyleLbl="sibTrans1D1" presStyleIdx="1" presStyleCnt="5"/>
      <dgm:spPr/>
      <dgm:t>
        <a:bodyPr/>
        <a:lstStyle/>
        <a:p>
          <a:endParaRPr lang="en-IN"/>
        </a:p>
      </dgm:t>
    </dgm:pt>
    <dgm:pt modelId="{AC9BC4AE-CD28-4DA7-B732-8B523F5A43A3}" type="pres">
      <dgm:prSet presAssocID="{40B67F8F-CE79-4598-9079-5E0A738CD4E5}" presName="node" presStyleLbl="node1" presStyleIdx="2" presStyleCnt="5">
        <dgm:presLayoutVars>
          <dgm:bulletEnabled val="1"/>
        </dgm:presLayoutVars>
      </dgm:prSet>
      <dgm:spPr/>
      <dgm:t>
        <a:bodyPr/>
        <a:lstStyle/>
        <a:p>
          <a:endParaRPr lang="en-IN"/>
        </a:p>
      </dgm:t>
    </dgm:pt>
    <dgm:pt modelId="{63E66ADC-C0D6-41B1-875F-FAF318FEEABC}" type="pres">
      <dgm:prSet presAssocID="{40B67F8F-CE79-4598-9079-5E0A738CD4E5}" presName="spNode" presStyleCnt="0"/>
      <dgm:spPr/>
    </dgm:pt>
    <dgm:pt modelId="{9F599295-1652-42B2-B26C-1484E7B489F4}" type="pres">
      <dgm:prSet presAssocID="{8D46C431-19F3-41E6-9321-4FB0B17434A9}" presName="sibTrans" presStyleLbl="sibTrans1D1" presStyleIdx="2" presStyleCnt="5"/>
      <dgm:spPr/>
      <dgm:t>
        <a:bodyPr/>
        <a:lstStyle/>
        <a:p>
          <a:endParaRPr lang="en-IN"/>
        </a:p>
      </dgm:t>
    </dgm:pt>
    <dgm:pt modelId="{996B74D3-4942-457C-9AE6-94CDD778EE9E}" type="pres">
      <dgm:prSet presAssocID="{40596F36-B2AD-4A51-90BD-F010A8B80FE2}" presName="node" presStyleLbl="node1" presStyleIdx="3" presStyleCnt="5">
        <dgm:presLayoutVars>
          <dgm:bulletEnabled val="1"/>
        </dgm:presLayoutVars>
      </dgm:prSet>
      <dgm:spPr/>
      <dgm:t>
        <a:bodyPr/>
        <a:lstStyle/>
        <a:p>
          <a:endParaRPr lang="en-IN"/>
        </a:p>
      </dgm:t>
    </dgm:pt>
    <dgm:pt modelId="{17A449FF-DACC-4484-AF8C-4BF8C3AC46C3}" type="pres">
      <dgm:prSet presAssocID="{40596F36-B2AD-4A51-90BD-F010A8B80FE2}" presName="spNode" presStyleCnt="0"/>
      <dgm:spPr/>
    </dgm:pt>
    <dgm:pt modelId="{676EE56B-A663-47B4-BD5A-2D320FE4C4E0}" type="pres">
      <dgm:prSet presAssocID="{AD223E7C-B105-4FBD-BC8C-0CDEA529688B}" presName="sibTrans" presStyleLbl="sibTrans1D1" presStyleIdx="3" presStyleCnt="5"/>
      <dgm:spPr/>
      <dgm:t>
        <a:bodyPr/>
        <a:lstStyle/>
        <a:p>
          <a:endParaRPr lang="en-IN"/>
        </a:p>
      </dgm:t>
    </dgm:pt>
    <dgm:pt modelId="{E80C8509-7EEC-4D94-B4BF-1A0FCA119293}" type="pres">
      <dgm:prSet presAssocID="{AD5BB9BB-59A9-4A62-AA52-039C97DBF837}" presName="node" presStyleLbl="node1" presStyleIdx="4" presStyleCnt="5">
        <dgm:presLayoutVars>
          <dgm:bulletEnabled val="1"/>
        </dgm:presLayoutVars>
      </dgm:prSet>
      <dgm:spPr/>
      <dgm:t>
        <a:bodyPr/>
        <a:lstStyle/>
        <a:p>
          <a:endParaRPr lang="en-IN"/>
        </a:p>
      </dgm:t>
    </dgm:pt>
    <dgm:pt modelId="{6CB50A29-8C46-4345-8759-3CAC219C9206}" type="pres">
      <dgm:prSet presAssocID="{AD5BB9BB-59A9-4A62-AA52-039C97DBF837}" presName="spNode" presStyleCnt="0"/>
      <dgm:spPr/>
    </dgm:pt>
    <dgm:pt modelId="{3CE412BA-E715-4EA0-A908-DE5D3664FBBF}" type="pres">
      <dgm:prSet presAssocID="{0E384AAC-EF50-4E4B-88AA-E768F1F3EC2D}" presName="sibTrans" presStyleLbl="sibTrans1D1" presStyleIdx="4" presStyleCnt="5"/>
      <dgm:spPr/>
      <dgm:t>
        <a:bodyPr/>
        <a:lstStyle/>
        <a:p>
          <a:endParaRPr lang="en-IN"/>
        </a:p>
      </dgm:t>
    </dgm:pt>
  </dgm:ptLst>
  <dgm:cxnLst>
    <dgm:cxn modelId="{937C9119-4E7E-4642-B709-7DFEC3F022E6}" type="presOf" srcId="{40596F36-B2AD-4A51-90BD-F010A8B80FE2}" destId="{996B74D3-4942-457C-9AE6-94CDD778EE9E}" srcOrd="0" destOrd="0" presId="urn:microsoft.com/office/officeart/2005/8/layout/cycle6"/>
    <dgm:cxn modelId="{A36D18BD-4187-48EF-8CA2-C03D6CE4501E}" srcId="{9123B99D-328D-45FA-8D34-EE3E9BB5D247}" destId="{AD5BB9BB-59A9-4A62-AA52-039C97DBF837}" srcOrd="4" destOrd="0" parTransId="{EDED7532-B44B-420C-A7D3-C01273126F9C}" sibTransId="{0E384AAC-EF50-4E4B-88AA-E768F1F3EC2D}"/>
    <dgm:cxn modelId="{5FDBE68A-DD09-4B4B-81E6-644EDFE28812}" srcId="{9123B99D-328D-45FA-8D34-EE3E9BB5D247}" destId="{BFEE1AA3-175C-4CBA-9E83-9A5090C71AE7}" srcOrd="0" destOrd="0" parTransId="{551F47CE-470B-418D-B99D-668D8A714244}" sibTransId="{E3FE0F22-9BDA-4A10-BA62-217073D3E729}"/>
    <dgm:cxn modelId="{E5613DF4-8DD7-4F2C-86B9-94EA38A43E6F}" type="presOf" srcId="{8D46C431-19F3-41E6-9321-4FB0B17434A9}" destId="{9F599295-1652-42B2-B26C-1484E7B489F4}" srcOrd="0" destOrd="0" presId="urn:microsoft.com/office/officeart/2005/8/layout/cycle6"/>
    <dgm:cxn modelId="{500DBCCA-5752-4170-8333-907F4DDE7CF6}" type="presOf" srcId="{E3FE0F22-9BDA-4A10-BA62-217073D3E729}" destId="{47E07990-1423-4E35-A9C1-D6F308AB9199}" srcOrd="0" destOrd="0" presId="urn:microsoft.com/office/officeart/2005/8/layout/cycle6"/>
    <dgm:cxn modelId="{0E3932AA-9AD8-436C-A7CB-DF9FF8E41EAF}" type="presOf" srcId="{AD5BB9BB-59A9-4A62-AA52-039C97DBF837}" destId="{E80C8509-7EEC-4D94-B4BF-1A0FCA119293}" srcOrd="0" destOrd="0" presId="urn:microsoft.com/office/officeart/2005/8/layout/cycle6"/>
    <dgm:cxn modelId="{B3DF748D-ECF2-456E-B786-A9CC210B7B40}" type="presOf" srcId="{40B67F8F-CE79-4598-9079-5E0A738CD4E5}" destId="{AC9BC4AE-CD28-4DA7-B732-8B523F5A43A3}" srcOrd="0" destOrd="0" presId="urn:microsoft.com/office/officeart/2005/8/layout/cycle6"/>
    <dgm:cxn modelId="{32913BA8-7565-4652-959B-A12D67299235}" srcId="{9123B99D-328D-45FA-8D34-EE3E9BB5D247}" destId="{40B67F8F-CE79-4598-9079-5E0A738CD4E5}" srcOrd="2" destOrd="0" parTransId="{57F34C06-074A-4614-BC16-EDF9949E8584}" sibTransId="{8D46C431-19F3-41E6-9321-4FB0B17434A9}"/>
    <dgm:cxn modelId="{BCA857CE-7D8E-4AAF-A886-661E0CF0DB65}" srcId="{9123B99D-328D-45FA-8D34-EE3E9BB5D247}" destId="{40596F36-B2AD-4A51-90BD-F010A8B80FE2}" srcOrd="3" destOrd="0" parTransId="{81C06F35-4E80-441A-AFED-68C68A39E83F}" sibTransId="{AD223E7C-B105-4FBD-BC8C-0CDEA529688B}"/>
    <dgm:cxn modelId="{FCD8843E-58A8-4AC3-8978-07F310C6070A}" type="presOf" srcId="{9123B99D-328D-45FA-8D34-EE3E9BB5D247}" destId="{37784662-1054-4037-85C4-D69D542EA854}" srcOrd="0" destOrd="0" presId="urn:microsoft.com/office/officeart/2005/8/layout/cycle6"/>
    <dgm:cxn modelId="{4593B1AB-2EF1-4D2A-B931-144747946BAD}" type="presOf" srcId="{0E384AAC-EF50-4E4B-88AA-E768F1F3EC2D}" destId="{3CE412BA-E715-4EA0-A908-DE5D3664FBBF}" srcOrd="0" destOrd="0" presId="urn:microsoft.com/office/officeart/2005/8/layout/cycle6"/>
    <dgm:cxn modelId="{2B03ADEC-433F-4A72-AFA9-5ECFD33FE789}" srcId="{9123B99D-328D-45FA-8D34-EE3E9BB5D247}" destId="{5153EA88-AC59-4068-9DAB-B61C456121E8}" srcOrd="1" destOrd="0" parTransId="{CB43FD2A-7DF6-4627-AA4D-A6076791C2A2}" sibTransId="{208D4A37-17E7-459D-A417-CFD098DAD6E8}"/>
    <dgm:cxn modelId="{114480EE-29EE-44CC-A528-A2165447398E}" type="presOf" srcId="{AD223E7C-B105-4FBD-BC8C-0CDEA529688B}" destId="{676EE56B-A663-47B4-BD5A-2D320FE4C4E0}" srcOrd="0" destOrd="0" presId="urn:microsoft.com/office/officeart/2005/8/layout/cycle6"/>
    <dgm:cxn modelId="{0952F461-B0CA-4CAA-A53B-41FC2F987B14}" type="presOf" srcId="{BFEE1AA3-175C-4CBA-9E83-9A5090C71AE7}" destId="{3A58CA2E-F8A0-4EE6-A5C4-7D2167F7EFB5}" srcOrd="0" destOrd="0" presId="urn:microsoft.com/office/officeart/2005/8/layout/cycle6"/>
    <dgm:cxn modelId="{F17BB199-C3A6-4CBC-A9D6-11525CAACA7E}" type="presOf" srcId="{208D4A37-17E7-459D-A417-CFD098DAD6E8}" destId="{6AFE1D7D-F6DE-4767-985E-217BDE81E8F3}" srcOrd="0" destOrd="0" presId="urn:microsoft.com/office/officeart/2005/8/layout/cycle6"/>
    <dgm:cxn modelId="{B192D056-5F7F-4707-97B5-7E48F3FC3B44}" type="presOf" srcId="{5153EA88-AC59-4068-9DAB-B61C456121E8}" destId="{809CF5B1-2F6D-48B8-A3A7-BA3E1398EAC0}" srcOrd="0" destOrd="0" presId="urn:microsoft.com/office/officeart/2005/8/layout/cycle6"/>
    <dgm:cxn modelId="{E4E09484-47B2-48D2-8A25-168F1A6D983A}" type="presParOf" srcId="{37784662-1054-4037-85C4-D69D542EA854}" destId="{3A58CA2E-F8A0-4EE6-A5C4-7D2167F7EFB5}" srcOrd="0" destOrd="0" presId="urn:microsoft.com/office/officeart/2005/8/layout/cycle6"/>
    <dgm:cxn modelId="{BBF3CF82-38C9-4724-BEDD-06047FACFEC9}" type="presParOf" srcId="{37784662-1054-4037-85C4-D69D542EA854}" destId="{44E29513-59DA-4BA5-9861-D4CA401F2DE8}" srcOrd="1" destOrd="0" presId="urn:microsoft.com/office/officeart/2005/8/layout/cycle6"/>
    <dgm:cxn modelId="{013FF58C-2EAC-4321-8E0B-56A7E12BD0AC}" type="presParOf" srcId="{37784662-1054-4037-85C4-D69D542EA854}" destId="{47E07990-1423-4E35-A9C1-D6F308AB9199}" srcOrd="2" destOrd="0" presId="urn:microsoft.com/office/officeart/2005/8/layout/cycle6"/>
    <dgm:cxn modelId="{E0671EA2-C223-4587-A7BC-741D1BD967C0}" type="presParOf" srcId="{37784662-1054-4037-85C4-D69D542EA854}" destId="{809CF5B1-2F6D-48B8-A3A7-BA3E1398EAC0}" srcOrd="3" destOrd="0" presId="urn:microsoft.com/office/officeart/2005/8/layout/cycle6"/>
    <dgm:cxn modelId="{7962E6F0-A0A5-4596-9E00-8CBB29591498}" type="presParOf" srcId="{37784662-1054-4037-85C4-D69D542EA854}" destId="{0B46A3D1-6EF0-4683-AD55-29A588ADD6F0}" srcOrd="4" destOrd="0" presId="urn:microsoft.com/office/officeart/2005/8/layout/cycle6"/>
    <dgm:cxn modelId="{2A3A4D43-65EC-407E-B6B3-10E537B04876}" type="presParOf" srcId="{37784662-1054-4037-85C4-D69D542EA854}" destId="{6AFE1D7D-F6DE-4767-985E-217BDE81E8F3}" srcOrd="5" destOrd="0" presId="urn:microsoft.com/office/officeart/2005/8/layout/cycle6"/>
    <dgm:cxn modelId="{B2D7C365-F05C-4D87-A751-2E9BA2A6C72E}" type="presParOf" srcId="{37784662-1054-4037-85C4-D69D542EA854}" destId="{AC9BC4AE-CD28-4DA7-B732-8B523F5A43A3}" srcOrd="6" destOrd="0" presId="urn:microsoft.com/office/officeart/2005/8/layout/cycle6"/>
    <dgm:cxn modelId="{BC13DB02-A6FA-4C5E-95C0-C1A0E5A46050}" type="presParOf" srcId="{37784662-1054-4037-85C4-D69D542EA854}" destId="{63E66ADC-C0D6-41B1-875F-FAF318FEEABC}" srcOrd="7" destOrd="0" presId="urn:microsoft.com/office/officeart/2005/8/layout/cycle6"/>
    <dgm:cxn modelId="{B638F594-A7D6-4A09-B0F4-43F7F35AE50D}" type="presParOf" srcId="{37784662-1054-4037-85C4-D69D542EA854}" destId="{9F599295-1652-42B2-B26C-1484E7B489F4}" srcOrd="8" destOrd="0" presId="urn:microsoft.com/office/officeart/2005/8/layout/cycle6"/>
    <dgm:cxn modelId="{C9EB19B2-9533-4B34-BFA1-9DEF438AB446}" type="presParOf" srcId="{37784662-1054-4037-85C4-D69D542EA854}" destId="{996B74D3-4942-457C-9AE6-94CDD778EE9E}" srcOrd="9" destOrd="0" presId="urn:microsoft.com/office/officeart/2005/8/layout/cycle6"/>
    <dgm:cxn modelId="{3BEC7F38-3290-48B8-8490-7F9F9F6BF161}" type="presParOf" srcId="{37784662-1054-4037-85C4-D69D542EA854}" destId="{17A449FF-DACC-4484-AF8C-4BF8C3AC46C3}" srcOrd="10" destOrd="0" presId="urn:microsoft.com/office/officeart/2005/8/layout/cycle6"/>
    <dgm:cxn modelId="{8F58C14B-B711-4F6C-B9B3-C1607A3BD629}" type="presParOf" srcId="{37784662-1054-4037-85C4-D69D542EA854}" destId="{676EE56B-A663-47B4-BD5A-2D320FE4C4E0}" srcOrd="11" destOrd="0" presId="urn:microsoft.com/office/officeart/2005/8/layout/cycle6"/>
    <dgm:cxn modelId="{7D3FDEF2-5844-4F6C-B0AB-A156CF7465A9}" type="presParOf" srcId="{37784662-1054-4037-85C4-D69D542EA854}" destId="{E80C8509-7EEC-4D94-B4BF-1A0FCA119293}" srcOrd="12" destOrd="0" presId="urn:microsoft.com/office/officeart/2005/8/layout/cycle6"/>
    <dgm:cxn modelId="{25E218A9-1EEF-4553-8541-8DADB539CFC1}" type="presParOf" srcId="{37784662-1054-4037-85C4-D69D542EA854}" destId="{6CB50A29-8C46-4345-8759-3CAC219C9206}" srcOrd="13" destOrd="0" presId="urn:microsoft.com/office/officeart/2005/8/layout/cycle6"/>
    <dgm:cxn modelId="{36F63FF7-9651-457D-85C0-0586B606D27C}" type="presParOf" srcId="{37784662-1054-4037-85C4-D69D542EA854}" destId="{3CE412BA-E715-4EA0-A908-DE5D3664FBB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82CCD9C-0F86-4EF0-99F3-1ADE254CFDE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393D8BFB-8DA3-40AD-BA7D-3A261C405E59}">
      <dgm:prSet>
        <dgm:style>
          <a:lnRef idx="1">
            <a:schemeClr val="accent2"/>
          </a:lnRef>
          <a:fillRef idx="2">
            <a:schemeClr val="accent2"/>
          </a:fillRef>
          <a:effectRef idx="1">
            <a:schemeClr val="accent2"/>
          </a:effectRef>
          <a:fontRef idx="minor">
            <a:schemeClr val="dk1"/>
          </a:fontRef>
        </dgm:style>
      </dgm:prSet>
      <dgm:spPr>
        <a:ln/>
      </dgm:spPr>
      <dgm:t>
        <a:bodyPr/>
        <a:lstStyle/>
        <a:p>
          <a:pPr rtl="0"/>
          <a:r>
            <a:rPr lang="en-US" dirty="0" smtClean="0"/>
            <a:t>Motivation</a:t>
          </a:r>
          <a:endParaRPr lang="en-IN" dirty="0"/>
        </a:p>
      </dgm:t>
    </dgm:pt>
    <dgm:pt modelId="{9825F38B-56F8-433B-BA09-4D58442D3839}" type="parTrans" cxnId="{CB48ECCC-53FA-494F-8FF6-D5F38F5062B3}">
      <dgm:prSet/>
      <dgm:spPr/>
      <dgm:t>
        <a:bodyPr/>
        <a:lstStyle/>
        <a:p>
          <a:endParaRPr lang="en-IN"/>
        </a:p>
      </dgm:t>
    </dgm:pt>
    <dgm:pt modelId="{F38A3D9D-7544-406E-A7D4-A406CCBDBC8D}" type="sibTrans" cxnId="{CB48ECCC-53FA-494F-8FF6-D5F38F5062B3}">
      <dgm:prSet/>
      <dgm:spPr/>
      <dgm:t>
        <a:bodyPr/>
        <a:lstStyle/>
        <a:p>
          <a:endParaRPr lang="en-IN"/>
        </a:p>
      </dgm:t>
    </dgm:pt>
    <dgm:pt modelId="{F2B982C5-A9DE-49F5-8AD8-BF57FC2D7689}">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Background </a:t>
          </a:r>
          <a:endParaRPr lang="en-IN" dirty="0"/>
        </a:p>
      </dgm:t>
    </dgm:pt>
    <dgm:pt modelId="{FE12F272-D528-4ADA-A701-661D1B772A25}" type="parTrans" cxnId="{A8E1FD5F-D993-4B1E-ACF0-939336641491}">
      <dgm:prSet/>
      <dgm:spPr/>
      <dgm:t>
        <a:bodyPr/>
        <a:lstStyle/>
        <a:p>
          <a:endParaRPr lang="en-IN"/>
        </a:p>
      </dgm:t>
    </dgm:pt>
    <dgm:pt modelId="{90CC7EA8-8A2B-4175-B655-0E88E7306430}" type="sibTrans" cxnId="{A8E1FD5F-D993-4B1E-ACF0-939336641491}">
      <dgm:prSet/>
      <dgm:spPr/>
      <dgm:t>
        <a:bodyPr/>
        <a:lstStyle/>
        <a:p>
          <a:endParaRPr lang="en-IN"/>
        </a:p>
      </dgm:t>
    </dgm:pt>
    <dgm:pt modelId="{5808E304-9F0E-4926-A9FB-EC377D359263}">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IN" dirty="0" smtClean="0"/>
            <a:t>System design</a:t>
          </a:r>
          <a:endParaRPr lang="en-IN" dirty="0"/>
        </a:p>
      </dgm:t>
    </dgm:pt>
    <dgm:pt modelId="{717C326D-DEE1-43A4-914A-95EF0C762CE8}" type="parTrans" cxnId="{78D0AF40-6102-40CA-833B-7C01560A1DC2}">
      <dgm:prSet/>
      <dgm:spPr/>
      <dgm:t>
        <a:bodyPr/>
        <a:lstStyle/>
        <a:p>
          <a:endParaRPr lang="en-IN"/>
        </a:p>
      </dgm:t>
    </dgm:pt>
    <dgm:pt modelId="{5A99D99C-069A-4CD1-8A06-9E1BA5844D17}" type="sibTrans" cxnId="{78D0AF40-6102-40CA-833B-7C01560A1DC2}">
      <dgm:prSet/>
      <dgm:spPr/>
      <dgm:t>
        <a:bodyPr/>
        <a:lstStyle/>
        <a:p>
          <a:endParaRPr lang="en-IN"/>
        </a:p>
      </dgm:t>
    </dgm:pt>
    <dgm:pt modelId="{1C1401D2-1801-4036-9EB9-3DBA6959B801}">
      <dgm:prSet/>
      <dgm:spPr/>
      <dgm:t>
        <a:bodyPr/>
        <a:lstStyle/>
        <a:p>
          <a:pPr rtl="0"/>
          <a:r>
            <a:rPr lang="en-IN" dirty="0" smtClean="0"/>
            <a:t>Evaluation</a:t>
          </a:r>
          <a:endParaRPr lang="en-IN" dirty="0"/>
        </a:p>
      </dgm:t>
    </dgm:pt>
    <dgm:pt modelId="{AD719DE4-D9A5-4C52-8B66-A2973A9CF364}" type="parTrans" cxnId="{97BA236D-4752-45A4-88FF-64E33BDA995E}">
      <dgm:prSet/>
      <dgm:spPr/>
      <dgm:t>
        <a:bodyPr/>
        <a:lstStyle/>
        <a:p>
          <a:endParaRPr lang="en-IN"/>
        </a:p>
      </dgm:t>
    </dgm:pt>
    <dgm:pt modelId="{4BC9F864-DF96-4DBA-A5C2-01D5D2887AF8}" type="sibTrans" cxnId="{97BA236D-4752-45A4-88FF-64E33BDA995E}">
      <dgm:prSet/>
      <dgm:spPr/>
      <dgm:t>
        <a:bodyPr/>
        <a:lstStyle/>
        <a:p>
          <a:endParaRPr lang="en-IN"/>
        </a:p>
      </dgm:t>
    </dgm:pt>
    <dgm:pt modelId="{21E5FBC7-FD34-4E03-BD77-8AF301F346FB}">
      <dgm:prSet/>
      <dgm:spPr/>
      <dgm:t>
        <a:bodyPr/>
        <a:lstStyle/>
        <a:p>
          <a:pPr rtl="0"/>
          <a:r>
            <a:rPr lang="en-IN" dirty="0" smtClean="0"/>
            <a:t>Discussion</a:t>
          </a:r>
          <a:endParaRPr lang="en-IN" dirty="0"/>
        </a:p>
      </dgm:t>
    </dgm:pt>
    <dgm:pt modelId="{EF0A71C9-0AC2-40CC-BBF6-1339F32116FC}" type="parTrans" cxnId="{EDD676A9-087B-4A4B-827F-5E2014E386D4}">
      <dgm:prSet/>
      <dgm:spPr/>
      <dgm:t>
        <a:bodyPr/>
        <a:lstStyle/>
        <a:p>
          <a:endParaRPr lang="en-IN"/>
        </a:p>
      </dgm:t>
    </dgm:pt>
    <dgm:pt modelId="{6D86AA51-8C07-4BB7-99D7-84353845F086}" type="sibTrans" cxnId="{EDD676A9-087B-4A4B-827F-5E2014E386D4}">
      <dgm:prSet/>
      <dgm:spPr/>
      <dgm:t>
        <a:bodyPr/>
        <a:lstStyle/>
        <a:p>
          <a:endParaRPr lang="en-IN"/>
        </a:p>
      </dgm:t>
    </dgm:pt>
    <dgm:pt modelId="{A0A2C9D3-A9C4-426B-ADA2-AD6C8AC4E3BA}" type="pres">
      <dgm:prSet presAssocID="{D82CCD9C-0F86-4EF0-99F3-1ADE254CFDEF}" presName="linear" presStyleCnt="0">
        <dgm:presLayoutVars>
          <dgm:animLvl val="lvl"/>
          <dgm:resizeHandles val="exact"/>
        </dgm:presLayoutVars>
      </dgm:prSet>
      <dgm:spPr/>
      <dgm:t>
        <a:bodyPr/>
        <a:lstStyle/>
        <a:p>
          <a:endParaRPr lang="en-IN"/>
        </a:p>
      </dgm:t>
    </dgm:pt>
    <dgm:pt modelId="{68543C68-FFCA-4B45-8B0B-3DD356DA021E}" type="pres">
      <dgm:prSet presAssocID="{393D8BFB-8DA3-40AD-BA7D-3A261C405E59}" presName="parentText" presStyleLbl="node1" presStyleIdx="0" presStyleCnt="5">
        <dgm:presLayoutVars>
          <dgm:chMax val="0"/>
          <dgm:bulletEnabled val="1"/>
        </dgm:presLayoutVars>
      </dgm:prSet>
      <dgm:spPr/>
      <dgm:t>
        <a:bodyPr/>
        <a:lstStyle/>
        <a:p>
          <a:endParaRPr lang="en-IN"/>
        </a:p>
      </dgm:t>
    </dgm:pt>
    <dgm:pt modelId="{73EFDD42-8234-401E-960C-7FBF7592A9E0}" type="pres">
      <dgm:prSet presAssocID="{F38A3D9D-7544-406E-A7D4-A406CCBDBC8D}" presName="spacer" presStyleCnt="0"/>
      <dgm:spPr/>
    </dgm:pt>
    <dgm:pt modelId="{E99FEA5B-9ADA-4930-9A2A-538624C5819F}" type="pres">
      <dgm:prSet presAssocID="{F2B982C5-A9DE-49F5-8AD8-BF57FC2D7689}" presName="parentText" presStyleLbl="node1" presStyleIdx="1" presStyleCnt="5">
        <dgm:presLayoutVars>
          <dgm:chMax val="0"/>
          <dgm:bulletEnabled val="1"/>
        </dgm:presLayoutVars>
      </dgm:prSet>
      <dgm:spPr/>
      <dgm:t>
        <a:bodyPr/>
        <a:lstStyle/>
        <a:p>
          <a:endParaRPr lang="en-IN"/>
        </a:p>
      </dgm:t>
    </dgm:pt>
    <dgm:pt modelId="{22F2F33D-5102-4297-9F8A-7B38B2D6302D}" type="pres">
      <dgm:prSet presAssocID="{90CC7EA8-8A2B-4175-B655-0E88E7306430}" presName="spacer" presStyleCnt="0"/>
      <dgm:spPr/>
    </dgm:pt>
    <dgm:pt modelId="{ADCF8972-9AC1-4685-B2EA-D8E248A39BF0}" type="pres">
      <dgm:prSet presAssocID="{5808E304-9F0E-4926-A9FB-EC377D359263}" presName="parentText" presStyleLbl="node1" presStyleIdx="2" presStyleCnt="5">
        <dgm:presLayoutVars>
          <dgm:chMax val="0"/>
          <dgm:bulletEnabled val="1"/>
        </dgm:presLayoutVars>
      </dgm:prSet>
      <dgm:spPr/>
      <dgm:t>
        <a:bodyPr/>
        <a:lstStyle/>
        <a:p>
          <a:endParaRPr lang="en-IN"/>
        </a:p>
      </dgm:t>
    </dgm:pt>
    <dgm:pt modelId="{16438AA2-9886-48BD-AE04-46AE3BC7C1D3}" type="pres">
      <dgm:prSet presAssocID="{5A99D99C-069A-4CD1-8A06-9E1BA5844D17}" presName="spacer" presStyleCnt="0"/>
      <dgm:spPr/>
    </dgm:pt>
    <dgm:pt modelId="{4B3D5976-BD04-4A67-BCDF-F3563CEC1544}" type="pres">
      <dgm:prSet presAssocID="{1C1401D2-1801-4036-9EB9-3DBA6959B801}" presName="parentText" presStyleLbl="node1" presStyleIdx="3" presStyleCnt="5">
        <dgm:presLayoutVars>
          <dgm:chMax val="0"/>
          <dgm:bulletEnabled val="1"/>
        </dgm:presLayoutVars>
      </dgm:prSet>
      <dgm:spPr/>
      <dgm:t>
        <a:bodyPr/>
        <a:lstStyle/>
        <a:p>
          <a:endParaRPr lang="en-IN"/>
        </a:p>
      </dgm:t>
    </dgm:pt>
    <dgm:pt modelId="{1D2856FE-99B8-4B86-87AC-0C56386D2124}" type="pres">
      <dgm:prSet presAssocID="{4BC9F864-DF96-4DBA-A5C2-01D5D2887AF8}" presName="spacer" presStyleCnt="0"/>
      <dgm:spPr/>
    </dgm:pt>
    <dgm:pt modelId="{6946DF7C-F613-47DC-A91F-C97AF0E71611}" type="pres">
      <dgm:prSet presAssocID="{21E5FBC7-FD34-4E03-BD77-8AF301F346FB}" presName="parentText" presStyleLbl="node1" presStyleIdx="4" presStyleCnt="5">
        <dgm:presLayoutVars>
          <dgm:chMax val="0"/>
          <dgm:bulletEnabled val="1"/>
        </dgm:presLayoutVars>
      </dgm:prSet>
      <dgm:spPr/>
      <dgm:t>
        <a:bodyPr/>
        <a:lstStyle/>
        <a:p>
          <a:endParaRPr lang="en-IN"/>
        </a:p>
      </dgm:t>
    </dgm:pt>
  </dgm:ptLst>
  <dgm:cxnLst>
    <dgm:cxn modelId="{7BE28F6E-DC90-4B08-8FB8-B9834C08945C}" type="presOf" srcId="{D82CCD9C-0F86-4EF0-99F3-1ADE254CFDEF}" destId="{A0A2C9D3-A9C4-426B-ADA2-AD6C8AC4E3BA}" srcOrd="0" destOrd="0" presId="urn:microsoft.com/office/officeart/2005/8/layout/vList2"/>
    <dgm:cxn modelId="{97BA236D-4752-45A4-88FF-64E33BDA995E}" srcId="{D82CCD9C-0F86-4EF0-99F3-1ADE254CFDEF}" destId="{1C1401D2-1801-4036-9EB9-3DBA6959B801}" srcOrd="3" destOrd="0" parTransId="{AD719DE4-D9A5-4C52-8B66-A2973A9CF364}" sibTransId="{4BC9F864-DF96-4DBA-A5C2-01D5D2887AF8}"/>
    <dgm:cxn modelId="{A8E1FD5F-D993-4B1E-ACF0-939336641491}" srcId="{D82CCD9C-0F86-4EF0-99F3-1ADE254CFDEF}" destId="{F2B982C5-A9DE-49F5-8AD8-BF57FC2D7689}" srcOrd="1" destOrd="0" parTransId="{FE12F272-D528-4ADA-A701-661D1B772A25}" sibTransId="{90CC7EA8-8A2B-4175-B655-0E88E7306430}"/>
    <dgm:cxn modelId="{EDD676A9-087B-4A4B-827F-5E2014E386D4}" srcId="{D82CCD9C-0F86-4EF0-99F3-1ADE254CFDEF}" destId="{21E5FBC7-FD34-4E03-BD77-8AF301F346FB}" srcOrd="4" destOrd="0" parTransId="{EF0A71C9-0AC2-40CC-BBF6-1339F32116FC}" sibTransId="{6D86AA51-8C07-4BB7-99D7-84353845F086}"/>
    <dgm:cxn modelId="{78D0AF40-6102-40CA-833B-7C01560A1DC2}" srcId="{D82CCD9C-0F86-4EF0-99F3-1ADE254CFDEF}" destId="{5808E304-9F0E-4926-A9FB-EC377D359263}" srcOrd="2" destOrd="0" parTransId="{717C326D-DEE1-43A4-914A-95EF0C762CE8}" sibTransId="{5A99D99C-069A-4CD1-8A06-9E1BA5844D17}"/>
    <dgm:cxn modelId="{EC214CFE-A990-479C-95AB-A57D7F1F3427}" type="presOf" srcId="{393D8BFB-8DA3-40AD-BA7D-3A261C405E59}" destId="{68543C68-FFCA-4B45-8B0B-3DD356DA021E}" srcOrd="0" destOrd="0" presId="urn:microsoft.com/office/officeart/2005/8/layout/vList2"/>
    <dgm:cxn modelId="{5A8440AC-D93A-433F-BACC-23557E8F5C90}" type="presOf" srcId="{21E5FBC7-FD34-4E03-BD77-8AF301F346FB}" destId="{6946DF7C-F613-47DC-A91F-C97AF0E71611}" srcOrd="0" destOrd="0" presId="urn:microsoft.com/office/officeart/2005/8/layout/vList2"/>
    <dgm:cxn modelId="{CB48ECCC-53FA-494F-8FF6-D5F38F5062B3}" srcId="{D82CCD9C-0F86-4EF0-99F3-1ADE254CFDEF}" destId="{393D8BFB-8DA3-40AD-BA7D-3A261C405E59}" srcOrd="0" destOrd="0" parTransId="{9825F38B-56F8-433B-BA09-4D58442D3839}" sibTransId="{F38A3D9D-7544-406E-A7D4-A406CCBDBC8D}"/>
    <dgm:cxn modelId="{F6BC65A0-9899-44C0-8ACF-D53ABAA60F0D}" type="presOf" srcId="{1C1401D2-1801-4036-9EB9-3DBA6959B801}" destId="{4B3D5976-BD04-4A67-BCDF-F3563CEC1544}" srcOrd="0" destOrd="0" presId="urn:microsoft.com/office/officeart/2005/8/layout/vList2"/>
    <dgm:cxn modelId="{93C9E3AB-F9CF-4B6B-AE57-A36CC513A82E}" type="presOf" srcId="{5808E304-9F0E-4926-A9FB-EC377D359263}" destId="{ADCF8972-9AC1-4685-B2EA-D8E248A39BF0}" srcOrd="0" destOrd="0" presId="urn:microsoft.com/office/officeart/2005/8/layout/vList2"/>
    <dgm:cxn modelId="{D165A2FB-5D8E-4260-A35B-9A9E5F84FB01}" type="presOf" srcId="{F2B982C5-A9DE-49F5-8AD8-BF57FC2D7689}" destId="{E99FEA5B-9ADA-4930-9A2A-538624C5819F}" srcOrd="0" destOrd="0" presId="urn:microsoft.com/office/officeart/2005/8/layout/vList2"/>
    <dgm:cxn modelId="{9C0FDD38-E6A8-44CB-83D3-6B9932828918}" type="presParOf" srcId="{A0A2C9D3-A9C4-426B-ADA2-AD6C8AC4E3BA}" destId="{68543C68-FFCA-4B45-8B0B-3DD356DA021E}" srcOrd="0" destOrd="0" presId="urn:microsoft.com/office/officeart/2005/8/layout/vList2"/>
    <dgm:cxn modelId="{8BDD019F-6A92-4CFB-AF04-E3C69351A7BF}" type="presParOf" srcId="{A0A2C9D3-A9C4-426B-ADA2-AD6C8AC4E3BA}" destId="{73EFDD42-8234-401E-960C-7FBF7592A9E0}" srcOrd="1" destOrd="0" presId="urn:microsoft.com/office/officeart/2005/8/layout/vList2"/>
    <dgm:cxn modelId="{AC7D80FE-456F-499C-A2BC-17DCD575ADAC}" type="presParOf" srcId="{A0A2C9D3-A9C4-426B-ADA2-AD6C8AC4E3BA}" destId="{E99FEA5B-9ADA-4930-9A2A-538624C5819F}" srcOrd="2" destOrd="0" presId="urn:microsoft.com/office/officeart/2005/8/layout/vList2"/>
    <dgm:cxn modelId="{B807D5A3-F62B-4650-9223-A8CFCA06631B}" type="presParOf" srcId="{A0A2C9D3-A9C4-426B-ADA2-AD6C8AC4E3BA}" destId="{22F2F33D-5102-4297-9F8A-7B38B2D6302D}" srcOrd="3" destOrd="0" presId="urn:microsoft.com/office/officeart/2005/8/layout/vList2"/>
    <dgm:cxn modelId="{D02B8E65-34EA-4EAD-81D6-B8D3B2DD3DF4}" type="presParOf" srcId="{A0A2C9D3-A9C4-426B-ADA2-AD6C8AC4E3BA}" destId="{ADCF8972-9AC1-4685-B2EA-D8E248A39BF0}" srcOrd="4" destOrd="0" presId="urn:microsoft.com/office/officeart/2005/8/layout/vList2"/>
    <dgm:cxn modelId="{836072C8-D7FD-47FC-BFB6-DF3955A41DD1}" type="presParOf" srcId="{A0A2C9D3-A9C4-426B-ADA2-AD6C8AC4E3BA}" destId="{16438AA2-9886-48BD-AE04-46AE3BC7C1D3}" srcOrd="5" destOrd="0" presId="urn:microsoft.com/office/officeart/2005/8/layout/vList2"/>
    <dgm:cxn modelId="{ADD1A449-23E1-4D38-B83E-2EB224777207}" type="presParOf" srcId="{A0A2C9D3-A9C4-426B-ADA2-AD6C8AC4E3BA}" destId="{4B3D5976-BD04-4A67-BCDF-F3563CEC1544}" srcOrd="6" destOrd="0" presId="urn:microsoft.com/office/officeart/2005/8/layout/vList2"/>
    <dgm:cxn modelId="{89E1D8D9-A9EE-4572-BAED-0F47AA4A3972}" type="presParOf" srcId="{A0A2C9D3-A9C4-426B-ADA2-AD6C8AC4E3BA}" destId="{1D2856FE-99B8-4B86-87AC-0C56386D2124}" srcOrd="7" destOrd="0" presId="urn:microsoft.com/office/officeart/2005/8/layout/vList2"/>
    <dgm:cxn modelId="{3A730A29-63B3-4E6A-AEBD-9BE3AC73ABA8}" type="presParOf" srcId="{A0A2C9D3-A9C4-426B-ADA2-AD6C8AC4E3BA}" destId="{6946DF7C-F613-47DC-A91F-C97AF0E7161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2CCD9C-0F86-4EF0-99F3-1ADE254CFDE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393D8BFB-8DA3-40AD-BA7D-3A261C405E59}">
      <dgm:prSet>
        <dgm:style>
          <a:lnRef idx="1">
            <a:schemeClr val="accent2"/>
          </a:lnRef>
          <a:fillRef idx="2">
            <a:schemeClr val="accent2"/>
          </a:fillRef>
          <a:effectRef idx="1">
            <a:schemeClr val="accent2"/>
          </a:effectRef>
          <a:fontRef idx="minor">
            <a:schemeClr val="dk1"/>
          </a:fontRef>
        </dgm:style>
      </dgm:prSet>
      <dgm:spPr>
        <a:ln/>
      </dgm:spPr>
      <dgm:t>
        <a:bodyPr/>
        <a:lstStyle/>
        <a:p>
          <a:pPr rtl="0"/>
          <a:r>
            <a:rPr lang="en-US" dirty="0" smtClean="0"/>
            <a:t>Motivation</a:t>
          </a:r>
          <a:endParaRPr lang="en-IN" dirty="0"/>
        </a:p>
      </dgm:t>
    </dgm:pt>
    <dgm:pt modelId="{9825F38B-56F8-433B-BA09-4D58442D3839}" type="parTrans" cxnId="{CB48ECCC-53FA-494F-8FF6-D5F38F5062B3}">
      <dgm:prSet/>
      <dgm:spPr/>
      <dgm:t>
        <a:bodyPr/>
        <a:lstStyle/>
        <a:p>
          <a:endParaRPr lang="en-IN"/>
        </a:p>
      </dgm:t>
    </dgm:pt>
    <dgm:pt modelId="{F38A3D9D-7544-406E-A7D4-A406CCBDBC8D}" type="sibTrans" cxnId="{CB48ECCC-53FA-494F-8FF6-D5F38F5062B3}">
      <dgm:prSet/>
      <dgm:spPr/>
      <dgm:t>
        <a:bodyPr/>
        <a:lstStyle/>
        <a:p>
          <a:endParaRPr lang="en-IN"/>
        </a:p>
      </dgm:t>
    </dgm:pt>
    <dgm:pt modelId="{F2B982C5-A9DE-49F5-8AD8-BF57FC2D7689}">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smtClean="0"/>
            <a:t>Background </a:t>
          </a:r>
          <a:endParaRPr lang="en-IN" dirty="0"/>
        </a:p>
      </dgm:t>
    </dgm:pt>
    <dgm:pt modelId="{FE12F272-D528-4ADA-A701-661D1B772A25}" type="parTrans" cxnId="{A8E1FD5F-D993-4B1E-ACF0-939336641491}">
      <dgm:prSet/>
      <dgm:spPr/>
      <dgm:t>
        <a:bodyPr/>
        <a:lstStyle/>
        <a:p>
          <a:endParaRPr lang="en-IN"/>
        </a:p>
      </dgm:t>
    </dgm:pt>
    <dgm:pt modelId="{90CC7EA8-8A2B-4175-B655-0E88E7306430}" type="sibTrans" cxnId="{A8E1FD5F-D993-4B1E-ACF0-939336641491}">
      <dgm:prSet/>
      <dgm:spPr/>
      <dgm:t>
        <a:bodyPr/>
        <a:lstStyle/>
        <a:p>
          <a:endParaRPr lang="en-IN"/>
        </a:p>
      </dgm:t>
    </dgm:pt>
    <dgm:pt modelId="{5808E304-9F0E-4926-A9FB-EC377D359263}">
      <dgm:prSet>
        <dgm:style>
          <a:lnRef idx="1">
            <a:schemeClr val="accent2"/>
          </a:lnRef>
          <a:fillRef idx="2">
            <a:schemeClr val="accent2"/>
          </a:fillRef>
          <a:effectRef idx="1">
            <a:schemeClr val="accent2"/>
          </a:effectRef>
          <a:fontRef idx="minor">
            <a:schemeClr val="dk1"/>
          </a:fontRef>
        </dgm:style>
      </dgm:prSet>
      <dgm:spPr/>
      <dgm:t>
        <a:bodyPr/>
        <a:lstStyle/>
        <a:p>
          <a:pPr rtl="0"/>
          <a:r>
            <a:rPr lang="en-IN" dirty="0" smtClean="0"/>
            <a:t>System design</a:t>
          </a:r>
          <a:endParaRPr lang="en-IN" dirty="0"/>
        </a:p>
      </dgm:t>
    </dgm:pt>
    <dgm:pt modelId="{717C326D-DEE1-43A4-914A-95EF0C762CE8}" type="parTrans" cxnId="{78D0AF40-6102-40CA-833B-7C01560A1DC2}">
      <dgm:prSet/>
      <dgm:spPr/>
      <dgm:t>
        <a:bodyPr/>
        <a:lstStyle/>
        <a:p>
          <a:endParaRPr lang="en-IN"/>
        </a:p>
      </dgm:t>
    </dgm:pt>
    <dgm:pt modelId="{5A99D99C-069A-4CD1-8A06-9E1BA5844D17}" type="sibTrans" cxnId="{78D0AF40-6102-40CA-833B-7C01560A1DC2}">
      <dgm:prSet/>
      <dgm:spPr/>
      <dgm:t>
        <a:bodyPr/>
        <a:lstStyle/>
        <a:p>
          <a:endParaRPr lang="en-IN"/>
        </a:p>
      </dgm:t>
    </dgm:pt>
    <dgm:pt modelId="{1C1401D2-1801-4036-9EB9-3DBA6959B801}">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IN" dirty="0" smtClean="0"/>
            <a:t>Evaluation</a:t>
          </a:r>
          <a:endParaRPr lang="en-IN" dirty="0"/>
        </a:p>
      </dgm:t>
    </dgm:pt>
    <dgm:pt modelId="{AD719DE4-D9A5-4C52-8B66-A2973A9CF364}" type="parTrans" cxnId="{97BA236D-4752-45A4-88FF-64E33BDA995E}">
      <dgm:prSet/>
      <dgm:spPr/>
      <dgm:t>
        <a:bodyPr/>
        <a:lstStyle/>
        <a:p>
          <a:endParaRPr lang="en-IN"/>
        </a:p>
      </dgm:t>
    </dgm:pt>
    <dgm:pt modelId="{4BC9F864-DF96-4DBA-A5C2-01D5D2887AF8}" type="sibTrans" cxnId="{97BA236D-4752-45A4-88FF-64E33BDA995E}">
      <dgm:prSet/>
      <dgm:spPr/>
      <dgm:t>
        <a:bodyPr/>
        <a:lstStyle/>
        <a:p>
          <a:endParaRPr lang="en-IN"/>
        </a:p>
      </dgm:t>
    </dgm:pt>
    <dgm:pt modelId="{21E5FBC7-FD34-4E03-BD77-8AF301F346FB}">
      <dgm:prSet/>
      <dgm:spPr/>
      <dgm:t>
        <a:bodyPr/>
        <a:lstStyle/>
        <a:p>
          <a:pPr rtl="0"/>
          <a:r>
            <a:rPr lang="en-IN" dirty="0" smtClean="0"/>
            <a:t>Discussion</a:t>
          </a:r>
          <a:endParaRPr lang="en-IN" dirty="0"/>
        </a:p>
      </dgm:t>
    </dgm:pt>
    <dgm:pt modelId="{EF0A71C9-0AC2-40CC-BBF6-1339F32116FC}" type="parTrans" cxnId="{EDD676A9-087B-4A4B-827F-5E2014E386D4}">
      <dgm:prSet/>
      <dgm:spPr/>
      <dgm:t>
        <a:bodyPr/>
        <a:lstStyle/>
        <a:p>
          <a:endParaRPr lang="en-IN"/>
        </a:p>
      </dgm:t>
    </dgm:pt>
    <dgm:pt modelId="{6D86AA51-8C07-4BB7-99D7-84353845F086}" type="sibTrans" cxnId="{EDD676A9-087B-4A4B-827F-5E2014E386D4}">
      <dgm:prSet/>
      <dgm:spPr/>
      <dgm:t>
        <a:bodyPr/>
        <a:lstStyle/>
        <a:p>
          <a:endParaRPr lang="en-IN"/>
        </a:p>
      </dgm:t>
    </dgm:pt>
    <dgm:pt modelId="{A0A2C9D3-A9C4-426B-ADA2-AD6C8AC4E3BA}" type="pres">
      <dgm:prSet presAssocID="{D82CCD9C-0F86-4EF0-99F3-1ADE254CFDEF}" presName="linear" presStyleCnt="0">
        <dgm:presLayoutVars>
          <dgm:animLvl val="lvl"/>
          <dgm:resizeHandles val="exact"/>
        </dgm:presLayoutVars>
      </dgm:prSet>
      <dgm:spPr/>
      <dgm:t>
        <a:bodyPr/>
        <a:lstStyle/>
        <a:p>
          <a:endParaRPr lang="en-IN"/>
        </a:p>
      </dgm:t>
    </dgm:pt>
    <dgm:pt modelId="{68543C68-FFCA-4B45-8B0B-3DD356DA021E}" type="pres">
      <dgm:prSet presAssocID="{393D8BFB-8DA3-40AD-BA7D-3A261C405E59}" presName="parentText" presStyleLbl="node1" presStyleIdx="0" presStyleCnt="5">
        <dgm:presLayoutVars>
          <dgm:chMax val="0"/>
          <dgm:bulletEnabled val="1"/>
        </dgm:presLayoutVars>
      </dgm:prSet>
      <dgm:spPr/>
      <dgm:t>
        <a:bodyPr/>
        <a:lstStyle/>
        <a:p>
          <a:endParaRPr lang="en-IN"/>
        </a:p>
      </dgm:t>
    </dgm:pt>
    <dgm:pt modelId="{73EFDD42-8234-401E-960C-7FBF7592A9E0}" type="pres">
      <dgm:prSet presAssocID="{F38A3D9D-7544-406E-A7D4-A406CCBDBC8D}" presName="spacer" presStyleCnt="0"/>
      <dgm:spPr/>
    </dgm:pt>
    <dgm:pt modelId="{E99FEA5B-9ADA-4930-9A2A-538624C5819F}" type="pres">
      <dgm:prSet presAssocID="{F2B982C5-A9DE-49F5-8AD8-BF57FC2D7689}" presName="parentText" presStyleLbl="node1" presStyleIdx="1" presStyleCnt="5">
        <dgm:presLayoutVars>
          <dgm:chMax val="0"/>
          <dgm:bulletEnabled val="1"/>
        </dgm:presLayoutVars>
      </dgm:prSet>
      <dgm:spPr/>
      <dgm:t>
        <a:bodyPr/>
        <a:lstStyle/>
        <a:p>
          <a:endParaRPr lang="en-IN"/>
        </a:p>
      </dgm:t>
    </dgm:pt>
    <dgm:pt modelId="{22F2F33D-5102-4297-9F8A-7B38B2D6302D}" type="pres">
      <dgm:prSet presAssocID="{90CC7EA8-8A2B-4175-B655-0E88E7306430}" presName="spacer" presStyleCnt="0"/>
      <dgm:spPr/>
    </dgm:pt>
    <dgm:pt modelId="{ADCF8972-9AC1-4685-B2EA-D8E248A39BF0}" type="pres">
      <dgm:prSet presAssocID="{5808E304-9F0E-4926-A9FB-EC377D359263}" presName="parentText" presStyleLbl="node1" presStyleIdx="2" presStyleCnt="5">
        <dgm:presLayoutVars>
          <dgm:chMax val="0"/>
          <dgm:bulletEnabled val="1"/>
        </dgm:presLayoutVars>
      </dgm:prSet>
      <dgm:spPr/>
      <dgm:t>
        <a:bodyPr/>
        <a:lstStyle/>
        <a:p>
          <a:endParaRPr lang="en-IN"/>
        </a:p>
      </dgm:t>
    </dgm:pt>
    <dgm:pt modelId="{16438AA2-9886-48BD-AE04-46AE3BC7C1D3}" type="pres">
      <dgm:prSet presAssocID="{5A99D99C-069A-4CD1-8A06-9E1BA5844D17}" presName="spacer" presStyleCnt="0"/>
      <dgm:spPr/>
    </dgm:pt>
    <dgm:pt modelId="{4B3D5976-BD04-4A67-BCDF-F3563CEC1544}" type="pres">
      <dgm:prSet presAssocID="{1C1401D2-1801-4036-9EB9-3DBA6959B801}" presName="parentText" presStyleLbl="node1" presStyleIdx="3" presStyleCnt="5">
        <dgm:presLayoutVars>
          <dgm:chMax val="0"/>
          <dgm:bulletEnabled val="1"/>
        </dgm:presLayoutVars>
      </dgm:prSet>
      <dgm:spPr/>
      <dgm:t>
        <a:bodyPr/>
        <a:lstStyle/>
        <a:p>
          <a:endParaRPr lang="en-IN"/>
        </a:p>
      </dgm:t>
    </dgm:pt>
    <dgm:pt modelId="{1D2856FE-99B8-4B86-87AC-0C56386D2124}" type="pres">
      <dgm:prSet presAssocID="{4BC9F864-DF96-4DBA-A5C2-01D5D2887AF8}" presName="spacer" presStyleCnt="0"/>
      <dgm:spPr/>
    </dgm:pt>
    <dgm:pt modelId="{6946DF7C-F613-47DC-A91F-C97AF0E71611}" type="pres">
      <dgm:prSet presAssocID="{21E5FBC7-FD34-4E03-BD77-8AF301F346FB}" presName="parentText" presStyleLbl="node1" presStyleIdx="4" presStyleCnt="5">
        <dgm:presLayoutVars>
          <dgm:chMax val="0"/>
          <dgm:bulletEnabled val="1"/>
        </dgm:presLayoutVars>
      </dgm:prSet>
      <dgm:spPr/>
      <dgm:t>
        <a:bodyPr/>
        <a:lstStyle/>
        <a:p>
          <a:endParaRPr lang="en-IN"/>
        </a:p>
      </dgm:t>
    </dgm:pt>
  </dgm:ptLst>
  <dgm:cxnLst>
    <dgm:cxn modelId="{EB17585F-4501-4476-B785-66275753CE07}" type="presOf" srcId="{21E5FBC7-FD34-4E03-BD77-8AF301F346FB}" destId="{6946DF7C-F613-47DC-A91F-C97AF0E71611}" srcOrd="0" destOrd="0" presId="urn:microsoft.com/office/officeart/2005/8/layout/vList2"/>
    <dgm:cxn modelId="{3FF63E5F-7A3C-4EDE-9908-5D04D1721BD2}" type="presOf" srcId="{393D8BFB-8DA3-40AD-BA7D-3A261C405E59}" destId="{68543C68-FFCA-4B45-8B0B-3DD356DA021E}" srcOrd="0" destOrd="0" presId="urn:microsoft.com/office/officeart/2005/8/layout/vList2"/>
    <dgm:cxn modelId="{78D0AF40-6102-40CA-833B-7C01560A1DC2}" srcId="{D82CCD9C-0F86-4EF0-99F3-1ADE254CFDEF}" destId="{5808E304-9F0E-4926-A9FB-EC377D359263}" srcOrd="2" destOrd="0" parTransId="{717C326D-DEE1-43A4-914A-95EF0C762CE8}" sibTransId="{5A99D99C-069A-4CD1-8A06-9E1BA5844D17}"/>
    <dgm:cxn modelId="{97BA236D-4752-45A4-88FF-64E33BDA995E}" srcId="{D82CCD9C-0F86-4EF0-99F3-1ADE254CFDEF}" destId="{1C1401D2-1801-4036-9EB9-3DBA6959B801}" srcOrd="3" destOrd="0" parTransId="{AD719DE4-D9A5-4C52-8B66-A2973A9CF364}" sibTransId="{4BC9F864-DF96-4DBA-A5C2-01D5D2887AF8}"/>
    <dgm:cxn modelId="{84321380-273A-4068-A7BB-567D15FD7449}" type="presOf" srcId="{F2B982C5-A9DE-49F5-8AD8-BF57FC2D7689}" destId="{E99FEA5B-9ADA-4930-9A2A-538624C5819F}" srcOrd="0" destOrd="0" presId="urn:microsoft.com/office/officeart/2005/8/layout/vList2"/>
    <dgm:cxn modelId="{EDD676A9-087B-4A4B-827F-5E2014E386D4}" srcId="{D82CCD9C-0F86-4EF0-99F3-1ADE254CFDEF}" destId="{21E5FBC7-FD34-4E03-BD77-8AF301F346FB}" srcOrd="4" destOrd="0" parTransId="{EF0A71C9-0AC2-40CC-BBF6-1339F32116FC}" sibTransId="{6D86AA51-8C07-4BB7-99D7-84353845F086}"/>
    <dgm:cxn modelId="{CB48ECCC-53FA-494F-8FF6-D5F38F5062B3}" srcId="{D82CCD9C-0F86-4EF0-99F3-1ADE254CFDEF}" destId="{393D8BFB-8DA3-40AD-BA7D-3A261C405E59}" srcOrd="0" destOrd="0" parTransId="{9825F38B-56F8-433B-BA09-4D58442D3839}" sibTransId="{F38A3D9D-7544-406E-A7D4-A406CCBDBC8D}"/>
    <dgm:cxn modelId="{A8E1FD5F-D993-4B1E-ACF0-939336641491}" srcId="{D82CCD9C-0F86-4EF0-99F3-1ADE254CFDEF}" destId="{F2B982C5-A9DE-49F5-8AD8-BF57FC2D7689}" srcOrd="1" destOrd="0" parTransId="{FE12F272-D528-4ADA-A701-661D1B772A25}" sibTransId="{90CC7EA8-8A2B-4175-B655-0E88E7306430}"/>
    <dgm:cxn modelId="{9EB51A00-C855-4C3A-9FE2-7494423D36A3}" type="presOf" srcId="{1C1401D2-1801-4036-9EB9-3DBA6959B801}" destId="{4B3D5976-BD04-4A67-BCDF-F3563CEC1544}" srcOrd="0" destOrd="0" presId="urn:microsoft.com/office/officeart/2005/8/layout/vList2"/>
    <dgm:cxn modelId="{36EEEE08-C70F-4512-BC32-143333AE0399}" type="presOf" srcId="{D82CCD9C-0F86-4EF0-99F3-1ADE254CFDEF}" destId="{A0A2C9D3-A9C4-426B-ADA2-AD6C8AC4E3BA}" srcOrd="0" destOrd="0" presId="urn:microsoft.com/office/officeart/2005/8/layout/vList2"/>
    <dgm:cxn modelId="{05149638-989D-48AD-A079-74863C6A9699}" type="presOf" srcId="{5808E304-9F0E-4926-A9FB-EC377D359263}" destId="{ADCF8972-9AC1-4685-B2EA-D8E248A39BF0}" srcOrd="0" destOrd="0" presId="urn:microsoft.com/office/officeart/2005/8/layout/vList2"/>
    <dgm:cxn modelId="{5F00C6CC-D01D-45C7-A808-B6B5C36A1A73}" type="presParOf" srcId="{A0A2C9D3-A9C4-426B-ADA2-AD6C8AC4E3BA}" destId="{68543C68-FFCA-4B45-8B0B-3DD356DA021E}" srcOrd="0" destOrd="0" presId="urn:microsoft.com/office/officeart/2005/8/layout/vList2"/>
    <dgm:cxn modelId="{B3A0AC26-A69E-41A4-A276-E027604B4AA2}" type="presParOf" srcId="{A0A2C9D3-A9C4-426B-ADA2-AD6C8AC4E3BA}" destId="{73EFDD42-8234-401E-960C-7FBF7592A9E0}" srcOrd="1" destOrd="0" presId="urn:microsoft.com/office/officeart/2005/8/layout/vList2"/>
    <dgm:cxn modelId="{33B0A00F-1584-4778-9668-5F2A7537B703}" type="presParOf" srcId="{A0A2C9D3-A9C4-426B-ADA2-AD6C8AC4E3BA}" destId="{E99FEA5B-9ADA-4930-9A2A-538624C5819F}" srcOrd="2" destOrd="0" presId="urn:microsoft.com/office/officeart/2005/8/layout/vList2"/>
    <dgm:cxn modelId="{A01BBAB8-7D1A-4069-A678-BA7782CE7E3C}" type="presParOf" srcId="{A0A2C9D3-A9C4-426B-ADA2-AD6C8AC4E3BA}" destId="{22F2F33D-5102-4297-9F8A-7B38B2D6302D}" srcOrd="3" destOrd="0" presId="urn:microsoft.com/office/officeart/2005/8/layout/vList2"/>
    <dgm:cxn modelId="{AA88780F-F25E-49AF-A8FB-FF16D90CF214}" type="presParOf" srcId="{A0A2C9D3-A9C4-426B-ADA2-AD6C8AC4E3BA}" destId="{ADCF8972-9AC1-4685-B2EA-D8E248A39BF0}" srcOrd="4" destOrd="0" presId="urn:microsoft.com/office/officeart/2005/8/layout/vList2"/>
    <dgm:cxn modelId="{5304418C-5A0C-4A65-ACEB-96D2718B2987}" type="presParOf" srcId="{A0A2C9D3-A9C4-426B-ADA2-AD6C8AC4E3BA}" destId="{16438AA2-9886-48BD-AE04-46AE3BC7C1D3}" srcOrd="5" destOrd="0" presId="urn:microsoft.com/office/officeart/2005/8/layout/vList2"/>
    <dgm:cxn modelId="{AC07427C-CC00-45F6-BBDE-627DFCD762E5}" type="presParOf" srcId="{A0A2C9D3-A9C4-426B-ADA2-AD6C8AC4E3BA}" destId="{4B3D5976-BD04-4A67-BCDF-F3563CEC1544}" srcOrd="6" destOrd="0" presId="urn:microsoft.com/office/officeart/2005/8/layout/vList2"/>
    <dgm:cxn modelId="{D7929417-C8FD-48E6-8663-EEBDA4BDEADA}" type="presParOf" srcId="{A0A2C9D3-A9C4-426B-ADA2-AD6C8AC4E3BA}" destId="{1D2856FE-99B8-4B86-87AC-0C56386D2124}" srcOrd="7" destOrd="0" presId="urn:microsoft.com/office/officeart/2005/8/layout/vList2"/>
    <dgm:cxn modelId="{972CEF6D-3A3C-4D89-917E-0F7124FB637A}" type="presParOf" srcId="{A0A2C9D3-A9C4-426B-ADA2-AD6C8AC4E3BA}" destId="{6946DF7C-F613-47DC-A91F-C97AF0E7161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3C68-FFCA-4B45-8B0B-3DD356DA021E}">
      <dsp:nvSpPr>
        <dsp:cNvPr id="0" name=""/>
        <dsp:cNvSpPr/>
      </dsp:nvSpPr>
      <dsp:spPr>
        <a:xfrm>
          <a:off x="0" y="15299"/>
          <a:ext cx="10363200" cy="702000"/>
        </a:xfrm>
        <a:prstGeom prst="roundRect">
          <a:avLst/>
        </a:prstGeom>
        <a:solidFill>
          <a:schemeClr val="accent2"/>
        </a:solidFill>
        <a:ln w="12700" cap="flat" cmpd="sng" algn="ctr">
          <a:solidFill>
            <a:schemeClr val="accent2">
              <a:shade val="50000"/>
            </a:schemeClr>
          </a:solidFill>
          <a:prstDash val="solid"/>
          <a:miter lim="800000"/>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Motivation</a:t>
          </a:r>
          <a:endParaRPr lang="en-IN" sz="3000" kern="1200" dirty="0"/>
        </a:p>
      </dsp:txBody>
      <dsp:txXfrm>
        <a:off x="34269" y="49568"/>
        <a:ext cx="10294662" cy="633462"/>
      </dsp:txXfrm>
    </dsp:sp>
    <dsp:sp modelId="{E99FEA5B-9ADA-4930-9A2A-538624C5819F}">
      <dsp:nvSpPr>
        <dsp:cNvPr id="0" name=""/>
        <dsp:cNvSpPr/>
      </dsp:nvSpPr>
      <dsp:spPr>
        <a:xfrm>
          <a:off x="0" y="803699"/>
          <a:ext cx="10363200" cy="702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Background </a:t>
          </a:r>
          <a:endParaRPr lang="en-IN" sz="3000" kern="1200" dirty="0"/>
        </a:p>
      </dsp:txBody>
      <dsp:txXfrm>
        <a:off x="34269" y="837968"/>
        <a:ext cx="10294662" cy="633462"/>
      </dsp:txXfrm>
    </dsp:sp>
    <dsp:sp modelId="{ADCF8972-9AC1-4685-B2EA-D8E248A39BF0}">
      <dsp:nvSpPr>
        <dsp:cNvPr id="0" name=""/>
        <dsp:cNvSpPr/>
      </dsp:nvSpPr>
      <dsp:spPr>
        <a:xfrm>
          <a:off x="0" y="1592099"/>
          <a:ext cx="10363200" cy="702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System design</a:t>
          </a:r>
          <a:endParaRPr lang="en-IN" sz="3000" kern="1200" dirty="0"/>
        </a:p>
      </dsp:txBody>
      <dsp:txXfrm>
        <a:off x="34269" y="1626368"/>
        <a:ext cx="10294662" cy="633462"/>
      </dsp:txXfrm>
    </dsp:sp>
    <dsp:sp modelId="{4B3D5976-BD04-4A67-BCDF-F3563CEC1544}">
      <dsp:nvSpPr>
        <dsp:cNvPr id="0" name=""/>
        <dsp:cNvSpPr/>
      </dsp:nvSpPr>
      <dsp:spPr>
        <a:xfrm>
          <a:off x="0" y="2380500"/>
          <a:ext cx="10363200" cy="702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Evaluation</a:t>
          </a:r>
          <a:endParaRPr lang="en-IN" sz="3000" kern="1200" dirty="0"/>
        </a:p>
      </dsp:txBody>
      <dsp:txXfrm>
        <a:off x="34269" y="2414769"/>
        <a:ext cx="10294662" cy="633462"/>
      </dsp:txXfrm>
    </dsp:sp>
    <dsp:sp modelId="{6946DF7C-F613-47DC-A91F-C97AF0E71611}">
      <dsp:nvSpPr>
        <dsp:cNvPr id="0" name=""/>
        <dsp:cNvSpPr/>
      </dsp:nvSpPr>
      <dsp:spPr>
        <a:xfrm>
          <a:off x="0" y="3168900"/>
          <a:ext cx="10363200" cy="702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Discussion</a:t>
          </a:r>
          <a:endParaRPr lang="en-IN" sz="3000" kern="1200" dirty="0"/>
        </a:p>
      </dsp:txBody>
      <dsp:txXfrm>
        <a:off x="34269" y="3203169"/>
        <a:ext cx="10294662" cy="6334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3C68-FFCA-4B45-8B0B-3DD356DA021E}">
      <dsp:nvSpPr>
        <dsp:cNvPr id="0" name=""/>
        <dsp:cNvSpPr/>
      </dsp:nvSpPr>
      <dsp:spPr>
        <a:xfrm>
          <a:off x="0" y="15299"/>
          <a:ext cx="10363200" cy="7020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Motivation</a:t>
          </a:r>
          <a:endParaRPr lang="en-IN" sz="3000" kern="1200" dirty="0"/>
        </a:p>
      </dsp:txBody>
      <dsp:txXfrm>
        <a:off x="34269" y="49568"/>
        <a:ext cx="10294662" cy="633462"/>
      </dsp:txXfrm>
    </dsp:sp>
    <dsp:sp modelId="{E99FEA5B-9ADA-4930-9A2A-538624C5819F}">
      <dsp:nvSpPr>
        <dsp:cNvPr id="0" name=""/>
        <dsp:cNvSpPr/>
      </dsp:nvSpPr>
      <dsp:spPr>
        <a:xfrm>
          <a:off x="0" y="803699"/>
          <a:ext cx="10363200" cy="7020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Background </a:t>
          </a:r>
          <a:endParaRPr lang="en-IN" sz="3000" kern="1200" dirty="0"/>
        </a:p>
      </dsp:txBody>
      <dsp:txXfrm>
        <a:off x="34269" y="837968"/>
        <a:ext cx="10294662" cy="633462"/>
      </dsp:txXfrm>
    </dsp:sp>
    <dsp:sp modelId="{ADCF8972-9AC1-4685-B2EA-D8E248A39BF0}">
      <dsp:nvSpPr>
        <dsp:cNvPr id="0" name=""/>
        <dsp:cNvSpPr/>
      </dsp:nvSpPr>
      <dsp:spPr>
        <a:xfrm>
          <a:off x="0" y="1592099"/>
          <a:ext cx="10363200" cy="7020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System design</a:t>
          </a:r>
          <a:endParaRPr lang="en-IN" sz="3000" kern="1200" dirty="0"/>
        </a:p>
      </dsp:txBody>
      <dsp:txXfrm>
        <a:off x="34269" y="1626368"/>
        <a:ext cx="10294662" cy="633462"/>
      </dsp:txXfrm>
    </dsp:sp>
    <dsp:sp modelId="{4B3D5976-BD04-4A67-BCDF-F3563CEC1544}">
      <dsp:nvSpPr>
        <dsp:cNvPr id="0" name=""/>
        <dsp:cNvSpPr/>
      </dsp:nvSpPr>
      <dsp:spPr>
        <a:xfrm>
          <a:off x="0" y="2380500"/>
          <a:ext cx="10363200" cy="7020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Evaluation</a:t>
          </a:r>
          <a:endParaRPr lang="en-IN" sz="3000" kern="1200" dirty="0"/>
        </a:p>
      </dsp:txBody>
      <dsp:txXfrm>
        <a:off x="34269" y="2414769"/>
        <a:ext cx="10294662" cy="633462"/>
      </dsp:txXfrm>
    </dsp:sp>
    <dsp:sp modelId="{6946DF7C-F613-47DC-A91F-C97AF0E71611}">
      <dsp:nvSpPr>
        <dsp:cNvPr id="0" name=""/>
        <dsp:cNvSpPr/>
      </dsp:nvSpPr>
      <dsp:spPr>
        <a:xfrm>
          <a:off x="0" y="3168900"/>
          <a:ext cx="10363200" cy="702000"/>
        </a:xfrm>
        <a:prstGeom prst="roundRect">
          <a:avLst/>
        </a:prstGeom>
        <a:solidFill>
          <a:schemeClr val="accent2"/>
        </a:solidFill>
        <a:ln w="12700" cap="flat" cmpd="sng" algn="ctr">
          <a:solidFill>
            <a:schemeClr val="accent2">
              <a:shade val="50000"/>
            </a:schemeClr>
          </a:solidFill>
          <a:prstDash val="solid"/>
          <a:miter lim="800000"/>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Discussion</a:t>
          </a:r>
          <a:endParaRPr lang="en-IN" sz="3000" kern="1200" dirty="0"/>
        </a:p>
      </dsp:txBody>
      <dsp:txXfrm>
        <a:off x="34269" y="3203169"/>
        <a:ext cx="10294662" cy="6334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CA664-544C-4E79-91CF-3694753AFA7F}">
      <dsp:nvSpPr>
        <dsp:cNvPr id="0" name=""/>
        <dsp:cNvSpPr/>
      </dsp:nvSpPr>
      <dsp:spPr>
        <a:xfrm>
          <a:off x="4174628" y="708"/>
          <a:ext cx="2013942" cy="10069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N" sz="2300" kern="1200" dirty="0" smtClean="0"/>
            <a:t>Web Server</a:t>
          </a:r>
          <a:endParaRPr lang="en-IN" sz="2300" kern="1200" dirty="0"/>
        </a:p>
      </dsp:txBody>
      <dsp:txXfrm>
        <a:off x="4204121" y="30201"/>
        <a:ext cx="1954956" cy="947985"/>
      </dsp:txXfrm>
    </dsp:sp>
    <dsp:sp modelId="{41FC3AB7-65E8-4495-8A87-1EC53EEC4E99}">
      <dsp:nvSpPr>
        <dsp:cNvPr id="0" name=""/>
        <dsp:cNvSpPr/>
      </dsp:nvSpPr>
      <dsp:spPr>
        <a:xfrm rot="10800668">
          <a:off x="2783560" y="327620"/>
          <a:ext cx="1150097" cy="352439"/>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10800000">
        <a:off x="2889292" y="398108"/>
        <a:ext cx="938633" cy="211463"/>
      </dsp:txXfrm>
    </dsp:sp>
    <dsp:sp modelId="{BB42D5A1-B380-436D-A676-0A713EFA5631}">
      <dsp:nvSpPr>
        <dsp:cNvPr id="0" name=""/>
        <dsp:cNvSpPr/>
      </dsp:nvSpPr>
      <dsp:spPr>
        <a:xfrm>
          <a:off x="528647" y="0"/>
          <a:ext cx="2013942" cy="10069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N" sz="2300" kern="1200" dirty="0" smtClean="0"/>
            <a:t>Browser</a:t>
          </a:r>
          <a:endParaRPr lang="en-IN" sz="2300" kern="1200" dirty="0"/>
        </a:p>
      </dsp:txBody>
      <dsp:txXfrm>
        <a:off x="558140" y="29493"/>
        <a:ext cx="1954956" cy="947985"/>
      </dsp:txXfrm>
    </dsp:sp>
    <dsp:sp modelId="{FAD7DDDA-525F-4925-B048-59DFAC1FA3B3}">
      <dsp:nvSpPr>
        <dsp:cNvPr id="0" name=""/>
        <dsp:cNvSpPr/>
      </dsp:nvSpPr>
      <dsp:spPr>
        <a:xfrm rot="2010010">
          <a:off x="1183588" y="2940450"/>
          <a:ext cx="29833" cy="36001"/>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IN" sz="500" kern="1200"/>
        </a:p>
      </dsp:txBody>
      <dsp:txXfrm>
        <a:off x="1192538" y="2947650"/>
        <a:ext cx="11933" cy="21601"/>
      </dsp:txXfrm>
    </dsp:sp>
    <dsp:sp modelId="{75316468-A57D-4CA2-8248-8B8F045BF14F}">
      <dsp:nvSpPr>
        <dsp:cNvPr id="0" name=""/>
        <dsp:cNvSpPr/>
      </dsp:nvSpPr>
      <dsp:spPr>
        <a:xfrm>
          <a:off x="4222652" y="2445024"/>
          <a:ext cx="2013942" cy="1006971"/>
        </a:xfrm>
        <a:prstGeom prst="flowChartMagneticDisk">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N" sz="2300" kern="1200" dirty="0" smtClean="0"/>
            <a:t>MySQL / DB2</a:t>
          </a:r>
          <a:endParaRPr lang="en-IN" sz="2300" kern="1200" dirty="0"/>
        </a:p>
      </dsp:txBody>
      <dsp:txXfrm>
        <a:off x="4222652" y="2780681"/>
        <a:ext cx="2013942" cy="503486"/>
      </dsp:txXfrm>
    </dsp:sp>
    <dsp:sp modelId="{5FE5F942-5571-41DE-B105-44BA513B4A43}">
      <dsp:nvSpPr>
        <dsp:cNvPr id="0" name=""/>
        <dsp:cNvSpPr/>
      </dsp:nvSpPr>
      <dsp:spPr>
        <a:xfrm rot="16132468">
          <a:off x="4630562" y="1550132"/>
          <a:ext cx="1150097" cy="352439"/>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10800000">
        <a:off x="4736294" y="1620620"/>
        <a:ext cx="938633" cy="2114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5F664-7113-4F03-B8FD-D444AB11001A}">
      <dsp:nvSpPr>
        <dsp:cNvPr id="0" name=""/>
        <dsp:cNvSpPr/>
      </dsp:nvSpPr>
      <dsp:spPr>
        <a:xfrm>
          <a:off x="1726297" y="424540"/>
          <a:ext cx="1718071" cy="86305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IN" sz="1900" kern="1200" dirty="0" smtClean="0"/>
            <a:t>Browser</a:t>
          </a:r>
          <a:endParaRPr lang="en-IN" sz="1900" kern="1200" dirty="0"/>
        </a:p>
      </dsp:txBody>
      <dsp:txXfrm>
        <a:off x="1751575" y="449818"/>
        <a:ext cx="1667515" cy="812496"/>
      </dsp:txXfrm>
    </dsp:sp>
    <dsp:sp modelId="{95B35776-5BC3-4E52-B55C-56D55EF0AD0A}">
      <dsp:nvSpPr>
        <dsp:cNvPr id="0" name=""/>
        <dsp:cNvSpPr/>
      </dsp:nvSpPr>
      <dsp:spPr>
        <a:xfrm rot="1617">
          <a:off x="3853305" y="690544"/>
          <a:ext cx="1541544" cy="332961"/>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N" sz="1500" kern="1200"/>
        </a:p>
      </dsp:txBody>
      <dsp:txXfrm>
        <a:off x="3953193" y="757136"/>
        <a:ext cx="1341768" cy="199777"/>
      </dsp:txXfrm>
    </dsp:sp>
    <dsp:sp modelId="{01528B89-AD54-481E-AA4D-3F95F802223E}">
      <dsp:nvSpPr>
        <dsp:cNvPr id="0" name=""/>
        <dsp:cNvSpPr/>
      </dsp:nvSpPr>
      <dsp:spPr>
        <a:xfrm>
          <a:off x="5803786" y="439043"/>
          <a:ext cx="1351296" cy="8377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smtClean="0"/>
            <a:t>Web Server</a:t>
          </a:r>
          <a:endParaRPr lang="en-IN" sz="1800" kern="1200" dirty="0"/>
        </a:p>
      </dsp:txBody>
      <dsp:txXfrm>
        <a:off x="5828322" y="463579"/>
        <a:ext cx="1302224" cy="788636"/>
      </dsp:txXfrm>
    </dsp:sp>
    <dsp:sp modelId="{F91BFF7D-03FA-4390-8BF2-018E034A57F4}">
      <dsp:nvSpPr>
        <dsp:cNvPr id="0" name=""/>
        <dsp:cNvSpPr/>
      </dsp:nvSpPr>
      <dsp:spPr>
        <a:xfrm rot="5428264">
          <a:off x="6104283" y="1545638"/>
          <a:ext cx="735852" cy="382012"/>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N" sz="1500" kern="1200"/>
        </a:p>
      </dsp:txBody>
      <dsp:txXfrm rot="10800000">
        <a:off x="6218887" y="1622040"/>
        <a:ext cx="506644" cy="229208"/>
      </dsp:txXfrm>
    </dsp:sp>
    <dsp:sp modelId="{E0632711-407A-4B04-A5A0-EEF465EA7135}">
      <dsp:nvSpPr>
        <dsp:cNvPr id="0" name=""/>
        <dsp:cNvSpPr/>
      </dsp:nvSpPr>
      <dsp:spPr>
        <a:xfrm>
          <a:off x="5685445" y="2196536"/>
          <a:ext cx="1558303" cy="93197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err="1" smtClean="0"/>
            <a:t>memcached</a:t>
          </a:r>
          <a:endParaRPr lang="en-IN" sz="1800" kern="1200" dirty="0"/>
        </a:p>
      </dsp:txBody>
      <dsp:txXfrm>
        <a:off x="5712742" y="2223833"/>
        <a:ext cx="1503709" cy="877384"/>
      </dsp:txXfrm>
    </dsp:sp>
    <dsp:sp modelId="{968C2ACE-27F6-4716-B845-BB793D897FE6}">
      <dsp:nvSpPr>
        <dsp:cNvPr id="0" name=""/>
        <dsp:cNvSpPr/>
      </dsp:nvSpPr>
      <dsp:spPr>
        <a:xfrm rot="5445960">
          <a:off x="6083934" y="3388684"/>
          <a:ext cx="735852" cy="382012"/>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N" sz="1500" kern="1200"/>
        </a:p>
      </dsp:txBody>
      <dsp:txXfrm rot="10800000">
        <a:off x="6198538" y="3465086"/>
        <a:ext cx="506644" cy="229208"/>
      </dsp:txXfrm>
    </dsp:sp>
    <dsp:sp modelId="{061313AF-529A-4C89-9259-29440B8CE01A}">
      <dsp:nvSpPr>
        <dsp:cNvPr id="0" name=""/>
        <dsp:cNvSpPr/>
      </dsp:nvSpPr>
      <dsp:spPr>
        <a:xfrm>
          <a:off x="5540513" y="4101820"/>
          <a:ext cx="1797814" cy="887523"/>
        </a:xfrm>
        <a:prstGeom prst="flowChartMagneticDisk">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smtClean="0"/>
            <a:t>MySQL / DB2</a:t>
          </a:r>
          <a:endParaRPr lang="en-IN" sz="1800" kern="1200" dirty="0"/>
        </a:p>
      </dsp:txBody>
      <dsp:txXfrm>
        <a:off x="5540513" y="4397661"/>
        <a:ext cx="1797814" cy="443762"/>
      </dsp:txXfrm>
    </dsp:sp>
    <dsp:sp modelId="{5827399B-B6C8-4183-9C2F-D02522F2BA56}">
      <dsp:nvSpPr>
        <dsp:cNvPr id="0" name=""/>
        <dsp:cNvSpPr/>
      </dsp:nvSpPr>
      <dsp:spPr>
        <a:xfrm rot="13425014">
          <a:off x="4486376" y="2675153"/>
          <a:ext cx="39220" cy="39106"/>
        </a:xfrm>
        <a:prstGeom prst="lef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4498108" y="2682974"/>
        <a:ext cx="15756" cy="23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3C68-FFCA-4B45-8B0B-3DD356DA021E}">
      <dsp:nvSpPr>
        <dsp:cNvPr id="0" name=""/>
        <dsp:cNvSpPr/>
      </dsp:nvSpPr>
      <dsp:spPr>
        <a:xfrm>
          <a:off x="0" y="15299"/>
          <a:ext cx="10363200" cy="7020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Motivation</a:t>
          </a:r>
          <a:endParaRPr lang="en-IN" sz="3000" kern="1200" dirty="0"/>
        </a:p>
      </dsp:txBody>
      <dsp:txXfrm>
        <a:off x="34269" y="49568"/>
        <a:ext cx="10294662" cy="633462"/>
      </dsp:txXfrm>
    </dsp:sp>
    <dsp:sp modelId="{E99FEA5B-9ADA-4930-9A2A-538624C5819F}">
      <dsp:nvSpPr>
        <dsp:cNvPr id="0" name=""/>
        <dsp:cNvSpPr/>
      </dsp:nvSpPr>
      <dsp:spPr>
        <a:xfrm>
          <a:off x="0" y="803699"/>
          <a:ext cx="10363200" cy="702000"/>
        </a:xfrm>
        <a:prstGeom prst="roundRect">
          <a:avLst/>
        </a:prstGeom>
        <a:solidFill>
          <a:schemeClr val="accent2"/>
        </a:solidFill>
        <a:ln w="12700" cap="flat" cmpd="sng" algn="ctr">
          <a:solidFill>
            <a:schemeClr val="accent2">
              <a:shade val="50000"/>
            </a:schemeClr>
          </a:solidFill>
          <a:prstDash val="solid"/>
          <a:miter lim="800000"/>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Background </a:t>
          </a:r>
          <a:endParaRPr lang="en-IN" sz="3000" kern="1200" dirty="0"/>
        </a:p>
      </dsp:txBody>
      <dsp:txXfrm>
        <a:off x="34269" y="837968"/>
        <a:ext cx="10294662" cy="633462"/>
      </dsp:txXfrm>
    </dsp:sp>
    <dsp:sp modelId="{ADCF8972-9AC1-4685-B2EA-D8E248A39BF0}">
      <dsp:nvSpPr>
        <dsp:cNvPr id="0" name=""/>
        <dsp:cNvSpPr/>
      </dsp:nvSpPr>
      <dsp:spPr>
        <a:xfrm>
          <a:off x="0" y="1592099"/>
          <a:ext cx="10363200" cy="702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System design</a:t>
          </a:r>
          <a:endParaRPr lang="en-IN" sz="3000" kern="1200" dirty="0"/>
        </a:p>
      </dsp:txBody>
      <dsp:txXfrm>
        <a:off x="34269" y="1626368"/>
        <a:ext cx="10294662" cy="633462"/>
      </dsp:txXfrm>
    </dsp:sp>
    <dsp:sp modelId="{4B3D5976-BD04-4A67-BCDF-F3563CEC1544}">
      <dsp:nvSpPr>
        <dsp:cNvPr id="0" name=""/>
        <dsp:cNvSpPr/>
      </dsp:nvSpPr>
      <dsp:spPr>
        <a:xfrm>
          <a:off x="0" y="2380500"/>
          <a:ext cx="10363200" cy="702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Evaluation</a:t>
          </a:r>
          <a:endParaRPr lang="en-IN" sz="3000" kern="1200" dirty="0"/>
        </a:p>
      </dsp:txBody>
      <dsp:txXfrm>
        <a:off x="34269" y="2414769"/>
        <a:ext cx="10294662" cy="633462"/>
      </dsp:txXfrm>
    </dsp:sp>
    <dsp:sp modelId="{6946DF7C-F613-47DC-A91F-C97AF0E71611}">
      <dsp:nvSpPr>
        <dsp:cNvPr id="0" name=""/>
        <dsp:cNvSpPr/>
      </dsp:nvSpPr>
      <dsp:spPr>
        <a:xfrm>
          <a:off x="0" y="3168900"/>
          <a:ext cx="10363200" cy="702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Discussion</a:t>
          </a:r>
          <a:endParaRPr lang="en-IN" sz="3000" kern="1200" dirty="0"/>
        </a:p>
      </dsp:txBody>
      <dsp:txXfrm>
        <a:off x="34269" y="3203169"/>
        <a:ext cx="10294662" cy="633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D7A7F-E28B-4359-B2A7-7A378636EA89}">
      <dsp:nvSpPr>
        <dsp:cNvPr id="0" name=""/>
        <dsp:cNvSpPr/>
      </dsp:nvSpPr>
      <dsp:spPr>
        <a:xfrm>
          <a:off x="1003420" y="124620"/>
          <a:ext cx="812095" cy="5278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kern="1200" dirty="0" smtClean="0"/>
            <a:t> </a:t>
          </a:r>
          <a:endParaRPr lang="en-IN" sz="2200" kern="1200" dirty="0"/>
        </a:p>
      </dsp:txBody>
      <dsp:txXfrm>
        <a:off x="1029188" y="150388"/>
        <a:ext cx="760559" cy="476326"/>
      </dsp:txXfrm>
    </dsp:sp>
    <dsp:sp modelId="{72356CD2-CB41-40E6-82FA-E3813D951AEA}">
      <dsp:nvSpPr>
        <dsp:cNvPr id="0" name=""/>
        <dsp:cNvSpPr/>
      </dsp:nvSpPr>
      <dsp:spPr>
        <a:xfrm>
          <a:off x="355223" y="388551"/>
          <a:ext cx="2108489" cy="2108489"/>
        </a:xfrm>
        <a:custGeom>
          <a:avLst/>
          <a:gdLst/>
          <a:ahLst/>
          <a:cxnLst/>
          <a:rect l="0" t="0" r="0" b="0"/>
          <a:pathLst>
            <a:path>
              <a:moveTo>
                <a:pt x="1465866" y="83678"/>
              </a:moveTo>
              <a:arcTo wR="1054244" hR="1054244" stAng="17578923" swAng="196063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C2ECB1B-340D-4796-9E39-09A0006E4938}">
      <dsp:nvSpPr>
        <dsp:cNvPr id="0" name=""/>
        <dsp:cNvSpPr/>
      </dsp:nvSpPr>
      <dsp:spPr>
        <a:xfrm>
          <a:off x="2006066" y="853085"/>
          <a:ext cx="812095" cy="5278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kern="1200" dirty="0" smtClean="0"/>
            <a:t> </a:t>
          </a:r>
          <a:endParaRPr lang="en-IN" sz="2200" kern="1200" dirty="0"/>
        </a:p>
      </dsp:txBody>
      <dsp:txXfrm>
        <a:off x="2031834" y="878853"/>
        <a:ext cx="760559" cy="476326"/>
      </dsp:txXfrm>
    </dsp:sp>
    <dsp:sp modelId="{5193C351-9E18-4549-B26B-6C531644F0F0}">
      <dsp:nvSpPr>
        <dsp:cNvPr id="0" name=""/>
        <dsp:cNvSpPr/>
      </dsp:nvSpPr>
      <dsp:spPr>
        <a:xfrm>
          <a:off x="355223" y="388551"/>
          <a:ext cx="2108489" cy="2108489"/>
        </a:xfrm>
        <a:custGeom>
          <a:avLst/>
          <a:gdLst/>
          <a:ahLst/>
          <a:cxnLst/>
          <a:rect l="0" t="0" r="0" b="0"/>
          <a:pathLst>
            <a:path>
              <a:moveTo>
                <a:pt x="2107047" y="999133"/>
              </a:moveTo>
              <a:arcTo wR="1054244" hR="1054244" stAng="21420207" swAng="219560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94E65B-1431-4357-A8C3-B306300E9B7C}">
      <dsp:nvSpPr>
        <dsp:cNvPr id="0" name=""/>
        <dsp:cNvSpPr/>
      </dsp:nvSpPr>
      <dsp:spPr>
        <a:xfrm>
          <a:off x="1623089" y="2031766"/>
          <a:ext cx="812095" cy="5278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kern="1200" dirty="0" smtClean="0"/>
            <a:t> </a:t>
          </a:r>
          <a:endParaRPr lang="en-IN" sz="2200" kern="1200" dirty="0"/>
        </a:p>
      </dsp:txBody>
      <dsp:txXfrm>
        <a:off x="1648857" y="2057534"/>
        <a:ext cx="760559" cy="476326"/>
      </dsp:txXfrm>
    </dsp:sp>
    <dsp:sp modelId="{D06CF8D2-E8E9-4EE7-8B5A-9FA3D8B3C1F4}">
      <dsp:nvSpPr>
        <dsp:cNvPr id="0" name=""/>
        <dsp:cNvSpPr/>
      </dsp:nvSpPr>
      <dsp:spPr>
        <a:xfrm>
          <a:off x="355223" y="388551"/>
          <a:ext cx="2108489" cy="2108489"/>
        </a:xfrm>
        <a:custGeom>
          <a:avLst/>
          <a:gdLst/>
          <a:ahLst/>
          <a:cxnLst/>
          <a:rect l="0" t="0" r="0" b="0"/>
          <a:pathLst>
            <a:path>
              <a:moveTo>
                <a:pt x="1263680" y="2087476"/>
              </a:moveTo>
              <a:arcTo wR="1054244" hR="1054244" stAng="4712484" swAng="137503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33AAFA-7ABD-4848-8594-F3FA80F4317D}">
      <dsp:nvSpPr>
        <dsp:cNvPr id="0" name=""/>
        <dsp:cNvSpPr/>
      </dsp:nvSpPr>
      <dsp:spPr>
        <a:xfrm>
          <a:off x="383750" y="2031766"/>
          <a:ext cx="812095" cy="5278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kern="1200" dirty="0" smtClean="0"/>
            <a:t> </a:t>
          </a:r>
          <a:endParaRPr lang="en-IN" sz="2200" kern="1200" dirty="0"/>
        </a:p>
      </dsp:txBody>
      <dsp:txXfrm>
        <a:off x="409518" y="2057534"/>
        <a:ext cx="760559" cy="476326"/>
      </dsp:txXfrm>
    </dsp:sp>
    <dsp:sp modelId="{FFD54337-4F84-414E-87BA-03F6A0925DBA}">
      <dsp:nvSpPr>
        <dsp:cNvPr id="0" name=""/>
        <dsp:cNvSpPr/>
      </dsp:nvSpPr>
      <dsp:spPr>
        <a:xfrm>
          <a:off x="355223" y="388551"/>
          <a:ext cx="2108489" cy="2108489"/>
        </a:xfrm>
        <a:custGeom>
          <a:avLst/>
          <a:gdLst/>
          <a:ahLst/>
          <a:cxnLst/>
          <a:rect l="0" t="0" r="0" b="0"/>
          <a:pathLst>
            <a:path>
              <a:moveTo>
                <a:pt x="176110" y="1637606"/>
              </a:moveTo>
              <a:arcTo wR="1054244" hR="1054244" stAng="8784186" swAng="219560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2F6F7C-78F6-4AB1-85AE-7BA3BFB33984}">
      <dsp:nvSpPr>
        <dsp:cNvPr id="0" name=""/>
        <dsp:cNvSpPr/>
      </dsp:nvSpPr>
      <dsp:spPr>
        <a:xfrm>
          <a:off x="773" y="853085"/>
          <a:ext cx="812095" cy="5278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kern="1200" dirty="0" smtClean="0"/>
            <a:t> </a:t>
          </a:r>
          <a:endParaRPr lang="en-IN" sz="2200" kern="1200" dirty="0"/>
        </a:p>
      </dsp:txBody>
      <dsp:txXfrm>
        <a:off x="26541" y="878853"/>
        <a:ext cx="760559" cy="476326"/>
      </dsp:txXfrm>
    </dsp:sp>
    <dsp:sp modelId="{C1CFC9C7-0F78-45B5-8D17-81CAB6F97E73}">
      <dsp:nvSpPr>
        <dsp:cNvPr id="0" name=""/>
        <dsp:cNvSpPr/>
      </dsp:nvSpPr>
      <dsp:spPr>
        <a:xfrm>
          <a:off x="355223" y="388551"/>
          <a:ext cx="2108489" cy="2108489"/>
        </a:xfrm>
        <a:custGeom>
          <a:avLst/>
          <a:gdLst/>
          <a:ahLst/>
          <a:cxnLst/>
          <a:rect l="0" t="0" r="0" b="0"/>
          <a:pathLst>
            <a:path>
              <a:moveTo>
                <a:pt x="183757" y="459530"/>
              </a:moveTo>
              <a:arcTo wR="1054244" hR="1054244" stAng="12860446" swAng="196063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CE22C-2041-42AD-B40A-807C54415C8D}">
      <dsp:nvSpPr>
        <dsp:cNvPr id="0" name=""/>
        <dsp:cNvSpPr/>
      </dsp:nvSpPr>
      <dsp:spPr>
        <a:xfrm>
          <a:off x="0" y="28726"/>
          <a:ext cx="4049485" cy="37416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IN" sz="3900" kern="1200" dirty="0" smtClean="0"/>
            <a:t>Two factors influence load on each server in the </a:t>
          </a:r>
          <a:r>
            <a:rPr lang="en-IN" sz="3900" kern="1200" dirty="0" err="1" smtClean="0"/>
            <a:t>memcached</a:t>
          </a:r>
          <a:r>
            <a:rPr lang="en-IN" sz="3900" kern="1200" dirty="0" smtClean="0"/>
            <a:t> server pool: </a:t>
          </a:r>
          <a:endParaRPr lang="en-IN" sz="3900" kern="1200" dirty="0"/>
        </a:p>
      </dsp:txBody>
      <dsp:txXfrm>
        <a:off x="182653" y="211379"/>
        <a:ext cx="3684179" cy="3376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80065-C0D3-4117-86B6-0FB94770B10C}">
      <dsp:nvSpPr>
        <dsp:cNvPr id="0" name=""/>
        <dsp:cNvSpPr/>
      </dsp:nvSpPr>
      <dsp:spPr>
        <a:xfrm>
          <a:off x="0" y="20121"/>
          <a:ext cx="6531428" cy="2066142"/>
        </a:xfrm>
        <a:prstGeom prst="rightArrow">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0B5D03E-BE22-4372-90FA-A49142224467}">
      <dsp:nvSpPr>
        <dsp:cNvPr id="0" name=""/>
        <dsp:cNvSpPr/>
      </dsp:nvSpPr>
      <dsp:spPr>
        <a:xfrm>
          <a:off x="525830" y="536657"/>
          <a:ext cx="5479000" cy="1033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rtl="0">
            <a:lnSpc>
              <a:spcPct val="90000"/>
            </a:lnSpc>
            <a:spcBef>
              <a:spcPct val="0"/>
            </a:spcBef>
            <a:spcAft>
              <a:spcPct val="35000"/>
            </a:spcAft>
          </a:pPr>
          <a:r>
            <a:rPr lang="en-IN" sz="2200" b="1" kern="1200" dirty="0" smtClean="0"/>
            <a:t>1) The number of keys mapped to that           server</a:t>
          </a:r>
          <a:endParaRPr lang="en-IN" sz="2200" b="1" kern="1200" dirty="0"/>
        </a:p>
      </dsp:txBody>
      <dsp:txXfrm>
        <a:off x="525830" y="536657"/>
        <a:ext cx="5479000" cy="1033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80065-C0D3-4117-86B6-0FB94770B10C}">
      <dsp:nvSpPr>
        <dsp:cNvPr id="0" name=""/>
        <dsp:cNvSpPr/>
      </dsp:nvSpPr>
      <dsp:spPr>
        <a:xfrm>
          <a:off x="0" y="9192"/>
          <a:ext cx="6531428" cy="2088000"/>
        </a:xfrm>
        <a:prstGeom prst="rightArrow">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0B5D03E-BE22-4372-90FA-A49142224467}">
      <dsp:nvSpPr>
        <dsp:cNvPr id="0" name=""/>
        <dsp:cNvSpPr/>
      </dsp:nvSpPr>
      <dsp:spPr>
        <a:xfrm>
          <a:off x="525830" y="531193"/>
          <a:ext cx="5479000"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rtl="0">
            <a:lnSpc>
              <a:spcPct val="90000"/>
            </a:lnSpc>
            <a:spcBef>
              <a:spcPct val="0"/>
            </a:spcBef>
            <a:spcAft>
              <a:spcPct val="35000"/>
            </a:spcAft>
          </a:pPr>
          <a:r>
            <a:rPr lang="en-IN" sz="2200" b="1" kern="1200" dirty="0" smtClean="0"/>
            <a:t>2) Popularity of those keys</a:t>
          </a:r>
          <a:endParaRPr lang="en-IN" sz="2200" b="1" kern="1200" dirty="0"/>
        </a:p>
      </dsp:txBody>
      <dsp:txXfrm>
        <a:off x="525830" y="531193"/>
        <a:ext cx="5479000" cy="1044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8CA2E-F8A0-4EE6-A5C4-7D2167F7EFB5}">
      <dsp:nvSpPr>
        <dsp:cNvPr id="0" name=""/>
        <dsp:cNvSpPr/>
      </dsp:nvSpPr>
      <dsp:spPr>
        <a:xfrm>
          <a:off x="4951659" y="2211"/>
          <a:ext cx="1706295" cy="1109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b="1" kern="1200" dirty="0" smtClean="0">
              <a:solidFill>
                <a:srgbClr val="FF0000"/>
              </a:solidFill>
            </a:rPr>
            <a:t>Server 2</a:t>
          </a:r>
          <a:endParaRPr lang="en-IN" sz="1400" b="1" kern="1200" dirty="0">
            <a:solidFill>
              <a:srgbClr val="FF0000"/>
            </a:solidFill>
          </a:endParaRPr>
        </a:p>
      </dsp:txBody>
      <dsp:txXfrm>
        <a:off x="5005800" y="56352"/>
        <a:ext cx="1598013" cy="1000810"/>
      </dsp:txXfrm>
    </dsp:sp>
    <dsp:sp modelId="{47E07990-1423-4E35-A9C1-D6F308AB9199}">
      <dsp:nvSpPr>
        <dsp:cNvPr id="0" name=""/>
        <dsp:cNvSpPr/>
      </dsp:nvSpPr>
      <dsp:spPr>
        <a:xfrm>
          <a:off x="3590426" y="556757"/>
          <a:ext cx="4428761" cy="4428761"/>
        </a:xfrm>
        <a:custGeom>
          <a:avLst/>
          <a:gdLst/>
          <a:ahLst/>
          <a:cxnLst/>
          <a:rect l="0" t="0" r="0" b="0"/>
          <a:pathLst>
            <a:path>
              <a:moveTo>
                <a:pt x="3079231" y="175872"/>
              </a:moveTo>
              <a:arcTo wR="2214380" hR="2214380" stAng="17579365" swAng="19598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9CF5B1-2F6D-48B8-A3A7-BA3E1398EAC0}">
      <dsp:nvSpPr>
        <dsp:cNvPr id="0" name=""/>
        <dsp:cNvSpPr/>
      </dsp:nvSpPr>
      <dsp:spPr>
        <a:xfrm>
          <a:off x="7057660" y="1532310"/>
          <a:ext cx="1706295" cy="1109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b="1" kern="1200" dirty="0" smtClean="0">
              <a:solidFill>
                <a:srgbClr val="FF0000"/>
              </a:solidFill>
            </a:rPr>
            <a:t>Server 3</a:t>
          </a:r>
          <a:endParaRPr lang="en-IN" sz="1400" b="1" kern="1200" dirty="0">
            <a:solidFill>
              <a:srgbClr val="FF0000"/>
            </a:solidFill>
          </a:endParaRPr>
        </a:p>
      </dsp:txBody>
      <dsp:txXfrm>
        <a:off x="7111801" y="1586451"/>
        <a:ext cx="1598013" cy="1000810"/>
      </dsp:txXfrm>
    </dsp:sp>
    <dsp:sp modelId="{6AFE1D7D-F6DE-4767-985E-217BDE81E8F3}">
      <dsp:nvSpPr>
        <dsp:cNvPr id="0" name=""/>
        <dsp:cNvSpPr/>
      </dsp:nvSpPr>
      <dsp:spPr>
        <a:xfrm>
          <a:off x="3590426" y="556757"/>
          <a:ext cx="4428761" cy="4428761"/>
        </a:xfrm>
        <a:custGeom>
          <a:avLst/>
          <a:gdLst/>
          <a:ahLst/>
          <a:cxnLst/>
          <a:rect l="0" t="0" r="0" b="0"/>
          <a:pathLst>
            <a:path>
              <a:moveTo>
                <a:pt x="4425742" y="2098792"/>
              </a:moveTo>
              <a:arcTo wR="2214380" hR="2214380" stAng="21420472" swAng="219502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9BC4AE-CD28-4DA7-B732-8B523F5A43A3}">
      <dsp:nvSpPr>
        <dsp:cNvPr id="0" name=""/>
        <dsp:cNvSpPr/>
      </dsp:nvSpPr>
      <dsp:spPr>
        <a:xfrm>
          <a:off x="6253239" y="4008063"/>
          <a:ext cx="1706295" cy="1109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b="1" kern="1200" dirty="0" smtClean="0">
              <a:solidFill>
                <a:srgbClr val="FF0000"/>
              </a:solidFill>
            </a:rPr>
            <a:t>Server 4</a:t>
          </a:r>
          <a:endParaRPr lang="en-IN" sz="1400" b="1" kern="1200" dirty="0">
            <a:solidFill>
              <a:srgbClr val="FF0000"/>
            </a:solidFill>
          </a:endParaRPr>
        </a:p>
      </dsp:txBody>
      <dsp:txXfrm>
        <a:off x="6307380" y="4062204"/>
        <a:ext cx="1598013" cy="1000810"/>
      </dsp:txXfrm>
    </dsp:sp>
    <dsp:sp modelId="{9F599295-1652-42B2-B26C-1484E7B489F4}">
      <dsp:nvSpPr>
        <dsp:cNvPr id="0" name=""/>
        <dsp:cNvSpPr/>
      </dsp:nvSpPr>
      <dsp:spPr>
        <a:xfrm>
          <a:off x="3590426" y="556757"/>
          <a:ext cx="4428761" cy="4428761"/>
        </a:xfrm>
        <a:custGeom>
          <a:avLst/>
          <a:gdLst/>
          <a:ahLst/>
          <a:cxnLst/>
          <a:rect l="0" t="0" r="0" b="0"/>
          <a:pathLst>
            <a:path>
              <a:moveTo>
                <a:pt x="2654026" y="4384678"/>
              </a:moveTo>
              <a:arcTo wR="2214380" hR="2214380" stAng="4712900" swAng="13742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6B74D3-4942-457C-9AE6-94CDD778EE9E}">
      <dsp:nvSpPr>
        <dsp:cNvPr id="0" name=""/>
        <dsp:cNvSpPr/>
      </dsp:nvSpPr>
      <dsp:spPr>
        <a:xfrm>
          <a:off x="3650079" y="4008063"/>
          <a:ext cx="1706295" cy="1109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b="1" kern="1200" dirty="0" smtClean="0">
              <a:solidFill>
                <a:srgbClr val="FF0000"/>
              </a:solidFill>
            </a:rPr>
            <a:t>Server 5</a:t>
          </a:r>
          <a:endParaRPr lang="en-IN" sz="1400" b="1" kern="1200" dirty="0">
            <a:solidFill>
              <a:srgbClr val="FF0000"/>
            </a:solidFill>
          </a:endParaRPr>
        </a:p>
      </dsp:txBody>
      <dsp:txXfrm>
        <a:off x="3704220" y="4062204"/>
        <a:ext cx="1598013" cy="1000810"/>
      </dsp:txXfrm>
    </dsp:sp>
    <dsp:sp modelId="{676EE56B-A663-47B4-BD5A-2D320FE4C4E0}">
      <dsp:nvSpPr>
        <dsp:cNvPr id="0" name=""/>
        <dsp:cNvSpPr/>
      </dsp:nvSpPr>
      <dsp:spPr>
        <a:xfrm>
          <a:off x="3590426" y="556757"/>
          <a:ext cx="4428761" cy="4428761"/>
        </a:xfrm>
        <a:custGeom>
          <a:avLst/>
          <a:gdLst/>
          <a:ahLst/>
          <a:cxnLst/>
          <a:rect l="0" t="0" r="0" b="0"/>
          <a:pathLst>
            <a:path>
              <a:moveTo>
                <a:pt x="369795" y="3439528"/>
              </a:moveTo>
              <a:arcTo wR="2214380" hR="2214380" stAng="8784506" swAng="219502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0C8509-7EEC-4D94-B4BF-1A0FCA119293}">
      <dsp:nvSpPr>
        <dsp:cNvPr id="0" name=""/>
        <dsp:cNvSpPr/>
      </dsp:nvSpPr>
      <dsp:spPr>
        <a:xfrm>
          <a:off x="2845658" y="1532310"/>
          <a:ext cx="1706295" cy="1109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b="1" kern="1200" dirty="0" smtClean="0">
              <a:solidFill>
                <a:srgbClr val="FF0000"/>
              </a:solidFill>
            </a:rPr>
            <a:t>Server 1</a:t>
          </a:r>
          <a:endParaRPr lang="en-IN" sz="1400" b="1" kern="1200" dirty="0">
            <a:solidFill>
              <a:srgbClr val="FF0000"/>
            </a:solidFill>
          </a:endParaRPr>
        </a:p>
      </dsp:txBody>
      <dsp:txXfrm>
        <a:off x="2899799" y="1586451"/>
        <a:ext cx="1598013" cy="1000810"/>
      </dsp:txXfrm>
    </dsp:sp>
    <dsp:sp modelId="{3CE412BA-E715-4EA0-A908-DE5D3664FBBF}">
      <dsp:nvSpPr>
        <dsp:cNvPr id="0" name=""/>
        <dsp:cNvSpPr/>
      </dsp:nvSpPr>
      <dsp:spPr>
        <a:xfrm>
          <a:off x="3590426" y="556757"/>
          <a:ext cx="4428761" cy="4428761"/>
        </a:xfrm>
        <a:custGeom>
          <a:avLst/>
          <a:gdLst/>
          <a:ahLst/>
          <a:cxnLst/>
          <a:rect l="0" t="0" r="0" b="0"/>
          <a:pathLst>
            <a:path>
              <a:moveTo>
                <a:pt x="386088" y="965049"/>
              </a:moveTo>
              <a:arcTo wR="2214380" hR="2214380" stAng="12860764" swAng="19598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3C68-FFCA-4B45-8B0B-3DD356DA021E}">
      <dsp:nvSpPr>
        <dsp:cNvPr id="0" name=""/>
        <dsp:cNvSpPr/>
      </dsp:nvSpPr>
      <dsp:spPr>
        <a:xfrm>
          <a:off x="0" y="15299"/>
          <a:ext cx="10363200" cy="7020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Motivation</a:t>
          </a:r>
          <a:endParaRPr lang="en-IN" sz="3000" kern="1200" dirty="0"/>
        </a:p>
      </dsp:txBody>
      <dsp:txXfrm>
        <a:off x="34269" y="49568"/>
        <a:ext cx="10294662" cy="633462"/>
      </dsp:txXfrm>
    </dsp:sp>
    <dsp:sp modelId="{E99FEA5B-9ADA-4930-9A2A-538624C5819F}">
      <dsp:nvSpPr>
        <dsp:cNvPr id="0" name=""/>
        <dsp:cNvSpPr/>
      </dsp:nvSpPr>
      <dsp:spPr>
        <a:xfrm>
          <a:off x="0" y="803699"/>
          <a:ext cx="10363200" cy="7020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Background </a:t>
          </a:r>
          <a:endParaRPr lang="en-IN" sz="3000" kern="1200" dirty="0"/>
        </a:p>
      </dsp:txBody>
      <dsp:txXfrm>
        <a:off x="34269" y="837968"/>
        <a:ext cx="10294662" cy="633462"/>
      </dsp:txXfrm>
    </dsp:sp>
    <dsp:sp modelId="{ADCF8972-9AC1-4685-B2EA-D8E248A39BF0}">
      <dsp:nvSpPr>
        <dsp:cNvPr id="0" name=""/>
        <dsp:cNvSpPr/>
      </dsp:nvSpPr>
      <dsp:spPr>
        <a:xfrm>
          <a:off x="0" y="1592099"/>
          <a:ext cx="10363200" cy="702000"/>
        </a:xfrm>
        <a:prstGeom prst="roundRect">
          <a:avLst/>
        </a:prstGeom>
        <a:solidFill>
          <a:schemeClr val="accent2"/>
        </a:solidFill>
        <a:ln w="12700" cap="flat" cmpd="sng" algn="ctr">
          <a:solidFill>
            <a:schemeClr val="accent2">
              <a:shade val="50000"/>
            </a:schemeClr>
          </a:solidFill>
          <a:prstDash val="solid"/>
          <a:miter lim="800000"/>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System design</a:t>
          </a:r>
          <a:endParaRPr lang="en-IN" sz="3000" kern="1200" dirty="0"/>
        </a:p>
      </dsp:txBody>
      <dsp:txXfrm>
        <a:off x="34269" y="1626368"/>
        <a:ext cx="10294662" cy="633462"/>
      </dsp:txXfrm>
    </dsp:sp>
    <dsp:sp modelId="{4B3D5976-BD04-4A67-BCDF-F3563CEC1544}">
      <dsp:nvSpPr>
        <dsp:cNvPr id="0" name=""/>
        <dsp:cNvSpPr/>
      </dsp:nvSpPr>
      <dsp:spPr>
        <a:xfrm>
          <a:off x="0" y="2380500"/>
          <a:ext cx="10363200" cy="702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Evaluation</a:t>
          </a:r>
          <a:endParaRPr lang="en-IN" sz="3000" kern="1200" dirty="0"/>
        </a:p>
      </dsp:txBody>
      <dsp:txXfrm>
        <a:off x="34269" y="2414769"/>
        <a:ext cx="10294662" cy="633462"/>
      </dsp:txXfrm>
    </dsp:sp>
    <dsp:sp modelId="{6946DF7C-F613-47DC-A91F-C97AF0E71611}">
      <dsp:nvSpPr>
        <dsp:cNvPr id="0" name=""/>
        <dsp:cNvSpPr/>
      </dsp:nvSpPr>
      <dsp:spPr>
        <a:xfrm>
          <a:off x="0" y="3168900"/>
          <a:ext cx="10363200" cy="702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Discussion</a:t>
          </a:r>
          <a:endParaRPr lang="en-IN" sz="3000" kern="1200" dirty="0"/>
        </a:p>
      </dsp:txBody>
      <dsp:txXfrm>
        <a:off x="34269" y="3203169"/>
        <a:ext cx="10294662" cy="633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3C68-FFCA-4B45-8B0B-3DD356DA021E}">
      <dsp:nvSpPr>
        <dsp:cNvPr id="0" name=""/>
        <dsp:cNvSpPr/>
      </dsp:nvSpPr>
      <dsp:spPr>
        <a:xfrm>
          <a:off x="0" y="15299"/>
          <a:ext cx="10363200" cy="7020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Motivation</a:t>
          </a:r>
          <a:endParaRPr lang="en-IN" sz="3000" kern="1200" dirty="0"/>
        </a:p>
      </dsp:txBody>
      <dsp:txXfrm>
        <a:off x="34269" y="49568"/>
        <a:ext cx="10294662" cy="633462"/>
      </dsp:txXfrm>
    </dsp:sp>
    <dsp:sp modelId="{E99FEA5B-9ADA-4930-9A2A-538624C5819F}">
      <dsp:nvSpPr>
        <dsp:cNvPr id="0" name=""/>
        <dsp:cNvSpPr/>
      </dsp:nvSpPr>
      <dsp:spPr>
        <a:xfrm>
          <a:off x="0" y="803699"/>
          <a:ext cx="10363200" cy="7020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Background </a:t>
          </a:r>
          <a:endParaRPr lang="en-IN" sz="3000" kern="1200" dirty="0"/>
        </a:p>
      </dsp:txBody>
      <dsp:txXfrm>
        <a:off x="34269" y="837968"/>
        <a:ext cx="10294662" cy="633462"/>
      </dsp:txXfrm>
    </dsp:sp>
    <dsp:sp modelId="{ADCF8972-9AC1-4685-B2EA-D8E248A39BF0}">
      <dsp:nvSpPr>
        <dsp:cNvPr id="0" name=""/>
        <dsp:cNvSpPr/>
      </dsp:nvSpPr>
      <dsp:spPr>
        <a:xfrm>
          <a:off x="0" y="1592099"/>
          <a:ext cx="10363200" cy="7020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System design</a:t>
          </a:r>
          <a:endParaRPr lang="en-IN" sz="3000" kern="1200" dirty="0"/>
        </a:p>
      </dsp:txBody>
      <dsp:txXfrm>
        <a:off x="34269" y="1626368"/>
        <a:ext cx="10294662" cy="633462"/>
      </dsp:txXfrm>
    </dsp:sp>
    <dsp:sp modelId="{4B3D5976-BD04-4A67-BCDF-F3563CEC1544}">
      <dsp:nvSpPr>
        <dsp:cNvPr id="0" name=""/>
        <dsp:cNvSpPr/>
      </dsp:nvSpPr>
      <dsp:spPr>
        <a:xfrm>
          <a:off x="0" y="2380500"/>
          <a:ext cx="10363200" cy="702000"/>
        </a:xfrm>
        <a:prstGeom prst="roundRect">
          <a:avLst/>
        </a:prstGeom>
        <a:solidFill>
          <a:schemeClr val="accent2"/>
        </a:solidFill>
        <a:ln w="12700" cap="flat" cmpd="sng" algn="ctr">
          <a:solidFill>
            <a:schemeClr val="accent2">
              <a:shade val="50000"/>
            </a:schemeClr>
          </a:solidFill>
          <a:prstDash val="solid"/>
          <a:miter lim="800000"/>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Evaluation</a:t>
          </a:r>
          <a:endParaRPr lang="en-IN" sz="3000" kern="1200" dirty="0"/>
        </a:p>
      </dsp:txBody>
      <dsp:txXfrm>
        <a:off x="34269" y="2414769"/>
        <a:ext cx="10294662" cy="633462"/>
      </dsp:txXfrm>
    </dsp:sp>
    <dsp:sp modelId="{6946DF7C-F613-47DC-A91F-C97AF0E71611}">
      <dsp:nvSpPr>
        <dsp:cNvPr id="0" name=""/>
        <dsp:cNvSpPr/>
      </dsp:nvSpPr>
      <dsp:spPr>
        <a:xfrm>
          <a:off x="0" y="3168900"/>
          <a:ext cx="10363200" cy="7020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IN" sz="3000" kern="1200" dirty="0" smtClean="0"/>
            <a:t>Discussion</a:t>
          </a:r>
          <a:endParaRPr lang="en-IN" sz="3000" kern="1200" dirty="0"/>
        </a:p>
      </dsp:txBody>
      <dsp:txXfrm>
        <a:off x="34269" y="3203169"/>
        <a:ext cx="10294662" cy="633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39DE9-6535-4AC5-929E-833F0855434A}" type="datetimeFigureOut">
              <a:rPr lang="en-IN" smtClean="0"/>
              <a:t>17-04-2014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AE58A-65E8-4A0D-A7BC-05E4A7DB03DC}" type="slidenum">
              <a:rPr lang="en-IN" smtClean="0"/>
              <a:t>‹#›</a:t>
            </a:fld>
            <a:endParaRPr lang="en-IN"/>
          </a:p>
        </p:txBody>
      </p:sp>
    </p:spTree>
    <p:extLst>
      <p:ext uri="{BB962C8B-B14F-4D97-AF65-F5344CB8AC3E}">
        <p14:creationId xmlns:p14="http://schemas.microsoft.com/office/powerpoint/2010/main" val="176110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EB1BE-617A-4950-BFB5-6B4E471488BA}" type="slidenum">
              <a:rPr lang="en-US" altLang="en-US">
                <a:solidFill>
                  <a:srgbClr val="000000"/>
                </a:solidFill>
              </a:rPr>
              <a:pPr/>
              <a:t>1</a:t>
            </a:fld>
            <a:endParaRPr lang="en-US" alt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dirty="0" smtClean="0"/>
              <a:t>Hi ! my</a:t>
            </a:r>
            <a:r>
              <a:rPr lang="en-US" altLang="en-US" baseline="0" dirty="0" smtClean="0"/>
              <a:t> name is Rajath. I will be presenting the paper titled “Understanding and Mitigating the Impact of Load Imbalance in the Memory Caching Tier. This paper is the work of system researchers from Purdue University.</a:t>
            </a:r>
            <a:endParaRPr lang="en-US" altLang="en-US" dirty="0"/>
          </a:p>
        </p:txBody>
      </p:sp>
    </p:spTree>
    <p:extLst>
      <p:ext uri="{BB962C8B-B14F-4D97-AF65-F5344CB8AC3E}">
        <p14:creationId xmlns:p14="http://schemas.microsoft.com/office/powerpoint/2010/main" val="257997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baseline="0" dirty="0" smtClean="0"/>
              <a:t>First, there is some non uniformity in key distribution even when using a good hash function for key-to-server mapping.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baseline="0" dirty="0" smtClean="0"/>
              <a:t>A subset of the servers have high load due to long </a:t>
            </a:r>
            <a:r>
              <a:rPr lang="en-IN" baseline="0" dirty="0" err="1" smtClean="0"/>
              <a:t>queueing</a:t>
            </a:r>
            <a:r>
              <a:rPr lang="en-IN" baseline="0" dirty="0" smtClean="0"/>
              <a:t> delays at them thus degrading the </a:t>
            </a:r>
            <a:r>
              <a:rPr lang="en-IN" baseline="0" smtClean="0"/>
              <a:t>tail latency. </a:t>
            </a:r>
            <a:endParaRPr lang="en-IN" baseline="0" dirty="0" smtClean="0"/>
          </a:p>
          <a:p>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10</a:t>
            </a:fld>
            <a:endParaRPr lang="en-IN"/>
          </a:p>
        </p:txBody>
      </p:sp>
    </p:spTree>
    <p:extLst>
      <p:ext uri="{BB962C8B-B14F-4D97-AF65-F5344CB8AC3E}">
        <p14:creationId xmlns:p14="http://schemas.microsoft.com/office/powerpoint/2010/main" val="62315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IN" sz="1200" b="0" i="0" kern="1200" dirty="0" smtClean="0">
                <a:solidFill>
                  <a:schemeClr val="tx1"/>
                </a:solidFill>
                <a:effectLst/>
                <a:latin typeface="+mn-lt"/>
                <a:ea typeface="+mn-ea"/>
                <a:cs typeface="+mn-cs"/>
              </a:rPr>
              <a:t>Popularity of keys is skewed</a:t>
            </a:r>
            <a:r>
              <a:rPr lang="en-IN" sz="1200" b="0" i="0" kern="1200" baseline="0" dirty="0" smtClean="0">
                <a:solidFill>
                  <a:schemeClr val="tx1"/>
                </a:solidFill>
                <a:effectLst/>
                <a:latin typeface="+mn-lt"/>
                <a:ea typeface="+mn-ea"/>
                <a:cs typeface="+mn-cs"/>
              </a:rPr>
              <a:t> and they follow a </a:t>
            </a:r>
            <a:r>
              <a:rPr lang="en-IN" sz="1200" b="0" i="0" kern="1200" baseline="0" dirty="0" err="1" smtClean="0">
                <a:solidFill>
                  <a:schemeClr val="tx1"/>
                </a:solidFill>
                <a:effectLst/>
                <a:latin typeface="+mn-lt"/>
                <a:ea typeface="+mn-ea"/>
                <a:cs typeface="+mn-cs"/>
              </a:rPr>
              <a:t>zipf</a:t>
            </a:r>
            <a:r>
              <a:rPr lang="en-IN" sz="1200" b="0" i="0" kern="1200" baseline="0" dirty="0" smtClean="0">
                <a:solidFill>
                  <a:schemeClr val="tx1"/>
                </a:solidFill>
                <a:effectLst/>
                <a:latin typeface="+mn-lt"/>
                <a:ea typeface="+mn-ea"/>
                <a:cs typeface="+mn-cs"/>
              </a:rPr>
              <a:t> distribution </a:t>
            </a:r>
          </a:p>
          <a:p>
            <a:pPr marL="171450" indent="-171450" rtl="0">
              <a:buFont typeface="Arial" panose="020B0604020202020204" pitchFamily="34" charset="0"/>
              <a:buChar char="•"/>
            </a:pPr>
            <a:r>
              <a:rPr lang="en-IN" sz="1200" b="0" i="0" kern="1200" baseline="0" dirty="0" smtClean="0">
                <a:solidFill>
                  <a:schemeClr val="tx1"/>
                </a:solidFill>
                <a:effectLst/>
                <a:latin typeface="+mn-lt"/>
                <a:ea typeface="+mn-ea"/>
                <a:cs typeface="+mn-cs"/>
              </a:rPr>
              <a:t>This is similar to the distribution of web pages on the internet that follow a </a:t>
            </a:r>
            <a:r>
              <a:rPr lang="en-IN" sz="1200" b="0" i="0" kern="1200" baseline="0" dirty="0" err="1" smtClean="0">
                <a:solidFill>
                  <a:schemeClr val="tx1"/>
                </a:solidFill>
                <a:effectLst/>
                <a:latin typeface="+mn-lt"/>
                <a:ea typeface="+mn-ea"/>
                <a:cs typeface="+mn-cs"/>
              </a:rPr>
              <a:t>zipf</a:t>
            </a:r>
            <a:r>
              <a:rPr lang="en-IN" sz="1200" b="0" i="0" kern="1200" baseline="0" dirty="0" smtClean="0">
                <a:solidFill>
                  <a:schemeClr val="tx1"/>
                </a:solidFill>
                <a:effectLst/>
                <a:latin typeface="+mn-lt"/>
                <a:ea typeface="+mn-ea"/>
                <a:cs typeface="+mn-cs"/>
              </a:rPr>
              <a:t> distribution. Few pages like gmail.com and facbook.com are accessed a lot of times, medium number of pages like cnn.com are in the middle of the road and large number of pages like cumtd.com are accessed very few times. </a:t>
            </a:r>
          </a:p>
          <a:p>
            <a:pPr marL="171450" indent="-171450" rtl="0">
              <a:buFont typeface="Arial" panose="020B0604020202020204" pitchFamily="34" charset="0"/>
              <a:buChar char="•"/>
            </a:pPr>
            <a:r>
              <a:rPr lang="en-IN" sz="1200" b="0" i="0" kern="1200" dirty="0" err="1" smtClean="0">
                <a:solidFill>
                  <a:schemeClr val="tx1"/>
                </a:solidFill>
                <a:effectLst/>
                <a:latin typeface="+mn-lt"/>
                <a:ea typeface="+mn-ea"/>
                <a:cs typeface="+mn-cs"/>
              </a:rPr>
              <a:t>Zipf</a:t>
            </a:r>
            <a:r>
              <a:rPr lang="en-IN" sz="1200" b="0" i="0" kern="1200" dirty="0" smtClean="0">
                <a:solidFill>
                  <a:schemeClr val="tx1"/>
                </a:solidFill>
                <a:effectLst/>
                <a:latin typeface="+mn-lt"/>
                <a:ea typeface="+mn-ea"/>
                <a:cs typeface="+mn-cs"/>
              </a:rPr>
              <a:t> distribution implies:</a:t>
            </a:r>
          </a:p>
          <a:p>
            <a:pPr marL="628650" lvl="1" indent="-171450" rtl="0">
              <a:buFont typeface="Arial" panose="020B0604020202020204" pitchFamily="34" charset="0"/>
              <a:buChar char="•"/>
            </a:pPr>
            <a:r>
              <a:rPr lang="en-IN" sz="1200" b="0" i="0" kern="1200" dirty="0" smtClean="0">
                <a:solidFill>
                  <a:schemeClr val="tx1"/>
                </a:solidFill>
                <a:effectLst/>
                <a:latin typeface="+mn-lt"/>
                <a:ea typeface="+mn-ea"/>
                <a:cs typeface="+mn-cs"/>
              </a:rPr>
              <a:t>a few elements are accessed a lot of</a:t>
            </a:r>
            <a:r>
              <a:rPr lang="en-IN" sz="1200" b="0" i="0" kern="1200" baseline="0" dirty="0" smtClean="0">
                <a:solidFill>
                  <a:schemeClr val="tx1"/>
                </a:solidFill>
                <a:effectLst/>
                <a:latin typeface="+mn-lt"/>
                <a:ea typeface="+mn-ea"/>
                <a:cs typeface="+mn-cs"/>
              </a:rPr>
              <a:t> times</a:t>
            </a:r>
            <a:endParaRPr lang="en-IN" sz="1200" b="0" i="0" kern="1200" dirty="0" smtClean="0">
              <a:solidFill>
                <a:schemeClr val="tx1"/>
              </a:solidFill>
              <a:effectLst/>
              <a:latin typeface="+mn-lt"/>
              <a:ea typeface="+mn-ea"/>
              <a:cs typeface="+mn-cs"/>
            </a:endParaRPr>
          </a:p>
          <a:p>
            <a:pPr marL="628650" lvl="1" indent="-171450" rtl="0">
              <a:buFont typeface="Arial" panose="020B0604020202020204" pitchFamily="34" charset="0"/>
              <a:buChar char="•"/>
            </a:pPr>
            <a:r>
              <a:rPr lang="en-IN" sz="1200" b="0" i="0" kern="1200" dirty="0" smtClean="0">
                <a:solidFill>
                  <a:schemeClr val="tx1"/>
                </a:solidFill>
                <a:effectLst/>
                <a:latin typeface="+mn-lt"/>
                <a:ea typeface="+mn-ea"/>
                <a:cs typeface="+mn-cs"/>
              </a:rPr>
              <a:t>a medium number of elements with middle-of-the-road accesses</a:t>
            </a:r>
          </a:p>
          <a:p>
            <a:pPr marL="628650" lvl="1" indent="-171450" rtl="0">
              <a:buFont typeface="Arial" panose="020B0604020202020204" pitchFamily="34" charset="0"/>
              <a:buChar char="•"/>
            </a:pPr>
            <a:r>
              <a:rPr lang="en-IN" sz="1200" b="0" i="0" kern="1200" dirty="0" smtClean="0">
                <a:solidFill>
                  <a:schemeClr val="tx1"/>
                </a:solidFill>
                <a:effectLst/>
                <a:latin typeface="+mn-lt"/>
                <a:ea typeface="+mn-ea"/>
                <a:cs typeface="+mn-cs"/>
              </a:rPr>
              <a:t>a huge number of elements are accessed very</a:t>
            </a:r>
            <a:r>
              <a:rPr lang="en-IN" sz="1200" b="0" i="0" kern="1200" baseline="0" dirty="0" smtClean="0">
                <a:solidFill>
                  <a:schemeClr val="tx1"/>
                </a:solidFill>
                <a:effectLst/>
                <a:latin typeface="+mn-lt"/>
                <a:ea typeface="+mn-ea"/>
                <a:cs typeface="+mn-cs"/>
              </a:rPr>
              <a:t> times. </a:t>
            </a:r>
          </a:p>
          <a:p>
            <a:pPr marL="171450" lvl="0" indent="-171450" rtl="0">
              <a:buFont typeface="Arial" panose="020B0604020202020204" pitchFamily="34" charset="0"/>
              <a:buChar char="•"/>
            </a:pPr>
            <a:r>
              <a:rPr lang="en-IN" sz="1200" b="0" i="0" kern="1200" baseline="0" dirty="0" smtClean="0">
                <a:solidFill>
                  <a:schemeClr val="tx1"/>
                </a:solidFill>
                <a:effectLst/>
                <a:latin typeface="+mn-lt"/>
                <a:ea typeface="+mn-ea"/>
                <a:cs typeface="+mn-cs"/>
              </a:rPr>
              <a:t>GO BACK TO THE PICTURE IN PREVIOUS SLIDE AND EXPLAIN AN EXAMPLE SCENARIO</a:t>
            </a:r>
            <a:endParaRPr lang="en-IN"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IN" dirty="0" err="1" smtClean="0"/>
              <a:t>Zipf</a:t>
            </a:r>
            <a:r>
              <a:rPr lang="en-IN" dirty="0" smtClean="0"/>
              <a:t> distribution on a</a:t>
            </a:r>
            <a:r>
              <a:rPr lang="en-IN" baseline="0" dirty="0" smtClean="0"/>
              <a:t> log – log plot will be a straight line and on a linear distribution will be axes hugging. </a:t>
            </a:r>
          </a:p>
          <a:p>
            <a:pPr marL="171450" indent="-171450">
              <a:buFont typeface="Arial" panose="020B0604020202020204" pitchFamily="34" charset="0"/>
              <a:buChar char="•"/>
            </a:pPr>
            <a:r>
              <a:rPr lang="en-IN" baseline="0" dirty="0" smtClean="0"/>
              <a:t>Give example of </a:t>
            </a:r>
            <a:r>
              <a:rPr lang="en-IN" baseline="0" dirty="0" err="1" smtClean="0"/>
              <a:t>facebook</a:t>
            </a:r>
            <a:r>
              <a:rPr lang="en-IN" baseline="0" smtClean="0"/>
              <a:t> profiles</a:t>
            </a:r>
            <a:endParaRPr lang="en-IN" baseline="0" dirty="0" smtClean="0"/>
          </a:p>
          <a:p>
            <a:pPr marL="171450" indent="-171450">
              <a:buFont typeface="Arial" panose="020B0604020202020204" pitchFamily="34" charset="0"/>
              <a:buChar char="•"/>
            </a:pPr>
            <a:r>
              <a:rPr lang="en-IN" baseline="0" dirty="0" smtClean="0"/>
              <a:t>Load imbalances due to higher load in smaller subset of servers may not impact average or median latency, but degrades the tail latency significantly. </a:t>
            </a:r>
          </a:p>
          <a:p>
            <a:pPr marL="171450" indent="-171450">
              <a:buFont typeface="Arial" panose="020B0604020202020204" pitchFamily="34" charset="0"/>
              <a:buChar char="•"/>
            </a:pPr>
            <a:r>
              <a:rPr lang="en-IN" baseline="0" dirty="0" smtClean="0"/>
              <a:t>NOTE:- Only tail latency is affected and not average or median latency because </a:t>
            </a:r>
            <a:r>
              <a:rPr lang="en-IN" baseline="0" dirty="0" err="1" smtClean="0"/>
              <a:t>memcached</a:t>
            </a:r>
            <a:r>
              <a:rPr lang="en-IN" baseline="0" dirty="0" smtClean="0"/>
              <a:t> workloads (read-mostly) involve fetching of 100+ objects. </a:t>
            </a: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11</a:t>
            </a:fld>
            <a:endParaRPr lang="en-IN"/>
          </a:p>
        </p:txBody>
      </p:sp>
    </p:spTree>
    <p:extLst>
      <p:ext uri="{BB962C8B-B14F-4D97-AF65-F5344CB8AC3E}">
        <p14:creationId xmlns:p14="http://schemas.microsoft.com/office/powerpoint/2010/main" val="293705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The researchers carried out experiments to show the</a:t>
            </a:r>
            <a:r>
              <a:rPr lang="en-IN" baseline="0" dirty="0" smtClean="0"/>
              <a:t> impact of load imbalance. </a:t>
            </a:r>
          </a:p>
          <a:p>
            <a:pPr marL="171450" indent="-171450">
              <a:buFont typeface="Arial" panose="020B0604020202020204" pitchFamily="34" charset="0"/>
              <a:buChar char="•"/>
            </a:pPr>
            <a:r>
              <a:rPr lang="en-IN" baseline="0" dirty="0" smtClean="0"/>
              <a:t>The experimental setup consisted of a pool of 12 </a:t>
            </a:r>
            <a:r>
              <a:rPr lang="en-IN" baseline="0" dirty="0" err="1" smtClean="0"/>
              <a:t>memcached</a:t>
            </a:r>
            <a:r>
              <a:rPr lang="en-IN" baseline="0" dirty="0" smtClean="0"/>
              <a:t> servers exposed to various load-levels. </a:t>
            </a:r>
          </a:p>
          <a:p>
            <a:pPr marL="171450" indent="-171450">
              <a:buFont typeface="Arial" panose="020B0604020202020204" pitchFamily="34" charset="0"/>
              <a:buChar char="•"/>
            </a:pPr>
            <a:r>
              <a:rPr lang="en-IN" baseline="0" dirty="0" smtClean="0"/>
              <a:t>They plotted the 90</a:t>
            </a:r>
            <a:r>
              <a:rPr lang="en-IN" baseline="30000" dirty="0" smtClean="0"/>
              <a:t>th</a:t>
            </a:r>
            <a:r>
              <a:rPr lang="en-IN" baseline="0" dirty="0" smtClean="0"/>
              <a:t> percentile latency on the Y-Axis versus the system throughout on the X-Axis. Note that along the X-Axis the load is increased, but the plot has system throughput since it is the affected metric. </a:t>
            </a:r>
          </a:p>
          <a:p>
            <a:pPr marL="171450" indent="-171450">
              <a:buFont typeface="Arial" panose="020B0604020202020204" pitchFamily="34" charset="0"/>
              <a:buChar char="•"/>
            </a:pPr>
            <a:r>
              <a:rPr lang="en-IN" baseline="0" dirty="0" smtClean="0"/>
              <a:t>They used three configurations of baseline </a:t>
            </a:r>
            <a:r>
              <a:rPr lang="en-IN" baseline="0" dirty="0" err="1" smtClean="0"/>
              <a:t>memcached</a:t>
            </a:r>
            <a:r>
              <a:rPr lang="en-IN" baseline="0" dirty="0" smtClean="0"/>
              <a:t>:</a:t>
            </a:r>
          </a:p>
          <a:p>
            <a:pPr marL="628650" lvl="1" indent="-171450">
              <a:buFont typeface="Arial" panose="020B0604020202020204" pitchFamily="34" charset="0"/>
              <a:buChar char="•"/>
            </a:pPr>
            <a:r>
              <a:rPr lang="en-IN" baseline="0" dirty="0" smtClean="0"/>
              <a:t>Ideal setting: this has perfect load balance with uniform key distribution and uniform random distribution of key popularity. As we all can imagine this is not pragmatic. </a:t>
            </a:r>
          </a:p>
          <a:p>
            <a:pPr marL="628650" lvl="1" indent="-171450">
              <a:buFont typeface="Arial" panose="020B0604020202020204" pitchFamily="34" charset="0"/>
              <a:buChar char="•"/>
            </a:pPr>
            <a:r>
              <a:rPr lang="en-IN" baseline="0" dirty="0" smtClean="0"/>
              <a:t>Semi-ideal setting: where the key distribution is realistic using a hash function and the popularity distribution is still uniform. </a:t>
            </a:r>
          </a:p>
          <a:p>
            <a:pPr marL="628650" lvl="1" indent="-171450">
              <a:buFont typeface="Arial" panose="020B0604020202020204" pitchFamily="34" charset="0"/>
              <a:buChar char="•"/>
            </a:pPr>
            <a:r>
              <a:rPr lang="en-IN" baseline="0" dirty="0" smtClean="0"/>
              <a:t>Realistic setting: where both key distribution as well popularity distribution is realistic i.e. both are non – uniform. </a:t>
            </a:r>
          </a:p>
          <a:p>
            <a:pPr marL="171450" lvl="0" indent="-171450">
              <a:buFont typeface="Arial" panose="020B0604020202020204" pitchFamily="34" charset="0"/>
              <a:buChar char="•"/>
            </a:pPr>
            <a:r>
              <a:rPr lang="en-IN" baseline="0" dirty="0" smtClean="0"/>
              <a:t>In all three settings we can see as load increases, the </a:t>
            </a:r>
            <a:r>
              <a:rPr lang="en-IN" baseline="0" dirty="0" err="1" smtClean="0"/>
              <a:t>memcached</a:t>
            </a:r>
            <a:r>
              <a:rPr lang="en-IN" baseline="0" dirty="0" smtClean="0"/>
              <a:t> layer eventually saturates and latency begins to degrade because of </a:t>
            </a:r>
            <a:r>
              <a:rPr lang="en-IN" baseline="0" dirty="0" err="1" smtClean="0"/>
              <a:t>queueing</a:t>
            </a:r>
            <a:r>
              <a:rPr lang="en-IN" baseline="0" dirty="0" smtClean="0"/>
              <a:t> delays. </a:t>
            </a:r>
          </a:p>
          <a:p>
            <a:pPr marL="171450" lvl="0" indent="-171450">
              <a:buFont typeface="Arial" panose="020B0604020202020204" pitchFamily="34" charset="0"/>
              <a:buChar char="•"/>
            </a:pPr>
            <a:r>
              <a:rPr lang="en-IN" baseline="0" dirty="0" smtClean="0"/>
              <a:t>From the graph we can see that the things that have changed from setting 2 to setting 3 is the idealistic normal popularity distribution and realistic </a:t>
            </a:r>
            <a:r>
              <a:rPr lang="en-IN" baseline="0" dirty="0" err="1" smtClean="0"/>
              <a:t>zipf</a:t>
            </a:r>
            <a:r>
              <a:rPr lang="en-IN" baseline="0" dirty="0" smtClean="0"/>
              <a:t> popularity distribution and that has had a major effect on the system throughput. </a:t>
            </a:r>
          </a:p>
          <a:p>
            <a:pPr marL="171450" lvl="0" indent="-171450">
              <a:buFont typeface="Arial" panose="020B0604020202020204" pitchFamily="34" charset="0"/>
              <a:buChar char="•"/>
            </a:pPr>
            <a:r>
              <a:rPr lang="en-IN" baseline="0" dirty="0" smtClean="0"/>
              <a:t>From this experiment we can conclude that the load imbalance caused due to skewed key popularity has a major impact on the performance of the baseline </a:t>
            </a:r>
            <a:r>
              <a:rPr lang="en-IN" baseline="0" dirty="0" err="1" smtClean="0"/>
              <a:t>memcached</a:t>
            </a:r>
            <a:r>
              <a:rPr lang="en-IN" baseline="0" dirty="0" smtClean="0"/>
              <a:t> system</a:t>
            </a:r>
          </a:p>
        </p:txBody>
      </p:sp>
      <p:sp>
        <p:nvSpPr>
          <p:cNvPr id="4" name="Slide Number Placeholder 3"/>
          <p:cNvSpPr>
            <a:spLocks noGrp="1"/>
          </p:cNvSpPr>
          <p:nvPr>
            <p:ph type="sldNum" sz="quarter" idx="10"/>
          </p:nvPr>
        </p:nvSpPr>
        <p:spPr/>
        <p:txBody>
          <a:bodyPr/>
          <a:lstStyle/>
          <a:p>
            <a:fld id="{33EAE58A-65E8-4A0D-A7BC-05E4A7DB03DC}" type="slidenum">
              <a:rPr lang="en-IN" smtClean="0"/>
              <a:t>12</a:t>
            </a:fld>
            <a:endParaRPr lang="en-IN"/>
          </a:p>
        </p:txBody>
      </p:sp>
    </p:spTree>
    <p:extLst>
      <p:ext uri="{BB962C8B-B14F-4D97-AF65-F5344CB8AC3E}">
        <p14:creationId xmlns:p14="http://schemas.microsoft.com/office/powerpoint/2010/main" val="3676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EB1BE-617A-4950-BFB5-6B4E471488BA}" type="slidenum">
              <a:rPr lang="en-US" altLang="en-US">
                <a:solidFill>
                  <a:srgbClr val="000000"/>
                </a:solidFill>
              </a:rPr>
              <a:pPr/>
              <a:t>13</a:t>
            </a:fld>
            <a:endParaRPr lang="en-US" alt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dirty="0" smtClean="0"/>
              <a:t>Let us take a look at the system</a:t>
            </a:r>
            <a:r>
              <a:rPr lang="en-US" altLang="en-US" baseline="0" dirty="0" smtClean="0"/>
              <a:t> design of the SPORE. </a:t>
            </a:r>
            <a:endParaRPr lang="en-US" altLang="en-US" dirty="0"/>
          </a:p>
        </p:txBody>
      </p:sp>
    </p:spTree>
    <p:extLst>
      <p:ext uri="{BB962C8B-B14F-4D97-AF65-F5344CB8AC3E}">
        <p14:creationId xmlns:p14="http://schemas.microsoft.com/office/powerpoint/2010/main" val="26851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SPORE</a:t>
            </a:r>
            <a:r>
              <a:rPr lang="en-IN" baseline="0" dirty="0" smtClean="0"/>
              <a:t> is an augmented variant of </a:t>
            </a:r>
            <a:r>
              <a:rPr lang="en-IN" baseline="0" dirty="0" err="1" smtClean="0"/>
              <a:t>memcached</a:t>
            </a:r>
            <a:r>
              <a:rPr lang="en-IN" baseline="0" dirty="0" smtClean="0"/>
              <a:t> </a:t>
            </a:r>
          </a:p>
          <a:p>
            <a:pPr marL="171450" indent="-171450">
              <a:buFont typeface="Arial" panose="020B0604020202020204" pitchFamily="34" charset="0"/>
              <a:buChar char="•"/>
            </a:pPr>
            <a:r>
              <a:rPr lang="en-IN" baseline="0" dirty="0" smtClean="0"/>
              <a:t>It stands for Self-Adapting Popularity-based Replication. </a:t>
            </a:r>
          </a:p>
          <a:p>
            <a:pPr marL="171450" indent="-171450">
              <a:buFont typeface="Arial" panose="020B0604020202020204" pitchFamily="34" charset="0"/>
              <a:buChar char="•"/>
            </a:pPr>
            <a:r>
              <a:rPr lang="en-IN" baseline="0" dirty="0" smtClean="0"/>
              <a:t>It uses a form of redundancy (via replication) in order to mitigate the negative effects of load imbalance</a:t>
            </a:r>
          </a:p>
          <a:p>
            <a:pPr marL="171450" indent="-171450">
              <a:buFont typeface="Arial" panose="020B0604020202020204" pitchFamily="34" charset="0"/>
              <a:buChar char="•"/>
            </a:pPr>
            <a:r>
              <a:rPr lang="en-IN" baseline="0" dirty="0" smtClean="0"/>
              <a:t>SPORE achieves either better performance with the same number of servers or the same performance with fewer servers. </a:t>
            </a:r>
          </a:p>
          <a:p>
            <a:pPr marL="171450" indent="-171450">
              <a:buFont typeface="Arial" panose="020B0604020202020204" pitchFamily="34" charset="0"/>
              <a:buChar char="•"/>
            </a:pPr>
            <a:r>
              <a:rPr lang="en-IN" baseline="0" dirty="0" smtClean="0"/>
              <a:t>When there are no popular keys then the SPORE system behaves similar to the baseline </a:t>
            </a:r>
            <a:r>
              <a:rPr lang="en-IN" baseline="0" dirty="0" err="1" smtClean="0"/>
              <a:t>memcached</a:t>
            </a:r>
            <a:r>
              <a:rPr lang="en-IN" baseline="0" dirty="0" smtClean="0"/>
              <a:t> system where each key is associated with one </a:t>
            </a:r>
            <a:r>
              <a:rPr lang="en-IN" baseline="0" dirty="0" err="1" smtClean="0"/>
              <a:t>memcached</a:t>
            </a:r>
            <a:r>
              <a:rPr lang="en-IN" baseline="0" dirty="0" smtClean="0"/>
              <a:t> server by using consistent hashing. This server is called the Home Server. </a:t>
            </a:r>
          </a:p>
          <a:p>
            <a:pPr marL="171450" indent="-171450">
              <a:buFont typeface="Arial" panose="020B0604020202020204" pitchFamily="34" charset="0"/>
              <a:buChar char="•"/>
            </a:pPr>
            <a:r>
              <a:rPr lang="en-IN" baseline="0" dirty="0" smtClean="0"/>
              <a:t>When mostly-read tuples become popular, those tuples are replicated on additional servers and those servers are called as shadow servers. </a:t>
            </a:r>
          </a:p>
          <a:p>
            <a:pPr marL="171450" indent="-171450">
              <a:buFont typeface="Arial" panose="020B0604020202020204" pitchFamily="34" charset="0"/>
              <a:buChar char="•"/>
            </a:pPr>
            <a:r>
              <a:rPr lang="en-IN" baseline="0" dirty="0" smtClean="0"/>
              <a:t>Replica count is the number of replicas not including the original tuple in the home server. It is denoted by gamma </a:t>
            </a:r>
            <a:r>
              <a:rPr lang="el-GR" baseline="0" dirty="0" smtClean="0"/>
              <a:t>γ</a:t>
            </a:r>
            <a:endParaRPr lang="en-IN" baseline="0" dirty="0" smtClean="0"/>
          </a:p>
        </p:txBody>
      </p:sp>
      <p:sp>
        <p:nvSpPr>
          <p:cNvPr id="4" name="Slide Number Placeholder 3"/>
          <p:cNvSpPr>
            <a:spLocks noGrp="1"/>
          </p:cNvSpPr>
          <p:nvPr>
            <p:ph type="sldNum" sz="quarter" idx="10"/>
          </p:nvPr>
        </p:nvSpPr>
        <p:spPr/>
        <p:txBody>
          <a:bodyPr/>
          <a:lstStyle/>
          <a:p>
            <a:fld id="{33EAE58A-65E8-4A0D-A7BC-05E4A7DB03DC}" type="slidenum">
              <a:rPr lang="en-IN" smtClean="0"/>
              <a:t>14</a:t>
            </a:fld>
            <a:endParaRPr lang="en-IN"/>
          </a:p>
        </p:txBody>
      </p:sp>
    </p:spTree>
    <p:extLst>
      <p:ext uri="{BB962C8B-B14F-4D97-AF65-F5344CB8AC3E}">
        <p14:creationId xmlns:p14="http://schemas.microsoft.com/office/powerpoint/2010/main" val="415092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baseline="0" dirty="0" smtClean="0"/>
              <a:t>Several questions arise at this point: </a:t>
            </a:r>
          </a:p>
          <a:p>
            <a:pPr marL="628650" lvl="1" indent="-171450">
              <a:buFont typeface="Arial" panose="020B0604020202020204" pitchFamily="34" charset="0"/>
              <a:buChar char="•"/>
            </a:pPr>
            <a:r>
              <a:rPr lang="en-IN" baseline="0" dirty="0" smtClean="0"/>
              <a:t>What is the mechanism that enables replication of tuples on shadow servers such that all clients discover the location of the replicas?</a:t>
            </a:r>
          </a:p>
          <a:p>
            <a:pPr marL="628650" lvl="1" indent="-171450">
              <a:buFont typeface="Arial" panose="020B0604020202020204" pitchFamily="34" charset="0"/>
              <a:buChar char="•"/>
            </a:pPr>
            <a:r>
              <a:rPr lang="en-IN" baseline="0" dirty="0" smtClean="0"/>
              <a:t>How does SPORE identify tuples to replicate ? </a:t>
            </a:r>
          </a:p>
          <a:p>
            <a:pPr marL="628650" lvl="1" indent="-171450">
              <a:buFont typeface="Arial" panose="020B0604020202020204" pitchFamily="34" charset="0"/>
              <a:buChar char="•"/>
            </a:pPr>
            <a:r>
              <a:rPr lang="en-IN" baseline="0" dirty="0" smtClean="0"/>
              <a:t>How are the clients notified of the creation and destruction of replicas ? How does client distribute load across replicas ?</a:t>
            </a:r>
          </a:p>
          <a:p>
            <a:pPr marL="628650" lvl="1" indent="-171450">
              <a:buFont typeface="Arial" panose="020B0604020202020204" pitchFamily="34" charset="0"/>
              <a:buChar char="•"/>
            </a:pPr>
            <a:r>
              <a:rPr lang="en-IN" baseline="0" dirty="0" smtClean="0"/>
              <a:t>What are the policies that determine when replicas are created / retired ? </a:t>
            </a:r>
          </a:p>
          <a:p>
            <a:pPr marL="628650" lvl="1" indent="-171450">
              <a:buFont typeface="Arial" panose="020B0604020202020204" pitchFamily="34" charset="0"/>
              <a:buChar char="•"/>
            </a:pPr>
            <a:r>
              <a:rPr lang="en-IN" baseline="0" dirty="0" smtClean="0"/>
              <a:t>How are writes handled ? What is the consistency model ? </a:t>
            </a:r>
          </a:p>
          <a:p>
            <a:pPr marL="628650" lvl="1" indent="-171450">
              <a:buFont typeface="Arial" panose="020B0604020202020204" pitchFamily="34" charset="0"/>
              <a:buChar char="•"/>
            </a:pPr>
            <a:r>
              <a:rPr lang="en-IN" baseline="0" dirty="0" smtClean="0"/>
              <a:t>How does SPORE handle server failures ?</a:t>
            </a:r>
          </a:p>
          <a:p>
            <a:pPr marL="171450" indent="-171450">
              <a:buFont typeface="Arial" panose="020B0604020202020204" pitchFamily="34" charset="0"/>
              <a:buChar char="•"/>
            </a:pPr>
            <a:endParaRPr lang="en-IN" dirty="0" smtClean="0"/>
          </a:p>
          <a:p>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15</a:t>
            </a:fld>
            <a:endParaRPr lang="en-IN"/>
          </a:p>
        </p:txBody>
      </p:sp>
    </p:spTree>
    <p:extLst>
      <p:ext uri="{BB962C8B-B14F-4D97-AF65-F5344CB8AC3E}">
        <p14:creationId xmlns:p14="http://schemas.microsoft.com/office/powerpoint/2010/main" val="51580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We will</a:t>
            </a:r>
            <a:r>
              <a:rPr lang="en-IN" baseline="0" dirty="0" smtClean="0"/>
              <a:t> answer each question one by one. </a:t>
            </a:r>
          </a:p>
          <a:p>
            <a:pPr marL="171450" indent="-171450">
              <a:buFont typeface="Arial" panose="020B0604020202020204" pitchFamily="34" charset="0"/>
              <a:buChar char="•"/>
            </a:pPr>
            <a:r>
              <a:rPr lang="en-IN" baseline="0" dirty="0" smtClean="0"/>
              <a:t>Firstly we will address how the home server replicates keys on the shadow servers</a:t>
            </a:r>
          </a:p>
          <a:p>
            <a:pPr marL="171450" indent="-171450">
              <a:buFont typeface="Arial" panose="020B0604020202020204" pitchFamily="34" charset="0"/>
              <a:buChar char="•"/>
            </a:pPr>
            <a:r>
              <a:rPr lang="en-IN" baseline="0" dirty="0" smtClean="0"/>
              <a:t>It uses an algorithm called Reactive Internal Key Renaming (RIKR)</a:t>
            </a:r>
          </a:p>
          <a:p>
            <a:pPr marL="171450" indent="-171450">
              <a:buFont typeface="Arial" panose="020B0604020202020204" pitchFamily="34" charset="0"/>
              <a:buChar char="•"/>
            </a:pPr>
            <a:r>
              <a:rPr lang="en-IN" baseline="0" dirty="0" smtClean="0"/>
              <a:t>RIKR appends a suffix to the original key. The suffix ranges from 1, 2, ….. Gamma</a:t>
            </a:r>
          </a:p>
          <a:p>
            <a:pPr marL="171450" indent="-171450">
              <a:buFont typeface="Arial" panose="020B0604020202020204" pitchFamily="34" charset="0"/>
              <a:buChar char="•"/>
            </a:pPr>
            <a:r>
              <a:rPr lang="en-IN" baseline="0" dirty="0" smtClean="0"/>
              <a:t>For example consider a key foo in its home server and it becomes popular. </a:t>
            </a:r>
          </a:p>
          <a:p>
            <a:pPr marL="171450" indent="-171450">
              <a:buFont typeface="Arial" panose="020B0604020202020204" pitchFamily="34" charset="0"/>
              <a:buChar char="•"/>
            </a:pPr>
            <a:r>
              <a:rPr lang="en-IN" baseline="0" dirty="0" smtClean="0"/>
              <a:t>RIKR kicks and generates renamed keys (assuming gamma = 2)</a:t>
            </a:r>
          </a:p>
          <a:p>
            <a:pPr marL="171450" indent="-171450">
              <a:buFont typeface="Arial" panose="020B0604020202020204" pitchFamily="34" charset="0"/>
              <a:buChar char="•"/>
            </a:pPr>
            <a:r>
              <a:rPr lang="en-IN" baseline="0" dirty="0" smtClean="0"/>
              <a:t>The home </a:t>
            </a:r>
            <a:r>
              <a:rPr lang="en-IN" baseline="0" dirty="0" err="1" smtClean="0"/>
              <a:t>memcached</a:t>
            </a:r>
            <a:r>
              <a:rPr lang="en-IN" baseline="0" dirty="0" smtClean="0"/>
              <a:t> server is augmented with a stub that used the same consistent hashing function to map the renamed keys to their shadow servers</a:t>
            </a:r>
          </a:p>
          <a:p>
            <a:pPr marL="171450" indent="-171450">
              <a:buFont typeface="Arial" panose="020B0604020202020204" pitchFamily="34" charset="0"/>
              <a:buChar char="•"/>
            </a:pPr>
            <a:r>
              <a:rPr lang="en-IN" baseline="0" dirty="0" smtClean="0"/>
              <a:t>The home server issues a set to the shadow servers and the key foo is now replicated on the shadow server</a:t>
            </a:r>
          </a:p>
          <a:p>
            <a:pPr marL="171450" indent="-171450">
              <a:buFont typeface="Arial" panose="020B0604020202020204" pitchFamily="34" charset="0"/>
              <a:buChar char="•"/>
            </a:pPr>
            <a:r>
              <a:rPr lang="en-IN" baseline="0" dirty="0" smtClean="0"/>
              <a:t>There are two things to note here:</a:t>
            </a:r>
          </a:p>
          <a:p>
            <a:pPr marL="628650" lvl="1" indent="-171450">
              <a:buFont typeface="Arial" panose="020B0604020202020204" pitchFamily="34" charset="0"/>
              <a:buChar char="•"/>
            </a:pPr>
            <a:r>
              <a:rPr lang="en-IN" baseline="0" dirty="0" smtClean="0"/>
              <a:t>the renamed keys are used only for key-to-server mapping, but not for the actual key operations to rule out possibility of any aliasing. For example assume that there two keys both name foo1 on the same server, one of which is a renamed key. Since operations on renamed key occur on the original name, SPORE avoids aliasing problems.</a:t>
            </a:r>
          </a:p>
          <a:p>
            <a:pPr marL="628650" lvl="1" indent="-171450">
              <a:buFont typeface="Arial" panose="020B0604020202020204" pitchFamily="34" charset="0"/>
              <a:buChar char="•"/>
            </a:pPr>
            <a:r>
              <a:rPr lang="en-IN" baseline="0" dirty="0" smtClean="0"/>
              <a:t>Each </a:t>
            </a:r>
            <a:r>
              <a:rPr lang="en-IN" baseline="0" dirty="0" err="1" smtClean="0"/>
              <a:t>memcached</a:t>
            </a:r>
            <a:r>
              <a:rPr lang="en-IN" baseline="0" dirty="0" smtClean="0"/>
              <a:t> server is aware of others servers in the pool and communicate with each other as opposed to baseline </a:t>
            </a:r>
            <a:r>
              <a:rPr lang="en-IN" baseline="0" dirty="0" err="1" smtClean="0"/>
              <a:t>memcached</a:t>
            </a:r>
            <a:endParaRPr lang="en-IN" baseline="0" dirty="0" smtClean="0"/>
          </a:p>
          <a:p>
            <a:pPr marL="171450" indent="-171450">
              <a:buFont typeface="Arial" panose="020B0604020202020204" pitchFamily="34" charset="0"/>
              <a:buChar char="•"/>
            </a:pPr>
            <a:endParaRPr lang="en-IN" baseline="0" dirty="0" smtClean="0"/>
          </a:p>
          <a:p>
            <a:pPr marL="171450" indent="-171450">
              <a:buFont typeface="Arial" panose="020B0604020202020204" pitchFamily="34" charset="0"/>
              <a:buChar char="•"/>
            </a:pPr>
            <a:endParaRPr lang="en-IN" baseline="0" dirty="0" smtClean="0"/>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16</a:t>
            </a:fld>
            <a:endParaRPr lang="en-IN"/>
          </a:p>
        </p:txBody>
      </p:sp>
    </p:spTree>
    <p:extLst>
      <p:ext uri="{BB962C8B-B14F-4D97-AF65-F5344CB8AC3E}">
        <p14:creationId xmlns:p14="http://schemas.microsoft.com/office/powerpoint/2010/main" val="127024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Consider this case</a:t>
            </a:r>
            <a:r>
              <a:rPr lang="en-IN" baseline="0" dirty="0" smtClean="0"/>
              <a:t> where clients c1, c2, c3, c4 determine different servers based on renamed keys</a:t>
            </a:r>
          </a:p>
          <a:p>
            <a:pPr marL="171450" indent="-171450">
              <a:buFont typeface="Arial" panose="020B0604020202020204" pitchFamily="34" charset="0"/>
              <a:buChar char="•"/>
            </a:pPr>
            <a:r>
              <a:rPr lang="en-IN" baseline="0" dirty="0" smtClean="0"/>
              <a:t>How do clients discover that key foo is replicated ????? </a:t>
            </a:r>
          </a:p>
          <a:p>
            <a:pPr marL="171450" indent="-171450">
              <a:buFont typeface="Arial" panose="020B0604020202020204" pitchFamily="34" charset="0"/>
              <a:buChar char="•"/>
            </a:pPr>
            <a:r>
              <a:rPr lang="en-IN" baseline="0" dirty="0" smtClean="0"/>
              <a:t>The server communicates only about gamma to the client (by piggy backing this on existing communication. More on this later)</a:t>
            </a:r>
          </a:p>
          <a:p>
            <a:pPr marL="171450" indent="-171450">
              <a:buFont typeface="Arial" panose="020B0604020202020204" pitchFamily="34" charset="0"/>
              <a:buChar char="•"/>
            </a:pPr>
            <a:r>
              <a:rPr lang="en-IN" baseline="0" dirty="0" smtClean="0"/>
              <a:t>This ensures minimum overhead to communicate about the location of replicas to the client</a:t>
            </a: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17</a:t>
            </a:fld>
            <a:endParaRPr lang="en-IN"/>
          </a:p>
        </p:txBody>
      </p:sp>
    </p:spTree>
    <p:extLst>
      <p:ext uri="{BB962C8B-B14F-4D97-AF65-F5344CB8AC3E}">
        <p14:creationId xmlns:p14="http://schemas.microsoft.com/office/powerpoint/2010/main" val="318747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Now that we know the basics,</a:t>
            </a:r>
            <a:r>
              <a:rPr lang="en-IN" baseline="0" dirty="0" smtClean="0"/>
              <a:t> </a:t>
            </a:r>
            <a:r>
              <a:rPr lang="en-IN" dirty="0" smtClean="0"/>
              <a:t>Before</a:t>
            </a:r>
            <a:r>
              <a:rPr lang="en-IN" baseline="0" dirty="0" smtClean="0"/>
              <a:t> we move on to answer the next few questions lets review the consistency model for read and writes. </a:t>
            </a:r>
            <a:endParaRPr lang="en-IN" dirty="0" smtClean="0"/>
          </a:p>
          <a:p>
            <a:pPr marL="171450" indent="-171450">
              <a:buFont typeface="Arial" panose="020B0604020202020204" pitchFamily="34" charset="0"/>
              <a:buChar char="•"/>
            </a:pPr>
            <a:r>
              <a:rPr lang="en-IN" dirty="0" smtClean="0"/>
              <a:t>Standalone</a:t>
            </a:r>
            <a:r>
              <a:rPr lang="en-IN" baseline="0" dirty="0" smtClean="0"/>
              <a:t> </a:t>
            </a:r>
            <a:r>
              <a:rPr lang="en-IN" baseline="0" dirty="0" err="1" smtClean="0"/>
              <a:t>memcached</a:t>
            </a:r>
            <a:r>
              <a:rPr lang="en-IN" baseline="0" dirty="0" smtClean="0"/>
              <a:t> server ignoring persistent storage and server failure offer strong flavour of consistency called </a:t>
            </a:r>
            <a:r>
              <a:rPr lang="en-IN" baseline="0" dirty="0" err="1" smtClean="0"/>
              <a:t>linearizability</a:t>
            </a:r>
            <a:r>
              <a:rPr lang="en-IN" baseline="0" dirty="0" smtClean="0"/>
              <a:t> (with write atomicity). Off course this model is not practical since you need a persistent store for durability</a:t>
            </a:r>
          </a:p>
          <a:p>
            <a:pPr marL="171450" indent="-171450">
              <a:buFont typeface="Arial" panose="020B0604020202020204" pitchFamily="34" charset="0"/>
              <a:buChar char="•"/>
            </a:pPr>
            <a:r>
              <a:rPr lang="en-IN" baseline="0" dirty="0" smtClean="0"/>
              <a:t>Real </a:t>
            </a:r>
            <a:r>
              <a:rPr lang="en-IN" baseline="0" dirty="0" err="1" smtClean="0"/>
              <a:t>memcached</a:t>
            </a:r>
            <a:r>
              <a:rPr lang="en-IN" baseline="0" dirty="0" smtClean="0"/>
              <a:t> servers can offer only relaxed form of consistency called eventual consistency because you cannot guarantee write in the backend store and update / invalidate in the memory caching tier to be atomic</a:t>
            </a:r>
          </a:p>
          <a:p>
            <a:pPr marL="171450" indent="-171450">
              <a:buFont typeface="Arial" panose="020B0604020202020204" pitchFamily="34" charset="0"/>
              <a:buChar char="•"/>
            </a:pPr>
            <a:r>
              <a:rPr lang="en-IN" baseline="0" dirty="0" smtClean="0"/>
              <a:t>However SPORE like the baseline </a:t>
            </a:r>
            <a:r>
              <a:rPr lang="en-IN" baseline="0" dirty="0" err="1" smtClean="0"/>
              <a:t>memcached</a:t>
            </a:r>
            <a:r>
              <a:rPr lang="en-IN" baseline="0" dirty="0" smtClean="0"/>
              <a:t> offers read monotonicity which means write once seen will never unseen again in the future i.e. you either see the new value or you see the stale value; but once you see the new value you will not see the stale value again </a:t>
            </a:r>
          </a:p>
          <a:p>
            <a:pPr marL="171450" indent="-171450">
              <a:buFont typeface="Arial" panose="020B0604020202020204" pitchFamily="34" charset="0"/>
              <a:buChar char="•"/>
            </a:pPr>
            <a:r>
              <a:rPr lang="en-IN" baseline="0" dirty="0" smtClean="0"/>
              <a:t>Basically this means the following needs to be taken care of in SPORE: </a:t>
            </a:r>
          </a:p>
          <a:p>
            <a:pPr marL="628650" lvl="1" indent="-171450">
              <a:buFont typeface="Arial" panose="020B0604020202020204" pitchFamily="34" charset="0"/>
              <a:buChar char="•"/>
            </a:pPr>
            <a:r>
              <a:rPr lang="en-IN" baseline="0" dirty="0" smtClean="0"/>
              <a:t>Read request from different clients are distributed to all replicas; whereas requests from a single client are directed always to a single replica ( request from a single client are not load-balanced across replicas to ensure read-monotonicity. )</a:t>
            </a:r>
          </a:p>
          <a:p>
            <a:pPr marL="628650" lvl="1" indent="-171450">
              <a:buFont typeface="Arial" panose="020B0604020202020204" pitchFamily="34" charset="0"/>
              <a:buChar char="•"/>
            </a:pPr>
            <a:r>
              <a:rPr lang="en-IN" baseline="0" dirty="0" smtClean="0"/>
              <a:t>Write requests on the other hand must go always to the home server to preserve a sequential write order as the home server acts as an ordering point. </a:t>
            </a: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18</a:t>
            </a:fld>
            <a:endParaRPr lang="en-IN"/>
          </a:p>
        </p:txBody>
      </p:sp>
    </p:spTree>
    <p:extLst>
      <p:ext uri="{BB962C8B-B14F-4D97-AF65-F5344CB8AC3E}">
        <p14:creationId xmlns:p14="http://schemas.microsoft.com/office/powerpoint/2010/main" val="2405093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Clients</a:t>
            </a:r>
            <a:r>
              <a:rPr lang="en-IN" baseline="0" dirty="0" smtClean="0"/>
              <a:t> receive gamma value from the server. This is piggy backed by the server during normal operation</a:t>
            </a:r>
          </a:p>
          <a:p>
            <a:pPr marL="171450" indent="-171450">
              <a:buFont typeface="Arial" panose="020B0604020202020204" pitchFamily="34" charset="0"/>
              <a:buChar char="•"/>
            </a:pPr>
            <a:r>
              <a:rPr lang="en-IN" baseline="0" dirty="0" smtClean="0"/>
              <a:t>The client after receiving the non – zero gamma value does two things: </a:t>
            </a:r>
          </a:p>
          <a:p>
            <a:pPr marL="628650" lvl="1" indent="-171450">
              <a:buFont typeface="Arial" panose="020B0604020202020204" pitchFamily="34" charset="0"/>
              <a:buChar char="•"/>
            </a:pPr>
            <a:r>
              <a:rPr lang="en-IN" baseline="0" dirty="0" smtClean="0"/>
              <a:t>it randomly chooses a suffix between 0 and gamma and </a:t>
            </a:r>
          </a:p>
          <a:p>
            <a:pPr marL="628650" lvl="1" indent="-171450">
              <a:buFont typeface="Arial" panose="020B0604020202020204" pitchFamily="34" charset="0"/>
              <a:buChar char="•"/>
            </a:pPr>
            <a:r>
              <a:rPr lang="en-IN" baseline="0" dirty="0" smtClean="0"/>
              <a:t>stores both the key and the chosen suffix value in a client data structure called CSM ( CLIENT SIDE METADATA) ALONG WITH A TIMESTAMP. More on timestamp later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baseline="0" dirty="0" smtClean="0"/>
              <a:t>This ensures all accesses to a particular key from this client is redirected to the same replica always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baseline="0" dirty="0" smtClean="0"/>
              <a:t>This is to ensure read monotonicity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baseline="0" dirty="0" smtClean="0"/>
              <a:t>PLEASE NOTE THAT the above step of choosing suffix and adding to CSM is done only once per key and not for every client operation on that key.</a:t>
            </a: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19</a:t>
            </a:fld>
            <a:endParaRPr lang="en-IN"/>
          </a:p>
        </p:txBody>
      </p:sp>
    </p:spTree>
    <p:extLst>
      <p:ext uri="{BB962C8B-B14F-4D97-AF65-F5344CB8AC3E}">
        <p14:creationId xmlns:p14="http://schemas.microsoft.com/office/powerpoint/2010/main" val="140007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EB1BE-617A-4950-BFB5-6B4E471488BA}" type="slidenum">
              <a:rPr lang="en-US" altLang="en-US">
                <a:solidFill>
                  <a:srgbClr val="000000"/>
                </a:solidFill>
              </a:rPr>
              <a:pPr/>
              <a:t>2</a:t>
            </a:fld>
            <a:endParaRPr lang="en-US" alt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dirty="0" smtClean="0"/>
              <a:t>Here</a:t>
            </a:r>
            <a:r>
              <a:rPr lang="en-US" altLang="en-US" baseline="0" dirty="0" smtClean="0"/>
              <a:t> is a quick overview of the agenda. I intend the to cover the following topics. I will start with a brief of the motivation for the paper and the solution proposed. After that I will dive into some background about the existing system i.e. the baseline </a:t>
            </a:r>
            <a:r>
              <a:rPr lang="en-US" altLang="en-US" baseline="0" dirty="0" err="1" smtClean="0"/>
              <a:t>memcached</a:t>
            </a:r>
            <a:r>
              <a:rPr lang="en-US" altLang="en-US" baseline="0" dirty="0" smtClean="0"/>
              <a:t> and its associated load imbalance problems that inspired a new system. </a:t>
            </a:r>
            <a:endParaRPr lang="en-US" altLang="en-US" dirty="0"/>
          </a:p>
        </p:txBody>
      </p:sp>
    </p:spTree>
    <p:extLst>
      <p:ext uri="{BB962C8B-B14F-4D97-AF65-F5344CB8AC3E}">
        <p14:creationId xmlns:p14="http://schemas.microsoft.com/office/powerpoint/2010/main" val="3650592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Every entry</a:t>
            </a:r>
            <a:r>
              <a:rPr lang="en-IN" baseline="0" dirty="0" smtClean="0"/>
              <a:t> in the client data </a:t>
            </a:r>
            <a:r>
              <a:rPr lang="en-IN" baseline="0" dirty="0" err="1" smtClean="0"/>
              <a:t>struct</a:t>
            </a:r>
            <a:r>
              <a:rPr lang="en-IN" baseline="0" dirty="0" smtClean="0"/>
              <a:t> CSM has a short expiration time. This is equivalent of saying that each client takes a lease for certain amount of time on the replica</a:t>
            </a:r>
          </a:p>
          <a:p>
            <a:pPr marL="171450" indent="-171450">
              <a:buFont typeface="Arial" panose="020B0604020202020204" pitchFamily="34" charset="0"/>
              <a:buChar char="•"/>
            </a:pPr>
            <a:r>
              <a:rPr lang="en-IN" baseline="0" dirty="0" smtClean="0"/>
              <a:t>Let us consider this case where there is client c1 and it has the following entry for key k in its CSM. It checks if the lease has expired which it hasn’t. So it sends a get request to the shadow server SB.  </a:t>
            </a:r>
          </a:p>
          <a:p>
            <a:pPr marL="171450" indent="-171450">
              <a:buFont typeface="Arial" panose="020B0604020202020204" pitchFamily="34" charset="0"/>
              <a:buChar char="•"/>
            </a:pPr>
            <a:r>
              <a:rPr lang="en-IN" baseline="0" dirty="0" smtClean="0"/>
              <a:t>But SB comes back with a value v (note that gamma here is 0 to show that the replica is currently being retired in the shadow server </a:t>
            </a:r>
            <a:r>
              <a:rPr lang="en-IN" baseline="0" dirty="0" err="1" smtClean="0"/>
              <a:t>ie</a:t>
            </a:r>
            <a:r>
              <a:rPr lang="en-IN" baseline="0" dirty="0" smtClean="0"/>
              <a:t> it is in COLD PENDING STATE. More on this later)</a:t>
            </a:r>
          </a:p>
          <a:p>
            <a:pPr marL="171450" indent="-171450">
              <a:buFont typeface="Arial" panose="020B0604020202020204" pitchFamily="34" charset="0"/>
              <a:buChar char="•"/>
            </a:pPr>
            <a:r>
              <a:rPr lang="en-IN" baseline="0" dirty="0" smtClean="0"/>
              <a:t>When c1 attempts the next operation it finds that the lease has expired and hence goes back to the home server</a:t>
            </a:r>
          </a:p>
          <a:p>
            <a:pPr marL="171450" indent="-171450">
              <a:buFont typeface="Arial" panose="020B0604020202020204" pitchFamily="34" charset="0"/>
              <a:buChar char="•"/>
            </a:pPr>
            <a:r>
              <a:rPr lang="en-IN" baseline="0" dirty="0" smtClean="0"/>
              <a:t>They additionally clean the CSM entry</a:t>
            </a: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20</a:t>
            </a:fld>
            <a:endParaRPr lang="en-IN"/>
          </a:p>
        </p:txBody>
      </p:sp>
    </p:spTree>
    <p:extLst>
      <p:ext uri="{BB962C8B-B14F-4D97-AF65-F5344CB8AC3E}">
        <p14:creationId xmlns:p14="http://schemas.microsoft.com/office/powerpoint/2010/main" val="3780542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smtClean="0"/>
              <a:t>Popular tuples are those that are accessed several times in the recent past</a:t>
            </a:r>
          </a:p>
          <a:p>
            <a:pPr marL="171450" indent="-171450">
              <a:buFont typeface="Arial" panose="020B0604020202020204" pitchFamily="34" charset="0"/>
              <a:buChar char="•"/>
            </a:pPr>
            <a:r>
              <a:rPr lang="en-IN" dirty="0" smtClean="0"/>
              <a:t>Popula</a:t>
            </a:r>
            <a:r>
              <a:rPr lang="en-IN" baseline="0" dirty="0" smtClean="0"/>
              <a:t>r keys are capture in a server side DS called Server Side Metadata (SSM) where it stores : (key, 4 counters, state of the key, timestamp)</a:t>
            </a:r>
          </a:p>
          <a:p>
            <a:pPr marL="628650" lvl="1" indent="-171450">
              <a:buFont typeface="Arial" panose="020B0604020202020204" pitchFamily="34" charset="0"/>
              <a:buChar char="•"/>
            </a:pPr>
            <a:r>
              <a:rPr lang="en-IN" baseline="0" dirty="0" smtClean="0"/>
              <a:t>STATE: indicates whether the key has been replicated or not</a:t>
            </a:r>
          </a:p>
          <a:p>
            <a:pPr marL="628650" lvl="1" indent="-171450">
              <a:buFont typeface="Arial" panose="020B0604020202020204" pitchFamily="34" charset="0"/>
              <a:buChar char="•"/>
            </a:pPr>
            <a:r>
              <a:rPr lang="en-IN" baseline="0" dirty="0" smtClean="0"/>
              <a:t>Timestamp is used for termination of replication</a:t>
            </a:r>
          </a:p>
          <a:p>
            <a:pPr marL="628650" lvl="1" indent="-171450">
              <a:buFont typeface="Arial" panose="020B0604020202020204" pitchFamily="34" charset="0"/>
              <a:buChar char="•"/>
            </a:pPr>
            <a:r>
              <a:rPr lang="en-IN" baseline="0" dirty="0" smtClean="0"/>
              <a:t>Counters are used to track popularity by maintaining an exponentially weighted moving average (EWMA) of accesses to the tuples</a:t>
            </a:r>
          </a:p>
          <a:p>
            <a:pPr marL="171450" lvl="0" indent="-171450">
              <a:buFont typeface="Arial" panose="020B0604020202020204" pitchFamily="34" charset="0"/>
              <a:buChar char="•"/>
            </a:pPr>
            <a:r>
              <a:rPr lang="en-IN" baseline="0" dirty="0" smtClean="0"/>
              <a:t>When the counters go beyond a particular threshold value the key becomes hot</a:t>
            </a:r>
          </a:p>
          <a:p>
            <a:pPr marL="628650" lvl="1"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21</a:t>
            </a:fld>
            <a:endParaRPr lang="en-IN"/>
          </a:p>
        </p:txBody>
      </p:sp>
    </p:spTree>
    <p:extLst>
      <p:ext uri="{BB962C8B-B14F-4D97-AF65-F5344CB8AC3E}">
        <p14:creationId xmlns:p14="http://schemas.microsoft.com/office/powerpoint/2010/main" val="3926715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Keys have skewed</a:t>
            </a:r>
            <a:r>
              <a:rPr lang="en-IN" baseline="0" dirty="0" smtClean="0"/>
              <a:t> popularity</a:t>
            </a:r>
          </a:p>
          <a:p>
            <a:pPr marL="171450" indent="-171450">
              <a:buFont typeface="Arial" panose="020B0604020202020204" pitchFamily="34" charset="0"/>
              <a:buChar char="•"/>
            </a:pPr>
            <a:r>
              <a:rPr lang="en-IN" baseline="0" dirty="0" smtClean="0"/>
              <a:t>So a popular key can become quickly unpopular</a:t>
            </a:r>
          </a:p>
          <a:p>
            <a:pPr marL="171450" indent="-171450">
              <a:buFont typeface="Arial" panose="020B0604020202020204" pitchFamily="34" charset="0"/>
              <a:buChar char="•"/>
            </a:pPr>
            <a:r>
              <a:rPr lang="en-IN" baseline="0" dirty="0" smtClean="0"/>
              <a:t>So here we see how servers retire replicas</a:t>
            </a:r>
          </a:p>
          <a:p>
            <a:pPr marL="171450" indent="-171450">
              <a:buFont typeface="Arial" panose="020B0604020202020204" pitchFamily="34" charset="0"/>
              <a:buChar char="•"/>
            </a:pPr>
            <a:r>
              <a:rPr lang="en-IN" baseline="0" dirty="0" smtClean="0"/>
              <a:t>Timestamp maintained in the SSM which indicates the last time the key was accessed in the replicated state</a:t>
            </a:r>
          </a:p>
          <a:p>
            <a:pPr marL="171450" indent="-171450">
              <a:buFont typeface="Arial" panose="020B0604020202020204" pitchFamily="34" charset="0"/>
              <a:buChar char="•"/>
            </a:pPr>
            <a:r>
              <a:rPr lang="en-IN" baseline="0" dirty="0" smtClean="0"/>
              <a:t>Once this has hit a time out or if the EWMA (exponential weighted moving average) maintained by the counter falls below a particular threshold value, the key makes the transition from the HOT state to the COLD state</a:t>
            </a:r>
          </a:p>
          <a:p>
            <a:pPr marL="171450" indent="-171450">
              <a:buFont typeface="Arial" panose="020B0604020202020204" pitchFamily="34" charset="0"/>
              <a:buChar char="•"/>
            </a:pPr>
            <a:r>
              <a:rPr lang="en-IN" baseline="0" dirty="0" smtClean="0"/>
              <a:t>the server doesn’t immediately retire the key. This is because some clients still may have active leases</a:t>
            </a:r>
          </a:p>
          <a:p>
            <a:pPr marL="171450" indent="-171450">
              <a:buFont typeface="Arial" panose="020B0604020202020204" pitchFamily="34" charset="0"/>
              <a:buChar char="•"/>
            </a:pPr>
            <a:r>
              <a:rPr lang="en-IN" baseline="0" dirty="0" smtClean="0"/>
              <a:t>However these requests are served in COLD PENDING STATE which means the value is sent back with a gamma value of 0 to indicate that the replica is being retired</a:t>
            </a: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22</a:t>
            </a:fld>
            <a:endParaRPr lang="en-IN"/>
          </a:p>
        </p:txBody>
      </p:sp>
    </p:spTree>
    <p:extLst>
      <p:ext uri="{BB962C8B-B14F-4D97-AF65-F5344CB8AC3E}">
        <p14:creationId xmlns:p14="http://schemas.microsoft.com/office/powerpoint/2010/main" val="1418292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This diagram shows the state transition diagram for an entry</a:t>
            </a:r>
            <a:r>
              <a:rPr lang="en-IN" baseline="0" dirty="0" smtClean="0"/>
              <a:t> of the metadata cache at the server side</a:t>
            </a:r>
            <a:endParaRPr lang="en-IN" dirty="0" smtClean="0"/>
          </a:p>
          <a:p>
            <a:pPr marL="171450" indent="-171450">
              <a:buFont typeface="Arial" panose="020B0604020202020204" pitchFamily="34" charset="0"/>
              <a:buChar char="•"/>
            </a:pPr>
            <a:r>
              <a:rPr lang="en-IN" dirty="0" smtClean="0"/>
              <a:t>SELF</a:t>
            </a:r>
            <a:r>
              <a:rPr lang="en-IN" baseline="0" dirty="0" smtClean="0"/>
              <a:t> EXPLANATORY illustration of the state transition diagram of read transactions in SPORE</a:t>
            </a:r>
          </a:p>
          <a:p>
            <a:pPr marL="171450" indent="-171450">
              <a:buFont typeface="Arial" panose="020B0604020202020204" pitchFamily="34" charset="0"/>
              <a:buChar char="•"/>
            </a:pPr>
            <a:r>
              <a:rPr lang="en-IN" baseline="0" dirty="0" smtClean="0"/>
              <a:t>NOTE that while SPORE is in HOT state, it replies back to clients with the actual gamma value. This grants leases to the clients</a:t>
            </a:r>
          </a:p>
          <a:p>
            <a:pPr marL="171450" indent="-171450">
              <a:buFont typeface="Arial" panose="020B0604020202020204" pitchFamily="34" charset="0"/>
              <a:buChar char="•"/>
            </a:pPr>
            <a:r>
              <a:rPr lang="en-IN" baseline="0" dirty="0" smtClean="0"/>
              <a:t>But when it is in COLD PENDING or HOT PENDING STATE, although old clients may still have active leases, new leases are not issued. </a:t>
            </a:r>
          </a:p>
          <a:p>
            <a:pPr marL="171450" indent="-171450">
              <a:buFont typeface="Arial" panose="020B0604020202020204" pitchFamily="34" charset="0"/>
              <a:buChar char="•"/>
            </a:pPr>
            <a:r>
              <a:rPr lang="en-IN" baseline="0" dirty="0" smtClean="0"/>
              <a:t>SPORE uses LRU scheme to evict old keys that are becoming unpopular from the metadata cache</a:t>
            </a:r>
          </a:p>
        </p:txBody>
      </p:sp>
      <p:sp>
        <p:nvSpPr>
          <p:cNvPr id="4" name="Slide Number Placeholder 3"/>
          <p:cNvSpPr>
            <a:spLocks noGrp="1"/>
          </p:cNvSpPr>
          <p:nvPr>
            <p:ph type="sldNum" sz="quarter" idx="10"/>
          </p:nvPr>
        </p:nvSpPr>
        <p:spPr/>
        <p:txBody>
          <a:bodyPr/>
          <a:lstStyle/>
          <a:p>
            <a:fld id="{33EAE58A-65E8-4A0D-A7BC-05E4A7DB03DC}" type="slidenum">
              <a:rPr lang="en-IN" smtClean="0"/>
              <a:t>23</a:t>
            </a:fld>
            <a:endParaRPr lang="en-IN"/>
          </a:p>
        </p:txBody>
      </p:sp>
    </p:spTree>
    <p:extLst>
      <p:ext uri="{BB962C8B-B14F-4D97-AF65-F5344CB8AC3E}">
        <p14:creationId xmlns:p14="http://schemas.microsoft.com/office/powerpoint/2010/main" val="2535644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The high level goal</a:t>
            </a:r>
            <a:r>
              <a:rPr lang="en-IN" baseline="0" dirty="0" smtClean="0"/>
              <a:t> of SPORE is to offer:</a:t>
            </a:r>
          </a:p>
          <a:p>
            <a:pPr marL="628650" lvl="1" indent="-171450">
              <a:buFont typeface="Arial" panose="020B0604020202020204" pitchFamily="34" charset="0"/>
              <a:buChar char="•"/>
            </a:pPr>
            <a:r>
              <a:rPr lang="en-IN" baseline="0" dirty="0" smtClean="0"/>
              <a:t>Read monotonicity</a:t>
            </a:r>
          </a:p>
          <a:p>
            <a:pPr marL="628650" lvl="1" indent="-171450">
              <a:buFont typeface="Arial" panose="020B0604020202020204" pitchFamily="34" charset="0"/>
              <a:buChar char="•"/>
            </a:pPr>
            <a:r>
              <a:rPr lang="en-IN" baseline="0" dirty="0" smtClean="0"/>
              <a:t>Eventual consistency with time-bounded delay for write propagation of replicas </a:t>
            </a:r>
          </a:p>
          <a:p>
            <a:pPr marL="171450" lvl="0" indent="-171450">
              <a:buFont typeface="Arial" panose="020B0604020202020204" pitchFamily="34" charset="0"/>
              <a:buChar char="•"/>
            </a:pPr>
            <a:r>
              <a:rPr lang="en-IN" baseline="0" dirty="0" smtClean="0"/>
              <a:t>All writes come to the home servers. </a:t>
            </a:r>
          </a:p>
          <a:p>
            <a:pPr marL="171450" lvl="0" indent="-171450">
              <a:buFont typeface="Arial" panose="020B0604020202020204" pitchFamily="34" charset="0"/>
              <a:buChar char="•"/>
            </a:pPr>
            <a:r>
              <a:rPr lang="en-IN" baseline="0" dirty="0" smtClean="0"/>
              <a:t>The home server first updates its own copy and replies back to the client. </a:t>
            </a:r>
          </a:p>
          <a:p>
            <a:pPr marL="171450" lvl="0" indent="-171450">
              <a:buFont typeface="Arial" panose="020B0604020202020204" pitchFamily="34" charset="0"/>
              <a:buChar char="•"/>
            </a:pPr>
            <a:r>
              <a:rPr lang="en-IN" baseline="0" dirty="0" smtClean="0"/>
              <a:t>The home server then sends update down to the shadow servers. </a:t>
            </a:r>
          </a:p>
          <a:p>
            <a:pPr marL="171450" lvl="0" indent="-171450">
              <a:buFont typeface="Arial" panose="020B0604020202020204" pitchFamily="34" charset="0"/>
              <a:buChar char="•"/>
            </a:pPr>
            <a:r>
              <a:rPr lang="en-IN" baseline="0" dirty="0" smtClean="0"/>
              <a:t>During the propagation:</a:t>
            </a:r>
          </a:p>
          <a:p>
            <a:pPr marL="628650" lvl="1" indent="-171450">
              <a:buFont typeface="Arial" panose="020B0604020202020204" pitchFamily="34" charset="0"/>
              <a:buChar char="•"/>
            </a:pPr>
            <a:r>
              <a:rPr lang="en-IN" baseline="0" dirty="0" smtClean="0"/>
              <a:t> other clients may till read still value from the shadow servers</a:t>
            </a:r>
          </a:p>
          <a:p>
            <a:pPr marL="628650" lvl="1" indent="-171450">
              <a:buFont typeface="Arial" panose="020B0604020202020204" pitchFamily="34" charset="0"/>
              <a:buChar char="•"/>
            </a:pPr>
            <a:r>
              <a:rPr lang="en-IN" baseline="0" dirty="0" smtClean="0"/>
              <a:t>Other clients that have picked the home server as the replica, can see the updated copy before all the replicas are updated. </a:t>
            </a:r>
          </a:p>
          <a:p>
            <a:pPr marL="171450" lvl="0" indent="-171450">
              <a:buFont typeface="Arial" panose="020B0604020202020204" pitchFamily="34" charset="0"/>
              <a:buChar char="•"/>
            </a:pPr>
            <a:r>
              <a:rPr lang="en-IN" b="1" baseline="0" dirty="0" smtClean="0"/>
              <a:t>This is the key source of non-atomicity of writes </a:t>
            </a:r>
          </a:p>
          <a:p>
            <a:pPr marL="171450" lvl="0" indent="-171450">
              <a:buFont typeface="Arial" panose="020B0604020202020204" pitchFamily="34" charset="0"/>
              <a:buChar char="•"/>
            </a:pPr>
            <a:r>
              <a:rPr lang="en-IN" baseline="0" dirty="0" smtClean="0"/>
              <a:t>However since every client operates only with one replica, they will either see the stale value or the new value during propagation, but will never see the stale value after seeing the new value</a:t>
            </a:r>
          </a:p>
          <a:p>
            <a:pPr marL="171450" lvl="0" indent="-171450">
              <a:buFont typeface="Arial" panose="020B0604020202020204" pitchFamily="34" charset="0"/>
              <a:buChar char="•"/>
            </a:pPr>
            <a:r>
              <a:rPr lang="en-IN" sz="2400" dirty="0" smtClean="0"/>
              <a:t>In summary:</a:t>
            </a:r>
          </a:p>
          <a:p>
            <a:pPr marL="628650" lvl="1" indent="-171450">
              <a:buFont typeface="Arial" panose="020B0604020202020204" pitchFamily="34" charset="0"/>
              <a:buChar char="•"/>
            </a:pPr>
            <a:r>
              <a:rPr lang="en-IN" sz="2000" dirty="0" smtClean="0"/>
              <a:t>Other clients accessing shadow servers do not see stale for more than </a:t>
            </a:r>
            <a:r>
              <a:rPr lang="en-IN" sz="2000" dirty="0" err="1" smtClean="0"/>
              <a:t>T</a:t>
            </a:r>
            <a:r>
              <a:rPr lang="en-IN" sz="2000" baseline="-25000" dirty="0" err="1" smtClean="0"/>
              <a:t>s</a:t>
            </a:r>
            <a:r>
              <a:rPr lang="en-IN" sz="2000" baseline="-25000" dirty="0" smtClean="0"/>
              <a:t> </a:t>
            </a:r>
            <a:r>
              <a:rPr lang="en-IN" sz="2000" dirty="0" smtClean="0"/>
              <a:t>seconds</a:t>
            </a:r>
          </a:p>
          <a:p>
            <a:pPr marL="628650" lvl="1" indent="-171450">
              <a:buFont typeface="Arial" panose="020B0604020202020204" pitchFamily="34" charset="0"/>
              <a:buChar char="•"/>
            </a:pPr>
            <a:r>
              <a:rPr lang="en-IN" sz="2000" dirty="0" smtClean="0"/>
              <a:t>All writes are sent to the home server. This ensures that all the replicas see the writes in the same order as </a:t>
            </a:r>
            <a:r>
              <a:rPr lang="en-IN" sz="2000" dirty="0" err="1" smtClean="0"/>
              <a:t>seeny</a:t>
            </a:r>
            <a:r>
              <a:rPr lang="en-IN" sz="2000" dirty="0" smtClean="0"/>
              <a:t> by the home server</a:t>
            </a:r>
          </a:p>
          <a:p>
            <a:pPr marL="628650" lvl="1" indent="-171450">
              <a:buFont typeface="Arial" panose="020B0604020202020204" pitchFamily="34" charset="0"/>
              <a:buChar char="•"/>
            </a:pPr>
            <a:r>
              <a:rPr lang="en-IN" sz="2000" dirty="0" smtClean="0"/>
              <a:t>Thus SPORE guarantees </a:t>
            </a:r>
            <a:r>
              <a:rPr lang="en-IN" sz="2000" b="1" dirty="0" smtClean="0">
                <a:solidFill>
                  <a:srgbClr val="002060"/>
                </a:solidFill>
              </a:rPr>
              <a:t>eventual consistency</a:t>
            </a:r>
            <a:r>
              <a:rPr lang="en-IN" sz="2000" dirty="0" smtClean="0"/>
              <a:t> with some time bound </a:t>
            </a:r>
          </a:p>
          <a:p>
            <a:pPr marL="171450" lvl="0" indent="-171450">
              <a:buFont typeface="Arial" panose="020B0604020202020204" pitchFamily="34" charset="0"/>
              <a:buChar char="•"/>
            </a:pPr>
            <a:endParaRPr lang="en-IN" baseline="0" dirty="0" smtClean="0"/>
          </a:p>
          <a:p>
            <a:pPr marL="171450" lvl="0" indent="-171450">
              <a:buFont typeface="Arial" panose="020B0604020202020204" pitchFamily="34" charset="0"/>
              <a:buChar char="•"/>
            </a:pPr>
            <a:r>
              <a:rPr lang="en-IN" baseline="0" dirty="0" smtClean="0"/>
              <a:t>BACKUP POINT: </a:t>
            </a:r>
            <a:br>
              <a:rPr lang="en-IN" baseline="0" dirty="0" smtClean="0"/>
            </a:br>
            <a:r>
              <a:rPr lang="en-IN" baseline="0" dirty="0" smtClean="0"/>
              <a:t>It also uses a HOT PENDING STATE during write propagation to ensure that a client which sees a new value at the home server does not revert to a shadow server that may potentially have stale values, we revoke the leases of any clients that request the tuple (by piggy-backing  gamma = 0) till write-propagation completes. Upon completion, the leases are renewed. </a:t>
            </a:r>
          </a:p>
          <a:p>
            <a:pPr marL="171450" lvl="0" indent="-171450">
              <a:buFont typeface="Arial" panose="020B0604020202020204" pitchFamily="34" charset="0"/>
              <a:buChar char="•"/>
            </a:pPr>
            <a:endParaRPr lang="en-IN" baseline="0" dirty="0" smtClean="0"/>
          </a:p>
        </p:txBody>
      </p:sp>
      <p:sp>
        <p:nvSpPr>
          <p:cNvPr id="4" name="Slide Number Placeholder 3"/>
          <p:cNvSpPr>
            <a:spLocks noGrp="1"/>
          </p:cNvSpPr>
          <p:nvPr>
            <p:ph type="sldNum" sz="quarter" idx="10"/>
          </p:nvPr>
        </p:nvSpPr>
        <p:spPr/>
        <p:txBody>
          <a:bodyPr/>
          <a:lstStyle/>
          <a:p>
            <a:fld id="{33EAE58A-65E8-4A0D-A7BC-05E4A7DB03DC}" type="slidenum">
              <a:rPr lang="en-IN" smtClean="0"/>
              <a:t>24</a:t>
            </a:fld>
            <a:endParaRPr lang="en-IN"/>
          </a:p>
        </p:txBody>
      </p:sp>
    </p:spTree>
    <p:extLst>
      <p:ext uri="{BB962C8B-B14F-4D97-AF65-F5344CB8AC3E}">
        <p14:creationId xmlns:p14="http://schemas.microsoft.com/office/powerpoint/2010/main" val="602306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They also implemented another variant</a:t>
            </a:r>
            <a:r>
              <a:rPr lang="en-IN" baseline="0" dirty="0" smtClean="0"/>
              <a:t> called SE – SPORE that provides atomic writes in the memory caching tier </a:t>
            </a:r>
          </a:p>
          <a:p>
            <a:pPr marL="171450" indent="-171450">
              <a:buFont typeface="Arial" panose="020B0604020202020204" pitchFamily="34" charset="0"/>
              <a:buChar char="•"/>
            </a:pPr>
            <a:r>
              <a:rPr lang="en-IN" baseline="0" dirty="0" smtClean="0"/>
              <a:t>This is equivalent of the standalone </a:t>
            </a:r>
            <a:r>
              <a:rPr lang="en-IN" baseline="0" dirty="0" err="1" smtClean="0"/>
              <a:t>memcached</a:t>
            </a:r>
            <a:r>
              <a:rPr lang="en-IN" baseline="0" dirty="0" smtClean="0"/>
              <a:t> server</a:t>
            </a:r>
          </a:p>
          <a:p>
            <a:pPr marL="171450" indent="-171450">
              <a:buFont typeface="Arial" panose="020B0604020202020204" pitchFamily="34" charset="0"/>
              <a:buChar char="•"/>
            </a:pPr>
            <a:r>
              <a:rPr lang="en-IN" baseline="0" dirty="0" smtClean="0"/>
              <a:t>Essentially, SE – SPORE waits for all updates on the replica to complete before any node supplies new values to a reader</a:t>
            </a:r>
          </a:p>
          <a:p>
            <a:pPr marL="171450" indent="-171450">
              <a:buFont typeface="Arial" panose="020B0604020202020204" pitchFamily="34" charset="0"/>
              <a:buChar char="•"/>
            </a:pPr>
            <a:r>
              <a:rPr lang="en-IN" baseline="0" dirty="0" smtClean="0"/>
              <a:t>This is done using a two-phase atomic-update protocol</a:t>
            </a:r>
          </a:p>
          <a:p>
            <a:pPr marL="171450" indent="-171450">
              <a:buFont typeface="Arial" panose="020B0604020202020204" pitchFamily="34" charset="0"/>
              <a:buChar char="•"/>
            </a:pPr>
            <a:r>
              <a:rPr lang="en-IN" baseline="0" dirty="0" smtClean="0"/>
              <a:t>This makes write 2 times slower than the SPORE for 1 to 2 replicas</a:t>
            </a:r>
          </a:p>
          <a:p>
            <a:pPr marL="171450" indent="-171450">
              <a:buFont typeface="Arial" panose="020B0604020202020204" pitchFamily="34" charset="0"/>
              <a:buChar char="•"/>
            </a:pPr>
            <a:r>
              <a:rPr lang="en-IN" baseline="0" dirty="0" smtClean="0"/>
              <a:t>For larger number of replicas, the latency increases </a:t>
            </a: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25</a:t>
            </a:fld>
            <a:endParaRPr lang="en-IN"/>
          </a:p>
        </p:txBody>
      </p:sp>
    </p:spTree>
    <p:extLst>
      <p:ext uri="{BB962C8B-B14F-4D97-AF65-F5344CB8AC3E}">
        <p14:creationId xmlns:p14="http://schemas.microsoft.com/office/powerpoint/2010/main" val="61044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SAMPLING</a:t>
            </a:r>
          </a:p>
          <a:p>
            <a:pPr marL="628650" lvl="1" indent="-171450">
              <a:buFont typeface="Arial" panose="020B0604020202020204" pitchFamily="34" charset="0"/>
              <a:buChar char="•"/>
            </a:pPr>
            <a:r>
              <a:rPr lang="en-IN" dirty="0" smtClean="0"/>
              <a:t>Short</a:t>
            </a:r>
            <a:r>
              <a:rPr lang="en-IN" baseline="0" dirty="0" smtClean="0"/>
              <a:t> latency is critical for any </a:t>
            </a:r>
            <a:r>
              <a:rPr lang="en-IN" baseline="0" dirty="0" err="1" smtClean="0"/>
              <a:t>memcached</a:t>
            </a:r>
            <a:r>
              <a:rPr lang="en-IN" baseline="0" dirty="0" smtClean="0"/>
              <a:t>-based system</a:t>
            </a:r>
            <a:endParaRPr lang="en-IN" dirty="0" smtClean="0"/>
          </a:p>
          <a:p>
            <a:pPr marL="628650" lvl="1" indent="-171450">
              <a:buFont typeface="Arial" panose="020B0604020202020204" pitchFamily="34" charset="0"/>
              <a:buChar char="•"/>
            </a:pPr>
            <a:r>
              <a:rPr lang="en-IN" dirty="0" smtClean="0"/>
              <a:t>Only a small percentage</a:t>
            </a:r>
            <a:r>
              <a:rPr lang="en-IN" baseline="0" dirty="0" smtClean="0"/>
              <a:t> of read requests (about 3%) are sampled i.e. only a small % of read requests actually lookup the SSM and update EWMA. Such small sampling rate is possible because of </a:t>
            </a:r>
            <a:r>
              <a:rPr lang="en-IN" baseline="0" dirty="0" err="1" smtClean="0"/>
              <a:t>zipf</a:t>
            </a:r>
            <a:r>
              <a:rPr lang="en-IN" baseline="0" dirty="0" smtClean="0"/>
              <a:t> distribution of key popularity</a:t>
            </a:r>
          </a:p>
          <a:p>
            <a:pPr marL="628650" lvl="1" indent="-171450">
              <a:buFont typeface="Arial" panose="020B0604020202020204" pitchFamily="34" charset="0"/>
              <a:buChar char="•"/>
            </a:pPr>
            <a:r>
              <a:rPr lang="en-IN" baseline="0" dirty="0" smtClean="0"/>
              <a:t>However write requests need to be looked up in the SSM to propagate updates to the replica</a:t>
            </a:r>
          </a:p>
          <a:p>
            <a:pPr marL="171450" indent="-171450">
              <a:buFont typeface="Arial" panose="020B0604020202020204" pitchFamily="34" charset="0"/>
              <a:buChar char="•"/>
            </a:pPr>
            <a:r>
              <a:rPr lang="en-IN" baseline="0" dirty="0" smtClean="0"/>
              <a:t>HOTSPOT TRIGGERING</a:t>
            </a:r>
          </a:p>
          <a:p>
            <a:pPr marL="628650" lvl="1" indent="-171450">
              <a:buFont typeface="Arial" panose="020B0604020202020204" pitchFamily="34" charset="0"/>
              <a:buChar char="•"/>
            </a:pPr>
            <a:r>
              <a:rPr lang="en-IN" baseline="0" dirty="0" smtClean="0"/>
              <a:t>For low load servers replication might be an overhead. So even if the server has a lot of hot keys but the overall load is pretty low, then there is no need for kicking in RIKR. In fact experiments have shown that with hotspot triggering turned off SPORE performs only marginally better than </a:t>
            </a:r>
            <a:r>
              <a:rPr lang="en-IN" baseline="0" dirty="0" err="1" smtClean="0"/>
              <a:t>BMCd</a:t>
            </a:r>
            <a:r>
              <a:rPr lang="en-IN" baseline="0" dirty="0" smtClean="0"/>
              <a:t>. But with it turned on it performs considerable better. </a:t>
            </a:r>
          </a:p>
          <a:p>
            <a:pPr marL="628650" lvl="1" indent="-171450">
              <a:buFont typeface="Arial" panose="020B0604020202020204" pitchFamily="34" charset="0"/>
              <a:buChar char="•"/>
            </a:pPr>
            <a:r>
              <a:rPr lang="en-IN" baseline="0" dirty="0" smtClean="0"/>
              <a:t>So RIKR is kicked in when a particular server becomes a hotspot and Further only popular keys in the hotspot servers are replicated. </a:t>
            </a:r>
          </a:p>
          <a:p>
            <a:pPr marL="628650" lvl="1" indent="-171450">
              <a:buFont typeface="Arial" panose="020B0604020202020204" pitchFamily="34" charset="0"/>
              <a:buChar char="•"/>
            </a:pPr>
            <a:r>
              <a:rPr lang="en-IN" baseline="0" dirty="0" smtClean="0"/>
              <a:t>However if every server is becoming a hotspot due incredible large load, replication causes a domino effect. So the only solution  at this stage is to scale out. </a:t>
            </a:r>
          </a:p>
          <a:p>
            <a:pPr marL="171450" indent="-171450">
              <a:buFont typeface="Arial" panose="020B0604020202020204" pitchFamily="34" charset="0"/>
              <a:buChar char="•"/>
            </a:pPr>
            <a:r>
              <a:rPr lang="en-IN" baseline="0" dirty="0" smtClean="0"/>
              <a:t>MIXED READ / WRITE WORKLOADS</a:t>
            </a:r>
          </a:p>
          <a:p>
            <a:pPr marL="628650" lvl="1" indent="-171450">
              <a:buFont typeface="Arial" panose="020B0604020202020204" pitchFamily="34" charset="0"/>
              <a:buChar char="•"/>
            </a:pPr>
            <a:r>
              <a:rPr lang="en-IN" baseline="0" dirty="0" smtClean="0"/>
              <a:t>SPORE works best with read mostly workloads</a:t>
            </a:r>
          </a:p>
          <a:p>
            <a:pPr marL="628650" lvl="1" indent="-171450">
              <a:buFont typeface="Arial" panose="020B0604020202020204" pitchFamily="34" charset="0"/>
              <a:buChar char="•"/>
            </a:pPr>
            <a:r>
              <a:rPr lang="en-IN" baseline="0" dirty="0" smtClean="0"/>
              <a:t>In a write heavy work load, replication might have negative impacts </a:t>
            </a:r>
          </a:p>
          <a:p>
            <a:pPr marL="628650" lvl="1" indent="-171450">
              <a:buFont typeface="Arial" panose="020B0604020202020204" pitchFamily="34" charset="0"/>
              <a:buChar char="•"/>
            </a:pPr>
            <a:r>
              <a:rPr lang="en-IN" baseline="0" dirty="0" smtClean="0"/>
              <a:t>In order to differentiate between read mostly workloads and otherwise: SPORE doesn’t use a naive counter in SSM. It is a weighted counter (EWMA). It uses weighted increments for reads and weighted decrement for writes</a:t>
            </a:r>
          </a:p>
          <a:p>
            <a:pPr marL="628650" lvl="1" indent="-171450">
              <a:buFont typeface="Arial" panose="020B0604020202020204" pitchFamily="34" charset="0"/>
              <a:buChar char="•"/>
            </a:pPr>
            <a:r>
              <a:rPr lang="en-IN" baseline="0" dirty="0" smtClean="0"/>
              <a:t>For example reads can increment the counter by 1 whereas writes can decrement the counter by 9</a:t>
            </a:r>
          </a:p>
          <a:p>
            <a:pPr marL="628650" lvl="1" indent="-171450">
              <a:buFont typeface="Arial" panose="020B0604020202020204" pitchFamily="34" charset="0"/>
              <a:buChar char="•"/>
            </a:pPr>
            <a:r>
              <a:rPr lang="en-IN" baseline="0" dirty="0" smtClean="0"/>
              <a:t>So this ensures if your workload is write heavy then RIKR is not triggered</a:t>
            </a:r>
          </a:p>
          <a:p>
            <a:pPr marL="628650" lvl="1" indent="-171450">
              <a:buFont typeface="Arial" panose="020B0604020202020204" pitchFamily="34" charset="0"/>
              <a:buChar char="•"/>
            </a:pPr>
            <a:r>
              <a:rPr lang="en-IN" sz="1200" dirty="0" smtClean="0"/>
              <a:t>higher </a:t>
            </a:r>
            <a:r>
              <a:rPr lang="en-IN" sz="1200" b="1" dirty="0" err="1" smtClean="0"/>
              <a:t>read:write</a:t>
            </a:r>
            <a:r>
              <a:rPr lang="en-IN" sz="1200" dirty="0" smtClean="0"/>
              <a:t> ratio implies that they key is “trending”</a:t>
            </a:r>
            <a:endParaRPr lang="en-IN" baseline="0" dirty="0" smtClean="0"/>
          </a:p>
        </p:txBody>
      </p:sp>
      <p:sp>
        <p:nvSpPr>
          <p:cNvPr id="4" name="Slide Number Placeholder 3"/>
          <p:cNvSpPr>
            <a:spLocks noGrp="1"/>
          </p:cNvSpPr>
          <p:nvPr>
            <p:ph type="sldNum" sz="quarter" idx="10"/>
          </p:nvPr>
        </p:nvSpPr>
        <p:spPr/>
        <p:txBody>
          <a:bodyPr/>
          <a:lstStyle/>
          <a:p>
            <a:fld id="{33EAE58A-65E8-4A0D-A7BC-05E4A7DB03DC}" type="slidenum">
              <a:rPr lang="en-IN" smtClean="0"/>
              <a:t>26</a:t>
            </a:fld>
            <a:endParaRPr lang="en-IN"/>
          </a:p>
        </p:txBody>
      </p:sp>
    </p:spTree>
    <p:extLst>
      <p:ext uri="{BB962C8B-B14F-4D97-AF65-F5344CB8AC3E}">
        <p14:creationId xmlns:p14="http://schemas.microsoft.com/office/powerpoint/2010/main" val="622846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Evident</a:t>
            </a:r>
            <a:r>
              <a:rPr lang="en-IN" baseline="0" dirty="0" smtClean="0"/>
              <a:t> from the DR plan shown in the picture both baseline </a:t>
            </a:r>
            <a:r>
              <a:rPr lang="en-IN" baseline="0" dirty="0" err="1" smtClean="0"/>
              <a:t>memcached</a:t>
            </a:r>
            <a:r>
              <a:rPr lang="en-IN" baseline="0" dirty="0" smtClean="0"/>
              <a:t> and SPORE do not handle server failures very gracefully</a:t>
            </a:r>
            <a:endParaRPr lang="en-IN" dirty="0" smtClean="0"/>
          </a:p>
          <a:p>
            <a:pPr marL="171450" indent="-171450">
              <a:buFont typeface="Arial" panose="020B0604020202020204" pitchFamily="34" charset="0"/>
              <a:buChar char="•"/>
            </a:pPr>
            <a:r>
              <a:rPr lang="en-IN" dirty="0" smtClean="0"/>
              <a:t>Server failures are complicated even in baseline </a:t>
            </a:r>
            <a:r>
              <a:rPr lang="en-IN" dirty="0" err="1" smtClean="0"/>
              <a:t>memcached</a:t>
            </a:r>
            <a:r>
              <a:rPr lang="en-IN" baseline="0" dirty="0" smtClean="0"/>
              <a:t> system. They need a global reconfiguration in all clients to update the number of servers for consistent hashing. If this global reconfiguration is not atomic, it might lead to data staleness</a:t>
            </a:r>
          </a:p>
          <a:p>
            <a:pPr marL="171450" indent="-171450">
              <a:buFont typeface="Arial" panose="020B0604020202020204" pitchFamily="34" charset="0"/>
              <a:buChar char="•"/>
            </a:pPr>
            <a:r>
              <a:rPr lang="en-IN" baseline="0" dirty="0" smtClean="0"/>
              <a:t>Since global reconfiguration is expensive FB uses a backup </a:t>
            </a:r>
            <a:r>
              <a:rPr lang="en-IN" baseline="0" dirty="0" err="1" smtClean="0"/>
              <a:t>memcached</a:t>
            </a:r>
            <a:r>
              <a:rPr lang="en-IN" baseline="0" dirty="0" smtClean="0"/>
              <a:t> pool called the Gutter pool where tuples are not invalidated / maintained and have short expiration times. So even gutter pools cannot prevent data staleness	</a:t>
            </a:r>
          </a:p>
          <a:p>
            <a:pPr marL="171450" indent="-171450">
              <a:buFont typeface="Arial" panose="020B0604020202020204" pitchFamily="34" charset="0"/>
              <a:buChar char="•"/>
            </a:pPr>
            <a:r>
              <a:rPr lang="en-IN" baseline="0" dirty="0" smtClean="0"/>
              <a:t>SPORE without replicas is similar to the baseline </a:t>
            </a:r>
            <a:r>
              <a:rPr lang="en-IN" baseline="0" dirty="0" err="1" smtClean="0"/>
              <a:t>memcached</a:t>
            </a:r>
            <a:r>
              <a:rPr lang="en-IN" baseline="0" dirty="0" smtClean="0"/>
              <a:t> system and has the same data staleness</a:t>
            </a:r>
          </a:p>
          <a:p>
            <a:pPr marL="171450" indent="-171450">
              <a:buFont typeface="Arial" panose="020B0604020202020204" pitchFamily="34" charset="0"/>
              <a:buChar char="•"/>
            </a:pPr>
            <a:r>
              <a:rPr lang="en-IN" baseline="0" dirty="0" smtClean="0"/>
              <a:t>However if keys are replicated and a server fails and if it is the HOME SERVER of HOT TUPLES, then its replicas become orphans (i.e. they no longer are maintained). However since they have short term leases , they do not have long term impacts</a:t>
            </a:r>
          </a:p>
          <a:p>
            <a:pPr marL="171450" indent="-171450">
              <a:buFont typeface="Arial" panose="020B0604020202020204" pitchFamily="34" charset="0"/>
              <a:buChar char="•"/>
            </a:pPr>
            <a:r>
              <a:rPr lang="en-IN" baseline="0" dirty="0" smtClean="0"/>
              <a:t>So SPORE cannot guarantee data staleness in events of server failures and network partition with or without replicas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smtClean="0"/>
              <a:t>This means replication purely serves load balancing and not Fault Tolerance</a:t>
            </a: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27</a:t>
            </a:fld>
            <a:endParaRPr lang="en-IN"/>
          </a:p>
        </p:txBody>
      </p:sp>
    </p:spTree>
    <p:extLst>
      <p:ext uri="{BB962C8B-B14F-4D97-AF65-F5344CB8AC3E}">
        <p14:creationId xmlns:p14="http://schemas.microsoft.com/office/powerpoint/2010/main" val="3941074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EB1BE-617A-4950-BFB5-6B4E471488BA}" type="slidenum">
              <a:rPr lang="en-US" altLang="en-US">
                <a:solidFill>
                  <a:srgbClr val="000000"/>
                </a:solidFill>
              </a:rPr>
              <a:pPr/>
              <a:t>28</a:t>
            </a:fld>
            <a:endParaRPr lang="en-US" alt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dirty="0" smtClean="0"/>
              <a:t>Let us dive into some evaluation of the</a:t>
            </a:r>
            <a:r>
              <a:rPr lang="en-US" altLang="en-US" baseline="0" dirty="0" smtClean="0"/>
              <a:t> system </a:t>
            </a:r>
            <a:endParaRPr lang="en-US" altLang="en-US" dirty="0"/>
          </a:p>
        </p:txBody>
      </p:sp>
    </p:spTree>
    <p:extLst>
      <p:ext uri="{BB962C8B-B14F-4D97-AF65-F5344CB8AC3E}">
        <p14:creationId xmlns:p14="http://schemas.microsoft.com/office/powerpoint/2010/main" val="2783313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The paper describes</a:t>
            </a:r>
            <a:r>
              <a:rPr lang="en-IN" baseline="0" dirty="0" smtClean="0"/>
              <a:t> the </a:t>
            </a:r>
            <a:r>
              <a:rPr lang="en-IN" baseline="0" dirty="0" err="1" smtClean="0"/>
              <a:t>expt</a:t>
            </a:r>
            <a:r>
              <a:rPr lang="en-IN" baseline="0" dirty="0" smtClean="0"/>
              <a:t> setup well</a:t>
            </a:r>
            <a:endParaRPr lang="en-IN" dirty="0" smtClean="0"/>
          </a:p>
          <a:p>
            <a:pPr marL="171450" indent="-171450">
              <a:buFont typeface="Arial" panose="020B0604020202020204" pitchFamily="34" charset="0"/>
              <a:buChar char="•"/>
            </a:pPr>
            <a:r>
              <a:rPr lang="en-IN" dirty="0" smtClean="0"/>
              <a:t>They</a:t>
            </a:r>
            <a:r>
              <a:rPr lang="en-IN" baseline="0" dirty="0" smtClean="0"/>
              <a:t> used YCSB to generate workloads. YCSB is designed to evaluate KV and cloud serving stores</a:t>
            </a:r>
          </a:p>
          <a:p>
            <a:pPr marL="171450" indent="-171450">
              <a:buFont typeface="Arial" panose="020B0604020202020204" pitchFamily="34" charset="0"/>
              <a:buChar char="•"/>
            </a:pPr>
            <a:r>
              <a:rPr lang="en-IN" sz="1200" b="0" i="0" u="none" strike="noStrike" kern="1200" baseline="0" dirty="0" smtClean="0">
                <a:solidFill>
                  <a:schemeClr val="tx1"/>
                </a:solidFill>
                <a:latin typeface="+mn-lt"/>
                <a:ea typeface="+mn-ea"/>
                <a:cs typeface="+mn-cs"/>
              </a:rPr>
              <a:t>They use a Java-based </a:t>
            </a:r>
            <a:r>
              <a:rPr lang="en-IN" sz="1200" b="0" i="0" u="none" strike="noStrike" kern="1200" baseline="0" dirty="0" err="1" smtClean="0">
                <a:solidFill>
                  <a:schemeClr val="tx1"/>
                </a:solidFill>
                <a:latin typeface="+mn-lt"/>
                <a:ea typeface="+mn-ea"/>
                <a:cs typeface="+mn-cs"/>
              </a:rPr>
              <a:t>memcached</a:t>
            </a:r>
            <a:r>
              <a:rPr lang="en-IN" sz="1200" b="0" i="0" u="none" strike="noStrike" kern="1200" baseline="0" dirty="0" smtClean="0">
                <a:solidFill>
                  <a:schemeClr val="tx1"/>
                </a:solidFill>
                <a:latin typeface="+mn-lt"/>
                <a:ea typeface="+mn-ea"/>
                <a:cs typeface="+mn-cs"/>
              </a:rPr>
              <a:t> client, </a:t>
            </a:r>
            <a:r>
              <a:rPr lang="en-IN" sz="1200" b="0" i="0" u="none" strike="noStrike" kern="1200" baseline="0" dirty="0" err="1" smtClean="0">
                <a:solidFill>
                  <a:schemeClr val="tx1"/>
                </a:solidFill>
                <a:latin typeface="+mn-lt"/>
                <a:ea typeface="+mn-ea"/>
                <a:cs typeface="+mn-cs"/>
              </a:rPr>
              <a:t>Spymemcached</a:t>
            </a:r>
            <a:r>
              <a:rPr lang="en-IN" sz="1200" b="0" i="0" u="none" strike="noStrike" kern="1200" baseline="0" dirty="0" smtClean="0">
                <a:solidFill>
                  <a:schemeClr val="tx1"/>
                </a:solidFill>
                <a:latin typeface="+mn-lt"/>
                <a:ea typeface="+mn-ea"/>
                <a:cs typeface="+mn-cs"/>
              </a:rPr>
              <a:t> 2.8 [35] with an added layer of a metadata cache for our  replication mechanism.</a:t>
            </a:r>
          </a:p>
          <a:p>
            <a:pPr marL="171450" indent="-171450">
              <a:buFont typeface="Arial" panose="020B0604020202020204" pitchFamily="34" charset="0"/>
              <a:buChar char="•"/>
            </a:pPr>
            <a:r>
              <a:rPr lang="en-IN" sz="1200" b="0" i="0" u="none" strike="noStrike" kern="1200" baseline="0" dirty="0" smtClean="0">
                <a:solidFill>
                  <a:schemeClr val="tx1"/>
                </a:solidFill>
                <a:latin typeface="+mn-lt"/>
                <a:ea typeface="+mn-ea"/>
                <a:cs typeface="+mn-cs"/>
              </a:rPr>
              <a:t>Note that YCSB is very CPU-intensive compared with </a:t>
            </a:r>
            <a:r>
              <a:rPr lang="en-IN" sz="1200" b="0" i="0" u="none" strike="noStrike" kern="1200" baseline="0" dirty="0" err="1" smtClean="0">
                <a:solidFill>
                  <a:schemeClr val="tx1"/>
                </a:solidFill>
                <a:latin typeface="+mn-lt"/>
                <a:ea typeface="+mn-ea"/>
                <a:cs typeface="+mn-cs"/>
              </a:rPr>
              <a:t>memcached</a:t>
            </a:r>
            <a:r>
              <a:rPr lang="en-IN" sz="1200" b="0" i="0" u="none" strike="noStrike" kern="1200" baseline="0" dirty="0" smtClean="0">
                <a:solidFill>
                  <a:schemeClr val="tx1"/>
                </a:solidFill>
                <a:latin typeface="+mn-lt"/>
                <a:ea typeface="+mn-ea"/>
                <a:cs typeface="+mn-cs"/>
              </a:rPr>
              <a:t>.  To ensure that YCSB does not become the performance bottleneck, YCSB and </a:t>
            </a:r>
            <a:r>
              <a:rPr lang="en-IN" sz="1200" b="0" i="0" u="none" strike="noStrike" kern="1200" baseline="0" dirty="0" err="1" smtClean="0">
                <a:solidFill>
                  <a:schemeClr val="tx1"/>
                </a:solidFill>
                <a:latin typeface="+mn-lt"/>
                <a:ea typeface="+mn-ea"/>
                <a:cs typeface="+mn-cs"/>
              </a:rPr>
              <a:t>Spymemcached</a:t>
            </a:r>
            <a:r>
              <a:rPr lang="en-IN" sz="1200" b="0" i="0" u="none" strike="noStrike" kern="1200" baseline="0" dirty="0" smtClean="0">
                <a:solidFill>
                  <a:schemeClr val="tx1"/>
                </a:solidFill>
                <a:latin typeface="+mn-lt"/>
                <a:ea typeface="+mn-ea"/>
                <a:cs typeface="+mn-cs"/>
              </a:rPr>
              <a:t> are run on three quad-core Linux machines, which are much more powerful than the </a:t>
            </a:r>
            <a:r>
              <a:rPr lang="en-IN" sz="1200" b="0" i="0" u="none" strike="noStrike" kern="1200" baseline="0" dirty="0" err="1" smtClean="0">
                <a:solidFill>
                  <a:schemeClr val="tx1"/>
                </a:solidFill>
                <a:latin typeface="+mn-lt"/>
                <a:ea typeface="+mn-ea"/>
                <a:cs typeface="+mn-cs"/>
              </a:rPr>
              <a:t>memcached</a:t>
            </a:r>
            <a:r>
              <a:rPr lang="en-IN" sz="1200" b="0" i="0" u="none" strike="noStrike" kern="1200" baseline="0" dirty="0" smtClean="0">
                <a:solidFill>
                  <a:schemeClr val="tx1"/>
                </a:solidFill>
                <a:latin typeface="+mn-lt"/>
                <a:ea typeface="+mn-ea"/>
                <a:cs typeface="+mn-cs"/>
              </a:rPr>
              <a:t> servers</a:t>
            </a:r>
          </a:p>
          <a:p>
            <a:pPr marL="171450" indent="-171450">
              <a:buFont typeface="Arial" panose="020B0604020202020204" pitchFamily="34" charset="0"/>
              <a:buChar char="•"/>
            </a:pPr>
            <a:r>
              <a:rPr lang="en-IN" sz="1200" b="0" i="0" u="none" strike="noStrike" kern="1200" baseline="0" dirty="0" smtClean="0">
                <a:solidFill>
                  <a:schemeClr val="tx1"/>
                </a:solidFill>
                <a:latin typeface="+mn-lt"/>
                <a:ea typeface="+mn-ea"/>
                <a:cs typeface="+mn-cs"/>
              </a:rPr>
              <a:t>workload consists of 1 million key-value tuples. The length of the keys ranges from 4 to 10 bytes (each key has a prefix and an ID number), and the length of the values is 200 Bytes. </a:t>
            </a:r>
          </a:p>
          <a:p>
            <a:pPr marL="171450" indent="-171450">
              <a:buFont typeface="Arial" panose="020B0604020202020204" pitchFamily="34" charset="0"/>
              <a:buChar char="•"/>
            </a:pPr>
            <a:r>
              <a:rPr lang="en-IN" sz="1200" b="0" i="0" u="none" strike="noStrike" kern="1200" baseline="0" dirty="0" smtClean="0">
                <a:solidFill>
                  <a:schemeClr val="tx1"/>
                </a:solidFill>
                <a:latin typeface="+mn-lt"/>
                <a:ea typeface="+mn-ea"/>
                <a:cs typeface="+mn-cs"/>
              </a:rPr>
              <a:t>The popularity distribution of the tuples is </a:t>
            </a:r>
            <a:r>
              <a:rPr lang="en-IN" sz="1200" b="0" i="0" u="none" strike="noStrike" kern="1200" baseline="0" dirty="0" err="1" smtClean="0">
                <a:solidFill>
                  <a:schemeClr val="tx1"/>
                </a:solidFill>
                <a:latin typeface="+mn-lt"/>
                <a:ea typeface="+mn-ea"/>
                <a:cs typeface="+mn-cs"/>
              </a:rPr>
              <a:t>Zipfian</a:t>
            </a:r>
            <a:r>
              <a:rPr lang="en-IN" sz="1200" b="0" i="0" u="none" strike="noStrike" kern="1200" baseline="0" dirty="0" smtClean="0">
                <a:solidFill>
                  <a:schemeClr val="tx1"/>
                </a:solidFill>
                <a:latin typeface="+mn-lt"/>
                <a:ea typeface="+mn-ea"/>
                <a:cs typeface="+mn-cs"/>
              </a:rPr>
              <a:t> with an a parameter of 0.99.</a:t>
            </a: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29</a:t>
            </a:fld>
            <a:endParaRPr lang="en-IN"/>
          </a:p>
        </p:txBody>
      </p:sp>
    </p:spTree>
    <p:extLst>
      <p:ext uri="{BB962C8B-B14F-4D97-AF65-F5344CB8AC3E}">
        <p14:creationId xmlns:p14="http://schemas.microsoft.com/office/powerpoint/2010/main" val="87954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EB1BE-617A-4950-BFB5-6B4E471488BA}" type="slidenum">
              <a:rPr lang="en-US" altLang="en-US">
                <a:solidFill>
                  <a:srgbClr val="000000"/>
                </a:solidFill>
              </a:rPr>
              <a:pPr/>
              <a:t>3</a:t>
            </a:fld>
            <a:endParaRPr lang="en-US" alt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altLang="en-US" dirty="0" smtClean="0"/>
              <a:t>Distributed memory caching</a:t>
            </a:r>
            <a:r>
              <a:rPr lang="en-US" altLang="en-US" baseline="0" dirty="0" smtClean="0"/>
              <a:t> systems gained tremendous popularity with companies operating in the web space. Particularly the one that use a lot of dynamic web content in their web applications. </a:t>
            </a:r>
          </a:p>
          <a:p>
            <a:pPr marL="171450" indent="-171450">
              <a:buFont typeface="Arial" panose="020B0604020202020204" pitchFamily="34" charset="0"/>
              <a:buChar char="•"/>
            </a:pPr>
            <a:r>
              <a:rPr lang="en-US" altLang="en-US" baseline="0" dirty="0" smtClean="0"/>
              <a:t>“</a:t>
            </a:r>
            <a:r>
              <a:rPr lang="en-US" altLang="en-US" baseline="0" dirty="0" err="1" smtClean="0"/>
              <a:t>memcached</a:t>
            </a:r>
            <a:r>
              <a:rPr lang="en-US" altLang="en-US" baseline="0" dirty="0" smtClean="0"/>
              <a:t>” is the most popular distributed caching system.</a:t>
            </a:r>
          </a:p>
          <a:p>
            <a:pPr marL="171450" indent="-171450">
              <a:buFont typeface="Arial" panose="020B0604020202020204" pitchFamily="34" charset="0"/>
              <a:buChar char="•"/>
            </a:pPr>
            <a:r>
              <a:rPr lang="en-US" altLang="en-US" baseline="0" dirty="0" smtClean="0"/>
              <a:t>They offer tremendous performance improvements for multi-tiered applications compared to architectures that directly interact with the storage layer. </a:t>
            </a:r>
          </a:p>
        </p:txBody>
      </p:sp>
    </p:spTree>
    <p:extLst>
      <p:ext uri="{BB962C8B-B14F-4D97-AF65-F5344CB8AC3E}">
        <p14:creationId xmlns:p14="http://schemas.microsoft.com/office/powerpoint/2010/main" val="338924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In</a:t>
            </a:r>
            <a:r>
              <a:rPr lang="en-IN" baseline="0" dirty="0" smtClean="0"/>
              <a:t> this experiment they study the throughput of 4 different configurations ( 3 based on baseline </a:t>
            </a:r>
            <a:r>
              <a:rPr lang="en-IN" baseline="0" dirty="0" err="1" smtClean="0"/>
              <a:t>memcached</a:t>
            </a:r>
            <a:r>
              <a:rPr lang="en-IN" baseline="0" dirty="0" smtClean="0"/>
              <a:t> and 1 based on SPORE) with READ-MOSTLY WORKLOAD (99% read) and STATIC KEY POPULARITY</a:t>
            </a:r>
          </a:p>
          <a:p>
            <a:pPr marL="171450" indent="-171450">
              <a:buFont typeface="Arial" panose="020B0604020202020204" pitchFamily="34" charset="0"/>
              <a:buChar char="•"/>
            </a:pPr>
            <a:r>
              <a:rPr lang="en-IN" baseline="0" dirty="0" smtClean="0"/>
              <a:t>On the Y – AXIS we have tail latency</a:t>
            </a:r>
          </a:p>
          <a:p>
            <a:pPr marL="171450" indent="-171450">
              <a:buFont typeface="Arial" panose="020B0604020202020204" pitchFamily="34" charset="0"/>
              <a:buChar char="•"/>
            </a:pPr>
            <a:r>
              <a:rPr lang="en-IN" baseline="0" dirty="0" smtClean="0"/>
              <a:t>On the X – AXIS we have throughput (request / sec which is controlled by increasing the number of threads in the client)</a:t>
            </a:r>
          </a:p>
          <a:p>
            <a:pPr marL="171450" indent="-171450">
              <a:buFont typeface="Arial" panose="020B0604020202020204" pitchFamily="34" charset="0"/>
              <a:buChar char="•"/>
            </a:pPr>
            <a:r>
              <a:rPr lang="en-IN" baseline="0" dirty="0" smtClean="0"/>
              <a:t>We make two important observations</a:t>
            </a:r>
          </a:p>
          <a:p>
            <a:pPr marL="628650" lvl="1" indent="-171450">
              <a:buFont typeface="Arial" panose="020B0604020202020204" pitchFamily="34" charset="0"/>
              <a:buChar char="•"/>
            </a:pPr>
            <a:r>
              <a:rPr lang="en-IN" baseline="0" dirty="0" smtClean="0"/>
              <a:t>MERELY SCALING OUT DOESN’T MITIGATE LOAD IMBALANCE because of the way tail latency behaves </a:t>
            </a:r>
            <a:br>
              <a:rPr lang="en-IN" baseline="0" dirty="0" smtClean="0"/>
            </a:br>
            <a:r>
              <a:rPr lang="en-IN" baseline="0" dirty="0" err="1" smtClean="0"/>
              <a:t>BMCd</a:t>
            </a:r>
            <a:r>
              <a:rPr lang="en-IN" baseline="0" dirty="0" smtClean="0"/>
              <a:t> with 16 servers doesn’t perform better than one with 12 but is not as good as </a:t>
            </a:r>
            <a:r>
              <a:rPr lang="en-IN" baseline="0" dirty="0" err="1" smtClean="0"/>
              <a:t>BMCd</a:t>
            </a:r>
            <a:r>
              <a:rPr lang="en-IN" baseline="0" dirty="0" smtClean="0"/>
              <a:t> (12) with uniform distribution</a:t>
            </a:r>
            <a:br>
              <a:rPr lang="en-IN" baseline="0" dirty="0" smtClean="0"/>
            </a:br>
            <a:r>
              <a:rPr lang="en-IN" baseline="0" dirty="0" smtClean="0"/>
              <a:t>Increasing servers will not necessarily decrease hotspots as key to server mapping may not change</a:t>
            </a:r>
          </a:p>
          <a:p>
            <a:pPr marL="628650" lvl="1" indent="-171450">
              <a:buFont typeface="Arial" panose="020B0604020202020204" pitchFamily="34" charset="0"/>
              <a:buChar char="•"/>
            </a:pPr>
            <a:r>
              <a:rPr lang="en-IN" baseline="0" dirty="0" smtClean="0"/>
              <a:t>SPORE (12) has higher throughput than </a:t>
            </a:r>
            <a:r>
              <a:rPr lang="en-IN" baseline="0" dirty="0" err="1" smtClean="0"/>
              <a:t>BMCd</a:t>
            </a:r>
            <a:r>
              <a:rPr lang="en-IN" baseline="0" dirty="0" smtClean="0"/>
              <a:t> with 16 servers (33% more servers)</a:t>
            </a:r>
          </a:p>
        </p:txBody>
      </p:sp>
      <p:sp>
        <p:nvSpPr>
          <p:cNvPr id="4" name="Slide Number Placeholder 3"/>
          <p:cNvSpPr>
            <a:spLocks noGrp="1"/>
          </p:cNvSpPr>
          <p:nvPr>
            <p:ph type="sldNum" sz="quarter" idx="10"/>
          </p:nvPr>
        </p:nvSpPr>
        <p:spPr/>
        <p:txBody>
          <a:bodyPr/>
          <a:lstStyle/>
          <a:p>
            <a:fld id="{33EAE58A-65E8-4A0D-A7BC-05E4A7DB03DC}" type="slidenum">
              <a:rPr lang="en-IN" smtClean="0"/>
              <a:t>30</a:t>
            </a:fld>
            <a:endParaRPr lang="en-IN"/>
          </a:p>
        </p:txBody>
      </p:sp>
    </p:spTree>
    <p:extLst>
      <p:ext uri="{BB962C8B-B14F-4D97-AF65-F5344CB8AC3E}">
        <p14:creationId xmlns:p14="http://schemas.microsoft.com/office/powerpoint/2010/main" val="2967640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In</a:t>
            </a:r>
            <a:r>
              <a:rPr lang="en-IN" baseline="0" dirty="0" smtClean="0"/>
              <a:t> this experiment they study the throughput of 3 different configurations ( 2 based on baseline </a:t>
            </a:r>
            <a:r>
              <a:rPr lang="en-IN" baseline="0" dirty="0" err="1" smtClean="0"/>
              <a:t>memcached</a:t>
            </a:r>
            <a:r>
              <a:rPr lang="en-IN" baseline="0" dirty="0" smtClean="0"/>
              <a:t> and 1 based on SPORE) with READ-MOSTLY WORKLOAD (99% read) and TIME-VARYING key popularity</a:t>
            </a:r>
          </a:p>
          <a:p>
            <a:pPr marL="171450" indent="-171450">
              <a:buFont typeface="Arial" panose="020B0604020202020204" pitchFamily="34" charset="0"/>
              <a:buChar char="•"/>
            </a:pPr>
            <a:r>
              <a:rPr lang="en-IN" baseline="0" dirty="0" smtClean="0"/>
              <a:t>On the Y – AXIS we have tail latency</a:t>
            </a:r>
          </a:p>
          <a:p>
            <a:pPr marL="171450" indent="-171450">
              <a:buFont typeface="Arial" panose="020B0604020202020204" pitchFamily="34" charset="0"/>
              <a:buChar char="•"/>
            </a:pPr>
            <a:r>
              <a:rPr lang="en-IN" baseline="0" dirty="0" smtClean="0"/>
              <a:t>On the X – AXIS we have throughput (request / sec which is controlled by increasing the number of threads in the client)</a:t>
            </a:r>
          </a:p>
          <a:p>
            <a:pPr marL="171450" indent="-171450">
              <a:buFont typeface="Arial" panose="020B0604020202020204" pitchFamily="34" charset="0"/>
              <a:buChar char="•"/>
            </a:pPr>
            <a:r>
              <a:rPr lang="en-IN" baseline="0" dirty="0" smtClean="0"/>
              <a:t>This time SPORE with 12 servers degrades as compared to </a:t>
            </a:r>
            <a:r>
              <a:rPr lang="en-IN" baseline="0" dirty="0" err="1" smtClean="0"/>
              <a:t>BMCd</a:t>
            </a:r>
            <a:r>
              <a:rPr lang="en-IN" baseline="0" dirty="0" smtClean="0"/>
              <a:t> with 16 servers but still has better throughput than </a:t>
            </a:r>
            <a:r>
              <a:rPr lang="en-IN" baseline="0" dirty="0" err="1" smtClean="0"/>
              <a:t>BMCd</a:t>
            </a:r>
            <a:r>
              <a:rPr lang="en-IN" baseline="0" dirty="0" smtClean="0"/>
              <a:t> with 12 servers. </a:t>
            </a:r>
          </a:p>
          <a:p>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31</a:t>
            </a:fld>
            <a:endParaRPr lang="en-IN"/>
          </a:p>
        </p:txBody>
      </p:sp>
    </p:spTree>
    <p:extLst>
      <p:ext uri="{BB962C8B-B14F-4D97-AF65-F5344CB8AC3E}">
        <p14:creationId xmlns:p14="http://schemas.microsoft.com/office/powerpoint/2010/main" val="119868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In</a:t>
            </a:r>
            <a:r>
              <a:rPr lang="en-IN" baseline="0" dirty="0" smtClean="0"/>
              <a:t> this experiment they study the throughput of 3 different configurations ( 1 based on baseline </a:t>
            </a:r>
            <a:r>
              <a:rPr lang="en-IN" baseline="0" dirty="0" err="1" smtClean="0"/>
              <a:t>memcached</a:t>
            </a:r>
            <a:r>
              <a:rPr lang="en-IN" baseline="0" dirty="0" smtClean="0"/>
              <a:t> and 1 based on SPORE and 1 more on SE – SPORE ) with READ-MOSTLY WORKLOAD (99% read) </a:t>
            </a:r>
          </a:p>
          <a:p>
            <a:pPr marL="171450" indent="-171450">
              <a:buFont typeface="Arial" panose="020B0604020202020204" pitchFamily="34" charset="0"/>
              <a:buChar char="•"/>
            </a:pPr>
            <a:r>
              <a:rPr lang="en-IN" baseline="0" dirty="0" smtClean="0"/>
              <a:t>On the Y – AXIS we have tail latency</a:t>
            </a:r>
          </a:p>
          <a:p>
            <a:pPr marL="171450" indent="-171450">
              <a:buFont typeface="Arial" panose="020B0604020202020204" pitchFamily="34" charset="0"/>
              <a:buChar char="•"/>
            </a:pPr>
            <a:r>
              <a:rPr lang="en-IN" baseline="0" dirty="0" smtClean="0"/>
              <a:t>On the X – AXIS we have throughput (request / sec which is controlled by increasing the number of threads in the client)</a:t>
            </a:r>
          </a:p>
          <a:p>
            <a:pPr marL="171450" indent="-171450">
              <a:buFont typeface="Arial" panose="020B0604020202020204" pitchFamily="34" charset="0"/>
              <a:buChar char="•"/>
            </a:pPr>
            <a:r>
              <a:rPr lang="en-IN" baseline="0" dirty="0" smtClean="0"/>
              <a:t>SE – SPORE still performs better than </a:t>
            </a:r>
            <a:r>
              <a:rPr lang="en-IN" baseline="0" dirty="0" err="1" smtClean="0"/>
              <a:t>BMCd</a:t>
            </a:r>
            <a:r>
              <a:rPr lang="en-IN" baseline="0" dirty="0" smtClean="0"/>
              <a:t> but degrades compared to SPORE</a:t>
            </a:r>
            <a:endParaRPr lang="en-IN" dirty="0" smtClean="0"/>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32</a:t>
            </a:fld>
            <a:endParaRPr lang="en-IN"/>
          </a:p>
        </p:txBody>
      </p:sp>
    </p:spTree>
    <p:extLst>
      <p:ext uri="{BB962C8B-B14F-4D97-AF65-F5344CB8AC3E}">
        <p14:creationId xmlns:p14="http://schemas.microsoft.com/office/powerpoint/2010/main" val="623311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In</a:t>
            </a:r>
            <a:r>
              <a:rPr lang="en-IN" baseline="0" dirty="0" smtClean="0"/>
              <a:t> this experiment they study the throughput of 3 different configurations ( 1 based on baseline </a:t>
            </a:r>
            <a:r>
              <a:rPr lang="en-IN" baseline="0" dirty="0" err="1" smtClean="0"/>
              <a:t>memcached</a:t>
            </a:r>
            <a:r>
              <a:rPr lang="en-IN" baseline="0" dirty="0" smtClean="0"/>
              <a:t> and 1 based on SPORE and 1 more on SE – SPORE ) with READ-MOSTLY WORKLOAD (99% read) and TIME-VARYING key popularity</a:t>
            </a:r>
          </a:p>
          <a:p>
            <a:pPr marL="171450" indent="-171450">
              <a:buFont typeface="Arial" panose="020B0604020202020204" pitchFamily="34" charset="0"/>
              <a:buChar char="•"/>
            </a:pPr>
            <a:r>
              <a:rPr lang="en-IN" baseline="0" dirty="0" smtClean="0"/>
              <a:t>On the Y – AXIS we have tail latency</a:t>
            </a:r>
          </a:p>
          <a:p>
            <a:pPr marL="171450" indent="-171450">
              <a:buFont typeface="Arial" panose="020B0604020202020204" pitchFamily="34" charset="0"/>
              <a:buChar char="•"/>
            </a:pPr>
            <a:r>
              <a:rPr lang="en-IN" baseline="0" dirty="0" smtClean="0"/>
              <a:t>On the X – AXIS we have throughput (request / sec which is controlled by increasing the number of threads in the client)</a:t>
            </a:r>
          </a:p>
          <a:p>
            <a:pPr marL="171450" indent="-171450">
              <a:buFont typeface="Arial" panose="020B0604020202020204" pitchFamily="34" charset="0"/>
              <a:buChar char="•"/>
            </a:pPr>
            <a:r>
              <a:rPr lang="en-IN" baseline="0" dirty="0" smtClean="0"/>
              <a:t>SE – SPORE still performs better than </a:t>
            </a:r>
            <a:r>
              <a:rPr lang="en-IN" baseline="0" dirty="0" err="1" smtClean="0"/>
              <a:t>BMCd</a:t>
            </a:r>
            <a:r>
              <a:rPr lang="en-IN" baseline="0" dirty="0" smtClean="0"/>
              <a:t> </a:t>
            </a:r>
            <a:r>
              <a:rPr lang="en-IN" baseline="0" dirty="0" err="1" smtClean="0"/>
              <a:t>butdegrades</a:t>
            </a:r>
            <a:r>
              <a:rPr lang="en-IN" baseline="0" dirty="0" smtClean="0"/>
              <a:t> compared to SPORE </a:t>
            </a:r>
          </a:p>
          <a:p>
            <a:pPr marL="171450" indent="-171450">
              <a:buFont typeface="Arial" panose="020B0604020202020204" pitchFamily="34" charset="0"/>
              <a:buChar char="•"/>
            </a:pPr>
            <a:r>
              <a:rPr lang="en-IN" baseline="0" dirty="0" smtClean="0"/>
              <a:t>ALSO NOTE THAT at low loads, replication is turned off since there are no hot spots so there is hardly any difference. But when the workloads gets higher, the effect of write propagation delay on </a:t>
            </a:r>
            <a:r>
              <a:rPr lang="en-IN" baseline="0" dirty="0" err="1" smtClean="0"/>
              <a:t>queueing</a:t>
            </a:r>
            <a:r>
              <a:rPr lang="en-IN" baseline="0" dirty="0" smtClean="0"/>
              <a:t> delays in see in the plot</a:t>
            </a:r>
          </a:p>
          <a:p>
            <a:pPr marL="171450" indent="-171450">
              <a:buFont typeface="Arial" panose="020B0604020202020204" pitchFamily="34" charset="0"/>
              <a:buChar char="•"/>
            </a:pPr>
            <a:r>
              <a:rPr lang="en-IN" b="1" baseline="0" dirty="0" smtClean="0"/>
              <a:t>ALSO POINT OUT AT THIS STAGE gamma = 1. If it were 3 or more MAYBE THE RESULTS WOULD HAVE BEEN ON THE NEGATIVE SIDE. </a:t>
            </a:r>
            <a:endParaRPr lang="en-IN" b="1" dirty="0" smtClean="0"/>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33</a:t>
            </a:fld>
            <a:endParaRPr lang="en-IN"/>
          </a:p>
        </p:txBody>
      </p:sp>
    </p:spTree>
    <p:extLst>
      <p:ext uri="{BB962C8B-B14F-4D97-AF65-F5344CB8AC3E}">
        <p14:creationId xmlns:p14="http://schemas.microsoft.com/office/powerpoint/2010/main" val="4082444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sz="1200" b="0" i="0" u="none" strike="noStrike" kern="1200" baseline="0" dirty="0" smtClean="0">
                <a:solidFill>
                  <a:schemeClr val="tx1"/>
                </a:solidFill>
                <a:latin typeface="+mn-lt"/>
                <a:ea typeface="+mn-ea"/>
                <a:cs typeface="+mn-cs"/>
              </a:rPr>
              <a:t>This experiment examines mixed workloads, where there are read-only tuples and read-write tuples.</a:t>
            </a:r>
          </a:p>
          <a:p>
            <a:pPr marL="171450" indent="-171450">
              <a:buFont typeface="Arial" panose="020B0604020202020204" pitchFamily="34" charset="0"/>
              <a:buChar char="•"/>
            </a:pPr>
            <a:r>
              <a:rPr lang="en-IN" sz="1200" b="0" i="0" u="none" strike="noStrike" kern="1200" baseline="0" dirty="0" smtClean="0">
                <a:solidFill>
                  <a:schemeClr val="tx1"/>
                </a:solidFill>
                <a:latin typeface="+mn-lt"/>
                <a:ea typeface="+mn-ea"/>
                <a:cs typeface="+mn-cs"/>
              </a:rPr>
              <a:t>plots show the latency-throughput for three such mixed workloads - 50%, 70%, and 90% reads for </a:t>
            </a:r>
            <a:r>
              <a:rPr lang="en-IN" sz="1200" b="0" i="0" u="none" strike="noStrike" kern="1200" baseline="0" dirty="0" err="1" smtClean="0">
                <a:solidFill>
                  <a:schemeClr val="tx1"/>
                </a:solidFill>
                <a:latin typeface="+mn-lt"/>
                <a:ea typeface="+mn-ea"/>
                <a:cs typeface="+mn-cs"/>
              </a:rPr>
              <a:t>nonread</a:t>
            </a:r>
            <a:r>
              <a:rPr lang="en-IN" sz="1200" b="0" i="0" u="none" strike="noStrike" kern="1200" baseline="0" dirty="0" smtClean="0">
                <a:solidFill>
                  <a:schemeClr val="tx1"/>
                </a:solidFill>
                <a:latin typeface="+mn-lt"/>
                <a:ea typeface="+mn-ea"/>
                <a:cs typeface="+mn-cs"/>
              </a:rPr>
              <a:t>-only tuples.</a:t>
            </a:r>
            <a:endParaRPr lang="en-IN" dirty="0" smtClean="0"/>
          </a:p>
          <a:p>
            <a:pPr marL="171450" indent="-171450">
              <a:buFont typeface="Arial" panose="020B0604020202020204" pitchFamily="34" charset="0"/>
              <a:buChar char="•"/>
            </a:pPr>
            <a:r>
              <a:rPr lang="en-IN" dirty="0" smtClean="0"/>
              <a:t>In</a:t>
            </a:r>
            <a:r>
              <a:rPr lang="en-IN" baseline="0" dirty="0" smtClean="0"/>
              <a:t> this experiment we can see that compared to </a:t>
            </a:r>
            <a:r>
              <a:rPr lang="en-IN" baseline="0" dirty="0" err="1" smtClean="0"/>
              <a:t>BMCd</a:t>
            </a:r>
            <a:r>
              <a:rPr lang="en-IN" baseline="0" dirty="0" smtClean="0"/>
              <a:t>, SPORE achieves higher throughput and lower latency for all three workloads. This shows that as long as there are popular read-only workloads (or read-mostly) tuples, SPORE performs well by alleviating load well during hotspots</a:t>
            </a:r>
          </a:p>
          <a:p>
            <a:pPr marL="171450" indent="-171450">
              <a:buFont typeface="Arial" panose="020B0604020202020204" pitchFamily="34" charset="0"/>
              <a:buChar char="•"/>
            </a:pPr>
            <a:r>
              <a:rPr lang="en-IN" baseline="0" dirty="0" smtClean="0"/>
              <a:t>THEY ALSO RUN EXPERIMENTS ON REAL PUBLIC CLOUDS LIKE AMAZON EC2. Due to time constraints I wont be covering that . </a:t>
            </a: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34</a:t>
            </a:fld>
            <a:endParaRPr lang="en-IN"/>
          </a:p>
        </p:txBody>
      </p:sp>
    </p:spTree>
    <p:extLst>
      <p:ext uri="{BB962C8B-B14F-4D97-AF65-F5344CB8AC3E}">
        <p14:creationId xmlns:p14="http://schemas.microsoft.com/office/powerpoint/2010/main" val="3676982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SPACE</a:t>
            </a:r>
            <a:r>
              <a:rPr lang="en-IN" baseline="0" dirty="0" smtClean="0"/>
              <a:t> OVERHEAD</a:t>
            </a:r>
          </a:p>
          <a:p>
            <a:pPr marL="628650" lvl="1" indent="-171450">
              <a:buFont typeface="Arial" panose="020B0604020202020204" pitchFamily="34" charset="0"/>
              <a:buChar char="•"/>
            </a:pPr>
            <a:r>
              <a:rPr lang="en-IN" baseline="0" dirty="0" smtClean="0"/>
              <a:t>Both SSM and CSM takes up extra space in memory apart from application data</a:t>
            </a:r>
          </a:p>
          <a:p>
            <a:pPr marL="628650" lvl="1" indent="-171450">
              <a:buFont typeface="Arial" panose="020B0604020202020204" pitchFamily="34" charset="0"/>
              <a:buChar char="•"/>
            </a:pPr>
            <a:r>
              <a:rPr lang="en-IN" baseline="0" dirty="0" smtClean="0"/>
              <a:t>SSM may grow too large since they are maintained only in the home servers for only hot tuples which are usually lesser 0.01 % of the total tuples. Experiments show that it consumed only 60 KB per server and this had no effect on cache misses</a:t>
            </a:r>
          </a:p>
          <a:p>
            <a:pPr marL="628650" lvl="1" indent="-171450">
              <a:buFont typeface="Arial" panose="020B0604020202020204" pitchFamily="34" charset="0"/>
              <a:buChar char="•"/>
            </a:pPr>
            <a:r>
              <a:rPr lang="en-IN" baseline="0" dirty="0" smtClean="0"/>
              <a:t>If CSM grows too large they can be </a:t>
            </a:r>
            <a:r>
              <a:rPr lang="en-IN" baseline="0" dirty="0" err="1" smtClean="0"/>
              <a:t>shrinked</a:t>
            </a:r>
            <a:r>
              <a:rPr lang="en-IN" baseline="0" dirty="0" smtClean="0"/>
              <a:t>. This doesn’t impact correctness because, all the requests will simply be directed to the home server</a:t>
            </a:r>
          </a:p>
          <a:p>
            <a:pPr marL="171450" lvl="0" indent="-171450">
              <a:buFont typeface="Arial" panose="020B0604020202020204" pitchFamily="34" charset="0"/>
              <a:buChar char="•"/>
            </a:pPr>
            <a:r>
              <a:rPr lang="en-IN" baseline="0" dirty="0" smtClean="0"/>
              <a:t>LATENCY OVERHEAD </a:t>
            </a:r>
          </a:p>
          <a:p>
            <a:pPr marL="628650" lvl="1" indent="-171450">
              <a:buFont typeface="Arial" panose="020B0604020202020204" pitchFamily="34" charset="0"/>
              <a:buChar char="•"/>
            </a:pPr>
            <a:r>
              <a:rPr lang="en-IN" baseline="0" dirty="0" smtClean="0"/>
              <a:t>Since some lookups and updated need to be done on both SSM and CSM there is some latency overhead. </a:t>
            </a:r>
          </a:p>
          <a:p>
            <a:pPr marL="628650" lvl="1" indent="-171450">
              <a:buFont typeface="Arial" panose="020B0604020202020204" pitchFamily="34" charset="0"/>
              <a:buChar char="•"/>
            </a:pPr>
            <a:r>
              <a:rPr lang="en-IN" baseline="0" dirty="0" smtClean="0"/>
              <a:t>Sampling tries to reduce this latency. Experiments showed that with 100% sampling on a low load SPORE server has average latencies 7% higher than </a:t>
            </a:r>
            <a:r>
              <a:rPr lang="en-IN" baseline="0" dirty="0" err="1" smtClean="0"/>
              <a:t>BMCd</a:t>
            </a:r>
            <a:r>
              <a:rPr lang="en-IN" baseline="0" dirty="0" smtClean="0"/>
              <a:t>, but with 3% sampling it is well within 3% (</a:t>
            </a:r>
            <a:r>
              <a:rPr lang="en-IN" baseline="0" dirty="0" err="1" smtClean="0"/>
              <a:t>ie</a:t>
            </a:r>
            <a:r>
              <a:rPr lang="en-IN" baseline="0" dirty="0" smtClean="0"/>
              <a:t> the latency)</a:t>
            </a:r>
          </a:p>
          <a:p>
            <a:pPr marL="628650" lvl="1" indent="-171450">
              <a:buFont typeface="Arial" panose="020B0604020202020204" pitchFamily="34" charset="0"/>
              <a:buChar char="•"/>
            </a:pPr>
            <a:r>
              <a:rPr lang="en-IN" baseline="0" dirty="0" smtClean="0"/>
              <a:t>Off course there is write propagation delay in case of replicas. However, since it is read mostly workloads this is minimized too.</a:t>
            </a:r>
          </a:p>
          <a:p>
            <a:pPr marL="171450" lvl="0" indent="-171450">
              <a:buFont typeface="Arial" panose="020B0604020202020204" pitchFamily="34" charset="0"/>
              <a:buChar char="•"/>
            </a:pPr>
            <a:r>
              <a:rPr lang="en-IN" baseline="0" dirty="0" smtClean="0"/>
              <a:t>COMMUNICATION OVERHEAD </a:t>
            </a:r>
          </a:p>
          <a:p>
            <a:pPr marL="628650" lvl="1" indent="-171450">
              <a:buFont typeface="Arial" panose="020B0604020202020204" pitchFamily="34" charset="0"/>
              <a:buChar char="•"/>
            </a:pPr>
            <a:r>
              <a:rPr lang="en-IN" baseline="0" dirty="0" smtClean="0"/>
              <a:t>The value of gamma must be piggy backed in the communication from server to client. But this is negligible</a:t>
            </a:r>
          </a:p>
        </p:txBody>
      </p:sp>
      <p:sp>
        <p:nvSpPr>
          <p:cNvPr id="4" name="Slide Number Placeholder 3"/>
          <p:cNvSpPr>
            <a:spLocks noGrp="1"/>
          </p:cNvSpPr>
          <p:nvPr>
            <p:ph type="sldNum" sz="quarter" idx="10"/>
          </p:nvPr>
        </p:nvSpPr>
        <p:spPr/>
        <p:txBody>
          <a:bodyPr/>
          <a:lstStyle/>
          <a:p>
            <a:fld id="{33EAE58A-65E8-4A0D-A7BC-05E4A7DB03DC}" type="slidenum">
              <a:rPr lang="en-IN" smtClean="0"/>
              <a:t>35</a:t>
            </a:fld>
            <a:endParaRPr lang="en-IN"/>
          </a:p>
        </p:txBody>
      </p:sp>
    </p:spTree>
    <p:extLst>
      <p:ext uri="{BB962C8B-B14F-4D97-AF65-F5344CB8AC3E}">
        <p14:creationId xmlns:p14="http://schemas.microsoft.com/office/powerpoint/2010/main" val="2908791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EB1BE-617A-4950-BFB5-6B4E471488BA}" type="slidenum">
              <a:rPr lang="en-US" altLang="en-US">
                <a:solidFill>
                  <a:srgbClr val="000000"/>
                </a:solidFill>
              </a:rPr>
              <a:pPr/>
              <a:t>36</a:t>
            </a:fld>
            <a:endParaRPr lang="en-US" alt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dirty="0" smtClean="0"/>
              <a:t>Let us dive into some discussion</a:t>
            </a:r>
            <a:r>
              <a:rPr lang="en-US" altLang="en-US" baseline="0" dirty="0" smtClean="0"/>
              <a:t> points</a:t>
            </a:r>
            <a:endParaRPr lang="en-US" altLang="en-US" dirty="0"/>
          </a:p>
        </p:txBody>
      </p:sp>
    </p:spTree>
    <p:extLst>
      <p:ext uri="{BB962C8B-B14F-4D97-AF65-F5344CB8AC3E}">
        <p14:creationId xmlns:p14="http://schemas.microsoft.com/office/powerpoint/2010/main" val="3569434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Do you think a</a:t>
            </a:r>
            <a:r>
              <a:rPr lang="en-IN" baseline="0" dirty="0" smtClean="0"/>
              <a:t> gamma value of 1 is practical?? </a:t>
            </a:r>
            <a:br>
              <a:rPr lang="en-IN" baseline="0" dirty="0" smtClean="0"/>
            </a:br>
            <a:r>
              <a:rPr lang="en-IN" baseline="0" dirty="0" smtClean="0"/>
              <a:t>Do you think that is sufficient to load balance a hot tuple. What if there are more than 2 concurrent accesses needed. Wont </a:t>
            </a:r>
            <a:r>
              <a:rPr lang="en-IN" baseline="0" dirty="0" err="1" smtClean="0"/>
              <a:t>queueing</a:t>
            </a:r>
            <a:r>
              <a:rPr lang="en-IN" baseline="0" dirty="0" smtClean="0"/>
              <a:t> effect kick in again ? </a:t>
            </a:r>
          </a:p>
        </p:txBody>
      </p:sp>
      <p:sp>
        <p:nvSpPr>
          <p:cNvPr id="4" name="Slide Number Placeholder 3"/>
          <p:cNvSpPr>
            <a:spLocks noGrp="1"/>
          </p:cNvSpPr>
          <p:nvPr>
            <p:ph type="sldNum" sz="quarter" idx="10"/>
          </p:nvPr>
        </p:nvSpPr>
        <p:spPr/>
        <p:txBody>
          <a:bodyPr/>
          <a:lstStyle/>
          <a:p>
            <a:fld id="{33EAE58A-65E8-4A0D-A7BC-05E4A7DB03DC}" type="slidenum">
              <a:rPr lang="en-IN" smtClean="0"/>
              <a:t>37</a:t>
            </a:fld>
            <a:endParaRPr lang="en-IN"/>
          </a:p>
        </p:txBody>
      </p:sp>
    </p:spTree>
    <p:extLst>
      <p:ext uri="{BB962C8B-B14F-4D97-AF65-F5344CB8AC3E}">
        <p14:creationId xmlns:p14="http://schemas.microsoft.com/office/powerpoint/2010/main" val="82179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baseline="0" dirty="0" smtClean="0"/>
              <a:t>Load balancing is artificial since load balancing occurs across different servers. Lets say that threads in the same client share the same CSM and have to come to the same replica. In that case will the system truly load balance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smtClean="0"/>
              <a:t>RIKR might be sending the replicated keys to other hotspot servers since</a:t>
            </a:r>
            <a:r>
              <a:rPr lang="en-IN" sz="1200" baseline="0" dirty="0" smtClean="0"/>
              <a:t> the consistent hashing stub behaves like a black box and has no idea about the overall picture</a:t>
            </a:r>
            <a:endParaRPr lang="en-IN"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baseline="0" dirty="0" smtClean="0"/>
          </a:p>
          <a:p>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38</a:t>
            </a:fld>
            <a:endParaRPr lang="en-IN"/>
          </a:p>
        </p:txBody>
      </p:sp>
    </p:spTree>
    <p:extLst>
      <p:ext uri="{BB962C8B-B14F-4D97-AF65-F5344CB8AC3E}">
        <p14:creationId xmlns:p14="http://schemas.microsoft.com/office/powerpoint/2010/main" val="1173044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Lets say that</a:t>
            </a:r>
            <a:r>
              <a:rPr lang="en-IN" baseline="0" dirty="0" smtClean="0"/>
              <a:t> I have a web-based company maintaining web server and serving dynamic content to my customers. </a:t>
            </a:r>
          </a:p>
          <a:p>
            <a:pPr marL="171450" indent="-171450">
              <a:buFont typeface="Arial" panose="020B0604020202020204" pitchFamily="34" charset="0"/>
              <a:buChar char="•"/>
            </a:pPr>
            <a:r>
              <a:rPr lang="en-IN" baseline="0" dirty="0" smtClean="0"/>
              <a:t>Traditional architectures had web server directly interact with the durable backed </a:t>
            </a:r>
            <a:r>
              <a:rPr lang="en-IN" baseline="0" dirty="0" err="1" smtClean="0"/>
              <a:t>datastore</a:t>
            </a:r>
            <a:r>
              <a:rPr lang="en-IN" baseline="0" dirty="0" smtClean="0"/>
              <a:t>.</a:t>
            </a:r>
          </a:p>
          <a:p>
            <a:pPr marL="171450" indent="-171450">
              <a:buFont typeface="Arial" panose="020B0604020202020204" pitchFamily="34" charset="0"/>
              <a:buChar char="•"/>
            </a:pPr>
            <a:r>
              <a:rPr lang="en-IN" baseline="0" dirty="0" smtClean="0"/>
              <a:t>Traditional architecture would have the web server fetch objects from the backend store for each client request. </a:t>
            </a:r>
          </a:p>
          <a:p>
            <a:pPr marL="171450" indent="-171450">
              <a:buFont typeface="Arial" panose="020B0604020202020204" pitchFamily="34" charset="0"/>
              <a:buChar char="•"/>
            </a:pPr>
            <a:r>
              <a:rPr lang="en-IN" baseline="0" dirty="0" smtClean="0"/>
              <a:t>So, what’s wrong ?? </a:t>
            </a:r>
          </a:p>
          <a:p>
            <a:pPr marL="171450" indent="-171450">
              <a:buFont typeface="Arial" panose="020B0604020202020204" pitchFamily="34" charset="0"/>
              <a:buChar char="•"/>
            </a:pPr>
            <a:r>
              <a:rPr lang="en-IN" baseline="0" dirty="0" smtClean="0"/>
              <a:t>Traditional backend stores are all durable storage and hence involve some disk I/O</a:t>
            </a:r>
          </a:p>
          <a:p>
            <a:pPr marL="171450" indent="-171450">
              <a:buFont typeface="Arial" panose="020B0604020202020204" pitchFamily="34" charset="0"/>
              <a:buChar char="•"/>
            </a:pPr>
            <a:r>
              <a:rPr lang="en-IN" baseline="0" dirty="0" smtClean="0"/>
              <a:t>Modern disks keep growing larger and cheaper but not necessarily faster (at least compared to CPUs). Hence disk I/</a:t>
            </a:r>
            <a:r>
              <a:rPr lang="en-IN" baseline="0" dirty="0" err="1" smtClean="0"/>
              <a:t>Os</a:t>
            </a:r>
            <a:r>
              <a:rPr lang="en-IN" baseline="0" dirty="0" smtClean="0"/>
              <a:t> are relatively slower. Thus they cause latency</a:t>
            </a:r>
          </a:p>
          <a:p>
            <a:pPr marL="171450" indent="-171450">
              <a:buFont typeface="Arial" panose="020B0604020202020204" pitchFamily="34" charset="0"/>
              <a:buChar char="•"/>
            </a:pPr>
            <a:r>
              <a:rPr lang="en-IN" baseline="0" dirty="0" smtClean="0"/>
              <a:t>And in the competitive internet world I bother about latency. I need to serve my customers the best content quicker than anybody else can. </a:t>
            </a: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41</a:t>
            </a:fld>
            <a:endParaRPr lang="en-IN"/>
          </a:p>
        </p:txBody>
      </p:sp>
    </p:spTree>
    <p:extLst>
      <p:ext uri="{BB962C8B-B14F-4D97-AF65-F5344CB8AC3E}">
        <p14:creationId xmlns:p14="http://schemas.microsoft.com/office/powerpoint/2010/main" val="66080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aseline="0" dirty="0" smtClean="0"/>
              <a:t>However, load imbalance in the server pool can cause severe performance degradation. </a:t>
            </a:r>
          </a:p>
          <a:p>
            <a:pPr marL="171450" indent="-171450">
              <a:buFont typeface="Arial" panose="020B0604020202020204" pitchFamily="34" charset="0"/>
              <a:buChar char="•"/>
            </a:pPr>
            <a:r>
              <a:rPr lang="en-US" altLang="en-US" baseline="0" dirty="0" smtClean="0"/>
              <a:t>Load imbalance can occur due to several reasons. </a:t>
            </a:r>
          </a:p>
          <a:p>
            <a:pPr marL="171450" indent="-171450">
              <a:buFont typeface="Arial" panose="020B0604020202020204" pitchFamily="34" charset="0"/>
              <a:buChar char="•"/>
            </a:pPr>
            <a:r>
              <a:rPr lang="en-US" altLang="en-US" baseline="0" dirty="0" smtClean="0"/>
              <a:t>Particularly in this paper the researchers show that skewed key popularity can cause significant degradation in the tail latency thus affecting the overall performance of the </a:t>
            </a:r>
            <a:r>
              <a:rPr lang="en-US" altLang="en-US" baseline="0" dirty="0" err="1" smtClean="0"/>
              <a:t>sytem</a:t>
            </a:r>
            <a:endParaRPr lang="en-US" altLang="en-US" baseline="0" dirty="0" smtClean="0"/>
          </a:p>
          <a:p>
            <a:pPr marL="171450" indent="-171450">
              <a:buFont typeface="Arial" panose="020B0604020202020204" pitchFamily="34" charset="0"/>
              <a:buChar char="•"/>
            </a:pPr>
            <a:r>
              <a:rPr lang="en-US" altLang="en-US" baseline="0" dirty="0" smtClean="0"/>
              <a:t>The paper presents a system called SPORE which is a </a:t>
            </a:r>
            <a:r>
              <a:rPr lang="en-US" altLang="en-US" baseline="0" dirty="0" err="1" smtClean="0"/>
              <a:t>memcached</a:t>
            </a:r>
            <a:r>
              <a:rPr lang="en-US" altLang="en-US" baseline="0" dirty="0" smtClean="0"/>
              <a:t> variant that uses self-adapting, popularity-based replication to mitigate the negative effects of load imbalance. </a:t>
            </a:r>
          </a:p>
          <a:p>
            <a:pPr marL="171450" indent="-171450">
              <a:buFont typeface="Arial" panose="020B0604020202020204" pitchFamily="34" charset="0"/>
              <a:buChar char="•"/>
            </a:pPr>
            <a:r>
              <a:rPr lang="en-US" altLang="en-US" baseline="0" dirty="0" smtClean="0"/>
              <a:t>SPORE internally uses algorithms like reactive internal key renaming that we will discuss later to achieve effective replication without excessive communication and/or coordination among servers and clients. </a:t>
            </a:r>
          </a:p>
          <a:p>
            <a:pPr marL="171450" indent="-171450">
              <a:buFont typeface="Arial" panose="020B0604020202020204" pitchFamily="34" charset="0"/>
              <a:buChar char="•"/>
            </a:pPr>
            <a:r>
              <a:rPr lang="en-US" altLang="en-US" baseline="0" dirty="0" smtClean="0"/>
              <a:t>Moreover it offers the same consistency as the baseline </a:t>
            </a:r>
            <a:r>
              <a:rPr lang="en-US" altLang="en-US" baseline="0" dirty="0" err="1" smtClean="0"/>
              <a:t>memcached</a:t>
            </a:r>
            <a:r>
              <a:rPr lang="en-US" altLang="en-US" baseline="0" dirty="0" smtClean="0"/>
              <a:t> system. </a:t>
            </a:r>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4</a:t>
            </a:fld>
            <a:endParaRPr lang="en-IN"/>
          </a:p>
        </p:txBody>
      </p:sp>
    </p:spTree>
    <p:extLst>
      <p:ext uri="{BB962C8B-B14F-4D97-AF65-F5344CB8AC3E}">
        <p14:creationId xmlns:p14="http://schemas.microsoft.com/office/powerpoint/2010/main" val="1087483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The solution to this is to introduce a new memory caching tier</a:t>
            </a:r>
            <a:r>
              <a:rPr lang="en-IN" baseline="0" dirty="0" smtClean="0"/>
              <a:t> (in this case </a:t>
            </a:r>
            <a:r>
              <a:rPr lang="en-IN" baseline="0" dirty="0" err="1" smtClean="0"/>
              <a:t>memcached</a:t>
            </a:r>
            <a:r>
              <a:rPr lang="en-IN" baseline="0" dirty="0" smtClean="0"/>
              <a:t> server(s) ) to cache popular data. </a:t>
            </a:r>
            <a:endParaRPr lang="en-IN" dirty="0" smtClean="0"/>
          </a:p>
          <a:p>
            <a:pPr marL="171450" indent="-171450">
              <a:buFont typeface="Arial" panose="020B0604020202020204" pitchFamily="34" charset="0"/>
              <a:buChar char="•"/>
            </a:pPr>
            <a:r>
              <a:rPr lang="en-IN" dirty="0" smtClean="0"/>
              <a:t>The</a:t>
            </a:r>
            <a:r>
              <a:rPr lang="en-IN" baseline="0" dirty="0" smtClean="0"/>
              <a:t> idea is to have memory-caching tier between the web / business logic and the storage tier</a:t>
            </a:r>
          </a:p>
          <a:p>
            <a:pPr marL="171450" indent="-171450">
              <a:buFont typeface="Arial" panose="020B0604020202020204" pitchFamily="34" charset="0"/>
              <a:buChar char="•"/>
            </a:pPr>
            <a:r>
              <a:rPr lang="en-IN" baseline="0" dirty="0" smtClean="0"/>
              <a:t>When a browser makes a request to the web server, the web server first checks at the memory-caching layer and if the object requested is already cached, then there is no need to make a slow I/O. </a:t>
            </a:r>
          </a:p>
          <a:p>
            <a:pPr marL="171450" indent="-171450">
              <a:buFont typeface="Arial" panose="020B0604020202020204" pitchFamily="34" charset="0"/>
              <a:buChar char="•"/>
            </a:pPr>
            <a:r>
              <a:rPr lang="en-IN" baseline="0" dirty="0" smtClean="0"/>
              <a:t>Only in cases such as this where there is a cache miss, there is a necessity to go to the backend storage and make a costly I/O. Off course after every cache miss the memory caching tier is updated with the missing object so that there are no further cache misses. If there isn’t sufficient space then an old object is removed based on the LRU caching scheme. </a:t>
            </a: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42</a:t>
            </a:fld>
            <a:endParaRPr lang="en-IN"/>
          </a:p>
        </p:txBody>
      </p:sp>
    </p:spTree>
    <p:extLst>
      <p:ext uri="{BB962C8B-B14F-4D97-AF65-F5344CB8AC3E}">
        <p14:creationId xmlns:p14="http://schemas.microsoft.com/office/powerpoint/2010/main" val="144860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EB1BE-617A-4950-BFB5-6B4E471488BA}" type="slidenum">
              <a:rPr lang="en-US" altLang="en-US">
                <a:solidFill>
                  <a:srgbClr val="000000"/>
                </a:solidFill>
              </a:rPr>
              <a:pPr/>
              <a:t>5</a:t>
            </a:fld>
            <a:endParaRPr lang="en-US" altLang="en-US">
              <a:solidFill>
                <a:srgbClr val="000000"/>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dirty="0" smtClean="0"/>
              <a:t>That was a brief</a:t>
            </a:r>
            <a:r>
              <a:rPr lang="en-US" altLang="en-US" baseline="0" dirty="0" smtClean="0"/>
              <a:t> of the pain point of the </a:t>
            </a:r>
            <a:r>
              <a:rPr lang="en-US" altLang="en-US" baseline="0" dirty="0" err="1" smtClean="0"/>
              <a:t>memcached</a:t>
            </a:r>
            <a:r>
              <a:rPr lang="en-US" altLang="en-US" baseline="0" dirty="0" smtClean="0"/>
              <a:t> and the new system that solves it in a nutshell. Before we dive into details, </a:t>
            </a:r>
            <a:r>
              <a:rPr lang="en-US" altLang="en-US" dirty="0" smtClean="0"/>
              <a:t>Lets move on to cover</a:t>
            </a:r>
            <a:r>
              <a:rPr lang="en-US" altLang="en-US" baseline="0" dirty="0" smtClean="0"/>
              <a:t> some background topics. Here we will discuss what is </a:t>
            </a:r>
            <a:r>
              <a:rPr lang="en-US" altLang="en-US" baseline="0" dirty="0" err="1" smtClean="0"/>
              <a:t>memached</a:t>
            </a:r>
            <a:r>
              <a:rPr lang="en-US" altLang="en-US" baseline="0" dirty="0" smtClean="0"/>
              <a:t>, how it works, why is it so popular and the inherent load imbalance problem. </a:t>
            </a:r>
            <a:endParaRPr lang="en-US" altLang="en-US" dirty="0"/>
          </a:p>
        </p:txBody>
      </p:sp>
    </p:spTree>
    <p:extLst>
      <p:ext uri="{BB962C8B-B14F-4D97-AF65-F5344CB8AC3E}">
        <p14:creationId xmlns:p14="http://schemas.microsoft.com/office/powerpoint/2010/main" val="58025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Thus</a:t>
            </a:r>
            <a:r>
              <a:rPr lang="en-IN" baseline="0" dirty="0" smtClean="0"/>
              <a:t> in summary </a:t>
            </a:r>
            <a:r>
              <a:rPr lang="en-IN" baseline="0" dirty="0" err="1" smtClean="0"/>
              <a:t>memcached</a:t>
            </a:r>
            <a:r>
              <a:rPr lang="en-IN" baseline="0" dirty="0" smtClean="0"/>
              <a:t> as we saw is a simple, in-memory distributed hash table service that caches all the “hot” data from the DB so that client requests can be served with minimum latency. </a:t>
            </a:r>
          </a:p>
          <a:p>
            <a:pPr marL="171450" indent="-171450">
              <a:buFont typeface="Arial" panose="020B0604020202020204" pitchFamily="34" charset="0"/>
              <a:buChar char="•"/>
            </a:pPr>
            <a:r>
              <a:rPr lang="en-IN" baseline="0" dirty="0" smtClean="0"/>
              <a:t>In practice, the memory caching tier is a pool of such </a:t>
            </a:r>
            <a:r>
              <a:rPr lang="en-IN" baseline="0" dirty="0" err="1" smtClean="0"/>
              <a:t>memcached</a:t>
            </a:r>
            <a:r>
              <a:rPr lang="en-IN" baseline="0" dirty="0" smtClean="0"/>
              <a:t> servers, each of which is a standalone server that need not be aware of the other servers in the pool. </a:t>
            </a:r>
          </a:p>
          <a:p>
            <a:pPr marL="171450" indent="-171450">
              <a:buFont typeface="Arial" panose="020B0604020202020204" pitchFamily="34" charset="0"/>
              <a:buChar char="•"/>
            </a:pPr>
            <a:r>
              <a:rPr lang="en-IN" baseline="0" dirty="0" smtClean="0"/>
              <a:t>Each server is responsible for a shard of the key space. Such </a:t>
            </a:r>
            <a:r>
              <a:rPr lang="en-IN" baseline="0" dirty="0" err="1" smtClean="0"/>
              <a:t>sharding</a:t>
            </a:r>
            <a:r>
              <a:rPr lang="en-IN" baseline="0" dirty="0" smtClean="0"/>
              <a:t> is realized by using a hash function to map the keys to the individual servers. </a:t>
            </a:r>
          </a:p>
          <a:p>
            <a:pPr marL="171450" indent="-171450">
              <a:buFont typeface="Arial" panose="020B0604020202020204" pitchFamily="34" charset="0"/>
              <a:buChar char="•"/>
            </a:pPr>
            <a:r>
              <a:rPr lang="en-IN" baseline="0" dirty="0" err="1" smtClean="0"/>
              <a:t>Memcached</a:t>
            </a:r>
            <a:r>
              <a:rPr lang="en-IN" baseline="0" dirty="0" smtClean="0"/>
              <a:t> uses CONSISTENT HASHING and SEPARATE MEMCACHED CLIENTS (different from end user / browser / client) who are aware of the number of servers in the pool are responsible for directing accesses to the appropriate shard. </a:t>
            </a: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6</a:t>
            </a:fld>
            <a:endParaRPr lang="en-IN"/>
          </a:p>
        </p:txBody>
      </p:sp>
    </p:spTree>
    <p:extLst>
      <p:ext uri="{BB962C8B-B14F-4D97-AF65-F5344CB8AC3E}">
        <p14:creationId xmlns:p14="http://schemas.microsoft.com/office/powerpoint/2010/main" val="398887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Due to its</a:t>
            </a:r>
            <a:r>
              <a:rPr lang="en-IN" baseline="0" dirty="0" smtClean="0"/>
              <a:t> simplicity and the </a:t>
            </a:r>
            <a:r>
              <a:rPr lang="en-IN" dirty="0" smtClean="0"/>
              <a:t> performance</a:t>
            </a:r>
            <a:r>
              <a:rPr lang="en-IN" baseline="0" dirty="0" smtClean="0"/>
              <a:t> improvements it provides </a:t>
            </a:r>
            <a:r>
              <a:rPr lang="en-IN" baseline="0" dirty="0" err="1" smtClean="0"/>
              <a:t>memcached</a:t>
            </a:r>
            <a:r>
              <a:rPr lang="en-IN" baseline="0" dirty="0" smtClean="0"/>
              <a:t> is used widely today. </a:t>
            </a:r>
          </a:p>
          <a:p>
            <a:pPr marL="171450" indent="-171450">
              <a:buFont typeface="Arial" panose="020B0604020202020204" pitchFamily="34" charset="0"/>
              <a:buChar char="•"/>
            </a:pPr>
            <a:r>
              <a:rPr lang="en-IN" baseline="0" dirty="0" smtClean="0"/>
              <a:t>Facebook is supposedly the largest user of </a:t>
            </a:r>
            <a:r>
              <a:rPr lang="en-IN" baseline="0" dirty="0" err="1" smtClean="0"/>
              <a:t>memcached</a:t>
            </a:r>
            <a:r>
              <a:rPr lang="en-IN" baseline="0" dirty="0" smtClean="0"/>
              <a:t> and also contributed back to the community. In one of the papers Facebook attributes a 10x performance improvement to the use of a </a:t>
            </a:r>
            <a:r>
              <a:rPr lang="en-IN" baseline="0" dirty="0" err="1" smtClean="0"/>
              <a:t>memcached</a:t>
            </a:r>
            <a:r>
              <a:rPr lang="en-IN" baseline="0" dirty="0" smtClean="0"/>
              <a:t> based caching tier </a:t>
            </a:r>
          </a:p>
          <a:p>
            <a:pPr marL="171450" indent="-171450">
              <a:buFont typeface="Arial" panose="020B0604020202020204" pitchFamily="34" charset="0"/>
              <a:buChar char="•"/>
            </a:pPr>
            <a:r>
              <a:rPr lang="en-IN" baseline="0" dirty="0" smtClean="0"/>
              <a:t>Other users include </a:t>
            </a:r>
            <a:r>
              <a:rPr lang="en-IN" baseline="0" dirty="0" err="1" smtClean="0"/>
              <a:t>youtube</a:t>
            </a:r>
            <a:r>
              <a:rPr lang="en-IN" baseline="0" dirty="0" smtClean="0"/>
              <a:t> (google), </a:t>
            </a:r>
            <a:r>
              <a:rPr lang="en-IN" baseline="0" dirty="0" err="1" smtClean="0"/>
              <a:t>zynga</a:t>
            </a:r>
            <a:r>
              <a:rPr lang="en-IN" baseline="0" dirty="0" smtClean="0"/>
              <a:t> and Wikipedia, etc. </a:t>
            </a:r>
          </a:p>
          <a:p>
            <a:pPr marL="171450" indent="-171450">
              <a:buFont typeface="Arial" panose="020B0604020202020204" pitchFamily="34" charset="0"/>
              <a:buChar char="•"/>
            </a:pPr>
            <a:r>
              <a:rPr lang="en-IN" baseline="0" dirty="0" smtClean="0"/>
              <a:t>Amazon Web Services and Google App Engine also offer APIs for </a:t>
            </a:r>
            <a:r>
              <a:rPr lang="en-IN" baseline="0" dirty="0" err="1" smtClean="0"/>
              <a:t>memcached</a:t>
            </a:r>
            <a:r>
              <a:rPr lang="en-IN" baseline="0" dirty="0" smtClean="0"/>
              <a:t> services </a:t>
            </a: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7</a:t>
            </a:fld>
            <a:endParaRPr lang="en-IN"/>
          </a:p>
        </p:txBody>
      </p:sp>
    </p:spTree>
    <p:extLst>
      <p:ext uri="{BB962C8B-B14F-4D97-AF65-F5344CB8AC3E}">
        <p14:creationId xmlns:p14="http://schemas.microsoft.com/office/powerpoint/2010/main" val="209251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The typical workload of </a:t>
            </a:r>
            <a:r>
              <a:rPr lang="en-IN" dirty="0" err="1" smtClean="0"/>
              <a:t>memcached</a:t>
            </a:r>
            <a:r>
              <a:rPr lang="en-IN" dirty="0" smtClean="0"/>
              <a:t> is</a:t>
            </a:r>
            <a:r>
              <a:rPr lang="en-IN" baseline="0" dirty="0" smtClean="0"/>
              <a:t> read-mostly as </a:t>
            </a:r>
            <a:r>
              <a:rPr lang="en-IN" baseline="0" dirty="0" err="1" smtClean="0"/>
              <a:t>memached</a:t>
            </a:r>
            <a:r>
              <a:rPr lang="en-IN" baseline="0" dirty="0" smtClean="0"/>
              <a:t> can only speed up reads. </a:t>
            </a:r>
          </a:p>
          <a:p>
            <a:pPr marL="171450" indent="-171450">
              <a:buFont typeface="Arial" panose="020B0604020202020204" pitchFamily="34" charset="0"/>
              <a:buChar char="•"/>
            </a:pPr>
            <a:r>
              <a:rPr lang="en-IN" baseline="0" dirty="0" err="1" smtClean="0"/>
              <a:t>Memcached</a:t>
            </a:r>
            <a:r>
              <a:rPr lang="en-IN" baseline="0" dirty="0" smtClean="0"/>
              <a:t> cannot filter writes from the underlying </a:t>
            </a:r>
            <a:r>
              <a:rPr lang="en-IN" baseline="0" dirty="0" err="1" smtClean="0"/>
              <a:t>datastore</a:t>
            </a:r>
            <a:r>
              <a:rPr lang="en-IN" baseline="0" dirty="0" smtClean="0"/>
              <a:t> because memory writes are not durable. Because it is important to ensure durability of writes, a write may be deemed to be complete only if the write to the underlying </a:t>
            </a:r>
            <a:r>
              <a:rPr lang="en-IN" baseline="0" dirty="0" err="1" smtClean="0"/>
              <a:t>datastore</a:t>
            </a:r>
            <a:r>
              <a:rPr lang="en-IN" baseline="0" dirty="0" smtClean="0"/>
              <a:t> is complete. </a:t>
            </a:r>
          </a:p>
          <a:p>
            <a:pPr marL="171450" indent="-171450">
              <a:buFont typeface="Arial" panose="020B0604020202020204" pitchFamily="34" charset="0"/>
              <a:buChar char="•"/>
            </a:pPr>
            <a:r>
              <a:rPr lang="en-IN" baseline="0" dirty="0" smtClean="0"/>
              <a:t>However studies show that it is read accesses that are more common that writes in a large scale key value store. </a:t>
            </a:r>
          </a:p>
          <a:p>
            <a:pPr marL="171450" indent="-171450">
              <a:buFont typeface="Arial" panose="020B0604020202020204" pitchFamily="34" charset="0"/>
              <a:buChar char="•"/>
            </a:pPr>
            <a:r>
              <a:rPr lang="en-IN" baseline="0" dirty="0" smtClean="0"/>
              <a:t>Facebook which is supposedly the largest user of </a:t>
            </a:r>
            <a:r>
              <a:rPr lang="en-IN" baseline="0" dirty="0" err="1" smtClean="0"/>
              <a:t>memcached</a:t>
            </a:r>
            <a:r>
              <a:rPr lang="en-IN" baseline="0" dirty="0" smtClean="0"/>
              <a:t> reports that reads are two magnitudes higher than writes . For more details about this you can refer to the scaling </a:t>
            </a:r>
            <a:r>
              <a:rPr lang="en-IN" baseline="0" dirty="0" err="1" smtClean="0"/>
              <a:t>memcache</a:t>
            </a:r>
            <a:r>
              <a:rPr lang="en-IN" baseline="0" dirty="0" smtClean="0"/>
              <a:t> at Facebook presentation made in NSDI 2013. </a:t>
            </a:r>
          </a:p>
          <a:p>
            <a:pPr marL="171450" indent="-171450">
              <a:buFont typeface="Arial" panose="020B0604020202020204" pitchFamily="34" charset="0"/>
              <a:buChar char="•"/>
            </a:pPr>
            <a:r>
              <a:rPr lang="en-IN" baseline="0" dirty="0" smtClean="0"/>
              <a:t>Also some other studies cited in the paper [2,10] report that writes constitute a mere 3-12% of all accesses. </a:t>
            </a:r>
            <a:endParaRPr lang="en-IN" dirty="0"/>
          </a:p>
        </p:txBody>
      </p:sp>
      <p:sp>
        <p:nvSpPr>
          <p:cNvPr id="4" name="Slide Number Placeholder 3"/>
          <p:cNvSpPr>
            <a:spLocks noGrp="1"/>
          </p:cNvSpPr>
          <p:nvPr>
            <p:ph type="sldNum" sz="quarter" idx="10"/>
          </p:nvPr>
        </p:nvSpPr>
        <p:spPr/>
        <p:txBody>
          <a:bodyPr/>
          <a:lstStyle/>
          <a:p>
            <a:fld id="{33EAE58A-65E8-4A0D-A7BC-05E4A7DB03DC}" type="slidenum">
              <a:rPr lang="en-IN" smtClean="0"/>
              <a:t>8</a:t>
            </a:fld>
            <a:endParaRPr lang="en-IN"/>
          </a:p>
        </p:txBody>
      </p:sp>
    </p:spTree>
    <p:extLst>
      <p:ext uri="{BB962C8B-B14F-4D97-AF65-F5344CB8AC3E}">
        <p14:creationId xmlns:p14="http://schemas.microsoft.com/office/powerpoint/2010/main" val="2592089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smtClean="0"/>
              <a:t>As I said</a:t>
            </a:r>
            <a:r>
              <a:rPr lang="en-IN" baseline="0" dirty="0" smtClean="0"/>
              <a:t> before </a:t>
            </a:r>
            <a:r>
              <a:rPr lang="en-IN" baseline="0" dirty="0" err="1" smtClean="0"/>
              <a:t>memcached</a:t>
            </a:r>
            <a:r>
              <a:rPr lang="en-IN" baseline="0" dirty="0" smtClean="0"/>
              <a:t> comprises of a pool of servers </a:t>
            </a:r>
          </a:p>
          <a:p>
            <a:pPr marL="171450" indent="-171450">
              <a:buFont typeface="Arial" panose="020B0604020202020204" pitchFamily="34" charset="0"/>
              <a:buChar char="•"/>
            </a:pPr>
            <a:r>
              <a:rPr lang="en-IN" baseline="0" dirty="0" smtClean="0"/>
              <a:t>Here we characterize the load on each server in the pool. </a:t>
            </a:r>
          </a:p>
          <a:p>
            <a:pPr marL="171450" indent="-171450">
              <a:buFont typeface="Arial" panose="020B0604020202020204" pitchFamily="34" charset="0"/>
              <a:buChar char="•"/>
            </a:pPr>
            <a:r>
              <a:rPr lang="en-IN" baseline="0" dirty="0" smtClean="0"/>
              <a:t>Essentially there are two factors that influence the load on each server: </a:t>
            </a:r>
          </a:p>
          <a:p>
            <a:pPr marL="628650" lvl="1" indent="-171450">
              <a:buFont typeface="Arial" panose="020B0604020202020204" pitchFamily="34" charset="0"/>
              <a:buChar char="•"/>
            </a:pPr>
            <a:r>
              <a:rPr lang="en-IN" baseline="0" dirty="0" smtClean="0"/>
              <a:t>THE NUMBER OF KEYS MAPPED TO THAT SERVER</a:t>
            </a:r>
          </a:p>
          <a:p>
            <a:pPr marL="628650" lvl="1" indent="-171450">
              <a:buFont typeface="Arial" panose="020B0604020202020204" pitchFamily="34" charset="0"/>
              <a:buChar char="•"/>
            </a:pPr>
            <a:r>
              <a:rPr lang="en-IN" baseline="0" dirty="0" smtClean="0"/>
              <a:t>POPULARITY OF THE KEYS</a:t>
            </a:r>
          </a:p>
          <a:p>
            <a:pPr marL="171450" lvl="0" indent="-171450">
              <a:buFont typeface="Arial" panose="020B0604020202020204" pitchFamily="34" charset="0"/>
              <a:buChar char="•"/>
            </a:pPr>
            <a:r>
              <a:rPr lang="en-IN" baseline="0" dirty="0" smtClean="0"/>
              <a:t>Ideally we want both of these distributions to be uniform. </a:t>
            </a:r>
          </a:p>
          <a:p>
            <a:pPr marL="171450" lvl="0" indent="-171450">
              <a:buFont typeface="Arial" panose="020B0604020202020204" pitchFamily="34" charset="0"/>
              <a:buChar char="•"/>
            </a:pPr>
            <a:r>
              <a:rPr lang="en-IN" baseline="0" dirty="0" smtClean="0"/>
              <a:t>In practice however there are imbalances in each of the two factors:</a:t>
            </a:r>
          </a:p>
          <a:p>
            <a:pPr marL="628650" lvl="1" indent="-171450">
              <a:buFont typeface="Arial" panose="020B0604020202020204" pitchFamily="34" charset="0"/>
              <a:buChar char="•"/>
            </a:pPr>
            <a:r>
              <a:rPr lang="en-IN" baseline="0" dirty="0" smtClean="0"/>
              <a:t>Second, the popularity of keys if quite skewed.</a:t>
            </a:r>
          </a:p>
        </p:txBody>
      </p:sp>
      <p:sp>
        <p:nvSpPr>
          <p:cNvPr id="4" name="Slide Number Placeholder 3"/>
          <p:cNvSpPr>
            <a:spLocks noGrp="1"/>
          </p:cNvSpPr>
          <p:nvPr>
            <p:ph type="sldNum" sz="quarter" idx="10"/>
          </p:nvPr>
        </p:nvSpPr>
        <p:spPr/>
        <p:txBody>
          <a:bodyPr/>
          <a:lstStyle/>
          <a:p>
            <a:fld id="{33EAE58A-65E8-4A0D-A7BC-05E4A7DB03DC}" type="slidenum">
              <a:rPr lang="en-IN" smtClean="0"/>
              <a:t>9</a:t>
            </a:fld>
            <a:endParaRPr lang="en-IN"/>
          </a:p>
        </p:txBody>
      </p:sp>
    </p:spTree>
    <p:extLst>
      <p:ext uri="{BB962C8B-B14F-4D97-AF65-F5344CB8AC3E}">
        <p14:creationId xmlns:p14="http://schemas.microsoft.com/office/powerpoint/2010/main" val="2860463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447800"/>
            <a:ext cx="10363200" cy="1143000"/>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14400" y="2590800"/>
            <a:ext cx="8534400" cy="1752600"/>
          </a:xfrm>
        </p:spPr>
        <p:txBody>
          <a:bodyPr/>
          <a:lstStyle>
            <a:lvl1pPr marL="0" indent="0" algn="ctr">
              <a:buFontTx/>
              <a:buNone/>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4730C83-C118-4B1F-B46E-A967728007B7}" type="slidenum">
              <a:rPr lang="en-US" altLang="en-US">
                <a:solidFill>
                  <a:srgbClr val="000000"/>
                </a:solidFill>
              </a:rPr>
              <a:pPr/>
              <a:t>‹#›</a:t>
            </a:fld>
            <a:endParaRPr lang="en-US" altLang="en-US">
              <a:solidFill>
                <a:srgbClr val="000000"/>
              </a:solidFill>
            </a:endParaRPr>
          </a:p>
        </p:txBody>
      </p:sp>
      <p:pic>
        <p:nvPicPr>
          <p:cNvPr id="3081" name="Picture 9" descr="research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7" y="0"/>
            <a:ext cx="12194117"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3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CED64E-9C65-4FC8-A189-800CCF1C76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4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257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914400" y="609600"/>
            <a:ext cx="7569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DFE994-A1AB-474C-AD8A-C6C36BEE7E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708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3A75FD-2BFF-4045-A5A6-F89D87F388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834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D7F195-69EE-4B17-9080-5E7669709D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765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914400" y="1981200"/>
            <a:ext cx="508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981200"/>
            <a:ext cx="508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80C58A-55C9-4F03-BBD9-C34C0F34DF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644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CCD60D2-0631-4942-B23F-A9A5679678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781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92D89D0-7900-4A6A-92C1-D4177E1941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135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3718B67-9CF4-420B-A1F5-CFE3B25B3B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85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D65AF-5D4A-4D53-8B2A-6F932172A9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337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A66AA3-FAD8-42C0-BE9F-A8DDEF5865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03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B2ED0DA9-4EEE-402B-B2B7-6AAB8B86D54F}"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pic>
        <p:nvPicPr>
          <p:cNvPr id="1034" name="Picture 10" descr="research_white_nex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881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40.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26.wmf"/><Relationship Id="rId4" Type="http://schemas.openxmlformats.org/officeDocument/2006/relationships/diagramData" Target="../diagrams/data12.xml"/><Relationship Id="rId9"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9.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944628"/>
            <a:ext cx="10515600" cy="2852737"/>
          </a:xfrm>
        </p:spPr>
        <p:txBody>
          <a:bodyPr/>
          <a:lstStyle/>
          <a:p>
            <a:r>
              <a:rPr lang="en-IN" dirty="0" smtClean="0"/>
              <a:t>Understanding and Mitigating the Impact of Load Imbalance in the Memory Caching Tier</a:t>
            </a:r>
            <a:endParaRPr lang="en-IN" dirty="0"/>
          </a:p>
        </p:txBody>
      </p:sp>
      <p:sp>
        <p:nvSpPr>
          <p:cNvPr id="3" name="Text Placeholder 2"/>
          <p:cNvSpPr>
            <a:spLocks noGrp="1"/>
          </p:cNvSpPr>
          <p:nvPr>
            <p:ph type="body" idx="1"/>
          </p:nvPr>
        </p:nvSpPr>
        <p:spPr>
          <a:xfrm>
            <a:off x="831851" y="3797365"/>
            <a:ext cx="10515600" cy="2136904"/>
          </a:xfrm>
        </p:spPr>
        <p:txBody>
          <a:bodyPr/>
          <a:lstStyle/>
          <a:p>
            <a:pPr marL="342900" indent="-342900" algn="ctr">
              <a:buFontTx/>
              <a:buChar char="-"/>
            </a:pPr>
            <a:r>
              <a:rPr lang="en-IN" dirty="0" smtClean="0"/>
              <a:t>Yu-</a:t>
            </a:r>
            <a:r>
              <a:rPr lang="en-IN" dirty="0" err="1" smtClean="0"/>
              <a:t>Ju</a:t>
            </a:r>
            <a:r>
              <a:rPr lang="en-IN" dirty="0" smtClean="0"/>
              <a:t> Jong</a:t>
            </a:r>
            <a:r>
              <a:rPr lang="en-IN" baseline="30000" dirty="0" smtClean="0"/>
              <a:t>+</a:t>
            </a:r>
            <a:r>
              <a:rPr lang="en-IN" dirty="0" smtClean="0"/>
              <a:t> and </a:t>
            </a:r>
            <a:r>
              <a:rPr lang="en-IN" dirty="0" err="1" smtClean="0"/>
              <a:t>Mithuna</a:t>
            </a:r>
            <a:r>
              <a:rPr lang="en-IN" dirty="0" smtClean="0"/>
              <a:t> </a:t>
            </a:r>
            <a:r>
              <a:rPr lang="en-IN" dirty="0" err="1" smtClean="0"/>
              <a:t>Thottethodi</a:t>
            </a:r>
            <a:r>
              <a:rPr lang="en-IN" baseline="30000" dirty="0" smtClean="0"/>
              <a:t>+</a:t>
            </a:r>
          </a:p>
          <a:p>
            <a:pPr algn="ctr"/>
            <a:r>
              <a:rPr lang="en-IN" dirty="0" smtClean="0"/>
              <a:t>Purdue University</a:t>
            </a:r>
            <a:r>
              <a:rPr lang="en-IN" baseline="30000" dirty="0" smtClean="0"/>
              <a:t>+</a:t>
            </a:r>
          </a:p>
          <a:p>
            <a:pPr algn="ctr"/>
            <a:endParaRPr lang="en-IN" baseline="30000" dirty="0"/>
          </a:p>
          <a:p>
            <a:pPr algn="ctr"/>
            <a:endParaRPr lang="en-IN" baseline="30000" dirty="0" smtClean="0"/>
          </a:p>
          <a:p>
            <a:pPr algn="ctr"/>
            <a:r>
              <a:rPr lang="en-IN" dirty="0" smtClean="0"/>
              <a:t>Presented by Rajath Subramanyam for CS525 Spring 2014</a:t>
            </a:r>
            <a:endParaRPr lang="en-IN" dirty="0"/>
          </a:p>
        </p:txBody>
      </p:sp>
    </p:spTree>
    <p:extLst>
      <p:ext uri="{BB962C8B-B14F-4D97-AF65-F5344CB8AC3E}">
        <p14:creationId xmlns:p14="http://schemas.microsoft.com/office/powerpoint/2010/main" val="254673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Callout 2 (Accent Bar) 22"/>
          <p:cNvSpPr/>
          <p:nvPr/>
        </p:nvSpPr>
        <p:spPr bwMode="auto">
          <a:xfrm rot="10800000">
            <a:off x="783769" y="2254806"/>
            <a:ext cx="1649187" cy="1362983"/>
          </a:xfrm>
          <a:prstGeom prst="accentCallout2">
            <a:avLst>
              <a:gd name="adj1" fmla="val 18750"/>
              <a:gd name="adj2" fmla="val -8333"/>
              <a:gd name="adj3" fmla="val 18750"/>
              <a:gd name="adj4" fmla="val -16667"/>
              <a:gd name="adj5" fmla="val 45412"/>
              <a:gd name="adj6" fmla="val -5062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a:xfrm>
            <a:off x="261257" y="0"/>
            <a:ext cx="10363200" cy="1143000"/>
          </a:xfrm>
        </p:spPr>
        <p:txBody>
          <a:bodyPr/>
          <a:lstStyle/>
          <a:p>
            <a:pPr algn="l"/>
            <a:r>
              <a:rPr lang="en-IN" sz="3600" b="1" dirty="0" smtClean="0">
                <a:solidFill>
                  <a:srgbClr val="002060"/>
                </a:solidFill>
              </a:rPr>
              <a:t>1) Non-uniform key distribution</a:t>
            </a:r>
            <a:endParaRPr lang="en-IN" sz="36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6009664"/>
              </p:ext>
            </p:extLst>
          </p:nvPr>
        </p:nvGraphicFramePr>
        <p:xfrm>
          <a:off x="408213" y="898071"/>
          <a:ext cx="11609615" cy="5192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auto">
          <a:xfrm>
            <a:off x="5594795" y="1143000"/>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Rectangle 5"/>
          <p:cNvSpPr/>
          <p:nvPr/>
        </p:nvSpPr>
        <p:spPr bwMode="auto">
          <a:xfrm>
            <a:off x="6350309" y="1164887"/>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Rectangle 6"/>
          <p:cNvSpPr/>
          <p:nvPr/>
        </p:nvSpPr>
        <p:spPr bwMode="auto">
          <a:xfrm>
            <a:off x="5594795" y="1587230"/>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8" name="Rectangle 7"/>
          <p:cNvSpPr/>
          <p:nvPr/>
        </p:nvSpPr>
        <p:spPr bwMode="auto">
          <a:xfrm>
            <a:off x="6350309" y="1583988"/>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Rectangle 8"/>
          <p:cNvSpPr/>
          <p:nvPr/>
        </p:nvSpPr>
        <p:spPr bwMode="auto">
          <a:xfrm>
            <a:off x="3470923" y="2657272"/>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0" name="Rectangle 9"/>
          <p:cNvSpPr/>
          <p:nvPr/>
        </p:nvSpPr>
        <p:spPr bwMode="auto">
          <a:xfrm>
            <a:off x="3957305" y="2657272"/>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1" name="Rectangle 10"/>
          <p:cNvSpPr/>
          <p:nvPr/>
        </p:nvSpPr>
        <p:spPr bwMode="auto">
          <a:xfrm>
            <a:off x="4502054" y="2657272"/>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2" name="Rectangle 11"/>
          <p:cNvSpPr/>
          <p:nvPr/>
        </p:nvSpPr>
        <p:spPr bwMode="auto">
          <a:xfrm>
            <a:off x="3470923" y="3065834"/>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3" name="Rectangle 12"/>
          <p:cNvSpPr/>
          <p:nvPr/>
        </p:nvSpPr>
        <p:spPr bwMode="auto">
          <a:xfrm>
            <a:off x="3976761" y="3065834"/>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4" name="Rectangle 13"/>
          <p:cNvSpPr/>
          <p:nvPr/>
        </p:nvSpPr>
        <p:spPr bwMode="auto">
          <a:xfrm>
            <a:off x="4482599" y="3065833"/>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5" name="Rectangle 14"/>
          <p:cNvSpPr/>
          <p:nvPr/>
        </p:nvSpPr>
        <p:spPr bwMode="auto">
          <a:xfrm>
            <a:off x="8218021" y="2657272"/>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6" name="Rectangle 15"/>
          <p:cNvSpPr/>
          <p:nvPr/>
        </p:nvSpPr>
        <p:spPr bwMode="auto">
          <a:xfrm>
            <a:off x="8218021" y="3033408"/>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7" name="Rectangle 16"/>
          <p:cNvSpPr/>
          <p:nvPr/>
        </p:nvSpPr>
        <p:spPr bwMode="auto">
          <a:xfrm>
            <a:off x="4651907" y="5088374"/>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8" name="Rectangle 17"/>
          <p:cNvSpPr/>
          <p:nvPr/>
        </p:nvSpPr>
        <p:spPr bwMode="auto">
          <a:xfrm>
            <a:off x="4482368" y="5462068"/>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9" name="Rectangle 18"/>
          <p:cNvSpPr/>
          <p:nvPr/>
        </p:nvSpPr>
        <p:spPr bwMode="auto">
          <a:xfrm>
            <a:off x="4948832" y="5462068"/>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20" name="Rectangle 19"/>
          <p:cNvSpPr/>
          <p:nvPr/>
        </p:nvSpPr>
        <p:spPr bwMode="auto">
          <a:xfrm>
            <a:off x="7317517" y="5088373"/>
            <a:ext cx="339078" cy="1994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21" name="Rectangle 20"/>
          <p:cNvSpPr/>
          <p:nvPr/>
        </p:nvSpPr>
        <p:spPr bwMode="auto">
          <a:xfrm>
            <a:off x="10624456" y="5287792"/>
            <a:ext cx="1204377" cy="37369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a:t>
            </a:r>
            <a:r>
              <a:rPr kumimoji="0" lang="en-IN" sz="1600" b="0" i="0" u="none" strike="noStrike" cap="none" normalizeH="0" baseline="0" dirty="0" err="1" smtClean="0">
                <a:ln>
                  <a:noFill/>
                </a:ln>
                <a:solidFill>
                  <a:schemeClr val="tx1"/>
                </a:solidFill>
                <a:effectLst/>
                <a:latin typeface="Arial" panose="020B0604020202020204" pitchFamily="34" charset="0"/>
                <a:ea typeface="ＭＳ Ｐゴシック" panose="020B0600070205080204" pitchFamily="34" charset="-128"/>
              </a:rPr>
              <a:t>Key,value</a:t>
            </a: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a:t>
            </a:r>
          </a:p>
        </p:txBody>
      </p:sp>
      <p:sp>
        <p:nvSpPr>
          <p:cNvPr id="22" name="TextBox 21"/>
          <p:cNvSpPr txBox="1"/>
          <p:nvPr/>
        </p:nvSpPr>
        <p:spPr>
          <a:xfrm>
            <a:off x="4841132" y="3433124"/>
            <a:ext cx="2645924" cy="369332"/>
          </a:xfrm>
          <a:prstGeom prst="rect">
            <a:avLst/>
          </a:prstGeom>
          <a:noFill/>
        </p:spPr>
        <p:txBody>
          <a:bodyPr wrap="square" rtlCol="0">
            <a:spAutoFit/>
          </a:bodyPr>
          <a:lstStyle/>
          <a:p>
            <a:r>
              <a:rPr lang="en-IN" dirty="0" err="1"/>
              <a:t>m</a:t>
            </a:r>
            <a:r>
              <a:rPr lang="en-IN" dirty="0" err="1" smtClean="0"/>
              <a:t>emcached</a:t>
            </a:r>
            <a:r>
              <a:rPr lang="en-IN" dirty="0" smtClean="0"/>
              <a:t> server pool</a:t>
            </a:r>
            <a:endParaRPr lang="en-IN" dirty="0"/>
          </a:p>
        </p:txBody>
      </p:sp>
      <p:pic>
        <p:nvPicPr>
          <p:cNvPr id="16386" name="Picture 2" descr="http://www.colourbox.com/preview/2039949-9378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4089" y="2254806"/>
            <a:ext cx="1362982" cy="136298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102928" y="6253843"/>
            <a:ext cx="5089071" cy="646331"/>
          </a:xfrm>
          <a:prstGeom prst="rect">
            <a:avLst/>
          </a:prstGeom>
          <a:noFill/>
        </p:spPr>
        <p:txBody>
          <a:bodyPr wrap="square" rtlCol="0">
            <a:spAutoFit/>
          </a:bodyPr>
          <a:lstStyle/>
          <a:p>
            <a:pPr algn="ctr"/>
            <a:r>
              <a:rPr lang="en-IN" b="1" dirty="0" smtClean="0"/>
              <a:t>*</a:t>
            </a:r>
            <a:r>
              <a:rPr lang="en-IN" dirty="0" smtClean="0"/>
              <a:t>Disclaimer: load imbalance image from World Wide Web</a:t>
            </a:r>
            <a:endParaRPr lang="en-IN" dirty="0"/>
          </a:p>
        </p:txBody>
      </p:sp>
    </p:spTree>
    <p:extLst>
      <p:ext uri="{BB962C8B-B14F-4D97-AF65-F5344CB8AC3E}">
        <p14:creationId xmlns:p14="http://schemas.microsoft.com/office/powerpoint/2010/main" val="420503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12"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12"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0-#ppt_w/2"/>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38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7" presetClass="emph" presetSubtype="0" repeatCount="indefinite" fill="remove" grpId="0" nodeType="clickEffect">
                                  <p:stCondLst>
                                    <p:cond delay="0"/>
                                  </p:stCondLst>
                                  <p:childTnLst>
                                    <p:animClr clrSpc="rgb" dir="cw">
                                      <p:cBhvr override="childStyle">
                                        <p:cTn id="84" dur="250" autoRev="1" fill="remove"/>
                                        <p:tgtEl>
                                          <p:spTgt spid="4">
                                            <p:graphicEl>
                                              <a:dgm id="{E80C8509-7EEC-4D94-B4BF-1A0FCA119293}"/>
                                            </p:graphicEl>
                                          </p:spTgt>
                                        </p:tgtEl>
                                        <p:attrNameLst>
                                          <p:attrName>style.color</p:attrName>
                                        </p:attrNameLst>
                                      </p:cBhvr>
                                      <p:to>
                                        <a:srgbClr val="FF0000"/>
                                      </p:to>
                                    </p:animClr>
                                    <p:animClr clrSpc="rgb" dir="cw">
                                      <p:cBhvr>
                                        <p:cTn id="85" dur="250" autoRev="1" fill="remove"/>
                                        <p:tgtEl>
                                          <p:spTgt spid="4">
                                            <p:graphicEl>
                                              <a:dgm id="{E80C8509-7EEC-4D94-B4BF-1A0FCA119293}"/>
                                            </p:graphicEl>
                                          </p:spTgt>
                                        </p:tgtEl>
                                        <p:attrNameLst>
                                          <p:attrName>fillcolor</p:attrName>
                                        </p:attrNameLst>
                                      </p:cBhvr>
                                      <p:to>
                                        <a:srgbClr val="FF0000"/>
                                      </p:to>
                                    </p:animClr>
                                    <p:set>
                                      <p:cBhvr>
                                        <p:cTn id="86" dur="250" autoRev="1" fill="remove"/>
                                        <p:tgtEl>
                                          <p:spTgt spid="4">
                                            <p:graphicEl>
                                              <a:dgm id="{E80C8509-7EEC-4D94-B4BF-1A0FCA119293}"/>
                                            </p:graphicEl>
                                          </p:spTgt>
                                        </p:tgtEl>
                                        <p:attrNameLst>
                                          <p:attrName>fill.type</p:attrName>
                                        </p:attrNameLst>
                                      </p:cBhvr>
                                      <p:to>
                                        <p:strVal val="solid"/>
                                      </p:to>
                                    </p:set>
                                    <p:set>
                                      <p:cBhvr>
                                        <p:cTn id="87" dur="250" autoRev="1" fill="remove"/>
                                        <p:tgtEl>
                                          <p:spTgt spid="4">
                                            <p:graphicEl>
                                              <a:dgm id="{E80C8509-7EEC-4D94-B4BF-1A0FCA119293}"/>
                                            </p:graphicEl>
                                          </p:spTgt>
                                        </p:tgtEl>
                                        <p:attrNameLst>
                                          <p:attrName>fill.on</p:attrName>
                                        </p:attrNameLst>
                                      </p:cBhvr>
                                      <p:to>
                                        <p:strVal val="true"/>
                                      </p:to>
                                    </p:set>
                                  </p:childTnLst>
                                </p:cTn>
                              </p:par>
                            </p:childTnLst>
                          </p:cTn>
                        </p:par>
                        <p:par>
                          <p:cTn id="88" fill="hold">
                            <p:stCondLst>
                              <p:cond delay="500"/>
                            </p:stCondLst>
                            <p:childTnLst>
                              <p:par>
                                <p:cTn id="89" presetID="27" presetClass="emph" presetSubtype="0" repeatCount="indefinite" fill="remove" grpId="1" nodeType="afterEffect">
                                  <p:stCondLst>
                                    <p:cond delay="2000"/>
                                  </p:stCondLst>
                                  <p:childTnLst>
                                    <p:animClr clrSpc="rgb" dir="cw">
                                      <p:cBhvr override="childStyle">
                                        <p:cTn id="90" dur="500" autoRev="1" fill="remove"/>
                                        <p:tgtEl>
                                          <p:spTgt spid="4">
                                            <p:graphicEl>
                                              <a:dgm id="{3A58CA2E-F8A0-4EE6-A5C4-7D2167F7EFB5}"/>
                                            </p:graphicEl>
                                          </p:spTgt>
                                        </p:tgtEl>
                                        <p:attrNameLst>
                                          <p:attrName>style.color</p:attrName>
                                        </p:attrNameLst>
                                      </p:cBhvr>
                                      <p:to>
                                        <a:srgbClr val="FF6600"/>
                                      </p:to>
                                    </p:animClr>
                                    <p:animClr clrSpc="rgb" dir="cw">
                                      <p:cBhvr>
                                        <p:cTn id="91" dur="500" autoRev="1" fill="remove"/>
                                        <p:tgtEl>
                                          <p:spTgt spid="4">
                                            <p:graphicEl>
                                              <a:dgm id="{3A58CA2E-F8A0-4EE6-A5C4-7D2167F7EFB5}"/>
                                            </p:graphicEl>
                                          </p:spTgt>
                                        </p:tgtEl>
                                        <p:attrNameLst>
                                          <p:attrName>fillcolor</p:attrName>
                                        </p:attrNameLst>
                                      </p:cBhvr>
                                      <p:to>
                                        <a:srgbClr val="FF6600"/>
                                      </p:to>
                                    </p:animClr>
                                    <p:set>
                                      <p:cBhvr>
                                        <p:cTn id="92" dur="500" autoRev="1" fill="remove"/>
                                        <p:tgtEl>
                                          <p:spTgt spid="4">
                                            <p:graphicEl>
                                              <a:dgm id="{3A58CA2E-F8A0-4EE6-A5C4-7D2167F7EFB5}"/>
                                            </p:graphicEl>
                                          </p:spTgt>
                                        </p:tgtEl>
                                        <p:attrNameLst>
                                          <p:attrName>fill.type</p:attrName>
                                        </p:attrNameLst>
                                      </p:cBhvr>
                                      <p:to>
                                        <p:strVal val="solid"/>
                                      </p:to>
                                    </p:set>
                                    <p:set>
                                      <p:cBhvr>
                                        <p:cTn id="93" dur="500" autoRev="1" fill="remove"/>
                                        <p:tgtEl>
                                          <p:spTgt spid="4">
                                            <p:graphicEl>
                                              <a:dgm id="{3A58CA2E-F8A0-4EE6-A5C4-7D2167F7EFB5}"/>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Graphic spid="4" grpId="0" uiExpand="1">
        <p:bldSub>
          <a:bldDgm/>
        </p:bldSub>
      </p:bldGraphic>
      <p:bldGraphic spid="4" grpId="1" uiExpand="1">
        <p:bldSub>
          <a:bldDgm/>
        </p:bldSub>
      </p:bldGraphic>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64" y="0"/>
            <a:ext cx="10363200" cy="1143000"/>
          </a:xfrm>
        </p:spPr>
        <p:txBody>
          <a:bodyPr/>
          <a:lstStyle/>
          <a:p>
            <a:pPr algn="l"/>
            <a:r>
              <a:rPr lang="en-IN" b="1" dirty="0" smtClean="0">
                <a:solidFill>
                  <a:srgbClr val="002060"/>
                </a:solidFill>
              </a:rPr>
              <a:t>2) Skewed key popularity</a:t>
            </a:r>
            <a:endParaRPr lang="en-IN" b="1" dirty="0">
              <a:solidFill>
                <a:srgbClr val="002060"/>
              </a:solidFill>
            </a:endParaRPr>
          </a:p>
        </p:txBody>
      </p:sp>
      <p:sp>
        <p:nvSpPr>
          <p:cNvPr id="17" name="Content Placeholder 16"/>
          <p:cNvSpPr>
            <a:spLocks noGrp="1"/>
          </p:cNvSpPr>
          <p:nvPr>
            <p:ph idx="1"/>
          </p:nvPr>
        </p:nvSpPr>
        <p:spPr>
          <a:xfrm>
            <a:off x="525294" y="1142999"/>
            <a:ext cx="11245174" cy="4771417"/>
          </a:xfrm>
        </p:spPr>
        <p:txBody>
          <a:bodyPr/>
          <a:lstStyle/>
          <a:p>
            <a:r>
              <a:rPr lang="en-IN" sz="2400" dirty="0" smtClean="0"/>
              <a:t>Popularity of keys is quite skewed</a:t>
            </a:r>
          </a:p>
          <a:p>
            <a:r>
              <a:rPr lang="en-IN" sz="2400" dirty="0" smtClean="0"/>
              <a:t>Popularity of keys follow a </a:t>
            </a:r>
            <a:r>
              <a:rPr lang="en-IN" sz="2400" dirty="0" err="1" smtClean="0"/>
              <a:t>zipf</a:t>
            </a:r>
            <a:r>
              <a:rPr lang="en-IN" sz="2400" dirty="0" smtClean="0"/>
              <a:t> distribution</a:t>
            </a:r>
          </a:p>
          <a:p>
            <a:r>
              <a:rPr lang="en-IN" sz="2400" dirty="0" smtClean="0"/>
              <a:t>This implies that: </a:t>
            </a:r>
          </a:p>
          <a:p>
            <a:pPr lvl="1"/>
            <a:r>
              <a:rPr lang="en-IN" sz="2400" dirty="0" smtClean="0"/>
              <a:t>A few keys are accessed a lot of times</a:t>
            </a:r>
          </a:p>
          <a:p>
            <a:pPr lvl="1"/>
            <a:r>
              <a:rPr lang="en-IN" sz="2400" dirty="0" smtClean="0"/>
              <a:t>A medium number of keys have middle of the road accesses</a:t>
            </a:r>
          </a:p>
          <a:p>
            <a:pPr lvl="1"/>
            <a:r>
              <a:rPr lang="en-IN" sz="2400" dirty="0" smtClean="0"/>
              <a:t>A huge number of keys are accessed very few times </a:t>
            </a:r>
            <a:br>
              <a:rPr lang="en-IN" sz="2400" dirty="0" smtClean="0"/>
            </a:br>
            <a:endParaRPr lang="en-IN" sz="2400" dirty="0" smtClean="0"/>
          </a:p>
          <a:p>
            <a:r>
              <a:rPr lang="en-IN" sz="2400" dirty="0" smtClean="0"/>
              <a:t>Both (1) &amp; (2) implies load imbalance. </a:t>
            </a:r>
          </a:p>
          <a:p>
            <a:r>
              <a:rPr lang="en-IN" sz="2400" dirty="0" smtClean="0"/>
              <a:t>This results in longer queuing delays in smaller subset of servers causing degradation in tail latency. </a:t>
            </a:r>
          </a:p>
        </p:txBody>
      </p:sp>
    </p:spTree>
    <p:extLst>
      <p:ext uri="{BB962C8B-B14F-4D97-AF65-F5344CB8AC3E}">
        <p14:creationId xmlns:p14="http://schemas.microsoft.com/office/powerpoint/2010/main" val="3235817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9536" y="197896"/>
            <a:ext cx="10048875" cy="5800725"/>
          </a:xfrm>
          <a:prstGeom prst="rect">
            <a:avLst/>
          </a:prstGeom>
        </p:spPr>
      </p:pic>
      <p:cxnSp>
        <p:nvCxnSpPr>
          <p:cNvPr id="9" name="Straight Connector 8"/>
          <p:cNvCxnSpPr/>
          <p:nvPr/>
        </p:nvCxnSpPr>
        <p:spPr bwMode="auto">
          <a:xfrm flipH="1">
            <a:off x="7431932" y="197896"/>
            <a:ext cx="19455" cy="4354649"/>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9588230" y="197896"/>
            <a:ext cx="19455" cy="4354649"/>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7451387" y="2645923"/>
            <a:ext cx="2156298" cy="19456"/>
          </a:xfrm>
          <a:prstGeom prst="straightConnector1">
            <a:avLst/>
          </a:prstGeom>
          <a:solidFill>
            <a:schemeClr val="accent1"/>
          </a:solidFill>
          <a:ln w="95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Line Callout 2 (Accent Bar) 15"/>
          <p:cNvSpPr/>
          <p:nvPr/>
        </p:nvSpPr>
        <p:spPr bwMode="auto">
          <a:xfrm>
            <a:off x="10272409" y="663152"/>
            <a:ext cx="1935144" cy="1613120"/>
          </a:xfrm>
          <a:prstGeom prst="accentCallout2">
            <a:avLst>
              <a:gd name="adj1" fmla="val 18750"/>
              <a:gd name="adj2" fmla="val -8333"/>
              <a:gd name="adj3" fmla="val 18750"/>
              <a:gd name="adj4" fmla="val -16667"/>
              <a:gd name="adj5" fmla="val 121839"/>
              <a:gd name="adj6" fmla="val -108999"/>
            </a:avLst>
          </a:prstGeom>
          <a:solidFill>
            <a:schemeClr val="accent1"/>
          </a:solidFill>
          <a:ln w="952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Change in popularity distribution</a:t>
            </a:r>
            <a:r>
              <a:rPr kumimoji="0" lang="en-IN" sz="1400" b="0" i="0" u="none" strike="noStrike" cap="none" normalizeH="0" dirty="0" smtClean="0">
                <a:ln>
                  <a:noFill/>
                </a:ln>
                <a:solidFill>
                  <a:schemeClr val="tx1"/>
                </a:solidFill>
                <a:effectLst/>
                <a:latin typeface="Arial" panose="020B0604020202020204" pitchFamily="34" charset="0"/>
                <a:ea typeface="ＭＳ Ｐゴシック" panose="020B0600070205080204" pitchFamily="34" charset="-128"/>
              </a:rPr>
              <a:t> from ideal (uniform) to realistic (</a:t>
            </a:r>
            <a:r>
              <a:rPr kumimoji="0" lang="en-IN" sz="1400" b="0" i="0" u="none" strike="noStrike" cap="none" normalizeH="0" dirty="0" err="1" smtClean="0">
                <a:ln>
                  <a:noFill/>
                </a:ln>
                <a:solidFill>
                  <a:schemeClr val="tx1"/>
                </a:solidFill>
                <a:effectLst/>
                <a:latin typeface="Arial" panose="020B0604020202020204" pitchFamily="34" charset="0"/>
                <a:ea typeface="ＭＳ Ｐゴシック" panose="020B0600070205080204" pitchFamily="34" charset="-128"/>
              </a:rPr>
              <a:t>zipf</a:t>
            </a:r>
            <a:r>
              <a:rPr kumimoji="0" lang="en-IN" sz="1400" b="0" i="0" u="none" strike="noStrike" cap="none" normalizeH="0" dirty="0" smtClean="0">
                <a:ln>
                  <a:noFill/>
                </a:ln>
                <a:solidFill>
                  <a:schemeClr val="tx1"/>
                </a:solidFill>
                <a:effectLst/>
                <a:latin typeface="Arial" panose="020B0604020202020204" pitchFamily="34" charset="0"/>
                <a:ea typeface="ＭＳ Ｐゴシック" panose="020B0600070205080204" pitchFamily="34" charset="-128"/>
              </a:rPr>
              <a:t>) has caused a an increase in tail latency and a massive fall in syste</a:t>
            </a:r>
            <a:r>
              <a:rPr lang="en-IN" sz="1400" dirty="0" smtClean="0">
                <a:latin typeface="Arial" panose="020B0604020202020204" pitchFamily="34" charset="0"/>
                <a:ea typeface="ＭＳ Ｐゴシック" panose="020B0600070205080204" pitchFamily="34" charset="-128"/>
              </a:rPr>
              <a:t>m throughput </a:t>
            </a:r>
            <a:r>
              <a:rPr kumimoji="0" lang="en-IN" sz="1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 </a:t>
            </a:r>
          </a:p>
        </p:txBody>
      </p:sp>
      <p:sp>
        <p:nvSpPr>
          <p:cNvPr id="17" name="TextBox 16"/>
          <p:cNvSpPr txBox="1"/>
          <p:nvPr/>
        </p:nvSpPr>
        <p:spPr>
          <a:xfrm>
            <a:off x="8262257" y="5398456"/>
            <a:ext cx="3755572" cy="1200329"/>
          </a:xfrm>
          <a:prstGeom prst="rect">
            <a:avLst/>
          </a:prstGeom>
          <a:solidFill>
            <a:schemeClr val="accent1">
              <a:lumMod val="90000"/>
            </a:schemeClr>
          </a:solidFill>
          <a:ln>
            <a:solidFill>
              <a:schemeClr val="accent1">
                <a:lumMod val="25000"/>
              </a:schemeClr>
            </a:solidFill>
          </a:ln>
        </p:spPr>
        <p:txBody>
          <a:bodyPr wrap="square" rtlCol="0">
            <a:spAutoFit/>
          </a:bodyPr>
          <a:lstStyle/>
          <a:p>
            <a:r>
              <a:rPr lang="en-IN" dirty="0" smtClean="0"/>
              <a:t>From this we can conclude that skewed key popularity has a massive effect on the tail latency of the baseline </a:t>
            </a:r>
            <a:r>
              <a:rPr lang="en-IN" dirty="0" err="1" smtClean="0"/>
              <a:t>memcached</a:t>
            </a:r>
            <a:r>
              <a:rPr lang="en-IN" dirty="0" smtClean="0"/>
              <a:t> servers</a:t>
            </a:r>
            <a:endParaRPr lang="en-IN" dirty="0"/>
          </a:p>
        </p:txBody>
      </p:sp>
    </p:spTree>
    <p:extLst>
      <p:ext uri="{BB962C8B-B14F-4D97-AF65-F5344CB8AC3E}">
        <p14:creationId xmlns:p14="http://schemas.microsoft.com/office/powerpoint/2010/main" val="120340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628261"/>
            <a:ext cx="10363200" cy="1143000"/>
          </a:xfrm>
        </p:spPr>
        <p:txBody>
          <a:bodyPr/>
          <a:lstStyle/>
          <a:p>
            <a:pPr algn="l"/>
            <a:r>
              <a:rPr lang="en-US" altLang="en-US" sz="4000" b="1" dirty="0" smtClean="0">
                <a:solidFill>
                  <a:srgbClr val="002060"/>
                </a:solidFill>
              </a:rPr>
              <a:t>Agenda</a:t>
            </a:r>
            <a:endParaRPr lang="en-US" altLang="en-US" sz="4000" b="1" dirty="0">
              <a:solidFill>
                <a:srgbClr val="002060"/>
              </a:solidFill>
            </a:endParaRPr>
          </a:p>
        </p:txBody>
      </p:sp>
      <p:graphicFrame>
        <p:nvGraphicFramePr>
          <p:cNvPr id="2" name="Diagram 1"/>
          <p:cNvGraphicFramePr/>
          <p:nvPr>
            <p:extLst>
              <p:ext uri="{D42A27DB-BD31-4B8C-83A1-F6EECF244321}">
                <p14:modId xmlns:p14="http://schemas.microsoft.com/office/powerpoint/2010/main" val="2860966448"/>
              </p:ext>
            </p:extLst>
          </p:nvPr>
        </p:nvGraphicFramePr>
        <p:xfrm>
          <a:off x="914400" y="1981200"/>
          <a:ext cx="10363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925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1" nodeType="clickEffect">
                                  <p:stCondLst>
                                    <p:cond delay="0"/>
                                  </p:stCondLst>
                                  <p:childTnLst>
                                    <p:animClr clrSpc="hsl" dir="cw">
                                      <p:cBhvr override="childStyle">
                                        <p:cTn id="6" dur="500" fill="hold"/>
                                        <p:tgtEl>
                                          <p:spTgt spid="2">
                                            <p:graphicEl>
                                              <a:dgm id="{ADCF8972-9AC1-4685-B2EA-D8E248A39BF0}"/>
                                            </p:graphicEl>
                                          </p:spTgt>
                                        </p:tgtEl>
                                        <p:attrNameLst>
                                          <p:attrName>style.color</p:attrName>
                                        </p:attrNameLst>
                                      </p:cBhvr>
                                      <p:by>
                                        <p:hsl h="0" s="-12549" l="-25098"/>
                                      </p:by>
                                    </p:animClr>
                                    <p:animClr clrSpc="hsl" dir="cw">
                                      <p:cBhvr>
                                        <p:cTn id="7" dur="500" fill="hold"/>
                                        <p:tgtEl>
                                          <p:spTgt spid="2">
                                            <p:graphicEl>
                                              <a:dgm id="{ADCF8972-9AC1-4685-B2EA-D8E248A39BF0}"/>
                                            </p:graphicEl>
                                          </p:spTgt>
                                        </p:tgtEl>
                                        <p:attrNameLst>
                                          <p:attrName>fillcolor</p:attrName>
                                        </p:attrNameLst>
                                      </p:cBhvr>
                                      <p:by>
                                        <p:hsl h="0" s="-12549" l="-25098"/>
                                      </p:by>
                                    </p:animClr>
                                    <p:animClr clrSpc="hsl" dir="cw">
                                      <p:cBhvr>
                                        <p:cTn id="8" dur="500" fill="hold"/>
                                        <p:tgtEl>
                                          <p:spTgt spid="2">
                                            <p:graphicEl>
                                              <a:dgm id="{ADCF8972-9AC1-4685-B2EA-D8E248A39BF0}"/>
                                            </p:graphicEl>
                                          </p:spTgt>
                                        </p:tgtEl>
                                        <p:attrNameLst>
                                          <p:attrName>stroke.color</p:attrName>
                                        </p:attrNameLst>
                                      </p:cBhvr>
                                      <p:by>
                                        <p:hsl h="0" s="-12549" l="-25098"/>
                                      </p:by>
                                    </p:animClr>
                                    <p:set>
                                      <p:cBhvr>
                                        <p:cTn id="9" dur="500" fill="hold"/>
                                        <p:tgtEl>
                                          <p:spTgt spid="2">
                                            <p:graphicEl>
                                              <a:dgm id="{ADCF8972-9AC1-4685-B2EA-D8E248A39BF0}"/>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1" uiExpand="1">
        <p:bldSub>
          <a:bldDgm/>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15" y="315686"/>
            <a:ext cx="3494314" cy="1170214"/>
          </a:xfrm>
        </p:spPr>
        <p:txBody>
          <a:bodyPr/>
          <a:lstStyle/>
          <a:p>
            <a:pPr algn="l"/>
            <a:r>
              <a:rPr lang="en-IN" sz="3600" b="1" dirty="0" smtClean="0">
                <a:solidFill>
                  <a:srgbClr val="002060"/>
                </a:solidFill>
              </a:rPr>
              <a:t>SPORE design</a:t>
            </a:r>
            <a:endParaRPr lang="en-IN" sz="3600" b="1" dirty="0">
              <a:solidFill>
                <a:srgbClr val="002060"/>
              </a:solidFill>
            </a:endParaRPr>
          </a:p>
        </p:txBody>
      </p:sp>
      <p:sp>
        <p:nvSpPr>
          <p:cNvPr id="3" name="Content Placeholder 2"/>
          <p:cNvSpPr>
            <a:spLocks noGrp="1"/>
          </p:cNvSpPr>
          <p:nvPr>
            <p:ph idx="1"/>
          </p:nvPr>
        </p:nvSpPr>
        <p:spPr>
          <a:xfrm>
            <a:off x="408215" y="1828802"/>
            <a:ext cx="10564586" cy="4294412"/>
          </a:xfrm>
        </p:spPr>
        <p:txBody>
          <a:bodyPr/>
          <a:lstStyle/>
          <a:p>
            <a:r>
              <a:rPr lang="en-IN" sz="2600" dirty="0" smtClean="0"/>
              <a:t>SPORE stands for </a:t>
            </a:r>
            <a:br>
              <a:rPr lang="en-IN" sz="2600" dirty="0" smtClean="0"/>
            </a:br>
            <a:r>
              <a:rPr lang="en-IN" sz="2600" b="1" dirty="0" smtClean="0">
                <a:solidFill>
                  <a:srgbClr val="0070C0"/>
                </a:solidFill>
              </a:rPr>
              <a:t>S</a:t>
            </a:r>
            <a:r>
              <a:rPr lang="en-IN" sz="2600" dirty="0" smtClean="0">
                <a:solidFill>
                  <a:srgbClr val="0070C0"/>
                </a:solidFill>
              </a:rPr>
              <a:t>elf-adapting </a:t>
            </a:r>
            <a:r>
              <a:rPr lang="en-IN" sz="2600" b="1" dirty="0" smtClean="0">
                <a:solidFill>
                  <a:srgbClr val="0070C0"/>
                </a:solidFill>
              </a:rPr>
              <a:t>Po</a:t>
            </a:r>
            <a:r>
              <a:rPr lang="en-IN" sz="2600" dirty="0" smtClean="0">
                <a:solidFill>
                  <a:srgbClr val="0070C0"/>
                </a:solidFill>
              </a:rPr>
              <a:t>pularity-based </a:t>
            </a:r>
            <a:r>
              <a:rPr lang="en-IN" sz="2600" b="1" dirty="0" smtClean="0">
                <a:solidFill>
                  <a:srgbClr val="0070C0"/>
                </a:solidFill>
              </a:rPr>
              <a:t>Re</a:t>
            </a:r>
            <a:r>
              <a:rPr lang="en-IN" sz="2600" dirty="0" smtClean="0">
                <a:solidFill>
                  <a:srgbClr val="0070C0"/>
                </a:solidFill>
              </a:rPr>
              <a:t>plication</a:t>
            </a:r>
          </a:p>
          <a:p>
            <a:r>
              <a:rPr lang="en-IN" sz="2600" dirty="0" smtClean="0"/>
              <a:t>When there are no popular keys then each key is associated with only one server called “</a:t>
            </a:r>
            <a:r>
              <a:rPr lang="en-IN" sz="2600" dirty="0" smtClean="0">
                <a:solidFill>
                  <a:srgbClr val="0070C0"/>
                </a:solidFill>
              </a:rPr>
              <a:t>Home Server</a:t>
            </a:r>
            <a:r>
              <a:rPr lang="en-IN" sz="2600" dirty="0" smtClean="0"/>
              <a:t>”</a:t>
            </a:r>
          </a:p>
          <a:p>
            <a:r>
              <a:rPr lang="en-IN" sz="2600" dirty="0" smtClean="0"/>
              <a:t>When mostly-read tuples become popular they are replicated on “</a:t>
            </a:r>
            <a:r>
              <a:rPr lang="en-IN" sz="2600" dirty="0" smtClean="0">
                <a:solidFill>
                  <a:srgbClr val="0070C0"/>
                </a:solidFill>
              </a:rPr>
              <a:t>Shadow Servers</a:t>
            </a:r>
            <a:r>
              <a:rPr lang="en-IN" sz="2600" dirty="0" smtClean="0"/>
              <a:t>”</a:t>
            </a:r>
          </a:p>
          <a:p>
            <a:r>
              <a:rPr lang="en-IN" sz="2600" dirty="0" smtClean="0">
                <a:solidFill>
                  <a:srgbClr val="0070C0"/>
                </a:solidFill>
              </a:rPr>
              <a:t>Replica count ‘</a:t>
            </a:r>
            <a:r>
              <a:rPr lang="el-GR" sz="2600" dirty="0" smtClean="0">
                <a:solidFill>
                  <a:srgbClr val="0070C0"/>
                </a:solidFill>
              </a:rPr>
              <a:t>γ</a:t>
            </a:r>
            <a:r>
              <a:rPr lang="en-IN" sz="2600" dirty="0" smtClean="0">
                <a:solidFill>
                  <a:srgbClr val="0070C0"/>
                </a:solidFill>
              </a:rPr>
              <a:t>’</a:t>
            </a:r>
            <a:r>
              <a:rPr lang="en-IN" sz="2600" dirty="0" smtClean="0"/>
              <a:t>: number of replicas of the tuple not including the original tuple</a:t>
            </a:r>
          </a:p>
          <a:p>
            <a:endParaRPr lang="en-IN" sz="2600" dirty="0" smtClean="0"/>
          </a:p>
        </p:txBody>
      </p:sp>
      <p:pic>
        <p:nvPicPr>
          <p:cNvPr id="13314" name="Picture 2" descr="The Official Dilbert Website featuring Scott Adams Dilbert strips, animations and 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457" y="119743"/>
            <a:ext cx="6757761" cy="20273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02928" y="6253843"/>
            <a:ext cx="5089071" cy="646331"/>
          </a:xfrm>
          <a:prstGeom prst="rect">
            <a:avLst/>
          </a:prstGeom>
          <a:noFill/>
        </p:spPr>
        <p:txBody>
          <a:bodyPr wrap="square" rtlCol="0">
            <a:spAutoFit/>
          </a:bodyPr>
          <a:lstStyle/>
          <a:p>
            <a:pPr algn="ctr"/>
            <a:r>
              <a:rPr lang="en-IN" b="1" dirty="0" smtClean="0"/>
              <a:t>*</a:t>
            </a:r>
            <a:r>
              <a:rPr lang="en-IN" dirty="0" smtClean="0"/>
              <a:t>Disclaimer: </a:t>
            </a:r>
            <a:r>
              <a:rPr lang="en-IN" dirty="0"/>
              <a:t>D</a:t>
            </a:r>
            <a:r>
              <a:rPr lang="en-IN" dirty="0" smtClean="0"/>
              <a:t>ilbert comic strip from World Wide Web</a:t>
            </a:r>
            <a:endParaRPr lang="en-IN" dirty="0"/>
          </a:p>
        </p:txBody>
      </p:sp>
    </p:spTree>
    <p:extLst>
      <p:ext uri="{BB962C8B-B14F-4D97-AF65-F5344CB8AC3E}">
        <p14:creationId xmlns:p14="http://schemas.microsoft.com/office/powerpoint/2010/main" val="1296306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www.mindingthebedside.com/wp-content/uploads/2011/08/cartoon-person-wi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160" y="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32857" y="4914900"/>
            <a:ext cx="9290957" cy="584775"/>
          </a:xfrm>
          <a:prstGeom prst="rect">
            <a:avLst/>
          </a:prstGeom>
          <a:noFill/>
        </p:spPr>
        <p:txBody>
          <a:bodyPr wrap="square" rtlCol="0">
            <a:spAutoFit/>
          </a:bodyPr>
          <a:lstStyle/>
          <a:p>
            <a:pPr algn="ctr"/>
            <a:r>
              <a:rPr lang="en-IN" sz="3200" dirty="0" smtClean="0"/>
              <a:t>Several questions arise at this stage ?????</a:t>
            </a:r>
            <a:endParaRPr lang="en-IN" sz="3200" dirty="0"/>
          </a:p>
        </p:txBody>
      </p:sp>
      <p:sp>
        <p:nvSpPr>
          <p:cNvPr id="12" name="TextBox 11"/>
          <p:cNvSpPr txBox="1"/>
          <p:nvPr/>
        </p:nvSpPr>
        <p:spPr>
          <a:xfrm>
            <a:off x="7102928" y="6253843"/>
            <a:ext cx="5089071" cy="369332"/>
          </a:xfrm>
          <a:prstGeom prst="rect">
            <a:avLst/>
          </a:prstGeom>
          <a:noFill/>
        </p:spPr>
        <p:txBody>
          <a:bodyPr wrap="square" rtlCol="0">
            <a:spAutoFit/>
          </a:bodyPr>
          <a:lstStyle/>
          <a:p>
            <a:r>
              <a:rPr lang="en-IN" b="1" dirty="0" smtClean="0"/>
              <a:t>*</a:t>
            </a:r>
            <a:r>
              <a:rPr lang="en-IN" dirty="0" smtClean="0"/>
              <a:t>Disclaimer: All images from World Wide Web</a:t>
            </a:r>
            <a:endParaRPr lang="en-IN" dirty="0"/>
          </a:p>
        </p:txBody>
      </p:sp>
    </p:spTree>
    <p:extLst>
      <p:ext uri="{BB962C8B-B14F-4D97-AF65-F5344CB8AC3E}">
        <p14:creationId xmlns:p14="http://schemas.microsoft.com/office/powerpoint/2010/main" val="3509539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796143" y="2759529"/>
            <a:ext cx="2351314" cy="2416628"/>
          </a:xfrm>
          <a:prstGeom prst="ellipse">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home server</a:t>
            </a:r>
          </a:p>
        </p:txBody>
      </p:sp>
      <p:sp>
        <p:nvSpPr>
          <p:cNvPr id="2" name="Title 1"/>
          <p:cNvSpPr>
            <a:spLocks noGrp="1"/>
          </p:cNvSpPr>
          <p:nvPr>
            <p:ph type="title"/>
          </p:nvPr>
        </p:nvSpPr>
        <p:spPr>
          <a:xfrm>
            <a:off x="166209" y="172898"/>
            <a:ext cx="11167354" cy="716258"/>
          </a:xfrm>
        </p:spPr>
        <p:txBody>
          <a:bodyPr/>
          <a:lstStyle/>
          <a:p>
            <a:pPr algn="l"/>
            <a:r>
              <a:rPr lang="en-IN" sz="2800" b="1" dirty="0" smtClean="0">
                <a:solidFill>
                  <a:srgbClr val="002060"/>
                </a:solidFill>
              </a:rPr>
              <a:t>Q1) How do home servers replicate keys on shadow servers?</a:t>
            </a:r>
            <a:endParaRPr lang="en-IN" sz="2800" b="1" dirty="0">
              <a:solidFill>
                <a:srgbClr val="002060"/>
              </a:solidFill>
            </a:endParaRPr>
          </a:p>
        </p:txBody>
      </p:sp>
      <p:sp>
        <p:nvSpPr>
          <p:cNvPr id="3" name="Content Placeholder 2"/>
          <p:cNvSpPr>
            <a:spLocks noGrp="1"/>
          </p:cNvSpPr>
          <p:nvPr>
            <p:ph idx="1"/>
          </p:nvPr>
        </p:nvSpPr>
        <p:spPr>
          <a:xfrm>
            <a:off x="214009" y="486384"/>
            <a:ext cx="11568965" cy="6089514"/>
          </a:xfrm>
        </p:spPr>
        <p:txBody>
          <a:bodyPr/>
          <a:lstStyle/>
          <a:p>
            <a:endParaRPr lang="en-IN" sz="2600" dirty="0" smtClean="0"/>
          </a:p>
          <a:p>
            <a:r>
              <a:rPr lang="en-IN" sz="2600" dirty="0" smtClean="0"/>
              <a:t>Done via an algorithm called </a:t>
            </a:r>
            <a:r>
              <a:rPr lang="en-IN" sz="2600" dirty="0" smtClean="0">
                <a:solidFill>
                  <a:srgbClr val="0070C0"/>
                </a:solidFill>
              </a:rPr>
              <a:t>Reactive Internal Key Renaming (RIKR)</a:t>
            </a:r>
            <a:endParaRPr lang="en-IN" sz="2600" dirty="0">
              <a:solidFill>
                <a:srgbClr val="0070C0"/>
              </a:solidFill>
            </a:endParaRPr>
          </a:p>
          <a:p>
            <a:r>
              <a:rPr lang="en-IN" sz="2600" dirty="0" smtClean="0"/>
              <a:t>RIKR assigns suffixes ranging from 1,2,…,</a:t>
            </a:r>
            <a:r>
              <a:rPr lang="el-GR" sz="2600" dirty="0" smtClean="0"/>
              <a:t>γ</a:t>
            </a:r>
            <a:r>
              <a:rPr lang="en-IN" sz="2600" dirty="0" smtClean="0"/>
              <a:t> to all the keys with (</a:t>
            </a:r>
            <a:r>
              <a:rPr lang="el-GR" sz="2600" dirty="0" smtClean="0"/>
              <a:t>γ</a:t>
            </a:r>
            <a:r>
              <a:rPr lang="en-IN" sz="2600" dirty="0" smtClean="0"/>
              <a:t> &gt; 1)</a:t>
            </a:r>
          </a:p>
          <a:p>
            <a:endParaRPr lang="en-IN" sz="2600" dirty="0" smtClean="0"/>
          </a:p>
        </p:txBody>
      </p:sp>
      <p:sp>
        <p:nvSpPr>
          <p:cNvPr id="4" name="Rectangle 3"/>
          <p:cNvSpPr/>
          <p:nvPr/>
        </p:nvSpPr>
        <p:spPr bwMode="auto">
          <a:xfrm>
            <a:off x="2702378" y="3641271"/>
            <a:ext cx="538843" cy="31024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foo</a:t>
            </a:r>
          </a:p>
        </p:txBody>
      </p:sp>
      <p:sp>
        <p:nvSpPr>
          <p:cNvPr id="6" name="Rectangle 5"/>
          <p:cNvSpPr/>
          <p:nvPr/>
        </p:nvSpPr>
        <p:spPr bwMode="auto">
          <a:xfrm>
            <a:off x="2971799" y="4359554"/>
            <a:ext cx="802533" cy="29183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hash</a:t>
            </a:r>
          </a:p>
        </p:txBody>
      </p:sp>
      <p:sp>
        <p:nvSpPr>
          <p:cNvPr id="7" name="Rectangle 6"/>
          <p:cNvSpPr/>
          <p:nvPr/>
        </p:nvSpPr>
        <p:spPr bwMode="auto">
          <a:xfrm>
            <a:off x="2276214" y="4080217"/>
            <a:ext cx="695585" cy="2876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foo1</a:t>
            </a:r>
          </a:p>
        </p:txBody>
      </p:sp>
      <p:sp>
        <p:nvSpPr>
          <p:cNvPr id="8" name="Rectangle 7"/>
          <p:cNvSpPr/>
          <p:nvPr/>
        </p:nvSpPr>
        <p:spPr bwMode="auto">
          <a:xfrm>
            <a:off x="2277952" y="4668928"/>
            <a:ext cx="693847" cy="29594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foo2</a:t>
            </a:r>
          </a:p>
        </p:txBody>
      </p:sp>
      <p:sp>
        <p:nvSpPr>
          <p:cNvPr id="9" name="Oval 8"/>
          <p:cNvSpPr/>
          <p:nvPr/>
        </p:nvSpPr>
        <p:spPr bwMode="auto">
          <a:xfrm>
            <a:off x="6442722" y="1673158"/>
            <a:ext cx="2292716" cy="2140085"/>
          </a:xfrm>
          <a:prstGeom prst="ellipse">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shadow server1</a:t>
            </a:r>
          </a:p>
        </p:txBody>
      </p:sp>
      <p:sp>
        <p:nvSpPr>
          <p:cNvPr id="10" name="Oval 9"/>
          <p:cNvSpPr/>
          <p:nvPr/>
        </p:nvSpPr>
        <p:spPr bwMode="auto">
          <a:xfrm>
            <a:off x="6442722" y="4068506"/>
            <a:ext cx="2292716" cy="2040464"/>
          </a:xfrm>
          <a:prstGeom prst="ellipse">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shadow server2</a:t>
            </a:r>
          </a:p>
        </p:txBody>
      </p:sp>
      <p:cxnSp>
        <p:nvCxnSpPr>
          <p:cNvPr id="12" name="Straight Arrow Connector 11"/>
          <p:cNvCxnSpPr>
            <a:stCxn id="7" idx="3"/>
            <a:endCxn id="9" idx="2"/>
          </p:cNvCxnSpPr>
          <p:nvPr/>
        </p:nvCxnSpPr>
        <p:spPr bwMode="auto">
          <a:xfrm flipV="1">
            <a:off x="2971799" y="2743201"/>
            <a:ext cx="3470923" cy="14808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stCxn id="8" idx="3"/>
            <a:endCxn id="10" idx="2"/>
          </p:cNvCxnSpPr>
          <p:nvPr/>
        </p:nvCxnSpPr>
        <p:spPr bwMode="auto">
          <a:xfrm>
            <a:off x="2971799" y="4816899"/>
            <a:ext cx="3470923" cy="27183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a:off x="4452371" y="4192344"/>
            <a:ext cx="995233" cy="34811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set(</a:t>
            </a:r>
            <a:r>
              <a:rPr kumimoji="0" lang="en-IN" sz="1600" b="0" i="0" u="none" strike="noStrike" cap="none" normalizeH="0" baseline="0" dirty="0" err="1" smtClean="0">
                <a:ln>
                  <a:noFill/>
                </a:ln>
                <a:solidFill>
                  <a:schemeClr val="tx1"/>
                </a:solidFill>
                <a:effectLst/>
                <a:latin typeface="Arial" panose="020B0604020202020204" pitchFamily="34" charset="0"/>
                <a:ea typeface="ＭＳ Ｐゴシック" panose="020B0600070205080204" pitchFamily="34" charset="-128"/>
              </a:rPr>
              <a:t>k,v</a:t>
            </a: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a:t>
            </a:r>
          </a:p>
        </p:txBody>
      </p:sp>
      <p:sp>
        <p:nvSpPr>
          <p:cNvPr id="16" name="Rectangle 15"/>
          <p:cNvSpPr/>
          <p:nvPr/>
        </p:nvSpPr>
        <p:spPr bwMode="auto">
          <a:xfrm>
            <a:off x="7311841" y="2588078"/>
            <a:ext cx="538843" cy="31024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foo</a:t>
            </a:r>
          </a:p>
        </p:txBody>
      </p:sp>
      <p:sp>
        <p:nvSpPr>
          <p:cNvPr id="17" name="Rectangle 16"/>
          <p:cNvSpPr/>
          <p:nvPr/>
        </p:nvSpPr>
        <p:spPr bwMode="auto">
          <a:xfrm>
            <a:off x="7311840" y="5021035"/>
            <a:ext cx="538843" cy="31024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foo</a:t>
            </a:r>
          </a:p>
        </p:txBody>
      </p:sp>
    </p:spTree>
    <p:extLst>
      <p:ext uri="{BB962C8B-B14F-4D97-AF65-F5344CB8AC3E}">
        <p14:creationId xmlns:p14="http://schemas.microsoft.com/office/powerpoint/2010/main" val="376327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7" presetClass="emph" presetSubtype="0" repeatCount="indefinite" fill="remove" grpId="1" nodeType="clickEffect">
                                  <p:stCondLst>
                                    <p:cond delay="0"/>
                                  </p:stCondLst>
                                  <p:endCondLst>
                                    <p:cond evt="onNext" delay="0">
                                      <p:tgtEl>
                                        <p:sldTgt/>
                                      </p:tgtEl>
                                    </p:cond>
                                  </p:endCondLst>
                                  <p:childTnLst>
                                    <p:animClr clrSpc="rgb" dir="cw">
                                      <p:cBhvr override="childStyle">
                                        <p:cTn id="26" dur="1000" autoRev="1" fill="remove"/>
                                        <p:tgtEl>
                                          <p:spTgt spid="4"/>
                                        </p:tgtEl>
                                        <p:attrNameLst>
                                          <p:attrName>style.color</p:attrName>
                                        </p:attrNameLst>
                                      </p:cBhvr>
                                      <p:to>
                                        <a:srgbClr val="FF3300"/>
                                      </p:to>
                                    </p:animClr>
                                    <p:animClr clrSpc="rgb" dir="cw">
                                      <p:cBhvr>
                                        <p:cTn id="27" dur="1000" autoRev="1" fill="remove"/>
                                        <p:tgtEl>
                                          <p:spTgt spid="4"/>
                                        </p:tgtEl>
                                        <p:attrNameLst>
                                          <p:attrName>fillcolor</p:attrName>
                                        </p:attrNameLst>
                                      </p:cBhvr>
                                      <p:to>
                                        <a:srgbClr val="FF3300"/>
                                      </p:to>
                                    </p:animClr>
                                    <p:set>
                                      <p:cBhvr>
                                        <p:cTn id="28" dur="1000" autoRev="1" fill="remove"/>
                                        <p:tgtEl>
                                          <p:spTgt spid="4"/>
                                        </p:tgtEl>
                                        <p:attrNameLst>
                                          <p:attrName>fill.type</p:attrName>
                                        </p:attrNameLst>
                                      </p:cBhvr>
                                      <p:to>
                                        <p:strVal val="solid"/>
                                      </p:to>
                                    </p:set>
                                    <p:set>
                                      <p:cBhvr>
                                        <p:cTn id="29" dur="1000" autoRev="1" fill="remove"/>
                                        <p:tgtEl>
                                          <p:spTgt spid="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7"/>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8"/>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2"/>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4"/>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P spid="7" grpId="0" animBg="1"/>
      <p:bldP spid="7" grpId="1" animBg="1"/>
      <p:bldP spid="8" grpId="0" animBg="1"/>
      <p:bldP spid="8" grpId="1" animBg="1"/>
      <p:bldP spid="9" grpId="0" animBg="1"/>
      <p:bldP spid="10" grpId="0" animBg="1"/>
      <p:bldP spid="15" grpId="0" animBg="1"/>
      <p:bldP spid="15" grpId="1"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1851" y="309085"/>
            <a:ext cx="11167354" cy="71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l"/>
            <a:r>
              <a:rPr lang="en-IN" sz="2800" b="1" dirty="0" smtClean="0">
                <a:solidFill>
                  <a:srgbClr val="002060"/>
                </a:solidFill>
              </a:rPr>
              <a:t>Q2) How does RIKR ensure load balancing?</a:t>
            </a:r>
            <a:endParaRPr lang="en-IN" sz="2800" b="1" dirty="0">
              <a:solidFill>
                <a:srgbClr val="002060"/>
              </a:solidFill>
            </a:endParaRPr>
          </a:p>
        </p:txBody>
      </p:sp>
      <p:sp>
        <p:nvSpPr>
          <p:cNvPr id="6" name="TextBox 5"/>
          <p:cNvSpPr txBox="1"/>
          <p:nvPr/>
        </p:nvSpPr>
        <p:spPr>
          <a:xfrm>
            <a:off x="7102929" y="6253842"/>
            <a:ext cx="3869872" cy="380421"/>
          </a:xfrm>
          <a:prstGeom prst="rect">
            <a:avLst/>
          </a:prstGeom>
          <a:noFill/>
        </p:spPr>
        <p:txBody>
          <a:bodyPr wrap="square" rtlCol="0">
            <a:spAutoFit/>
          </a:bodyPr>
          <a:lstStyle/>
          <a:p>
            <a:r>
              <a:rPr lang="en-IN" b="1" dirty="0" smtClean="0"/>
              <a:t>*</a:t>
            </a:r>
            <a:r>
              <a:rPr lang="en-IN" dirty="0" smtClean="0"/>
              <a:t>Disclaimer: image from the paper </a:t>
            </a:r>
            <a:endParaRPr lang="en-IN" dirty="0"/>
          </a:p>
        </p:txBody>
      </p:sp>
      <p:pic>
        <p:nvPicPr>
          <p:cNvPr id="7" name="Picture 6"/>
          <p:cNvPicPr>
            <a:picLocks noChangeAspect="1"/>
          </p:cNvPicPr>
          <p:nvPr/>
        </p:nvPicPr>
        <p:blipFill>
          <a:blip r:embed="rId3"/>
          <a:stretch>
            <a:fillRect/>
          </a:stretch>
        </p:blipFill>
        <p:spPr>
          <a:xfrm>
            <a:off x="1889496" y="1612556"/>
            <a:ext cx="7599534" cy="2294410"/>
          </a:xfrm>
          <a:prstGeom prst="rect">
            <a:avLst/>
          </a:prstGeom>
        </p:spPr>
      </p:pic>
      <p:sp>
        <p:nvSpPr>
          <p:cNvPr id="8" name="TextBox 7"/>
          <p:cNvSpPr txBox="1"/>
          <p:nvPr/>
        </p:nvSpPr>
        <p:spPr>
          <a:xfrm>
            <a:off x="520993" y="4494179"/>
            <a:ext cx="11186808" cy="1200329"/>
          </a:xfrm>
          <a:prstGeom prst="rect">
            <a:avLst/>
          </a:prstGeom>
          <a:noFill/>
        </p:spPr>
        <p:txBody>
          <a:bodyPr wrap="square" rtlCol="0">
            <a:spAutoFit/>
          </a:bodyPr>
          <a:lstStyle/>
          <a:p>
            <a:pPr marL="457200" indent="-457200">
              <a:buFont typeface="Arial" panose="020B0604020202020204" pitchFamily="34" charset="0"/>
              <a:buChar char="•"/>
            </a:pPr>
            <a:r>
              <a:rPr lang="en-IN" sz="2400" dirty="0" smtClean="0"/>
              <a:t>But how does the client know about the replicas ?? </a:t>
            </a:r>
          </a:p>
          <a:p>
            <a:pPr marL="457200" indent="-457200">
              <a:buFont typeface="Arial" panose="020B0604020202020204" pitchFamily="34" charset="0"/>
              <a:buChar char="•"/>
            </a:pPr>
            <a:r>
              <a:rPr lang="en-IN" sz="2400" dirty="0" smtClean="0"/>
              <a:t>The server needs to communicate about only </a:t>
            </a:r>
            <a:r>
              <a:rPr lang="el-GR" sz="2400" dirty="0" smtClean="0"/>
              <a:t>γ</a:t>
            </a:r>
            <a:r>
              <a:rPr lang="en-IN" sz="2400" dirty="0" smtClean="0"/>
              <a:t> to the clients. </a:t>
            </a:r>
            <a:r>
              <a:rPr lang="en-IN" sz="2400" dirty="0"/>
              <a:t>More on this </a:t>
            </a:r>
            <a:r>
              <a:rPr lang="en-IN" sz="2400" dirty="0" smtClean="0"/>
              <a:t>later</a:t>
            </a:r>
          </a:p>
        </p:txBody>
      </p:sp>
    </p:spTree>
    <p:extLst>
      <p:ext uri="{BB962C8B-B14F-4D97-AF65-F5344CB8AC3E}">
        <p14:creationId xmlns:p14="http://schemas.microsoft.com/office/powerpoint/2010/main" val="116654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64" y="0"/>
            <a:ext cx="7575512" cy="875489"/>
          </a:xfrm>
        </p:spPr>
        <p:txBody>
          <a:bodyPr/>
          <a:lstStyle/>
          <a:p>
            <a:pPr algn="l"/>
            <a:r>
              <a:rPr lang="en-IN" sz="3600" b="1" dirty="0" smtClean="0">
                <a:solidFill>
                  <a:srgbClr val="002060"/>
                </a:solidFill>
              </a:rPr>
              <a:t>Consistency Model</a:t>
            </a:r>
            <a:endParaRPr lang="en-IN" sz="3600" b="1" dirty="0">
              <a:solidFill>
                <a:srgbClr val="002060"/>
              </a:solidFill>
            </a:endParaRPr>
          </a:p>
        </p:txBody>
      </p:sp>
      <p:sp>
        <p:nvSpPr>
          <p:cNvPr id="3" name="Content Placeholder 2"/>
          <p:cNvSpPr>
            <a:spLocks noGrp="1"/>
          </p:cNvSpPr>
          <p:nvPr>
            <p:ph idx="1"/>
          </p:nvPr>
        </p:nvSpPr>
        <p:spPr>
          <a:xfrm>
            <a:off x="486383" y="875489"/>
            <a:ext cx="11128442" cy="5408579"/>
          </a:xfrm>
        </p:spPr>
        <p:txBody>
          <a:bodyPr/>
          <a:lstStyle/>
          <a:p>
            <a:endParaRPr lang="en-IN" sz="2800" dirty="0"/>
          </a:p>
          <a:p>
            <a:r>
              <a:rPr lang="en-IN" sz="2800" dirty="0" smtClean="0"/>
              <a:t>SPORE provides only eventual consistency</a:t>
            </a:r>
          </a:p>
          <a:p>
            <a:endParaRPr lang="en-IN" sz="2800" dirty="0" smtClean="0"/>
          </a:p>
          <a:p>
            <a:r>
              <a:rPr lang="en-IN" sz="2800" dirty="0" smtClean="0"/>
              <a:t>But SPORE offers “read monotonicity”</a:t>
            </a:r>
          </a:p>
          <a:p>
            <a:endParaRPr lang="en-IN" sz="2800" dirty="0" smtClean="0"/>
          </a:p>
          <a:p>
            <a:r>
              <a:rPr lang="en-IN" sz="2800" dirty="0" smtClean="0"/>
              <a:t>This means: </a:t>
            </a:r>
          </a:p>
          <a:p>
            <a:pPr lvl="1"/>
            <a:r>
              <a:rPr lang="en-IN" dirty="0" smtClean="0"/>
              <a:t>read from one client should always go to the same replica to ensure read monotonicity; </a:t>
            </a:r>
          </a:p>
          <a:p>
            <a:pPr lvl="1"/>
            <a:r>
              <a:rPr lang="en-IN" dirty="0" smtClean="0"/>
              <a:t>while write requests must always go to the home server to ensure sequential write order</a:t>
            </a:r>
            <a:endParaRPr lang="en-IN" dirty="0"/>
          </a:p>
        </p:txBody>
      </p:sp>
      <p:pic>
        <p:nvPicPr>
          <p:cNvPr id="5122" name="Picture 2" descr="https://i.imgflip.com/86o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856" y="0"/>
            <a:ext cx="4200144" cy="247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863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63200" cy="1143000"/>
          </a:xfrm>
        </p:spPr>
        <p:txBody>
          <a:bodyPr/>
          <a:lstStyle/>
          <a:p>
            <a:pPr algn="l"/>
            <a:r>
              <a:rPr lang="en-IN" sz="3600" b="1" dirty="0" smtClean="0">
                <a:solidFill>
                  <a:srgbClr val="002060"/>
                </a:solidFill>
              </a:rPr>
              <a:t>Q3) How do clients discover replicas?</a:t>
            </a:r>
            <a:endParaRPr lang="en-IN" sz="3600" b="1" dirty="0">
              <a:solidFill>
                <a:srgbClr val="002060"/>
              </a:solidFill>
            </a:endParaRPr>
          </a:p>
        </p:txBody>
      </p:sp>
      <p:sp>
        <p:nvSpPr>
          <p:cNvPr id="4" name="Rectangle 3"/>
          <p:cNvSpPr/>
          <p:nvPr/>
        </p:nvSpPr>
        <p:spPr bwMode="auto">
          <a:xfrm>
            <a:off x="4708187" y="1602633"/>
            <a:ext cx="1245141" cy="71984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Client </a:t>
            </a:r>
          </a:p>
          <a:p>
            <a:pPr marL="0" marR="0" indent="0" algn="ctr" defTabSz="914400" rtl="0" eaLnBrk="0" fontAlgn="base" latinLnBrk="0" hangingPunct="0">
              <a:lnSpc>
                <a:spcPct val="100000"/>
              </a:lnSpc>
              <a:spcBef>
                <a:spcPct val="0"/>
              </a:spcBef>
              <a:spcAft>
                <a:spcPct val="0"/>
              </a:spcAft>
              <a:buClrTx/>
              <a:buSzTx/>
              <a:buFontTx/>
              <a:buNone/>
              <a:tabLst/>
            </a:pPr>
            <a:r>
              <a:rPr lang="en-IN" sz="2400" dirty="0" smtClean="0">
                <a:latin typeface="Arial" panose="020B0604020202020204" pitchFamily="34" charset="0"/>
                <a:ea typeface="ＭＳ Ｐゴシック" panose="020B0600070205080204" pitchFamily="34" charset="-128"/>
              </a:rPr>
              <a:t>c1</a:t>
            </a:r>
            <a:endParaRPr kumimoji="0" lang="en-IN" sz="2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Rectangle 4"/>
          <p:cNvSpPr/>
          <p:nvPr/>
        </p:nvSpPr>
        <p:spPr bwMode="auto">
          <a:xfrm>
            <a:off x="4708187" y="4221803"/>
            <a:ext cx="1381328" cy="107004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IN" sz="2400" dirty="0" smtClean="0">
                <a:latin typeface="Arial" panose="020B0604020202020204" pitchFamily="34" charset="0"/>
                <a:ea typeface="ＭＳ Ｐゴシック" panose="020B0600070205080204" pitchFamily="34" charset="-128"/>
              </a:rPr>
              <a:t>Home Server SA</a:t>
            </a:r>
            <a:endParaRPr kumimoji="0" lang="en-IN" sz="2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TextBox 5"/>
          <p:cNvSpPr txBox="1"/>
          <p:nvPr/>
        </p:nvSpPr>
        <p:spPr>
          <a:xfrm>
            <a:off x="3346315" y="1143000"/>
            <a:ext cx="2003898" cy="369332"/>
          </a:xfrm>
          <a:prstGeom prst="rect">
            <a:avLst/>
          </a:prstGeom>
          <a:noFill/>
        </p:spPr>
        <p:txBody>
          <a:bodyPr wrap="square" rtlCol="0">
            <a:spAutoFit/>
          </a:bodyPr>
          <a:lstStyle/>
          <a:p>
            <a:r>
              <a:rPr lang="en-IN" dirty="0" smtClean="0"/>
              <a:t>1. hash(k) -&gt; SA</a:t>
            </a:r>
            <a:endParaRPr lang="en-IN" dirty="0"/>
          </a:p>
        </p:txBody>
      </p:sp>
      <p:cxnSp>
        <p:nvCxnSpPr>
          <p:cNvPr id="10" name="Curved Connector 9"/>
          <p:cNvCxnSpPr>
            <a:stCxn id="4" idx="1"/>
            <a:endCxn id="5" idx="1"/>
          </p:cNvCxnSpPr>
          <p:nvPr/>
        </p:nvCxnSpPr>
        <p:spPr bwMode="auto">
          <a:xfrm rot="10800000" flipV="1">
            <a:off x="4708187" y="1962555"/>
            <a:ext cx="12700" cy="2794269"/>
          </a:xfrm>
          <a:prstGeom prst="curvedConnector3">
            <a:avLst>
              <a:gd name="adj1" fmla="val 180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365768" y="2990357"/>
            <a:ext cx="1342417" cy="369332"/>
          </a:xfrm>
          <a:prstGeom prst="rect">
            <a:avLst/>
          </a:prstGeom>
          <a:noFill/>
        </p:spPr>
        <p:txBody>
          <a:bodyPr wrap="square" rtlCol="0">
            <a:spAutoFit/>
          </a:bodyPr>
          <a:lstStyle/>
          <a:p>
            <a:r>
              <a:rPr lang="en-IN" dirty="0" smtClean="0"/>
              <a:t>2. get(k)</a:t>
            </a:r>
            <a:endParaRPr lang="en-IN" dirty="0"/>
          </a:p>
        </p:txBody>
      </p:sp>
      <p:cxnSp>
        <p:nvCxnSpPr>
          <p:cNvPr id="13" name="Curved Connector 12"/>
          <p:cNvCxnSpPr>
            <a:stCxn id="5" idx="3"/>
            <a:endCxn id="4" idx="3"/>
          </p:cNvCxnSpPr>
          <p:nvPr/>
        </p:nvCxnSpPr>
        <p:spPr bwMode="auto">
          <a:xfrm flipH="1" flipV="1">
            <a:off x="5953328" y="1962556"/>
            <a:ext cx="136187" cy="2794269"/>
          </a:xfrm>
          <a:prstGeom prst="curvedConnector3">
            <a:avLst>
              <a:gd name="adj1" fmla="val -167857"/>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478621" y="3042324"/>
            <a:ext cx="1245141" cy="369332"/>
          </a:xfrm>
          <a:prstGeom prst="rect">
            <a:avLst/>
          </a:prstGeom>
          <a:noFill/>
        </p:spPr>
        <p:txBody>
          <a:bodyPr wrap="square" rtlCol="0">
            <a:spAutoFit/>
          </a:bodyPr>
          <a:lstStyle/>
          <a:p>
            <a:r>
              <a:rPr lang="en-IN" dirty="0"/>
              <a:t>4</a:t>
            </a:r>
            <a:r>
              <a:rPr lang="en-IN" dirty="0" smtClean="0"/>
              <a:t>. V, </a:t>
            </a:r>
            <a:r>
              <a:rPr lang="el-GR" dirty="0" smtClean="0"/>
              <a:t>γ</a:t>
            </a:r>
            <a:r>
              <a:rPr lang="en-IN" dirty="0" smtClean="0"/>
              <a:t> = 2</a:t>
            </a:r>
            <a:endParaRPr lang="en-IN" dirty="0"/>
          </a:p>
        </p:txBody>
      </p:sp>
      <p:sp>
        <p:nvSpPr>
          <p:cNvPr id="15" name="TextBox 14"/>
          <p:cNvSpPr txBox="1"/>
          <p:nvPr/>
        </p:nvSpPr>
        <p:spPr>
          <a:xfrm>
            <a:off x="6478621" y="4756824"/>
            <a:ext cx="1595336" cy="646331"/>
          </a:xfrm>
          <a:prstGeom prst="rect">
            <a:avLst/>
          </a:prstGeom>
          <a:noFill/>
        </p:spPr>
        <p:txBody>
          <a:bodyPr wrap="square" rtlCol="0">
            <a:spAutoFit/>
          </a:bodyPr>
          <a:lstStyle/>
          <a:p>
            <a:r>
              <a:rPr lang="en-IN" dirty="0" smtClean="0"/>
              <a:t>3. Is home(k) &amp;&amp; </a:t>
            </a:r>
            <a:r>
              <a:rPr lang="en-IN" dirty="0" err="1" smtClean="0"/>
              <a:t>isHot</a:t>
            </a:r>
            <a:r>
              <a:rPr lang="en-IN" dirty="0" smtClean="0"/>
              <a:t>(k)</a:t>
            </a:r>
            <a:endParaRPr lang="en-IN" dirty="0"/>
          </a:p>
        </p:txBody>
      </p:sp>
      <p:sp>
        <p:nvSpPr>
          <p:cNvPr id="16" name="TextBox 15"/>
          <p:cNvSpPr txBox="1"/>
          <p:nvPr/>
        </p:nvSpPr>
        <p:spPr>
          <a:xfrm>
            <a:off x="6478620" y="1361871"/>
            <a:ext cx="4376193" cy="923330"/>
          </a:xfrm>
          <a:prstGeom prst="rect">
            <a:avLst/>
          </a:prstGeom>
          <a:noFill/>
        </p:spPr>
        <p:txBody>
          <a:bodyPr wrap="square" rtlCol="0">
            <a:spAutoFit/>
          </a:bodyPr>
          <a:lstStyle/>
          <a:p>
            <a:r>
              <a:rPr lang="en-IN" dirty="0" smtClean="0"/>
              <a:t>5. P = rand(0,2) = 2 ;</a:t>
            </a:r>
          </a:p>
          <a:p>
            <a:r>
              <a:rPr lang="en-IN" dirty="0" smtClean="0"/>
              <a:t>Store(key, p, </a:t>
            </a:r>
            <a:r>
              <a:rPr lang="en-IN" dirty="0" err="1" smtClean="0"/>
              <a:t>Texp</a:t>
            </a:r>
            <a:r>
              <a:rPr lang="en-IN" dirty="0" smtClean="0"/>
              <a:t>) = (k, 2, timestamp)</a:t>
            </a:r>
          </a:p>
          <a:p>
            <a:r>
              <a:rPr lang="en-IN" dirty="0" smtClean="0"/>
              <a:t>in CSM data </a:t>
            </a:r>
            <a:r>
              <a:rPr lang="en-IN" dirty="0" err="1" smtClean="0"/>
              <a:t>struct</a:t>
            </a:r>
            <a:endParaRPr lang="en-IN" dirty="0"/>
          </a:p>
        </p:txBody>
      </p:sp>
      <p:sp>
        <p:nvSpPr>
          <p:cNvPr id="17" name="TextBox 16"/>
          <p:cNvSpPr txBox="1"/>
          <p:nvPr/>
        </p:nvSpPr>
        <p:spPr>
          <a:xfrm>
            <a:off x="8732715" y="2990357"/>
            <a:ext cx="3459285" cy="1477328"/>
          </a:xfrm>
          <a:prstGeom prst="rect">
            <a:avLst/>
          </a:prstGeom>
          <a:noFill/>
        </p:spPr>
        <p:txBody>
          <a:bodyPr wrap="square" rtlCol="0">
            <a:spAutoFit/>
          </a:bodyPr>
          <a:lstStyle/>
          <a:p>
            <a:pPr marL="285750" indent="-285750">
              <a:buFont typeface="Arial" panose="020B0604020202020204" pitchFamily="34" charset="0"/>
              <a:buChar char="•"/>
            </a:pPr>
            <a:r>
              <a:rPr lang="en-IN" dirty="0" smtClean="0"/>
              <a:t>Client maintains a client side data structure called CSM where it stores : </a:t>
            </a:r>
            <a:br>
              <a:rPr lang="en-IN" dirty="0" smtClean="0"/>
            </a:br>
            <a:r>
              <a:rPr lang="en-IN" b="1" dirty="0" smtClean="0">
                <a:solidFill>
                  <a:srgbClr val="0070C0"/>
                </a:solidFill>
              </a:rPr>
              <a:t>(key, renamed key suffix, timestamp)</a:t>
            </a:r>
          </a:p>
        </p:txBody>
      </p:sp>
    </p:spTree>
    <p:extLst>
      <p:ext uri="{BB962C8B-B14F-4D97-AF65-F5344CB8AC3E}">
        <p14:creationId xmlns:p14="http://schemas.microsoft.com/office/powerpoint/2010/main" val="22600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1"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628261"/>
            <a:ext cx="10363200" cy="1143000"/>
          </a:xfrm>
        </p:spPr>
        <p:txBody>
          <a:bodyPr/>
          <a:lstStyle/>
          <a:p>
            <a:pPr algn="l"/>
            <a:r>
              <a:rPr lang="en-US" altLang="en-US" sz="4000" b="1" dirty="0" smtClean="0">
                <a:solidFill>
                  <a:srgbClr val="002060"/>
                </a:solidFill>
              </a:rPr>
              <a:t>Agenda</a:t>
            </a:r>
            <a:endParaRPr lang="en-US" altLang="en-US" sz="4000" b="1" dirty="0">
              <a:solidFill>
                <a:srgbClr val="002060"/>
              </a:solidFill>
            </a:endParaRPr>
          </a:p>
        </p:txBody>
      </p:sp>
      <p:graphicFrame>
        <p:nvGraphicFramePr>
          <p:cNvPr id="2" name="Diagram 1"/>
          <p:cNvGraphicFramePr/>
          <p:nvPr>
            <p:extLst>
              <p:ext uri="{D42A27DB-BD31-4B8C-83A1-F6EECF244321}">
                <p14:modId xmlns:p14="http://schemas.microsoft.com/office/powerpoint/2010/main" val="3352730322"/>
              </p:ext>
            </p:extLst>
          </p:nvPr>
        </p:nvGraphicFramePr>
        <p:xfrm>
          <a:off x="914400" y="1981200"/>
          <a:ext cx="10363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78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graphicEl>
                                              <a:dgm id="{68543C68-FFCA-4B45-8B0B-3DD356DA021E}"/>
                                            </p:graphicEl>
                                          </p:spTgt>
                                        </p:tgtEl>
                                        <p:attrNameLst>
                                          <p:attrName>style.color</p:attrName>
                                        </p:attrNameLst>
                                      </p:cBhvr>
                                      <p:by>
                                        <p:hsl h="0" s="-12549" l="-25098"/>
                                      </p:by>
                                    </p:animClr>
                                    <p:animClr clrSpc="hsl" dir="cw">
                                      <p:cBhvr>
                                        <p:cTn id="7" dur="500" fill="hold"/>
                                        <p:tgtEl>
                                          <p:spTgt spid="2">
                                            <p:graphicEl>
                                              <a:dgm id="{68543C68-FFCA-4B45-8B0B-3DD356DA021E}"/>
                                            </p:graphicEl>
                                          </p:spTgt>
                                        </p:tgtEl>
                                        <p:attrNameLst>
                                          <p:attrName>fillcolor</p:attrName>
                                        </p:attrNameLst>
                                      </p:cBhvr>
                                      <p:by>
                                        <p:hsl h="0" s="-12549" l="-25098"/>
                                      </p:by>
                                    </p:animClr>
                                    <p:animClr clrSpc="hsl" dir="cw">
                                      <p:cBhvr>
                                        <p:cTn id="8" dur="500" fill="hold"/>
                                        <p:tgtEl>
                                          <p:spTgt spid="2">
                                            <p:graphicEl>
                                              <a:dgm id="{68543C68-FFCA-4B45-8B0B-3DD356DA021E}"/>
                                            </p:graphicEl>
                                          </p:spTgt>
                                        </p:tgtEl>
                                        <p:attrNameLst>
                                          <p:attrName>stroke.color</p:attrName>
                                        </p:attrNameLst>
                                      </p:cBhvr>
                                      <p:by>
                                        <p:hsl h="0" s="-12549" l="-25098"/>
                                      </p:by>
                                    </p:animClr>
                                    <p:set>
                                      <p:cBhvr>
                                        <p:cTn id="9" dur="500" fill="hold"/>
                                        <p:tgtEl>
                                          <p:spTgt spid="2">
                                            <p:graphicEl>
                                              <a:dgm id="{68543C68-FFCA-4B45-8B0B-3DD356DA021E}"/>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9646" y="151801"/>
            <a:ext cx="7832992" cy="94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l"/>
            <a:r>
              <a:rPr lang="en-IN" sz="3400" b="1" dirty="0" smtClean="0">
                <a:solidFill>
                  <a:srgbClr val="002060"/>
                </a:solidFill>
              </a:rPr>
              <a:t>Q4) How do clients retire </a:t>
            </a:r>
            <a:br>
              <a:rPr lang="en-IN" sz="3400" b="1" dirty="0" smtClean="0">
                <a:solidFill>
                  <a:srgbClr val="002060"/>
                </a:solidFill>
              </a:rPr>
            </a:br>
            <a:r>
              <a:rPr lang="en-IN" sz="3400" b="1" dirty="0" smtClean="0">
                <a:solidFill>
                  <a:srgbClr val="002060"/>
                </a:solidFill>
              </a:rPr>
              <a:t>replicas?</a:t>
            </a:r>
            <a:endParaRPr lang="en-IN" sz="3400" b="1" dirty="0">
              <a:solidFill>
                <a:srgbClr val="002060"/>
              </a:solidFill>
            </a:endParaRPr>
          </a:p>
        </p:txBody>
      </p:sp>
      <p:pic>
        <p:nvPicPr>
          <p:cNvPr id="7" name="Picture 6"/>
          <p:cNvPicPr>
            <a:picLocks noChangeAspect="1"/>
          </p:cNvPicPr>
          <p:nvPr/>
        </p:nvPicPr>
        <p:blipFill>
          <a:blip r:embed="rId3"/>
          <a:stretch>
            <a:fillRect/>
          </a:stretch>
        </p:blipFill>
        <p:spPr>
          <a:xfrm>
            <a:off x="5181600" y="1477647"/>
            <a:ext cx="1286367" cy="1012024"/>
          </a:xfrm>
          <a:prstGeom prst="rect">
            <a:avLst/>
          </a:prstGeom>
        </p:spPr>
      </p:pic>
      <p:sp>
        <p:nvSpPr>
          <p:cNvPr id="8" name="Rectangle 7"/>
          <p:cNvSpPr/>
          <p:nvPr/>
        </p:nvSpPr>
        <p:spPr bwMode="auto">
          <a:xfrm>
            <a:off x="6467967" y="4325043"/>
            <a:ext cx="1186446" cy="86639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IN" sz="1600" dirty="0" smtClean="0">
                <a:latin typeface="Arial" panose="020B0604020202020204" pitchFamily="34" charset="0"/>
                <a:ea typeface="ＭＳ Ｐゴシック" panose="020B0600070205080204" pitchFamily="34" charset="-128"/>
              </a:rPr>
              <a:t>Shadow Server 1 SB</a:t>
            </a:r>
            <a:endPar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Rectangle 8"/>
          <p:cNvSpPr/>
          <p:nvPr/>
        </p:nvSpPr>
        <p:spPr bwMode="auto">
          <a:xfrm>
            <a:off x="3908427" y="4325042"/>
            <a:ext cx="1273173" cy="86639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IN" sz="1600" dirty="0">
                <a:latin typeface="Arial" panose="020B0604020202020204" pitchFamily="34" charset="0"/>
                <a:ea typeface="ＭＳ Ｐゴシック" panose="020B0600070205080204" pitchFamily="34" charset="-128"/>
              </a:rPr>
              <a:t>Home Server SA</a:t>
            </a:r>
          </a:p>
        </p:txBody>
      </p:sp>
      <p:sp>
        <p:nvSpPr>
          <p:cNvPr id="10" name="TextBox 9"/>
          <p:cNvSpPr txBox="1"/>
          <p:nvPr/>
        </p:nvSpPr>
        <p:spPr>
          <a:xfrm>
            <a:off x="2890684" y="1143000"/>
            <a:ext cx="2290916" cy="646331"/>
          </a:xfrm>
          <a:prstGeom prst="rect">
            <a:avLst/>
          </a:prstGeom>
          <a:noFill/>
        </p:spPr>
        <p:txBody>
          <a:bodyPr wrap="square" rtlCol="0">
            <a:spAutoFit/>
          </a:bodyPr>
          <a:lstStyle/>
          <a:p>
            <a:r>
              <a:rPr lang="nl-NL" b="1" dirty="0"/>
              <a:t>6</a:t>
            </a:r>
            <a:r>
              <a:rPr lang="nl-NL" b="1" dirty="0" smtClean="0"/>
              <a:t>. </a:t>
            </a:r>
            <a:r>
              <a:rPr lang="nl-NL" dirty="0" smtClean="0"/>
              <a:t>p </a:t>
            </a:r>
            <a:r>
              <a:rPr lang="nl-NL" dirty="0"/>
              <a:t>is 2 &amp; t &lt; Texp</a:t>
            </a:r>
          </a:p>
          <a:p>
            <a:r>
              <a:rPr lang="en-IN" dirty="0" smtClean="0"/>
              <a:t>hash(k2) -&gt; </a:t>
            </a:r>
            <a:r>
              <a:rPr lang="en-IN" dirty="0"/>
              <a:t>SB</a:t>
            </a:r>
          </a:p>
        </p:txBody>
      </p:sp>
      <p:cxnSp>
        <p:nvCxnSpPr>
          <p:cNvPr id="12" name="Curved Connector 11"/>
          <p:cNvCxnSpPr>
            <a:stCxn id="7" idx="3"/>
            <a:endCxn id="8" idx="3"/>
          </p:cNvCxnSpPr>
          <p:nvPr/>
        </p:nvCxnSpPr>
        <p:spPr bwMode="auto">
          <a:xfrm>
            <a:off x="6467967" y="1983659"/>
            <a:ext cx="1186446" cy="2774579"/>
          </a:xfrm>
          <a:prstGeom prst="curvedConnector3">
            <a:avLst>
              <a:gd name="adj1" fmla="val 119268"/>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7832992" y="2635798"/>
            <a:ext cx="1194619" cy="369332"/>
          </a:xfrm>
          <a:prstGeom prst="rect">
            <a:avLst/>
          </a:prstGeom>
          <a:noFill/>
        </p:spPr>
        <p:txBody>
          <a:bodyPr wrap="square" rtlCol="0">
            <a:spAutoFit/>
          </a:bodyPr>
          <a:lstStyle/>
          <a:p>
            <a:r>
              <a:rPr lang="en-IN" dirty="0" smtClean="0"/>
              <a:t>7. get(k)</a:t>
            </a:r>
            <a:endParaRPr lang="en-IN" dirty="0"/>
          </a:p>
        </p:txBody>
      </p:sp>
      <p:cxnSp>
        <p:nvCxnSpPr>
          <p:cNvPr id="20" name="Straight Arrow Connector 19"/>
          <p:cNvCxnSpPr>
            <a:stCxn id="8" idx="0"/>
            <a:endCxn id="7" idx="3"/>
          </p:cNvCxnSpPr>
          <p:nvPr/>
        </p:nvCxnSpPr>
        <p:spPr bwMode="auto">
          <a:xfrm flipH="1" flipV="1">
            <a:off x="6467967" y="1983659"/>
            <a:ext cx="593223" cy="23413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6032090" y="3154351"/>
            <a:ext cx="1382124" cy="369332"/>
          </a:xfrm>
          <a:prstGeom prst="rect">
            <a:avLst/>
          </a:prstGeom>
          <a:noFill/>
        </p:spPr>
        <p:txBody>
          <a:bodyPr wrap="square" rtlCol="0">
            <a:spAutoFit/>
          </a:bodyPr>
          <a:lstStyle/>
          <a:p>
            <a:r>
              <a:rPr lang="en-IN" dirty="0" smtClean="0"/>
              <a:t>8. (v, </a:t>
            </a:r>
            <a:r>
              <a:rPr lang="el-GR" dirty="0" smtClean="0"/>
              <a:t>γ</a:t>
            </a:r>
            <a:r>
              <a:rPr lang="en-IN" dirty="0" smtClean="0"/>
              <a:t> = 0)</a:t>
            </a:r>
            <a:endParaRPr lang="en-IN" dirty="0"/>
          </a:p>
        </p:txBody>
      </p:sp>
      <p:cxnSp>
        <p:nvCxnSpPr>
          <p:cNvPr id="26" name="Curved Connector 25"/>
          <p:cNvCxnSpPr>
            <a:stCxn id="7" idx="1"/>
          </p:cNvCxnSpPr>
          <p:nvPr/>
        </p:nvCxnSpPr>
        <p:spPr bwMode="auto">
          <a:xfrm rot="10800000" flipV="1">
            <a:off x="3908428" y="1983658"/>
            <a:ext cx="1273173" cy="2898057"/>
          </a:xfrm>
          <a:prstGeom prst="curved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2153265" y="2820464"/>
            <a:ext cx="1637070" cy="646331"/>
          </a:xfrm>
          <a:prstGeom prst="rect">
            <a:avLst/>
          </a:prstGeom>
          <a:noFill/>
        </p:spPr>
        <p:txBody>
          <a:bodyPr wrap="square" rtlCol="0">
            <a:spAutoFit/>
          </a:bodyPr>
          <a:lstStyle/>
          <a:p>
            <a:r>
              <a:rPr lang="en-IN" dirty="0" smtClean="0"/>
              <a:t>9. t &gt; </a:t>
            </a:r>
            <a:r>
              <a:rPr lang="en-IN" dirty="0" err="1" smtClean="0"/>
              <a:t>Texp</a:t>
            </a:r>
            <a:endParaRPr lang="en-IN" dirty="0" smtClean="0"/>
          </a:p>
          <a:p>
            <a:r>
              <a:rPr lang="en-IN" dirty="0"/>
              <a:t>h</a:t>
            </a:r>
            <a:r>
              <a:rPr lang="en-IN" dirty="0" smtClean="0"/>
              <a:t>ash(k) -&gt; SA</a:t>
            </a:r>
            <a:endParaRPr lang="en-IN" dirty="0"/>
          </a:p>
        </p:txBody>
      </p:sp>
      <p:pic>
        <p:nvPicPr>
          <p:cNvPr id="3074" name="Picture 2" descr="May 14, 19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408" y="-44100"/>
            <a:ext cx="5470316" cy="167528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194758" y="6211669"/>
            <a:ext cx="5089071" cy="646331"/>
          </a:xfrm>
          <a:prstGeom prst="rect">
            <a:avLst/>
          </a:prstGeom>
          <a:noFill/>
        </p:spPr>
        <p:txBody>
          <a:bodyPr wrap="square" rtlCol="0">
            <a:spAutoFit/>
          </a:bodyPr>
          <a:lstStyle/>
          <a:p>
            <a:pPr algn="ctr"/>
            <a:r>
              <a:rPr lang="en-IN" b="1" dirty="0" smtClean="0"/>
              <a:t>*</a:t>
            </a:r>
            <a:r>
              <a:rPr lang="en-IN" dirty="0" smtClean="0"/>
              <a:t>Disclaimer: </a:t>
            </a:r>
            <a:r>
              <a:rPr lang="en-IN" dirty="0"/>
              <a:t>D</a:t>
            </a:r>
            <a:r>
              <a:rPr lang="en-IN" dirty="0" smtClean="0"/>
              <a:t>ilbert comic strip from World Wide Web</a:t>
            </a:r>
            <a:endParaRPr lang="en-IN" dirty="0"/>
          </a:p>
        </p:txBody>
      </p:sp>
    </p:spTree>
    <p:extLst>
      <p:ext uri="{BB962C8B-B14F-4D97-AF65-F5344CB8AC3E}">
        <p14:creationId xmlns:p14="http://schemas.microsoft.com/office/powerpoint/2010/main" val="24003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5" grpId="0"/>
      <p:bldP spid="22"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581912"/>
            <a:ext cx="11076432" cy="3886200"/>
          </a:xfrm>
        </p:spPr>
        <p:txBody>
          <a:bodyPr/>
          <a:lstStyle/>
          <a:p>
            <a:r>
              <a:rPr lang="en-IN" sz="2400" dirty="0" smtClean="0"/>
              <a:t>Popular tuples are those that are accessed several times in the recent past</a:t>
            </a:r>
          </a:p>
          <a:p>
            <a:pPr marL="0" indent="0">
              <a:buNone/>
            </a:pPr>
            <a:endParaRPr lang="en-IN" sz="2400" dirty="0" smtClean="0"/>
          </a:p>
          <a:p>
            <a:r>
              <a:rPr lang="en-IN" sz="2400" dirty="0" smtClean="0"/>
              <a:t>Server maintains a server side data structure called SSM where it stores </a:t>
            </a:r>
            <a:r>
              <a:rPr lang="en-IN" sz="2400" b="1" dirty="0" smtClean="0">
                <a:solidFill>
                  <a:srgbClr val="0070C0"/>
                </a:solidFill>
              </a:rPr>
              <a:t>(key, set of 4 counters, state of the key, timestamp)</a:t>
            </a:r>
            <a:br>
              <a:rPr lang="en-IN" sz="2400" b="1" dirty="0" smtClean="0">
                <a:solidFill>
                  <a:srgbClr val="0070C0"/>
                </a:solidFill>
              </a:rPr>
            </a:br>
            <a:endParaRPr lang="en-IN" sz="2400" b="1" dirty="0" smtClean="0">
              <a:solidFill>
                <a:srgbClr val="0070C0"/>
              </a:solidFill>
            </a:endParaRPr>
          </a:p>
          <a:p>
            <a:r>
              <a:rPr lang="en-IN" sz="2400" dirty="0" smtClean="0"/>
              <a:t>When the EWMA (</a:t>
            </a:r>
            <a:r>
              <a:rPr lang="en-IN" sz="2400" dirty="0" err="1" smtClean="0"/>
              <a:t>exponentital</a:t>
            </a:r>
            <a:r>
              <a:rPr lang="en-IN" sz="2400" dirty="0" smtClean="0"/>
              <a:t> weighted moving average) maintained by the counter goes above a certain threshold value the key becomes </a:t>
            </a:r>
            <a:r>
              <a:rPr lang="en-IN" sz="2400" b="1" dirty="0" smtClean="0">
                <a:solidFill>
                  <a:srgbClr val="FF0000"/>
                </a:solidFill>
              </a:rPr>
              <a:t>hot</a:t>
            </a:r>
            <a:br>
              <a:rPr lang="en-IN" sz="2400" b="1" dirty="0" smtClean="0">
                <a:solidFill>
                  <a:srgbClr val="FF0000"/>
                </a:solidFill>
              </a:rPr>
            </a:br>
            <a:endParaRPr lang="en-IN" sz="2400" b="1" dirty="0" smtClean="0">
              <a:solidFill>
                <a:srgbClr val="FF0000"/>
              </a:solidFill>
            </a:endParaRPr>
          </a:p>
          <a:p>
            <a:r>
              <a:rPr lang="en-IN" sz="2400" b="1" dirty="0" smtClean="0"/>
              <a:t>Only home server has to maintain metadata about the key</a:t>
            </a:r>
          </a:p>
        </p:txBody>
      </p:sp>
      <p:sp>
        <p:nvSpPr>
          <p:cNvPr id="5" name="Title 1"/>
          <p:cNvSpPr txBox="1">
            <a:spLocks/>
          </p:cNvSpPr>
          <p:nvPr/>
        </p:nvSpPr>
        <p:spPr bwMode="auto">
          <a:xfrm>
            <a:off x="402336" y="256032"/>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l"/>
            <a:r>
              <a:rPr lang="en-IN" sz="3600" b="1" dirty="0" smtClean="0">
                <a:solidFill>
                  <a:srgbClr val="002060"/>
                </a:solidFill>
              </a:rPr>
              <a:t>Q5) How does the home server identify popular tuples? </a:t>
            </a:r>
            <a:endParaRPr lang="en-IN" sz="3600" b="1" dirty="0">
              <a:solidFill>
                <a:srgbClr val="002060"/>
              </a:solidFill>
            </a:endParaRPr>
          </a:p>
        </p:txBody>
      </p:sp>
    </p:spTree>
    <p:extLst>
      <p:ext uri="{BB962C8B-B14F-4D97-AF65-F5344CB8AC3E}">
        <p14:creationId xmlns:p14="http://schemas.microsoft.com/office/powerpoint/2010/main" val="174834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2000" fill="remove" nodeType="clickEffect">
                                  <p:stCondLst>
                                    <p:cond delay="0"/>
                                  </p:stCondLst>
                                  <p:childTnLst>
                                    <p:animClr clrSpc="rgb" dir="cw">
                                      <p:cBhvr override="childStyle">
                                        <p:cTn id="6" dur="1000" autoRev="1" fill="remove"/>
                                        <p:tgtEl>
                                          <p:spTgt spid="3">
                                            <p:txEl>
                                              <p:pRg st="3" end="3"/>
                                            </p:txEl>
                                          </p:spTgt>
                                        </p:tgtEl>
                                        <p:attrNameLst>
                                          <p:attrName>style.color</p:attrName>
                                        </p:attrNameLst>
                                      </p:cBhvr>
                                      <p:to>
                                        <a:srgbClr val="FF3300"/>
                                      </p:to>
                                    </p:animClr>
                                    <p:animClr clrSpc="rgb" dir="cw">
                                      <p:cBhvr>
                                        <p:cTn id="7" dur="1000" autoRev="1" fill="remove"/>
                                        <p:tgtEl>
                                          <p:spTgt spid="3">
                                            <p:txEl>
                                              <p:pRg st="3" end="3"/>
                                            </p:txEl>
                                          </p:spTgt>
                                        </p:tgtEl>
                                        <p:attrNameLst>
                                          <p:attrName>fillcolor</p:attrName>
                                        </p:attrNameLst>
                                      </p:cBhvr>
                                      <p:to>
                                        <a:srgbClr val="FF3300"/>
                                      </p:to>
                                    </p:animClr>
                                    <p:set>
                                      <p:cBhvr>
                                        <p:cTn id="8" dur="1000" autoRev="1" fill="remove"/>
                                        <p:tgtEl>
                                          <p:spTgt spid="3">
                                            <p:txEl>
                                              <p:pRg st="3" end="3"/>
                                            </p:txEl>
                                          </p:spTgt>
                                        </p:tgtEl>
                                        <p:attrNameLst>
                                          <p:attrName>fill.type</p:attrName>
                                        </p:attrNameLst>
                                      </p:cBhvr>
                                      <p:to>
                                        <p:strVal val="solid"/>
                                      </p:to>
                                    </p:set>
                                    <p:set>
                                      <p:cBhvr>
                                        <p:cTn id="9" dur="100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32" y="1143000"/>
            <a:ext cx="11021568" cy="4916424"/>
          </a:xfrm>
        </p:spPr>
        <p:txBody>
          <a:bodyPr/>
          <a:lstStyle/>
          <a:p>
            <a:endParaRPr lang="en-IN" sz="2400" dirty="0" smtClean="0"/>
          </a:p>
          <a:p>
            <a:r>
              <a:rPr lang="en-IN" sz="2400" dirty="0" smtClean="0"/>
              <a:t>Timestamp indicates last time </a:t>
            </a:r>
            <a:br>
              <a:rPr lang="en-IN" sz="2400" dirty="0" smtClean="0"/>
            </a:br>
            <a:r>
              <a:rPr lang="en-IN" sz="2400" dirty="0" smtClean="0"/>
              <a:t>when this key was accessed </a:t>
            </a:r>
            <a:br>
              <a:rPr lang="en-IN" sz="2400" dirty="0" smtClean="0"/>
            </a:br>
            <a:r>
              <a:rPr lang="en-IN" sz="2400" dirty="0" smtClean="0"/>
              <a:t>in replicated state</a:t>
            </a:r>
            <a:br>
              <a:rPr lang="en-IN" sz="2400" dirty="0" smtClean="0"/>
            </a:br>
            <a:endParaRPr lang="en-IN" sz="2400" dirty="0" smtClean="0"/>
          </a:p>
          <a:p>
            <a:r>
              <a:rPr lang="en-IN" sz="2400" dirty="0" smtClean="0"/>
              <a:t>When the EWMA maintained by the counter falls below a threshold value, then the key is not retired immediately. The server waits for an additional time out period until all clients lease expire.</a:t>
            </a:r>
            <a:br>
              <a:rPr lang="en-IN" sz="2400" dirty="0" smtClean="0"/>
            </a:br>
            <a:endParaRPr lang="en-IN" sz="2400" dirty="0" smtClean="0"/>
          </a:p>
          <a:p>
            <a:r>
              <a:rPr lang="en-IN" sz="2400" dirty="0" smtClean="0"/>
              <a:t>However during this period, it is in COLD PENDING STATE. The </a:t>
            </a:r>
            <a:r>
              <a:rPr lang="el-GR" sz="2400" dirty="0" smtClean="0"/>
              <a:t>γ</a:t>
            </a:r>
            <a:r>
              <a:rPr lang="en-IN" sz="2400" dirty="0" smtClean="0"/>
              <a:t> value sent out is 0</a:t>
            </a:r>
            <a:endParaRPr lang="en-IN" sz="2400" dirty="0"/>
          </a:p>
        </p:txBody>
      </p:sp>
      <p:sp>
        <p:nvSpPr>
          <p:cNvPr id="4" name="Title 1"/>
          <p:cNvSpPr txBox="1">
            <a:spLocks/>
          </p:cNvSpPr>
          <p:nvPr/>
        </p:nvSpPr>
        <p:spPr bwMode="auto">
          <a:xfrm>
            <a:off x="302932" y="320992"/>
            <a:ext cx="4689692" cy="95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l"/>
            <a:r>
              <a:rPr lang="en-IN" sz="3600" b="1" dirty="0" smtClean="0">
                <a:solidFill>
                  <a:srgbClr val="002060"/>
                </a:solidFill>
              </a:rPr>
              <a:t>Q5) How do servers </a:t>
            </a:r>
            <a:br>
              <a:rPr lang="en-IN" sz="3600" b="1" dirty="0" smtClean="0">
                <a:solidFill>
                  <a:srgbClr val="002060"/>
                </a:solidFill>
              </a:rPr>
            </a:br>
            <a:r>
              <a:rPr lang="en-IN" sz="3600" b="1" dirty="0" smtClean="0">
                <a:solidFill>
                  <a:srgbClr val="002060"/>
                </a:solidFill>
              </a:rPr>
              <a:t>retire replicas?</a:t>
            </a:r>
            <a:endParaRPr lang="en-IN" sz="3600" b="1" dirty="0">
              <a:solidFill>
                <a:srgbClr val="002060"/>
              </a:solidFill>
            </a:endParaRPr>
          </a:p>
        </p:txBody>
      </p:sp>
      <p:pic>
        <p:nvPicPr>
          <p:cNvPr id="4098" name="Picture 2" descr="The Official Dilbert Website featuring Scott Adams Dilbert strips, animations and 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36" y="0"/>
            <a:ext cx="6713564" cy="208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94758" y="6211669"/>
            <a:ext cx="5089071" cy="646331"/>
          </a:xfrm>
          <a:prstGeom prst="rect">
            <a:avLst/>
          </a:prstGeom>
          <a:noFill/>
        </p:spPr>
        <p:txBody>
          <a:bodyPr wrap="square" rtlCol="0">
            <a:spAutoFit/>
          </a:bodyPr>
          <a:lstStyle/>
          <a:p>
            <a:pPr algn="ctr"/>
            <a:r>
              <a:rPr lang="en-IN" b="1" dirty="0" smtClean="0"/>
              <a:t>*</a:t>
            </a:r>
            <a:r>
              <a:rPr lang="en-IN" dirty="0" smtClean="0"/>
              <a:t>Disclaimer: </a:t>
            </a:r>
            <a:r>
              <a:rPr lang="en-IN" dirty="0"/>
              <a:t>D</a:t>
            </a:r>
            <a:r>
              <a:rPr lang="en-IN" dirty="0" smtClean="0"/>
              <a:t>ilbert comic strip from World Wide Web</a:t>
            </a:r>
            <a:endParaRPr lang="en-IN" dirty="0"/>
          </a:p>
        </p:txBody>
      </p:sp>
    </p:spTree>
    <p:extLst>
      <p:ext uri="{BB962C8B-B14F-4D97-AF65-F5344CB8AC3E}">
        <p14:creationId xmlns:p14="http://schemas.microsoft.com/office/powerpoint/2010/main" val="3444942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134112"/>
            <a:ext cx="10363200" cy="1143000"/>
          </a:xfrm>
        </p:spPr>
        <p:txBody>
          <a:bodyPr/>
          <a:lstStyle/>
          <a:p>
            <a:pPr algn="l"/>
            <a:r>
              <a:rPr lang="en-IN" sz="3600" b="1" dirty="0" smtClean="0">
                <a:solidFill>
                  <a:srgbClr val="002060"/>
                </a:solidFill>
              </a:rPr>
              <a:t>State Transition Diagram</a:t>
            </a:r>
            <a:endParaRPr lang="en-IN" sz="3600" b="1" dirty="0">
              <a:solidFill>
                <a:srgbClr val="002060"/>
              </a:solidFill>
            </a:endParaRPr>
          </a:p>
        </p:txBody>
      </p:sp>
      <p:sp>
        <p:nvSpPr>
          <p:cNvPr id="4" name="Oval 3"/>
          <p:cNvSpPr/>
          <p:nvPr/>
        </p:nvSpPr>
        <p:spPr bwMode="auto">
          <a:xfrm>
            <a:off x="4206240" y="3035808"/>
            <a:ext cx="1499616" cy="71323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COLD</a:t>
            </a:r>
          </a:p>
        </p:txBody>
      </p:sp>
      <p:sp>
        <p:nvSpPr>
          <p:cNvPr id="5" name="Oval 4"/>
          <p:cNvSpPr/>
          <p:nvPr/>
        </p:nvSpPr>
        <p:spPr bwMode="auto">
          <a:xfrm>
            <a:off x="6589776" y="1443228"/>
            <a:ext cx="1895856" cy="86106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HOT </a:t>
            </a:r>
          </a:p>
          <a:p>
            <a:pPr marL="0" marR="0" indent="0" algn="ctr" defTabSz="914400" rtl="0" eaLnBrk="0" fontAlgn="base" latinLnBrk="0" hangingPunct="0">
              <a:lnSpc>
                <a:spcPct val="100000"/>
              </a:lnSpc>
              <a:spcBef>
                <a:spcPct val="0"/>
              </a:spcBef>
              <a:spcAft>
                <a:spcPct val="0"/>
              </a:spcAft>
              <a:buClrTx/>
              <a:buSzTx/>
              <a:buFontTx/>
              <a:buNone/>
              <a:tabLst/>
            </a:pPr>
            <a:r>
              <a:rPr lang="en-IN" sz="1600" dirty="0" smtClean="0">
                <a:latin typeface="Arial" panose="020B0604020202020204" pitchFamily="34" charset="0"/>
                <a:ea typeface="ＭＳ Ｐゴシック" panose="020B0600070205080204" pitchFamily="34" charset="-128"/>
              </a:rPr>
              <a:t>PENDING</a:t>
            </a:r>
            <a:endPar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Oval 5"/>
          <p:cNvSpPr/>
          <p:nvPr/>
        </p:nvSpPr>
        <p:spPr bwMode="auto">
          <a:xfrm>
            <a:off x="9680448" y="3035808"/>
            <a:ext cx="1499616" cy="71323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HOT</a:t>
            </a:r>
          </a:p>
        </p:txBody>
      </p:sp>
      <p:sp>
        <p:nvSpPr>
          <p:cNvPr id="7" name="Oval 6"/>
          <p:cNvSpPr/>
          <p:nvPr/>
        </p:nvSpPr>
        <p:spPr bwMode="auto">
          <a:xfrm>
            <a:off x="6589776" y="4759452"/>
            <a:ext cx="1895856" cy="83667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COLD </a:t>
            </a:r>
          </a:p>
          <a:p>
            <a:pPr marL="0" marR="0" indent="0" algn="ctr" defTabSz="914400" rtl="0" eaLnBrk="0" fontAlgn="base" latinLnBrk="0" hangingPunct="0">
              <a:lnSpc>
                <a:spcPct val="100000"/>
              </a:lnSpc>
              <a:spcBef>
                <a:spcPct val="0"/>
              </a:spcBef>
              <a:spcAft>
                <a:spcPct val="0"/>
              </a:spcAft>
              <a:buClrTx/>
              <a:buSzTx/>
              <a:buFontTx/>
              <a:buNone/>
              <a:tabLst/>
            </a:pPr>
            <a:r>
              <a:rPr lang="en-IN" sz="1600" dirty="0" smtClean="0">
                <a:latin typeface="Arial" panose="020B0604020202020204" pitchFamily="34" charset="0"/>
                <a:ea typeface="ＭＳ Ｐゴシック" panose="020B0600070205080204" pitchFamily="34" charset="-128"/>
              </a:rPr>
              <a:t>PENDING</a:t>
            </a:r>
            <a:endParaRPr kumimoji="0" lang="en-IN"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8" name="Oval 7"/>
          <p:cNvSpPr/>
          <p:nvPr/>
        </p:nvSpPr>
        <p:spPr bwMode="auto">
          <a:xfrm>
            <a:off x="499872" y="3035808"/>
            <a:ext cx="1840992" cy="71323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INVALID</a:t>
            </a:r>
          </a:p>
        </p:txBody>
      </p:sp>
      <p:cxnSp>
        <p:nvCxnSpPr>
          <p:cNvPr id="10" name="Curved Connector 9"/>
          <p:cNvCxnSpPr>
            <a:stCxn id="4" idx="0"/>
            <a:endCxn id="5" idx="2"/>
          </p:cNvCxnSpPr>
          <p:nvPr/>
        </p:nvCxnSpPr>
        <p:spPr bwMode="auto">
          <a:xfrm rot="5400000" flipH="1" flipV="1">
            <a:off x="5191887" y="1637919"/>
            <a:ext cx="1162050" cy="1633728"/>
          </a:xfrm>
          <a:prstGeom prst="curved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922776" y="1550592"/>
            <a:ext cx="2066544" cy="584775"/>
          </a:xfrm>
          <a:prstGeom prst="rect">
            <a:avLst/>
          </a:prstGeom>
          <a:noFill/>
        </p:spPr>
        <p:txBody>
          <a:bodyPr wrap="square" rtlCol="0">
            <a:spAutoFit/>
          </a:bodyPr>
          <a:lstStyle/>
          <a:p>
            <a:pPr algn="ctr"/>
            <a:r>
              <a:rPr lang="en-IN" sz="1600" dirty="0" smtClean="0"/>
              <a:t>(counter &gt; </a:t>
            </a:r>
            <a:r>
              <a:rPr lang="en-IN" sz="1600" dirty="0" err="1" smtClean="0"/>
              <a:t>Th</a:t>
            </a:r>
            <a:r>
              <a:rPr lang="en-IN" sz="1600" baseline="-25000" dirty="0" err="1" smtClean="0"/>
              <a:t>hot</a:t>
            </a:r>
            <a:r>
              <a:rPr lang="en-IN" sz="1600" dirty="0" smtClean="0"/>
              <a:t>) / creating replicas</a:t>
            </a:r>
            <a:endParaRPr lang="en-IN" sz="1600" baseline="-25000" dirty="0" smtClean="0"/>
          </a:p>
        </p:txBody>
      </p:sp>
      <p:cxnSp>
        <p:nvCxnSpPr>
          <p:cNvPr id="13" name="Curved Connector 12"/>
          <p:cNvCxnSpPr>
            <a:stCxn id="5" idx="6"/>
            <a:endCxn id="6" idx="0"/>
          </p:cNvCxnSpPr>
          <p:nvPr/>
        </p:nvCxnSpPr>
        <p:spPr bwMode="auto">
          <a:xfrm>
            <a:off x="8485632" y="1873758"/>
            <a:ext cx="1944624" cy="1162050"/>
          </a:xfrm>
          <a:prstGeom prst="curved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9204960" y="1550591"/>
            <a:ext cx="2066544" cy="584775"/>
          </a:xfrm>
          <a:prstGeom prst="rect">
            <a:avLst/>
          </a:prstGeom>
          <a:noFill/>
        </p:spPr>
        <p:txBody>
          <a:bodyPr wrap="square" rtlCol="0">
            <a:spAutoFit/>
          </a:bodyPr>
          <a:lstStyle/>
          <a:p>
            <a:pPr algn="ctr"/>
            <a:r>
              <a:rPr lang="en-IN" sz="1600" dirty="0" smtClean="0"/>
              <a:t>creating replicas / none</a:t>
            </a:r>
            <a:endParaRPr lang="en-IN" sz="1600" baseline="-25000" dirty="0" smtClean="0"/>
          </a:p>
        </p:txBody>
      </p:sp>
      <p:sp>
        <p:nvSpPr>
          <p:cNvPr id="15" name="TextBox 14"/>
          <p:cNvSpPr txBox="1"/>
          <p:nvPr/>
        </p:nvSpPr>
        <p:spPr>
          <a:xfrm>
            <a:off x="9680448" y="4769718"/>
            <a:ext cx="2066544" cy="584775"/>
          </a:xfrm>
          <a:prstGeom prst="rect">
            <a:avLst/>
          </a:prstGeom>
          <a:noFill/>
        </p:spPr>
        <p:txBody>
          <a:bodyPr wrap="square" rtlCol="0">
            <a:spAutoFit/>
          </a:bodyPr>
          <a:lstStyle/>
          <a:p>
            <a:pPr algn="ctr"/>
            <a:r>
              <a:rPr lang="en-IN" sz="1600" dirty="0" smtClean="0"/>
              <a:t>(counter &lt; </a:t>
            </a:r>
            <a:r>
              <a:rPr lang="en-IN" sz="1600" dirty="0" err="1" smtClean="0"/>
              <a:t>Th</a:t>
            </a:r>
            <a:r>
              <a:rPr lang="en-IN" sz="1600" baseline="-25000" dirty="0" err="1" smtClean="0"/>
              <a:t>cold</a:t>
            </a:r>
            <a:r>
              <a:rPr lang="en-IN" sz="1600" dirty="0" smtClean="0"/>
              <a:t>) / none</a:t>
            </a:r>
            <a:endParaRPr lang="en-IN" sz="1600" baseline="-25000" dirty="0" smtClean="0"/>
          </a:p>
        </p:txBody>
      </p:sp>
      <p:cxnSp>
        <p:nvCxnSpPr>
          <p:cNvPr id="17" name="Curved Connector 16"/>
          <p:cNvCxnSpPr>
            <a:stCxn id="6" idx="4"/>
            <a:endCxn id="7" idx="6"/>
          </p:cNvCxnSpPr>
          <p:nvPr/>
        </p:nvCxnSpPr>
        <p:spPr bwMode="auto">
          <a:xfrm rot="5400000">
            <a:off x="8743569" y="3491103"/>
            <a:ext cx="1428750" cy="1944624"/>
          </a:xfrm>
          <a:prstGeom prst="curved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urved Connector 18"/>
          <p:cNvCxnSpPr>
            <a:stCxn id="7" idx="7"/>
            <a:endCxn id="6" idx="2"/>
          </p:cNvCxnSpPr>
          <p:nvPr/>
        </p:nvCxnSpPr>
        <p:spPr bwMode="auto">
          <a:xfrm rot="5400000" flipH="1" flipV="1">
            <a:off x="8199441" y="3400973"/>
            <a:ext cx="1489556" cy="1472458"/>
          </a:xfrm>
          <a:prstGeom prst="curved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7147560" y="3312855"/>
            <a:ext cx="2066544" cy="584775"/>
          </a:xfrm>
          <a:prstGeom prst="rect">
            <a:avLst/>
          </a:prstGeom>
          <a:noFill/>
        </p:spPr>
        <p:txBody>
          <a:bodyPr wrap="square" rtlCol="0">
            <a:spAutoFit/>
          </a:bodyPr>
          <a:lstStyle/>
          <a:p>
            <a:pPr algn="ctr"/>
            <a:r>
              <a:rPr lang="en-IN" sz="1600" dirty="0" smtClean="0"/>
              <a:t>(counter &gt; </a:t>
            </a:r>
            <a:r>
              <a:rPr lang="en-IN" sz="1600" dirty="0" err="1" smtClean="0"/>
              <a:t>Th</a:t>
            </a:r>
            <a:r>
              <a:rPr lang="en-IN" sz="1600" baseline="-25000" dirty="0" err="1" smtClean="0"/>
              <a:t>hot</a:t>
            </a:r>
            <a:r>
              <a:rPr lang="en-IN" sz="1600" dirty="0" smtClean="0"/>
              <a:t>) / none</a:t>
            </a:r>
            <a:endParaRPr lang="en-IN" sz="1600" baseline="-25000" dirty="0" smtClean="0"/>
          </a:p>
        </p:txBody>
      </p:sp>
      <p:cxnSp>
        <p:nvCxnSpPr>
          <p:cNvPr id="24" name="Curved Connector 23"/>
          <p:cNvCxnSpPr>
            <a:stCxn id="6" idx="2"/>
            <a:endCxn id="5" idx="3"/>
          </p:cNvCxnSpPr>
          <p:nvPr/>
        </p:nvCxnSpPr>
        <p:spPr bwMode="auto">
          <a:xfrm rot="10800000">
            <a:off x="6867418" y="2178190"/>
            <a:ext cx="2813030" cy="1214235"/>
          </a:xfrm>
          <a:prstGeom prst="curved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7507224" y="2530602"/>
            <a:ext cx="2066544" cy="584775"/>
          </a:xfrm>
          <a:prstGeom prst="rect">
            <a:avLst/>
          </a:prstGeom>
          <a:noFill/>
        </p:spPr>
        <p:txBody>
          <a:bodyPr wrap="square" rtlCol="0">
            <a:spAutoFit/>
          </a:bodyPr>
          <a:lstStyle/>
          <a:p>
            <a:pPr algn="ctr"/>
            <a:r>
              <a:rPr lang="en-IN" sz="1600" dirty="0" smtClean="0"/>
              <a:t>write /</a:t>
            </a:r>
          </a:p>
          <a:p>
            <a:pPr algn="ctr"/>
            <a:r>
              <a:rPr lang="en-IN" sz="1600" dirty="0" smtClean="0"/>
              <a:t>Update replicas</a:t>
            </a:r>
          </a:p>
        </p:txBody>
      </p:sp>
      <p:cxnSp>
        <p:nvCxnSpPr>
          <p:cNvPr id="27" name="Curved Connector 26"/>
          <p:cNvCxnSpPr>
            <a:endCxn id="4" idx="4"/>
          </p:cNvCxnSpPr>
          <p:nvPr/>
        </p:nvCxnSpPr>
        <p:spPr bwMode="auto">
          <a:xfrm rot="10800000">
            <a:off x="4956048" y="3749041"/>
            <a:ext cx="1633728" cy="1313065"/>
          </a:xfrm>
          <a:prstGeom prst="curved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5018121" y="4133473"/>
            <a:ext cx="2066544" cy="338554"/>
          </a:xfrm>
          <a:prstGeom prst="rect">
            <a:avLst/>
          </a:prstGeom>
          <a:noFill/>
        </p:spPr>
        <p:txBody>
          <a:bodyPr wrap="square" rtlCol="0">
            <a:spAutoFit/>
          </a:bodyPr>
          <a:lstStyle/>
          <a:p>
            <a:pPr algn="ctr"/>
            <a:r>
              <a:rPr lang="en-IN" sz="1600" dirty="0" smtClean="0"/>
              <a:t>all leases expire</a:t>
            </a:r>
            <a:endParaRPr lang="en-IN" sz="1600" baseline="-25000" dirty="0" smtClean="0"/>
          </a:p>
        </p:txBody>
      </p:sp>
      <p:cxnSp>
        <p:nvCxnSpPr>
          <p:cNvPr id="31" name="Curved Connector 30"/>
          <p:cNvCxnSpPr>
            <a:stCxn id="8" idx="0"/>
            <a:endCxn id="4" idx="1"/>
          </p:cNvCxnSpPr>
          <p:nvPr/>
        </p:nvCxnSpPr>
        <p:spPr bwMode="auto">
          <a:xfrm rot="16200000" flipH="1">
            <a:off x="2870886" y="1585290"/>
            <a:ext cx="104450" cy="3005486"/>
          </a:xfrm>
          <a:prstGeom prst="curvedConnector3">
            <a:avLst>
              <a:gd name="adj1" fmla="val -21886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1780032" y="2304288"/>
            <a:ext cx="2066544" cy="338554"/>
          </a:xfrm>
          <a:prstGeom prst="rect">
            <a:avLst/>
          </a:prstGeom>
          <a:noFill/>
        </p:spPr>
        <p:txBody>
          <a:bodyPr wrap="square" rtlCol="0">
            <a:spAutoFit/>
          </a:bodyPr>
          <a:lstStyle/>
          <a:p>
            <a:pPr algn="ctr"/>
            <a:r>
              <a:rPr lang="en-IN" sz="1600" dirty="0" smtClean="0"/>
              <a:t>miss / create new</a:t>
            </a:r>
            <a:endParaRPr lang="en-IN" sz="1600" baseline="-25000" dirty="0" smtClean="0"/>
          </a:p>
        </p:txBody>
      </p:sp>
      <p:cxnSp>
        <p:nvCxnSpPr>
          <p:cNvPr id="34" name="Curved Connector 33"/>
          <p:cNvCxnSpPr>
            <a:stCxn id="4" idx="3"/>
            <a:endCxn id="8" idx="5"/>
          </p:cNvCxnSpPr>
          <p:nvPr/>
        </p:nvCxnSpPr>
        <p:spPr bwMode="auto">
          <a:xfrm rot="5400000">
            <a:off x="3248556" y="2467292"/>
            <a:ext cx="12700" cy="2354597"/>
          </a:xfrm>
          <a:prstGeom prst="curvedConnector3">
            <a:avLst>
              <a:gd name="adj1" fmla="val 262244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2221634" y="4143644"/>
            <a:ext cx="2066544" cy="338554"/>
          </a:xfrm>
          <a:prstGeom prst="rect">
            <a:avLst/>
          </a:prstGeom>
          <a:noFill/>
        </p:spPr>
        <p:txBody>
          <a:bodyPr wrap="square" rtlCol="0">
            <a:spAutoFit/>
          </a:bodyPr>
          <a:lstStyle/>
          <a:p>
            <a:pPr algn="ctr"/>
            <a:r>
              <a:rPr lang="en-IN" sz="1600" dirty="0" smtClean="0"/>
              <a:t>need an entry / none</a:t>
            </a:r>
            <a:endParaRPr lang="en-IN" sz="1600" baseline="-25000" dirty="0" smtClean="0"/>
          </a:p>
        </p:txBody>
      </p:sp>
    </p:spTree>
    <p:extLst>
      <p:ext uri="{BB962C8B-B14F-4D97-AF65-F5344CB8AC3E}">
        <p14:creationId xmlns:p14="http://schemas.microsoft.com/office/powerpoint/2010/main" val="263190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P spid="14" grpId="0"/>
      <p:bldP spid="15" grpId="0"/>
      <p:bldP spid="20" grpId="0"/>
      <p:bldP spid="25" grpId="0"/>
      <p:bldP spid="28" grpId="0"/>
      <p:bldP spid="32"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63200" cy="1143000"/>
          </a:xfrm>
        </p:spPr>
        <p:txBody>
          <a:bodyPr/>
          <a:lstStyle/>
          <a:p>
            <a:pPr algn="l"/>
            <a:r>
              <a:rPr lang="en-IN" sz="3600" b="1" dirty="0" smtClean="0">
                <a:solidFill>
                  <a:srgbClr val="002060"/>
                </a:solidFill>
              </a:rPr>
              <a:t>Q6) How does SPORE handle writes?</a:t>
            </a:r>
            <a:endParaRPr lang="en-IN" sz="3600" b="1" dirty="0">
              <a:solidFill>
                <a:srgbClr val="002060"/>
              </a:solidFill>
            </a:endParaRPr>
          </a:p>
        </p:txBody>
      </p:sp>
      <p:sp>
        <p:nvSpPr>
          <p:cNvPr id="3" name="Content Placeholder 2"/>
          <p:cNvSpPr>
            <a:spLocks noGrp="1"/>
          </p:cNvSpPr>
          <p:nvPr>
            <p:ph idx="1"/>
          </p:nvPr>
        </p:nvSpPr>
        <p:spPr>
          <a:xfrm>
            <a:off x="274320" y="957072"/>
            <a:ext cx="11631168" cy="5059680"/>
          </a:xfrm>
        </p:spPr>
        <p:txBody>
          <a:bodyPr/>
          <a:lstStyle/>
          <a:p>
            <a:pPr marL="571500" indent="-457200"/>
            <a:r>
              <a:rPr lang="en-IN" sz="2200" dirty="0" smtClean="0"/>
              <a:t>All writes are directed to the home server by the clients</a:t>
            </a:r>
          </a:p>
          <a:p>
            <a:pPr marL="571500" indent="-457200"/>
            <a:r>
              <a:rPr lang="en-IN" sz="2200" dirty="0" smtClean="0"/>
              <a:t>Home server updates its own copy, replies back to the client and finally sends the update to the shadow servers</a:t>
            </a:r>
          </a:p>
          <a:p>
            <a:pPr marL="571500" indent="-457200"/>
            <a:r>
              <a:rPr lang="en-IN" sz="2200" dirty="0" smtClean="0"/>
              <a:t>During the propagation:</a:t>
            </a:r>
          </a:p>
          <a:p>
            <a:pPr marL="971550" lvl="1" indent="-457200"/>
            <a:r>
              <a:rPr lang="en-IN" sz="2000" dirty="0" smtClean="0"/>
              <a:t>Other clients may read stale data from the shadow servers </a:t>
            </a:r>
          </a:p>
          <a:p>
            <a:pPr marL="971550" lvl="1" indent="-457200"/>
            <a:r>
              <a:rPr lang="en-IN" sz="2000" dirty="0" smtClean="0"/>
              <a:t>Clients who have chosen home server as their replica see the update before the other clients</a:t>
            </a:r>
          </a:p>
          <a:p>
            <a:pPr marL="571500" indent="-457200"/>
            <a:r>
              <a:rPr lang="en-IN" sz="2200" dirty="0" smtClean="0"/>
              <a:t>However, read monotonicity is still guaranteed</a:t>
            </a:r>
          </a:p>
          <a:p>
            <a:pPr marL="571500" indent="-457200"/>
            <a:r>
              <a:rPr lang="en-IN" sz="2200" dirty="0" smtClean="0"/>
              <a:t>In summary:</a:t>
            </a:r>
          </a:p>
          <a:p>
            <a:pPr marL="971550" lvl="1" indent="-457200"/>
            <a:r>
              <a:rPr lang="en-IN" sz="2000" dirty="0" smtClean="0"/>
              <a:t>Other clients accessing shadow servers do not see stale data for more than </a:t>
            </a:r>
            <a:r>
              <a:rPr lang="en-IN" sz="2000" dirty="0" err="1" smtClean="0"/>
              <a:t>T</a:t>
            </a:r>
            <a:r>
              <a:rPr lang="en-IN" sz="2000" baseline="-25000" dirty="0" err="1" smtClean="0"/>
              <a:t>s</a:t>
            </a:r>
            <a:r>
              <a:rPr lang="en-IN" sz="2000" baseline="-25000" dirty="0" smtClean="0"/>
              <a:t> </a:t>
            </a:r>
            <a:r>
              <a:rPr lang="en-IN" sz="2000" dirty="0" smtClean="0"/>
              <a:t>seconds</a:t>
            </a:r>
          </a:p>
          <a:p>
            <a:pPr marL="971550" lvl="1" indent="-457200"/>
            <a:r>
              <a:rPr lang="en-IN" sz="2000" dirty="0" smtClean="0"/>
              <a:t>All writes are sent to the home server. This ensures that all the replicas see the writes in the same order as seen by the home server</a:t>
            </a:r>
          </a:p>
          <a:p>
            <a:pPr marL="971550" lvl="1" indent="-457200"/>
            <a:r>
              <a:rPr lang="en-IN" sz="2000" dirty="0" smtClean="0"/>
              <a:t>Thus SPORE guarantees time-bound </a:t>
            </a:r>
            <a:r>
              <a:rPr lang="en-IN" sz="2000" b="1" dirty="0" smtClean="0">
                <a:solidFill>
                  <a:srgbClr val="002060"/>
                </a:solidFill>
              </a:rPr>
              <a:t>eventual consistency</a:t>
            </a:r>
            <a:endParaRPr lang="en-IN" sz="2000" dirty="0"/>
          </a:p>
        </p:txBody>
      </p:sp>
    </p:spTree>
    <p:extLst>
      <p:ext uri="{BB962C8B-B14F-4D97-AF65-F5344CB8AC3E}">
        <p14:creationId xmlns:p14="http://schemas.microsoft.com/office/powerpoint/2010/main" val="679953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3600" b="1" dirty="0" smtClean="0"/>
              <a:t>SE – SPORE – another variant</a:t>
            </a:r>
            <a:endParaRPr lang="en-IN" sz="3600" b="1" dirty="0"/>
          </a:p>
        </p:txBody>
      </p:sp>
      <p:sp>
        <p:nvSpPr>
          <p:cNvPr id="3" name="Content Placeholder 2"/>
          <p:cNvSpPr>
            <a:spLocks noGrp="1"/>
          </p:cNvSpPr>
          <p:nvPr>
            <p:ph idx="1"/>
          </p:nvPr>
        </p:nvSpPr>
        <p:spPr/>
        <p:txBody>
          <a:bodyPr/>
          <a:lstStyle/>
          <a:p>
            <a:r>
              <a:rPr lang="en-IN" sz="2800" b="1" dirty="0" smtClean="0">
                <a:solidFill>
                  <a:srgbClr val="0070C0"/>
                </a:solidFill>
              </a:rPr>
              <a:t>SE - SPORE</a:t>
            </a:r>
            <a:r>
              <a:rPr lang="en-IN" sz="2800" dirty="0" smtClean="0"/>
              <a:t> (standalone equivalent SPORE) provides </a:t>
            </a:r>
            <a:r>
              <a:rPr lang="en-IN" sz="2800" b="1" dirty="0" smtClean="0"/>
              <a:t>atomic writes in the memory caching tier</a:t>
            </a:r>
            <a:br>
              <a:rPr lang="en-IN" sz="2800" b="1" dirty="0" smtClean="0"/>
            </a:br>
            <a:endParaRPr lang="en-IN" sz="2800" b="1" dirty="0" smtClean="0"/>
          </a:p>
          <a:p>
            <a:r>
              <a:rPr lang="en-IN" sz="2800" dirty="0" smtClean="0"/>
              <a:t>Essentially, the home server waits for all replica updates before any node / replica can serve the value to a reader. This is done using a two – phase atomic – update protocol</a:t>
            </a:r>
            <a:br>
              <a:rPr lang="en-IN" sz="2800" dirty="0" smtClean="0"/>
            </a:br>
            <a:endParaRPr lang="en-IN" sz="2800" dirty="0" smtClean="0"/>
          </a:p>
          <a:p>
            <a:r>
              <a:rPr lang="en-IN" sz="2800" dirty="0" smtClean="0"/>
              <a:t>This makes write operation 2 times slower (for 1 to 2 replicas)</a:t>
            </a:r>
            <a:endParaRPr lang="en-IN" sz="2800" dirty="0"/>
          </a:p>
        </p:txBody>
      </p:sp>
    </p:spTree>
    <p:extLst>
      <p:ext uri="{BB962C8B-B14F-4D97-AF65-F5344CB8AC3E}">
        <p14:creationId xmlns:p14="http://schemas.microsoft.com/office/powerpoint/2010/main" val="3293458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smtClean="0">
                <a:solidFill>
                  <a:srgbClr val="002060"/>
                </a:solidFill>
              </a:rPr>
              <a:t>Optimizations</a:t>
            </a:r>
            <a:endParaRPr lang="en-IN" b="1" dirty="0">
              <a:solidFill>
                <a:srgbClr val="002060"/>
              </a:solidFill>
            </a:endParaRPr>
          </a:p>
        </p:txBody>
      </p:sp>
      <p:sp>
        <p:nvSpPr>
          <p:cNvPr id="3" name="Content Placeholder 2"/>
          <p:cNvSpPr>
            <a:spLocks noGrp="1"/>
          </p:cNvSpPr>
          <p:nvPr>
            <p:ph idx="1"/>
          </p:nvPr>
        </p:nvSpPr>
        <p:spPr/>
        <p:txBody>
          <a:bodyPr/>
          <a:lstStyle/>
          <a:p>
            <a:r>
              <a:rPr lang="en-IN" dirty="0" smtClean="0"/>
              <a:t>Sampling</a:t>
            </a:r>
          </a:p>
          <a:p>
            <a:endParaRPr lang="en-IN" dirty="0"/>
          </a:p>
          <a:p>
            <a:r>
              <a:rPr lang="en-IN" dirty="0" smtClean="0"/>
              <a:t>Hotspot Triggering</a:t>
            </a:r>
          </a:p>
          <a:p>
            <a:endParaRPr lang="en-IN" dirty="0"/>
          </a:p>
          <a:p>
            <a:r>
              <a:rPr lang="en-IN" dirty="0" smtClean="0"/>
              <a:t>Mixed read/write workloads</a:t>
            </a:r>
            <a:br>
              <a:rPr lang="en-IN" dirty="0" smtClean="0"/>
            </a:br>
            <a:endParaRPr lang="en-IN" sz="2400" dirty="0"/>
          </a:p>
          <a:p>
            <a:endParaRPr lang="en-IN" dirty="0"/>
          </a:p>
        </p:txBody>
      </p:sp>
    </p:spTree>
    <p:extLst>
      <p:ext uri="{BB962C8B-B14F-4D97-AF65-F5344CB8AC3E}">
        <p14:creationId xmlns:p14="http://schemas.microsoft.com/office/powerpoint/2010/main" val="3756449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3600" b="1" dirty="0" smtClean="0"/>
              <a:t>Server Failures</a:t>
            </a:r>
            <a:endParaRPr lang="en-IN" sz="3600" b="1" dirty="0"/>
          </a:p>
        </p:txBody>
      </p:sp>
      <p:sp>
        <p:nvSpPr>
          <p:cNvPr id="3" name="Content Placeholder 2"/>
          <p:cNvSpPr>
            <a:spLocks noGrp="1"/>
          </p:cNvSpPr>
          <p:nvPr>
            <p:ph idx="1"/>
          </p:nvPr>
        </p:nvSpPr>
        <p:spPr>
          <a:xfrm>
            <a:off x="914400" y="1981199"/>
            <a:ext cx="10363200" cy="4230469"/>
          </a:xfrm>
        </p:spPr>
        <p:txBody>
          <a:bodyPr/>
          <a:lstStyle/>
          <a:p>
            <a:r>
              <a:rPr lang="en-IN" sz="2600" dirty="0" smtClean="0"/>
              <a:t>Server failures are complicated in baseline </a:t>
            </a:r>
            <a:br>
              <a:rPr lang="en-IN" sz="2600" dirty="0" smtClean="0"/>
            </a:br>
            <a:r>
              <a:rPr lang="en-IN" sz="2600" dirty="0" err="1" smtClean="0"/>
              <a:t>memcached</a:t>
            </a:r>
            <a:r>
              <a:rPr lang="en-IN" sz="2600" dirty="0" smtClean="0"/>
              <a:t> system and cause data staleness</a:t>
            </a:r>
          </a:p>
          <a:p>
            <a:r>
              <a:rPr lang="en-IN" sz="2600" dirty="0" smtClean="0"/>
              <a:t>Even gutter pools cannot prevent data staleness	</a:t>
            </a:r>
          </a:p>
          <a:p>
            <a:r>
              <a:rPr lang="en-IN" sz="2600" dirty="0" smtClean="0"/>
              <a:t>In SPORE, home server failures causes orphans</a:t>
            </a:r>
          </a:p>
          <a:p>
            <a:r>
              <a:rPr lang="en-IN" sz="2600" dirty="0" smtClean="0"/>
              <a:t>Network partition wreck havoc</a:t>
            </a:r>
          </a:p>
          <a:p>
            <a:r>
              <a:rPr lang="en-IN" sz="2600" dirty="0" smtClean="0"/>
              <a:t>In summary, SPORE with or without replicas cannot avoid data staleness</a:t>
            </a:r>
          </a:p>
          <a:p>
            <a:r>
              <a:rPr lang="en-IN" sz="2600" dirty="0" smtClean="0"/>
              <a:t>This means replication purely serves load balancing and </a:t>
            </a:r>
            <a:r>
              <a:rPr lang="en-IN" sz="2600" b="1" dirty="0" smtClean="0"/>
              <a:t>not</a:t>
            </a:r>
            <a:r>
              <a:rPr lang="en-IN" sz="2600" dirty="0" smtClean="0"/>
              <a:t> </a:t>
            </a:r>
            <a:r>
              <a:rPr lang="en-IN" sz="2600" b="1" dirty="0" smtClean="0"/>
              <a:t>Fault Tolerance</a:t>
            </a:r>
            <a:endParaRPr lang="en-IN" sz="2600" b="1" dirty="0"/>
          </a:p>
        </p:txBody>
      </p:sp>
      <p:pic>
        <p:nvPicPr>
          <p:cNvPr id="6146" name="Picture 2" descr="http://blog.codinghorror.com/content/images/2014/Feb/our_disaster_recovery_pl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952" y="0"/>
            <a:ext cx="3432048" cy="30418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94758" y="6211669"/>
            <a:ext cx="5089071" cy="646331"/>
          </a:xfrm>
          <a:prstGeom prst="rect">
            <a:avLst/>
          </a:prstGeom>
          <a:noFill/>
        </p:spPr>
        <p:txBody>
          <a:bodyPr wrap="square" rtlCol="0">
            <a:spAutoFit/>
          </a:bodyPr>
          <a:lstStyle/>
          <a:p>
            <a:pPr algn="ctr"/>
            <a:r>
              <a:rPr lang="en-IN" b="1" dirty="0" smtClean="0"/>
              <a:t>*</a:t>
            </a:r>
            <a:r>
              <a:rPr lang="en-IN" dirty="0" smtClean="0"/>
              <a:t>Disclaimer: </a:t>
            </a:r>
            <a:r>
              <a:rPr lang="en-IN" dirty="0"/>
              <a:t>D</a:t>
            </a:r>
            <a:r>
              <a:rPr lang="en-IN" dirty="0" smtClean="0"/>
              <a:t>ilbert comic strip from World Wide Web</a:t>
            </a:r>
            <a:endParaRPr lang="en-IN" dirty="0"/>
          </a:p>
        </p:txBody>
      </p:sp>
    </p:spTree>
    <p:extLst>
      <p:ext uri="{BB962C8B-B14F-4D97-AF65-F5344CB8AC3E}">
        <p14:creationId xmlns:p14="http://schemas.microsoft.com/office/powerpoint/2010/main" val="3719156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628261"/>
            <a:ext cx="10363200" cy="1143000"/>
          </a:xfrm>
        </p:spPr>
        <p:txBody>
          <a:bodyPr/>
          <a:lstStyle/>
          <a:p>
            <a:pPr algn="l"/>
            <a:r>
              <a:rPr lang="en-US" altLang="en-US" sz="4000" b="1" dirty="0" smtClean="0">
                <a:solidFill>
                  <a:srgbClr val="002060"/>
                </a:solidFill>
              </a:rPr>
              <a:t>Agenda</a:t>
            </a:r>
            <a:endParaRPr lang="en-US" altLang="en-US" sz="4000" b="1" dirty="0">
              <a:solidFill>
                <a:srgbClr val="002060"/>
              </a:solidFill>
            </a:endParaRPr>
          </a:p>
        </p:txBody>
      </p:sp>
      <p:graphicFrame>
        <p:nvGraphicFramePr>
          <p:cNvPr id="2" name="Diagram 1"/>
          <p:cNvGraphicFramePr/>
          <p:nvPr>
            <p:extLst>
              <p:ext uri="{D42A27DB-BD31-4B8C-83A1-F6EECF244321}">
                <p14:modId xmlns:p14="http://schemas.microsoft.com/office/powerpoint/2010/main" val="3042279255"/>
              </p:ext>
            </p:extLst>
          </p:nvPr>
        </p:nvGraphicFramePr>
        <p:xfrm>
          <a:off x="914400" y="1981200"/>
          <a:ext cx="10363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47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graphicEl>
                                              <a:dgm id="{4B3D5976-BD04-4A67-BCDF-F3563CEC1544}"/>
                                            </p:graphicEl>
                                          </p:spTgt>
                                        </p:tgtEl>
                                        <p:attrNameLst>
                                          <p:attrName>style.color</p:attrName>
                                        </p:attrNameLst>
                                      </p:cBhvr>
                                      <p:by>
                                        <p:hsl h="0" s="-12549" l="-25098"/>
                                      </p:by>
                                    </p:animClr>
                                    <p:animClr clrSpc="hsl" dir="cw">
                                      <p:cBhvr>
                                        <p:cTn id="7" dur="500" fill="hold"/>
                                        <p:tgtEl>
                                          <p:spTgt spid="2">
                                            <p:graphicEl>
                                              <a:dgm id="{4B3D5976-BD04-4A67-BCDF-F3563CEC1544}"/>
                                            </p:graphicEl>
                                          </p:spTgt>
                                        </p:tgtEl>
                                        <p:attrNameLst>
                                          <p:attrName>fillcolor</p:attrName>
                                        </p:attrNameLst>
                                      </p:cBhvr>
                                      <p:by>
                                        <p:hsl h="0" s="-12549" l="-25098"/>
                                      </p:by>
                                    </p:animClr>
                                    <p:animClr clrSpc="hsl" dir="cw">
                                      <p:cBhvr>
                                        <p:cTn id="8" dur="500" fill="hold"/>
                                        <p:tgtEl>
                                          <p:spTgt spid="2">
                                            <p:graphicEl>
                                              <a:dgm id="{4B3D5976-BD04-4A67-BCDF-F3563CEC1544}"/>
                                            </p:graphicEl>
                                          </p:spTgt>
                                        </p:tgtEl>
                                        <p:attrNameLst>
                                          <p:attrName>stroke.color</p:attrName>
                                        </p:attrNameLst>
                                      </p:cBhvr>
                                      <p:by>
                                        <p:hsl h="0" s="-12549" l="-25098"/>
                                      </p:by>
                                    </p:animClr>
                                    <p:set>
                                      <p:cBhvr>
                                        <p:cTn id="9" dur="500" fill="hold"/>
                                        <p:tgtEl>
                                          <p:spTgt spid="2">
                                            <p:graphicEl>
                                              <a:dgm id="{4B3D5976-BD04-4A67-BCDF-F3563CEC1544}"/>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54880" cy="987552"/>
          </a:xfrm>
        </p:spPr>
        <p:txBody>
          <a:bodyPr/>
          <a:lstStyle/>
          <a:p>
            <a:pPr algn="l"/>
            <a:r>
              <a:rPr lang="en-IN" sz="3600" b="1" dirty="0" smtClean="0">
                <a:solidFill>
                  <a:srgbClr val="002060"/>
                </a:solidFill>
              </a:rPr>
              <a:t> Evaluation</a:t>
            </a:r>
            <a:endParaRPr lang="en-IN" sz="3600" b="1"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3900619"/>
              </p:ext>
            </p:extLst>
          </p:nvPr>
        </p:nvGraphicFramePr>
        <p:xfrm>
          <a:off x="334963" y="1155700"/>
          <a:ext cx="11666538" cy="4521200"/>
        </p:xfrm>
        <a:graphic>
          <a:graphicData uri="http://schemas.openxmlformats.org/drawingml/2006/table">
            <a:tbl>
              <a:tblPr firstRow="1" bandRow="1">
                <a:tableStyleId>{93296810-A885-4BE3-A3E7-6D5BEEA58F35}</a:tableStyleId>
              </a:tblPr>
              <a:tblGrid>
                <a:gridCol w="3145091"/>
                <a:gridCol w="8521447"/>
              </a:tblGrid>
              <a:tr h="359156">
                <a:tc gridSpan="2">
                  <a:txBody>
                    <a:bodyPr/>
                    <a:lstStyle/>
                    <a:p>
                      <a:pPr algn="ctr"/>
                      <a:r>
                        <a:rPr lang="en-IN" dirty="0" smtClean="0"/>
                        <a:t>Client Configuration</a:t>
                      </a:r>
                      <a:endParaRPr lang="en-IN" dirty="0"/>
                    </a:p>
                  </a:txBody>
                  <a:tcPr>
                    <a:solidFill>
                      <a:schemeClr val="accent2">
                        <a:lumMod val="60000"/>
                        <a:lumOff val="40000"/>
                      </a:schemeClr>
                    </a:solidFill>
                  </a:tcPr>
                </a:tc>
                <a:tc hMerge="1">
                  <a:txBody>
                    <a:bodyPr/>
                    <a:lstStyle/>
                    <a:p>
                      <a:endParaRPr lang="en-IN" dirty="0"/>
                    </a:p>
                  </a:txBody>
                  <a:tcPr/>
                </a:tc>
              </a:tr>
              <a:tr h="370840">
                <a:tc>
                  <a:txBody>
                    <a:bodyPr/>
                    <a:lstStyle/>
                    <a:p>
                      <a:pPr algn="ctr"/>
                      <a:r>
                        <a:rPr lang="en-IN" dirty="0" smtClean="0"/>
                        <a:t>Workload source</a:t>
                      </a:r>
                      <a:endParaRPr lang="en-IN" dirty="0"/>
                    </a:p>
                  </a:txBody>
                  <a:tcPr/>
                </a:tc>
                <a:tc>
                  <a:txBody>
                    <a:bodyPr/>
                    <a:lstStyle/>
                    <a:p>
                      <a:pPr algn="ctr"/>
                      <a:r>
                        <a:rPr lang="en-IN" dirty="0" smtClean="0"/>
                        <a:t>Yahoo ! Cloud Serving</a:t>
                      </a:r>
                      <a:r>
                        <a:rPr lang="en-IN" baseline="0" dirty="0" smtClean="0"/>
                        <a:t> Benchmark </a:t>
                      </a:r>
                      <a:endParaRPr lang="en-IN" dirty="0"/>
                    </a:p>
                  </a:txBody>
                  <a:tcPr/>
                </a:tc>
              </a:tr>
              <a:tr h="370840">
                <a:tc>
                  <a:txBody>
                    <a:bodyPr/>
                    <a:lstStyle/>
                    <a:p>
                      <a:pPr algn="ctr"/>
                      <a:r>
                        <a:rPr lang="en-IN" dirty="0" smtClean="0"/>
                        <a:t>Client</a:t>
                      </a:r>
                      <a:endParaRPr lang="en-IN" dirty="0"/>
                    </a:p>
                  </a:txBody>
                  <a:tcPr/>
                </a:tc>
                <a:tc>
                  <a:txBody>
                    <a:bodyPr/>
                    <a:lstStyle/>
                    <a:p>
                      <a:pPr algn="ctr"/>
                      <a:r>
                        <a:rPr lang="en-IN" dirty="0" smtClean="0"/>
                        <a:t>Java based modified </a:t>
                      </a:r>
                      <a:r>
                        <a:rPr lang="en-IN" dirty="0" err="1" smtClean="0"/>
                        <a:t>memcached</a:t>
                      </a:r>
                      <a:r>
                        <a:rPr lang="en-IN" baseline="0" dirty="0" smtClean="0"/>
                        <a:t> client; </a:t>
                      </a:r>
                      <a:r>
                        <a:rPr lang="en-IN" baseline="0" dirty="0" err="1" smtClean="0"/>
                        <a:t>spymemcached</a:t>
                      </a:r>
                      <a:endParaRPr lang="en-IN" dirty="0"/>
                    </a:p>
                  </a:txBody>
                  <a:tcPr/>
                </a:tc>
              </a:tr>
              <a:tr h="370840">
                <a:tc>
                  <a:txBody>
                    <a:bodyPr/>
                    <a:lstStyle/>
                    <a:p>
                      <a:pPr algn="ctr"/>
                      <a:r>
                        <a:rPr lang="en-IN" dirty="0" smtClean="0"/>
                        <a:t>Client machines</a:t>
                      </a:r>
                      <a:endParaRPr lang="en-IN" dirty="0"/>
                    </a:p>
                  </a:txBody>
                  <a:tcPr/>
                </a:tc>
                <a:tc>
                  <a:txBody>
                    <a:bodyPr/>
                    <a:lstStyle/>
                    <a:p>
                      <a:pPr algn="ctr"/>
                      <a:r>
                        <a:rPr lang="en-IN" dirty="0" smtClean="0"/>
                        <a:t>Powerful</a:t>
                      </a:r>
                      <a:r>
                        <a:rPr lang="en-IN" baseline="0" dirty="0" smtClean="0"/>
                        <a:t> quad-core Linux Machines</a:t>
                      </a:r>
                      <a:endParaRPr lang="en-IN" dirty="0"/>
                    </a:p>
                  </a:txBody>
                  <a:tcPr/>
                </a:tc>
              </a:tr>
              <a:tr h="370840">
                <a:tc>
                  <a:txBody>
                    <a:bodyPr/>
                    <a:lstStyle/>
                    <a:p>
                      <a:pPr algn="ctr"/>
                      <a:r>
                        <a:rPr lang="en-IN" dirty="0" smtClean="0"/>
                        <a:t>Workload description</a:t>
                      </a:r>
                      <a:endParaRPr lang="en-IN" dirty="0"/>
                    </a:p>
                  </a:txBody>
                  <a:tcPr/>
                </a:tc>
                <a:tc>
                  <a:txBody>
                    <a:bodyPr/>
                    <a:lstStyle/>
                    <a:p>
                      <a:pPr algn="ctr"/>
                      <a:r>
                        <a:rPr lang="en-IN" dirty="0" smtClean="0"/>
                        <a:t>10</a:t>
                      </a:r>
                      <a:r>
                        <a:rPr lang="en-IN" baseline="30000" dirty="0" smtClean="0"/>
                        <a:t>6 </a:t>
                      </a:r>
                      <a:r>
                        <a:rPr lang="en-IN" baseline="0" dirty="0" smtClean="0"/>
                        <a:t>key-value tuples</a:t>
                      </a:r>
                      <a:endParaRPr lang="en-IN" baseline="0" dirty="0"/>
                    </a:p>
                  </a:txBody>
                  <a:tcPr/>
                </a:tc>
              </a:tr>
              <a:tr h="370840">
                <a:tc>
                  <a:txBody>
                    <a:bodyPr/>
                    <a:lstStyle/>
                    <a:p>
                      <a:pPr algn="ctr"/>
                      <a:r>
                        <a:rPr lang="en-IN" dirty="0" smtClean="0"/>
                        <a:t>Popularity distribution</a:t>
                      </a:r>
                      <a:endParaRPr lang="en-IN" dirty="0"/>
                    </a:p>
                  </a:txBody>
                  <a:tcPr/>
                </a:tc>
                <a:tc>
                  <a:txBody>
                    <a:bodyPr/>
                    <a:lstStyle/>
                    <a:p>
                      <a:pPr algn="ctr"/>
                      <a:r>
                        <a:rPr lang="en-IN" dirty="0" err="1" smtClean="0"/>
                        <a:t>Zipf</a:t>
                      </a:r>
                      <a:r>
                        <a:rPr lang="en-IN" dirty="0" smtClean="0"/>
                        <a:t> with </a:t>
                      </a:r>
                      <a:r>
                        <a:rPr lang="el-GR" dirty="0" smtClean="0"/>
                        <a:t>ά</a:t>
                      </a:r>
                      <a:r>
                        <a:rPr lang="en-IN" baseline="0" dirty="0" smtClean="0"/>
                        <a:t> = 0.99</a:t>
                      </a:r>
                      <a:endParaRPr lang="en-IN" dirty="0"/>
                    </a:p>
                  </a:txBody>
                  <a:tcPr/>
                </a:tc>
              </a:tr>
              <a:tr h="370840">
                <a:tc gridSpan="2">
                  <a:txBody>
                    <a:bodyPr/>
                    <a:lstStyle/>
                    <a:p>
                      <a:pPr algn="ctr"/>
                      <a:r>
                        <a:rPr lang="en-IN" b="1" dirty="0" smtClean="0">
                          <a:solidFill>
                            <a:schemeClr val="bg1"/>
                          </a:solidFill>
                        </a:rPr>
                        <a:t>Server Configuration (</a:t>
                      </a:r>
                      <a:r>
                        <a:rPr lang="en-IN" b="1" baseline="0" dirty="0" smtClean="0">
                          <a:solidFill>
                            <a:schemeClr val="bg1"/>
                          </a:solidFill>
                        </a:rPr>
                        <a:t> Wimpy Node )</a:t>
                      </a:r>
                      <a:endParaRPr lang="en-IN" b="1" dirty="0">
                        <a:solidFill>
                          <a:schemeClr val="bg1"/>
                        </a:solidFill>
                      </a:endParaRPr>
                    </a:p>
                  </a:txBody>
                  <a:tcPr>
                    <a:solidFill>
                      <a:schemeClr val="accent2">
                        <a:lumMod val="60000"/>
                        <a:lumOff val="40000"/>
                      </a:schemeClr>
                    </a:solidFill>
                  </a:tcPr>
                </a:tc>
                <a:tc hMerge="1">
                  <a:txBody>
                    <a:bodyPr/>
                    <a:lstStyle/>
                    <a:p>
                      <a:endParaRPr lang="en-IN" dirty="0"/>
                    </a:p>
                  </a:txBody>
                  <a:tcPr/>
                </a:tc>
              </a:tr>
              <a:tr h="370840">
                <a:tc>
                  <a:txBody>
                    <a:bodyPr/>
                    <a:lstStyle/>
                    <a:p>
                      <a:pPr algn="ctr"/>
                      <a:r>
                        <a:rPr lang="en-IN" dirty="0" smtClean="0"/>
                        <a:t>CPU</a:t>
                      </a:r>
                      <a:endParaRPr lang="en-IN" dirty="0"/>
                    </a:p>
                  </a:txBody>
                  <a:tcPr/>
                </a:tc>
                <a:tc>
                  <a:txBody>
                    <a:bodyPr/>
                    <a:lstStyle/>
                    <a:p>
                      <a:pPr algn="ctr"/>
                      <a:r>
                        <a:rPr lang="en-IN" dirty="0" smtClean="0"/>
                        <a:t>ARM Cortex</a:t>
                      </a:r>
                      <a:r>
                        <a:rPr lang="en-IN" baseline="0" dirty="0" smtClean="0"/>
                        <a:t>-A8 CPU at 600 MHz</a:t>
                      </a:r>
                      <a:endParaRPr lang="en-IN" dirty="0"/>
                    </a:p>
                  </a:txBody>
                  <a:tcPr/>
                </a:tc>
              </a:tr>
              <a:tr h="370840">
                <a:tc>
                  <a:txBody>
                    <a:bodyPr/>
                    <a:lstStyle/>
                    <a:p>
                      <a:pPr algn="ctr"/>
                      <a:r>
                        <a:rPr lang="en-IN" dirty="0" smtClean="0"/>
                        <a:t>Main Memory</a:t>
                      </a:r>
                      <a:endParaRPr lang="en-IN" dirty="0"/>
                    </a:p>
                  </a:txBody>
                  <a:tcPr/>
                </a:tc>
                <a:tc>
                  <a:txBody>
                    <a:bodyPr/>
                    <a:lstStyle/>
                    <a:p>
                      <a:pPr algn="ctr"/>
                      <a:r>
                        <a:rPr lang="en-IN" dirty="0" smtClean="0"/>
                        <a:t>512 MB RAM</a:t>
                      </a:r>
                      <a:endParaRPr lang="en-IN" dirty="0"/>
                    </a:p>
                  </a:txBody>
                  <a:tcPr/>
                </a:tc>
              </a:tr>
              <a:tr h="370840">
                <a:tc gridSpan="2">
                  <a:txBody>
                    <a:bodyPr/>
                    <a:lstStyle/>
                    <a:p>
                      <a:pPr algn="ctr"/>
                      <a:r>
                        <a:rPr lang="en-IN" b="1" dirty="0" smtClean="0">
                          <a:solidFill>
                            <a:schemeClr val="bg1"/>
                          </a:solidFill>
                        </a:rPr>
                        <a:t>SPORE Configuration</a:t>
                      </a:r>
                    </a:p>
                    <a:p>
                      <a:pPr algn="ctr"/>
                      <a:r>
                        <a:rPr lang="en-IN" b="1" dirty="0" smtClean="0">
                          <a:solidFill>
                            <a:schemeClr val="bg1"/>
                          </a:solidFill>
                        </a:rPr>
                        <a:t>Sampling</a:t>
                      </a:r>
                      <a:r>
                        <a:rPr lang="en-IN" b="1" baseline="0" dirty="0" smtClean="0">
                          <a:solidFill>
                            <a:schemeClr val="bg1"/>
                          </a:solidFill>
                        </a:rPr>
                        <a:t> = 3 %</a:t>
                      </a:r>
                    </a:p>
                    <a:p>
                      <a:pPr algn="ctr"/>
                      <a:r>
                        <a:rPr lang="el-GR" b="1" baseline="0" dirty="0" smtClean="0">
                          <a:solidFill>
                            <a:schemeClr val="bg1"/>
                          </a:solidFill>
                        </a:rPr>
                        <a:t>γ</a:t>
                      </a:r>
                      <a:r>
                        <a:rPr lang="en-IN" b="1" baseline="0" dirty="0" smtClean="0">
                          <a:solidFill>
                            <a:schemeClr val="bg1"/>
                          </a:solidFill>
                        </a:rPr>
                        <a:t> = 1</a:t>
                      </a:r>
                      <a:br>
                        <a:rPr lang="en-IN" b="1" baseline="0" dirty="0" smtClean="0">
                          <a:solidFill>
                            <a:schemeClr val="bg1"/>
                          </a:solidFill>
                        </a:rPr>
                      </a:br>
                      <a:r>
                        <a:rPr lang="en-IN" b="1" baseline="0" dirty="0" smtClean="0">
                          <a:solidFill>
                            <a:schemeClr val="bg1"/>
                          </a:solidFill>
                        </a:rPr>
                        <a:t>timeout lease = 10 seconds</a:t>
                      </a:r>
                      <a:endParaRPr lang="en-IN" b="1" dirty="0" smtClean="0">
                        <a:solidFill>
                          <a:schemeClr val="bg1"/>
                        </a:solidFill>
                      </a:endParaRPr>
                    </a:p>
                  </a:txBody>
                  <a:tcPr>
                    <a:solidFill>
                      <a:schemeClr val="accent2">
                        <a:lumMod val="60000"/>
                        <a:lumOff val="40000"/>
                      </a:schemeClr>
                    </a:solidFill>
                  </a:tcPr>
                </a:tc>
                <a:tc hMerge="1">
                  <a:txBody>
                    <a:bodyPr/>
                    <a:lstStyle/>
                    <a:p>
                      <a:endParaRPr lang="en-IN" dirty="0"/>
                    </a:p>
                  </a:txBody>
                  <a:tcPr/>
                </a:tc>
              </a:tr>
            </a:tbl>
          </a:graphicData>
        </a:graphic>
      </p:graphicFrame>
    </p:spTree>
    <p:extLst>
      <p:ext uri="{BB962C8B-B14F-4D97-AF65-F5344CB8AC3E}">
        <p14:creationId xmlns:p14="http://schemas.microsoft.com/office/powerpoint/2010/main" val="2783575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US" altLang="en-US" sz="3600" b="1" dirty="0" smtClean="0">
                <a:solidFill>
                  <a:srgbClr val="002060"/>
                </a:solidFill>
              </a:rPr>
              <a:t>Motivation</a:t>
            </a:r>
            <a:endParaRPr lang="en-US" altLang="en-US" sz="3600" b="1" dirty="0">
              <a:solidFill>
                <a:srgbClr val="002060"/>
              </a:solidFill>
            </a:endParaRPr>
          </a:p>
        </p:txBody>
      </p:sp>
      <p:sp>
        <p:nvSpPr>
          <p:cNvPr id="4099" name="Rectangle 3"/>
          <p:cNvSpPr>
            <a:spLocks noGrp="1" noChangeArrowheads="1"/>
          </p:cNvSpPr>
          <p:nvPr>
            <p:ph type="body" idx="1"/>
          </p:nvPr>
        </p:nvSpPr>
        <p:spPr/>
        <p:txBody>
          <a:bodyPr/>
          <a:lstStyle/>
          <a:p>
            <a:r>
              <a:rPr lang="en-US" altLang="en-US" dirty="0" smtClean="0"/>
              <a:t>Distributed memory caching systems have gained huge popularity</a:t>
            </a:r>
          </a:p>
          <a:p>
            <a:r>
              <a:rPr lang="en-US" altLang="en-US" dirty="0" smtClean="0"/>
              <a:t>“</a:t>
            </a:r>
            <a:r>
              <a:rPr lang="en-US" altLang="en-US" dirty="0" err="1" smtClean="0"/>
              <a:t>memcached</a:t>
            </a:r>
            <a:r>
              <a:rPr lang="en-US" altLang="en-US" dirty="0" smtClean="0"/>
              <a:t>” is the most popular distributed memory caching system</a:t>
            </a:r>
          </a:p>
          <a:p>
            <a:r>
              <a:rPr lang="en-US" altLang="en-US" dirty="0" smtClean="0"/>
              <a:t>It offers tremendous performance improvements compared to architectures that necessitate direct interaction with the storage layer</a:t>
            </a:r>
          </a:p>
          <a:p>
            <a:pPr marL="0" indent="0">
              <a:buNone/>
            </a:pPr>
            <a:endParaRPr lang="en-US" altLang="en-US" dirty="0" smtClean="0"/>
          </a:p>
        </p:txBody>
      </p:sp>
    </p:spTree>
    <p:extLst>
      <p:ext uri="{BB962C8B-B14F-4D97-AF65-F5344CB8AC3E}">
        <p14:creationId xmlns:p14="http://schemas.microsoft.com/office/powerpoint/2010/main" val="3092261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71450"/>
            <a:ext cx="11468100" cy="685800"/>
          </a:xfrm>
        </p:spPr>
        <p:txBody>
          <a:bodyPr/>
          <a:lstStyle/>
          <a:p>
            <a:pPr algn="l"/>
            <a:r>
              <a:rPr lang="en-IN" sz="2400" b="1" dirty="0" smtClean="0">
                <a:solidFill>
                  <a:srgbClr val="002060"/>
                </a:solidFill>
              </a:rPr>
              <a:t>Performance and Cost Improvements of Read-mostly workloads with static key popularity</a:t>
            </a:r>
            <a:endParaRPr lang="en-IN" sz="2400" b="1" dirty="0">
              <a:solidFill>
                <a:srgbClr val="002060"/>
              </a:solidFill>
            </a:endParaRPr>
          </a:p>
        </p:txBody>
      </p:sp>
      <p:pic>
        <p:nvPicPr>
          <p:cNvPr id="5" name="Picture 4"/>
          <p:cNvPicPr>
            <a:picLocks noChangeAspect="1"/>
          </p:cNvPicPr>
          <p:nvPr/>
        </p:nvPicPr>
        <p:blipFill>
          <a:blip r:embed="rId3"/>
          <a:stretch>
            <a:fillRect/>
          </a:stretch>
        </p:blipFill>
        <p:spPr>
          <a:xfrm>
            <a:off x="461962" y="857250"/>
            <a:ext cx="8434388" cy="5254996"/>
          </a:xfrm>
          <a:prstGeom prst="rect">
            <a:avLst/>
          </a:prstGeom>
        </p:spPr>
      </p:pic>
      <p:sp>
        <p:nvSpPr>
          <p:cNvPr id="6" name="TextBox 5"/>
          <p:cNvSpPr txBox="1"/>
          <p:nvPr/>
        </p:nvSpPr>
        <p:spPr>
          <a:xfrm>
            <a:off x="9034462" y="1085850"/>
            <a:ext cx="3024188" cy="3416320"/>
          </a:xfrm>
          <a:prstGeom prst="rect">
            <a:avLst/>
          </a:prstGeom>
          <a:noFill/>
        </p:spPr>
        <p:txBody>
          <a:bodyPr wrap="square" rtlCol="0">
            <a:spAutoFit/>
          </a:bodyPr>
          <a:lstStyle/>
          <a:p>
            <a:pPr marL="285750" indent="-285750">
              <a:buFont typeface="Arial" panose="020B0604020202020204" pitchFamily="34" charset="0"/>
              <a:buChar char="•"/>
            </a:pPr>
            <a:r>
              <a:rPr lang="en-IN" dirty="0" smtClean="0"/>
              <a:t>Key popularity is kept static </a:t>
            </a:r>
          </a:p>
          <a:p>
            <a:pPr marL="285750" indent="-285750">
              <a:buFont typeface="Arial" panose="020B0604020202020204" pitchFamily="34" charset="0"/>
              <a:buChar char="•"/>
            </a:pPr>
            <a:r>
              <a:rPr lang="en-IN" dirty="0" smtClean="0"/>
              <a:t>X- Axis: Tail latency</a:t>
            </a:r>
          </a:p>
          <a:p>
            <a:pPr marL="285750" indent="-285750">
              <a:buFont typeface="Arial" panose="020B0604020202020204" pitchFamily="34" charset="0"/>
              <a:buChar char="•"/>
            </a:pPr>
            <a:r>
              <a:rPr lang="en-IN" dirty="0" smtClean="0"/>
              <a:t>Y – Axis: throughput</a:t>
            </a:r>
          </a:p>
          <a:p>
            <a:pPr marL="285750" indent="-285750">
              <a:buFont typeface="Arial" panose="020B0604020202020204" pitchFamily="34" charset="0"/>
              <a:buChar char="•"/>
            </a:pPr>
            <a:r>
              <a:rPr lang="en-IN" dirty="0" smtClean="0"/>
              <a:t>Throughput is controlled by increasing the number of threads in the YCSB client threads</a:t>
            </a:r>
          </a:p>
          <a:p>
            <a:pPr marL="285750" indent="-285750">
              <a:buFont typeface="Arial" panose="020B0604020202020204" pitchFamily="34" charset="0"/>
              <a:buChar char="•"/>
            </a:pPr>
            <a:r>
              <a:rPr lang="en-IN" dirty="0" smtClean="0"/>
              <a:t>Comparative evaluation of 4 configurations ( 3 </a:t>
            </a:r>
            <a:r>
              <a:rPr lang="en-IN" dirty="0" err="1" smtClean="0"/>
              <a:t>memcached</a:t>
            </a:r>
            <a:r>
              <a:rPr lang="en-IN" dirty="0"/>
              <a:t> </a:t>
            </a:r>
            <a:r>
              <a:rPr lang="en-IN" dirty="0" smtClean="0"/>
              <a:t>and 1 SPORE)</a:t>
            </a:r>
            <a:endParaRPr lang="en-IN" dirty="0"/>
          </a:p>
        </p:txBody>
      </p:sp>
    </p:spTree>
    <p:extLst>
      <p:ext uri="{BB962C8B-B14F-4D97-AF65-F5344CB8AC3E}">
        <p14:creationId xmlns:p14="http://schemas.microsoft.com/office/powerpoint/2010/main" val="1461915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850" y="171450"/>
            <a:ext cx="11182350" cy="6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l"/>
            <a:r>
              <a:rPr lang="en-IN" sz="2400" b="1" dirty="0">
                <a:solidFill>
                  <a:srgbClr val="002060"/>
                </a:solidFill>
              </a:rPr>
              <a:t>Performance and Cost Improvements of </a:t>
            </a:r>
            <a:r>
              <a:rPr lang="en-IN" sz="2400" b="1" dirty="0" smtClean="0">
                <a:solidFill>
                  <a:srgbClr val="002060"/>
                </a:solidFill>
              </a:rPr>
              <a:t>Read-mostly workloads with time - varying key popularity</a:t>
            </a:r>
            <a:endParaRPr lang="en-IN" sz="2400" b="1" dirty="0">
              <a:solidFill>
                <a:srgbClr val="002060"/>
              </a:solidFill>
            </a:endParaRPr>
          </a:p>
        </p:txBody>
      </p:sp>
      <p:pic>
        <p:nvPicPr>
          <p:cNvPr id="5" name="Picture 4"/>
          <p:cNvPicPr>
            <a:picLocks noChangeAspect="1"/>
          </p:cNvPicPr>
          <p:nvPr/>
        </p:nvPicPr>
        <p:blipFill>
          <a:blip r:embed="rId3"/>
          <a:stretch>
            <a:fillRect/>
          </a:stretch>
        </p:blipFill>
        <p:spPr>
          <a:xfrm>
            <a:off x="323850" y="857249"/>
            <a:ext cx="7962900" cy="5123953"/>
          </a:xfrm>
          <a:prstGeom prst="rect">
            <a:avLst/>
          </a:prstGeom>
        </p:spPr>
      </p:pic>
      <p:sp>
        <p:nvSpPr>
          <p:cNvPr id="6" name="TextBox 5"/>
          <p:cNvSpPr txBox="1"/>
          <p:nvPr/>
        </p:nvSpPr>
        <p:spPr>
          <a:xfrm>
            <a:off x="9034462" y="1085850"/>
            <a:ext cx="3024188" cy="3416320"/>
          </a:xfrm>
          <a:prstGeom prst="rect">
            <a:avLst/>
          </a:prstGeom>
          <a:noFill/>
        </p:spPr>
        <p:txBody>
          <a:bodyPr wrap="square" rtlCol="0">
            <a:spAutoFit/>
          </a:bodyPr>
          <a:lstStyle/>
          <a:p>
            <a:pPr marL="285750" indent="-285750">
              <a:buFont typeface="Arial" panose="020B0604020202020204" pitchFamily="34" charset="0"/>
              <a:buChar char="•"/>
            </a:pPr>
            <a:r>
              <a:rPr lang="en-IN" dirty="0" smtClean="0"/>
              <a:t>Key popularity rank is changed every minute</a:t>
            </a:r>
          </a:p>
          <a:p>
            <a:pPr marL="285750" indent="-285750">
              <a:buFont typeface="Arial" panose="020B0604020202020204" pitchFamily="34" charset="0"/>
              <a:buChar char="•"/>
            </a:pPr>
            <a:r>
              <a:rPr lang="en-IN" dirty="0" smtClean="0"/>
              <a:t>X- Axis: Tail latency</a:t>
            </a:r>
          </a:p>
          <a:p>
            <a:pPr marL="285750" indent="-285750">
              <a:buFont typeface="Arial" panose="020B0604020202020204" pitchFamily="34" charset="0"/>
              <a:buChar char="•"/>
            </a:pPr>
            <a:r>
              <a:rPr lang="en-IN" dirty="0" smtClean="0"/>
              <a:t>Y – Axis: throughput</a:t>
            </a:r>
          </a:p>
          <a:p>
            <a:pPr marL="285750" indent="-285750">
              <a:buFont typeface="Arial" panose="020B0604020202020204" pitchFamily="34" charset="0"/>
              <a:buChar char="•"/>
            </a:pPr>
            <a:r>
              <a:rPr lang="en-IN" dirty="0" smtClean="0"/>
              <a:t>Throughput is controlled by increasing the number of threads in the YCSB client threads</a:t>
            </a:r>
          </a:p>
          <a:p>
            <a:pPr marL="285750" indent="-285750">
              <a:buFont typeface="Arial" panose="020B0604020202020204" pitchFamily="34" charset="0"/>
              <a:buChar char="•"/>
            </a:pPr>
            <a:r>
              <a:rPr lang="en-IN" dirty="0" smtClean="0"/>
              <a:t>Comparative evaluation of 3 configurations ( 2 </a:t>
            </a:r>
            <a:r>
              <a:rPr lang="en-IN" dirty="0" err="1" smtClean="0"/>
              <a:t>memcached</a:t>
            </a:r>
            <a:r>
              <a:rPr lang="en-IN" dirty="0"/>
              <a:t> </a:t>
            </a:r>
            <a:r>
              <a:rPr lang="en-IN" dirty="0" smtClean="0"/>
              <a:t>and 1 SPORE)</a:t>
            </a:r>
            <a:endParaRPr lang="en-IN" dirty="0"/>
          </a:p>
        </p:txBody>
      </p:sp>
    </p:spTree>
    <p:extLst>
      <p:ext uri="{BB962C8B-B14F-4D97-AF65-F5344CB8AC3E}">
        <p14:creationId xmlns:p14="http://schemas.microsoft.com/office/powerpoint/2010/main" val="992859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850" y="171450"/>
            <a:ext cx="63436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l"/>
            <a:r>
              <a:rPr lang="en-IN" sz="2400" b="1" dirty="0" smtClean="0">
                <a:solidFill>
                  <a:srgbClr val="002060"/>
                </a:solidFill>
              </a:rPr>
              <a:t>Evaluation of SE – SPORE – Read latency</a:t>
            </a:r>
            <a:endParaRPr lang="en-IN" sz="2400" b="1" dirty="0">
              <a:solidFill>
                <a:srgbClr val="002060"/>
              </a:solidFill>
            </a:endParaRPr>
          </a:p>
        </p:txBody>
      </p:sp>
      <p:pic>
        <p:nvPicPr>
          <p:cNvPr id="6" name="Picture 5"/>
          <p:cNvPicPr>
            <a:picLocks noChangeAspect="1"/>
          </p:cNvPicPr>
          <p:nvPr/>
        </p:nvPicPr>
        <p:blipFill>
          <a:blip r:embed="rId3"/>
          <a:stretch>
            <a:fillRect/>
          </a:stretch>
        </p:blipFill>
        <p:spPr>
          <a:xfrm>
            <a:off x="323850" y="933449"/>
            <a:ext cx="8458200" cy="4935151"/>
          </a:xfrm>
          <a:prstGeom prst="rect">
            <a:avLst/>
          </a:prstGeom>
        </p:spPr>
      </p:pic>
      <p:sp>
        <p:nvSpPr>
          <p:cNvPr id="9" name="TextBox 8"/>
          <p:cNvSpPr txBox="1"/>
          <p:nvPr/>
        </p:nvSpPr>
        <p:spPr>
          <a:xfrm>
            <a:off x="8782050" y="1210569"/>
            <a:ext cx="3067050" cy="3693319"/>
          </a:xfrm>
          <a:prstGeom prst="rect">
            <a:avLst/>
          </a:prstGeom>
          <a:noFill/>
        </p:spPr>
        <p:txBody>
          <a:bodyPr wrap="square" rtlCol="0">
            <a:spAutoFit/>
          </a:bodyPr>
          <a:lstStyle/>
          <a:p>
            <a:pPr marL="285750" indent="-285750">
              <a:buFont typeface="Arial" panose="020B0604020202020204" pitchFamily="34" charset="0"/>
              <a:buChar char="•"/>
            </a:pPr>
            <a:r>
              <a:rPr lang="en-IN" dirty="0" smtClean="0"/>
              <a:t>THROUGHPUT v/s 90</a:t>
            </a:r>
            <a:r>
              <a:rPr lang="en-IN" baseline="30000" dirty="0" smtClean="0"/>
              <a:t>th</a:t>
            </a:r>
            <a:r>
              <a:rPr lang="en-IN" dirty="0" smtClean="0"/>
              <a:t> %</a:t>
            </a:r>
            <a:r>
              <a:rPr lang="en-IN" dirty="0" err="1" smtClean="0"/>
              <a:t>ile</a:t>
            </a:r>
            <a:r>
              <a:rPr lang="en-IN" dirty="0" smtClean="0"/>
              <a:t> READ LATENCY</a:t>
            </a:r>
          </a:p>
          <a:p>
            <a:pPr marL="285750" indent="-285750">
              <a:buFont typeface="Arial" panose="020B0604020202020204" pitchFamily="34" charset="0"/>
              <a:buChar char="•"/>
            </a:pPr>
            <a:r>
              <a:rPr lang="en-IN" dirty="0"/>
              <a:t>X- Axis: Tail latency</a:t>
            </a:r>
          </a:p>
          <a:p>
            <a:pPr marL="285750" indent="-285750">
              <a:buFont typeface="Arial" panose="020B0604020202020204" pitchFamily="34" charset="0"/>
              <a:buChar char="•"/>
            </a:pPr>
            <a:r>
              <a:rPr lang="en-IN" dirty="0"/>
              <a:t>Y – Axis: throughput</a:t>
            </a:r>
          </a:p>
          <a:p>
            <a:pPr marL="285750" indent="-285750">
              <a:buFont typeface="Arial" panose="020B0604020202020204" pitchFamily="34" charset="0"/>
              <a:buChar char="•"/>
            </a:pPr>
            <a:r>
              <a:rPr lang="en-IN" dirty="0"/>
              <a:t>Throughput is controlled by increasing the number of threads in the YCSB client threads</a:t>
            </a:r>
          </a:p>
          <a:p>
            <a:pPr marL="285750" indent="-285750">
              <a:buFont typeface="Arial" panose="020B0604020202020204" pitchFamily="34" charset="0"/>
              <a:buChar char="•"/>
            </a:pPr>
            <a:r>
              <a:rPr lang="en-IN" dirty="0"/>
              <a:t>Comparative evaluation of </a:t>
            </a:r>
            <a:r>
              <a:rPr lang="en-IN" dirty="0" smtClean="0"/>
              <a:t>3 </a:t>
            </a:r>
            <a:r>
              <a:rPr lang="en-IN" dirty="0"/>
              <a:t>configurations ( </a:t>
            </a:r>
            <a:r>
              <a:rPr lang="en-IN" dirty="0" smtClean="0"/>
              <a:t>1 </a:t>
            </a:r>
            <a:r>
              <a:rPr lang="en-IN" dirty="0" err="1" smtClean="0"/>
              <a:t>memcached</a:t>
            </a:r>
            <a:r>
              <a:rPr lang="en-IN" dirty="0" smtClean="0"/>
              <a:t>, 1 SPORE and 1 SE - SPORE)</a:t>
            </a:r>
            <a:endParaRPr lang="en-IN"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248069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850" y="171450"/>
            <a:ext cx="79629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l"/>
            <a:r>
              <a:rPr lang="en-IN" sz="2400" b="1" dirty="0" smtClean="0">
                <a:solidFill>
                  <a:srgbClr val="002060"/>
                </a:solidFill>
              </a:rPr>
              <a:t>Evaluation of SE – SPORE – Write Latency</a:t>
            </a:r>
            <a:endParaRPr lang="en-IN" sz="2400" b="1" dirty="0">
              <a:solidFill>
                <a:srgbClr val="002060"/>
              </a:solidFill>
            </a:endParaRPr>
          </a:p>
        </p:txBody>
      </p:sp>
      <p:pic>
        <p:nvPicPr>
          <p:cNvPr id="8" name="Picture 7"/>
          <p:cNvPicPr>
            <a:picLocks noChangeAspect="1"/>
          </p:cNvPicPr>
          <p:nvPr/>
        </p:nvPicPr>
        <p:blipFill>
          <a:blip r:embed="rId3"/>
          <a:stretch>
            <a:fillRect/>
          </a:stretch>
        </p:blipFill>
        <p:spPr>
          <a:xfrm>
            <a:off x="323850" y="857250"/>
            <a:ext cx="8458200" cy="5314004"/>
          </a:xfrm>
          <a:prstGeom prst="rect">
            <a:avLst/>
          </a:prstGeom>
        </p:spPr>
      </p:pic>
      <p:sp>
        <p:nvSpPr>
          <p:cNvPr id="5" name="TextBox 4"/>
          <p:cNvSpPr txBox="1"/>
          <p:nvPr/>
        </p:nvSpPr>
        <p:spPr>
          <a:xfrm>
            <a:off x="8782050" y="1210569"/>
            <a:ext cx="3067050" cy="3693319"/>
          </a:xfrm>
          <a:prstGeom prst="rect">
            <a:avLst/>
          </a:prstGeom>
          <a:noFill/>
        </p:spPr>
        <p:txBody>
          <a:bodyPr wrap="square" rtlCol="0">
            <a:spAutoFit/>
          </a:bodyPr>
          <a:lstStyle/>
          <a:p>
            <a:pPr marL="285750" indent="-285750">
              <a:buFont typeface="Arial" panose="020B0604020202020204" pitchFamily="34" charset="0"/>
              <a:buChar char="•"/>
            </a:pPr>
            <a:r>
              <a:rPr lang="en-IN" dirty="0" smtClean="0"/>
              <a:t>THROUGHPUT v/s 90</a:t>
            </a:r>
            <a:r>
              <a:rPr lang="en-IN" baseline="30000" dirty="0" smtClean="0"/>
              <a:t>th</a:t>
            </a:r>
            <a:r>
              <a:rPr lang="en-IN" dirty="0" smtClean="0"/>
              <a:t> %</a:t>
            </a:r>
            <a:r>
              <a:rPr lang="en-IN" dirty="0" err="1" smtClean="0"/>
              <a:t>ile</a:t>
            </a:r>
            <a:r>
              <a:rPr lang="en-IN" dirty="0" smtClean="0"/>
              <a:t> WRITE LATENCY</a:t>
            </a:r>
          </a:p>
          <a:p>
            <a:pPr marL="285750" indent="-285750">
              <a:buFont typeface="Arial" panose="020B0604020202020204" pitchFamily="34" charset="0"/>
              <a:buChar char="•"/>
            </a:pPr>
            <a:r>
              <a:rPr lang="en-IN" dirty="0"/>
              <a:t>X- Axis: Tail latency</a:t>
            </a:r>
          </a:p>
          <a:p>
            <a:pPr marL="285750" indent="-285750">
              <a:buFont typeface="Arial" panose="020B0604020202020204" pitchFamily="34" charset="0"/>
              <a:buChar char="•"/>
            </a:pPr>
            <a:r>
              <a:rPr lang="en-IN" dirty="0"/>
              <a:t>Y – Axis: throughput</a:t>
            </a:r>
          </a:p>
          <a:p>
            <a:pPr marL="285750" indent="-285750">
              <a:buFont typeface="Arial" panose="020B0604020202020204" pitchFamily="34" charset="0"/>
              <a:buChar char="•"/>
            </a:pPr>
            <a:r>
              <a:rPr lang="en-IN" dirty="0"/>
              <a:t>Throughput is controlled by increasing the number of threads in the YCSB client threads</a:t>
            </a:r>
          </a:p>
          <a:p>
            <a:pPr marL="285750" indent="-285750">
              <a:buFont typeface="Arial" panose="020B0604020202020204" pitchFamily="34" charset="0"/>
              <a:buChar char="•"/>
            </a:pPr>
            <a:r>
              <a:rPr lang="en-IN" dirty="0"/>
              <a:t>Comparative evaluation of </a:t>
            </a:r>
            <a:r>
              <a:rPr lang="en-IN" dirty="0" smtClean="0"/>
              <a:t>3 </a:t>
            </a:r>
            <a:r>
              <a:rPr lang="en-IN" dirty="0"/>
              <a:t>configurations ( </a:t>
            </a:r>
            <a:r>
              <a:rPr lang="en-IN" dirty="0" smtClean="0"/>
              <a:t>1 </a:t>
            </a:r>
            <a:r>
              <a:rPr lang="en-IN" dirty="0" err="1" smtClean="0"/>
              <a:t>memcached</a:t>
            </a:r>
            <a:r>
              <a:rPr lang="en-IN" dirty="0" smtClean="0"/>
              <a:t>, 1 SPORE and 1 SE - SPORE)</a:t>
            </a:r>
            <a:endParaRPr lang="en-IN"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192783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23850" y="171450"/>
            <a:ext cx="11182350" cy="6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l"/>
            <a:r>
              <a:rPr lang="en-IN" sz="2400" b="1" dirty="0">
                <a:solidFill>
                  <a:srgbClr val="002060"/>
                </a:solidFill>
              </a:rPr>
              <a:t>Performance and Cost Improvements of </a:t>
            </a:r>
            <a:r>
              <a:rPr lang="en-IN" sz="2400" b="1" dirty="0" smtClean="0">
                <a:solidFill>
                  <a:srgbClr val="002060"/>
                </a:solidFill>
              </a:rPr>
              <a:t>Mixed workloads</a:t>
            </a:r>
            <a:endParaRPr lang="en-IN" sz="2400" b="1" dirty="0">
              <a:solidFill>
                <a:srgbClr val="002060"/>
              </a:solidFill>
            </a:endParaRPr>
          </a:p>
        </p:txBody>
      </p:sp>
      <p:pic>
        <p:nvPicPr>
          <p:cNvPr id="6" name="Picture 5"/>
          <p:cNvPicPr>
            <a:picLocks noChangeAspect="1"/>
          </p:cNvPicPr>
          <p:nvPr/>
        </p:nvPicPr>
        <p:blipFill>
          <a:blip r:embed="rId3"/>
          <a:stretch>
            <a:fillRect/>
          </a:stretch>
        </p:blipFill>
        <p:spPr>
          <a:xfrm>
            <a:off x="678200" y="1523998"/>
            <a:ext cx="10828000" cy="3390901"/>
          </a:xfrm>
          <a:prstGeom prst="rect">
            <a:avLst/>
          </a:prstGeom>
        </p:spPr>
      </p:pic>
      <p:sp>
        <p:nvSpPr>
          <p:cNvPr id="7" name="TextBox 6"/>
          <p:cNvSpPr txBox="1"/>
          <p:nvPr/>
        </p:nvSpPr>
        <p:spPr>
          <a:xfrm>
            <a:off x="1866900" y="1028701"/>
            <a:ext cx="3771900" cy="369332"/>
          </a:xfrm>
          <a:prstGeom prst="rect">
            <a:avLst/>
          </a:prstGeom>
          <a:noFill/>
        </p:spPr>
        <p:txBody>
          <a:bodyPr wrap="square" rtlCol="0">
            <a:spAutoFit/>
          </a:bodyPr>
          <a:lstStyle/>
          <a:p>
            <a:r>
              <a:rPr lang="en-IN" dirty="0" smtClean="0"/>
              <a:t>Throughput v/s Read Tail Latency</a:t>
            </a:r>
            <a:endParaRPr lang="en-IN" dirty="0"/>
          </a:p>
        </p:txBody>
      </p:sp>
      <p:sp>
        <p:nvSpPr>
          <p:cNvPr id="8" name="TextBox 7"/>
          <p:cNvSpPr txBox="1"/>
          <p:nvPr/>
        </p:nvSpPr>
        <p:spPr>
          <a:xfrm>
            <a:off x="7010400" y="1028701"/>
            <a:ext cx="3771900" cy="369332"/>
          </a:xfrm>
          <a:prstGeom prst="rect">
            <a:avLst/>
          </a:prstGeom>
          <a:noFill/>
        </p:spPr>
        <p:txBody>
          <a:bodyPr wrap="square" rtlCol="0">
            <a:spAutoFit/>
          </a:bodyPr>
          <a:lstStyle/>
          <a:p>
            <a:r>
              <a:rPr lang="en-IN" dirty="0" smtClean="0"/>
              <a:t>Throughput v/s Write Tail Latency</a:t>
            </a:r>
            <a:endParaRPr lang="en-IN" dirty="0"/>
          </a:p>
        </p:txBody>
      </p:sp>
      <p:sp>
        <p:nvSpPr>
          <p:cNvPr id="9" name="TextBox 8"/>
          <p:cNvSpPr txBox="1"/>
          <p:nvPr/>
        </p:nvSpPr>
        <p:spPr>
          <a:xfrm>
            <a:off x="838200" y="4914899"/>
            <a:ext cx="10820400" cy="1477328"/>
          </a:xfrm>
          <a:prstGeom prst="rect">
            <a:avLst/>
          </a:prstGeom>
          <a:noFill/>
        </p:spPr>
        <p:txBody>
          <a:bodyPr wrap="square" rtlCol="0">
            <a:spAutoFit/>
          </a:bodyPr>
          <a:lstStyle/>
          <a:p>
            <a:pPr marL="285750" indent="-285750">
              <a:buFont typeface="Arial" panose="020B0604020202020204" pitchFamily="34" charset="0"/>
              <a:buChar char="•"/>
            </a:pPr>
            <a:r>
              <a:rPr lang="en-IN" sz="1500" dirty="0"/>
              <a:t>X- Axis: Tail </a:t>
            </a:r>
            <a:r>
              <a:rPr lang="en-IN" sz="1500" dirty="0" smtClean="0"/>
              <a:t>latency;  Y </a:t>
            </a:r>
            <a:r>
              <a:rPr lang="en-IN" sz="1500" dirty="0"/>
              <a:t>– Axis: throughput</a:t>
            </a:r>
          </a:p>
          <a:p>
            <a:pPr marL="285750" indent="-285750">
              <a:buFont typeface="Arial" panose="020B0604020202020204" pitchFamily="34" charset="0"/>
              <a:buChar char="•"/>
            </a:pPr>
            <a:r>
              <a:rPr lang="en-IN" sz="1500" dirty="0"/>
              <a:t>Throughput is controlled by increasing the number of threads in the YCSB client threads</a:t>
            </a:r>
          </a:p>
          <a:p>
            <a:pPr marL="285750" indent="-285750">
              <a:buFont typeface="Arial" panose="020B0604020202020204" pitchFamily="34" charset="0"/>
              <a:buChar char="•"/>
            </a:pPr>
            <a:r>
              <a:rPr lang="en-IN" sz="1500" dirty="0"/>
              <a:t>Comparative evaluation of 4 configurations ( 3 </a:t>
            </a:r>
            <a:r>
              <a:rPr lang="en-IN" sz="1500" dirty="0" err="1"/>
              <a:t>memcached</a:t>
            </a:r>
            <a:r>
              <a:rPr lang="en-IN" sz="1500" dirty="0"/>
              <a:t> and 1 SPORE</a:t>
            </a:r>
            <a:r>
              <a:rPr lang="en-IN" sz="1500" dirty="0" smtClean="0"/>
              <a:t>)</a:t>
            </a:r>
          </a:p>
          <a:p>
            <a:pPr marL="285750" indent="-285750">
              <a:buFont typeface="Arial" panose="020B0604020202020204" pitchFamily="34" charset="0"/>
              <a:buChar char="•"/>
            </a:pPr>
            <a:r>
              <a:rPr lang="en-IN" sz="1500" dirty="0" smtClean="0"/>
              <a:t>Workload comprises of read-only and read-write tuples</a:t>
            </a:r>
          </a:p>
          <a:p>
            <a:pPr marL="285750" indent="-285750">
              <a:buFont typeface="Arial" panose="020B0604020202020204" pitchFamily="34" charset="0"/>
              <a:buChar char="•"/>
            </a:pPr>
            <a:r>
              <a:rPr lang="en-IN" sz="1500" dirty="0" smtClean="0"/>
              <a:t>Among non – read only tuples, read percentage is varied : 50%, 70%, 90%</a:t>
            </a:r>
            <a:endParaRPr lang="en-IN" sz="1500" dirty="0"/>
          </a:p>
          <a:p>
            <a:endParaRPr lang="en-IN" sz="1500" dirty="0"/>
          </a:p>
        </p:txBody>
      </p:sp>
    </p:spTree>
    <p:extLst>
      <p:ext uri="{BB962C8B-B14F-4D97-AF65-F5344CB8AC3E}">
        <p14:creationId xmlns:p14="http://schemas.microsoft.com/office/powerpoint/2010/main" val="1674733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3600" b="1" dirty="0" smtClean="0"/>
              <a:t>Limitations of SPORE</a:t>
            </a:r>
            <a:endParaRPr lang="en-IN" sz="3600" b="1" dirty="0"/>
          </a:p>
        </p:txBody>
      </p:sp>
      <p:sp>
        <p:nvSpPr>
          <p:cNvPr id="3" name="Content Placeholder 2"/>
          <p:cNvSpPr>
            <a:spLocks noGrp="1"/>
          </p:cNvSpPr>
          <p:nvPr>
            <p:ph idx="1"/>
          </p:nvPr>
        </p:nvSpPr>
        <p:spPr/>
        <p:txBody>
          <a:bodyPr/>
          <a:lstStyle/>
          <a:p>
            <a:r>
              <a:rPr lang="en-IN" dirty="0" smtClean="0"/>
              <a:t>Space overhead</a:t>
            </a:r>
          </a:p>
          <a:p>
            <a:endParaRPr lang="en-IN" dirty="0"/>
          </a:p>
          <a:p>
            <a:r>
              <a:rPr lang="en-IN" dirty="0" smtClean="0"/>
              <a:t>Latency overhead</a:t>
            </a:r>
          </a:p>
          <a:p>
            <a:endParaRPr lang="en-IN" dirty="0"/>
          </a:p>
          <a:p>
            <a:r>
              <a:rPr lang="en-IN" dirty="0" smtClean="0"/>
              <a:t>Communication overhead	</a:t>
            </a:r>
            <a:endParaRPr lang="en-IN" dirty="0"/>
          </a:p>
        </p:txBody>
      </p:sp>
    </p:spTree>
    <p:extLst>
      <p:ext uri="{BB962C8B-B14F-4D97-AF65-F5344CB8AC3E}">
        <p14:creationId xmlns:p14="http://schemas.microsoft.com/office/powerpoint/2010/main" val="1654052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628261"/>
            <a:ext cx="10363200" cy="1143000"/>
          </a:xfrm>
        </p:spPr>
        <p:txBody>
          <a:bodyPr/>
          <a:lstStyle/>
          <a:p>
            <a:pPr algn="l"/>
            <a:r>
              <a:rPr lang="en-US" altLang="en-US" sz="4000" b="1" dirty="0" smtClean="0">
                <a:solidFill>
                  <a:srgbClr val="002060"/>
                </a:solidFill>
              </a:rPr>
              <a:t>Agenda</a:t>
            </a:r>
            <a:endParaRPr lang="en-US" altLang="en-US" sz="4000" b="1" dirty="0">
              <a:solidFill>
                <a:srgbClr val="002060"/>
              </a:solidFill>
            </a:endParaRPr>
          </a:p>
        </p:txBody>
      </p:sp>
      <p:graphicFrame>
        <p:nvGraphicFramePr>
          <p:cNvPr id="2" name="Diagram 1"/>
          <p:cNvGraphicFramePr/>
          <p:nvPr>
            <p:extLst>
              <p:ext uri="{D42A27DB-BD31-4B8C-83A1-F6EECF244321}">
                <p14:modId xmlns:p14="http://schemas.microsoft.com/office/powerpoint/2010/main" val="2795986665"/>
              </p:ext>
            </p:extLst>
          </p:nvPr>
        </p:nvGraphicFramePr>
        <p:xfrm>
          <a:off x="914400" y="1981200"/>
          <a:ext cx="10363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15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2">
                                            <p:graphicEl>
                                              <a:dgm id="{6946DF7C-F613-47DC-A91F-C97AF0E71611}"/>
                                            </p:graphicEl>
                                          </p:spTgt>
                                        </p:tgtEl>
                                        <p:attrNameLst>
                                          <p:attrName>style.color</p:attrName>
                                        </p:attrNameLst>
                                      </p:cBhvr>
                                      <p:by>
                                        <p:hsl h="0" s="-12549" l="-25098"/>
                                      </p:by>
                                    </p:animClr>
                                    <p:animClr clrSpc="hsl" dir="cw">
                                      <p:cBhvr>
                                        <p:cTn id="7" dur="500" fill="hold"/>
                                        <p:tgtEl>
                                          <p:spTgt spid="2">
                                            <p:graphicEl>
                                              <a:dgm id="{6946DF7C-F613-47DC-A91F-C97AF0E71611}"/>
                                            </p:graphicEl>
                                          </p:spTgt>
                                        </p:tgtEl>
                                        <p:attrNameLst>
                                          <p:attrName>fillcolor</p:attrName>
                                        </p:attrNameLst>
                                      </p:cBhvr>
                                      <p:by>
                                        <p:hsl h="0" s="-12549" l="-25098"/>
                                      </p:by>
                                    </p:animClr>
                                    <p:animClr clrSpc="hsl" dir="cw">
                                      <p:cBhvr>
                                        <p:cTn id="8" dur="500" fill="hold"/>
                                        <p:tgtEl>
                                          <p:spTgt spid="2">
                                            <p:graphicEl>
                                              <a:dgm id="{6946DF7C-F613-47DC-A91F-C97AF0E71611}"/>
                                            </p:graphicEl>
                                          </p:spTgt>
                                        </p:tgtEl>
                                        <p:attrNameLst>
                                          <p:attrName>stroke.color</p:attrName>
                                        </p:attrNameLst>
                                      </p:cBhvr>
                                      <p:by>
                                        <p:hsl h="0" s="-12549" l="-25098"/>
                                      </p:by>
                                    </p:animClr>
                                    <p:set>
                                      <p:cBhvr>
                                        <p:cTn id="9" dur="500" fill="hold"/>
                                        <p:tgtEl>
                                          <p:spTgt spid="2">
                                            <p:graphicEl>
                                              <a:dgm id="{6946DF7C-F613-47DC-A91F-C97AF0E71611}"/>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48950" cy="933450"/>
          </a:xfrm>
        </p:spPr>
        <p:txBody>
          <a:bodyPr/>
          <a:lstStyle/>
          <a:p>
            <a:pPr algn="l"/>
            <a:r>
              <a:rPr lang="en-IN" sz="2800" b="1" dirty="0" smtClean="0">
                <a:solidFill>
                  <a:srgbClr val="002060"/>
                </a:solidFill>
              </a:rPr>
              <a:t>Discussion</a:t>
            </a:r>
            <a:endParaRPr lang="en-IN" sz="2800" b="1" dirty="0">
              <a:solidFill>
                <a:srgbClr val="002060"/>
              </a:solidFill>
            </a:endParaRPr>
          </a:p>
        </p:txBody>
      </p:sp>
      <p:sp>
        <p:nvSpPr>
          <p:cNvPr id="3" name="Content Placeholder 2"/>
          <p:cNvSpPr>
            <a:spLocks noGrp="1"/>
          </p:cNvSpPr>
          <p:nvPr>
            <p:ph idx="1"/>
          </p:nvPr>
        </p:nvSpPr>
        <p:spPr>
          <a:xfrm>
            <a:off x="247650" y="933450"/>
            <a:ext cx="11620500" cy="5095898"/>
          </a:xfrm>
        </p:spPr>
        <p:txBody>
          <a:bodyPr/>
          <a:lstStyle/>
          <a:p>
            <a:r>
              <a:rPr lang="en-IN" sz="2400" dirty="0" smtClean="0"/>
              <a:t>CONS</a:t>
            </a:r>
          </a:p>
          <a:p>
            <a:r>
              <a:rPr lang="en-IN" sz="2400" dirty="0" smtClean="0"/>
              <a:t>All the evaluations were run with </a:t>
            </a:r>
            <a:r>
              <a:rPr lang="el-GR" sz="2400" dirty="0" smtClean="0"/>
              <a:t>γ</a:t>
            </a:r>
            <a:r>
              <a:rPr lang="en-IN" sz="2400" dirty="0" smtClean="0"/>
              <a:t> = 1. Increase in </a:t>
            </a:r>
            <a:r>
              <a:rPr lang="el-GR" sz="2400" dirty="0" smtClean="0"/>
              <a:t>γ</a:t>
            </a:r>
            <a:r>
              <a:rPr lang="en-IN" sz="2400" dirty="0" smtClean="0"/>
              <a:t> has effect on cost and performance improvements. Do you think a value of </a:t>
            </a:r>
            <a:r>
              <a:rPr lang="el-GR" sz="2400" dirty="0" smtClean="0"/>
              <a:t>γ</a:t>
            </a:r>
            <a:r>
              <a:rPr lang="en-IN" sz="2400" dirty="0" smtClean="0"/>
              <a:t> = 1 is practical ? </a:t>
            </a:r>
            <a:br>
              <a:rPr lang="en-IN" sz="2400" dirty="0" smtClean="0"/>
            </a:br>
            <a:r>
              <a:rPr lang="en-IN" sz="2400" dirty="0" smtClean="0"/>
              <a:t/>
            </a:r>
            <a:br>
              <a:rPr lang="en-IN" sz="2400" dirty="0" smtClean="0"/>
            </a:br>
            <a:r>
              <a:rPr lang="en-IN" sz="2400" dirty="0" smtClean="0"/>
              <a:t/>
            </a:r>
            <a:br>
              <a:rPr lang="en-IN" sz="2400" dirty="0" smtClean="0"/>
            </a:br>
            <a:r>
              <a:rPr lang="en-IN" sz="2400" dirty="0" smtClean="0"/>
              <a:t/>
            </a:r>
            <a:br>
              <a:rPr lang="en-IN" sz="2400" dirty="0" smtClean="0"/>
            </a:br>
            <a:r>
              <a:rPr lang="en-IN" sz="2400" dirty="0" smtClean="0"/>
              <a:t/>
            </a:r>
            <a:br>
              <a:rPr lang="en-IN" sz="2400" dirty="0" smtClean="0"/>
            </a:br>
            <a:r>
              <a:rPr lang="en-IN" sz="2400" dirty="0" smtClean="0"/>
              <a:t/>
            </a:r>
            <a:br>
              <a:rPr lang="en-IN" sz="2400" dirty="0" smtClean="0"/>
            </a:br>
            <a:r>
              <a:rPr lang="en-IN" sz="2400" dirty="0" smtClean="0"/>
              <a:t/>
            </a:r>
            <a:br>
              <a:rPr lang="en-IN" sz="2400" dirty="0" smtClean="0"/>
            </a:br>
            <a:r>
              <a:rPr lang="en-IN" sz="2400" dirty="0" smtClean="0"/>
              <a:t/>
            </a:r>
            <a:br>
              <a:rPr lang="en-IN" sz="2400" dirty="0" smtClean="0"/>
            </a:br>
            <a:endParaRPr lang="en-IN" sz="2400" dirty="0" smtClean="0"/>
          </a:p>
        </p:txBody>
      </p:sp>
      <p:pic>
        <p:nvPicPr>
          <p:cNvPr id="4" name="Picture 3"/>
          <p:cNvPicPr>
            <a:picLocks noChangeAspect="1"/>
          </p:cNvPicPr>
          <p:nvPr/>
        </p:nvPicPr>
        <p:blipFill>
          <a:blip r:embed="rId3"/>
          <a:stretch>
            <a:fillRect/>
          </a:stretch>
        </p:blipFill>
        <p:spPr>
          <a:xfrm>
            <a:off x="2881312" y="2266950"/>
            <a:ext cx="5672138" cy="3952898"/>
          </a:xfrm>
          <a:prstGeom prst="rect">
            <a:avLst/>
          </a:prstGeom>
        </p:spPr>
      </p:pic>
    </p:spTree>
    <p:extLst>
      <p:ext uri="{BB962C8B-B14F-4D97-AF65-F5344CB8AC3E}">
        <p14:creationId xmlns:p14="http://schemas.microsoft.com/office/powerpoint/2010/main" val="3992676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933450"/>
            <a:ext cx="11506200" cy="4933950"/>
          </a:xfrm>
        </p:spPr>
        <p:txBody>
          <a:bodyPr/>
          <a:lstStyle/>
          <a:p>
            <a:r>
              <a:rPr lang="en-IN" sz="2200" dirty="0"/>
              <a:t>Load balancing provided by SPORE </a:t>
            </a:r>
            <a:r>
              <a:rPr lang="en-IN" sz="2200" dirty="0" smtClean="0"/>
              <a:t>is </a:t>
            </a:r>
            <a:r>
              <a:rPr lang="en-IN" sz="2200" dirty="0"/>
              <a:t>artificial.   </a:t>
            </a:r>
          </a:p>
          <a:p>
            <a:r>
              <a:rPr lang="en-IN" sz="2200" dirty="0"/>
              <a:t>Some caching system support replay </a:t>
            </a:r>
            <a:r>
              <a:rPr lang="en-IN" sz="2200" dirty="0" smtClean="0"/>
              <a:t>of hot objects from persistent log </a:t>
            </a:r>
            <a:r>
              <a:rPr lang="en-IN" sz="2200" dirty="0"/>
              <a:t>after the cache server </a:t>
            </a:r>
            <a:r>
              <a:rPr lang="en-IN" sz="2200" dirty="0" smtClean="0"/>
              <a:t>crashes </a:t>
            </a:r>
            <a:r>
              <a:rPr lang="en-IN" sz="2200" dirty="0"/>
              <a:t>and comes up. But in the </a:t>
            </a:r>
            <a:r>
              <a:rPr lang="en-IN" sz="2200" dirty="0" smtClean="0"/>
              <a:t>case of </a:t>
            </a:r>
            <a:r>
              <a:rPr lang="en-IN" sz="2200" dirty="0"/>
              <a:t>SPORE since SSM is lost it </a:t>
            </a:r>
            <a:r>
              <a:rPr lang="en-IN" sz="2200" dirty="0" smtClean="0"/>
              <a:t>has to start </a:t>
            </a:r>
            <a:r>
              <a:rPr lang="en-IN" sz="2200" dirty="0"/>
              <a:t>from scratch .</a:t>
            </a:r>
          </a:p>
          <a:p>
            <a:r>
              <a:rPr lang="en-IN" sz="2200" dirty="0" smtClean="0"/>
              <a:t>Domino Effect ? RIKR might be sending the replicated keys to other hotspot servers.</a:t>
            </a:r>
          </a:p>
          <a:p>
            <a:r>
              <a:rPr lang="en-IN" sz="2200" dirty="0" smtClean="0"/>
              <a:t>Could they have reused replication also to provide fault tolerance ?      </a:t>
            </a:r>
          </a:p>
          <a:p>
            <a:endParaRPr lang="en-IN" sz="2200" dirty="0"/>
          </a:p>
          <a:p>
            <a:r>
              <a:rPr lang="en-IN" sz="2200" dirty="0" smtClean="0"/>
              <a:t>PROS: </a:t>
            </a:r>
          </a:p>
          <a:p>
            <a:r>
              <a:rPr lang="en-IN" sz="2200" dirty="0" smtClean="0"/>
              <a:t>Scaling out in a distributed memory caching system is known to cause </a:t>
            </a:r>
            <a:r>
              <a:rPr lang="en-IN" sz="2200" dirty="0" err="1" smtClean="0"/>
              <a:t>incast</a:t>
            </a:r>
            <a:r>
              <a:rPr lang="en-IN" sz="2200" dirty="0" smtClean="0"/>
              <a:t> congestion and needs an atomic global reconfiguration. This paper shows that replication is a good way to mitigate load imbalance compared to scaling out.           </a:t>
            </a:r>
          </a:p>
          <a:p>
            <a:r>
              <a:rPr lang="en-IN" sz="2200" dirty="0"/>
              <a:t> Effectively handles retirement. Server does not directly send retire messages to notice retirement.</a:t>
            </a:r>
          </a:p>
          <a:p>
            <a:endParaRPr lang="en-IN" sz="2200" dirty="0"/>
          </a:p>
        </p:txBody>
      </p:sp>
      <p:sp>
        <p:nvSpPr>
          <p:cNvPr id="4" name="Title 1"/>
          <p:cNvSpPr txBox="1">
            <a:spLocks/>
          </p:cNvSpPr>
          <p:nvPr/>
        </p:nvSpPr>
        <p:spPr bwMode="auto">
          <a:xfrm>
            <a:off x="0" y="0"/>
            <a:ext cx="106489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l"/>
            <a:r>
              <a:rPr lang="en-IN" sz="2800" b="1" smtClean="0">
                <a:solidFill>
                  <a:srgbClr val="002060"/>
                </a:solidFill>
              </a:rPr>
              <a:t>Discussion</a:t>
            </a:r>
            <a:endParaRPr lang="en-IN" sz="2800" b="1" dirty="0">
              <a:solidFill>
                <a:srgbClr val="002060"/>
              </a:solidFill>
            </a:endParaRPr>
          </a:p>
        </p:txBody>
      </p:sp>
    </p:spTree>
    <p:extLst>
      <p:ext uri="{BB962C8B-B14F-4D97-AF65-F5344CB8AC3E}">
        <p14:creationId xmlns:p14="http://schemas.microsoft.com/office/powerpoint/2010/main" val="2901184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801" y="1062039"/>
            <a:ext cx="10515600" cy="2852737"/>
          </a:xfrm>
        </p:spPr>
        <p:txBody>
          <a:bodyPr/>
          <a:lstStyle/>
          <a:p>
            <a:r>
              <a:rPr lang="en-IN" dirty="0" smtClean="0"/>
              <a:t>Thank you ! </a:t>
            </a:r>
            <a:endParaRPr lang="en-IN" dirty="0"/>
          </a:p>
        </p:txBody>
      </p:sp>
    </p:spTree>
    <p:extLst>
      <p:ext uri="{BB962C8B-B14F-4D97-AF65-F5344CB8AC3E}">
        <p14:creationId xmlns:p14="http://schemas.microsoft.com/office/powerpoint/2010/main" val="2308958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smtClean="0">
                <a:solidFill>
                  <a:srgbClr val="002060"/>
                </a:solidFill>
              </a:rPr>
              <a:t>Motivation</a:t>
            </a:r>
            <a:endParaRPr lang="en-IN" sz="3600" dirty="0"/>
          </a:p>
        </p:txBody>
      </p:sp>
      <p:sp>
        <p:nvSpPr>
          <p:cNvPr id="3" name="Content Placeholder 2"/>
          <p:cNvSpPr>
            <a:spLocks noGrp="1"/>
          </p:cNvSpPr>
          <p:nvPr>
            <p:ph idx="1"/>
          </p:nvPr>
        </p:nvSpPr>
        <p:spPr/>
        <p:txBody>
          <a:bodyPr/>
          <a:lstStyle/>
          <a:p>
            <a:r>
              <a:rPr lang="en-IN" dirty="0" smtClean="0"/>
              <a:t>Load imbalance in the memory caching tier can cause severe performance degradation</a:t>
            </a:r>
          </a:p>
          <a:p>
            <a:r>
              <a:rPr lang="en-IN" dirty="0" smtClean="0"/>
              <a:t>“Skewed key popularity” can cause significant degradation in the tail latency </a:t>
            </a:r>
          </a:p>
          <a:p>
            <a:r>
              <a:rPr lang="en-IN" dirty="0" smtClean="0"/>
              <a:t>The paper presents a </a:t>
            </a:r>
            <a:r>
              <a:rPr lang="en-IN" dirty="0" err="1" smtClean="0"/>
              <a:t>memcached</a:t>
            </a:r>
            <a:r>
              <a:rPr lang="en-IN" dirty="0" smtClean="0"/>
              <a:t> variant called </a:t>
            </a:r>
            <a:r>
              <a:rPr lang="en-IN" b="1" dirty="0" smtClean="0"/>
              <a:t>“SPORE”</a:t>
            </a:r>
            <a:r>
              <a:rPr lang="en-IN" dirty="0"/>
              <a:t> </a:t>
            </a:r>
            <a:r>
              <a:rPr lang="en-IN" dirty="0" smtClean="0"/>
              <a:t>which uses self-adapting, popularity-based replication to mitigate load imbalance</a:t>
            </a:r>
            <a:endParaRPr lang="en-IN" b="1" dirty="0"/>
          </a:p>
        </p:txBody>
      </p:sp>
    </p:spTree>
    <p:extLst>
      <p:ext uri="{BB962C8B-B14F-4D97-AF65-F5344CB8AC3E}">
        <p14:creationId xmlns:p14="http://schemas.microsoft.com/office/powerpoint/2010/main" val="1598674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BACKUP SLIDES</a:t>
            </a:r>
            <a:endParaRPr lang="en-IN" dirty="0"/>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55127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6957"/>
            <a:ext cx="10363200" cy="1143000"/>
          </a:xfrm>
        </p:spPr>
        <p:txBody>
          <a:bodyPr/>
          <a:lstStyle/>
          <a:p>
            <a:pPr algn="l"/>
            <a:r>
              <a:rPr lang="en-IN" sz="3600" b="1" dirty="0" smtClean="0">
                <a:solidFill>
                  <a:srgbClr val="002060"/>
                </a:solidFill>
              </a:rPr>
              <a:t>Why do I need </a:t>
            </a:r>
            <a:r>
              <a:rPr lang="en-IN" sz="3600" b="1" dirty="0" err="1" smtClean="0">
                <a:solidFill>
                  <a:srgbClr val="002060"/>
                </a:solidFill>
              </a:rPr>
              <a:t>memcached</a:t>
            </a:r>
            <a:r>
              <a:rPr lang="en-IN" sz="3600" b="1" dirty="0" smtClean="0">
                <a:solidFill>
                  <a:srgbClr val="002060"/>
                </a:solidFill>
              </a:rPr>
              <a:t> ?</a:t>
            </a:r>
            <a:endParaRPr lang="en-IN" sz="3600" b="1" dirty="0">
              <a:solidFill>
                <a:srgbClr val="002060"/>
              </a:solidFill>
            </a:endParaRPr>
          </a:p>
        </p:txBody>
      </p:sp>
      <p:graphicFrame>
        <p:nvGraphicFramePr>
          <p:cNvPr id="4" name="Content Placeholder 3"/>
          <p:cNvGraphicFramePr>
            <a:graphicFrameLocks noGrp="1"/>
          </p:cNvGraphicFramePr>
          <p:nvPr>
            <p:ph idx="1"/>
            <p:extLst/>
          </p:nvPr>
        </p:nvGraphicFramePr>
        <p:xfrm>
          <a:off x="1490870" y="2179983"/>
          <a:ext cx="10363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801100" y="4033157"/>
            <a:ext cx="2710543" cy="584775"/>
          </a:xfrm>
          <a:prstGeom prst="rect">
            <a:avLst/>
          </a:prstGeom>
          <a:noFill/>
        </p:spPr>
        <p:txBody>
          <a:bodyPr wrap="square" rtlCol="0">
            <a:spAutoFit/>
          </a:bodyPr>
          <a:lstStyle/>
          <a:p>
            <a:r>
              <a:rPr lang="en-IN" sz="3200" b="1" dirty="0" smtClean="0"/>
              <a:t>Problems ??</a:t>
            </a:r>
            <a:endParaRPr lang="en-IN" sz="3200" b="1" dirty="0"/>
          </a:p>
        </p:txBody>
      </p:sp>
    </p:spTree>
    <p:extLst>
      <p:ext uri="{BB962C8B-B14F-4D97-AF65-F5344CB8AC3E}">
        <p14:creationId xmlns:p14="http://schemas.microsoft.com/office/powerpoint/2010/main" val="1303185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mph" presetSubtype="0" fill="hold" grpId="0" nodeType="clickEffect">
                                  <p:stCondLst>
                                    <p:cond delay="0"/>
                                  </p:stCondLst>
                                  <p:childTnLst>
                                    <p:animClr clrSpc="hsl" dir="cw">
                                      <p:cBhvr override="childStyle">
                                        <p:cTn id="10" dur="600" fill="hold"/>
                                        <p:tgtEl>
                                          <p:spTgt spid="4">
                                            <p:graphicEl>
                                              <a:dgm id="{41FC3AB7-65E8-4495-8A87-1EC53EEC4E99}"/>
                                            </p:graphicEl>
                                          </p:spTgt>
                                        </p:tgtEl>
                                        <p:attrNameLst>
                                          <p:attrName>style.color</p:attrName>
                                        </p:attrNameLst>
                                      </p:cBhvr>
                                      <p:by>
                                        <p:hsl h="0" s="-12549" l="-25098"/>
                                      </p:by>
                                    </p:animClr>
                                    <p:animClr clrSpc="hsl" dir="cw">
                                      <p:cBhvr>
                                        <p:cTn id="11" dur="600" fill="hold"/>
                                        <p:tgtEl>
                                          <p:spTgt spid="4">
                                            <p:graphicEl>
                                              <a:dgm id="{41FC3AB7-65E8-4495-8A87-1EC53EEC4E99}"/>
                                            </p:graphicEl>
                                          </p:spTgt>
                                        </p:tgtEl>
                                        <p:attrNameLst>
                                          <p:attrName>fillcolor</p:attrName>
                                        </p:attrNameLst>
                                      </p:cBhvr>
                                      <p:by>
                                        <p:hsl h="0" s="-12549" l="-25098"/>
                                      </p:by>
                                    </p:animClr>
                                    <p:animClr clrSpc="hsl" dir="cw">
                                      <p:cBhvr>
                                        <p:cTn id="12" dur="600" fill="hold"/>
                                        <p:tgtEl>
                                          <p:spTgt spid="4">
                                            <p:graphicEl>
                                              <a:dgm id="{41FC3AB7-65E8-4495-8A87-1EC53EEC4E99}"/>
                                            </p:graphicEl>
                                          </p:spTgt>
                                        </p:tgtEl>
                                        <p:attrNameLst>
                                          <p:attrName>stroke.color</p:attrName>
                                        </p:attrNameLst>
                                      </p:cBhvr>
                                      <p:by>
                                        <p:hsl h="0" s="-12549" l="-25098"/>
                                      </p:by>
                                    </p:animClr>
                                    <p:set>
                                      <p:cBhvr>
                                        <p:cTn id="13" dur="600" fill="hold"/>
                                        <p:tgtEl>
                                          <p:spTgt spid="4">
                                            <p:graphicEl>
                                              <a:dgm id="{41FC3AB7-65E8-4495-8A87-1EC53EEC4E99}"/>
                                            </p:graphic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4" presetClass="emph" presetSubtype="0" fill="hold" grpId="0" nodeType="clickEffect">
                                  <p:stCondLst>
                                    <p:cond delay="0"/>
                                  </p:stCondLst>
                                  <p:childTnLst>
                                    <p:animClr clrSpc="hsl" dir="cw">
                                      <p:cBhvr override="childStyle">
                                        <p:cTn id="17" dur="500" fill="hold"/>
                                        <p:tgtEl>
                                          <p:spTgt spid="4">
                                            <p:graphicEl>
                                              <a:dgm id="{FAD7DDDA-525F-4925-B048-59DFAC1FA3B3}"/>
                                            </p:graphicEl>
                                          </p:spTgt>
                                        </p:tgtEl>
                                        <p:attrNameLst>
                                          <p:attrName>style.color</p:attrName>
                                        </p:attrNameLst>
                                      </p:cBhvr>
                                      <p:by>
                                        <p:hsl h="0" s="-12549" l="-25098"/>
                                      </p:by>
                                    </p:animClr>
                                    <p:animClr clrSpc="hsl" dir="cw">
                                      <p:cBhvr>
                                        <p:cTn id="18" dur="500" fill="hold"/>
                                        <p:tgtEl>
                                          <p:spTgt spid="4">
                                            <p:graphicEl>
                                              <a:dgm id="{FAD7DDDA-525F-4925-B048-59DFAC1FA3B3}"/>
                                            </p:graphicEl>
                                          </p:spTgt>
                                        </p:tgtEl>
                                        <p:attrNameLst>
                                          <p:attrName>fillcolor</p:attrName>
                                        </p:attrNameLst>
                                      </p:cBhvr>
                                      <p:by>
                                        <p:hsl h="0" s="-12549" l="-25098"/>
                                      </p:by>
                                    </p:animClr>
                                    <p:animClr clrSpc="hsl" dir="cw">
                                      <p:cBhvr>
                                        <p:cTn id="19" dur="500" fill="hold"/>
                                        <p:tgtEl>
                                          <p:spTgt spid="4">
                                            <p:graphicEl>
                                              <a:dgm id="{FAD7DDDA-525F-4925-B048-59DFAC1FA3B3}"/>
                                            </p:graphicEl>
                                          </p:spTgt>
                                        </p:tgtEl>
                                        <p:attrNameLst>
                                          <p:attrName>stroke.color</p:attrName>
                                        </p:attrNameLst>
                                      </p:cBhvr>
                                      <p:by>
                                        <p:hsl h="0" s="-12549" l="-25098"/>
                                      </p:by>
                                    </p:animClr>
                                    <p:set>
                                      <p:cBhvr>
                                        <p:cTn id="20" dur="500" fill="hold"/>
                                        <p:tgtEl>
                                          <p:spTgt spid="4">
                                            <p:graphicEl>
                                              <a:dgm id="{FAD7DDDA-525F-4925-B048-59DFAC1FA3B3}"/>
                                            </p:graphic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grpId="0" nodeType="clickEffect">
                                  <p:stCondLst>
                                    <p:cond delay="0"/>
                                  </p:stCondLst>
                                  <p:childTnLst>
                                    <p:animClr clrSpc="hsl" dir="cw">
                                      <p:cBhvr override="childStyle">
                                        <p:cTn id="24" dur="500" fill="hold"/>
                                        <p:tgtEl>
                                          <p:spTgt spid="4">
                                            <p:graphicEl>
                                              <a:dgm id="{5FE5F942-5571-41DE-B105-44BA513B4A43}"/>
                                            </p:graphicEl>
                                          </p:spTgt>
                                        </p:tgtEl>
                                        <p:attrNameLst>
                                          <p:attrName>style.color</p:attrName>
                                        </p:attrNameLst>
                                      </p:cBhvr>
                                      <p:by>
                                        <p:hsl h="0" s="-12549" l="-25098"/>
                                      </p:by>
                                    </p:animClr>
                                    <p:animClr clrSpc="hsl" dir="cw">
                                      <p:cBhvr>
                                        <p:cTn id="25" dur="500" fill="hold"/>
                                        <p:tgtEl>
                                          <p:spTgt spid="4">
                                            <p:graphicEl>
                                              <a:dgm id="{5FE5F942-5571-41DE-B105-44BA513B4A43}"/>
                                            </p:graphicEl>
                                          </p:spTgt>
                                        </p:tgtEl>
                                        <p:attrNameLst>
                                          <p:attrName>fillcolor</p:attrName>
                                        </p:attrNameLst>
                                      </p:cBhvr>
                                      <p:by>
                                        <p:hsl h="0" s="-12549" l="-25098"/>
                                      </p:by>
                                    </p:animClr>
                                    <p:animClr clrSpc="hsl" dir="cw">
                                      <p:cBhvr>
                                        <p:cTn id="26" dur="500" fill="hold"/>
                                        <p:tgtEl>
                                          <p:spTgt spid="4">
                                            <p:graphicEl>
                                              <a:dgm id="{5FE5F942-5571-41DE-B105-44BA513B4A43}"/>
                                            </p:graphicEl>
                                          </p:spTgt>
                                        </p:tgtEl>
                                        <p:attrNameLst>
                                          <p:attrName>stroke.color</p:attrName>
                                        </p:attrNameLst>
                                      </p:cBhvr>
                                      <p:by>
                                        <p:hsl h="0" s="-12549" l="-25098"/>
                                      </p:by>
                                    </p:animClr>
                                    <p:set>
                                      <p:cBhvr>
                                        <p:cTn id="27" dur="500" fill="hold"/>
                                        <p:tgtEl>
                                          <p:spTgt spid="4">
                                            <p:graphicEl>
                                              <a:dgm id="{5FE5F942-5571-41DE-B105-44BA513B4A43}"/>
                                            </p:graphic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4" presetClass="emph" presetSubtype="0" fill="hold" grpId="1" nodeType="clickEffect">
                                  <p:stCondLst>
                                    <p:cond delay="0"/>
                                  </p:stCondLst>
                                  <p:childTnLst>
                                    <p:animClr clrSpc="hsl" dir="cw">
                                      <p:cBhvr override="childStyle">
                                        <p:cTn id="31" dur="500" fill="hold"/>
                                        <p:tgtEl>
                                          <p:spTgt spid="4">
                                            <p:graphicEl>
                                              <a:dgm id="{75316468-A57D-4CA2-8248-8B8F045BF14F}"/>
                                            </p:graphicEl>
                                          </p:spTgt>
                                        </p:tgtEl>
                                        <p:attrNameLst>
                                          <p:attrName>style.color</p:attrName>
                                        </p:attrNameLst>
                                      </p:cBhvr>
                                      <p:by>
                                        <p:hsl h="0" s="-12549" l="-25098"/>
                                      </p:by>
                                    </p:animClr>
                                    <p:animClr clrSpc="hsl" dir="cw">
                                      <p:cBhvr>
                                        <p:cTn id="32" dur="500" fill="hold"/>
                                        <p:tgtEl>
                                          <p:spTgt spid="4">
                                            <p:graphicEl>
                                              <a:dgm id="{75316468-A57D-4CA2-8248-8B8F045BF14F}"/>
                                            </p:graphicEl>
                                          </p:spTgt>
                                        </p:tgtEl>
                                        <p:attrNameLst>
                                          <p:attrName>fillcolor</p:attrName>
                                        </p:attrNameLst>
                                      </p:cBhvr>
                                      <p:by>
                                        <p:hsl h="0" s="-12549" l="-25098"/>
                                      </p:by>
                                    </p:animClr>
                                    <p:animClr clrSpc="hsl" dir="cw">
                                      <p:cBhvr>
                                        <p:cTn id="33" dur="500" fill="hold"/>
                                        <p:tgtEl>
                                          <p:spTgt spid="4">
                                            <p:graphicEl>
                                              <a:dgm id="{75316468-A57D-4CA2-8248-8B8F045BF14F}"/>
                                            </p:graphicEl>
                                          </p:spTgt>
                                        </p:tgtEl>
                                        <p:attrNameLst>
                                          <p:attrName>stroke.color</p:attrName>
                                        </p:attrNameLst>
                                      </p:cBhvr>
                                      <p:by>
                                        <p:hsl h="0" s="-12549" l="-25098"/>
                                      </p:by>
                                    </p:animClr>
                                    <p:set>
                                      <p:cBhvr>
                                        <p:cTn id="34" dur="500" fill="hold"/>
                                        <p:tgtEl>
                                          <p:spTgt spid="4">
                                            <p:graphicEl>
                                              <a:dgm id="{75316468-A57D-4CA2-8248-8B8F045BF14F}"/>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Graphic spid="4" grpId="1">
        <p:bldSub>
          <a:bldDgm/>
        </p:bldSub>
      </p:bldGraphic>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29" y="0"/>
            <a:ext cx="10363200" cy="1143000"/>
          </a:xfrm>
        </p:spPr>
        <p:txBody>
          <a:bodyPr/>
          <a:lstStyle/>
          <a:p>
            <a:pPr algn="l"/>
            <a:r>
              <a:rPr lang="en-IN" sz="3600" b="1" dirty="0" smtClean="0">
                <a:solidFill>
                  <a:srgbClr val="002060"/>
                </a:solidFill>
              </a:rPr>
              <a:t>“Cache” me if you can</a:t>
            </a:r>
            <a:endParaRPr lang="en-IN" sz="3600" b="1" dirty="0">
              <a:solidFill>
                <a:srgbClr val="002060"/>
              </a:solidFill>
            </a:endParaRPr>
          </a:p>
        </p:txBody>
      </p:sp>
      <p:graphicFrame>
        <p:nvGraphicFramePr>
          <p:cNvPr id="5" name="Content Placeholder 4"/>
          <p:cNvGraphicFramePr>
            <a:graphicFrameLocks noGrp="1"/>
          </p:cNvGraphicFramePr>
          <p:nvPr>
            <p:ph idx="1"/>
            <p:extLst/>
          </p:nvPr>
        </p:nvGraphicFramePr>
        <p:xfrm>
          <a:off x="244929" y="881743"/>
          <a:ext cx="11642271" cy="5290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Object 5"/>
          <p:cNvGraphicFramePr>
            <a:graphicFrameLocks noChangeAspect="1"/>
          </p:cNvGraphicFramePr>
          <p:nvPr>
            <p:extLst/>
          </p:nvPr>
        </p:nvGraphicFramePr>
        <p:xfrm>
          <a:off x="9222032" y="123825"/>
          <a:ext cx="2781509" cy="2031546"/>
        </p:xfrm>
        <a:graphic>
          <a:graphicData uri="http://schemas.openxmlformats.org/presentationml/2006/ole">
            <mc:AlternateContent xmlns:mc="http://schemas.openxmlformats.org/markup-compatibility/2006">
              <mc:Choice xmlns:v="urn:schemas-microsoft-com:vml" Requires="v">
                <p:oleObj spid="_x0000_s8212" name="Bitmap Image" r:id="rId9" imgW="2790720" imgH="2038320" progId="Paint.Picture">
                  <p:embed/>
                </p:oleObj>
              </mc:Choice>
              <mc:Fallback>
                <p:oleObj name="Bitmap Image" r:id="rId9" imgW="2790720" imgH="2038320" progId="Paint.Picture">
                  <p:embed/>
                  <p:pic>
                    <p:nvPicPr>
                      <p:cNvPr id="0" name=""/>
                      <p:cNvPicPr/>
                      <p:nvPr/>
                    </p:nvPicPr>
                    <p:blipFill>
                      <a:blip r:embed="rId10"/>
                      <a:stretch>
                        <a:fillRect/>
                      </a:stretch>
                    </p:blipFill>
                    <p:spPr>
                      <a:xfrm>
                        <a:off x="9222032" y="123825"/>
                        <a:ext cx="2781509" cy="2031546"/>
                      </a:xfrm>
                      <a:prstGeom prst="rect">
                        <a:avLst/>
                      </a:prstGeom>
                    </p:spPr>
                  </p:pic>
                </p:oleObj>
              </mc:Fallback>
            </mc:AlternateContent>
          </a:graphicData>
        </a:graphic>
      </p:graphicFrame>
      <p:sp>
        <p:nvSpPr>
          <p:cNvPr id="7" name="TextBox 6"/>
          <p:cNvSpPr txBox="1"/>
          <p:nvPr/>
        </p:nvSpPr>
        <p:spPr>
          <a:xfrm>
            <a:off x="7102928" y="6253843"/>
            <a:ext cx="5089071" cy="369332"/>
          </a:xfrm>
          <a:prstGeom prst="rect">
            <a:avLst/>
          </a:prstGeom>
          <a:noFill/>
        </p:spPr>
        <p:txBody>
          <a:bodyPr wrap="square" rtlCol="0">
            <a:spAutoFit/>
          </a:bodyPr>
          <a:lstStyle/>
          <a:p>
            <a:r>
              <a:rPr lang="en-IN" b="1" dirty="0" smtClean="0"/>
              <a:t>*</a:t>
            </a:r>
            <a:r>
              <a:rPr lang="en-IN" dirty="0" smtClean="0"/>
              <a:t>Disclaimer: All images from World Wide Web</a:t>
            </a:r>
            <a:endParaRPr lang="en-IN" dirty="0"/>
          </a:p>
        </p:txBody>
      </p:sp>
    </p:spTree>
    <p:extLst>
      <p:ext uri="{BB962C8B-B14F-4D97-AF65-F5344CB8AC3E}">
        <p14:creationId xmlns:p14="http://schemas.microsoft.com/office/powerpoint/2010/main" val="11016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graphicEl>
                                              <a:dgm id="{95B35776-5BC3-4E52-B55C-56D55EF0AD0A}"/>
                                            </p:graphicEl>
                                          </p:spTgt>
                                        </p:tgtEl>
                                        <p:attrNameLst>
                                          <p:attrName>style.color</p:attrName>
                                        </p:attrNameLst>
                                      </p:cBhvr>
                                      <p:by>
                                        <p:hsl h="0" s="-12549" l="-25098"/>
                                      </p:by>
                                    </p:animClr>
                                    <p:animClr clrSpc="hsl" dir="cw">
                                      <p:cBhvr>
                                        <p:cTn id="7" dur="500" fill="hold"/>
                                        <p:tgtEl>
                                          <p:spTgt spid="5">
                                            <p:graphicEl>
                                              <a:dgm id="{95B35776-5BC3-4E52-B55C-56D55EF0AD0A}"/>
                                            </p:graphicEl>
                                          </p:spTgt>
                                        </p:tgtEl>
                                        <p:attrNameLst>
                                          <p:attrName>fillcolor</p:attrName>
                                        </p:attrNameLst>
                                      </p:cBhvr>
                                      <p:by>
                                        <p:hsl h="0" s="-12549" l="-25098"/>
                                      </p:by>
                                    </p:animClr>
                                    <p:animClr clrSpc="hsl" dir="cw">
                                      <p:cBhvr>
                                        <p:cTn id="8" dur="500" fill="hold"/>
                                        <p:tgtEl>
                                          <p:spTgt spid="5">
                                            <p:graphicEl>
                                              <a:dgm id="{95B35776-5BC3-4E52-B55C-56D55EF0AD0A}"/>
                                            </p:graphicEl>
                                          </p:spTgt>
                                        </p:tgtEl>
                                        <p:attrNameLst>
                                          <p:attrName>stroke.color</p:attrName>
                                        </p:attrNameLst>
                                      </p:cBhvr>
                                      <p:by>
                                        <p:hsl h="0" s="-12549" l="-25098"/>
                                      </p:by>
                                    </p:animClr>
                                    <p:set>
                                      <p:cBhvr>
                                        <p:cTn id="9" dur="500" fill="hold"/>
                                        <p:tgtEl>
                                          <p:spTgt spid="5">
                                            <p:graphicEl>
                                              <a:dgm id="{95B35776-5BC3-4E52-B55C-56D55EF0AD0A}"/>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5">
                                            <p:graphicEl>
                                              <a:dgm id="{F91BFF7D-03FA-4390-8BF2-018E034A57F4}"/>
                                            </p:graphicEl>
                                          </p:spTgt>
                                        </p:tgtEl>
                                        <p:attrNameLst>
                                          <p:attrName>style.color</p:attrName>
                                        </p:attrNameLst>
                                      </p:cBhvr>
                                      <p:by>
                                        <p:hsl h="0" s="-12549" l="-25098"/>
                                      </p:by>
                                    </p:animClr>
                                    <p:animClr clrSpc="hsl" dir="cw">
                                      <p:cBhvr>
                                        <p:cTn id="14" dur="500" fill="hold"/>
                                        <p:tgtEl>
                                          <p:spTgt spid="5">
                                            <p:graphicEl>
                                              <a:dgm id="{F91BFF7D-03FA-4390-8BF2-018E034A57F4}"/>
                                            </p:graphicEl>
                                          </p:spTgt>
                                        </p:tgtEl>
                                        <p:attrNameLst>
                                          <p:attrName>fillcolor</p:attrName>
                                        </p:attrNameLst>
                                      </p:cBhvr>
                                      <p:by>
                                        <p:hsl h="0" s="-12549" l="-25098"/>
                                      </p:by>
                                    </p:animClr>
                                    <p:animClr clrSpc="hsl" dir="cw">
                                      <p:cBhvr>
                                        <p:cTn id="15" dur="500" fill="hold"/>
                                        <p:tgtEl>
                                          <p:spTgt spid="5">
                                            <p:graphicEl>
                                              <a:dgm id="{F91BFF7D-03FA-4390-8BF2-018E034A57F4}"/>
                                            </p:graphicEl>
                                          </p:spTgt>
                                        </p:tgtEl>
                                        <p:attrNameLst>
                                          <p:attrName>stroke.color</p:attrName>
                                        </p:attrNameLst>
                                      </p:cBhvr>
                                      <p:by>
                                        <p:hsl h="0" s="-12549" l="-25098"/>
                                      </p:by>
                                    </p:animClr>
                                    <p:set>
                                      <p:cBhvr>
                                        <p:cTn id="16" dur="500" fill="hold"/>
                                        <p:tgtEl>
                                          <p:spTgt spid="5">
                                            <p:graphicEl>
                                              <a:dgm id="{F91BFF7D-03FA-4390-8BF2-018E034A57F4}"/>
                                            </p:graphic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5">
                                            <p:graphicEl>
                                              <a:dgm id="{E0632711-407A-4B04-A5A0-EEF465EA7135}"/>
                                            </p:graphicEl>
                                          </p:spTgt>
                                        </p:tgtEl>
                                        <p:attrNameLst>
                                          <p:attrName>style.color</p:attrName>
                                        </p:attrNameLst>
                                      </p:cBhvr>
                                      <p:by>
                                        <p:hsl h="0" s="-12549" l="-25098"/>
                                      </p:by>
                                    </p:animClr>
                                    <p:animClr clrSpc="hsl" dir="cw">
                                      <p:cBhvr>
                                        <p:cTn id="21" dur="500" fill="hold"/>
                                        <p:tgtEl>
                                          <p:spTgt spid="5">
                                            <p:graphicEl>
                                              <a:dgm id="{E0632711-407A-4B04-A5A0-EEF465EA7135}"/>
                                            </p:graphicEl>
                                          </p:spTgt>
                                        </p:tgtEl>
                                        <p:attrNameLst>
                                          <p:attrName>fillcolor</p:attrName>
                                        </p:attrNameLst>
                                      </p:cBhvr>
                                      <p:by>
                                        <p:hsl h="0" s="-12549" l="-25098"/>
                                      </p:by>
                                    </p:animClr>
                                    <p:animClr clrSpc="hsl" dir="cw">
                                      <p:cBhvr>
                                        <p:cTn id="22" dur="500" fill="hold"/>
                                        <p:tgtEl>
                                          <p:spTgt spid="5">
                                            <p:graphicEl>
                                              <a:dgm id="{E0632711-407A-4B04-A5A0-EEF465EA7135}"/>
                                            </p:graphicEl>
                                          </p:spTgt>
                                        </p:tgtEl>
                                        <p:attrNameLst>
                                          <p:attrName>stroke.color</p:attrName>
                                        </p:attrNameLst>
                                      </p:cBhvr>
                                      <p:by>
                                        <p:hsl h="0" s="-12549" l="-25098"/>
                                      </p:by>
                                    </p:animClr>
                                    <p:set>
                                      <p:cBhvr>
                                        <p:cTn id="23" dur="500" fill="hold"/>
                                        <p:tgtEl>
                                          <p:spTgt spid="5">
                                            <p:graphicEl>
                                              <a:dgm id="{E0632711-407A-4B04-A5A0-EEF465EA7135}"/>
                                            </p:graphic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30" presetClass="emph" presetSubtype="0" fill="hold" grpId="1" nodeType="clickEffect">
                                  <p:stCondLst>
                                    <p:cond delay="0"/>
                                  </p:stCondLst>
                                  <p:childTnLst>
                                    <p:animClr clrSpc="hsl" dir="cw">
                                      <p:cBhvr override="childStyle">
                                        <p:cTn id="27" dur="500" fill="hold"/>
                                        <p:tgtEl>
                                          <p:spTgt spid="5">
                                            <p:graphicEl>
                                              <a:dgm id="{95B35776-5BC3-4E52-B55C-56D55EF0AD0A}"/>
                                            </p:graphicEl>
                                          </p:spTgt>
                                        </p:tgtEl>
                                        <p:attrNameLst>
                                          <p:attrName>style.color</p:attrName>
                                        </p:attrNameLst>
                                      </p:cBhvr>
                                      <p:by>
                                        <p:hsl h="0" s="12549" l="25098"/>
                                      </p:by>
                                    </p:animClr>
                                    <p:animClr clrSpc="hsl" dir="cw">
                                      <p:cBhvr>
                                        <p:cTn id="28" dur="500" fill="hold"/>
                                        <p:tgtEl>
                                          <p:spTgt spid="5">
                                            <p:graphicEl>
                                              <a:dgm id="{95B35776-5BC3-4E52-B55C-56D55EF0AD0A}"/>
                                            </p:graphicEl>
                                          </p:spTgt>
                                        </p:tgtEl>
                                        <p:attrNameLst>
                                          <p:attrName>fillcolor</p:attrName>
                                        </p:attrNameLst>
                                      </p:cBhvr>
                                      <p:by>
                                        <p:hsl h="0" s="12549" l="25098"/>
                                      </p:by>
                                    </p:animClr>
                                    <p:animClr clrSpc="hsl" dir="cw">
                                      <p:cBhvr>
                                        <p:cTn id="29" dur="500" fill="hold"/>
                                        <p:tgtEl>
                                          <p:spTgt spid="5">
                                            <p:graphicEl>
                                              <a:dgm id="{95B35776-5BC3-4E52-B55C-56D55EF0AD0A}"/>
                                            </p:graphicEl>
                                          </p:spTgt>
                                        </p:tgtEl>
                                        <p:attrNameLst>
                                          <p:attrName>stroke.color</p:attrName>
                                        </p:attrNameLst>
                                      </p:cBhvr>
                                      <p:by>
                                        <p:hsl h="0" s="12549" l="25098"/>
                                      </p:by>
                                    </p:animClr>
                                    <p:set>
                                      <p:cBhvr>
                                        <p:cTn id="30" dur="500" fill="hold"/>
                                        <p:tgtEl>
                                          <p:spTgt spid="5">
                                            <p:graphicEl>
                                              <a:dgm id="{95B35776-5BC3-4E52-B55C-56D55EF0AD0A}"/>
                                            </p:graphicEl>
                                          </p:spTgt>
                                        </p:tgtEl>
                                        <p:attrNameLst>
                                          <p:attrName>fill.type</p:attrName>
                                        </p:attrNameLst>
                                      </p:cBhvr>
                                      <p:to>
                                        <p:strVal val="solid"/>
                                      </p:to>
                                    </p:set>
                                  </p:childTnLst>
                                </p:cTn>
                              </p:par>
                            </p:childTnLst>
                          </p:cTn>
                        </p:par>
                        <p:par>
                          <p:cTn id="31" fill="hold">
                            <p:stCondLst>
                              <p:cond delay="500"/>
                            </p:stCondLst>
                            <p:childTnLst>
                              <p:par>
                                <p:cTn id="32" presetID="30" presetClass="emph" presetSubtype="0" fill="hold" grpId="1" nodeType="afterEffect">
                                  <p:stCondLst>
                                    <p:cond delay="0"/>
                                  </p:stCondLst>
                                  <p:childTnLst>
                                    <p:animClr clrSpc="hsl" dir="cw">
                                      <p:cBhvr override="childStyle">
                                        <p:cTn id="33" dur="500" fill="hold"/>
                                        <p:tgtEl>
                                          <p:spTgt spid="5">
                                            <p:graphicEl>
                                              <a:dgm id="{F91BFF7D-03FA-4390-8BF2-018E034A57F4}"/>
                                            </p:graphicEl>
                                          </p:spTgt>
                                        </p:tgtEl>
                                        <p:attrNameLst>
                                          <p:attrName>style.color</p:attrName>
                                        </p:attrNameLst>
                                      </p:cBhvr>
                                      <p:by>
                                        <p:hsl h="0" s="12549" l="25098"/>
                                      </p:by>
                                    </p:animClr>
                                    <p:animClr clrSpc="hsl" dir="cw">
                                      <p:cBhvr>
                                        <p:cTn id="34" dur="500" fill="hold"/>
                                        <p:tgtEl>
                                          <p:spTgt spid="5">
                                            <p:graphicEl>
                                              <a:dgm id="{F91BFF7D-03FA-4390-8BF2-018E034A57F4}"/>
                                            </p:graphicEl>
                                          </p:spTgt>
                                        </p:tgtEl>
                                        <p:attrNameLst>
                                          <p:attrName>fillcolor</p:attrName>
                                        </p:attrNameLst>
                                      </p:cBhvr>
                                      <p:by>
                                        <p:hsl h="0" s="12549" l="25098"/>
                                      </p:by>
                                    </p:animClr>
                                    <p:animClr clrSpc="hsl" dir="cw">
                                      <p:cBhvr>
                                        <p:cTn id="35" dur="500" fill="hold"/>
                                        <p:tgtEl>
                                          <p:spTgt spid="5">
                                            <p:graphicEl>
                                              <a:dgm id="{F91BFF7D-03FA-4390-8BF2-018E034A57F4}"/>
                                            </p:graphicEl>
                                          </p:spTgt>
                                        </p:tgtEl>
                                        <p:attrNameLst>
                                          <p:attrName>stroke.color</p:attrName>
                                        </p:attrNameLst>
                                      </p:cBhvr>
                                      <p:by>
                                        <p:hsl h="0" s="12549" l="25098"/>
                                      </p:by>
                                    </p:animClr>
                                    <p:set>
                                      <p:cBhvr>
                                        <p:cTn id="36" dur="500" fill="hold"/>
                                        <p:tgtEl>
                                          <p:spTgt spid="5">
                                            <p:graphicEl>
                                              <a:dgm id="{F91BFF7D-03FA-4390-8BF2-018E034A57F4}"/>
                                            </p:graphic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30" presetClass="emph" presetSubtype="0" fill="hold" grpId="1" nodeType="clickEffect">
                                  <p:stCondLst>
                                    <p:cond delay="0"/>
                                  </p:stCondLst>
                                  <p:childTnLst>
                                    <p:animClr clrSpc="hsl" dir="cw">
                                      <p:cBhvr override="childStyle">
                                        <p:cTn id="40" dur="500" fill="hold"/>
                                        <p:tgtEl>
                                          <p:spTgt spid="5">
                                            <p:graphicEl>
                                              <a:dgm id="{E0632711-407A-4B04-A5A0-EEF465EA7135}"/>
                                            </p:graphicEl>
                                          </p:spTgt>
                                        </p:tgtEl>
                                        <p:attrNameLst>
                                          <p:attrName>style.color</p:attrName>
                                        </p:attrNameLst>
                                      </p:cBhvr>
                                      <p:by>
                                        <p:hsl h="0" s="12549" l="25098"/>
                                      </p:by>
                                    </p:animClr>
                                    <p:animClr clrSpc="hsl" dir="cw">
                                      <p:cBhvr>
                                        <p:cTn id="41" dur="500" fill="hold"/>
                                        <p:tgtEl>
                                          <p:spTgt spid="5">
                                            <p:graphicEl>
                                              <a:dgm id="{E0632711-407A-4B04-A5A0-EEF465EA7135}"/>
                                            </p:graphicEl>
                                          </p:spTgt>
                                        </p:tgtEl>
                                        <p:attrNameLst>
                                          <p:attrName>fillcolor</p:attrName>
                                        </p:attrNameLst>
                                      </p:cBhvr>
                                      <p:by>
                                        <p:hsl h="0" s="12549" l="25098"/>
                                      </p:by>
                                    </p:animClr>
                                    <p:animClr clrSpc="hsl" dir="cw">
                                      <p:cBhvr>
                                        <p:cTn id="42" dur="500" fill="hold"/>
                                        <p:tgtEl>
                                          <p:spTgt spid="5">
                                            <p:graphicEl>
                                              <a:dgm id="{E0632711-407A-4B04-A5A0-EEF465EA7135}"/>
                                            </p:graphicEl>
                                          </p:spTgt>
                                        </p:tgtEl>
                                        <p:attrNameLst>
                                          <p:attrName>stroke.color</p:attrName>
                                        </p:attrNameLst>
                                      </p:cBhvr>
                                      <p:by>
                                        <p:hsl h="0" s="12549" l="25098"/>
                                      </p:by>
                                    </p:animClr>
                                    <p:set>
                                      <p:cBhvr>
                                        <p:cTn id="43" dur="500" fill="hold"/>
                                        <p:tgtEl>
                                          <p:spTgt spid="5">
                                            <p:graphicEl>
                                              <a:dgm id="{E0632711-407A-4B04-A5A0-EEF465EA7135}"/>
                                            </p:graphic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4" presetClass="emph" presetSubtype="0" fill="hold" grpId="2" nodeType="clickEffect">
                                  <p:stCondLst>
                                    <p:cond delay="0"/>
                                  </p:stCondLst>
                                  <p:childTnLst>
                                    <p:animClr clrSpc="hsl" dir="cw">
                                      <p:cBhvr override="childStyle">
                                        <p:cTn id="47" dur="500" fill="hold"/>
                                        <p:tgtEl>
                                          <p:spTgt spid="5">
                                            <p:graphicEl>
                                              <a:dgm id="{95B35776-5BC3-4E52-B55C-56D55EF0AD0A}"/>
                                            </p:graphicEl>
                                          </p:spTgt>
                                        </p:tgtEl>
                                        <p:attrNameLst>
                                          <p:attrName>style.color</p:attrName>
                                        </p:attrNameLst>
                                      </p:cBhvr>
                                      <p:by>
                                        <p:hsl h="0" s="-12549" l="-25098"/>
                                      </p:by>
                                    </p:animClr>
                                    <p:animClr clrSpc="hsl" dir="cw">
                                      <p:cBhvr>
                                        <p:cTn id="48" dur="500" fill="hold"/>
                                        <p:tgtEl>
                                          <p:spTgt spid="5">
                                            <p:graphicEl>
                                              <a:dgm id="{95B35776-5BC3-4E52-B55C-56D55EF0AD0A}"/>
                                            </p:graphicEl>
                                          </p:spTgt>
                                        </p:tgtEl>
                                        <p:attrNameLst>
                                          <p:attrName>fillcolor</p:attrName>
                                        </p:attrNameLst>
                                      </p:cBhvr>
                                      <p:by>
                                        <p:hsl h="0" s="-12549" l="-25098"/>
                                      </p:by>
                                    </p:animClr>
                                    <p:animClr clrSpc="hsl" dir="cw">
                                      <p:cBhvr>
                                        <p:cTn id="49" dur="500" fill="hold"/>
                                        <p:tgtEl>
                                          <p:spTgt spid="5">
                                            <p:graphicEl>
                                              <a:dgm id="{95B35776-5BC3-4E52-B55C-56D55EF0AD0A}"/>
                                            </p:graphicEl>
                                          </p:spTgt>
                                        </p:tgtEl>
                                        <p:attrNameLst>
                                          <p:attrName>stroke.color</p:attrName>
                                        </p:attrNameLst>
                                      </p:cBhvr>
                                      <p:by>
                                        <p:hsl h="0" s="-12549" l="-25098"/>
                                      </p:by>
                                    </p:animClr>
                                    <p:set>
                                      <p:cBhvr>
                                        <p:cTn id="50" dur="500" fill="hold"/>
                                        <p:tgtEl>
                                          <p:spTgt spid="5">
                                            <p:graphicEl>
                                              <a:dgm id="{95B35776-5BC3-4E52-B55C-56D55EF0AD0A}"/>
                                            </p:graphic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4" presetClass="emph" presetSubtype="0" fill="hold" grpId="2" nodeType="clickEffect">
                                  <p:stCondLst>
                                    <p:cond delay="0"/>
                                  </p:stCondLst>
                                  <p:childTnLst>
                                    <p:animClr clrSpc="hsl" dir="cw">
                                      <p:cBhvr override="childStyle">
                                        <p:cTn id="54" dur="500" fill="hold"/>
                                        <p:tgtEl>
                                          <p:spTgt spid="5">
                                            <p:graphicEl>
                                              <a:dgm id="{F91BFF7D-03FA-4390-8BF2-018E034A57F4}"/>
                                            </p:graphicEl>
                                          </p:spTgt>
                                        </p:tgtEl>
                                        <p:attrNameLst>
                                          <p:attrName>style.color</p:attrName>
                                        </p:attrNameLst>
                                      </p:cBhvr>
                                      <p:by>
                                        <p:hsl h="0" s="-12549" l="-25098"/>
                                      </p:by>
                                    </p:animClr>
                                    <p:animClr clrSpc="hsl" dir="cw">
                                      <p:cBhvr>
                                        <p:cTn id="55" dur="500" fill="hold"/>
                                        <p:tgtEl>
                                          <p:spTgt spid="5">
                                            <p:graphicEl>
                                              <a:dgm id="{F91BFF7D-03FA-4390-8BF2-018E034A57F4}"/>
                                            </p:graphicEl>
                                          </p:spTgt>
                                        </p:tgtEl>
                                        <p:attrNameLst>
                                          <p:attrName>fillcolor</p:attrName>
                                        </p:attrNameLst>
                                      </p:cBhvr>
                                      <p:by>
                                        <p:hsl h="0" s="-12549" l="-25098"/>
                                      </p:by>
                                    </p:animClr>
                                    <p:animClr clrSpc="hsl" dir="cw">
                                      <p:cBhvr>
                                        <p:cTn id="56" dur="500" fill="hold"/>
                                        <p:tgtEl>
                                          <p:spTgt spid="5">
                                            <p:graphicEl>
                                              <a:dgm id="{F91BFF7D-03FA-4390-8BF2-018E034A57F4}"/>
                                            </p:graphicEl>
                                          </p:spTgt>
                                        </p:tgtEl>
                                        <p:attrNameLst>
                                          <p:attrName>stroke.color</p:attrName>
                                        </p:attrNameLst>
                                      </p:cBhvr>
                                      <p:by>
                                        <p:hsl h="0" s="-12549" l="-25098"/>
                                      </p:by>
                                    </p:animClr>
                                    <p:set>
                                      <p:cBhvr>
                                        <p:cTn id="57" dur="500" fill="hold"/>
                                        <p:tgtEl>
                                          <p:spTgt spid="5">
                                            <p:graphicEl>
                                              <a:dgm id="{F91BFF7D-03FA-4390-8BF2-018E034A57F4}"/>
                                            </p:graphic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4" presetClass="emph" presetSubtype="0" fill="hold" grpId="2" nodeType="clickEffect">
                                  <p:stCondLst>
                                    <p:cond delay="0"/>
                                  </p:stCondLst>
                                  <p:childTnLst>
                                    <p:animClr clrSpc="hsl" dir="cw">
                                      <p:cBhvr override="childStyle">
                                        <p:cTn id="61" dur="500" fill="hold"/>
                                        <p:tgtEl>
                                          <p:spTgt spid="5">
                                            <p:graphicEl>
                                              <a:dgm id="{968C2ACE-27F6-4716-B845-BB793D897FE6}"/>
                                            </p:graphicEl>
                                          </p:spTgt>
                                        </p:tgtEl>
                                        <p:attrNameLst>
                                          <p:attrName>style.color</p:attrName>
                                        </p:attrNameLst>
                                      </p:cBhvr>
                                      <p:by>
                                        <p:hsl h="0" s="-12549" l="-25098"/>
                                      </p:by>
                                    </p:animClr>
                                    <p:animClr clrSpc="hsl" dir="cw">
                                      <p:cBhvr>
                                        <p:cTn id="62" dur="500" fill="hold"/>
                                        <p:tgtEl>
                                          <p:spTgt spid="5">
                                            <p:graphicEl>
                                              <a:dgm id="{968C2ACE-27F6-4716-B845-BB793D897FE6}"/>
                                            </p:graphicEl>
                                          </p:spTgt>
                                        </p:tgtEl>
                                        <p:attrNameLst>
                                          <p:attrName>fillcolor</p:attrName>
                                        </p:attrNameLst>
                                      </p:cBhvr>
                                      <p:by>
                                        <p:hsl h="0" s="-12549" l="-25098"/>
                                      </p:by>
                                    </p:animClr>
                                    <p:animClr clrSpc="hsl" dir="cw">
                                      <p:cBhvr>
                                        <p:cTn id="63" dur="500" fill="hold"/>
                                        <p:tgtEl>
                                          <p:spTgt spid="5">
                                            <p:graphicEl>
                                              <a:dgm id="{968C2ACE-27F6-4716-B845-BB793D897FE6}"/>
                                            </p:graphicEl>
                                          </p:spTgt>
                                        </p:tgtEl>
                                        <p:attrNameLst>
                                          <p:attrName>stroke.color</p:attrName>
                                        </p:attrNameLst>
                                      </p:cBhvr>
                                      <p:by>
                                        <p:hsl h="0" s="-12549" l="-25098"/>
                                      </p:by>
                                    </p:animClr>
                                    <p:set>
                                      <p:cBhvr>
                                        <p:cTn id="64" dur="500" fill="hold"/>
                                        <p:tgtEl>
                                          <p:spTgt spid="5">
                                            <p:graphicEl>
                                              <a:dgm id="{968C2ACE-27F6-4716-B845-BB793D897FE6}"/>
                                            </p:graphic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4" presetClass="emph" presetSubtype="0" fill="hold" grpId="2" nodeType="clickEffect">
                                  <p:stCondLst>
                                    <p:cond delay="0"/>
                                  </p:stCondLst>
                                  <p:childTnLst>
                                    <p:animClr clrSpc="hsl" dir="cw">
                                      <p:cBhvr override="childStyle">
                                        <p:cTn id="68" dur="500" fill="hold"/>
                                        <p:tgtEl>
                                          <p:spTgt spid="5">
                                            <p:graphicEl>
                                              <a:dgm id="{061313AF-529A-4C89-9259-29440B8CE01A}"/>
                                            </p:graphicEl>
                                          </p:spTgt>
                                        </p:tgtEl>
                                        <p:attrNameLst>
                                          <p:attrName>style.color</p:attrName>
                                        </p:attrNameLst>
                                      </p:cBhvr>
                                      <p:by>
                                        <p:hsl h="0" s="-12549" l="-25098"/>
                                      </p:by>
                                    </p:animClr>
                                    <p:animClr clrSpc="hsl" dir="cw">
                                      <p:cBhvr>
                                        <p:cTn id="69" dur="500" fill="hold"/>
                                        <p:tgtEl>
                                          <p:spTgt spid="5">
                                            <p:graphicEl>
                                              <a:dgm id="{061313AF-529A-4C89-9259-29440B8CE01A}"/>
                                            </p:graphicEl>
                                          </p:spTgt>
                                        </p:tgtEl>
                                        <p:attrNameLst>
                                          <p:attrName>fillcolor</p:attrName>
                                        </p:attrNameLst>
                                      </p:cBhvr>
                                      <p:by>
                                        <p:hsl h="0" s="-12549" l="-25098"/>
                                      </p:by>
                                    </p:animClr>
                                    <p:animClr clrSpc="hsl" dir="cw">
                                      <p:cBhvr>
                                        <p:cTn id="70" dur="500" fill="hold"/>
                                        <p:tgtEl>
                                          <p:spTgt spid="5">
                                            <p:graphicEl>
                                              <a:dgm id="{061313AF-529A-4C89-9259-29440B8CE01A}"/>
                                            </p:graphicEl>
                                          </p:spTgt>
                                        </p:tgtEl>
                                        <p:attrNameLst>
                                          <p:attrName>stroke.color</p:attrName>
                                        </p:attrNameLst>
                                      </p:cBhvr>
                                      <p:by>
                                        <p:hsl h="0" s="-12549" l="-25098"/>
                                      </p:by>
                                    </p:animClr>
                                    <p:set>
                                      <p:cBhvr>
                                        <p:cTn id="71" dur="500" fill="hold"/>
                                        <p:tgtEl>
                                          <p:spTgt spid="5">
                                            <p:graphicEl>
                                              <a:dgm id="{061313AF-529A-4C89-9259-29440B8CE01A}"/>
                                            </p:graphic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4" presetClass="emph" presetSubtype="0" fill="hold" grpId="2" nodeType="clickEffect">
                                  <p:stCondLst>
                                    <p:cond delay="0"/>
                                  </p:stCondLst>
                                  <p:childTnLst>
                                    <p:animClr clrSpc="hsl" dir="cw">
                                      <p:cBhvr override="childStyle">
                                        <p:cTn id="75" dur="500" fill="hold"/>
                                        <p:tgtEl>
                                          <p:spTgt spid="5">
                                            <p:graphicEl>
                                              <a:dgm id="{5827399B-B6C8-4183-9C2F-D02522F2BA56}"/>
                                            </p:graphicEl>
                                          </p:spTgt>
                                        </p:tgtEl>
                                        <p:attrNameLst>
                                          <p:attrName>style.color</p:attrName>
                                        </p:attrNameLst>
                                      </p:cBhvr>
                                      <p:by>
                                        <p:hsl h="0" s="-12549" l="-25098"/>
                                      </p:by>
                                    </p:animClr>
                                    <p:animClr clrSpc="hsl" dir="cw">
                                      <p:cBhvr>
                                        <p:cTn id="76" dur="500" fill="hold"/>
                                        <p:tgtEl>
                                          <p:spTgt spid="5">
                                            <p:graphicEl>
                                              <a:dgm id="{5827399B-B6C8-4183-9C2F-D02522F2BA56}"/>
                                            </p:graphicEl>
                                          </p:spTgt>
                                        </p:tgtEl>
                                        <p:attrNameLst>
                                          <p:attrName>fillcolor</p:attrName>
                                        </p:attrNameLst>
                                      </p:cBhvr>
                                      <p:by>
                                        <p:hsl h="0" s="-12549" l="-25098"/>
                                      </p:by>
                                    </p:animClr>
                                    <p:animClr clrSpc="hsl" dir="cw">
                                      <p:cBhvr>
                                        <p:cTn id="77" dur="500" fill="hold"/>
                                        <p:tgtEl>
                                          <p:spTgt spid="5">
                                            <p:graphicEl>
                                              <a:dgm id="{5827399B-B6C8-4183-9C2F-D02522F2BA56}"/>
                                            </p:graphicEl>
                                          </p:spTgt>
                                        </p:tgtEl>
                                        <p:attrNameLst>
                                          <p:attrName>stroke.color</p:attrName>
                                        </p:attrNameLst>
                                      </p:cBhvr>
                                      <p:by>
                                        <p:hsl h="0" s="-12549" l="-25098"/>
                                      </p:by>
                                    </p:animClr>
                                    <p:set>
                                      <p:cBhvr>
                                        <p:cTn id="78" dur="500" fill="hold"/>
                                        <p:tgtEl>
                                          <p:spTgt spid="5">
                                            <p:graphicEl>
                                              <a:dgm id="{5827399B-B6C8-4183-9C2F-D02522F2BA56}"/>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Graphic spid="5" grpId="1">
        <p:bldSub>
          <a:bldDgm/>
        </p:bldSub>
      </p:bldGraphic>
      <p:bldGraphic spid="5" grpId="2">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628261"/>
            <a:ext cx="10363200" cy="1143000"/>
          </a:xfrm>
        </p:spPr>
        <p:txBody>
          <a:bodyPr/>
          <a:lstStyle/>
          <a:p>
            <a:pPr algn="l"/>
            <a:r>
              <a:rPr lang="en-US" altLang="en-US" sz="4000" b="1" dirty="0" smtClean="0">
                <a:solidFill>
                  <a:srgbClr val="002060"/>
                </a:solidFill>
              </a:rPr>
              <a:t>Agenda</a:t>
            </a:r>
            <a:endParaRPr lang="en-US" altLang="en-US" sz="4000" b="1" dirty="0">
              <a:solidFill>
                <a:srgbClr val="002060"/>
              </a:solidFill>
            </a:endParaRPr>
          </a:p>
        </p:txBody>
      </p:sp>
      <p:graphicFrame>
        <p:nvGraphicFramePr>
          <p:cNvPr id="2" name="Diagram 1"/>
          <p:cNvGraphicFramePr/>
          <p:nvPr>
            <p:extLst>
              <p:ext uri="{D42A27DB-BD31-4B8C-83A1-F6EECF244321}">
                <p14:modId xmlns:p14="http://schemas.microsoft.com/office/powerpoint/2010/main" val="2244376829"/>
              </p:ext>
            </p:extLst>
          </p:nvPr>
        </p:nvGraphicFramePr>
        <p:xfrm>
          <a:off x="914400" y="1981200"/>
          <a:ext cx="10363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05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graphicEl>
                                              <a:dgm id="{E99FEA5B-9ADA-4930-9A2A-538624C5819F}"/>
                                            </p:graphicEl>
                                          </p:spTgt>
                                        </p:tgtEl>
                                        <p:attrNameLst>
                                          <p:attrName>style.color</p:attrName>
                                        </p:attrNameLst>
                                      </p:cBhvr>
                                      <p:by>
                                        <p:hsl h="0" s="-12549" l="-25098"/>
                                      </p:by>
                                    </p:animClr>
                                    <p:animClr clrSpc="hsl" dir="cw">
                                      <p:cBhvr>
                                        <p:cTn id="7" dur="500" fill="hold"/>
                                        <p:tgtEl>
                                          <p:spTgt spid="2">
                                            <p:graphicEl>
                                              <a:dgm id="{E99FEA5B-9ADA-4930-9A2A-538624C5819F}"/>
                                            </p:graphicEl>
                                          </p:spTgt>
                                        </p:tgtEl>
                                        <p:attrNameLst>
                                          <p:attrName>fillcolor</p:attrName>
                                        </p:attrNameLst>
                                      </p:cBhvr>
                                      <p:by>
                                        <p:hsl h="0" s="-12549" l="-25098"/>
                                      </p:by>
                                    </p:animClr>
                                    <p:animClr clrSpc="hsl" dir="cw">
                                      <p:cBhvr>
                                        <p:cTn id="8" dur="500" fill="hold"/>
                                        <p:tgtEl>
                                          <p:spTgt spid="2">
                                            <p:graphicEl>
                                              <a:dgm id="{E99FEA5B-9ADA-4930-9A2A-538624C5819F}"/>
                                            </p:graphicEl>
                                          </p:spTgt>
                                        </p:tgtEl>
                                        <p:attrNameLst>
                                          <p:attrName>stroke.color</p:attrName>
                                        </p:attrNameLst>
                                      </p:cBhvr>
                                      <p:by>
                                        <p:hsl h="0" s="-12549" l="-25098"/>
                                      </p:by>
                                    </p:animClr>
                                    <p:set>
                                      <p:cBhvr>
                                        <p:cTn id="9" dur="500" fill="hold"/>
                                        <p:tgtEl>
                                          <p:spTgt spid="2">
                                            <p:graphicEl>
                                              <a:dgm id="{E99FEA5B-9ADA-4930-9A2A-538624C5819F}"/>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bwMode="auto">
          <a:xfrm>
            <a:off x="7827293" y="1257301"/>
            <a:ext cx="3863964" cy="3571788"/>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a:xfrm>
            <a:off x="179614" y="114300"/>
            <a:ext cx="6041572" cy="1028699"/>
          </a:xfrm>
        </p:spPr>
        <p:txBody>
          <a:bodyPr/>
          <a:lstStyle/>
          <a:p>
            <a:pPr algn="l"/>
            <a:r>
              <a:rPr lang="en-IN" sz="3600" b="1" dirty="0" err="1" smtClean="0">
                <a:solidFill>
                  <a:srgbClr val="002060"/>
                </a:solidFill>
              </a:rPr>
              <a:t>memcached</a:t>
            </a:r>
            <a:endParaRPr lang="en-IN" sz="3600" b="1" dirty="0">
              <a:solidFill>
                <a:srgbClr val="002060"/>
              </a:solidFill>
            </a:endParaRPr>
          </a:p>
        </p:txBody>
      </p:sp>
      <p:sp>
        <p:nvSpPr>
          <p:cNvPr id="3" name="Content Placeholder 2"/>
          <p:cNvSpPr>
            <a:spLocks noGrp="1"/>
          </p:cNvSpPr>
          <p:nvPr>
            <p:ph idx="1"/>
          </p:nvPr>
        </p:nvSpPr>
        <p:spPr>
          <a:xfrm>
            <a:off x="179614" y="1142999"/>
            <a:ext cx="7445829" cy="4767943"/>
          </a:xfrm>
        </p:spPr>
        <p:txBody>
          <a:bodyPr/>
          <a:lstStyle/>
          <a:p>
            <a:r>
              <a:rPr lang="en-IN" dirty="0" smtClean="0"/>
              <a:t>Very simple</a:t>
            </a:r>
          </a:p>
          <a:p>
            <a:r>
              <a:rPr lang="en-IN" dirty="0" smtClean="0"/>
              <a:t>In-memory distributed hash table service </a:t>
            </a:r>
          </a:p>
          <a:p>
            <a:r>
              <a:rPr lang="en-IN" dirty="0" smtClean="0"/>
              <a:t>“Hot” data from DB stored in cache</a:t>
            </a:r>
          </a:p>
          <a:p>
            <a:r>
              <a:rPr lang="en-IN" dirty="0" smtClean="0"/>
              <a:t>Memory caching tier comprises of a pool of </a:t>
            </a:r>
            <a:r>
              <a:rPr lang="en-IN" dirty="0" err="1" smtClean="0"/>
              <a:t>memcached</a:t>
            </a:r>
            <a:r>
              <a:rPr lang="en-IN" dirty="0" smtClean="0"/>
              <a:t> servers each of which is a standalone server that need not be aware of the other servers in the pool </a:t>
            </a:r>
            <a:endParaRPr lang="en-IN" dirty="0"/>
          </a:p>
        </p:txBody>
      </p:sp>
      <p:graphicFrame>
        <p:nvGraphicFramePr>
          <p:cNvPr id="5" name="Diagram 4"/>
          <p:cNvGraphicFramePr/>
          <p:nvPr>
            <p:extLst>
              <p:ext uri="{D42A27DB-BD31-4B8C-83A1-F6EECF244321}">
                <p14:modId xmlns:p14="http://schemas.microsoft.com/office/powerpoint/2010/main" val="2395562170"/>
              </p:ext>
            </p:extLst>
          </p:nvPr>
        </p:nvGraphicFramePr>
        <p:xfrm>
          <a:off x="8309508" y="1558974"/>
          <a:ext cx="2818936" cy="2719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164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3600" b="1" dirty="0" err="1" smtClean="0">
                <a:solidFill>
                  <a:srgbClr val="002060"/>
                </a:solidFill>
              </a:rPr>
              <a:t>memcached</a:t>
            </a:r>
            <a:r>
              <a:rPr lang="en-IN" sz="3600" b="1" dirty="0" smtClean="0">
                <a:solidFill>
                  <a:srgbClr val="002060"/>
                </a:solidFill>
              </a:rPr>
              <a:t> users and services</a:t>
            </a:r>
            <a:endParaRPr lang="en-IN" sz="3600" b="1" dirty="0">
              <a:solidFill>
                <a:srgbClr val="002060"/>
              </a:solidFill>
            </a:endParaRPr>
          </a:p>
        </p:txBody>
      </p:sp>
      <p:pic>
        <p:nvPicPr>
          <p:cNvPr id="2050" name="Picture 2" descr="http://www.choosenonviolence.org/sites/default/files/Facebook_logo_(squa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6546" y="2021794"/>
            <a:ext cx="1488849" cy="14888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youtube.com/yt/brand/media/image/YouTube-icon-full_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6546" y="4298156"/>
            <a:ext cx="1427192" cy="1004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1.gstatic.com/images?q=tbn:ANd9GcSaRg5YLvNi9n61uD_kNA65nCMLmzdYeOWAI05EODaI43qmVqSXLhbC2lm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025" y="175260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MTEhQUEhQWFRUWGRkaGBgYGBoYGBocHxsaHRYbHR8fHCggIBwlHB8XITEiJSkrLi4uHR8zODMsNygtLisBCgoKDA0NFA4NDisZFBksLDc3NysrKysrKys3LCsrKysrKysrKysrKyssLCwrKysrKysrKysrLCsrLCsrKysrK//AABEIAPkAywMBIgACEQEDEQH/xAAcAAABBQEBAQAAAAAAAAAAAAAAAwQFBgcCAQj/xABMEAACAQMCAwUEBgcECAMJAAABAgMABBESIQUxQQYTIlFhMnGBkQcUI0JSoTNicoKxwdGSorLwFSQ1Q1NzdLM0Y4MIFiWTwsPS4eP/xAAUAQEAAAAAAAAAAAAAAAAAAAAA/8QAFBEBAAAAAAAAAAAAAAAAAAAAAP/aAAwDAQACEQMRAD8A3GiiigKKKKAoopnc3uMKo1Mc4HLlzPoo2yfdjJIBBy8gHM/1qj/SV2xmsIRJH3KL07ws0kjfgRAMAY5uzbD7pOM1Dt329voxJDZqWkSRVlnWPUI2bSEgXJZTKTzxnGcDJBaoax+jzi3FLxZOK6o4wFLMxTOjmI40U4UnrkDG5OTsQ3nhd8s8MUyZ0yorrnY4YAjPrvTqkLG0SGNIolCRooVVHIADAFL0BRRRQcSSqvtED3kCiKVWGVYMPMEGqN2U4veTzXaXVv3aRSusU2NPegOQPCefhwdYwp8qnbbMLSuCumQh21fdIVVznPs4Ucx570E/XjMAMkgD1qDv+NmJC76QMquwJOWZUUDxcyzAUyu7pg+ZWzG33jgd23Lf/wAtvP7p35E4Cau+N28Yy8ijp1P8BTV+00J3jzIOunb8jj88VDcVgQowlOldt+RBz4SPXOMVXLzh7QKJEWS4wcaYtCNtzyWcddjgZ35eQaZYcQjmGY2zjmOTL7xzH8+lOqxXg3ae6muD/q6WpXVhHkZbjG26KyBWXlsduWTV8s+1Eit9uFZcjBRSGAwNzliGOcnbGxHluFuopK2uEkUOjBlPIjlStAUUUUBRRRQFFFFAUUUze5YnARseYx8fd/nryD2eU6sDcY5DmT7ycAD8/hulYoMF8EFjuWIJIGdIGNtI6AeZPMknqS2JB3AJIztqGByXGRt/n0ql/Sv2rfh9p4ZP9YlysQVQMficg5zpHwzigpX0vceaa8tOHWBCvHMrEp4QJ2Yd3y6qSWJxzPpW6oCAMnJxueWfWsa+g3sIRp4ndZMjhjArcwG2MrZ3LNvj0JO+RjZ6AooooEbrlg9f6Go9rdOqr7yB/OjtSlwbaQ2ePrCYeMMMqxUglDuNnXUnMY1ZyMZrGbmfjfG5O5WBrKFT9ozB0C+YyQCx/VAz5kA0G0Y5VQLe2W94abu9cyd5byP3fswReFvZQe0VxnVIWIIyMUr2E7P3vDLg2c031i0kjZ4n3BjkQrqTBJ0hlJOMkHTkYOqnHbWcMIOGQAB7ohXCjAitl/TNsMDKgoBtzPlQJ8S4bc3cVrGG7lFhSZpQQWM6qO4XT+FXxIc89KjzqW4FxP6zDqKhZFJjmj56JV2kT3dR5qVPWpgjy5UnpA5DnQMFslBXAOEOVUnKqRyKg7DHQDYUwubtBmWNhq32OQsoBOV359QGGSDy6gzLCo7ho0iS3POIl4/WJzkj9x8j3FaCB+kDhIuLNwql8aJkUjDEDDFccwxTUvvNL2scXdIYQoiKgoFAC6SMjAHpU04qNBjXwKUGCfCCNskk7e8mgkezXGFg+ykAWMnZsAaTyw36vLfp7uV0rMbmMllQEKWJGo76QFLNt1bAOB1NL23H5YFCIdSKfDrOSB5Ej7p/LbGw2DR6KZ8K4ik8YkT3EHmrDmp9R/Q08oCiiigKKK8Y0De8mCjc4/z/AJ/KkH4hGpI32DHYHHhKqwzyzlgOfn5HHk57wHutJbBwTyz0B25Fh8QPWkLfhLBhrYMoMZzjxPoXKhugxLqkyMkk+XMJOIkgEgqSAdJxkehwSMj0JFZ32/8Ao6k4lewStKq28agOpyWI1AsoxjGeWc7Vok8oRSzHAUEk+grHLb6ZZ5bt0gsxLApOMPpfGcaiT4d+g299Bc+O9rFsL6ztmwYrnEYUADu2zhCoA9jJRSDyBB6YN1r5wvnur7iguriNoUiIaMagcaTmMAg4LZwTjooHlVwbjNwc5nl3/Xb+tBofa3iZigbu5USXbAOCxGd8Dzx1x8uYz+y4tIsySPJI2lgT4iSQDuME43G1R5OTk7k8zRQXO97eMdoYgP1nOfyH9ad2/DzdW6PPJKWfJ8LaVAz4QFxp5Y6b1Qq0rs7KGtYsdF0n3jY0CPCOBR25LIWZiMZbGw6gYAo4hMBNEqohnkDqjtsFQaWk35nkp0jmQOWMiVNRnFWgK6ZcN1CjJfI5FQviBHmOVB61q33pGJ9AFHwxvj3k01iZluoYgxZWSRpA2+FUAKQdjnUR57ZpzwhZRDiYktqOjUQXCfdDkbF+e49Nzzry6skdlY5DLnSykqRnmMjmD5Hag7cVEcTkTKlXxMhJj0DW2+xUqOakbEHA9RjNPW4fH1XPvrpYwowoA91BHKnetpm8EmkN3CnCEfeOobvg80BwM76udEkK406VC/hCgD5UrxC11gYJV1OpHHNGHIj+Y6jIrmKfvYklwFZtSuo5CRDh8ehO499BFPOhiRZDmRNSONy/hc90225ymjDenpSMsR7tS4Icltj7WjbRr/W9r1xpzvmpKUVXuN2pmCNGVkCMwMZkKIzA48RUE6kYHwkEZzncDASPZ7jDWsgdgRG2kONjlTnSwweaEHPocdK1FGBAIOQdwRyI6ViUN53kLE6QVaQbHK6lJDqGwMqSMg4G5I5ttf8AsHxI4e0kOWizoPmoOGX904+DLQW+iiigKQn3IXz5+7r/ACHxNLE1HR3GlmD5Y9CBz64A896BbU2WESrsdydgT15b+W9d2cxdSSMYJG3I+opExP3b42ZyTjyzjb5UR3RUAd04x+EZHz2oKV9OHHDbcNZVOGnYRg+h3b+6G3rNuxXDBDbKxHjlAdj6H2B8F395Nax287NR8RjjjuO8jQPlShGrOlic5BwNOrbHUVK8P7JWsSgBNekAZc55bUGY17WgdtLq0tLV5JEQbHT4RnPLI+Yx5kgdaynsxfyzxGWVQup2KAfgzt8twD1AHvIT1lZSStpjUsfTp76sVl2MkODK4T0G5/pUZ2b4jJDKAg1ayAVHM+RHuyf87jS6CuxdkbcDfW3xx/Cm81ilnIrqW7iQhJQWYhCdo5BvgbnS3mNOfZFWg0x4zErQSq/slGz7sGg5fhyfe1N7yD/Kuo7dV9lQKS4JIzWtuz+00aE+fsjf+dLzKSCA2k+eAcfPagGphLxCMawG1Mgyyp42HlkLkjPr5Hyqk8Xv7rh1y0t+zXdhLhRIFA+r5P34lAVgcgasE7bbnSzbtH2dEaifhEmg3YMZgjIEE4KOSyfdjcIrEMMAY6EnIWW845I9rHPbxgCV4lj73OSsroiPpU8sNrxqB0jfBOA743dtDAzrgsNIBblkkLk49+ageE9o472S3hVHglgZpJ7d1IKBIyirnGCuuRCDsfDyFWTidoJonjbYMMZ8j0PwOKDi7s5Y2KiXVjG7KAc435bY+FJQxCOMRrk+J3JPNmY5J8q4h4tqQiba4iGHQDJkA2V0HNg3pyNIzxzqneN+kO/cbYCfhLc+8I+A5Y60HUtVTj3AXZZDBNIhc6jEH0RsSRrOoIXXIzkKcE+WSathdXRZIzlH5Z5qR7St5MDTOWggbLhwgi7pSCqltI0gYUkkLtzxn2jueZrqxvWgnSVckq2cefmP3gSvvIPSntwKjp4xpZyOpVAfMe2/uGwHqT+Gg2iCUOqspyrAEHzBGQflXdVf6PuI97bshO8TbfsN4k+WSn7lWigTmYAbnH+c/wAqYXnEFt4e8cMckAKg1OzyMAiKPMswG+B1JABNOruIOQDyG/5/0yPjUL23t+9te7MsMKu6hpZlDKmMspALKC+oKBuMZyNxQSPB+LLcBsLJG6HDxSrokTPLIyQVO+GUlTg4OxxIVU+yN1NLLqkuYp1W2gIKKgbW5cyFtPIeBcLy333GTMwxtKC+tlJPhwTgDptnH/7zz5UHXGP92OpY/wCB/wCoHxp/TOG1YtrkYMQMADkOvzzj5Dl1eUEH2q7LW9/GI7hSQOWCQRyP8qYwdiLdcDLFRgBdgMDkNulTfGeKRWsMk876I4xlj+QAHUkkADqSKiOEXd5dxrN4LSKQao0Kd7OVPsM5LBEJG+jS2MjxZyKCWsuGxQ/o0C+vU/GjiV2IYpJTuEUtjzwM4qmdtO0N7wru7h2S6tGcJICgjmQkEgqynQw2PNRvgdci28StxcW7oDtKhwfeMqf4UDe0s5GjVpJW71gGbBIRcjOkKCBgcs8zjnRccNaRSkshZDjKgFdQ8ick4PvrnhvFlMIaU6WXwyA81cbMMc9+Y8810k08viVREn3e8BMjfu5Gge/J8wKB+x+AHIUmaZcJ4h3ocHwvGxV1PNT094I3Bp4aBG4iV1ZXUMrAhlYAgg8wQdiKrPZ3sdFZzSPFI5iYHuoWJKQliDKV331aU6ZAB3OatDVGveu7tHAoYp+kdjiOPPIHG7N+qPiRQKm2TWZNC94VCl8DUVByFJ54BztQ1INYk+3LI5/VPdr8Au+PeTUfdQaZreOEnXJIMg+LwDeQnO/L1oJCRRkHAyOR6ikZKd3mNbaeWdqjbu7RPaYA9B94+4Dc/CgbWS6bkxD2LlWOPKVBqDD3rkHzwKa62kBMeNHIyN7GfJcbufdt605tYtd1D3ylQVm7uM+0fszqZx91SNgvM5OcVzcSE8+gwANgB0AHICgYRREsys2r7N3BwFwUwSMeRBPWmDLkOp5KrOvp4l1D3Etn0J9aeysytqXG6OhznYNpORjr4eXrUbe3SRro1gNIRuxALkeyoH4QTyHMkZ6UE59Gt+EumiJ/SKQPXTlx8h3nzrUKwzstdkXdrJy8a59M7OPhkitzoGdwv2infy9OTH+lRHavhk84iESWsioxZ47lWZHOMLjSDggF9yrcwcbVKyyfahfLf3jTj+Jx8vOkyru7ASMmnGAAvI8juD6/KgjuyvB44TOy2kdo0jIGSMJoOlBupUDK6mcAkKeeQKdWs7ovdhCzA9dlHLJJ5888h5cgc06tJ21Mj4JX7w28tiPPBHv8hTugZ2t0xco4GR1GR0B5ZPQ889D5U7JqNu/DOp81H91gv8JD8qkKCp/SnwY3fDpYVdEctGU1sFVn1jShJ2yxOB+sVr3sp2oD91Z3SNb3wiBaJl2YL4WdGXK6SQds55jfGasPErCKeMxTxrJGcZRxlTg5GR7wDTfh/BLWDeC3hiPnHEiH5gA0GbdtOJx8Vf6vmRbW2lPeqkUslxcSJkaI1RSFTdhrY+0eXhydK4VcGSCFzG0JaNGMTZDRkqCUOQDleXIcqeFq4oEjAurVpGrzwM/OvWNNp+KQqdJcFvwrl3/srk/lSLcQJ9mGVh5kKv5Mwb8qCO4v9hcQ3A2WQiGb1DH7NverVOSjFV/ixa5aK306CXV21EZ0IctgdTnAqUub2QsdMLc+rAfwzQLGoDiELW3ezwsNBOuWJzhWPVlP3X+YNSJa4PSKP1JaQ/LC/wAa4Th66g8pMzqcrqwI1PmqDbPq2SPOgcA6o43wR3ihgrDDDIzuPOo+6syZY5kco6BgNgQQ2xBFSErknJOTSD0DCSxU+0zt73YD5ZxRFEsf6NVTPMqACfjzo/0hEZDGrhnHtKviK88asZ05wcasZrpzQR91OI57aZvZSXDHyVwVJPzrzin2ZYEHIOABuSScKB5k7UpdxK6lWGQRgim8GU0ksXdBhHbmg5bdNWNtR3FA37ptUkb4Eirqwu6kD21B6svX41U+IuyyspCHvGTScktpUAqpGPCusOck9TgEna2W3/iIT5d6T+z3T6v5VBXdqhztgllckbEspBGT8APdtQRloSj+qvscYznDEj4sR8K+hgc18/TLknyAJPw/qcD41vtr7C/sj+FA0vEJcaTggEjqOmxHUf56V5bRvqLvpGRjC5Puyfn8/n3xCTQVYgkYI2BY7kY2H+d67jcEAjcEZFAzjkMRbUjEE51qNXwIHiznJ2B59KVPFYOsqD0LAH5HenWa8wPKgiZZjLIGRSVRcLkFNZLKWIyM6QFG+MeLbNOddwekSfFpP/wpLhhy0h/Wf/GV/goqQJoGRFwPvxH07th/9yjh973gOw2LDIO2VOGHoQff7654zJIsLmL29gDjOnJALY64GTj0pCynghRYwSAu2WDb75zqxgknJJ8zQK8bvWhheRF1Mo2BzjcgZON8DmfdTeKwRx9rI056gnTHv5IuAV8tWr30q/FozsgeU+SIxH9ogIPiaQ4XZOrOzqI0OO7izqZT94kjYA/hBI65oH8USoNKKqr5KAB8hQxr0muCaCFtjnibZ+5bbfGQZqXY1CcSJgukucExshilIGSozlX9wPOns/EVGNKvIzeysaltXrn2QPUkCgdMaRlbAJAJx0GMn0GSB8zTQ2UrAmeQox9mKJsKvlrcYZm9FIHv50hwO7LmSGQYmixnBJDKfZdckn3jNBCR9rHe/NiITC4TvC8pDZGAcKqNjOCd9W2DsaedqL8qghjRZZ58rFG+6frO4/4aDc+ew5mqZ9I9yLPithekEgq6MBgZ05B3OBnTL1PSrb2esj4rqUq88wGSp1JGg3SKM/hHMke02T5YCm9ibU2XFru01FlkjWQMQBqI0nIAGAPHJsOWK0KQ1B3fZkSXq3jSMjomhVjwAR4sliQckhuQAxgbnnUy1AjIaZJGJJXV90jiMhGSAzFgqA430jJOOuBTqQ01sG+0uh17hMe4Sb0DMYQMEAGoYOOePLPly2qOuTT5gWJC4wPaY+yvlnzJ6KNz7t6aKFDOwyQkbkluZ1DQu3IeJlOB5czQRlwPszjmzkN8ACg+JLf2R5VvyLgAeQxWG8GjV7iKHILGSMyL1XJAQHyIDFvj6VulA1v30rqwTgjlz32qCuOK9yQNURVmYAO5jY75JVsFSPEowdI5eLcCrHcR6lYeY/PpUR9WVgCvgO5BAB9oeIEHYqeo9ByIBAQNlxeWa6Ze9ng7xS1vE8EbxYQBZu8KgtqWTn9qgw6Ab5q1W7uV8YUNvnScjnsRkA7jfHTlvzqr8N4a1s9uulmWOa4j1kD9HOvfZ25L3wjjA9BVpzQR7kxOWwShJJwCSM7nYbnDZ2HRvQ0LfSyH7KHC/jmJjB/ZXSWP7wX409nnVFLOwVRuSTgD40hDxKJyAHGTyBypPuDAE/Cg5s73XswCsM8jkbc+YByPIjqOdI8R4xBDJDHK2l5ywj8LEEqAWyQCFwDnxEcj5UhE3+tTAcgIif2iHB+agfIVUfpT4fmJmW3t0EssEc9yyI0xRmVMqQuQBsupmzjIA5GgtXaPtEtosDFGl7+ZIU0FQNTg6CSSBpOOdRvaTj95bW8k/wBUi0RrqIa5OsjIzhVhIJ/e6VBdreE3CcFnEojEkDLLFHGcxRpE66VU6FbAjDHxZOSdxnAcydm/rML6bDh8ffRHTJraWUB18JB+rqQcHOdXlQXWCcOiuvJlDD3EZFek1WPo34iJOG2mTh1j7vSThsxEodufJc1ZCaDxjTae4jiXLMsa+pCgn+ZpcmoXs3iR7m5cBmWQxRE76FUb6fIkkZNA6/0nCf8AeLj1OP4007P+O5urkbxBFiVujtkFtJ64xipJ41znAz7qJJCdidhy8hQMnso9feFFMg5ORqYDqFJ3UcthgUnPeqG0DLv+BAXb3kDkPU4FNeMXRV4lYtHCxPeSLzHkufu5P3ulPlZVTEShIzuAnJvUtzY+pJoGUksx5RBf23APyXV/GubZ9cCTdHLADGPZOCfdnrSPGw5iYR+0dttjgnxY9cUpeSM2kJoijRQqKcuwAHUDAz8TQJSNUZIzAmdDhVVlZtsSDqi55nO+eS9d9i7eJfvZkP6+An9hcA/vZpteTZyWOwGPQDyA5AelB7xfA0hNoioaMejDOT5sepO5qq8VvyjaFcIWxqY4wozhSAdi5OQufU/dqwXxKxW6H2lhXPpqLMo+ClaqfHLMyadJwdS+WMBlbJ2ySAMAetBYfonsA3E2KDCRoS2xyzDbJYnc5cc98ityqhfRLwzRDJNjGshF/ZTmfixI/dq+0BUHxWFcsjhdDbgsAVBz1B29rB+OPKpym1/DqXbmPzH3h8v5UEKCqRmSM92FBLL7Ue3MY6ehXHQ4NP4ZdSgkYPUeR5GmsXdkFV04BAIXGxwCAQORxpOPLFAZ02x3i9CuA494JwfeDk/hoOeMDKxjp3sefg2R+YFL92roA4DAgc96ZX99EVw0ixnII7z7MgqQV2bBxkVxacUXSPDIw+6UjeQEe9FIyOXwzyNA/traOMEIoXUck7kk4xkk+m1NOO8Kiu4JLeYExyABsHB2IYYPnkClPrueUU//AMph/ECuH4gB7STD/wBJyPyBoPOK8NS4jMUpcowIYK7JqBBBDFSCQQTkUxtuy9rGoQI5RQAqvNNIoA2AAeQgAADYbVJQXaP7DA45+Y945j417LKFBZiAAMkk4AHrQMrHglrAcw28MR80iRT8wM08JplHftIA0MUjqeTnEaH1Bcgkeqg16Y5z7TxR+iK0p+Z0D8jQOSaheyT4gmjPtJPJqHvwVPxwafNZA+1LM37yxj+4oP50xuuHiNZHtx9qw31s76wOhy3PyPSglGNNLm6RN3dV/aIH8abWUcE0ayKhIOzK7yMVYe0p1Md/5UvFEkf6NET1VFB+eM0CDTPIPskyD9+TKRD4kZb3KD8KLSFIIe5jJbLF2YjAJPRV+6npSsshO5JPvqmXvbdRNLBDa3E7xnTlFwhYe1kn2QDjfG+/TGQtEjU2kaqw8PE7n9JJHZRn7sf2k2OoLZwD6r8qYcL4UtrxLSjOwktSzM7FmZxKBqPwwPnQWvd20KQMKXZjyVR1IG5JOAB1J6VHkgbv4x+E4Cny1Y3I9M04srgB7lD7UixlPUKclfiTn4Ux4lhUIyC/MkHKpjfC9CfNvgNslgRv7gszMxyxJJPrUfBC0kiooyzsFA9ScCpLj28znkPCT+0VBIHmck7VaPo34GGlM7DaLKr6yH2t+uldvLJyKC/8JsVghjiXkige89T8Tk/GndFFAUUUUFY7TWhi1TxoxOkhhGdLuuDlVP4xuyZ65GQGJqrdluP3Yh1Tg3Kxu0cpWPu7mMqdmaLOJFKFX8GGwwwrVpssYYEHkarNxbCGbJ8JK6c4wrKp8G/IFckD9o89sA9tL0OivG4ZGAKspypB5EU24mxGJNR8PMnkB0b3DJz6E+lVeyt9N9dKELQKElAIOhJZf0wXpk6FfbkZWO2asFzal42WOXCupHiBkwCMZB1Bvnq+FBIRy5GeXmPI9R86TupyiMwBYqCdI5nA5D1oRQowDn189sUO222xoIzhMqqg72VTM5MhBYDSGwdC5+6Nh780vxCSFo2WVkCMCDlgBj35qJl4jdRyukls91FpQo8aQjxeLvAQ842A0Y2/F6GvE4vKu8fDJlPn/qaH599mge8Omd3CxFpI1X9KQe7wNgpY4BOOqfEdakGNV++41flCVsGY/ha6jVufmurpvsaOEX7rCUmk13Cq7lSrIcZJUKGAZ1XIXXjfG+5oJ1mpMtUXwm2je3jkkVZZZRrZ3AfGSfCudlA5YFdy21ugy0cSjzIAH8hQJ9nV3vXH6IyKF8i4B1kflTp2rhb1WAVCulR4VUAKB6ADFJu9AO1ISPQ702DltWjGFOGYnCKfInBJb9VQT6Cg8keo2aBO9EuPtAhQHJ9nOSMZxzxTqfT1LP8A3F+AB1fNvgKa20wWNnQANKCv4QiA/NnYjmAcDA6mgRmkpsEyC7fo1GT+tuAFHvO2egDeWKJplH6x+S/LmfjgeYpETd4qoMs7Pkrj2jgLENvugathv4sD0D20tZr2dVX2pGO+PCo5u3uGcnqSR1NbbwuwSCJIoxhUGB5nzJ9Sck++onsh2eFrHqfeZwNR28I5hBjbGdzjr6AYsFAUUUUBRRRQFIXlqJFwdvIjmD50vRQVK7ikiIXGTkDbZSCcFgOmPIfI1yIUbfxAHfCyOgPr4T/CrVc26uulhkfmPUVWuIWDRHO5X8Q/+ocs+v50CDyFDzJQ7YJ1Ee4nc/EnPLnjLlZARkcjTJnJGPAwPPVlfhsGpDhrt3YyyMfFndhuGZeqc9hnlvk9aA47w95gmiVoyjaiup1RxgjS/durY6jBxnGQeVRlpY3ya1SSJFYggu810U2wQgfQQCd8M7AEnG21TZkb8OfcyfzIpOS60+0rL06N/gJoGL216uyXUTbDeW3Jb1OY5UH92kIeDyNPHPcz940Wru0jj7qNSy6WOCzMxxtu2PSpbvM03W7DFggLlThsYAB8tTELn0zmg8htAmoKzKrEnSMeEnmVyDjPluPSu4lRDqVcv/xHOtx+ycAJ+6BXDFv1F97Fj8lUr/epJ/Vyf2UC/wAWf+FAz4hcGGTv8koxAmUnORyDj9YU+vU0MVqPijWSco5Zo4k71gxXcgjQuyjbO5zXVzMGJZhknclmY/lq0/lQEkwzjqeQG5PuHM02toBE2piRHkkwk5LE+n+79fvbez1oFyTlU2BGSEXAI8/CMEetMpZqDqebnTCeavJpvLf3VzY8MnuJe6iQs3XyX1J5AUDaNGkYKoJz5DJ9wHUnkB51qXYzsiLf7aZR3xHhXmIh5Z6uerfAbc3fZTsnHZrk+OU+0/Qc9lHQbnfmfyqx0BRRRQFFFFAUUUUBRRRQFeEV7RQQnEOAg7xHSfwn2T/T/O1Vu6t3ibxKUJPllSffyOwHI9Kv9cyIGBDAEHmCMigoH1g5xmMe9m/khpvKytIhfmh1BTuhPRsdcHBGetW287LwsSyZiYjHh3BHkQenoMVDT9mJ0YMndyac6funcYOx25HzoGTykkkuMn/y/wD+lNpYlPNic4zpVUJx56i4Pyr24sZ09qJ/grMPmARUfJdYznbHPO1BIyzDOw0joMk/mabvNTA3eTikpboDmwHpvn+FAvJIEYyBtOV0v5MPX+or2aQpjKgNsRr8TDqPDyU+9QwpD6nM5XRDM+GDY7s4ODkZ9KlI+yl5NlmQIzMSTI/hwfRcsD6b/CgiPrgV+9JLS4IU74BYYLEndjjYDGBz3pmCWwArPKTgRgEn5Lv88c+tXzh/0eoN55mf9WMd2vuJ3Yj4irVw3hUNuumGNUHXA3PvPM/E0FB4B2Fnc67lu6X/AIa4Lnz5eFc+mTgkbVoPDuHRQIEhQIvpzPqTzJ9TTqigKKKKAooooCiiighu0kl8iarJYJCoJMcutWY9ArA4B94xnqKoXYf6ROIcSuWgSC2h7tdUhcyFgNWkgLsdWdt8Y69AdWrDe1w/0Px+K8Xa3uiWkxywxC3I9cEpL6k0Ft+kLtjxHhmJO4t5rd2Kq4Mish3Kq4yRkr94bEg7DbMzwTiXELixS5X6mJJUSSNftSgVlJ0u2rOrdRkDAw2xqW7UcFS9tJrdiMSphW56W5xsPcwU/CsU7DccujbycDAZJ3maMP8A8GIlvrnxUhtPmZPQUGh/R92o4jxGNbhobeC3LYyTIzyAHD6BkAAHI1HqORpG+7UcVTiK8PSC0kd4++EgMqqseSpZxuRhhjAJzlfPa92NpHbwpHGAkcSBVHQKowN/cOdVb6PkNw1zxJwc3b4hByCtvHlYdjy1HU589QoLZaB9C96VL48RQELn0BJOPeaWqice7XXttfW1mILeQ3We7k7x1Ax7WpdJ5DfY7+lWbis1zHAXjELyIrMysWVWwM4UjJHxBoJWiqj9Hnaa44jALl4ooomLKqhmdzpOCScAAZz50ovG7yS8lgt44JIYtnnLOAj5P2WAp1yAaScEAZ3wcAhaq8IqF7V8RuLa2kuIVifuY3kdXLLqCjU2kgHBwGwCPLcc6Zdge0Fxf2y3UkcUUcmsIqszv4XKEsSABurbDO2N+lBYzbJ+BfkK7SMDkAPcKod92wvY+JxcO7i3Z5k7xZe8kChMSE5XQTq+zcYBP3dxvh1xztlLYTQrfQp9XnbQLiJyQjeUiMowMZOoMdgdqC6UVSPpI7YXHDI0nEMU0TyCMAuyOGKMw+6QR4W326fCYnm4mI8rDaM+M6O+lAJ6gN3XyJA+FBP0VAW/FriWyS4ijjEugmSKRmADrkSR6gDgq4ZdweVRHYftRecSthcpFbxKWZQGd3J08ycKMb++gu1FVC/7YvZSxpxGFYopW0pcxOXh1b4WQFVaM4HPxDnvgEizX5l0Zg7sv07zVpO3mu43xvg+6gc0VSPo+7XXXERK7QwwxwyGJsOzuWABbHhAA3G+/WrvQV3t/wBo/qFjNcDBcALEDyMjHC5GRkDdiPJTT7svxhby0guVx9qgYgdG5Ov7rBh8Kq/afhq8UvJbRv0VrAxY9BczqVhOPOOPU49ZF9Kr/wD7P/F27q5sZdpIHLqp5gMdMq/uyAk/t0GuUUUUBVJ+l/s79c4dJpXMsH20fUnSDrX11JqGPPTV2ooM++h/tStxwwd64DWg0SMx+4q5jc+mjYk9Uas37SXFzb3dvx1U0x3MxZEAwe7ChUD+s0IZvTepGz7FTpxm54fEWSynVZZcZANvr1KgIOQdYeH9nXWt9sezqXtlLa4C6l+zONkdd4z7gQPhkUET2z4oLi1t7e2fLcSKxow5iErrnkx6RZHvYVbbS2SKNI41CoihVUcgqjCge4AVln0G8In0NPdah3Gu2t0b7g16rn5yYXPTQRyrWaDM+3P+3uDf+t/hrQuKfoZf2H/wmsw7acUjbjXDJU1vFB3glkSN2RNWQMsFI9+OVaBx3jMKWryFwVdH0aQWLnSdlABJPuoMe7D9rfq3DLK2kEtvDPLKsl4ANKDUx0oc5VzyLkeEZIBxldx4baRRRJHCqrGo8IXljnnPXPPPUnNZn9FFlBPwgWF2hDFpNUUisjYLFlZcgbjIIZeRFNOx/aGXhly9hKZbqyU/Y3CRu/dA76G0qcqORxnSeWxwoaJ27/2bf/8AS3H/AGnqE+hb/Y1p75/+/LT3txxeE8NuQr6zPbzpEEBdnYoyAAKCfaIB8utRn0M3SrwyC3bKTR98XjdWRgDM7A4YDIwy7jzoIXtTdLF2osXfOkWpzhWY7/WwNlBP5Uv9ItvJxg29laxS90soknuHjeONAFZcKXUa2wzHC530+uGXGeJxt2jtLldbW8cBjeURuYwxFxjxBcY8abjYZ9DjWopQyhlIKsAQRyIPIigy/wD9ogf/AA2D/qk/7M9WXtHxy7QQBbWSJXubWN5TJEQiNPGG2VmJ1A6P3qq30+ziW0it4Q0sy3CuyRozlVEUgycAgbuux86u952osu71SMWUaW09zIzZBDIdOjOoMARtkEDyoJm8H2b/ALLfwNUH6A/9kR/8yX/FU1Y9p+8tJbqdWhjkMggjZG74oo0jUoyS7MGYADkVG/M1n6GOJR23DViuC0MiySErIjocE5BGRuPdQWv6TLNJeFXquAQsLuPRkGtD/aUU2+iS9eXhNoznJCumfMRyPGv91RUX21vrjiUZseHxvolIE91IjRwpHnJVCwBkY4AOnIwfXItdhBb8OtIoi2mKJQgJ5sQNzgDdmOTgDzoKV9BP/h77/rZf8KVofFL9IIZJpDhIkZ2PooJPx25Vmn0IXaxx3UUoeKSW5eRFkRkLKyrjGoAE+E5A3Fc/Sl2rSdI7OBJ5Inlj+tSJDLhYlYF1U6RqY88jbAI60En2I4dxP6ubhZbVGvHNy6ywSyOveAaF1CdRhUCADSMVSbnveFdoYpZ2j03RzI0SNHGRKSj7MzEaZAsh8R/PFbdwriEU8YeE5TkPCy4x0wwBHTpWTfT13VykCQrJLcxSMrKkcjARsvjyQunOpY8b55+tBstFUnsB21W5hhiuFliugoVlkikUOQPbViunxAZwSCDkepu1AVHcbvpYkXuIhNK7qioW0L1Lsz6W0qqBjnByQANyKkaKContRc/X1sRawGUwd+zC5fSqatAB/wBWySWx86Q4n2uu4UCvaRrM92lqiiZnQ640dZQe6UsgDNkYXGk7+SXYk9/xLi13nKrJHax+ncr9qB6FyDSfHllu+MwQwnSlnC0skmx7uSbKJhSCpk0ByuoEDUWIONJC/AUVmXC+0NzFDJGZJJGn4jNb2sjDvJFhQ/ayAKp16dEunIPi05GnNXLspbTpHKZ2c65WaJZGDvHHhQqsw2JJDNjJxqxnagZ9rO0s1pNaxRW8cxuZO7XMxjKnGSxHdN4ANyQc+hqQhv7kTpHLbxrG6ue8SZnwy4wpUwpzBJBBPsn0zV+LI9zx6BEKgWVq8uplLgSTN3ekgMu+gZG9M+2dxfw2yIszC7urwxxiIBcjXhDk69EYgQEgZOXyTswIaXRVG4lcT2s8UJuZ5pb5icBFIgSJS0xhVV21ExourOM6iTgkox8Suofq9nIZWmmM8zBcSzR26sTFDr9nvCWjQyE4GHw3stQX+qtxXtNcR38NlFbRSGZGkDm4ZNCr7Rde5bGTsME5PlzqU7LW08drEt05eYaixLaiMsxVC2BqKqVXV10561U+ERyXPG+ITowUW0cNqjFdYOftZRjUMEPgfGgtvDb64aaWOeBIwixsjpKZFfUXDDeNCpXSPP2hUpWfdrb+5tOEyEzsbvOD3YHeGWVz3aIMnSBqGwydK4BzvSUPFLiK+zPcSGK0smmvEGgxqSPsU2Goy6Vdy2Tk8sA6aDRqKqXDbS6uYILr6zJDLKmoxqV7pElA0jSyHMkSnIb7zg58J0iE7OccnKCKWdybO8u1nlbGp7e3QnLYGCSZLcHzGaDSKr1tx+STiUtmsS93BEskkuvUdT/o49OkaSQGbmdh60z4JM80EXEZ7iSJSrz90CohWAqTGjgjchNLl851FsELgCtcIv50topI/DecZuS6swDdzCVyrAcm0W6qVB6tvkbUGpUjbXSSAmN1cBipKsGAZThlOORB2I6VQLvtLJarxjTITFZJD3bykyZmZCXTUT1YxDHJS3LHhpjwiOThcvD4e9cp9VuZ79WYuq6VVzIudwe9ZhnrQanTXil53MMspxiNGc6m0jCgk5ODgYHPFUnhXGZ3WPiUzyR2q28k0ynAjIYBoI40I1MyKCTIcai3hyDhGXaaSW5itbeaR1ueJOo7lHIWC29ucEDZ2EQILNnLE6dIGAFn4Vx+6ltbOf6pqa5ddaLIB3ML5KyEsBrITQSABzPlvZqpAv5P9JSfbmOzsISZlGBEGZcxodskpGDITnbKAAbksu0PFbm4FrBHNJbS3zgpFHhZIrYeKWWRipZZCg2ClQGYKNRUsQ0SivAK9oCkrqIspVXaMn7y6Sw92pWX03BpWighOzXZqOyDrFJKyOzOVkKt429t86Q2T6kj0riTsumqR0nnieWdZpGjZQzaUEaxHKH7IKBtzzvmp6iggOL9k4Zo7dEaS3NswaF4SFZPCVIGpWBBU75BqXtLNY4xGhYAZ3J1MScksSc5YkkknmacUUEBwvsqkFzLdLNO0s2nvdZjIk0jCZAjGnSOWjT65p7dcFikuYbp8mSBZFjG2le8062xjOrC6c55E7VJUUEH2g7Mx3UkExlmhlgL6HhYK2lwA6nKkEEAdMjGxFI8R7HwySQSpJPA8KNGGikwzxsQWR2YFjkjOoENkk5zvViooEDbAR93GTGAoVSunKgbDGoEbDzBqD4R2RW273uLi4TvpGlkOYmLSN7TeKI4J8hgelWOigrsPY6AGIs8spjuDc5kYMXlKaFZ/DvoXAUDGMDoMV5/7m25e7aQySfW9XeBmGFDR92dGAMeDYE5IBOCMnNjooK5w+K14akcc10xZl0xm4kXvGWMDCIAFB0gj2VycjOTTbst2YVYrtrhTqv5JZJIz92OTIWM+TaCNWPvE7kAVJcd/T2f/MP+E1NUFWg7ERLZyWZnuHR4hCHd1LpGNgiYUIBjmdOTtkkAYdnsrCFg0M6SQMzJKCrSamjMbltSlTlDjBGBpUAAKBU9RQZn2isLbvrLhMEmnvZ3ubltatKxQFwZC2SXklKnl9zlgYq6Ds5CRP3paZrhDHK7kajHggRrpACoNTbADcknJ3r28/SL/wAxf4ipegqkPYSAWb2jy3EqPGIQ0jgvHGMaVTChVxhTnTk4XOQAB6vYS3M8U7yTSSRoUYu4PeqcbSYUeHYeFdKncEEM2bVRQVU9hLcxXcReZvrbSs7Fl1J3hBcJhcAeFeYJwoBJAAHVr2Gt0uUuTJNJIsIiPeOGEgDB9T+EEtkLsCFwANNWiigKKKK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8" name="Picture 10" descr="http://upload.wikimedia.org/wikipedia/commons/5/53/Wikipedia-logo-en-bi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7224" y="3820885"/>
            <a:ext cx="1809820" cy="221694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tiquest.org/wiki/images/f/f1/AWS_LOGO_RGB_300p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6634" y="2095500"/>
            <a:ext cx="28575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twilio.com/blog/wp-content/blogs.dir/8/files/6a0105364227ca970b0120a587c5b7970b-800w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7226" y="4057650"/>
            <a:ext cx="3716317" cy="1197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02928" y="6253843"/>
            <a:ext cx="5089071" cy="369332"/>
          </a:xfrm>
          <a:prstGeom prst="rect">
            <a:avLst/>
          </a:prstGeom>
          <a:noFill/>
        </p:spPr>
        <p:txBody>
          <a:bodyPr wrap="square" rtlCol="0">
            <a:spAutoFit/>
          </a:bodyPr>
          <a:lstStyle/>
          <a:p>
            <a:r>
              <a:rPr lang="en-IN" b="1" dirty="0" smtClean="0"/>
              <a:t>*</a:t>
            </a:r>
            <a:r>
              <a:rPr lang="en-IN" dirty="0" smtClean="0"/>
              <a:t>Disclaimer: All images from World Wide Web</a:t>
            </a:r>
            <a:endParaRPr lang="en-IN" dirty="0"/>
          </a:p>
        </p:txBody>
      </p:sp>
    </p:spTree>
    <p:extLst>
      <p:ext uri="{BB962C8B-B14F-4D97-AF65-F5344CB8AC3E}">
        <p14:creationId xmlns:p14="http://schemas.microsoft.com/office/powerpoint/2010/main" val="854743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3600" b="1" dirty="0" err="1" smtClean="0">
                <a:solidFill>
                  <a:srgbClr val="002060"/>
                </a:solidFill>
              </a:rPr>
              <a:t>memcached</a:t>
            </a:r>
            <a:r>
              <a:rPr lang="en-IN" sz="3600" b="1" dirty="0" smtClean="0">
                <a:solidFill>
                  <a:srgbClr val="002060"/>
                </a:solidFill>
              </a:rPr>
              <a:t> access characteristics</a:t>
            </a:r>
            <a:endParaRPr lang="en-IN" sz="3600" b="1" dirty="0">
              <a:solidFill>
                <a:srgbClr val="002060"/>
              </a:solidFill>
            </a:endParaRPr>
          </a:p>
        </p:txBody>
      </p:sp>
      <p:sp>
        <p:nvSpPr>
          <p:cNvPr id="3" name="Content Placeholder 2"/>
          <p:cNvSpPr>
            <a:spLocks noGrp="1"/>
          </p:cNvSpPr>
          <p:nvPr>
            <p:ph idx="1"/>
          </p:nvPr>
        </p:nvSpPr>
        <p:spPr/>
        <p:txBody>
          <a:bodyPr/>
          <a:lstStyle/>
          <a:p>
            <a:r>
              <a:rPr lang="en-IN" dirty="0" smtClean="0"/>
              <a:t>Read-mostly workloads </a:t>
            </a:r>
          </a:p>
          <a:p>
            <a:r>
              <a:rPr lang="en-IN" dirty="0" smtClean="0"/>
              <a:t>Writes in order to be durable have to be made to the underlying (non-volatile) data store </a:t>
            </a:r>
          </a:p>
          <a:p>
            <a:r>
              <a:rPr lang="en-IN" dirty="0" smtClean="0"/>
              <a:t>Facebook reports that reads are 2x times writes in their workloads</a:t>
            </a:r>
          </a:p>
          <a:p>
            <a:r>
              <a:rPr lang="en-IN" dirty="0" smtClean="0"/>
              <a:t>Other studies have shown that writes constitute mere 3-12% of all accesses in large scale key-value stores</a:t>
            </a:r>
            <a:endParaRPr lang="en-IN" dirty="0"/>
          </a:p>
        </p:txBody>
      </p:sp>
    </p:spTree>
    <p:extLst>
      <p:ext uri="{BB962C8B-B14F-4D97-AF65-F5344CB8AC3E}">
        <p14:creationId xmlns:p14="http://schemas.microsoft.com/office/powerpoint/2010/main" val="95666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smtClean="0">
                <a:solidFill>
                  <a:srgbClr val="002060"/>
                </a:solidFill>
              </a:rPr>
              <a:t>Load Imbalance</a:t>
            </a:r>
            <a:endParaRPr lang="en-IN" b="1" dirty="0">
              <a:solidFill>
                <a:srgbClr val="00206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37921644"/>
              </p:ext>
            </p:extLst>
          </p:nvPr>
        </p:nvGraphicFramePr>
        <p:xfrm>
          <a:off x="914400" y="1981200"/>
          <a:ext cx="4049485" cy="3799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3570747498"/>
              </p:ext>
            </p:extLst>
          </p:nvPr>
        </p:nvGraphicFramePr>
        <p:xfrm>
          <a:off x="5159829" y="1752600"/>
          <a:ext cx="6531428" cy="21063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1227368129"/>
              </p:ext>
            </p:extLst>
          </p:nvPr>
        </p:nvGraphicFramePr>
        <p:xfrm>
          <a:off x="5181600" y="3907971"/>
          <a:ext cx="6531428" cy="21063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9530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8">
                                            <p:graphicEl>
                                              <a:dgm id="{B14CE22C-2041-42AD-B40A-807C54415C8D}"/>
                                            </p:graphicEl>
                                          </p:spTgt>
                                        </p:tgtEl>
                                        <p:attrNameLst>
                                          <p:attrName>style.color</p:attrName>
                                        </p:attrNameLst>
                                      </p:cBhvr>
                                      <p:by>
                                        <p:hsl h="0" s="-12549" l="-25098"/>
                                      </p:by>
                                    </p:animClr>
                                    <p:animClr clrSpc="hsl" dir="cw">
                                      <p:cBhvr>
                                        <p:cTn id="7" dur="500" fill="hold"/>
                                        <p:tgtEl>
                                          <p:spTgt spid="8">
                                            <p:graphicEl>
                                              <a:dgm id="{B14CE22C-2041-42AD-B40A-807C54415C8D}"/>
                                            </p:graphicEl>
                                          </p:spTgt>
                                        </p:tgtEl>
                                        <p:attrNameLst>
                                          <p:attrName>fillcolor</p:attrName>
                                        </p:attrNameLst>
                                      </p:cBhvr>
                                      <p:by>
                                        <p:hsl h="0" s="-12549" l="-25098"/>
                                      </p:by>
                                    </p:animClr>
                                    <p:animClr clrSpc="hsl" dir="cw">
                                      <p:cBhvr>
                                        <p:cTn id="8" dur="500" fill="hold"/>
                                        <p:tgtEl>
                                          <p:spTgt spid="8">
                                            <p:graphicEl>
                                              <a:dgm id="{B14CE22C-2041-42AD-B40A-807C54415C8D}"/>
                                            </p:graphicEl>
                                          </p:spTgt>
                                        </p:tgtEl>
                                        <p:attrNameLst>
                                          <p:attrName>stroke.color</p:attrName>
                                        </p:attrNameLst>
                                      </p:cBhvr>
                                      <p:by>
                                        <p:hsl h="0" s="-12549" l="-25098"/>
                                      </p:by>
                                    </p:animClr>
                                    <p:set>
                                      <p:cBhvr>
                                        <p:cTn id="9" dur="500" fill="hold"/>
                                        <p:tgtEl>
                                          <p:spTgt spid="8">
                                            <p:graphicEl>
                                              <a:dgm id="{B14CE22C-2041-42AD-B40A-807C54415C8D}"/>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p:bldSub>
      </p:bldGraphic>
      <p:bldGraphic spid="11" grpId="0">
        <p:bldAsOne/>
      </p:bldGraphic>
      <p:bldGraphic spid="12" grpId="0">
        <p:bldAsOne/>
      </p:bldGraphic>
    </p:bldLst>
  </p:timing>
</p:sld>
</file>

<file path=ppt/theme/theme1.xml><?xml version="1.0" encoding="utf-8"?>
<a:theme xmlns:a="http://schemas.openxmlformats.org/drawingml/2006/main" name="04_UofI">
  <a:themeElements>
    <a:clrScheme name="04_Uof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4_UofI">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04_Uof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_Uof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4_Uof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4_Uof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4_Uof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4_Uof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4_Uof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4_Uof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4_Uof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4_Uof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4_Uof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4_Uof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6200</Words>
  <Application>Microsoft Office PowerPoint</Application>
  <PresentationFormat>Widescreen</PresentationFormat>
  <Paragraphs>548</Paragraphs>
  <Slides>42</Slides>
  <Notes>40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7" baseType="lpstr">
      <vt:lpstr>ＭＳ Ｐゴシック</vt:lpstr>
      <vt:lpstr>Arial</vt:lpstr>
      <vt:lpstr>Calibri</vt:lpstr>
      <vt:lpstr>04_UofI</vt:lpstr>
      <vt:lpstr>Bitmap Image</vt:lpstr>
      <vt:lpstr>Understanding and Mitigating the Impact of Load Imbalance in the Memory Caching Tier</vt:lpstr>
      <vt:lpstr>Agenda</vt:lpstr>
      <vt:lpstr>Motivation</vt:lpstr>
      <vt:lpstr>Motivation</vt:lpstr>
      <vt:lpstr>Agenda</vt:lpstr>
      <vt:lpstr>memcached</vt:lpstr>
      <vt:lpstr>memcached users and services</vt:lpstr>
      <vt:lpstr>memcached access characteristics</vt:lpstr>
      <vt:lpstr>Load Imbalance</vt:lpstr>
      <vt:lpstr>1) Non-uniform key distribution</vt:lpstr>
      <vt:lpstr>2) Skewed key popularity</vt:lpstr>
      <vt:lpstr>PowerPoint Presentation</vt:lpstr>
      <vt:lpstr>Agenda</vt:lpstr>
      <vt:lpstr>SPORE design</vt:lpstr>
      <vt:lpstr>PowerPoint Presentation</vt:lpstr>
      <vt:lpstr>Q1) How do home servers replicate keys on shadow servers?</vt:lpstr>
      <vt:lpstr>PowerPoint Presentation</vt:lpstr>
      <vt:lpstr>Consistency Model</vt:lpstr>
      <vt:lpstr>Q3) How do clients discover replicas?</vt:lpstr>
      <vt:lpstr>PowerPoint Presentation</vt:lpstr>
      <vt:lpstr>PowerPoint Presentation</vt:lpstr>
      <vt:lpstr>PowerPoint Presentation</vt:lpstr>
      <vt:lpstr>State Transition Diagram</vt:lpstr>
      <vt:lpstr>Q6) How does SPORE handle writes?</vt:lpstr>
      <vt:lpstr>SE – SPORE – another variant</vt:lpstr>
      <vt:lpstr>Optimizations</vt:lpstr>
      <vt:lpstr>Server Failures</vt:lpstr>
      <vt:lpstr>Agenda</vt:lpstr>
      <vt:lpstr> Evaluation</vt:lpstr>
      <vt:lpstr>Performance and Cost Improvements of Read-mostly workloads with static key popularity</vt:lpstr>
      <vt:lpstr>PowerPoint Presentation</vt:lpstr>
      <vt:lpstr>PowerPoint Presentation</vt:lpstr>
      <vt:lpstr>PowerPoint Presentation</vt:lpstr>
      <vt:lpstr>PowerPoint Presentation</vt:lpstr>
      <vt:lpstr>Limitations of SPORE</vt:lpstr>
      <vt:lpstr>Agenda</vt:lpstr>
      <vt:lpstr>Discussion</vt:lpstr>
      <vt:lpstr>PowerPoint Presentation</vt:lpstr>
      <vt:lpstr>Thank you ! </vt:lpstr>
      <vt:lpstr>BACKUP SLIDES</vt:lpstr>
      <vt:lpstr>Why do I need memcached ?</vt:lpstr>
      <vt:lpstr>“Cache” me if you can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Mitigating the Impact of Load Imbalance in the Memory Caching Tier</dc:title>
  <dc:creator>Rajath Subramanyam</dc:creator>
  <cp:lastModifiedBy>Rajath Subramanyam</cp:lastModifiedBy>
  <cp:revision>1000</cp:revision>
  <dcterms:created xsi:type="dcterms:W3CDTF">2014-04-15T00:07:45Z</dcterms:created>
  <dcterms:modified xsi:type="dcterms:W3CDTF">2014-04-17T20:59:31Z</dcterms:modified>
</cp:coreProperties>
</file>