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4" r:id="rId3"/>
    <p:sldId id="260" r:id="rId4"/>
    <p:sldId id="259" r:id="rId5"/>
    <p:sldId id="258" r:id="rId6"/>
    <p:sldId id="273" r:id="rId7"/>
    <p:sldId id="262" r:id="rId8"/>
    <p:sldId id="27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55" autoAdjust="0"/>
  </p:normalViewPr>
  <p:slideViewPr>
    <p:cSldViewPr>
      <p:cViewPr varScale="1">
        <p:scale>
          <a:sx n="58" d="100"/>
          <a:sy n="58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Latency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Follow-user</c:v>
                </c:pt>
                <c:pt idx="1">
                  <c:v>Post-tweet</c:v>
                </c:pt>
                <c:pt idx="2">
                  <c:v>Follow-user</c:v>
                </c:pt>
                <c:pt idx="3">
                  <c:v>Post-tweet</c:v>
                </c:pt>
                <c:pt idx="4">
                  <c:v>Read-timeline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174</c:v>
                </c:pt>
                <c:pt idx="1">
                  <c:v>252</c:v>
                </c:pt>
                <c:pt idx="2">
                  <c:v>3.2</c:v>
                </c:pt>
                <c:pt idx="3">
                  <c:v>3.1</c:v>
                </c:pt>
                <c:pt idx="4">
                  <c:v>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7734016"/>
        <c:axId val="67270272"/>
      </c:barChart>
      <c:catAx>
        <c:axId val="30773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67270272"/>
        <c:crosses val="autoZero"/>
        <c:auto val="1"/>
        <c:lblAlgn val="ctr"/>
        <c:lblOffset val="100"/>
        <c:noMultiLvlLbl val="0"/>
      </c:catAx>
      <c:valAx>
        <c:axId val="67270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Latency  (</a:t>
                </a:r>
                <a:r>
                  <a:rPr lang="en-US" dirty="0" err="1" smtClean="0"/>
                  <a:t>ms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773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257215302718"/>
          <c:y val="4.7518898270104602E-2"/>
          <c:w val="0.81641738737951997"/>
          <c:h val="0.832109996800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Lynx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Follow-User</c:v>
                </c:pt>
                <c:pt idx="1">
                  <c:v>Post-Tweet</c:v>
                </c:pt>
                <c:pt idx="2">
                  <c:v>Read-Timeline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184000</c:v>
                </c:pt>
                <c:pt idx="1">
                  <c:v>173000</c:v>
                </c:pt>
                <c:pt idx="2">
                  <c:v>1350000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7735552"/>
        <c:axId val="67267968"/>
      </c:barChart>
      <c:catAx>
        <c:axId val="307735552"/>
        <c:scaling>
          <c:orientation val="minMax"/>
        </c:scaling>
        <c:delete val="0"/>
        <c:axPos val="b"/>
        <c:majorTickMark val="out"/>
        <c:minorTickMark val="none"/>
        <c:tickLblPos val="nextTo"/>
        <c:crossAx val="67267968"/>
        <c:crosses val="autoZero"/>
        <c:auto val="1"/>
        <c:lblAlgn val="ctr"/>
        <c:lblOffset val="100"/>
        <c:noMultiLvlLbl val="0"/>
      </c:catAx>
      <c:valAx>
        <c:axId val="67267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 smtClean="0"/>
                  <a:t>Million</a:t>
                </a:r>
                <a:r>
                  <a:rPr lang="en-US" sz="2400" baseline="0" dirty="0" smtClean="0"/>
                  <a:t> ops/sec</a:t>
                </a:r>
              </a:p>
            </c:rich>
          </c:tx>
          <c:layout>
            <c:manualLayout>
              <c:xMode val="edge"/>
              <c:yMode val="edge"/>
              <c:x val="2.2298535366647599E-2"/>
              <c:y val="0.229609630332525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7735552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E02AB-5CB7-416D-B817-C97B6B75BEEA}" type="datetimeFigureOut">
              <a:rPr lang="zh-CN" altLang="en-US" smtClean="0"/>
              <a:t>2014/2/25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0D84A-D248-4BDE-AB13-73649BE13A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32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Now let</a:t>
            </a:r>
            <a:r>
              <a:rPr lang="fr-FR" baseline="0" dirty="0" smtClean="0"/>
              <a:t>’</a:t>
            </a:r>
            <a:r>
              <a:rPr lang="en-US" baseline="0" dirty="0" smtClean="0"/>
              <a:t>s see the stat of art solution to this trade off.</a:t>
            </a:r>
          </a:p>
          <a:p>
            <a:r>
              <a:rPr lang="en-US" baseline="0" dirty="0" smtClean="0"/>
              <a:t>//Now let’s see what low latency systems are possible.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Here, I show the semantics of a system along two dimensions.</a:t>
            </a:r>
          </a:p>
          <a:p>
            <a:r>
              <a:rPr lang="en-US" baseline="0" dirty="0" smtClean="0"/>
              <a:t>The horizontal axis differentiates systems that provide generals transactions from those that are simple key-value stores.</a:t>
            </a:r>
          </a:p>
          <a:p>
            <a:r>
              <a:rPr lang="en-US" baseline="0" dirty="0" smtClean="0"/>
              <a:t>The vertical axis shows the consistency level of operations.</a:t>
            </a:r>
          </a:p>
          <a:p>
            <a:r>
              <a:rPr lang="en-US" baseline="0" dirty="0" smtClean="0"/>
              <a:t>The lowest level is eventual consistency and the stronger ones are serializable, and </a:t>
            </a:r>
            <a:r>
              <a:rPr lang="en-US" baseline="0" dirty="0" err="1" smtClean="0"/>
              <a:t>linearizable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Here, serializable means that there exists a single total ordering, such that all operations act as if they obey that order. </a:t>
            </a:r>
          </a:p>
          <a:p>
            <a:r>
              <a:rPr lang="en-US" baseline="0" dirty="0" smtClean="0"/>
              <a:t>Linearizable is stronger, because it places some restriction on what is an acceptable total order.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@ In this landscape, we always know it’s easy to build a eventually consistent key/value store with low latency@, Dynamo is an example.  Here, I mark the low latency region in green. 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We also know, because of the CAP theorem, @ that one must pay for </a:t>
            </a:r>
            <a:r>
              <a:rPr lang="en-US" baseline="0" dirty="0" err="1" smtClean="0"/>
              <a:t>linearazability</a:t>
            </a:r>
            <a:r>
              <a:rPr lang="en-US" baseline="0" dirty="0" smtClean="0"/>
              <a:t> with cross data center communication and therefore high latency.</a:t>
            </a:r>
          </a:p>
          <a:p>
            <a:r>
              <a:rPr lang="en-US" baseline="0" dirty="0" smtClean="0"/>
              <a:t>@ Spanner is a Google’s storage system that achieves </a:t>
            </a:r>
            <a:r>
              <a:rPr lang="en-US" baseline="0" dirty="0" err="1" smtClean="0"/>
              <a:t>linerazabile</a:t>
            </a:r>
            <a:r>
              <a:rPr lang="en-US" baseline="0" dirty="0" smtClean="0"/>
              <a:t>, general transactions, so it occupies the top right corner.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last two years, people have pushed the boundary of low latency systems. @ There are systems that guarantee more than eventual consistency and provide limited forms of transactions, such as read-only and write-only transactions.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@ However, there remains the big grey gap. Namely, we do not know whether it’s possible to build a low latency serializable system.</a:t>
            </a:r>
          </a:p>
          <a:p>
            <a:r>
              <a:rPr lang="en-US" baseline="0" dirty="0" smtClean="0"/>
              <a:t>@ Our work shows that it’s possible.</a:t>
            </a:r>
          </a:p>
          <a:p>
            <a:r>
              <a:rPr lang="en-US" baseline="0" dirty="0" smtClean="0"/>
              <a:t>So we pushed frontier further to achieve serializable transactions.  Our transactions are not fully general and still have a few limitations,  so the green region doesn’t go all the way to the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7D34D-D83E-A244-A831-7F0E676AA5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26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Execution result appears as if obey a serial order for all transactions</a:t>
            </a:r>
          </a:p>
          <a:p>
            <a:pPr lvl="1"/>
            <a:r>
              <a:rPr lang="en-US" altLang="zh-CN" dirty="0" smtClean="0"/>
              <a:t>No restrictions on the serial order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84A-D248-4BDE-AB13-73649BE13AB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15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It would nice if we can chop this transaction into two parts, @  the first hop inserts the bid and the second hop updates the highest bid.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@ This chopped transaction becomes a chain.  Each hop of a chain access data on a single server, and different hops execute sequentially one after another.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7D34D-D83E-A244-A831-7F0E676AA5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1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ran our experiments on Amazon’s EC2,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each data center, we run@ four Lynx servers as well as@ four clients.  In the experiments, @a client also issues chains whose first hop locate </a:t>
            </a:r>
          </a:p>
          <a:p>
            <a:r>
              <a:rPr lang="en-US" baseline="0" dirty="0" smtClean="0"/>
              <a:t>In the same data center as itself.  This is to model a practical deployment where a user’s web requests are always routed to a data center </a:t>
            </a:r>
          </a:p>
          <a:p>
            <a:r>
              <a:rPr lang="en-US" baseline="0" dirty="0" smtClean="0"/>
              <a:t>that contains the user’s data shard.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@Our experiments run on three data centers, west coast, east coast and </a:t>
            </a:r>
            <a:r>
              <a:rPr lang="en-US" baseline="0" dirty="0" err="1" smtClean="0"/>
              <a:t>europe</a:t>
            </a:r>
            <a:r>
              <a:rPr lang="en-US" baseline="0" dirty="0" smtClean="0"/>
              <a:t>.  @The </a:t>
            </a:r>
            <a:r>
              <a:rPr lang="en-US" baseline="0" dirty="0" err="1" smtClean="0"/>
              <a:t>roundtrip</a:t>
            </a:r>
            <a:r>
              <a:rPr lang="en-US" baseline="0" dirty="0" smtClean="0"/>
              <a:t> latency between these data centers are on the order of 100ms.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@Please note that our prototype stores data in memory, and persists logs to disk.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7D34D-D83E-A244-A831-7F0E676AA5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9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graph shows the latency of operations,</a:t>
            </a:r>
            <a:r>
              <a:rPr lang="en-US" altLang="zh-CN" baseline="0" dirty="0" smtClean="0"/>
              <a:t> such as following another user, posting a tweet and reading from one’s own timeline.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@The first two bars</a:t>
            </a:r>
            <a:r>
              <a:rPr lang="en-US" altLang="zh-CN" baseline="0" dirty="0" smtClean="0"/>
              <a:t> show the latency of follow and tweet operation if they wait for the completion of the whole chain. </a:t>
            </a:r>
          </a:p>
          <a:p>
            <a:r>
              <a:rPr lang="en-US" altLang="zh-CN" baseline="0" dirty="0" smtClean="0"/>
              <a:t>//The  Underlying </a:t>
            </a:r>
            <a:r>
              <a:rPr lang="en-US" altLang="zh-CN" baseline="0" dirty="0" err="1" smtClean="0"/>
              <a:t>ssytem</a:t>
            </a:r>
            <a:r>
              <a:rPr lang="en-US" altLang="zh-CN" baseline="0" dirty="0" smtClean="0"/>
              <a:t> chain for the follow-user operation takes 3 hops and for the post-tweet chain, 4 hops.</a:t>
            </a:r>
          </a:p>
          <a:p>
            <a:r>
              <a:rPr lang="en-US" altLang="zh-CN" baseline="0" dirty="0" smtClean="0"/>
              <a:t>Therefore, the completion latency represents several cross data center RTTs.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@In the actual Twitter, we only need to wait for the first hop to complete.  Since the first hop is local, both operations are very fast with only several </a:t>
            </a:r>
            <a:r>
              <a:rPr lang="en-US" altLang="zh-CN" baseline="0" dirty="0" err="1" smtClean="0"/>
              <a:t>miliseconds</a:t>
            </a:r>
            <a:r>
              <a:rPr lang="en-US" altLang="zh-CN" baseline="0" dirty="0" smtClean="0"/>
              <a:t>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Also, we note that by using the materialized join view, we optimize the read-timeline operation to take only one local lookup.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84A-D248-4BDE-AB13-73649BE13AB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65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400" dirty="0" smtClean="0"/>
              <a:t>Transaction chains: achieving </a:t>
            </a:r>
            <a:r>
              <a:rPr lang="en-US" altLang="zh-CN" sz="4400" dirty="0" err="1" smtClean="0"/>
              <a:t>serializability</a:t>
            </a:r>
            <a:r>
              <a:rPr lang="en-US" altLang="zh-CN" sz="4400" dirty="0" smtClean="0"/>
              <a:t> with low-latency in geo-distributed storage systems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Author: Yang Zhang[SOSP’ 13]</a:t>
            </a:r>
          </a:p>
          <a:p>
            <a:r>
              <a:rPr lang="en-US" altLang="zh-CN" dirty="0" err="1" smtClean="0"/>
              <a:t>Presentator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Jianxiong</a:t>
            </a:r>
            <a:r>
              <a:rPr lang="en-US" altLang="zh-CN" dirty="0" smtClean="0"/>
              <a:t> Gao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70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are hops?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Chopping</a:t>
            </a:r>
          </a:p>
          <a:p>
            <a:pPr lvl="1"/>
            <a:r>
              <a:rPr lang="en-US" altLang="zh-CN" dirty="0" smtClean="0"/>
              <a:t>When can we chop?</a:t>
            </a:r>
          </a:p>
        </p:txBody>
      </p:sp>
      <p:pic>
        <p:nvPicPr>
          <p:cNvPr id="2050" name="Picture 2" descr="C:\Users\Gladtbx\Dropbox\CS525\SC-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897560"/>
            <a:ext cx="7482355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23322" y="1927665"/>
            <a:ext cx="5520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S-edge: Connecting </a:t>
            </a:r>
            <a:r>
              <a:rPr lang="en-US" altLang="zh-CN" dirty="0" err="1" smtClean="0"/>
              <a:t>unchopped</a:t>
            </a:r>
            <a:r>
              <a:rPr lang="en-US" altLang="zh-CN" dirty="0" smtClean="0"/>
              <a:t> transactions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C-edge: Connecting vertices write to the same item.</a:t>
            </a:r>
            <a:endParaRPr lang="zh-CN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99591" y="2897560"/>
            <a:ext cx="2088233" cy="747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ounded Rectangle 6"/>
          <p:cNvSpPr/>
          <p:nvPr/>
        </p:nvSpPr>
        <p:spPr>
          <a:xfrm>
            <a:off x="899591" y="4049688"/>
            <a:ext cx="2088233" cy="747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ounded Rectangle 7"/>
          <p:cNvSpPr/>
          <p:nvPr/>
        </p:nvSpPr>
        <p:spPr>
          <a:xfrm>
            <a:off x="5292079" y="2852936"/>
            <a:ext cx="2088233" cy="747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ounded Rectangle 8"/>
          <p:cNvSpPr/>
          <p:nvPr/>
        </p:nvSpPr>
        <p:spPr>
          <a:xfrm>
            <a:off x="5292080" y="4049688"/>
            <a:ext cx="2088233" cy="747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Oval 5"/>
          <p:cNvSpPr/>
          <p:nvPr/>
        </p:nvSpPr>
        <p:spPr>
          <a:xfrm>
            <a:off x="3131840" y="3356992"/>
            <a:ext cx="949796" cy="9497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Oval 10"/>
          <p:cNvSpPr/>
          <p:nvPr/>
        </p:nvSpPr>
        <p:spPr>
          <a:xfrm>
            <a:off x="7524328" y="3356992"/>
            <a:ext cx="949796" cy="9497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6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  <p:bldP spid="6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are hops?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8274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err="1" smtClean="0"/>
              <a:t>Serializable</a:t>
            </a:r>
            <a:r>
              <a:rPr lang="en-US" altLang="zh-CN" dirty="0" smtClean="0"/>
              <a:t> when no SC-cycles.  </a:t>
            </a:r>
            <a:r>
              <a:rPr lang="en-US" altLang="zh-CN" dirty="0" err="1" smtClean="0"/>
              <a:t>Shasha</a:t>
            </a:r>
            <a:r>
              <a:rPr lang="en-US" altLang="zh-CN" dirty="0" smtClean="0"/>
              <a:t>[Transactions on Database Systems’ 95]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Solution: Remove C-edges.</a:t>
            </a:r>
            <a:endParaRPr lang="zh-CN" altLang="en-US" dirty="0"/>
          </a:p>
        </p:txBody>
      </p:sp>
      <p:pic>
        <p:nvPicPr>
          <p:cNvPr id="3074" name="Picture 2" descr="C:\Users\Gladtbx\Dropbox\CS525\C-ed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5650"/>
            <a:ext cx="5133976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Gladtbx\Dropbox\CS525\NoC-ed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822" y="3295650"/>
            <a:ext cx="5210175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4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Chains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969713"/>
            <a:ext cx="2676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</a:rPr>
              <a:t>Secondary Index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</a:rPr>
              <a:t>Join View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Geo-replication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789040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itchFamily="34" charset="0"/>
              <a:buChar char="•"/>
            </a:pPr>
            <a:endParaRPr lang="zh-CN" altLang="en-US" dirty="0"/>
          </a:p>
        </p:txBody>
      </p:sp>
      <p:pic>
        <p:nvPicPr>
          <p:cNvPr id="4098" name="Picture 2" descr="C:\Users\Gladtbx\Dropbox\CS525\Sub-Ch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2558362"/>
            <a:ext cx="5476122" cy="366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32040" y="1124744"/>
            <a:ext cx="37189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>
                <a:solidFill>
                  <a:srgbClr val="FF0000"/>
                </a:solidFill>
              </a:rPr>
              <a:t>Subchains</a:t>
            </a:r>
            <a:r>
              <a:rPr lang="en-US" altLang="zh-CN" sz="2400" dirty="0" smtClean="0">
                <a:solidFill>
                  <a:srgbClr val="FF0000"/>
                </a:solidFill>
              </a:rPr>
              <a:t> either commute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has origin ordering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4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643"/>
            <a:ext cx="8229600" cy="1143000"/>
          </a:xfrm>
        </p:spPr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2032001"/>
            <a:ext cx="6064146" cy="35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087" y="4322783"/>
            <a:ext cx="1670792" cy="990246"/>
          </a:xfrm>
          <a:prstGeom prst="rect">
            <a:avLst/>
          </a:prstGeom>
        </p:spPr>
      </p:pic>
      <p:pic>
        <p:nvPicPr>
          <p:cNvPr id="12" name="Picture 11" descr="1382573331_Databas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4101119"/>
            <a:ext cx="673100" cy="673100"/>
          </a:xfrm>
          <a:prstGeom prst="rect">
            <a:avLst/>
          </a:prstGeom>
        </p:spPr>
      </p:pic>
      <p:pic>
        <p:nvPicPr>
          <p:cNvPr id="13" name="Picture 12" descr="1382573331_Databas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25" y="4101119"/>
            <a:ext cx="673100" cy="673100"/>
          </a:xfrm>
          <a:prstGeom prst="rect">
            <a:avLst/>
          </a:prstGeom>
        </p:spPr>
      </p:pic>
      <p:pic>
        <p:nvPicPr>
          <p:cNvPr id="14" name="Picture 13" descr="1382573331_Databas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75" y="4101119"/>
            <a:ext cx="673100" cy="673100"/>
          </a:xfrm>
          <a:prstGeom prst="rect">
            <a:avLst/>
          </a:prstGeom>
        </p:spPr>
      </p:pic>
      <p:pic>
        <p:nvPicPr>
          <p:cNvPr id="15" name="Picture 14" descr="1382573331_Databas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975" y="4101119"/>
            <a:ext cx="673100" cy="6731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200150" y="2703943"/>
            <a:ext cx="4254500" cy="978076"/>
            <a:chOff x="1130300" y="2704924"/>
            <a:chExt cx="4254500" cy="978076"/>
          </a:xfrm>
        </p:grpSpPr>
        <p:pic>
          <p:nvPicPr>
            <p:cNvPr id="8" name="Picture 7" descr="1382573153_network-server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44600" y="2832100"/>
              <a:ext cx="704850" cy="704850"/>
            </a:xfrm>
            <a:prstGeom prst="rect">
              <a:avLst/>
            </a:prstGeom>
          </p:spPr>
        </p:pic>
        <p:pic>
          <p:nvPicPr>
            <p:cNvPr id="9" name="Picture 8" descr="1382573153_network-server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59025" y="2832100"/>
              <a:ext cx="704850" cy="704850"/>
            </a:xfrm>
            <a:prstGeom prst="rect">
              <a:avLst/>
            </a:prstGeom>
          </p:spPr>
        </p:pic>
        <p:pic>
          <p:nvPicPr>
            <p:cNvPr id="10" name="Picture 9" descr="1382573153_network-server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38525" y="2832100"/>
              <a:ext cx="704850" cy="704850"/>
            </a:xfrm>
            <a:prstGeom prst="rect">
              <a:avLst/>
            </a:prstGeom>
          </p:spPr>
        </p:pic>
        <p:pic>
          <p:nvPicPr>
            <p:cNvPr id="11" name="Picture 10" descr="1382573153_network-server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56125" y="2832100"/>
              <a:ext cx="704850" cy="70485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130300" y="2704924"/>
              <a:ext cx="4254500" cy="97807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200150" y="3973943"/>
            <a:ext cx="4254500" cy="97807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862186" y="4848574"/>
            <a:ext cx="1096462" cy="252068"/>
            <a:chOff x="3101975" y="5249585"/>
            <a:chExt cx="4254500" cy="978076"/>
          </a:xfrm>
        </p:grpSpPr>
        <p:pic>
          <p:nvPicPr>
            <p:cNvPr id="18" name="Picture 17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025" y="5376761"/>
              <a:ext cx="673100" cy="673100"/>
            </a:xfrm>
            <a:prstGeom prst="rect">
              <a:avLst/>
            </a:prstGeom>
          </p:spPr>
        </p:pic>
        <p:pic>
          <p:nvPicPr>
            <p:cNvPr id="19" name="Picture 18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2450" y="5376761"/>
              <a:ext cx="673100" cy="673100"/>
            </a:xfrm>
            <a:prstGeom prst="rect">
              <a:avLst/>
            </a:prstGeom>
          </p:spPr>
        </p:pic>
        <p:pic>
          <p:nvPicPr>
            <p:cNvPr id="20" name="Picture 19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200" y="5376761"/>
              <a:ext cx="673100" cy="673100"/>
            </a:xfrm>
            <a:prstGeom prst="rect">
              <a:avLst/>
            </a:prstGeom>
          </p:spPr>
        </p:pic>
        <p:pic>
          <p:nvPicPr>
            <p:cNvPr id="21" name="Picture 20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800" y="5376761"/>
              <a:ext cx="673100" cy="673100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3101975" y="5249585"/>
              <a:ext cx="4254500" cy="97807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830136" y="4543479"/>
            <a:ext cx="1128512" cy="259436"/>
            <a:chOff x="1130300" y="2704924"/>
            <a:chExt cx="4254500" cy="978076"/>
          </a:xfrm>
        </p:grpSpPr>
        <p:pic>
          <p:nvPicPr>
            <p:cNvPr id="26" name="Picture 25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44600" y="2832100"/>
              <a:ext cx="704850" cy="704850"/>
            </a:xfrm>
            <a:prstGeom prst="rect">
              <a:avLst/>
            </a:prstGeom>
          </p:spPr>
        </p:pic>
        <p:pic>
          <p:nvPicPr>
            <p:cNvPr id="27" name="Picture 26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59025" y="2832100"/>
              <a:ext cx="704850" cy="704850"/>
            </a:xfrm>
            <a:prstGeom prst="rect">
              <a:avLst/>
            </a:prstGeom>
          </p:spPr>
        </p:pic>
        <p:pic>
          <p:nvPicPr>
            <p:cNvPr id="28" name="Picture 27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38525" y="2832100"/>
              <a:ext cx="704850" cy="704850"/>
            </a:xfrm>
            <a:prstGeom prst="rect">
              <a:avLst/>
            </a:prstGeom>
          </p:spPr>
        </p:pic>
        <p:pic>
          <p:nvPicPr>
            <p:cNvPr id="29" name="Picture 28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56125" y="2832100"/>
              <a:ext cx="704850" cy="70485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1130300" y="2704924"/>
              <a:ext cx="4254500" cy="97807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6057" y="1655591"/>
            <a:ext cx="1670792" cy="990246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7480156" y="2181382"/>
            <a:ext cx="1096462" cy="252068"/>
            <a:chOff x="3101975" y="5249585"/>
            <a:chExt cx="4254500" cy="978076"/>
          </a:xfrm>
        </p:grpSpPr>
        <p:pic>
          <p:nvPicPr>
            <p:cNvPr id="33" name="Picture 32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8025" y="5376761"/>
              <a:ext cx="673100" cy="673100"/>
            </a:xfrm>
            <a:prstGeom prst="rect">
              <a:avLst/>
            </a:prstGeom>
          </p:spPr>
        </p:pic>
        <p:pic>
          <p:nvPicPr>
            <p:cNvPr id="34" name="Picture 33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2450" y="5376761"/>
              <a:ext cx="673100" cy="673100"/>
            </a:xfrm>
            <a:prstGeom prst="rect">
              <a:avLst/>
            </a:prstGeom>
          </p:spPr>
        </p:pic>
        <p:pic>
          <p:nvPicPr>
            <p:cNvPr id="35" name="Picture 34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200" y="5376761"/>
              <a:ext cx="673100" cy="673100"/>
            </a:xfrm>
            <a:prstGeom prst="rect">
              <a:avLst/>
            </a:prstGeom>
          </p:spPr>
        </p:pic>
        <p:pic>
          <p:nvPicPr>
            <p:cNvPr id="36" name="Picture 35" descr="1382573331_Databas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800" y="5376761"/>
              <a:ext cx="673100" cy="67310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3101975" y="5249585"/>
              <a:ext cx="4254500" cy="97807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48106" y="1876287"/>
            <a:ext cx="1128512" cy="259436"/>
            <a:chOff x="1130300" y="2704924"/>
            <a:chExt cx="4254500" cy="978076"/>
          </a:xfrm>
        </p:grpSpPr>
        <p:pic>
          <p:nvPicPr>
            <p:cNvPr id="39" name="Picture 38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244600" y="2832100"/>
              <a:ext cx="704850" cy="704850"/>
            </a:xfrm>
            <a:prstGeom prst="rect">
              <a:avLst/>
            </a:prstGeom>
          </p:spPr>
        </p:pic>
        <p:pic>
          <p:nvPicPr>
            <p:cNvPr id="40" name="Picture 39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359025" y="2832100"/>
              <a:ext cx="704850" cy="704850"/>
            </a:xfrm>
            <a:prstGeom prst="rect">
              <a:avLst/>
            </a:prstGeom>
          </p:spPr>
        </p:pic>
        <p:pic>
          <p:nvPicPr>
            <p:cNvPr id="41" name="Picture 40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38525" y="2832100"/>
              <a:ext cx="704850" cy="704850"/>
            </a:xfrm>
            <a:prstGeom prst="rect">
              <a:avLst/>
            </a:prstGeom>
          </p:spPr>
        </p:pic>
        <p:pic>
          <p:nvPicPr>
            <p:cNvPr id="42" name="Picture 41" descr="1382573153_network-server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56125" y="2832100"/>
              <a:ext cx="704850" cy="704850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1130300" y="2704924"/>
              <a:ext cx="4254500" cy="97807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Arrow Connector 44"/>
          <p:cNvCxnSpPr>
            <a:stCxn id="8" idx="2"/>
            <a:endCxn id="12" idx="0"/>
          </p:cNvCxnSpPr>
          <p:nvPr/>
        </p:nvCxnSpPr>
        <p:spPr>
          <a:xfrm>
            <a:off x="1666875" y="3535969"/>
            <a:ext cx="15875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2"/>
            <a:endCxn id="14" idx="0"/>
          </p:cNvCxnSpPr>
          <p:nvPr/>
        </p:nvCxnSpPr>
        <p:spPr>
          <a:xfrm>
            <a:off x="1666875" y="3535969"/>
            <a:ext cx="2178050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9" idx="2"/>
            <a:endCxn id="12" idx="0"/>
          </p:cNvCxnSpPr>
          <p:nvPr/>
        </p:nvCxnSpPr>
        <p:spPr>
          <a:xfrm flipH="1">
            <a:off x="1682750" y="3535969"/>
            <a:ext cx="1098550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2"/>
            <a:endCxn id="15" idx="0"/>
          </p:cNvCxnSpPr>
          <p:nvPr/>
        </p:nvCxnSpPr>
        <p:spPr>
          <a:xfrm>
            <a:off x="2781300" y="3535969"/>
            <a:ext cx="2181225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0" idx="2"/>
            <a:endCxn id="13" idx="0"/>
          </p:cNvCxnSpPr>
          <p:nvPr/>
        </p:nvCxnSpPr>
        <p:spPr>
          <a:xfrm flipH="1">
            <a:off x="2797175" y="3535969"/>
            <a:ext cx="1063625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0" idx="2"/>
            <a:endCxn id="12" idx="0"/>
          </p:cNvCxnSpPr>
          <p:nvPr/>
        </p:nvCxnSpPr>
        <p:spPr>
          <a:xfrm flipH="1">
            <a:off x="1682750" y="3535969"/>
            <a:ext cx="2178050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1" idx="2"/>
            <a:endCxn id="14" idx="0"/>
          </p:cNvCxnSpPr>
          <p:nvPr/>
        </p:nvCxnSpPr>
        <p:spPr>
          <a:xfrm flipH="1">
            <a:off x="3844925" y="3535969"/>
            <a:ext cx="1133475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" idx="2"/>
            <a:endCxn id="15" idx="0"/>
          </p:cNvCxnSpPr>
          <p:nvPr/>
        </p:nvCxnSpPr>
        <p:spPr>
          <a:xfrm flipH="1">
            <a:off x="4962525" y="3535969"/>
            <a:ext cx="15875" cy="565150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7" idx="1"/>
            <a:endCxn id="17" idx="3"/>
          </p:cNvCxnSpPr>
          <p:nvPr/>
        </p:nvCxnSpPr>
        <p:spPr>
          <a:xfrm flipH="1">
            <a:off x="5454650" y="2307416"/>
            <a:ext cx="2025506" cy="2155565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8" idx="1"/>
          </p:cNvCxnSpPr>
          <p:nvPr/>
        </p:nvCxnSpPr>
        <p:spPr>
          <a:xfrm flipH="1" flipV="1">
            <a:off x="5454650" y="4462981"/>
            <a:ext cx="1445176" cy="505104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089804" y="5639835"/>
            <a:ext cx="1319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us-west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7279666" y="1167023"/>
            <a:ext cx="1233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europe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6809258" y="5364491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us-east</a:t>
            </a:r>
            <a:endParaRPr lang="en-US" sz="2800" dirty="0"/>
          </a:p>
        </p:txBody>
      </p:sp>
      <p:cxnSp>
        <p:nvCxnSpPr>
          <p:cNvPr id="89" name="Straight Arrow Connector 88"/>
          <p:cNvCxnSpPr>
            <a:stCxn id="22" idx="3"/>
            <a:endCxn id="37" idx="3"/>
          </p:cNvCxnSpPr>
          <p:nvPr/>
        </p:nvCxnSpPr>
        <p:spPr>
          <a:xfrm flipV="1">
            <a:off x="7958648" y="2307416"/>
            <a:ext cx="617970" cy="2667192"/>
          </a:xfrm>
          <a:prstGeom prst="straightConnector1">
            <a:avLst/>
          </a:prstGeom>
          <a:ln w="63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796440" y="2448791"/>
            <a:ext cx="2901723" cy="2703959"/>
            <a:chOff x="5796440" y="2448791"/>
            <a:chExt cx="2901723" cy="2703959"/>
          </a:xfrm>
        </p:grpSpPr>
        <p:sp>
          <p:nvSpPr>
            <p:cNvPr id="3" name="TextBox 2"/>
            <p:cNvSpPr txBox="1"/>
            <p:nvPr/>
          </p:nvSpPr>
          <p:spPr>
            <a:xfrm rot="1341165">
              <a:off x="5796440" y="4783418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82ms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 rot="18798319">
              <a:off x="6067053" y="2670647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153ms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 rot="6173497">
              <a:off x="8106975" y="349396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102ms</a:t>
              </a:r>
              <a:endParaRPr lang="en-US" dirty="0"/>
            </a:p>
          </p:txBody>
        </p:sp>
      </p:grpSp>
      <p:sp>
        <p:nvSpPr>
          <p:cNvPr id="6" name="Rounded Rectangular Callout 5"/>
          <p:cNvSpPr/>
          <p:nvPr/>
        </p:nvSpPr>
        <p:spPr>
          <a:xfrm>
            <a:off x="242194" y="4336948"/>
            <a:ext cx="4167351" cy="2055085"/>
          </a:xfrm>
          <a:prstGeom prst="wedgeRoundRectCallout">
            <a:avLst>
              <a:gd name="adj1" fmla="val 66713"/>
              <a:gd name="adj2" fmla="val -40310"/>
              <a:gd name="adj3" fmla="val 16667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Lynx </a:t>
            </a:r>
            <a:r>
              <a:rPr lang="en-US" sz="2800" dirty="0" err="1" smtClean="0">
                <a:solidFill>
                  <a:schemeClr val="tx1"/>
                </a:solidFill>
              </a:rPr>
              <a:t>protoype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ctr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In-memory database</a:t>
            </a:r>
          </a:p>
          <a:p>
            <a:pPr marL="457200" indent="-457200" algn="ctr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Local disk logging only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2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2" grpId="0"/>
      <p:bldP spid="83" grpId="0"/>
      <p:bldP spid="8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Results: Response Time</a:t>
            </a:r>
            <a:endParaRPr lang="zh-CN" alt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26997228"/>
              </p:ext>
            </p:extLst>
          </p:nvPr>
        </p:nvGraphicFramePr>
        <p:xfrm>
          <a:off x="539552" y="2276872"/>
          <a:ext cx="8015722" cy="432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1632818" y="2125729"/>
            <a:ext cx="2472028" cy="32474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40758" y="1763524"/>
            <a:ext cx="183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Chain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Result: Throughput</a:t>
            </a:r>
            <a:endParaRPr lang="zh-CN" alt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02217058"/>
              </p:ext>
            </p:extLst>
          </p:nvPr>
        </p:nvGraphicFramePr>
        <p:xfrm>
          <a:off x="323528" y="2204864"/>
          <a:ext cx="8543162" cy="422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4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thoughts &amp; </a:t>
            </a:r>
            <a:r>
              <a:rPr lang="en-US" altLang="zh-CN" dirty="0" err="1" smtClean="0"/>
              <a:t>Coments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Can we always chop?</a:t>
            </a:r>
          </a:p>
          <a:p>
            <a:r>
              <a:rPr lang="en-US" altLang="zh-CN" dirty="0" smtClean="0"/>
              <a:t>Too many derived table?</a:t>
            </a:r>
          </a:p>
          <a:p>
            <a:r>
              <a:rPr lang="en-US" altLang="zh-CN" dirty="0" smtClean="0"/>
              <a:t>Actual transaction time not reduced. </a:t>
            </a:r>
          </a:p>
          <a:p>
            <a:r>
              <a:rPr lang="en-US" altLang="zh-CN" dirty="0" smtClean="0"/>
              <a:t>More experiments?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31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Graphs and parts of slides accredit to author of the paper: Yang Zhang.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83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4017865" y="4716040"/>
            <a:ext cx="32795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Shards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dirty="0" smtClean="0"/>
              <a:t>Derived Tables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dirty="0" smtClean="0"/>
              <a:t>Secondary Indices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dirty="0" smtClean="0"/>
              <a:t>Materialized Join Views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dirty="0" smtClean="0"/>
              <a:t>Geo-Replicas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2302" y="2665584"/>
            <a:ext cx="6739397" cy="34997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" name="Picture 6" descr="World_map_blank_without_border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9536" r="13335" b="41129"/>
          <a:stretch/>
        </p:blipFill>
        <p:spPr>
          <a:xfrm>
            <a:off x="1208144" y="3653798"/>
            <a:ext cx="6727713" cy="2509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06" y="440671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Geo-distributed Nature	</a:t>
            </a: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216979" y="1583671"/>
            <a:ext cx="6710042" cy="10819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Large-scale Web applications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7253" y="2942019"/>
            <a:ext cx="3669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Geo-distributed storage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659493" y="5489855"/>
            <a:ext cx="996599" cy="574038"/>
            <a:chOff x="4729173" y="6181993"/>
            <a:chExt cx="996599" cy="574038"/>
          </a:xfrm>
        </p:grpSpPr>
        <p:sp>
          <p:nvSpPr>
            <p:cNvPr id="10" name="Rounded Rectangle 9"/>
            <p:cNvSpPr/>
            <p:nvPr/>
          </p:nvSpPr>
          <p:spPr>
            <a:xfrm>
              <a:off x="4729173" y="6181993"/>
              <a:ext cx="996599" cy="574038"/>
            </a:xfrm>
            <a:prstGeom prst="roundRect">
              <a:avLst/>
            </a:prstGeom>
            <a:solidFill>
              <a:srgbClr val="EEECE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769451" y="6233695"/>
              <a:ext cx="916042" cy="470634"/>
              <a:chOff x="2737253" y="5489855"/>
              <a:chExt cx="916042" cy="470634"/>
            </a:xfrm>
          </p:grpSpPr>
          <p:pic>
            <p:nvPicPr>
              <p:cNvPr id="12" name="Picture 11" descr="1382573331_Database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7253" y="5489855"/>
                <a:ext cx="470634" cy="470634"/>
              </a:xfrm>
              <a:prstGeom prst="rect">
                <a:avLst/>
              </a:prstGeom>
            </p:spPr>
          </p:pic>
          <p:pic>
            <p:nvPicPr>
              <p:cNvPr id="13" name="Picture 12" descr="1382573331_Database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82661" y="5489855"/>
                <a:ext cx="470634" cy="470634"/>
              </a:xfrm>
              <a:prstGeom prst="rect">
                <a:avLst/>
              </a:prstGeom>
            </p:spPr>
          </p:pic>
        </p:grpSp>
      </p:grpSp>
      <p:pic>
        <p:nvPicPr>
          <p:cNvPr id="14" name="Picture 13" descr="1382569245_user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056" y="4230920"/>
            <a:ext cx="725476" cy="725476"/>
          </a:xfrm>
          <a:prstGeom prst="rect">
            <a:avLst/>
          </a:prstGeom>
        </p:spPr>
      </p:pic>
      <p:pic>
        <p:nvPicPr>
          <p:cNvPr id="15" name="Picture 14" descr="1382569295_user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2" y="4036002"/>
            <a:ext cx="651378" cy="680038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830440" y="4350301"/>
            <a:ext cx="538473" cy="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4" idx="1"/>
          </p:cNvCxnSpPr>
          <p:nvPr/>
        </p:nvCxnSpPr>
        <p:spPr>
          <a:xfrm>
            <a:off x="7520966" y="4585618"/>
            <a:ext cx="583090" cy="8040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1382569286_user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868" y="6063893"/>
            <a:ext cx="626623" cy="626623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2471769" y="6103272"/>
            <a:ext cx="686024" cy="340977"/>
          </a:xfrm>
          <a:prstGeom prst="straightConnector1">
            <a:avLst/>
          </a:prstGeom>
          <a:ln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37846" y="4350301"/>
            <a:ext cx="4186521" cy="235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17865" y="4038860"/>
            <a:ext cx="123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368913" y="4068888"/>
            <a:ext cx="996599" cy="574038"/>
            <a:chOff x="4729173" y="6181993"/>
            <a:chExt cx="996599" cy="574038"/>
          </a:xfrm>
        </p:grpSpPr>
        <p:sp>
          <p:nvSpPr>
            <p:cNvPr id="23" name="Rounded Rectangle 22"/>
            <p:cNvSpPr/>
            <p:nvPr/>
          </p:nvSpPr>
          <p:spPr>
            <a:xfrm>
              <a:off x="4729173" y="6181993"/>
              <a:ext cx="996599" cy="574038"/>
            </a:xfrm>
            <a:prstGeom prst="roundRect">
              <a:avLst/>
            </a:prstGeom>
            <a:solidFill>
              <a:srgbClr val="EEECE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769451" y="6233695"/>
              <a:ext cx="916042" cy="470634"/>
              <a:chOff x="2737253" y="5489855"/>
              <a:chExt cx="916042" cy="470634"/>
            </a:xfrm>
          </p:grpSpPr>
          <p:pic>
            <p:nvPicPr>
              <p:cNvPr id="25" name="Picture 24" descr="1382573331_Database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7253" y="5489855"/>
                <a:ext cx="470634" cy="470634"/>
              </a:xfrm>
              <a:prstGeom prst="rect">
                <a:avLst/>
              </a:prstGeom>
            </p:spPr>
          </p:pic>
          <p:pic>
            <p:nvPicPr>
              <p:cNvPr id="26" name="Picture 25" descr="1382573331_Database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82661" y="5489855"/>
                <a:ext cx="470634" cy="470634"/>
              </a:xfrm>
              <a:prstGeom prst="rect">
                <a:avLst/>
              </a:prstGeom>
            </p:spPr>
          </p:pic>
        </p:grpSp>
      </p:grpSp>
      <p:grpSp>
        <p:nvGrpSpPr>
          <p:cNvPr id="27" name="Group 26"/>
          <p:cNvGrpSpPr/>
          <p:nvPr/>
        </p:nvGrpSpPr>
        <p:grpSpPr>
          <a:xfrm>
            <a:off x="6524367" y="4305045"/>
            <a:ext cx="996599" cy="574038"/>
            <a:chOff x="4729173" y="6181993"/>
            <a:chExt cx="996599" cy="574038"/>
          </a:xfrm>
        </p:grpSpPr>
        <p:sp>
          <p:nvSpPr>
            <p:cNvPr id="28" name="Rounded Rectangle 27"/>
            <p:cNvSpPr/>
            <p:nvPr/>
          </p:nvSpPr>
          <p:spPr>
            <a:xfrm>
              <a:off x="4729173" y="6181993"/>
              <a:ext cx="996599" cy="574038"/>
            </a:xfrm>
            <a:prstGeom prst="roundRect">
              <a:avLst/>
            </a:prstGeom>
            <a:solidFill>
              <a:srgbClr val="EEECE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769451" y="6233695"/>
              <a:ext cx="916042" cy="470634"/>
              <a:chOff x="2737253" y="5489855"/>
              <a:chExt cx="916042" cy="470634"/>
            </a:xfrm>
          </p:grpSpPr>
          <p:pic>
            <p:nvPicPr>
              <p:cNvPr id="30" name="Picture 29" descr="1382573331_Database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7253" y="5489855"/>
                <a:ext cx="470634" cy="470634"/>
              </a:xfrm>
              <a:prstGeom prst="rect">
                <a:avLst/>
              </a:prstGeom>
            </p:spPr>
          </p:pic>
          <p:pic>
            <p:nvPicPr>
              <p:cNvPr id="31" name="Picture 30" descr="1382573331_Database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82661" y="5489855"/>
                <a:ext cx="470634" cy="47063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95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/>
              <a:t>Transaction in database management</a:t>
            </a:r>
            <a:endParaRPr lang="zh-CN" alt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348880"/>
            <a:ext cx="56310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3200" dirty="0" smtClean="0"/>
              <a:t>Recovery from failure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3200" dirty="0" smtClean="0"/>
              <a:t>Isolation among transactions</a:t>
            </a:r>
          </a:p>
        </p:txBody>
      </p:sp>
      <p:pic>
        <p:nvPicPr>
          <p:cNvPr id="1026" name="Picture 2" descr="http://www.sep.com/sep-blog/files/2013/09/GUWG-All-or-Noth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89040"/>
            <a:ext cx="2890292" cy="28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0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64600" y="978031"/>
            <a:ext cx="7134934" cy="47098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78476" y="2256917"/>
            <a:ext cx="7075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?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-2603500" y="4447781"/>
            <a:ext cx="6753905" cy="3911604"/>
          </a:xfrm>
          <a:prstGeom prst="rect">
            <a:avLst/>
          </a:prstGeom>
          <a:solidFill>
            <a:srgbClr val="C2EF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r"/>
            <a:r>
              <a:rPr lang="en-US" sz="2400" dirty="0" smtClean="0">
                <a:solidFill>
                  <a:prstClr val="black"/>
                </a:solidFill>
              </a:rPr>
              <a:t>Low latency</a:t>
            </a:r>
            <a:endParaRPr lang="en-US" sz="2400" dirty="0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17049" y="1486831"/>
            <a:ext cx="8357161" cy="5370550"/>
            <a:chOff x="-201174" y="1709081"/>
            <a:chExt cx="8357161" cy="5370550"/>
          </a:xfrm>
        </p:grpSpPr>
        <p:sp>
          <p:nvSpPr>
            <p:cNvPr id="38" name="Rectangle 37"/>
            <p:cNvSpPr/>
            <p:nvPr/>
          </p:nvSpPr>
          <p:spPr>
            <a:xfrm>
              <a:off x="-201174" y="5985655"/>
              <a:ext cx="8357161" cy="10939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r"/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0" y="1709081"/>
              <a:ext cx="1623713" cy="44777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r"/>
              <a:endParaRPr lang="en-US" sz="2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18901" y="5763405"/>
            <a:ext cx="6601959" cy="689027"/>
            <a:chOff x="2234776" y="5985655"/>
            <a:chExt cx="6601959" cy="689027"/>
          </a:xfrm>
        </p:grpSpPr>
        <p:sp>
          <p:nvSpPr>
            <p:cNvPr id="10" name="TextBox 9"/>
            <p:cNvSpPr txBox="1"/>
            <p:nvPr/>
          </p:nvSpPr>
          <p:spPr>
            <a:xfrm>
              <a:off x="2234776" y="6007540"/>
              <a:ext cx="11170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Key/value </a:t>
              </a:r>
            </a:p>
            <a:p>
              <a:r>
                <a:rPr lang="en-US" dirty="0" smtClean="0"/>
                <a:t>only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33094" y="6028351"/>
              <a:ext cx="17363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Limited forms of </a:t>
              </a:r>
            </a:p>
            <a:p>
              <a:r>
                <a:rPr lang="en-US" dirty="0" smtClean="0"/>
                <a:t>transaction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92359" y="5985655"/>
              <a:ext cx="12443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General </a:t>
              </a:r>
            </a:p>
            <a:p>
              <a:r>
                <a:rPr lang="en-US" dirty="0" smtClean="0"/>
                <a:t>transaction</a:t>
              </a:r>
              <a:endParaRPr lang="en-US" dirty="0"/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57200" y="173169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Prior work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-57740" y="619125"/>
            <a:ext cx="1665578" cy="4935179"/>
            <a:chOff x="-41865" y="1094472"/>
            <a:chExt cx="1665578" cy="4682082"/>
          </a:xfrm>
        </p:grpSpPr>
        <p:sp>
          <p:nvSpPr>
            <p:cNvPr id="8" name="TextBox 7"/>
            <p:cNvSpPr txBox="1"/>
            <p:nvPr/>
          </p:nvSpPr>
          <p:spPr>
            <a:xfrm>
              <a:off x="273027" y="1094472"/>
              <a:ext cx="12306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Strict</a:t>
              </a:r>
            </a:p>
            <a:p>
              <a:pPr algn="r"/>
              <a:r>
                <a:rPr lang="en-US" dirty="0" smtClean="0"/>
                <a:t>serializable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6982" y="2147450"/>
              <a:ext cx="1246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Serializable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930" y="5407222"/>
              <a:ext cx="999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Eventual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41865" y="3237515"/>
              <a:ext cx="16655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Various</a:t>
              </a:r>
            </a:p>
            <a:p>
              <a:pPr algn="r"/>
              <a:r>
                <a:rPr lang="en-US" dirty="0" smtClean="0"/>
                <a:t>non-serializable</a:t>
              </a:r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692385" y="978031"/>
            <a:ext cx="7134934" cy="798287"/>
          </a:xfrm>
          <a:prstGeom prst="rect">
            <a:avLst/>
          </a:prstGeom>
          <a:solidFill>
            <a:srgbClr val="FC7B8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High latency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1863129" y="1875275"/>
            <a:ext cx="2354090" cy="838514"/>
          </a:xfrm>
          <a:prstGeom prst="wedgeRectCallout">
            <a:avLst>
              <a:gd name="adj1" fmla="val 62200"/>
              <a:gd name="adj2" fmla="val -7696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Provably high latency according to 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50870" y="1195388"/>
            <a:ext cx="2150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3366FF"/>
                </a:solidFill>
              </a:rPr>
              <a:t>Spanner [OSDI’12]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40357" y="4723307"/>
            <a:ext cx="18466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      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66433" y="978031"/>
            <a:ext cx="7248879" cy="4709891"/>
            <a:chOff x="1682308" y="1200281"/>
            <a:chExt cx="7248879" cy="4709891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682308" y="5910172"/>
              <a:ext cx="7248879" cy="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1682308" y="1200281"/>
              <a:ext cx="0" cy="4709891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033588" y="4723307"/>
            <a:ext cx="193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Dynamo [SOSP’07</a:t>
            </a:r>
            <a:r>
              <a:rPr lang="en-US" dirty="0" smtClean="0">
                <a:solidFill>
                  <a:srgbClr val="3366FF"/>
                </a:solidFill>
              </a:rPr>
              <a:t>]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27290" y="3663775"/>
            <a:ext cx="16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3366FF"/>
                </a:solidFill>
              </a:rPr>
              <a:t>COPS [SOSP’11]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17219" y="3218289"/>
            <a:ext cx="179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Walter [SOSP’11]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17219" y="3663775"/>
            <a:ext cx="159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3366FF"/>
                </a:solidFill>
              </a:rPr>
              <a:t>Eiger</a:t>
            </a:r>
            <a:r>
              <a:rPr lang="en-US" dirty="0">
                <a:solidFill>
                  <a:srgbClr val="3366FF"/>
                </a:solidFill>
              </a:rPr>
              <a:t> [NSDI’13]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72377" y="2297199"/>
            <a:ext cx="301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Lynx</a:t>
            </a:r>
            <a:r>
              <a:rPr lang="en-US" sz="3600" dirty="0" smtClean="0">
                <a:solidFill>
                  <a:srgbClr val="FF0000"/>
                </a:solidFill>
              </a:rPr>
              <a:t>[SOSP’13</a:t>
            </a:r>
            <a:r>
              <a:rPr lang="en-US" sz="3600" dirty="0" smtClean="0">
                <a:solidFill>
                  <a:srgbClr val="FF0000"/>
                </a:solidFill>
              </a:rPr>
              <a:t>]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01736 -0.1409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7 -0.14097 L 0.2415 -0.2361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49 -0.23611 L 0.43906 -0.3805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 animBg="1"/>
      <p:bldP spid="37" grpId="1" animBg="1"/>
      <p:bldP spid="37" grpId="2" animBg="1"/>
      <p:bldP spid="37" grpId="3" animBg="1"/>
      <p:bldP spid="2" grpId="0" animBg="1"/>
      <p:bldP spid="16" grpId="0" animBg="1"/>
      <p:bldP spid="1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/>
              <a:t>Transaction in database management</a:t>
            </a:r>
            <a:br>
              <a:rPr lang="en-US" altLang="zh-CN" sz="4000" dirty="0" smtClean="0"/>
            </a:br>
            <a:r>
              <a:rPr lang="en-US" altLang="zh-CN" sz="4000" dirty="0" smtClean="0"/>
              <a:t>while maintaining low latency</a:t>
            </a:r>
            <a:endParaRPr lang="zh-CN" alt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348880"/>
            <a:ext cx="832420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3200" dirty="0" smtClean="0"/>
              <a:t>Recovery from failure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000" dirty="0"/>
              <a:t>If the first hop of a chain commits, then all hops eventually </a:t>
            </a:r>
            <a:r>
              <a:rPr lang="en-US" altLang="zh-CN" sz="2000" dirty="0" smtClean="0"/>
              <a:t>commit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Users are only allowed to abort a chain in the first hop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000" dirty="0" smtClean="0"/>
              <a:t>Log </a:t>
            </a:r>
            <a:r>
              <a:rPr lang="en-US" altLang="zh-CN" sz="2000" dirty="0"/>
              <a:t>chains durably at the first hop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000" dirty="0"/>
              <a:t>Logs replicated to a nearby datacenter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2000" dirty="0"/>
              <a:t>Re-execute stalled chains upon failure </a:t>
            </a:r>
            <a:r>
              <a:rPr lang="en-US" altLang="zh-CN" sz="2000" dirty="0" smtClean="0"/>
              <a:t>recovery</a:t>
            </a:r>
            <a:endParaRPr lang="en-US" altLang="zh-CN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3200" dirty="0" smtClean="0"/>
              <a:t>Isolation among transactions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3200" i="1" dirty="0" smtClean="0"/>
              <a:t>Home geo-replica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zh-CN" sz="3200" i="1" dirty="0" smtClean="0"/>
              <a:t>Sequence number vectors</a:t>
            </a:r>
            <a:endParaRPr lang="zh-CN" altLang="en-US" sz="3200" i="1" dirty="0"/>
          </a:p>
        </p:txBody>
      </p:sp>
      <p:pic>
        <p:nvPicPr>
          <p:cNvPr id="3074" name="Picture 2" descr="http://pcmailingservices.com/images/direct_mail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21945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85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 Number Vectors 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060848"/>
            <a:ext cx="3647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Event A:  Go through (P1 – P3 – P2)</a:t>
            </a:r>
          </a:p>
          <a:p>
            <a:r>
              <a:rPr lang="en-US" altLang="zh-CN" dirty="0" smtClean="0"/>
              <a:t>Event B:  Go through (P1 – P2 )</a:t>
            </a:r>
            <a:endParaRPr lang="zh-CN" altLang="en-US" dirty="0"/>
          </a:p>
        </p:txBody>
      </p:sp>
      <p:pic>
        <p:nvPicPr>
          <p:cNvPr id="1027" name="Picture 3" descr="C:\Users\Gladtbx\Dropbox\CS525\VectorStam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2708920"/>
            <a:ext cx="9108504" cy="393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3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hops?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44" y="1661875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err="1" smtClean="0"/>
              <a:t>Defination</a:t>
            </a:r>
            <a:r>
              <a:rPr lang="en-US" dirty="0" smtClean="0"/>
              <a:t>: </a:t>
            </a:r>
            <a:r>
              <a:rPr lang="en-US" altLang="zh-CN" b="1" dirty="0" err="1" smtClean="0"/>
              <a:t>Serializability</a:t>
            </a:r>
            <a:r>
              <a:rPr lang="en-US" altLang="zh-CN" dirty="0"/>
              <a:t> of a schedule means equivalence (in the outcome, the database state, data values) to a </a:t>
            </a:r>
            <a:r>
              <a:rPr lang="en-US" altLang="zh-CN" i="1" dirty="0"/>
              <a:t>serial schedule</a:t>
            </a:r>
            <a:r>
              <a:rPr lang="en-US" altLang="zh-CN" dirty="0"/>
              <a:t> (i.e., sequential with no transaction overlap in time) with the same transactions.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01947" y="478734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40147" y="478734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19747" y="478734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0244" y="429204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75344" y="429204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81247" y="4292045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7347" y="4292045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59844" y="429204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8" idx="3"/>
            <a:endCxn id="7" idx="1"/>
          </p:cNvCxnSpPr>
          <p:nvPr/>
        </p:nvCxnSpPr>
        <p:spPr>
          <a:xfrm>
            <a:off x="4591244" y="4399995"/>
            <a:ext cx="889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11" idx="1"/>
          </p:cNvCxnSpPr>
          <p:nvPr/>
        </p:nvCxnSpPr>
        <p:spPr>
          <a:xfrm>
            <a:off x="5696144" y="4399995"/>
            <a:ext cx="1663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5" idx="1"/>
          </p:cNvCxnSpPr>
          <p:nvPr/>
        </p:nvCxnSpPr>
        <p:spPr>
          <a:xfrm>
            <a:off x="2317847" y="4895295"/>
            <a:ext cx="622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3"/>
            <a:endCxn id="6" idx="1"/>
          </p:cNvCxnSpPr>
          <p:nvPr/>
        </p:nvCxnSpPr>
        <p:spPr>
          <a:xfrm>
            <a:off x="3156047" y="4895295"/>
            <a:ext cx="1663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3"/>
            <a:endCxn id="10" idx="1"/>
          </p:cNvCxnSpPr>
          <p:nvPr/>
        </p:nvCxnSpPr>
        <p:spPr>
          <a:xfrm>
            <a:off x="1797147" y="4399995"/>
            <a:ext cx="1600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886047" y="595574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30450" y="594939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87941" y="594939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613247" y="594304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81447" y="594939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71550" y="5943045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92250" y="5943045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013394" y="594304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2" idx="3"/>
            <a:endCxn id="31" idx="1"/>
          </p:cNvCxnSpPr>
          <p:nvPr/>
        </p:nvCxnSpPr>
        <p:spPr>
          <a:xfrm flipV="1">
            <a:off x="3397347" y="6050995"/>
            <a:ext cx="2159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3"/>
            <a:endCxn id="35" idx="1"/>
          </p:cNvCxnSpPr>
          <p:nvPr/>
        </p:nvCxnSpPr>
        <p:spPr>
          <a:xfrm>
            <a:off x="3829147" y="6050995"/>
            <a:ext cx="184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8" idx="3"/>
            <a:endCxn id="29" idx="1"/>
          </p:cNvCxnSpPr>
          <p:nvPr/>
        </p:nvCxnSpPr>
        <p:spPr>
          <a:xfrm flipV="1">
            <a:off x="2101947" y="6057345"/>
            <a:ext cx="228503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9" idx="3"/>
            <a:endCxn id="30" idx="1"/>
          </p:cNvCxnSpPr>
          <p:nvPr/>
        </p:nvCxnSpPr>
        <p:spPr>
          <a:xfrm>
            <a:off x="2546350" y="6057345"/>
            <a:ext cx="2415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3" idx="3"/>
            <a:endCxn id="34" idx="1"/>
          </p:cNvCxnSpPr>
          <p:nvPr/>
        </p:nvCxnSpPr>
        <p:spPr>
          <a:xfrm>
            <a:off x="1187450" y="6050995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251741" y="595574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696144" y="594939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153635" y="5949395"/>
            <a:ext cx="215900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78941" y="594304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547141" y="594939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702744" y="5943045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8223444" y="5943045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379088" y="5943045"/>
            <a:ext cx="215900" cy="21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58" idx="3"/>
            <a:endCxn id="57" idx="1"/>
          </p:cNvCxnSpPr>
          <p:nvPr/>
        </p:nvCxnSpPr>
        <p:spPr>
          <a:xfrm flipV="1">
            <a:off x="6763041" y="6050995"/>
            <a:ext cx="2159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7" idx="3"/>
            <a:endCxn id="61" idx="1"/>
          </p:cNvCxnSpPr>
          <p:nvPr/>
        </p:nvCxnSpPr>
        <p:spPr>
          <a:xfrm>
            <a:off x="7194841" y="6050995"/>
            <a:ext cx="184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4" idx="3"/>
            <a:endCxn id="55" idx="1"/>
          </p:cNvCxnSpPr>
          <p:nvPr/>
        </p:nvCxnSpPr>
        <p:spPr>
          <a:xfrm flipV="1">
            <a:off x="5467641" y="6057345"/>
            <a:ext cx="228503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5" idx="3"/>
            <a:endCxn id="56" idx="1"/>
          </p:cNvCxnSpPr>
          <p:nvPr/>
        </p:nvCxnSpPr>
        <p:spPr>
          <a:xfrm>
            <a:off x="5912044" y="6057345"/>
            <a:ext cx="2415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9" idx="3"/>
            <a:endCxn id="60" idx="1"/>
          </p:cNvCxnSpPr>
          <p:nvPr/>
        </p:nvCxnSpPr>
        <p:spPr>
          <a:xfrm>
            <a:off x="7918644" y="6050995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9379" y="5409645"/>
            <a:ext cx="118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Ordering 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966967" y="5447745"/>
            <a:ext cx="118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Ordering 2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971550" y="3871913"/>
            <a:ext cx="136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1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7" grpId="0"/>
      <p:bldP spid="6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28" y="379041"/>
            <a:ext cx="8229600" cy="1143000"/>
          </a:xfrm>
        </p:spPr>
        <p:txBody>
          <a:bodyPr/>
          <a:lstStyle/>
          <a:p>
            <a:r>
              <a:rPr lang="en-US" altLang="zh-CN" dirty="0" err="1" smtClean="0"/>
              <a:t>Serializable</a:t>
            </a:r>
            <a:r>
              <a:rPr lang="en-US" altLang="zh-CN" dirty="0" smtClean="0"/>
              <a:t> Example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471939" y="5134335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0139" y="5134335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89739" y="5134335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92130" y="4730301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84380" y="4730301"/>
            <a:ext cx="215900" cy="215900"/>
          </a:xfrm>
          <a:prstGeom prst="rect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3"/>
            <a:endCxn id="5" idx="1"/>
          </p:cNvCxnSpPr>
          <p:nvPr/>
        </p:nvCxnSpPr>
        <p:spPr>
          <a:xfrm>
            <a:off x="3687839" y="5242285"/>
            <a:ext cx="622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6" idx="1"/>
          </p:cNvCxnSpPr>
          <p:nvPr/>
        </p:nvCxnSpPr>
        <p:spPr>
          <a:xfrm>
            <a:off x="4526039" y="5242285"/>
            <a:ext cx="1663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  <a:endCxn id="8" idx="1"/>
          </p:cNvCxnSpPr>
          <p:nvPr/>
        </p:nvCxnSpPr>
        <p:spPr>
          <a:xfrm>
            <a:off x="2408030" y="4838251"/>
            <a:ext cx="1276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7303" y="5479631"/>
            <a:ext cx="69796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36460" y="5250791"/>
            <a:ext cx="605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7504" y="5785062"/>
            <a:ext cx="2845150" cy="952500"/>
            <a:chOff x="519703" y="3266787"/>
            <a:chExt cx="2845150" cy="952500"/>
          </a:xfrm>
        </p:grpSpPr>
        <p:sp>
          <p:nvSpPr>
            <p:cNvPr id="15" name="Rectangle 14"/>
            <p:cNvSpPr/>
            <p:nvPr/>
          </p:nvSpPr>
          <p:spPr>
            <a:xfrm>
              <a:off x="519703" y="3266787"/>
              <a:ext cx="2845150" cy="9525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32110" y="3477510"/>
              <a:ext cx="215900" cy="215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0310" y="3483860"/>
              <a:ext cx="215900" cy="215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6981" y="3486493"/>
              <a:ext cx="215900" cy="215900"/>
            </a:xfrm>
            <a:prstGeom prst="rect">
              <a:avLst/>
            </a:prstGeom>
            <a:solidFill>
              <a:srgbClr val="FF6FC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47681" y="3486493"/>
              <a:ext cx="215900" cy="215900"/>
            </a:xfrm>
            <a:prstGeom prst="rect">
              <a:avLst/>
            </a:prstGeom>
            <a:solidFill>
              <a:srgbClr val="FF6FC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32257" y="3477510"/>
              <a:ext cx="215900" cy="215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stCxn id="17" idx="3"/>
              <a:endCxn id="16" idx="1"/>
            </p:cNvCxnSpPr>
            <p:nvPr/>
          </p:nvCxnSpPr>
          <p:spPr>
            <a:xfrm flipV="1">
              <a:off x="916210" y="3585460"/>
              <a:ext cx="215900" cy="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6" idx="3"/>
              <a:endCxn id="20" idx="1"/>
            </p:cNvCxnSpPr>
            <p:nvPr/>
          </p:nvCxnSpPr>
          <p:spPr>
            <a:xfrm>
              <a:off x="1348010" y="3585460"/>
              <a:ext cx="184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3"/>
              <a:endCxn id="19" idx="1"/>
            </p:cNvCxnSpPr>
            <p:nvPr/>
          </p:nvCxnSpPr>
          <p:spPr>
            <a:xfrm>
              <a:off x="2042881" y="3594443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9703" y="3862768"/>
              <a:ext cx="1128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Serializable</a:t>
              </a:r>
              <a:endParaRPr lang="en-US" sz="16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61475" y="5788868"/>
            <a:ext cx="2845150" cy="952500"/>
            <a:chOff x="4173674" y="3270593"/>
            <a:chExt cx="2845150" cy="952500"/>
          </a:xfrm>
        </p:grpSpPr>
        <p:sp>
          <p:nvSpPr>
            <p:cNvPr id="26" name="Rectangle 25"/>
            <p:cNvSpPr/>
            <p:nvPr/>
          </p:nvSpPr>
          <p:spPr>
            <a:xfrm>
              <a:off x="4173674" y="3270593"/>
              <a:ext cx="2845150" cy="9525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47815" y="3483949"/>
              <a:ext cx="215900" cy="215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16015" y="3490299"/>
              <a:ext cx="215900" cy="215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310736" y="3490299"/>
              <a:ext cx="215900" cy="215900"/>
            </a:xfrm>
            <a:prstGeom prst="rect">
              <a:avLst/>
            </a:prstGeom>
            <a:solidFill>
              <a:srgbClr val="FF6FC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31436" y="3490299"/>
              <a:ext cx="215900" cy="215900"/>
            </a:xfrm>
            <a:prstGeom prst="rect">
              <a:avLst/>
            </a:prstGeom>
            <a:solidFill>
              <a:srgbClr val="FF6FC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47962" y="3483949"/>
              <a:ext cx="215900" cy="215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28" idx="3"/>
              <a:endCxn id="27" idx="1"/>
            </p:cNvCxnSpPr>
            <p:nvPr/>
          </p:nvCxnSpPr>
          <p:spPr>
            <a:xfrm flipV="1">
              <a:off x="5331915" y="3591899"/>
              <a:ext cx="215900" cy="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7" idx="3"/>
              <a:endCxn id="31" idx="1"/>
            </p:cNvCxnSpPr>
            <p:nvPr/>
          </p:nvCxnSpPr>
          <p:spPr>
            <a:xfrm>
              <a:off x="5763715" y="3591899"/>
              <a:ext cx="18424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9" idx="3"/>
              <a:endCxn id="30" idx="1"/>
            </p:cNvCxnSpPr>
            <p:nvPr/>
          </p:nvCxnSpPr>
          <p:spPr>
            <a:xfrm>
              <a:off x="4526636" y="3598249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237171" y="3866574"/>
              <a:ext cx="15979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Strict serializable</a:t>
              </a:r>
              <a:endParaRPr lang="en-US" sz="1600" dirty="0"/>
            </a:p>
          </p:txBody>
        </p:sp>
      </p:grpSp>
      <p:sp>
        <p:nvSpPr>
          <p:cNvPr id="36" name="Oval 35"/>
          <p:cNvSpPr/>
          <p:nvPr/>
        </p:nvSpPr>
        <p:spPr>
          <a:xfrm rot="705229">
            <a:off x="1979896" y="4409273"/>
            <a:ext cx="2053698" cy="6739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Gladtbx\Dropbox\CS525\Serializab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05" y="1473614"/>
            <a:ext cx="47244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/>
          <p:nvPr/>
        </p:nvSpPr>
        <p:spPr>
          <a:xfrm>
            <a:off x="231905" y="1473614"/>
            <a:ext cx="2362200" cy="9472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Oval 39"/>
          <p:cNvSpPr/>
          <p:nvPr/>
        </p:nvSpPr>
        <p:spPr>
          <a:xfrm>
            <a:off x="265584" y="2769758"/>
            <a:ext cx="2362200" cy="9472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Oval 38"/>
          <p:cNvSpPr/>
          <p:nvPr/>
        </p:nvSpPr>
        <p:spPr>
          <a:xfrm>
            <a:off x="2952654" y="1473614"/>
            <a:ext cx="1053833" cy="8032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Oval 41"/>
          <p:cNvSpPr/>
          <p:nvPr/>
        </p:nvSpPr>
        <p:spPr>
          <a:xfrm>
            <a:off x="2942103" y="2780928"/>
            <a:ext cx="1053833" cy="8032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Oval 42"/>
          <p:cNvSpPr/>
          <p:nvPr/>
        </p:nvSpPr>
        <p:spPr>
          <a:xfrm>
            <a:off x="3923928" y="2276872"/>
            <a:ext cx="1053833" cy="80325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5643713" y="1875243"/>
            <a:ext cx="108852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652120" y="2420888"/>
            <a:ext cx="108852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650366" y="2996952"/>
            <a:ext cx="1088527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04248" y="1690577"/>
            <a:ext cx="2063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Transaction 1: </a:t>
            </a:r>
            <a:r>
              <a:rPr lang="en-US" altLang="zh-CN" dirty="0" err="1" smtClean="0"/>
              <a:t>Tbid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804248" y="223622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Transaction 2: Tadd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804248" y="2780928"/>
            <a:ext cx="2195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Transaction 3: Tread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659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420466" y="2482276"/>
            <a:ext cx="669636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287818" y="3765550"/>
            <a:ext cx="3140365" cy="284999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cument 21"/>
          <p:cNvSpPr/>
          <p:nvPr/>
        </p:nvSpPr>
        <p:spPr>
          <a:xfrm>
            <a:off x="5353844" y="5441438"/>
            <a:ext cx="3074339" cy="540691"/>
          </a:xfrm>
          <a:prstGeom prst="flowChartDocument">
            <a:avLst/>
          </a:prstGeom>
          <a:solidFill>
            <a:srgbClr val="F3F54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05703" y="3813652"/>
            <a:ext cx="3005897" cy="269798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cument 10"/>
          <p:cNvSpPr/>
          <p:nvPr/>
        </p:nvSpPr>
        <p:spPr>
          <a:xfrm>
            <a:off x="974973" y="4176247"/>
            <a:ext cx="2666289" cy="532014"/>
          </a:xfrm>
          <a:prstGeom prst="flowChartDocument">
            <a:avLst/>
          </a:prstGeom>
          <a:solidFill>
            <a:srgbClr val="F8B3D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897" y="39116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hops?</a:t>
            </a:r>
            <a:endParaRPr lang="en-US" dirty="0"/>
          </a:p>
        </p:txBody>
      </p:sp>
      <p:pic>
        <p:nvPicPr>
          <p:cNvPr id="5" name="Picture 4" descr="1382569286_user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" y="4443287"/>
            <a:ext cx="628819" cy="628819"/>
          </a:xfrm>
          <a:prstGeom prst="rect">
            <a:avLst/>
          </a:prstGeom>
        </p:spPr>
      </p:pic>
      <p:pic>
        <p:nvPicPr>
          <p:cNvPr id="6" name="Picture 5" descr="1382569315_user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145" y="3971214"/>
            <a:ext cx="575583" cy="57558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51883" y="3816688"/>
            <a:ext cx="1226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Alice’s Bids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6848"/>
              </p:ext>
            </p:extLst>
          </p:nvPr>
        </p:nvGraphicFramePr>
        <p:xfrm>
          <a:off x="974973" y="4176247"/>
          <a:ext cx="266628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8763"/>
                <a:gridCol w="1097113"/>
                <a:gridCol w="68041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Alice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Book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D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DE"/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8619497" y="4547087"/>
            <a:ext cx="55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44248" y="6103431"/>
            <a:ext cx="1471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Datacenter-1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402161" y="6142304"/>
            <a:ext cx="141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Datacenter-2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554" y="5072106"/>
            <a:ext cx="63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28886"/>
              </p:ext>
            </p:extLst>
          </p:nvPr>
        </p:nvGraphicFramePr>
        <p:xfrm>
          <a:off x="5353845" y="5409082"/>
          <a:ext cx="307433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7539"/>
                <a:gridCol w="1060450"/>
                <a:gridCol w="127634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Camera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48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201390" y="5016237"/>
            <a:ext cx="127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Bob’s Items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12397" y="2475943"/>
            <a:ext cx="401621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sng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. Update highest bid on Bob’s Items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58686" y="1558641"/>
            <a:ext cx="4151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Operation: Alice bids on Bob’s camera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12397" y="2067353"/>
            <a:ext cx="401621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sng">
            <a:solidFill>
              <a:srgbClr val="FF6FC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Insert bid to Alice’s Bids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06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24271 0.031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35" y="15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23941 -0.029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62" y="-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893</Words>
  <Application>Microsoft Office PowerPoint</Application>
  <PresentationFormat>On-screen Show (4:3)</PresentationFormat>
  <Paragraphs>169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Transaction chains: achieving serializability with low-latency in geo-distributed storage systems</vt:lpstr>
      <vt:lpstr>Geo-distributed Nature </vt:lpstr>
      <vt:lpstr>Transaction in database management</vt:lpstr>
      <vt:lpstr>PowerPoint Presentation</vt:lpstr>
      <vt:lpstr>Transaction in database management while maintaining low latency</vt:lpstr>
      <vt:lpstr>Sequence Number Vectors </vt:lpstr>
      <vt:lpstr>What are hops?</vt:lpstr>
      <vt:lpstr>Serializable Example</vt:lpstr>
      <vt:lpstr>What are hops?</vt:lpstr>
      <vt:lpstr>What are hops?</vt:lpstr>
      <vt:lpstr>What are hops?</vt:lpstr>
      <vt:lpstr>System Chains</vt:lpstr>
      <vt:lpstr>Experimental setup</vt:lpstr>
      <vt:lpstr>Results: Response Time</vt:lpstr>
      <vt:lpstr>Result: Throughput</vt:lpstr>
      <vt:lpstr>Other thoughts &amp; Coments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 chains: achieving serializability with low-latency in geo-distributed storage systems</dc:title>
  <dc:creator>Gladtbx</dc:creator>
  <cp:lastModifiedBy>Gladtbx</cp:lastModifiedBy>
  <cp:revision>23</cp:revision>
  <dcterms:created xsi:type="dcterms:W3CDTF">2014-02-24T18:31:22Z</dcterms:created>
  <dcterms:modified xsi:type="dcterms:W3CDTF">2014-02-25T21:54:59Z</dcterms:modified>
</cp:coreProperties>
</file>