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16.xml" Type="http://schemas.openxmlformats.org/officeDocument/2006/relationships/slide" Id="rId21"/><Relationship Target="presProps.xml" Type="http://schemas.openxmlformats.org/officeDocument/2006/relationships/presProps" Id="rId2"/><Relationship Target="slides/slide7.xml" Type="http://schemas.openxmlformats.org/officeDocument/2006/relationships/slide" Id="rId12"/><Relationship Target="theme/theme3.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 name="Shape 25"/>
        <p:cNvGrpSpPr/>
        <p:nvPr/>
      </p:nvGrpSpPr>
      <p:grpSpPr>
        <a:xfrm>
          <a:off y="0" x="0"/>
          <a:ext cy="0" cx="0"/>
          <a:chOff y="0" x="0"/>
          <a:chExt cy="0" cx="0"/>
        </a:xfrm>
      </p:grpSpPr>
      <p:sp>
        <p:nvSpPr>
          <p:cNvPr id="26" name="Shape 2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7" name="Shape 2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1" name="Shape 81"/>
        <p:cNvGrpSpPr/>
        <p:nvPr/>
      </p:nvGrpSpPr>
      <p:grpSpPr>
        <a:xfrm>
          <a:off y="0" x="0"/>
          <a:ext cy="0" cx="0"/>
          <a:chOff y="0" x="0"/>
          <a:chExt cy="0" cx="0"/>
        </a:xfrm>
      </p:grpSpPr>
      <p:sp>
        <p:nvSpPr>
          <p:cNvPr id="82" name="Shape 8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83" name="Shape 8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8" name="Shape 88"/>
        <p:cNvGrpSpPr/>
        <p:nvPr/>
      </p:nvGrpSpPr>
      <p:grpSpPr>
        <a:xfrm>
          <a:off y="0" x="0"/>
          <a:ext cy="0" cx="0"/>
          <a:chOff y="0" x="0"/>
          <a:chExt cy="0" cx="0"/>
        </a:xfrm>
      </p:grpSpPr>
      <p:sp>
        <p:nvSpPr>
          <p:cNvPr id="89" name="Shape 8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0" name="Shape 9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4" name="Shape 94"/>
        <p:cNvGrpSpPr/>
        <p:nvPr/>
      </p:nvGrpSpPr>
      <p:grpSpPr>
        <a:xfrm>
          <a:off y="0" x="0"/>
          <a:ext cy="0" cx="0"/>
          <a:chOff y="0" x="0"/>
          <a:chExt cy="0" cx="0"/>
        </a:xfrm>
      </p:grpSpPr>
      <p:sp>
        <p:nvSpPr>
          <p:cNvPr id="95" name="Shape 9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6" name="Shape 9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0" name="Shape 100"/>
        <p:cNvGrpSpPr/>
        <p:nvPr/>
      </p:nvGrpSpPr>
      <p:grpSpPr>
        <a:xfrm>
          <a:off y="0" x="0"/>
          <a:ext cy="0" cx="0"/>
          <a:chOff y="0" x="0"/>
          <a:chExt cy="0" cx="0"/>
        </a:xfrm>
      </p:grpSpPr>
      <p:sp>
        <p:nvSpPr>
          <p:cNvPr id="101" name="Shape 10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02" name="Shape 10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6" name="Shape 106"/>
        <p:cNvGrpSpPr/>
        <p:nvPr/>
      </p:nvGrpSpPr>
      <p:grpSpPr>
        <a:xfrm>
          <a:off y="0" x="0"/>
          <a:ext cy="0" cx="0"/>
          <a:chOff y="0" x="0"/>
          <a:chExt cy="0" cx="0"/>
        </a:xfrm>
      </p:grpSpPr>
      <p:sp>
        <p:nvSpPr>
          <p:cNvPr id="107" name="Shape 10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08" name="Shape 10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2" name="Shape 112"/>
        <p:cNvGrpSpPr/>
        <p:nvPr/>
      </p:nvGrpSpPr>
      <p:grpSpPr>
        <a:xfrm>
          <a:off y="0" x="0"/>
          <a:ext cy="0" cx="0"/>
          <a:chOff y="0" x="0"/>
          <a:chExt cy="0" cx="0"/>
        </a:xfrm>
      </p:grpSpPr>
      <p:sp>
        <p:nvSpPr>
          <p:cNvPr id="113" name="Shape 11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14" name="Shape 11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8" name="Shape 118"/>
        <p:cNvGrpSpPr/>
        <p:nvPr/>
      </p:nvGrpSpPr>
      <p:grpSpPr>
        <a:xfrm>
          <a:off y="0" x="0"/>
          <a:ext cy="0" cx="0"/>
          <a:chOff y="0" x="0"/>
          <a:chExt cy="0" cx="0"/>
        </a:xfrm>
      </p:grpSpPr>
      <p:sp>
        <p:nvSpPr>
          <p:cNvPr id="119" name="Shape 11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20" name="Shape 12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 name="Shape 31"/>
        <p:cNvGrpSpPr/>
        <p:nvPr/>
      </p:nvGrpSpPr>
      <p:grpSpPr>
        <a:xfrm>
          <a:off y="0" x="0"/>
          <a:ext cy="0" cx="0"/>
          <a:chOff y="0" x="0"/>
          <a:chExt cy="0" cx="0"/>
        </a:xfrm>
      </p:grpSpPr>
      <p:sp>
        <p:nvSpPr>
          <p:cNvPr id="32" name="Shape 3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3" name="Shape 3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 name="Shape 37"/>
        <p:cNvGrpSpPr/>
        <p:nvPr/>
      </p:nvGrpSpPr>
      <p:grpSpPr>
        <a:xfrm>
          <a:off y="0" x="0"/>
          <a:ext cy="0" cx="0"/>
          <a:chOff y="0" x="0"/>
          <a:chExt cy="0" cx="0"/>
        </a:xfrm>
      </p:grpSpPr>
      <p:sp>
        <p:nvSpPr>
          <p:cNvPr id="38" name="Shape 3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9" name="Shape 3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 name="Shape 43"/>
        <p:cNvGrpSpPr/>
        <p:nvPr/>
      </p:nvGrpSpPr>
      <p:grpSpPr>
        <a:xfrm>
          <a:off y="0" x="0"/>
          <a:ext cy="0" cx="0"/>
          <a:chOff y="0" x="0"/>
          <a:chExt cy="0" cx="0"/>
        </a:xfrm>
      </p:grpSpPr>
      <p:sp>
        <p:nvSpPr>
          <p:cNvPr id="44" name="Shape 4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5" name="Shape 4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 name="Shape 50"/>
        <p:cNvGrpSpPr/>
        <p:nvPr/>
      </p:nvGrpSpPr>
      <p:grpSpPr>
        <a:xfrm>
          <a:off y="0" x="0"/>
          <a:ext cy="0" cx="0"/>
          <a:chOff y="0" x="0"/>
          <a:chExt cy="0" cx="0"/>
        </a:xfrm>
      </p:grpSpPr>
      <p:sp>
        <p:nvSpPr>
          <p:cNvPr id="51" name="Shape 5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2" name="Shape 5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7" name="Shape 57"/>
        <p:cNvGrpSpPr/>
        <p:nvPr/>
      </p:nvGrpSpPr>
      <p:grpSpPr>
        <a:xfrm>
          <a:off y="0" x="0"/>
          <a:ext cy="0" cx="0"/>
          <a:chOff y="0" x="0"/>
          <a:chExt cy="0" cx="0"/>
        </a:xfrm>
      </p:grpSpPr>
      <p:sp>
        <p:nvSpPr>
          <p:cNvPr id="58" name="Shape 5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9" name="Shape 5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3" name="Shape 63"/>
        <p:cNvGrpSpPr/>
        <p:nvPr/>
      </p:nvGrpSpPr>
      <p:grpSpPr>
        <a:xfrm>
          <a:off y="0" x="0"/>
          <a:ext cy="0" cx="0"/>
          <a:chOff y="0" x="0"/>
          <a:chExt cy="0" cx="0"/>
        </a:xfrm>
      </p:grpSpPr>
      <p:sp>
        <p:nvSpPr>
          <p:cNvPr id="64" name="Shape 6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5" name="Shape 6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9" name="Shape 69"/>
        <p:cNvGrpSpPr/>
        <p:nvPr/>
      </p:nvGrpSpPr>
      <p:grpSpPr>
        <a:xfrm>
          <a:off y="0" x="0"/>
          <a:ext cy="0" cx="0"/>
          <a:chOff y="0" x="0"/>
          <a:chExt cy="0" cx="0"/>
        </a:xfrm>
      </p:grpSpPr>
      <p:sp>
        <p:nvSpPr>
          <p:cNvPr id="70" name="Shape 7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1" name="Shape 7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5" name="Shape 75"/>
        <p:cNvGrpSpPr/>
        <p:nvPr/>
      </p:nvGrpSpPr>
      <p:grpSpPr>
        <a:xfrm>
          <a:off y="0" x="0"/>
          <a:ext cy="0" cx="0"/>
          <a:chOff y="0" x="0"/>
          <a:chExt cy="0" cx="0"/>
        </a:xfrm>
      </p:grpSpPr>
      <p:sp>
        <p:nvSpPr>
          <p:cNvPr id="76" name="Shape 7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7" name="Shape 7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idx="1" type="subTitle"/>
          </p:nvPr>
        </p:nvSpPr>
        <p:spPr>
          <a:xfrm>
            <a:off y="2840053" x="685800"/>
            <a:ext cy="784799" cx="7772400"/>
          </a:xfrm>
          <a:prstGeom prst="rect">
            <a:avLst/>
          </a:prstGeom>
        </p:spPr>
        <p:txBody>
          <a:bodyPr bIns="91425" rIns="91425" lIns="91425" tIns="91425" anchor="t" anchorCtr="0"/>
          <a:lstStyle>
            <a:lvl1pPr algn="ctr" marL="0">
              <a:spcBef>
                <a:spcPts val="0"/>
              </a:spcBef>
              <a:buClr>
                <a:schemeClr val="dk2"/>
              </a:buClr>
              <a:buNone/>
              <a:defRPr>
                <a:solidFill>
                  <a:schemeClr val="dk2"/>
                </a:solidFill>
              </a:defRPr>
            </a:lvl1pPr>
            <a:lvl2pPr algn="ctr" indent="190500" marL="0">
              <a:spcBef>
                <a:spcPts val="0"/>
              </a:spcBef>
              <a:buClr>
                <a:schemeClr val="dk2"/>
              </a:buClr>
              <a:buSzPct val="100000"/>
              <a:buNone/>
              <a:defRPr sz="3000">
                <a:solidFill>
                  <a:schemeClr val="dk2"/>
                </a:solidFill>
              </a:defRPr>
            </a:lvl2pPr>
            <a:lvl3pPr algn="ctr" indent="190500" marL="0">
              <a:spcBef>
                <a:spcPts val="0"/>
              </a:spcBef>
              <a:buClr>
                <a:schemeClr val="dk2"/>
              </a:buClr>
              <a:buSzPct val="100000"/>
              <a:buNone/>
              <a:defRPr sz="3000">
                <a:solidFill>
                  <a:schemeClr val="dk2"/>
                </a:solidFill>
              </a:defRPr>
            </a:lvl3pPr>
            <a:lvl4pPr algn="ctr" indent="190500" marL="0">
              <a:spcBef>
                <a:spcPts val="0"/>
              </a:spcBef>
              <a:buClr>
                <a:schemeClr val="dk2"/>
              </a:buClr>
              <a:buSzPct val="100000"/>
              <a:buNone/>
              <a:defRPr sz="3000">
                <a:solidFill>
                  <a:schemeClr val="dk2"/>
                </a:solidFill>
              </a:defRPr>
            </a:lvl4pPr>
            <a:lvl5pPr algn="ctr" indent="190500" marL="0">
              <a:spcBef>
                <a:spcPts val="0"/>
              </a:spcBef>
              <a:buClr>
                <a:schemeClr val="dk2"/>
              </a:buClr>
              <a:buSzPct val="100000"/>
              <a:buNone/>
              <a:defRPr sz="3000">
                <a:solidFill>
                  <a:schemeClr val="dk2"/>
                </a:solidFill>
              </a:defRPr>
            </a:lvl5pPr>
            <a:lvl6pPr algn="ctr" indent="190500" marL="0">
              <a:spcBef>
                <a:spcPts val="0"/>
              </a:spcBef>
              <a:buClr>
                <a:schemeClr val="dk2"/>
              </a:buClr>
              <a:buSzPct val="100000"/>
              <a:buNone/>
              <a:defRPr sz="3000">
                <a:solidFill>
                  <a:schemeClr val="dk2"/>
                </a:solidFill>
              </a:defRPr>
            </a:lvl6pPr>
            <a:lvl7pPr algn="ctr" indent="190500" marL="0">
              <a:spcBef>
                <a:spcPts val="0"/>
              </a:spcBef>
              <a:buClr>
                <a:schemeClr val="dk2"/>
              </a:buClr>
              <a:buSzPct val="100000"/>
              <a:buNone/>
              <a:defRPr sz="3000">
                <a:solidFill>
                  <a:schemeClr val="dk2"/>
                </a:solidFill>
              </a:defRPr>
            </a:lvl7pPr>
            <a:lvl8pPr algn="ctr" indent="190500" marL="0">
              <a:spcBef>
                <a:spcPts val="0"/>
              </a:spcBef>
              <a:buClr>
                <a:schemeClr val="dk2"/>
              </a:buClr>
              <a:buSzPct val="100000"/>
              <a:buNone/>
              <a:defRPr sz="3000">
                <a:solidFill>
                  <a:schemeClr val="dk2"/>
                </a:solidFill>
              </a:defRPr>
            </a:lvl8pPr>
            <a:lvl9pPr algn="ctr" indent="190500" marL="0">
              <a:spcBef>
                <a:spcPts val="0"/>
              </a:spcBef>
              <a:buClr>
                <a:schemeClr val="dk2"/>
              </a:buClr>
              <a:buSzPct val="100000"/>
              <a:buNone/>
              <a:defRPr sz="3000">
                <a:solidFill>
                  <a:schemeClr val="dk2"/>
                </a:solidFill>
              </a:defRPr>
            </a:lvl9pPr>
          </a:lstStyle>
          <a:p/>
        </p:txBody>
      </p:sp>
      <p:sp>
        <p:nvSpPr>
          <p:cNvPr id="9" name="Shape 9"/>
          <p:cNvSpPr txBox="1"/>
          <p:nvPr>
            <p:ph type="ctrTitle"/>
          </p:nvPr>
        </p:nvSpPr>
        <p:spPr>
          <a:xfrm>
            <a:off y="1583342" x="685800"/>
            <a:ext cy="1159799" cx="7772400"/>
          </a:xfrm>
          <a:prstGeom prst="rect">
            <a:avLst/>
          </a:prstGeom>
        </p:spPr>
        <p:txBody>
          <a:bodyPr bIns="91425" rIns="91425" lIns="91425" tIns="91425" anchor="b" anchorCtr="0"/>
          <a:lstStyle>
            <a:lvl1pPr algn="ctr" indent="304800">
              <a:buSzPct val="100000"/>
              <a:defRPr sz="4800"/>
            </a:lvl1pPr>
            <a:lvl2pPr algn="ctr" indent="304800">
              <a:buSzPct val="100000"/>
              <a:defRPr sz="4800"/>
            </a:lvl2pPr>
            <a:lvl3pPr algn="ctr" indent="304800">
              <a:buSzPct val="100000"/>
              <a:defRPr sz="4800"/>
            </a:lvl3pPr>
            <a:lvl4pPr algn="ctr" indent="304800">
              <a:buSzPct val="100000"/>
              <a:defRPr sz="4800"/>
            </a:lvl4pPr>
            <a:lvl5pPr algn="ctr" indent="304800">
              <a:buSzPct val="100000"/>
              <a:defRPr sz="4800"/>
            </a:lvl5pPr>
            <a:lvl6pPr algn="ctr" indent="304800">
              <a:buSzPct val="100000"/>
              <a:defRPr sz="4800"/>
            </a:lvl6pPr>
            <a:lvl7pPr algn="ctr" indent="304800">
              <a:buSzPct val="100000"/>
              <a:defRPr sz="4800"/>
            </a:lvl7pPr>
            <a:lvl8pPr algn="ctr" indent="304800">
              <a:buSzPct val="100000"/>
              <a:defRPr sz="4800"/>
            </a:lvl8pPr>
            <a:lvl9pPr algn="ctr" indent="304800">
              <a:buSzPct val="100000"/>
              <a:defRPr sz="48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2" name="Shape 12"/>
          <p:cNvSpPr txBox="1"/>
          <p:nvPr>
            <p:ph idx="1" type="body"/>
          </p:nvPr>
        </p:nvSpPr>
        <p:spPr>
          <a:xfrm>
            <a:off y="1200150" x="457200"/>
            <a:ext cy="3725699" cx="82296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5" name="Shape 15"/>
          <p:cNvSpPr txBox="1"/>
          <p:nvPr>
            <p:ph idx="1" type="body"/>
          </p:nvPr>
        </p:nvSpPr>
        <p:spPr>
          <a:xfrm>
            <a:off y="1200150" x="457200"/>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6" name="Shape 16"/>
          <p:cNvSpPr txBox="1"/>
          <p:nvPr>
            <p:ph idx="2" type="body"/>
          </p:nvPr>
        </p:nvSpPr>
        <p:spPr>
          <a:xfrm>
            <a:off y="1200150" x="4692273"/>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4406309" x="457200"/>
            <a:ext cy="519599" cx="8229600"/>
          </a:xfrm>
          <a:prstGeom prst="rect">
            <a:avLst/>
          </a:prstGeom>
        </p:spPr>
        <p:txBody>
          <a:bodyPr bIns="91425" rIns="91425" lIns="91425" tIns="91425" anchor="t" anchorCtr="0"/>
          <a:lstStyle>
            <a:lvl1pPr algn="ctr" indent="-171450" marL="285750">
              <a:spcBef>
                <a:spcPts val="0"/>
              </a:spcBef>
              <a:buClr>
                <a:schemeClr val="dk1"/>
              </a:buClr>
              <a:buSzPct val="100000"/>
              <a:buNone/>
              <a:defRPr sz="1800">
                <a:solidFill>
                  <a:schemeClr val="dk1"/>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1"/>
            </a:gs>
            <a:gs pos="30000">
              <a:schemeClr val="lt1"/>
            </a:gs>
            <a:gs pos="100000">
              <a:schemeClr val="lt2"/>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p:spPr>
        <p:txBody>
          <a:bodyPr bIns="91425" rIns="91425" lIns="91425" tIns="91425" anchor="b" anchorCtr="0"/>
          <a:lstStyle>
            <a:lvl1pPr marL="0">
              <a:buClr>
                <a:schemeClr val="dk1"/>
              </a:buClr>
              <a:buSzPct val="100000"/>
              <a:buNone/>
              <a:defRPr b="1" sz="3600">
                <a:solidFill>
                  <a:schemeClr val="dk1"/>
                </a:solidFill>
              </a:defRPr>
            </a:lvl1pPr>
            <a:lvl2pPr indent="228600" marL="0">
              <a:buClr>
                <a:schemeClr val="dk1"/>
              </a:buClr>
              <a:buSzPct val="100000"/>
              <a:buNone/>
              <a:defRPr b="1" sz="3600">
                <a:solidFill>
                  <a:schemeClr val="dk1"/>
                </a:solidFill>
              </a:defRPr>
            </a:lvl2pPr>
            <a:lvl3pPr indent="228600" marL="0">
              <a:buClr>
                <a:schemeClr val="dk1"/>
              </a:buClr>
              <a:buSzPct val="100000"/>
              <a:buNone/>
              <a:defRPr b="1" sz="3600">
                <a:solidFill>
                  <a:schemeClr val="dk1"/>
                </a:solidFill>
              </a:defRPr>
            </a:lvl3pPr>
            <a:lvl4pPr indent="228600" marL="0">
              <a:buClr>
                <a:schemeClr val="dk1"/>
              </a:buClr>
              <a:buSzPct val="100000"/>
              <a:buNone/>
              <a:defRPr b="1" sz="3600">
                <a:solidFill>
                  <a:schemeClr val="dk1"/>
                </a:solidFill>
              </a:defRPr>
            </a:lvl4pPr>
            <a:lvl5pPr indent="228600" marL="0">
              <a:buClr>
                <a:schemeClr val="dk1"/>
              </a:buClr>
              <a:buSzPct val="100000"/>
              <a:buNone/>
              <a:defRPr b="1" sz="3600">
                <a:solidFill>
                  <a:schemeClr val="dk1"/>
                </a:solidFill>
              </a:defRPr>
            </a:lvl5pPr>
            <a:lvl6pPr indent="228600" marL="0">
              <a:buClr>
                <a:schemeClr val="dk1"/>
              </a:buClr>
              <a:buSzPct val="100000"/>
              <a:buNone/>
              <a:defRPr b="1" sz="3600">
                <a:solidFill>
                  <a:schemeClr val="dk1"/>
                </a:solidFill>
              </a:defRPr>
            </a:lvl6pPr>
            <a:lvl7pPr indent="228600" marL="0">
              <a:buClr>
                <a:schemeClr val="dk1"/>
              </a:buClr>
              <a:buSzPct val="100000"/>
              <a:buNone/>
              <a:defRPr b="1" sz="3600">
                <a:solidFill>
                  <a:schemeClr val="dk1"/>
                </a:solidFill>
              </a:defRPr>
            </a:lvl7pPr>
            <a:lvl8pPr indent="228600" marL="0">
              <a:buClr>
                <a:schemeClr val="dk1"/>
              </a:buClr>
              <a:buSzPct val="100000"/>
              <a:buNone/>
              <a:defRPr b="1" sz="3600">
                <a:solidFill>
                  <a:schemeClr val="dk1"/>
                </a:solidFill>
              </a:defRPr>
            </a:lvl8pPr>
            <a:lvl9pPr indent="228600" marL="0">
              <a:buClr>
                <a:schemeClr val="dk1"/>
              </a:buClr>
              <a:buSzPct val="100000"/>
              <a:buNone/>
              <a:defRPr b="1" sz="3600">
                <a:solidFill>
                  <a:schemeClr val="dk1"/>
                </a:solidFill>
              </a:defRPr>
            </a:lvl9pPr>
          </a:lstStyle>
          <a:p/>
        </p:txBody>
      </p:sp>
      <p:sp>
        <p:nvSpPr>
          <p:cNvPr id="6" name="Shape 6"/>
          <p:cNvSpPr txBox="1"/>
          <p:nvPr>
            <p:ph idx="1" type="body"/>
          </p:nvPr>
        </p:nvSpPr>
        <p:spPr>
          <a:xfrm>
            <a:off y="1200150" x="457200"/>
            <a:ext cy="3725699" cx="8229600"/>
          </a:xfrm>
          <a:prstGeom prst="rect">
            <a:avLst/>
          </a:prstGeom>
        </p:spPr>
        <p:txBody>
          <a:bodyPr bIns="91425" rIns="91425" lIns="91425" tIns="91425" anchor="t" anchorCtr="0"/>
          <a:lstStyle>
            <a:lvl1pPr indent="-152400" marL="342900">
              <a:spcBef>
                <a:spcPts val="600"/>
              </a:spcBef>
              <a:buSzPct val="100000"/>
              <a:defRPr sz="3000"/>
            </a:lvl1pPr>
            <a:lvl2pPr indent="-133350" marL="742950">
              <a:spcBef>
                <a:spcPts val="480"/>
              </a:spcBef>
              <a:buSzPct val="100000"/>
              <a:defRPr sz="2400"/>
            </a:lvl2pPr>
            <a:lvl3pPr indent="-76200" marL="1143000">
              <a:spcBef>
                <a:spcPts val="480"/>
              </a:spcBef>
              <a:buSzPct val="100000"/>
              <a:defRPr sz="2400"/>
            </a:lvl3pPr>
            <a:lvl4pPr indent="-114300" marL="1600200">
              <a:spcBef>
                <a:spcPts val="360"/>
              </a:spcBef>
              <a:buSzPct val="100000"/>
              <a:defRPr sz="1800"/>
            </a:lvl4pPr>
            <a:lvl5pPr indent="-114300" marL="2057400">
              <a:spcBef>
                <a:spcPts val="360"/>
              </a:spcBef>
              <a:buSzPct val="100000"/>
              <a:defRPr sz="1800"/>
            </a:lvl5pPr>
            <a:lvl6pPr indent="-114300" marL="2514600">
              <a:spcBef>
                <a:spcPts val="360"/>
              </a:spcBef>
              <a:buSzPct val="100000"/>
              <a:defRPr sz="1800"/>
            </a:lvl6pPr>
            <a:lvl7pPr indent="-114300" marL="2971800">
              <a:spcBef>
                <a:spcPts val="360"/>
              </a:spcBef>
              <a:buSzPct val="100000"/>
              <a:defRPr sz="1800"/>
            </a:lvl7pPr>
            <a:lvl8pPr indent="-114300" marL="3429000">
              <a:spcBef>
                <a:spcPts val="360"/>
              </a:spcBef>
              <a:buSzPct val="100000"/>
              <a:defRPr sz="1800"/>
            </a:lvl8pPr>
            <a:lvl9pPr indent="-114300" marL="3886200">
              <a:spcBef>
                <a:spcPts val="360"/>
              </a:spcBef>
              <a:buSzPct val="100000"/>
              <a:defRPr sz="1800"/>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 Target="../media/image02.pn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 Target="http://blog.serverfault.com/2011/06/27/per-second-measurements-dont-cut-it/" Type="http://schemas.openxmlformats.org/officeDocument/2006/relationships/hyperlink" TargetMode="External"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3.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sp>
        <p:nvSpPr>
          <p:cNvPr id="23" name="Shape 23"/>
          <p:cNvSpPr txBox="1"/>
          <p:nvPr>
            <p:ph idx="1" type="subTitle"/>
          </p:nvPr>
        </p:nvSpPr>
        <p:spPr>
          <a:xfrm>
            <a:off y="2840053" x="685800"/>
            <a:ext cy="784799" cx="7772400"/>
          </a:xfrm>
          <a:prstGeom prst="rect">
            <a:avLst/>
          </a:prstGeom>
        </p:spPr>
        <p:txBody>
          <a:bodyPr bIns="91425" rIns="91425" lIns="91425" tIns="91425" anchor="t" anchorCtr="0">
            <a:noAutofit/>
          </a:bodyPr>
          <a:lstStyle/>
          <a:p>
            <a:pPr rtl="0" lvl="0">
              <a:buClr>
                <a:schemeClr val="dk1"/>
              </a:buClr>
              <a:buSzPct val="36666"/>
              <a:buFont typeface="Arial"/>
              <a:buNone/>
            </a:pPr>
            <a:r>
              <a:rPr lang="en"/>
              <a:t>By Jeffrey Dean and Luiz André Barroso</a:t>
            </a:r>
          </a:p>
          <a:p>
            <a:r>
              <a:t/>
            </a:r>
          </a:p>
          <a:p>
            <a:pPr indent="457200" marL="2743200">
              <a:buNone/>
            </a:pPr>
            <a:r>
              <a:rPr sz="1800" lang="en"/>
              <a:t>Presented by Vikas Basavaraj Mallapura</a:t>
            </a:r>
          </a:p>
        </p:txBody>
      </p:sp>
      <p:sp>
        <p:nvSpPr>
          <p:cNvPr id="24" name="Shape 24"/>
          <p:cNvSpPr txBox="1"/>
          <p:nvPr>
            <p:ph type="ctrTitle"/>
          </p:nvPr>
        </p:nvSpPr>
        <p:spPr>
          <a:xfrm>
            <a:off y="1583342" x="685800"/>
            <a:ext cy="1159799" cx="7772400"/>
          </a:xfrm>
          <a:prstGeom prst="rect">
            <a:avLst/>
          </a:prstGeom>
        </p:spPr>
        <p:txBody>
          <a:bodyPr bIns="91425" rIns="91425" lIns="91425" tIns="91425" anchor="b" anchorCtr="0">
            <a:noAutofit/>
          </a:bodyPr>
          <a:lstStyle/>
          <a:p>
            <a:pPr>
              <a:buNone/>
            </a:pPr>
            <a:r>
              <a:rPr lang="en"/>
              <a:t>The Tail at Scale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y="0" x="0"/>
          <a:ext cy="0" cx="0"/>
          <a:chOff y="0" x="0"/>
          <a:chExt cy="0" cx="0"/>
        </a:xfrm>
      </p:grpSpPr>
      <p:sp>
        <p:nvSpPr>
          <p:cNvPr id="79" name="Shape 79"/>
          <p:cNvSpPr txBox="1"/>
          <p:nvPr>
            <p:ph type="title"/>
          </p:nvPr>
        </p:nvSpPr>
        <p:spPr>
          <a:xfrm>
            <a:off y="205976" x="457200"/>
            <a:ext cy="398099" cx="8229600"/>
          </a:xfrm>
          <a:prstGeom prst="rect">
            <a:avLst/>
          </a:prstGeom>
        </p:spPr>
        <p:txBody>
          <a:bodyPr bIns="91425" rIns="91425" lIns="91425" tIns="91425" anchor="b" anchorCtr="0">
            <a:noAutofit/>
          </a:bodyPr>
          <a:lstStyle/>
          <a:p>
            <a:pPr algn="ctr">
              <a:buNone/>
            </a:pPr>
            <a:r>
              <a:rPr sz="2400" lang="en"/>
              <a:t>Tied requests</a:t>
            </a:r>
          </a:p>
        </p:txBody>
      </p:sp>
      <p:sp>
        <p:nvSpPr>
          <p:cNvPr id="80" name="Shape 80"/>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sz="1400" lang="en"/>
              <a:t>One solution would be to enqueue copies of a request in multiple servers simultaneously and allowing the servers to communicate updates on the status of these copies to each other. We call requests where servers perform cross-server status updates “</a:t>
            </a:r>
            <a:r>
              <a:rPr b="1" sz="1400" lang="en"/>
              <a:t>tied requests</a:t>
            </a:r>
            <a:r>
              <a:rPr sz="1400" lang="en"/>
              <a:t>”.</a:t>
            </a:r>
          </a:p>
          <a:p>
            <a:pPr rtl="0" lvl="0">
              <a:buNone/>
            </a:pPr>
            <a:r>
              <a:rPr sz="1400" lang="en"/>
              <a:t>In tied requests, each request is tagged with the identifier of the other server in which the request is enqueued (“tied”). When it begins execution, it sends a cancellation message to its counterpart.</a:t>
            </a:r>
          </a:p>
          <a:p>
            <a:pPr rtl="0" lvl="0">
              <a:buNone/>
            </a:pPr>
            <a:r>
              <a:rPr sz="1400" lang="en"/>
              <a:t>To avoid the situation of both requests starting concurrent execution on both servers, client introduces a small delay between the first and second enqueue request.</a:t>
            </a:r>
          </a:p>
          <a:p>
            <a:pPr rtl="0" lvl="0">
              <a:buNone/>
            </a:pPr>
            <a:r>
              <a:rPr sz="1400" lang="en"/>
              <a:t>Significant reduction of latency has been observed in  Google’s BigTable cluster on employing the tied requests strategy, achieving nearly 40% reduction at the 99th-percentile latency.</a:t>
            </a:r>
          </a:p>
          <a:p>
            <a:pPr rtl="0" lvl="0">
              <a:buNone/>
            </a:pPr>
            <a:r>
              <a:rPr sz="1400" lang="en"/>
              <a:t>Overhead of tied requests in disk utilization is less than 1%, indicating an effective cancellation strategy.</a:t>
            </a:r>
          </a:p>
          <a:p>
            <a:r>
              <a:t/>
            </a:r>
          </a:p>
          <a:p>
            <a:r>
              <a:t/>
            </a:r>
          </a:p>
          <a:p>
            <a:r>
              <a:t/>
            </a:r>
          </a:p>
          <a:p>
            <a:r>
              <a:t/>
            </a:r>
          </a:p>
          <a:p>
            <a:r>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y="0" x="0"/>
          <a:ext cy="0" cx="0"/>
          <a:chOff y="0" x="0"/>
          <a:chExt cy="0" cx="0"/>
        </a:xfrm>
      </p:grpSpPr>
      <p:sp>
        <p:nvSpPr>
          <p:cNvPr id="85" name="Shape 85"/>
          <p:cNvSpPr txBox="1"/>
          <p:nvPr>
            <p:ph type="title"/>
          </p:nvPr>
        </p:nvSpPr>
        <p:spPr>
          <a:xfrm>
            <a:off y="205978" x="457200"/>
            <a:ext cy="857400" cx="8229600"/>
          </a:xfrm>
          <a:prstGeom prst="rect">
            <a:avLst/>
          </a:prstGeom>
        </p:spPr>
        <p:txBody>
          <a:bodyPr bIns="91425" rIns="91425" lIns="91425" tIns="91425" anchor="b" anchorCtr="0">
            <a:noAutofit/>
          </a:bodyPr>
          <a:lstStyle/>
          <a:p>
            <a:pPr algn="ctr">
              <a:buNone/>
            </a:pPr>
            <a:r>
              <a:rPr sz="2400" lang="en"/>
              <a:t>Impact of tied requests</a:t>
            </a:r>
          </a:p>
        </p:txBody>
      </p:sp>
      <p:sp>
        <p:nvSpPr>
          <p:cNvPr id="86" name="Shape 8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spcBef>
                <a:spcPts val="0"/>
              </a:spcBef>
              <a:buClr>
                <a:schemeClr val="dk1"/>
              </a:buClr>
              <a:buSzPct val="78571"/>
              <a:buFont typeface="Arial"/>
              <a:buNone/>
            </a:pPr>
            <a:r>
              <a:rPr sz="1400" lang="en">
                <a:solidFill>
                  <a:schemeClr val="dk1"/>
                </a:solidFill>
              </a:rPr>
              <a:t>Tied requests latency variance measurements from Google BigTable cluster for a small uncached read request </a:t>
            </a:r>
          </a:p>
          <a:p>
            <a:r>
              <a:t/>
            </a:r>
          </a:p>
        </p:txBody>
      </p:sp>
      <p:pic>
        <p:nvPicPr>
          <p:cNvPr id="87" name="Shape 87"/>
          <p:cNvPicPr preferRelativeResize="0"/>
          <p:nvPr/>
        </p:nvPicPr>
        <p:blipFill>
          <a:blip r:embed="rId3"/>
          <a:stretch>
            <a:fillRect/>
          </a:stretch>
        </p:blipFill>
        <p:spPr>
          <a:xfrm>
            <a:off y="1784650" x="457200"/>
            <a:ext cy="3183524" cx="8229599"/>
          </a:xfrm>
          <a:prstGeom prst="rect">
            <a:avLst/>
          </a:prstGeom>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y="0" x="0"/>
          <a:ext cy="0" cx="0"/>
          <a:chOff y="0" x="0"/>
          <a:chExt cy="0" cx="0"/>
        </a:xfrm>
      </p:grpSpPr>
      <p:sp>
        <p:nvSpPr>
          <p:cNvPr id="92" name="Shape 92"/>
          <p:cNvSpPr txBox="1"/>
          <p:nvPr>
            <p:ph type="title"/>
          </p:nvPr>
        </p:nvSpPr>
        <p:spPr>
          <a:xfrm>
            <a:off y="205976" x="457200"/>
            <a:ext cy="563700" cx="8229600"/>
          </a:xfrm>
          <a:prstGeom prst="rect">
            <a:avLst/>
          </a:prstGeom>
        </p:spPr>
        <p:txBody>
          <a:bodyPr bIns="91425" rIns="91425" lIns="91425" tIns="91425" anchor="b" anchorCtr="0">
            <a:noAutofit/>
          </a:bodyPr>
          <a:lstStyle/>
          <a:p>
            <a:pPr algn="ctr">
              <a:buNone/>
            </a:pPr>
            <a:r>
              <a:rPr lang="en"/>
              <a:t>
</a:t>
            </a:r>
            <a:r>
              <a:rPr sz="2400" lang="en"/>
              <a:t>Cross-request long term adaptations</a:t>
            </a:r>
          </a:p>
        </p:txBody>
      </p:sp>
      <p:sp>
        <p:nvSpPr>
          <p:cNvPr id="93" name="Shape 93"/>
          <p:cNvSpPr txBox="1"/>
          <p:nvPr>
            <p:ph idx="1" type="body"/>
          </p:nvPr>
        </p:nvSpPr>
        <p:spPr>
          <a:xfrm>
            <a:off y="896225" x="457200"/>
            <a:ext cy="4029599" cx="8229600"/>
          </a:xfrm>
          <a:prstGeom prst="rect">
            <a:avLst/>
          </a:prstGeom>
        </p:spPr>
        <p:txBody>
          <a:bodyPr bIns="91425" rIns="91425" lIns="91425" tIns="91425" anchor="t" anchorCtr="0">
            <a:noAutofit/>
          </a:bodyPr>
          <a:lstStyle/>
          <a:p>
            <a:pPr rtl="0" lvl="0">
              <a:buNone/>
            </a:pPr>
            <a:r>
              <a:rPr sz="1800" lang="en"/>
              <a:t>Reducing latency variability caused by coarser-grain phenomena (such as service-time variations and load imbalance). Techniques:</a:t>
            </a:r>
          </a:p>
          <a:p>
            <a:pPr rtl="0" lvl="0">
              <a:buNone/>
            </a:pPr>
            <a:r>
              <a:rPr sz="1800" lang="en"/>
              <a:t>1. </a:t>
            </a:r>
            <a:r>
              <a:rPr b="1" sz="1800" lang="en"/>
              <a:t>Micro partitions</a:t>
            </a:r>
            <a:r>
              <a:rPr sz="1800" lang="en"/>
              <a:t> - Generate many more partitions than available machines to facilitate dynamic assignment and load balancing (Ex: BigTable system stores 20 to 1,000 tablets per machine).</a:t>
            </a:r>
          </a:p>
          <a:p>
            <a:pPr rtl="0" lvl="0">
              <a:buNone/>
            </a:pPr>
            <a:r>
              <a:rPr sz="1800" lang="en"/>
              <a:t>2. </a:t>
            </a:r>
            <a:r>
              <a:rPr b="1" sz="1800" lang="en"/>
              <a:t>Selective replication </a:t>
            </a:r>
            <a:r>
              <a:rPr sz="1800" lang="en"/>
              <a:t>- Detect/predict popular items and increase replication for those items for better load balance.</a:t>
            </a:r>
            <a:r>
              <a:rPr b="1" sz="1800" lang="en"/>
              <a:t> </a:t>
            </a:r>
          </a:p>
          <a:p>
            <a:pPr rtl="0" lvl="0">
              <a:buNone/>
            </a:pPr>
            <a:r>
              <a:rPr sz="1800" lang="en"/>
              <a:t>3. </a:t>
            </a:r>
            <a:r>
              <a:rPr b="1" sz="1800" lang="en"/>
              <a:t>Latency induced probation </a:t>
            </a:r>
            <a:r>
              <a:rPr sz="1800" lang="en"/>
              <a:t>- Detecting when a system might perform better by excluding a slow machine and collecting statistics on its latency to include at a later date.</a:t>
            </a:r>
            <a:r>
              <a:rPr sz="2400" lang="en"/>
              <a:t> </a:t>
            </a:r>
          </a:p>
          <a:p>
            <a:r>
              <a:t/>
            </a:r>
          </a:p>
          <a:p>
            <a:r>
              <a:t/>
            </a:r>
          </a:p>
          <a:p>
            <a:r>
              <a:t/>
            </a:r>
          </a:p>
          <a:p>
            <a:r>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y="0" x="0"/>
          <a:ext cy="0" cx="0"/>
          <a:chOff y="0" x="0"/>
          <a:chExt cy="0" cx="0"/>
        </a:xfrm>
      </p:grpSpPr>
      <p:sp>
        <p:nvSpPr>
          <p:cNvPr id="98" name="Shape 98"/>
          <p:cNvSpPr txBox="1"/>
          <p:nvPr>
            <p:ph type="title"/>
          </p:nvPr>
        </p:nvSpPr>
        <p:spPr>
          <a:xfrm>
            <a:off y="205978" x="457200"/>
            <a:ext cy="857400" cx="8229600"/>
          </a:xfrm>
          <a:prstGeom prst="rect">
            <a:avLst/>
          </a:prstGeom>
        </p:spPr>
        <p:txBody>
          <a:bodyPr bIns="91425" rIns="91425" lIns="91425" tIns="91425" anchor="b" anchorCtr="0">
            <a:noAutofit/>
          </a:bodyPr>
          <a:lstStyle/>
          <a:p>
            <a:pPr algn="ctr">
              <a:buNone/>
            </a:pPr>
            <a:r>
              <a:rPr sz="2400" lang="en"/>
              <a:t>Latency in large information retrieval(IR) systems</a:t>
            </a:r>
          </a:p>
        </p:txBody>
      </p:sp>
      <p:sp>
        <p:nvSpPr>
          <p:cNvPr id="99" name="Shape 9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sz="1800" lang="en"/>
              <a:t>Speed is a key quality metric in IR systems as it is better to return good results quickly than to return the best results slowly. Techniques to reduce latency</a:t>
            </a:r>
          </a:p>
          <a:p>
            <a:pPr rtl="0" lvl="0">
              <a:buNone/>
            </a:pPr>
            <a:r>
              <a:rPr sz="1800" lang="en"/>
              <a:t>1. </a:t>
            </a:r>
            <a:r>
              <a:rPr b="1" sz="1800" lang="en"/>
              <a:t>Good enough results</a:t>
            </a:r>
            <a:r>
              <a:rPr sz="1800" lang="en"/>
              <a:t>: Instead of waiting for exceedingly slow server for results, IR systems can be tuned to 	respond with good-enough results when an acceptable fraction of corpus has been searched. Also, non-essential subsystems can be skipped in presence of high latency (for example, skipping results from ads in user queries)</a:t>
            </a:r>
          </a:p>
          <a:p>
            <a:pPr>
              <a:buNone/>
            </a:pPr>
            <a:r>
              <a:rPr sz="1800" lang="en"/>
              <a:t>2. </a:t>
            </a:r>
            <a:r>
              <a:rPr b="1" sz="1800" lang="en"/>
              <a:t>Canary requests</a:t>
            </a:r>
            <a:r>
              <a:rPr sz="1800" lang="en"/>
              <a:t>: Issue untested/new queries to one or two servers at most and query the remaining servers only if a fast response is obtained for the query from the two servers.</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y="0" x="0"/>
          <a:ext cy="0" cx="0"/>
          <a:chOff y="0" x="0"/>
          <a:chExt cy="0" cx="0"/>
        </a:xfrm>
      </p:grpSpPr>
      <p:sp>
        <p:nvSpPr>
          <p:cNvPr id="104" name="Shape 104"/>
          <p:cNvSpPr txBox="1"/>
          <p:nvPr>
            <p:ph type="title"/>
          </p:nvPr>
        </p:nvSpPr>
        <p:spPr>
          <a:xfrm>
            <a:off y="205976" x="457200"/>
            <a:ext cy="495299" cx="8229600"/>
          </a:xfrm>
          <a:prstGeom prst="rect">
            <a:avLst/>
          </a:prstGeom>
        </p:spPr>
        <p:txBody>
          <a:bodyPr bIns="91425" rIns="91425" lIns="91425" tIns="91425" anchor="b" anchorCtr="0">
            <a:noAutofit/>
          </a:bodyPr>
          <a:lstStyle/>
          <a:p>
            <a:pPr algn="ctr">
              <a:buNone/>
            </a:pPr>
            <a:r>
              <a:rPr sz="2400" lang="en"/>
              <a:t>Mutation operations latency</a:t>
            </a:r>
          </a:p>
        </p:txBody>
      </p:sp>
      <p:sp>
        <p:nvSpPr>
          <p:cNvPr id="105" name="Shape 105"/>
          <p:cNvSpPr txBox="1"/>
          <p:nvPr>
            <p:ph idx="1" type="body"/>
          </p:nvPr>
        </p:nvSpPr>
        <p:spPr>
          <a:xfrm>
            <a:off y="779325" x="457200"/>
            <a:ext cy="4146600" cx="8229600"/>
          </a:xfrm>
          <a:prstGeom prst="rect">
            <a:avLst/>
          </a:prstGeom>
        </p:spPr>
        <p:txBody>
          <a:bodyPr bIns="91425" rIns="91425" lIns="91425" tIns="91425" anchor="t" anchorCtr="0">
            <a:noAutofit/>
          </a:bodyPr>
          <a:lstStyle/>
          <a:p>
            <a:pPr rtl="0" lvl="0">
              <a:buNone/>
            </a:pPr>
            <a:r>
              <a:rPr sz="1800" lang="en"/>
              <a:t>Techniques discussed till now largely applicable for operations that do not mutate state.</a:t>
            </a:r>
          </a:p>
          <a:p>
            <a:pPr rtl="0" lvl="0">
              <a:buNone/>
            </a:pPr>
            <a:r>
              <a:rPr sz="1800" lang="en"/>
              <a:t>For operations which mutate state, tolerating latency is easier due to:</a:t>
            </a:r>
          </a:p>
          <a:p>
            <a:pPr rtl="0" lvl="0">
              <a:buNone/>
            </a:pPr>
            <a:r>
              <a:rPr sz="1800" lang="en"/>
              <a:t>1. Scale of latency-critical modifications is less.</a:t>
            </a:r>
          </a:p>
          <a:p>
            <a:pPr rtl="0" lvl="0">
              <a:buNone/>
            </a:pPr>
            <a:r>
              <a:rPr sz="1800" lang="en"/>
              <a:t>2. Updates can be performed off critical path, after responding to query.</a:t>
            </a:r>
          </a:p>
          <a:p>
            <a:pPr rtl="0" lvl="0">
              <a:buNone/>
            </a:pPr>
            <a:r>
              <a:rPr sz="1800" lang="en"/>
              <a:t>3. Some services can tolerate inconsistent update model for mutations.</a:t>
            </a:r>
          </a:p>
          <a:p>
            <a:pPr>
              <a:buNone/>
            </a:pPr>
            <a:r>
              <a:rPr sz="1800" lang="en"/>
              <a:t>4. For mutations requiring consistency,  quorum-based algorithm (such as Paxos) are employed which are inherently tail-tolerant.</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y="0" x="0"/>
          <a:ext cy="0" cx="0"/>
          <a:chOff y="0" x="0"/>
          <a:chExt cy="0" cx="0"/>
        </a:xfrm>
      </p:grpSpPr>
      <p:sp>
        <p:nvSpPr>
          <p:cNvPr id="110" name="Shape 110"/>
          <p:cNvSpPr txBox="1"/>
          <p:nvPr>
            <p:ph type="title"/>
          </p:nvPr>
        </p:nvSpPr>
        <p:spPr>
          <a:xfrm>
            <a:off y="205978" x="457200"/>
            <a:ext cy="857400" cx="8229600"/>
          </a:xfrm>
          <a:prstGeom prst="rect">
            <a:avLst/>
          </a:prstGeom>
        </p:spPr>
        <p:txBody>
          <a:bodyPr bIns="91425" rIns="91425" lIns="91425" tIns="91425" anchor="b" anchorCtr="0">
            <a:noAutofit/>
          </a:bodyPr>
          <a:lstStyle/>
          <a:p>
            <a:pPr algn="ctr">
              <a:buNone/>
            </a:pPr>
            <a:r>
              <a:rPr sz="3000" lang="en"/>
              <a:t>Hardware trends and their effects</a:t>
            </a:r>
          </a:p>
        </p:txBody>
      </p:sp>
      <p:sp>
        <p:nvSpPr>
          <p:cNvPr id="111" name="Shape 111"/>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sz="1800" lang="en"/>
              <a:t>Variability at hardware level likely to be higher in the future due to more aggressive power optimizations as well as device heterogeneity.</a:t>
            </a:r>
          </a:p>
          <a:p>
            <a:pPr rtl="0" lvl="0">
              <a:buNone/>
            </a:pPr>
            <a:r>
              <a:rPr sz="1800" lang="en"/>
              <a:t>Fortunately, several emerging hardware trends also increase the relevance and effectiveness of latency-tolerating techniques.</a:t>
            </a:r>
          </a:p>
          <a:p>
            <a:pPr rtl="0" lvl="0">
              <a:buNone/>
            </a:pPr>
            <a:r>
              <a:rPr sz="1800" lang="en"/>
              <a:t>Examples include:</a:t>
            </a:r>
          </a:p>
          <a:p>
            <a:pPr rtl="0" lvl="0">
              <a:buNone/>
            </a:pPr>
            <a:r>
              <a:rPr sz="1800" lang="en"/>
              <a:t>1. Higher bisection bandwidth in data centers (</a:t>
            </a:r>
            <a:r>
              <a:rPr sz="1800" lang="en" i="1"/>
              <a:t>Bisection bandwidth</a:t>
            </a:r>
            <a:r>
              <a:rPr sz="1800" lang="en"/>
              <a:t>:  bandwidth across smallest cut that divides network into two equal halves)</a:t>
            </a:r>
          </a:p>
          <a:p>
            <a:pPr rtl="0" lvl="0">
              <a:buNone/>
            </a:pPr>
            <a:r>
              <a:rPr sz="1800" lang="en"/>
              <a:t>2. Network interface optimizations that reduce per-message overhead which will further reduce the cost of tied requests.</a:t>
            </a:r>
          </a:p>
          <a:p>
            <a:pPr rtl="0" lvl="0">
              <a:buNone/>
            </a:pPr>
            <a:r>
              <a:rPr sz="1800" lang="en"/>
              <a:t>3. Lower per-message overhead allow more fine-grained requests, leading to better multiplexing and less head-of-line blocking effects.</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y="0" x="0"/>
          <a:ext cy="0" cx="0"/>
          <a:chOff y="0" x="0"/>
          <a:chExt cy="0" cx="0"/>
        </a:xfrm>
      </p:grpSpPr>
      <p:sp>
        <p:nvSpPr>
          <p:cNvPr id="116" name="Shape 116"/>
          <p:cNvSpPr txBox="1"/>
          <p:nvPr>
            <p:ph type="title"/>
          </p:nvPr>
        </p:nvSpPr>
        <p:spPr>
          <a:xfrm>
            <a:off y="205978" x="457200"/>
            <a:ext cy="857400" cx="8229600"/>
          </a:xfrm>
          <a:prstGeom prst="rect">
            <a:avLst/>
          </a:prstGeom>
        </p:spPr>
        <p:txBody>
          <a:bodyPr bIns="91425" rIns="91425" lIns="91425" tIns="91425" anchor="b" anchorCtr="0">
            <a:noAutofit/>
          </a:bodyPr>
          <a:lstStyle/>
          <a:p>
            <a:pPr algn="ctr">
              <a:buNone/>
            </a:pPr>
            <a:r>
              <a:rPr lang="en"/>
              <a:t>Discussion points</a:t>
            </a:r>
          </a:p>
        </p:txBody>
      </p:sp>
      <p:sp>
        <p:nvSpPr>
          <p:cNvPr id="117" name="Shape 117"/>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sz="1800" lang="en"/>
              <a:t>1. More details on latency measurement/application monitoring to derive observations could have been provided in the paper (drawbacks of using coarse per-second measurement illustrated here: </a:t>
            </a:r>
            <a:r>
              <a:rPr u="sng" sz="1100" lang="en">
                <a:solidFill>
                  <a:schemeClr val="hlink"/>
                </a:solidFill>
                <a:hlinkClick r:id="rId3"/>
              </a:rPr>
              <a:t>http://blog.serverfault.com/2011/06/27/per-second-measurements-dont-cut-it/</a:t>
            </a:r>
            <a:r>
              <a:rPr sz="1800" lang="en"/>
              <a:t>  )</a:t>
            </a:r>
          </a:p>
          <a:p>
            <a:pPr rtl="0" lvl="0">
              <a:buNone/>
            </a:pPr>
            <a:r>
              <a:rPr sz="1800" lang="en"/>
              <a:t>2. Tied request technique to reduce latency would work only if the original cause of latency does not also affect generation and cancellation of these additional requests.</a:t>
            </a:r>
          </a:p>
          <a:p>
            <a:pPr lvl="0">
              <a:buNone/>
            </a:pPr>
            <a:r>
              <a:rPr sz="1800" lang="en"/>
              <a:t>3. Lack of experimental proof regarding synchronized scheduling of background tasks across machines.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 name="Shape 28"/>
        <p:cNvGrpSpPr/>
        <p:nvPr/>
      </p:nvGrpSpPr>
      <p:grpSpPr>
        <a:xfrm>
          <a:off y="0" x="0"/>
          <a:ext cy="0" cx="0"/>
          <a:chOff y="0" x="0"/>
          <a:chExt cy="0" cx="0"/>
        </a:xfrm>
      </p:grpSpPr>
      <p:sp>
        <p:nvSpPr>
          <p:cNvPr id="29" name="Shape 29"/>
          <p:cNvSpPr txBox="1"/>
          <p:nvPr>
            <p:ph type="title"/>
          </p:nvPr>
        </p:nvSpPr>
        <p:spPr>
          <a:xfrm>
            <a:off y="205976" x="457200"/>
            <a:ext cy="495299" cx="8229600"/>
          </a:xfrm>
          <a:prstGeom prst="rect">
            <a:avLst/>
          </a:prstGeom>
        </p:spPr>
        <p:txBody>
          <a:bodyPr bIns="91425" rIns="91425" lIns="91425" tIns="91425" anchor="b" anchorCtr="0">
            <a:noAutofit/>
          </a:bodyPr>
          <a:lstStyle/>
          <a:p>
            <a:pPr algn="ctr">
              <a:buNone/>
            </a:pPr>
            <a:r>
              <a:rPr sz="3000" lang="en"/>
              <a:t>Motivation</a:t>
            </a:r>
          </a:p>
        </p:txBody>
      </p:sp>
      <p:sp>
        <p:nvSpPr>
          <p:cNvPr id="30" name="Shape 30"/>
          <p:cNvSpPr txBox="1"/>
          <p:nvPr>
            <p:ph idx="1" type="body"/>
          </p:nvPr>
        </p:nvSpPr>
        <p:spPr>
          <a:xfrm>
            <a:off y="701275" x="603975"/>
            <a:ext cy="5929200" cx="8082899"/>
          </a:xfrm>
          <a:prstGeom prst="rect">
            <a:avLst/>
          </a:prstGeom>
        </p:spPr>
        <p:txBody>
          <a:bodyPr bIns="91425" rIns="91425" lIns="91425" tIns="91425" anchor="t" anchorCtr="0">
            <a:noAutofit/>
          </a:bodyPr>
          <a:lstStyle/>
          <a:p>
            <a:pPr rtl="0" lvl="0" indent="-342900" marL="457200">
              <a:buClr>
                <a:srgbClr val="000000"/>
              </a:buClr>
              <a:buSzPct val="166666"/>
              <a:buFont typeface="Arial"/>
              <a:buChar char="•"/>
            </a:pPr>
            <a:r>
              <a:rPr sz="1800" lang="en"/>
              <a:t>Improvements in Internet connectivity and the rise of warehouse-scale computing systems have enabled Web services that provide fluid responsiveness (Ex: Google search result updation based on query prediction in an interactive manner).</a:t>
            </a:r>
          </a:p>
          <a:p>
            <a:r>
              <a:t/>
            </a:r>
          </a:p>
          <a:p>
            <a:pPr rtl="0" lvl="0" indent="-342900" marL="457200">
              <a:buClr>
                <a:srgbClr val="000000"/>
              </a:buClr>
              <a:buSzPct val="166666"/>
              <a:buFont typeface="Arial"/>
              <a:buChar char="•"/>
            </a:pPr>
            <a:r>
              <a:rPr sz="1800" lang="en"/>
              <a:t>Challenging for service providers to keep the tail of latency distribution short for interactive services as even rare performance hiccups affect a significant fraction of all requests in large-scale distributed systems.</a:t>
            </a:r>
          </a:p>
          <a:p>
            <a:r>
              <a:t/>
            </a:r>
          </a:p>
          <a:p>
            <a:pPr rtl="0" lvl="0" indent="-342900" marL="457200">
              <a:buClr>
                <a:srgbClr val="000000"/>
              </a:buClr>
              <a:buSzPct val="166666"/>
              <a:buFont typeface="Arial"/>
              <a:buChar char="•"/>
            </a:pPr>
            <a:r>
              <a:rPr sz="1800" lang="en"/>
              <a:t>Eliminating all sources of latency variability in large-scale systems is impractical, especially in shared environments. Thus, it is useful to develop latency-tolerant techniques to create a predictably responsive whole out of less-predictable parts.</a:t>
            </a:r>
          </a:p>
          <a:p>
            <a:r>
              <a:t/>
            </a:r>
          </a:p>
          <a:p>
            <a:r>
              <a:t/>
            </a:r>
          </a:p>
          <a:p>
            <a:r>
              <a:t/>
            </a:r>
          </a:p>
          <a:p>
            <a:r>
              <a:t/>
            </a:r>
          </a:p>
          <a:p>
            <a:r>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 name="Shape 34"/>
        <p:cNvGrpSpPr/>
        <p:nvPr/>
      </p:nvGrpSpPr>
      <p:grpSpPr>
        <a:xfrm>
          <a:off y="0" x="0"/>
          <a:ext cy="0" cx="0"/>
          <a:chOff y="0" x="0"/>
          <a:chExt cy="0" cx="0"/>
        </a:xfrm>
      </p:grpSpPr>
      <p:sp>
        <p:nvSpPr>
          <p:cNvPr id="35" name="Shape 35"/>
          <p:cNvSpPr txBox="1"/>
          <p:nvPr>
            <p:ph type="title"/>
          </p:nvPr>
        </p:nvSpPr>
        <p:spPr>
          <a:xfrm>
            <a:off y="0" x="457200"/>
            <a:ext cy="925499" cx="8229600"/>
          </a:xfrm>
          <a:prstGeom prst="rect">
            <a:avLst/>
          </a:prstGeom>
        </p:spPr>
        <p:txBody>
          <a:bodyPr bIns="91425" rIns="91425" lIns="91425" tIns="91425" anchor="b" anchorCtr="0">
            <a:noAutofit/>
          </a:bodyPr>
          <a:lstStyle/>
          <a:p>
            <a:pPr algn="ctr" indent="457200">
              <a:buNone/>
            </a:pPr>
            <a:r>
              <a:rPr lang="en"/>
              <a:t>
</a:t>
            </a:r>
            <a:r>
              <a:rPr sz="3000" lang="en"/>
              <a:t>Reasons for  variability in latency time</a:t>
            </a:r>
          </a:p>
        </p:txBody>
      </p:sp>
      <p:sp>
        <p:nvSpPr>
          <p:cNvPr id="36" name="Shape 36"/>
          <p:cNvSpPr txBox="1"/>
          <p:nvPr>
            <p:ph idx="1" type="body"/>
          </p:nvPr>
        </p:nvSpPr>
        <p:spPr>
          <a:xfrm>
            <a:off y="995575" x="379275"/>
            <a:ext cy="3725699" cx="8229600"/>
          </a:xfrm>
          <a:prstGeom prst="rect">
            <a:avLst/>
          </a:prstGeom>
        </p:spPr>
        <p:txBody>
          <a:bodyPr bIns="91425" rIns="91425" lIns="91425" tIns="91425" anchor="t" anchorCtr="0">
            <a:noAutofit/>
          </a:bodyPr>
          <a:lstStyle/>
          <a:p>
            <a:pPr rtl="0" lvl="0">
              <a:buNone/>
            </a:pPr>
            <a:r>
              <a:rPr b="1" sz="1400" lang="en"/>
              <a:t>1. Shared resources</a:t>
            </a:r>
            <a:r>
              <a:rPr sz="1400" lang="en"/>
              <a:t> - Contention for various resources between and within applications.</a:t>
            </a:r>
          </a:p>
          <a:p>
            <a:pPr rtl="0" lvl="0">
              <a:buNone/>
            </a:pPr>
            <a:r>
              <a:rPr b="1" sz="1400" lang="en"/>
              <a:t>2. Daemons</a:t>
            </a:r>
            <a:r>
              <a:rPr sz="1400" lang="en"/>
              <a:t> - Daemons when scheduled can generate multi-millisecond hiccups thus increasing latency.</a:t>
            </a:r>
          </a:p>
          <a:p>
            <a:pPr rtl="0" lvl="0">
              <a:buNone/>
            </a:pPr>
            <a:r>
              <a:rPr b="1" sz="1400" lang="en"/>
              <a:t>3. Global resource sharing- </a:t>
            </a:r>
            <a:r>
              <a:rPr sz="1400" lang="en"/>
              <a:t>Applications running on different machines might contend for global resources (such as network switches and shared file systems)</a:t>
            </a:r>
          </a:p>
          <a:p>
            <a:pPr rtl="0" lvl="0">
              <a:buNone/>
            </a:pPr>
            <a:r>
              <a:rPr sz="1400" lang="en"/>
              <a:t>4.</a:t>
            </a:r>
            <a:r>
              <a:rPr b="1" sz="1400" lang="en"/>
              <a:t>Maintenance activities - </a:t>
            </a:r>
            <a:r>
              <a:rPr sz="1400" lang="en"/>
              <a:t>Periodic maintenance activities(for example, log compactions) can cause periodic spikes in latency.</a:t>
            </a:r>
          </a:p>
          <a:p>
            <a:pPr rtl="0" lvl="0">
              <a:buNone/>
            </a:pPr>
            <a:r>
              <a:rPr b="1" sz="1400" lang="en"/>
              <a:t>5. Queueing -</a:t>
            </a:r>
            <a:r>
              <a:rPr sz="1400" lang="en"/>
              <a:t>  Multiple layers of queueing in intermediate servers and network switches amplify the variability in latency.</a:t>
            </a:r>
          </a:p>
          <a:p>
            <a:pPr rtl="0" lvl="0">
              <a:buNone/>
            </a:pPr>
            <a:r>
              <a:rPr sz="1400" lang="en"/>
              <a:t>6. </a:t>
            </a:r>
            <a:r>
              <a:rPr b="1" sz="1400" lang="en"/>
              <a:t>Power throttling in CPU - </a:t>
            </a:r>
            <a:r>
              <a:rPr sz="1400" lang="en"/>
              <a:t>Modern CPUs are designed to run above their average power envelope, mitigating thermal effects by throttling if sustained for a long period ( ex: Turbo Boost feature in Intel core i7 processor which performs opportunistic increase of the frequency of the cores).</a:t>
            </a:r>
          </a:p>
          <a:p>
            <a:pPr rtl="0" lvl="0">
              <a:buNone/>
            </a:pPr>
            <a:r>
              <a:rPr b="1" sz="1400" lang="en"/>
              <a:t>7. Garbage collection in SSD -  </a:t>
            </a:r>
            <a:r>
              <a:rPr sz="1400" lang="en"/>
              <a:t>Periodic garbage collection of data blocks increases SSD latency by  a factor of 100.</a:t>
            </a:r>
          </a:p>
          <a:p>
            <a:r>
              <a:t/>
            </a:r>
          </a:p>
          <a:p>
            <a:pPr rtl="0" lvl="0">
              <a:buClr>
                <a:schemeClr val="dk1"/>
              </a:buClr>
              <a:buSzPct val="78571"/>
              <a:buFont typeface="Arial"/>
              <a:buNone/>
            </a:pPr>
            <a:r>
              <a:rPr sz="1400" lang="en"/>
              <a:t> </a:t>
            </a:r>
          </a:p>
          <a:p>
            <a:r>
              <a:t/>
            </a:r>
          </a:p>
          <a:p>
            <a:r>
              <a:t/>
            </a:r>
          </a:p>
          <a:p>
            <a:r>
              <a:t/>
            </a:r>
          </a:p>
          <a:p>
            <a:r>
              <a:t/>
            </a:r>
          </a:p>
          <a:p>
            <a:r>
              <a:t/>
            </a:r>
          </a:p>
          <a:p>
            <a:r>
              <a:t/>
            </a:r>
          </a:p>
          <a:p>
            <a:r>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y="0" x="0"/>
          <a:ext cy="0" cx="0"/>
          <a:chOff y="0" x="0"/>
          <a:chExt cy="0" cx="0"/>
        </a:xfrm>
      </p:grpSpPr>
      <p:sp>
        <p:nvSpPr>
          <p:cNvPr id="41" name="Shape 41"/>
          <p:cNvSpPr txBox="1"/>
          <p:nvPr>
            <p:ph type="title"/>
          </p:nvPr>
        </p:nvSpPr>
        <p:spPr>
          <a:xfrm>
            <a:off y="205978" x="457200"/>
            <a:ext cy="857400" cx="8229600"/>
          </a:xfrm>
          <a:prstGeom prst="rect">
            <a:avLst/>
          </a:prstGeom>
        </p:spPr>
        <p:txBody>
          <a:bodyPr bIns="91425" rIns="91425" lIns="91425" tIns="91425" anchor="b" anchorCtr="0">
            <a:noAutofit/>
          </a:bodyPr>
          <a:lstStyle/>
          <a:p>
            <a:pPr algn="ctr">
              <a:buNone/>
            </a:pPr>
            <a:r>
              <a:rPr sz="3000" lang="en"/>
              <a:t>Component level variability at scale</a:t>
            </a:r>
          </a:p>
        </p:txBody>
      </p:sp>
      <p:sp>
        <p:nvSpPr>
          <p:cNvPr id="42" name="Shape 42"/>
          <p:cNvSpPr txBox="1"/>
          <p:nvPr>
            <p:ph idx="1" type="body"/>
          </p:nvPr>
        </p:nvSpPr>
        <p:spPr>
          <a:xfrm>
            <a:off y="1102725" x="457200"/>
            <a:ext cy="3725699" cx="8229600"/>
          </a:xfrm>
          <a:prstGeom prst="rect">
            <a:avLst/>
          </a:prstGeom>
        </p:spPr>
        <p:txBody>
          <a:bodyPr bIns="91425" rIns="91425" lIns="91425" tIns="91425" anchor="t" anchorCtr="0">
            <a:noAutofit/>
          </a:bodyPr>
          <a:lstStyle/>
          <a:p>
            <a:pPr rtl="0" lvl="0" indent="-317500" marL="457200">
              <a:buClr>
                <a:srgbClr val="000000"/>
              </a:buClr>
              <a:buSzPct val="166666"/>
              <a:buFont typeface="Arial"/>
              <a:buChar char="•"/>
            </a:pPr>
            <a:r>
              <a:rPr sz="1400" lang="en"/>
              <a:t>Common technique of parallelizing sub-operations across many different machines would require that all these sub-operations to complete within a strict deadline for the service to be responsive.</a:t>
            </a:r>
          </a:p>
          <a:p>
            <a:pPr rtl="0" lvl="0" indent="-317500" marL="457200">
              <a:buClr>
                <a:srgbClr val="000000"/>
              </a:buClr>
              <a:buSzPct val="166666"/>
              <a:buFont typeface="Arial"/>
              <a:buChar char="•"/>
            </a:pPr>
            <a:r>
              <a:rPr sz="1400" lang="en"/>
              <a:t>Variability in the latency distribution of individual components is magnified at the service level;</a:t>
            </a:r>
          </a:p>
          <a:p>
            <a:pPr rtl="0" lvl="0" indent="457200">
              <a:buNone/>
            </a:pPr>
            <a:r>
              <a:rPr sz="1400" lang="en"/>
              <a:t>For example, consider a system where each server typically responds in 10ms but with a</a:t>
            </a:r>
          </a:p>
          <a:p>
            <a:pPr rtl="0" lvl="0" indent="457200">
              <a:buNone/>
            </a:pPr>
            <a:r>
              <a:rPr sz="1400" lang="en"/>
              <a:t>99th-percentile latency of one second. If a user request is handled on just one</a:t>
            </a:r>
          </a:p>
          <a:p>
            <a:pPr rtl="0" lvl="0" indent="457200">
              <a:buNone/>
            </a:pPr>
            <a:r>
              <a:rPr sz="1400" lang="en"/>
              <a:t>such server, one user request in 100 will  be slow (one second).</a:t>
            </a:r>
          </a:p>
          <a:p>
            <a:pPr rtl="0" lvl="0" indent="457200">
              <a:buNone/>
            </a:pPr>
            <a:r>
              <a:rPr sz="1400" lang="en"/>
              <a:t>If the same request’s processing is parallelized across 100 servers,  then </a:t>
            </a:r>
            <a:r>
              <a:rPr b="1" sz="1400" lang="en"/>
              <a:t>63% of user  requests</a:t>
            </a:r>
            <a:r>
              <a:rPr sz="1400" lang="en"/>
              <a:t> will take more than one second. </a:t>
            </a:r>
          </a:p>
          <a:p>
            <a:pPr rtl="0" lvl="0" indent="457200">
              <a:buNone/>
            </a:pPr>
            <a:r>
              <a:rPr sz="1400" lang="en"/>
              <a:t>Decreasing individual latency does not help as it is observed that even for services with only one in 10,000 requests experiencing more than one second latencies at the single-server level, a service with 2,000 such servers will see almost </a:t>
            </a:r>
            <a:r>
              <a:rPr b="1" sz="1400" lang="en"/>
              <a:t>one in five user requests</a:t>
            </a:r>
            <a:r>
              <a:rPr sz="1400" lang="en"/>
              <a:t> taking more than one second.</a:t>
            </a:r>
          </a:p>
          <a:p>
            <a:r>
              <a:t/>
            </a:r>
          </a:p>
          <a:p>
            <a:r>
              <a:t/>
            </a:r>
          </a:p>
          <a:p>
            <a:r>
              <a:t/>
            </a:r>
          </a:p>
          <a:p>
            <a:r>
              <a:t/>
            </a:r>
          </a:p>
          <a:p>
            <a:r>
              <a:t/>
            </a:r>
          </a:p>
          <a:p>
            <a:r>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y="0" x="0"/>
          <a:ext cy="0" cx="0"/>
          <a:chOff y="0" x="0"/>
          <a:chExt cy="0" cx="0"/>
        </a:xfrm>
      </p:grpSpPr>
      <p:sp>
        <p:nvSpPr>
          <p:cNvPr id="47" name="Shape 47"/>
          <p:cNvSpPr txBox="1"/>
          <p:nvPr>
            <p:ph type="title"/>
          </p:nvPr>
        </p:nvSpPr>
        <p:spPr>
          <a:xfrm>
            <a:off y="205976" x="457200"/>
            <a:ext cy="583199" cx="8229600"/>
          </a:xfrm>
          <a:prstGeom prst="rect">
            <a:avLst/>
          </a:prstGeom>
        </p:spPr>
        <p:txBody>
          <a:bodyPr bIns="91425" rIns="91425" lIns="91425" tIns="91425" anchor="b" anchorCtr="0">
            <a:noAutofit/>
          </a:bodyPr>
          <a:lstStyle/>
          <a:p>
            <a:pPr algn="ctr">
              <a:buNone/>
            </a:pPr>
            <a:r>
              <a:rPr sz="2400" lang="en"/>
              <a:t>Latency variance graphs</a:t>
            </a:r>
          </a:p>
        </p:txBody>
      </p:sp>
      <p:sp>
        <p:nvSpPr>
          <p:cNvPr id="48" name="Shape 48"/>
          <p:cNvSpPr txBox="1"/>
          <p:nvPr>
            <p:ph idx="1" type="body"/>
          </p:nvPr>
        </p:nvSpPr>
        <p:spPr>
          <a:xfrm>
            <a:off y="1200150" x="457200"/>
            <a:ext cy="3725699" cx="8229600"/>
          </a:xfrm>
          <a:prstGeom prst="rect">
            <a:avLst/>
          </a:prstGeom>
        </p:spPr>
        <p:txBody>
          <a:bodyPr bIns="91425" rIns="91425" lIns="91425" tIns="91425" anchor="t" anchorCtr="0">
            <a:noAutofit/>
          </a:bodyPr>
          <a:lstStyle/>
          <a:p/>
        </p:txBody>
      </p:sp>
      <p:pic>
        <p:nvPicPr>
          <p:cNvPr id="49" name="Shape 49"/>
          <p:cNvPicPr preferRelativeResize="0"/>
          <p:nvPr/>
        </p:nvPicPr>
        <p:blipFill>
          <a:blip r:embed="rId3"/>
          <a:stretch>
            <a:fillRect/>
          </a:stretch>
        </p:blipFill>
        <p:spPr>
          <a:xfrm>
            <a:off y="750100" x="457200"/>
            <a:ext cy="4216924" cx="7913599"/>
          </a:xfrm>
          <a:prstGeom prst="rect">
            <a:avLst/>
          </a:prstGeom>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y="0" x="0"/>
          <a:ext cy="0" cx="0"/>
          <a:chOff y="0" x="0"/>
          <a:chExt cy="0" cx="0"/>
        </a:xfrm>
      </p:grpSpPr>
      <p:sp>
        <p:nvSpPr>
          <p:cNvPr id="54" name="Shape 54"/>
          <p:cNvSpPr txBox="1"/>
          <p:nvPr>
            <p:ph type="title"/>
          </p:nvPr>
        </p:nvSpPr>
        <p:spPr>
          <a:xfrm>
            <a:off y="205976" x="457200"/>
            <a:ext cy="475800" cx="8229600"/>
          </a:xfrm>
          <a:prstGeom prst="rect">
            <a:avLst/>
          </a:prstGeom>
        </p:spPr>
        <p:txBody>
          <a:bodyPr bIns="91425" rIns="91425" lIns="91425" tIns="91425" anchor="b" anchorCtr="0">
            <a:noAutofit/>
          </a:bodyPr>
          <a:lstStyle/>
          <a:p>
            <a:pPr>
              <a:buNone/>
            </a:pPr>
            <a:r>
              <a:rPr sz="2400" lang="en"/>
              <a:t>Latency measurements from a real Google service</a:t>
            </a:r>
          </a:p>
        </p:txBody>
      </p:sp>
      <p:sp>
        <p:nvSpPr>
          <p:cNvPr id="55" name="Shape 55"/>
          <p:cNvSpPr txBox="1"/>
          <p:nvPr>
            <p:ph idx="1" type="body"/>
          </p:nvPr>
        </p:nvSpPr>
        <p:spPr>
          <a:xfrm>
            <a:off y="2181975" x="457200"/>
            <a:ext cy="2912699" cx="8229600"/>
          </a:xfrm>
          <a:prstGeom prst="rect">
            <a:avLst/>
          </a:prstGeom>
        </p:spPr>
        <p:txBody>
          <a:bodyPr bIns="91425" rIns="91425" lIns="91425" tIns="91425" anchor="t" anchorCtr="0">
            <a:noAutofit/>
          </a:bodyPr>
          <a:lstStyle/>
          <a:p>
            <a:pPr algn="ctr" rtl="0" lvl="0">
              <a:buNone/>
            </a:pPr>
            <a:r>
              <a:rPr sz="1400" lang="en"/>
              <a:t>Measurements from a real Google service that is logically similar to the idealized scenario;</a:t>
            </a:r>
          </a:p>
          <a:p>
            <a:pPr rtl="0" lvl="0">
              <a:buNone/>
            </a:pPr>
            <a:r>
              <a:rPr b="1" sz="1400" lang="en"/>
              <a:t>Operation</a:t>
            </a:r>
            <a:r>
              <a:rPr sz="1400" lang="en"/>
              <a:t> : Root servers distribute a request through intermediate servers to a very large number of leaf servers.</a:t>
            </a:r>
          </a:p>
          <a:p>
            <a:pPr rtl="0" lvl="0" indent="-317500" marL="457200">
              <a:buClr>
                <a:srgbClr val="000000"/>
              </a:buClr>
              <a:buSzPct val="166666"/>
              <a:buFont typeface="Arial"/>
              <a:buChar char="•"/>
            </a:pPr>
            <a:r>
              <a:rPr sz="1400" lang="en"/>
              <a:t> The 99th-percentile latency for a single random request to finish, measured at the root, is   10ms. </a:t>
            </a:r>
          </a:p>
          <a:p>
            <a:pPr rtl="0" lvl="0" indent="-317500" marL="457200">
              <a:buClr>
                <a:srgbClr val="000000"/>
              </a:buClr>
              <a:buSzPct val="166666"/>
              <a:buFont typeface="Arial"/>
              <a:buChar char="•"/>
            </a:pPr>
            <a:r>
              <a:rPr sz="1400" lang="en"/>
              <a:t>However, the 99th-percentile latency for all requests to finish is 140ms, and the 99th-percentile latency for 95% of the requests finishing is 70ms.</a:t>
            </a:r>
          </a:p>
          <a:p>
            <a:pPr rtl="0" lvl="0" indent="-317500" marL="457200">
              <a:buClr>
                <a:srgbClr val="000000"/>
              </a:buClr>
              <a:buSzPct val="166666"/>
              <a:buFont typeface="Arial"/>
              <a:buChar char="•"/>
            </a:pPr>
            <a:r>
              <a:rPr sz="1400" lang="en"/>
              <a:t> </a:t>
            </a:r>
            <a:r>
              <a:rPr sz="1400" lang="en">
                <a:solidFill>
                  <a:schemeClr val="dk1"/>
                </a:solidFill>
              </a:rPr>
              <a:t>Above measurements illustrate that waiting for  the slowest 5% of the requests to                 complete is responsible for half of the total 99%-percentile latency.</a:t>
            </a:r>
          </a:p>
          <a:p>
            <a:pPr rtl="0" lvl="0" indent="-228600" marL="457200">
              <a:buSzPct val="100000"/>
              <a:buNone/>
            </a:pPr>
            <a:r>
              <a:rPr sz="1400" lang="en"/>
              <a:t>Thus, techniques that focus on eliminating these slow outliers can lead to dramatic improvements in overall service performance.</a:t>
            </a:r>
          </a:p>
          <a:p>
            <a:r>
              <a:t/>
            </a:r>
          </a:p>
          <a:p>
            <a:r>
              <a:t/>
            </a:r>
          </a:p>
          <a:p>
            <a:r>
              <a:t/>
            </a:r>
          </a:p>
          <a:p>
            <a:r>
              <a:t/>
            </a:r>
          </a:p>
          <a:p>
            <a:r>
              <a:t/>
            </a:r>
          </a:p>
        </p:txBody>
      </p:sp>
      <p:pic>
        <p:nvPicPr>
          <p:cNvPr id="56" name="Shape 56"/>
          <p:cNvPicPr preferRelativeResize="0"/>
          <p:nvPr/>
        </p:nvPicPr>
        <p:blipFill>
          <a:blip r:embed="rId3"/>
          <a:stretch>
            <a:fillRect/>
          </a:stretch>
        </p:blipFill>
        <p:spPr>
          <a:xfrm>
            <a:off y="586425" x="418225"/>
            <a:ext cy="1663724" cx="7997750"/>
          </a:xfrm>
          <a:prstGeom prst="rect">
            <a:avLst/>
          </a:prstGeom>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y="0" x="0"/>
          <a:ext cy="0" cx="0"/>
          <a:chOff y="0" x="0"/>
          <a:chExt cy="0" cx="0"/>
        </a:xfrm>
      </p:grpSpPr>
      <p:sp>
        <p:nvSpPr>
          <p:cNvPr id="61" name="Shape 61"/>
          <p:cNvSpPr txBox="1"/>
          <p:nvPr>
            <p:ph type="title"/>
          </p:nvPr>
        </p:nvSpPr>
        <p:spPr>
          <a:xfrm>
            <a:off y="136374" x="846850"/>
            <a:ext cy="487200" cx="8229600"/>
          </a:xfrm>
          <a:prstGeom prst="rect">
            <a:avLst/>
          </a:prstGeom>
        </p:spPr>
        <p:txBody>
          <a:bodyPr bIns="91425" rIns="91425" lIns="91425" tIns="91425" anchor="b" anchorCtr="0">
            <a:noAutofit/>
          </a:bodyPr>
          <a:lstStyle/>
          <a:p>
            <a:pPr algn="ctr">
              <a:buNone/>
            </a:pPr>
            <a:r>
              <a:rPr sz="1800" lang="en"/>
              <a:t>Techniques to reduce component level latency variability </a:t>
            </a:r>
          </a:p>
        </p:txBody>
      </p:sp>
      <p:sp>
        <p:nvSpPr>
          <p:cNvPr id="62" name="Shape 62"/>
          <p:cNvSpPr txBox="1"/>
          <p:nvPr>
            <p:ph idx="1" type="body"/>
          </p:nvPr>
        </p:nvSpPr>
        <p:spPr>
          <a:xfrm>
            <a:off y="808550" x="457200"/>
            <a:ext cy="4117200" cx="8229600"/>
          </a:xfrm>
          <a:prstGeom prst="rect">
            <a:avLst/>
          </a:prstGeom>
        </p:spPr>
        <p:txBody>
          <a:bodyPr bIns="91425" rIns="91425" lIns="91425" tIns="91425" anchor="t" anchorCtr="0">
            <a:noAutofit/>
          </a:bodyPr>
          <a:lstStyle/>
          <a:p>
            <a:pPr rtl="0" lvl="0" indent="-342900" marL="457200">
              <a:buClr>
                <a:srgbClr val="000000"/>
              </a:buClr>
              <a:buSzPct val="100000"/>
              <a:buFont typeface="Arial"/>
              <a:buAutoNum type="arabicPeriod"/>
            </a:pPr>
            <a:r>
              <a:rPr b="1" sz="1800" lang="en"/>
              <a:t>Differentiating service classes</a:t>
            </a:r>
            <a:r>
              <a:rPr sz="1800" lang="en"/>
              <a:t> - Prefer scheduling requests for which a user is waiting over non-interactive requests.</a:t>
            </a:r>
          </a:p>
          <a:p>
            <a:pPr rtl="0" lvl="0" indent="-342900" marL="457200">
              <a:buClr>
                <a:srgbClr val="000000"/>
              </a:buClr>
              <a:buSzPct val="100000"/>
              <a:buFont typeface="Arial"/>
              <a:buAutoNum type="arabicPeriod"/>
            </a:pPr>
            <a:r>
              <a:rPr b="1" sz="1800" lang="en"/>
              <a:t>Higher-level queuing</a:t>
            </a:r>
            <a:r>
              <a:rPr sz="1800" lang="en"/>
              <a:t> - Keeping lower-level queues (at system/disk level) short so that higher-level policies take effect more quickly. Shallow queue at the lower level allows quick reconfiguration of the requests based on priority.</a:t>
            </a:r>
          </a:p>
          <a:p>
            <a:pPr rtl="0" lvl="0" indent="-342900" marL="457200">
              <a:buClr>
                <a:srgbClr val="000000"/>
              </a:buClr>
              <a:buSzPct val="100000"/>
              <a:buFont typeface="Arial"/>
              <a:buAutoNum type="arabicPeriod"/>
            </a:pPr>
            <a:r>
              <a:rPr b="1" sz="1800" lang="en"/>
              <a:t>Reducing head-of-line blocking - </a:t>
            </a:r>
            <a:r>
              <a:rPr sz="1800" lang="en"/>
              <a:t>Requests may have widely varying intrinsic costs. It is useful to break the long-running requests to a sequence of smaller requests so that other short-leaved requests can be interleaved.</a:t>
            </a:r>
          </a:p>
          <a:p>
            <a:pPr rtl="0" lvl="0" indent="-342900" marL="457200">
              <a:buClr>
                <a:srgbClr val="000000"/>
              </a:buClr>
              <a:buSzPct val="100000"/>
              <a:buFont typeface="Arial"/>
              <a:buAutoNum type="arabicPeriod"/>
            </a:pPr>
            <a:r>
              <a:rPr b="1" sz="1800" lang="en"/>
              <a:t>Managing background activities and synchronized disruption - </a:t>
            </a:r>
            <a:r>
              <a:rPr sz="1800" lang="en"/>
              <a:t>Scheduling these type of activities  at times of lower overall load and synchronizing these types of activities across different machines leads to only a brief but uniform across the machines spike in latency.</a:t>
            </a:r>
          </a:p>
          <a:p>
            <a:r>
              <a:t/>
            </a:r>
          </a:p>
          <a:p>
            <a:r>
              <a:t/>
            </a:r>
          </a:p>
          <a:p>
            <a:pPr rtl="0" lvl="0">
              <a:buNone/>
            </a:pPr>
            <a:r>
              <a:rPr sz="1800" lang="en"/>
              <a:t> </a:t>
            </a:r>
          </a:p>
          <a:p>
            <a:r>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y="0" x="0"/>
          <a:ext cy="0" cx="0"/>
          <a:chOff y="0" x="0"/>
          <a:chExt cy="0" cx="0"/>
        </a:xfrm>
      </p:grpSpPr>
      <p:sp>
        <p:nvSpPr>
          <p:cNvPr id="67" name="Shape 67"/>
          <p:cNvSpPr txBox="1"/>
          <p:nvPr>
            <p:ph type="title"/>
          </p:nvPr>
        </p:nvSpPr>
        <p:spPr>
          <a:xfrm>
            <a:off y="205977" x="457200"/>
            <a:ext cy="368700" cx="8229600"/>
          </a:xfrm>
          <a:prstGeom prst="rect">
            <a:avLst/>
          </a:prstGeom>
        </p:spPr>
        <p:txBody>
          <a:bodyPr bIns="91425" rIns="91425" lIns="91425" tIns="91425" anchor="b" anchorCtr="0">
            <a:noAutofit/>
          </a:bodyPr>
          <a:lstStyle/>
          <a:p>
            <a:pPr algn="ctr">
              <a:buNone/>
            </a:pPr>
            <a:r>
              <a:rPr sz="1800" lang="en"/>
              <a:t>Latency-tolerant techniques</a:t>
            </a:r>
          </a:p>
        </p:txBody>
      </p:sp>
      <p:sp>
        <p:nvSpPr>
          <p:cNvPr id="68" name="Shape 68"/>
          <p:cNvSpPr txBox="1"/>
          <p:nvPr>
            <p:ph idx="1" type="body"/>
          </p:nvPr>
        </p:nvSpPr>
        <p:spPr>
          <a:xfrm>
            <a:off y="615675" x="398750"/>
            <a:ext cy="3725699" cx="8229600"/>
          </a:xfrm>
          <a:prstGeom prst="rect">
            <a:avLst/>
          </a:prstGeom>
        </p:spPr>
        <p:txBody>
          <a:bodyPr bIns="91425" rIns="91425" lIns="91425" tIns="91425" anchor="t" anchorCtr="0">
            <a:noAutofit/>
          </a:bodyPr>
          <a:lstStyle/>
          <a:p>
            <a:pPr rtl="0" lvl="0">
              <a:buNone/>
            </a:pPr>
            <a:r>
              <a:rPr sz="1800" lang="en"/>
              <a:t>Scale and complexity of modern web services make it infeasible to eliminate all sources of latency variability.</a:t>
            </a:r>
          </a:p>
          <a:p>
            <a:r>
              <a:t/>
            </a:r>
          </a:p>
          <a:p>
            <a:pPr rtl="0" lvl="0">
              <a:buNone/>
            </a:pPr>
            <a:r>
              <a:rPr sz="1800" lang="en"/>
              <a:t>Thus, it is beneficial to develop tail-tolerant techniques that work around 	temporary latency variations. Two classes of tail-tolerant techniques:</a:t>
            </a:r>
          </a:p>
          <a:p>
            <a:r>
              <a:t/>
            </a:r>
          </a:p>
          <a:p>
            <a:pPr rtl="0" lvl="0" indent="-342900" marL="457200">
              <a:buClr>
                <a:srgbClr val="000000"/>
              </a:buClr>
              <a:buSzPct val="100000"/>
              <a:buFont typeface="Arial"/>
              <a:buAutoNum type="arabicPeriod"/>
            </a:pPr>
            <a:r>
              <a:rPr sz="1800" lang="en" i="1"/>
              <a:t>Within-request immediate-response</a:t>
            </a:r>
            <a:r>
              <a:rPr sz="1800" lang="en"/>
              <a:t> techniques that operate at a time scale</a:t>
            </a:r>
            <a:br>
              <a:rPr sz="1800" lang="en"/>
            </a:br>
            <a:r>
              <a:rPr sz="1800" lang="en"/>
              <a:t>of tens of milliseconds</a:t>
            </a:r>
          </a:p>
          <a:p>
            <a:r>
              <a:t/>
            </a:r>
          </a:p>
          <a:p>
            <a:pPr rtl="0" lvl="0" indent="-342900" marL="457200">
              <a:buClr>
                <a:srgbClr val="000000"/>
              </a:buClr>
              <a:buSzPct val="100000"/>
              <a:buFont typeface="Arial"/>
              <a:buAutoNum type="arabicPeriod"/>
            </a:pPr>
            <a:r>
              <a:rPr sz="1800" lang="en" i="1"/>
              <a:t>Cross-request long-term adaptations</a:t>
            </a:r>
            <a:r>
              <a:rPr sz="1800" lang="en"/>
              <a:t> that perform on a time scale of tens of seconds to minutes </a:t>
            </a:r>
          </a:p>
          <a:p>
            <a:r>
              <a:t/>
            </a:r>
          </a:p>
          <a:p>
            <a:pPr>
              <a:buNone/>
            </a:p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y="0" x="0"/>
          <a:ext cy="0" cx="0"/>
          <a:chOff y="0" x="0"/>
          <a:chExt cy="0" cx="0"/>
        </a:xfrm>
      </p:grpSpPr>
      <p:sp>
        <p:nvSpPr>
          <p:cNvPr id="73" name="Shape 73"/>
          <p:cNvSpPr txBox="1"/>
          <p:nvPr>
            <p:ph type="title"/>
          </p:nvPr>
        </p:nvSpPr>
        <p:spPr>
          <a:xfrm>
            <a:off y="205977" x="457200"/>
            <a:ext cy="368700" cx="8229600"/>
          </a:xfrm>
          <a:prstGeom prst="rect">
            <a:avLst/>
          </a:prstGeom>
        </p:spPr>
        <p:txBody>
          <a:bodyPr bIns="91425" rIns="91425" lIns="91425" tIns="91425" anchor="b" anchorCtr="0">
            <a:noAutofit/>
          </a:bodyPr>
          <a:lstStyle/>
          <a:p>
            <a:pPr algn="ctr">
              <a:buNone/>
            </a:pPr>
            <a:r>
              <a:rPr sz="1800" lang="en"/>
              <a:t>Within-request short-term adaptations</a:t>
            </a:r>
          </a:p>
        </p:txBody>
      </p:sp>
      <p:sp>
        <p:nvSpPr>
          <p:cNvPr id="74" name="Shape 74"/>
          <p:cNvSpPr txBox="1"/>
          <p:nvPr>
            <p:ph idx="1" type="body"/>
          </p:nvPr>
        </p:nvSpPr>
        <p:spPr>
          <a:xfrm>
            <a:off y="574675" x="457200"/>
            <a:ext cy="4569000" cx="8229600"/>
          </a:xfrm>
          <a:prstGeom prst="rect">
            <a:avLst/>
          </a:prstGeom>
        </p:spPr>
        <p:txBody>
          <a:bodyPr bIns="91425" rIns="91425" lIns="91425" tIns="91425" anchor="t" anchorCtr="0">
            <a:noAutofit/>
          </a:bodyPr>
          <a:lstStyle/>
          <a:p>
            <a:pPr rtl="0" lvl="0">
              <a:buNone/>
            </a:pPr>
            <a:r>
              <a:rPr sz="1400" lang="en"/>
              <a:t>Use replication to reduce latency variability within a single higher-level request. Most effective when the request operate on largely read-only, loosely consistent datasets ( ex: spelling correction service)</a:t>
            </a:r>
          </a:p>
          <a:p>
            <a:pPr rtl="0" lvl="0">
              <a:buNone/>
            </a:pPr>
            <a:r>
              <a:rPr b="1" sz="1400" lang="en"/>
              <a:t>Hedged requests: </a:t>
            </a:r>
            <a:r>
              <a:rPr sz="1400" lang="en"/>
              <a:t>Simple way to reduce latency variation is to issue the same request to multiple replicas and to use the result of the fastest replica. </a:t>
            </a:r>
          </a:p>
          <a:p>
            <a:pPr rtl="0" lvl="0">
              <a:buNone/>
            </a:pPr>
            <a:r>
              <a:rPr sz="1400" lang="en"/>
              <a:t>Naive implementations of the above technique would increase the overall system load. </a:t>
            </a:r>
          </a:p>
          <a:p>
            <a:pPr rtl="0" lvl="0">
              <a:buNone/>
            </a:pPr>
            <a:r>
              <a:rPr sz="1400" lang="en"/>
              <a:t>An approach to reduce the load would be to defer sending the second request until the first request has been outstanding for more than 95th percentile expected latency for this class of requests.</a:t>
            </a:r>
          </a:p>
          <a:p>
            <a:pPr rtl="0" lvl="0">
              <a:buNone/>
            </a:pPr>
            <a:r>
              <a:rPr b="1" sz="1400" lang="en"/>
              <a:t>Example</a:t>
            </a:r>
            <a:r>
              <a:rPr sz="1400" lang="en"/>
              <a:t> : A Google benchmark that reads the values for 1,000 keys stored in a BigTable table distributed across 100 different servers, sending a hedging request after a 10ms delay reduces the 99.9th-percentile latency for retrieving all 1,000 values from 1,800ms to 74ms while sending just 2% more requests.</a:t>
            </a:r>
          </a:p>
          <a:p>
            <a:pPr rtl="0" lvl="0">
              <a:buNone/>
            </a:pPr>
            <a:r>
              <a:rPr b="1" sz="1400" lang="en"/>
              <a:t>Limitations of hedged requests</a:t>
            </a:r>
            <a:r>
              <a:rPr sz="1400" lang="en"/>
              <a:t>: </a:t>
            </a:r>
          </a:p>
          <a:p>
            <a:pPr rtl="0" lvl="0">
              <a:buNone/>
            </a:pPr>
            <a:r>
              <a:rPr sz="1400" lang="en">
                <a:solidFill>
                  <a:schemeClr val="dk1"/>
                </a:solidFill>
              </a:rPr>
              <a:t>Hedged requests technique has a window of vulnerability in which multiple servers can execute the same request unnecessarily.Technique of waiting for 95th percentile to issue second request limits the benefit to only a small percentage of requests. How to improve this situation ?</a:t>
            </a:r>
          </a:p>
          <a:p>
            <a:r>
              <a:t/>
            </a:r>
          </a:p>
          <a:p>
            <a:r>
              <a:t/>
            </a:r>
          </a:p>
          <a:p>
            <a:r>
              <a:t/>
            </a:r>
          </a:p>
          <a:p>
            <a:r>
              <a:t/>
            </a:r>
          </a:p>
          <a:p>
            <a:r>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light-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