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61" r:id="rId3"/>
    <p:sldId id="257" r:id="rId4"/>
    <p:sldId id="259" r:id="rId5"/>
    <p:sldId id="289" r:id="rId6"/>
    <p:sldId id="262" r:id="rId7"/>
    <p:sldId id="264" r:id="rId8"/>
    <p:sldId id="263" r:id="rId9"/>
    <p:sldId id="268" r:id="rId10"/>
    <p:sldId id="290" r:id="rId11"/>
    <p:sldId id="291" r:id="rId12"/>
    <p:sldId id="292" r:id="rId13"/>
    <p:sldId id="293" r:id="rId14"/>
    <p:sldId id="294" r:id="rId15"/>
    <p:sldId id="288" r:id="rId16"/>
    <p:sldId id="278" r:id="rId17"/>
    <p:sldId id="279" r:id="rId18"/>
    <p:sldId id="284" r:id="rId19"/>
    <p:sldId id="280" r:id="rId20"/>
    <p:sldId id="281" r:id="rId21"/>
    <p:sldId id="282" r:id="rId22"/>
    <p:sldId id="283" r:id="rId23"/>
    <p:sldId id="285" r:id="rId24"/>
    <p:sldId id="286" r:id="rId25"/>
    <p:sldId id="265" r:id="rId26"/>
    <p:sldId id="267" r:id="rId27"/>
    <p:sldId id="269" r:id="rId28"/>
    <p:sldId id="270" r:id="rId29"/>
    <p:sldId id="271" r:id="rId30"/>
    <p:sldId id="272" r:id="rId31"/>
    <p:sldId id="273" r:id="rId32"/>
    <p:sldId id="274" r:id="rId33"/>
    <p:sldId id="295" r:id="rId34"/>
    <p:sldId id="275" r:id="rId35"/>
    <p:sldId id="276" r:id="rId36"/>
    <p:sldId id="277" r:id="rId37"/>
    <p:sldId id="297" r:id="rId38"/>
    <p:sldId id="298" r:id="rId39"/>
    <p:sldId id="299"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58" d="100"/>
          <a:sy n="58" d="100"/>
        </p:scale>
        <p:origin x="-3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Raja Appuswamy et al, SoCC'13</a:t>
            </a:r>
            <a:endParaRPr lang="en-CA"/>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6EEFD-765E-4F51-8B19-D9D4EE04F9ED}" type="datetimeFigureOut">
              <a:rPr lang="en-CA" smtClean="0"/>
              <a:t>21/04/2014</a:t>
            </a:fld>
            <a:endParaRPr lang="en-CA"/>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BD2C7-8B54-4979-94F0-C333C597F47A}" type="slidenum">
              <a:rPr lang="en-CA" smtClean="0"/>
              <a:t>‹#›</a:t>
            </a:fld>
            <a:endParaRPr lang="en-CA"/>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Raja Appuswamy et al, SoCC'13</a:t>
            </a:r>
            <a:endParaRPr lang="en-CA"/>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D1D71-C587-44FF-9FFF-9E50D7C383C5}" type="datetimeFigureOut">
              <a:rPr lang="en-CA" smtClean="0"/>
              <a:t>21/04/2014</a:t>
            </a:fld>
            <a:endParaRPr lang="en-CA"/>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7F637-8821-4D30-8157-A88F0BE1CD28}" type="slidenum">
              <a:rPr lang="en-CA" smtClean="0"/>
              <a:t>‹#›</a:t>
            </a:fld>
            <a:endParaRPr lang="en-CA"/>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CA"/>
          </a:p>
        </p:txBody>
      </p:sp>
      <p:sp>
        <p:nvSpPr>
          <p:cNvPr id="5" name="页眉占位符 4"/>
          <p:cNvSpPr>
            <a:spLocks noGrp="1"/>
          </p:cNvSpPr>
          <p:nvPr>
            <p:ph type="hdr" sz="quarter" idx="10"/>
          </p:nvPr>
        </p:nvSpPr>
        <p:spPr/>
        <p:txBody>
          <a:bodyPr/>
          <a:lstStyle/>
          <a:p>
            <a:r>
              <a:rPr lang="it-IT" smtClean="0"/>
              <a:t>Raja Appuswamy et al, SoCC'13</a:t>
            </a:r>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CA"/>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CA"/>
          </a:p>
        </p:txBody>
      </p:sp>
      <p:sp>
        <p:nvSpPr>
          <p:cNvPr id="4" name="日期占位符 3"/>
          <p:cNvSpPr>
            <a:spLocks noGrp="1"/>
          </p:cNvSpPr>
          <p:nvPr>
            <p:ph type="dt" sz="half" idx="10"/>
          </p:nvPr>
        </p:nvSpPr>
        <p:spPr/>
        <p:txBody>
          <a:bodyPr/>
          <a:lstStyle/>
          <a:p>
            <a:fld id="{57A3AAE9-B421-48CF-9D31-C9D393DBFBFC}" type="datetime1">
              <a:rPr lang="en-CA" smtClean="0"/>
              <a:t>21/04/2014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CA"/>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日期占位符 3"/>
          <p:cNvSpPr>
            <a:spLocks noGrp="1"/>
          </p:cNvSpPr>
          <p:nvPr>
            <p:ph type="dt" sz="half" idx="10"/>
          </p:nvPr>
        </p:nvSpPr>
        <p:spPr/>
        <p:txBody>
          <a:bodyPr/>
          <a:lstStyle/>
          <a:p>
            <a:fld id="{054ED256-643F-4D0B-839D-FA1AB3A71D75}" type="datetime1">
              <a:rPr lang="en-CA" smtClean="0"/>
              <a:t>21/04/2014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CA"/>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日期占位符 3"/>
          <p:cNvSpPr>
            <a:spLocks noGrp="1"/>
          </p:cNvSpPr>
          <p:nvPr>
            <p:ph type="dt" sz="half" idx="10"/>
          </p:nvPr>
        </p:nvSpPr>
        <p:spPr/>
        <p:txBody>
          <a:bodyPr/>
          <a:lstStyle/>
          <a:p>
            <a:fld id="{ED4901F9-3F1E-4C7A-B05A-5D6A32C11853}" type="datetime1">
              <a:rPr lang="en-CA" smtClean="0"/>
              <a:t>21/04/2014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CA"/>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日期占位符 3"/>
          <p:cNvSpPr>
            <a:spLocks noGrp="1"/>
          </p:cNvSpPr>
          <p:nvPr>
            <p:ph type="dt" sz="half" idx="10"/>
          </p:nvPr>
        </p:nvSpPr>
        <p:spPr/>
        <p:txBody>
          <a:bodyPr/>
          <a:lstStyle/>
          <a:p>
            <a:fld id="{2772F7E4-D7F6-4806-BAB1-4AD69FAD5986}" type="datetime1">
              <a:rPr lang="en-CA" smtClean="0"/>
              <a:t>21/04/2014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CA"/>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E1A9C01-6E29-440D-86EE-E8700FE3F7C2}" type="datetime1">
              <a:rPr lang="en-CA" smtClean="0"/>
              <a:t>21/04/2014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CA"/>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5" name="日期占位符 4"/>
          <p:cNvSpPr>
            <a:spLocks noGrp="1"/>
          </p:cNvSpPr>
          <p:nvPr>
            <p:ph type="dt" sz="half" idx="10"/>
          </p:nvPr>
        </p:nvSpPr>
        <p:spPr/>
        <p:txBody>
          <a:bodyPr/>
          <a:lstStyle/>
          <a:p>
            <a:fld id="{EDE064EE-0128-415E-9002-1F72DA0929AF}" type="datetime1">
              <a:rPr lang="en-CA" smtClean="0"/>
              <a:t>21/04/2014</a:t>
            </a:fld>
            <a:endParaRPr lang="en-CA"/>
          </a:p>
        </p:txBody>
      </p:sp>
      <p:sp>
        <p:nvSpPr>
          <p:cNvPr id="6" name="页脚占位符 5"/>
          <p:cNvSpPr>
            <a:spLocks noGrp="1"/>
          </p:cNvSpPr>
          <p:nvPr>
            <p:ph type="ftr" sz="quarter" idx="11"/>
          </p:nvPr>
        </p:nvSpPr>
        <p:spPr/>
        <p:txBody>
          <a:bodyPr/>
          <a:lstStyle/>
          <a:p>
            <a:endParaRPr lang="en-CA"/>
          </a:p>
        </p:txBody>
      </p:sp>
      <p:sp>
        <p:nvSpPr>
          <p:cNvPr id="7" name="灯片编号占位符 6"/>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CA"/>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7" name="日期占位符 6"/>
          <p:cNvSpPr>
            <a:spLocks noGrp="1"/>
          </p:cNvSpPr>
          <p:nvPr>
            <p:ph type="dt" sz="half" idx="10"/>
          </p:nvPr>
        </p:nvSpPr>
        <p:spPr/>
        <p:txBody>
          <a:bodyPr/>
          <a:lstStyle/>
          <a:p>
            <a:fld id="{C23BBC52-C652-444A-A997-7CE28A0293DC}" type="datetime1">
              <a:rPr lang="en-CA" smtClean="0"/>
              <a:t>21/04/2014</a:t>
            </a:fld>
            <a:endParaRPr lang="en-CA"/>
          </a:p>
        </p:txBody>
      </p:sp>
      <p:sp>
        <p:nvSpPr>
          <p:cNvPr id="8" name="页脚占位符 7"/>
          <p:cNvSpPr>
            <a:spLocks noGrp="1"/>
          </p:cNvSpPr>
          <p:nvPr>
            <p:ph type="ftr" sz="quarter" idx="11"/>
          </p:nvPr>
        </p:nvSpPr>
        <p:spPr/>
        <p:txBody>
          <a:bodyPr/>
          <a:lstStyle/>
          <a:p>
            <a:endParaRPr lang="en-CA"/>
          </a:p>
        </p:txBody>
      </p:sp>
      <p:sp>
        <p:nvSpPr>
          <p:cNvPr id="9" name="灯片编号占位符 8"/>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CA"/>
          </a:p>
        </p:txBody>
      </p:sp>
      <p:sp>
        <p:nvSpPr>
          <p:cNvPr id="3" name="日期占位符 2"/>
          <p:cNvSpPr>
            <a:spLocks noGrp="1"/>
          </p:cNvSpPr>
          <p:nvPr>
            <p:ph type="dt" sz="half" idx="10"/>
          </p:nvPr>
        </p:nvSpPr>
        <p:spPr/>
        <p:txBody>
          <a:bodyPr/>
          <a:lstStyle/>
          <a:p>
            <a:fld id="{A8E566AD-F792-490E-97DE-AADBDC2B07A3}" type="datetime1">
              <a:rPr lang="en-CA" smtClean="0"/>
              <a:t>21/04/2014</a:t>
            </a:fld>
            <a:endParaRPr lang="en-CA"/>
          </a:p>
        </p:txBody>
      </p:sp>
      <p:sp>
        <p:nvSpPr>
          <p:cNvPr id="4" name="页脚占位符 3"/>
          <p:cNvSpPr>
            <a:spLocks noGrp="1"/>
          </p:cNvSpPr>
          <p:nvPr>
            <p:ph type="ftr" sz="quarter" idx="11"/>
          </p:nvPr>
        </p:nvSpPr>
        <p:spPr/>
        <p:txBody>
          <a:bodyPr/>
          <a:lstStyle/>
          <a:p>
            <a:endParaRPr lang="en-CA"/>
          </a:p>
        </p:txBody>
      </p:sp>
      <p:sp>
        <p:nvSpPr>
          <p:cNvPr id="5" name="灯片编号占位符 4"/>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761DB5-86AB-480D-91AD-C0DA9EDD62B8}" type="datetime1">
              <a:rPr lang="en-CA" smtClean="0"/>
              <a:t>21/04/2014</a:t>
            </a:fld>
            <a:endParaRPr lang="en-CA"/>
          </a:p>
        </p:txBody>
      </p:sp>
      <p:sp>
        <p:nvSpPr>
          <p:cNvPr id="3" name="页脚占位符 2"/>
          <p:cNvSpPr>
            <a:spLocks noGrp="1"/>
          </p:cNvSpPr>
          <p:nvPr>
            <p:ph type="ftr" sz="quarter" idx="11"/>
          </p:nvPr>
        </p:nvSpPr>
        <p:spPr/>
        <p:txBody>
          <a:bodyPr/>
          <a:lstStyle/>
          <a:p>
            <a:endParaRPr lang="en-CA"/>
          </a:p>
        </p:txBody>
      </p:sp>
      <p:sp>
        <p:nvSpPr>
          <p:cNvPr id="4" name="灯片编号占位符 3"/>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CA"/>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3DC213-B674-45BB-A243-98DEE1B6F78E}" type="datetime1">
              <a:rPr lang="en-CA" smtClean="0"/>
              <a:t>21/04/2014</a:t>
            </a:fld>
            <a:endParaRPr lang="en-CA"/>
          </a:p>
        </p:txBody>
      </p:sp>
      <p:sp>
        <p:nvSpPr>
          <p:cNvPr id="6" name="页脚占位符 5"/>
          <p:cNvSpPr>
            <a:spLocks noGrp="1"/>
          </p:cNvSpPr>
          <p:nvPr>
            <p:ph type="ftr" sz="quarter" idx="11"/>
          </p:nvPr>
        </p:nvSpPr>
        <p:spPr/>
        <p:txBody>
          <a:bodyPr/>
          <a:lstStyle/>
          <a:p>
            <a:endParaRPr lang="en-CA"/>
          </a:p>
        </p:txBody>
      </p:sp>
      <p:sp>
        <p:nvSpPr>
          <p:cNvPr id="7" name="灯片编号占位符 6"/>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CA"/>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7FF1224-6A92-4B46-B144-EC492ED22E5E}" type="datetime1">
              <a:rPr lang="en-CA" smtClean="0"/>
              <a:t>21/04/2014</a:t>
            </a:fld>
            <a:endParaRPr lang="en-CA"/>
          </a:p>
        </p:txBody>
      </p:sp>
      <p:sp>
        <p:nvSpPr>
          <p:cNvPr id="6" name="页脚占位符 5"/>
          <p:cNvSpPr>
            <a:spLocks noGrp="1"/>
          </p:cNvSpPr>
          <p:nvPr>
            <p:ph type="ftr" sz="quarter" idx="11"/>
          </p:nvPr>
        </p:nvSpPr>
        <p:spPr/>
        <p:txBody>
          <a:bodyPr/>
          <a:lstStyle/>
          <a:p>
            <a:endParaRPr lang="en-CA"/>
          </a:p>
        </p:txBody>
      </p:sp>
      <p:sp>
        <p:nvSpPr>
          <p:cNvPr id="7" name="灯片编号占位符 6"/>
          <p:cNvSpPr>
            <a:spLocks noGrp="1"/>
          </p:cNvSpPr>
          <p:nvPr>
            <p:ph type="sldNum" sz="quarter" idx="12"/>
          </p:nvPr>
        </p:nvSpPr>
        <p:spPr/>
        <p:txBody>
          <a:bodyPr/>
          <a:lstStyle/>
          <a:p>
            <a:fld id="{35ED3D38-A9F3-475B-B54C-B45ADD1C68DA}"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CA"/>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CA"/>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468F3-FA00-4987-8B6D-4A3F1B93DA0E}" type="datetime1">
              <a:rPr lang="en-CA" smtClean="0"/>
              <a:t>21/04/2014</a:t>
            </a:fld>
            <a:endParaRPr lang="en-CA"/>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D3D38-A9F3-475B-B54C-B45ADD1C68DA}"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CA" dirty="0" smtClean="0"/>
              <a:t>Scale-up </a:t>
            </a:r>
            <a:r>
              <a:rPr lang="en-CA" dirty="0" err="1" smtClean="0"/>
              <a:t>vs</a:t>
            </a:r>
            <a:r>
              <a:rPr lang="en-CA" dirty="0" smtClean="0"/>
              <a:t> Scale-out for </a:t>
            </a:r>
            <a:r>
              <a:rPr lang="en-CA" dirty="0" err="1" smtClean="0"/>
              <a:t>Hadoop</a:t>
            </a:r>
            <a:r>
              <a:rPr lang="en-CA" dirty="0" smtClean="0"/>
              <a:t/>
            </a:r>
            <a:br>
              <a:rPr lang="en-CA" dirty="0" smtClean="0"/>
            </a:br>
            <a:r>
              <a:rPr lang="en-CA" dirty="0" smtClean="0"/>
              <a:t>Time to think?</a:t>
            </a:r>
            <a:endParaRPr lang="en-CA" dirty="0"/>
          </a:p>
        </p:txBody>
      </p:sp>
      <p:sp>
        <p:nvSpPr>
          <p:cNvPr id="3" name="副标题 2"/>
          <p:cNvSpPr>
            <a:spLocks noGrp="1"/>
          </p:cNvSpPr>
          <p:nvPr>
            <p:ph type="subTitle" idx="1"/>
          </p:nvPr>
        </p:nvSpPr>
        <p:spPr>
          <a:xfrm>
            <a:off x="1371600" y="3886200"/>
            <a:ext cx="6400800" cy="1198984"/>
          </a:xfrm>
        </p:spPr>
        <p:txBody>
          <a:bodyPr/>
          <a:lstStyle/>
          <a:p>
            <a:r>
              <a:rPr lang="en-CA" dirty="0" err="1" smtClean="0"/>
              <a:t>Ruisheng</a:t>
            </a:r>
            <a:r>
              <a:rPr lang="en-CA" dirty="0" smtClean="0"/>
              <a:t> </a:t>
            </a:r>
            <a:r>
              <a:rPr lang="en-CA" dirty="0" err="1" smtClean="0"/>
              <a:t>shi</a:t>
            </a:r>
            <a:r>
              <a:rPr lang="en-CA" dirty="0" smtClean="0"/>
              <a:t> </a:t>
            </a:r>
          </a:p>
          <a:p>
            <a:r>
              <a:rPr lang="en-CA" dirty="0"/>
              <a:t>c</a:t>
            </a:r>
            <a:r>
              <a:rPr lang="en-CA" dirty="0" smtClean="0"/>
              <a:t>s525 spring 2014</a:t>
            </a:r>
            <a:endParaRPr lang="en-CA" dirty="0"/>
          </a:p>
        </p:txBody>
      </p:sp>
      <p:sp>
        <p:nvSpPr>
          <p:cNvPr id="4" name="日期占位符 3"/>
          <p:cNvSpPr>
            <a:spLocks noGrp="1"/>
          </p:cNvSpPr>
          <p:nvPr>
            <p:ph type="dt" sz="half" idx="10"/>
          </p:nvPr>
        </p:nvSpPr>
        <p:spPr/>
        <p:txBody>
          <a:bodyPr/>
          <a:lstStyle/>
          <a:p>
            <a:fld id="{71A83FBF-1903-4923-A49D-BD97940FD3FB}" type="datetime1">
              <a:rPr lang="en-CA" smtClean="0"/>
              <a:t>22/04/2014</a:t>
            </a:fld>
            <a:endParaRPr lang="en-CA"/>
          </a:p>
        </p:txBody>
      </p:sp>
      <p:sp>
        <p:nvSpPr>
          <p:cNvPr id="5" name="灯片编号占位符 4"/>
          <p:cNvSpPr>
            <a:spLocks noGrp="1"/>
          </p:cNvSpPr>
          <p:nvPr>
            <p:ph type="sldNum" sz="quarter" idx="12"/>
          </p:nvPr>
        </p:nvSpPr>
        <p:spPr/>
        <p:txBody>
          <a:bodyPr/>
          <a:lstStyle/>
          <a:p>
            <a:fld id="{35ED3D38-A9F3-475B-B54C-B45ADD1C68DA}" type="slidenum">
              <a:rPr lang="en-CA" smtClean="0"/>
              <a:t>1</a:t>
            </a:fld>
            <a:endParaRPr lang="en-CA"/>
          </a:p>
        </p:txBody>
      </p:sp>
      <p:sp>
        <p:nvSpPr>
          <p:cNvPr id="14338" name="AutoShape 2" descr="https://www.surfsara.nl/sites/default/files/Hadoop_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8" name="图片 7" descr="Hadoop_logo.jpg"/>
          <p:cNvPicPr>
            <a:picLocks noChangeAspect="1"/>
          </p:cNvPicPr>
          <p:nvPr/>
        </p:nvPicPr>
        <p:blipFill>
          <a:blip r:embed="rId3" cstate="print"/>
          <a:stretch>
            <a:fillRect/>
          </a:stretch>
        </p:blipFill>
        <p:spPr>
          <a:xfrm>
            <a:off x="3419872" y="5129808"/>
            <a:ext cx="2304256" cy="1728192"/>
          </a:xfrm>
          <a:prstGeom prst="rect">
            <a:avLst/>
          </a:prstGeom>
        </p:spPr>
      </p:pic>
      <p:sp>
        <p:nvSpPr>
          <p:cNvPr id="9" name="页脚占位符 8"/>
          <p:cNvSpPr>
            <a:spLocks noGrp="1"/>
          </p:cNvSpPr>
          <p:nvPr>
            <p:ph type="ftr" sz="quarter" idx="11"/>
          </p:nvPr>
        </p:nvSpPr>
        <p:spPr/>
        <p:txBody>
          <a:bodyPr/>
          <a:lstStyle/>
          <a:p>
            <a:r>
              <a:rPr lang="it-IT" smtClean="0"/>
              <a:t>Raja Appuswamy et al, SoCC'13</a:t>
            </a:r>
            <a:endParaRPr lang="en-CA"/>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Optimization: Storage </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10</a:t>
            </a:fld>
            <a:endParaRPr lang="en-CA"/>
          </a:p>
        </p:txBody>
      </p:sp>
      <p:graphicFrame>
        <p:nvGraphicFramePr>
          <p:cNvPr id="10" name="表格 9"/>
          <p:cNvGraphicFramePr>
            <a:graphicFrameLocks noGrp="1"/>
          </p:cNvGraphicFramePr>
          <p:nvPr/>
        </p:nvGraphicFramePr>
        <p:xfrm>
          <a:off x="323528" y="1340768"/>
          <a:ext cx="8280920" cy="4896543"/>
        </p:xfrm>
        <a:graphic>
          <a:graphicData uri="http://schemas.openxmlformats.org/drawingml/2006/table">
            <a:tbl>
              <a:tblPr/>
              <a:tblGrid>
                <a:gridCol w="2457019"/>
                <a:gridCol w="2380237"/>
                <a:gridCol w="2458937"/>
                <a:gridCol w="984727"/>
              </a:tblGrid>
              <a:tr h="371067">
                <a:tc>
                  <a:txBody>
                    <a:bodyPr/>
                    <a:lstStyle/>
                    <a:p>
                      <a:pPr algn="ctr" fontAlgn="ctr"/>
                      <a:r>
                        <a:rPr lang="en-CA" sz="1800" b="0" i="0" u="none" strike="noStrike" dirty="0">
                          <a:solidFill>
                            <a:srgbClr val="FFFFFF"/>
                          </a:solidFill>
                          <a:latin typeface="Calibri"/>
                        </a:rPr>
                        <a:t>Problem </a:t>
                      </a:r>
                    </a:p>
                  </a:txBody>
                  <a:tcPr marL="4818" marR="4818" marT="4818" marB="0" anchor="ctr">
                    <a:lnL>
                      <a:noFill/>
                    </a:lnL>
                    <a:lnR>
                      <a:noFill/>
                    </a:lnR>
                    <a:lnT>
                      <a:noFill/>
                    </a:lnT>
                    <a:lnB>
                      <a:noFill/>
                    </a:lnB>
                    <a:solidFill>
                      <a:srgbClr val="8064A2"/>
                    </a:solidFill>
                  </a:tcPr>
                </a:tc>
                <a:tc>
                  <a:txBody>
                    <a:bodyPr/>
                    <a:lstStyle/>
                    <a:p>
                      <a:pPr algn="ctr" fontAlgn="ctr"/>
                      <a:r>
                        <a:rPr lang="en-CA" sz="1800" b="0" i="0" u="none" strike="noStrike">
                          <a:solidFill>
                            <a:srgbClr val="FFFFFF"/>
                          </a:solidFill>
                          <a:latin typeface="Calibri"/>
                        </a:rPr>
                        <a:t>Problem description</a:t>
                      </a:r>
                    </a:p>
                  </a:txBody>
                  <a:tcPr marL="4818" marR="4818" marT="4818" marB="0" anchor="ctr">
                    <a:lnL>
                      <a:noFill/>
                    </a:lnL>
                    <a:lnR>
                      <a:noFill/>
                    </a:lnR>
                    <a:lnT>
                      <a:noFill/>
                    </a:lnT>
                    <a:lnB>
                      <a:noFill/>
                    </a:lnB>
                    <a:solidFill>
                      <a:srgbClr val="8064A2"/>
                    </a:solidFill>
                  </a:tcPr>
                </a:tc>
                <a:tc>
                  <a:txBody>
                    <a:bodyPr/>
                    <a:lstStyle/>
                    <a:p>
                      <a:pPr algn="ctr" fontAlgn="ctr"/>
                      <a:r>
                        <a:rPr lang="en-CA" sz="1800" b="0" i="0" u="none" strike="noStrike">
                          <a:solidFill>
                            <a:srgbClr val="FFFFFF"/>
                          </a:solidFill>
                          <a:latin typeface="Calibri"/>
                        </a:rPr>
                        <a:t>Solution</a:t>
                      </a:r>
                    </a:p>
                  </a:txBody>
                  <a:tcPr marL="4818" marR="4818" marT="4818" marB="0" anchor="ctr">
                    <a:lnL>
                      <a:noFill/>
                    </a:lnL>
                    <a:lnR>
                      <a:noFill/>
                    </a:lnR>
                    <a:lnT>
                      <a:noFill/>
                    </a:lnT>
                    <a:lnB>
                      <a:noFill/>
                    </a:lnB>
                    <a:solidFill>
                      <a:srgbClr val="8064A2"/>
                    </a:solidFill>
                  </a:tcPr>
                </a:tc>
                <a:tc>
                  <a:txBody>
                    <a:bodyPr/>
                    <a:lstStyle/>
                    <a:p>
                      <a:pPr algn="ctr" fontAlgn="ctr"/>
                      <a:r>
                        <a:rPr lang="en-CA" sz="1800" b="0" i="0" u="none" strike="noStrike">
                          <a:solidFill>
                            <a:srgbClr val="FFFFFF"/>
                          </a:solidFill>
                          <a:latin typeface="Calibri"/>
                        </a:rPr>
                        <a:t>type</a:t>
                      </a:r>
                    </a:p>
                  </a:txBody>
                  <a:tcPr marL="4818" marR="4818" marT="4818" marB="0" anchor="ctr">
                    <a:lnL>
                      <a:noFill/>
                    </a:lnL>
                    <a:lnR>
                      <a:noFill/>
                    </a:lnR>
                    <a:lnT>
                      <a:noFill/>
                    </a:lnT>
                    <a:lnB>
                      <a:noFill/>
                    </a:lnB>
                    <a:solidFill>
                      <a:srgbClr val="8064A2"/>
                    </a:solidFill>
                  </a:tcPr>
                </a:tc>
              </a:tr>
              <a:tr h="1739378">
                <a:tc>
                  <a:txBody>
                    <a:bodyPr/>
                    <a:lstStyle/>
                    <a:p>
                      <a:pPr algn="ctr" fontAlgn="ctr"/>
                      <a:r>
                        <a:rPr lang="en-CA" sz="1800" b="0" i="0" u="none" strike="noStrike">
                          <a:solidFill>
                            <a:srgbClr val="FFFFFF"/>
                          </a:solidFill>
                          <a:latin typeface="Calibri"/>
                        </a:rPr>
                        <a:t>Storage bottleneck</a:t>
                      </a:r>
                    </a:p>
                  </a:txBody>
                  <a:tcPr marL="4818" marR="4818" marT="4818" marB="0" anchor="ctr">
                    <a:lnL>
                      <a:noFill/>
                    </a:lnL>
                    <a:lnR>
                      <a:noFill/>
                    </a:lnR>
                    <a:lnT>
                      <a:noFill/>
                    </a:lnT>
                    <a:lnB>
                      <a:noFill/>
                    </a:lnB>
                    <a:solidFill>
                      <a:srgbClr val="D99795"/>
                    </a:solidFill>
                  </a:tcPr>
                </a:tc>
                <a:tc>
                  <a:txBody>
                    <a:bodyPr/>
                    <a:lstStyle/>
                    <a:p>
                      <a:pPr algn="ctr" fontAlgn="ctr"/>
                      <a:r>
                        <a:rPr lang="en-CA" sz="1800" b="0" i="0" u="none" strike="noStrike" dirty="0" err="1" smtClean="0">
                          <a:solidFill>
                            <a:srgbClr val="FFFFFF"/>
                          </a:solidFill>
                          <a:latin typeface="+mn-lt"/>
                        </a:rPr>
                        <a:t>Hadoop</a:t>
                      </a:r>
                      <a:r>
                        <a:rPr lang="en-CA" sz="1800" b="0" i="0" u="none" strike="noStrike" dirty="0" smtClean="0">
                          <a:solidFill>
                            <a:srgbClr val="FFFFFF"/>
                          </a:solidFill>
                          <a:latin typeface="+mn-lt"/>
                        </a:rPr>
                        <a:t> is I/O-bound and has low CPU utilization.</a:t>
                      </a:r>
                      <a:endParaRPr lang="en-CA" sz="1800" b="0" i="0" u="none" strike="noStrike" dirty="0">
                        <a:solidFill>
                          <a:srgbClr val="FFFFFF"/>
                        </a:solidFill>
                        <a:latin typeface="Calibri"/>
                      </a:endParaRPr>
                    </a:p>
                  </a:txBody>
                  <a:tcPr marL="4818" marR="4818" marT="4818" marB="0" anchor="ctr">
                    <a:lnL>
                      <a:noFill/>
                    </a:lnL>
                    <a:lnR>
                      <a:noFill/>
                    </a:lnR>
                    <a:lnT>
                      <a:noFill/>
                    </a:lnT>
                    <a:lnB>
                      <a:noFill/>
                    </a:lnB>
                    <a:solidFill>
                      <a:srgbClr val="538ED5"/>
                    </a:solidFill>
                  </a:tcPr>
                </a:tc>
                <a:tc>
                  <a:txBody>
                    <a:bodyPr/>
                    <a:lstStyle/>
                    <a:p>
                      <a:pPr algn="ctr" rtl="0" fontAlgn="ctr"/>
                      <a:r>
                        <a:rPr lang="en-CA" sz="1800" b="0" i="0" u="none" strike="noStrike">
                          <a:solidFill>
                            <a:srgbClr val="FFFFFF"/>
                          </a:solidFill>
                          <a:latin typeface="Arial"/>
                        </a:rPr>
                        <a:t>using SSDs or with a scalable storage back-end, such as Amazon S3 or Azure Storage</a:t>
                      </a:r>
                    </a:p>
                  </a:txBody>
                  <a:tcPr marL="4818" marR="4818" marT="4818" marB="0" anchor="ctr">
                    <a:lnL>
                      <a:noFill/>
                    </a:lnL>
                    <a:lnR>
                      <a:noFill/>
                    </a:lnR>
                    <a:lnT>
                      <a:noFill/>
                    </a:lnT>
                    <a:lnB>
                      <a:noFill/>
                    </a:lnB>
                    <a:solidFill>
                      <a:srgbClr val="C2D69A"/>
                    </a:solidFill>
                  </a:tcPr>
                </a:tc>
                <a:tc>
                  <a:txBody>
                    <a:bodyPr/>
                    <a:lstStyle/>
                    <a:p>
                      <a:pPr algn="ctr" fontAlgn="ctr"/>
                      <a:r>
                        <a:rPr lang="en-CA" sz="1800" b="0" i="0" u="none" strike="noStrike" dirty="0">
                          <a:solidFill>
                            <a:srgbClr val="FFFFFF"/>
                          </a:solidFill>
                          <a:latin typeface="Calibri"/>
                        </a:rPr>
                        <a:t>Scale </a:t>
                      </a:r>
                      <a:r>
                        <a:rPr lang="en-CA" sz="1800" b="0" i="0" u="none" strike="noStrike" dirty="0" smtClean="0">
                          <a:solidFill>
                            <a:srgbClr val="FFFFFF"/>
                          </a:solidFill>
                          <a:latin typeface="Calibri"/>
                        </a:rPr>
                        <a:t>up/</a:t>
                      </a:r>
                    </a:p>
                    <a:p>
                      <a:pPr algn="ctr" fontAlgn="ctr"/>
                      <a:r>
                        <a:rPr lang="en-CA" sz="1800" b="0" i="0" u="none" strike="noStrike" dirty="0" smtClean="0">
                          <a:solidFill>
                            <a:srgbClr val="FFFFFF"/>
                          </a:solidFill>
                          <a:latin typeface="Calibri"/>
                        </a:rPr>
                        <a:t>Private</a:t>
                      </a:r>
                      <a:r>
                        <a:rPr lang="en-CA" sz="1800" b="0" i="0" u="none" strike="noStrike" baseline="0" dirty="0" smtClean="0">
                          <a:solidFill>
                            <a:srgbClr val="FFFFFF"/>
                          </a:solidFill>
                          <a:latin typeface="Calibri"/>
                        </a:rPr>
                        <a:t> cluster</a:t>
                      </a:r>
                      <a:endParaRPr lang="en-CA" sz="1800" b="0" i="0" u="none" strike="noStrike" dirty="0">
                        <a:solidFill>
                          <a:srgbClr val="FFFFFF"/>
                        </a:solidFill>
                        <a:latin typeface="Calibri"/>
                      </a:endParaRPr>
                    </a:p>
                  </a:txBody>
                  <a:tcPr marL="4818" marR="4818" marT="4818" marB="0" anchor="ctr">
                    <a:lnL>
                      <a:noFill/>
                    </a:lnL>
                    <a:lnR>
                      <a:noFill/>
                    </a:lnR>
                    <a:lnT>
                      <a:noFill/>
                    </a:lnT>
                    <a:lnB>
                      <a:noFill/>
                    </a:lnB>
                    <a:solidFill>
                      <a:srgbClr val="FAC090"/>
                    </a:solidFill>
                  </a:tcPr>
                </a:tc>
              </a:tr>
              <a:tr h="1393049">
                <a:tc rowSpan="2">
                  <a:txBody>
                    <a:bodyPr/>
                    <a:lstStyle/>
                    <a:p>
                      <a:pPr algn="ctr" fontAlgn="ctr"/>
                      <a:r>
                        <a:rPr lang="en-CA" sz="1800" b="0" i="0" u="none" strike="noStrike" dirty="0">
                          <a:solidFill>
                            <a:srgbClr val="FFFFFF"/>
                          </a:solidFill>
                          <a:latin typeface="Calibri"/>
                        </a:rPr>
                        <a:t>substantial I/O overhead using HDFS</a:t>
                      </a:r>
                    </a:p>
                  </a:txBody>
                  <a:tcPr marL="4818" marR="4818" marT="4818" marB="0" anchor="ctr">
                    <a:lnL>
                      <a:noFill/>
                    </a:lnL>
                    <a:lnR>
                      <a:noFill/>
                    </a:lnR>
                    <a:lnT>
                      <a:noFill/>
                    </a:lnT>
                    <a:lnB>
                      <a:noFill/>
                    </a:lnB>
                    <a:solidFill>
                      <a:srgbClr val="632523"/>
                    </a:solidFill>
                  </a:tcPr>
                </a:tc>
                <a:tc rowSpan="2">
                  <a:txBody>
                    <a:bodyPr/>
                    <a:lstStyle/>
                    <a:p>
                      <a:pPr algn="ctr" rtl="0" fontAlgn="ctr"/>
                      <a:r>
                        <a:rPr lang="en-CA" sz="1800" b="0" i="0" u="none" strike="noStrike">
                          <a:solidFill>
                            <a:srgbClr val="FFFFFF"/>
                          </a:solidFill>
                          <a:latin typeface="Arial"/>
                        </a:rPr>
                        <a:t>A scalable storage back end can easily saturate the data ingest capacity of a scale-up computer node, lots of unneccesary overheads</a:t>
                      </a:r>
                    </a:p>
                  </a:txBody>
                  <a:tcPr marL="4818" marR="4818" marT="4818" marB="0" anchor="ctr">
                    <a:lnL>
                      <a:noFill/>
                    </a:lnL>
                    <a:lnR>
                      <a:noFill/>
                    </a:lnR>
                    <a:lnT>
                      <a:noFill/>
                    </a:lnT>
                    <a:lnB>
                      <a:noFill/>
                    </a:lnB>
                    <a:solidFill>
                      <a:srgbClr val="0F253F"/>
                    </a:solidFill>
                  </a:tcPr>
                </a:tc>
                <a:tc>
                  <a:txBody>
                    <a:bodyPr/>
                    <a:lstStyle/>
                    <a:p>
                      <a:pPr algn="ctr" rtl="0" fontAlgn="ctr"/>
                      <a:r>
                        <a:rPr lang="en-CA" sz="1800" b="0" i="0" u="none" strike="noStrike">
                          <a:solidFill>
                            <a:srgbClr val="FFFFFF"/>
                          </a:solidFill>
                          <a:latin typeface="Arial"/>
                        </a:rPr>
                        <a:t>store the inputs on SSDs and access them via the local ﬁle system.</a:t>
                      </a:r>
                    </a:p>
                  </a:txBody>
                  <a:tcPr marL="4818" marR="4818" marT="4818" marB="0" anchor="ctr">
                    <a:lnL>
                      <a:noFill/>
                    </a:lnL>
                    <a:lnR>
                      <a:noFill/>
                    </a:lnR>
                    <a:lnT>
                      <a:noFill/>
                    </a:lnT>
                    <a:lnB>
                      <a:noFill/>
                    </a:lnB>
                    <a:solidFill>
                      <a:srgbClr val="75923C"/>
                    </a:solidFill>
                  </a:tcPr>
                </a:tc>
                <a:tc>
                  <a:txBody>
                    <a:bodyPr/>
                    <a:lstStyle/>
                    <a:p>
                      <a:pPr algn="ctr" fontAlgn="ctr"/>
                      <a:r>
                        <a:rPr lang="en-CA" sz="1800" b="0" i="0" u="none" strike="noStrike">
                          <a:solidFill>
                            <a:srgbClr val="FFFFFF"/>
                          </a:solidFill>
                          <a:latin typeface="Calibri"/>
                        </a:rPr>
                        <a:t>Scale up</a:t>
                      </a:r>
                    </a:p>
                  </a:txBody>
                  <a:tcPr marL="4818" marR="4818" marT="4818" marB="0" anchor="ctr">
                    <a:lnL>
                      <a:noFill/>
                    </a:lnL>
                    <a:lnR>
                      <a:noFill/>
                    </a:lnR>
                    <a:lnT>
                      <a:noFill/>
                    </a:lnT>
                    <a:lnB>
                      <a:noFill/>
                    </a:lnB>
                    <a:solidFill>
                      <a:srgbClr val="E46D0A"/>
                    </a:solidFill>
                  </a:tcPr>
                </a:tc>
              </a:tr>
              <a:tr h="1393049">
                <a:tc vMerge="1">
                  <a:txBody>
                    <a:bodyPr/>
                    <a:lstStyle/>
                    <a:p>
                      <a:endParaRPr lang="en-CA"/>
                    </a:p>
                  </a:txBody>
                  <a:tcPr/>
                </a:tc>
                <a:tc vMerge="1">
                  <a:txBody>
                    <a:bodyPr/>
                    <a:lstStyle/>
                    <a:p>
                      <a:endParaRPr lang="en-CA"/>
                    </a:p>
                  </a:txBody>
                  <a:tcPr/>
                </a:tc>
                <a:tc>
                  <a:txBody>
                    <a:bodyPr/>
                    <a:lstStyle/>
                    <a:p>
                      <a:pPr algn="ctr" rtl="0" fontAlgn="ctr"/>
                      <a:r>
                        <a:rPr lang="en-CA" sz="1800" b="0" i="0" u="none" strike="noStrike">
                          <a:solidFill>
                            <a:srgbClr val="FFFFFF"/>
                          </a:solidFill>
                          <a:latin typeface="Arial"/>
                        </a:rPr>
                        <a:t>store the inputs</a:t>
                      </a:r>
                      <a:br>
                        <a:rPr lang="en-CA" sz="1800" b="0" i="0" u="none" strike="noStrike">
                          <a:solidFill>
                            <a:srgbClr val="FFFFFF"/>
                          </a:solidFill>
                          <a:latin typeface="Arial"/>
                        </a:rPr>
                      </a:br>
                      <a:r>
                        <a:rPr lang="en-CA" sz="1800" b="0" i="0" u="none" strike="noStrike">
                          <a:solidFill>
                            <a:srgbClr val="FFFFFF"/>
                          </a:solidFill>
                          <a:latin typeface="Arial"/>
                        </a:rPr>
                        <a:t>on SSDs, access them via HDFS. No replication</a:t>
                      </a:r>
                    </a:p>
                  </a:txBody>
                  <a:tcPr marL="4818" marR="4818" marT="4818" marB="0" anchor="ctr">
                    <a:lnL>
                      <a:noFill/>
                    </a:lnL>
                    <a:lnR>
                      <a:noFill/>
                    </a:lnR>
                    <a:lnT>
                      <a:noFill/>
                    </a:lnT>
                    <a:lnB>
                      <a:noFill/>
                    </a:lnB>
                    <a:solidFill>
                      <a:srgbClr val="4F6228"/>
                    </a:solidFill>
                  </a:tcPr>
                </a:tc>
                <a:tc>
                  <a:txBody>
                    <a:bodyPr/>
                    <a:lstStyle/>
                    <a:p>
                      <a:pPr algn="ctr" fontAlgn="ctr"/>
                      <a:r>
                        <a:rPr lang="en-CA" sz="1800" b="0" i="0" u="none" strike="noStrike" dirty="0">
                          <a:solidFill>
                            <a:srgbClr val="FFFFFF"/>
                          </a:solidFill>
                          <a:latin typeface="Calibri"/>
                        </a:rPr>
                        <a:t>Scale out</a:t>
                      </a:r>
                    </a:p>
                  </a:txBody>
                  <a:tcPr marL="4818" marR="4818" marT="4818" marB="0" anchor="ctr">
                    <a:lnL>
                      <a:noFill/>
                    </a:lnL>
                    <a:lnR>
                      <a:noFill/>
                    </a:lnR>
                    <a:lnT>
                      <a:noFill/>
                    </a:lnT>
                    <a:lnB>
                      <a:noFill/>
                    </a:lnB>
                    <a:solidFill>
                      <a:srgbClr val="974807"/>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Optimization: Concurrency</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11</a:t>
            </a:fld>
            <a:endParaRPr lang="en-CA"/>
          </a:p>
        </p:txBody>
      </p:sp>
      <p:graphicFrame>
        <p:nvGraphicFramePr>
          <p:cNvPr id="7" name="表格 6"/>
          <p:cNvGraphicFramePr>
            <a:graphicFrameLocks noGrp="1"/>
          </p:cNvGraphicFramePr>
          <p:nvPr/>
        </p:nvGraphicFramePr>
        <p:xfrm>
          <a:off x="539552" y="1340768"/>
          <a:ext cx="7992889" cy="4941281"/>
        </p:xfrm>
        <a:graphic>
          <a:graphicData uri="http://schemas.openxmlformats.org/drawingml/2006/table">
            <a:tbl>
              <a:tblPr/>
              <a:tblGrid>
                <a:gridCol w="2804392"/>
                <a:gridCol w="2806252"/>
                <a:gridCol w="2382245"/>
              </a:tblGrid>
              <a:tr h="264639">
                <a:tc>
                  <a:txBody>
                    <a:bodyPr/>
                    <a:lstStyle/>
                    <a:p>
                      <a:pPr algn="ctr" fontAlgn="ctr"/>
                      <a:r>
                        <a:rPr lang="en-CA" sz="2000" b="0" i="0" u="none" strike="noStrike" dirty="0">
                          <a:solidFill>
                            <a:srgbClr val="FFFFFF"/>
                          </a:solidFill>
                          <a:latin typeface="Calibri"/>
                        </a:rPr>
                        <a:t>Problem </a:t>
                      </a:r>
                    </a:p>
                  </a:txBody>
                  <a:tcPr marL="4576" marR="4576" marT="4576" marB="0" anchor="ctr">
                    <a:lnL>
                      <a:noFill/>
                    </a:lnL>
                    <a:lnR>
                      <a:noFill/>
                    </a:lnR>
                    <a:lnT>
                      <a:noFill/>
                    </a:lnT>
                    <a:lnB>
                      <a:noFill/>
                    </a:lnB>
                    <a:solidFill>
                      <a:srgbClr val="8064A2"/>
                    </a:solidFill>
                  </a:tcPr>
                </a:tc>
                <a:tc>
                  <a:txBody>
                    <a:bodyPr/>
                    <a:lstStyle/>
                    <a:p>
                      <a:pPr algn="ctr" fontAlgn="ctr"/>
                      <a:r>
                        <a:rPr lang="en-CA" sz="2000" b="0" i="0" u="none" strike="noStrike">
                          <a:solidFill>
                            <a:srgbClr val="FFFFFF"/>
                          </a:solidFill>
                          <a:latin typeface="Calibri"/>
                        </a:rPr>
                        <a:t>Problem description</a:t>
                      </a:r>
                    </a:p>
                  </a:txBody>
                  <a:tcPr marL="4576" marR="4576" marT="4576" marB="0" anchor="ctr">
                    <a:lnL>
                      <a:noFill/>
                    </a:lnL>
                    <a:lnR>
                      <a:noFill/>
                    </a:lnR>
                    <a:lnT>
                      <a:noFill/>
                    </a:lnT>
                    <a:lnB>
                      <a:noFill/>
                    </a:lnB>
                    <a:solidFill>
                      <a:srgbClr val="8064A2"/>
                    </a:solidFill>
                  </a:tcPr>
                </a:tc>
                <a:tc>
                  <a:txBody>
                    <a:bodyPr/>
                    <a:lstStyle/>
                    <a:p>
                      <a:pPr algn="ctr" fontAlgn="ctr"/>
                      <a:r>
                        <a:rPr lang="en-CA" sz="2000" b="0" i="0" u="none" strike="noStrike">
                          <a:solidFill>
                            <a:srgbClr val="FFFFFF"/>
                          </a:solidFill>
                          <a:latin typeface="Calibri"/>
                        </a:rPr>
                        <a:t>Solution</a:t>
                      </a:r>
                    </a:p>
                  </a:txBody>
                  <a:tcPr marL="4576" marR="4576" marT="4576" marB="0" anchor="ctr">
                    <a:lnL>
                      <a:noFill/>
                    </a:lnL>
                    <a:lnR>
                      <a:noFill/>
                    </a:lnR>
                    <a:lnT>
                      <a:noFill/>
                    </a:lnT>
                    <a:lnB>
                      <a:noFill/>
                    </a:lnB>
                    <a:solidFill>
                      <a:srgbClr val="8064A2"/>
                    </a:solidFill>
                  </a:tcPr>
                </a:tc>
              </a:tr>
              <a:tr h="1620910">
                <a:tc rowSpan="2">
                  <a:txBody>
                    <a:bodyPr/>
                    <a:lstStyle/>
                    <a:p>
                      <a:pPr algn="ctr" fontAlgn="ctr"/>
                      <a:r>
                        <a:rPr lang="en-CA" sz="2000" b="0" i="0" u="none" strike="noStrike">
                          <a:solidFill>
                            <a:srgbClr val="FFFFFF"/>
                          </a:solidFill>
                          <a:latin typeface="Calibri"/>
                        </a:rPr>
                        <a:t>number of map and reduce tasks to be optimal for each job</a:t>
                      </a:r>
                    </a:p>
                  </a:txBody>
                  <a:tcPr marL="4576" marR="4576" marT="4576" marB="0" anchor="ctr">
                    <a:lnL>
                      <a:noFill/>
                    </a:lnL>
                    <a:lnR>
                      <a:noFill/>
                    </a:lnR>
                    <a:lnT>
                      <a:noFill/>
                    </a:lnT>
                    <a:lnB>
                      <a:noFill/>
                    </a:lnB>
                    <a:solidFill>
                      <a:srgbClr val="953735"/>
                    </a:solidFill>
                  </a:tcPr>
                </a:tc>
                <a:tc>
                  <a:txBody>
                    <a:bodyPr/>
                    <a:lstStyle/>
                    <a:p>
                      <a:pPr algn="ctr" fontAlgn="ctr"/>
                      <a:r>
                        <a:rPr lang="en-CA" sz="2000" b="0" i="0" u="none" strike="noStrike" dirty="0">
                          <a:solidFill>
                            <a:srgbClr val="FFFFFF"/>
                          </a:solidFill>
                          <a:latin typeface="Calibri"/>
                        </a:rPr>
                        <a:t>default “pseudo-distributed” </a:t>
                      </a:r>
                      <a:r>
                        <a:rPr lang="en-CA" sz="2000" b="0" i="0" u="none" strike="noStrike" dirty="0" smtClean="0">
                          <a:solidFill>
                            <a:srgbClr val="FFFFFF"/>
                          </a:solidFill>
                          <a:latin typeface="Calibri"/>
                        </a:rPr>
                        <a:t>: </a:t>
                      </a:r>
                      <a:r>
                        <a:rPr lang="en-CA" sz="2800" b="1" i="0" u="none" strike="noStrike" dirty="0">
                          <a:solidFill>
                            <a:srgbClr val="FFFFFF"/>
                          </a:solidFill>
                          <a:latin typeface="Calibri"/>
                        </a:rPr>
                        <a:t>a separate JVM per task</a:t>
                      </a:r>
                      <a:r>
                        <a:rPr lang="en-CA" sz="2000" b="0" i="0" u="none" strike="noStrike" dirty="0">
                          <a:solidFill>
                            <a:srgbClr val="FFFFFF"/>
                          </a:solidFill>
                          <a:latin typeface="Calibri"/>
                        </a:rPr>
                        <a:t>.</a:t>
                      </a:r>
                    </a:p>
                  </a:txBody>
                  <a:tcPr marL="4576" marR="4576" marT="4576" marB="0" anchor="ctr">
                    <a:lnL>
                      <a:noFill/>
                    </a:lnL>
                    <a:lnR>
                      <a:noFill/>
                    </a:lnR>
                    <a:lnT>
                      <a:noFill/>
                    </a:lnT>
                    <a:lnB>
                      <a:noFill/>
                    </a:lnB>
                    <a:solidFill>
                      <a:srgbClr val="538ED5"/>
                    </a:solidFill>
                  </a:tcPr>
                </a:tc>
                <a:tc rowSpan="2">
                  <a:txBody>
                    <a:bodyPr/>
                    <a:lstStyle/>
                    <a:p>
                      <a:pPr algn="ctr" rtl="0" fontAlgn="ctr"/>
                      <a:r>
                        <a:rPr lang="en-CA" sz="2000" b="0" i="0" u="none" strike="noStrike" dirty="0">
                          <a:solidFill>
                            <a:srgbClr val="FFFFFF"/>
                          </a:solidFill>
                          <a:latin typeface="Arial"/>
                        </a:rPr>
                        <a:t>We use </a:t>
                      </a:r>
                      <a:r>
                        <a:rPr lang="en-CA" sz="2800" b="1" i="0" u="none" strike="noStrike" dirty="0">
                          <a:solidFill>
                            <a:schemeClr val="bg1"/>
                          </a:solidFill>
                          <a:latin typeface="Arial"/>
                        </a:rPr>
                        <a:t>"pseudo-distributed" mode </a:t>
                      </a:r>
                      <a:r>
                        <a:rPr lang="en-CA" sz="2000" b="0" i="0" u="none" strike="noStrike" dirty="0">
                          <a:solidFill>
                            <a:srgbClr val="FFFFFF"/>
                          </a:solidFill>
                          <a:latin typeface="Arial"/>
                        </a:rPr>
                        <a:t>since when the number of tasks as well as the heap size for each tasks are well-tuned, there is no performance difference between the multi-threaded and pseudo-distributed mode.</a:t>
                      </a:r>
                    </a:p>
                  </a:txBody>
                  <a:tcPr marL="4576" marR="4576" marT="4576" marB="0" anchor="ctr">
                    <a:lnL>
                      <a:noFill/>
                    </a:lnL>
                    <a:lnR>
                      <a:noFill/>
                    </a:lnR>
                    <a:lnT>
                      <a:noFill/>
                    </a:lnT>
                    <a:lnB>
                      <a:noFill/>
                    </a:lnB>
                    <a:solidFill>
                      <a:srgbClr val="75923C"/>
                    </a:solidFill>
                  </a:tcPr>
                </a:tc>
              </a:tr>
              <a:tr h="3010995">
                <a:tc vMerge="1">
                  <a:txBody>
                    <a:bodyPr/>
                    <a:lstStyle/>
                    <a:p>
                      <a:endParaRPr lang="en-CA"/>
                    </a:p>
                  </a:txBody>
                  <a:tcPr/>
                </a:tc>
                <a:tc>
                  <a:txBody>
                    <a:bodyPr/>
                    <a:lstStyle/>
                    <a:p>
                      <a:pPr algn="ctr" fontAlgn="ctr"/>
                      <a:r>
                        <a:rPr lang="en-CA" sz="2000" b="0" i="0" u="none" strike="noStrike" dirty="0">
                          <a:solidFill>
                            <a:srgbClr val="FFFFFF"/>
                          </a:solidFill>
                          <a:latin typeface="Calibri"/>
                        </a:rPr>
                        <a:t> </a:t>
                      </a:r>
                      <a:r>
                        <a:rPr lang="en-CA" sz="2000" b="0" i="0" u="none" strike="noStrike" dirty="0" smtClean="0">
                          <a:solidFill>
                            <a:srgbClr val="FFFFFF"/>
                          </a:solidFill>
                          <a:latin typeface="Calibri"/>
                        </a:rPr>
                        <a:t>We </a:t>
                      </a:r>
                      <a:r>
                        <a:rPr lang="en-CA" sz="2000" b="0" i="0" u="none" strike="noStrike" dirty="0">
                          <a:solidFill>
                            <a:srgbClr val="FFFFFF"/>
                          </a:solidFill>
                          <a:latin typeface="Calibri"/>
                        </a:rPr>
                        <a:t>implemented a</a:t>
                      </a:r>
                      <a:br>
                        <a:rPr lang="en-CA" sz="2000" b="0" i="0" u="none" strike="noStrike" dirty="0">
                          <a:solidFill>
                            <a:srgbClr val="FFFFFF"/>
                          </a:solidFill>
                          <a:latin typeface="Calibri"/>
                        </a:rPr>
                      </a:br>
                      <a:r>
                        <a:rPr lang="en-CA" sz="2000" b="0" i="0" u="none" strike="noStrike" dirty="0">
                          <a:solidFill>
                            <a:srgbClr val="FFFFFF"/>
                          </a:solidFill>
                          <a:latin typeface="Calibri"/>
                        </a:rPr>
                        <a:t>multi-threaded extension </a:t>
                      </a:r>
                      <a:r>
                        <a:rPr lang="en-CA" sz="2000" b="0" i="0" u="none" strike="noStrike" dirty="0" smtClean="0">
                          <a:solidFill>
                            <a:srgbClr val="FFFFFF"/>
                          </a:solidFill>
                          <a:latin typeface="Calibri"/>
                        </a:rPr>
                        <a:t>which </a:t>
                      </a:r>
                      <a:r>
                        <a:rPr lang="en-CA" sz="2000" b="0" i="0" u="none" strike="noStrike" dirty="0">
                          <a:solidFill>
                            <a:srgbClr val="FFFFFF"/>
                          </a:solidFill>
                          <a:latin typeface="Calibri"/>
                        </a:rPr>
                        <a:t>allows us to run multiple map and reduce tasks as multiple threads within a </a:t>
                      </a:r>
                      <a:r>
                        <a:rPr lang="en-CA" sz="2800" b="1" i="0" u="none" strike="noStrike" dirty="0">
                          <a:solidFill>
                            <a:srgbClr val="FFFFFF"/>
                          </a:solidFill>
                          <a:latin typeface="Calibri"/>
                        </a:rPr>
                        <a:t>single JVM.</a:t>
                      </a:r>
                      <a:endParaRPr lang="en-CA" sz="2000" b="1" i="0" u="none" strike="noStrike" dirty="0">
                        <a:solidFill>
                          <a:srgbClr val="FFFFFF"/>
                        </a:solidFill>
                        <a:latin typeface="Calibri"/>
                      </a:endParaRPr>
                    </a:p>
                  </a:txBody>
                  <a:tcPr marL="4576" marR="4576" marT="4576" marB="0" anchor="ctr">
                    <a:lnL>
                      <a:noFill/>
                    </a:lnL>
                    <a:lnR>
                      <a:noFill/>
                    </a:lnR>
                    <a:lnT>
                      <a:noFill/>
                    </a:lnT>
                    <a:lnB>
                      <a:noFill/>
                    </a:lnB>
                    <a:solidFill>
                      <a:srgbClr val="17375D"/>
                    </a:solidFill>
                  </a:tcPr>
                </a:tc>
                <a:tc vMerge="1">
                  <a:txBody>
                    <a:bodyPr/>
                    <a:lstStyle/>
                    <a:p>
                      <a:endParaRPr lang="en-CA"/>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Optimization: Heartbeats</a:t>
            </a:r>
            <a:endParaRPr lang="en-CA" dirty="0"/>
          </a:p>
        </p:txBody>
      </p:sp>
      <p:graphicFrame>
        <p:nvGraphicFramePr>
          <p:cNvPr id="7" name="内容占位符 6"/>
          <p:cNvGraphicFramePr>
            <a:graphicFrameLocks noGrp="1"/>
          </p:cNvGraphicFramePr>
          <p:nvPr>
            <p:ph idx="1"/>
          </p:nvPr>
        </p:nvGraphicFramePr>
        <p:xfrm>
          <a:off x="457200" y="1484784"/>
          <a:ext cx="8229599" cy="4695206"/>
        </p:xfrm>
        <a:graphic>
          <a:graphicData uri="http://schemas.openxmlformats.org/drawingml/2006/table">
            <a:tbl>
              <a:tblPr/>
              <a:tblGrid>
                <a:gridCol w="1769109"/>
                <a:gridCol w="3494222"/>
                <a:gridCol w="2966268"/>
              </a:tblGrid>
              <a:tr h="542975">
                <a:tc>
                  <a:txBody>
                    <a:bodyPr/>
                    <a:lstStyle/>
                    <a:p>
                      <a:pPr algn="ctr" fontAlgn="ctr"/>
                      <a:r>
                        <a:rPr lang="en-CA" sz="2800" b="0" i="0" u="none" strike="noStrike" dirty="0">
                          <a:solidFill>
                            <a:srgbClr val="FFFFFF"/>
                          </a:solidFill>
                          <a:latin typeface="Calibri"/>
                        </a:rPr>
                        <a:t>Problem </a:t>
                      </a:r>
                    </a:p>
                  </a:txBody>
                  <a:tcPr marL="6951" marR="6951" marT="6951" marB="0" anchor="ctr">
                    <a:lnL>
                      <a:noFill/>
                    </a:lnL>
                    <a:lnR>
                      <a:noFill/>
                    </a:lnR>
                    <a:lnT>
                      <a:noFill/>
                    </a:lnT>
                    <a:lnB>
                      <a:noFill/>
                    </a:lnB>
                    <a:solidFill>
                      <a:srgbClr val="8064A2"/>
                    </a:solidFill>
                  </a:tcPr>
                </a:tc>
                <a:tc>
                  <a:txBody>
                    <a:bodyPr/>
                    <a:lstStyle/>
                    <a:p>
                      <a:pPr algn="ctr" fontAlgn="ctr"/>
                      <a:r>
                        <a:rPr lang="en-CA" sz="2800" b="0" i="0" u="none" strike="noStrike">
                          <a:solidFill>
                            <a:srgbClr val="FFFFFF"/>
                          </a:solidFill>
                          <a:latin typeface="Calibri"/>
                        </a:rPr>
                        <a:t>Problem description</a:t>
                      </a:r>
                    </a:p>
                  </a:txBody>
                  <a:tcPr marL="6951" marR="6951" marT="6951" marB="0" anchor="ctr">
                    <a:lnL>
                      <a:noFill/>
                    </a:lnL>
                    <a:lnR>
                      <a:noFill/>
                    </a:lnR>
                    <a:lnT>
                      <a:noFill/>
                    </a:lnT>
                    <a:lnB>
                      <a:noFill/>
                    </a:lnB>
                    <a:solidFill>
                      <a:srgbClr val="8064A2"/>
                    </a:solidFill>
                  </a:tcPr>
                </a:tc>
                <a:tc>
                  <a:txBody>
                    <a:bodyPr/>
                    <a:lstStyle/>
                    <a:p>
                      <a:pPr algn="ctr" fontAlgn="ctr"/>
                      <a:r>
                        <a:rPr lang="en-CA" sz="2800" b="0" i="0" u="none" strike="noStrike">
                          <a:solidFill>
                            <a:srgbClr val="FFFFFF"/>
                          </a:solidFill>
                          <a:latin typeface="Calibri"/>
                        </a:rPr>
                        <a:t>Solution</a:t>
                      </a:r>
                    </a:p>
                  </a:txBody>
                  <a:tcPr marL="6951" marR="6951" marT="6951" marB="0" anchor="ctr">
                    <a:lnL>
                      <a:noFill/>
                    </a:lnL>
                    <a:lnR>
                      <a:noFill/>
                    </a:lnR>
                    <a:lnT>
                      <a:noFill/>
                    </a:lnT>
                    <a:lnB>
                      <a:noFill/>
                    </a:lnB>
                    <a:solidFill>
                      <a:srgbClr val="8064A2"/>
                    </a:solidFill>
                  </a:tcPr>
                </a:tc>
              </a:tr>
              <a:tr h="4065536">
                <a:tc>
                  <a:txBody>
                    <a:bodyPr/>
                    <a:lstStyle/>
                    <a:p>
                      <a:pPr algn="ctr" fontAlgn="ctr"/>
                      <a:r>
                        <a:rPr lang="en-CA" sz="2800" b="0" i="0" u="none" strike="noStrike">
                          <a:solidFill>
                            <a:srgbClr val="FFFFFF"/>
                          </a:solidFill>
                          <a:latin typeface="Calibri"/>
                        </a:rPr>
                        <a:t>Hadoop typically tracks task liveness</a:t>
                      </a:r>
                      <a:br>
                        <a:rPr lang="en-CA" sz="2800" b="0" i="0" u="none" strike="noStrike">
                          <a:solidFill>
                            <a:srgbClr val="FFFFFF"/>
                          </a:solidFill>
                          <a:latin typeface="Calibri"/>
                        </a:rPr>
                      </a:br>
                      <a:r>
                        <a:rPr lang="en-CA" sz="2800" b="0" i="0" u="none" strike="noStrike">
                          <a:solidFill>
                            <a:srgbClr val="FFFFFF"/>
                          </a:solidFill>
                          <a:latin typeface="Calibri"/>
                        </a:rPr>
                        <a:t>through periodic heartbeats.</a:t>
                      </a:r>
                    </a:p>
                  </a:txBody>
                  <a:tcPr marL="6951" marR="6951" marT="6951" marB="0" anchor="ctr">
                    <a:lnL>
                      <a:noFill/>
                    </a:lnL>
                    <a:lnR>
                      <a:noFill/>
                    </a:lnR>
                    <a:lnT>
                      <a:noFill/>
                    </a:lnT>
                    <a:lnB>
                      <a:noFill/>
                    </a:lnB>
                    <a:solidFill>
                      <a:srgbClr val="953735"/>
                    </a:solidFill>
                  </a:tcPr>
                </a:tc>
                <a:tc>
                  <a:txBody>
                    <a:bodyPr/>
                    <a:lstStyle/>
                    <a:p>
                      <a:pPr algn="ctr" fontAlgn="ctr"/>
                      <a:r>
                        <a:rPr lang="en-CA" sz="2800" b="0" i="0" u="none" strike="noStrike">
                          <a:solidFill>
                            <a:srgbClr val="FFFFFF"/>
                          </a:solidFill>
                          <a:latin typeface="Calibri"/>
                        </a:rPr>
                        <a:t>When a task ﬁnishes much</a:t>
                      </a:r>
                      <a:br>
                        <a:rPr lang="en-CA" sz="2800" b="0" i="0" u="none" strike="noStrike">
                          <a:solidFill>
                            <a:srgbClr val="FFFFFF"/>
                          </a:solidFill>
                          <a:latin typeface="Calibri"/>
                        </a:rPr>
                      </a:br>
                      <a:r>
                        <a:rPr lang="en-CA" sz="2800" b="0" i="0" u="none" strike="noStrike">
                          <a:solidFill>
                            <a:srgbClr val="FFFFFF"/>
                          </a:solidFill>
                          <a:latin typeface="Calibri"/>
                        </a:rPr>
                        <a:t>shorter than the heartbeat interval, the task tracker node</a:t>
                      </a:r>
                      <a:br>
                        <a:rPr lang="en-CA" sz="2800" b="0" i="0" u="none" strike="noStrike">
                          <a:solidFill>
                            <a:srgbClr val="FFFFFF"/>
                          </a:solidFill>
                          <a:latin typeface="Calibri"/>
                        </a:rPr>
                      </a:br>
                      <a:r>
                        <a:rPr lang="en-CA" sz="2800" b="0" i="0" u="none" strike="noStrike">
                          <a:solidFill>
                            <a:srgbClr val="FFFFFF"/>
                          </a:solidFill>
                          <a:latin typeface="Calibri"/>
                        </a:rPr>
                        <a:t>will idle waiting for the next submission. </a:t>
                      </a:r>
                    </a:p>
                  </a:txBody>
                  <a:tcPr marL="6951" marR="6951" marT="6951" marB="0" anchor="ctr">
                    <a:lnL>
                      <a:noFill/>
                    </a:lnL>
                    <a:lnR>
                      <a:noFill/>
                    </a:lnR>
                    <a:lnT>
                      <a:noFill/>
                    </a:lnT>
                    <a:lnB>
                      <a:noFill/>
                    </a:lnB>
                    <a:solidFill>
                      <a:srgbClr val="538ED5"/>
                    </a:solidFill>
                  </a:tcPr>
                </a:tc>
                <a:tc>
                  <a:txBody>
                    <a:bodyPr/>
                    <a:lstStyle/>
                    <a:p>
                      <a:pPr algn="ctr" rtl="0" fontAlgn="ctr"/>
                      <a:r>
                        <a:rPr lang="en-CA" sz="2800" b="0" i="0" u="none" strike="noStrike" dirty="0">
                          <a:solidFill>
                            <a:srgbClr val="FFFFFF"/>
                          </a:solidFill>
                          <a:latin typeface="Arial"/>
                        </a:rPr>
                        <a:t>Set  </a:t>
                      </a:r>
                      <a:r>
                        <a:rPr lang="en-CA" sz="2400" b="0" i="0" u="none" strike="noStrike" dirty="0" err="1">
                          <a:solidFill>
                            <a:srgbClr val="FFFFFF"/>
                          </a:solidFill>
                          <a:latin typeface="Arial"/>
                        </a:rPr>
                        <a:t>mapreduce.tasktracker.outofband.heartbeat</a:t>
                      </a:r>
                      <a:r>
                        <a:rPr lang="en-CA" sz="2400" b="0" i="0" u="none" strike="noStrike" dirty="0">
                          <a:solidFill>
                            <a:srgbClr val="FFFFFF"/>
                          </a:solidFill>
                          <a:latin typeface="Arial"/>
                        </a:rPr>
                        <a:t> </a:t>
                      </a:r>
                      <a:r>
                        <a:rPr lang="en-CA" sz="2800" b="0" i="0" u="none" strike="noStrike" dirty="0">
                          <a:solidFill>
                            <a:srgbClr val="FFFFFF"/>
                          </a:solidFill>
                          <a:latin typeface="Arial"/>
                        </a:rPr>
                        <a:t>= true  to allow </a:t>
                      </a:r>
                      <a:r>
                        <a:rPr lang="en-CA" sz="2800" b="0" i="0" u="none" strike="noStrike" dirty="0" err="1">
                          <a:solidFill>
                            <a:srgbClr val="FFFFFF"/>
                          </a:solidFill>
                          <a:latin typeface="Arial"/>
                        </a:rPr>
                        <a:t>tasktrackers</a:t>
                      </a:r>
                      <a:r>
                        <a:rPr lang="en-CA" sz="2800" b="0" i="0" u="none" strike="noStrike" dirty="0">
                          <a:solidFill>
                            <a:srgbClr val="FFFFFF"/>
                          </a:solidFill>
                          <a:latin typeface="Arial"/>
                        </a:rPr>
                        <a:t> to send an out of band heartbeat on task-completion to improve job latency.</a:t>
                      </a:r>
                    </a:p>
                  </a:txBody>
                  <a:tcPr marL="6951" marR="6951" marT="6951" marB="0" anchor="ctr">
                    <a:lnL>
                      <a:noFill/>
                    </a:lnL>
                    <a:lnR>
                      <a:noFill/>
                    </a:lnR>
                    <a:lnT>
                      <a:noFill/>
                    </a:lnT>
                    <a:lnB>
                      <a:noFill/>
                    </a:lnB>
                    <a:solidFill>
                      <a:srgbClr val="75923C"/>
                    </a:solidFill>
                  </a:tcPr>
                </a:tc>
              </a:tr>
            </a:tbl>
          </a:graphicData>
        </a:graphic>
      </p:graphicFrame>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Scale up Optimization: Heap size</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13</a:t>
            </a:fld>
            <a:endParaRPr lang="en-CA"/>
          </a:p>
        </p:txBody>
      </p:sp>
      <p:graphicFrame>
        <p:nvGraphicFramePr>
          <p:cNvPr id="7" name="表格 6"/>
          <p:cNvGraphicFramePr>
            <a:graphicFrameLocks noGrp="1"/>
          </p:cNvGraphicFramePr>
          <p:nvPr/>
        </p:nvGraphicFramePr>
        <p:xfrm>
          <a:off x="539552" y="1340768"/>
          <a:ext cx="7992888" cy="4824536"/>
        </p:xfrm>
        <a:graphic>
          <a:graphicData uri="http://schemas.openxmlformats.org/drawingml/2006/table">
            <a:tbl>
              <a:tblPr/>
              <a:tblGrid>
                <a:gridCol w="1718223"/>
                <a:gridCol w="3393717"/>
                <a:gridCol w="2880948"/>
              </a:tblGrid>
              <a:tr h="848269">
                <a:tc>
                  <a:txBody>
                    <a:bodyPr/>
                    <a:lstStyle/>
                    <a:p>
                      <a:pPr algn="ctr" fontAlgn="ctr"/>
                      <a:r>
                        <a:rPr lang="en-CA" sz="2800" b="0" i="0" u="none" strike="noStrike">
                          <a:solidFill>
                            <a:srgbClr val="FFFFFF"/>
                          </a:solidFill>
                          <a:latin typeface="Calibri"/>
                        </a:rPr>
                        <a:t>Problem </a:t>
                      </a:r>
                    </a:p>
                  </a:txBody>
                  <a:tcPr marL="5149" marR="5149" marT="5149" marB="0" anchor="ctr">
                    <a:lnL>
                      <a:noFill/>
                    </a:lnL>
                    <a:lnR>
                      <a:noFill/>
                    </a:lnR>
                    <a:lnT>
                      <a:noFill/>
                    </a:lnT>
                    <a:lnB>
                      <a:noFill/>
                    </a:lnB>
                    <a:solidFill>
                      <a:srgbClr val="8064A2"/>
                    </a:solidFill>
                  </a:tcPr>
                </a:tc>
                <a:tc>
                  <a:txBody>
                    <a:bodyPr/>
                    <a:lstStyle/>
                    <a:p>
                      <a:pPr algn="ctr" fontAlgn="ctr"/>
                      <a:r>
                        <a:rPr lang="en-CA" sz="2800" b="0" i="0" u="none" strike="noStrike">
                          <a:solidFill>
                            <a:srgbClr val="FFFFFF"/>
                          </a:solidFill>
                          <a:latin typeface="Calibri"/>
                        </a:rPr>
                        <a:t>Problem description</a:t>
                      </a:r>
                    </a:p>
                  </a:txBody>
                  <a:tcPr marL="5149" marR="5149" marT="5149" marB="0" anchor="ctr">
                    <a:lnL>
                      <a:noFill/>
                    </a:lnL>
                    <a:lnR>
                      <a:noFill/>
                    </a:lnR>
                    <a:lnT>
                      <a:noFill/>
                    </a:lnT>
                    <a:lnB>
                      <a:noFill/>
                    </a:lnB>
                    <a:solidFill>
                      <a:srgbClr val="8064A2"/>
                    </a:solidFill>
                  </a:tcPr>
                </a:tc>
                <a:tc>
                  <a:txBody>
                    <a:bodyPr/>
                    <a:lstStyle/>
                    <a:p>
                      <a:pPr algn="ctr" fontAlgn="ctr"/>
                      <a:r>
                        <a:rPr lang="en-CA" sz="2800" b="0" i="0" u="none" strike="noStrike">
                          <a:solidFill>
                            <a:srgbClr val="FFFFFF"/>
                          </a:solidFill>
                          <a:latin typeface="Calibri"/>
                        </a:rPr>
                        <a:t>Solution</a:t>
                      </a:r>
                    </a:p>
                  </a:txBody>
                  <a:tcPr marL="5149" marR="5149" marT="5149" marB="0" anchor="ctr">
                    <a:lnL>
                      <a:noFill/>
                    </a:lnL>
                    <a:lnR>
                      <a:noFill/>
                    </a:lnR>
                    <a:lnT>
                      <a:noFill/>
                    </a:lnT>
                    <a:lnB>
                      <a:noFill/>
                    </a:lnB>
                    <a:solidFill>
                      <a:srgbClr val="8064A2"/>
                    </a:solidFill>
                  </a:tcPr>
                </a:tc>
              </a:tr>
              <a:tr h="3976267">
                <a:tc>
                  <a:txBody>
                    <a:bodyPr/>
                    <a:lstStyle/>
                    <a:p>
                      <a:pPr algn="ctr" fontAlgn="ctr"/>
                      <a:r>
                        <a:rPr lang="en-CA" sz="2800" b="0" i="0" u="none" strike="noStrike">
                          <a:solidFill>
                            <a:srgbClr val="FFFFFF"/>
                          </a:solidFill>
                          <a:latin typeface="Calibri"/>
                        </a:rPr>
                        <a:t>Default heap size for map and reduce task is 200MB</a:t>
                      </a:r>
                    </a:p>
                  </a:txBody>
                  <a:tcPr marL="5149" marR="5149" marT="5149" marB="0" anchor="ctr">
                    <a:lnL>
                      <a:noFill/>
                    </a:lnL>
                    <a:lnR>
                      <a:noFill/>
                    </a:lnR>
                    <a:lnT>
                      <a:noFill/>
                    </a:lnT>
                    <a:lnB>
                      <a:noFill/>
                    </a:lnB>
                    <a:solidFill>
                      <a:srgbClr val="953735"/>
                    </a:solidFill>
                  </a:tcPr>
                </a:tc>
                <a:tc>
                  <a:txBody>
                    <a:bodyPr/>
                    <a:lstStyle/>
                    <a:p>
                      <a:pPr algn="ctr" fontAlgn="ctr"/>
                      <a:r>
                        <a:rPr lang="en-CA" sz="2800" b="0" i="0" u="none" strike="noStrike">
                          <a:solidFill>
                            <a:srgbClr val="FFFFFF"/>
                          </a:solidFill>
                          <a:latin typeface="Calibri"/>
                        </a:rPr>
                        <a:t>200MB per task leaves substantial amounts of memory unused; Too large heap size cause gabage collection overhead</a:t>
                      </a:r>
                    </a:p>
                  </a:txBody>
                  <a:tcPr marL="5149" marR="5149" marT="5149" marB="0" anchor="ctr">
                    <a:lnL>
                      <a:noFill/>
                    </a:lnL>
                    <a:lnR>
                      <a:noFill/>
                    </a:lnR>
                    <a:lnT>
                      <a:noFill/>
                    </a:lnT>
                    <a:lnB>
                      <a:noFill/>
                    </a:lnB>
                    <a:solidFill>
                      <a:srgbClr val="17375D"/>
                    </a:solidFill>
                  </a:tcPr>
                </a:tc>
                <a:tc>
                  <a:txBody>
                    <a:bodyPr/>
                    <a:lstStyle/>
                    <a:p>
                      <a:pPr algn="ctr" rtl="0" fontAlgn="ctr"/>
                      <a:r>
                        <a:rPr lang="en-CA" sz="2800" b="0" i="0" u="none" strike="noStrike" dirty="0">
                          <a:solidFill>
                            <a:srgbClr val="FFFFFF"/>
                          </a:solidFill>
                          <a:latin typeface="Arial"/>
                        </a:rPr>
                        <a:t>For scale up, we set the heap size = 4GB per </a:t>
                      </a:r>
                      <a:r>
                        <a:rPr lang="en-CA" sz="2800" b="0" i="0" u="none" strike="noStrike" dirty="0" err="1">
                          <a:solidFill>
                            <a:srgbClr val="FFFFFF"/>
                          </a:solidFill>
                          <a:latin typeface="Arial"/>
                        </a:rPr>
                        <a:t>mapper</a:t>
                      </a:r>
                      <a:r>
                        <a:rPr lang="en-CA" sz="2800" b="0" i="0" u="none" strike="noStrike" dirty="0">
                          <a:solidFill>
                            <a:srgbClr val="FFFFFF"/>
                          </a:solidFill>
                          <a:latin typeface="Arial"/>
                        </a:rPr>
                        <a:t>/reducer task; Maximum number of task is set to # of processors</a:t>
                      </a:r>
                    </a:p>
                  </a:txBody>
                  <a:tcPr marL="5149" marR="5149" marT="5149" marB="0" anchor="ctr">
                    <a:lnL>
                      <a:noFill/>
                    </a:lnL>
                    <a:lnR>
                      <a:noFill/>
                    </a:lnR>
                    <a:lnT>
                      <a:noFill/>
                    </a:lnT>
                    <a:lnB>
                      <a:noFill/>
                    </a:lnB>
                    <a:solidFill>
                      <a:srgbClr val="75923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Scale up Optimization: Shuff</a:t>
            </a:r>
            <a:r>
              <a:rPr lang="en-CA" dirty="0" smtClean="0"/>
              <a:t>le </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14</a:t>
            </a:fld>
            <a:endParaRPr lang="en-CA"/>
          </a:p>
        </p:txBody>
      </p:sp>
      <p:graphicFrame>
        <p:nvGraphicFramePr>
          <p:cNvPr id="7" name="表格 6"/>
          <p:cNvGraphicFramePr>
            <a:graphicFrameLocks noGrp="1"/>
          </p:cNvGraphicFramePr>
          <p:nvPr/>
        </p:nvGraphicFramePr>
        <p:xfrm>
          <a:off x="539552" y="1196752"/>
          <a:ext cx="8136903" cy="5196649"/>
        </p:xfrm>
        <a:graphic>
          <a:graphicData uri="http://schemas.openxmlformats.org/drawingml/2006/table">
            <a:tbl>
              <a:tblPr/>
              <a:tblGrid>
                <a:gridCol w="2763066"/>
                <a:gridCol w="2763066"/>
                <a:gridCol w="2610771"/>
              </a:tblGrid>
              <a:tr h="600355">
                <a:tc>
                  <a:txBody>
                    <a:bodyPr/>
                    <a:lstStyle/>
                    <a:p>
                      <a:pPr algn="ctr" fontAlgn="ctr"/>
                      <a:r>
                        <a:rPr lang="en-CA" sz="2000" b="0" i="0" u="none" strike="noStrike">
                          <a:solidFill>
                            <a:srgbClr val="FFFFFF"/>
                          </a:solidFill>
                          <a:latin typeface="Calibri"/>
                        </a:rPr>
                        <a:t>Default configuration/problem</a:t>
                      </a:r>
                    </a:p>
                  </a:txBody>
                  <a:tcPr marL="6112" marR="6112" marT="6112" marB="0" anchor="ctr">
                    <a:lnL>
                      <a:noFill/>
                    </a:lnL>
                    <a:lnR>
                      <a:noFill/>
                    </a:lnR>
                    <a:lnT>
                      <a:noFill/>
                    </a:lnT>
                    <a:lnB>
                      <a:noFill/>
                    </a:lnB>
                    <a:solidFill>
                      <a:srgbClr val="8064A2"/>
                    </a:solidFill>
                  </a:tcPr>
                </a:tc>
                <a:tc>
                  <a:txBody>
                    <a:bodyPr/>
                    <a:lstStyle/>
                    <a:p>
                      <a:pPr algn="ctr" fontAlgn="ctr"/>
                      <a:r>
                        <a:rPr lang="en-CA" sz="2000" b="0" i="0" u="none" strike="noStrike">
                          <a:solidFill>
                            <a:srgbClr val="FFFFFF"/>
                          </a:solidFill>
                          <a:latin typeface="Calibri"/>
                        </a:rPr>
                        <a:t>reason for default setting</a:t>
                      </a:r>
                    </a:p>
                  </a:txBody>
                  <a:tcPr marL="6112" marR="6112" marT="6112" marB="0" anchor="ctr">
                    <a:lnL>
                      <a:noFill/>
                    </a:lnL>
                    <a:lnR>
                      <a:noFill/>
                    </a:lnR>
                    <a:lnT>
                      <a:noFill/>
                    </a:lnT>
                    <a:lnB>
                      <a:noFill/>
                    </a:lnB>
                    <a:solidFill>
                      <a:srgbClr val="8064A2"/>
                    </a:solidFill>
                  </a:tcPr>
                </a:tc>
                <a:tc>
                  <a:txBody>
                    <a:bodyPr/>
                    <a:lstStyle/>
                    <a:p>
                      <a:pPr algn="ctr" fontAlgn="ctr"/>
                      <a:r>
                        <a:rPr lang="en-CA" sz="2000" b="0" i="0" u="none" strike="noStrike">
                          <a:solidFill>
                            <a:srgbClr val="FFFFFF"/>
                          </a:solidFill>
                          <a:latin typeface="Calibri"/>
                        </a:rPr>
                        <a:t>scale up optimization</a:t>
                      </a:r>
                    </a:p>
                  </a:txBody>
                  <a:tcPr marL="6112" marR="6112" marT="6112" marB="0" anchor="ctr">
                    <a:lnL>
                      <a:noFill/>
                    </a:lnL>
                    <a:lnR>
                      <a:noFill/>
                    </a:lnR>
                    <a:lnT>
                      <a:noFill/>
                    </a:lnT>
                    <a:lnB>
                      <a:noFill/>
                    </a:lnB>
                    <a:solidFill>
                      <a:srgbClr val="8064A2"/>
                    </a:solidFill>
                  </a:tcPr>
                </a:tc>
              </a:tr>
              <a:tr h="1194751">
                <a:tc>
                  <a:txBody>
                    <a:bodyPr/>
                    <a:lstStyle/>
                    <a:p>
                      <a:pPr algn="ctr" fontAlgn="ctr"/>
                      <a:r>
                        <a:rPr lang="en-CA" sz="2000" b="0" i="0" u="none" strike="noStrike">
                          <a:solidFill>
                            <a:srgbClr val="FFFFFF"/>
                          </a:solidFill>
                          <a:latin typeface="Calibri"/>
                        </a:rPr>
                        <a:t>reducer copy the data from the mappers via http</a:t>
                      </a:r>
                    </a:p>
                  </a:txBody>
                  <a:tcPr marL="6112" marR="6112" marT="6112" marB="0" anchor="ctr">
                    <a:lnL>
                      <a:noFill/>
                    </a:lnL>
                    <a:lnR>
                      <a:noFill/>
                    </a:lnR>
                    <a:lnT>
                      <a:noFill/>
                    </a:lnT>
                    <a:lnB>
                      <a:noFill/>
                    </a:lnB>
                    <a:solidFill>
                      <a:srgbClr val="D99795"/>
                    </a:solidFill>
                  </a:tcPr>
                </a:tc>
                <a:tc>
                  <a:txBody>
                    <a:bodyPr/>
                    <a:lstStyle/>
                    <a:p>
                      <a:pPr algn="ctr" fontAlgn="ctr"/>
                      <a:r>
                        <a:rPr lang="en-CA" sz="2000" b="0" i="0" u="none" strike="noStrike">
                          <a:solidFill>
                            <a:srgbClr val="FFFFFF"/>
                          </a:solidFill>
                          <a:latin typeface="Calibri"/>
                        </a:rPr>
                        <a:t>Mapper and reducer are not on the same node</a:t>
                      </a:r>
                    </a:p>
                  </a:txBody>
                  <a:tcPr marL="6112" marR="6112" marT="6112" marB="0" anchor="ctr">
                    <a:lnL>
                      <a:noFill/>
                    </a:lnL>
                    <a:lnR>
                      <a:noFill/>
                    </a:lnR>
                    <a:lnT>
                      <a:noFill/>
                    </a:lnT>
                    <a:lnB>
                      <a:noFill/>
                    </a:lnB>
                    <a:solidFill>
                      <a:srgbClr val="8DB4E3"/>
                    </a:solidFill>
                  </a:tcPr>
                </a:tc>
                <a:tc>
                  <a:txBody>
                    <a:bodyPr/>
                    <a:lstStyle/>
                    <a:p>
                      <a:pPr algn="ctr" fontAlgn="ctr"/>
                      <a:r>
                        <a:rPr lang="en-CA" sz="2000" b="0" i="0" u="none" strike="noStrike">
                          <a:solidFill>
                            <a:srgbClr val="FFFFFF"/>
                          </a:solidFill>
                          <a:latin typeface="Calibri"/>
                        </a:rPr>
                        <a:t>shufﬂe data is transferred by writing and reading the local ﬁle system</a:t>
                      </a:r>
                    </a:p>
                  </a:txBody>
                  <a:tcPr marL="6112" marR="6112" marT="6112" marB="0" anchor="ctr">
                    <a:lnL>
                      <a:noFill/>
                    </a:lnL>
                    <a:lnR>
                      <a:noFill/>
                    </a:lnR>
                    <a:lnT>
                      <a:noFill/>
                    </a:lnT>
                    <a:lnB>
                      <a:noFill/>
                    </a:lnB>
                    <a:solidFill>
                      <a:srgbClr val="C2D69A"/>
                    </a:solidFill>
                  </a:tcPr>
                </a:tc>
              </a:tr>
              <a:tr h="1491949">
                <a:tc>
                  <a:txBody>
                    <a:bodyPr/>
                    <a:lstStyle/>
                    <a:p>
                      <a:pPr algn="ctr" fontAlgn="ctr"/>
                      <a:r>
                        <a:rPr lang="en-CA" sz="2000" b="0" i="0" u="none" strike="noStrike">
                          <a:solidFill>
                            <a:srgbClr val="FFFFFF"/>
                          </a:solidFill>
                          <a:latin typeface="Calibri"/>
                        </a:rPr>
                        <a:t>There is a restriction on the max number of concurrent connections</a:t>
                      </a:r>
                    </a:p>
                  </a:txBody>
                  <a:tcPr marL="6112" marR="6112" marT="6112" marB="0" anchor="ctr">
                    <a:lnL>
                      <a:noFill/>
                    </a:lnL>
                    <a:lnR>
                      <a:noFill/>
                    </a:lnR>
                    <a:lnT>
                      <a:noFill/>
                    </a:lnT>
                    <a:lnB>
                      <a:noFill/>
                    </a:lnB>
                    <a:solidFill>
                      <a:srgbClr val="953735"/>
                    </a:solidFill>
                  </a:tcPr>
                </a:tc>
                <a:tc>
                  <a:txBody>
                    <a:bodyPr/>
                    <a:lstStyle/>
                    <a:p>
                      <a:pPr algn="ctr" fontAlgn="ctr"/>
                      <a:r>
                        <a:rPr lang="en-CA" sz="2000" b="0" i="0" u="none" strike="noStrike">
                          <a:solidFill>
                            <a:srgbClr val="FFFFFF"/>
                          </a:solidFill>
                          <a:latin typeface="Calibri"/>
                        </a:rPr>
                        <a:t>In a cluster, this is a reasonable throttling scheme to avoid a single node getting overloaded by copy requests</a:t>
                      </a:r>
                    </a:p>
                  </a:txBody>
                  <a:tcPr marL="6112" marR="6112" marT="6112" marB="0" anchor="ctr">
                    <a:lnL>
                      <a:noFill/>
                    </a:lnL>
                    <a:lnR>
                      <a:noFill/>
                    </a:lnR>
                    <a:lnT>
                      <a:noFill/>
                    </a:lnT>
                    <a:lnB>
                      <a:noFill/>
                    </a:lnB>
                    <a:solidFill>
                      <a:srgbClr val="538ED5"/>
                    </a:solidFill>
                  </a:tcPr>
                </a:tc>
                <a:tc>
                  <a:txBody>
                    <a:bodyPr/>
                    <a:lstStyle/>
                    <a:p>
                      <a:pPr algn="ctr" fontAlgn="ctr"/>
                      <a:r>
                        <a:rPr lang="en-CA" sz="2000" b="0" i="0" u="none" strike="noStrike">
                          <a:solidFill>
                            <a:srgbClr val="FFFFFF"/>
                          </a:solidFill>
                          <a:latin typeface="Calibri"/>
                        </a:rPr>
                        <a:t>remove this restriction</a:t>
                      </a:r>
                    </a:p>
                  </a:txBody>
                  <a:tcPr marL="6112" marR="6112" marT="6112" marB="0" anchor="ctr">
                    <a:lnL>
                      <a:noFill/>
                    </a:lnL>
                    <a:lnR>
                      <a:noFill/>
                    </a:lnR>
                    <a:lnT>
                      <a:noFill/>
                    </a:lnT>
                    <a:lnB>
                      <a:noFill/>
                    </a:lnB>
                    <a:solidFill>
                      <a:srgbClr val="75923C"/>
                    </a:solidFill>
                  </a:tcPr>
                </a:tc>
              </a:tr>
              <a:tr h="1825513">
                <a:tc>
                  <a:txBody>
                    <a:bodyPr/>
                    <a:lstStyle/>
                    <a:p>
                      <a:pPr algn="ctr" fontAlgn="ctr"/>
                      <a:r>
                        <a:rPr lang="en-CA" sz="2000" b="0" i="0" u="none" strike="noStrike">
                          <a:solidFill>
                            <a:srgbClr val="FFFFFF"/>
                          </a:solidFill>
                          <a:latin typeface="Calibri"/>
                        </a:rPr>
                        <a:t>scale up server has substantial excess memory after conﬁguring for optimal concurrency level and heap size</a:t>
                      </a:r>
                    </a:p>
                  </a:txBody>
                  <a:tcPr marL="6112" marR="6112" marT="6112" marB="0" anchor="ctr">
                    <a:lnL>
                      <a:noFill/>
                    </a:lnL>
                    <a:lnR>
                      <a:noFill/>
                    </a:lnR>
                    <a:lnT>
                      <a:noFill/>
                    </a:lnT>
                    <a:lnB>
                      <a:noFill/>
                    </a:lnB>
                    <a:solidFill>
                      <a:srgbClr val="632523"/>
                    </a:solidFill>
                  </a:tcPr>
                </a:tc>
                <a:tc>
                  <a:txBody>
                    <a:bodyPr/>
                    <a:lstStyle/>
                    <a:p>
                      <a:pPr algn="ctr" fontAlgn="ctr"/>
                      <a:r>
                        <a:rPr lang="en-CA" sz="2000" b="0" i="0" u="none" strike="noStrike">
                          <a:solidFill>
                            <a:srgbClr val="FFFFFF"/>
                          </a:solidFill>
                          <a:latin typeface="Calibri"/>
                        </a:rPr>
                        <a:t>N/A</a:t>
                      </a:r>
                    </a:p>
                  </a:txBody>
                  <a:tcPr marL="6112" marR="6112" marT="6112" marB="0" anchor="ctr">
                    <a:lnL>
                      <a:noFill/>
                    </a:lnL>
                    <a:lnR>
                      <a:noFill/>
                    </a:lnR>
                    <a:lnT>
                      <a:noFill/>
                    </a:lnT>
                    <a:lnB>
                      <a:noFill/>
                    </a:lnB>
                    <a:solidFill>
                      <a:srgbClr val="17375D"/>
                    </a:solidFill>
                  </a:tcPr>
                </a:tc>
                <a:tc>
                  <a:txBody>
                    <a:bodyPr/>
                    <a:lstStyle/>
                    <a:p>
                      <a:pPr algn="ctr" fontAlgn="ctr"/>
                      <a:r>
                        <a:rPr lang="en-CA" sz="2000" b="0" i="0" u="none" strike="noStrike" dirty="0">
                          <a:solidFill>
                            <a:srgbClr val="FFFFFF"/>
                          </a:solidFill>
                          <a:latin typeface="Calibri"/>
                        </a:rPr>
                        <a:t>use this excess memory as a </a:t>
                      </a:r>
                      <a:r>
                        <a:rPr lang="en-CA" sz="2000" b="0" i="0" u="none" strike="noStrike" dirty="0" err="1">
                          <a:solidFill>
                            <a:srgbClr val="FFFFFF"/>
                          </a:solidFill>
                          <a:latin typeface="Calibri"/>
                        </a:rPr>
                        <a:t>RAMdisk</a:t>
                      </a:r>
                      <a:r>
                        <a:rPr lang="en-CA" sz="2000" b="0" i="0" u="none" strike="noStrike" dirty="0">
                          <a:solidFill>
                            <a:srgbClr val="FFFFFF"/>
                          </a:solidFill>
                          <a:latin typeface="Calibri"/>
                        </a:rPr>
                        <a:t> to store intermediate data rather than using an SSD or disk based </a:t>
                      </a:r>
                      <a:r>
                        <a:rPr lang="en-CA" sz="2000" b="0" i="0" u="none" strike="noStrike" dirty="0" err="1">
                          <a:solidFill>
                            <a:srgbClr val="FFFFFF"/>
                          </a:solidFill>
                          <a:latin typeface="Calibri"/>
                        </a:rPr>
                        <a:t>ﬁle</a:t>
                      </a:r>
                      <a:r>
                        <a:rPr lang="en-CA" sz="2000" b="0" i="0" u="none" strike="noStrike" dirty="0">
                          <a:solidFill>
                            <a:srgbClr val="FFFFFF"/>
                          </a:solidFill>
                          <a:latin typeface="Calibri"/>
                        </a:rPr>
                        <a:t> system.</a:t>
                      </a:r>
                    </a:p>
                  </a:txBody>
                  <a:tcPr marL="6112" marR="6112" marT="6112" marB="0" anchor="ctr">
                    <a:lnL>
                      <a:noFill/>
                    </a:lnL>
                    <a:lnR>
                      <a:noFill/>
                    </a:lnR>
                    <a:lnT>
                      <a:noFill/>
                    </a:lnT>
                    <a:lnB>
                      <a:noFill/>
                    </a:lnB>
                    <a:solidFill>
                      <a:srgbClr val="4F6228"/>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CA"/>
          </a:p>
        </p:txBody>
      </p:sp>
      <p:pic>
        <p:nvPicPr>
          <p:cNvPr id="21506" name="Picture 2"/>
          <p:cNvPicPr>
            <a:picLocks noChangeAspect="1" noChangeArrowheads="1"/>
          </p:cNvPicPr>
          <p:nvPr/>
        </p:nvPicPr>
        <p:blipFill>
          <a:blip r:embed="rId2" cstate="print"/>
          <a:srcRect/>
          <a:stretch>
            <a:fillRect/>
          </a:stretch>
        </p:blipFill>
        <p:spPr bwMode="auto">
          <a:xfrm>
            <a:off x="0" y="0"/>
            <a:ext cx="9144000" cy="6453336"/>
          </a:xfrm>
          <a:prstGeom prst="rect">
            <a:avLst/>
          </a:prstGeom>
          <a:noFill/>
          <a:ln w="9525">
            <a:noFill/>
            <a:miter lim="800000"/>
            <a:headEnd/>
            <a:tailEnd/>
          </a:ln>
        </p:spPr>
      </p:pic>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 log processing</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a:t>
            </a:r>
            <a:r>
              <a:rPr lang="en-CA" b="1" dirty="0" err="1" smtClean="0"/>
              <a:t>Chukwa</a:t>
            </a:r>
            <a:r>
              <a:rPr lang="en-CA" dirty="0" smtClean="0"/>
              <a:t> </a:t>
            </a:r>
            <a:r>
              <a:rPr lang="en-CA" dirty="0" err="1" smtClean="0"/>
              <a:t>hadoop</a:t>
            </a:r>
            <a:endParaRPr lang="en-CA" b="1" dirty="0"/>
          </a:p>
        </p:txBody>
      </p:sp>
      <p:sp>
        <p:nvSpPr>
          <p:cNvPr id="6" name="灯片编号占位符 5"/>
          <p:cNvSpPr>
            <a:spLocks noGrp="1"/>
          </p:cNvSpPr>
          <p:nvPr>
            <p:ph type="sldNum" sz="quarter" idx="12"/>
          </p:nvPr>
        </p:nvSpPr>
        <p:spPr/>
        <p:txBody>
          <a:bodyPr/>
          <a:lstStyle/>
          <a:p>
            <a:fld id="{35ED3D38-A9F3-475B-B54C-B45ADD1C68DA}" type="slidenum">
              <a:rPr lang="en-CA" smtClean="0"/>
              <a:t>16</a:t>
            </a:fld>
            <a:endParaRPr lang="en-CA"/>
          </a:p>
        </p:txBody>
      </p:sp>
      <p:pic>
        <p:nvPicPr>
          <p:cNvPr id="32770" name="Picture 2" descr="A picture of the chukwa data pipeline"/>
          <p:cNvPicPr>
            <a:picLocks noChangeAspect="1" noChangeArrowheads="1"/>
          </p:cNvPicPr>
          <p:nvPr/>
        </p:nvPicPr>
        <p:blipFill>
          <a:blip r:embed="rId2" cstate="print"/>
          <a:srcRect/>
          <a:stretch>
            <a:fillRect/>
          </a:stretch>
        </p:blipFill>
        <p:spPr bwMode="auto">
          <a:xfrm>
            <a:off x="1115616" y="4149080"/>
            <a:ext cx="6819900" cy="2219326"/>
          </a:xfrm>
          <a:prstGeom prst="rect">
            <a:avLst/>
          </a:prstGeom>
          <a:noFill/>
        </p:spPr>
      </p:pic>
      <p:sp>
        <p:nvSpPr>
          <p:cNvPr id="8" name="TextBox 7"/>
          <p:cNvSpPr txBox="1"/>
          <p:nvPr/>
        </p:nvSpPr>
        <p:spPr>
          <a:xfrm>
            <a:off x="755576" y="1340768"/>
            <a:ext cx="7704856" cy="1015663"/>
          </a:xfrm>
          <a:prstGeom prst="rect">
            <a:avLst/>
          </a:prstGeom>
          <a:solidFill>
            <a:schemeClr val="accent1">
              <a:lumMod val="50000"/>
            </a:schemeClr>
          </a:solidFill>
        </p:spPr>
        <p:txBody>
          <a:bodyPr wrap="square" rtlCol="0">
            <a:spAutoFit/>
          </a:bodyPr>
          <a:lstStyle/>
          <a:p>
            <a:r>
              <a:rPr lang="en-CA" sz="2000" dirty="0" smtClean="0">
                <a:solidFill>
                  <a:schemeClr val="bg1"/>
                </a:solidFill>
              </a:rPr>
              <a:t>Log processing is one of the original purpose of </a:t>
            </a:r>
            <a:r>
              <a:rPr lang="en-CA" sz="2000" dirty="0" err="1" smtClean="0">
                <a:solidFill>
                  <a:schemeClr val="bg1"/>
                </a:solidFill>
              </a:rPr>
              <a:t>mapReduce</a:t>
            </a:r>
            <a:r>
              <a:rPr lang="en-CA" sz="2000" dirty="0" smtClean="0">
                <a:solidFill>
                  <a:schemeClr val="bg1"/>
                </a:solidFill>
              </a:rPr>
              <a:t>. This paper uses two such jobs from a internal Cosmos cluster consisting of tens of thousands of servers. They rewrite the code to </a:t>
            </a:r>
            <a:r>
              <a:rPr lang="en-CA" sz="2000" dirty="0" err="1" smtClean="0">
                <a:solidFill>
                  <a:schemeClr val="bg1"/>
                </a:solidFill>
              </a:rPr>
              <a:t>hadoop</a:t>
            </a:r>
            <a:endParaRPr lang="en-CA" sz="2000" dirty="0" smtClean="0">
              <a:solidFill>
                <a:schemeClr val="bg1"/>
              </a:solidFill>
            </a:endParaRPr>
          </a:p>
        </p:txBody>
      </p:sp>
      <p:sp>
        <p:nvSpPr>
          <p:cNvPr id="9" name="TextBox 8"/>
          <p:cNvSpPr txBox="1"/>
          <p:nvPr/>
        </p:nvSpPr>
        <p:spPr>
          <a:xfrm>
            <a:off x="755576" y="2492896"/>
            <a:ext cx="7704856" cy="1631216"/>
          </a:xfrm>
          <a:prstGeom prst="rect">
            <a:avLst/>
          </a:prstGeom>
          <a:solidFill>
            <a:schemeClr val="accent3">
              <a:lumMod val="75000"/>
            </a:schemeClr>
          </a:solidFill>
        </p:spPr>
        <p:txBody>
          <a:bodyPr wrap="square" rtlCol="0">
            <a:spAutoFit/>
          </a:bodyPr>
          <a:lstStyle/>
          <a:p>
            <a:r>
              <a:rPr lang="en-CA" sz="2000" i="1" dirty="0" err="1" smtClean="0">
                <a:solidFill>
                  <a:schemeClr val="bg1"/>
                </a:solidFill>
              </a:rPr>
              <a:t>FindUserUsage</a:t>
            </a:r>
            <a:r>
              <a:rPr lang="en-CA" sz="2000" i="1" dirty="0" smtClean="0">
                <a:solidFill>
                  <a:schemeClr val="bg1"/>
                </a:solidFill>
              </a:rPr>
              <a:t>: </a:t>
            </a:r>
            <a:r>
              <a:rPr lang="en-CA" sz="2000" dirty="0" smtClean="0">
                <a:solidFill>
                  <a:schemeClr val="bg1"/>
                </a:solidFill>
              </a:rPr>
              <a:t> processes one such log to aggregate resource.</a:t>
            </a:r>
          </a:p>
          <a:p>
            <a:endParaRPr lang="en-CA" sz="2000" dirty="0" smtClean="0">
              <a:solidFill>
                <a:schemeClr val="bg1"/>
              </a:solidFill>
            </a:endParaRPr>
          </a:p>
          <a:p>
            <a:r>
              <a:rPr lang="en-CA" sz="2000" i="1" dirty="0" err="1" smtClean="0">
                <a:solidFill>
                  <a:schemeClr val="bg1"/>
                </a:solidFill>
              </a:rPr>
              <a:t>ComputeIOVolumes</a:t>
            </a:r>
            <a:r>
              <a:rPr lang="en-CA" sz="2000" i="1" dirty="0">
                <a:solidFill>
                  <a:schemeClr val="bg1"/>
                </a:solidFill>
              </a:rPr>
              <a:t>:</a:t>
            </a:r>
            <a:r>
              <a:rPr lang="en-CA" sz="2000" i="1" dirty="0" smtClean="0">
                <a:solidFill>
                  <a:schemeClr val="bg1"/>
                </a:solidFill>
              </a:rPr>
              <a:t> </a:t>
            </a:r>
            <a:r>
              <a:rPr lang="en-CA" sz="2000" dirty="0" smtClean="0">
                <a:solidFill>
                  <a:schemeClr val="bg1"/>
                </a:solidFill>
              </a:rPr>
              <a:t>processes two log files to combine  process-level and task-level information,  hence to find the amount of input and intermediate data I/O done by each task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CA" dirty="0" smtClean="0"/>
              <a:t>Representative job: analytic queries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Table self made according to the original paper description</a:t>
            </a:r>
            <a:endParaRPr lang="en-CA" dirty="0"/>
          </a:p>
        </p:txBody>
      </p:sp>
      <p:sp>
        <p:nvSpPr>
          <p:cNvPr id="6" name="灯片编号占位符 5"/>
          <p:cNvSpPr>
            <a:spLocks noGrp="1"/>
          </p:cNvSpPr>
          <p:nvPr>
            <p:ph type="sldNum" sz="quarter" idx="12"/>
          </p:nvPr>
        </p:nvSpPr>
        <p:spPr/>
        <p:txBody>
          <a:bodyPr/>
          <a:lstStyle/>
          <a:p>
            <a:fld id="{35ED3D38-A9F3-475B-B54C-B45ADD1C68DA}" type="slidenum">
              <a:rPr lang="en-CA" smtClean="0"/>
              <a:t>17</a:t>
            </a:fld>
            <a:endParaRPr lang="en-CA"/>
          </a:p>
        </p:txBody>
      </p:sp>
      <p:graphicFrame>
        <p:nvGraphicFramePr>
          <p:cNvPr id="10" name="表格 9"/>
          <p:cNvGraphicFramePr>
            <a:graphicFrameLocks noGrp="1"/>
          </p:cNvGraphicFramePr>
          <p:nvPr/>
        </p:nvGraphicFramePr>
        <p:xfrm>
          <a:off x="395536" y="3212975"/>
          <a:ext cx="2667001" cy="2988942"/>
        </p:xfrm>
        <a:graphic>
          <a:graphicData uri="http://schemas.openxmlformats.org/drawingml/2006/table">
            <a:tbl>
              <a:tblPr/>
              <a:tblGrid>
                <a:gridCol w="634245"/>
                <a:gridCol w="713526"/>
                <a:gridCol w="672300"/>
                <a:gridCol w="646930"/>
              </a:tblGrid>
              <a:tr h="216590">
                <a:tc gridSpan="4">
                  <a:txBody>
                    <a:bodyPr/>
                    <a:lstStyle/>
                    <a:p>
                      <a:pPr algn="ctr" fontAlgn="b"/>
                      <a:r>
                        <a:rPr lang="en-CA" sz="1100" b="0" i="0" u="none" strike="noStrike" dirty="0">
                          <a:solidFill>
                            <a:srgbClr val="000000"/>
                          </a:solidFill>
                          <a:latin typeface="Calibri"/>
                        </a:rPr>
                        <a:t>User Visits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r>
              <a:tr h="595622">
                <a:tc>
                  <a:txBody>
                    <a:bodyPr/>
                    <a:lstStyle/>
                    <a:p>
                      <a:pPr algn="ctr" fontAlgn="b"/>
                      <a:r>
                        <a:rPr lang="en-CA" sz="1100" b="0" i="0" u="none" strike="noStrike">
                          <a:solidFill>
                            <a:srgbClr val="000000"/>
                          </a:solidFill>
                          <a:latin typeface="Calibri"/>
                        </a:rPr>
                        <a:t>Source IP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date of visit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Revenue generated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URL visited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590">
                <a:tc gridSpan="4">
                  <a:txBody>
                    <a:bodyPr/>
                    <a:lstStyle/>
                    <a:p>
                      <a:pPr algn="ctr" fontAlgn="b"/>
                      <a:r>
                        <a:rPr lang="en-CA" sz="1100" b="0" i="0" u="none" strike="noStrike">
                          <a:solidFill>
                            <a:srgbClr val="000000"/>
                          </a:solidFill>
                          <a:latin typeface="Calibri"/>
                        </a:rPr>
                        <a:t>file U1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r>
              <a:tr h="433180">
                <a:tc>
                  <a:txBody>
                    <a:bodyPr/>
                    <a:lstStyle/>
                    <a:p>
                      <a:pPr algn="ctr" fontAlgn="b"/>
                      <a:r>
                        <a:rPr lang="en-CA" sz="1100" b="0" i="0" u="none" strike="noStrike">
                          <a:solidFill>
                            <a:srgbClr val="000000"/>
                          </a:solidFill>
                          <a:latin typeface="Calibri"/>
                        </a:rPr>
                        <a:t>60.220.1.1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02/01/2014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imdb.com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180">
                <a:tc>
                  <a:txBody>
                    <a:bodyPr/>
                    <a:lstStyle/>
                    <a:p>
                      <a:pPr algn="ctr" fontAlgn="b"/>
                      <a:r>
                        <a:rPr lang="en-CA" sz="1100" b="0" i="0" u="none" strike="noStrike">
                          <a:solidFill>
                            <a:srgbClr val="000000"/>
                          </a:solidFill>
                          <a:latin typeface="Calibri"/>
                        </a:rPr>
                        <a:t>20.22.10.1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02/02/2014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one.com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590">
                <a:tc>
                  <a:txBody>
                    <a:bodyPr/>
                    <a:lstStyle/>
                    <a:p>
                      <a:pPr algn="ctr" fontAlgn="b"/>
                      <a:r>
                        <a:rPr lang="en-CA"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590">
                <a:tc gridSpan="4">
                  <a:txBody>
                    <a:bodyPr/>
                    <a:lstStyle/>
                    <a:p>
                      <a:pPr algn="ctr" fontAlgn="b"/>
                      <a:r>
                        <a:rPr lang="en-CA" sz="1100" b="0" i="0" u="none" strike="noStrike">
                          <a:solidFill>
                            <a:srgbClr val="000000"/>
                          </a:solidFill>
                          <a:latin typeface="Calibri"/>
                        </a:rPr>
                        <a:t>file U2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r>
              <a:tr h="433180">
                <a:tc>
                  <a:txBody>
                    <a:bodyPr/>
                    <a:lstStyle/>
                    <a:p>
                      <a:pPr algn="ctr" fontAlgn="b"/>
                      <a:r>
                        <a:rPr lang="en-CA" sz="1100" b="0" i="0" u="none" strike="noStrike">
                          <a:solidFill>
                            <a:srgbClr val="000000"/>
                          </a:solidFill>
                          <a:latin typeface="Calibri"/>
                        </a:rPr>
                        <a:t>60.220.1.1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02/01/2014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imdb.com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420">
                <a:tc>
                  <a:txBody>
                    <a:bodyPr/>
                    <a:lstStyle/>
                    <a:p>
                      <a:pPr algn="ctr" fontAlgn="b"/>
                      <a:r>
                        <a:rPr lang="en-CA"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395536" y="1412777"/>
          <a:ext cx="1714500" cy="1678084"/>
        </p:xfrm>
        <a:graphic>
          <a:graphicData uri="http://schemas.openxmlformats.org/drawingml/2006/table">
            <a:tbl>
              <a:tblPr/>
              <a:tblGrid>
                <a:gridCol w="809625"/>
                <a:gridCol w="904875"/>
              </a:tblGrid>
              <a:tr h="169865">
                <a:tc gridSpan="2">
                  <a:txBody>
                    <a:bodyPr/>
                    <a:lstStyle/>
                    <a:p>
                      <a:pPr algn="ctr" fontAlgn="b"/>
                      <a:r>
                        <a:rPr lang="en-CA" sz="1100" b="0" i="0" u="none" strike="noStrike">
                          <a:solidFill>
                            <a:srgbClr val="000000"/>
                          </a:solidFill>
                          <a:latin typeface="Calibri"/>
                        </a:rPr>
                        <a:t>PageRank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r h="203838">
                <a:tc>
                  <a:txBody>
                    <a:bodyPr/>
                    <a:lstStyle/>
                    <a:p>
                      <a:pPr algn="ctr" fontAlgn="b"/>
                      <a:r>
                        <a:rPr lang="en-CA" sz="1100" b="0" i="0" u="none" strike="noStrike">
                          <a:solidFill>
                            <a:srgbClr val="000000"/>
                          </a:solidFill>
                          <a:latin typeface="Calibri"/>
                        </a:rPr>
                        <a:t>URL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Score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20825">
                <a:tc gridSpan="2">
                  <a:txBody>
                    <a:bodyPr/>
                    <a:lstStyle/>
                    <a:p>
                      <a:pPr algn="ctr" fontAlgn="b"/>
                      <a:r>
                        <a:rPr lang="en-CA" sz="1100" b="0" i="0" u="none" strike="noStrike">
                          <a:solidFill>
                            <a:srgbClr val="000000"/>
                          </a:solidFill>
                          <a:latin typeface="Calibri"/>
                        </a:rPr>
                        <a:t>File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CA"/>
                    </a:p>
                  </a:txBody>
                  <a:tcPr/>
                </a:tc>
              </a:tr>
              <a:tr h="186852">
                <a:tc>
                  <a:txBody>
                    <a:bodyPr/>
                    <a:lstStyle/>
                    <a:p>
                      <a:pPr algn="ctr" fontAlgn="b"/>
                      <a:r>
                        <a:rPr lang="en-CA" sz="1100" b="0" i="0" u="none" strike="noStrike">
                          <a:solidFill>
                            <a:srgbClr val="000000"/>
                          </a:solidFill>
                          <a:latin typeface="Calibri"/>
                        </a:rPr>
                        <a:t>imdb.com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1759.6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69865">
                <a:tc>
                  <a:txBody>
                    <a:bodyPr/>
                    <a:lstStyle/>
                    <a:p>
                      <a:pPr algn="ctr" fontAlgn="b"/>
                      <a:r>
                        <a:rPr lang="en-CA" sz="1100" b="0" i="0" u="none" strike="noStrike">
                          <a:solidFill>
                            <a:srgbClr val="000000"/>
                          </a:solidFill>
                          <a:latin typeface="Calibri"/>
                        </a:rPr>
                        <a:t>imdc.com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18.2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69865">
                <a:tc>
                  <a:txBody>
                    <a:bodyPr/>
                    <a:lstStyle/>
                    <a:p>
                      <a:pPr algn="ctr" fontAlgn="b"/>
                      <a:r>
                        <a:rPr lang="en-CA"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78358">
                <a:tc gridSpan="2">
                  <a:txBody>
                    <a:bodyPr/>
                    <a:lstStyle/>
                    <a:p>
                      <a:pPr algn="ctr" fontAlgn="b"/>
                      <a:r>
                        <a:rPr lang="en-CA" sz="1100" b="0" i="0" u="none" strike="noStrike">
                          <a:solidFill>
                            <a:srgbClr val="000000"/>
                          </a:solidFill>
                          <a:latin typeface="Calibri"/>
                        </a:rPr>
                        <a:t>File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CA"/>
                    </a:p>
                  </a:txBody>
                  <a:tcPr/>
                </a:tc>
              </a:tr>
              <a:tr h="178358">
                <a:tc>
                  <a:txBody>
                    <a:bodyPr/>
                    <a:lstStyle/>
                    <a:p>
                      <a:pPr algn="ctr" fontAlgn="b"/>
                      <a:r>
                        <a:rPr lang="en-CA" sz="1100" b="0" i="0" u="none" strike="noStrike">
                          <a:solidFill>
                            <a:srgbClr val="000000"/>
                          </a:solidFill>
                          <a:latin typeface="Calibri"/>
                        </a:rPr>
                        <a:t>Netflix.com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892.1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78358">
                <a:tc>
                  <a:txBody>
                    <a:bodyPr/>
                    <a:lstStyle/>
                    <a:p>
                      <a:pPr algn="ctr" fontAlgn="b"/>
                      <a:r>
                        <a:rPr lang="en-CA"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1100" b="0" i="0" u="none" strike="noStrike" dirty="0">
                          <a:solidFill>
                            <a:srgbClr val="000000"/>
                          </a:solidFill>
                          <a:latin typeface="Calibri"/>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2483768" y="1772816"/>
            <a:ext cx="6408712" cy="830997"/>
          </a:xfrm>
          <a:prstGeom prst="rect">
            <a:avLst/>
          </a:prstGeom>
          <a:solidFill>
            <a:schemeClr val="accent3"/>
          </a:solidFill>
        </p:spPr>
        <p:txBody>
          <a:bodyPr wrap="square" rtlCol="0">
            <a:spAutoFit/>
          </a:bodyPr>
          <a:lstStyle/>
          <a:p>
            <a:r>
              <a:rPr lang="en-CA" sz="2400" i="1" dirty="0" smtClean="0">
                <a:solidFill>
                  <a:schemeClr val="bg1"/>
                </a:solidFill>
              </a:rPr>
              <a:t>Select Task</a:t>
            </a:r>
            <a:r>
              <a:rPr lang="en-CA" sz="2400" dirty="0" smtClean="0">
                <a:solidFill>
                  <a:schemeClr val="bg1"/>
                </a:solidFill>
              </a:rPr>
              <a:t>: finds the top 1% of URLs from the </a:t>
            </a:r>
            <a:r>
              <a:rPr lang="en-CA" sz="2400" dirty="0" err="1" smtClean="0">
                <a:solidFill>
                  <a:schemeClr val="bg1"/>
                </a:solidFill>
              </a:rPr>
              <a:t>PageRank</a:t>
            </a:r>
            <a:r>
              <a:rPr lang="en-CA" sz="2400" dirty="0" smtClean="0">
                <a:solidFill>
                  <a:schemeClr val="bg1"/>
                </a:solidFill>
              </a:rPr>
              <a:t> score</a:t>
            </a:r>
            <a:endParaRPr lang="en-CA" sz="2400" dirty="0">
              <a:solidFill>
                <a:schemeClr val="bg1"/>
              </a:solidFill>
            </a:endParaRPr>
          </a:p>
        </p:txBody>
      </p:sp>
      <p:sp>
        <p:nvSpPr>
          <p:cNvPr id="15" name="TextBox 14"/>
          <p:cNvSpPr txBox="1"/>
          <p:nvPr/>
        </p:nvSpPr>
        <p:spPr>
          <a:xfrm>
            <a:off x="3275856" y="3356992"/>
            <a:ext cx="5616624" cy="830997"/>
          </a:xfrm>
          <a:prstGeom prst="rect">
            <a:avLst/>
          </a:prstGeom>
          <a:solidFill>
            <a:schemeClr val="tx2">
              <a:lumMod val="75000"/>
            </a:schemeClr>
          </a:solidFill>
        </p:spPr>
        <p:txBody>
          <a:bodyPr wrap="square" rtlCol="0">
            <a:spAutoFit/>
          </a:bodyPr>
          <a:lstStyle/>
          <a:p>
            <a:r>
              <a:rPr lang="en-CA" sz="2400" i="1" dirty="0" smtClean="0">
                <a:solidFill>
                  <a:schemeClr val="bg1"/>
                </a:solidFill>
              </a:rPr>
              <a:t>Aggregate task</a:t>
            </a:r>
            <a:r>
              <a:rPr lang="en-CA" sz="2400" dirty="0" smtClean="0">
                <a:solidFill>
                  <a:schemeClr val="bg1"/>
                </a:solidFill>
              </a:rPr>
              <a:t>: calculates the total ad revenue per source IP address. </a:t>
            </a:r>
            <a:endParaRPr lang="en-CA" sz="2400" dirty="0" smtClean="0">
              <a:solidFill>
                <a:schemeClr val="bg1"/>
              </a:solidFill>
            </a:endParaRPr>
          </a:p>
        </p:txBody>
      </p:sp>
      <p:sp>
        <p:nvSpPr>
          <p:cNvPr id="16" name="TextBox 15"/>
          <p:cNvSpPr txBox="1"/>
          <p:nvPr/>
        </p:nvSpPr>
        <p:spPr>
          <a:xfrm>
            <a:off x="3275856" y="4293096"/>
            <a:ext cx="5616624" cy="1938992"/>
          </a:xfrm>
          <a:prstGeom prst="rect">
            <a:avLst/>
          </a:prstGeom>
          <a:solidFill>
            <a:schemeClr val="accent6">
              <a:lumMod val="50000"/>
            </a:schemeClr>
          </a:solidFill>
        </p:spPr>
        <p:txBody>
          <a:bodyPr wrap="square" rtlCol="0">
            <a:spAutoFit/>
          </a:bodyPr>
          <a:lstStyle/>
          <a:p>
            <a:r>
              <a:rPr lang="en-CA" sz="2400" i="1" dirty="0" smtClean="0">
                <a:solidFill>
                  <a:schemeClr val="bg1"/>
                </a:solidFill>
              </a:rPr>
              <a:t>Join task</a:t>
            </a:r>
            <a:r>
              <a:rPr lang="en-CA" sz="2400" dirty="0" smtClean="0">
                <a:solidFill>
                  <a:schemeClr val="bg1"/>
                </a:solidFill>
              </a:rPr>
              <a:t>:  </a:t>
            </a:r>
            <a:r>
              <a:rPr lang="en-CA" sz="2400" dirty="0" smtClean="0">
                <a:solidFill>
                  <a:schemeClr val="bg1"/>
                </a:solidFill>
              </a:rPr>
              <a:t>fi</a:t>
            </a:r>
            <a:r>
              <a:rPr lang="en-CA" sz="2400" dirty="0" smtClean="0">
                <a:solidFill>
                  <a:schemeClr val="bg1"/>
                </a:solidFill>
              </a:rPr>
              <a:t>nds the source IP addresses that generates the most revenue within a particular date range and then computes the average page rank of all the pages visited</a:t>
            </a:r>
            <a:r>
              <a:rPr lang="en-CA" sz="2400" dirty="0">
                <a:solidFill>
                  <a:schemeClr val="bg1"/>
                </a:solidFill>
              </a:rPr>
              <a:t> </a:t>
            </a:r>
            <a:r>
              <a:rPr lang="en-CA" sz="2400" dirty="0" smtClean="0">
                <a:solidFill>
                  <a:schemeClr val="bg1"/>
                </a:solidFill>
              </a:rPr>
              <a:t>by those IP addresses in that interval</a:t>
            </a:r>
            <a:endParaRPr lang="en-CA" sz="2400"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 mahout </a:t>
            </a:r>
            <a:endParaRPr lang="en-CA" dirty="0"/>
          </a:p>
        </p:txBody>
      </p:sp>
      <p:sp>
        <p:nvSpPr>
          <p:cNvPr id="3" name="内容占位符 2"/>
          <p:cNvSpPr>
            <a:spLocks noGrp="1"/>
          </p:cNvSpPr>
          <p:nvPr>
            <p:ph idx="1"/>
          </p:nvPr>
        </p:nvSpPr>
        <p:spPr>
          <a:xfrm>
            <a:off x="4644008" y="1412776"/>
            <a:ext cx="4320480" cy="4680520"/>
          </a:xfrm>
          <a:solidFill>
            <a:schemeClr val="tx2">
              <a:lumMod val="60000"/>
              <a:lumOff val="40000"/>
            </a:schemeClr>
          </a:solidFill>
        </p:spPr>
        <p:txBody>
          <a:bodyPr>
            <a:normAutofit fontScale="77500" lnSpcReduction="20000"/>
          </a:bodyPr>
          <a:lstStyle/>
          <a:p>
            <a:r>
              <a:rPr lang="en-CA" dirty="0">
                <a:solidFill>
                  <a:schemeClr val="bg1"/>
                </a:solidFill>
              </a:rPr>
              <a:t>M</a:t>
            </a:r>
            <a:r>
              <a:rPr lang="en-CA" dirty="0" smtClean="0">
                <a:solidFill>
                  <a:schemeClr val="bg1"/>
                </a:solidFill>
              </a:rPr>
              <a:t>ahout machine learning framework is very popular recently</a:t>
            </a:r>
          </a:p>
          <a:p>
            <a:r>
              <a:rPr lang="en-CA" dirty="0" smtClean="0">
                <a:solidFill>
                  <a:schemeClr val="bg1"/>
                </a:solidFill>
              </a:rPr>
              <a:t>They used K mean to cluster the data.</a:t>
            </a:r>
          </a:p>
          <a:p>
            <a:r>
              <a:rPr lang="en-CA" dirty="0" smtClean="0">
                <a:solidFill>
                  <a:schemeClr val="bg1"/>
                </a:solidFill>
              </a:rPr>
              <a:t>Use tag Clustering to assist users in tagging items by suggesting relevant tags. </a:t>
            </a:r>
            <a:r>
              <a:rPr lang="en-CA" dirty="0" smtClean="0">
                <a:solidFill>
                  <a:schemeClr val="bg1"/>
                </a:solidFill>
              </a:rPr>
              <a:t>	</a:t>
            </a:r>
          </a:p>
          <a:p>
            <a:r>
              <a:rPr lang="en-CA" dirty="0" smtClean="0">
                <a:solidFill>
                  <a:schemeClr val="bg1"/>
                </a:solidFill>
              </a:rPr>
              <a:t>Based on Last.fm, a popular Internet radio site. The data set contains 950,000 records, 7 million tags assigned to over 20,000 artists.</a:t>
            </a:r>
            <a:endParaRPr lang="en-CA"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http://www.meadecomm.com/clustering.html</a:t>
            </a:r>
            <a:endParaRPr lang="en-CA" dirty="0"/>
          </a:p>
        </p:txBody>
      </p:sp>
      <p:sp>
        <p:nvSpPr>
          <p:cNvPr id="6" name="灯片编号占位符 5"/>
          <p:cNvSpPr>
            <a:spLocks noGrp="1"/>
          </p:cNvSpPr>
          <p:nvPr>
            <p:ph type="sldNum" sz="quarter" idx="12"/>
          </p:nvPr>
        </p:nvSpPr>
        <p:spPr/>
        <p:txBody>
          <a:bodyPr/>
          <a:lstStyle/>
          <a:p>
            <a:fld id="{35ED3D38-A9F3-475B-B54C-B45ADD1C68DA}" type="slidenum">
              <a:rPr lang="en-CA" smtClean="0"/>
              <a:t>18</a:t>
            </a:fld>
            <a:endParaRPr lang="en-CA" dirty="0"/>
          </a:p>
        </p:txBody>
      </p:sp>
      <p:pic>
        <p:nvPicPr>
          <p:cNvPr id="40962" name="Picture 2" descr="http://www.meadecomm.com/images/cluster.gif"/>
          <p:cNvPicPr>
            <a:picLocks noChangeAspect="1" noChangeArrowheads="1"/>
          </p:cNvPicPr>
          <p:nvPr/>
        </p:nvPicPr>
        <p:blipFill>
          <a:blip r:embed="rId2" cstate="print"/>
          <a:srcRect/>
          <a:stretch>
            <a:fillRect/>
          </a:stretch>
        </p:blipFill>
        <p:spPr bwMode="auto">
          <a:xfrm>
            <a:off x="0" y="1700808"/>
            <a:ext cx="4762500" cy="39719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representative jobs: K Means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Prof. </a:t>
            </a:r>
            <a:r>
              <a:rPr lang="en-CA" dirty="0" err="1" smtClean="0"/>
              <a:t>Zhai</a:t>
            </a:r>
            <a:r>
              <a:rPr lang="en-CA" dirty="0" smtClean="0"/>
              <a:t>, text information system</a:t>
            </a:r>
            <a:endParaRPr lang="en-CA" dirty="0"/>
          </a:p>
        </p:txBody>
      </p:sp>
      <p:sp>
        <p:nvSpPr>
          <p:cNvPr id="6" name="灯片编号占位符 5"/>
          <p:cNvSpPr>
            <a:spLocks noGrp="1"/>
          </p:cNvSpPr>
          <p:nvPr>
            <p:ph type="sldNum" sz="quarter" idx="12"/>
          </p:nvPr>
        </p:nvSpPr>
        <p:spPr/>
        <p:txBody>
          <a:bodyPr/>
          <a:lstStyle/>
          <a:p>
            <a:fld id="{35ED3D38-A9F3-475B-B54C-B45ADD1C68DA}" type="slidenum">
              <a:rPr lang="en-CA" smtClean="0"/>
              <a:t>19</a:t>
            </a:fld>
            <a:endParaRPr lang="en-CA"/>
          </a:p>
        </p:txBody>
      </p:sp>
      <p:grpSp>
        <p:nvGrpSpPr>
          <p:cNvPr id="8" name="Group 33"/>
          <p:cNvGrpSpPr>
            <a:grpSpLocks/>
          </p:cNvGrpSpPr>
          <p:nvPr/>
        </p:nvGrpSpPr>
        <p:grpSpPr bwMode="auto">
          <a:xfrm>
            <a:off x="323528" y="1268760"/>
            <a:ext cx="4430713" cy="4837112"/>
            <a:chOff x="1920" y="96"/>
            <a:chExt cx="3758" cy="3874"/>
          </a:xfrm>
        </p:grpSpPr>
        <p:pic>
          <p:nvPicPr>
            <p:cNvPr id="9" name="Picture 34" descr="km-data"/>
            <p:cNvPicPr>
              <a:picLocks noChangeAspect="1" noChangeArrowheads="1"/>
            </p:cNvPicPr>
            <p:nvPr/>
          </p:nvPicPr>
          <p:blipFill>
            <a:blip r:embed="rId2" cstate="print"/>
            <a:srcRect/>
            <a:stretch>
              <a:fillRect/>
            </a:stretch>
          </p:blipFill>
          <p:spPr bwMode="auto">
            <a:xfrm>
              <a:off x="1920" y="96"/>
              <a:ext cx="3758" cy="3874"/>
            </a:xfrm>
            <a:prstGeom prst="rect">
              <a:avLst/>
            </a:prstGeom>
            <a:noFill/>
            <a:ln w="9525">
              <a:noFill/>
              <a:miter lim="800000"/>
              <a:headEnd/>
              <a:tailEnd/>
            </a:ln>
          </p:spPr>
        </p:pic>
        <p:sp>
          <p:nvSpPr>
            <p:cNvPr id="10" name="Oval 35"/>
            <p:cNvSpPr>
              <a:spLocks noChangeArrowheads="1"/>
            </p:cNvSpPr>
            <p:nvPr/>
          </p:nvSpPr>
          <p:spPr bwMode="auto">
            <a:xfrm>
              <a:off x="3700" y="3066"/>
              <a:ext cx="45" cy="44"/>
            </a:xfrm>
            <a:prstGeom prst="ellipse">
              <a:avLst/>
            </a:prstGeom>
            <a:solidFill>
              <a:srgbClr val="FF0000"/>
            </a:solidFill>
            <a:ln w="28575">
              <a:noFill/>
              <a:round/>
              <a:headEnd/>
              <a:tailEnd/>
            </a:ln>
          </p:spPr>
          <p:txBody>
            <a:bodyPr wrap="none" anchor="ctr"/>
            <a:lstStyle/>
            <a:p>
              <a:endParaRPr lang="en-US"/>
            </a:p>
          </p:txBody>
        </p:sp>
        <p:sp>
          <p:nvSpPr>
            <p:cNvPr id="11" name="Oval 36"/>
            <p:cNvSpPr>
              <a:spLocks noChangeArrowheads="1"/>
            </p:cNvSpPr>
            <p:nvPr/>
          </p:nvSpPr>
          <p:spPr bwMode="auto">
            <a:xfrm>
              <a:off x="3925" y="3148"/>
              <a:ext cx="45" cy="44"/>
            </a:xfrm>
            <a:prstGeom prst="ellipse">
              <a:avLst/>
            </a:prstGeom>
            <a:solidFill>
              <a:srgbClr val="FF0000"/>
            </a:solidFill>
            <a:ln w="28575">
              <a:noFill/>
              <a:round/>
              <a:headEnd/>
              <a:tailEnd/>
            </a:ln>
          </p:spPr>
          <p:txBody>
            <a:bodyPr wrap="none" anchor="ctr"/>
            <a:lstStyle/>
            <a:p>
              <a:endParaRPr lang="en-US"/>
            </a:p>
          </p:txBody>
        </p:sp>
        <p:sp>
          <p:nvSpPr>
            <p:cNvPr id="12" name="Oval 37"/>
            <p:cNvSpPr>
              <a:spLocks noChangeArrowheads="1"/>
            </p:cNvSpPr>
            <p:nvPr/>
          </p:nvSpPr>
          <p:spPr bwMode="auto">
            <a:xfrm>
              <a:off x="4323" y="2632"/>
              <a:ext cx="45" cy="44"/>
            </a:xfrm>
            <a:prstGeom prst="ellipse">
              <a:avLst/>
            </a:prstGeom>
            <a:solidFill>
              <a:srgbClr val="FF0000"/>
            </a:solidFill>
            <a:ln w="28575">
              <a:noFill/>
              <a:round/>
              <a:headEnd/>
              <a:tailEnd/>
            </a:ln>
          </p:spPr>
          <p:txBody>
            <a:bodyPr wrap="none" anchor="ctr"/>
            <a:lstStyle/>
            <a:p>
              <a:endParaRPr lang="en-US"/>
            </a:p>
          </p:txBody>
        </p:sp>
        <p:sp>
          <p:nvSpPr>
            <p:cNvPr id="13" name="Oval 38"/>
            <p:cNvSpPr>
              <a:spLocks noChangeArrowheads="1"/>
            </p:cNvSpPr>
            <p:nvPr/>
          </p:nvSpPr>
          <p:spPr bwMode="auto">
            <a:xfrm>
              <a:off x="3774" y="2754"/>
              <a:ext cx="45" cy="44"/>
            </a:xfrm>
            <a:prstGeom prst="ellipse">
              <a:avLst/>
            </a:prstGeom>
            <a:solidFill>
              <a:srgbClr val="FF0000"/>
            </a:solidFill>
            <a:ln w="28575">
              <a:noFill/>
              <a:round/>
              <a:headEnd/>
              <a:tailEnd/>
            </a:ln>
          </p:spPr>
          <p:txBody>
            <a:bodyPr wrap="none" anchor="ctr"/>
            <a:lstStyle/>
            <a:p>
              <a:endParaRPr lang="en-US"/>
            </a:p>
          </p:txBody>
        </p:sp>
        <p:sp>
          <p:nvSpPr>
            <p:cNvPr id="14" name="Oval 39"/>
            <p:cNvSpPr>
              <a:spLocks noChangeArrowheads="1"/>
            </p:cNvSpPr>
            <p:nvPr/>
          </p:nvSpPr>
          <p:spPr bwMode="auto">
            <a:xfrm>
              <a:off x="3557" y="1272"/>
              <a:ext cx="45" cy="43"/>
            </a:xfrm>
            <a:prstGeom prst="ellipse">
              <a:avLst/>
            </a:prstGeom>
            <a:solidFill>
              <a:srgbClr val="FF0000"/>
            </a:solidFill>
            <a:ln w="28575">
              <a:noFill/>
              <a:round/>
              <a:headEnd/>
              <a:tailEnd/>
            </a:ln>
          </p:spPr>
          <p:txBody>
            <a:bodyPr wrap="none" anchor="ctr"/>
            <a:lstStyle/>
            <a:p>
              <a:endParaRPr lang="en-US"/>
            </a:p>
          </p:txBody>
        </p:sp>
      </p:grpSp>
      <p:sp>
        <p:nvSpPr>
          <p:cNvPr id="15" name="Text Box 24"/>
          <p:cNvSpPr txBox="1">
            <a:spLocks noChangeArrowheads="1"/>
          </p:cNvSpPr>
          <p:nvPr/>
        </p:nvSpPr>
        <p:spPr bwMode="auto">
          <a:xfrm>
            <a:off x="4897438" y="1355725"/>
            <a:ext cx="4105275" cy="1858340"/>
          </a:xfrm>
          <a:prstGeom prst="rect">
            <a:avLst/>
          </a:prstGeom>
          <a:solidFill>
            <a:schemeClr val="tx2">
              <a:lumMod val="60000"/>
              <a:lumOff val="40000"/>
            </a:schemeClr>
          </a:solidFill>
          <a:ln w="28575">
            <a:noFill/>
            <a:miter lim="800000"/>
            <a:headEnd/>
            <a:tailEnd/>
          </a:ln>
        </p:spPr>
        <p:txBody>
          <a:bodyPr lIns="80147" tIns="40074" rIns="80147" bIns="40074">
            <a:spAutoFit/>
          </a:bodyPr>
          <a:lstStyle/>
          <a:p>
            <a:pPr marL="457200" indent="-457200" eaLnBrk="1" hangingPunct="1">
              <a:spcBef>
                <a:spcPct val="50000"/>
              </a:spcBef>
              <a:buClr>
                <a:schemeClr val="tx1"/>
              </a:buClr>
            </a:pPr>
            <a:r>
              <a:rPr lang="en-US" sz="2100" dirty="0" smtClean="0">
                <a:solidFill>
                  <a:schemeClr val="bg1"/>
                </a:solidFill>
                <a:latin typeface="Tahoma" pitchFamily="34" charset="0"/>
              </a:rPr>
              <a:t>1.	User </a:t>
            </a:r>
            <a:r>
              <a:rPr lang="en-US" sz="2100" dirty="0">
                <a:solidFill>
                  <a:schemeClr val="bg1"/>
                </a:solidFill>
                <a:latin typeface="Tahoma" pitchFamily="34" charset="0"/>
              </a:rPr>
              <a:t>set up the number of clusters they’d like. </a:t>
            </a:r>
            <a:r>
              <a:rPr lang="en-US" sz="2100" i="1" dirty="0">
                <a:solidFill>
                  <a:schemeClr val="bg1"/>
                </a:solidFill>
                <a:latin typeface="Tahoma" pitchFamily="34" charset="0"/>
              </a:rPr>
              <a:t>(e.g. K=5)</a:t>
            </a:r>
          </a:p>
          <a:p>
            <a:pPr marL="457200" indent="-457200" eaLnBrk="1" hangingPunct="1">
              <a:spcBef>
                <a:spcPct val="50000"/>
              </a:spcBef>
              <a:buClr>
                <a:schemeClr val="tx1"/>
              </a:buClr>
            </a:pPr>
            <a:r>
              <a:rPr lang="en-US" sz="2100" dirty="0" smtClean="0">
                <a:solidFill>
                  <a:schemeClr val="bg1"/>
                </a:solidFill>
                <a:latin typeface="Tahoma" pitchFamily="34" charset="0"/>
              </a:rPr>
              <a:t>2.	Randomly </a:t>
            </a:r>
            <a:r>
              <a:rPr lang="en-US" sz="2100" dirty="0">
                <a:solidFill>
                  <a:schemeClr val="bg1"/>
                </a:solidFill>
                <a:latin typeface="Tahoma" pitchFamily="34" charset="0"/>
              </a:rPr>
              <a:t>guess K cluster Center </a:t>
            </a:r>
            <a:r>
              <a:rPr lang="en-US" sz="2100" dirty="0" smtClean="0">
                <a:solidFill>
                  <a:schemeClr val="bg1"/>
                </a:solidFill>
                <a:latin typeface="Tahoma" pitchFamily="34" charset="0"/>
              </a:rPr>
              <a:t>locations</a:t>
            </a:r>
            <a:r>
              <a:rPr lang="en-US" sz="2100" i="1" dirty="0" smtClean="0">
                <a:solidFill>
                  <a:srgbClr val="008000"/>
                </a:solidFill>
                <a:latin typeface="Tahoma" pitchFamily="34" charset="0"/>
              </a:rPr>
              <a:t> </a:t>
            </a:r>
            <a:endParaRPr lang="en-US" sz="2100" i="1" dirty="0">
              <a:solidFill>
                <a:srgbClr val="008000"/>
              </a:solidFill>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Motivation: Input data size</a:t>
            </a:r>
            <a:endParaRPr lang="en-CA" dirty="0"/>
          </a:p>
        </p:txBody>
      </p:sp>
      <p:sp>
        <p:nvSpPr>
          <p:cNvPr id="3" name="内容占位符 2"/>
          <p:cNvSpPr>
            <a:spLocks noGrp="1"/>
          </p:cNvSpPr>
          <p:nvPr>
            <p:ph idx="1"/>
          </p:nvPr>
        </p:nvSpPr>
        <p:spPr>
          <a:xfrm>
            <a:off x="5292080" y="1484784"/>
            <a:ext cx="3851920" cy="4824536"/>
          </a:xfrm>
        </p:spPr>
        <p:txBody>
          <a:bodyPr>
            <a:normAutofit fontScale="92500" lnSpcReduction="10000"/>
          </a:bodyPr>
          <a:lstStyle/>
          <a:p>
            <a:r>
              <a:rPr lang="en-CA" dirty="0" err="1" smtClean="0"/>
              <a:t>Hadoop</a:t>
            </a:r>
            <a:r>
              <a:rPr lang="en-CA" dirty="0" smtClean="0"/>
              <a:t> is designed for </a:t>
            </a:r>
            <a:r>
              <a:rPr lang="en-CA" dirty="0" err="1" smtClean="0"/>
              <a:t>petascale</a:t>
            </a:r>
            <a:r>
              <a:rPr lang="en-CA" dirty="0"/>
              <a:t> </a:t>
            </a:r>
            <a:r>
              <a:rPr lang="en-CA" dirty="0" smtClean="0"/>
              <a:t>processing.</a:t>
            </a:r>
          </a:p>
          <a:p>
            <a:r>
              <a:rPr lang="en-CA" dirty="0" smtClean="0"/>
              <a:t>MS &amp; Yahoo have median job input sizes under 14G, </a:t>
            </a:r>
            <a:r>
              <a:rPr lang="en-CA" dirty="0" smtClean="0"/>
              <a:t>80% of the jobs had an input size under 1TB</a:t>
            </a:r>
            <a:endParaRPr lang="en-CA" dirty="0" smtClean="0"/>
          </a:p>
          <a:p>
            <a:r>
              <a:rPr lang="en-CA" dirty="0" smtClean="0"/>
              <a:t>90% of jobs on a  </a:t>
            </a:r>
            <a:r>
              <a:rPr lang="en-CA" dirty="0" err="1" smtClean="0"/>
              <a:t>Facebook</a:t>
            </a:r>
            <a:r>
              <a:rPr lang="en-CA" dirty="0" smtClean="0"/>
              <a:t> cluster are under 100G</a:t>
            </a:r>
          </a:p>
          <a:p>
            <a:endParaRPr lang="en-CA" dirty="0" smtClean="0"/>
          </a:p>
          <a:p>
            <a:endParaRPr lang="en-CA" dirty="0" smtClean="0"/>
          </a:p>
          <a:p>
            <a:pPr>
              <a:buNone/>
            </a:pP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a:t>
            </a:fld>
            <a:endParaRPr lang="en-CA"/>
          </a:p>
        </p:txBody>
      </p:sp>
      <p:pic>
        <p:nvPicPr>
          <p:cNvPr id="17413" name="Picture 5"/>
          <p:cNvPicPr>
            <a:picLocks noChangeAspect="1" noChangeArrowheads="1"/>
          </p:cNvPicPr>
          <p:nvPr/>
        </p:nvPicPr>
        <p:blipFill>
          <a:blip r:embed="rId2" cstate="print"/>
          <a:srcRect/>
          <a:stretch>
            <a:fillRect/>
          </a:stretch>
        </p:blipFill>
        <p:spPr bwMode="auto">
          <a:xfrm>
            <a:off x="323528" y="1916832"/>
            <a:ext cx="5029200" cy="4410075"/>
          </a:xfrm>
          <a:prstGeom prst="rect">
            <a:avLst/>
          </a:prstGeom>
          <a:noFill/>
          <a:ln w="9525">
            <a:noFill/>
            <a:miter lim="800000"/>
            <a:headEnd/>
            <a:tailEnd/>
          </a:ln>
        </p:spPr>
      </p:pic>
      <p:sp>
        <p:nvSpPr>
          <p:cNvPr id="12" name="TextBox 11"/>
          <p:cNvSpPr txBox="1"/>
          <p:nvPr/>
        </p:nvSpPr>
        <p:spPr>
          <a:xfrm>
            <a:off x="611560" y="1412776"/>
            <a:ext cx="4464496" cy="646331"/>
          </a:xfrm>
          <a:prstGeom prst="rect">
            <a:avLst/>
          </a:prstGeom>
          <a:noFill/>
        </p:spPr>
        <p:txBody>
          <a:bodyPr wrap="square" rtlCol="0">
            <a:spAutoFit/>
          </a:bodyPr>
          <a:lstStyle/>
          <a:p>
            <a:r>
              <a:rPr lang="en-CA" dirty="0" smtClean="0"/>
              <a:t>Distribution of input job size for 174,000 jobs for a large analytics cluster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jobs: K Means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Prof. </a:t>
            </a:r>
            <a:r>
              <a:rPr lang="en-CA" dirty="0" err="1" smtClean="0"/>
              <a:t>Zhai</a:t>
            </a:r>
            <a:r>
              <a:rPr lang="en-CA" dirty="0" smtClean="0"/>
              <a:t>, text information system</a:t>
            </a:r>
          </a:p>
        </p:txBody>
      </p:sp>
      <p:sp>
        <p:nvSpPr>
          <p:cNvPr id="6" name="灯片编号占位符 5"/>
          <p:cNvSpPr>
            <a:spLocks noGrp="1"/>
          </p:cNvSpPr>
          <p:nvPr>
            <p:ph type="sldNum" sz="quarter" idx="12"/>
          </p:nvPr>
        </p:nvSpPr>
        <p:spPr/>
        <p:txBody>
          <a:bodyPr/>
          <a:lstStyle/>
          <a:p>
            <a:fld id="{35ED3D38-A9F3-475B-B54C-B45ADD1C68DA}" type="slidenum">
              <a:rPr lang="en-CA" smtClean="0"/>
              <a:t>20</a:t>
            </a:fld>
            <a:endParaRPr lang="en-CA"/>
          </a:p>
        </p:txBody>
      </p:sp>
      <p:grpSp>
        <p:nvGrpSpPr>
          <p:cNvPr id="7" name="Group 27"/>
          <p:cNvGrpSpPr>
            <a:grpSpLocks/>
          </p:cNvGrpSpPr>
          <p:nvPr/>
        </p:nvGrpSpPr>
        <p:grpSpPr bwMode="auto">
          <a:xfrm>
            <a:off x="395536" y="1268760"/>
            <a:ext cx="4560888" cy="4976812"/>
            <a:chOff x="1920" y="96"/>
            <a:chExt cx="3758" cy="3874"/>
          </a:xfrm>
        </p:grpSpPr>
        <p:pic>
          <p:nvPicPr>
            <p:cNvPr id="8" name="Picture 28" descr="km-data"/>
            <p:cNvPicPr>
              <a:picLocks noChangeAspect="1" noChangeArrowheads="1"/>
            </p:cNvPicPr>
            <p:nvPr/>
          </p:nvPicPr>
          <p:blipFill>
            <a:blip r:embed="rId2" cstate="print"/>
            <a:srcRect/>
            <a:stretch>
              <a:fillRect/>
            </a:stretch>
          </p:blipFill>
          <p:spPr bwMode="auto">
            <a:xfrm>
              <a:off x="1920" y="96"/>
              <a:ext cx="3758" cy="3874"/>
            </a:xfrm>
            <a:prstGeom prst="rect">
              <a:avLst/>
            </a:prstGeom>
            <a:noFill/>
            <a:ln w="9525">
              <a:noFill/>
              <a:miter lim="800000"/>
              <a:headEnd/>
              <a:tailEnd/>
            </a:ln>
          </p:spPr>
        </p:pic>
        <p:grpSp>
          <p:nvGrpSpPr>
            <p:cNvPr id="9" name="Group 29"/>
            <p:cNvGrpSpPr>
              <a:grpSpLocks/>
            </p:cNvGrpSpPr>
            <p:nvPr/>
          </p:nvGrpSpPr>
          <p:grpSpPr bwMode="auto">
            <a:xfrm>
              <a:off x="2448" y="816"/>
              <a:ext cx="3033" cy="2748"/>
              <a:chOff x="2158" y="822"/>
              <a:chExt cx="3256" cy="3010"/>
            </a:xfrm>
          </p:grpSpPr>
          <p:sp>
            <p:nvSpPr>
              <p:cNvPr id="10" name="Oval 30"/>
              <p:cNvSpPr>
                <a:spLocks noChangeArrowheads="1"/>
              </p:cNvSpPr>
              <p:nvPr/>
            </p:nvSpPr>
            <p:spPr bwMode="auto">
              <a:xfrm>
                <a:off x="3502" y="3287"/>
                <a:ext cx="48" cy="48"/>
              </a:xfrm>
              <a:prstGeom prst="ellipse">
                <a:avLst/>
              </a:prstGeom>
              <a:solidFill>
                <a:srgbClr val="FF0000"/>
              </a:solidFill>
              <a:ln w="28575">
                <a:noFill/>
                <a:round/>
                <a:headEnd/>
                <a:tailEnd/>
              </a:ln>
            </p:spPr>
            <p:txBody>
              <a:bodyPr wrap="none" anchor="ctr"/>
              <a:lstStyle/>
              <a:p>
                <a:endParaRPr lang="en-US"/>
              </a:p>
            </p:txBody>
          </p:sp>
          <p:sp>
            <p:nvSpPr>
              <p:cNvPr id="11" name="Oval 31"/>
              <p:cNvSpPr>
                <a:spLocks noChangeArrowheads="1"/>
              </p:cNvSpPr>
              <p:nvPr/>
            </p:nvSpPr>
            <p:spPr bwMode="auto">
              <a:xfrm>
                <a:off x="3744" y="3376"/>
                <a:ext cx="48" cy="48"/>
              </a:xfrm>
              <a:prstGeom prst="ellipse">
                <a:avLst/>
              </a:prstGeom>
              <a:solidFill>
                <a:srgbClr val="FF0000"/>
              </a:solidFill>
              <a:ln w="28575">
                <a:noFill/>
                <a:round/>
                <a:headEnd/>
                <a:tailEnd/>
              </a:ln>
            </p:spPr>
            <p:txBody>
              <a:bodyPr wrap="none" anchor="ctr"/>
              <a:lstStyle/>
              <a:p>
                <a:endParaRPr lang="en-US"/>
              </a:p>
            </p:txBody>
          </p:sp>
          <p:sp>
            <p:nvSpPr>
              <p:cNvPr id="12" name="Oval 32"/>
              <p:cNvSpPr>
                <a:spLocks noChangeArrowheads="1"/>
              </p:cNvSpPr>
              <p:nvPr/>
            </p:nvSpPr>
            <p:spPr bwMode="auto">
              <a:xfrm>
                <a:off x="4171" y="2811"/>
                <a:ext cx="48" cy="48"/>
              </a:xfrm>
              <a:prstGeom prst="ellipse">
                <a:avLst/>
              </a:prstGeom>
              <a:solidFill>
                <a:srgbClr val="FF0000"/>
              </a:solidFill>
              <a:ln w="28575">
                <a:noFill/>
                <a:round/>
                <a:headEnd/>
                <a:tailEnd/>
              </a:ln>
            </p:spPr>
            <p:txBody>
              <a:bodyPr wrap="none" anchor="ctr"/>
              <a:lstStyle/>
              <a:p>
                <a:endParaRPr lang="en-US"/>
              </a:p>
            </p:txBody>
          </p:sp>
          <p:sp>
            <p:nvSpPr>
              <p:cNvPr id="13" name="Oval 33"/>
              <p:cNvSpPr>
                <a:spLocks noChangeArrowheads="1"/>
              </p:cNvSpPr>
              <p:nvPr/>
            </p:nvSpPr>
            <p:spPr bwMode="auto">
              <a:xfrm>
                <a:off x="3582" y="2945"/>
                <a:ext cx="48" cy="48"/>
              </a:xfrm>
              <a:prstGeom prst="ellipse">
                <a:avLst/>
              </a:prstGeom>
              <a:solidFill>
                <a:srgbClr val="FF0000"/>
              </a:solidFill>
              <a:ln w="28575">
                <a:noFill/>
                <a:round/>
                <a:headEnd/>
                <a:tailEnd/>
              </a:ln>
            </p:spPr>
            <p:txBody>
              <a:bodyPr wrap="none" anchor="ctr"/>
              <a:lstStyle/>
              <a:p>
                <a:endParaRPr lang="en-US"/>
              </a:p>
            </p:txBody>
          </p:sp>
          <p:sp>
            <p:nvSpPr>
              <p:cNvPr id="14" name="Oval 34"/>
              <p:cNvSpPr>
                <a:spLocks noChangeArrowheads="1"/>
              </p:cNvSpPr>
              <p:nvPr/>
            </p:nvSpPr>
            <p:spPr bwMode="auto">
              <a:xfrm>
                <a:off x="3349" y="1321"/>
                <a:ext cx="48" cy="48"/>
              </a:xfrm>
              <a:prstGeom prst="ellipse">
                <a:avLst/>
              </a:prstGeom>
              <a:solidFill>
                <a:srgbClr val="FF0000"/>
              </a:solidFill>
              <a:ln w="28575">
                <a:noFill/>
                <a:round/>
                <a:headEnd/>
                <a:tailEnd/>
              </a:ln>
            </p:spPr>
            <p:txBody>
              <a:bodyPr wrap="none" anchor="ctr"/>
              <a:lstStyle/>
              <a:p>
                <a:endParaRPr lang="en-US"/>
              </a:p>
            </p:txBody>
          </p:sp>
          <p:sp>
            <p:nvSpPr>
              <p:cNvPr id="15" name="Line 35"/>
              <p:cNvSpPr>
                <a:spLocks noChangeShapeType="1"/>
              </p:cNvSpPr>
              <p:nvPr/>
            </p:nvSpPr>
            <p:spPr bwMode="auto">
              <a:xfrm flipH="1">
                <a:off x="3771" y="822"/>
                <a:ext cx="1643" cy="1359"/>
              </a:xfrm>
              <a:prstGeom prst="line">
                <a:avLst/>
              </a:prstGeom>
              <a:noFill/>
              <a:ln w="28575">
                <a:solidFill>
                  <a:srgbClr val="000000"/>
                </a:solidFill>
                <a:round/>
                <a:headEnd/>
                <a:tailEnd/>
              </a:ln>
            </p:spPr>
            <p:txBody>
              <a:bodyPr/>
              <a:lstStyle/>
              <a:p>
                <a:endParaRPr lang="en-CA"/>
              </a:p>
            </p:txBody>
          </p:sp>
          <p:sp>
            <p:nvSpPr>
              <p:cNvPr id="16" name="Line 36"/>
              <p:cNvSpPr>
                <a:spLocks noChangeShapeType="1"/>
              </p:cNvSpPr>
              <p:nvPr/>
            </p:nvSpPr>
            <p:spPr bwMode="auto">
              <a:xfrm>
                <a:off x="3771" y="2181"/>
                <a:ext cx="123" cy="876"/>
              </a:xfrm>
              <a:prstGeom prst="line">
                <a:avLst/>
              </a:prstGeom>
              <a:noFill/>
              <a:ln w="28575">
                <a:solidFill>
                  <a:srgbClr val="000000"/>
                </a:solidFill>
                <a:round/>
                <a:headEnd/>
                <a:tailEnd/>
              </a:ln>
            </p:spPr>
            <p:txBody>
              <a:bodyPr/>
              <a:lstStyle/>
              <a:p>
                <a:endParaRPr lang="en-CA"/>
              </a:p>
            </p:txBody>
          </p:sp>
          <p:sp>
            <p:nvSpPr>
              <p:cNvPr id="17" name="Line 37"/>
              <p:cNvSpPr>
                <a:spLocks noChangeShapeType="1"/>
              </p:cNvSpPr>
              <p:nvPr/>
            </p:nvSpPr>
            <p:spPr bwMode="auto">
              <a:xfrm>
                <a:off x="3894" y="3057"/>
                <a:ext cx="537" cy="384"/>
              </a:xfrm>
              <a:prstGeom prst="line">
                <a:avLst/>
              </a:prstGeom>
              <a:noFill/>
              <a:ln w="28575">
                <a:solidFill>
                  <a:srgbClr val="000000"/>
                </a:solidFill>
                <a:round/>
                <a:headEnd/>
                <a:tailEnd/>
              </a:ln>
            </p:spPr>
            <p:txBody>
              <a:bodyPr/>
              <a:lstStyle/>
              <a:p>
                <a:endParaRPr lang="en-CA"/>
              </a:p>
            </p:txBody>
          </p:sp>
          <p:sp>
            <p:nvSpPr>
              <p:cNvPr id="18" name="Line 38"/>
              <p:cNvSpPr>
                <a:spLocks noChangeShapeType="1"/>
              </p:cNvSpPr>
              <p:nvPr/>
            </p:nvSpPr>
            <p:spPr bwMode="auto">
              <a:xfrm flipH="1">
                <a:off x="3640" y="3057"/>
                <a:ext cx="254" cy="107"/>
              </a:xfrm>
              <a:prstGeom prst="line">
                <a:avLst/>
              </a:prstGeom>
              <a:noFill/>
              <a:ln w="28575">
                <a:solidFill>
                  <a:srgbClr val="000000"/>
                </a:solidFill>
                <a:round/>
                <a:headEnd/>
                <a:tailEnd/>
              </a:ln>
            </p:spPr>
            <p:txBody>
              <a:bodyPr/>
              <a:lstStyle/>
              <a:p>
                <a:endParaRPr lang="en-CA"/>
              </a:p>
            </p:txBody>
          </p:sp>
          <p:sp>
            <p:nvSpPr>
              <p:cNvPr id="19" name="Line 39"/>
              <p:cNvSpPr>
                <a:spLocks noChangeShapeType="1"/>
              </p:cNvSpPr>
              <p:nvPr/>
            </p:nvSpPr>
            <p:spPr bwMode="auto">
              <a:xfrm flipH="1" flipV="1">
                <a:off x="2158" y="2796"/>
                <a:ext cx="1490" cy="368"/>
              </a:xfrm>
              <a:prstGeom prst="line">
                <a:avLst/>
              </a:prstGeom>
              <a:noFill/>
              <a:ln w="28575">
                <a:solidFill>
                  <a:srgbClr val="000000"/>
                </a:solidFill>
                <a:round/>
                <a:headEnd/>
                <a:tailEnd/>
              </a:ln>
            </p:spPr>
            <p:txBody>
              <a:bodyPr/>
              <a:lstStyle/>
              <a:p>
                <a:endParaRPr lang="en-CA"/>
              </a:p>
            </p:txBody>
          </p:sp>
          <p:sp>
            <p:nvSpPr>
              <p:cNvPr id="20" name="Line 40"/>
              <p:cNvSpPr>
                <a:spLocks noChangeShapeType="1"/>
              </p:cNvSpPr>
              <p:nvPr/>
            </p:nvSpPr>
            <p:spPr bwMode="auto">
              <a:xfrm flipH="1">
                <a:off x="3617" y="3164"/>
                <a:ext cx="31" cy="668"/>
              </a:xfrm>
              <a:prstGeom prst="line">
                <a:avLst/>
              </a:prstGeom>
              <a:noFill/>
              <a:ln w="28575">
                <a:solidFill>
                  <a:srgbClr val="000000"/>
                </a:solidFill>
                <a:round/>
                <a:headEnd/>
                <a:tailEnd/>
              </a:ln>
            </p:spPr>
            <p:txBody>
              <a:bodyPr/>
              <a:lstStyle/>
              <a:p>
                <a:endParaRPr lang="en-CA"/>
              </a:p>
            </p:txBody>
          </p:sp>
          <p:sp>
            <p:nvSpPr>
              <p:cNvPr id="21" name="Line 41"/>
              <p:cNvSpPr>
                <a:spLocks noChangeShapeType="1"/>
              </p:cNvSpPr>
              <p:nvPr/>
            </p:nvSpPr>
            <p:spPr bwMode="auto">
              <a:xfrm flipH="1">
                <a:off x="2158" y="2181"/>
                <a:ext cx="1605" cy="146"/>
              </a:xfrm>
              <a:prstGeom prst="line">
                <a:avLst/>
              </a:prstGeom>
              <a:noFill/>
              <a:ln w="28575">
                <a:solidFill>
                  <a:srgbClr val="000000"/>
                </a:solidFill>
                <a:round/>
                <a:headEnd/>
                <a:tailEnd/>
              </a:ln>
            </p:spPr>
            <p:txBody>
              <a:bodyPr/>
              <a:lstStyle/>
              <a:p>
                <a:endParaRPr lang="en-CA"/>
              </a:p>
            </p:txBody>
          </p:sp>
        </p:grpSp>
      </p:grpSp>
      <p:sp>
        <p:nvSpPr>
          <p:cNvPr id="22" name="TextBox 21"/>
          <p:cNvSpPr txBox="1"/>
          <p:nvPr/>
        </p:nvSpPr>
        <p:spPr>
          <a:xfrm>
            <a:off x="5004048" y="1340768"/>
            <a:ext cx="3923928" cy="2585323"/>
          </a:xfrm>
          <a:prstGeom prst="rect">
            <a:avLst/>
          </a:prstGeom>
          <a:solidFill>
            <a:schemeClr val="tx2">
              <a:lumMod val="60000"/>
              <a:lumOff val="40000"/>
            </a:schemeClr>
          </a:solidFill>
        </p:spPr>
        <p:txBody>
          <a:bodyPr wrap="square" rtlCol="0">
            <a:spAutoFit/>
          </a:bodyPr>
          <a:lstStyle/>
          <a:p>
            <a:pPr marL="457200" indent="-457200">
              <a:spcBef>
                <a:spcPct val="50000"/>
              </a:spcBef>
              <a:buClr>
                <a:schemeClr val="tx1"/>
              </a:buClr>
            </a:pPr>
            <a:r>
              <a:rPr lang="en-US" dirty="0" smtClean="0">
                <a:solidFill>
                  <a:schemeClr val="bg1"/>
                </a:solidFill>
                <a:latin typeface="Tahoma" pitchFamily="34" charset="0"/>
              </a:rPr>
              <a:t>1.	User set up the number of clusters they’d like. </a:t>
            </a:r>
            <a:r>
              <a:rPr lang="en-US" i="1" dirty="0" smtClean="0">
                <a:solidFill>
                  <a:schemeClr val="bg1"/>
                </a:solidFill>
                <a:latin typeface="Tahoma" pitchFamily="34" charset="0"/>
              </a:rPr>
              <a:t>(e.g. K=5)</a:t>
            </a:r>
          </a:p>
          <a:p>
            <a:pPr marL="457200" indent="-457200">
              <a:spcBef>
                <a:spcPct val="50000"/>
              </a:spcBef>
              <a:buClr>
                <a:schemeClr val="tx1"/>
              </a:buClr>
            </a:pPr>
            <a:r>
              <a:rPr lang="en-US" dirty="0" smtClean="0">
                <a:solidFill>
                  <a:schemeClr val="bg1"/>
                </a:solidFill>
                <a:latin typeface="Tahoma" pitchFamily="34" charset="0"/>
              </a:rPr>
              <a:t>2.	</a:t>
            </a:r>
            <a:r>
              <a:rPr lang="en-US" dirty="0" smtClean="0">
                <a:solidFill>
                  <a:schemeClr val="bg1"/>
                </a:solidFill>
                <a:latin typeface="Tahoma" pitchFamily="34" charset="0"/>
              </a:rPr>
              <a:t>Randomly guess </a:t>
            </a:r>
            <a:r>
              <a:rPr lang="en-US" i="1" dirty="0" smtClean="0">
                <a:solidFill>
                  <a:schemeClr val="bg1"/>
                </a:solidFill>
                <a:latin typeface="Tahoma" pitchFamily="34" charset="0"/>
              </a:rPr>
              <a:t>K</a:t>
            </a:r>
            <a:r>
              <a:rPr lang="en-US" dirty="0" smtClean="0">
                <a:solidFill>
                  <a:schemeClr val="bg1"/>
                </a:solidFill>
                <a:latin typeface="Tahoma" pitchFamily="34" charset="0"/>
              </a:rPr>
              <a:t> cluster Center locations</a:t>
            </a:r>
          </a:p>
          <a:p>
            <a:pPr marL="457200" indent="-457200">
              <a:spcBef>
                <a:spcPct val="50000"/>
              </a:spcBef>
              <a:buClr>
                <a:schemeClr val="tx1"/>
              </a:buClr>
            </a:pPr>
            <a:r>
              <a:rPr lang="en-GB" dirty="0" smtClean="0">
                <a:solidFill>
                  <a:schemeClr val="bg1"/>
                </a:solidFill>
                <a:latin typeface="Tahoma" pitchFamily="34" charset="0"/>
              </a:rPr>
              <a:t>3.	Each data point finds out which </a:t>
            </a:r>
            <a:r>
              <a:rPr lang="en-GB" dirty="0" err="1" smtClean="0">
                <a:solidFill>
                  <a:schemeClr val="bg1"/>
                </a:solidFill>
                <a:latin typeface="Tahoma" pitchFamily="34" charset="0"/>
              </a:rPr>
              <a:t>Center</a:t>
            </a:r>
            <a:r>
              <a:rPr lang="en-GB" dirty="0" smtClean="0">
                <a:solidFill>
                  <a:schemeClr val="bg1"/>
                </a:solidFill>
                <a:latin typeface="Tahoma" pitchFamily="34" charset="0"/>
              </a:rPr>
              <a:t> it’s closest to. (Thus each </a:t>
            </a:r>
            <a:r>
              <a:rPr lang="en-GB" dirty="0" err="1" smtClean="0">
                <a:solidFill>
                  <a:schemeClr val="bg1"/>
                </a:solidFill>
                <a:latin typeface="Tahoma" pitchFamily="34" charset="0"/>
              </a:rPr>
              <a:t>Center</a:t>
            </a:r>
            <a:r>
              <a:rPr lang="en-GB" dirty="0" smtClean="0">
                <a:solidFill>
                  <a:schemeClr val="bg1"/>
                </a:solidFill>
                <a:latin typeface="Tahoma" pitchFamily="34" charset="0"/>
              </a:rPr>
              <a:t> “owns” a set of data points)</a:t>
            </a:r>
            <a:endParaRPr lang="en-GB"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jobs: K Means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Prof. </a:t>
            </a:r>
            <a:r>
              <a:rPr lang="en-CA" dirty="0" err="1" smtClean="0"/>
              <a:t>Zhai</a:t>
            </a:r>
            <a:r>
              <a:rPr lang="en-CA" dirty="0" smtClean="0"/>
              <a:t>, text information system</a:t>
            </a:r>
          </a:p>
        </p:txBody>
      </p:sp>
      <p:sp>
        <p:nvSpPr>
          <p:cNvPr id="6" name="灯片编号占位符 5"/>
          <p:cNvSpPr>
            <a:spLocks noGrp="1"/>
          </p:cNvSpPr>
          <p:nvPr>
            <p:ph type="sldNum" sz="quarter" idx="12"/>
          </p:nvPr>
        </p:nvSpPr>
        <p:spPr/>
        <p:txBody>
          <a:bodyPr/>
          <a:lstStyle/>
          <a:p>
            <a:fld id="{35ED3D38-A9F3-475B-B54C-B45ADD1C68DA}" type="slidenum">
              <a:rPr lang="en-CA" smtClean="0"/>
              <a:t>21</a:t>
            </a:fld>
            <a:endParaRPr lang="en-CA"/>
          </a:p>
        </p:txBody>
      </p:sp>
      <p:grpSp>
        <p:nvGrpSpPr>
          <p:cNvPr id="7" name="Group 47"/>
          <p:cNvGrpSpPr>
            <a:grpSpLocks/>
          </p:cNvGrpSpPr>
          <p:nvPr/>
        </p:nvGrpSpPr>
        <p:grpSpPr bwMode="auto">
          <a:xfrm>
            <a:off x="467544" y="1268760"/>
            <a:ext cx="4495800" cy="5045075"/>
            <a:chOff x="1920" y="96"/>
            <a:chExt cx="3758" cy="3874"/>
          </a:xfrm>
        </p:grpSpPr>
        <p:pic>
          <p:nvPicPr>
            <p:cNvPr id="8" name="Picture 48" descr="km-data"/>
            <p:cNvPicPr>
              <a:picLocks noChangeAspect="1" noChangeArrowheads="1"/>
            </p:cNvPicPr>
            <p:nvPr/>
          </p:nvPicPr>
          <p:blipFill>
            <a:blip r:embed="rId2" cstate="print"/>
            <a:srcRect/>
            <a:stretch>
              <a:fillRect/>
            </a:stretch>
          </p:blipFill>
          <p:spPr bwMode="auto">
            <a:xfrm>
              <a:off x="1920" y="96"/>
              <a:ext cx="3758" cy="3874"/>
            </a:xfrm>
            <a:prstGeom prst="rect">
              <a:avLst/>
            </a:prstGeom>
            <a:noFill/>
            <a:ln w="9525">
              <a:noFill/>
              <a:miter lim="800000"/>
              <a:headEnd/>
              <a:tailEnd/>
            </a:ln>
          </p:spPr>
        </p:pic>
        <p:sp>
          <p:nvSpPr>
            <p:cNvPr id="9" name="Oval 49"/>
            <p:cNvSpPr>
              <a:spLocks noChangeArrowheads="1"/>
            </p:cNvSpPr>
            <p:nvPr/>
          </p:nvSpPr>
          <p:spPr bwMode="auto">
            <a:xfrm>
              <a:off x="3700" y="3066"/>
              <a:ext cx="45" cy="44"/>
            </a:xfrm>
            <a:prstGeom prst="ellipse">
              <a:avLst/>
            </a:prstGeom>
            <a:solidFill>
              <a:srgbClr val="FF0000"/>
            </a:solidFill>
            <a:ln w="28575">
              <a:noFill/>
              <a:round/>
              <a:headEnd/>
              <a:tailEnd/>
            </a:ln>
          </p:spPr>
          <p:txBody>
            <a:bodyPr wrap="none" anchor="ctr"/>
            <a:lstStyle/>
            <a:p>
              <a:endParaRPr lang="en-US"/>
            </a:p>
          </p:txBody>
        </p:sp>
        <p:sp>
          <p:nvSpPr>
            <p:cNvPr id="10" name="Oval 50"/>
            <p:cNvSpPr>
              <a:spLocks noChangeArrowheads="1"/>
            </p:cNvSpPr>
            <p:nvPr/>
          </p:nvSpPr>
          <p:spPr bwMode="auto">
            <a:xfrm>
              <a:off x="3925" y="3148"/>
              <a:ext cx="45" cy="44"/>
            </a:xfrm>
            <a:prstGeom prst="ellipse">
              <a:avLst/>
            </a:prstGeom>
            <a:solidFill>
              <a:srgbClr val="FF0000"/>
            </a:solidFill>
            <a:ln w="28575">
              <a:noFill/>
              <a:round/>
              <a:headEnd/>
              <a:tailEnd/>
            </a:ln>
          </p:spPr>
          <p:txBody>
            <a:bodyPr wrap="none" anchor="ctr"/>
            <a:lstStyle/>
            <a:p>
              <a:endParaRPr lang="en-US"/>
            </a:p>
          </p:txBody>
        </p:sp>
        <p:sp>
          <p:nvSpPr>
            <p:cNvPr id="11" name="Oval 51"/>
            <p:cNvSpPr>
              <a:spLocks noChangeArrowheads="1"/>
            </p:cNvSpPr>
            <p:nvPr/>
          </p:nvSpPr>
          <p:spPr bwMode="auto">
            <a:xfrm>
              <a:off x="4323" y="2632"/>
              <a:ext cx="45" cy="44"/>
            </a:xfrm>
            <a:prstGeom prst="ellipse">
              <a:avLst/>
            </a:prstGeom>
            <a:solidFill>
              <a:srgbClr val="FF0000"/>
            </a:solidFill>
            <a:ln w="28575">
              <a:noFill/>
              <a:round/>
              <a:headEnd/>
              <a:tailEnd/>
            </a:ln>
          </p:spPr>
          <p:txBody>
            <a:bodyPr wrap="none" anchor="ctr"/>
            <a:lstStyle/>
            <a:p>
              <a:endParaRPr lang="en-US"/>
            </a:p>
          </p:txBody>
        </p:sp>
        <p:sp>
          <p:nvSpPr>
            <p:cNvPr id="12" name="Oval 52"/>
            <p:cNvSpPr>
              <a:spLocks noChangeArrowheads="1"/>
            </p:cNvSpPr>
            <p:nvPr/>
          </p:nvSpPr>
          <p:spPr bwMode="auto">
            <a:xfrm>
              <a:off x="3774" y="2754"/>
              <a:ext cx="45" cy="44"/>
            </a:xfrm>
            <a:prstGeom prst="ellipse">
              <a:avLst/>
            </a:prstGeom>
            <a:solidFill>
              <a:srgbClr val="FF0000"/>
            </a:solidFill>
            <a:ln w="28575">
              <a:noFill/>
              <a:round/>
              <a:headEnd/>
              <a:tailEnd/>
            </a:ln>
          </p:spPr>
          <p:txBody>
            <a:bodyPr wrap="none" anchor="ctr"/>
            <a:lstStyle/>
            <a:p>
              <a:endParaRPr lang="en-US"/>
            </a:p>
          </p:txBody>
        </p:sp>
        <p:sp>
          <p:nvSpPr>
            <p:cNvPr id="13" name="Oval 53"/>
            <p:cNvSpPr>
              <a:spLocks noChangeArrowheads="1"/>
            </p:cNvSpPr>
            <p:nvPr/>
          </p:nvSpPr>
          <p:spPr bwMode="auto">
            <a:xfrm>
              <a:off x="3557" y="1272"/>
              <a:ext cx="45" cy="43"/>
            </a:xfrm>
            <a:prstGeom prst="ellipse">
              <a:avLst/>
            </a:prstGeom>
            <a:solidFill>
              <a:srgbClr val="FF0000"/>
            </a:solidFill>
            <a:ln w="28575">
              <a:noFill/>
              <a:round/>
              <a:headEnd/>
              <a:tailEnd/>
            </a:ln>
          </p:spPr>
          <p:txBody>
            <a:bodyPr wrap="none" anchor="ctr"/>
            <a:lstStyle/>
            <a:p>
              <a:endParaRPr lang="en-US"/>
            </a:p>
          </p:txBody>
        </p:sp>
        <p:sp>
          <p:nvSpPr>
            <p:cNvPr id="14" name="Line 54"/>
            <p:cNvSpPr>
              <a:spLocks noChangeShapeType="1"/>
            </p:cNvSpPr>
            <p:nvPr/>
          </p:nvSpPr>
          <p:spPr bwMode="auto">
            <a:xfrm flipH="1">
              <a:off x="3951" y="816"/>
              <a:ext cx="1530" cy="1241"/>
            </a:xfrm>
            <a:prstGeom prst="line">
              <a:avLst/>
            </a:prstGeom>
            <a:noFill/>
            <a:ln w="28575">
              <a:solidFill>
                <a:srgbClr val="000000"/>
              </a:solidFill>
              <a:round/>
              <a:headEnd/>
              <a:tailEnd/>
            </a:ln>
          </p:spPr>
          <p:txBody>
            <a:bodyPr/>
            <a:lstStyle/>
            <a:p>
              <a:endParaRPr lang="en-CA"/>
            </a:p>
          </p:txBody>
        </p:sp>
        <p:sp>
          <p:nvSpPr>
            <p:cNvPr id="15" name="Line 55"/>
            <p:cNvSpPr>
              <a:spLocks noChangeShapeType="1"/>
            </p:cNvSpPr>
            <p:nvPr/>
          </p:nvSpPr>
          <p:spPr bwMode="auto">
            <a:xfrm>
              <a:off x="3951" y="2057"/>
              <a:ext cx="114" cy="799"/>
            </a:xfrm>
            <a:prstGeom prst="line">
              <a:avLst/>
            </a:prstGeom>
            <a:noFill/>
            <a:ln w="28575">
              <a:solidFill>
                <a:srgbClr val="000000"/>
              </a:solidFill>
              <a:round/>
              <a:headEnd/>
              <a:tailEnd/>
            </a:ln>
          </p:spPr>
          <p:txBody>
            <a:bodyPr/>
            <a:lstStyle/>
            <a:p>
              <a:endParaRPr lang="en-CA"/>
            </a:p>
          </p:txBody>
        </p:sp>
        <p:sp>
          <p:nvSpPr>
            <p:cNvPr id="16" name="Line 56"/>
            <p:cNvSpPr>
              <a:spLocks noChangeShapeType="1"/>
            </p:cNvSpPr>
            <p:nvPr/>
          </p:nvSpPr>
          <p:spPr bwMode="auto">
            <a:xfrm>
              <a:off x="4065" y="2856"/>
              <a:ext cx="500" cy="351"/>
            </a:xfrm>
            <a:prstGeom prst="line">
              <a:avLst/>
            </a:prstGeom>
            <a:noFill/>
            <a:ln w="28575">
              <a:solidFill>
                <a:srgbClr val="000000"/>
              </a:solidFill>
              <a:round/>
              <a:headEnd/>
              <a:tailEnd/>
            </a:ln>
          </p:spPr>
          <p:txBody>
            <a:bodyPr/>
            <a:lstStyle/>
            <a:p>
              <a:endParaRPr lang="en-CA"/>
            </a:p>
          </p:txBody>
        </p:sp>
        <p:sp>
          <p:nvSpPr>
            <p:cNvPr id="17" name="Line 57"/>
            <p:cNvSpPr>
              <a:spLocks noChangeShapeType="1"/>
            </p:cNvSpPr>
            <p:nvPr/>
          </p:nvSpPr>
          <p:spPr bwMode="auto">
            <a:xfrm flipH="1">
              <a:off x="3828" y="2856"/>
              <a:ext cx="237" cy="98"/>
            </a:xfrm>
            <a:prstGeom prst="line">
              <a:avLst/>
            </a:prstGeom>
            <a:noFill/>
            <a:ln w="28575">
              <a:solidFill>
                <a:srgbClr val="000000"/>
              </a:solidFill>
              <a:round/>
              <a:headEnd/>
              <a:tailEnd/>
            </a:ln>
          </p:spPr>
          <p:txBody>
            <a:bodyPr/>
            <a:lstStyle/>
            <a:p>
              <a:endParaRPr lang="en-CA"/>
            </a:p>
          </p:txBody>
        </p:sp>
        <p:sp>
          <p:nvSpPr>
            <p:cNvPr id="18" name="Line 58"/>
            <p:cNvSpPr>
              <a:spLocks noChangeShapeType="1"/>
            </p:cNvSpPr>
            <p:nvPr/>
          </p:nvSpPr>
          <p:spPr bwMode="auto">
            <a:xfrm flipH="1" flipV="1">
              <a:off x="2448" y="2618"/>
              <a:ext cx="1388" cy="336"/>
            </a:xfrm>
            <a:prstGeom prst="line">
              <a:avLst/>
            </a:prstGeom>
            <a:noFill/>
            <a:ln w="28575">
              <a:solidFill>
                <a:srgbClr val="000000"/>
              </a:solidFill>
              <a:round/>
              <a:headEnd/>
              <a:tailEnd/>
            </a:ln>
          </p:spPr>
          <p:txBody>
            <a:bodyPr/>
            <a:lstStyle/>
            <a:p>
              <a:endParaRPr lang="en-CA"/>
            </a:p>
          </p:txBody>
        </p:sp>
        <p:sp>
          <p:nvSpPr>
            <p:cNvPr id="19" name="Line 59"/>
            <p:cNvSpPr>
              <a:spLocks noChangeShapeType="1"/>
            </p:cNvSpPr>
            <p:nvPr/>
          </p:nvSpPr>
          <p:spPr bwMode="auto">
            <a:xfrm flipH="1">
              <a:off x="3807" y="2954"/>
              <a:ext cx="29" cy="610"/>
            </a:xfrm>
            <a:prstGeom prst="line">
              <a:avLst/>
            </a:prstGeom>
            <a:noFill/>
            <a:ln w="28575">
              <a:solidFill>
                <a:srgbClr val="000000"/>
              </a:solidFill>
              <a:round/>
              <a:headEnd/>
              <a:tailEnd/>
            </a:ln>
          </p:spPr>
          <p:txBody>
            <a:bodyPr/>
            <a:lstStyle/>
            <a:p>
              <a:endParaRPr lang="en-CA"/>
            </a:p>
          </p:txBody>
        </p:sp>
        <p:sp>
          <p:nvSpPr>
            <p:cNvPr id="20" name="Line 60"/>
            <p:cNvSpPr>
              <a:spLocks noChangeShapeType="1"/>
            </p:cNvSpPr>
            <p:nvPr/>
          </p:nvSpPr>
          <p:spPr bwMode="auto">
            <a:xfrm flipH="1">
              <a:off x="2448" y="2057"/>
              <a:ext cx="1495" cy="133"/>
            </a:xfrm>
            <a:prstGeom prst="line">
              <a:avLst/>
            </a:prstGeom>
            <a:noFill/>
            <a:ln w="28575">
              <a:solidFill>
                <a:srgbClr val="000000"/>
              </a:solidFill>
              <a:round/>
              <a:headEnd/>
              <a:tailEnd/>
            </a:ln>
          </p:spPr>
          <p:txBody>
            <a:bodyPr/>
            <a:lstStyle/>
            <a:p>
              <a:endParaRPr lang="en-CA"/>
            </a:p>
          </p:txBody>
        </p:sp>
        <p:sp>
          <p:nvSpPr>
            <p:cNvPr id="21" name="Oval 61"/>
            <p:cNvSpPr>
              <a:spLocks noChangeAspect="1" noChangeArrowheads="1"/>
            </p:cNvSpPr>
            <p:nvPr/>
          </p:nvSpPr>
          <p:spPr bwMode="auto">
            <a:xfrm>
              <a:off x="3936" y="1152"/>
              <a:ext cx="75" cy="72"/>
            </a:xfrm>
            <a:prstGeom prst="ellipse">
              <a:avLst/>
            </a:prstGeom>
            <a:solidFill>
              <a:srgbClr val="00FF00"/>
            </a:solidFill>
            <a:ln w="9525">
              <a:solidFill>
                <a:srgbClr val="000000"/>
              </a:solidFill>
              <a:round/>
              <a:headEnd/>
              <a:tailEnd/>
            </a:ln>
          </p:spPr>
          <p:txBody>
            <a:bodyPr wrap="none" anchor="ctr"/>
            <a:lstStyle/>
            <a:p>
              <a:endParaRPr lang="en-US"/>
            </a:p>
          </p:txBody>
        </p:sp>
        <p:sp>
          <p:nvSpPr>
            <p:cNvPr id="22" name="Oval 62"/>
            <p:cNvSpPr>
              <a:spLocks noChangeAspect="1" noChangeArrowheads="1"/>
            </p:cNvSpPr>
            <p:nvPr/>
          </p:nvSpPr>
          <p:spPr bwMode="auto">
            <a:xfrm>
              <a:off x="4032" y="3168"/>
              <a:ext cx="75" cy="72"/>
            </a:xfrm>
            <a:prstGeom prst="ellipse">
              <a:avLst/>
            </a:prstGeom>
            <a:solidFill>
              <a:srgbClr val="00FF00"/>
            </a:solidFill>
            <a:ln w="9525">
              <a:solidFill>
                <a:srgbClr val="000000"/>
              </a:solidFill>
              <a:round/>
              <a:headEnd/>
              <a:tailEnd/>
            </a:ln>
          </p:spPr>
          <p:txBody>
            <a:bodyPr wrap="none" anchor="ctr"/>
            <a:lstStyle/>
            <a:p>
              <a:endParaRPr lang="en-US"/>
            </a:p>
          </p:txBody>
        </p:sp>
        <p:sp>
          <p:nvSpPr>
            <p:cNvPr id="23" name="Oval 63"/>
            <p:cNvSpPr>
              <a:spLocks noChangeAspect="1" noChangeArrowheads="1"/>
            </p:cNvSpPr>
            <p:nvPr/>
          </p:nvSpPr>
          <p:spPr bwMode="auto">
            <a:xfrm>
              <a:off x="3120" y="2976"/>
              <a:ext cx="75" cy="72"/>
            </a:xfrm>
            <a:prstGeom prst="ellipse">
              <a:avLst/>
            </a:prstGeom>
            <a:solidFill>
              <a:srgbClr val="00FF00"/>
            </a:solidFill>
            <a:ln w="9525">
              <a:solidFill>
                <a:srgbClr val="000000"/>
              </a:solidFill>
              <a:round/>
              <a:headEnd/>
              <a:tailEnd/>
            </a:ln>
          </p:spPr>
          <p:txBody>
            <a:bodyPr wrap="none" anchor="ctr"/>
            <a:lstStyle/>
            <a:p>
              <a:endParaRPr lang="en-US"/>
            </a:p>
          </p:txBody>
        </p:sp>
        <p:sp>
          <p:nvSpPr>
            <p:cNvPr id="24" name="Oval 64"/>
            <p:cNvSpPr>
              <a:spLocks noChangeAspect="1" noChangeArrowheads="1"/>
            </p:cNvSpPr>
            <p:nvPr/>
          </p:nvSpPr>
          <p:spPr bwMode="auto">
            <a:xfrm>
              <a:off x="3264" y="2544"/>
              <a:ext cx="75" cy="72"/>
            </a:xfrm>
            <a:prstGeom prst="ellipse">
              <a:avLst/>
            </a:prstGeom>
            <a:solidFill>
              <a:srgbClr val="00FF00"/>
            </a:solidFill>
            <a:ln w="9525">
              <a:solidFill>
                <a:srgbClr val="000000"/>
              </a:solidFill>
              <a:round/>
              <a:headEnd/>
              <a:tailEnd/>
            </a:ln>
          </p:spPr>
          <p:txBody>
            <a:bodyPr wrap="none" anchor="ctr"/>
            <a:lstStyle/>
            <a:p>
              <a:endParaRPr lang="en-US"/>
            </a:p>
          </p:txBody>
        </p:sp>
        <p:sp>
          <p:nvSpPr>
            <p:cNvPr id="25" name="Oval 65"/>
            <p:cNvSpPr>
              <a:spLocks noChangeAspect="1" noChangeArrowheads="1"/>
            </p:cNvSpPr>
            <p:nvPr/>
          </p:nvSpPr>
          <p:spPr bwMode="auto">
            <a:xfrm>
              <a:off x="4656" y="2064"/>
              <a:ext cx="75" cy="72"/>
            </a:xfrm>
            <a:prstGeom prst="ellipse">
              <a:avLst/>
            </a:prstGeom>
            <a:solidFill>
              <a:srgbClr val="00FF00"/>
            </a:solidFill>
            <a:ln w="9525">
              <a:solidFill>
                <a:srgbClr val="000000"/>
              </a:solidFill>
              <a:round/>
              <a:headEnd/>
              <a:tailEnd/>
            </a:ln>
          </p:spPr>
          <p:txBody>
            <a:bodyPr wrap="none" anchor="ctr"/>
            <a:lstStyle/>
            <a:p>
              <a:endParaRPr lang="en-US"/>
            </a:p>
          </p:txBody>
        </p:sp>
        <p:sp>
          <p:nvSpPr>
            <p:cNvPr id="26" name="Freeform 66"/>
            <p:cNvSpPr>
              <a:spLocks/>
            </p:cNvSpPr>
            <p:nvPr/>
          </p:nvSpPr>
          <p:spPr bwMode="auto">
            <a:xfrm>
              <a:off x="3587" y="1129"/>
              <a:ext cx="314" cy="92"/>
            </a:xfrm>
            <a:custGeom>
              <a:avLst/>
              <a:gdLst>
                <a:gd name="T0" fmla="*/ 0 w 314"/>
                <a:gd name="T1" fmla="*/ 92 h 92"/>
                <a:gd name="T2" fmla="*/ 138 w 314"/>
                <a:gd name="T3" fmla="*/ 0 h 92"/>
                <a:gd name="T4" fmla="*/ 222 w 314"/>
                <a:gd name="T5" fmla="*/ 8 h 92"/>
                <a:gd name="T6" fmla="*/ 314 w 314"/>
                <a:gd name="T7" fmla="*/ 15 h 92"/>
                <a:gd name="T8" fmla="*/ 0 60000 65536"/>
                <a:gd name="T9" fmla="*/ 0 60000 65536"/>
                <a:gd name="T10" fmla="*/ 0 60000 65536"/>
                <a:gd name="T11" fmla="*/ 0 60000 65536"/>
                <a:gd name="T12" fmla="*/ 0 w 314"/>
                <a:gd name="T13" fmla="*/ 0 h 92"/>
                <a:gd name="T14" fmla="*/ 314 w 314"/>
                <a:gd name="T15" fmla="*/ 92 h 92"/>
              </a:gdLst>
              <a:ahLst/>
              <a:cxnLst>
                <a:cxn ang="T8">
                  <a:pos x="T0" y="T1"/>
                </a:cxn>
                <a:cxn ang="T9">
                  <a:pos x="T2" y="T3"/>
                </a:cxn>
                <a:cxn ang="T10">
                  <a:pos x="T4" y="T5"/>
                </a:cxn>
                <a:cxn ang="T11">
                  <a:pos x="T6" y="T7"/>
                </a:cxn>
              </a:cxnLst>
              <a:rect l="T12" t="T13" r="T14" b="T15"/>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27" name="Freeform 67"/>
            <p:cNvSpPr>
              <a:spLocks/>
            </p:cNvSpPr>
            <p:nvPr/>
          </p:nvSpPr>
          <p:spPr bwMode="auto">
            <a:xfrm>
              <a:off x="4424" y="2227"/>
              <a:ext cx="268" cy="407"/>
            </a:xfrm>
            <a:custGeom>
              <a:avLst/>
              <a:gdLst>
                <a:gd name="T0" fmla="*/ 0 w 268"/>
                <a:gd name="T1" fmla="*/ 407 h 407"/>
                <a:gd name="T2" fmla="*/ 123 w 268"/>
                <a:gd name="T3" fmla="*/ 323 h 407"/>
                <a:gd name="T4" fmla="*/ 161 w 268"/>
                <a:gd name="T5" fmla="*/ 284 h 407"/>
                <a:gd name="T6" fmla="*/ 192 w 268"/>
                <a:gd name="T7" fmla="*/ 238 h 407"/>
                <a:gd name="T8" fmla="*/ 253 w 268"/>
                <a:gd name="T9" fmla="*/ 115 h 407"/>
                <a:gd name="T10" fmla="*/ 268 w 268"/>
                <a:gd name="T11" fmla="*/ 0 h 407"/>
                <a:gd name="T12" fmla="*/ 0 60000 65536"/>
                <a:gd name="T13" fmla="*/ 0 60000 65536"/>
                <a:gd name="T14" fmla="*/ 0 60000 65536"/>
                <a:gd name="T15" fmla="*/ 0 60000 65536"/>
                <a:gd name="T16" fmla="*/ 0 60000 65536"/>
                <a:gd name="T17" fmla="*/ 0 60000 65536"/>
                <a:gd name="T18" fmla="*/ 0 w 268"/>
                <a:gd name="T19" fmla="*/ 0 h 407"/>
                <a:gd name="T20" fmla="*/ 268 w 26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28" name="Freeform 68"/>
            <p:cNvSpPr>
              <a:spLocks/>
            </p:cNvSpPr>
            <p:nvPr/>
          </p:nvSpPr>
          <p:spPr bwMode="auto">
            <a:xfrm>
              <a:off x="3393" y="2621"/>
              <a:ext cx="378" cy="98"/>
            </a:xfrm>
            <a:custGeom>
              <a:avLst/>
              <a:gdLst>
                <a:gd name="T0" fmla="*/ 378 w 378"/>
                <a:gd name="T1" fmla="*/ 98 h 98"/>
                <a:gd name="T2" fmla="*/ 71 w 378"/>
                <a:gd name="T3" fmla="*/ 21 h 98"/>
                <a:gd name="T4" fmla="*/ 25 w 378"/>
                <a:gd name="T5" fmla="*/ 6 h 98"/>
                <a:gd name="T6" fmla="*/ 2 w 378"/>
                <a:gd name="T7" fmla="*/ 13 h 98"/>
                <a:gd name="T8" fmla="*/ 9 w 378"/>
                <a:gd name="T9" fmla="*/ 13 h 98"/>
                <a:gd name="T10" fmla="*/ 0 60000 65536"/>
                <a:gd name="T11" fmla="*/ 0 60000 65536"/>
                <a:gd name="T12" fmla="*/ 0 60000 65536"/>
                <a:gd name="T13" fmla="*/ 0 60000 65536"/>
                <a:gd name="T14" fmla="*/ 0 60000 65536"/>
                <a:gd name="T15" fmla="*/ 0 w 378"/>
                <a:gd name="T16" fmla="*/ 0 h 98"/>
                <a:gd name="T17" fmla="*/ 378 w 378"/>
                <a:gd name="T18" fmla="*/ 98 h 98"/>
              </a:gdLst>
              <a:ahLst/>
              <a:cxnLst>
                <a:cxn ang="T10">
                  <a:pos x="T0" y="T1"/>
                </a:cxn>
                <a:cxn ang="T11">
                  <a:pos x="T2" y="T3"/>
                </a:cxn>
                <a:cxn ang="T12">
                  <a:pos x="T4" y="T5"/>
                </a:cxn>
                <a:cxn ang="T13">
                  <a:pos x="T6" y="T7"/>
                </a:cxn>
                <a:cxn ang="T14">
                  <a:pos x="T8" y="T9"/>
                </a:cxn>
              </a:cxnLst>
              <a:rect l="T15" t="T16" r="T17" b="T18"/>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29" name="Freeform 69"/>
            <p:cNvSpPr>
              <a:spLocks/>
            </p:cNvSpPr>
            <p:nvPr/>
          </p:nvSpPr>
          <p:spPr bwMode="auto">
            <a:xfrm>
              <a:off x="3279" y="3049"/>
              <a:ext cx="400" cy="138"/>
            </a:xfrm>
            <a:custGeom>
              <a:avLst/>
              <a:gdLst>
                <a:gd name="T0" fmla="*/ 400 w 400"/>
                <a:gd name="T1" fmla="*/ 107 h 138"/>
                <a:gd name="T2" fmla="*/ 323 w 400"/>
                <a:gd name="T3" fmla="*/ 138 h 138"/>
                <a:gd name="T4" fmla="*/ 200 w 400"/>
                <a:gd name="T5" fmla="*/ 131 h 138"/>
                <a:gd name="T6" fmla="*/ 39 w 400"/>
                <a:gd name="T7" fmla="*/ 23 h 138"/>
                <a:gd name="T8" fmla="*/ 23 w 400"/>
                <a:gd name="T9" fmla="*/ 8 h 138"/>
                <a:gd name="T10" fmla="*/ 0 w 400"/>
                <a:gd name="T11" fmla="*/ 0 h 138"/>
                <a:gd name="T12" fmla="*/ 0 60000 65536"/>
                <a:gd name="T13" fmla="*/ 0 60000 65536"/>
                <a:gd name="T14" fmla="*/ 0 60000 65536"/>
                <a:gd name="T15" fmla="*/ 0 60000 65536"/>
                <a:gd name="T16" fmla="*/ 0 60000 65536"/>
                <a:gd name="T17" fmla="*/ 0 60000 65536"/>
                <a:gd name="T18" fmla="*/ 0 w 400"/>
                <a:gd name="T19" fmla="*/ 0 h 138"/>
                <a:gd name="T20" fmla="*/ 400 w 400"/>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30" name="Freeform 70"/>
            <p:cNvSpPr>
              <a:spLocks/>
            </p:cNvSpPr>
            <p:nvPr/>
          </p:nvSpPr>
          <p:spPr bwMode="auto">
            <a:xfrm>
              <a:off x="3867" y="3241"/>
              <a:ext cx="191" cy="169"/>
            </a:xfrm>
            <a:custGeom>
              <a:avLst/>
              <a:gdLst>
                <a:gd name="T0" fmla="*/ 50 w 191"/>
                <a:gd name="T1" fmla="*/ 0 h 169"/>
                <a:gd name="T2" fmla="*/ 50 w 191"/>
                <a:gd name="T3" fmla="*/ 169 h 169"/>
                <a:gd name="T4" fmla="*/ 134 w 191"/>
                <a:gd name="T5" fmla="*/ 161 h 169"/>
                <a:gd name="T6" fmla="*/ 180 w 191"/>
                <a:gd name="T7" fmla="*/ 84 h 169"/>
                <a:gd name="T8" fmla="*/ 188 w 191"/>
                <a:gd name="T9" fmla="*/ 38 h 169"/>
                <a:gd name="T10" fmla="*/ 0 60000 65536"/>
                <a:gd name="T11" fmla="*/ 0 60000 65536"/>
                <a:gd name="T12" fmla="*/ 0 60000 65536"/>
                <a:gd name="T13" fmla="*/ 0 60000 65536"/>
                <a:gd name="T14" fmla="*/ 0 60000 65536"/>
                <a:gd name="T15" fmla="*/ 0 w 191"/>
                <a:gd name="T16" fmla="*/ 0 h 169"/>
                <a:gd name="T17" fmla="*/ 191 w 191"/>
                <a:gd name="T18" fmla="*/ 169 h 169"/>
              </a:gdLst>
              <a:ahLst/>
              <a:cxnLst>
                <a:cxn ang="T10">
                  <a:pos x="T0" y="T1"/>
                </a:cxn>
                <a:cxn ang="T11">
                  <a:pos x="T2" y="T3"/>
                </a:cxn>
                <a:cxn ang="T12">
                  <a:pos x="T4" y="T5"/>
                </a:cxn>
                <a:cxn ang="T13">
                  <a:pos x="T6" y="T7"/>
                </a:cxn>
                <a:cxn ang="T14">
                  <a:pos x="T8" y="T9"/>
                </a:cxn>
              </a:cxnLst>
              <a:rect l="T15" t="T16" r="T17" b="T18"/>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grpSp>
      <p:sp>
        <p:nvSpPr>
          <p:cNvPr id="31" name="TextBox 30"/>
          <p:cNvSpPr txBox="1"/>
          <p:nvPr/>
        </p:nvSpPr>
        <p:spPr>
          <a:xfrm>
            <a:off x="5004048" y="1340768"/>
            <a:ext cx="3923928" cy="3277820"/>
          </a:xfrm>
          <a:prstGeom prst="rect">
            <a:avLst/>
          </a:prstGeom>
          <a:solidFill>
            <a:schemeClr val="tx2">
              <a:lumMod val="60000"/>
              <a:lumOff val="40000"/>
            </a:schemeClr>
          </a:solidFill>
        </p:spPr>
        <p:txBody>
          <a:bodyPr wrap="square" rtlCol="0">
            <a:spAutoFit/>
          </a:bodyPr>
          <a:lstStyle/>
          <a:p>
            <a:pPr marL="457200" indent="-457200">
              <a:spcBef>
                <a:spcPct val="50000"/>
              </a:spcBef>
              <a:buClr>
                <a:schemeClr val="tx1"/>
              </a:buClr>
            </a:pPr>
            <a:r>
              <a:rPr lang="en-US" dirty="0" smtClean="0">
                <a:solidFill>
                  <a:schemeClr val="bg1"/>
                </a:solidFill>
                <a:latin typeface="Tahoma" pitchFamily="34" charset="0"/>
              </a:rPr>
              <a:t>1.	User set up the number of clusters they’d like. </a:t>
            </a:r>
            <a:r>
              <a:rPr lang="en-US" i="1" dirty="0" smtClean="0">
                <a:solidFill>
                  <a:schemeClr val="bg1"/>
                </a:solidFill>
                <a:latin typeface="Tahoma" pitchFamily="34" charset="0"/>
              </a:rPr>
              <a:t>(e.g. K=5)</a:t>
            </a:r>
          </a:p>
          <a:p>
            <a:pPr marL="457200" indent="-457200">
              <a:spcBef>
                <a:spcPct val="50000"/>
              </a:spcBef>
              <a:buClr>
                <a:schemeClr val="tx1"/>
              </a:buClr>
            </a:pPr>
            <a:r>
              <a:rPr lang="en-US" dirty="0" smtClean="0">
                <a:solidFill>
                  <a:schemeClr val="bg1"/>
                </a:solidFill>
                <a:latin typeface="Tahoma" pitchFamily="34" charset="0"/>
              </a:rPr>
              <a:t>2.	</a:t>
            </a:r>
            <a:r>
              <a:rPr lang="en-US" dirty="0" smtClean="0">
                <a:solidFill>
                  <a:schemeClr val="bg1"/>
                </a:solidFill>
                <a:latin typeface="Tahoma" pitchFamily="34" charset="0"/>
              </a:rPr>
              <a:t>Randomly guess </a:t>
            </a:r>
            <a:r>
              <a:rPr lang="en-US" i="1" dirty="0" smtClean="0">
                <a:solidFill>
                  <a:schemeClr val="bg1"/>
                </a:solidFill>
                <a:latin typeface="Tahoma" pitchFamily="34" charset="0"/>
              </a:rPr>
              <a:t>K</a:t>
            </a:r>
            <a:r>
              <a:rPr lang="en-US" dirty="0" smtClean="0">
                <a:solidFill>
                  <a:schemeClr val="bg1"/>
                </a:solidFill>
                <a:latin typeface="Tahoma" pitchFamily="34" charset="0"/>
              </a:rPr>
              <a:t> cluster Center locations</a:t>
            </a:r>
          </a:p>
          <a:p>
            <a:pPr marL="457200" indent="-457200">
              <a:spcBef>
                <a:spcPct val="50000"/>
              </a:spcBef>
              <a:buClr>
                <a:schemeClr val="tx1"/>
              </a:buClr>
            </a:pPr>
            <a:r>
              <a:rPr lang="en-GB" dirty="0" smtClean="0">
                <a:solidFill>
                  <a:schemeClr val="bg1"/>
                </a:solidFill>
                <a:latin typeface="Tahoma" pitchFamily="34" charset="0"/>
              </a:rPr>
              <a:t>3.	Each data point finds out which </a:t>
            </a:r>
            <a:r>
              <a:rPr lang="en-GB" dirty="0" err="1" smtClean="0">
                <a:solidFill>
                  <a:schemeClr val="bg1"/>
                </a:solidFill>
                <a:latin typeface="Tahoma" pitchFamily="34" charset="0"/>
              </a:rPr>
              <a:t>Center</a:t>
            </a:r>
            <a:r>
              <a:rPr lang="en-GB" dirty="0" smtClean="0">
                <a:solidFill>
                  <a:schemeClr val="bg1"/>
                </a:solidFill>
                <a:latin typeface="Tahoma" pitchFamily="34" charset="0"/>
              </a:rPr>
              <a:t> it’s closest to. (Thus each </a:t>
            </a:r>
            <a:r>
              <a:rPr lang="en-GB" dirty="0" err="1" smtClean="0">
                <a:solidFill>
                  <a:schemeClr val="bg1"/>
                </a:solidFill>
                <a:latin typeface="Tahoma" pitchFamily="34" charset="0"/>
              </a:rPr>
              <a:t>Center</a:t>
            </a:r>
            <a:r>
              <a:rPr lang="en-GB" dirty="0" smtClean="0">
                <a:solidFill>
                  <a:schemeClr val="bg1"/>
                </a:solidFill>
                <a:latin typeface="Tahoma" pitchFamily="34" charset="0"/>
              </a:rPr>
              <a:t> “owns” a set of data points)</a:t>
            </a:r>
          </a:p>
          <a:p>
            <a:pPr marL="457200" indent="-457200">
              <a:spcBef>
                <a:spcPct val="50000"/>
              </a:spcBef>
              <a:buClr>
                <a:schemeClr val="tx1"/>
              </a:buClr>
            </a:pPr>
            <a:r>
              <a:rPr lang="en-GB" dirty="0" smtClean="0">
                <a:solidFill>
                  <a:schemeClr val="bg1"/>
                </a:solidFill>
                <a:latin typeface="Tahoma" pitchFamily="34" charset="0"/>
              </a:rPr>
              <a:t>4.	Each centre finds the </a:t>
            </a:r>
            <a:r>
              <a:rPr lang="en-GB" dirty="0" err="1" smtClean="0">
                <a:solidFill>
                  <a:schemeClr val="bg1"/>
                </a:solidFill>
                <a:latin typeface="Tahoma" pitchFamily="34" charset="0"/>
              </a:rPr>
              <a:t>centroid</a:t>
            </a:r>
            <a:r>
              <a:rPr lang="en-GB" dirty="0" smtClean="0">
                <a:solidFill>
                  <a:schemeClr val="bg1"/>
                </a:solidFill>
                <a:latin typeface="Tahoma" pitchFamily="34" charset="0"/>
              </a:rPr>
              <a:t> of the points it owns</a:t>
            </a:r>
            <a:endParaRPr lang="en-GB"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jobs: K Means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https://mahout.apache.org/users/clustering/k-means-clustering.html</a:t>
            </a:r>
          </a:p>
        </p:txBody>
      </p:sp>
      <p:sp>
        <p:nvSpPr>
          <p:cNvPr id="6" name="灯片编号占位符 5"/>
          <p:cNvSpPr>
            <a:spLocks noGrp="1"/>
          </p:cNvSpPr>
          <p:nvPr>
            <p:ph type="sldNum" sz="quarter" idx="12"/>
          </p:nvPr>
        </p:nvSpPr>
        <p:spPr/>
        <p:txBody>
          <a:bodyPr/>
          <a:lstStyle/>
          <a:p>
            <a:fld id="{35ED3D38-A9F3-475B-B54C-B45ADD1C68DA}" type="slidenum">
              <a:rPr lang="en-CA" smtClean="0"/>
              <a:t>22</a:t>
            </a:fld>
            <a:endParaRPr lang="en-CA"/>
          </a:p>
        </p:txBody>
      </p:sp>
      <p:grpSp>
        <p:nvGrpSpPr>
          <p:cNvPr id="7" name="Group 24"/>
          <p:cNvGrpSpPr>
            <a:grpSpLocks/>
          </p:cNvGrpSpPr>
          <p:nvPr/>
        </p:nvGrpSpPr>
        <p:grpSpPr bwMode="auto">
          <a:xfrm>
            <a:off x="539552" y="1340768"/>
            <a:ext cx="4495800" cy="4976812"/>
            <a:chOff x="248" y="846"/>
            <a:chExt cx="3312" cy="3456"/>
          </a:xfrm>
        </p:grpSpPr>
        <p:pic>
          <p:nvPicPr>
            <p:cNvPr id="8" name="Picture 18" descr="km-data"/>
            <p:cNvPicPr>
              <a:picLocks noChangeAspect="1" noChangeArrowheads="1"/>
            </p:cNvPicPr>
            <p:nvPr/>
          </p:nvPicPr>
          <p:blipFill>
            <a:blip r:embed="rId2" cstate="print"/>
            <a:srcRect/>
            <a:stretch>
              <a:fillRect/>
            </a:stretch>
          </p:blipFill>
          <p:spPr bwMode="auto">
            <a:xfrm>
              <a:off x="248" y="846"/>
              <a:ext cx="3312" cy="3456"/>
            </a:xfrm>
            <a:prstGeom prst="rect">
              <a:avLst/>
            </a:prstGeom>
            <a:noFill/>
            <a:ln w="9525">
              <a:noFill/>
              <a:miter lim="800000"/>
              <a:headEnd/>
              <a:tailEnd/>
            </a:ln>
          </p:spPr>
        </p:pic>
        <p:sp>
          <p:nvSpPr>
            <p:cNvPr id="9" name="Oval 19"/>
            <p:cNvSpPr>
              <a:spLocks noChangeArrowheads="1"/>
            </p:cNvSpPr>
            <p:nvPr/>
          </p:nvSpPr>
          <p:spPr bwMode="auto">
            <a:xfrm>
              <a:off x="1976" y="3342"/>
              <a:ext cx="39" cy="39"/>
            </a:xfrm>
            <a:prstGeom prst="ellipse">
              <a:avLst/>
            </a:prstGeom>
            <a:solidFill>
              <a:srgbClr val="FF0000"/>
            </a:solidFill>
            <a:ln w="28575">
              <a:noFill/>
              <a:round/>
              <a:headEnd/>
              <a:tailEnd/>
            </a:ln>
          </p:spPr>
          <p:txBody>
            <a:bodyPr wrap="none" anchor="ctr"/>
            <a:lstStyle/>
            <a:p>
              <a:endParaRPr lang="en-US"/>
            </a:p>
          </p:txBody>
        </p:sp>
        <p:sp>
          <p:nvSpPr>
            <p:cNvPr id="10" name="Oval 20"/>
            <p:cNvSpPr>
              <a:spLocks noChangeArrowheads="1"/>
            </p:cNvSpPr>
            <p:nvPr/>
          </p:nvSpPr>
          <p:spPr bwMode="auto">
            <a:xfrm>
              <a:off x="2408" y="2910"/>
              <a:ext cx="40" cy="39"/>
            </a:xfrm>
            <a:prstGeom prst="ellipse">
              <a:avLst/>
            </a:prstGeom>
            <a:solidFill>
              <a:srgbClr val="FF0000"/>
            </a:solidFill>
            <a:ln w="28575">
              <a:noFill/>
              <a:round/>
              <a:headEnd/>
              <a:tailEnd/>
            </a:ln>
          </p:spPr>
          <p:txBody>
            <a:bodyPr wrap="none" anchor="ctr"/>
            <a:lstStyle/>
            <a:p>
              <a:endParaRPr lang="en-US"/>
            </a:p>
          </p:txBody>
        </p:sp>
        <p:sp>
          <p:nvSpPr>
            <p:cNvPr id="11" name="Oval 21"/>
            <p:cNvSpPr>
              <a:spLocks noChangeArrowheads="1"/>
            </p:cNvSpPr>
            <p:nvPr/>
          </p:nvSpPr>
          <p:spPr bwMode="auto">
            <a:xfrm>
              <a:off x="3080" y="1910"/>
              <a:ext cx="39" cy="40"/>
            </a:xfrm>
            <a:prstGeom prst="ellipse">
              <a:avLst/>
            </a:prstGeom>
            <a:solidFill>
              <a:srgbClr val="FF0000"/>
            </a:solidFill>
            <a:ln w="28575">
              <a:noFill/>
              <a:round/>
              <a:headEnd/>
              <a:tailEnd/>
            </a:ln>
          </p:spPr>
          <p:txBody>
            <a:bodyPr wrap="none" anchor="ctr"/>
            <a:lstStyle/>
            <a:p>
              <a:endParaRPr lang="en-US"/>
            </a:p>
          </p:txBody>
        </p:sp>
        <p:sp>
          <p:nvSpPr>
            <p:cNvPr id="12" name="Oval 22"/>
            <p:cNvSpPr>
              <a:spLocks noChangeArrowheads="1"/>
            </p:cNvSpPr>
            <p:nvPr/>
          </p:nvSpPr>
          <p:spPr bwMode="auto">
            <a:xfrm>
              <a:off x="1160" y="3054"/>
              <a:ext cx="40" cy="39"/>
            </a:xfrm>
            <a:prstGeom prst="ellipse">
              <a:avLst/>
            </a:prstGeom>
            <a:solidFill>
              <a:srgbClr val="FF0000"/>
            </a:solidFill>
            <a:ln w="28575">
              <a:noFill/>
              <a:round/>
              <a:headEnd/>
              <a:tailEnd/>
            </a:ln>
          </p:spPr>
          <p:txBody>
            <a:bodyPr wrap="none" anchor="ctr"/>
            <a:lstStyle/>
            <a:p>
              <a:endParaRPr lang="en-US"/>
            </a:p>
          </p:txBody>
        </p:sp>
        <p:sp>
          <p:nvSpPr>
            <p:cNvPr id="13" name="Oval 23"/>
            <p:cNvSpPr>
              <a:spLocks noChangeArrowheads="1"/>
            </p:cNvSpPr>
            <p:nvPr/>
          </p:nvSpPr>
          <p:spPr bwMode="auto">
            <a:xfrm>
              <a:off x="1880" y="1720"/>
              <a:ext cx="39" cy="38"/>
            </a:xfrm>
            <a:prstGeom prst="ellipse">
              <a:avLst/>
            </a:prstGeom>
            <a:solidFill>
              <a:srgbClr val="FF0000"/>
            </a:solidFill>
            <a:ln w="28575">
              <a:noFill/>
              <a:round/>
              <a:headEnd/>
              <a:tailEnd/>
            </a:ln>
          </p:spPr>
          <p:txBody>
            <a:bodyPr wrap="none" anchor="ctr"/>
            <a:lstStyle/>
            <a:p>
              <a:endParaRPr lang="en-US"/>
            </a:p>
          </p:txBody>
        </p:sp>
      </p:grpSp>
      <p:sp>
        <p:nvSpPr>
          <p:cNvPr id="14" name="TextBox 13"/>
          <p:cNvSpPr txBox="1"/>
          <p:nvPr/>
        </p:nvSpPr>
        <p:spPr>
          <a:xfrm>
            <a:off x="5076056" y="1340768"/>
            <a:ext cx="3923928" cy="4182683"/>
          </a:xfrm>
          <a:prstGeom prst="rect">
            <a:avLst/>
          </a:prstGeom>
          <a:solidFill>
            <a:schemeClr val="tx2">
              <a:lumMod val="60000"/>
              <a:lumOff val="40000"/>
            </a:schemeClr>
          </a:solidFill>
        </p:spPr>
        <p:txBody>
          <a:bodyPr wrap="square" rtlCol="0">
            <a:spAutoFit/>
          </a:bodyPr>
          <a:lstStyle/>
          <a:p>
            <a:pPr marL="457200" indent="-457200">
              <a:spcBef>
                <a:spcPct val="50000"/>
              </a:spcBef>
              <a:buClr>
                <a:schemeClr val="tx1"/>
              </a:buClr>
            </a:pPr>
            <a:r>
              <a:rPr lang="en-US" dirty="0" smtClean="0">
                <a:solidFill>
                  <a:schemeClr val="bg1"/>
                </a:solidFill>
                <a:latin typeface="Tahoma" pitchFamily="34" charset="0"/>
              </a:rPr>
              <a:t>1.	User set up the number of clusters they’d like. </a:t>
            </a:r>
            <a:r>
              <a:rPr lang="en-US" i="1" dirty="0" smtClean="0">
                <a:solidFill>
                  <a:schemeClr val="bg1"/>
                </a:solidFill>
                <a:latin typeface="Tahoma" pitchFamily="34" charset="0"/>
              </a:rPr>
              <a:t>(e.g. K=5)</a:t>
            </a:r>
          </a:p>
          <a:p>
            <a:pPr marL="457200" indent="-457200">
              <a:spcBef>
                <a:spcPct val="50000"/>
              </a:spcBef>
              <a:buClr>
                <a:schemeClr val="tx1"/>
              </a:buClr>
            </a:pPr>
            <a:r>
              <a:rPr lang="en-US" dirty="0" smtClean="0">
                <a:solidFill>
                  <a:schemeClr val="bg1"/>
                </a:solidFill>
                <a:latin typeface="Tahoma" pitchFamily="34" charset="0"/>
              </a:rPr>
              <a:t>2.	</a:t>
            </a:r>
            <a:r>
              <a:rPr lang="en-US" dirty="0" smtClean="0">
                <a:solidFill>
                  <a:schemeClr val="bg1"/>
                </a:solidFill>
                <a:latin typeface="Tahoma" pitchFamily="34" charset="0"/>
              </a:rPr>
              <a:t>Randomly guess </a:t>
            </a:r>
            <a:r>
              <a:rPr lang="en-US" i="1" dirty="0" smtClean="0">
                <a:solidFill>
                  <a:schemeClr val="bg1"/>
                </a:solidFill>
                <a:latin typeface="Tahoma" pitchFamily="34" charset="0"/>
              </a:rPr>
              <a:t>K</a:t>
            </a:r>
            <a:r>
              <a:rPr lang="en-US" dirty="0" smtClean="0">
                <a:solidFill>
                  <a:schemeClr val="bg1"/>
                </a:solidFill>
                <a:latin typeface="Tahoma" pitchFamily="34" charset="0"/>
              </a:rPr>
              <a:t> cluster Center locations</a:t>
            </a:r>
          </a:p>
          <a:p>
            <a:pPr marL="457200" indent="-457200">
              <a:spcBef>
                <a:spcPct val="50000"/>
              </a:spcBef>
              <a:buClr>
                <a:schemeClr val="tx1"/>
              </a:buClr>
            </a:pPr>
            <a:r>
              <a:rPr lang="en-GB" dirty="0" smtClean="0">
                <a:solidFill>
                  <a:schemeClr val="bg1"/>
                </a:solidFill>
                <a:latin typeface="Tahoma" pitchFamily="34" charset="0"/>
              </a:rPr>
              <a:t>3.	Each data point finds out which </a:t>
            </a:r>
            <a:r>
              <a:rPr lang="en-GB" dirty="0" err="1" smtClean="0">
                <a:solidFill>
                  <a:schemeClr val="bg1"/>
                </a:solidFill>
                <a:latin typeface="Tahoma" pitchFamily="34" charset="0"/>
              </a:rPr>
              <a:t>Center</a:t>
            </a:r>
            <a:r>
              <a:rPr lang="en-GB" dirty="0" smtClean="0">
                <a:solidFill>
                  <a:schemeClr val="bg1"/>
                </a:solidFill>
                <a:latin typeface="Tahoma" pitchFamily="34" charset="0"/>
              </a:rPr>
              <a:t> it’s closest to. (Thus each </a:t>
            </a:r>
            <a:r>
              <a:rPr lang="en-GB" dirty="0" err="1" smtClean="0">
                <a:solidFill>
                  <a:schemeClr val="bg1"/>
                </a:solidFill>
                <a:latin typeface="Tahoma" pitchFamily="34" charset="0"/>
              </a:rPr>
              <a:t>Center</a:t>
            </a:r>
            <a:r>
              <a:rPr lang="en-GB" dirty="0" smtClean="0">
                <a:solidFill>
                  <a:schemeClr val="bg1"/>
                </a:solidFill>
                <a:latin typeface="Tahoma" pitchFamily="34" charset="0"/>
              </a:rPr>
              <a:t> “owns” a set of data points)</a:t>
            </a:r>
          </a:p>
          <a:p>
            <a:pPr marL="457200" indent="-457200">
              <a:spcBef>
                <a:spcPct val="50000"/>
              </a:spcBef>
              <a:buClr>
                <a:schemeClr val="tx1"/>
              </a:buClr>
            </a:pPr>
            <a:r>
              <a:rPr lang="en-GB" dirty="0" smtClean="0">
                <a:solidFill>
                  <a:schemeClr val="bg1"/>
                </a:solidFill>
                <a:latin typeface="Tahoma" pitchFamily="34" charset="0"/>
              </a:rPr>
              <a:t>4.	Each centre finds the </a:t>
            </a:r>
            <a:r>
              <a:rPr lang="en-GB" dirty="0" err="1" smtClean="0">
                <a:solidFill>
                  <a:schemeClr val="bg1"/>
                </a:solidFill>
                <a:latin typeface="Tahoma" pitchFamily="34" charset="0"/>
              </a:rPr>
              <a:t>centroid</a:t>
            </a:r>
            <a:r>
              <a:rPr lang="en-GB" dirty="0" smtClean="0">
                <a:solidFill>
                  <a:schemeClr val="bg1"/>
                </a:solidFill>
                <a:latin typeface="Tahoma" pitchFamily="34" charset="0"/>
              </a:rPr>
              <a:t> of the points it owns</a:t>
            </a:r>
          </a:p>
          <a:p>
            <a:pPr marL="457200" indent="-457200">
              <a:lnSpc>
                <a:spcPct val="90000"/>
              </a:lnSpc>
              <a:spcBef>
                <a:spcPct val="50000"/>
              </a:spcBef>
              <a:buClr>
                <a:schemeClr val="tx1"/>
              </a:buClr>
            </a:pPr>
            <a:r>
              <a:rPr lang="en-GB" dirty="0" smtClean="0">
                <a:solidFill>
                  <a:schemeClr val="bg1"/>
                </a:solidFill>
                <a:latin typeface="Tahoma" pitchFamily="34" charset="0"/>
              </a:rPr>
              <a:t>5.	…and jumps there</a:t>
            </a:r>
          </a:p>
          <a:p>
            <a:pPr marL="457200" indent="-457200">
              <a:lnSpc>
                <a:spcPct val="90000"/>
              </a:lnSpc>
              <a:spcBef>
                <a:spcPct val="50000"/>
              </a:spcBef>
              <a:buClr>
                <a:schemeClr val="tx1"/>
              </a:buClr>
            </a:pPr>
            <a:r>
              <a:rPr lang="en-GB" dirty="0" smtClean="0">
                <a:solidFill>
                  <a:schemeClr val="bg1"/>
                </a:solidFill>
                <a:latin typeface="Tahoma" pitchFamily="34" charset="0"/>
              </a:rPr>
              <a:t>6.	…Repeat until terminated</a:t>
            </a:r>
            <a:endParaRPr lang="en-GB" dirty="0">
              <a:solidFill>
                <a:schemeClr val="bg1"/>
              </a:solidFill>
              <a:latin typeface="Tahoma" pitchFamily="34" charset="0"/>
            </a:endParaRPr>
          </a:p>
        </p:txBody>
      </p:sp>
      <p:sp>
        <p:nvSpPr>
          <p:cNvPr id="15" name="TextBox 14"/>
          <p:cNvSpPr txBox="1"/>
          <p:nvPr/>
        </p:nvSpPr>
        <p:spPr>
          <a:xfrm>
            <a:off x="5076056" y="5661248"/>
            <a:ext cx="3888432" cy="646331"/>
          </a:xfrm>
          <a:prstGeom prst="rect">
            <a:avLst/>
          </a:prstGeom>
          <a:solidFill>
            <a:srgbClr val="92D050"/>
          </a:solidFill>
        </p:spPr>
        <p:txBody>
          <a:bodyPr wrap="square" rtlCol="0">
            <a:spAutoFit/>
          </a:bodyPr>
          <a:lstStyle/>
          <a:p>
            <a:r>
              <a:rPr lang="en-CA" dirty="0" err="1" smtClean="0">
                <a:solidFill>
                  <a:schemeClr val="bg1"/>
                </a:solidFill>
              </a:rPr>
              <a:t>Hadoop</a:t>
            </a:r>
            <a:r>
              <a:rPr lang="en-CA" dirty="0" smtClean="0">
                <a:solidFill>
                  <a:schemeClr val="bg1"/>
                </a:solidFill>
              </a:rPr>
              <a:t> version of K means could be found in the link  below </a:t>
            </a:r>
            <a:endParaRPr lang="en-CA"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jobs: Pig query</a:t>
            </a:r>
            <a:endParaRPr lang="en-CA" dirty="0"/>
          </a:p>
        </p:txBody>
      </p:sp>
      <p:sp>
        <p:nvSpPr>
          <p:cNvPr id="3" name="内容占位符 2"/>
          <p:cNvSpPr>
            <a:spLocks noGrp="1"/>
          </p:cNvSpPr>
          <p:nvPr>
            <p:ph idx="1"/>
          </p:nvPr>
        </p:nvSpPr>
        <p:spPr>
          <a:xfrm>
            <a:off x="467544" y="1412776"/>
            <a:ext cx="8229600" cy="1036712"/>
          </a:xfrm>
          <a:solidFill>
            <a:schemeClr val="accent4">
              <a:lumMod val="75000"/>
            </a:schemeClr>
          </a:solidFill>
        </p:spPr>
        <p:txBody>
          <a:bodyPr>
            <a:normAutofit fontScale="92500"/>
          </a:bodyPr>
          <a:lstStyle/>
          <a:p>
            <a:pPr>
              <a:buNone/>
            </a:pPr>
            <a:r>
              <a:rPr lang="en-CA" dirty="0" err="1" smtClean="0">
                <a:solidFill>
                  <a:schemeClr val="bg1"/>
                </a:solidFill>
              </a:rPr>
              <a:t>Cogroup</a:t>
            </a:r>
            <a:r>
              <a:rPr lang="en-CA" dirty="0" smtClean="0">
                <a:solidFill>
                  <a:schemeClr val="bg1"/>
                </a:solidFill>
              </a:rPr>
              <a:t>: final output much larger than either input or shuffle data. This is actually CPU-intensive job </a:t>
            </a: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23</a:t>
            </a:fld>
            <a:endParaRPr lang="en-CA"/>
          </a:p>
        </p:txBody>
      </p:sp>
      <p:graphicFrame>
        <p:nvGraphicFramePr>
          <p:cNvPr id="11" name="表格 10"/>
          <p:cNvGraphicFramePr>
            <a:graphicFrameLocks noGrp="1"/>
          </p:cNvGraphicFramePr>
          <p:nvPr/>
        </p:nvGraphicFramePr>
        <p:xfrm>
          <a:off x="323528" y="2636912"/>
          <a:ext cx="1512168" cy="3228975"/>
        </p:xfrm>
        <a:graphic>
          <a:graphicData uri="http://schemas.openxmlformats.org/drawingml/2006/table">
            <a:tbl>
              <a:tblPr/>
              <a:tblGrid>
                <a:gridCol w="756084"/>
                <a:gridCol w="756084"/>
              </a:tblGrid>
              <a:tr h="266700">
                <a:tc gridSpan="2">
                  <a:txBody>
                    <a:bodyPr/>
                    <a:lstStyle/>
                    <a:p>
                      <a:pPr algn="ctr" fontAlgn="b"/>
                      <a:r>
                        <a:rPr lang="en-CA" sz="1600" b="0" i="0" u="none" strike="noStrike">
                          <a:solidFill>
                            <a:srgbClr val="000000"/>
                          </a:solidFill>
                          <a:latin typeface="Calibri"/>
                        </a:rPr>
                        <a:t>S1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r h="266700">
                <a:tc>
                  <a:txBody>
                    <a:bodyPr/>
                    <a:lstStyle/>
                    <a:p>
                      <a:pPr algn="ctr" fontAlgn="b"/>
                      <a:r>
                        <a:rPr lang="en-CA" sz="1600" b="0" i="0" u="none" strike="noStrike">
                          <a:solidFill>
                            <a:srgbClr val="000000"/>
                          </a:solidFill>
                          <a:latin typeface="Calibri"/>
                        </a:rPr>
                        <a:t>name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hits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66700">
                <a:tc>
                  <a:txBody>
                    <a:bodyPr/>
                    <a:lstStyle/>
                    <a:p>
                      <a:pPr algn="ctr" fontAlgn="b"/>
                      <a:r>
                        <a:rPr lang="en-CA" sz="1600" b="0" i="0" u="none" strike="noStrike">
                          <a:solidFill>
                            <a:srgbClr val="000000"/>
                          </a:solidFill>
                          <a:latin typeface="Calibri"/>
                        </a:rPr>
                        <a:t>John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66700">
                <a:tc>
                  <a:txBody>
                    <a:bodyPr/>
                    <a:lstStyle/>
                    <a:p>
                      <a:pPr algn="ctr" fontAlgn="b"/>
                      <a:r>
                        <a:rPr lang="en-CA" sz="1600" b="0" i="0" u="none" strike="noStrike">
                          <a:solidFill>
                            <a:srgbClr val="000000"/>
                          </a:solidFill>
                          <a:latin typeface="Calibri"/>
                        </a:rPr>
                        <a:t>Harry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76225">
                <a:tc>
                  <a:txBody>
                    <a:bodyPr/>
                    <a:lstStyle/>
                    <a:p>
                      <a:pPr algn="ctr" fontAlgn="b"/>
                      <a:r>
                        <a:rPr lang="en-CA" sz="1600" b="0" i="0" u="none" strike="noStrike">
                          <a:solidFill>
                            <a:srgbClr val="000000"/>
                          </a:solidFill>
                          <a:latin typeface="Calibri"/>
                        </a:rPr>
                        <a:t>George</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1600" b="0" i="0" u="none" strike="noStrike">
                          <a:solidFill>
                            <a:srgbClr val="000000"/>
                          </a:solidFill>
                          <a:latin typeface="Calibri"/>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6225">
                <a:tc>
                  <a:txBody>
                    <a:bodyPr/>
                    <a:lstStyle/>
                    <a:p>
                      <a:pPr algn="ctr" fontAlgn="b"/>
                      <a:endParaRPr lang="en-CA"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16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ctr" fontAlgn="b"/>
                      <a:r>
                        <a:rPr lang="en-CA" sz="1600" b="0" i="0" u="none" strike="noStrike">
                          <a:solidFill>
                            <a:srgbClr val="000000"/>
                          </a:solidFill>
                          <a:latin typeface="Calibri"/>
                        </a:rPr>
                        <a:t>S2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r h="266700">
                <a:tc>
                  <a:txBody>
                    <a:bodyPr/>
                    <a:lstStyle/>
                    <a:p>
                      <a:pPr algn="ctr" fontAlgn="b"/>
                      <a:r>
                        <a:rPr lang="en-CA" sz="1600" b="0" i="0" u="none" strike="noStrike">
                          <a:solidFill>
                            <a:srgbClr val="000000"/>
                          </a:solidFill>
                          <a:latin typeface="Calibri"/>
                        </a:rPr>
                        <a:t>name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errors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66700">
                <a:tc>
                  <a:txBody>
                    <a:bodyPr/>
                    <a:lstStyle/>
                    <a:p>
                      <a:pPr algn="ctr" fontAlgn="b"/>
                      <a:r>
                        <a:rPr lang="en-CA" sz="1600" b="0" i="0" u="none" strike="noStrike">
                          <a:solidFill>
                            <a:srgbClr val="000000"/>
                          </a:solidFill>
                          <a:latin typeface="Calibri"/>
                        </a:rPr>
                        <a:t>John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66700">
                <a:tc>
                  <a:txBody>
                    <a:bodyPr/>
                    <a:lstStyle/>
                    <a:p>
                      <a:pPr algn="ctr" fontAlgn="b"/>
                      <a:r>
                        <a:rPr lang="en-CA" sz="1600" b="0" i="0" u="none" strike="noStrike">
                          <a:solidFill>
                            <a:srgbClr val="000000"/>
                          </a:solidFill>
                          <a:latin typeface="Calibri"/>
                        </a:rPr>
                        <a:t>John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66700">
                <a:tc>
                  <a:txBody>
                    <a:bodyPr/>
                    <a:lstStyle/>
                    <a:p>
                      <a:pPr algn="ctr" fontAlgn="b"/>
                      <a:r>
                        <a:rPr lang="en-CA" sz="1600" b="0" i="0" u="none" strike="noStrike">
                          <a:solidFill>
                            <a:srgbClr val="000000"/>
                          </a:solidFill>
                          <a:latin typeface="Calibri"/>
                        </a:rPr>
                        <a:t>George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600" b="0" i="0" u="none" strike="noStrike">
                          <a:solidFill>
                            <a:srgbClr val="000000"/>
                          </a:solidFill>
                          <a:latin typeface="Calibri"/>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76225">
                <a:tc>
                  <a:txBody>
                    <a:bodyPr/>
                    <a:lstStyle/>
                    <a:p>
                      <a:pPr algn="ctr" fontAlgn="b"/>
                      <a:r>
                        <a:rPr lang="en-CA" sz="1600" b="0" i="0" u="none" strike="noStrike">
                          <a:solidFill>
                            <a:srgbClr val="000000"/>
                          </a:solidFill>
                          <a:latin typeface="Calibri"/>
                        </a:rPr>
                        <a:t>Sue</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1600" b="0" i="0" u="none" strike="noStrike" dirty="0">
                          <a:solidFill>
                            <a:srgbClr val="000000"/>
                          </a:solidFill>
                          <a:latin typeface="Calibri"/>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3" name="表格 12"/>
          <p:cNvGraphicFramePr>
            <a:graphicFrameLocks noGrp="1"/>
          </p:cNvGraphicFramePr>
          <p:nvPr/>
        </p:nvGraphicFramePr>
        <p:xfrm>
          <a:off x="2627784" y="2564904"/>
          <a:ext cx="5976664" cy="3312367"/>
        </p:xfrm>
        <a:graphic>
          <a:graphicData uri="http://schemas.openxmlformats.org/drawingml/2006/table">
            <a:tbl>
              <a:tblPr/>
              <a:tblGrid>
                <a:gridCol w="822595"/>
                <a:gridCol w="2596314"/>
                <a:gridCol w="2557755"/>
              </a:tblGrid>
              <a:tr h="478487">
                <a:tc gridSpan="3">
                  <a:txBody>
                    <a:bodyPr/>
                    <a:lstStyle/>
                    <a:p>
                      <a:pPr algn="ctr" fontAlgn="ctr"/>
                      <a:r>
                        <a:rPr lang="en-CA" sz="1800" b="0" i="0" u="none" strike="noStrike" dirty="0" err="1">
                          <a:solidFill>
                            <a:srgbClr val="000000"/>
                          </a:solidFill>
                          <a:latin typeface="Calibri"/>
                        </a:rPr>
                        <a:t>Foo</a:t>
                      </a:r>
                      <a:r>
                        <a:rPr lang="en-CA" sz="1800" b="0" i="0" u="none" strike="noStrike" dirty="0">
                          <a:solidFill>
                            <a:srgbClr val="000000"/>
                          </a:solidFill>
                          <a:latin typeface="Calibri"/>
                        </a:rPr>
                        <a:t> = COGROUP s1 BY name, s2 BY 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r>
              <a:tr h="478487">
                <a:tc>
                  <a:txBody>
                    <a:bodyPr/>
                    <a:lstStyle/>
                    <a:p>
                      <a:pPr algn="ctr" fontAlgn="ctr"/>
                      <a:r>
                        <a:rPr lang="en-CA" sz="1800" b="0" i="0" u="none" strike="noStrike">
                          <a:solidFill>
                            <a:srgbClr val="000000"/>
                          </a:solidFill>
                          <a:latin typeface="Calibri"/>
                        </a:rPr>
                        <a:t>group</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1800" b="0" i="0" u="none" strike="noStrike">
                          <a:solidFill>
                            <a:srgbClr val="000000"/>
                          </a:solidFill>
                          <a:latin typeface="Calibri"/>
                        </a:rPr>
                        <a:t>s1</a:t>
                      </a:r>
                    </a:p>
                  </a:txBody>
                  <a:tcPr marL="9525" marR="9525" marT="9525" marB="0" anchor="ctr">
                    <a:lnL>
                      <a:noFill/>
                    </a:lnL>
                    <a:lnR>
                      <a:noFill/>
                    </a:lnR>
                    <a:lnT>
                      <a:noFill/>
                    </a:lnT>
                    <a:lnB>
                      <a:noFill/>
                    </a:lnB>
                  </a:tcPr>
                </a:tc>
                <a:tc>
                  <a:txBody>
                    <a:bodyPr/>
                    <a:lstStyle/>
                    <a:p>
                      <a:pPr algn="ctr" fontAlgn="ctr"/>
                      <a:r>
                        <a:rPr lang="en-CA" sz="1800" b="0" i="0" u="none" strike="noStrike">
                          <a:solidFill>
                            <a:srgbClr val="000000"/>
                          </a:solidFill>
                          <a:latin typeface="Calibri"/>
                        </a:rPr>
                        <a:t>s2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78487">
                <a:tc>
                  <a:txBody>
                    <a:bodyPr/>
                    <a:lstStyle/>
                    <a:p>
                      <a:pPr algn="ctr" fontAlgn="ctr"/>
                      <a:r>
                        <a:rPr lang="en-CA" sz="1800" b="0" i="0" u="none" strike="noStrike">
                          <a:solidFill>
                            <a:srgbClr val="000000"/>
                          </a:solidFill>
                          <a:latin typeface="Calibri"/>
                        </a:rPr>
                        <a:t>John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1800" b="0" i="0" u="none" strike="noStrike">
                          <a:solidFill>
                            <a:srgbClr val="000000"/>
                          </a:solidFill>
                          <a:latin typeface="Calibri"/>
                        </a:rPr>
                        <a:t>(John, 3)</a:t>
                      </a:r>
                    </a:p>
                  </a:txBody>
                  <a:tcPr marL="9525" marR="9525" marT="9525" marB="0" anchor="ctr">
                    <a:lnL>
                      <a:noFill/>
                    </a:lnL>
                    <a:lnR>
                      <a:noFill/>
                    </a:lnR>
                    <a:lnT>
                      <a:noFill/>
                    </a:lnT>
                    <a:lnB>
                      <a:noFill/>
                    </a:lnB>
                  </a:tcPr>
                </a:tc>
                <a:tc>
                  <a:txBody>
                    <a:bodyPr/>
                    <a:lstStyle/>
                    <a:p>
                      <a:pPr algn="ctr" fontAlgn="ctr"/>
                      <a:r>
                        <a:rPr lang="en-CA" sz="1800" b="0" i="0" u="none" strike="noStrike">
                          <a:solidFill>
                            <a:srgbClr val="000000"/>
                          </a:solidFill>
                          <a:latin typeface="Calibri"/>
                        </a:rPr>
                        <a:t>(John,2), (John, 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78487">
                <a:tc>
                  <a:txBody>
                    <a:bodyPr/>
                    <a:lstStyle/>
                    <a:p>
                      <a:pPr algn="ctr" fontAlgn="ctr"/>
                      <a:r>
                        <a:rPr lang="en-CA" sz="1800" b="0" i="0" u="none" strike="noStrike">
                          <a:solidFill>
                            <a:srgbClr val="000000"/>
                          </a:solidFill>
                          <a:latin typeface="Calibri"/>
                        </a:rPr>
                        <a:t>Harry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1800" b="0" i="0" u="none" strike="noStrike">
                          <a:solidFill>
                            <a:srgbClr val="000000"/>
                          </a:solidFill>
                          <a:latin typeface="Calibri"/>
                        </a:rPr>
                        <a:t>(Harry, 4)</a:t>
                      </a:r>
                    </a:p>
                  </a:txBody>
                  <a:tcPr marL="9525" marR="9525" marT="9525" marB="0" anchor="ctr">
                    <a:lnL>
                      <a:noFill/>
                    </a:lnL>
                    <a:lnR>
                      <a:noFill/>
                    </a:lnR>
                    <a:lnT>
                      <a:noFill/>
                    </a:lnT>
                    <a:lnB>
                      <a:noFill/>
                    </a:lnB>
                  </a:tcPr>
                </a:tc>
                <a:tc>
                  <a:txBody>
                    <a:bodyPr/>
                    <a:lstStyle/>
                    <a:p>
                      <a:pPr algn="ctr" fontAlgn="ctr"/>
                      <a:r>
                        <a:rPr lang="en-CA" sz="1800" b="0" i="0" u="none" strike="noStrike">
                          <a:solidFill>
                            <a:srgbClr val="000000"/>
                          </a:solidFill>
                          <a:latin typeface="Calibri"/>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904496">
                <a:tc>
                  <a:txBody>
                    <a:bodyPr/>
                    <a:lstStyle/>
                    <a:p>
                      <a:pPr algn="ctr" fontAlgn="ctr"/>
                      <a:r>
                        <a:rPr lang="en-CA" sz="1800" b="0" i="0" u="none" strike="noStrike">
                          <a:solidFill>
                            <a:srgbClr val="000000"/>
                          </a:solidFill>
                          <a:latin typeface="Calibri"/>
                        </a:rPr>
                        <a:t>George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1800" b="0" i="0" u="none" strike="noStrike">
                          <a:solidFill>
                            <a:srgbClr val="000000"/>
                          </a:solidFill>
                          <a:latin typeface="Calibri"/>
                        </a:rPr>
                        <a:t>(George, 2)</a:t>
                      </a:r>
                    </a:p>
                  </a:txBody>
                  <a:tcPr marL="9525" marR="9525" marT="9525" marB="0" anchor="ctr">
                    <a:lnL>
                      <a:noFill/>
                    </a:lnL>
                    <a:lnR>
                      <a:noFill/>
                    </a:lnR>
                    <a:lnT>
                      <a:noFill/>
                    </a:lnT>
                    <a:lnB>
                      <a:noFill/>
                    </a:lnB>
                  </a:tcPr>
                </a:tc>
                <a:tc>
                  <a:txBody>
                    <a:bodyPr/>
                    <a:lstStyle/>
                    <a:p>
                      <a:pPr algn="ctr" fontAlgn="ctr"/>
                      <a:r>
                        <a:rPr lang="en-CA" sz="1800" b="0" i="0" u="none" strike="noStrike">
                          <a:solidFill>
                            <a:srgbClr val="000000"/>
                          </a:solidFill>
                          <a:latin typeface="Calibri"/>
                        </a:rPr>
                        <a:t>(George, 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93923">
                <a:tc>
                  <a:txBody>
                    <a:bodyPr/>
                    <a:lstStyle/>
                    <a:p>
                      <a:pPr algn="ctr" fontAlgn="ctr"/>
                      <a:r>
                        <a:rPr lang="en-CA" sz="1800" b="0" i="0" u="none" strike="noStrike">
                          <a:solidFill>
                            <a:srgbClr val="000000"/>
                          </a:solidFill>
                          <a:latin typeface="Calibri"/>
                        </a:rPr>
                        <a:t>Sue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CA" sz="1800" b="0" i="0" u="none" strike="noStrike" dirty="0">
                          <a:solidFill>
                            <a:srgbClr val="000000"/>
                          </a:solidFill>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CA" sz="1800" b="0" i="0" u="none" strike="noStrike" dirty="0">
                          <a:solidFill>
                            <a:srgbClr val="000000"/>
                          </a:solidFill>
                          <a:latin typeface="Calibri"/>
                        </a:rPr>
                        <a:t>(Sue, 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 indexing</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r>
              <a:rPr lang="en-CA" dirty="0" smtClean="0"/>
              <a:t>Picture from developer.apple.com/library/</a:t>
            </a:r>
            <a:r>
              <a:rPr lang="en-CA" dirty="0" err="1" smtClean="0"/>
              <a:t>mac</a:t>
            </a:r>
            <a:r>
              <a:rPr lang="en-CA" dirty="0" smtClean="0"/>
              <a:t>/documentation</a:t>
            </a:r>
            <a:endParaRPr lang="en-CA" dirty="0"/>
          </a:p>
        </p:txBody>
      </p:sp>
      <p:sp>
        <p:nvSpPr>
          <p:cNvPr id="6" name="灯片编号占位符 5"/>
          <p:cNvSpPr>
            <a:spLocks noGrp="1"/>
          </p:cNvSpPr>
          <p:nvPr>
            <p:ph type="sldNum" sz="quarter" idx="12"/>
          </p:nvPr>
        </p:nvSpPr>
        <p:spPr/>
        <p:txBody>
          <a:bodyPr/>
          <a:lstStyle/>
          <a:p>
            <a:fld id="{35ED3D38-A9F3-475B-B54C-B45ADD1C68DA}" type="slidenum">
              <a:rPr lang="en-CA" smtClean="0"/>
              <a:t>24</a:t>
            </a:fld>
            <a:endParaRPr lang="en-CA"/>
          </a:p>
        </p:txBody>
      </p:sp>
      <p:pic>
        <p:nvPicPr>
          <p:cNvPr id="47106" name="Picture 2" descr="https://developer.apple.com/library/mac/documentation/userexperience/conceptual/SearchKitConcepts/art/inverted_index_textposition.jpg"/>
          <p:cNvPicPr>
            <a:picLocks noChangeAspect="1" noChangeArrowheads="1"/>
          </p:cNvPicPr>
          <p:nvPr/>
        </p:nvPicPr>
        <p:blipFill>
          <a:blip r:embed="rId2" cstate="print"/>
          <a:srcRect/>
          <a:stretch>
            <a:fillRect/>
          </a:stretch>
        </p:blipFill>
        <p:spPr bwMode="auto">
          <a:xfrm>
            <a:off x="611560" y="1268760"/>
            <a:ext cx="3960440" cy="4901045"/>
          </a:xfrm>
          <a:prstGeom prst="rect">
            <a:avLst/>
          </a:prstGeom>
          <a:noFill/>
        </p:spPr>
      </p:pic>
      <p:sp>
        <p:nvSpPr>
          <p:cNvPr id="8" name="TextBox 7"/>
          <p:cNvSpPr txBox="1"/>
          <p:nvPr/>
        </p:nvSpPr>
        <p:spPr>
          <a:xfrm>
            <a:off x="5004048" y="1268760"/>
            <a:ext cx="3600400" cy="1938992"/>
          </a:xfrm>
          <a:prstGeom prst="rect">
            <a:avLst/>
          </a:prstGeom>
          <a:solidFill>
            <a:schemeClr val="tx2">
              <a:lumMod val="60000"/>
              <a:lumOff val="40000"/>
            </a:schemeClr>
          </a:solidFill>
        </p:spPr>
        <p:txBody>
          <a:bodyPr wrap="square" rtlCol="0">
            <a:spAutoFit/>
          </a:bodyPr>
          <a:lstStyle/>
          <a:p>
            <a:r>
              <a:rPr lang="en-CA" sz="2400" dirty="0" smtClean="0">
                <a:solidFill>
                  <a:schemeClr val="bg1"/>
                </a:solidFill>
              </a:rPr>
              <a:t>Building a inverted index from text data is the part of the original motivation for Map Reduce. Used by almost all search engines </a:t>
            </a:r>
            <a:endParaRPr lang="en-CA" sz="2400" dirty="0">
              <a:solidFill>
                <a:schemeClr val="bg1"/>
              </a:solidFill>
            </a:endParaRPr>
          </a:p>
        </p:txBody>
      </p:sp>
      <p:sp>
        <p:nvSpPr>
          <p:cNvPr id="9" name="TextBox 8"/>
          <p:cNvSpPr txBox="1"/>
          <p:nvPr/>
        </p:nvSpPr>
        <p:spPr>
          <a:xfrm>
            <a:off x="5004048" y="3356992"/>
            <a:ext cx="3600400" cy="2308324"/>
          </a:xfrm>
          <a:prstGeom prst="rect">
            <a:avLst/>
          </a:prstGeom>
          <a:solidFill>
            <a:schemeClr val="tx2">
              <a:lumMod val="75000"/>
            </a:schemeClr>
          </a:solidFill>
        </p:spPr>
        <p:txBody>
          <a:bodyPr wrap="square" rtlCol="0">
            <a:spAutoFit/>
          </a:bodyPr>
          <a:lstStyle/>
          <a:p>
            <a:r>
              <a:rPr lang="en-CA" sz="2400" dirty="0" smtClean="0">
                <a:solidFill>
                  <a:schemeClr val="bg1"/>
                </a:solidFill>
              </a:rPr>
              <a:t>Inverted index including dictionary(not showed in graph) and posting(the blue table in left graph). Posting could be extremely large in size.  </a:t>
            </a:r>
            <a:endParaRPr lang="en-CA"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representative jobs: evaluation</a:t>
            </a:r>
            <a:endParaRPr lang="en-CA" dirty="0"/>
          </a:p>
        </p:txBody>
      </p:sp>
      <p:sp>
        <p:nvSpPr>
          <p:cNvPr id="3" name="内容占位符 2"/>
          <p:cNvSpPr>
            <a:spLocks noGrp="1"/>
          </p:cNvSpPr>
          <p:nvPr>
            <p:ph idx="1"/>
          </p:nvPr>
        </p:nvSpPr>
        <p:spPr>
          <a:xfrm>
            <a:off x="5652120" y="1340768"/>
            <a:ext cx="3312368" cy="4785395"/>
          </a:xfrm>
          <a:solidFill>
            <a:schemeClr val="tx2">
              <a:lumMod val="60000"/>
              <a:lumOff val="40000"/>
            </a:schemeClr>
          </a:solidFill>
        </p:spPr>
        <p:txBody>
          <a:bodyPr>
            <a:normAutofit fontScale="92500"/>
          </a:bodyPr>
          <a:lstStyle/>
          <a:p>
            <a:endParaRPr lang="en-CA" sz="2000" i="1" dirty="0" smtClean="0">
              <a:solidFill>
                <a:schemeClr val="bg1"/>
              </a:solidFill>
            </a:endParaRPr>
          </a:p>
          <a:p>
            <a:r>
              <a:rPr lang="en-CA" sz="2800" i="1" dirty="0" err="1" smtClean="0">
                <a:solidFill>
                  <a:schemeClr val="bg1"/>
                </a:solidFill>
              </a:rPr>
              <a:t>FindUserUsage</a:t>
            </a:r>
            <a:r>
              <a:rPr lang="en-CA" sz="2800" dirty="0" smtClean="0">
                <a:solidFill>
                  <a:schemeClr val="bg1"/>
                </a:solidFill>
              </a:rPr>
              <a:t> is a map-intensive  job</a:t>
            </a:r>
          </a:p>
          <a:p>
            <a:endParaRPr lang="en-CA" sz="2800" dirty="0" smtClean="0">
              <a:solidFill>
                <a:schemeClr val="bg1"/>
              </a:solidFill>
            </a:endParaRPr>
          </a:p>
          <a:p>
            <a:r>
              <a:rPr lang="en-CA" sz="2800" i="1" dirty="0" err="1" smtClean="0">
                <a:solidFill>
                  <a:schemeClr val="bg1"/>
                </a:solidFill>
              </a:rPr>
              <a:t>TeraSort</a:t>
            </a:r>
            <a:r>
              <a:rPr lang="en-CA" sz="2800" dirty="0" smtClean="0">
                <a:solidFill>
                  <a:schemeClr val="bg1"/>
                </a:solidFill>
              </a:rPr>
              <a:t> is a standard benchmark for data processing platforms. It is memory and shuffle intensive job</a:t>
            </a: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25</a:t>
            </a:fld>
            <a:endParaRPr lang="en-CA"/>
          </a:p>
        </p:txBody>
      </p:sp>
      <p:pic>
        <p:nvPicPr>
          <p:cNvPr id="20482" name="Picture 2"/>
          <p:cNvPicPr>
            <a:picLocks noChangeAspect="1" noChangeArrowheads="1"/>
          </p:cNvPicPr>
          <p:nvPr/>
        </p:nvPicPr>
        <p:blipFill>
          <a:blip r:embed="rId2" cstate="print"/>
          <a:srcRect/>
          <a:stretch>
            <a:fillRect/>
          </a:stretch>
        </p:blipFill>
        <p:spPr bwMode="auto">
          <a:xfrm>
            <a:off x="395536" y="1268760"/>
            <a:ext cx="509587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err="1" smtClean="0"/>
              <a:t>Throughtput</a:t>
            </a:r>
            <a:r>
              <a:rPr lang="en-CA" dirty="0" smtClean="0"/>
              <a:t> measurement</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26</a:t>
            </a:fld>
            <a:endParaRPr lang="en-CA"/>
          </a:p>
        </p:txBody>
      </p:sp>
      <p:pic>
        <p:nvPicPr>
          <p:cNvPr id="23556" name="Picture 4"/>
          <p:cNvPicPr>
            <a:picLocks noChangeAspect="1" noChangeArrowheads="1"/>
          </p:cNvPicPr>
          <p:nvPr/>
        </p:nvPicPr>
        <p:blipFill>
          <a:blip r:embed="rId2" cstate="print"/>
          <a:srcRect/>
          <a:stretch>
            <a:fillRect/>
          </a:stretch>
        </p:blipFill>
        <p:spPr bwMode="auto">
          <a:xfrm>
            <a:off x="178734" y="1124744"/>
            <a:ext cx="896526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229600" cy="1143000"/>
          </a:xfrm>
        </p:spPr>
        <p:txBody>
          <a:bodyPr/>
          <a:lstStyle/>
          <a:p>
            <a:r>
              <a:rPr lang="en-CA" dirty="0" smtClean="0"/>
              <a:t>Throughput per dollar</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27</a:t>
            </a:fld>
            <a:endParaRPr lang="en-CA"/>
          </a:p>
        </p:txBody>
      </p:sp>
      <p:pic>
        <p:nvPicPr>
          <p:cNvPr id="24578" name="Picture 2"/>
          <p:cNvPicPr>
            <a:picLocks noChangeAspect="1" noChangeArrowheads="1"/>
          </p:cNvPicPr>
          <p:nvPr/>
        </p:nvPicPr>
        <p:blipFill>
          <a:blip r:embed="rId2" cstate="print"/>
          <a:srcRect/>
          <a:stretch>
            <a:fillRect/>
          </a:stretch>
        </p:blipFill>
        <p:spPr bwMode="auto">
          <a:xfrm>
            <a:off x="467544" y="980728"/>
            <a:ext cx="820891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Power consumption</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28</a:t>
            </a:fld>
            <a:endParaRPr lang="en-CA"/>
          </a:p>
        </p:txBody>
      </p:sp>
      <p:pic>
        <p:nvPicPr>
          <p:cNvPr id="25602" name="Picture 2"/>
          <p:cNvPicPr>
            <a:picLocks noChangeAspect="1" noChangeArrowheads="1"/>
          </p:cNvPicPr>
          <p:nvPr/>
        </p:nvPicPr>
        <p:blipFill>
          <a:blip r:embed="rId2" cstate="print"/>
          <a:srcRect/>
          <a:stretch>
            <a:fillRect/>
          </a:stretch>
        </p:blipFill>
        <p:spPr bwMode="auto">
          <a:xfrm>
            <a:off x="827584" y="1124743"/>
            <a:ext cx="7416824" cy="5257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Server density</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29</a:t>
            </a:fld>
            <a:endParaRPr lang="en-CA"/>
          </a:p>
        </p:txBody>
      </p:sp>
      <p:pic>
        <p:nvPicPr>
          <p:cNvPr id="26626" name="Picture 2"/>
          <p:cNvPicPr>
            <a:picLocks noChangeAspect="1" noChangeArrowheads="1"/>
          </p:cNvPicPr>
          <p:nvPr/>
        </p:nvPicPr>
        <p:blipFill>
          <a:blip r:embed="rId2" cstate="print"/>
          <a:srcRect/>
          <a:stretch>
            <a:fillRect/>
          </a:stretch>
        </p:blipFill>
        <p:spPr bwMode="auto">
          <a:xfrm>
            <a:off x="539552" y="1556792"/>
            <a:ext cx="7992888" cy="4798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sz="6600" dirty="0" smtClean="0"/>
              <a:t>In a nutshell</a:t>
            </a:r>
            <a:endParaRPr lang="en-CA" sz="6600"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a:t>
            </a:fld>
            <a:endParaRPr lang="en-CA"/>
          </a:p>
        </p:txBody>
      </p:sp>
      <p:sp>
        <p:nvSpPr>
          <p:cNvPr id="8" name="TextBox 7"/>
          <p:cNvSpPr txBox="1"/>
          <p:nvPr/>
        </p:nvSpPr>
        <p:spPr>
          <a:xfrm>
            <a:off x="755576" y="1700808"/>
            <a:ext cx="7632848" cy="1569660"/>
          </a:xfrm>
          <a:prstGeom prst="rect">
            <a:avLst/>
          </a:prstGeom>
          <a:solidFill>
            <a:schemeClr val="accent1"/>
          </a:solidFill>
        </p:spPr>
        <p:txBody>
          <a:bodyPr wrap="square" rtlCol="0">
            <a:spAutoFit/>
          </a:bodyPr>
          <a:lstStyle/>
          <a:p>
            <a:r>
              <a:rPr lang="en-CA" sz="3200" dirty="0" smtClean="0">
                <a:solidFill>
                  <a:schemeClr val="bg1"/>
                </a:solidFill>
              </a:rPr>
              <a:t>Can we use an well-provisioned single server (Scale up) instead of a commodity workstation(Scale out)? </a:t>
            </a:r>
            <a:endParaRPr lang="en-CA" sz="2000" dirty="0">
              <a:solidFill>
                <a:schemeClr val="bg1"/>
              </a:solidFill>
            </a:endParaRPr>
          </a:p>
        </p:txBody>
      </p:sp>
      <p:sp>
        <p:nvSpPr>
          <p:cNvPr id="9" name="TextBox 8"/>
          <p:cNvSpPr txBox="1"/>
          <p:nvPr/>
        </p:nvSpPr>
        <p:spPr>
          <a:xfrm>
            <a:off x="755576" y="3573016"/>
            <a:ext cx="7632848" cy="2554545"/>
          </a:xfrm>
          <a:prstGeom prst="rect">
            <a:avLst/>
          </a:prstGeom>
          <a:solidFill>
            <a:schemeClr val="tx2"/>
          </a:solidFill>
        </p:spPr>
        <p:txBody>
          <a:bodyPr wrap="square" rtlCol="0">
            <a:spAutoFit/>
          </a:bodyPr>
          <a:lstStyle/>
          <a:p>
            <a:r>
              <a:rPr lang="en-CA" sz="3200" dirty="0" smtClean="0">
                <a:solidFill>
                  <a:schemeClr val="bg1"/>
                </a:solidFill>
              </a:rPr>
              <a:t>Pros: </a:t>
            </a:r>
          </a:p>
          <a:p>
            <a:pPr>
              <a:buFont typeface="Wingdings" pitchFamily="2" charset="2"/>
              <a:buChar char="ü"/>
            </a:pPr>
            <a:r>
              <a:rPr lang="en-CA" sz="3200" dirty="0">
                <a:solidFill>
                  <a:schemeClr val="bg1"/>
                </a:solidFill>
              </a:rPr>
              <a:t>I</a:t>
            </a:r>
            <a:r>
              <a:rPr lang="en-CA" sz="3200" dirty="0" smtClean="0">
                <a:solidFill>
                  <a:schemeClr val="bg1"/>
                </a:solidFill>
              </a:rPr>
              <a:t>n shuffle stage, we have fast intermediate storage and no network bottleneck</a:t>
            </a:r>
          </a:p>
          <a:p>
            <a:pPr>
              <a:buFont typeface="Wingdings" pitchFamily="2" charset="2"/>
              <a:buChar char="ü"/>
            </a:pPr>
            <a:r>
              <a:rPr lang="en-CA" sz="3200" dirty="0" smtClean="0">
                <a:solidFill>
                  <a:schemeClr val="bg1"/>
                </a:solidFill>
              </a:rPr>
              <a:t>Low power consumptions and more computations per space budget </a:t>
            </a:r>
            <a:endParaRPr lang="en-CA" sz="32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smtClean="0"/>
              <a:t>Phase by Phase analysis: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30</a:t>
            </a:fld>
            <a:endParaRPr lang="en-CA"/>
          </a:p>
        </p:txBody>
      </p:sp>
      <p:pic>
        <p:nvPicPr>
          <p:cNvPr id="27651" name="Picture 3"/>
          <p:cNvPicPr>
            <a:picLocks noChangeAspect="1" noChangeArrowheads="1"/>
          </p:cNvPicPr>
          <p:nvPr/>
        </p:nvPicPr>
        <p:blipFill>
          <a:blip r:embed="rId2" cstate="print"/>
          <a:srcRect/>
          <a:stretch>
            <a:fillRect/>
          </a:stretch>
        </p:blipFill>
        <p:spPr bwMode="auto">
          <a:xfrm>
            <a:off x="539552" y="1484784"/>
            <a:ext cx="8282257"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CA"/>
          </a:p>
        </p:txBody>
      </p:sp>
      <p:sp>
        <p:nvSpPr>
          <p:cNvPr id="3" name="内容占位符 2"/>
          <p:cNvSpPr>
            <a:spLocks noGrp="1"/>
          </p:cNvSpPr>
          <p:nvPr>
            <p:ph idx="1"/>
          </p:nvPr>
        </p:nvSpPr>
        <p:spPr/>
        <p:txBody>
          <a:bodyPr/>
          <a:lstStyle/>
          <a:p>
            <a:endParaRPr lang="en-CA"/>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31</a:t>
            </a:fld>
            <a:endParaRPr lang="en-CA"/>
          </a:p>
        </p:txBody>
      </p:sp>
      <p:pic>
        <p:nvPicPr>
          <p:cNvPr id="28674" name="Picture 2"/>
          <p:cNvPicPr>
            <a:picLocks noChangeAspect="1" noChangeArrowheads="1"/>
          </p:cNvPicPr>
          <p:nvPr/>
        </p:nvPicPr>
        <p:blipFill>
          <a:blip r:embed="rId2" cstate="print"/>
          <a:srcRect/>
          <a:stretch>
            <a:fillRect/>
          </a:stretch>
        </p:blipFill>
        <p:spPr bwMode="auto">
          <a:xfrm>
            <a:off x="251520" y="0"/>
            <a:ext cx="8676456" cy="6207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CA"/>
          </a:p>
        </p:txBody>
      </p:sp>
      <p:sp>
        <p:nvSpPr>
          <p:cNvPr id="3" name="内容占位符 2"/>
          <p:cNvSpPr>
            <a:spLocks noGrp="1"/>
          </p:cNvSpPr>
          <p:nvPr>
            <p:ph idx="1"/>
          </p:nvPr>
        </p:nvSpPr>
        <p:spPr/>
        <p:txBody>
          <a:bodyPr/>
          <a:lstStyle/>
          <a:p>
            <a:endParaRPr lang="en-CA"/>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32</a:t>
            </a:fld>
            <a:endParaRPr lang="en-CA"/>
          </a:p>
        </p:txBody>
      </p:sp>
      <p:pic>
        <p:nvPicPr>
          <p:cNvPr id="29698" name="Picture 2"/>
          <p:cNvPicPr>
            <a:picLocks noChangeAspect="1" noChangeArrowheads="1"/>
          </p:cNvPicPr>
          <p:nvPr/>
        </p:nvPicPr>
        <p:blipFill>
          <a:blip r:embed="rId2" cstate="print"/>
          <a:srcRect/>
          <a:stretch>
            <a:fillRect/>
          </a:stretch>
        </p:blipFill>
        <p:spPr bwMode="auto">
          <a:xfrm>
            <a:off x="395536" y="260648"/>
            <a:ext cx="8352928" cy="6102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What about in the cloud</a:t>
            </a:r>
            <a:endParaRPr lang="en-CA" dirty="0"/>
          </a:p>
        </p:txBody>
      </p:sp>
      <p:sp>
        <p:nvSpPr>
          <p:cNvPr id="3" name="内容占位符 2"/>
          <p:cNvSpPr>
            <a:spLocks noGrp="1"/>
          </p:cNvSpPr>
          <p:nvPr>
            <p:ph idx="1"/>
          </p:nvPr>
        </p:nvSpPr>
        <p:spPr>
          <a:xfrm>
            <a:off x="5436096" y="1340769"/>
            <a:ext cx="3707904" cy="1008112"/>
          </a:xfrm>
          <a:solidFill>
            <a:srgbClr val="FF0000"/>
          </a:solidFill>
          <a:ln>
            <a:solidFill>
              <a:srgbClr val="FF0000"/>
            </a:solidFill>
          </a:ln>
        </p:spPr>
        <p:txBody>
          <a:bodyPr>
            <a:normAutofit/>
          </a:bodyPr>
          <a:lstStyle/>
          <a:p>
            <a:pPr>
              <a:buNone/>
            </a:pPr>
            <a:r>
              <a:rPr lang="en-CA" sz="2800" dirty="0" smtClean="0">
                <a:solidFill>
                  <a:schemeClr val="bg1"/>
                </a:solidFill>
              </a:rPr>
              <a:t>The data isn’t consistent in the original paper!</a:t>
            </a:r>
            <a:endParaRPr lang="en-CA" sz="2800"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33</a:t>
            </a:fld>
            <a:endParaRPr lang="en-CA"/>
          </a:p>
        </p:txBody>
      </p:sp>
      <p:pic>
        <p:nvPicPr>
          <p:cNvPr id="55299" name="Picture 3"/>
          <p:cNvPicPr>
            <a:picLocks noChangeAspect="1" noChangeArrowheads="1"/>
          </p:cNvPicPr>
          <p:nvPr/>
        </p:nvPicPr>
        <p:blipFill>
          <a:blip r:embed="rId2" cstate="print"/>
          <a:srcRect/>
          <a:stretch>
            <a:fillRect/>
          </a:stretch>
        </p:blipFill>
        <p:spPr bwMode="auto">
          <a:xfrm>
            <a:off x="251520" y="1340768"/>
            <a:ext cx="4943475" cy="3524250"/>
          </a:xfrm>
          <a:prstGeom prst="rect">
            <a:avLst/>
          </a:prstGeom>
          <a:noFill/>
          <a:ln w="9525">
            <a:noFill/>
            <a:miter lim="800000"/>
            <a:headEnd/>
            <a:tailEnd/>
          </a:ln>
        </p:spPr>
      </p:pic>
      <p:sp>
        <p:nvSpPr>
          <p:cNvPr id="9" name="椭圆形标注 8"/>
          <p:cNvSpPr/>
          <p:nvPr/>
        </p:nvSpPr>
        <p:spPr>
          <a:xfrm rot="10800000">
            <a:off x="827584" y="5013176"/>
            <a:ext cx="3960440" cy="1080120"/>
          </a:xfrm>
          <a:prstGeom prst="wedgeEllipseCallout">
            <a:avLst>
              <a:gd name="adj1" fmla="val 23145"/>
              <a:gd name="adj2" fmla="val 70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1043608" y="5373216"/>
            <a:ext cx="3686522" cy="369332"/>
          </a:xfrm>
          <a:prstGeom prst="rect">
            <a:avLst/>
          </a:prstGeom>
          <a:noFill/>
        </p:spPr>
        <p:txBody>
          <a:bodyPr wrap="none" rtlCol="0">
            <a:spAutoFit/>
          </a:bodyPr>
          <a:lstStyle/>
          <a:p>
            <a:r>
              <a:rPr lang="en-CA" dirty="0" smtClean="0">
                <a:solidFill>
                  <a:schemeClr val="bg1"/>
                </a:solidFill>
              </a:rPr>
              <a:t>Which scale up server is this refer to?</a:t>
            </a:r>
            <a:endParaRPr lang="en-CA" dirty="0">
              <a:solidFill>
                <a:schemeClr val="bg1"/>
              </a:solidFill>
            </a:endParaRPr>
          </a:p>
        </p:txBody>
      </p:sp>
      <p:sp>
        <p:nvSpPr>
          <p:cNvPr id="11" name="TextBox 10"/>
          <p:cNvSpPr txBox="1"/>
          <p:nvPr/>
        </p:nvSpPr>
        <p:spPr>
          <a:xfrm>
            <a:off x="5436096" y="2348880"/>
            <a:ext cx="3707904" cy="3477875"/>
          </a:xfrm>
          <a:prstGeom prst="rect">
            <a:avLst/>
          </a:prstGeom>
          <a:solidFill>
            <a:srgbClr val="C00000"/>
          </a:solidFill>
        </p:spPr>
        <p:txBody>
          <a:bodyPr wrap="square" rtlCol="0">
            <a:spAutoFit/>
          </a:bodyPr>
          <a:lstStyle/>
          <a:p>
            <a:r>
              <a:rPr lang="en-CA" sz="2000" dirty="0" smtClean="0">
                <a:solidFill>
                  <a:schemeClr val="bg1"/>
                </a:solidFill>
              </a:rPr>
              <a:t>According to the paper, it is refer to “Used our own  scale up server but read data from 10Gbps network”.  Then since scale out(16) previous is roughly 1.2 times of scale up. Now is 64% of scale out in private cloud. On the other hand, scale up performance is  92% of original, we have scale-out(16) should be 1.2*0.64/0.92 = 0.834 Which is not 0.60.</a:t>
            </a:r>
            <a:endParaRPr lang="en-CA" sz="20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What about in cloud</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34</a:t>
            </a:fld>
            <a:endParaRPr lang="en-CA"/>
          </a:p>
        </p:txBody>
      </p:sp>
      <p:pic>
        <p:nvPicPr>
          <p:cNvPr id="8" name="Picture 3"/>
          <p:cNvPicPr>
            <a:picLocks noChangeAspect="1" noChangeArrowheads="1"/>
          </p:cNvPicPr>
          <p:nvPr/>
        </p:nvPicPr>
        <p:blipFill>
          <a:blip r:embed="rId2" cstate="print"/>
          <a:srcRect/>
          <a:stretch>
            <a:fillRect/>
          </a:stretch>
        </p:blipFill>
        <p:spPr bwMode="auto">
          <a:xfrm>
            <a:off x="251520" y="1340768"/>
            <a:ext cx="4943475" cy="3524250"/>
          </a:xfrm>
          <a:prstGeom prst="rect">
            <a:avLst/>
          </a:prstGeom>
          <a:noFill/>
          <a:ln w="9525">
            <a:noFill/>
            <a:miter lim="800000"/>
            <a:headEnd/>
            <a:tailEnd/>
          </a:ln>
        </p:spPr>
      </p:pic>
      <p:sp>
        <p:nvSpPr>
          <p:cNvPr id="9" name="TextBox 8"/>
          <p:cNvSpPr txBox="1"/>
          <p:nvPr/>
        </p:nvSpPr>
        <p:spPr>
          <a:xfrm>
            <a:off x="323528" y="4941168"/>
            <a:ext cx="8424936" cy="1015663"/>
          </a:xfrm>
          <a:prstGeom prst="rect">
            <a:avLst/>
          </a:prstGeom>
          <a:solidFill>
            <a:srgbClr val="C00000"/>
          </a:solidFill>
        </p:spPr>
        <p:txBody>
          <a:bodyPr wrap="square" rtlCol="0">
            <a:spAutoFit/>
          </a:bodyPr>
          <a:lstStyle/>
          <a:p>
            <a:r>
              <a:rPr lang="en-CA" sz="2000" dirty="0" smtClean="0">
                <a:solidFill>
                  <a:schemeClr val="bg1"/>
                </a:solidFill>
              </a:rPr>
              <a:t>The</a:t>
            </a:r>
            <a:r>
              <a:rPr lang="en-CA" sz="2000" dirty="0" smtClean="0"/>
              <a:t> </a:t>
            </a:r>
            <a:r>
              <a:rPr lang="en-CA" sz="2000" dirty="0" smtClean="0">
                <a:solidFill>
                  <a:schemeClr val="bg1"/>
                </a:solidFill>
              </a:rPr>
              <a:t>only possible explanation is: this scale up refer to High memory Cluster instance from EC2 (2 of 16 cores, 244GB memory and 10Gbps),although from the tone of the paper it looks very unlikely  </a:t>
            </a:r>
            <a:endParaRPr lang="en-CA" sz="2000" dirty="0">
              <a:solidFill>
                <a:schemeClr val="bg1"/>
              </a:solidFill>
            </a:endParaRPr>
          </a:p>
        </p:txBody>
      </p:sp>
      <p:sp>
        <p:nvSpPr>
          <p:cNvPr id="10" name="TextBox 9"/>
          <p:cNvSpPr txBox="1"/>
          <p:nvPr/>
        </p:nvSpPr>
        <p:spPr>
          <a:xfrm>
            <a:off x="5652120" y="1412776"/>
            <a:ext cx="3096344" cy="3539430"/>
          </a:xfrm>
          <a:prstGeom prst="rect">
            <a:avLst/>
          </a:prstGeom>
          <a:solidFill>
            <a:srgbClr val="92D050"/>
          </a:solidFill>
        </p:spPr>
        <p:txBody>
          <a:bodyPr wrap="square" rtlCol="0">
            <a:spAutoFit/>
          </a:bodyPr>
          <a:lstStyle/>
          <a:p>
            <a:r>
              <a:rPr lang="en-CA" sz="2800" dirty="0" smtClean="0">
                <a:solidFill>
                  <a:schemeClr val="bg1"/>
                </a:solidFill>
              </a:rPr>
              <a:t>What we can see is: </a:t>
            </a:r>
          </a:p>
          <a:p>
            <a:r>
              <a:rPr lang="en-CA" sz="2800" dirty="0" smtClean="0">
                <a:solidFill>
                  <a:schemeClr val="bg1"/>
                </a:solidFill>
              </a:rPr>
              <a:t>Due to contention for shared network bandwidth with other cloud users, Scale out tends to  degradation more than Scale up.</a:t>
            </a:r>
            <a:endParaRPr lang="en-CA" sz="28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CA"/>
          </a:p>
        </p:txBody>
      </p:sp>
      <p:sp>
        <p:nvSpPr>
          <p:cNvPr id="3" name="内容占位符 2"/>
          <p:cNvSpPr>
            <a:spLocks noGrp="1"/>
          </p:cNvSpPr>
          <p:nvPr>
            <p:ph idx="1"/>
          </p:nvPr>
        </p:nvSpPr>
        <p:spPr/>
        <p:txBody>
          <a:bodyPr/>
          <a:lstStyle/>
          <a:p>
            <a:endParaRPr lang="en-CA"/>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35</a:t>
            </a:fld>
            <a:endParaRPr lang="en-CA"/>
          </a:p>
        </p:txBody>
      </p:sp>
      <p:pic>
        <p:nvPicPr>
          <p:cNvPr id="31746" name="Picture 2"/>
          <p:cNvPicPr>
            <a:picLocks noChangeAspect="1" noChangeArrowheads="1"/>
          </p:cNvPicPr>
          <p:nvPr/>
        </p:nvPicPr>
        <p:blipFill>
          <a:blip r:embed="rId2" cstate="print"/>
          <a:srcRect/>
          <a:stretch>
            <a:fillRect/>
          </a:stretch>
        </p:blipFill>
        <p:spPr bwMode="auto">
          <a:xfrm>
            <a:off x="395536" y="188640"/>
            <a:ext cx="8280920" cy="5787740"/>
          </a:xfrm>
          <a:prstGeom prst="rect">
            <a:avLst/>
          </a:prstGeom>
          <a:noFill/>
          <a:ln w="9525">
            <a:noFill/>
            <a:miter lim="800000"/>
            <a:headEnd/>
            <a:tailEnd/>
          </a:ln>
        </p:spPr>
      </p:pic>
      <p:sp>
        <p:nvSpPr>
          <p:cNvPr id="8" name="TextBox 7"/>
          <p:cNvSpPr txBox="1"/>
          <p:nvPr/>
        </p:nvSpPr>
        <p:spPr>
          <a:xfrm>
            <a:off x="467544" y="5733256"/>
            <a:ext cx="8280920" cy="646331"/>
          </a:xfrm>
          <a:prstGeom prst="rect">
            <a:avLst/>
          </a:prstGeom>
          <a:solidFill>
            <a:schemeClr val="accent2">
              <a:lumMod val="75000"/>
            </a:schemeClr>
          </a:solidFill>
        </p:spPr>
        <p:txBody>
          <a:bodyPr wrap="square" rtlCol="0">
            <a:spAutoFit/>
          </a:bodyPr>
          <a:lstStyle/>
          <a:p>
            <a:r>
              <a:rPr lang="en-CA" dirty="0" smtClean="0">
                <a:solidFill>
                  <a:schemeClr val="bg1"/>
                </a:solidFill>
              </a:rPr>
              <a:t>This data is not consistent with Figure4(a), also, they only test 2(3) input sizes , which is not enough. </a:t>
            </a:r>
            <a:endParaRPr lang="en-CA"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Discussions</a:t>
            </a:r>
            <a:endParaRPr lang="en-CA" dirty="0"/>
          </a:p>
        </p:txBody>
      </p:sp>
      <p:sp>
        <p:nvSpPr>
          <p:cNvPr id="3" name="内容占位符 2"/>
          <p:cNvSpPr>
            <a:spLocks noGrp="1"/>
          </p:cNvSpPr>
          <p:nvPr>
            <p:ph idx="1"/>
          </p:nvPr>
        </p:nvSpPr>
        <p:spPr>
          <a:xfrm>
            <a:off x="457200" y="1340768"/>
            <a:ext cx="8229600" cy="4785395"/>
          </a:xfrm>
          <a:solidFill>
            <a:srgbClr val="002060"/>
          </a:solidFill>
        </p:spPr>
        <p:txBody>
          <a:bodyPr>
            <a:normAutofit fontScale="92500" lnSpcReduction="10000"/>
          </a:bodyPr>
          <a:lstStyle/>
          <a:p>
            <a:r>
              <a:rPr lang="en-CA" dirty="0" smtClean="0">
                <a:solidFill>
                  <a:schemeClr val="bg1"/>
                </a:solidFill>
              </a:rPr>
              <a:t>What about single point failure of the scale up server ?(</a:t>
            </a:r>
            <a:r>
              <a:rPr lang="en-CA" dirty="0" err="1" smtClean="0">
                <a:solidFill>
                  <a:schemeClr val="bg1"/>
                </a:solidFill>
              </a:rPr>
              <a:t>Gopalakrishna</a:t>
            </a:r>
            <a:r>
              <a:rPr lang="en-CA" dirty="0" smtClean="0">
                <a:solidFill>
                  <a:schemeClr val="bg1"/>
                </a:solidFill>
              </a:rPr>
              <a:t>, </a:t>
            </a:r>
            <a:r>
              <a:rPr lang="en-CA" dirty="0" err="1" smtClean="0">
                <a:solidFill>
                  <a:schemeClr val="bg1"/>
                </a:solidFill>
              </a:rPr>
              <a:t>Manoj</a:t>
            </a:r>
            <a:r>
              <a:rPr lang="en-CA" dirty="0" smtClean="0">
                <a:solidFill>
                  <a:schemeClr val="bg1"/>
                </a:solidFill>
              </a:rPr>
              <a:t>)</a:t>
            </a:r>
          </a:p>
          <a:p>
            <a:pPr lvl="1"/>
            <a:r>
              <a:rPr lang="en-CA" dirty="0" smtClean="0">
                <a:solidFill>
                  <a:schemeClr val="bg1"/>
                </a:solidFill>
              </a:rPr>
              <a:t>We can reassign the job to another scale up server(assuming scalable storage back end used) </a:t>
            </a:r>
          </a:p>
          <a:p>
            <a:pPr lvl="1"/>
            <a:r>
              <a:rPr lang="en-CA" dirty="0" smtClean="0">
                <a:solidFill>
                  <a:schemeClr val="bg1"/>
                </a:solidFill>
              </a:rPr>
              <a:t>In this case, it is always all or nothing</a:t>
            </a:r>
            <a:endParaRPr lang="en-CA" dirty="0">
              <a:solidFill>
                <a:schemeClr val="bg1"/>
              </a:solidFill>
            </a:endParaRPr>
          </a:p>
          <a:p>
            <a:r>
              <a:rPr lang="en-CA" dirty="0">
                <a:solidFill>
                  <a:schemeClr val="bg1"/>
                </a:solidFill>
              </a:rPr>
              <a:t>The scale-out cluster </a:t>
            </a:r>
            <a:r>
              <a:rPr lang="en-CA" dirty="0" smtClean="0">
                <a:solidFill>
                  <a:schemeClr val="bg1"/>
                </a:solidFill>
              </a:rPr>
              <a:t>consists </a:t>
            </a:r>
            <a:r>
              <a:rPr lang="en-CA" dirty="0">
                <a:solidFill>
                  <a:schemeClr val="bg1"/>
                </a:solidFill>
              </a:rPr>
              <a:t>of only 16 data nodes and one name </a:t>
            </a:r>
            <a:r>
              <a:rPr lang="en-CA" dirty="0" smtClean="0">
                <a:solidFill>
                  <a:schemeClr val="bg1"/>
                </a:solidFill>
              </a:rPr>
              <a:t>node(</a:t>
            </a:r>
            <a:r>
              <a:rPr lang="en-CA" dirty="0" err="1" smtClean="0">
                <a:solidFill>
                  <a:schemeClr val="bg1"/>
                </a:solidFill>
              </a:rPr>
              <a:t>Guliz</a:t>
            </a:r>
            <a:r>
              <a:rPr lang="en-CA" dirty="0" smtClean="0">
                <a:solidFill>
                  <a:schemeClr val="bg1"/>
                </a:solidFill>
              </a:rPr>
              <a:t>, </a:t>
            </a:r>
            <a:r>
              <a:rPr lang="en-CA" dirty="0" err="1" smtClean="0">
                <a:solidFill>
                  <a:schemeClr val="bg1"/>
                </a:solidFill>
              </a:rPr>
              <a:t>Gopalakrishna</a:t>
            </a:r>
            <a:r>
              <a:rPr lang="en-CA" dirty="0" smtClean="0">
                <a:solidFill>
                  <a:schemeClr val="bg1"/>
                </a:solidFill>
              </a:rPr>
              <a:t>, </a:t>
            </a:r>
            <a:r>
              <a:rPr lang="en-CA" dirty="0" err="1" smtClean="0">
                <a:solidFill>
                  <a:schemeClr val="bg1"/>
                </a:solidFill>
              </a:rPr>
              <a:t>Shegufta</a:t>
            </a:r>
            <a:r>
              <a:rPr lang="en-CA" dirty="0" smtClean="0">
                <a:solidFill>
                  <a:schemeClr val="bg1"/>
                </a:solidFill>
              </a:rPr>
              <a:t>)</a:t>
            </a:r>
          </a:p>
          <a:p>
            <a:pPr lvl="1"/>
            <a:r>
              <a:rPr lang="en-CA" dirty="0" smtClean="0">
                <a:solidFill>
                  <a:schemeClr val="bg1"/>
                </a:solidFill>
              </a:rPr>
              <a:t>This is for mapping the hardware level of scale up:</a:t>
            </a:r>
            <a:r>
              <a:rPr lang="en-CA" dirty="0">
                <a:solidFill>
                  <a:schemeClr val="bg1"/>
                </a:solidFill>
              </a:rPr>
              <a:t> </a:t>
            </a:r>
            <a:r>
              <a:rPr lang="en-CA" dirty="0" smtClean="0">
                <a:solidFill>
                  <a:schemeClr val="bg1"/>
                </a:solidFill>
              </a:rPr>
              <a:t>8 * 4 cores  </a:t>
            </a:r>
            <a:r>
              <a:rPr lang="en-CA" dirty="0" err="1" smtClean="0">
                <a:solidFill>
                  <a:schemeClr val="bg1"/>
                </a:solidFill>
              </a:rPr>
              <a:t>vs</a:t>
            </a:r>
            <a:r>
              <a:rPr lang="en-CA" dirty="0" smtClean="0">
                <a:solidFill>
                  <a:schemeClr val="bg1"/>
                </a:solidFill>
              </a:rPr>
              <a:t> 32 cores etc. Otherwise comparing a scale up server with 100+ nodes workstation is worthless.</a:t>
            </a: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36</a:t>
            </a:fld>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err="1" smtClean="0"/>
              <a:t>Discusssion</a:t>
            </a:r>
            <a:endParaRPr lang="en-CA" dirty="0"/>
          </a:p>
        </p:txBody>
      </p:sp>
      <p:sp>
        <p:nvSpPr>
          <p:cNvPr id="3" name="内容占位符 2"/>
          <p:cNvSpPr>
            <a:spLocks noGrp="1"/>
          </p:cNvSpPr>
          <p:nvPr>
            <p:ph idx="1"/>
          </p:nvPr>
        </p:nvSpPr>
        <p:spPr>
          <a:xfrm>
            <a:off x="467544" y="1484784"/>
            <a:ext cx="8363272" cy="4713387"/>
          </a:xfrm>
          <a:solidFill>
            <a:srgbClr val="002060"/>
          </a:solidFill>
        </p:spPr>
        <p:txBody>
          <a:bodyPr>
            <a:normAutofit lnSpcReduction="10000"/>
          </a:bodyPr>
          <a:lstStyle/>
          <a:p>
            <a:r>
              <a:rPr lang="en-CA" dirty="0">
                <a:solidFill>
                  <a:schemeClr val="bg1"/>
                </a:solidFill>
              </a:rPr>
              <a:t>SSD was used for both scale-up and scale-out </a:t>
            </a:r>
            <a:r>
              <a:rPr lang="en-CA" dirty="0" smtClean="0">
                <a:solidFill>
                  <a:schemeClr val="bg1"/>
                </a:solidFill>
              </a:rPr>
              <a:t>server, but SSD is expensive(</a:t>
            </a:r>
            <a:r>
              <a:rPr lang="en-CA" dirty="0" err="1" smtClean="0">
                <a:solidFill>
                  <a:schemeClr val="bg1"/>
                </a:solidFill>
              </a:rPr>
              <a:t>Shegufta</a:t>
            </a:r>
            <a:r>
              <a:rPr lang="en-CA" dirty="0" smtClean="0">
                <a:solidFill>
                  <a:schemeClr val="bg1"/>
                </a:solidFill>
              </a:rPr>
              <a:t>)</a:t>
            </a:r>
          </a:p>
          <a:p>
            <a:pPr lvl="1"/>
            <a:r>
              <a:rPr lang="en-CA" dirty="0" smtClean="0">
                <a:solidFill>
                  <a:schemeClr val="bg1"/>
                </a:solidFill>
              </a:rPr>
              <a:t>SSD is used in private cluster to remove the storage bottleneck. Without SSDs, </a:t>
            </a:r>
            <a:r>
              <a:rPr lang="en-CA" dirty="0" err="1" smtClean="0">
                <a:solidFill>
                  <a:schemeClr val="bg1"/>
                </a:solidFill>
              </a:rPr>
              <a:t>Hadoop</a:t>
            </a:r>
            <a:r>
              <a:rPr lang="en-CA" dirty="0" smtClean="0">
                <a:solidFill>
                  <a:schemeClr val="bg1"/>
                </a:solidFill>
              </a:rPr>
              <a:t> is I/O-bound and has low CPU utilization. But this is not a realistic configuration in a modern data center.</a:t>
            </a:r>
          </a:p>
          <a:p>
            <a:pPr lvl="1"/>
            <a:r>
              <a:rPr lang="en-CA" dirty="0" smtClean="0">
                <a:solidFill>
                  <a:schemeClr val="bg1"/>
                </a:solidFill>
              </a:rPr>
              <a:t>In cloud, they do state cloud doesn’t use SSD</a:t>
            </a:r>
          </a:p>
          <a:p>
            <a:pPr lvl="1"/>
            <a:r>
              <a:rPr lang="en-CA" dirty="0" smtClean="0">
                <a:solidFill>
                  <a:schemeClr val="bg1"/>
                </a:solidFill>
              </a:rPr>
              <a:t>It is not about how can you run faster than a tiger, it is about how can you run faster than other people. </a:t>
            </a:r>
          </a:p>
          <a:p>
            <a:pPr lvl="1"/>
            <a:endParaRPr lang="en-CA"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37</a:t>
            </a:fld>
            <a:endParaRPr lang="en-C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Discussion</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38</a:t>
            </a:fld>
            <a:endParaRPr lang="en-CA"/>
          </a:p>
        </p:txBody>
      </p:sp>
      <p:sp>
        <p:nvSpPr>
          <p:cNvPr id="7" name="内容占位符 2"/>
          <p:cNvSpPr>
            <a:spLocks noGrp="1"/>
          </p:cNvSpPr>
          <p:nvPr>
            <p:ph idx="1"/>
          </p:nvPr>
        </p:nvSpPr>
        <p:spPr>
          <a:xfrm>
            <a:off x="539552" y="1340768"/>
            <a:ext cx="8229600" cy="4525963"/>
          </a:xfrm>
          <a:solidFill>
            <a:srgbClr val="002060"/>
          </a:solidFill>
        </p:spPr>
        <p:txBody>
          <a:bodyPr>
            <a:normAutofit/>
          </a:bodyPr>
          <a:lstStyle/>
          <a:p>
            <a:r>
              <a:rPr lang="en-CA" dirty="0" smtClean="0">
                <a:solidFill>
                  <a:schemeClr val="bg1"/>
                </a:solidFill>
              </a:rPr>
              <a:t>One instance of limitation of Scale up - they </a:t>
            </a:r>
            <a:r>
              <a:rPr lang="en-CA" dirty="0">
                <a:solidFill>
                  <a:schemeClr val="bg1"/>
                </a:solidFill>
              </a:rPr>
              <a:t>mentioned in the </a:t>
            </a:r>
            <a:r>
              <a:rPr lang="en-CA" dirty="0" err="1">
                <a:solidFill>
                  <a:schemeClr val="bg1"/>
                </a:solidFill>
              </a:rPr>
              <a:t>Mahoot</a:t>
            </a:r>
            <a:r>
              <a:rPr lang="en-CA" dirty="0">
                <a:solidFill>
                  <a:schemeClr val="bg1"/>
                </a:solidFill>
              </a:rPr>
              <a:t> benchmark that they had to limit outgoing </a:t>
            </a:r>
            <a:r>
              <a:rPr lang="en-CA" dirty="0" smtClean="0">
                <a:solidFill>
                  <a:schemeClr val="bg1"/>
                </a:solidFill>
              </a:rPr>
              <a:t>links(</a:t>
            </a:r>
            <a:r>
              <a:rPr lang="en-CA" dirty="0" err="1" smtClean="0">
                <a:solidFill>
                  <a:schemeClr val="bg1"/>
                </a:solidFill>
              </a:rPr>
              <a:t>Shadi</a:t>
            </a:r>
            <a:r>
              <a:rPr lang="en-CA" dirty="0" smtClean="0">
                <a:solidFill>
                  <a:schemeClr val="bg1"/>
                </a:solidFill>
              </a:rPr>
              <a:t>) </a:t>
            </a:r>
          </a:p>
          <a:p>
            <a:pPr lvl="1"/>
            <a:r>
              <a:rPr lang="en-CA" dirty="0" smtClean="0">
                <a:solidFill>
                  <a:schemeClr val="bg1"/>
                </a:solidFill>
              </a:rPr>
              <a:t> The Wikipedia data set contains 130 million links, with 5 million sources and 3 million sinks. Due to the limited SSD space, we had to limit the maximum number of </a:t>
            </a:r>
            <a:r>
              <a:rPr lang="en-CA" dirty="0" err="1" smtClean="0">
                <a:solidFill>
                  <a:schemeClr val="bg1"/>
                </a:solidFill>
              </a:rPr>
              <a:t>outlinks</a:t>
            </a:r>
            <a:r>
              <a:rPr lang="en-CA" dirty="0" smtClean="0">
                <a:solidFill>
                  <a:schemeClr val="bg1"/>
                </a:solidFill>
              </a:rPr>
              <a:t> from any given page to 10, and, hence, our data set had 26 million links.</a:t>
            </a:r>
          </a:p>
          <a:p>
            <a:pPr lvl="1"/>
            <a:endParaRPr lang="en-CA" dirty="0">
              <a:solidFill>
                <a:schemeClr val="bg1"/>
              </a:solidFill>
            </a:endParaRPr>
          </a:p>
          <a:p>
            <a:pPr lvl="1"/>
            <a:endParaRPr lang="en-CA"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Discussion</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39</a:t>
            </a:fld>
            <a:endParaRPr lang="en-CA"/>
          </a:p>
        </p:txBody>
      </p:sp>
      <p:sp>
        <p:nvSpPr>
          <p:cNvPr id="7" name="内容占位符 2"/>
          <p:cNvSpPr>
            <a:spLocks noGrp="1"/>
          </p:cNvSpPr>
          <p:nvPr>
            <p:ph idx="1"/>
          </p:nvPr>
        </p:nvSpPr>
        <p:spPr>
          <a:xfrm>
            <a:off x="467544" y="1484784"/>
            <a:ext cx="8363272" cy="4713387"/>
          </a:xfrm>
          <a:solidFill>
            <a:srgbClr val="002060"/>
          </a:solidFill>
        </p:spPr>
        <p:txBody>
          <a:bodyPr>
            <a:normAutofit/>
          </a:bodyPr>
          <a:lstStyle/>
          <a:p>
            <a:r>
              <a:rPr lang="en-CA" dirty="0">
                <a:solidFill>
                  <a:schemeClr val="bg1"/>
                </a:solidFill>
              </a:rPr>
              <a:t>Disabling replications in the scale out approach seems like a bad idea; to me that seems </a:t>
            </a:r>
            <a:r>
              <a:rPr lang="en-CA" dirty="0" smtClean="0">
                <a:solidFill>
                  <a:schemeClr val="bg1"/>
                </a:solidFill>
              </a:rPr>
              <a:t>like major </a:t>
            </a:r>
            <a:r>
              <a:rPr lang="en-CA" dirty="0">
                <a:solidFill>
                  <a:schemeClr val="bg1"/>
                </a:solidFill>
              </a:rPr>
              <a:t>use case of HDFS and disabling it doesn’t give us a realistic view of how scale out clusters are being </a:t>
            </a:r>
            <a:r>
              <a:rPr lang="en-CA" dirty="0" smtClean="0">
                <a:solidFill>
                  <a:schemeClr val="bg1"/>
                </a:solidFill>
              </a:rPr>
              <a:t>used (Read)</a:t>
            </a:r>
          </a:p>
          <a:p>
            <a:pPr lvl="1"/>
            <a:r>
              <a:rPr lang="en-CA" dirty="0" smtClean="0">
                <a:solidFill>
                  <a:schemeClr val="bg1"/>
                </a:solidFill>
              </a:rPr>
              <a:t>They have no replication for performance evaluation purpose, this doesn’t necessarily mean we can’t have replications in cloud.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In a nutshell(continued)</a:t>
            </a:r>
            <a:endParaRPr lang="en-CA" dirty="0"/>
          </a:p>
        </p:txBody>
      </p:sp>
      <p:sp>
        <p:nvSpPr>
          <p:cNvPr id="3" name="内容占位符 2"/>
          <p:cNvSpPr>
            <a:spLocks noGrp="1"/>
          </p:cNvSpPr>
          <p:nvPr>
            <p:ph idx="1"/>
          </p:nvPr>
        </p:nvSpPr>
        <p:spPr>
          <a:xfrm>
            <a:off x="467544" y="1340768"/>
            <a:ext cx="8229600" cy="2404864"/>
          </a:xfrm>
          <a:solidFill>
            <a:schemeClr val="accent6">
              <a:lumMod val="75000"/>
            </a:schemeClr>
          </a:solidFill>
        </p:spPr>
        <p:txBody>
          <a:bodyPr>
            <a:normAutofit fontScale="92500"/>
          </a:bodyPr>
          <a:lstStyle/>
          <a:p>
            <a:pPr>
              <a:buNone/>
            </a:pPr>
            <a:r>
              <a:rPr lang="en-CA" dirty="0" smtClean="0">
                <a:solidFill>
                  <a:schemeClr val="bg1"/>
                </a:solidFill>
              </a:rPr>
              <a:t>Cons:</a:t>
            </a:r>
          </a:p>
          <a:p>
            <a:pPr>
              <a:buFont typeface="Wingdings" pitchFamily="2" charset="2"/>
              <a:buChar char="Ø"/>
            </a:pPr>
            <a:r>
              <a:rPr lang="en-CA" dirty="0" smtClean="0">
                <a:solidFill>
                  <a:schemeClr val="bg1"/>
                </a:solidFill>
              </a:rPr>
              <a:t>Not extensible: </a:t>
            </a:r>
            <a:r>
              <a:rPr lang="en-CA" sz="2400" dirty="0" smtClean="0">
                <a:solidFill>
                  <a:schemeClr val="bg1"/>
                </a:solidFill>
              </a:rPr>
              <a:t>It reaches its limitation around sub </a:t>
            </a:r>
            <a:r>
              <a:rPr lang="en-CA" sz="2400" dirty="0" err="1" smtClean="0">
                <a:solidFill>
                  <a:schemeClr val="bg1"/>
                </a:solidFill>
              </a:rPr>
              <a:t>Terascale</a:t>
            </a:r>
            <a:endParaRPr lang="en-CA" sz="2400" dirty="0" smtClean="0">
              <a:solidFill>
                <a:schemeClr val="bg1"/>
              </a:solidFill>
            </a:endParaRPr>
          </a:p>
          <a:p>
            <a:pPr>
              <a:buFont typeface="Wingdings" pitchFamily="2" charset="2"/>
              <a:buChar char="Ø"/>
            </a:pPr>
            <a:r>
              <a:rPr lang="en-CA" dirty="0" smtClean="0">
                <a:solidFill>
                  <a:schemeClr val="bg1"/>
                </a:solidFill>
              </a:rPr>
              <a:t>Inflexible Performance: </a:t>
            </a:r>
            <a:r>
              <a:rPr lang="en-CA" sz="2400" dirty="0" smtClean="0">
                <a:solidFill>
                  <a:schemeClr val="bg1"/>
                </a:solidFill>
              </a:rPr>
              <a:t>depends on hardware</a:t>
            </a:r>
          </a:p>
          <a:p>
            <a:pPr>
              <a:buFont typeface="Wingdings" pitchFamily="2" charset="2"/>
              <a:buChar char="Ø"/>
            </a:pPr>
            <a:r>
              <a:rPr lang="en-CA" dirty="0" smtClean="0">
                <a:solidFill>
                  <a:schemeClr val="bg1"/>
                </a:solidFill>
              </a:rPr>
              <a:t>Expensive hardware: </a:t>
            </a:r>
            <a:r>
              <a:rPr lang="en-CA" sz="2400" dirty="0" smtClean="0">
                <a:solidFill>
                  <a:schemeClr val="bg1"/>
                </a:solidFill>
              </a:rPr>
              <a:t>low hardware performance/$</a:t>
            </a:r>
            <a:endParaRPr lang="en-CA"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4</a:t>
            </a:fld>
            <a:endParaRPr lang="en-CA"/>
          </a:p>
        </p:txBody>
      </p:sp>
      <p:sp>
        <p:nvSpPr>
          <p:cNvPr id="7" name="内容占位符 2"/>
          <p:cNvSpPr txBox="1">
            <a:spLocks/>
          </p:cNvSpPr>
          <p:nvPr/>
        </p:nvSpPr>
        <p:spPr>
          <a:xfrm>
            <a:off x="467544" y="3861048"/>
            <a:ext cx="8229600" cy="2404864"/>
          </a:xfrm>
          <a:prstGeom prst="rect">
            <a:avLst/>
          </a:prstGeom>
          <a:solidFill>
            <a:schemeClr val="accent4">
              <a:lumMod val="75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dirty="0" smtClean="0">
                <a:ln>
                  <a:noFill/>
                </a:ln>
                <a:solidFill>
                  <a:schemeClr val="bg1"/>
                </a:solidFill>
                <a:effectLst/>
                <a:uLnTx/>
                <a:uFillTx/>
                <a:latin typeface="+mn-lt"/>
                <a:ea typeface="+mn-ea"/>
                <a:cs typeface="+mn-cs"/>
              </a:rPr>
              <a:t>Not Sure(without peeking</a:t>
            </a:r>
            <a:r>
              <a:rPr lang="en-CA" sz="3200" dirty="0" smtClean="0">
                <a:solidFill>
                  <a:schemeClr val="bg1"/>
                </a:solidFill>
              </a:rPr>
              <a:t> the paper</a:t>
            </a:r>
            <a:r>
              <a:rPr kumimoji="0" lang="en-CA" sz="3200" b="0" i="0" u="none" strike="noStrike" kern="120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CA" sz="3200" dirty="0" smtClean="0">
                <a:solidFill>
                  <a:schemeClr val="bg1"/>
                </a:solidFill>
              </a:rPr>
              <a:t>Hardware expense comparison</a:t>
            </a:r>
            <a:r>
              <a:rPr kumimoji="0" lang="en-CA" sz="2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CA" sz="3200" dirty="0" smtClean="0">
                <a:solidFill>
                  <a:schemeClr val="bg1"/>
                </a:solidFill>
              </a:rPr>
              <a:t>CPU bound jobs performance </a:t>
            </a:r>
            <a:endParaRPr kumimoji="0" lang="en-CA"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CA" sz="3200" dirty="0" smtClean="0">
                <a:solidFill>
                  <a:schemeClr val="bg1"/>
                </a:solidFill>
              </a:rPr>
              <a:t>Any IO bottleneck?</a:t>
            </a:r>
            <a:endParaRPr kumimoji="0" lang="en-CA"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Discussion</a:t>
            </a:r>
            <a:endParaRPr lang="en-CA" dirty="0"/>
          </a:p>
        </p:txBody>
      </p:sp>
      <p:sp>
        <p:nvSpPr>
          <p:cNvPr id="3" name="内容占位符 2"/>
          <p:cNvSpPr>
            <a:spLocks noGrp="1"/>
          </p:cNvSpPr>
          <p:nvPr>
            <p:ph idx="1"/>
          </p:nvPr>
        </p:nvSpPr>
        <p:spPr>
          <a:solidFill>
            <a:schemeClr val="accent2">
              <a:lumMod val="75000"/>
            </a:schemeClr>
          </a:solidFill>
        </p:spPr>
        <p:txBody>
          <a:bodyPr>
            <a:normAutofit lnSpcReduction="10000"/>
          </a:bodyPr>
          <a:lstStyle/>
          <a:p>
            <a:r>
              <a:rPr lang="en-CA" dirty="0" smtClean="0">
                <a:solidFill>
                  <a:schemeClr val="bg1"/>
                </a:solidFill>
              </a:rPr>
              <a:t>when should a job run with scale-up rather than scale-out(Phuong)</a:t>
            </a:r>
          </a:p>
          <a:p>
            <a:pPr lvl="1"/>
            <a:r>
              <a:rPr lang="en-CA" dirty="0" smtClean="0">
                <a:solidFill>
                  <a:schemeClr val="bg1"/>
                </a:solidFill>
              </a:rPr>
              <a:t>input job sizes and static analysis of the application code.</a:t>
            </a:r>
          </a:p>
          <a:p>
            <a:r>
              <a:rPr lang="en-CA" dirty="0" smtClean="0">
                <a:solidFill>
                  <a:schemeClr val="bg1"/>
                </a:solidFill>
              </a:rPr>
              <a:t>for jobs larger than even the largest scale-up machine, should we scale them out with a few large machines or with many small ones?</a:t>
            </a:r>
          </a:p>
          <a:p>
            <a:r>
              <a:rPr lang="en-CA" dirty="0" smtClean="0">
                <a:solidFill>
                  <a:schemeClr val="bg1"/>
                </a:solidFill>
              </a:rPr>
              <a:t>How to predict if the job is shuffle intensive or map intensive at the schedule stage</a:t>
            </a:r>
          </a:p>
          <a:p>
            <a:pPr>
              <a:buNone/>
            </a:pP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40</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Why do we use </a:t>
            </a:r>
            <a:r>
              <a:rPr lang="en-CA" dirty="0" err="1" smtClean="0"/>
              <a:t>hadoop</a:t>
            </a:r>
            <a:r>
              <a:rPr lang="en-CA" dirty="0" smtClean="0"/>
              <a:t>?</a:t>
            </a:r>
            <a:endParaRPr lang="en-CA" dirty="0"/>
          </a:p>
        </p:txBody>
      </p:sp>
      <p:sp>
        <p:nvSpPr>
          <p:cNvPr id="3" name="内容占位符 2"/>
          <p:cNvSpPr>
            <a:spLocks noGrp="1"/>
          </p:cNvSpPr>
          <p:nvPr>
            <p:ph idx="1"/>
          </p:nvPr>
        </p:nvSpPr>
        <p:spPr>
          <a:xfrm>
            <a:off x="467544" y="1268760"/>
            <a:ext cx="8229600" cy="1296144"/>
          </a:xfrm>
          <a:solidFill>
            <a:srgbClr val="00B050"/>
          </a:solidFill>
        </p:spPr>
        <p:txBody>
          <a:bodyPr>
            <a:normAutofit fontScale="92500" lnSpcReduction="20000"/>
          </a:bodyPr>
          <a:lstStyle/>
          <a:p>
            <a:pPr>
              <a:buNone/>
            </a:pPr>
            <a:r>
              <a:rPr lang="en-CA" dirty="0" smtClean="0">
                <a:solidFill>
                  <a:schemeClr val="bg1"/>
                </a:solidFill>
              </a:rPr>
              <a:t>	scale-up versus scale-out trade off is well-known in the parallel database community, but not in map-reduce community, time to think?</a:t>
            </a:r>
          </a:p>
          <a:p>
            <a:pPr>
              <a:buNone/>
            </a:pPr>
            <a:endParaRPr lang="en-CA"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5</a:t>
            </a:fld>
            <a:endParaRPr lang="en-CA"/>
          </a:p>
        </p:txBody>
      </p:sp>
      <p:sp>
        <p:nvSpPr>
          <p:cNvPr id="8" name="内容占位符 2"/>
          <p:cNvSpPr txBox="1">
            <a:spLocks/>
          </p:cNvSpPr>
          <p:nvPr/>
        </p:nvSpPr>
        <p:spPr>
          <a:xfrm>
            <a:off x="467544" y="2636912"/>
            <a:ext cx="8229600" cy="3384376"/>
          </a:xfrm>
          <a:prstGeom prst="rect">
            <a:avLst/>
          </a:prstGeom>
          <a:solidFill>
            <a:schemeClr val="tx2">
              <a:lumMod val="60000"/>
              <a:lumOff val="40000"/>
            </a:schemeClr>
          </a:solidFill>
        </p:spPr>
        <p:txBody>
          <a:bodyPr vert="horz" lIns="91440" tIns="45720" rIns="91440" bIns="45720" rtlCol="0">
            <a:normAutofit fontScale="92500" lnSpcReduction="10000"/>
          </a:bodyPr>
          <a:lstStyle/>
          <a:p>
            <a:pPr marL="342900" lvl="0" indent="-342900">
              <a:spcBef>
                <a:spcPct val="20000"/>
              </a:spcBef>
              <a:buFont typeface="Arial" pitchFamily="34" charset="0"/>
              <a:buChar char="•"/>
            </a:pPr>
            <a:r>
              <a:rPr lang="en-CA" sz="3200" dirty="0" smtClean="0">
                <a:solidFill>
                  <a:schemeClr val="bg1"/>
                </a:solidFill>
              </a:rPr>
              <a:t>The popularity of </a:t>
            </a:r>
            <a:r>
              <a:rPr lang="en-CA" sz="3200" dirty="0" err="1" smtClean="0">
                <a:solidFill>
                  <a:schemeClr val="bg1"/>
                </a:solidFill>
              </a:rPr>
              <a:t>Hadoop</a:t>
            </a:r>
            <a:r>
              <a:rPr lang="en-CA" sz="3200" dirty="0" smtClean="0">
                <a:solidFill>
                  <a:schemeClr val="bg1"/>
                </a:solidFill>
              </a:rPr>
              <a:t> and </a:t>
            </a:r>
            <a:r>
              <a:rPr lang="en-CA" sz="3600" b="1" dirty="0" smtClean="0">
                <a:solidFill>
                  <a:schemeClr val="bg1"/>
                </a:solidFill>
              </a:rPr>
              <a:t>the </a:t>
            </a:r>
            <a:r>
              <a:rPr lang="en-CA" sz="3600" b="1" dirty="0">
                <a:solidFill>
                  <a:schemeClr val="bg1"/>
                </a:solidFill>
              </a:rPr>
              <a:t>rich ecosystem</a:t>
            </a:r>
            <a:r>
              <a:rPr lang="en-CA" sz="3200" dirty="0">
                <a:solidFill>
                  <a:schemeClr val="bg1"/>
                </a:solidFill>
              </a:rPr>
              <a:t> </a:t>
            </a:r>
            <a:r>
              <a:rPr lang="en-CA" sz="3200" dirty="0" smtClean="0">
                <a:solidFill>
                  <a:schemeClr val="bg1"/>
                </a:solidFill>
              </a:rPr>
              <a:t>of technologies </a:t>
            </a:r>
            <a:r>
              <a:rPr lang="en-CA" sz="3200" dirty="0">
                <a:solidFill>
                  <a:schemeClr val="bg1"/>
                </a:solidFill>
              </a:rPr>
              <a:t>that </a:t>
            </a:r>
            <a:r>
              <a:rPr lang="en-CA" sz="3200" dirty="0" smtClean="0">
                <a:solidFill>
                  <a:schemeClr val="bg1"/>
                </a:solidFill>
              </a:rPr>
              <a:t>have been </a:t>
            </a:r>
            <a:r>
              <a:rPr lang="en-CA" sz="3200" dirty="0">
                <a:solidFill>
                  <a:schemeClr val="bg1"/>
                </a:solidFill>
              </a:rPr>
              <a:t>built </a:t>
            </a:r>
            <a:r>
              <a:rPr lang="en-CA" sz="3200" dirty="0" smtClean="0">
                <a:solidFill>
                  <a:schemeClr val="bg1"/>
                </a:solidFill>
              </a:rPr>
              <a:t>around it.</a:t>
            </a:r>
          </a:p>
          <a:p>
            <a:pPr marL="342900" lvl="0" indent="-342900">
              <a:spcBef>
                <a:spcPct val="20000"/>
              </a:spcBef>
              <a:buFont typeface="Arial" pitchFamily="34" charset="0"/>
              <a:buChar char="•"/>
            </a:pPr>
            <a:r>
              <a:rPr lang="en-CA" sz="3200" dirty="0" smtClean="0">
                <a:solidFill>
                  <a:schemeClr val="bg1"/>
                </a:solidFill>
              </a:rPr>
              <a:t> By making all our changes </a:t>
            </a:r>
            <a:r>
              <a:rPr lang="en-CA" sz="3600" b="1" dirty="0" smtClean="0">
                <a:solidFill>
                  <a:schemeClr val="bg1"/>
                </a:solidFill>
              </a:rPr>
              <a:t>transparently</a:t>
            </a:r>
            <a:r>
              <a:rPr lang="en-CA" sz="3600" dirty="0" smtClean="0">
                <a:solidFill>
                  <a:schemeClr val="bg1"/>
                </a:solidFill>
              </a:rPr>
              <a:t> </a:t>
            </a:r>
            <a:r>
              <a:rPr lang="en-CA" sz="3200" dirty="0" smtClean="0">
                <a:solidFill>
                  <a:schemeClr val="bg1"/>
                </a:solidFill>
              </a:rPr>
              <a:t>“under the hood” of </a:t>
            </a:r>
            <a:r>
              <a:rPr lang="en-CA" sz="3200" dirty="0" err="1" smtClean="0">
                <a:solidFill>
                  <a:schemeClr val="bg1"/>
                </a:solidFill>
              </a:rPr>
              <a:t>Hadoop</a:t>
            </a:r>
            <a:r>
              <a:rPr lang="en-CA" sz="3200" dirty="0" smtClean="0">
                <a:solidFill>
                  <a:schemeClr val="bg1"/>
                </a:solidFill>
              </a:rPr>
              <a:t>, we allow the decision of scale-up versus scale-out to be made transparently to the application.</a:t>
            </a:r>
          </a:p>
          <a:p>
            <a:pPr marL="342900" lvl="0" indent="-342900">
              <a:spcBef>
                <a:spcPct val="20000"/>
              </a:spcBef>
              <a:buFont typeface="Arial" pitchFamily="34" charset="0"/>
              <a:buChar char="•"/>
            </a:pPr>
            <a:endParaRPr kumimoji="0" lang="en-CA"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CA" dirty="0" smtClean="0"/>
              <a:t>Feasibility study:  CPU requirements</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6</a:t>
            </a:fld>
            <a:endParaRPr lang="en-CA"/>
          </a:p>
        </p:txBody>
      </p:sp>
      <p:pic>
        <p:nvPicPr>
          <p:cNvPr id="18436" name="Picture 4"/>
          <p:cNvPicPr>
            <a:picLocks noChangeAspect="1" noChangeArrowheads="1"/>
          </p:cNvPicPr>
          <p:nvPr/>
        </p:nvPicPr>
        <p:blipFill>
          <a:blip r:embed="rId2" cstate="print"/>
          <a:srcRect/>
          <a:stretch>
            <a:fillRect/>
          </a:stretch>
        </p:blipFill>
        <p:spPr bwMode="auto">
          <a:xfrm>
            <a:off x="0" y="1484784"/>
            <a:ext cx="4608511" cy="4104456"/>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4427984" y="1412776"/>
            <a:ext cx="4499992" cy="4176464"/>
          </a:xfrm>
          <a:prstGeom prst="rect">
            <a:avLst/>
          </a:prstGeom>
          <a:noFill/>
          <a:ln w="9525">
            <a:noFill/>
            <a:miter lim="800000"/>
            <a:headEnd/>
            <a:tailEnd/>
          </a:ln>
        </p:spPr>
      </p:pic>
      <p:sp>
        <p:nvSpPr>
          <p:cNvPr id="11" name="TextBox 10"/>
          <p:cNvSpPr txBox="1"/>
          <p:nvPr/>
        </p:nvSpPr>
        <p:spPr>
          <a:xfrm>
            <a:off x="755576" y="5517232"/>
            <a:ext cx="7920880" cy="923330"/>
          </a:xfrm>
          <a:prstGeom prst="rect">
            <a:avLst/>
          </a:prstGeom>
          <a:solidFill>
            <a:schemeClr val="tx2">
              <a:lumMod val="60000"/>
              <a:lumOff val="40000"/>
            </a:schemeClr>
          </a:solidFill>
        </p:spPr>
        <p:txBody>
          <a:bodyPr wrap="square" rtlCol="0">
            <a:spAutoFit/>
          </a:bodyPr>
          <a:lstStyle/>
          <a:p>
            <a:r>
              <a:rPr lang="en-CA" dirty="0" smtClean="0">
                <a:solidFill>
                  <a:schemeClr val="bg1"/>
                </a:solidFill>
              </a:rPr>
              <a:t>The median job requires  3.83hr of CPU time, which is 7.2 </a:t>
            </a:r>
            <a:r>
              <a:rPr lang="en-CA" dirty="0" err="1" smtClean="0">
                <a:solidFill>
                  <a:schemeClr val="bg1"/>
                </a:solidFill>
              </a:rPr>
              <a:t>mins</a:t>
            </a:r>
            <a:r>
              <a:rPr lang="en-CA" dirty="0" smtClean="0">
                <a:solidFill>
                  <a:schemeClr val="bg1"/>
                </a:solidFill>
              </a:rPr>
              <a:t>  per core on a 32 cores scale up server ideally. A large number of jobs would seem to fit comfortably within a “big memory” scale-up server with 32 cores and 512GB of memory.</a:t>
            </a:r>
            <a:endParaRPr lang="en-CA" dirty="0">
              <a:solidFill>
                <a:schemeClr val="bg1"/>
              </a:solidFill>
            </a:endParaRPr>
          </a:p>
        </p:txBody>
      </p:sp>
      <p:sp>
        <p:nvSpPr>
          <p:cNvPr id="12" name="TextBox 11"/>
          <p:cNvSpPr txBox="1"/>
          <p:nvPr/>
        </p:nvSpPr>
        <p:spPr>
          <a:xfrm>
            <a:off x="1187624" y="1556792"/>
            <a:ext cx="1849802" cy="369332"/>
          </a:xfrm>
          <a:prstGeom prst="rect">
            <a:avLst/>
          </a:prstGeom>
          <a:noFill/>
        </p:spPr>
        <p:txBody>
          <a:bodyPr wrap="square" rtlCol="0">
            <a:spAutoFit/>
          </a:bodyPr>
          <a:lstStyle/>
          <a:p>
            <a:r>
              <a:rPr lang="en-CA" dirty="0" smtClean="0"/>
              <a:t>Median input size</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CA" dirty="0" smtClean="0"/>
              <a:t>Feasibility analysis: scale up hardware </a:t>
            </a:r>
            <a:endParaRPr lang="en-CA" dirty="0"/>
          </a:p>
        </p:txBody>
      </p:sp>
      <p:sp>
        <p:nvSpPr>
          <p:cNvPr id="3" name="内容占位符 2"/>
          <p:cNvSpPr>
            <a:spLocks noGrp="1"/>
          </p:cNvSpPr>
          <p:nvPr>
            <p:ph idx="1"/>
          </p:nvPr>
        </p:nvSpPr>
        <p:spPr>
          <a:solidFill>
            <a:srgbClr val="002060"/>
          </a:solidFill>
        </p:spPr>
        <p:txBody>
          <a:bodyPr>
            <a:normAutofit lnSpcReduction="10000"/>
          </a:bodyPr>
          <a:lstStyle/>
          <a:p>
            <a:r>
              <a:rPr lang="en-CA" dirty="0" smtClean="0">
                <a:solidFill>
                  <a:schemeClr val="bg1"/>
                </a:solidFill>
              </a:rPr>
              <a:t>A scale-up server can now have substantial  CPU, memory, and storage I/O resources </a:t>
            </a:r>
          </a:p>
          <a:p>
            <a:pPr lvl="1"/>
            <a:r>
              <a:rPr lang="en-CA" dirty="0" smtClean="0">
                <a:solidFill>
                  <a:schemeClr val="bg1"/>
                </a:solidFill>
              </a:rPr>
              <a:t>Today’s servers can affordably hold 100s of GB of DRAM and 32 cores on a quad socket motherboard with multiple high-bandwidth memory channels per socket. </a:t>
            </a:r>
          </a:p>
          <a:p>
            <a:pPr lvl="1"/>
            <a:r>
              <a:rPr lang="en-CA" dirty="0" smtClean="0">
                <a:solidFill>
                  <a:schemeClr val="bg1"/>
                </a:solidFill>
              </a:rPr>
              <a:t>DRAM is now very cheap </a:t>
            </a:r>
          </a:p>
          <a:p>
            <a:pPr lvl="1"/>
            <a:r>
              <a:rPr lang="en-CA" dirty="0" smtClean="0">
                <a:solidFill>
                  <a:schemeClr val="bg1"/>
                </a:solidFill>
              </a:rPr>
              <a:t>Storage bottlenecks can be removed by using SSDs or with a scalable storage back-end, such as Amazon S3 or Azure Storage</a:t>
            </a:r>
            <a:endParaRPr lang="en-CA"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smtClean="0"/>
              <a:t>Feasibility analysis: cost</a:t>
            </a:r>
            <a:endParaRPr lang="en-CA" dirty="0"/>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8</a:t>
            </a:fld>
            <a:endParaRPr lang="en-CA"/>
          </a:p>
        </p:txBody>
      </p:sp>
      <p:pic>
        <p:nvPicPr>
          <p:cNvPr id="19458" name="Picture 2"/>
          <p:cNvPicPr>
            <a:picLocks noChangeAspect="1" noChangeArrowheads="1"/>
          </p:cNvPicPr>
          <p:nvPr/>
        </p:nvPicPr>
        <p:blipFill>
          <a:blip r:embed="rId2" cstate="print"/>
          <a:srcRect/>
          <a:stretch>
            <a:fillRect/>
          </a:stretch>
        </p:blipFill>
        <p:spPr bwMode="auto">
          <a:xfrm>
            <a:off x="971600" y="1052736"/>
            <a:ext cx="7560840" cy="3456384"/>
          </a:xfrm>
          <a:prstGeom prst="rect">
            <a:avLst/>
          </a:prstGeom>
          <a:noFill/>
          <a:ln w="9525">
            <a:noFill/>
            <a:miter lim="800000"/>
            <a:headEnd/>
            <a:tailEnd/>
          </a:ln>
        </p:spPr>
      </p:pic>
      <p:sp>
        <p:nvSpPr>
          <p:cNvPr id="8" name="TextBox 7"/>
          <p:cNvSpPr txBox="1"/>
          <p:nvPr/>
        </p:nvSpPr>
        <p:spPr>
          <a:xfrm>
            <a:off x="1115616" y="4509120"/>
            <a:ext cx="7416824" cy="646331"/>
          </a:xfrm>
          <a:prstGeom prst="rect">
            <a:avLst/>
          </a:prstGeom>
          <a:solidFill>
            <a:schemeClr val="tx2">
              <a:lumMod val="60000"/>
              <a:lumOff val="40000"/>
            </a:schemeClr>
          </a:solidFill>
        </p:spPr>
        <p:txBody>
          <a:bodyPr wrap="square" rtlCol="0">
            <a:spAutoFit/>
          </a:bodyPr>
          <a:lstStyle/>
          <a:p>
            <a:r>
              <a:rPr lang="en-CA" dirty="0" smtClean="0">
                <a:solidFill>
                  <a:schemeClr val="bg1"/>
                </a:solidFill>
              </a:rPr>
              <a:t>Comparison of a workstation of 16 nodes(for scale-out) and a scale up server, each machine is also equipped with 1Gpbs NIC connected to a single switch</a:t>
            </a:r>
            <a:endParaRPr lang="en-CA" dirty="0" smtClean="0"/>
          </a:p>
        </p:txBody>
      </p:sp>
      <p:sp>
        <p:nvSpPr>
          <p:cNvPr id="9" name="TextBox 8"/>
          <p:cNvSpPr txBox="1"/>
          <p:nvPr/>
        </p:nvSpPr>
        <p:spPr>
          <a:xfrm>
            <a:off x="1115616" y="5157192"/>
            <a:ext cx="7416824" cy="1200329"/>
          </a:xfrm>
          <a:prstGeom prst="rect">
            <a:avLst/>
          </a:prstGeom>
          <a:solidFill>
            <a:srgbClr val="92D050"/>
          </a:solidFill>
        </p:spPr>
        <p:txBody>
          <a:bodyPr wrap="square" rtlCol="0">
            <a:spAutoFit/>
          </a:bodyPr>
          <a:lstStyle/>
          <a:p>
            <a:r>
              <a:rPr lang="en-CA" dirty="0" smtClean="0">
                <a:solidFill>
                  <a:schemeClr val="bg1"/>
                </a:solidFill>
              </a:rPr>
              <a:t>8- and 16-node scale-out configurations cost $19k and $38k (they are the two configurations we used ) without including network switch.  This is also excluding the other expenses like administration or cooling. It is likely the cost for workstation is underestimate in this paper.</a:t>
            </a:r>
            <a:endParaRPr lang="en-CA"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CA" dirty="0" smtClean="0"/>
              <a:t>IO bottleneck in private cluster? Confirmed!</a:t>
            </a:r>
            <a:endParaRPr lang="en-CA" dirty="0"/>
          </a:p>
        </p:txBody>
      </p:sp>
      <p:sp>
        <p:nvSpPr>
          <p:cNvPr id="3" name="内容占位符 2"/>
          <p:cNvSpPr>
            <a:spLocks noGrp="1"/>
          </p:cNvSpPr>
          <p:nvPr>
            <p:ph idx="1"/>
          </p:nvPr>
        </p:nvSpPr>
        <p:spPr>
          <a:xfrm>
            <a:off x="5436096" y="1484784"/>
            <a:ext cx="3707904" cy="4896544"/>
          </a:xfrm>
          <a:solidFill>
            <a:srgbClr val="C00000"/>
          </a:solidFill>
          <a:ln>
            <a:solidFill>
              <a:srgbClr val="C00000"/>
            </a:solidFill>
          </a:ln>
        </p:spPr>
        <p:txBody>
          <a:bodyPr>
            <a:noAutofit/>
          </a:bodyPr>
          <a:lstStyle/>
          <a:p>
            <a:r>
              <a:rPr lang="en-CA" sz="2400" dirty="0" smtClean="0">
                <a:solidFill>
                  <a:schemeClr val="bg1"/>
                </a:solidFill>
              </a:rPr>
              <a:t>Graph is  normalized so that the 16-node cluster using HDDs value is 1.</a:t>
            </a:r>
          </a:p>
          <a:p>
            <a:r>
              <a:rPr lang="en-CA" sz="2400" dirty="0" smtClean="0">
                <a:solidFill>
                  <a:schemeClr val="bg1"/>
                </a:solidFill>
              </a:rPr>
              <a:t>Without SSD, many </a:t>
            </a:r>
            <a:r>
              <a:rPr lang="en-CA" sz="2400" dirty="0" err="1" smtClean="0">
                <a:solidFill>
                  <a:schemeClr val="bg1"/>
                </a:solidFill>
              </a:rPr>
              <a:t>Hadoop</a:t>
            </a:r>
            <a:r>
              <a:rPr lang="en-CA" sz="2400" dirty="0" smtClean="0">
                <a:solidFill>
                  <a:schemeClr val="bg1"/>
                </a:solidFill>
              </a:rPr>
              <a:t> jobs become disk-bound</a:t>
            </a:r>
          </a:p>
          <a:p>
            <a:r>
              <a:rPr lang="en-CA" sz="2400" dirty="0" smtClean="0">
                <a:solidFill>
                  <a:schemeClr val="bg1"/>
                </a:solidFill>
              </a:rPr>
              <a:t>although SSDs add 13% to the base cost of the workstation-class machine, they improve the overall performance/$ of the cluster</a:t>
            </a:r>
            <a:endParaRPr lang="en-CA" sz="2400" dirty="0">
              <a:solidFill>
                <a:schemeClr val="bg1"/>
              </a:solidFill>
            </a:endParaRPr>
          </a:p>
        </p:txBody>
      </p:sp>
      <p:sp>
        <p:nvSpPr>
          <p:cNvPr id="4" name="日期占位符 3"/>
          <p:cNvSpPr>
            <a:spLocks noGrp="1"/>
          </p:cNvSpPr>
          <p:nvPr>
            <p:ph type="dt" sz="half" idx="10"/>
          </p:nvPr>
        </p:nvSpPr>
        <p:spPr/>
        <p:txBody>
          <a:bodyPr/>
          <a:lstStyle/>
          <a:p>
            <a:fld id="{2772F7E4-D7F6-4806-BAB1-4AD69FAD5986}" type="datetime1">
              <a:rPr lang="en-CA" smtClean="0"/>
              <a:t>22/04/2014</a:t>
            </a:fld>
            <a:endParaRPr lang="en-CA"/>
          </a:p>
        </p:txBody>
      </p:sp>
      <p:sp>
        <p:nvSpPr>
          <p:cNvPr id="5" name="页脚占位符 4"/>
          <p:cNvSpPr>
            <a:spLocks noGrp="1"/>
          </p:cNvSpPr>
          <p:nvPr>
            <p:ph type="ftr" sz="quarter" idx="11"/>
          </p:nvPr>
        </p:nvSpPr>
        <p:spPr/>
        <p:txBody>
          <a:bodyPr/>
          <a:lstStyle/>
          <a:p>
            <a:endParaRPr lang="en-CA"/>
          </a:p>
        </p:txBody>
      </p:sp>
      <p:sp>
        <p:nvSpPr>
          <p:cNvPr id="6" name="灯片编号占位符 5"/>
          <p:cNvSpPr>
            <a:spLocks noGrp="1"/>
          </p:cNvSpPr>
          <p:nvPr>
            <p:ph type="sldNum" sz="quarter" idx="12"/>
          </p:nvPr>
        </p:nvSpPr>
        <p:spPr/>
        <p:txBody>
          <a:bodyPr/>
          <a:lstStyle/>
          <a:p>
            <a:fld id="{35ED3D38-A9F3-475B-B54C-B45ADD1C68DA}" type="slidenum">
              <a:rPr lang="en-CA" smtClean="0"/>
              <a:t>9</a:t>
            </a:fld>
            <a:endParaRPr lang="en-CA"/>
          </a:p>
        </p:txBody>
      </p:sp>
      <p:pic>
        <p:nvPicPr>
          <p:cNvPr id="22532" name="Picture 4"/>
          <p:cNvPicPr>
            <a:picLocks noChangeAspect="1" noChangeArrowheads="1"/>
          </p:cNvPicPr>
          <p:nvPr/>
        </p:nvPicPr>
        <p:blipFill>
          <a:blip r:embed="rId2" cstate="print"/>
          <a:srcRect/>
          <a:stretch>
            <a:fillRect/>
          </a:stretch>
        </p:blipFill>
        <p:spPr bwMode="auto">
          <a:xfrm>
            <a:off x="251520" y="2276872"/>
            <a:ext cx="5184575" cy="3686175"/>
          </a:xfrm>
          <a:prstGeom prst="rect">
            <a:avLst/>
          </a:prstGeom>
          <a:noFill/>
          <a:ln w="9525">
            <a:noFill/>
            <a:miter lim="800000"/>
            <a:headEnd/>
            <a:tailEnd/>
          </a:ln>
        </p:spPr>
      </p:pic>
      <p:sp>
        <p:nvSpPr>
          <p:cNvPr id="10" name="TextBox 9"/>
          <p:cNvSpPr txBox="1"/>
          <p:nvPr/>
        </p:nvSpPr>
        <p:spPr>
          <a:xfrm>
            <a:off x="539552" y="1484784"/>
            <a:ext cx="4824536" cy="646331"/>
          </a:xfrm>
          <a:prstGeom prst="rect">
            <a:avLst/>
          </a:prstGeom>
          <a:solidFill>
            <a:srgbClr val="002060"/>
          </a:solidFill>
          <a:ln>
            <a:solidFill>
              <a:srgbClr val="002060"/>
            </a:solidFill>
          </a:ln>
        </p:spPr>
        <p:txBody>
          <a:bodyPr wrap="square" rtlCol="0">
            <a:spAutoFit/>
          </a:bodyPr>
          <a:lstStyle/>
          <a:p>
            <a:r>
              <a:rPr lang="en-CA" dirty="0" smtClean="0">
                <a:solidFill>
                  <a:schemeClr val="bg1"/>
                </a:solidFill>
              </a:rPr>
              <a:t>10GB </a:t>
            </a:r>
            <a:r>
              <a:rPr lang="en-CA" dirty="0" err="1" smtClean="0">
                <a:solidFill>
                  <a:schemeClr val="bg1"/>
                </a:solidFill>
              </a:rPr>
              <a:t>TeraSort</a:t>
            </a:r>
            <a:r>
              <a:rPr lang="en-CA" dirty="0" smtClean="0">
                <a:solidFill>
                  <a:schemeClr val="bg1"/>
                </a:solidFill>
              </a:rPr>
              <a:t> Benchmark on 8 and 16 node configurations with and without SSD</a:t>
            </a:r>
            <a:endParaRPr lang="en-CA"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2054</Words>
  <Application>Microsoft Office PowerPoint</Application>
  <PresentationFormat>全屏显示(4:3)</PresentationFormat>
  <Paragraphs>342</Paragraphs>
  <Slides>40</Slides>
  <Notes>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Scale-up vs Scale-out for Hadoop Time to think?</vt:lpstr>
      <vt:lpstr>Motivation: Input data size</vt:lpstr>
      <vt:lpstr>In a nutshell</vt:lpstr>
      <vt:lpstr>In a nutshell(continued)</vt:lpstr>
      <vt:lpstr>Why do we use hadoop?</vt:lpstr>
      <vt:lpstr>Feasibility study:  CPU requirements</vt:lpstr>
      <vt:lpstr>Feasibility analysis: scale up hardware </vt:lpstr>
      <vt:lpstr>Feasibility analysis: cost</vt:lpstr>
      <vt:lpstr>IO bottleneck in private cluster? Confirmed!</vt:lpstr>
      <vt:lpstr>Optimization: Storage </vt:lpstr>
      <vt:lpstr>Optimization: Concurrency</vt:lpstr>
      <vt:lpstr>Optimization: Heartbeats</vt:lpstr>
      <vt:lpstr>Scale up Optimization: Heap size</vt:lpstr>
      <vt:lpstr>Scale up Optimization: Shuffle </vt:lpstr>
      <vt:lpstr>幻灯片 15</vt:lpstr>
      <vt:lpstr>Representative job: log processing</vt:lpstr>
      <vt:lpstr>Representative job: analytic queries</vt:lpstr>
      <vt:lpstr>Representative job: mahout </vt:lpstr>
      <vt:lpstr>representative jobs: K Means</vt:lpstr>
      <vt:lpstr>representative jobs: K Means</vt:lpstr>
      <vt:lpstr>representative jobs: K Means</vt:lpstr>
      <vt:lpstr>representative jobs: K Means</vt:lpstr>
      <vt:lpstr>Representative jobs: Pig query</vt:lpstr>
      <vt:lpstr>Representative job: indexing</vt:lpstr>
      <vt:lpstr>representative jobs: evaluation</vt:lpstr>
      <vt:lpstr>Throughtput measurement</vt:lpstr>
      <vt:lpstr>Throughput per dollar</vt:lpstr>
      <vt:lpstr>Power consumption</vt:lpstr>
      <vt:lpstr>Server density</vt:lpstr>
      <vt:lpstr>Phase by Phase analysis:</vt:lpstr>
      <vt:lpstr>幻灯片 31</vt:lpstr>
      <vt:lpstr>幻灯片 32</vt:lpstr>
      <vt:lpstr>What about in the cloud</vt:lpstr>
      <vt:lpstr>What about in cloud</vt:lpstr>
      <vt:lpstr>幻灯片 35</vt:lpstr>
      <vt:lpstr>Discussions</vt:lpstr>
      <vt:lpstr>Discusssion</vt:lpstr>
      <vt:lpstr>Discussion</vt:lpstr>
      <vt:lpstr>Discussion</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Scale-up vs Scale-out for Hadoop Time to think?</dc:title>
  <dc:creator>Scott_reborn</dc:creator>
  <cp:lastModifiedBy>Scott_reborn</cp:lastModifiedBy>
  <cp:revision>9</cp:revision>
  <dcterms:created xsi:type="dcterms:W3CDTF">2014-04-21T17:14:35Z</dcterms:created>
  <dcterms:modified xsi:type="dcterms:W3CDTF">2014-04-22T19:25:25Z</dcterms:modified>
</cp:coreProperties>
</file>