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21"/>
  </p:notesMasterIdLst>
  <p:sldIdLst>
    <p:sldId id="256" r:id="rId2"/>
    <p:sldId id="274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5" r:id="rId16"/>
    <p:sldId id="269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FC5"/>
    <a:srgbClr val="FFEF99"/>
    <a:srgbClr val="BB2622"/>
    <a:srgbClr val="FF342E"/>
    <a:srgbClr val="00C03B"/>
    <a:srgbClr val="D92A25"/>
    <a:srgbClr val="F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885" autoAdjust="0"/>
  </p:normalViewPr>
  <p:slideViewPr>
    <p:cSldViewPr snapToGrid="0" snapToObjects="1">
      <p:cViewPr>
        <p:scale>
          <a:sx n="81" d="100"/>
          <a:sy n="81" d="100"/>
        </p:scale>
        <p:origin x="-1792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02AA1-C469-3B4D-A787-CCC1D58F9FAB}" type="datetimeFigureOut">
              <a:rPr lang="en-US" smtClean="0"/>
              <a:t>3/11/14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D0714-5D86-2C49-A3EC-3E48CE73D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0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D0714-5D86-2C49-A3EC-3E48CE73D5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30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D0714-5D86-2C49-A3EC-3E48CE73D5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78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D0714-5D86-2C49-A3EC-3E48CE73D5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6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D0714-5D86-2C49-A3EC-3E48CE73D5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4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D0714-5D86-2C49-A3EC-3E48CE73D5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19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D0714-5D86-2C49-A3EC-3E48CE73D5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69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D0714-5D86-2C49-A3EC-3E48CE73D5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0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D0714-5D86-2C49-A3EC-3E48CE73D5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25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D0714-5D86-2C49-A3EC-3E48CE73D5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94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D0714-5D86-2C49-A3EC-3E48CE73D5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42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58C3B-6072-4E93-ABC7-FD579B3F099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95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3/11/14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745"/>
            <a:ext cx="8153400" cy="802056"/>
          </a:xfrm>
        </p:spPr>
        <p:txBody>
          <a:bodyPr/>
          <a:lstStyle>
            <a:lvl1pPr>
              <a:defRPr>
                <a:solidFill>
                  <a:srgbClr val="000090"/>
                </a:solidFill>
                <a:latin typeface="Georgia"/>
                <a:cs typeface="Georgia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809801"/>
            <a:ext cx="533400" cy="46472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74529"/>
            <a:ext cx="8153400" cy="4737969"/>
          </a:xfrm>
        </p:spPr>
        <p:txBody>
          <a:bodyPr/>
          <a:lstStyle>
            <a:lvl1pPr marL="320040" indent="-320040">
              <a:buFont typeface="Wingdings" charset="2"/>
              <a:buChar char="v"/>
              <a:defRPr spc="0">
                <a:latin typeface="Georgia"/>
                <a:cs typeface="Georgia"/>
              </a:defRPr>
            </a:lvl1pPr>
            <a:lvl2pPr marL="640080" indent="-274320">
              <a:buSzPct val="100000"/>
              <a:buFont typeface="Arial"/>
              <a:buChar char="•"/>
              <a:defRPr spc="0">
                <a:latin typeface="Georgia"/>
                <a:cs typeface="Georgia"/>
              </a:defRPr>
            </a:lvl2pPr>
            <a:lvl3pPr>
              <a:defRPr spc="0">
                <a:latin typeface="Georgia"/>
                <a:cs typeface="Georgia"/>
              </a:defRPr>
            </a:lvl3pPr>
            <a:lvl4pPr>
              <a:defRPr spc="0">
                <a:latin typeface="Georgia"/>
                <a:cs typeface="Georgia"/>
              </a:defRPr>
            </a:lvl4pPr>
            <a:lvl5pPr>
              <a:defRPr spc="0">
                <a:latin typeface="Georgia"/>
                <a:cs typeface="Georgia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3/11/14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115196-1C6F-4784-83AC-30756D8F10B3}" type="datetimeFigureOut">
              <a:rPr lang="en-US" smtClean="0"/>
              <a:t>3/11/14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115196-1C6F-4784-83AC-30756D8F10B3}" type="datetimeFigureOut">
              <a:rPr lang="en-US" smtClean="0"/>
              <a:t>3/11/14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1115196-1C6F-4784-83AC-30756D8F10B3}" type="datetimeFigureOut">
              <a:rPr lang="en-US" smtClean="0"/>
              <a:t>3/11/14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-10659"/>
            <a:ext cx="91440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865641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2648" y="865641"/>
            <a:ext cx="8553450" cy="22860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05156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96036"/>
            <a:ext cx="8153400" cy="48304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rgbClr val="000090"/>
          </a:solidFill>
          <a:latin typeface="Cambria"/>
          <a:ea typeface="+mj-ea"/>
          <a:cs typeface="Cambria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6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5667" y="1735666"/>
            <a:ext cx="7332133" cy="4110567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4900" cap="none" dirty="0" err="1" smtClean="0">
                <a:solidFill>
                  <a:schemeClr val="tx2"/>
                </a:solidFill>
              </a:rPr>
              <a:t>IOFlow</a:t>
            </a:r>
            <a:r>
              <a:rPr lang="en-US" sz="4900" cap="none" dirty="0" smtClean="0">
                <a:solidFill>
                  <a:schemeClr val="tx2"/>
                </a:solidFill>
              </a:rPr>
              <a:t>: A Software-defined Storage Architecture</a:t>
            </a:r>
            <a:br>
              <a:rPr lang="en-US" sz="4900" cap="none" dirty="0" smtClean="0">
                <a:solidFill>
                  <a:schemeClr val="tx2"/>
                </a:solidFill>
              </a:rPr>
            </a:b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GB" sz="2200" cap="none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rPr>
              <a:t>Eno</a:t>
            </a:r>
            <a:r>
              <a:rPr lang="en-GB" sz="2200" cap="none" dirty="0">
                <a:solidFill>
                  <a:schemeClr val="bg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rPr>
              <a:t> </a:t>
            </a:r>
            <a:r>
              <a:rPr lang="en-GB" sz="2200" cap="none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rPr>
              <a:t>Thereska</a:t>
            </a:r>
            <a:r>
              <a:rPr lang="en-GB" sz="2200" cap="none" dirty="0">
                <a:solidFill>
                  <a:schemeClr val="bg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rPr>
              <a:t>, Hitesh </a:t>
            </a:r>
            <a:r>
              <a:rPr lang="en-GB" sz="2200" cap="none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rPr>
              <a:t>Ballani</a:t>
            </a:r>
            <a:r>
              <a:rPr lang="en-GB" sz="2200" cap="none" dirty="0">
                <a:solidFill>
                  <a:schemeClr val="bg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rPr>
              <a:t>, Greg O’Shea, Thomas </a:t>
            </a:r>
            <a:r>
              <a:rPr lang="en-GB" sz="2200" cap="none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rPr>
              <a:t>Karagiannis</a:t>
            </a:r>
            <a:r>
              <a:rPr lang="en-GB" sz="2200" cap="none" dirty="0">
                <a:solidFill>
                  <a:schemeClr val="bg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rPr>
              <a:t>, </a:t>
            </a:r>
            <a:r>
              <a:rPr lang="en-GB" sz="2200" cap="none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rPr>
              <a:t> Antony </a:t>
            </a:r>
            <a:r>
              <a:rPr lang="en-GB" sz="2200" cap="none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rPr>
              <a:t>Rowstron</a:t>
            </a:r>
            <a:r>
              <a:rPr lang="en-GB" sz="2200" cap="none" dirty="0">
                <a:solidFill>
                  <a:schemeClr val="bg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rPr>
              <a:t>, Tom </a:t>
            </a:r>
            <a:r>
              <a:rPr lang="en-GB" sz="2200" cap="none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rPr>
              <a:t>Talpey</a:t>
            </a:r>
            <a:r>
              <a:rPr lang="en-GB" sz="2200" cap="none" dirty="0">
                <a:solidFill>
                  <a:schemeClr val="bg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rPr>
              <a:t>, Richard Black, Timothy Zhu</a:t>
            </a:r>
            <a:br>
              <a:rPr lang="en-GB" sz="2200" cap="none" dirty="0">
                <a:solidFill>
                  <a:schemeClr val="bg2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rPr>
            </a:br>
            <a:r>
              <a:rPr lang="en-US" cap="none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/>
            </a:r>
            <a:br>
              <a:rPr lang="en-US" cap="none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endParaRPr lang="en-US" cap="none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en-US" dirty="0" smtClean="0">
                <a:solidFill>
                  <a:srgbClr val="000090"/>
                </a:solidFill>
              </a:rPr>
              <a:t>Presented by:</a:t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Sangeetha Abdu Jyothi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56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nsolas"/>
                <a:cs typeface="Consolas"/>
              </a:rPr>
              <a:t>{VM </a:t>
            </a:r>
            <a:r>
              <a:rPr lang="en-US" sz="2400" dirty="0" smtClean="0">
                <a:latin typeface="Consolas"/>
                <a:cs typeface="Consolas"/>
              </a:rPr>
              <a:t>4, </a:t>
            </a:r>
            <a:r>
              <a:rPr lang="en-US" sz="2400" dirty="0">
                <a:latin typeface="Consolas"/>
                <a:cs typeface="Consolas"/>
              </a:rPr>
              <a:t>Share </a:t>
            </a:r>
            <a:r>
              <a:rPr lang="en-US" sz="2400" i="1" dirty="0">
                <a:latin typeface="Consolas"/>
                <a:cs typeface="Consolas"/>
              </a:rPr>
              <a:t>X </a:t>
            </a:r>
            <a:r>
              <a:rPr lang="en-US" sz="2400" dirty="0">
                <a:latin typeface="Consolas"/>
                <a:cs typeface="Consolas"/>
              </a:rPr>
              <a:t>}</a:t>
            </a:r>
            <a:r>
              <a:rPr lang="en-US" sz="2400" i="1" dirty="0">
                <a:latin typeface="Consolas"/>
                <a:cs typeface="Consolas"/>
              </a:rPr>
              <a:t> </a:t>
            </a:r>
            <a:r>
              <a:rPr lang="en-US" sz="2400" dirty="0">
                <a:latin typeface="Consolas"/>
                <a:cs typeface="Consolas"/>
                <a:sym typeface="Wingdings"/>
              </a:rPr>
              <a:t> Bandwidth </a:t>
            </a:r>
            <a:r>
              <a:rPr lang="en-US" sz="2400" i="1" dirty="0">
                <a:latin typeface="Consolas"/>
                <a:cs typeface="Consolas"/>
                <a:sym typeface="Wingdings"/>
              </a:rPr>
              <a:t>B</a:t>
            </a:r>
            <a:endParaRPr lang="en-US" sz="2400" i="1" dirty="0">
              <a:solidFill>
                <a:srgbClr val="D92A25"/>
              </a:solidFill>
              <a:latin typeface="Consolas"/>
              <a:cs typeface="Consolas"/>
              <a:sym typeface="Wingding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/>
            </a:r>
            <a:br>
              <a:rPr lang="en-US" sz="2400" dirty="0" smtClean="0">
                <a:latin typeface="Consolas"/>
                <a:cs typeface="Consolas"/>
              </a:rPr>
            </a:br>
            <a:r>
              <a:rPr lang="en-US" sz="2400" dirty="0" err="1" smtClean="0">
                <a:latin typeface="Consolas"/>
                <a:cs typeface="Consolas"/>
              </a:rPr>
              <a:t>SMBc</a:t>
            </a:r>
            <a:r>
              <a:rPr lang="en-US" sz="2400" dirty="0" smtClean="0">
                <a:latin typeface="Consolas"/>
                <a:cs typeface="Consolas"/>
              </a:rPr>
              <a:t>:</a:t>
            </a: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1: </a:t>
            </a:r>
            <a:r>
              <a:rPr lang="en-US" sz="2400" dirty="0" err="1" smtClean="0">
                <a:latin typeface="Consolas"/>
                <a:cs typeface="Consolas"/>
              </a:rPr>
              <a:t>getQueueInfo</a:t>
            </a:r>
            <a:r>
              <a:rPr lang="en-US" sz="2400" dirty="0" smtClean="0">
                <a:latin typeface="Consolas"/>
                <a:cs typeface="Consolas"/>
              </a:rPr>
              <a:t>();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2: </a:t>
            </a:r>
            <a:r>
              <a:rPr lang="en-US" sz="2400" dirty="0" err="1" smtClean="0">
                <a:latin typeface="Consolas"/>
                <a:cs typeface="Consolas"/>
              </a:rPr>
              <a:t>createQueueRule</a:t>
            </a:r>
            <a:r>
              <a:rPr lang="en-US" sz="2400" dirty="0" smtClean="0">
                <a:latin typeface="Consolas"/>
                <a:cs typeface="Consolas"/>
              </a:rPr>
              <a:t>(&lt;VM 4,//server X/*&gt;, Q1)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3: </a:t>
            </a:r>
            <a:r>
              <a:rPr lang="en-US" sz="2400" dirty="0" err="1" smtClean="0">
                <a:latin typeface="Consolas"/>
                <a:cs typeface="Consolas"/>
              </a:rPr>
              <a:t>createQueueRule</a:t>
            </a:r>
            <a:r>
              <a:rPr lang="en-US" sz="2400" dirty="0" smtClean="0">
                <a:latin typeface="Consolas"/>
                <a:cs typeface="Consolas"/>
              </a:rPr>
              <a:t>(&lt;*,</a:t>
            </a:r>
            <a:r>
              <a:rPr lang="en-US" sz="2400" dirty="0" smtClean="0">
                <a:latin typeface="Consolas"/>
                <a:cs typeface="Consolas"/>
              </a:rPr>
              <a:t>*&gt;, </a:t>
            </a:r>
            <a:r>
              <a:rPr lang="en-US" sz="2400" dirty="0" smtClean="0">
                <a:latin typeface="Consolas"/>
                <a:cs typeface="Consolas"/>
              </a:rPr>
              <a:t>Q0)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4: </a:t>
            </a:r>
            <a:r>
              <a:rPr lang="en-US" sz="2400" dirty="0" err="1" smtClean="0">
                <a:latin typeface="Consolas"/>
                <a:cs typeface="Consolas"/>
              </a:rPr>
              <a:t>configureQueueService</a:t>
            </a:r>
            <a:r>
              <a:rPr lang="en-US" sz="2400" dirty="0" smtClean="0">
                <a:latin typeface="Consolas"/>
                <a:cs typeface="Consolas"/>
              </a:rPr>
              <a:t>(Q1, &lt;B, 0, 1000&gt;)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5: </a:t>
            </a:r>
            <a:r>
              <a:rPr lang="en-US" sz="2400" dirty="0" err="1" smtClean="0">
                <a:latin typeface="Consolas"/>
                <a:cs typeface="Consolas"/>
              </a:rPr>
              <a:t>configureQueueService</a:t>
            </a:r>
            <a:r>
              <a:rPr lang="en-US" sz="2400" dirty="0" smtClean="0">
                <a:latin typeface="Consolas"/>
                <a:cs typeface="Consolas"/>
              </a:rPr>
              <a:t>(Q0, &lt;C-B, 0, 1000&gt;)</a:t>
            </a:r>
          </a:p>
          <a:p>
            <a:pPr marL="0" indent="0">
              <a:buNone/>
            </a:pPr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83136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Stages</a:t>
            </a:r>
          </a:p>
          <a:p>
            <a:pPr lvl="1"/>
            <a:r>
              <a:rPr lang="en-US" dirty="0" smtClean="0"/>
              <a:t>Soft-state queues</a:t>
            </a:r>
          </a:p>
          <a:p>
            <a:pPr lvl="1"/>
            <a:r>
              <a:rPr lang="en-US" dirty="0" smtClean="0"/>
              <a:t>If no match for a request, it is blocked and controller is contacted.</a:t>
            </a:r>
          </a:p>
          <a:p>
            <a:pPr lvl="1"/>
            <a:r>
              <a:rPr lang="en-US" dirty="0" smtClean="0"/>
              <a:t>Configurable plumbing possible</a:t>
            </a:r>
          </a:p>
          <a:p>
            <a:pPr lvl="1"/>
            <a:r>
              <a:rPr lang="en-US" dirty="0" smtClean="0"/>
              <a:t>Rate-limiting with tokens – based on end-to-end cost</a:t>
            </a:r>
          </a:p>
          <a:p>
            <a:pPr lvl="1"/>
            <a:r>
              <a:rPr lang="en-US" dirty="0" smtClean="0"/>
              <a:t>Allows splitting of IO requests for better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Location of policy implementation can be critical for performance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649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Controller</a:t>
            </a:r>
          </a:p>
          <a:p>
            <a:pPr lvl="1"/>
            <a:r>
              <a:rPr lang="en-US" dirty="0" smtClean="0"/>
              <a:t>Discovery component generates stage level </a:t>
            </a:r>
            <a:r>
              <a:rPr lang="en-US" dirty="0" smtClean="0"/>
              <a:t>graph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Flow name resolution to match stage specific queuing rules</a:t>
            </a:r>
          </a:p>
          <a:p>
            <a:pPr lvl="1"/>
            <a:r>
              <a:rPr lang="en-US" dirty="0" smtClean="0"/>
              <a:t>Batched </a:t>
            </a:r>
            <a:r>
              <a:rPr lang="en-US" dirty="0" smtClean="0"/>
              <a:t>updates for non-critical applications</a:t>
            </a:r>
          </a:p>
          <a:p>
            <a:pPr lvl="1"/>
            <a:r>
              <a:rPr lang="en-US" dirty="0" smtClean="0"/>
              <a:t>Uses </a:t>
            </a:r>
            <a:r>
              <a:rPr lang="en-US" dirty="0" smtClean="0"/>
              <a:t>version numbers in configuration updates</a:t>
            </a:r>
          </a:p>
          <a:p>
            <a:pPr marL="365760" lvl="1" indent="0">
              <a:buNone/>
            </a:pPr>
            <a:endParaRPr lang="en-US" dirty="0"/>
          </a:p>
        </p:txBody>
      </p:sp>
      <p:pic>
        <p:nvPicPr>
          <p:cNvPr id="4" name="Picture 3" descr="Screen Shot 2014-03-11 at 2.09.2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2386440"/>
            <a:ext cx="8093596" cy="138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749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Evaluation – Policy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Windows-based IO stack</a:t>
            </a:r>
          </a:p>
          <a:p>
            <a:r>
              <a:rPr lang="en-GB" sz="2400" dirty="0" smtClean="0"/>
              <a:t>Clients</a:t>
            </a:r>
            <a:endParaRPr lang="en-GB" sz="2400" u="sng" dirty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10 </a:t>
            </a:r>
            <a:r>
              <a:rPr lang="en-GB" sz="2400" dirty="0"/>
              <a:t>hypervisor servers, 12 VMs </a:t>
            </a:r>
            <a:r>
              <a:rPr lang="en-GB" sz="2400" dirty="0" smtClean="0"/>
              <a:t>each 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4 tenants, 30 </a:t>
            </a:r>
            <a:r>
              <a:rPr lang="en-GB" sz="2400" dirty="0"/>
              <a:t>VMs/tenant, 3 VMs/tenant/server</a:t>
            </a:r>
          </a:p>
          <a:p>
            <a:r>
              <a:rPr lang="en-GB" sz="2400" dirty="0" smtClean="0"/>
              <a:t>1 </a:t>
            </a:r>
            <a:r>
              <a:rPr lang="en-GB" sz="2400" dirty="0"/>
              <a:t>storage </a:t>
            </a:r>
            <a:r>
              <a:rPr lang="en-GB" sz="2400" dirty="0" smtClean="0"/>
              <a:t>server</a:t>
            </a:r>
          </a:p>
          <a:p>
            <a:pPr marL="0" indent="0">
              <a:buNone/>
            </a:pPr>
            <a:r>
              <a:rPr lang="en-GB" sz="2400" dirty="0" smtClean="0"/>
              <a:t>	SMB </a:t>
            </a:r>
            <a:r>
              <a:rPr lang="en-GB" sz="2400" dirty="0"/>
              <a:t>3.0 file server protocol</a:t>
            </a:r>
          </a:p>
          <a:p>
            <a:pPr marL="0" indent="0">
              <a:buNone/>
            </a:pPr>
            <a:r>
              <a:rPr lang="en-GB" sz="2400" dirty="0" smtClean="0"/>
              <a:t>	3 </a:t>
            </a:r>
            <a:r>
              <a:rPr lang="en-GB" sz="2400" dirty="0"/>
              <a:t>types of backend: RAM, </a:t>
            </a:r>
            <a:r>
              <a:rPr lang="en-GB" sz="2400" dirty="0" smtClean="0"/>
              <a:t>SSD, Disk</a:t>
            </a:r>
          </a:p>
          <a:p>
            <a:r>
              <a:rPr lang="en-GB" sz="2400" dirty="0" smtClean="0"/>
              <a:t>1 controller</a:t>
            </a:r>
          </a:p>
          <a:p>
            <a:pPr marL="0" indent="0">
              <a:buNone/>
            </a:pPr>
            <a:r>
              <a:rPr lang="en-GB" sz="2400" dirty="0" smtClean="0"/>
              <a:t>	1 s control interval</a:t>
            </a:r>
            <a:endParaRPr lang="en-GB" sz="21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086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– Policy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solidFill>
                  <a:srgbClr val="4A66AC"/>
                </a:solidFill>
              </a:rPr>
              <a:t>4 Hotmail tenants {Index, Data, Message, Log}</a:t>
            </a:r>
          </a:p>
          <a:p>
            <a:pPr marL="0" indent="0">
              <a:buNone/>
            </a:pPr>
            <a:endParaRPr lang="en-US" dirty="0">
              <a:solidFill>
                <a:srgbClr val="4A66AC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374662"/>
              </p:ext>
            </p:extLst>
          </p:nvPr>
        </p:nvGraphicFramePr>
        <p:xfrm>
          <a:off x="762000" y="2575560"/>
          <a:ext cx="8004048" cy="374477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01012"/>
                <a:gridCol w="6003036"/>
              </a:tblGrid>
              <a:tr h="63354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4A66AC"/>
                          </a:solidFill>
                          <a:latin typeface="Georgia"/>
                          <a:cs typeface="Georgia"/>
                        </a:rPr>
                        <a:t>Tenant</a:t>
                      </a:r>
                      <a:endParaRPr lang="en-US" sz="2400" dirty="0">
                        <a:solidFill>
                          <a:srgbClr val="4A66AC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C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4A66AC"/>
                          </a:solidFill>
                          <a:latin typeface="Georgia"/>
                          <a:cs typeface="Georgia"/>
                        </a:rPr>
                        <a:t>Policy</a:t>
                      </a:r>
                      <a:endParaRPr lang="en-US" sz="2400" dirty="0">
                        <a:solidFill>
                          <a:srgbClr val="4A66AC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423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Index</a:t>
                      </a:r>
                      <a:endParaRPr lang="en-US" sz="2400" dirty="0">
                        <a:solidFill>
                          <a:srgbClr val="FF0000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4"/>
                          </a:solidFill>
                          <a:latin typeface="Georgia"/>
                          <a:cs typeface="Georgia"/>
                        </a:rPr>
                        <a:t>{VM 1 -30,</a:t>
                      </a:r>
                      <a:r>
                        <a:rPr lang="en-US" sz="2400" baseline="0" dirty="0" smtClean="0">
                          <a:solidFill>
                            <a:schemeClr val="accent4"/>
                          </a:solidFill>
                          <a:latin typeface="Georgia"/>
                          <a:cs typeface="Georgia"/>
                        </a:rPr>
                        <a:t> X} -&gt; Min 800 Mbps</a:t>
                      </a:r>
                      <a:endParaRPr lang="en-US" sz="2400" dirty="0">
                        <a:solidFill>
                          <a:schemeClr val="accent4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3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8000"/>
                          </a:solidFill>
                          <a:latin typeface="Georgia"/>
                          <a:cs typeface="Georgia"/>
                        </a:rPr>
                        <a:t>Data</a:t>
                      </a:r>
                      <a:endParaRPr lang="en-US" sz="2400" dirty="0">
                        <a:solidFill>
                          <a:srgbClr val="008000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accent4"/>
                          </a:solidFill>
                          <a:latin typeface="Georgia"/>
                          <a:cs typeface="Georgia"/>
                        </a:rPr>
                        <a:t>{VM 31 -</a:t>
                      </a:r>
                      <a:r>
                        <a:rPr lang="en-US" sz="2400" baseline="0" dirty="0" smtClean="0">
                          <a:solidFill>
                            <a:schemeClr val="accent4"/>
                          </a:solidFill>
                          <a:latin typeface="Georgia"/>
                          <a:cs typeface="Georgia"/>
                        </a:rPr>
                        <a:t> 6</a:t>
                      </a:r>
                      <a:r>
                        <a:rPr lang="en-US" sz="2400" dirty="0" smtClean="0">
                          <a:solidFill>
                            <a:schemeClr val="accent4"/>
                          </a:solidFill>
                          <a:latin typeface="Georgia"/>
                          <a:cs typeface="Georgia"/>
                        </a:rPr>
                        <a:t>0,</a:t>
                      </a:r>
                      <a:r>
                        <a:rPr lang="en-US" sz="2400" baseline="0" dirty="0" smtClean="0">
                          <a:solidFill>
                            <a:schemeClr val="accent4"/>
                          </a:solidFill>
                          <a:latin typeface="Georgia"/>
                          <a:cs typeface="Georgia"/>
                        </a:rPr>
                        <a:t> X} -&gt; Min 800 Mbps</a:t>
                      </a:r>
                      <a:endParaRPr lang="en-US" sz="2400" dirty="0" smtClean="0">
                        <a:solidFill>
                          <a:schemeClr val="accent4"/>
                        </a:solidFill>
                        <a:latin typeface="Georgia"/>
                        <a:cs typeface="Georgia"/>
                      </a:endParaRPr>
                    </a:p>
                    <a:p>
                      <a:endParaRPr lang="en-US" sz="2400" dirty="0">
                        <a:solidFill>
                          <a:schemeClr val="accent4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3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Georgia"/>
                          <a:cs typeface="Georgia"/>
                        </a:rPr>
                        <a:t>Message</a:t>
                      </a:r>
                      <a:endParaRPr lang="en-US" sz="2400" dirty="0">
                        <a:solidFill>
                          <a:srgbClr val="FFFF00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accent4"/>
                          </a:solidFill>
                          <a:latin typeface="Georgia"/>
                          <a:cs typeface="Georgia"/>
                        </a:rPr>
                        <a:t>{VM 61 -90,</a:t>
                      </a:r>
                      <a:r>
                        <a:rPr lang="en-US" sz="2400" baseline="0" dirty="0" smtClean="0">
                          <a:solidFill>
                            <a:schemeClr val="accent4"/>
                          </a:solidFill>
                          <a:latin typeface="Georgia"/>
                          <a:cs typeface="Georgia"/>
                        </a:rPr>
                        <a:t> X} -&gt; Min 2500 Mbps</a:t>
                      </a:r>
                      <a:endParaRPr lang="en-US" sz="2400" dirty="0" smtClean="0">
                        <a:solidFill>
                          <a:schemeClr val="accent4"/>
                        </a:solidFill>
                        <a:latin typeface="Georgia"/>
                        <a:cs typeface="Georgia"/>
                      </a:endParaRPr>
                    </a:p>
                    <a:p>
                      <a:endParaRPr lang="en-US" sz="2400" dirty="0">
                        <a:solidFill>
                          <a:schemeClr val="accent4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3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Georgia"/>
                          <a:cs typeface="Georgia"/>
                        </a:rPr>
                        <a:t>Log</a:t>
                      </a:r>
                      <a:endParaRPr lang="en-US" sz="2400" dirty="0">
                        <a:solidFill>
                          <a:schemeClr val="bg2">
                            <a:lumMod val="50000"/>
                          </a:schemeClr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accent4"/>
                          </a:solidFill>
                          <a:latin typeface="Georgia"/>
                          <a:cs typeface="Georgia"/>
                        </a:rPr>
                        <a:t>{VM 91 -120,</a:t>
                      </a:r>
                      <a:r>
                        <a:rPr lang="en-US" sz="2400" baseline="0" dirty="0" smtClean="0">
                          <a:solidFill>
                            <a:schemeClr val="accent4"/>
                          </a:solidFill>
                          <a:latin typeface="Georgia"/>
                          <a:cs typeface="Georgia"/>
                        </a:rPr>
                        <a:t> X} -&gt; Min 1500 Mbps</a:t>
                      </a:r>
                      <a:endParaRPr lang="en-US" sz="2400" dirty="0" smtClean="0">
                        <a:solidFill>
                          <a:schemeClr val="accent4"/>
                        </a:solidFill>
                        <a:latin typeface="Georgia"/>
                        <a:cs typeface="Georgia"/>
                      </a:endParaRPr>
                    </a:p>
                    <a:p>
                      <a:endParaRPr lang="en-US" sz="2400" dirty="0">
                        <a:solidFill>
                          <a:schemeClr val="accent4"/>
                        </a:solidFill>
                        <a:latin typeface="Georgia"/>
                        <a:cs typeface="Georg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362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Evaluation – </a:t>
            </a:r>
            <a:r>
              <a:rPr lang="en-GB" dirty="0"/>
              <a:t>P</a:t>
            </a:r>
            <a:r>
              <a:rPr lang="en-GB" dirty="0" smtClean="0"/>
              <a:t>olicy enforcement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00200"/>
            <a:ext cx="9144000" cy="42454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62200" y="2006600"/>
            <a:ext cx="6781800" cy="345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886200" y="2006600"/>
            <a:ext cx="6781800" cy="345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715000" y="1981200"/>
            <a:ext cx="6781800" cy="345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opup-phy-network"/>
          <p:cNvSpPr/>
          <p:nvPr/>
        </p:nvSpPr>
        <p:spPr>
          <a:xfrm>
            <a:off x="2481942" y="255039"/>
            <a:ext cx="1981200" cy="1981776"/>
          </a:xfrm>
          <a:prstGeom prst="wedgeRoundRectCallout">
            <a:avLst>
              <a:gd name="adj1" fmla="val -54766"/>
              <a:gd name="adj2" fmla="val 94925"/>
              <a:gd name="adj3" fmla="val 16667"/>
            </a:avLst>
          </a:prstGeom>
          <a:solidFill>
            <a:srgbClr val="FDFFC5">
              <a:alpha val="85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rgbClr val="000000"/>
                </a:solidFill>
              </a:rPr>
              <a:t>Controller notices red tenant’s performance</a:t>
            </a:r>
          </a:p>
        </p:txBody>
      </p:sp>
      <p:sp>
        <p:nvSpPr>
          <p:cNvPr id="10" name="popup-phy-network"/>
          <p:cNvSpPr/>
          <p:nvPr/>
        </p:nvSpPr>
        <p:spPr>
          <a:xfrm>
            <a:off x="3925784" y="1596501"/>
            <a:ext cx="1981200" cy="1649939"/>
          </a:xfrm>
          <a:prstGeom prst="wedgeRoundRectCallout">
            <a:avLst>
              <a:gd name="adj1" fmla="val -69692"/>
              <a:gd name="adj2" fmla="val 51498"/>
              <a:gd name="adj3" fmla="val 16667"/>
            </a:avLst>
          </a:prstGeom>
          <a:solidFill>
            <a:srgbClr val="FDFFC5">
              <a:alpha val="85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rgbClr val="000000"/>
                </a:solidFill>
              </a:rPr>
              <a:t>Tenants’ SLAs </a:t>
            </a:r>
            <a:r>
              <a:rPr lang="en-GB" sz="2200" dirty="0" smtClean="0">
                <a:solidFill>
                  <a:srgbClr val="000000"/>
                </a:solidFill>
              </a:rPr>
              <a:t>enforced.</a:t>
            </a:r>
            <a:endParaRPr lang="en-GB" sz="2200" dirty="0" smtClean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D3326C-63B1-4E2D-BD63-D804046D978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1" name="popup-phy-network"/>
          <p:cNvSpPr/>
          <p:nvPr/>
        </p:nvSpPr>
        <p:spPr>
          <a:xfrm>
            <a:off x="6931231" y="937197"/>
            <a:ext cx="1981200" cy="1649939"/>
          </a:xfrm>
          <a:prstGeom prst="wedgeRoundRectCallout">
            <a:avLst>
              <a:gd name="adj1" fmla="val -69692"/>
              <a:gd name="adj2" fmla="val 51498"/>
              <a:gd name="adj3" fmla="val 16667"/>
            </a:avLst>
          </a:prstGeom>
          <a:solidFill>
            <a:srgbClr val="FDFFC5">
              <a:alpha val="85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rgbClr val="000000"/>
                </a:solidFill>
              </a:rPr>
              <a:t>Inter-tenant work conservation</a:t>
            </a:r>
          </a:p>
        </p:txBody>
      </p:sp>
      <p:sp>
        <p:nvSpPr>
          <p:cNvPr id="12" name="popup-phy-network"/>
          <p:cNvSpPr/>
          <p:nvPr/>
        </p:nvSpPr>
        <p:spPr>
          <a:xfrm>
            <a:off x="5540828" y="941657"/>
            <a:ext cx="1981200" cy="1649939"/>
          </a:xfrm>
          <a:prstGeom prst="wedgeRoundRectCallout">
            <a:avLst>
              <a:gd name="adj1" fmla="val 73592"/>
              <a:gd name="adj2" fmla="val 51498"/>
              <a:gd name="adj3" fmla="val 16667"/>
            </a:avLst>
          </a:prstGeom>
          <a:solidFill>
            <a:srgbClr val="FDFFC5">
              <a:alpha val="85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rgbClr val="000000"/>
                </a:solidFill>
              </a:rPr>
              <a:t>Intra-tenant work conservation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281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589"/>
    </mc:Choice>
    <mc:Fallback xmlns="">
      <p:transition spd="slow" advTm="10658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124 L 3.33333E-6 0.00186 L 0.02725 -0.00154 C 0.08871 -0.00617 0.05885 -0.00061 0.09114 -0.00709 L 0.14705 -0.00463 C 0.16267 -0.00339 0.15937 -0.00463 0.16875 0.00124 L 0.17916 -0.00154 L 0.17916 -0.00123 " pathEditMode="relative" rAng="0" ptsTypes="AAAAAA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-4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124 L -3.33333E-6 0.00186 L 0.02726 -0.00154 C 0.08872 -0.00617 0.05886 -0.00061 0.09115 -0.00709 L 0.14705 -0.00463 C 0.16268 -0.00339 0.15938 -0.00463 0.16875 0.00124 L 0.17917 -0.00154 L 0.17917 -0.00123 " pathEditMode="relative" rAng="0" ptsTypes="AAAAAA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-4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124 L -3.33333E-6 0.00185 L 0.02726 -0.00154 C 0.08872 -0.00617 0.05886 -0.00062 0.09115 -0.0071 L 0.14705 -0.00463 C 0.16268 -0.00339 0.15938 -0.00463 0.16875 0.00124 L 0.17917 -0.00154 L 0.17917 -0.00123 " pathEditMode="relative" rAng="0" ptsTypes="AAAAAA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-4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745"/>
            <a:ext cx="9143998" cy="8020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Evaluation – Performance &amp; scalability</a:t>
            </a:r>
            <a:endParaRPr lang="en-US" dirty="0"/>
          </a:p>
        </p:txBody>
      </p:sp>
      <p:pic>
        <p:nvPicPr>
          <p:cNvPr id="7" name="Content Placeholder 6" descr="Screen Shot 2014-03-10 at 12.49.44 AM.pn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93" r="-6693"/>
          <a:stretch>
            <a:fillRect/>
          </a:stretch>
        </p:blipFill>
        <p:spPr>
          <a:xfrm>
            <a:off x="0" y="1168697"/>
            <a:ext cx="4593167" cy="2997032"/>
          </a:xfrm>
        </p:spPr>
      </p:pic>
      <p:pic>
        <p:nvPicPr>
          <p:cNvPr id="8" name="Picture 7" descr="Screen Shot 2014-03-10 at 12.50.5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332" y="1241454"/>
            <a:ext cx="4148667" cy="2924275"/>
          </a:xfrm>
          <a:prstGeom prst="rect">
            <a:avLst/>
          </a:prstGeom>
        </p:spPr>
      </p:pic>
      <p:pic>
        <p:nvPicPr>
          <p:cNvPr id="9" name="Picture 8" descr="Screen Shot 2014-03-10 at 12.51.33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00" y="4118162"/>
            <a:ext cx="4229100" cy="2739837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19487" y="4165729"/>
            <a:ext cx="2091913" cy="1985760"/>
          </a:xfrm>
          <a:prstGeom prst="roundRect">
            <a:avLst/>
          </a:prstGeom>
          <a:solidFill>
            <a:srgbClr val="FDFFC5"/>
          </a:solidFill>
          <a:ln w="19050" cmpd="sng">
            <a:solidFill>
              <a:srgbClr val="FF412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  <a:latin typeface="Georgia"/>
                <a:cs typeface="Georgia"/>
              </a:rPr>
              <a:t>Worst case reduction in throughput: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Georgia"/>
                <a:cs typeface="Georgia"/>
              </a:rPr>
              <a:t>RAM – 14%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Georgia"/>
                <a:cs typeface="Georgia"/>
              </a:rPr>
              <a:t>SSD – 9%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Georgia"/>
                <a:cs typeface="Georgia"/>
              </a:rPr>
              <a:t>Disk – 5%</a:t>
            </a:r>
            <a:endParaRPr lang="en-US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22698" y="4625573"/>
            <a:ext cx="2091913" cy="1678316"/>
          </a:xfrm>
          <a:prstGeom prst="roundRect">
            <a:avLst/>
          </a:prstGeom>
          <a:solidFill>
            <a:srgbClr val="FDFFC5"/>
          </a:solidFill>
          <a:ln w="19050" cmpd="sng">
            <a:solidFill>
              <a:srgbClr val="FF412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  <a:latin typeface="Georgia"/>
                <a:cs typeface="Georgia"/>
              </a:rPr>
              <a:t>Worst case overhead in CPU consumption at hypervisors: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Georgia"/>
                <a:cs typeface="Georgia"/>
              </a:rPr>
              <a:t>&lt; 5%</a:t>
            </a:r>
            <a:endParaRPr lang="en-US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32851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45"/>
            <a:ext cx="9144000" cy="802056"/>
          </a:xfrm>
        </p:spPr>
        <p:txBody>
          <a:bodyPr>
            <a:normAutofit fontScale="90000"/>
          </a:bodyPr>
          <a:lstStyle/>
          <a:p>
            <a:r>
              <a:rPr lang="en-US" dirty="0"/>
              <a:t>Evaluation – Performance &amp; scalability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3"/>
          <a:srcRect t="-14655" b="-14655"/>
          <a:stretch/>
        </p:blipFill>
        <p:spPr>
          <a:xfrm>
            <a:off x="889000" y="1735666"/>
            <a:ext cx="7263214" cy="33231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347433" y="2665083"/>
            <a:ext cx="222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Overhead (MB)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34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Software defined storage architecture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Data-plane queues facilitate fine-grained control over storage IO performance</a:t>
            </a:r>
          </a:p>
          <a:p>
            <a:endParaRPr lang="en-US" dirty="0" smtClean="0"/>
          </a:p>
          <a:p>
            <a:r>
              <a:rPr lang="en-US" dirty="0" smtClean="0"/>
              <a:t>Compact and extremely useful API between control plane and data plane</a:t>
            </a:r>
          </a:p>
          <a:p>
            <a:endParaRPr lang="en-US" dirty="0" smtClean="0"/>
          </a:p>
          <a:p>
            <a:r>
              <a:rPr lang="en-US" dirty="0" smtClean="0"/>
              <a:t>Control applications – performance control and </a:t>
            </a:r>
            <a:r>
              <a:rPr lang="en-US" dirty="0" err="1" smtClean="0"/>
              <a:t>middlebox</a:t>
            </a:r>
            <a:r>
              <a:rPr lang="en-US" dirty="0" smtClean="0"/>
              <a:t> – successfully built with </a:t>
            </a:r>
            <a:r>
              <a:rPr lang="en-US" dirty="0" err="1" smtClean="0"/>
              <a:t>IOFlow</a:t>
            </a:r>
            <a:r>
              <a:rPr lang="en-US" dirty="0" smtClean="0"/>
              <a:t> API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9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Integration with network </a:t>
            </a:r>
            <a:r>
              <a:rPr lang="en-US" dirty="0" smtClean="0"/>
              <a:t>traffic </a:t>
            </a:r>
          </a:p>
          <a:p>
            <a:endParaRPr lang="en-US" dirty="0"/>
          </a:p>
          <a:p>
            <a:r>
              <a:rPr lang="en-US" dirty="0" smtClean="0"/>
              <a:t>S</a:t>
            </a:r>
            <a:r>
              <a:rPr lang="en-US" dirty="0" smtClean="0"/>
              <a:t>calability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applications and functionalities – latency guarantees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Failure at one stage blocks all the requests using it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98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Virtualized storage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21832" y="1375833"/>
            <a:ext cx="7133167" cy="5080000"/>
            <a:chOff x="533400" y="1123950"/>
            <a:chExt cx="3048000" cy="38100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533400" y="1123950"/>
              <a:ext cx="3048000" cy="38100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tx1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2400" dirty="0" smtClean="0">
                <a:solidFill>
                  <a:srgbClr val="ACCBF9"/>
                </a:soli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81446" y="1793548"/>
              <a:ext cx="1295400" cy="592583"/>
            </a:xfrm>
            <a:prstGeom prst="rect">
              <a:avLst/>
            </a:prstGeom>
            <a:solidFill>
              <a:srgbClr val="BB262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Georgia"/>
                  <a:ea typeface="Segoe UI" pitchFamily="34" charset="0"/>
                  <a:cs typeface="Georgia"/>
                </a:rPr>
                <a:t>             Hypervisor</a:t>
              </a:r>
              <a:endParaRPr lang="en-GB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Georgia"/>
                <a:ea typeface="Segoe UI" pitchFamily="34" charset="0"/>
                <a:cs typeface="Georgia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133600" y="1793548"/>
              <a:ext cx="1291046" cy="323869"/>
            </a:xfrm>
            <a:prstGeom prst="rect">
              <a:avLst/>
            </a:prstGeom>
            <a:solidFill>
              <a:srgbClr val="BB262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2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133600" y="2094656"/>
              <a:ext cx="1291046" cy="291475"/>
            </a:xfrm>
            <a:prstGeom prst="rect">
              <a:avLst/>
            </a:prstGeom>
            <a:solidFill>
              <a:srgbClr val="BB262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2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2001" y="2625849"/>
              <a:ext cx="762000" cy="433402"/>
            </a:xfrm>
            <a:prstGeom prst="rect">
              <a:avLst/>
            </a:prstGeom>
            <a:solidFill>
              <a:schemeClr val="bg2">
                <a:lumMod val="10000"/>
                <a:lumOff val="90000"/>
              </a:schemeClr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eorgia"/>
                  <a:cs typeface="Georgia"/>
                </a:rPr>
                <a:t>Switch</a:t>
              </a:r>
              <a:endParaRPr lang="en-US" sz="105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27105" y="2625848"/>
              <a:ext cx="762000" cy="433402"/>
            </a:xfrm>
            <a:prstGeom prst="rect">
              <a:avLst/>
            </a:prstGeom>
            <a:solidFill>
              <a:schemeClr val="bg2">
                <a:lumMod val="10000"/>
                <a:lumOff val="90000"/>
              </a:schemeClr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eorgia"/>
                  <a:cs typeface="Georgia"/>
                </a:rPr>
                <a:t>Switch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03536" y="2622426"/>
              <a:ext cx="762000" cy="433402"/>
            </a:xfrm>
            <a:prstGeom prst="rect">
              <a:avLst/>
            </a:prstGeom>
            <a:solidFill>
              <a:schemeClr val="bg2">
                <a:lumMod val="10000"/>
                <a:lumOff val="90000"/>
              </a:schemeClr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Georgia"/>
                  <a:cs typeface="Georgia"/>
                </a:rPr>
                <a:t>Switch</a:t>
              </a:r>
              <a:endParaRPr lang="en-US" sz="1100" dirty="0">
                <a:solidFill>
                  <a:srgbClr val="000000"/>
                </a:solidFill>
                <a:latin typeface="Georgia"/>
                <a:cs typeface="Georgia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931641" y="3337387"/>
              <a:ext cx="991865" cy="66795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20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Georgia"/>
                  <a:ea typeface="Segoe UI" pitchFamily="34" charset="0"/>
                  <a:cs typeface="Georgia"/>
                </a:rPr>
                <a:t>Storage server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231463" y="3337387"/>
              <a:ext cx="1022685" cy="667954"/>
            </a:xfrm>
            <a:prstGeom prst="rect">
              <a:avLst/>
            </a:prstGeom>
            <a:solidFill>
              <a:srgbClr val="1B1E3E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20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Georgia"/>
                  <a:ea typeface="Segoe UI" pitchFamily="34" charset="0"/>
                  <a:cs typeface="Georgia"/>
                </a:rPr>
                <a:t>Storage server</a:t>
              </a:r>
            </a:p>
          </p:txBody>
        </p:sp>
        <p:sp>
          <p:nvSpPr>
            <p:cNvPr id="15" name="Can 14"/>
            <p:cNvSpPr/>
            <p:nvPr/>
          </p:nvSpPr>
          <p:spPr>
            <a:xfrm>
              <a:off x="1351892" y="4208141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16" name="Can 15"/>
            <p:cNvSpPr/>
            <p:nvPr/>
          </p:nvSpPr>
          <p:spPr>
            <a:xfrm>
              <a:off x="1504292" y="4360541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17" name="Can 16"/>
            <p:cNvSpPr/>
            <p:nvPr/>
          </p:nvSpPr>
          <p:spPr>
            <a:xfrm>
              <a:off x="1656692" y="4512941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18" name="Can 17"/>
            <p:cNvSpPr/>
            <p:nvPr/>
          </p:nvSpPr>
          <p:spPr>
            <a:xfrm>
              <a:off x="1797705" y="4199289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19" name="Can 18"/>
            <p:cNvSpPr/>
            <p:nvPr/>
          </p:nvSpPr>
          <p:spPr>
            <a:xfrm>
              <a:off x="1950105" y="4351689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0" name="Can 19"/>
            <p:cNvSpPr/>
            <p:nvPr/>
          </p:nvSpPr>
          <p:spPr>
            <a:xfrm>
              <a:off x="2102505" y="4504089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1" name="Can 20"/>
            <p:cNvSpPr/>
            <p:nvPr/>
          </p:nvSpPr>
          <p:spPr>
            <a:xfrm>
              <a:off x="2221509" y="4178220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2" name="Can 21"/>
            <p:cNvSpPr/>
            <p:nvPr/>
          </p:nvSpPr>
          <p:spPr>
            <a:xfrm>
              <a:off x="2373909" y="4330620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3" name="Can 22"/>
            <p:cNvSpPr/>
            <p:nvPr/>
          </p:nvSpPr>
          <p:spPr>
            <a:xfrm>
              <a:off x="2526309" y="4483020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4" name="Can 23"/>
            <p:cNvSpPr/>
            <p:nvPr/>
          </p:nvSpPr>
          <p:spPr>
            <a:xfrm>
              <a:off x="2667322" y="4176879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5" name="Can 24"/>
            <p:cNvSpPr/>
            <p:nvPr/>
          </p:nvSpPr>
          <p:spPr>
            <a:xfrm>
              <a:off x="2819722" y="4329279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6" name="Can 25"/>
            <p:cNvSpPr/>
            <p:nvPr/>
          </p:nvSpPr>
          <p:spPr>
            <a:xfrm>
              <a:off x="2972122" y="4481679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7" name="Can 26"/>
            <p:cNvSpPr/>
            <p:nvPr/>
          </p:nvSpPr>
          <p:spPr>
            <a:xfrm>
              <a:off x="931641" y="4208141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8" name="Can 27"/>
            <p:cNvSpPr/>
            <p:nvPr/>
          </p:nvSpPr>
          <p:spPr>
            <a:xfrm>
              <a:off x="1084041" y="4360541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9" name="Can 28"/>
            <p:cNvSpPr/>
            <p:nvPr/>
          </p:nvSpPr>
          <p:spPr>
            <a:xfrm>
              <a:off x="1236441" y="4512941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1518468" y="4005341"/>
              <a:ext cx="138224" cy="150652"/>
            </a:xfrm>
            <a:prstGeom prst="line">
              <a:avLst/>
            </a:prstGeom>
            <a:ln w="19050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4" idx="2"/>
            </p:cNvCxnSpPr>
            <p:nvPr/>
          </p:nvCxnSpPr>
          <p:spPr>
            <a:xfrm flipH="1">
              <a:off x="2492210" y="4005341"/>
              <a:ext cx="250596" cy="135853"/>
            </a:xfrm>
            <a:prstGeom prst="line">
              <a:avLst/>
            </a:prstGeom>
            <a:ln w="19050" cmpd="sng">
              <a:solidFill>
                <a:srgbClr val="FFFFFF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237251" y="3261233"/>
              <a:ext cx="368328" cy="152308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chemeClr val="tx1"/>
                  </a:solidFill>
                </a:rPr>
                <a:t>S-NIC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43088" y="3256910"/>
              <a:ext cx="368328" cy="152308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chemeClr val="tx1"/>
                  </a:solidFill>
                </a:rPr>
                <a:t>S-NIC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Connector 33"/>
            <p:cNvCxnSpPr>
              <a:stCxn id="10" idx="2"/>
              <a:endCxn id="32" idx="0"/>
            </p:cNvCxnSpPr>
            <p:nvPr/>
          </p:nvCxnSpPr>
          <p:spPr>
            <a:xfrm>
              <a:off x="1143001" y="3059251"/>
              <a:ext cx="278414" cy="201982"/>
            </a:xfrm>
            <a:prstGeom prst="line">
              <a:avLst/>
            </a:prstGeom>
            <a:ln w="19050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2" idx="2"/>
              <a:endCxn id="33" idx="0"/>
            </p:cNvCxnSpPr>
            <p:nvPr/>
          </p:nvCxnSpPr>
          <p:spPr>
            <a:xfrm flipH="1">
              <a:off x="2727252" y="3055828"/>
              <a:ext cx="157284" cy="201082"/>
            </a:xfrm>
            <a:prstGeom prst="line">
              <a:avLst/>
            </a:prstGeom>
            <a:ln w="19050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888490" y="2295941"/>
              <a:ext cx="368328" cy="152308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chemeClr val="tx1"/>
                  </a:solidFill>
                </a:rPr>
                <a:t>NIC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403416" y="2295940"/>
              <a:ext cx="368328" cy="152308"/>
            </a:xfrm>
            <a:prstGeom prst="rect">
              <a:avLst/>
            </a:prstGeom>
            <a:solidFill>
              <a:srgbClr val="5AA2AE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rgbClr val="000000"/>
                  </a:solidFill>
                </a:rPr>
                <a:t>NIC</a:t>
              </a:r>
              <a:endParaRPr lang="en-US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59070" y="2301294"/>
              <a:ext cx="368328" cy="152308"/>
            </a:xfrm>
            <a:prstGeom prst="rect">
              <a:avLst/>
            </a:prstGeom>
            <a:solidFill>
              <a:srgbClr val="5AA2AE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chemeClr val="tx1"/>
                  </a:solidFill>
                </a:rPr>
                <a:t>NIC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73996" y="2301293"/>
              <a:ext cx="368328" cy="152308"/>
            </a:xfrm>
            <a:prstGeom prst="rect">
              <a:avLst/>
            </a:prstGeom>
            <a:solidFill>
              <a:srgbClr val="5AA2AE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rgbClr val="000000"/>
                  </a:solidFill>
                </a:rPr>
                <a:t>NIC</a:t>
              </a:r>
              <a:endParaRPr lang="en-US" sz="1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40" name="Straight Connector 39"/>
            <p:cNvCxnSpPr>
              <a:endCxn id="10" idx="0"/>
            </p:cNvCxnSpPr>
            <p:nvPr/>
          </p:nvCxnSpPr>
          <p:spPr>
            <a:xfrm>
              <a:off x="1090042" y="2452401"/>
              <a:ext cx="52959" cy="173448"/>
            </a:xfrm>
            <a:prstGeom prst="line">
              <a:avLst/>
            </a:prstGeom>
            <a:ln w="19050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2" idx="0"/>
            </p:cNvCxnSpPr>
            <p:nvPr/>
          </p:nvCxnSpPr>
          <p:spPr>
            <a:xfrm>
              <a:off x="2576515" y="2464506"/>
              <a:ext cx="308021" cy="157920"/>
            </a:xfrm>
            <a:prstGeom prst="line">
              <a:avLst/>
            </a:prstGeom>
            <a:ln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1134603" y="1265021"/>
              <a:ext cx="277592" cy="57827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68570" rIns="0" bIns="0" rtlCol="0" anchor="t"/>
            <a:lstStyle/>
            <a:p>
              <a:pPr algn="ctr" defTabSz="685845"/>
              <a:r>
                <a:rPr lang="en-US" sz="772" dirty="0">
                  <a:solidFill>
                    <a:srgbClr val="363535"/>
                  </a:solidFill>
                </a:rPr>
                <a:t>VM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87580" y="1330019"/>
              <a:ext cx="395258" cy="57427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68570" rIns="0" bIns="0" rtlCol="0" anchor="t"/>
            <a:lstStyle/>
            <a:p>
              <a:pPr algn="ctr" defTabSz="685845"/>
              <a:r>
                <a:rPr lang="en-US" sz="772" dirty="0">
                  <a:solidFill>
                    <a:srgbClr val="363535"/>
                  </a:solidFill>
                </a:rPr>
                <a:t>VM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4735" y="1383229"/>
              <a:ext cx="533040" cy="574277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68570" rIns="0" bIns="0" rtlCol="0" anchor="t"/>
            <a:lstStyle/>
            <a:p>
              <a:pPr algn="ctr" defTabSz="685845"/>
              <a:r>
                <a:rPr lang="en-US" sz="772" dirty="0">
                  <a:solidFill>
                    <a:srgbClr val="363535"/>
                  </a:solidFill>
                </a:rPr>
                <a:t>VM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78122" y="1449496"/>
              <a:ext cx="629334" cy="556608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20571" rIns="0" bIns="0" rtlCol="0" anchor="t"/>
            <a:lstStyle/>
            <a:p>
              <a:pPr algn="ctr" defTabSz="685845"/>
              <a:r>
                <a:rPr lang="en-US" sz="1400" dirty="0">
                  <a:solidFill>
                    <a:schemeClr val="tx1"/>
                  </a:solidFill>
                  <a:latin typeface="Georgia"/>
                  <a:cs typeface="Georgia"/>
                </a:rPr>
                <a:t>Virtual</a:t>
              </a:r>
              <a:br>
                <a:rPr lang="en-US" sz="1400" dirty="0">
                  <a:solidFill>
                    <a:schemeClr val="tx1"/>
                  </a:solidFill>
                  <a:latin typeface="Georgia"/>
                  <a:cs typeface="Georgia"/>
                </a:rPr>
              </a:br>
              <a:r>
                <a:rPr lang="en-US" sz="1400" dirty="0">
                  <a:solidFill>
                    <a:schemeClr val="tx1"/>
                  </a:solidFill>
                  <a:latin typeface="Georgia"/>
                  <a:cs typeface="Georgia"/>
                </a:rPr>
                <a:t>Machine</a:t>
              </a:r>
            </a:p>
          </p:txBody>
        </p:sp>
        <p:sp>
          <p:nvSpPr>
            <p:cNvPr id="46" name="Can 45"/>
            <p:cNvSpPr/>
            <p:nvPr/>
          </p:nvSpPr>
          <p:spPr>
            <a:xfrm>
              <a:off x="1334026" y="1793548"/>
              <a:ext cx="282028" cy="261504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r>
                <a:rPr lang="en-US" sz="900" dirty="0">
                  <a:solidFill>
                    <a:srgbClr val="363535"/>
                  </a:solidFill>
                </a:rPr>
                <a:t>vDisk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28896" y="1265021"/>
              <a:ext cx="277592" cy="57827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68570" rIns="0" bIns="0" rtlCol="0" anchor="t"/>
            <a:lstStyle/>
            <a:p>
              <a:pPr algn="ctr" defTabSz="685845"/>
              <a:r>
                <a:rPr lang="en-US" sz="772" dirty="0">
                  <a:solidFill>
                    <a:srgbClr val="363535"/>
                  </a:solidFill>
                </a:rPr>
                <a:t>VM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581873" y="1330019"/>
              <a:ext cx="395258" cy="57427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68570" rIns="0" bIns="0" rtlCol="0" anchor="t"/>
            <a:lstStyle/>
            <a:p>
              <a:pPr algn="ctr" defTabSz="685845"/>
              <a:r>
                <a:rPr lang="en-US" sz="772" dirty="0">
                  <a:solidFill>
                    <a:srgbClr val="363535"/>
                  </a:solidFill>
                </a:rPr>
                <a:t>VM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19028" y="1383229"/>
              <a:ext cx="533040" cy="574277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68570" rIns="0" bIns="0" rtlCol="0" anchor="t"/>
            <a:lstStyle/>
            <a:p>
              <a:pPr algn="ctr" defTabSz="685845"/>
              <a:r>
                <a:rPr lang="en-US" sz="772" dirty="0">
                  <a:solidFill>
                    <a:srgbClr val="363535"/>
                  </a:solidFill>
                </a:rPr>
                <a:t>VM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472415" y="1449496"/>
              <a:ext cx="629334" cy="556608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20571" rIns="0" bIns="0" rtlCol="0" anchor="t"/>
            <a:lstStyle/>
            <a:p>
              <a:pPr algn="ctr" defTabSz="685845"/>
              <a:r>
                <a:rPr lang="en-US" sz="1400" dirty="0">
                  <a:solidFill>
                    <a:schemeClr val="tx1"/>
                  </a:solidFill>
                  <a:latin typeface="Georgia"/>
                  <a:cs typeface="Georgia"/>
                </a:rPr>
                <a:t>Virtual</a:t>
              </a:r>
              <a:br>
                <a:rPr lang="en-US" sz="1400" dirty="0">
                  <a:solidFill>
                    <a:schemeClr val="tx1"/>
                  </a:solidFill>
                  <a:latin typeface="Georgia"/>
                  <a:cs typeface="Georgia"/>
                </a:rPr>
              </a:br>
              <a:r>
                <a:rPr lang="en-US" sz="1400" dirty="0">
                  <a:solidFill>
                    <a:schemeClr val="tx1"/>
                  </a:solidFill>
                  <a:latin typeface="Georgia"/>
                  <a:cs typeface="Georgia"/>
                </a:rPr>
                <a:t>Machine</a:t>
              </a:r>
            </a:p>
          </p:txBody>
        </p:sp>
        <p:sp>
          <p:nvSpPr>
            <p:cNvPr id="51" name="Can 50"/>
            <p:cNvSpPr/>
            <p:nvPr/>
          </p:nvSpPr>
          <p:spPr>
            <a:xfrm>
              <a:off x="2855034" y="1788706"/>
              <a:ext cx="282028" cy="261504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r>
                <a:rPr lang="en-US" sz="900" dirty="0">
                  <a:solidFill>
                    <a:srgbClr val="363535"/>
                  </a:solidFill>
                </a:rPr>
                <a:t>vDisk</a:t>
              </a:r>
            </a:p>
          </p:txBody>
        </p:sp>
        <p:cxnSp>
          <p:nvCxnSpPr>
            <p:cNvPr id="52" name="Straight Connector 51"/>
            <p:cNvCxnSpPr>
              <a:stCxn id="37" idx="2"/>
              <a:endCxn id="11" idx="0"/>
            </p:cNvCxnSpPr>
            <p:nvPr/>
          </p:nvCxnSpPr>
          <p:spPr>
            <a:xfrm>
              <a:off x="1587580" y="2448248"/>
              <a:ext cx="420525" cy="177600"/>
            </a:xfrm>
            <a:prstGeom prst="line">
              <a:avLst/>
            </a:prstGeom>
            <a:ln w="19050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endCxn id="11" idx="0"/>
            </p:cNvCxnSpPr>
            <p:nvPr/>
          </p:nvCxnSpPr>
          <p:spPr>
            <a:xfrm flipH="1">
              <a:off x="2008105" y="2460584"/>
              <a:ext cx="1043963" cy="165264"/>
            </a:xfrm>
            <a:prstGeom prst="line">
              <a:avLst/>
            </a:prstGeom>
            <a:ln w="19050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endCxn id="10" idx="0"/>
            </p:cNvCxnSpPr>
            <p:nvPr/>
          </p:nvCxnSpPr>
          <p:spPr>
            <a:xfrm flipH="1">
              <a:off x="1143001" y="2470997"/>
              <a:ext cx="1383309" cy="154852"/>
            </a:xfrm>
            <a:prstGeom prst="line">
              <a:avLst/>
            </a:prstGeom>
            <a:ln w="19050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6" idx="2"/>
            </p:cNvCxnSpPr>
            <p:nvPr/>
          </p:nvCxnSpPr>
          <p:spPr>
            <a:xfrm>
              <a:off x="1072654" y="2448249"/>
              <a:ext cx="1818494" cy="163223"/>
            </a:xfrm>
            <a:prstGeom prst="line">
              <a:avLst/>
            </a:prstGeom>
            <a:ln w="19050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169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800" dirty="0">
              <a:solidFill>
                <a:schemeClr val="accent4"/>
              </a:solidFill>
            </a:endParaRPr>
          </a:p>
          <a:p>
            <a:r>
              <a:rPr lang="en-US" sz="2800" dirty="0" smtClean="0">
                <a:solidFill>
                  <a:schemeClr val="accent4"/>
                </a:solidFill>
              </a:rPr>
              <a:t>Tenants require predictable behavior and performance guarantees. But . . .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accent4"/>
              </a:solidFill>
            </a:endParaRPr>
          </a:p>
          <a:p>
            <a:pPr lvl="1"/>
            <a:r>
              <a:rPr lang="en-US" sz="2500" dirty="0" smtClean="0">
                <a:solidFill>
                  <a:schemeClr val="accent4"/>
                </a:solidFill>
              </a:rPr>
              <a:t>IP </a:t>
            </a:r>
            <a:r>
              <a:rPr lang="en-US" sz="2500" dirty="0" smtClean="0">
                <a:solidFill>
                  <a:schemeClr val="accent4"/>
                </a:solidFill>
              </a:rPr>
              <a:t>traffic and storage traffic share network resources.</a:t>
            </a:r>
          </a:p>
          <a:p>
            <a:endParaRPr lang="en-US" sz="2800" dirty="0">
              <a:solidFill>
                <a:schemeClr val="accent4"/>
              </a:solidFill>
            </a:endParaRPr>
          </a:p>
          <a:p>
            <a:pPr lvl="1"/>
            <a:r>
              <a:rPr lang="en-US" sz="2500" dirty="0" smtClean="0">
                <a:solidFill>
                  <a:schemeClr val="accent4"/>
                </a:solidFill>
              </a:rPr>
              <a:t>IO path to storage comprises of multiple stages.</a:t>
            </a:r>
          </a:p>
          <a:p>
            <a:endParaRPr lang="en-US" sz="2800" dirty="0">
              <a:solidFill>
                <a:schemeClr val="accent4"/>
              </a:solidFill>
            </a:endParaRPr>
          </a:p>
          <a:p>
            <a:r>
              <a:rPr lang="en-US" sz="2800" dirty="0" smtClean="0">
                <a:solidFill>
                  <a:schemeClr val="accent4"/>
                </a:solidFill>
              </a:rPr>
              <a:t>Difficult to provide </a:t>
            </a:r>
            <a:r>
              <a:rPr lang="en-US" sz="2800" dirty="0" smtClean="0">
                <a:solidFill>
                  <a:srgbClr val="D92A25"/>
                </a:solidFill>
              </a:rPr>
              <a:t>performance guarantees for storage IO flows. </a:t>
            </a:r>
          </a:p>
          <a:p>
            <a:endParaRPr lang="en-US" sz="2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70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IO differentiation along flow paths </a:t>
            </a:r>
          </a:p>
          <a:p>
            <a:pPr marL="0" indent="0" algn="r">
              <a:buNone/>
            </a:pPr>
            <a:endParaRPr lang="en-US" sz="2500" dirty="0" smtClean="0"/>
          </a:p>
          <a:p>
            <a:r>
              <a:rPr lang="en-US" sz="2800" dirty="0" smtClean="0"/>
              <a:t>Global visibility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Should not require application or VM changes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39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IO differentiation along flow paths </a:t>
            </a:r>
          </a:p>
          <a:p>
            <a:pPr marL="365760" lvl="1" indent="0">
              <a:buNone/>
            </a:pPr>
            <a:r>
              <a:rPr lang="en-US" sz="2500" dirty="0">
                <a:solidFill>
                  <a:srgbClr val="D92A25"/>
                </a:solidFill>
              </a:rPr>
              <a:t>	</a:t>
            </a:r>
            <a:r>
              <a:rPr lang="en-US" sz="2800" dirty="0" smtClean="0">
                <a:solidFill>
                  <a:srgbClr val="D92A25"/>
                </a:solidFill>
              </a:rPr>
              <a:t>- Data-plane queues</a:t>
            </a:r>
          </a:p>
          <a:p>
            <a:pPr marL="0" indent="0" algn="r">
              <a:buNone/>
            </a:pPr>
            <a:endParaRPr lang="en-US" sz="2500" dirty="0" smtClean="0"/>
          </a:p>
          <a:p>
            <a:r>
              <a:rPr lang="en-US" sz="2800" dirty="0" smtClean="0"/>
              <a:t>Global visibility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>
                <a:solidFill>
                  <a:srgbClr val="D92A25"/>
                </a:solidFill>
              </a:rPr>
              <a:t>- Logically centralized controller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Should not require application or VM changes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D92A25"/>
                </a:solidFill>
              </a:rPr>
              <a:t>- Applications not affected. Simple interface between controller and applications</a:t>
            </a:r>
            <a:endParaRPr lang="en-US" sz="2800" dirty="0" smtClean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7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Flow name resolution</a:t>
            </a:r>
          </a:p>
          <a:p>
            <a:endParaRPr lang="en-US" sz="1800" dirty="0" smtClean="0"/>
          </a:p>
          <a:p>
            <a:r>
              <a:rPr lang="en-US" sz="1800" dirty="0" smtClean="0"/>
              <a:t>Distributed enforcement</a:t>
            </a:r>
          </a:p>
          <a:p>
            <a:endParaRPr lang="en-US" sz="1800" dirty="0" smtClean="0"/>
          </a:p>
          <a:p>
            <a:r>
              <a:rPr lang="en-US" sz="1800" dirty="0" smtClean="0"/>
              <a:t>Dynamic enforcement</a:t>
            </a:r>
          </a:p>
          <a:p>
            <a:endParaRPr lang="en-US" sz="1800" dirty="0" smtClean="0"/>
          </a:p>
          <a:p>
            <a:r>
              <a:rPr lang="en-US" sz="1800" dirty="0" smtClean="0"/>
              <a:t>Admission control</a:t>
            </a:r>
            <a:endParaRPr lang="en-US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3916658" y="1292954"/>
            <a:ext cx="4814885" cy="4421032"/>
            <a:chOff x="533400" y="1123950"/>
            <a:chExt cx="3048000" cy="381000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533400" y="1123950"/>
              <a:ext cx="3048000" cy="38100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tx1">
                  <a:lumMod val="75000"/>
                </a:schemeClr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2400" dirty="0" smtClean="0">
                <a:solidFill>
                  <a:srgbClr val="ACCBF9"/>
                </a:soli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81446" y="1793548"/>
              <a:ext cx="1295400" cy="592583"/>
            </a:xfrm>
            <a:prstGeom prst="rect">
              <a:avLst/>
            </a:prstGeom>
            <a:solidFill>
              <a:srgbClr val="BB262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12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  <a:p>
              <a:pPr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Georgia"/>
                  <a:ea typeface="Segoe UI" pitchFamily="34" charset="0"/>
                  <a:cs typeface="Georgia"/>
                </a:rPr>
                <a:t>    </a:t>
              </a:r>
              <a:r>
                <a:rPr lang="en-GB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Georgia"/>
                  <a:ea typeface="Segoe UI" pitchFamily="34" charset="0"/>
                  <a:cs typeface="Georgia"/>
                </a:rPr>
                <a:t> Hypervisor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133600" y="1793548"/>
              <a:ext cx="1291046" cy="323869"/>
            </a:xfrm>
            <a:prstGeom prst="rect">
              <a:avLst/>
            </a:prstGeom>
            <a:solidFill>
              <a:srgbClr val="BB262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2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133600" y="2094656"/>
              <a:ext cx="1291046" cy="291475"/>
            </a:xfrm>
            <a:prstGeom prst="rect">
              <a:avLst/>
            </a:prstGeom>
            <a:solidFill>
              <a:srgbClr val="BB262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GB" sz="240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2001" y="2625849"/>
              <a:ext cx="762000" cy="433402"/>
            </a:xfrm>
            <a:prstGeom prst="rect">
              <a:avLst/>
            </a:prstGeom>
            <a:solidFill>
              <a:schemeClr val="bg2">
                <a:lumMod val="10000"/>
                <a:lumOff val="90000"/>
              </a:schemeClr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eorgia"/>
                  <a:cs typeface="Georgia"/>
                </a:rPr>
                <a:t>Switch</a:t>
              </a:r>
              <a:endParaRPr lang="en-US" sz="105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27105" y="2625848"/>
              <a:ext cx="762000" cy="433402"/>
            </a:xfrm>
            <a:prstGeom prst="rect">
              <a:avLst/>
            </a:prstGeom>
            <a:solidFill>
              <a:schemeClr val="bg2">
                <a:lumMod val="10000"/>
                <a:lumOff val="90000"/>
              </a:schemeClr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eorgia"/>
                  <a:cs typeface="Georgia"/>
                </a:rPr>
                <a:t>Switch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03536" y="2622426"/>
              <a:ext cx="762000" cy="433402"/>
            </a:xfrm>
            <a:prstGeom prst="rect">
              <a:avLst/>
            </a:prstGeom>
            <a:solidFill>
              <a:schemeClr val="bg2">
                <a:lumMod val="10000"/>
                <a:lumOff val="90000"/>
              </a:schemeClr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Georgia"/>
                  <a:cs typeface="Georgia"/>
                </a:rPr>
                <a:t>Switch</a:t>
              </a:r>
              <a:endParaRPr lang="en-US" sz="1100" dirty="0">
                <a:solidFill>
                  <a:srgbClr val="000000"/>
                </a:solidFill>
                <a:latin typeface="Georgia"/>
                <a:cs typeface="Georgia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931641" y="3337387"/>
              <a:ext cx="991865" cy="66795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2000" dirty="0" smtClean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Georgia"/>
                  <a:ea typeface="Segoe UI" pitchFamily="34" charset="0"/>
                  <a:cs typeface="Georgia"/>
                </a:rPr>
                <a:t>Storage server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231463" y="3337387"/>
              <a:ext cx="1022685" cy="667954"/>
            </a:xfrm>
            <a:prstGeom prst="rect">
              <a:avLst/>
            </a:prstGeom>
            <a:solidFill>
              <a:srgbClr val="1B1E3E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20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Georgia"/>
                  <a:ea typeface="Segoe UI" pitchFamily="34" charset="0"/>
                  <a:cs typeface="Georgia"/>
                </a:rPr>
                <a:t>Storage server</a:t>
              </a:r>
            </a:p>
          </p:txBody>
        </p:sp>
        <p:sp>
          <p:nvSpPr>
            <p:cNvPr id="15" name="Can 14"/>
            <p:cNvSpPr/>
            <p:nvPr/>
          </p:nvSpPr>
          <p:spPr>
            <a:xfrm>
              <a:off x="1351892" y="4208141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16" name="Can 15"/>
            <p:cNvSpPr/>
            <p:nvPr/>
          </p:nvSpPr>
          <p:spPr>
            <a:xfrm>
              <a:off x="1504292" y="4360541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17" name="Can 16"/>
            <p:cNvSpPr/>
            <p:nvPr/>
          </p:nvSpPr>
          <p:spPr>
            <a:xfrm>
              <a:off x="1656692" y="4512941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18" name="Can 17"/>
            <p:cNvSpPr/>
            <p:nvPr/>
          </p:nvSpPr>
          <p:spPr>
            <a:xfrm>
              <a:off x="1797705" y="4199289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19" name="Can 18"/>
            <p:cNvSpPr/>
            <p:nvPr/>
          </p:nvSpPr>
          <p:spPr>
            <a:xfrm>
              <a:off x="1950105" y="4351689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0" name="Can 19"/>
            <p:cNvSpPr/>
            <p:nvPr/>
          </p:nvSpPr>
          <p:spPr>
            <a:xfrm>
              <a:off x="2102505" y="4504089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1" name="Can 20"/>
            <p:cNvSpPr/>
            <p:nvPr/>
          </p:nvSpPr>
          <p:spPr>
            <a:xfrm>
              <a:off x="2221509" y="4178220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2" name="Can 21"/>
            <p:cNvSpPr/>
            <p:nvPr/>
          </p:nvSpPr>
          <p:spPr>
            <a:xfrm>
              <a:off x="2373909" y="4330620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3" name="Can 22"/>
            <p:cNvSpPr/>
            <p:nvPr/>
          </p:nvSpPr>
          <p:spPr>
            <a:xfrm>
              <a:off x="2526309" y="4483020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4" name="Can 23"/>
            <p:cNvSpPr/>
            <p:nvPr/>
          </p:nvSpPr>
          <p:spPr>
            <a:xfrm>
              <a:off x="2667322" y="4176879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5" name="Can 24"/>
            <p:cNvSpPr/>
            <p:nvPr/>
          </p:nvSpPr>
          <p:spPr>
            <a:xfrm>
              <a:off x="2819722" y="4329279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6" name="Can 25"/>
            <p:cNvSpPr/>
            <p:nvPr/>
          </p:nvSpPr>
          <p:spPr>
            <a:xfrm>
              <a:off x="2972122" y="4481679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7" name="Can 26"/>
            <p:cNvSpPr/>
            <p:nvPr/>
          </p:nvSpPr>
          <p:spPr>
            <a:xfrm>
              <a:off x="931641" y="4208141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8" name="Can 27"/>
            <p:cNvSpPr/>
            <p:nvPr/>
          </p:nvSpPr>
          <p:spPr>
            <a:xfrm>
              <a:off x="1084041" y="4360541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sp>
          <p:nvSpPr>
            <p:cNvPr id="29" name="Can 28"/>
            <p:cNvSpPr/>
            <p:nvPr/>
          </p:nvSpPr>
          <p:spPr>
            <a:xfrm>
              <a:off x="1236441" y="4512941"/>
              <a:ext cx="282027" cy="261504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endParaRPr lang="en-US" sz="772" dirty="0">
                <a:solidFill>
                  <a:srgbClr val="363535"/>
                </a:solidFill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1518468" y="4005341"/>
              <a:ext cx="138224" cy="150652"/>
            </a:xfrm>
            <a:prstGeom prst="line">
              <a:avLst/>
            </a:prstGeom>
            <a:ln w="19050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4" idx="2"/>
            </p:cNvCxnSpPr>
            <p:nvPr/>
          </p:nvCxnSpPr>
          <p:spPr>
            <a:xfrm flipH="1">
              <a:off x="2492210" y="4005341"/>
              <a:ext cx="250596" cy="135853"/>
            </a:xfrm>
            <a:prstGeom prst="line">
              <a:avLst/>
            </a:prstGeom>
            <a:ln w="19050" cmpd="sng">
              <a:solidFill>
                <a:srgbClr val="FFFFFF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237251" y="3261233"/>
              <a:ext cx="368328" cy="152308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chemeClr val="tx1"/>
                  </a:solidFill>
                </a:rPr>
                <a:t>S-NIC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43088" y="3256910"/>
              <a:ext cx="368328" cy="152308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chemeClr val="tx1"/>
                  </a:solidFill>
                </a:rPr>
                <a:t>S-NIC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Connector 33"/>
            <p:cNvCxnSpPr>
              <a:stCxn id="10" idx="2"/>
              <a:endCxn id="32" idx="0"/>
            </p:cNvCxnSpPr>
            <p:nvPr/>
          </p:nvCxnSpPr>
          <p:spPr>
            <a:xfrm>
              <a:off x="1143001" y="3059251"/>
              <a:ext cx="278414" cy="201982"/>
            </a:xfrm>
            <a:prstGeom prst="line">
              <a:avLst/>
            </a:prstGeom>
            <a:ln w="19050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2" idx="2"/>
              <a:endCxn id="33" idx="0"/>
            </p:cNvCxnSpPr>
            <p:nvPr/>
          </p:nvCxnSpPr>
          <p:spPr>
            <a:xfrm flipH="1">
              <a:off x="2727252" y="3055828"/>
              <a:ext cx="157284" cy="201082"/>
            </a:xfrm>
            <a:prstGeom prst="line">
              <a:avLst/>
            </a:prstGeom>
            <a:ln w="19050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888490" y="2295941"/>
              <a:ext cx="368328" cy="152308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chemeClr val="tx1"/>
                  </a:solidFill>
                </a:rPr>
                <a:t>NIC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403416" y="2295940"/>
              <a:ext cx="368328" cy="152308"/>
            </a:xfrm>
            <a:prstGeom prst="rect">
              <a:avLst/>
            </a:prstGeom>
            <a:solidFill>
              <a:srgbClr val="5AA2AE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rgbClr val="000000"/>
                  </a:solidFill>
                </a:rPr>
                <a:t>NIC</a:t>
              </a:r>
              <a:endParaRPr lang="en-US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59070" y="2301294"/>
              <a:ext cx="368328" cy="152308"/>
            </a:xfrm>
            <a:prstGeom prst="rect">
              <a:avLst/>
            </a:prstGeom>
            <a:solidFill>
              <a:srgbClr val="5AA2AE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chemeClr val="tx1"/>
                  </a:solidFill>
                </a:rPr>
                <a:t>NIC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73996" y="2301293"/>
              <a:ext cx="368328" cy="152308"/>
            </a:xfrm>
            <a:prstGeom prst="rect">
              <a:avLst/>
            </a:prstGeom>
            <a:solidFill>
              <a:srgbClr val="5AA2AE"/>
            </a:solidFill>
            <a:ln>
              <a:solidFill>
                <a:srgbClr val="FFFFFF"/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0" tIns="34290" rIns="0" bIns="3429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64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solidFill>
                    <a:srgbClr val="000000"/>
                  </a:solidFill>
                </a:rPr>
                <a:t>NIC</a:t>
              </a:r>
              <a:endParaRPr lang="en-US" sz="10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40" name="Straight Connector 39"/>
            <p:cNvCxnSpPr>
              <a:endCxn id="10" idx="0"/>
            </p:cNvCxnSpPr>
            <p:nvPr/>
          </p:nvCxnSpPr>
          <p:spPr>
            <a:xfrm>
              <a:off x="1090042" y="2452401"/>
              <a:ext cx="52959" cy="173448"/>
            </a:xfrm>
            <a:prstGeom prst="line">
              <a:avLst/>
            </a:prstGeom>
            <a:ln w="19050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2" idx="0"/>
            </p:cNvCxnSpPr>
            <p:nvPr/>
          </p:nvCxnSpPr>
          <p:spPr>
            <a:xfrm>
              <a:off x="2576515" y="2464506"/>
              <a:ext cx="308021" cy="157920"/>
            </a:xfrm>
            <a:prstGeom prst="line">
              <a:avLst/>
            </a:prstGeom>
            <a:ln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1134603" y="1265021"/>
              <a:ext cx="277592" cy="57827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68570" rIns="0" bIns="0" rtlCol="0" anchor="t"/>
            <a:lstStyle/>
            <a:p>
              <a:pPr algn="ctr" defTabSz="685845"/>
              <a:r>
                <a:rPr lang="en-US" sz="772" dirty="0">
                  <a:solidFill>
                    <a:srgbClr val="363535"/>
                  </a:solidFill>
                </a:rPr>
                <a:t>VM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87580" y="1330019"/>
              <a:ext cx="395258" cy="57427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68570" rIns="0" bIns="0" rtlCol="0" anchor="t"/>
            <a:lstStyle/>
            <a:p>
              <a:pPr algn="ctr" defTabSz="685845"/>
              <a:r>
                <a:rPr lang="en-US" sz="772" dirty="0">
                  <a:solidFill>
                    <a:srgbClr val="363535"/>
                  </a:solidFill>
                </a:rPr>
                <a:t>VM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24735" y="1383229"/>
              <a:ext cx="533040" cy="574277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68570" rIns="0" bIns="0" rtlCol="0" anchor="t"/>
            <a:lstStyle/>
            <a:p>
              <a:pPr algn="ctr" defTabSz="685845"/>
              <a:r>
                <a:rPr lang="en-US" sz="772" dirty="0">
                  <a:solidFill>
                    <a:srgbClr val="363535"/>
                  </a:solidFill>
                </a:rPr>
                <a:t>VM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78122" y="1449496"/>
              <a:ext cx="629334" cy="556608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20571" rIns="0" bIns="0" rtlCol="0" anchor="t"/>
            <a:lstStyle/>
            <a:p>
              <a:pPr algn="ctr" defTabSz="685845"/>
              <a:r>
                <a:rPr lang="en-US" sz="1400" dirty="0">
                  <a:solidFill>
                    <a:schemeClr val="tx1"/>
                  </a:solidFill>
                  <a:latin typeface="Georgia"/>
                  <a:cs typeface="Georgia"/>
                </a:rPr>
                <a:t>Virtual</a:t>
              </a:r>
              <a:br>
                <a:rPr lang="en-US" sz="1400" dirty="0">
                  <a:solidFill>
                    <a:schemeClr val="tx1"/>
                  </a:solidFill>
                  <a:latin typeface="Georgia"/>
                  <a:cs typeface="Georgia"/>
                </a:rPr>
              </a:br>
              <a:r>
                <a:rPr lang="en-US" sz="1400" dirty="0">
                  <a:solidFill>
                    <a:schemeClr val="tx1"/>
                  </a:solidFill>
                  <a:latin typeface="Georgia"/>
                  <a:cs typeface="Georgia"/>
                </a:rPr>
                <a:t>Machine</a:t>
              </a:r>
            </a:p>
          </p:txBody>
        </p:sp>
        <p:sp>
          <p:nvSpPr>
            <p:cNvPr id="46" name="Can 45"/>
            <p:cNvSpPr/>
            <p:nvPr/>
          </p:nvSpPr>
          <p:spPr>
            <a:xfrm>
              <a:off x="1334026" y="1793548"/>
              <a:ext cx="282028" cy="261504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r>
                <a:rPr lang="en-US" sz="900" dirty="0">
                  <a:solidFill>
                    <a:srgbClr val="363535"/>
                  </a:solidFill>
                </a:rPr>
                <a:t>vDisk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28896" y="1265021"/>
              <a:ext cx="277592" cy="57827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68570" rIns="0" bIns="0" rtlCol="0" anchor="t"/>
            <a:lstStyle/>
            <a:p>
              <a:pPr algn="ctr" defTabSz="685845"/>
              <a:r>
                <a:rPr lang="en-US" sz="772" dirty="0">
                  <a:solidFill>
                    <a:srgbClr val="363535"/>
                  </a:solidFill>
                </a:rPr>
                <a:t>VM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581873" y="1330019"/>
              <a:ext cx="395258" cy="57427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68570" rIns="0" bIns="0" rtlCol="0" anchor="t"/>
            <a:lstStyle/>
            <a:p>
              <a:pPr algn="ctr" defTabSz="685845"/>
              <a:r>
                <a:rPr lang="en-US" sz="772" dirty="0">
                  <a:solidFill>
                    <a:srgbClr val="363535"/>
                  </a:solidFill>
                </a:rPr>
                <a:t>VM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19028" y="1383229"/>
              <a:ext cx="533040" cy="574277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68570" rIns="0" bIns="0" rtlCol="0" anchor="t"/>
            <a:lstStyle/>
            <a:p>
              <a:pPr algn="ctr" defTabSz="685845"/>
              <a:r>
                <a:rPr lang="en-US" sz="772" dirty="0">
                  <a:solidFill>
                    <a:srgbClr val="363535"/>
                  </a:solidFill>
                </a:rPr>
                <a:t>VM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472415" y="1449496"/>
              <a:ext cx="629334" cy="556608"/>
            </a:xfrm>
            <a:prstGeom prst="rect">
              <a:avLst/>
            </a:prstGeom>
            <a:solidFill>
              <a:srgbClr val="CCFFCC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20571" rIns="0" bIns="0" rtlCol="0" anchor="t"/>
            <a:lstStyle/>
            <a:p>
              <a:pPr algn="ctr" defTabSz="685845"/>
              <a:r>
                <a:rPr lang="en-US" sz="1400" dirty="0">
                  <a:solidFill>
                    <a:schemeClr val="tx1"/>
                  </a:solidFill>
                  <a:latin typeface="Georgia"/>
                  <a:cs typeface="Georgia"/>
                </a:rPr>
                <a:t>Virtual</a:t>
              </a:r>
              <a:br>
                <a:rPr lang="en-US" sz="1400" dirty="0">
                  <a:solidFill>
                    <a:schemeClr val="tx1"/>
                  </a:solidFill>
                  <a:latin typeface="Georgia"/>
                  <a:cs typeface="Georgia"/>
                </a:rPr>
              </a:br>
              <a:r>
                <a:rPr lang="en-US" sz="1400" dirty="0">
                  <a:solidFill>
                    <a:schemeClr val="tx1"/>
                  </a:solidFill>
                  <a:latin typeface="Georgia"/>
                  <a:cs typeface="Georgia"/>
                </a:rPr>
                <a:t>Machine</a:t>
              </a:r>
            </a:p>
          </p:txBody>
        </p:sp>
        <p:sp>
          <p:nvSpPr>
            <p:cNvPr id="51" name="Can 50"/>
            <p:cNvSpPr/>
            <p:nvPr/>
          </p:nvSpPr>
          <p:spPr>
            <a:xfrm>
              <a:off x="2855034" y="1788706"/>
              <a:ext cx="282028" cy="261504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 defTabSz="685845"/>
              <a:r>
                <a:rPr lang="en-US" sz="900" dirty="0">
                  <a:solidFill>
                    <a:srgbClr val="363535"/>
                  </a:solidFill>
                </a:rPr>
                <a:t>vDisk</a:t>
              </a:r>
            </a:p>
          </p:txBody>
        </p:sp>
        <p:cxnSp>
          <p:nvCxnSpPr>
            <p:cNvPr id="52" name="Straight Connector 51"/>
            <p:cNvCxnSpPr>
              <a:stCxn id="37" idx="2"/>
              <a:endCxn id="11" idx="0"/>
            </p:cNvCxnSpPr>
            <p:nvPr/>
          </p:nvCxnSpPr>
          <p:spPr>
            <a:xfrm>
              <a:off x="1587580" y="2448248"/>
              <a:ext cx="420525" cy="177600"/>
            </a:xfrm>
            <a:prstGeom prst="line">
              <a:avLst/>
            </a:prstGeom>
            <a:ln w="19050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endCxn id="11" idx="0"/>
            </p:cNvCxnSpPr>
            <p:nvPr/>
          </p:nvCxnSpPr>
          <p:spPr>
            <a:xfrm flipH="1">
              <a:off x="2008105" y="2460584"/>
              <a:ext cx="1043963" cy="165264"/>
            </a:xfrm>
            <a:prstGeom prst="line">
              <a:avLst/>
            </a:prstGeom>
            <a:ln w="19050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endCxn id="10" idx="0"/>
            </p:cNvCxnSpPr>
            <p:nvPr/>
          </p:nvCxnSpPr>
          <p:spPr>
            <a:xfrm flipH="1">
              <a:off x="1143001" y="2470997"/>
              <a:ext cx="1383309" cy="154852"/>
            </a:xfrm>
            <a:prstGeom prst="line">
              <a:avLst/>
            </a:prstGeom>
            <a:ln w="19050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6" idx="2"/>
            </p:cNvCxnSpPr>
            <p:nvPr/>
          </p:nvCxnSpPr>
          <p:spPr>
            <a:xfrm>
              <a:off x="1072654" y="2448249"/>
              <a:ext cx="1818494" cy="163223"/>
            </a:xfrm>
            <a:prstGeom prst="line">
              <a:avLst/>
            </a:prstGeom>
            <a:ln w="19050" cmpd="sng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Oval Callout 157"/>
          <p:cNvSpPr/>
          <p:nvPr/>
        </p:nvSpPr>
        <p:spPr>
          <a:xfrm>
            <a:off x="5345730" y="940795"/>
            <a:ext cx="2431542" cy="632889"/>
          </a:xfrm>
          <a:prstGeom prst="wedgeEllipseCallout">
            <a:avLst>
              <a:gd name="adj1" fmla="val -49290"/>
              <a:gd name="adj2" fmla="val 81753"/>
            </a:avLst>
          </a:prstGeom>
          <a:solidFill>
            <a:srgbClr val="FDFFC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Block </a:t>
            </a:r>
            <a:r>
              <a:rPr lang="en-US" sz="1600" dirty="0" smtClean="0">
                <a:solidFill>
                  <a:srgbClr val="000000"/>
                </a:solidFill>
              </a:rPr>
              <a:t>device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</a:rPr>
              <a:t>C</a:t>
            </a:r>
            <a:r>
              <a:rPr lang="en-US" sz="1600" dirty="0" smtClean="0">
                <a:solidFill>
                  <a:srgbClr val="000000"/>
                </a:solidFill>
              </a:rPr>
              <a:t>: </a:t>
            </a:r>
            <a:r>
              <a:rPr lang="en-US" sz="1600" dirty="0">
                <a:solidFill>
                  <a:srgbClr val="000000"/>
                </a:solidFill>
              </a:rPr>
              <a:t>(/device/scsi1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9" name="Oval Callout 158"/>
          <p:cNvSpPr/>
          <p:nvPr/>
        </p:nvSpPr>
        <p:spPr>
          <a:xfrm>
            <a:off x="3122601" y="3196001"/>
            <a:ext cx="3140424" cy="502493"/>
          </a:xfrm>
          <a:prstGeom prst="wedgeEllipseCallout">
            <a:avLst>
              <a:gd name="adj1" fmla="val 16642"/>
              <a:gd name="adj2" fmla="val -165686"/>
            </a:avLst>
          </a:prstGeom>
          <a:solidFill>
            <a:srgbClr val="FDFFC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Server and VHD 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\\server1</a:t>
            </a:r>
            <a:r>
              <a:rPr lang="en-US" sz="1600" dirty="0">
                <a:solidFill>
                  <a:srgbClr val="000000"/>
                </a:solidFill>
              </a:rPr>
              <a:t>\</a:t>
            </a:r>
            <a:r>
              <a:rPr lang="en-US" sz="1600" dirty="0" smtClean="0">
                <a:solidFill>
                  <a:srgbClr val="000000"/>
                </a:solidFill>
              </a:rPr>
              <a:t>123.vhd</a:t>
            </a:r>
          </a:p>
        </p:txBody>
      </p:sp>
      <p:sp>
        <p:nvSpPr>
          <p:cNvPr id="160" name="Oval Callout 159"/>
          <p:cNvSpPr/>
          <p:nvPr/>
        </p:nvSpPr>
        <p:spPr>
          <a:xfrm>
            <a:off x="1010732" y="4497760"/>
            <a:ext cx="3140424" cy="502493"/>
          </a:xfrm>
          <a:prstGeom prst="wedgeEllipseCallout">
            <a:avLst>
              <a:gd name="adj1" fmla="val 65066"/>
              <a:gd name="adj2" fmla="val -81435"/>
            </a:avLst>
          </a:prstGeom>
          <a:solidFill>
            <a:srgbClr val="FDFFC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Volume and file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H:\123.vhd</a:t>
            </a:r>
          </a:p>
        </p:txBody>
      </p:sp>
      <p:sp>
        <p:nvSpPr>
          <p:cNvPr id="161" name="Oval Callout 160"/>
          <p:cNvSpPr/>
          <p:nvPr/>
        </p:nvSpPr>
        <p:spPr>
          <a:xfrm>
            <a:off x="1405330" y="5528900"/>
            <a:ext cx="3140424" cy="502493"/>
          </a:xfrm>
          <a:prstGeom prst="wedgeEllipseCallout">
            <a:avLst>
              <a:gd name="adj1" fmla="val 65066"/>
              <a:gd name="adj2" fmla="val -81435"/>
            </a:avLst>
          </a:prstGeom>
          <a:solidFill>
            <a:srgbClr val="FDFFC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Block device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/device/ssd5</a:t>
            </a:r>
          </a:p>
        </p:txBody>
      </p:sp>
    </p:spTree>
    <p:extLst>
      <p:ext uri="{BB962C8B-B14F-4D97-AF65-F5344CB8AC3E}">
        <p14:creationId xmlns:p14="http://schemas.microsoft.com/office/powerpoint/2010/main" val="2303034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IOFlow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4" name="Content Placeholder 3" descr="Screen Shot 2014-03-09 at 11.34.52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1" r="3155" b="-4145"/>
          <a:stretch/>
        </p:blipFill>
        <p:spPr>
          <a:xfrm>
            <a:off x="657656" y="1119408"/>
            <a:ext cx="8486344" cy="5738592"/>
          </a:xfrm>
        </p:spPr>
      </p:pic>
      <p:sp>
        <p:nvSpPr>
          <p:cNvPr id="5" name="Oval 4"/>
          <p:cNvSpPr/>
          <p:nvPr/>
        </p:nvSpPr>
        <p:spPr>
          <a:xfrm>
            <a:off x="3069168" y="3936999"/>
            <a:ext cx="1333500" cy="931333"/>
          </a:xfrm>
          <a:prstGeom prst="ellipse">
            <a:avLst/>
          </a:prstGeom>
          <a:solidFill>
            <a:srgbClr val="D92A25">
              <a:alpha val="0"/>
            </a:srgbClr>
          </a:solidFill>
          <a:ln w="76200" cmpd="tri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89235" y="3623732"/>
            <a:ext cx="1333500" cy="931333"/>
          </a:xfrm>
          <a:prstGeom prst="ellipse">
            <a:avLst/>
          </a:prstGeom>
          <a:solidFill>
            <a:srgbClr val="D92A25">
              <a:alpha val="0"/>
            </a:srgbClr>
          </a:solidFill>
          <a:ln w="76200" cmpd="tri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6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for data-plane stages</a:t>
            </a:r>
            <a:endParaRPr lang="en-US" dirty="0"/>
          </a:p>
        </p:txBody>
      </p:sp>
      <p:pic>
        <p:nvPicPr>
          <p:cNvPr id="4" name="Content Placeholder 3" descr="Screen Shot 2014-03-09 at 11.42.43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253" b="-6253"/>
          <a:stretch/>
        </p:blipFill>
        <p:spPr>
          <a:xfrm>
            <a:off x="2922461" y="1143000"/>
            <a:ext cx="5843587" cy="5418138"/>
          </a:xfrm>
        </p:spPr>
      </p:pic>
      <p:sp>
        <p:nvSpPr>
          <p:cNvPr id="5" name="Rounded Rectangle 4"/>
          <p:cNvSpPr/>
          <p:nvPr/>
        </p:nvSpPr>
        <p:spPr>
          <a:xfrm>
            <a:off x="87185" y="1693334"/>
            <a:ext cx="2413000" cy="973667"/>
          </a:xfrm>
          <a:prstGeom prst="roundRect">
            <a:avLst>
              <a:gd name="adj" fmla="val 1396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Classification</a:t>
            </a:r>
          </a:p>
          <a:p>
            <a:pPr algn="ctr"/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7185" y="3428999"/>
            <a:ext cx="2413000" cy="1121834"/>
          </a:xfrm>
          <a:prstGeom prst="roundRect">
            <a:avLst/>
          </a:prstGeom>
          <a:solidFill>
            <a:srgbClr val="D4E5F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Queue servicing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7185" y="5122333"/>
            <a:ext cx="2413000" cy="1037167"/>
          </a:xfrm>
          <a:prstGeom prst="roundRect">
            <a:avLst/>
          </a:prstGeom>
          <a:solidFill>
            <a:srgbClr val="D4E5F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Routing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814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{VM </a:t>
            </a:r>
            <a:r>
              <a:rPr lang="en-US" i="1" dirty="0" smtClean="0">
                <a:latin typeface="Consolas"/>
                <a:cs typeface="Consolas"/>
              </a:rPr>
              <a:t>p</a:t>
            </a:r>
            <a:r>
              <a:rPr lang="en-US" dirty="0" smtClean="0">
                <a:latin typeface="Consolas"/>
                <a:cs typeface="Consolas"/>
              </a:rPr>
              <a:t>, Share </a:t>
            </a:r>
            <a:r>
              <a:rPr lang="en-US" i="1" dirty="0" smtClean="0">
                <a:latin typeface="Consolas"/>
                <a:cs typeface="Consolas"/>
              </a:rPr>
              <a:t>X </a:t>
            </a:r>
            <a:r>
              <a:rPr lang="en-US" dirty="0" smtClean="0">
                <a:latin typeface="Consolas"/>
                <a:cs typeface="Consolas"/>
              </a:rPr>
              <a:t>}</a:t>
            </a:r>
            <a:r>
              <a:rPr lang="en-US" i="1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 Bandwidth </a:t>
            </a:r>
            <a:r>
              <a:rPr lang="en-US" i="1" dirty="0" smtClean="0">
                <a:latin typeface="Consolas"/>
                <a:cs typeface="Consolas"/>
                <a:sym typeface="Wingdings"/>
              </a:rPr>
              <a:t>B</a:t>
            </a:r>
            <a:endParaRPr lang="en-US" i="1" dirty="0" smtClean="0">
              <a:solidFill>
                <a:srgbClr val="D92A25"/>
              </a:solidFill>
              <a:latin typeface="Consolas"/>
              <a:cs typeface="Consolas"/>
              <a:sym typeface="Wingdings"/>
            </a:endParaRPr>
          </a:p>
          <a:p>
            <a:pPr marL="0" indent="0">
              <a:buNone/>
            </a:pPr>
            <a:endParaRPr lang="en-US" i="1" dirty="0">
              <a:latin typeface="Consolas"/>
              <a:cs typeface="Consolas"/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  <a:sym typeface="Wingdings"/>
              </a:rPr>
              <a:t>{ </a:t>
            </a:r>
            <a:r>
              <a:rPr lang="en-US" i="1" dirty="0" smtClean="0">
                <a:latin typeface="Consolas"/>
                <a:cs typeface="Consolas"/>
                <a:sym typeface="Wingdings"/>
              </a:rPr>
              <a:t>p, X 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} </a:t>
            </a:r>
            <a:r>
              <a:rPr lang="en-US" dirty="0">
                <a:latin typeface="Consolas"/>
                <a:cs typeface="Consolas"/>
                <a:sym typeface="Wingdings"/>
              </a:rPr>
              <a:t> 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Min Bandwidth </a:t>
            </a:r>
            <a:r>
              <a:rPr lang="en-US" i="1" dirty="0" smtClean="0">
                <a:latin typeface="Consolas"/>
                <a:cs typeface="Consolas"/>
                <a:sym typeface="Wingdings"/>
              </a:rPr>
              <a:t>B</a:t>
            </a:r>
          </a:p>
          <a:p>
            <a:pPr marL="0" indent="0">
              <a:buNone/>
            </a:pPr>
            <a:endParaRPr lang="en-US" i="1" dirty="0">
              <a:latin typeface="Consolas"/>
              <a:cs typeface="Consolas"/>
              <a:sym typeface="Wingdings"/>
            </a:endParaRP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  <a:sym typeface="Wingdings"/>
              </a:rPr>
              <a:t>{ </a:t>
            </a:r>
            <a:r>
              <a:rPr lang="en-US" i="1" dirty="0">
                <a:latin typeface="Consolas"/>
                <a:cs typeface="Consolas"/>
                <a:sym typeface="Wingdings"/>
              </a:rPr>
              <a:t>p, X </a:t>
            </a:r>
            <a:r>
              <a:rPr lang="en-US" dirty="0">
                <a:latin typeface="Consolas"/>
                <a:cs typeface="Consolas"/>
                <a:sym typeface="Wingdings"/>
              </a:rPr>
              <a:t>}  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Sanitize</a:t>
            </a:r>
          </a:p>
          <a:p>
            <a:pPr marL="0" indent="0">
              <a:buNone/>
            </a:pPr>
            <a:endParaRPr lang="en-US" i="1" dirty="0">
              <a:latin typeface="Consolas"/>
              <a:cs typeface="Consolas"/>
              <a:sym typeface="Wingdings"/>
            </a:endParaRP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  <a:sym typeface="Wingdings"/>
              </a:rPr>
              <a:t>{ </a:t>
            </a:r>
            <a:r>
              <a:rPr lang="en-US" i="1" dirty="0">
                <a:latin typeface="Consolas"/>
                <a:cs typeface="Consolas"/>
                <a:sym typeface="Wingdings"/>
              </a:rPr>
              <a:t>p, X </a:t>
            </a:r>
            <a:r>
              <a:rPr lang="en-US" dirty="0">
                <a:latin typeface="Consolas"/>
                <a:cs typeface="Consolas"/>
                <a:sym typeface="Wingdings"/>
              </a:rPr>
              <a:t>}  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High priority</a:t>
            </a:r>
          </a:p>
          <a:p>
            <a:pPr marL="0" indent="0">
              <a:buNone/>
            </a:pPr>
            <a:endParaRPr lang="en-US" i="1" dirty="0">
              <a:latin typeface="Consolas"/>
              <a:cs typeface="Consolas"/>
              <a:sym typeface="Wingdings"/>
            </a:endParaRP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  <a:sym typeface="Wingdings"/>
              </a:rPr>
              <a:t>{ 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[</a:t>
            </a:r>
            <a:r>
              <a:rPr lang="en-US" i="1" dirty="0" err="1" smtClean="0">
                <a:latin typeface="Consolas"/>
                <a:cs typeface="Consolas"/>
                <a:sym typeface="Wingdings"/>
              </a:rPr>
              <a:t>p,q,r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]</a:t>
            </a:r>
            <a:r>
              <a:rPr lang="en-US" i="1" dirty="0" smtClean="0">
                <a:latin typeface="Consolas"/>
                <a:cs typeface="Consolas"/>
                <a:sym typeface="Wingdings"/>
              </a:rPr>
              <a:t> , 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[</a:t>
            </a:r>
            <a:r>
              <a:rPr lang="en-US" i="1" dirty="0" smtClean="0">
                <a:latin typeface="Consolas"/>
                <a:cs typeface="Consolas"/>
                <a:sym typeface="Wingdings"/>
              </a:rPr>
              <a:t>X ,Y</a:t>
            </a:r>
            <a:r>
              <a:rPr lang="en-US" dirty="0" smtClean="0">
                <a:latin typeface="Consolas"/>
                <a:cs typeface="Consolas"/>
                <a:sym typeface="Wingdings"/>
              </a:rPr>
              <a:t>]} </a:t>
            </a:r>
            <a:r>
              <a:rPr lang="en-US" dirty="0">
                <a:latin typeface="Consolas"/>
                <a:cs typeface="Consolas"/>
                <a:sym typeface="Wingdings"/>
              </a:rPr>
              <a:t> Bandwidth </a:t>
            </a:r>
            <a:r>
              <a:rPr lang="en-US" i="1" dirty="0">
                <a:latin typeface="Consolas"/>
                <a:cs typeface="Consolas"/>
                <a:sym typeface="Wingdings"/>
              </a:rPr>
              <a:t>B</a:t>
            </a:r>
            <a:endParaRPr lang="en-US" i="1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67670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12.7|0.8|18.4|1.5|19.7|2.2|0.8|7.1|2.2|15.3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1334</TotalTime>
  <Words>574</Words>
  <Application>Microsoft Macintosh PowerPoint</Application>
  <PresentationFormat>On-screen Show (4:3)</PresentationFormat>
  <Paragraphs>195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IOFlow: A Software-defined Storage Architecture  Eno Thereska, Hitesh Ballani, Greg O’Shea, Thomas Karagiannis,  Antony Rowstron, Tom Talpey, Richard Black, Timothy Zhu  </vt:lpstr>
      <vt:lpstr>Virtualized storage</vt:lpstr>
      <vt:lpstr>Motivation</vt:lpstr>
      <vt:lpstr>Key requirements</vt:lpstr>
      <vt:lpstr>Key Components</vt:lpstr>
      <vt:lpstr>Other challenges</vt:lpstr>
      <vt:lpstr>IOFlow architecture</vt:lpstr>
      <vt:lpstr>API for data-plane stages</vt:lpstr>
      <vt:lpstr>Some policies</vt:lpstr>
      <vt:lpstr>Enforcing policy</vt:lpstr>
      <vt:lpstr>Properties</vt:lpstr>
      <vt:lpstr>Properties</vt:lpstr>
      <vt:lpstr>Evaluation – Policy enforcement</vt:lpstr>
      <vt:lpstr>Evaluation – Policy enforcement</vt:lpstr>
      <vt:lpstr>Evaluation – Policy enforcement</vt:lpstr>
      <vt:lpstr>Evaluation – Performance &amp; scalability</vt:lpstr>
      <vt:lpstr>Evaluation – Performance &amp; scalability</vt:lpstr>
      <vt:lpstr>Summary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IOFlow: A Software-Defined Storage Architecture </dc:title>
  <dc:creator>Sangeetha AJ</dc:creator>
  <cp:lastModifiedBy>Sangeetha AJ</cp:lastModifiedBy>
  <cp:revision>81</cp:revision>
  <dcterms:created xsi:type="dcterms:W3CDTF">2014-03-10T02:59:30Z</dcterms:created>
  <dcterms:modified xsi:type="dcterms:W3CDTF">2014-03-11T23:09:25Z</dcterms:modified>
</cp:coreProperties>
</file>