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4" r:id="rId11"/>
    <p:sldId id="289" r:id="rId12"/>
    <p:sldId id="267" r:id="rId13"/>
    <p:sldId id="268" r:id="rId14"/>
    <p:sldId id="269" r:id="rId15"/>
    <p:sldId id="290" r:id="rId16"/>
    <p:sldId id="270" r:id="rId17"/>
    <p:sldId id="271" r:id="rId18"/>
    <p:sldId id="273" r:id="rId19"/>
    <p:sldId id="272" r:id="rId20"/>
    <p:sldId id="275" r:id="rId21"/>
    <p:sldId id="276" r:id="rId22"/>
    <p:sldId id="277" r:id="rId23"/>
    <p:sldId id="279" r:id="rId24"/>
    <p:sldId id="292" r:id="rId25"/>
    <p:sldId id="293" r:id="rId26"/>
    <p:sldId id="280" r:id="rId27"/>
    <p:sldId id="291" r:id="rId28"/>
    <p:sldId id="282" r:id="rId29"/>
    <p:sldId id="284" r:id="rId30"/>
    <p:sldId id="285" r:id="rId31"/>
    <p:sldId id="286" r:id="rId32"/>
    <p:sldId id="283" r:id="rId33"/>
    <p:sldId id="287" r:id="rId34"/>
    <p:sldId id="288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0220B-36B4-44DD-8EF0-745B47BD814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EF688-A726-461C-92CC-603434561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3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91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94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64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6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61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41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37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25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98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76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18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269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01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72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394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824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3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87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119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483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95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41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610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337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003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0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4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49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08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67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53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EF688-A726-461C-92CC-6034345616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9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716-9AB2-461D-AB64-77C0202F1EF5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5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5A44-9FE8-4FF9-8467-F5DD507D9E16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29B-8ED6-4D5B-9F40-4B416E3F6E0B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4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763D-73BD-47D1-ACF5-FA8507DE99B1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24AF-E8E8-4659-9AC3-EAC1026D9165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1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37FF-FA85-4963-9D00-8A18DDB802E2}" type="datetime1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0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1CB8-3E9A-479A-BA8B-B6B808244A5A}" type="datetime1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0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753-9125-4C48-9053-8D9CE7FC8B28}" type="datetime1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6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DDC8-A335-473B-8788-3455ACB3F0B7}" type="datetime1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9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2CE7-8324-478F-A4EB-1584D95135A0}" type="datetime1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8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D9BE-B2E7-4D24-87BC-A37297A58006}" type="datetime1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8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33746-51D2-46AF-8672-2EFD75742CD1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5541-A688-44CD-A1C8-63FCCB6A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3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1.png"/><Relationship Id="rId7" Type="http://schemas.openxmlformats.org/officeDocument/2006/relationships/image" Target="../media/image17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Relationship Id="rId9" Type="http://schemas.openxmlformats.org/officeDocument/2006/relationships/image" Target="../media/image19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Effective </a:t>
            </a:r>
            <a:r>
              <a:rPr lang="en-US" b="1" dirty="0"/>
              <a:t>Straggler Mitigation: Attack of the </a:t>
            </a:r>
            <a:r>
              <a:rPr lang="en-US" b="1" dirty="0" smtClean="0"/>
              <a:t>Clones</a:t>
            </a:r>
            <a:r>
              <a:rPr lang="en-US" sz="1800" b="1" baseline="80000" dirty="0"/>
              <a:t> </a:t>
            </a:r>
            <a:r>
              <a:rPr lang="en-US" sz="3600" b="1" baseline="80000" dirty="0" smtClean="0"/>
              <a:t>[1]</a:t>
            </a:r>
            <a:endParaRPr lang="en-US" sz="3600" b="1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Shy-Yauer Lin (slin52)</a:t>
            </a:r>
          </a:p>
          <a:p>
            <a:r>
              <a:rPr lang="en-US" sz="1600" dirty="0" smtClean="0"/>
              <a:t>CS525 Spring 2014 </a:t>
            </a:r>
            <a:r>
              <a:rPr lang="en-US" sz="1600" dirty="0" smtClean="0"/>
              <a:t>ver04221417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" y="101283"/>
            <a:ext cx="1032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Ananthanarayanan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Ganesh, et al. "Effective straggler mitigation: attack of the clones."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Proc. NSDI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2013.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3" y="5014911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T6X_GVMy1mN3hWAkj-lrqSDCbCCJ3UGeHCeu_qeXHuAn_XkMZS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559" y="4902200"/>
            <a:ext cx="25336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ack.1.mshcdn.com/media/ZgkyMDEzLzA5LzE2L2JjL0Jpbmdsb2dvb3JhLmFkYjJkLnBuZwpwCXRodW1iCTEyMDB4OTYwMD4/996d9598/35b/Bing-logo-orange-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705" y="5354212"/>
            <a:ext cx="2770505" cy="106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5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Modification 1: Task level clone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10</a:t>
            </a:fld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7775258" y="1932713"/>
            <a:ext cx="0" cy="277441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838200" y="1407970"/>
            <a:ext cx="3213355" cy="2532104"/>
            <a:chOff x="1511808" y="3597662"/>
            <a:chExt cx="3213355" cy="2532104"/>
          </a:xfrm>
        </p:grpSpPr>
        <p:sp>
          <p:nvSpPr>
            <p:cNvPr id="15" name="Rectangle 14"/>
            <p:cNvSpPr/>
            <p:nvPr/>
          </p:nvSpPr>
          <p:spPr>
            <a:xfrm>
              <a:off x="1511808" y="5457420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11808" y="4090131"/>
              <a:ext cx="1353312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1.1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11808" y="4548341"/>
              <a:ext cx="2316480" cy="2364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1.2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11808" y="4999209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1.3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511808" y="5701260"/>
              <a:ext cx="28285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188464" y="5760434"/>
              <a:ext cx="999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 1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1511808" y="3828288"/>
              <a:ext cx="0" cy="18729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828288" y="3848353"/>
              <a:ext cx="0" cy="1872972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47211" y="5509614"/>
              <a:ext cx="377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511808" y="3938909"/>
              <a:ext cx="2316480" cy="698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96847" y="3597662"/>
              <a:ext cx="1029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job time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50391" y="4106964"/>
            <a:ext cx="3213356" cy="2532104"/>
            <a:chOff x="1511807" y="3597662"/>
            <a:chExt cx="3213356" cy="2532104"/>
          </a:xfrm>
        </p:grpSpPr>
        <p:sp>
          <p:nvSpPr>
            <p:cNvPr id="29" name="Rectangle 28"/>
            <p:cNvSpPr/>
            <p:nvPr/>
          </p:nvSpPr>
          <p:spPr>
            <a:xfrm>
              <a:off x="1511808" y="5457420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11807" y="4090131"/>
              <a:ext cx="1445515" cy="243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1c.1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11808" y="4548341"/>
              <a:ext cx="2164843" cy="223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1c.2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11807" y="4999209"/>
              <a:ext cx="2079499" cy="243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1c.3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511808" y="5701260"/>
              <a:ext cx="28285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188464" y="5760434"/>
              <a:ext cx="999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 1c</a:t>
              </a:r>
              <a:endParaRPr lang="en-US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1511808" y="3828288"/>
              <a:ext cx="0" cy="18729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694176" y="3848353"/>
              <a:ext cx="0" cy="1872972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347211" y="5509614"/>
              <a:ext cx="377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1511808" y="3945889"/>
              <a:ext cx="2182368" cy="1076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196847" y="3597662"/>
              <a:ext cx="1029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job time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610415" y="1526137"/>
            <a:ext cx="3206877" cy="3483181"/>
            <a:chOff x="5397245" y="1693033"/>
            <a:chExt cx="3206877" cy="3483181"/>
          </a:xfrm>
        </p:grpSpPr>
        <p:sp>
          <p:nvSpPr>
            <p:cNvPr id="41" name="Rectangle 40"/>
            <p:cNvSpPr/>
            <p:nvPr/>
          </p:nvSpPr>
          <p:spPr>
            <a:xfrm>
              <a:off x="5397245" y="4247688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397245" y="2185502"/>
              <a:ext cx="1353312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1.1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97245" y="2876761"/>
              <a:ext cx="2316480" cy="2364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1.2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397245" y="3576066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1.3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5397245" y="4743955"/>
              <a:ext cx="28285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397245" y="4806882"/>
              <a:ext cx="2726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 1 with task level clone</a:t>
              </a:r>
              <a:endParaRPr lang="en-US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5397245" y="1923659"/>
              <a:ext cx="0" cy="281546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7562088" y="1946934"/>
              <a:ext cx="0" cy="2774418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8226170" y="4562857"/>
              <a:ext cx="377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5397245" y="2041260"/>
              <a:ext cx="2164843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082284" y="1693033"/>
              <a:ext cx="1029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job time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397245" y="2436922"/>
              <a:ext cx="1445515" cy="24383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1c.1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97245" y="3122722"/>
              <a:ext cx="2164843" cy="22356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1c.2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397245" y="3810975"/>
              <a:ext cx="2079499" cy="24383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1c.3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397245" y="4495281"/>
              <a:ext cx="1975104" cy="2438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1c.4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610415" y="5215192"/>
            <a:ext cx="1859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 level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the same (or shorter) job time to job level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7585519" y="1932713"/>
            <a:ext cx="0" cy="277441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978014" y="1932713"/>
            <a:ext cx="0" cy="277441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Callout 60"/>
          <p:cNvSpPr/>
          <p:nvPr/>
        </p:nvSpPr>
        <p:spPr>
          <a:xfrm>
            <a:off x="9707879" y="5047939"/>
            <a:ext cx="2096261" cy="1025766"/>
          </a:xfrm>
          <a:prstGeom prst="wedgeEllipseCallout">
            <a:avLst>
              <a:gd name="adj1" fmla="val 59429"/>
              <a:gd name="adj2" fmla="val 399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0154029" y="5370498"/>
            <a:ext cx="1453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trade off??</a:t>
            </a:r>
          </a:p>
        </p:txBody>
      </p:sp>
      <p:sp>
        <p:nvSpPr>
          <p:cNvPr id="3" name="Circular Arrow 2"/>
          <p:cNvSpPr/>
          <p:nvPr/>
        </p:nvSpPr>
        <p:spPr>
          <a:xfrm>
            <a:off x="11889484" y="36576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Job clone vs. task clone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11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826008" y="1833931"/>
            <a:ext cx="1780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job2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task2.1 4sec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task2.2 5sec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8200" y="4279710"/>
            <a:ext cx="20612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job2c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task2c.1 5sec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task2c.2 4sec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32453" y="1833931"/>
            <a:ext cx="6938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level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clone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 = min(job2, job2c)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job2 = max(task2.1, task2.2) = max(4, 5) = 5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job2c = max(task2c.1, task2c.2) = max(5, 4) = 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05021" y="4274115"/>
            <a:ext cx="6377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level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clone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 = max(t1, t2)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t1 = min(task2.1, task2c.1) = min(4, 5) = 4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t2 = min(task2.2, task2c.2) = min(5, 4) = 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6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Modification 1: Task level clone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069" y="1580960"/>
            <a:ext cx="8037862" cy="45189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65375" y="6187285"/>
            <a:ext cx="8615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“Straggler” problem source is too complicated to find out, we model this phenomenon as a </a:t>
            </a:r>
            <a:r>
              <a:rPr lang="en-US" dirty="0" smtClean="0">
                <a:solidFill>
                  <a:srgbClr val="00B050"/>
                </a:solidFill>
              </a:rPr>
              <a:t>probabilistic</a:t>
            </a:r>
            <a:r>
              <a:rPr lang="en-US" dirty="0" smtClean="0"/>
              <a:t> event: straggler occur with probability </a:t>
            </a:r>
            <a:r>
              <a:rPr lang="en-US" dirty="0" smtClean="0">
                <a:solidFill>
                  <a:srgbClr val="00B050"/>
                </a:solidFill>
              </a:rPr>
              <a:t>p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81330" y="3440745"/>
            <a:ext cx="2223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</a:t>
            </a:r>
            <a:r>
              <a:rPr lang="en-US" dirty="0" smtClean="0">
                <a:solidFill>
                  <a:srgbClr val="00B050"/>
                </a:solidFill>
              </a:rPr>
              <a:t>required</a:t>
            </a:r>
            <a:r>
              <a:rPr lang="en-US" dirty="0" smtClean="0"/>
              <a:t> clone 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less</a:t>
            </a:r>
            <a:r>
              <a:rPr lang="en-US" dirty="0" smtClean="0"/>
              <a:t> resource overhead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3291840" y="5726919"/>
            <a:ext cx="573024" cy="629431"/>
          </a:xfrm>
          <a:prstGeom prst="mathMultiply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02752" y="1549694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1-(1-p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63696" y="1537288"/>
            <a:ext cx="1213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(1-(1-p)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33346" y="2125888"/>
            <a:ext cx="168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dirty="0" smtClean="0"/>
              <a:t> tasks for a job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301" y="1756556"/>
            <a:ext cx="1801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Fix prob.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we need much </a:t>
            </a:r>
            <a:r>
              <a:rPr lang="en-US" dirty="0" smtClean="0">
                <a:solidFill>
                  <a:srgbClr val="00B050"/>
                </a:solidFill>
              </a:rPr>
              <a:t>less copies</a:t>
            </a:r>
            <a:r>
              <a:rPr lang="en-US" dirty="0" smtClean="0"/>
              <a:t> in task level than job level.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Budget Clone Insight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estimate system parameters, like straggler prob. </a:t>
            </a:r>
            <a:r>
              <a:rPr lang="en-US" dirty="0" smtClean="0">
                <a:solidFill>
                  <a:srgbClr val="00B050"/>
                </a:solidFill>
              </a:rPr>
              <a:t>p</a:t>
            </a:r>
            <a:r>
              <a:rPr lang="en-US" dirty="0" smtClean="0"/>
              <a:t>, available resource budget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/>
              <a:t>, desired straggler prob. </a:t>
            </a:r>
            <a:r>
              <a:rPr lang="en-US" dirty="0"/>
              <a:t>upper bound </a:t>
            </a:r>
            <a:r>
              <a:rPr lang="en-US" dirty="0">
                <a:solidFill>
                  <a:srgbClr val="00B050"/>
                </a:solidFill>
              </a:rPr>
              <a:t>ɛ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step 2: </a:t>
            </a:r>
            <a:r>
              <a:rPr lang="en-US" dirty="0" err="1" smtClean="0"/>
              <a:t>Calc</a:t>
            </a:r>
            <a:r>
              <a:rPr lang="en-US" dirty="0" smtClean="0"/>
              <a:t> required clone number </a:t>
            </a:r>
            <a:r>
              <a:rPr lang="en-US" dirty="0" smtClean="0">
                <a:solidFill>
                  <a:srgbClr val="00B050"/>
                </a:solidFill>
              </a:rPr>
              <a:t>c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rgbClr val="00B050"/>
                </a:solidFill>
              </a:rPr>
              <a:t>p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 ɛ</a:t>
            </a:r>
          </a:p>
          <a:p>
            <a:r>
              <a:rPr lang="en-US" dirty="0" smtClean="0"/>
              <a:t>step 3: </a:t>
            </a:r>
            <a:r>
              <a:rPr lang="en-US" dirty="0" smtClean="0">
                <a:solidFill>
                  <a:srgbClr val="00B050"/>
                </a:solidFill>
              </a:rPr>
              <a:t>Spend budget 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 clone </a:t>
            </a:r>
            <a:r>
              <a:rPr lang="en-US" i="1" dirty="0" smtClean="0"/>
              <a:t>if budget is enough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Or, </a:t>
            </a:r>
            <a:r>
              <a:rPr lang="en-US" dirty="0" smtClean="0">
                <a:solidFill>
                  <a:srgbClr val="00B050"/>
                </a:solidFill>
              </a:rPr>
              <a:t>no-clone</a:t>
            </a:r>
            <a:r>
              <a:rPr lang="en-US" dirty="0" smtClean="0"/>
              <a:t> at all </a:t>
            </a:r>
            <a:r>
              <a:rPr lang="en-US" i="1" dirty="0" smtClean="0"/>
              <a:t>if budget is not enough</a:t>
            </a:r>
          </a:p>
          <a:p>
            <a:pPr marL="0" indent="0">
              <a:buNone/>
            </a:pPr>
            <a:r>
              <a:rPr lang="en-US" dirty="0" smtClean="0"/>
              <a:t>(Spend or not-at-all approach: room for improvement)</a:t>
            </a:r>
          </a:p>
          <a:p>
            <a:r>
              <a:rPr lang="en-US" dirty="0" smtClean="0"/>
              <a:t>step 4: update budget </a:t>
            </a:r>
            <a:r>
              <a:rPr lang="en-US" dirty="0" smtClean="0">
                <a:solidFill>
                  <a:srgbClr val="00B050"/>
                </a:solidFill>
              </a:rPr>
              <a:t>B </a:t>
            </a:r>
            <a:r>
              <a:rPr lang="en-US" dirty="0" smtClean="0"/>
              <a:t>(budget decrease; utilized budget increase)</a:t>
            </a:r>
            <a:endParaRPr lang="en-US" dirty="0"/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13</a:t>
            </a:fld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9646919" y="2975528"/>
            <a:ext cx="2096261" cy="1025766"/>
          </a:xfrm>
          <a:prstGeom prst="wedgeEllipseCallout">
            <a:avLst>
              <a:gd name="adj1" fmla="val 59429"/>
              <a:gd name="adj2" fmla="val 399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152889" y="3165245"/>
            <a:ext cx="145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Admission control??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488" y="6424152"/>
            <a:ext cx="584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arger job is unlikely to clone; mainly for smaller job clone.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Clone seems good, but…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7760" y="4340764"/>
            <a:ext cx="2133600" cy="9501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842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Multistage</a:t>
            </a:r>
            <a:r>
              <a:rPr lang="en-US" dirty="0" smtClean="0"/>
              <a:t> fact (E.g., Map-Reduce) has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assignment problem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Clone maps, clone reduces </a:t>
            </a:r>
            <a:r>
              <a:rPr lang="en-US" dirty="0" smtClean="0"/>
              <a:t>(clone groups)</a:t>
            </a:r>
          </a:p>
          <a:p>
            <a:pPr lvl="1"/>
            <a:r>
              <a:rPr lang="en-US" dirty="0" smtClean="0"/>
              <a:t>Mapping strategy between clone maps and clones reduces is an </a:t>
            </a:r>
            <a:r>
              <a:rPr lang="en-US" dirty="0">
                <a:solidFill>
                  <a:srgbClr val="00B050"/>
                </a:solidFill>
              </a:rPr>
              <a:t>assignment</a:t>
            </a:r>
            <a:r>
              <a:rPr lang="en-US" dirty="0"/>
              <a:t> </a:t>
            </a:r>
            <a:r>
              <a:rPr lang="en-US" dirty="0" smtClean="0"/>
              <a:t>problem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one-to-many</a:t>
            </a:r>
            <a:r>
              <a:rPr lang="en-US" dirty="0" smtClean="0"/>
              <a:t> (one map to many reduces) assignment may cause (I/O) </a:t>
            </a:r>
            <a:r>
              <a:rPr lang="en-US" dirty="0" smtClean="0">
                <a:solidFill>
                  <a:srgbClr val="00B050"/>
                </a:solidFill>
              </a:rPr>
              <a:t>contention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one-to-one</a:t>
            </a:r>
            <a:r>
              <a:rPr lang="en-US" dirty="0" smtClean="0"/>
              <a:t> assignment may be inefficient (reduce </a:t>
            </a:r>
            <a:r>
              <a:rPr lang="en-US" dirty="0" smtClean="0">
                <a:solidFill>
                  <a:srgbClr val="00B050"/>
                </a:solidFill>
              </a:rPr>
              <a:t>wait</a:t>
            </a:r>
            <a:r>
              <a:rPr lang="en-US" dirty="0" smtClean="0"/>
              <a:t> for slow map)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14016" y="4474464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352800" y="4474464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69408" y="4474464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0" y="4462272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14016" y="5885180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52800" y="5885180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57216" y="5929630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096000" y="5929630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37760" y="5795930"/>
            <a:ext cx="2133600" cy="9501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25040" y="4321523"/>
            <a:ext cx="2133600" cy="9501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25040" y="5796755"/>
            <a:ext cx="2133600" cy="9501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9" idx="4"/>
            <a:endCxn id="16" idx="0"/>
          </p:cNvCxnSpPr>
          <p:nvPr/>
        </p:nvCxnSpPr>
        <p:spPr>
          <a:xfrm>
            <a:off x="3694176" y="5157216"/>
            <a:ext cx="1804416" cy="772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7"/>
            <a:endCxn id="10" idx="4"/>
          </p:cNvCxnSpPr>
          <p:nvPr/>
        </p:nvCxnSpPr>
        <p:spPr>
          <a:xfrm flipV="1">
            <a:off x="2996781" y="5157216"/>
            <a:ext cx="2514003" cy="827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94176" y="5383211"/>
            <a:ext cx="45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28032" y="5419857"/>
            <a:ext cx="45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55008" y="5142777"/>
            <a:ext cx="45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5968" y="5512109"/>
            <a:ext cx="45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5021" y="5994814"/>
            <a:ext cx="141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U1 </a:t>
            </a:r>
            <a:r>
              <a:rPr lang="zh-TW" altLang="en-US" dirty="0" smtClean="0"/>
              <a:t>→</a:t>
            </a:r>
            <a:r>
              <a:rPr lang="en-US" dirty="0" smtClean="0"/>
              <a:t> D1, D2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5021" y="6364146"/>
            <a:ext cx="141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U2 </a:t>
            </a:r>
            <a:r>
              <a:rPr lang="zh-TW" altLang="en-US" dirty="0" smtClean="0"/>
              <a:t>→</a:t>
            </a:r>
            <a:r>
              <a:rPr lang="en-US" dirty="0" smtClean="0"/>
              <a:t> D1, D2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2517" y="5717734"/>
            <a:ext cx="185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Shuffle constraint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67655" y="3997432"/>
            <a:ext cx="136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clone group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Callout 34"/>
          <p:cNvSpPr/>
          <p:nvPr/>
        </p:nvSpPr>
        <p:spPr>
          <a:xfrm>
            <a:off x="9744455" y="5204851"/>
            <a:ext cx="2096261" cy="1025766"/>
          </a:xfrm>
          <a:prstGeom prst="wedgeEllipseCallout">
            <a:avLst>
              <a:gd name="adj1" fmla="val 59429"/>
              <a:gd name="adj2" fmla="val 399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0070592" y="5376358"/>
            <a:ext cx="1560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Shuffle vs.</a:t>
            </a:r>
          </a:p>
          <a:p>
            <a:r>
              <a:rPr lang="en-US" dirty="0" smtClean="0"/>
              <a:t>Assignment??</a:t>
            </a:r>
          </a:p>
        </p:txBody>
      </p:sp>
      <p:sp>
        <p:nvSpPr>
          <p:cNvPr id="36" name="Circular Arrow 35"/>
          <p:cNvSpPr/>
          <p:nvPr/>
        </p:nvSpPr>
        <p:spPr>
          <a:xfrm>
            <a:off x="11889484" y="36576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Shuffle vs. Assignment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15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4477" y="5897278"/>
            <a:ext cx="141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U1 </a:t>
            </a:r>
            <a:r>
              <a:rPr lang="zh-TW" altLang="en-US" dirty="0" smtClean="0"/>
              <a:t>→</a:t>
            </a:r>
            <a:r>
              <a:rPr lang="en-US" dirty="0" smtClean="0"/>
              <a:t> D1, D2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64477" y="6266610"/>
            <a:ext cx="141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U2 </a:t>
            </a:r>
            <a:r>
              <a:rPr lang="zh-TW" altLang="en-US" dirty="0" smtClean="0"/>
              <a:t>→</a:t>
            </a:r>
            <a:r>
              <a:rPr lang="en-US" dirty="0" smtClean="0"/>
              <a:t> D1, D2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41973" y="5620198"/>
            <a:ext cx="185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Shuffle constraint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7741" y="2672805"/>
            <a:ext cx="2133600" cy="9501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997" y="2806505"/>
            <a:ext cx="682752" cy="68275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72781" y="2806505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89389" y="2806505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15981" y="2794313"/>
            <a:ext cx="682752" cy="68275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3997" y="4217221"/>
            <a:ext cx="682752" cy="68275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2781" y="4217221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77197" y="4261671"/>
            <a:ext cx="682752" cy="682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4215981" y="4261671"/>
            <a:ext cx="682752" cy="68275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57741" y="4127971"/>
            <a:ext cx="2133600" cy="9501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5021" y="2653564"/>
            <a:ext cx="2133600" cy="9501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5021" y="4128796"/>
            <a:ext cx="2133600" cy="9501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9" idx="4"/>
            <a:endCxn id="14" idx="0"/>
          </p:cNvCxnSpPr>
          <p:nvPr/>
        </p:nvCxnSpPr>
        <p:spPr>
          <a:xfrm>
            <a:off x="1814157" y="3489257"/>
            <a:ext cx="0" cy="72796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7636" y="2329473"/>
            <a:ext cx="136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clone group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604633" y="2392509"/>
            <a:ext cx="4846320" cy="2749475"/>
            <a:chOff x="2225040" y="3997432"/>
            <a:chExt cx="4846320" cy="2749475"/>
          </a:xfrm>
        </p:grpSpPr>
        <p:sp>
          <p:nvSpPr>
            <p:cNvPr id="38" name="Rectangle 37"/>
            <p:cNvSpPr/>
            <p:nvPr/>
          </p:nvSpPr>
          <p:spPr>
            <a:xfrm>
              <a:off x="4937760" y="4340764"/>
              <a:ext cx="2133600" cy="9501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414016" y="4474464"/>
              <a:ext cx="682752" cy="682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352800" y="4474464"/>
              <a:ext cx="682752" cy="682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169408" y="4474464"/>
              <a:ext cx="682752" cy="682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096000" y="4462272"/>
              <a:ext cx="682752" cy="682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414016" y="5885180"/>
              <a:ext cx="682752" cy="682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3352800" y="5885180"/>
              <a:ext cx="682752" cy="682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5157216" y="5929630"/>
              <a:ext cx="682752" cy="682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6096000" y="5929630"/>
              <a:ext cx="682752" cy="682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937760" y="5795930"/>
              <a:ext cx="2133600" cy="9501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225040" y="4321523"/>
              <a:ext cx="2133600" cy="9501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25040" y="5796755"/>
              <a:ext cx="2133600" cy="9501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467655" y="3997432"/>
              <a:ext cx="13606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clone group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7" name="Straight Connector 56"/>
          <p:cNvCxnSpPr>
            <a:stCxn id="9" idx="4"/>
            <a:endCxn id="16" idx="0"/>
          </p:cNvCxnSpPr>
          <p:nvPr/>
        </p:nvCxnSpPr>
        <p:spPr>
          <a:xfrm>
            <a:off x="1814157" y="3489257"/>
            <a:ext cx="1804416" cy="77241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4"/>
            <a:endCxn id="14" idx="0"/>
          </p:cNvCxnSpPr>
          <p:nvPr/>
        </p:nvCxnSpPr>
        <p:spPr>
          <a:xfrm flipH="1">
            <a:off x="1814157" y="3489257"/>
            <a:ext cx="1816608" cy="7279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0" idx="4"/>
            <a:endCxn id="16" idx="0"/>
          </p:cNvCxnSpPr>
          <p:nvPr/>
        </p:nvCxnSpPr>
        <p:spPr>
          <a:xfrm flipH="1">
            <a:off x="3618573" y="3489257"/>
            <a:ext cx="12192" cy="7724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8311" y="1883671"/>
            <a:ext cx="3280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Shuffle (Mapper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97924" y="1868316"/>
            <a:ext cx="4984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(Mapper clones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Reducer clones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Straight Connector 64"/>
          <p:cNvCxnSpPr>
            <a:stCxn id="39" idx="4"/>
            <a:endCxn id="44" idx="0"/>
          </p:cNvCxnSpPr>
          <p:nvPr/>
        </p:nvCxnSpPr>
        <p:spPr>
          <a:xfrm>
            <a:off x="7134985" y="3552293"/>
            <a:ext cx="938784" cy="7279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0" idx="4"/>
            <a:endCxn id="43" idx="0"/>
          </p:cNvCxnSpPr>
          <p:nvPr/>
        </p:nvCxnSpPr>
        <p:spPr>
          <a:xfrm flipH="1">
            <a:off x="7134985" y="3552293"/>
            <a:ext cx="938784" cy="7279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70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One-to-one assignment (CAC)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8423"/>
          </a:xfrm>
        </p:spPr>
        <p:txBody>
          <a:bodyPr>
            <a:normAutofit/>
          </a:bodyPr>
          <a:lstStyle/>
          <a:p>
            <a:r>
              <a:rPr lang="en-US" dirty="0" smtClean="0"/>
              <a:t>Contention Avoidance Cloning (CAC)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one-to-one</a:t>
            </a:r>
            <a:r>
              <a:rPr lang="en-US" dirty="0"/>
              <a:t> assignment may be inefficient (reduce </a:t>
            </a:r>
            <a:r>
              <a:rPr lang="en-US" dirty="0">
                <a:solidFill>
                  <a:srgbClr val="00B050"/>
                </a:solidFill>
              </a:rPr>
              <a:t>wait</a:t>
            </a:r>
            <a:r>
              <a:rPr lang="en-US" dirty="0"/>
              <a:t> for slow map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16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45021" y="5994814"/>
            <a:ext cx="141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U1 </a:t>
            </a:r>
            <a:r>
              <a:rPr lang="zh-TW" altLang="en-US" dirty="0" smtClean="0"/>
              <a:t>→</a:t>
            </a:r>
            <a:r>
              <a:rPr lang="en-US" dirty="0" smtClean="0"/>
              <a:t> D1, D2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5021" y="6364146"/>
            <a:ext cx="141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U2 </a:t>
            </a:r>
            <a:r>
              <a:rPr lang="zh-TW" altLang="en-US" dirty="0" smtClean="0"/>
              <a:t>→</a:t>
            </a:r>
            <a:r>
              <a:rPr lang="en-US" dirty="0" smtClean="0"/>
              <a:t> D1, D2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2517" y="5717734"/>
            <a:ext cx="185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Shuffle constraint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243" y="2821559"/>
            <a:ext cx="6911938" cy="3911919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634448" y="3147903"/>
            <a:ext cx="74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Callout 37"/>
          <p:cNvSpPr/>
          <p:nvPr/>
        </p:nvSpPr>
        <p:spPr>
          <a:xfrm>
            <a:off x="9827131" y="5318581"/>
            <a:ext cx="2096261" cy="1025766"/>
          </a:xfrm>
          <a:prstGeom prst="wedgeEllipseCallout">
            <a:avLst>
              <a:gd name="adj1" fmla="val 59429"/>
              <a:gd name="adj2" fmla="val 399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0052684" y="5634606"/>
            <a:ext cx="187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 timing??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782581" y="2852435"/>
            <a:ext cx="1859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Longer wait time, longer job time in higher prob.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82581" y="3986394"/>
            <a:ext cx="1859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path. e.g. U1 </a:t>
            </a:r>
            <a:r>
              <a:rPr lang="zh-TW" altLang="en-US" dirty="0"/>
              <a:t>→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D1; U1c </a:t>
            </a:r>
            <a:r>
              <a:rPr lang="zh-TW" altLang="en-US" dirty="0"/>
              <a:t>→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D1c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One-to-many assignment (CC)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88040" cy="2368423"/>
          </a:xfrm>
        </p:spPr>
        <p:txBody>
          <a:bodyPr>
            <a:normAutofit/>
          </a:bodyPr>
          <a:lstStyle/>
          <a:p>
            <a:r>
              <a:rPr lang="en-US" dirty="0" smtClean="0"/>
              <a:t>Contention Cloning (CC)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one-to-many</a:t>
            </a:r>
            <a:r>
              <a:rPr lang="en-US" dirty="0"/>
              <a:t> (one map to many reduces) assignment may cause (I/O) </a:t>
            </a:r>
            <a:r>
              <a:rPr lang="en-US" dirty="0">
                <a:solidFill>
                  <a:srgbClr val="00B050"/>
                </a:solidFill>
              </a:rPr>
              <a:t>contention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17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45021" y="5994814"/>
            <a:ext cx="141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U1 </a:t>
            </a:r>
            <a:r>
              <a:rPr lang="zh-TW" altLang="en-US" dirty="0" smtClean="0"/>
              <a:t>→</a:t>
            </a:r>
            <a:r>
              <a:rPr lang="en-US" dirty="0" smtClean="0"/>
              <a:t> D1, D2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5021" y="6364146"/>
            <a:ext cx="141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U2 </a:t>
            </a:r>
            <a:r>
              <a:rPr lang="zh-TW" altLang="en-US" dirty="0" smtClean="0"/>
              <a:t>→</a:t>
            </a:r>
            <a:r>
              <a:rPr lang="en-US" dirty="0" smtClean="0"/>
              <a:t> D1, D2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2517" y="5717734"/>
            <a:ext cx="185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Shuffle constraint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797" y="2746827"/>
            <a:ext cx="7184136" cy="3986651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9827131" y="5318581"/>
            <a:ext cx="2096261" cy="1025766"/>
          </a:xfrm>
          <a:prstGeom prst="wedgeEllipseCallout">
            <a:avLst>
              <a:gd name="adj1" fmla="val 59429"/>
              <a:gd name="adj2" fmla="val 399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52684" y="5634606"/>
            <a:ext cx="187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 timing??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27131" y="2815221"/>
            <a:ext cx="185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contention, longer job time.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0473" y="2482465"/>
            <a:ext cx="1413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wait at all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27130" y="3717921"/>
            <a:ext cx="2096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path.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U1c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D1; U1c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D1c </a:t>
            </a:r>
            <a:r>
              <a:rPr lang="en-US" altLang="zh-TW" dirty="0" smtClean="0"/>
              <a:t>since </a:t>
            </a:r>
            <a:r>
              <a:rPr lang="en-US" altLang="zh-TW" dirty="0" smtClean="0">
                <a:solidFill>
                  <a:srgbClr val="00B050"/>
                </a:solidFill>
              </a:rPr>
              <a:t>U1 is straggler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New problem: assignment problem for multistage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18</a:t>
            </a:fld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9827131" y="5318581"/>
            <a:ext cx="2096261" cy="1025766"/>
          </a:xfrm>
          <a:prstGeom prst="wedgeEllipseCallout">
            <a:avLst>
              <a:gd name="adj1" fmla="val 59429"/>
              <a:gd name="adj2" fmla="val 399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52684" y="5634606"/>
            <a:ext cx="187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vs. no-wait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" y="1807273"/>
            <a:ext cx="8819090" cy="4914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27131" y="1717740"/>
            <a:ext cx="1801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Fix prob.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we need much </a:t>
            </a:r>
            <a:r>
              <a:rPr lang="en-US" dirty="0" smtClean="0">
                <a:solidFill>
                  <a:srgbClr val="00B050"/>
                </a:solidFill>
              </a:rPr>
              <a:t>less copies</a:t>
            </a:r>
            <a:r>
              <a:rPr lang="en-US" dirty="0" smtClean="0"/>
              <a:t> in CC than CAC.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>
            <a:off x="11889484" y="36576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Solution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19</a:t>
            </a:fld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9827131" y="5318581"/>
            <a:ext cx="2096261" cy="1025766"/>
          </a:xfrm>
          <a:prstGeom prst="wedgeEllipseCallout">
            <a:avLst>
              <a:gd name="adj1" fmla="val 59429"/>
              <a:gd name="adj2" fmla="val 399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52684" y="5634606"/>
            <a:ext cx="187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 timing??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838200" y="1825625"/>
            <a:ext cx="10683240" cy="4895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CC is “no wait at all” approach: bad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CAC is “always wait” approach: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even worse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Insight: “wait for a short period” approach (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 assignment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short period: window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Fine tune window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leads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results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than CC and CAC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roperly choose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for minimum expected task time (p.192, see next slide)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eriodically estimates parameters (like bandwidth) of those formulas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One-to-one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after wait and waited less than window </a:t>
            </a:r>
            <a:r>
              <a:rPr lang="en-US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waited (&lt; w) -&gt; exclusive data path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One-to-many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after waiting longer than window </a:t>
            </a:r>
            <a:r>
              <a:rPr lang="en-US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waiting (&gt; w) -&gt; contention data path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" y="1845858"/>
            <a:ext cx="86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(w = 0)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" y="2367034"/>
            <a:ext cx="101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(w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∞)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0976" y="3836170"/>
            <a:ext cx="220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2.5s to 4.7 is decent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Contribution of this thesis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programming paradigm (e.g., Map-Reduce) has intrinsic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straggler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problem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the problem?? (next slide)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technique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straggler problem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Shorten job time,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 up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34% to 46%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Trade off is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inexpensive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(5% additional resource)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What’s technique?? (discuss later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 the scope of this thesis: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jobs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(discuss later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Practical scenario (Facebook, Bing)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proposed system called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Dolly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(mainly modified scheduler)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Solution (formula1)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6965" y="100070"/>
            <a:ext cx="3534347" cy="392344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839200" y="1194816"/>
            <a:ext cx="365760" cy="3657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827008" y="3218688"/>
            <a:ext cx="365760" cy="3657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603740" y="3244088"/>
            <a:ext cx="365760" cy="365760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20695" y="1210564"/>
            <a:ext cx="365760" cy="365760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3630168"/>
            <a:ext cx="33401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0200" y="3807968"/>
            <a:ext cx="3340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90600" y="3312668"/>
            <a:ext cx="609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00200" y="3312668"/>
            <a:ext cx="27305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90600" y="2830068"/>
            <a:ext cx="39497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98550" y="2989890"/>
            <a:ext cx="39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4719" y="3231745"/>
            <a:ext cx="153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latex.codecogs.com/gif.latex?%5Cfrac%7Br-Bw%7D%7B%5Calpha%20B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462" y="2917380"/>
            <a:ext cx="5619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838200" y="4062984"/>
            <a:ext cx="447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: bandwidth without contention, not budget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B: bandwidth while contention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r: data size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latex.codecogs.com/gif.latex?2w%20&amp;plus;%20%5Cfrac%7Br-Bw%7D%7B%5Calpha%20B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2445895"/>
            <a:ext cx="100012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Arrow Connector 29"/>
          <p:cNvCxnSpPr/>
          <p:nvPr/>
        </p:nvCxnSpPr>
        <p:spPr>
          <a:xfrm>
            <a:off x="990600" y="3943075"/>
            <a:ext cx="4861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17521" y="3742420"/>
            <a:ext cx="37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8200" y="5050612"/>
            <a:ext cx="447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(waiting for w, enforce contention)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9536" y="1227598"/>
            <a:ext cx="572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Object: find </a:t>
            </a:r>
            <a:r>
              <a:rPr lang="en-US" sz="2000" dirty="0" smtClean="0">
                <a:solidFill>
                  <a:srgbClr val="00B050"/>
                </a:solidFill>
              </a:rPr>
              <a:t>w</a:t>
            </a:r>
            <a:r>
              <a:rPr lang="en-US" sz="2000" dirty="0" smtClean="0"/>
              <a:t> that </a:t>
            </a:r>
            <a:r>
              <a:rPr lang="en-US" sz="2000" dirty="0" smtClean="0">
                <a:solidFill>
                  <a:srgbClr val="00B050"/>
                </a:solidFill>
              </a:rPr>
              <a:t>minimize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expected job time: p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</a:t>
            </a:r>
            <a:r>
              <a:rPr lang="en-US" sz="2000" dirty="0" err="1" smtClean="0"/>
              <a:t>Tc</a:t>
            </a:r>
            <a:r>
              <a:rPr lang="en-US" sz="2000" dirty="0" smtClean="0"/>
              <a:t> + (1 - p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) T</a:t>
            </a:r>
            <a:r>
              <a:rPr lang="en-US" sz="2000" baseline="-25000" dirty="0" smtClean="0"/>
              <a:t>E</a:t>
            </a:r>
            <a:endParaRPr lang="en-US" sz="2000" baseline="-250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00712" y="1245195"/>
            <a:ext cx="348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Contention prob. </a:t>
            </a:r>
            <a:r>
              <a:rPr lang="en-US" dirty="0"/>
              <a:t>p</a:t>
            </a:r>
            <a:r>
              <a:rPr lang="en-US" baseline="-25000" dirty="0"/>
              <a:t>c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prob. that wait time ≤ w (window)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>
            <a:off x="11889484" y="0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Solution (formula2)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49102"/>
          <a:stretch/>
        </p:blipFill>
        <p:spPr>
          <a:xfrm>
            <a:off x="8486965" y="100071"/>
            <a:ext cx="3534347" cy="199695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839200" y="1194816"/>
            <a:ext cx="365760" cy="3657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20695" y="1210564"/>
            <a:ext cx="365760" cy="365760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3630168"/>
            <a:ext cx="33401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75816" y="3807968"/>
            <a:ext cx="3340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90600" y="3483356"/>
            <a:ext cx="609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90600" y="2671572"/>
            <a:ext cx="39131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98550" y="3160578"/>
            <a:ext cx="39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200" y="4062984"/>
            <a:ext cx="447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: bandwidth without contention, not budget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r: data size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990600" y="3943075"/>
            <a:ext cx="4861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17521" y="3742420"/>
            <a:ext cx="37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8200" y="4818964"/>
            <a:ext cx="447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2. T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(waiting less than w, no contention)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96696" y="3177540"/>
            <a:ext cx="333400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http://latex.codecogs.com/gif.latex?%5Cfrac%7Br%7D%7BB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2794064"/>
            <a:ext cx="1428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Connector 28"/>
          <p:cNvCxnSpPr/>
          <p:nvPr/>
        </p:nvCxnSpPr>
        <p:spPr>
          <a:xfrm>
            <a:off x="6851301" y="4259580"/>
            <a:ext cx="3907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851301" y="4112768"/>
            <a:ext cx="609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851301" y="3300984"/>
            <a:ext cx="79278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59251" y="3789990"/>
            <a:ext cx="39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851301" y="4572487"/>
            <a:ext cx="4861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678222" y="4371832"/>
            <a:ext cx="37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857397" y="3806952"/>
            <a:ext cx="38465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http://latex.codecogs.com/gif.latex?%5Cfrac%7Br%7D%7BB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236" y="3398503"/>
            <a:ext cx="1428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Straight Connector 42"/>
          <p:cNvCxnSpPr/>
          <p:nvPr/>
        </p:nvCxnSpPr>
        <p:spPr>
          <a:xfrm>
            <a:off x="7253335" y="4394692"/>
            <a:ext cx="39074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4" name="Picture 6" descr="http://latex.codecogs.com/gif.latex?%5Cfrac%7Br%7D%7BB%7D%20&amp;plus;%20%5Cfrac%7Br%7D%7BB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97" y="2902902"/>
            <a:ext cx="5238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2168271" y="5811469"/>
            <a:ext cx="163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upper bound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6" name="Picture 8" descr="http://latex.codecogs.com/gif.latex?%5Cfrac%7Br%7D%7BB%7D%20&amp;plus;%20min%28%5Cfrac%7Br%7D%7BB%7D%2Cw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96" y="5875174"/>
            <a:ext cx="11715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http://latex.codecogs.com/gif.latex?%5Cfrac%7Br%7D%7BB%7D%20&amp;plus;%20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88" y="2271649"/>
            <a:ext cx="4857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http://latex.codecogs.com/gif.latex?%5Cfrac%7Br%7D%7BB%7D%20%3C%20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802" y="4515306"/>
            <a:ext cx="50482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2" name="Picture 14" descr="http://latex.codecogs.com/gif.latex?%5Cfrac%7Br%7D%7BB%7D%20%3E%20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74" y="3833177"/>
            <a:ext cx="50482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859536" y="1227598"/>
            <a:ext cx="572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Object: find </a:t>
            </a:r>
            <a:r>
              <a:rPr lang="en-US" sz="2000" dirty="0">
                <a:solidFill>
                  <a:srgbClr val="00B050"/>
                </a:solidFill>
              </a:rPr>
              <a:t>w</a:t>
            </a:r>
            <a:r>
              <a:rPr lang="en-US" sz="2000" dirty="0"/>
              <a:t> that </a:t>
            </a:r>
            <a:r>
              <a:rPr lang="en-US" sz="2000" dirty="0">
                <a:solidFill>
                  <a:srgbClr val="00B050"/>
                </a:solidFill>
              </a:rPr>
              <a:t>minimize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expected job time: p</a:t>
            </a:r>
            <a:r>
              <a:rPr lang="en-US" sz="2000" baseline="-25000" dirty="0"/>
              <a:t>c</a:t>
            </a:r>
            <a:r>
              <a:rPr lang="en-US" sz="2000" dirty="0"/>
              <a:t> </a:t>
            </a:r>
            <a:r>
              <a:rPr lang="en-US" sz="2000" dirty="0" err="1"/>
              <a:t>Tc</a:t>
            </a:r>
            <a:r>
              <a:rPr lang="en-US" sz="2000" dirty="0"/>
              <a:t> + (1 - p</a:t>
            </a:r>
            <a:r>
              <a:rPr lang="en-US" sz="2000" baseline="-25000" dirty="0"/>
              <a:t>c</a:t>
            </a:r>
            <a:r>
              <a:rPr lang="en-US" sz="2000" dirty="0"/>
              <a:t>) T</a:t>
            </a:r>
            <a:r>
              <a:rPr lang="en-US" sz="2000" baseline="-25000" dirty="0"/>
              <a:t>E</a:t>
            </a:r>
            <a:endParaRPr lang="en-US" sz="2000" baseline="-25000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00712" y="1245195"/>
            <a:ext cx="348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Contention prob. </a:t>
            </a:r>
            <a:r>
              <a:rPr lang="en-US" dirty="0"/>
              <a:t>p</a:t>
            </a:r>
            <a:r>
              <a:rPr lang="en-US" baseline="-25000" dirty="0"/>
              <a:t>c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prob. that wait time ≤ w (window)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" name="Circular Arrow 43"/>
          <p:cNvSpPr/>
          <p:nvPr/>
        </p:nvSpPr>
        <p:spPr>
          <a:xfrm>
            <a:off x="11889484" y="36576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8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Evaluation settings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150 machines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1Gbp network links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 cores CPU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24GB RAM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2TB storage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Competitors: LATE,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Mantri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(speculative execution solutions)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Workflow: Facebook (Hadoop), Bing (Dryad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Jobs scales (# of tasks):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1-10 (bin-1)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11-50, 50-150, 150-500, &gt;500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13376" y="6081991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smaller job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68712" y="5992297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job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Straggler mitigation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7952" y="1381491"/>
            <a:ext cx="8232648" cy="49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56322"/>
          <a:stretch/>
        </p:blipFill>
        <p:spPr>
          <a:xfrm>
            <a:off x="2026158" y="1944386"/>
            <a:ext cx="8851392" cy="4623228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16101" y="1345406"/>
            <a:ext cx="9494961" cy="558751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4X% for smaller job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Still better for larger job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96451" y="5651140"/>
            <a:ext cx="121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smaller job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87011" y="5699268"/>
            <a:ext cx="1182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larger job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998720" y="2718816"/>
            <a:ext cx="12192" cy="2340864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374124" y="4551311"/>
            <a:ext cx="1216152" cy="463296"/>
          </a:xfrm>
          <a:prstGeom prst="ellipse">
            <a:avLst/>
          </a:prstGeom>
          <a:noFill/>
          <a:ln>
            <a:solidFill>
              <a:srgbClr val="FFC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501714" y="4722206"/>
            <a:ext cx="28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Straggler mitigation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4814" b="11508"/>
          <a:stretch/>
        </p:blipFill>
        <p:spPr>
          <a:xfrm>
            <a:off x="578358" y="1944386"/>
            <a:ext cx="8851392" cy="46232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21104" y="5627077"/>
            <a:ext cx="121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smaller job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5253" y="5627077"/>
            <a:ext cx="1182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larger job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6101" y="1345406"/>
            <a:ext cx="9494961" cy="558751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X% for smaller job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Less improvement (3X%) than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flow (4X%), why?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35680" y="2746352"/>
            <a:ext cx="0" cy="2340864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971282" y="4604768"/>
            <a:ext cx="1216152" cy="463296"/>
          </a:xfrm>
          <a:prstGeom prst="ellipse">
            <a:avLst/>
          </a:prstGeom>
          <a:noFill/>
          <a:ln>
            <a:solidFill>
              <a:srgbClr val="FFC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9334" y="4651750"/>
            <a:ext cx="28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Circular Arrow 12"/>
          <p:cNvSpPr/>
          <p:nvPr/>
        </p:nvSpPr>
        <p:spPr>
          <a:xfrm>
            <a:off x="11889484" y="48768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Straggler mitigation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7952" y="1381491"/>
            <a:ext cx="8232648" cy="49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16101" y="1345405"/>
            <a:ext cx="9070909" cy="62304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Balanced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1.06 – 1.17 (Dolly); &gt; 5 (LATE,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Mantri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for smaller job by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slowdown ratio (y-axis)</a:t>
            </a:r>
            <a:endParaRPr 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01" y="1880092"/>
            <a:ext cx="9494962" cy="446054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523744" y="4401312"/>
            <a:ext cx="390144" cy="4145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 flipH="1">
            <a:off x="2071310" y="2507011"/>
            <a:ext cx="162425" cy="32791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Resource tradeoff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408" y="1903222"/>
            <a:ext cx="2026920" cy="228777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5% budget is enough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job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328" y="1605152"/>
            <a:ext cx="9471944" cy="45561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7"/>
          <p:cNvSpPr/>
          <p:nvPr/>
        </p:nvSpPr>
        <p:spPr>
          <a:xfrm>
            <a:off x="5120640" y="3572256"/>
            <a:ext cx="463296" cy="463296"/>
          </a:xfrm>
          <a:prstGeom prst="ellipse">
            <a:avLst/>
          </a:prstGeom>
          <a:noFill/>
          <a:ln>
            <a:solidFill>
              <a:srgbClr val="FFC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7360" y="3556650"/>
            <a:ext cx="28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28872" y="2001877"/>
            <a:ext cx="390144" cy="4145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24672" y="1977493"/>
            <a:ext cx="563880" cy="9532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ircular Arrow 10"/>
          <p:cNvSpPr/>
          <p:nvPr/>
        </p:nvSpPr>
        <p:spPr>
          <a:xfrm>
            <a:off x="11889484" y="48768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Resource tradeoff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408" y="1903222"/>
            <a:ext cx="2026920" cy="141300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3% - 5% budget is enough for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job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391" y="1690688"/>
            <a:ext cx="9470613" cy="4392168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3901440" y="1926336"/>
            <a:ext cx="146304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816101" y="1345406"/>
            <a:ext cx="9494961" cy="34528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“saturate” after resource budget reaches 5%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64480" y="3584281"/>
            <a:ext cx="121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smaller job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Delay assignment vs. CC, CAC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181" y="1798588"/>
            <a:ext cx="10094595" cy="444986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472932" y="3913632"/>
            <a:ext cx="1216152" cy="463296"/>
          </a:xfrm>
          <a:prstGeom prst="ellipse">
            <a:avLst/>
          </a:prstGeom>
          <a:noFill/>
          <a:ln>
            <a:solidFill>
              <a:srgbClr val="FFC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650984" y="3960614"/>
            <a:ext cx="28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109200" y="3959962"/>
            <a:ext cx="1224534" cy="463296"/>
          </a:xfrm>
          <a:prstGeom prst="ellipse">
            <a:avLst/>
          </a:prstGeom>
          <a:noFill/>
          <a:ln>
            <a:solidFill>
              <a:srgbClr val="FFC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320526" y="4033781"/>
            <a:ext cx="28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89380" y="1433322"/>
            <a:ext cx="9219820" cy="44627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Delay assignment seems good for smaller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(Delay Assign &gt; CC &gt; CAC)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84448" y="1754230"/>
            <a:ext cx="1499616" cy="21040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64926" y="4868707"/>
            <a:ext cx="121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smaller job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Circular Arrow 12"/>
          <p:cNvSpPr/>
          <p:nvPr/>
        </p:nvSpPr>
        <p:spPr>
          <a:xfrm>
            <a:off x="11889484" y="48768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2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Delay </a:t>
            </a:r>
            <a:r>
              <a:rPr lang="en-US" dirty="0" smtClean="0">
                <a:latin typeface="Arial Black" panose="020B0A04020102020204" pitchFamily="34" charset="0"/>
              </a:rPr>
              <a:t>assignment for multistage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29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05087"/>
            <a:ext cx="10214888" cy="338118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77188" y="1689354"/>
            <a:ext cx="6463920" cy="44627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Delay assignment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decays slow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while stage grows</a:t>
            </a:r>
          </a:p>
        </p:txBody>
      </p:sp>
      <p:sp>
        <p:nvSpPr>
          <p:cNvPr id="7" name="Circular Arrow 6"/>
          <p:cNvSpPr/>
          <p:nvPr/>
        </p:nvSpPr>
        <p:spPr>
          <a:xfrm>
            <a:off x="11889484" y="36576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Straggler problem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72037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= multiple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Task: process unit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time =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task time (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slowest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one dominate)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3</a:t>
            </a:fld>
            <a:endParaRPr lang="en-US"/>
          </a:p>
        </p:txBody>
      </p:sp>
      <p:sp>
        <p:nvSpPr>
          <p:cNvPr id="38" name="Oval Callout 37"/>
          <p:cNvSpPr/>
          <p:nvPr/>
        </p:nvSpPr>
        <p:spPr>
          <a:xfrm>
            <a:off x="9742170" y="5241347"/>
            <a:ext cx="2096261" cy="1025766"/>
          </a:xfrm>
          <a:prstGeom prst="wedgeEllipseCallout">
            <a:avLst>
              <a:gd name="adj1" fmla="val 45470"/>
              <a:gd name="adj2" fmla="val 458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383530" y="3841373"/>
            <a:ext cx="3227070" cy="2315671"/>
            <a:chOff x="5383530" y="3841373"/>
            <a:chExt cx="3227070" cy="2315671"/>
          </a:xfrm>
        </p:grpSpPr>
        <p:sp>
          <p:nvSpPr>
            <p:cNvPr id="13" name="Rectangle 12"/>
            <p:cNvSpPr/>
            <p:nvPr/>
          </p:nvSpPr>
          <p:spPr>
            <a:xfrm>
              <a:off x="5383531" y="5457420"/>
              <a:ext cx="1456182" cy="236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83530" y="4083151"/>
              <a:ext cx="2736342" cy="21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2.1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83530" y="4541361"/>
              <a:ext cx="1089660" cy="2364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2.2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83530" y="4992229"/>
              <a:ext cx="979932" cy="2780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32648" y="5484698"/>
              <a:ext cx="377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60186" y="5787712"/>
              <a:ext cx="999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 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383530" y="5694280"/>
              <a:ext cx="28285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383530" y="3841373"/>
              <a:ext cx="0" cy="18729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511808" y="3597662"/>
            <a:ext cx="3213355" cy="2532104"/>
            <a:chOff x="1511808" y="3597662"/>
            <a:chExt cx="3213355" cy="2532104"/>
          </a:xfrm>
        </p:grpSpPr>
        <p:sp>
          <p:nvSpPr>
            <p:cNvPr id="10" name="Rectangle 9"/>
            <p:cNvSpPr/>
            <p:nvPr/>
          </p:nvSpPr>
          <p:spPr>
            <a:xfrm>
              <a:off x="1511808" y="5457420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1.4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11808" y="4090131"/>
              <a:ext cx="1353312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11808" y="4548341"/>
              <a:ext cx="2316480" cy="2364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1.2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11808" y="4999209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1.3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511808" y="5701260"/>
              <a:ext cx="28285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188464" y="5760434"/>
              <a:ext cx="999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 1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1511808" y="3828288"/>
              <a:ext cx="0" cy="18729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28288" y="3848353"/>
              <a:ext cx="0" cy="1872972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47211" y="5509614"/>
              <a:ext cx="377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1511808" y="3938909"/>
              <a:ext cx="2316480" cy="698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196847" y="3597662"/>
              <a:ext cx="1029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job time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0058399" y="5575768"/>
            <a:ext cx="178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ingle stage??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8119872" y="3848353"/>
            <a:ext cx="0" cy="187297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89583" y="6365859"/>
            <a:ext cx="608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imbalance task times, more severe “straggler problem”</a:t>
            </a:r>
            <a:endParaRPr lang="en-US" dirty="0"/>
          </a:p>
        </p:txBody>
      </p:sp>
      <p:pic>
        <p:nvPicPr>
          <p:cNvPr id="1026" name="Picture 2" descr="http://0.tqn.com/d/webtrends/1/0/K/A/-/-/raisi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749" y="-3510"/>
            <a:ext cx="3546252" cy="21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0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Communication pattern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30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61368"/>
            <a:ext cx="10599648" cy="334883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77188" y="1576388"/>
            <a:ext cx="5499228" cy="44494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Delay assignment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works for all-to-all</a:t>
            </a:r>
          </a:p>
        </p:txBody>
      </p:sp>
      <p:sp>
        <p:nvSpPr>
          <p:cNvPr id="9" name="Circular Arrow 8"/>
          <p:cNvSpPr/>
          <p:nvPr/>
        </p:nvSpPr>
        <p:spPr>
          <a:xfrm>
            <a:off x="11889484" y="48768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Admission control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31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58" y="1961147"/>
            <a:ext cx="10194758" cy="475755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199" y="1521136"/>
            <a:ext cx="6609347" cy="44627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“Spend or not-at-all (step3)” is good enough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2558" y="5246659"/>
            <a:ext cx="121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smaller job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9566" y="5246659"/>
            <a:ext cx="121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smaller job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36063" y="2461279"/>
            <a:ext cx="548641" cy="4352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59167" y="2584704"/>
            <a:ext cx="573025" cy="3118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428267" y="2581388"/>
            <a:ext cx="2629620" cy="72219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Preemption: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job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policy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497824" y="4072128"/>
            <a:ext cx="463296" cy="463296"/>
          </a:xfrm>
          <a:prstGeom prst="ellipse">
            <a:avLst/>
          </a:prstGeom>
          <a:noFill/>
          <a:ln>
            <a:solidFill>
              <a:srgbClr val="FFC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924544" y="4056522"/>
            <a:ext cx="28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Parameter Estimation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7" y="2472990"/>
            <a:ext cx="10336265" cy="329013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198" y="1521136"/>
            <a:ext cx="9617243" cy="95185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4.7 sec for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(window)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a good rule of thumb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about larger job?</a:t>
            </a:r>
          </a:p>
        </p:txBody>
      </p:sp>
      <p:sp>
        <p:nvSpPr>
          <p:cNvPr id="6" name="Rectangle 5"/>
          <p:cNvSpPr/>
          <p:nvPr/>
        </p:nvSpPr>
        <p:spPr>
          <a:xfrm>
            <a:off x="12032" y="6476636"/>
            <a:ext cx="7603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Estimation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period seems not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interval setting (written)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22782" y="3966499"/>
            <a:ext cx="121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smaller job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>
            <a:off x="11889484" y="36576"/>
            <a:ext cx="253748" cy="2553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Discussions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Smaller job vs.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arger job?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Dolly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still benefits larger job, why?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Analytical prob. formulas for CAC, but no for CC, why?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Straggler phenomena probabilistic formulation assumption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Delay assignment should be as good as better(CAC, CC); but it is not true for larger job, why? (Hint: parameter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graph does not show the case for larger job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3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Solve Straggler problem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30696" cy="223026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Insight: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job (run concurrently)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Assumption: task times are not constant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time =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shortest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clone job time (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fastest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dominate)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Trade off: more resource usage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 level vs. Task level clone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4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7893557" y="1356900"/>
            <a:ext cx="3213355" cy="2532104"/>
            <a:chOff x="1511808" y="3597662"/>
            <a:chExt cx="3213355" cy="2532104"/>
          </a:xfrm>
        </p:grpSpPr>
        <p:sp>
          <p:nvSpPr>
            <p:cNvPr id="10" name="Rectangle 9"/>
            <p:cNvSpPr/>
            <p:nvPr/>
          </p:nvSpPr>
          <p:spPr>
            <a:xfrm>
              <a:off x="1511808" y="5457420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1.4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11808" y="4090131"/>
              <a:ext cx="1353312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11808" y="4548341"/>
              <a:ext cx="2316480" cy="2364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1.2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11808" y="4999209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1.3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511808" y="5701260"/>
              <a:ext cx="28285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188464" y="5760434"/>
              <a:ext cx="999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 1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1511808" y="3828288"/>
              <a:ext cx="0" cy="18729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28288" y="3848353"/>
              <a:ext cx="0" cy="1872972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47211" y="5509614"/>
              <a:ext cx="377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1511808" y="3938909"/>
              <a:ext cx="2316480" cy="698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196847" y="3597662"/>
              <a:ext cx="1029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job time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905748" y="4055894"/>
            <a:ext cx="3213356" cy="2532104"/>
            <a:chOff x="1511807" y="3597662"/>
            <a:chExt cx="3213356" cy="2532104"/>
          </a:xfrm>
        </p:grpSpPr>
        <p:sp>
          <p:nvSpPr>
            <p:cNvPr id="29" name="Rectangle 28"/>
            <p:cNvSpPr/>
            <p:nvPr/>
          </p:nvSpPr>
          <p:spPr>
            <a:xfrm>
              <a:off x="1511808" y="5457420"/>
              <a:ext cx="1975104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1c.4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11807" y="4090131"/>
              <a:ext cx="1445515" cy="243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1c.1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511808" y="4548341"/>
              <a:ext cx="2164843" cy="223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1c.2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11807" y="4999209"/>
              <a:ext cx="2079499" cy="243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1c.3</a:t>
              </a:r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1511808" y="5701260"/>
              <a:ext cx="28285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88464" y="5760434"/>
              <a:ext cx="999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 1c</a:t>
              </a:r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1511808" y="3828288"/>
              <a:ext cx="0" cy="18729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3694176" y="3848353"/>
              <a:ext cx="0" cy="1872972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347211" y="5509614"/>
              <a:ext cx="377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1511808" y="3945889"/>
              <a:ext cx="2182368" cy="1076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196847" y="3597662"/>
              <a:ext cx="1029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job time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3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Good clone approach shall…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30696" cy="27097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Trade off: shorten job time at the expense of additional resource usage</a:t>
            </a:r>
          </a:p>
          <a:p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 of thumb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shorten job time as much as possible given additional resource usage constraint (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31136" y="5388864"/>
            <a:ext cx="7046976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753856" y="5415828"/>
            <a:ext cx="1804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proactive</a:t>
            </a:r>
            <a:r>
              <a:rPr lang="en-US" dirty="0" smtClean="0"/>
              <a:t>/eager</a:t>
            </a:r>
          </a:p>
          <a:p>
            <a:r>
              <a:rPr lang="en-US" sz="1600" dirty="0" smtClean="0"/>
              <a:t>(clone before straggler)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92224" y="5490369"/>
            <a:ext cx="1804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reactive</a:t>
            </a:r>
            <a:r>
              <a:rPr lang="en-US" dirty="0" smtClean="0"/>
              <a:t>/lazy</a:t>
            </a:r>
          </a:p>
          <a:p>
            <a:r>
              <a:rPr lang="en-US" sz="1600" dirty="0" smtClean="0"/>
              <a:t>(clone after straggler)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4389120" y="6047343"/>
            <a:ext cx="2609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Spectrum of clone timing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279634" y="4350758"/>
            <a:ext cx="2912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(less good)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Isosceles Triangle 12"/>
          <p:cNvSpPr/>
          <p:nvPr/>
        </p:nvSpPr>
        <p:spPr>
          <a:xfrm rot="16200000">
            <a:off x="5592087" y="1104623"/>
            <a:ext cx="325073" cy="695858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 rot="5400000" flipH="1">
            <a:off x="5592087" y="1593096"/>
            <a:ext cx="325073" cy="695858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60603" y="4887723"/>
            <a:ext cx="211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time (less good)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val Callout 51"/>
          <p:cNvSpPr/>
          <p:nvPr/>
        </p:nvSpPr>
        <p:spPr>
          <a:xfrm>
            <a:off x="9220963" y="2663384"/>
            <a:ext cx="2096261" cy="1025766"/>
          </a:xfrm>
          <a:prstGeom prst="wedgeEllipseCallout">
            <a:avLst>
              <a:gd name="adj1" fmla="val 74550"/>
              <a:gd name="adj2" fmla="val -302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9573768" y="2853101"/>
            <a:ext cx="178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speculative execution??</a:t>
            </a:r>
          </a:p>
        </p:txBody>
      </p:sp>
    </p:spTree>
    <p:extLst>
      <p:ext uri="{BB962C8B-B14F-4D97-AF65-F5344CB8AC3E}">
        <p14:creationId xmlns:p14="http://schemas.microsoft.com/office/powerpoint/2010/main" val="28364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Solve Straggler problem </a:t>
            </a:r>
            <a:r>
              <a:rPr lang="en-US" sz="2000" dirty="0" smtClean="0">
                <a:latin typeface="Arial Black" panose="020B0A04020102020204" pitchFamily="34" charset="0"/>
              </a:rPr>
              <a:t>(</a:t>
            </a:r>
            <a:r>
              <a:rPr lang="en-US" sz="2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another</a:t>
            </a:r>
            <a:r>
              <a:rPr lang="en-US" sz="2000" dirty="0" smtClean="0">
                <a:latin typeface="Arial Black" panose="020B0A04020102020204" pitchFamily="34" charset="0"/>
              </a:rPr>
              <a:t> approach)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30696" cy="196608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Insight: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 list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(run tasks on good machines;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bad machines)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6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1799082" y="2987933"/>
            <a:ext cx="3227070" cy="2315671"/>
            <a:chOff x="5383530" y="3841373"/>
            <a:chExt cx="3227070" cy="2315671"/>
          </a:xfrm>
        </p:grpSpPr>
        <p:sp>
          <p:nvSpPr>
            <p:cNvPr id="56" name="Rectangle 55"/>
            <p:cNvSpPr/>
            <p:nvPr/>
          </p:nvSpPr>
          <p:spPr>
            <a:xfrm>
              <a:off x="5383531" y="5457420"/>
              <a:ext cx="1456182" cy="236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2.4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383530" y="4083151"/>
              <a:ext cx="2736342" cy="21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2.1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383530" y="4541361"/>
              <a:ext cx="1089660" cy="2364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2.2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383530" y="4992229"/>
              <a:ext cx="979932" cy="2780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2.3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232648" y="5484698"/>
              <a:ext cx="377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060186" y="5787712"/>
              <a:ext cx="999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 2</a:t>
              </a:r>
              <a:endParaRPr lang="en-US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5383530" y="5694280"/>
              <a:ext cx="28285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383530" y="3841373"/>
              <a:ext cx="0" cy="18729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5688330" y="3012317"/>
            <a:ext cx="3227070" cy="2315671"/>
            <a:chOff x="5383530" y="3841373"/>
            <a:chExt cx="3227070" cy="2315671"/>
          </a:xfrm>
        </p:grpSpPr>
        <p:sp>
          <p:nvSpPr>
            <p:cNvPr id="65" name="Rectangle 64"/>
            <p:cNvSpPr/>
            <p:nvPr/>
          </p:nvSpPr>
          <p:spPr>
            <a:xfrm>
              <a:off x="5383530" y="5457420"/>
              <a:ext cx="2102357" cy="2325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2.4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83530" y="4083151"/>
              <a:ext cx="2736342" cy="21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2.1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83530" y="4541361"/>
              <a:ext cx="1846326" cy="263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2.2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383530" y="4992229"/>
              <a:ext cx="1676400" cy="2537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 2.3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232648" y="5484698"/>
              <a:ext cx="377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669280" y="5787712"/>
              <a:ext cx="2292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 2 with black list</a:t>
              </a:r>
              <a:endParaRPr lang="en-US" dirty="0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5383530" y="5694280"/>
              <a:ext cx="28285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5383530" y="3841373"/>
              <a:ext cx="0" cy="18729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Multiply 4"/>
          <p:cNvSpPr/>
          <p:nvPr/>
        </p:nvSpPr>
        <p:spPr>
          <a:xfrm>
            <a:off x="7107936" y="3007998"/>
            <a:ext cx="573024" cy="629431"/>
          </a:xfrm>
          <a:prstGeom prst="mathMultiply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4535424" y="2987932"/>
            <a:ext cx="0" cy="187297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790687" y="3012317"/>
            <a:ext cx="0" cy="187297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Callout 74"/>
          <p:cNvSpPr/>
          <p:nvPr/>
        </p:nvSpPr>
        <p:spPr>
          <a:xfrm>
            <a:off x="9742170" y="5241347"/>
            <a:ext cx="2096261" cy="1025766"/>
          </a:xfrm>
          <a:prstGeom prst="wedgeEllipseCallout">
            <a:avLst>
              <a:gd name="adj1" fmla="val 45470"/>
              <a:gd name="adj2" fmla="val 458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9912095" y="5575768"/>
            <a:ext cx="178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 predict??</a:t>
            </a:r>
          </a:p>
        </p:txBody>
      </p:sp>
      <p:sp>
        <p:nvSpPr>
          <p:cNvPr id="78" name="Oval Callout 77"/>
          <p:cNvSpPr/>
          <p:nvPr/>
        </p:nvSpPr>
        <p:spPr>
          <a:xfrm>
            <a:off x="256413" y="5881843"/>
            <a:ext cx="2584323" cy="839631"/>
          </a:xfrm>
          <a:prstGeom prst="wedgeEllipseCallout">
            <a:avLst>
              <a:gd name="adj1" fmla="val -53985"/>
              <a:gd name="adj2" fmla="val 4823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72642" y="5983597"/>
            <a:ext cx="213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lone and black list are orthogonal?</a:t>
            </a:r>
          </a:p>
        </p:txBody>
      </p:sp>
    </p:spTree>
    <p:extLst>
      <p:ext uri="{BB962C8B-B14F-4D97-AF65-F5344CB8AC3E}">
        <p14:creationId xmlns:p14="http://schemas.microsoft.com/office/powerpoint/2010/main" val="23496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We are not satisfied for sols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008" y="1728090"/>
            <a:ext cx="10061448" cy="277075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(Reactive) clone job and black list works well for larger jobs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good for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job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(job with few tasks: &lt;10)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vs. 29% (ideal),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8.4%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vs. 47% (ideal)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7</a:t>
            </a:fld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3"/>
          <a:srcRect l="16942"/>
          <a:stretch/>
        </p:blipFill>
        <p:spPr>
          <a:xfrm>
            <a:off x="7595616" y="2963737"/>
            <a:ext cx="3377184" cy="38465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7888224" y="6356350"/>
            <a:ext cx="29992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56576" y="5987018"/>
            <a:ext cx="86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smaller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538460" y="5987018"/>
            <a:ext cx="815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24416" y="6486144"/>
            <a:ext cx="1316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(mitigation)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98245" y="2753887"/>
            <a:ext cx="390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“slowdown ratio” (y-axis)</a:t>
            </a:r>
            <a:r>
              <a:rPr lang="en-US" dirty="0" smtClean="0"/>
              <a:t> in single stage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21080" y="3563411"/>
            <a:ext cx="447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slowdown ratio = “progress rate” of median task / “progress rate” of slowest task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6696" y="4295086"/>
            <a:ext cx="515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“progress rate” = task input data size / task duration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5934" y="4971355"/>
            <a:ext cx="5654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High “progress rate” : faster data processing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Higher slowdown ratio : slowest (dominant) task lag behind median task more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75360" y="6045063"/>
            <a:ext cx="5654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slowdown ratio : </a:t>
            </a:r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straggler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4976" y="6374622"/>
            <a:ext cx="415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 for ideal balancing; &gt;5 for LATE/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Mantri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985760" y="3333069"/>
            <a:ext cx="624840" cy="9620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Why care about smaller job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95688" cy="302679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thesis focus on scope of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job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with highly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clone job approach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Why focus on smaller job??</a:t>
            </a:r>
          </a:p>
          <a:p>
            <a:pPr lvl="3"/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Not solved yet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Heavy tail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fact</a:t>
            </a:r>
          </a:p>
          <a:p>
            <a:pPr marL="1371600" lvl="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(smaller job scenario is indeed the most important)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6908" y="3326828"/>
            <a:ext cx="3470148" cy="31211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06752" y="3962400"/>
            <a:ext cx="55351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Smaller job clone need much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resource overhead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Thesis still use many resource-aware technique to </a:t>
            </a:r>
            <a:r>
              <a:rPr lang="en-US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this overhead</a:t>
            </a:r>
          </a:p>
          <a:p>
            <a:endParaRPr lang="en-US" sz="1600" dirty="0"/>
          </a:p>
        </p:txBody>
      </p:sp>
      <p:sp>
        <p:nvSpPr>
          <p:cNvPr id="32" name="Oval Callout 31"/>
          <p:cNvSpPr/>
          <p:nvPr/>
        </p:nvSpPr>
        <p:spPr>
          <a:xfrm>
            <a:off x="316230" y="5695709"/>
            <a:ext cx="2096261" cy="1025766"/>
          </a:xfrm>
          <a:prstGeom prst="wedgeEllipseCallout">
            <a:avLst>
              <a:gd name="adj1" fmla="val -55729"/>
              <a:gd name="adj2" fmla="val 446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75488" y="5886267"/>
            <a:ext cx="1937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many smaller job for </a:t>
            </a:r>
            <a:r>
              <a:rPr lang="en-US" dirty="0"/>
              <a:t>F</a:t>
            </a:r>
            <a:r>
              <a:rPr lang="en-US" dirty="0" smtClean="0"/>
              <a:t>acebook!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2697479" y="5695709"/>
            <a:ext cx="2096261" cy="1025766"/>
          </a:xfrm>
          <a:prstGeom prst="wedgeEllipseCallout">
            <a:avLst>
              <a:gd name="adj1" fmla="val -55729"/>
              <a:gd name="adj2" fmla="val 446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56737" y="5886267"/>
            <a:ext cx="1937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Google: 92% jobs with 2% resource</a:t>
            </a:r>
          </a:p>
        </p:txBody>
      </p:sp>
      <p:sp>
        <p:nvSpPr>
          <p:cNvPr id="12" name="Oval 11"/>
          <p:cNvSpPr/>
          <p:nvPr/>
        </p:nvSpPr>
        <p:spPr>
          <a:xfrm>
            <a:off x="8717280" y="3191891"/>
            <a:ext cx="621792" cy="22662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Insight of this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56520" cy="1966087"/>
          </a:xfrm>
        </p:spPr>
        <p:txBody>
          <a:bodyPr>
            <a:normAutofit lnSpcReduction="10000"/>
          </a:bodyPr>
          <a:lstStyle/>
          <a:p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Unconditionally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proactively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clone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job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lone timing: clone jobs run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simultaneously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good enough: some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(next slides)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less resource overhead is even better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solve for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multistage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(talk later)</a:t>
            </a:r>
            <a:endParaRPr lang="en-US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5541-A688-44CD-A1C8-63FCCB6ADE58}" type="slidenum">
              <a:rPr lang="en-US" smtClean="0"/>
              <a:t>9</a:t>
            </a:fld>
            <a:endParaRPr lang="en-US"/>
          </a:p>
        </p:txBody>
      </p:sp>
      <p:sp>
        <p:nvSpPr>
          <p:cNvPr id="30" name="Oval Callout 29"/>
          <p:cNvSpPr/>
          <p:nvPr/>
        </p:nvSpPr>
        <p:spPr>
          <a:xfrm>
            <a:off x="316230" y="5695709"/>
            <a:ext cx="2096261" cy="1025766"/>
          </a:xfrm>
          <a:prstGeom prst="wedgeEllipseCallout">
            <a:avLst>
              <a:gd name="adj1" fmla="val -55729"/>
              <a:gd name="adj2" fmla="val 446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58368" y="6023926"/>
            <a:ext cx="193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of story??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3040" y="398448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 of thumb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shorten job time as much as possible given additional resource usage constraint: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Clone</a:t>
            </a:r>
          </a:p>
        </p:txBody>
      </p:sp>
    </p:spTree>
    <p:extLst>
      <p:ext uri="{BB962C8B-B14F-4D97-AF65-F5344CB8AC3E}">
        <p14:creationId xmlns:p14="http://schemas.microsoft.com/office/powerpoint/2010/main" val="8442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1013</TotalTime>
  <Words>1956</Words>
  <Application>Microsoft Office PowerPoint</Application>
  <PresentationFormat>Widescreen</PresentationFormat>
  <Paragraphs>411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新細明體</vt:lpstr>
      <vt:lpstr>Arial</vt:lpstr>
      <vt:lpstr>Arial Black</vt:lpstr>
      <vt:lpstr>Calibri</vt:lpstr>
      <vt:lpstr>Calibri Light</vt:lpstr>
      <vt:lpstr>Times New Roman</vt:lpstr>
      <vt:lpstr>Office Theme</vt:lpstr>
      <vt:lpstr>Effective Straggler Mitigation: Attack of the Clones [1]</vt:lpstr>
      <vt:lpstr>Contribution of this thesis</vt:lpstr>
      <vt:lpstr>Straggler problem</vt:lpstr>
      <vt:lpstr>Solve Straggler problem</vt:lpstr>
      <vt:lpstr>Good clone approach shall…</vt:lpstr>
      <vt:lpstr>Solve Straggler problem (another approach)</vt:lpstr>
      <vt:lpstr>We are not satisfied for sols</vt:lpstr>
      <vt:lpstr>Why care about smaller job</vt:lpstr>
      <vt:lpstr>Insight of this thesis</vt:lpstr>
      <vt:lpstr>Modification 1: Task level clone</vt:lpstr>
      <vt:lpstr>Job clone vs. task clone</vt:lpstr>
      <vt:lpstr>Modification 1: Task level clone</vt:lpstr>
      <vt:lpstr>Budget Clone Insight</vt:lpstr>
      <vt:lpstr>Clone seems good, but…</vt:lpstr>
      <vt:lpstr>Shuffle vs. Assignment</vt:lpstr>
      <vt:lpstr>One-to-one assignment (CAC)</vt:lpstr>
      <vt:lpstr>One-to-many assignment (CC)</vt:lpstr>
      <vt:lpstr>New problem: assignment problem for multistage</vt:lpstr>
      <vt:lpstr>Solution</vt:lpstr>
      <vt:lpstr>Solution (formula1)</vt:lpstr>
      <vt:lpstr>Solution (formula2)</vt:lpstr>
      <vt:lpstr>Evaluation settings</vt:lpstr>
      <vt:lpstr>Straggler mitigation</vt:lpstr>
      <vt:lpstr>Straggler mitigation</vt:lpstr>
      <vt:lpstr>Straggler mitigation</vt:lpstr>
      <vt:lpstr>Resource tradeoff</vt:lpstr>
      <vt:lpstr>Resource tradeoff</vt:lpstr>
      <vt:lpstr>Delay assignment vs. CC, CAC </vt:lpstr>
      <vt:lpstr>Delay assignment for multistage</vt:lpstr>
      <vt:lpstr>Communication pattern</vt:lpstr>
      <vt:lpstr>Admission control</vt:lpstr>
      <vt:lpstr>Parameter Estimation</vt:lpstr>
      <vt:lpstr>Discussions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Shy-Yauer Lin</dc:creator>
  <cp:lastModifiedBy>Shy-Yauer Lin</cp:lastModifiedBy>
  <cp:revision>421</cp:revision>
  <dcterms:created xsi:type="dcterms:W3CDTF">2014-04-17T05:50:54Z</dcterms:created>
  <dcterms:modified xsi:type="dcterms:W3CDTF">2014-04-22T20:20:05Z</dcterms:modified>
</cp:coreProperties>
</file>