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75" r:id="rId3"/>
    <p:sldId id="262" r:id="rId4"/>
    <p:sldId id="257" r:id="rId5"/>
    <p:sldId id="258" r:id="rId6"/>
    <p:sldId id="260" r:id="rId7"/>
    <p:sldId id="261" r:id="rId8"/>
    <p:sldId id="259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81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897" autoAdjust="0"/>
  </p:normalViewPr>
  <p:slideViewPr>
    <p:cSldViewPr snapToGrid="0" snapToObjects="1">
      <p:cViewPr>
        <p:scale>
          <a:sx n="75" d="100"/>
          <a:sy n="75" d="100"/>
        </p:scale>
        <p:origin x="-640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62249-4D95-DC4F-97F7-281E857623CD}" type="datetimeFigureOut">
              <a:rPr lang="en-US" smtClean="0"/>
              <a:t>2/20/14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20532-8350-0348-9CF0-0141FEBAD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3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31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44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Mainly</a:t>
            </a:r>
            <a:r>
              <a:rPr lang="en-US" baseline="0" dirty="0" smtClean="0"/>
              <a:t> discuss load balance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07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Initial set up</a:t>
            </a:r>
          </a:p>
          <a:p>
            <a:pPr marL="0" indent="0">
              <a:buNone/>
            </a:pPr>
            <a:r>
              <a:rPr lang="en-US" baseline="0" dirty="0" smtClean="0"/>
              <a:t>	- settle table and related read/write (most demanding) to </a:t>
            </a:r>
            <a:r>
              <a:rPr lang="en-US" baseline="0" dirty="0" err="1" smtClean="0"/>
              <a:t>io</a:t>
            </a:r>
            <a:r>
              <a:rPr lang="en-US" baseline="0" dirty="0" smtClean="0"/>
              <a:t>/storage (most) abundant location</a:t>
            </a:r>
          </a:p>
          <a:p>
            <a:pPr marL="0" indent="0">
              <a:buNone/>
            </a:pPr>
            <a:r>
              <a:rPr lang="en-US" baseline="0" dirty="0" smtClean="0"/>
              <a:t>	- find out </a:t>
            </a:r>
            <a:r>
              <a:rPr lang="en-US" baseline="0" dirty="0" err="1" smtClean="0"/>
              <a:t>cpu</a:t>
            </a:r>
            <a:r>
              <a:rPr lang="en-US" baseline="0" dirty="0" smtClean="0"/>
              <a:t> slack and allocate the rest of them</a:t>
            </a:r>
          </a:p>
          <a:p>
            <a:pPr marL="228600" indent="-228600">
              <a:buAutoNum type="arabicPeriod" startAt="2"/>
            </a:pPr>
            <a:r>
              <a:rPr lang="en-US" baseline="0" dirty="0" smtClean="0"/>
              <a:t>Dynamic optimization</a:t>
            </a:r>
          </a:p>
          <a:p>
            <a:pPr marL="0" indent="0">
              <a:buNone/>
            </a:pPr>
            <a:r>
              <a:rPr lang="en-US" baseline="0" dirty="0" smtClean="0"/>
              <a:t>	Local</a:t>
            </a:r>
          </a:p>
          <a:p>
            <a:pPr marL="0" indent="0">
              <a:buNone/>
            </a:pPr>
            <a:r>
              <a:rPr lang="en-US" baseline="0" dirty="0" smtClean="0"/>
              <a:t>		delay/load shedding</a:t>
            </a:r>
          </a:p>
          <a:p>
            <a:pPr marL="0" indent="0">
              <a:buNone/>
            </a:pPr>
            <a:r>
              <a:rPr lang="en-US" baseline="0" dirty="0" smtClean="0"/>
              <a:t>		scheduling</a:t>
            </a:r>
          </a:p>
          <a:p>
            <a:pPr marL="0" indent="0">
              <a:buNone/>
            </a:pPr>
            <a:r>
              <a:rPr lang="en-US" baseline="0" dirty="0" smtClean="0"/>
              <a:t>	Neighborhood Optimization</a:t>
            </a:r>
          </a:p>
          <a:p>
            <a:pPr marL="0" indent="0">
              <a:buNone/>
            </a:pPr>
            <a:r>
              <a:rPr lang="en-US" baseline="0" dirty="0" smtClean="0"/>
              <a:t>		box sliding while the network bandwidth</a:t>
            </a:r>
          </a:p>
          <a:p>
            <a:pPr marL="0" indent="0">
              <a:buNone/>
            </a:pPr>
            <a:r>
              <a:rPr lang="en-US" baseline="0" dirty="0" smtClean="0"/>
              <a:t>		upstream load shedding (to reduce the minimized total lost of all application</a:t>
            </a:r>
          </a:p>
          <a:p>
            <a:pPr marL="0" indent="0">
              <a:buNone/>
            </a:pPr>
            <a:r>
              <a:rPr lang="en-US" baseline="0" dirty="0" smtClean="0"/>
              <a:t>		correlation maximization</a:t>
            </a:r>
          </a:p>
          <a:p>
            <a:pPr marL="0" indent="0">
              <a:buNone/>
            </a:pPr>
            <a:r>
              <a:rPr lang="en-US" baseline="0" dirty="0" smtClean="0"/>
              <a:t>	Global Optimization</a:t>
            </a:r>
          </a:p>
          <a:p>
            <a:pPr marL="0" indent="0">
              <a:buNone/>
            </a:pPr>
            <a:r>
              <a:rPr lang="en-US" baseline="0" dirty="0" smtClean="0"/>
              <a:t>		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		</a:t>
            </a:r>
          </a:p>
          <a:p>
            <a:pPr marL="0" indent="0">
              <a:buNone/>
            </a:pPr>
            <a:r>
              <a:rPr lang="en-US" baseline="0" dirty="0" smtClean="0"/>
              <a:t>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076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201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Minimize</a:t>
            </a:r>
            <a:r>
              <a:rPr lang="en-US" baseline="0" dirty="0" smtClean="0"/>
              <a:t> total loss of all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273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273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94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Standard</a:t>
            </a:r>
            <a:r>
              <a:rPr lang="en-US" baseline="0" dirty="0" smtClean="0"/>
              <a:t> input format for both aurora and borealis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Stream data, operator, data storage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Not on one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most important part of borealis</a:t>
            </a:r>
            <a:r>
              <a:rPr lang="en-US" baseline="0" dirty="0" smtClean="0"/>
              <a:t> node is its query processor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89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 Optimizer further communicates with major run-time components of the QP to give performance improving directions. </a:t>
            </a: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PriorityScheduler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determines the order of box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execution based on tuple priorities; 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 Processors,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for each different type of box, that can change behavior on the fly based on control messages from the Local Optimizer; 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Load Shedder,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discards low-priority tuples when the node is overloaded.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37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HA:</a:t>
            </a:r>
            <a:r>
              <a:rPr lang="en-US" baseline="0" dirty="0" smtClean="0"/>
              <a:t> High Availability module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04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can be</a:t>
            </a:r>
            <a:r>
              <a:rPr lang="en-US" baseline="0" dirty="0" smtClean="0"/>
              <a:t> many reason for borealis to revise query: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Wrong input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Missing input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Shed load and delay work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Connection point store diagram history while receive add/delete/replace the revision is triggered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Revision message is only small part of message so its inefficient to rerun all history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07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90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Optimization:</a:t>
            </a:r>
          </a:p>
          <a:p>
            <a:endParaRPr lang="en-US" dirty="0" smtClean="0"/>
          </a:p>
          <a:p>
            <a:r>
              <a:rPr lang="en-US" dirty="0" smtClean="0"/>
              <a:t>TRADE OFF:</a:t>
            </a:r>
          </a:p>
          <a:p>
            <a:r>
              <a:rPr lang="en-US" dirty="0" smtClean="0"/>
              <a:t>Upstream history bound 5</a:t>
            </a:r>
            <a:r>
              <a:rPr lang="en-US" baseline="0" dirty="0" smtClean="0"/>
              <a:t> HRS Downstream 10 hours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PROLIFERATION:</a:t>
            </a:r>
          </a:p>
          <a:p>
            <a:r>
              <a:rPr lang="en-US" baseline="0" dirty="0" smtClean="0"/>
              <a:t>Size-base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53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20532-8350-0348-9CF0-0141FEBAD1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58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5ECE-0864-3146-A023-589826B25F9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BF61-BC5A-AE48-9584-E29465EE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63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5ECE-0864-3146-A023-589826B25F9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BF61-BC5A-AE48-9584-E29465EE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3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5ECE-0864-3146-A023-589826B25F9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BF61-BC5A-AE48-9584-E29465EE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4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5ECE-0864-3146-A023-589826B25F9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BF61-BC5A-AE48-9584-E29465EE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0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5ECE-0864-3146-A023-589826B25F9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BF61-BC5A-AE48-9584-E29465EE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8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5ECE-0864-3146-A023-589826B25F9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BF61-BC5A-AE48-9584-E29465EE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6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5ECE-0864-3146-A023-589826B25F9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BF61-BC5A-AE48-9584-E29465EE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6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5ECE-0864-3146-A023-589826B25F9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BF61-BC5A-AE48-9584-E29465EE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3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5ECE-0864-3146-A023-589826B25F9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BF61-BC5A-AE48-9584-E29465EE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0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5ECE-0864-3146-A023-589826B25F9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BF61-BC5A-AE48-9584-E29465EE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5ECE-0864-3146-A023-589826B25F9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BF61-BC5A-AE48-9584-E29465EE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4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05ECE-0864-3146-A023-589826B25F9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9BF61-BC5A-AE48-9584-E29465EE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7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yx@cs.brown.edu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9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5425"/>
            <a:ext cx="7772400" cy="1470025"/>
          </a:xfrm>
        </p:spPr>
        <p:txBody>
          <a:bodyPr/>
          <a:lstStyle/>
          <a:p>
            <a:r>
              <a:rPr lang="en-US" b="1" dirty="0" smtClean="0"/>
              <a:t>The Design of the Borealis Stream Processing Engine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Daniel J. Abadi1, </a:t>
            </a:r>
            <a:r>
              <a:rPr lang="en-US" dirty="0" err="1"/>
              <a:t>Yanif</a:t>
            </a:r>
            <a:r>
              <a:rPr lang="en-US" dirty="0"/>
              <a:t> Ahmad2, Magdalena Balazinska1, </a:t>
            </a:r>
            <a:r>
              <a:rPr lang="en-US" dirty="0" err="1"/>
              <a:t>Ug</a:t>
            </a:r>
            <a:r>
              <a:rPr lang="en-US" dirty="0"/>
              <a:t> ̆</a:t>
            </a:r>
            <a:r>
              <a:rPr lang="en-US" dirty="0" err="1"/>
              <a:t>ur</a:t>
            </a:r>
            <a:r>
              <a:rPr lang="en-US" dirty="0"/>
              <a:t> C ̧ etintemel2, Mitch Cherniack3, </a:t>
            </a:r>
            <a:r>
              <a:rPr lang="en-US" dirty="0" err="1"/>
              <a:t>Jeong-Hyon</a:t>
            </a:r>
            <a:r>
              <a:rPr lang="en-US" dirty="0"/>
              <a:t> Hwang2, Wolfgang Lindner1, </a:t>
            </a:r>
            <a:r>
              <a:rPr lang="en-US" dirty="0" err="1"/>
              <a:t>Anurag</a:t>
            </a:r>
            <a:r>
              <a:rPr lang="en-US" dirty="0"/>
              <a:t> S. Maskey3, Alexander Rasin2, Esther Ryvkina3, </a:t>
            </a:r>
            <a:r>
              <a:rPr lang="en-US" dirty="0" err="1"/>
              <a:t>Nesime</a:t>
            </a:r>
            <a:r>
              <a:rPr lang="en-US" dirty="0"/>
              <a:t> Tatbul2, Ying Xing2, and Stan Zdonik2 </a:t>
            </a:r>
            <a:endParaRPr lang="en-US" dirty="0" smtClean="0"/>
          </a:p>
          <a:p>
            <a:r>
              <a:rPr lang="en-US" dirty="0" smtClean="0"/>
              <a:t>1 MIT </a:t>
            </a:r>
            <a:r>
              <a:rPr lang="en-US" dirty="0"/>
              <a:t>Cambridge, MA </a:t>
            </a:r>
            <a:endParaRPr lang="en-US" dirty="0" smtClean="0"/>
          </a:p>
          <a:p>
            <a:r>
              <a:rPr lang="en-US" dirty="0" smtClean="0"/>
              <a:t>2 Brown University</a:t>
            </a:r>
          </a:p>
          <a:p>
            <a:r>
              <a:rPr lang="en-US" dirty="0" smtClean="0"/>
              <a:t> 3 Brandeis </a:t>
            </a:r>
            <a:r>
              <a:rPr lang="en-US" dirty="0"/>
              <a:t>University Providence, RI Waltham, MA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9467" y="6231467"/>
            <a:ext cx="171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Presenter: Le </a:t>
            </a:r>
            <a:r>
              <a:rPr lang="en-US" dirty="0" err="1" smtClean="0"/>
              <a:t>Xu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5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</a:t>
            </a:r>
            <a:r>
              <a:rPr lang="en-US" dirty="0"/>
              <a:t>r</a:t>
            </a:r>
            <a:r>
              <a:rPr lang="en-US" dirty="0" smtClean="0"/>
              <a:t>evising query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  Motivation:  wrong/missing input, shed load…</a:t>
            </a:r>
          </a:p>
          <a:p>
            <a:pPr>
              <a:buFontTx/>
              <a:buChar char="-"/>
            </a:pPr>
            <a:r>
              <a:rPr lang="en-US" dirty="0" smtClean="0"/>
              <a:t>Each box (operator) has a diagram history stored in the connection point of the input (has a history bound, of course)</a:t>
            </a:r>
          </a:p>
          <a:p>
            <a:pPr>
              <a:buFontTx/>
              <a:buChar char="-"/>
            </a:pPr>
            <a:r>
              <a:rPr lang="en-US" dirty="0" smtClean="0"/>
              <a:t>Start revise while a revision message received (add, delete, replace)</a:t>
            </a:r>
          </a:p>
          <a:p>
            <a:pPr>
              <a:buFontTx/>
              <a:buChar char="-"/>
            </a:pPr>
            <a:r>
              <a:rPr lang="en-US" dirty="0" smtClean="0"/>
              <a:t>Dynamic revision only generates the “delta” reflecting the change of result to save space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6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>
            <a:stCxn id="5" idx="3"/>
          </p:cNvCxnSpPr>
          <p:nvPr/>
        </p:nvCxnSpPr>
        <p:spPr>
          <a:xfrm flipV="1">
            <a:off x="5033818" y="2262909"/>
            <a:ext cx="2909455" cy="306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Stateless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Stateless operator (e.g. Filter) only affects the revised message itself</a:t>
            </a:r>
          </a:p>
          <a:p>
            <a:r>
              <a:rPr lang="en-US" dirty="0" smtClean="0"/>
              <a:t>Dynamic revision only generates message of operation to revise the old result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63635" y="1939637"/>
            <a:ext cx="1570183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x&gt;5</a:t>
            </a:r>
            <a:endParaRPr lang="en-US" sz="40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900545" y="2262909"/>
            <a:ext cx="2563090" cy="230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362364" y="1939637"/>
            <a:ext cx="346363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01273" y="1939637"/>
            <a:ext cx="346363" cy="7078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8" name="Rectangle 7"/>
          <p:cNvSpPr/>
          <p:nvPr/>
        </p:nvSpPr>
        <p:spPr>
          <a:xfrm>
            <a:off x="2863273" y="1939637"/>
            <a:ext cx="300182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79310" y="1939637"/>
            <a:ext cx="346363" cy="7078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241310" y="1939637"/>
            <a:ext cx="300182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9" name="Line Callout 2 8"/>
          <p:cNvSpPr/>
          <p:nvPr/>
        </p:nvSpPr>
        <p:spPr>
          <a:xfrm>
            <a:off x="3463635" y="1345143"/>
            <a:ext cx="1437793" cy="432257"/>
          </a:xfrm>
          <a:prstGeom prst="borderCallout2">
            <a:avLst>
              <a:gd name="adj1" fmla="val 22668"/>
              <a:gd name="adj2" fmla="val -89"/>
              <a:gd name="adj3" fmla="val 42254"/>
              <a:gd name="adj4" fmla="val -1356"/>
              <a:gd name="adj5" fmla="val 136005"/>
              <a:gd name="adj6" fmla="val -86154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Replace: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Line Callout 2 16"/>
          <p:cNvSpPr/>
          <p:nvPr/>
        </p:nvSpPr>
        <p:spPr>
          <a:xfrm>
            <a:off x="6257635" y="1345143"/>
            <a:ext cx="1437793" cy="432257"/>
          </a:xfrm>
          <a:prstGeom prst="borderCallout2">
            <a:avLst>
              <a:gd name="adj1" fmla="val 22668"/>
              <a:gd name="adj2" fmla="val -89"/>
              <a:gd name="adj3" fmla="val 42254"/>
              <a:gd name="adj4" fmla="val -1356"/>
              <a:gd name="adj5" fmla="val 136005"/>
              <a:gd name="adj6" fmla="val -86154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Delete: </a:t>
            </a: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1" name="Multiply 10"/>
          <p:cNvSpPr/>
          <p:nvPr/>
        </p:nvSpPr>
        <p:spPr>
          <a:xfrm>
            <a:off x="6257635" y="1939637"/>
            <a:ext cx="854365" cy="707886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33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>
            <a:stCxn id="5" idx="3"/>
          </p:cNvCxnSpPr>
          <p:nvPr/>
        </p:nvCxnSpPr>
        <p:spPr>
          <a:xfrm flipV="1">
            <a:off x="4851400" y="2262912"/>
            <a:ext cx="3091873" cy="31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594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Stateful</a:t>
            </a:r>
            <a:r>
              <a:rPr lang="en-US" dirty="0" smtClean="0"/>
              <a:t> operator(e.g. Aggregation by window) revision require all messages involve in computation</a:t>
            </a:r>
          </a:p>
          <a:p>
            <a:r>
              <a:rPr lang="en-US" dirty="0" smtClean="0"/>
              <a:t>Dynamic revision only generates message of operation to revise the old result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63635" y="1939636"/>
            <a:ext cx="1387765" cy="7100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1600" dirty="0" smtClean="0"/>
              <a:t>Aggregation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0" y="2262910"/>
            <a:ext cx="3463635" cy="230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35001" y="1939637"/>
            <a:ext cx="152399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39800" y="1932057"/>
            <a:ext cx="177800" cy="70788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7400" y="1939637"/>
            <a:ext cx="152400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40401" y="1939637"/>
            <a:ext cx="346363" cy="7078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79310" y="1939637"/>
            <a:ext cx="346363" cy="7078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241310" y="1939637"/>
            <a:ext cx="300182" cy="7078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68583" y="1941794"/>
            <a:ext cx="157017" cy="7057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641765" y="1932057"/>
            <a:ext cx="174336" cy="71546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816101" y="1939636"/>
            <a:ext cx="152399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413001" y="1939637"/>
            <a:ext cx="177800" cy="70788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743200" y="1939637"/>
            <a:ext cx="152400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590801" y="1941794"/>
            <a:ext cx="152400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ine Callout 1 31"/>
          <p:cNvSpPr/>
          <p:nvPr/>
        </p:nvSpPr>
        <p:spPr>
          <a:xfrm>
            <a:off x="2743201" y="2951481"/>
            <a:ext cx="939799" cy="299719"/>
          </a:xfrm>
          <a:prstGeom prst="borderCallout1">
            <a:avLst>
              <a:gd name="adj1" fmla="val 35699"/>
              <a:gd name="adj2" fmla="val -225"/>
              <a:gd name="adj3" fmla="val -82416"/>
              <a:gd name="adj4" fmla="val -126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M, T, W</a:t>
            </a:r>
            <a:endParaRPr lang="en-US" dirty="0"/>
          </a:p>
        </p:txBody>
      </p:sp>
      <p:sp>
        <p:nvSpPr>
          <p:cNvPr id="33" name="Line Callout 1 32"/>
          <p:cNvSpPr/>
          <p:nvPr/>
        </p:nvSpPr>
        <p:spPr>
          <a:xfrm>
            <a:off x="1803402" y="2976881"/>
            <a:ext cx="939798" cy="274319"/>
          </a:xfrm>
          <a:prstGeom prst="borderCallout1">
            <a:avLst>
              <a:gd name="adj1" fmla="val 35699"/>
              <a:gd name="adj2" fmla="val -225"/>
              <a:gd name="adj3" fmla="val -82416"/>
              <a:gd name="adj4" fmla="val -126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T, W, R</a:t>
            </a:r>
            <a:endParaRPr lang="en-US" dirty="0"/>
          </a:p>
        </p:txBody>
      </p:sp>
      <p:sp>
        <p:nvSpPr>
          <p:cNvPr id="34" name="Line Callout 1 33"/>
          <p:cNvSpPr/>
          <p:nvPr/>
        </p:nvSpPr>
        <p:spPr>
          <a:xfrm>
            <a:off x="317500" y="2976881"/>
            <a:ext cx="939799" cy="299719"/>
          </a:xfrm>
          <a:prstGeom prst="borderCallout1">
            <a:avLst>
              <a:gd name="adj1" fmla="val 1801"/>
              <a:gd name="adj2" fmla="val 17343"/>
              <a:gd name="adj3" fmla="val -103602"/>
              <a:gd name="adj4" fmla="val 5491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W,R,F</a:t>
            </a:r>
            <a:endParaRPr lang="en-US" dirty="0"/>
          </a:p>
        </p:txBody>
      </p:sp>
      <p:sp>
        <p:nvSpPr>
          <p:cNvPr id="35" name="Line Callout 1 34"/>
          <p:cNvSpPr/>
          <p:nvPr/>
        </p:nvSpPr>
        <p:spPr>
          <a:xfrm>
            <a:off x="6355773" y="1184875"/>
            <a:ext cx="1185719" cy="299719"/>
          </a:xfrm>
          <a:prstGeom prst="borderCallout1">
            <a:avLst>
              <a:gd name="adj1" fmla="val 35699"/>
              <a:gd name="adj2" fmla="val -225"/>
              <a:gd name="adj3" fmla="val 245269"/>
              <a:gd name="adj4" fmla="val -5049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REVISED</a:t>
            </a:r>
            <a:endParaRPr lang="en-US" dirty="0"/>
          </a:p>
        </p:txBody>
      </p:sp>
      <p:cxnSp>
        <p:nvCxnSpPr>
          <p:cNvPr id="38" name="Straight Connector 37"/>
          <p:cNvCxnSpPr>
            <a:endCxn id="13" idx="0"/>
          </p:cNvCxnSpPr>
          <p:nvPr/>
        </p:nvCxnSpPr>
        <p:spPr>
          <a:xfrm flipH="1">
            <a:off x="6652492" y="1484594"/>
            <a:ext cx="53108" cy="4550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241310" y="1484594"/>
            <a:ext cx="54262" cy="4474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231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Revision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114"/>
            <a:ext cx="8229600" cy="49330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Revision Proliferation (misalignment in size-based operation)</a:t>
            </a:r>
          </a:p>
          <a:p>
            <a:pPr marL="0" indent="0">
              <a:buNone/>
            </a:pPr>
            <a:r>
              <a:rPr lang="en-US" dirty="0" smtClean="0"/>
              <a:t>Before:								After insert: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 messages (start from revision point to present) need to be revised!</a:t>
            </a:r>
          </a:p>
          <a:p>
            <a:pPr marL="0" indent="0">
              <a:buNone/>
            </a:pPr>
            <a:r>
              <a:rPr lang="en-US" dirty="0" smtClean="0"/>
              <a:t>- Revision message need to be ignored sometimes.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7200" y="3200400"/>
            <a:ext cx="355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04983" y="2872936"/>
            <a:ext cx="157017" cy="705728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8165" y="2863199"/>
            <a:ext cx="174336" cy="715466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52501" y="2870778"/>
            <a:ext cx="152399" cy="707886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93983" y="2882673"/>
            <a:ext cx="157017" cy="70572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67165" y="2872936"/>
            <a:ext cx="174336" cy="71546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41501" y="2880515"/>
            <a:ext cx="152399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29000" y="3009900"/>
            <a:ext cx="419100" cy="4445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471883" y="2882673"/>
            <a:ext cx="157017" cy="70572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645065" y="2872936"/>
            <a:ext cx="174336" cy="715466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19401" y="2880515"/>
            <a:ext cx="152399" cy="707886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584700" y="3200400"/>
            <a:ext cx="450388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680365" y="2872936"/>
            <a:ext cx="157017" cy="705728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853547" y="2863199"/>
            <a:ext cx="174336" cy="715466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027883" y="2870778"/>
            <a:ext cx="152399" cy="707886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569365" y="2882673"/>
            <a:ext cx="157017" cy="70572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42547" y="2872936"/>
            <a:ext cx="174336" cy="71546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916883" y="2880515"/>
            <a:ext cx="152399" cy="707886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504382" y="3009900"/>
            <a:ext cx="419100" cy="4445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547265" y="2882673"/>
            <a:ext cx="157017" cy="70572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720447" y="2872936"/>
            <a:ext cx="174336" cy="715466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894783" y="2880515"/>
            <a:ext cx="152399" cy="70788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791365" y="2863199"/>
            <a:ext cx="157017" cy="705728"/>
          </a:xfrm>
          <a:prstGeom prst="rect">
            <a:avLst/>
          </a:prstGeom>
          <a:solidFill>
            <a:schemeClr val="accent6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964547" y="2853462"/>
            <a:ext cx="174336" cy="71546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138883" y="2861041"/>
            <a:ext cx="152399" cy="707886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59833" y="2853462"/>
            <a:ext cx="1041399" cy="47413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320801" y="2950828"/>
            <a:ext cx="1041399" cy="47413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2324101" y="2950828"/>
            <a:ext cx="1041399" cy="47413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7295960" y="2950828"/>
            <a:ext cx="1041399" cy="47413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6396183" y="2997622"/>
            <a:ext cx="1041399" cy="47413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9" name="Oval 48"/>
          <p:cNvSpPr/>
          <p:nvPr/>
        </p:nvSpPr>
        <p:spPr>
          <a:xfrm>
            <a:off x="5354785" y="2985116"/>
            <a:ext cx="1041399" cy="47413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26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Modification of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Control Lines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Triggered while receiving control message specifying &lt;attribute, value&gt; pair</a:t>
            </a:r>
          </a:p>
          <a:p>
            <a:r>
              <a:rPr lang="en-US" dirty="0" smtClean="0"/>
              <a:t>Timing:</a:t>
            </a:r>
          </a:p>
          <a:p>
            <a:pPr marL="0" indent="0">
              <a:buNone/>
            </a:pPr>
            <a:r>
              <a:rPr lang="en-US" dirty="0" smtClean="0"/>
              <a:t>	- Control message before data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Control message after data</a:t>
            </a:r>
            <a:endParaRPr lang="en-US" dirty="0"/>
          </a:p>
        </p:txBody>
      </p:sp>
      <p:pic>
        <p:nvPicPr>
          <p:cNvPr id="4" name="Picture 3" descr="Screen Shot 2014-02-19 at 1.35.0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39851"/>
            <a:ext cx="4038600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09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Travel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Connection Point (CP) View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CP view has two operations to enable time travel: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replay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undo</a:t>
            </a:r>
          </a:p>
        </p:txBody>
      </p:sp>
      <p:sp>
        <p:nvSpPr>
          <p:cNvPr id="7" name="Can 6"/>
          <p:cNvSpPr/>
          <p:nvPr/>
        </p:nvSpPr>
        <p:spPr>
          <a:xfrm>
            <a:off x="1577713" y="3281063"/>
            <a:ext cx="1058222" cy="942945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943280" y="2482447"/>
            <a:ext cx="12121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55426" y="2270765"/>
            <a:ext cx="596452" cy="5388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box1</a:t>
            </a:r>
            <a:endParaRPr lang="en-US" dirty="0"/>
          </a:p>
        </p:txBody>
      </p:sp>
      <p:cxnSp>
        <p:nvCxnSpPr>
          <p:cNvPr id="13" name="Elbow Connector 12"/>
          <p:cNvCxnSpPr/>
          <p:nvPr/>
        </p:nvCxnSpPr>
        <p:spPr>
          <a:xfrm rot="16200000" flipH="1">
            <a:off x="2683913" y="2665353"/>
            <a:ext cx="1385554" cy="1019742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86561" y="3868001"/>
            <a:ext cx="5194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406052" y="3733292"/>
            <a:ext cx="654173" cy="4907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box</a:t>
            </a:r>
          </a:p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1" idx="3"/>
          </p:cNvCxnSpPr>
          <p:nvPr/>
        </p:nvCxnSpPr>
        <p:spPr>
          <a:xfrm>
            <a:off x="3751878" y="2540178"/>
            <a:ext cx="300150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3"/>
          </p:cNvCxnSpPr>
          <p:nvPr/>
        </p:nvCxnSpPr>
        <p:spPr>
          <a:xfrm>
            <a:off x="5060225" y="3978650"/>
            <a:ext cx="2231887" cy="43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7" idx="4"/>
          </p:cNvCxnSpPr>
          <p:nvPr/>
        </p:nvCxnSpPr>
        <p:spPr>
          <a:xfrm flipV="1">
            <a:off x="2635935" y="2809591"/>
            <a:ext cx="1115943" cy="942945"/>
          </a:xfrm>
          <a:prstGeom prst="curvedConnector3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7" idx="4"/>
          </p:cNvCxnSpPr>
          <p:nvPr/>
        </p:nvCxnSpPr>
        <p:spPr>
          <a:xfrm>
            <a:off x="2635935" y="3752536"/>
            <a:ext cx="1770117" cy="471472"/>
          </a:xfrm>
          <a:prstGeom prst="curvedConnector3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55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Borealis Optimization</a:t>
            </a:r>
            <a:endParaRPr lang="en-US" dirty="0"/>
          </a:p>
        </p:txBody>
      </p:sp>
      <p:pic>
        <p:nvPicPr>
          <p:cNvPr id="4" name="Content Placeholder 3" descr="Screen Shot 2014-02-19 at 2.06.59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608" r="-12608"/>
          <a:stretch>
            <a:fillRect/>
          </a:stretch>
        </p:blipFill>
        <p:spPr>
          <a:xfrm>
            <a:off x="801717" y="1789671"/>
            <a:ext cx="7625578" cy="4193774"/>
          </a:xfrm>
        </p:spPr>
      </p:pic>
    </p:spTree>
    <p:extLst>
      <p:ext uri="{BB962C8B-B14F-4D97-AF65-F5344CB8AC3E}">
        <p14:creationId xmlns:p14="http://schemas.microsoft.com/office/powerpoint/2010/main" val="1472979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Borealis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 Initial Diagram Distribution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Read/Write close to database site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Run correlation algorithm to find best operator/node match </a:t>
            </a:r>
          </a:p>
          <a:p>
            <a:pPr marL="0" indent="0">
              <a:buNone/>
            </a:pPr>
            <a:r>
              <a:rPr lang="en-US" dirty="0" smtClean="0"/>
              <a:t>2. Dynamic Optimization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Local Optimization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l</a:t>
            </a:r>
            <a:r>
              <a:rPr lang="en-US" dirty="0" smtClean="0"/>
              <a:t>oad shedding/query delay, scheduling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Neighborhood Optimization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Edge box sliding (limited bandwidth), correlation maximization, upstream load shedding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654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dge box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Before slide (left node overload)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After slide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2905810"/>
            <a:ext cx="1640004" cy="107765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29842" y="2905810"/>
            <a:ext cx="1640004" cy="107765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31135" y="3232954"/>
            <a:ext cx="327087" cy="3463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56949" y="3232954"/>
            <a:ext cx="327087" cy="3463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80738" y="3232954"/>
            <a:ext cx="327087" cy="3463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46796" y="2905810"/>
            <a:ext cx="1640004" cy="107765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320731" y="3232954"/>
            <a:ext cx="327087" cy="3463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146545" y="3232954"/>
            <a:ext cx="327087" cy="3463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110331" y="2905810"/>
            <a:ext cx="1640004" cy="107765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61227" y="3232954"/>
            <a:ext cx="327087" cy="3463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058222" y="3425392"/>
            <a:ext cx="49872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03277" y="3404598"/>
            <a:ext cx="107746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4" idx="1"/>
          </p:cNvCxnSpPr>
          <p:nvPr/>
        </p:nvCxnSpPr>
        <p:spPr>
          <a:xfrm>
            <a:off x="5846033" y="3404598"/>
            <a:ext cx="1474698" cy="15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647818" y="3404598"/>
            <a:ext cx="49872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58222" y="4503043"/>
            <a:ext cx="65895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Example of downstream slide: while network bandwidth is limited, this benefits the neighborhood while box 2 produce more output than input.  And vice versa for upstream slide (e.g. box 2: join)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" y="2401011"/>
            <a:ext cx="1366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29842" y="2431356"/>
            <a:ext cx="1366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110331" y="2431356"/>
            <a:ext cx="1366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46796" y="2431356"/>
            <a:ext cx="1366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84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Neighborhood load shedding</a:t>
            </a:r>
            <a:endParaRPr lang="en-US" dirty="0"/>
          </a:p>
        </p:txBody>
      </p:sp>
      <p:pic>
        <p:nvPicPr>
          <p:cNvPr id="4" name="Content Placeholder 3" descr="Screen Shot 2014-02-19 at 5.05.45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" r="-16"/>
          <a:stretch>
            <a:fillRect/>
          </a:stretch>
        </p:blipFill>
        <p:spPr>
          <a:xfrm>
            <a:off x="711895" y="1417638"/>
            <a:ext cx="7811602" cy="4296081"/>
          </a:xfrm>
        </p:spPr>
      </p:pic>
      <p:sp>
        <p:nvSpPr>
          <p:cNvPr id="5" name="TextBox 4"/>
          <p:cNvSpPr txBox="1"/>
          <p:nvPr/>
        </p:nvSpPr>
        <p:spPr>
          <a:xfrm>
            <a:off x="1038982" y="5988792"/>
            <a:ext cx="7141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Presentation: The Design of the Borealis stream Processing Engine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www.seas.upenn.edu</a:t>
            </a:r>
            <a:r>
              <a:rPr lang="en-US" dirty="0" smtClean="0"/>
              <a:t>/~</a:t>
            </a:r>
            <a:r>
              <a:rPr lang="en-US" dirty="0" err="1" smtClean="0"/>
              <a:t>mengmeng</a:t>
            </a:r>
            <a:r>
              <a:rPr lang="en-US" dirty="0" smtClean="0"/>
              <a:t>/presentations/</a:t>
            </a:r>
            <a:r>
              <a:rPr lang="en-US" dirty="0" err="1" smtClean="0"/>
              <a:t>Borealis.pdf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487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Generation Stream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from Aurora (first generation of stream processing engine)</a:t>
            </a:r>
          </a:p>
          <a:p>
            <a:pPr lvl="1"/>
            <a:r>
              <a:rPr lang="en-US" dirty="0" smtClean="0"/>
              <a:t>sharing input format and similar system architecture</a:t>
            </a:r>
          </a:p>
          <a:p>
            <a:r>
              <a:rPr lang="en-US" dirty="0" smtClean="0"/>
              <a:t>New feature:</a:t>
            </a:r>
          </a:p>
          <a:p>
            <a:pPr lvl="1"/>
            <a:r>
              <a:rPr lang="en-US" dirty="0" smtClean="0"/>
              <a:t>Dynamic modification of operator</a:t>
            </a:r>
          </a:p>
          <a:p>
            <a:pPr lvl="1"/>
            <a:r>
              <a:rPr lang="en-US" dirty="0" smtClean="0"/>
              <a:t>Query revision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2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Neighborhood load shedding (less total loss)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8982" y="5988792"/>
            <a:ext cx="7141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Presentation: The Design of the Borealis stream Processing Engine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www.seas.upenn.edu</a:t>
            </a:r>
            <a:r>
              <a:rPr lang="en-US" dirty="0" smtClean="0"/>
              <a:t>/~</a:t>
            </a:r>
            <a:r>
              <a:rPr lang="en-US" dirty="0" err="1" smtClean="0"/>
              <a:t>mengmeng</a:t>
            </a:r>
            <a:r>
              <a:rPr lang="en-US" dirty="0" smtClean="0"/>
              <a:t>/presentations/</a:t>
            </a:r>
            <a:r>
              <a:rPr lang="en-US" dirty="0" err="1" smtClean="0"/>
              <a:t>Borealis.pdf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6" name="Content Placeholder 5" descr="Screen Shot 2014-02-19 at 5.06.17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7" b="2397"/>
          <a:stretch>
            <a:fillRect/>
          </a:stretch>
        </p:blipFill>
        <p:spPr>
          <a:xfrm>
            <a:off x="726341" y="1616477"/>
            <a:ext cx="7681714" cy="4372315"/>
          </a:xfrm>
        </p:spPr>
      </p:pic>
    </p:spTree>
    <p:extLst>
      <p:ext uri="{BB962C8B-B14F-4D97-AF65-F5344CB8AC3E}">
        <p14:creationId xmlns:p14="http://schemas.microsoft.com/office/powerpoint/2010/main" val="1360476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 on time travel and dynamic modification of query</a:t>
            </a:r>
          </a:p>
          <a:p>
            <a:r>
              <a:rPr lang="en-US" dirty="0" smtClean="0"/>
              <a:t>Possible high latency in the set up stage that reduce the flexibility of the system</a:t>
            </a:r>
          </a:p>
          <a:p>
            <a:r>
              <a:rPr lang="en-US" dirty="0" smtClean="0"/>
              <a:t>Revision-heavy application stall the processing</a:t>
            </a:r>
          </a:p>
          <a:p>
            <a:r>
              <a:rPr lang="en-US" dirty="0" smtClean="0"/>
              <a:t>Centralized global optimization</a:t>
            </a:r>
          </a:p>
          <a:p>
            <a:r>
              <a:rPr lang="en-US" dirty="0" smtClean="0"/>
              <a:t>Is it possible that the sharing load between the nodes never stops?</a:t>
            </a:r>
          </a:p>
        </p:txBody>
      </p:sp>
    </p:spTree>
    <p:extLst>
      <p:ext uri="{BB962C8B-B14F-4D97-AF65-F5344CB8AC3E}">
        <p14:creationId xmlns:p14="http://schemas.microsoft.com/office/powerpoint/2010/main" val="236597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b="1" dirty="0"/>
              <a:t>Dynamic Load Distribution in the Borealis Stream Processor *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58066"/>
            <a:ext cx="6570134" cy="24638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Ying Xing </a:t>
            </a:r>
            <a:endParaRPr lang="en-US" dirty="0"/>
          </a:p>
          <a:p>
            <a:r>
              <a:rPr lang="en-US" i="1" dirty="0"/>
              <a:t>Brown University </a:t>
            </a:r>
            <a:r>
              <a:rPr lang="en-US" i="1" dirty="0">
                <a:hlinkClick r:id="rId2"/>
              </a:rPr>
              <a:t>yx@cs.brown.edu</a:t>
            </a:r>
            <a:r>
              <a:rPr lang="en-US" i="1" dirty="0"/>
              <a:t> </a:t>
            </a:r>
            <a:endParaRPr lang="en-US" i="1" dirty="0" smtClean="0"/>
          </a:p>
          <a:p>
            <a:r>
              <a:rPr lang="en-US" dirty="0"/>
              <a:t>Stan </a:t>
            </a:r>
            <a:r>
              <a:rPr lang="en-US" dirty="0" err="1"/>
              <a:t>Zdonik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i="1" dirty="0"/>
              <a:t>Brown University </a:t>
            </a:r>
            <a:r>
              <a:rPr lang="en-US" i="1" dirty="0" err="1"/>
              <a:t>sbz@cs.brown.edu</a:t>
            </a:r>
            <a:r>
              <a:rPr lang="en-US" i="1" dirty="0"/>
              <a:t> </a:t>
            </a:r>
            <a:endParaRPr lang="en-US" dirty="0"/>
          </a:p>
          <a:p>
            <a:r>
              <a:rPr lang="en-US" dirty="0" err="1"/>
              <a:t>Jeong-Hyon</a:t>
            </a:r>
            <a:r>
              <a:rPr lang="en-US" dirty="0"/>
              <a:t> Hwang </a:t>
            </a:r>
            <a:endParaRPr lang="en-US" dirty="0" smtClean="0"/>
          </a:p>
          <a:p>
            <a:r>
              <a:rPr lang="en-US" i="1" dirty="0"/>
              <a:t>Brown University </a:t>
            </a:r>
            <a:r>
              <a:rPr lang="en-US" i="1" dirty="0" err="1"/>
              <a:t>jhhwang@cs.brown.edu</a:t>
            </a:r>
            <a:r>
              <a:rPr lang="en-US" i="1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8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Pairwise Load Balancing</a:t>
            </a:r>
          </a:p>
          <a:p>
            <a:r>
              <a:rPr lang="en-US" dirty="0" smtClean="0"/>
              <a:t>Define score of Operator o while node 1 offload to node 2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047441"/>
              </p:ext>
            </p:extLst>
          </p:nvPr>
        </p:nvGraphicFramePr>
        <p:xfrm>
          <a:off x="1983317" y="3509577"/>
          <a:ext cx="3824816" cy="948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4" imgW="1587500" imgH="393700" progId="Equation.3">
                  <p:embed/>
                </p:oleObj>
              </mc:Choice>
              <mc:Fallback>
                <p:oleObj name="Equation" r:id="rId4" imgW="1587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3317" y="3509577"/>
                        <a:ext cx="3824816" cy="9485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996643"/>
              </p:ext>
            </p:extLst>
          </p:nvPr>
        </p:nvGraphicFramePr>
        <p:xfrm>
          <a:off x="1005417" y="5041900"/>
          <a:ext cx="11763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6" imgW="495300" imgH="203200" progId="Equation.3">
                  <p:embed/>
                </p:oleObj>
              </mc:Choice>
              <mc:Fallback>
                <p:oleObj name="Equation" r:id="rId6" imgW="4953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05417" y="5041900"/>
                        <a:ext cx="1176338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87600" y="5022333"/>
            <a:ext cx="5672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Denotes the correlation coefficient between load of operator o and the load of all other operators in the node 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9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Settle non-removable node</a:t>
            </a:r>
          </a:p>
          <a:p>
            <a:r>
              <a:rPr lang="en-US" dirty="0" smtClean="0"/>
              <a:t>2. (initial distribution)Greedy algorithm assigning the node with lowest node with operator with largest score of the node </a:t>
            </a:r>
          </a:p>
          <a:p>
            <a:r>
              <a:rPr lang="en-US" dirty="0" smtClean="0"/>
              <a:t>3. Dynamic pairwise load balancing</a:t>
            </a:r>
            <a:endParaRPr lang="en-US" dirty="0"/>
          </a:p>
          <a:p>
            <a:pPr lvl="1"/>
            <a:r>
              <a:rPr lang="en-US" dirty="0" smtClean="0"/>
              <a:t>Score: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4841"/>
              </p:ext>
            </p:extLst>
          </p:nvPr>
        </p:nvGraphicFramePr>
        <p:xfrm>
          <a:off x="2654300" y="4643966"/>
          <a:ext cx="43053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2019300" imgH="482600" progId="Equation.3">
                  <p:embed/>
                </p:oleObj>
              </mc:Choice>
              <mc:Fallback>
                <p:oleObj name="Equation" r:id="rId3" imgW="20193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54300" y="4643966"/>
                        <a:ext cx="4305300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8202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pic>
        <p:nvPicPr>
          <p:cNvPr id="4" name="Content Placeholder 3" descr="Screen Shot 2014-02-20 at 12.15.46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7" b="977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066800" y="6383867"/>
            <a:ext cx="6098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Latency Ratio: end-to-end latency/end-to-end processing delay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07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pic>
        <p:nvPicPr>
          <p:cNvPr id="4" name="Content Placeholder 3" descr="Screen Shot 2014-02-20 at 12.31.13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r="690"/>
          <a:stretch>
            <a:fillRect/>
          </a:stretch>
        </p:blipFill>
        <p:spPr>
          <a:xfrm>
            <a:off x="1066800" y="1600201"/>
            <a:ext cx="7298267" cy="4013766"/>
          </a:xfrm>
        </p:spPr>
      </p:pic>
    </p:spTree>
    <p:extLst>
      <p:ext uri="{BB962C8B-B14F-4D97-AF65-F5344CB8AC3E}">
        <p14:creationId xmlns:p14="http://schemas.microsoft.com/office/powerpoint/2010/main" val="245585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Aurora Processing Network</a:t>
            </a:r>
            <a:endParaRPr lang="en-US" dirty="0"/>
          </a:p>
        </p:txBody>
      </p:sp>
      <p:pic>
        <p:nvPicPr>
          <p:cNvPr id="4" name="Content Placeholder 3" descr="Screen Shot 2014-02-19 at 12.44.39 A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0" b="3750"/>
          <a:stretch>
            <a:fillRect/>
          </a:stretch>
        </p:blipFill>
        <p:spPr>
          <a:xfrm>
            <a:off x="220133" y="1600200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904540" y="6126163"/>
            <a:ext cx="8239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/>
              <a:t>The Aurora and Borealis Stream Processing </a:t>
            </a:r>
            <a:r>
              <a:rPr lang="en-US" dirty="0" smtClean="0"/>
              <a:t>Engines: http://</a:t>
            </a:r>
            <a:r>
              <a:rPr lang="en-US" dirty="0" err="1" smtClean="0"/>
              <a:t>homes.cs.washington.edu</a:t>
            </a:r>
            <a:r>
              <a:rPr lang="en-US" dirty="0" smtClean="0"/>
              <a:t>/~</a:t>
            </a:r>
            <a:r>
              <a:rPr lang="en-US" dirty="0" err="1" smtClean="0"/>
              <a:t>magda</a:t>
            </a:r>
            <a:r>
              <a:rPr lang="en-US" dirty="0" smtClean="0"/>
              <a:t>/borealis-</a:t>
            </a:r>
            <a:r>
              <a:rPr lang="en-US" dirty="0" err="1" smtClean="0"/>
              <a:t>book.pdf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174066" y="2810933"/>
            <a:ext cx="626533" cy="47413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77067" y="3200400"/>
            <a:ext cx="626533" cy="47413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51200" y="2218266"/>
            <a:ext cx="626533" cy="47413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15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System Architecture</a:t>
            </a:r>
            <a:endParaRPr lang="en-US" dirty="0"/>
          </a:p>
        </p:txBody>
      </p:sp>
      <p:pic>
        <p:nvPicPr>
          <p:cNvPr id="4" name="Content Placeholder 3" descr="Screen Shot 2014-02-18 at 8.29.50 A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622" b="-186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3109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Borealis Query Processor</a:t>
            </a:r>
            <a:endParaRPr lang="en-US" dirty="0"/>
          </a:p>
        </p:txBody>
      </p:sp>
      <p:pic>
        <p:nvPicPr>
          <p:cNvPr id="4" name="Content Placeholder 3" descr="Screen Shot 2014-02-18 at 8.31.54 A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54" r="-16354"/>
          <a:stretch>
            <a:fillRect/>
          </a:stretch>
        </p:blipFill>
        <p:spPr>
          <a:xfrm>
            <a:off x="0" y="1439870"/>
            <a:ext cx="9429337" cy="5185772"/>
          </a:xfrm>
        </p:spPr>
      </p:pic>
    </p:spTree>
    <p:extLst>
      <p:ext uri="{BB962C8B-B14F-4D97-AF65-F5344CB8AC3E}">
        <p14:creationId xmlns:p14="http://schemas.microsoft.com/office/powerpoint/2010/main" val="78606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Borealis Query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interface:</a:t>
            </a:r>
          </a:p>
          <a:p>
            <a:pPr marL="0" indent="0">
              <a:buNone/>
            </a:pPr>
            <a:r>
              <a:rPr lang="en-US" dirty="0" smtClean="0"/>
              <a:t>	- Stream Data Input</a:t>
            </a:r>
          </a:p>
          <a:p>
            <a:r>
              <a:rPr lang="en-US" dirty="0" smtClean="0"/>
              <a:t>Control interface</a:t>
            </a:r>
          </a:p>
          <a:p>
            <a:pPr marL="0" indent="0">
              <a:buNone/>
            </a:pPr>
            <a:r>
              <a:rPr lang="en-US" dirty="0" smtClean="0"/>
              <a:t>	- Control messages</a:t>
            </a:r>
          </a:p>
          <a:p>
            <a:r>
              <a:rPr lang="en-US" dirty="0" smtClean="0"/>
              <a:t>Box Processor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Main operation (Aggregate, Filter, Join, read, write, etc.)</a:t>
            </a:r>
          </a:p>
        </p:txBody>
      </p:sp>
    </p:spTree>
    <p:extLst>
      <p:ext uri="{BB962C8B-B14F-4D97-AF65-F5344CB8AC3E}">
        <p14:creationId xmlns:p14="http://schemas.microsoft.com/office/powerpoint/2010/main" val="671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Borealis Query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Optimizer</a:t>
            </a:r>
          </a:p>
          <a:p>
            <a:r>
              <a:rPr lang="en-US" dirty="0" smtClean="0"/>
              <a:t>Load Shedder</a:t>
            </a:r>
          </a:p>
          <a:p>
            <a:r>
              <a:rPr lang="en-US" dirty="0" smtClean="0"/>
              <a:t>Priority Scheduler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890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 a loser look at the Borealis node architecture</a:t>
            </a:r>
            <a:endParaRPr lang="en-US" dirty="0"/>
          </a:p>
        </p:txBody>
      </p:sp>
      <p:pic>
        <p:nvPicPr>
          <p:cNvPr id="4" name="Content Placeholder 3" descr="Screen Shot 2014-02-18 at 8.34.32 A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7" b="5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1858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Borealis, after Aurora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Dynamic Revision of Query Results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	diagram history replay</a:t>
            </a:r>
          </a:p>
          <a:p>
            <a:pPr marL="0" indent="0">
              <a:buNone/>
            </a:pPr>
            <a:r>
              <a:rPr lang="en-US" dirty="0" smtClean="0"/>
              <a:t>	-	stateless and </a:t>
            </a:r>
            <a:r>
              <a:rPr lang="en-US" dirty="0" err="1" smtClean="0"/>
              <a:t>stateful</a:t>
            </a:r>
            <a:r>
              <a:rPr lang="en-US" dirty="0" smtClean="0"/>
              <a:t> operation replay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	challenges: Cost &amp; Storage; proliferation</a:t>
            </a:r>
          </a:p>
          <a:p>
            <a:r>
              <a:rPr lang="en-US" dirty="0" smtClean="0"/>
              <a:t>Query Modification (dynamic!)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	control line</a:t>
            </a:r>
          </a:p>
          <a:p>
            <a:r>
              <a:rPr lang="en-US" dirty="0" smtClean="0"/>
              <a:t>Dynamic System Optimization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6307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3366</TotalTime>
  <Words>923</Words>
  <Application>Microsoft Macintosh PowerPoint</Application>
  <PresentationFormat>On-screen Show (4:3)</PresentationFormat>
  <Paragraphs>214</Paragraphs>
  <Slides>26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The Design of the Borealis Stream Processing Engine</vt:lpstr>
      <vt:lpstr>Second Generation Stream Engine</vt:lpstr>
      <vt:lpstr>Aurora Processing Network</vt:lpstr>
      <vt:lpstr>System Architecture</vt:lpstr>
      <vt:lpstr>A Borealis Query Processor</vt:lpstr>
      <vt:lpstr>A Borealis Query Processor</vt:lpstr>
      <vt:lpstr>A Borealis Query Processor</vt:lpstr>
      <vt:lpstr>Take a loser look at the Borealis node architecture</vt:lpstr>
      <vt:lpstr>Borealis, after Aurora</vt:lpstr>
      <vt:lpstr>Dynamic revising query results</vt:lpstr>
      <vt:lpstr>Stateless revision</vt:lpstr>
      <vt:lpstr>Stateful revision</vt:lpstr>
      <vt:lpstr>Dynamic Revision Challenge</vt:lpstr>
      <vt:lpstr>Dynamic Modification of Queries</vt:lpstr>
      <vt:lpstr>Time Travel</vt:lpstr>
      <vt:lpstr>Borealis Optimization</vt:lpstr>
      <vt:lpstr>Borealis Optimization</vt:lpstr>
      <vt:lpstr>Edge box slide</vt:lpstr>
      <vt:lpstr>Neighborhood load shedding</vt:lpstr>
      <vt:lpstr>Neighborhood load shedding (less total loss)</vt:lpstr>
      <vt:lpstr>Discussion and Open questions</vt:lpstr>
      <vt:lpstr>Dynamic Load Distribution in the Borealis Stream Processor * </vt:lpstr>
      <vt:lpstr>More on Load Balancing</vt:lpstr>
      <vt:lpstr>Global Load Balancing</vt:lpstr>
      <vt:lpstr>Experiment</vt:lpstr>
      <vt:lpstr>Experiment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 XU</dc:creator>
  <cp:lastModifiedBy>LE XU</cp:lastModifiedBy>
  <cp:revision>57</cp:revision>
  <dcterms:created xsi:type="dcterms:W3CDTF">2014-02-18T14:27:08Z</dcterms:created>
  <dcterms:modified xsi:type="dcterms:W3CDTF">2014-02-20T22:35:24Z</dcterms:modified>
</cp:coreProperties>
</file>