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9"/>
  </p:notesMasterIdLst>
  <p:sldIdLst>
    <p:sldId id="256" r:id="rId2"/>
    <p:sldId id="300" r:id="rId3"/>
    <p:sldId id="301" r:id="rId4"/>
    <p:sldId id="302" r:id="rId5"/>
    <p:sldId id="303" r:id="rId6"/>
    <p:sldId id="304" r:id="rId7"/>
    <p:sldId id="257" r:id="rId8"/>
    <p:sldId id="258" r:id="rId9"/>
    <p:sldId id="259" r:id="rId10"/>
    <p:sldId id="333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309" r:id="rId19"/>
    <p:sldId id="311" r:id="rId20"/>
    <p:sldId id="267" r:id="rId21"/>
    <p:sldId id="268" r:id="rId22"/>
    <p:sldId id="310" r:id="rId23"/>
    <p:sldId id="334" r:id="rId24"/>
    <p:sldId id="337" r:id="rId25"/>
    <p:sldId id="338" r:id="rId26"/>
    <p:sldId id="339" r:id="rId27"/>
    <p:sldId id="340" r:id="rId28"/>
    <p:sldId id="341" r:id="rId29"/>
    <p:sldId id="342" r:id="rId30"/>
    <p:sldId id="343" r:id="rId31"/>
    <p:sldId id="344" r:id="rId32"/>
    <p:sldId id="345" r:id="rId33"/>
    <p:sldId id="346" r:id="rId34"/>
    <p:sldId id="347" r:id="rId35"/>
    <p:sldId id="348" r:id="rId36"/>
    <p:sldId id="349" r:id="rId37"/>
    <p:sldId id="350" r:id="rId38"/>
    <p:sldId id="351" r:id="rId39"/>
    <p:sldId id="352" r:id="rId40"/>
    <p:sldId id="353" r:id="rId41"/>
    <p:sldId id="354" r:id="rId42"/>
    <p:sldId id="359" r:id="rId43"/>
    <p:sldId id="360" r:id="rId44"/>
    <p:sldId id="361" r:id="rId45"/>
    <p:sldId id="362" r:id="rId46"/>
    <p:sldId id="335" r:id="rId47"/>
    <p:sldId id="336" r:id="rId4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1580" autoAdjust="0"/>
  </p:normalViewPr>
  <p:slideViewPr>
    <p:cSldViewPr snapToGrid="0" snapToObjects="1">
      <p:cViewPr varScale="1">
        <p:scale>
          <a:sx n="67" d="100"/>
          <a:sy n="67" d="100"/>
        </p:scale>
        <p:origin x="-20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interSettings" Target="printerSettings/printerSettings1.bin"/><Relationship Id="rId51" Type="http://schemas.openxmlformats.org/officeDocument/2006/relationships/presProps" Target="presProps.xml"/><Relationship Id="rId52" Type="http://schemas.openxmlformats.org/officeDocument/2006/relationships/viewProps" Target="viewProps.xml"/><Relationship Id="rId53" Type="http://schemas.openxmlformats.org/officeDocument/2006/relationships/theme" Target="theme/theme1.xml"/><Relationship Id="rId54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0F7F53-E193-1C41-AAF7-444C67AB2813}" type="datetimeFigureOut">
              <a:rPr lang="en-US" smtClean="0"/>
              <a:t>3/13/14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7E1B20-4E24-3E49-A833-3FFD7E86DD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259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 sz="1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02756" indent="-270291" defTabSz="914485">
              <a:defRPr sz="1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081164" indent="-216233" defTabSz="914485">
              <a:defRPr sz="1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513629" indent="-216233" defTabSz="914485">
              <a:defRPr sz="1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1946095" indent="-216233" defTabSz="914485">
              <a:defRPr sz="1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378560" indent="-216233" defTabSz="91448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811026" indent="-216233" defTabSz="91448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243491" indent="-216233" defTabSz="91448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675957" indent="-216233" defTabSz="91448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fld id="{3E297886-1CF2-423A-A38E-37DABA6460D7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E1B20-4E24-3E49-A833-3FFD7E86DD2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4126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E1B20-4E24-3E49-A833-3FFD7E86DD2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4440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E1B20-4E24-3E49-A833-3FFD7E86DD26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7042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----- Meeting Notes (3/13/14 00:10) -----</a:t>
            </a:r>
          </a:p>
          <a:p>
            <a:r>
              <a:rPr lang="en-US"/>
              <a:t>along better paths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E1B20-4E24-3E49-A833-3FFD7E86DD26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6435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0CF18-586C-406F-B7E3-98AB307DA171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9742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0CF18-586C-406F-B7E3-98AB307DA171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9742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0CF18-586C-406F-B7E3-98AB307DA171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9742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0CF18-586C-406F-B7E3-98AB307DA171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9742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0CF18-586C-406F-B7E3-98AB307DA171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9742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E1B20-4E24-3E49-A833-3FFD7E86DD26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572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E1B20-4E24-3E49-A833-3FFD7E86DD2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2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E1B20-4E24-3E49-A833-3FFD7E86DD2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2944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E1B20-4E24-3E49-A833-3FFD7E86DD2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5567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E1B20-4E24-3E49-A833-3FFD7E86DD2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912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E1B20-4E24-3E49-A833-3FFD7E86DD2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3876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E1B20-4E24-3E49-A833-3FFD7E86DD2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1986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E1B20-4E24-3E49-A833-3FFD7E86DD2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2712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E1B20-4E24-3E49-A833-3FFD7E86DD2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850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6D080-6482-DE4A-B3C7-DB0BDAEFA2DE}" type="datetimeFigureOut">
              <a:rPr lang="en-US" smtClean="0"/>
              <a:t>3/13/14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0B334-CF15-EE45-8811-EBD61873B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485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6D080-6482-DE4A-B3C7-DB0BDAEFA2DE}" type="datetimeFigureOut">
              <a:rPr lang="en-US" smtClean="0"/>
              <a:t>3/13/14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0B334-CF15-EE45-8811-EBD61873B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647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6D080-6482-DE4A-B3C7-DB0BDAEFA2DE}" type="datetimeFigureOut">
              <a:rPr lang="en-US" smtClean="0"/>
              <a:t>3/13/14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0B334-CF15-EE45-8811-EBD61873B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81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6D080-6482-DE4A-B3C7-DB0BDAEFA2DE}" type="datetimeFigureOut">
              <a:rPr lang="en-US" smtClean="0"/>
              <a:t>3/13/14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0B334-CF15-EE45-8811-EBD61873B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335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6D080-6482-DE4A-B3C7-DB0BDAEFA2DE}" type="datetimeFigureOut">
              <a:rPr lang="en-US" smtClean="0"/>
              <a:t>3/13/14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0B334-CF15-EE45-8811-EBD61873B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033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6D080-6482-DE4A-B3C7-DB0BDAEFA2DE}" type="datetimeFigureOut">
              <a:rPr lang="en-US" smtClean="0"/>
              <a:t>3/13/14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0B334-CF15-EE45-8811-EBD61873B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057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6D080-6482-DE4A-B3C7-DB0BDAEFA2DE}" type="datetimeFigureOut">
              <a:rPr lang="en-US" smtClean="0"/>
              <a:t>3/13/14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0B334-CF15-EE45-8811-EBD61873B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01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6D080-6482-DE4A-B3C7-DB0BDAEFA2DE}" type="datetimeFigureOut">
              <a:rPr lang="en-US" smtClean="0"/>
              <a:t>3/13/14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0B334-CF15-EE45-8811-EBD61873B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502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6D080-6482-DE4A-B3C7-DB0BDAEFA2DE}" type="datetimeFigureOut">
              <a:rPr lang="en-US" smtClean="0"/>
              <a:t>3/13/14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0B334-CF15-EE45-8811-EBD61873B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517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6D080-6482-DE4A-B3C7-DB0BDAEFA2DE}" type="datetimeFigureOut">
              <a:rPr lang="en-US" smtClean="0"/>
              <a:t>3/13/14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0B334-CF15-EE45-8811-EBD61873B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252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6D080-6482-DE4A-B3C7-DB0BDAEFA2DE}" type="datetimeFigureOut">
              <a:rPr lang="en-US" smtClean="0"/>
              <a:t>3/13/14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0B334-CF15-EE45-8811-EBD61873B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576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C6D080-6482-DE4A-B3C7-DB0BDAEFA2DE}" type="datetimeFigureOut">
              <a:rPr lang="en-US" smtClean="0"/>
              <a:t>3/13/14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0B334-CF15-EE45-8811-EBD61873BB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738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4.wmf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5.wmf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6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Design Choices for Sensor Networks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83847"/>
            <a:ext cx="6400800" cy="1752600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Santhosh</a:t>
            </a:r>
            <a:r>
              <a:rPr lang="en-US" dirty="0" smtClean="0"/>
              <a:t> </a:t>
            </a:r>
            <a:r>
              <a:rPr lang="en-US" dirty="0" err="1" smtClean="0"/>
              <a:t>Prabhu</a:t>
            </a:r>
            <a:r>
              <a:rPr lang="en-US" dirty="0" smtClean="0"/>
              <a:t>, Mohammad Ahmad</a:t>
            </a:r>
          </a:p>
          <a:p>
            <a:r>
              <a:rPr lang="en-US" dirty="0" smtClean="0"/>
              <a:t>Advanced Distributed Systems</a:t>
            </a:r>
          </a:p>
          <a:p>
            <a:r>
              <a:rPr lang="en-US" dirty="0" smtClean="0"/>
              <a:t>CS 525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403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Microcontroller specification</a:t>
            </a:r>
            <a:endParaRPr lang="en-US" dirty="0"/>
          </a:p>
        </p:txBody>
      </p:sp>
      <p:pic>
        <p:nvPicPr>
          <p:cNvPr id="6" name="Content Placeholder 5" descr="table 2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090" t="-6303" r="-19457" b="-25010"/>
          <a:stretch/>
        </p:blipFill>
        <p:spPr>
          <a:xfrm>
            <a:off x="262053" y="1199123"/>
            <a:ext cx="9093107" cy="5000859"/>
          </a:xfrm>
        </p:spPr>
      </p:pic>
      <p:sp>
        <p:nvSpPr>
          <p:cNvPr id="7" name="TextBox 6"/>
          <p:cNvSpPr txBox="1"/>
          <p:nvPr/>
        </p:nvSpPr>
        <p:spPr>
          <a:xfrm>
            <a:off x="1888117" y="5392182"/>
            <a:ext cx="56476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TI MSP430 Microcontrollers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25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resource minimization is important?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Energy</a:t>
            </a:r>
          </a:p>
          <a:p>
            <a:pPr lvl="1"/>
            <a:r>
              <a:rPr lang="en-US" dirty="0" smtClean="0"/>
              <a:t>Parts with more hardware draw more power both when awake and when asleep</a:t>
            </a:r>
          </a:p>
          <a:p>
            <a:pPr lvl="1"/>
            <a:r>
              <a:rPr lang="en-US" dirty="0" smtClean="0"/>
              <a:t>‘every bit transmitted brings a sensor node one moment closer to death’</a:t>
            </a:r>
          </a:p>
          <a:p>
            <a:r>
              <a:rPr lang="en-US" dirty="0" smtClean="0"/>
              <a:t>Cost</a:t>
            </a:r>
          </a:p>
          <a:p>
            <a:pPr lvl="1"/>
            <a:r>
              <a:rPr lang="en-US" dirty="0" smtClean="0"/>
              <a:t>Becomes significant for large scale use</a:t>
            </a:r>
          </a:p>
          <a:p>
            <a:pPr lvl="1"/>
            <a:r>
              <a:rPr lang="en-US" dirty="0" smtClean="0"/>
              <a:t>A $6 cut in price for 100,000 units leads to $600,000 in savings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158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Prevention principle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In-field debugging of sensor networks in notoriously difficult</a:t>
            </a:r>
          </a:p>
          <a:p>
            <a:pPr lvl="1"/>
            <a:r>
              <a:rPr lang="en-US" dirty="0" smtClean="0"/>
              <a:t>Unknown input</a:t>
            </a:r>
          </a:p>
          <a:p>
            <a:pPr lvl="1"/>
            <a:r>
              <a:rPr lang="en-US" dirty="0" smtClean="0"/>
              <a:t>Unreliable wireless communication</a:t>
            </a:r>
          </a:p>
          <a:p>
            <a:pPr lvl="1"/>
            <a:r>
              <a:rPr lang="en-US" dirty="0" smtClean="0"/>
              <a:t>Limited resources make traditional debugging techniques (logging) unsuitable</a:t>
            </a:r>
          </a:p>
          <a:p>
            <a:r>
              <a:rPr lang="en-US" dirty="0" err="1"/>
              <a:t>TinyOS</a:t>
            </a:r>
            <a:r>
              <a:rPr lang="en-US" dirty="0"/>
              <a:t> should be structured to make it harder to write bugs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368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Pushed dynamic runtime operations into static compile time ones</a:t>
            </a:r>
          </a:p>
          <a:p>
            <a:pPr lvl="1"/>
            <a:r>
              <a:rPr lang="en-US" dirty="0" smtClean="0"/>
              <a:t>Evolved language primitives and abstractions to achieve this goal</a:t>
            </a:r>
          </a:p>
          <a:p>
            <a:endParaRPr lang="en-US" dirty="0" smtClean="0"/>
          </a:p>
          <a:p>
            <a:r>
              <a:rPr lang="en-US" dirty="0" smtClean="0"/>
              <a:t>Allowed for near optimal RAM usage and dependable software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679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 and RAM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ROM minimization</a:t>
            </a:r>
          </a:p>
          <a:p>
            <a:pPr lvl="1"/>
            <a:r>
              <a:rPr lang="en-US" dirty="0" err="1" smtClean="0"/>
              <a:t>Inlining</a:t>
            </a:r>
            <a:r>
              <a:rPr lang="en-US" dirty="0" smtClean="0"/>
              <a:t> and dead code elimination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RAM minimization</a:t>
            </a:r>
          </a:p>
          <a:p>
            <a:pPr lvl="1"/>
            <a:r>
              <a:rPr lang="en-US" dirty="0" smtClean="0"/>
              <a:t>Goal for </a:t>
            </a:r>
            <a:r>
              <a:rPr lang="en-US" dirty="0" err="1" smtClean="0"/>
              <a:t>TinyOS</a:t>
            </a:r>
            <a:r>
              <a:rPr lang="en-US" dirty="0" smtClean="0"/>
              <a:t>: Want system calls to require as little RAM as possible</a:t>
            </a:r>
          </a:p>
          <a:p>
            <a:pPr lvl="1"/>
            <a:r>
              <a:rPr lang="en-US" dirty="0" smtClean="0"/>
              <a:t>Goal for traditional OS: Want to make system calls  as fast as possible</a:t>
            </a:r>
          </a:p>
        </p:txBody>
      </p:sp>
    </p:spTree>
    <p:extLst>
      <p:ext uri="{BB962C8B-B14F-4D97-AF65-F5344CB8AC3E}">
        <p14:creationId xmlns:p14="http://schemas.microsoft.com/office/powerpoint/2010/main" val="1875326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RAM Minimization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Timer service</a:t>
            </a:r>
          </a:p>
          <a:p>
            <a:pPr lvl="1"/>
            <a:r>
              <a:rPr lang="en-US" sz="3200" dirty="0" smtClean="0"/>
              <a:t>32 bit timer requires 10 bytes of state</a:t>
            </a:r>
          </a:p>
          <a:p>
            <a:r>
              <a:rPr lang="en-US" dirty="0" smtClean="0"/>
              <a:t>Pre-1.0</a:t>
            </a:r>
          </a:p>
          <a:p>
            <a:pPr lvl="1"/>
            <a:r>
              <a:rPr lang="en-US" sz="3200" dirty="0" smtClean="0"/>
              <a:t>Initial implementation maintained a linked list of timer structures</a:t>
            </a:r>
          </a:p>
          <a:p>
            <a:pPr lvl="1"/>
            <a:r>
              <a:rPr lang="en-US" sz="3200" dirty="0" smtClean="0"/>
              <a:t>Required an additional 2 bytes for the pointer (20% overhead)</a:t>
            </a:r>
          </a:p>
          <a:p>
            <a:r>
              <a:rPr lang="en-US" dirty="0" smtClean="0"/>
              <a:t>V-1.0</a:t>
            </a:r>
          </a:p>
          <a:p>
            <a:pPr lvl="1"/>
            <a:r>
              <a:rPr lang="en-US" sz="3200" dirty="0" smtClean="0"/>
              <a:t>Allocate fixed array of timer structures</a:t>
            </a:r>
          </a:p>
          <a:p>
            <a:pPr lvl="1"/>
            <a:r>
              <a:rPr lang="en-US" sz="3200" dirty="0" err="1" smtClean="0"/>
              <a:t>nesC</a:t>
            </a:r>
            <a:r>
              <a:rPr lang="en-US" sz="3200" dirty="0" smtClean="0"/>
              <a:t> introduced ‘unique’ as a way of distinguishing between the timer structures</a:t>
            </a:r>
          </a:p>
          <a:p>
            <a:pPr lvl="1"/>
            <a:r>
              <a:rPr lang="en-US" sz="3200" dirty="0" smtClean="0"/>
              <a:t>Problem: Overprovisioning </a:t>
            </a:r>
          </a:p>
          <a:p>
            <a:r>
              <a:rPr lang="en-US" dirty="0" smtClean="0"/>
              <a:t>V-1.1</a:t>
            </a:r>
          </a:p>
          <a:p>
            <a:pPr lvl="1"/>
            <a:r>
              <a:rPr lang="en-US" sz="3200" dirty="0" smtClean="0"/>
              <a:t>Introduced ‘</a:t>
            </a:r>
            <a:r>
              <a:rPr lang="en-US" sz="3200" dirty="0" err="1" smtClean="0"/>
              <a:t>uniqueCount</a:t>
            </a:r>
            <a:r>
              <a:rPr lang="en-US" sz="3200" dirty="0" smtClean="0"/>
              <a:t>’ which returns the number of times unique has been called with a particular string</a:t>
            </a:r>
          </a:p>
          <a:p>
            <a:pPr lvl="1"/>
            <a:r>
              <a:rPr lang="en-US" sz="3200" dirty="0" smtClean="0"/>
              <a:t>Allowed for minimum allocation of resources for timer structures</a:t>
            </a:r>
          </a:p>
          <a:p>
            <a:pPr lvl="1"/>
            <a:r>
              <a:rPr lang="en-US" sz="3200" dirty="0" smtClean="0"/>
              <a:t>Allocate exactly how much is required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93551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Isolation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TinyOS</a:t>
            </a:r>
            <a:r>
              <a:rPr lang="en-US" dirty="0" smtClean="0"/>
              <a:t> 1.x had poor isolation between components – shared memory pools</a:t>
            </a:r>
          </a:p>
          <a:p>
            <a:pPr lvl="1"/>
            <a:r>
              <a:rPr lang="en-US" dirty="0" smtClean="0"/>
              <a:t>Example: Packet transmission</a:t>
            </a:r>
          </a:p>
          <a:p>
            <a:pPr lvl="1"/>
            <a:r>
              <a:rPr lang="en-US" dirty="0" smtClean="0"/>
              <a:t>Components share queues so its possible for a badly behaving component to starve others</a:t>
            </a:r>
          </a:p>
          <a:p>
            <a:pPr lvl="1"/>
            <a:r>
              <a:rPr lang="en-US" dirty="0" smtClean="0"/>
              <a:t>Need to consider that any operation might fail, increasing ROM and RAM use</a:t>
            </a:r>
          </a:p>
          <a:p>
            <a:r>
              <a:rPr lang="en-US" dirty="0" smtClean="0"/>
              <a:t>Concluded that shared memory pools violated the prevention principle and required more resources</a:t>
            </a:r>
          </a:p>
        </p:txBody>
      </p:sp>
    </p:spTree>
    <p:extLst>
      <p:ext uri="{BB962C8B-B14F-4D97-AF65-F5344CB8AC3E}">
        <p14:creationId xmlns:p14="http://schemas.microsoft.com/office/powerpoint/2010/main" val="2559395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Static Virtualization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Static Virtualization</a:t>
            </a:r>
          </a:p>
          <a:p>
            <a:pPr lvl="1"/>
            <a:r>
              <a:rPr lang="en-US" dirty="0" smtClean="0"/>
              <a:t>Each component can declare a logical instance of a service</a:t>
            </a:r>
          </a:p>
          <a:p>
            <a:pPr lvl="1"/>
            <a:r>
              <a:rPr lang="en-US" dirty="0" smtClean="0"/>
              <a:t>Each component’s interaction to an underlying shared resource is completely independent</a:t>
            </a:r>
          </a:p>
          <a:p>
            <a:pPr lvl="1"/>
            <a:r>
              <a:rPr lang="en-US" dirty="0" smtClean="0"/>
              <a:t>Enables software to use an OS service isolated from all other users</a:t>
            </a:r>
          </a:p>
          <a:p>
            <a:pPr lvl="1"/>
            <a:r>
              <a:rPr lang="en-US" dirty="0" smtClean="0"/>
              <a:t>Compile time certainty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70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lessons can be drawn from the experience of </a:t>
            </a:r>
            <a:r>
              <a:rPr lang="en-US" dirty="0" err="1" smtClean="0"/>
              <a:t>TinyOS</a:t>
            </a:r>
            <a:r>
              <a:rPr lang="en-US" dirty="0" smtClean="0"/>
              <a:t> development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886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Users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How to get the initial users</a:t>
            </a:r>
          </a:p>
          <a:p>
            <a:pPr lvl="1"/>
            <a:r>
              <a:rPr lang="en-US" dirty="0" smtClean="0"/>
              <a:t>Promote use internally (Click modular router)</a:t>
            </a:r>
          </a:p>
          <a:p>
            <a:pPr lvl="1"/>
            <a:r>
              <a:rPr lang="en-US" dirty="0" smtClean="0"/>
              <a:t>Provide grants to work on the system</a:t>
            </a:r>
          </a:p>
          <a:p>
            <a:r>
              <a:rPr lang="en-US" dirty="0" smtClean="0"/>
              <a:t>NEST </a:t>
            </a:r>
            <a:r>
              <a:rPr lang="en-US" dirty="0"/>
              <a:t>project</a:t>
            </a:r>
          </a:p>
          <a:p>
            <a:pPr lvl="1"/>
            <a:r>
              <a:rPr lang="en-US" dirty="0"/>
              <a:t>Made using </a:t>
            </a:r>
            <a:r>
              <a:rPr lang="en-US" dirty="0" err="1"/>
              <a:t>TinyOS</a:t>
            </a:r>
            <a:r>
              <a:rPr lang="en-US" dirty="0"/>
              <a:t> a requirement for grants</a:t>
            </a:r>
          </a:p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Moved </a:t>
            </a:r>
            <a:r>
              <a:rPr lang="en-US" dirty="0"/>
              <a:t>project beyond UC </a:t>
            </a:r>
            <a:r>
              <a:rPr lang="en-US" dirty="0" smtClean="0"/>
              <a:t>Berkeley</a:t>
            </a:r>
          </a:p>
          <a:p>
            <a:r>
              <a:rPr lang="en-US" dirty="0" smtClean="0"/>
              <a:t>Disadvantages</a:t>
            </a:r>
          </a:p>
          <a:p>
            <a:pPr lvl="1"/>
            <a:r>
              <a:rPr lang="en-US" dirty="0" smtClean="0"/>
              <a:t>Focusing on growth within research community led to more focus on technical complexity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949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9144000" cy="9144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Sensor Nodes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76970" y="1371600"/>
            <a:ext cx="8449429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Tiny, self contained computers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3200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Sensors to collect data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3200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Used in coordinated sensing and monitoring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3200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Deployed in inhospitable/unsafe environments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32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Relatively low cost, so somewhat expendable</a:t>
            </a:r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4555118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</a:t>
            </a:r>
            <a:r>
              <a:rPr lang="en-US" dirty="0"/>
              <a:t> </a:t>
            </a:r>
            <a:r>
              <a:rPr lang="en-US" dirty="0" smtClean="0"/>
              <a:t>Co-design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Advantages:</a:t>
            </a:r>
          </a:p>
          <a:p>
            <a:pPr lvl="1"/>
            <a:r>
              <a:rPr lang="en-US" dirty="0" smtClean="0"/>
              <a:t>Flexibility to handle new problems</a:t>
            </a:r>
          </a:p>
          <a:p>
            <a:pPr lvl="1"/>
            <a:r>
              <a:rPr lang="en-US" dirty="0" err="1"/>
              <a:t>nesC’s</a:t>
            </a:r>
            <a:r>
              <a:rPr lang="en-US" dirty="0"/>
              <a:t> language features contributed to </a:t>
            </a:r>
            <a:r>
              <a:rPr lang="en-US" dirty="0" smtClean="0"/>
              <a:t>prevention and minimization</a:t>
            </a:r>
          </a:p>
          <a:p>
            <a:r>
              <a:rPr lang="en-US" dirty="0" smtClean="0"/>
              <a:t>Disadvantages</a:t>
            </a:r>
          </a:p>
          <a:p>
            <a:pPr lvl="1"/>
            <a:r>
              <a:rPr lang="en-US" dirty="0"/>
              <a:t>Barrier to entry</a:t>
            </a:r>
          </a:p>
          <a:p>
            <a:pPr lvl="1"/>
            <a:r>
              <a:rPr lang="en-US" dirty="0"/>
              <a:t>Making it easier to solve hard problems made it harder to solve easy </a:t>
            </a:r>
            <a:r>
              <a:rPr lang="en-US" dirty="0" smtClean="0"/>
              <a:t>ones</a:t>
            </a:r>
          </a:p>
          <a:p>
            <a:pPr lvl="1"/>
            <a:r>
              <a:rPr lang="en-US" dirty="0" smtClean="0"/>
              <a:t>Staffing</a:t>
            </a:r>
            <a:endParaRPr lang="en-US" dirty="0"/>
          </a:p>
          <a:p>
            <a:r>
              <a:rPr lang="en-US" dirty="0"/>
              <a:t>Suggested Solution</a:t>
            </a:r>
          </a:p>
          <a:p>
            <a:pPr lvl="1"/>
            <a:r>
              <a:rPr lang="en-US" dirty="0"/>
              <a:t>Split design and evolution efforts</a:t>
            </a:r>
          </a:p>
        </p:txBody>
      </p:sp>
    </p:spTree>
    <p:extLst>
      <p:ext uri="{BB962C8B-B14F-4D97-AF65-F5344CB8AC3E}">
        <p14:creationId xmlns:p14="http://schemas.microsoft.com/office/powerpoint/2010/main" val="3486465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Modular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Components are key to </a:t>
            </a:r>
            <a:r>
              <a:rPr lang="en-US" dirty="0" err="1" smtClean="0"/>
              <a:t>TinyOS</a:t>
            </a:r>
            <a:r>
              <a:rPr lang="en-US" dirty="0" smtClean="0"/>
              <a:t> design</a:t>
            </a:r>
          </a:p>
          <a:p>
            <a:r>
              <a:rPr lang="en-US" dirty="0" smtClean="0"/>
              <a:t>Advantages:</a:t>
            </a:r>
          </a:p>
          <a:p>
            <a:pPr lvl="1"/>
            <a:r>
              <a:rPr lang="en-US" dirty="0" smtClean="0"/>
              <a:t>Structured </a:t>
            </a:r>
            <a:r>
              <a:rPr lang="en-US" dirty="0"/>
              <a:t>so that it is easy to modify and </a:t>
            </a:r>
            <a:r>
              <a:rPr lang="en-US" dirty="0" smtClean="0"/>
              <a:t>extend</a:t>
            </a:r>
            <a:endParaRPr lang="en-US" dirty="0"/>
          </a:p>
          <a:p>
            <a:pPr lvl="1"/>
            <a:r>
              <a:rPr lang="en-US" dirty="0"/>
              <a:t>Easy to verify small components</a:t>
            </a:r>
          </a:p>
          <a:p>
            <a:r>
              <a:rPr lang="en-US" dirty="0" smtClean="0"/>
              <a:t>Disadvantages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Difficult to understand system for the first time</a:t>
            </a:r>
          </a:p>
          <a:p>
            <a:pPr lvl="1"/>
            <a:r>
              <a:rPr lang="en-US" dirty="0"/>
              <a:t>Tiny pieces of functionality spread across files with different levels of indirection</a:t>
            </a:r>
          </a:p>
          <a:p>
            <a:pPr lvl="1"/>
            <a:r>
              <a:rPr lang="en-US" dirty="0" smtClean="0"/>
              <a:t>Overkill!</a:t>
            </a:r>
          </a:p>
          <a:p>
            <a:r>
              <a:rPr lang="en-US" dirty="0" smtClean="0"/>
              <a:t>Solution</a:t>
            </a:r>
            <a:endParaRPr lang="en-US" dirty="0"/>
          </a:p>
          <a:p>
            <a:pPr lvl="1"/>
            <a:r>
              <a:rPr lang="en-US" dirty="0"/>
              <a:t>Restructure as things stabilize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79467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Modular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4" name="Picture 3" descr="timer Compone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7976" y="1600200"/>
            <a:ext cx="5630354" cy="5065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266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Very successful as an academic project</a:t>
            </a:r>
          </a:p>
          <a:p>
            <a:pPr lvl="1"/>
            <a:r>
              <a:rPr lang="en-US" dirty="0" smtClean="0"/>
              <a:t>Averages 25,000 downloads a year</a:t>
            </a:r>
          </a:p>
          <a:p>
            <a:pPr lvl="1"/>
            <a:r>
              <a:rPr lang="en-US" dirty="0" smtClean="0"/>
              <a:t>Significant impact outside academia</a:t>
            </a:r>
          </a:p>
          <a:p>
            <a:r>
              <a:rPr lang="en-US" dirty="0" smtClean="0"/>
              <a:t>Where is missed out</a:t>
            </a:r>
            <a:endParaRPr lang="en-US" dirty="0"/>
          </a:p>
          <a:p>
            <a:pPr lvl="1"/>
            <a:r>
              <a:rPr lang="en-US" dirty="0" smtClean="0"/>
              <a:t>Simple sensing applications</a:t>
            </a:r>
          </a:p>
          <a:p>
            <a:pPr lvl="2"/>
            <a:r>
              <a:rPr lang="en-US" dirty="0" smtClean="0"/>
              <a:t>Do it yourself</a:t>
            </a:r>
          </a:p>
          <a:p>
            <a:pPr lvl="1"/>
            <a:r>
              <a:rPr lang="en-US" dirty="0" smtClean="0"/>
              <a:t>Platform for the ‘internet of things’</a:t>
            </a:r>
          </a:p>
          <a:p>
            <a:pPr lvl="2"/>
            <a:r>
              <a:rPr lang="en-US" dirty="0" smtClean="0"/>
              <a:t>Connect sensors to the internet</a:t>
            </a:r>
          </a:p>
          <a:p>
            <a:pPr lvl="2"/>
            <a:r>
              <a:rPr lang="en-US" dirty="0" err="1" smtClean="0"/>
              <a:t>Contiki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507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685800"/>
            <a:ext cx="9144000" cy="2286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Communication in Sensor Networks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677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371600"/>
            <a:ext cx="9144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The pervasive concerns of energy/resource usage and fault tolerance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8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Limited control over the topology – Nodes are usually scattered randomly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8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Mobility of nodes – Nodes may be moved around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8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Real-time response requirement</a:t>
            </a:r>
          </a:p>
          <a:p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04800" y="152400"/>
            <a:ext cx="7772400" cy="1470025"/>
          </a:xfrm>
        </p:spPr>
        <p:txBody>
          <a:bodyPr/>
          <a:lstStyle/>
          <a:p>
            <a:r>
              <a:rPr lang="en-US" dirty="0" smtClean="0"/>
              <a:t>Concerns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253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04800" y="152400"/>
            <a:ext cx="7772400" cy="1470025"/>
          </a:xfrm>
        </p:spPr>
        <p:txBody>
          <a:bodyPr/>
          <a:lstStyle/>
          <a:p>
            <a:r>
              <a:rPr lang="en-US" dirty="0" smtClean="0"/>
              <a:t>The first step: Routing Algorithms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1419285"/>
            <a:ext cx="9067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3200" dirty="0" smtClean="0"/>
              <a:t>Most approaches borrowed from the MANET world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32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3200" dirty="0" smtClean="0"/>
              <a:t>Table driven (Proactive) Protocols: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3200" dirty="0" smtClean="0"/>
              <a:t>Each node keeps a list of destinations and the corresponding routes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3200" dirty="0" smtClean="0"/>
              <a:t>Example: DSDV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en-US" sz="32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3200" dirty="0" smtClean="0"/>
              <a:t>On-demand (Reactive) Protocols: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3200" dirty="0" smtClean="0"/>
              <a:t>Routes established when there is data to be sent</a:t>
            </a:r>
            <a:endParaRPr lang="en-US" sz="3200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3200" dirty="0" smtClean="0"/>
              <a:t>Example: AODV</a:t>
            </a:r>
          </a:p>
        </p:txBody>
      </p:sp>
    </p:spTree>
    <p:extLst>
      <p:ext uri="{BB962C8B-B14F-4D97-AF65-F5344CB8AC3E}">
        <p14:creationId xmlns:p14="http://schemas.microsoft.com/office/powerpoint/2010/main" val="1982500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04800" y="152400"/>
            <a:ext cx="7772400" cy="1470025"/>
          </a:xfrm>
        </p:spPr>
        <p:txBody>
          <a:bodyPr/>
          <a:lstStyle/>
          <a:p>
            <a:r>
              <a:rPr lang="en-US" dirty="0" smtClean="0"/>
              <a:t>The first step: Routing Algorithms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1524000"/>
            <a:ext cx="8686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MANET Algorithms are not the way to go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8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Table driven (Proactive) Protocols: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800" dirty="0" smtClean="0"/>
              <a:t>Periodic message exchanges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800" dirty="0" smtClean="0"/>
              <a:t>Unnecessary memory usage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en-US" sz="28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On-demand (Reactive) Protocols: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800" dirty="0" smtClean="0"/>
              <a:t>Route setup required before transmitting data</a:t>
            </a:r>
            <a:endParaRPr lang="en-US" sz="2800" dirty="0"/>
          </a:p>
          <a:p>
            <a:pPr marL="342900" indent="-342900">
              <a:buFont typeface="Arial" pitchFamily="34" charset="0"/>
              <a:buChar char="•"/>
            </a:pPr>
            <a:endParaRPr lang="en-US" sz="28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They all separate communication  from application</a:t>
            </a:r>
          </a:p>
        </p:txBody>
      </p:sp>
    </p:spTree>
    <p:extLst>
      <p:ext uri="{BB962C8B-B14F-4D97-AF65-F5344CB8AC3E}">
        <p14:creationId xmlns:p14="http://schemas.microsoft.com/office/powerpoint/2010/main" val="334746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0"/>
            <a:ext cx="9144000" cy="2286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Efficient routing protocols are good, but can we do better?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1981200"/>
            <a:ext cx="9144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3600" dirty="0" smtClean="0"/>
              <a:t>Can we use in-network aggregation to minimize communication overhead?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36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3600" dirty="0" smtClean="0"/>
              <a:t>Can we achieve better fault tolerance with minimal reconfiguration?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36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3600" dirty="0" smtClean="0"/>
              <a:t>How can application knowledge help us design better protocols?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10498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/>
        </p:nvSpPr>
        <p:spPr bwMode="auto">
          <a:xfrm>
            <a:off x="114300" y="1219200"/>
            <a:ext cx="89154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hlink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hlink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hlink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hlink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hlink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hlink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hlink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hlink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hlink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Data centric data dissemination paradigm</a:t>
            </a:r>
            <a:endParaRPr lang="en-US" sz="240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endParaRPr lang="en-US" sz="240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400" dirty="0">
                <a:solidFill>
                  <a:schemeClr val="tx1"/>
                </a:solidFill>
              </a:rPr>
              <a:t>Named data in attribute-value pair format</a:t>
            </a:r>
          </a:p>
          <a:p>
            <a:pPr>
              <a:lnSpc>
                <a:spcPct val="80000"/>
              </a:lnSpc>
            </a:pPr>
            <a:endParaRPr lang="en-US" sz="240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400" dirty="0">
                <a:solidFill>
                  <a:schemeClr val="tx1"/>
                </a:solidFill>
              </a:rPr>
              <a:t>Operator queries transformed into </a:t>
            </a:r>
            <a:r>
              <a:rPr lang="en-US" sz="2400" dirty="0" smtClean="0">
                <a:solidFill>
                  <a:schemeClr val="tx1"/>
                </a:solidFill>
              </a:rPr>
              <a:t>interests - Data </a:t>
            </a:r>
            <a:r>
              <a:rPr lang="en-US" sz="2400" dirty="0">
                <a:solidFill>
                  <a:schemeClr val="tx1"/>
                </a:solidFill>
              </a:rPr>
              <a:t>requested by sending </a:t>
            </a:r>
            <a:r>
              <a:rPr lang="en-US" sz="2400" dirty="0" smtClean="0">
                <a:solidFill>
                  <a:schemeClr val="tx1"/>
                </a:solidFill>
              </a:rPr>
              <a:t>interests</a:t>
            </a:r>
          </a:p>
          <a:p>
            <a:pPr>
              <a:lnSpc>
                <a:spcPct val="80000"/>
              </a:lnSpc>
            </a:pPr>
            <a:endParaRPr lang="en-US" sz="2400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Interests </a:t>
            </a:r>
            <a:r>
              <a:rPr lang="en-US" sz="2400" dirty="0">
                <a:solidFill>
                  <a:schemeClr val="tx1"/>
                </a:solidFill>
              </a:rPr>
              <a:t>are diffused toward the nodes in a specific region</a:t>
            </a:r>
          </a:p>
          <a:p>
            <a:pPr>
              <a:lnSpc>
                <a:spcPct val="80000"/>
              </a:lnSpc>
            </a:pPr>
            <a:endParaRPr lang="en-US" sz="240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400" dirty="0">
                <a:solidFill>
                  <a:schemeClr val="tx1"/>
                </a:solidFill>
              </a:rPr>
              <a:t>Upon interest reception, nodes collect data via their sensors and return it along the reverse path</a:t>
            </a:r>
          </a:p>
          <a:p>
            <a:pPr>
              <a:lnSpc>
                <a:spcPct val="80000"/>
              </a:lnSpc>
            </a:pPr>
            <a:endParaRPr lang="en-US" sz="240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400" dirty="0">
                <a:solidFill>
                  <a:schemeClr val="tx1"/>
                </a:solidFill>
              </a:rPr>
              <a:t>Intermediate nodes might perform data aggregation</a:t>
            </a:r>
          </a:p>
          <a:p>
            <a:pPr>
              <a:lnSpc>
                <a:spcPct val="80000"/>
              </a:lnSpc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52400" y="90055"/>
            <a:ext cx="7772400" cy="1052945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Directed Diffusion: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70270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-12954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itchFamily="34" charset="-128"/>
              </a:rPr>
              <a:t>Example Hardware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286000"/>
            <a:ext cx="8763000" cy="4800600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ea typeface="ＭＳ Ｐゴシック" pitchFamily="34" charset="-128"/>
              </a:rPr>
              <a:t>Size</a:t>
            </a:r>
          </a:p>
          <a:p>
            <a:pPr lvl="1" eaLnBrk="1" hangingPunct="1"/>
            <a:r>
              <a:rPr lang="en-US" altLang="en-US" dirty="0" smtClean="0">
                <a:ea typeface="ＭＳ Ｐゴシック" pitchFamily="34" charset="-128"/>
              </a:rPr>
              <a:t>Golem Dust: 11.7 cu. mm</a:t>
            </a:r>
          </a:p>
          <a:p>
            <a:pPr lvl="1" eaLnBrk="1" hangingPunct="1"/>
            <a:r>
              <a:rPr lang="en-US" altLang="en-US" dirty="0" smtClean="0">
                <a:ea typeface="ＭＳ Ｐゴシック" pitchFamily="34" charset="-128"/>
              </a:rPr>
              <a:t>MICA motes: Few inches</a:t>
            </a:r>
          </a:p>
          <a:p>
            <a:pPr eaLnBrk="1" hangingPunct="1"/>
            <a:r>
              <a:rPr lang="en-US" altLang="en-US" sz="2800" dirty="0" smtClean="0">
                <a:ea typeface="ＭＳ Ｐゴシック" pitchFamily="34" charset="-128"/>
              </a:rPr>
              <a:t>Everything on one chip: micro-everything</a:t>
            </a:r>
          </a:p>
          <a:p>
            <a:pPr lvl="1" eaLnBrk="1" hangingPunct="1"/>
            <a:r>
              <a:rPr lang="en-US" altLang="en-US" dirty="0" smtClean="0">
                <a:ea typeface="ＭＳ Ｐゴシック" pitchFamily="34" charset="-128"/>
              </a:rPr>
              <a:t>processor, transceiver, battery, sensors, memory, bus</a:t>
            </a:r>
          </a:p>
          <a:p>
            <a:pPr lvl="1" eaLnBrk="1" hangingPunct="1"/>
            <a:r>
              <a:rPr lang="en-US" altLang="en-US" dirty="0" smtClean="0">
                <a:solidFill>
                  <a:srgbClr val="FF3300"/>
                </a:solidFill>
                <a:ea typeface="ＭＳ Ｐゴシック" pitchFamily="34" charset="-128"/>
              </a:rPr>
              <a:t>MICA: 4 MHz, 40 Kbps, 4 KB SRAM / 512 KB Serial Flash, lasts 7 days at full blast on 2 x AA batteries</a:t>
            </a:r>
          </a:p>
        </p:txBody>
      </p:sp>
      <p:pic>
        <p:nvPicPr>
          <p:cNvPr id="24582" name="Picture 4" descr="GolemDustPenny_sma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838200"/>
            <a:ext cx="3233738" cy="303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3" name="Line 5"/>
          <p:cNvSpPr>
            <a:spLocks noChangeShapeType="1"/>
          </p:cNvSpPr>
          <p:nvPr/>
        </p:nvSpPr>
        <p:spPr bwMode="auto">
          <a:xfrm flipV="1">
            <a:off x="3505200" y="2438400"/>
            <a:ext cx="1752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800600" y="6477000"/>
            <a:ext cx="3009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 from Indy’s talk on Feb-6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46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52400" y="-76201"/>
            <a:ext cx="7772400" cy="1371601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Directed Diffusion: Benefits</a:t>
            </a:r>
            <a:endParaRPr lang="en-US" sz="4000" dirty="0"/>
          </a:p>
        </p:txBody>
      </p:sp>
      <p:sp>
        <p:nvSpPr>
          <p:cNvPr id="2" name="Rectangle 1"/>
          <p:cNvSpPr/>
          <p:nvPr/>
        </p:nvSpPr>
        <p:spPr>
          <a:xfrm>
            <a:off x="381000" y="1328202"/>
            <a:ext cx="830580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US" sz="3200" dirty="0" smtClean="0"/>
              <a:t>Multi-path delivery for robustness</a:t>
            </a:r>
          </a:p>
          <a:p>
            <a:pPr marL="571500" indent="-571500">
              <a:buFont typeface="Arial" pitchFamily="34" charset="0"/>
              <a:buChar char="•"/>
            </a:pPr>
            <a:endParaRPr lang="en-US" sz="3200" dirty="0" smtClean="0"/>
          </a:p>
          <a:p>
            <a:pPr marL="571500" indent="-571500">
              <a:buFont typeface="Arial" pitchFamily="34" charset="0"/>
              <a:buChar char="•"/>
            </a:pPr>
            <a:r>
              <a:rPr lang="en-US" sz="3200" dirty="0" smtClean="0"/>
              <a:t>Application specific path selection</a:t>
            </a:r>
          </a:p>
          <a:p>
            <a:pPr marL="571500" indent="-571500">
              <a:buFont typeface="Arial" pitchFamily="34" charset="0"/>
              <a:buChar char="•"/>
            </a:pPr>
            <a:endParaRPr lang="en-US" sz="3200" dirty="0" smtClean="0"/>
          </a:p>
          <a:p>
            <a:pPr marL="571500" indent="-571500">
              <a:buFont typeface="Arial" pitchFamily="34" charset="0"/>
              <a:buChar char="•"/>
            </a:pPr>
            <a:r>
              <a:rPr lang="en-US" sz="3200" dirty="0" smtClean="0"/>
              <a:t>Adaptive choice of transmission rates</a:t>
            </a:r>
          </a:p>
          <a:p>
            <a:pPr marL="571500" indent="-571500">
              <a:buFont typeface="Arial" pitchFamily="34" charset="0"/>
              <a:buChar char="•"/>
            </a:pPr>
            <a:endParaRPr lang="en-US" sz="3200" dirty="0" smtClean="0"/>
          </a:p>
          <a:p>
            <a:pPr marL="571500" indent="-571500">
              <a:buFont typeface="Arial" pitchFamily="34" charset="0"/>
              <a:buChar char="•"/>
            </a:pPr>
            <a:r>
              <a:rPr lang="en-US" sz="3200" dirty="0" smtClean="0"/>
              <a:t>Aggregation reduces communication overhead</a:t>
            </a:r>
          </a:p>
          <a:p>
            <a:pPr marL="571500" indent="-571500">
              <a:buFont typeface="Arial" pitchFamily="34" charset="0"/>
              <a:buChar char="•"/>
            </a:pPr>
            <a:endParaRPr lang="en-US" sz="3200" dirty="0" smtClean="0"/>
          </a:p>
          <a:p>
            <a:pPr marL="571500" indent="-571500">
              <a:buFont typeface="Arial" pitchFamily="34" charset="0"/>
              <a:buChar char="•"/>
            </a:pPr>
            <a:r>
              <a:rPr lang="en-US" sz="3200" dirty="0"/>
              <a:t>Nodes can be anonymous – Only local interactions, so no global </a:t>
            </a:r>
            <a:r>
              <a:rPr lang="en-US" sz="3200" dirty="0" smtClean="0"/>
              <a:t>identifiers </a:t>
            </a:r>
            <a:r>
              <a:rPr lang="en-US" sz="3200" dirty="0"/>
              <a:t>required</a:t>
            </a:r>
          </a:p>
          <a:p>
            <a:pPr marL="571500" indent="-571500">
              <a:buFont typeface="Arial" pitchFamily="34" charset="0"/>
              <a:buChar char="•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95381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52400" y="-76201"/>
            <a:ext cx="7772400" cy="1371601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Directed Diffusion: Interests</a:t>
            </a:r>
            <a:endParaRPr lang="en-US" sz="4000" dirty="0"/>
          </a:p>
        </p:txBody>
      </p:sp>
      <p:sp>
        <p:nvSpPr>
          <p:cNvPr id="2" name="Rectangle 1"/>
          <p:cNvSpPr/>
          <p:nvPr/>
        </p:nvSpPr>
        <p:spPr>
          <a:xfrm>
            <a:off x="457200" y="1371600"/>
            <a:ext cx="830580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US" sz="3600" dirty="0" smtClean="0"/>
              <a:t>Specification of a data-collection task, identified by attribute-value pairs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600" dirty="0" smtClean="0"/>
              <a:t>Any query is translated into an interest</a:t>
            </a:r>
          </a:p>
          <a:p>
            <a:pPr marL="571500" indent="-571500">
              <a:buFont typeface="Arial" pitchFamily="34" charset="0"/>
              <a:buChar char="•"/>
            </a:pPr>
            <a:endParaRPr lang="en-US" sz="3600" dirty="0" smtClean="0"/>
          </a:p>
          <a:p>
            <a:r>
              <a:rPr lang="en-US" sz="2400" dirty="0"/>
              <a:t>	</a:t>
            </a:r>
            <a:r>
              <a:rPr lang="en-US" sz="2400" dirty="0" smtClean="0"/>
              <a:t>type = wheeled vehicle // type of data to be collected</a:t>
            </a:r>
          </a:p>
          <a:p>
            <a:endParaRPr lang="en-US" sz="400" dirty="0" smtClean="0"/>
          </a:p>
          <a:p>
            <a:r>
              <a:rPr lang="en-US" sz="2400" dirty="0" smtClean="0"/>
              <a:t>	Interval=20ms //how frequently data needs to be sent</a:t>
            </a:r>
          </a:p>
          <a:p>
            <a:endParaRPr lang="en-US" sz="800" dirty="0" smtClean="0"/>
          </a:p>
          <a:p>
            <a:r>
              <a:rPr lang="en-US" sz="2400" dirty="0" smtClean="0"/>
              <a:t>	duration=10s //how long to monitor</a:t>
            </a:r>
          </a:p>
          <a:p>
            <a:endParaRPr lang="en-US" sz="800" dirty="0" smtClean="0"/>
          </a:p>
          <a:p>
            <a:r>
              <a:rPr lang="en-US" sz="2400" dirty="0" smtClean="0"/>
              <a:t>	</a:t>
            </a:r>
            <a:r>
              <a:rPr lang="en-US" sz="2400" dirty="0" err="1" smtClean="0"/>
              <a:t>rect</a:t>
            </a:r>
            <a:r>
              <a:rPr lang="en-US" sz="2400" dirty="0" smtClean="0"/>
              <a:t>=[-100,100,200,400] //area where monitoring is to be 				        done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35663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52400" y="-76201"/>
            <a:ext cx="9041780" cy="1371601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Directed Diffusion: Interest Propagation</a:t>
            </a:r>
            <a:endParaRPr lang="en-US" sz="4000" dirty="0"/>
          </a:p>
        </p:txBody>
      </p:sp>
      <p:sp>
        <p:nvSpPr>
          <p:cNvPr id="2" name="Rectangle 1"/>
          <p:cNvSpPr/>
          <p:nvPr/>
        </p:nvSpPr>
        <p:spPr>
          <a:xfrm>
            <a:off x="228600" y="1066800"/>
            <a:ext cx="89154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US" sz="3600" dirty="0" smtClean="0"/>
              <a:t>A node initiating a task (sink) injects interests into the network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600" dirty="0" smtClean="0"/>
              <a:t>Interests propagate by </a:t>
            </a:r>
          </a:p>
          <a:p>
            <a:pPr marL="1028700" lvl="1" indent="-571500">
              <a:buFont typeface="Arial" pitchFamily="34" charset="0"/>
              <a:buChar char="•"/>
            </a:pPr>
            <a:r>
              <a:rPr lang="en-US" sz="2000" dirty="0" smtClean="0"/>
              <a:t>flooding</a:t>
            </a:r>
          </a:p>
          <a:p>
            <a:pPr marL="1028700" lvl="1" indent="-571500">
              <a:buFont typeface="Arial" pitchFamily="34" charset="0"/>
              <a:buChar char="•"/>
            </a:pPr>
            <a:r>
              <a:rPr lang="en-US" sz="2000" dirty="0" smtClean="0"/>
              <a:t>geographic routing</a:t>
            </a:r>
          </a:p>
          <a:p>
            <a:pPr marL="1028700" lvl="1" indent="-571500">
              <a:buFont typeface="Arial" pitchFamily="34" charset="0"/>
              <a:buChar char="•"/>
            </a:pPr>
            <a:r>
              <a:rPr lang="en-US" sz="2000" dirty="0" smtClean="0"/>
              <a:t>cache-based routing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600" dirty="0" smtClean="0"/>
              <a:t>Nodes receiving a new interest caches the interest and creates a gradient entry for the interest to the sender</a:t>
            </a:r>
            <a:endParaRPr lang="en-US" sz="3600" dirty="0"/>
          </a:p>
          <a:p>
            <a:pPr marL="571500" indent="-571500">
              <a:buFont typeface="Arial" pitchFamily="34" charset="0"/>
              <a:buChar char="•"/>
            </a:pPr>
            <a:r>
              <a:rPr lang="en-US" sz="3600" dirty="0" smtClean="0"/>
              <a:t>Specifies:</a:t>
            </a:r>
          </a:p>
          <a:p>
            <a:pPr marL="1028700" lvl="1" indent="-571500">
              <a:buFont typeface="Arial" pitchFamily="34" charset="0"/>
              <a:buChar char="•"/>
            </a:pPr>
            <a:r>
              <a:rPr lang="en-US" sz="2000" dirty="0" smtClean="0"/>
              <a:t>The node to which data matching the interest should be sent</a:t>
            </a:r>
          </a:p>
          <a:p>
            <a:pPr marL="1028700" lvl="1" indent="-571500">
              <a:buFont typeface="Arial" pitchFamily="34" charset="0"/>
              <a:buChar char="•"/>
            </a:pPr>
            <a:r>
              <a:rPr lang="en-US" sz="2000" dirty="0" smtClean="0"/>
              <a:t>Data rate (intervals between data messages)</a:t>
            </a:r>
          </a:p>
          <a:p>
            <a:pPr marL="1028700" lvl="1" indent="-571500">
              <a:buFont typeface="Arial" pitchFamily="34" charset="0"/>
              <a:buChar char="•"/>
            </a:pPr>
            <a:r>
              <a:rPr lang="en-US" sz="2000" dirty="0" smtClean="0"/>
              <a:t>Duration (Time at which gradient expires)</a:t>
            </a:r>
          </a:p>
        </p:txBody>
      </p:sp>
    </p:spTree>
    <p:extLst>
      <p:ext uri="{BB962C8B-B14F-4D97-AF65-F5344CB8AC3E}">
        <p14:creationId xmlns:p14="http://schemas.microsoft.com/office/powerpoint/2010/main" val="1868352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52400" y="-76201"/>
            <a:ext cx="7772400" cy="1371601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Directed Diffusion: Gradients</a:t>
            </a:r>
            <a:endParaRPr lang="en-US" sz="4000" dirty="0"/>
          </a:p>
        </p:txBody>
      </p:sp>
      <p:sp>
        <p:nvSpPr>
          <p:cNvPr id="2" name="Rectangle 1"/>
          <p:cNvSpPr/>
          <p:nvPr/>
        </p:nvSpPr>
        <p:spPr>
          <a:xfrm>
            <a:off x="304800" y="1066800"/>
            <a:ext cx="83058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Possibly multiple gradients per interest at node (when interest received from multiple neighbors)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32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Deleted after timeout duration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32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Can be updated by new interest messages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32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Interest deleted if no more gradients remain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32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Initial Gradients – Low data rate, exploratory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076654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52400" y="-76201"/>
            <a:ext cx="7772400" cy="1371601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Directed Diffusion: Gradients</a:t>
            </a:r>
            <a:endParaRPr lang="en-US" sz="4000" dirty="0"/>
          </a:p>
        </p:txBody>
      </p:sp>
      <p:grpSp>
        <p:nvGrpSpPr>
          <p:cNvPr id="30" name="Group 29"/>
          <p:cNvGrpSpPr/>
          <p:nvPr/>
        </p:nvGrpSpPr>
        <p:grpSpPr>
          <a:xfrm>
            <a:off x="1295400" y="2057400"/>
            <a:ext cx="5105400" cy="2809009"/>
            <a:chOff x="1295400" y="990600"/>
            <a:chExt cx="5105400" cy="2809009"/>
          </a:xfrm>
        </p:grpSpPr>
        <p:sp>
          <p:nvSpPr>
            <p:cNvPr id="3" name="Oval 2"/>
            <p:cNvSpPr/>
            <p:nvPr/>
          </p:nvSpPr>
          <p:spPr>
            <a:xfrm>
              <a:off x="1295400" y="1676400"/>
              <a:ext cx="533400" cy="53340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5867400" y="1257300"/>
              <a:ext cx="533400" cy="533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5018809" y="3266209"/>
              <a:ext cx="533400" cy="533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4724400" y="1877291"/>
              <a:ext cx="533400" cy="533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2705100" y="2732809"/>
              <a:ext cx="533400" cy="533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2971800" y="990600"/>
              <a:ext cx="533400" cy="533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>
              <a:stCxn id="3" idx="5"/>
              <a:endCxn id="9" idx="1"/>
            </p:cNvCxnSpPr>
            <p:nvPr/>
          </p:nvCxnSpPr>
          <p:spPr>
            <a:xfrm>
              <a:off x="1750685" y="2131685"/>
              <a:ext cx="1032530" cy="6792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endCxn id="10" idx="2"/>
            </p:cNvCxnSpPr>
            <p:nvPr/>
          </p:nvCxnSpPr>
          <p:spPr>
            <a:xfrm flipV="1">
              <a:off x="1814762" y="1257300"/>
              <a:ext cx="1157038" cy="54707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endCxn id="8" idx="1"/>
            </p:cNvCxnSpPr>
            <p:nvPr/>
          </p:nvCxnSpPr>
          <p:spPr>
            <a:xfrm>
              <a:off x="3505200" y="1336780"/>
              <a:ext cx="1297315" cy="61862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endCxn id="9" idx="0"/>
            </p:cNvCxnSpPr>
            <p:nvPr/>
          </p:nvCxnSpPr>
          <p:spPr>
            <a:xfrm flipH="1">
              <a:off x="2971800" y="1508321"/>
              <a:ext cx="266700" cy="12244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9" idx="6"/>
              <a:endCxn id="7" idx="2"/>
            </p:cNvCxnSpPr>
            <p:nvPr/>
          </p:nvCxnSpPr>
          <p:spPr>
            <a:xfrm>
              <a:off x="3238500" y="2999509"/>
              <a:ext cx="1780309" cy="533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8" idx="4"/>
              <a:endCxn id="7" idx="0"/>
            </p:cNvCxnSpPr>
            <p:nvPr/>
          </p:nvCxnSpPr>
          <p:spPr>
            <a:xfrm>
              <a:off x="4991100" y="2410691"/>
              <a:ext cx="294409" cy="8555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8" idx="6"/>
              <a:endCxn id="6" idx="3"/>
            </p:cNvCxnSpPr>
            <p:nvPr/>
          </p:nvCxnSpPr>
          <p:spPr>
            <a:xfrm flipV="1">
              <a:off x="5257800" y="1712585"/>
              <a:ext cx="687715" cy="4314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7" idx="6"/>
              <a:endCxn id="6" idx="4"/>
            </p:cNvCxnSpPr>
            <p:nvPr/>
          </p:nvCxnSpPr>
          <p:spPr>
            <a:xfrm flipV="1">
              <a:off x="5552209" y="1790700"/>
              <a:ext cx="581891" cy="174220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2" name="Straight Arrow Connector 31"/>
          <p:cNvCxnSpPr/>
          <p:nvPr/>
        </p:nvCxnSpPr>
        <p:spPr>
          <a:xfrm>
            <a:off x="1752600" y="3352800"/>
            <a:ext cx="824162" cy="5524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1836909" y="2280805"/>
            <a:ext cx="982491" cy="4623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3723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52400" y="-76201"/>
            <a:ext cx="7772400" cy="1371601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Directed Diffusion: Gradients</a:t>
            </a:r>
            <a:endParaRPr lang="en-US" sz="4000" dirty="0"/>
          </a:p>
        </p:txBody>
      </p:sp>
      <p:grpSp>
        <p:nvGrpSpPr>
          <p:cNvPr id="30" name="Group 29"/>
          <p:cNvGrpSpPr/>
          <p:nvPr/>
        </p:nvGrpSpPr>
        <p:grpSpPr>
          <a:xfrm>
            <a:off x="1295400" y="2057400"/>
            <a:ext cx="5105400" cy="2809009"/>
            <a:chOff x="1295400" y="990600"/>
            <a:chExt cx="5105400" cy="2809009"/>
          </a:xfrm>
        </p:grpSpPr>
        <p:sp>
          <p:nvSpPr>
            <p:cNvPr id="3" name="Oval 2"/>
            <p:cNvSpPr/>
            <p:nvPr/>
          </p:nvSpPr>
          <p:spPr>
            <a:xfrm>
              <a:off x="1295400" y="1676400"/>
              <a:ext cx="533400" cy="53340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5867400" y="1257300"/>
              <a:ext cx="533400" cy="533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5018809" y="3266209"/>
              <a:ext cx="533400" cy="533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4724400" y="1877291"/>
              <a:ext cx="533400" cy="533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2705100" y="2732809"/>
              <a:ext cx="533400" cy="533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2971800" y="990600"/>
              <a:ext cx="533400" cy="533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>
              <a:stCxn id="3" idx="5"/>
              <a:endCxn id="9" idx="1"/>
            </p:cNvCxnSpPr>
            <p:nvPr/>
          </p:nvCxnSpPr>
          <p:spPr>
            <a:xfrm>
              <a:off x="1750685" y="2131685"/>
              <a:ext cx="1032530" cy="6792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endCxn id="10" idx="2"/>
            </p:cNvCxnSpPr>
            <p:nvPr/>
          </p:nvCxnSpPr>
          <p:spPr>
            <a:xfrm flipV="1">
              <a:off x="1814762" y="1257300"/>
              <a:ext cx="1157038" cy="54707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endCxn id="8" idx="1"/>
            </p:cNvCxnSpPr>
            <p:nvPr/>
          </p:nvCxnSpPr>
          <p:spPr>
            <a:xfrm>
              <a:off x="3505200" y="1336780"/>
              <a:ext cx="1297315" cy="61862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endCxn id="9" idx="0"/>
            </p:cNvCxnSpPr>
            <p:nvPr/>
          </p:nvCxnSpPr>
          <p:spPr>
            <a:xfrm flipH="1">
              <a:off x="2971800" y="1508321"/>
              <a:ext cx="266700" cy="12244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9" idx="6"/>
              <a:endCxn id="7" idx="2"/>
            </p:cNvCxnSpPr>
            <p:nvPr/>
          </p:nvCxnSpPr>
          <p:spPr>
            <a:xfrm>
              <a:off x="3238500" y="2999509"/>
              <a:ext cx="1780309" cy="533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8" idx="4"/>
              <a:endCxn id="7" idx="0"/>
            </p:cNvCxnSpPr>
            <p:nvPr/>
          </p:nvCxnSpPr>
          <p:spPr>
            <a:xfrm>
              <a:off x="4991100" y="2410691"/>
              <a:ext cx="294409" cy="8555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8" idx="6"/>
              <a:endCxn id="6" idx="3"/>
            </p:cNvCxnSpPr>
            <p:nvPr/>
          </p:nvCxnSpPr>
          <p:spPr>
            <a:xfrm flipV="1">
              <a:off x="5257800" y="1712585"/>
              <a:ext cx="687715" cy="4314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7" idx="6"/>
              <a:endCxn id="6" idx="4"/>
            </p:cNvCxnSpPr>
            <p:nvPr/>
          </p:nvCxnSpPr>
          <p:spPr>
            <a:xfrm flipV="1">
              <a:off x="5552209" y="1790700"/>
              <a:ext cx="581891" cy="174220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2" name="Straight Arrow Connector 31"/>
          <p:cNvCxnSpPr/>
          <p:nvPr/>
        </p:nvCxnSpPr>
        <p:spPr>
          <a:xfrm rot="10800000">
            <a:off x="1752600" y="3352800"/>
            <a:ext cx="824162" cy="55245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0800000" flipV="1">
            <a:off x="1836909" y="2280805"/>
            <a:ext cx="982491" cy="462395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2917156" y="2743200"/>
            <a:ext cx="187994" cy="8858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0800000" flipH="1">
            <a:off x="3124201" y="2771774"/>
            <a:ext cx="187994" cy="8858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3657600" y="2324100"/>
            <a:ext cx="1144915" cy="5470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326050" y="4191000"/>
            <a:ext cx="1398350" cy="4087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7110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52400" y="-76201"/>
            <a:ext cx="7772400" cy="1371601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Directed Diffusion: Gradients</a:t>
            </a:r>
            <a:endParaRPr lang="en-US" sz="4000" dirty="0"/>
          </a:p>
        </p:txBody>
      </p:sp>
      <p:grpSp>
        <p:nvGrpSpPr>
          <p:cNvPr id="30" name="Group 29"/>
          <p:cNvGrpSpPr/>
          <p:nvPr/>
        </p:nvGrpSpPr>
        <p:grpSpPr>
          <a:xfrm>
            <a:off x="1295400" y="2057400"/>
            <a:ext cx="5105400" cy="2809009"/>
            <a:chOff x="1295400" y="990600"/>
            <a:chExt cx="5105400" cy="2809009"/>
          </a:xfrm>
        </p:grpSpPr>
        <p:sp>
          <p:nvSpPr>
            <p:cNvPr id="3" name="Oval 2"/>
            <p:cNvSpPr/>
            <p:nvPr/>
          </p:nvSpPr>
          <p:spPr>
            <a:xfrm>
              <a:off x="1295400" y="1676400"/>
              <a:ext cx="533400" cy="53340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5867400" y="1257300"/>
              <a:ext cx="533400" cy="533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5018809" y="3266209"/>
              <a:ext cx="533400" cy="533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4724400" y="1877291"/>
              <a:ext cx="533400" cy="533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2705100" y="2732809"/>
              <a:ext cx="533400" cy="533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2971800" y="990600"/>
              <a:ext cx="533400" cy="533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>
              <a:stCxn id="3" idx="5"/>
              <a:endCxn id="9" idx="1"/>
            </p:cNvCxnSpPr>
            <p:nvPr/>
          </p:nvCxnSpPr>
          <p:spPr>
            <a:xfrm>
              <a:off x="1750685" y="2131685"/>
              <a:ext cx="1032530" cy="6792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endCxn id="10" idx="2"/>
            </p:cNvCxnSpPr>
            <p:nvPr/>
          </p:nvCxnSpPr>
          <p:spPr>
            <a:xfrm flipV="1">
              <a:off x="1814762" y="1257300"/>
              <a:ext cx="1157038" cy="54707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endCxn id="8" idx="1"/>
            </p:cNvCxnSpPr>
            <p:nvPr/>
          </p:nvCxnSpPr>
          <p:spPr>
            <a:xfrm>
              <a:off x="3505200" y="1336780"/>
              <a:ext cx="1297315" cy="61862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endCxn id="9" idx="0"/>
            </p:cNvCxnSpPr>
            <p:nvPr/>
          </p:nvCxnSpPr>
          <p:spPr>
            <a:xfrm flipH="1">
              <a:off x="2971800" y="1508321"/>
              <a:ext cx="266700" cy="12244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9" idx="6"/>
              <a:endCxn id="7" idx="2"/>
            </p:cNvCxnSpPr>
            <p:nvPr/>
          </p:nvCxnSpPr>
          <p:spPr>
            <a:xfrm>
              <a:off x="3238500" y="2999509"/>
              <a:ext cx="1780309" cy="533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8" idx="4"/>
              <a:endCxn id="7" idx="0"/>
            </p:cNvCxnSpPr>
            <p:nvPr/>
          </p:nvCxnSpPr>
          <p:spPr>
            <a:xfrm>
              <a:off x="4991100" y="2410691"/>
              <a:ext cx="294409" cy="8555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8" idx="6"/>
              <a:endCxn id="6" idx="3"/>
            </p:cNvCxnSpPr>
            <p:nvPr/>
          </p:nvCxnSpPr>
          <p:spPr>
            <a:xfrm flipV="1">
              <a:off x="5257800" y="1712585"/>
              <a:ext cx="687715" cy="4314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7" idx="6"/>
              <a:endCxn id="6" idx="4"/>
            </p:cNvCxnSpPr>
            <p:nvPr/>
          </p:nvCxnSpPr>
          <p:spPr>
            <a:xfrm flipV="1">
              <a:off x="5552209" y="1790700"/>
              <a:ext cx="581891" cy="174220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2" name="Straight Arrow Connector 31"/>
          <p:cNvCxnSpPr/>
          <p:nvPr/>
        </p:nvCxnSpPr>
        <p:spPr>
          <a:xfrm rot="10800000">
            <a:off x="1752600" y="3352800"/>
            <a:ext cx="824162" cy="55245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0800000" flipV="1">
            <a:off x="1836909" y="2280805"/>
            <a:ext cx="982491" cy="462395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3164806" y="2819400"/>
            <a:ext cx="187994" cy="885825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0800000" flipH="1">
            <a:off x="2860006" y="2743200"/>
            <a:ext cx="187994" cy="885825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0800000">
            <a:off x="3657600" y="2324100"/>
            <a:ext cx="1144915" cy="547071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 flipV="1">
            <a:off x="3352801" y="4191001"/>
            <a:ext cx="1449714" cy="40870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5375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52400" y="-76201"/>
            <a:ext cx="7772400" cy="1371601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Directed Diffusion: Data Propagation</a:t>
            </a:r>
            <a:endParaRPr lang="en-US" sz="4000" dirty="0"/>
          </a:p>
        </p:txBody>
      </p:sp>
      <p:sp>
        <p:nvSpPr>
          <p:cNvPr id="28" name="Rectangle 27"/>
          <p:cNvSpPr/>
          <p:nvPr/>
        </p:nvSpPr>
        <p:spPr>
          <a:xfrm>
            <a:off x="76200" y="990600"/>
            <a:ext cx="89916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US" sz="3600" dirty="0" smtClean="0"/>
              <a:t>Nodes in the specified region set up sensors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600" dirty="0" smtClean="0"/>
              <a:t>Data collected at highest data rate among all gradients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600" dirty="0" smtClean="0"/>
              <a:t>Sends event description to neighbors with for whom gradients exist</a:t>
            </a:r>
          </a:p>
          <a:p>
            <a:endParaRPr lang="en-US" sz="2400" dirty="0" smtClean="0"/>
          </a:p>
          <a:p>
            <a:pPr lvl="6"/>
            <a:r>
              <a:rPr lang="en-US" sz="2400" dirty="0" smtClean="0"/>
              <a:t>	type </a:t>
            </a:r>
            <a:r>
              <a:rPr lang="en-US" sz="2400" dirty="0"/>
              <a:t>= wheeled </a:t>
            </a:r>
            <a:r>
              <a:rPr lang="en-US" sz="2400" dirty="0" smtClean="0"/>
              <a:t>vehicle</a:t>
            </a:r>
          </a:p>
          <a:p>
            <a:pPr lvl="6"/>
            <a:r>
              <a:rPr lang="en-US" sz="2400" dirty="0" smtClean="0"/>
              <a:t>	instance = truck</a:t>
            </a:r>
          </a:p>
          <a:p>
            <a:pPr lvl="6"/>
            <a:r>
              <a:rPr lang="en-US" sz="2400" dirty="0"/>
              <a:t>	l</a:t>
            </a:r>
            <a:r>
              <a:rPr lang="en-US" sz="2400" dirty="0" smtClean="0"/>
              <a:t>ocation = [125,220]</a:t>
            </a:r>
            <a:endParaRPr lang="en-US" sz="2400" dirty="0"/>
          </a:p>
          <a:p>
            <a:pPr lvl="6"/>
            <a:r>
              <a:rPr lang="en-US" sz="2400" dirty="0"/>
              <a:t>	i</a:t>
            </a:r>
            <a:r>
              <a:rPr lang="en-US" sz="2400" dirty="0" smtClean="0"/>
              <a:t>ntensity = 0.6</a:t>
            </a:r>
          </a:p>
          <a:p>
            <a:pPr lvl="6"/>
            <a:r>
              <a:rPr lang="en-US" sz="2400" dirty="0"/>
              <a:t>	</a:t>
            </a:r>
            <a:r>
              <a:rPr lang="en-US" sz="2400" dirty="0" smtClean="0"/>
              <a:t>confidence = 0.85</a:t>
            </a:r>
          </a:p>
          <a:p>
            <a:pPr lvl="6"/>
            <a:r>
              <a:rPr lang="en-US" sz="2400" dirty="0"/>
              <a:t>	</a:t>
            </a:r>
            <a:r>
              <a:rPr lang="en-US" sz="2400" dirty="0" smtClean="0"/>
              <a:t>timestamp = 01:20:40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90204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52400" y="-76201"/>
            <a:ext cx="7772400" cy="1371601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Directed Diffusion: Data Propagation</a:t>
            </a:r>
            <a:endParaRPr lang="en-US" sz="4000" dirty="0"/>
          </a:p>
        </p:txBody>
      </p:sp>
      <p:sp>
        <p:nvSpPr>
          <p:cNvPr id="28" name="Rectangle 27"/>
          <p:cNvSpPr/>
          <p:nvPr/>
        </p:nvSpPr>
        <p:spPr>
          <a:xfrm>
            <a:off x="76200" y="1453020"/>
            <a:ext cx="8991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US" sz="3600" dirty="0" smtClean="0"/>
              <a:t>Received data checked against a cache</a:t>
            </a:r>
          </a:p>
          <a:p>
            <a:pPr marL="571500" indent="-571500">
              <a:buFont typeface="Arial" pitchFamily="34" charset="0"/>
              <a:buChar char="•"/>
            </a:pPr>
            <a:endParaRPr lang="en-US" sz="3600" dirty="0" smtClean="0"/>
          </a:p>
          <a:p>
            <a:pPr marL="571500" indent="-571500">
              <a:buFont typeface="Arial" pitchFamily="34" charset="0"/>
              <a:buChar char="•"/>
            </a:pPr>
            <a:r>
              <a:rPr lang="en-US" sz="3600" dirty="0" smtClean="0"/>
              <a:t>New data cached and forwarded</a:t>
            </a:r>
          </a:p>
          <a:p>
            <a:pPr marL="571500" indent="-571500">
              <a:buFont typeface="Arial" pitchFamily="34" charset="0"/>
              <a:buChar char="•"/>
            </a:pPr>
            <a:endParaRPr lang="en-US" sz="3600" dirty="0" smtClean="0"/>
          </a:p>
          <a:p>
            <a:pPr marL="571500" indent="-571500">
              <a:buFont typeface="Arial" pitchFamily="34" charset="0"/>
              <a:buChar char="•"/>
            </a:pPr>
            <a:r>
              <a:rPr lang="en-US" sz="3600" dirty="0" smtClean="0"/>
              <a:t>Drop duplicates (prevents loops in forwarding)</a:t>
            </a:r>
          </a:p>
          <a:p>
            <a:pPr marL="571500" indent="-571500">
              <a:buFont typeface="Arial" pitchFamily="34" charset="0"/>
              <a:buChar char="•"/>
            </a:pPr>
            <a:endParaRPr lang="en-US" sz="3600" dirty="0" smtClean="0"/>
          </a:p>
          <a:p>
            <a:pPr marL="571500" indent="-571500">
              <a:buFont typeface="Arial" pitchFamily="34" charset="0"/>
              <a:buChar char="•"/>
            </a:pPr>
            <a:r>
              <a:rPr lang="en-US" sz="3600" dirty="0" smtClean="0"/>
              <a:t>Down-conversion: Data forwarded no faster than required</a:t>
            </a:r>
          </a:p>
          <a:p>
            <a:pPr marL="571500" indent="-571500">
              <a:buFont typeface="Arial" pitchFamily="34" charset="0"/>
              <a:buChar char="•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07918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52400" y="-76201"/>
            <a:ext cx="7772400" cy="1371601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Directed Diffusion: Reinforcement</a:t>
            </a:r>
            <a:endParaRPr lang="en-US" sz="4000" dirty="0"/>
          </a:p>
        </p:txBody>
      </p:sp>
      <p:sp>
        <p:nvSpPr>
          <p:cNvPr id="28" name="Rectangle 27"/>
          <p:cNvSpPr/>
          <p:nvPr/>
        </p:nvSpPr>
        <p:spPr>
          <a:xfrm>
            <a:off x="228600" y="1310405"/>
            <a:ext cx="8915400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US" sz="3200" dirty="0" smtClean="0"/>
              <a:t>Collect more information along better paths</a:t>
            </a:r>
          </a:p>
          <a:p>
            <a:pPr marL="571500" indent="-571500">
              <a:buFont typeface="Arial" pitchFamily="34" charset="0"/>
              <a:buChar char="•"/>
            </a:pPr>
            <a:endParaRPr lang="en-US" sz="2800" dirty="0" smtClean="0"/>
          </a:p>
          <a:p>
            <a:pPr marL="571500" indent="-571500">
              <a:buFont typeface="Arial" pitchFamily="34" charset="0"/>
              <a:buChar char="•"/>
            </a:pPr>
            <a:r>
              <a:rPr lang="en-US" sz="3200" dirty="0" smtClean="0"/>
              <a:t>Done by raising data rate with chosen neighbors</a:t>
            </a:r>
          </a:p>
          <a:p>
            <a:endParaRPr lang="en-US" dirty="0" smtClean="0"/>
          </a:p>
          <a:p>
            <a:r>
              <a:rPr lang="en-US" dirty="0" smtClean="0"/>
              <a:t>	type </a:t>
            </a:r>
            <a:r>
              <a:rPr lang="en-US" dirty="0"/>
              <a:t>= wheeled </a:t>
            </a:r>
            <a:r>
              <a:rPr lang="en-US" dirty="0" smtClean="0"/>
              <a:t>vehicle					</a:t>
            </a:r>
            <a:r>
              <a:rPr lang="en-US" dirty="0"/>
              <a:t> type = wheeled vehicle</a:t>
            </a:r>
          </a:p>
          <a:p>
            <a:r>
              <a:rPr lang="en-US" sz="200" dirty="0" smtClean="0"/>
              <a:t>	</a:t>
            </a:r>
            <a:endParaRPr lang="en-US" sz="200" dirty="0"/>
          </a:p>
          <a:p>
            <a:r>
              <a:rPr lang="en-US" dirty="0" smtClean="0"/>
              <a:t>	Interval=20ms							</a:t>
            </a:r>
            <a:r>
              <a:rPr lang="en-US" dirty="0"/>
              <a:t> </a:t>
            </a:r>
            <a:r>
              <a:rPr lang="en-US" dirty="0" smtClean="0"/>
              <a:t>Interval=5ms</a:t>
            </a:r>
            <a:endParaRPr lang="en-US" sz="700" dirty="0" smtClean="0"/>
          </a:p>
          <a:p>
            <a:pPr lvl="0"/>
            <a:r>
              <a:rPr lang="en-US" dirty="0" smtClean="0"/>
              <a:t>	duration=10s							 </a:t>
            </a:r>
            <a:r>
              <a:rPr lang="en-US" dirty="0" smtClean="0">
                <a:solidFill>
                  <a:prstClr val="black"/>
                </a:solidFill>
              </a:rPr>
              <a:t>duration=10s</a:t>
            </a:r>
            <a:endParaRPr lang="en-US" sz="600" dirty="0" smtClean="0"/>
          </a:p>
          <a:p>
            <a:r>
              <a:rPr lang="en-US" dirty="0"/>
              <a:t>	</a:t>
            </a:r>
            <a:r>
              <a:rPr lang="en-US" dirty="0" err="1"/>
              <a:t>rect</a:t>
            </a:r>
            <a:r>
              <a:rPr lang="en-US" dirty="0"/>
              <a:t>=[-100,100,200,400</a:t>
            </a:r>
            <a:r>
              <a:rPr lang="en-US" dirty="0" smtClean="0"/>
              <a:t>]					 </a:t>
            </a:r>
            <a:r>
              <a:rPr lang="en-US" dirty="0" err="1"/>
              <a:t>rect</a:t>
            </a:r>
            <a:r>
              <a:rPr lang="en-US" dirty="0"/>
              <a:t>=[-100,100,200,400]</a:t>
            </a:r>
          </a:p>
          <a:p>
            <a:pPr marL="571500" indent="-571500">
              <a:buFont typeface="Arial" pitchFamily="34" charset="0"/>
              <a:buChar char="•"/>
            </a:pPr>
            <a:endParaRPr lang="en-US" sz="2800" dirty="0" smtClean="0"/>
          </a:p>
          <a:p>
            <a:pPr marL="571500" indent="-571500">
              <a:buFont typeface="Arial" pitchFamily="34" charset="0"/>
              <a:buChar char="•"/>
            </a:pPr>
            <a:r>
              <a:rPr lang="en-US" sz="3200" dirty="0" smtClean="0"/>
              <a:t>Options:</a:t>
            </a:r>
          </a:p>
          <a:p>
            <a:pPr marL="1028700" lvl="1" indent="-571500">
              <a:buFont typeface="Arial" pitchFamily="34" charset="0"/>
              <a:buChar char="•"/>
            </a:pPr>
            <a:r>
              <a:rPr lang="en-US" sz="2000" dirty="0" smtClean="0"/>
              <a:t>Neighbor that sent data first</a:t>
            </a:r>
          </a:p>
          <a:p>
            <a:pPr marL="1028700" lvl="1" indent="-571500">
              <a:buFont typeface="Arial" pitchFamily="34" charset="0"/>
              <a:buChar char="•"/>
            </a:pPr>
            <a:r>
              <a:rPr lang="en-US" sz="2000" dirty="0" smtClean="0"/>
              <a:t>Every neighbor that sent data recently</a:t>
            </a:r>
            <a:endParaRPr lang="en-US" sz="2800" dirty="0" smtClean="0"/>
          </a:p>
          <a:p>
            <a:pPr marL="1028700" lvl="1" indent="-571500">
              <a:buFont typeface="Arial" pitchFamily="34" charset="0"/>
              <a:buChar char="•"/>
            </a:pPr>
            <a:r>
              <a:rPr lang="en-US" sz="2000" dirty="0" smtClean="0"/>
              <a:t>Neighbors that consistently send new data</a:t>
            </a:r>
          </a:p>
          <a:p>
            <a:pPr marL="1028700" lvl="1" indent="-571500">
              <a:buFont typeface="Arial" pitchFamily="34" charset="0"/>
              <a:buChar char="•"/>
            </a:pPr>
            <a:endParaRPr lang="en-US" dirty="0" smtClean="0"/>
          </a:p>
          <a:p>
            <a:pPr marL="571500" indent="-571500">
              <a:buFont typeface="Arial" pitchFamily="34" charset="0"/>
              <a:buChar char="•"/>
            </a:pPr>
            <a:r>
              <a:rPr lang="en-US" sz="3200" dirty="0" smtClean="0"/>
              <a:t>Choice determines what kind of path is favored</a:t>
            </a:r>
          </a:p>
          <a:p>
            <a:pPr marL="571500" indent="-571500">
              <a:buFont typeface="Arial" pitchFamily="34" charset="0"/>
              <a:buChar char="•"/>
            </a:pPr>
            <a:endParaRPr lang="en-US" sz="2800" dirty="0" smtClean="0"/>
          </a:p>
          <a:p>
            <a:pPr lvl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275929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9144000" cy="9144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Design Challenges: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76970" y="1941255"/>
            <a:ext cx="3669531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Energy Efficiency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3200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Limited Resources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3200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Fault Tolerance</a:t>
            </a:r>
          </a:p>
        </p:txBody>
      </p:sp>
    </p:spTree>
    <p:extLst>
      <p:ext uri="{BB962C8B-B14F-4D97-AF65-F5344CB8AC3E}">
        <p14:creationId xmlns:p14="http://schemas.microsoft.com/office/powerpoint/2010/main" val="249777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52400" y="6919"/>
            <a:ext cx="7772400" cy="1371601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Directed Diffusion: Negative Reinforcement</a:t>
            </a:r>
            <a:endParaRPr lang="en-US" sz="4000" dirty="0"/>
          </a:p>
        </p:txBody>
      </p:sp>
      <p:sp>
        <p:nvSpPr>
          <p:cNvPr id="28" name="Rectangle 27"/>
          <p:cNvSpPr/>
          <p:nvPr/>
        </p:nvSpPr>
        <p:spPr>
          <a:xfrm>
            <a:off x="152400" y="1533834"/>
            <a:ext cx="891540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US" sz="3200" dirty="0" smtClean="0"/>
              <a:t>Truncate undesirable paths</a:t>
            </a:r>
          </a:p>
          <a:p>
            <a:pPr marL="571500" indent="-571500">
              <a:buFont typeface="Arial" pitchFamily="34" charset="0"/>
              <a:buChar char="•"/>
            </a:pPr>
            <a:endParaRPr lang="en-US" sz="2800" dirty="0" smtClean="0"/>
          </a:p>
          <a:p>
            <a:pPr marL="571500" indent="-571500">
              <a:buFont typeface="Arial" pitchFamily="34" charset="0"/>
              <a:buChar char="•"/>
            </a:pPr>
            <a:r>
              <a:rPr lang="en-US" sz="3200" dirty="0" smtClean="0"/>
              <a:t>Done by:</a:t>
            </a:r>
          </a:p>
          <a:p>
            <a:pPr marL="1028700" lvl="1" indent="-571500">
              <a:buFont typeface="Arial" pitchFamily="34" charset="0"/>
              <a:buChar char="•"/>
            </a:pPr>
            <a:r>
              <a:rPr lang="en-US" sz="2400" dirty="0" smtClean="0"/>
              <a:t>Timeouts</a:t>
            </a:r>
          </a:p>
          <a:p>
            <a:pPr marL="1028700" lvl="1" indent="-571500">
              <a:buFont typeface="Arial" pitchFamily="34" charset="0"/>
              <a:buChar char="•"/>
            </a:pPr>
            <a:r>
              <a:rPr lang="en-US" sz="2400" dirty="0" smtClean="0"/>
              <a:t>Explicit negative reinforcement (low data rate interest)</a:t>
            </a:r>
          </a:p>
          <a:p>
            <a:pPr marL="571500" indent="-571500">
              <a:buFont typeface="Arial" pitchFamily="34" charset="0"/>
              <a:buChar char="•"/>
            </a:pPr>
            <a:endParaRPr lang="en-US" sz="3200" dirty="0" smtClean="0"/>
          </a:p>
          <a:p>
            <a:pPr marL="571500" indent="-571500">
              <a:buFont typeface="Arial" pitchFamily="34" charset="0"/>
              <a:buChar char="•"/>
            </a:pPr>
            <a:r>
              <a:rPr lang="en-US" sz="3200" dirty="0" smtClean="0"/>
              <a:t>Options:</a:t>
            </a:r>
          </a:p>
          <a:p>
            <a:pPr marL="1028700" lvl="1" indent="-571500">
              <a:buFont typeface="Arial" pitchFamily="34" charset="0"/>
              <a:buChar char="•"/>
            </a:pPr>
            <a:r>
              <a:rPr lang="en-US" sz="2000" dirty="0" smtClean="0"/>
              <a:t>Consistently old events</a:t>
            </a:r>
          </a:p>
          <a:p>
            <a:pPr marL="1028700" lvl="1" indent="-571500">
              <a:buFont typeface="Arial" pitchFamily="34" charset="0"/>
              <a:buChar char="•"/>
            </a:pPr>
            <a:r>
              <a:rPr lang="en-US" sz="2000" dirty="0" smtClean="0"/>
              <a:t>Ranking neighbors on number of new events received</a:t>
            </a:r>
            <a:endParaRPr lang="en-US" sz="2800" dirty="0" smtClean="0"/>
          </a:p>
          <a:p>
            <a:pPr marL="1028700" lvl="1" indent="-571500">
              <a:buFont typeface="Arial" pitchFamily="34" charset="0"/>
              <a:buChar char="•"/>
            </a:pPr>
            <a:endParaRPr lang="en-US" dirty="0" smtClean="0"/>
          </a:p>
          <a:p>
            <a:pPr marL="571500" indent="-571500">
              <a:buFont typeface="Arial" pitchFamily="34" charset="0"/>
              <a:buChar char="•"/>
            </a:pPr>
            <a:r>
              <a:rPr lang="en-US" sz="3200" dirty="0" smtClean="0"/>
              <a:t>Tradeoff between energy efficiency and fault tolerance</a:t>
            </a:r>
            <a:endParaRPr lang="en-US" sz="3600" dirty="0" smtClean="0"/>
          </a:p>
          <a:p>
            <a:pPr marL="1028700" lvl="1" indent="-571500">
              <a:buFont typeface="Arial" pitchFamily="34" charset="0"/>
              <a:buChar char="•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075955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52400" y="-76201"/>
            <a:ext cx="7772400" cy="1371601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Directed Diffusion: Reinforcement</a:t>
            </a:r>
            <a:endParaRPr lang="en-US" sz="4000" dirty="0"/>
          </a:p>
        </p:txBody>
      </p:sp>
      <p:sp>
        <p:nvSpPr>
          <p:cNvPr id="28" name="Rectangle 27"/>
          <p:cNvSpPr/>
          <p:nvPr/>
        </p:nvSpPr>
        <p:spPr>
          <a:xfrm>
            <a:off x="228600" y="1289625"/>
            <a:ext cx="89154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US" sz="3200" dirty="0" smtClean="0"/>
              <a:t>Helps in local repairs</a:t>
            </a:r>
          </a:p>
          <a:p>
            <a:pPr marL="571500" indent="-571500">
              <a:buFont typeface="Arial" pitchFamily="34" charset="0"/>
              <a:buChar char="•"/>
            </a:pPr>
            <a:endParaRPr lang="en-US" sz="3200" dirty="0"/>
          </a:p>
          <a:p>
            <a:pPr marL="571500" indent="-571500">
              <a:buFont typeface="Arial" pitchFamily="34" charset="0"/>
              <a:buChar char="•"/>
            </a:pPr>
            <a:endParaRPr lang="en-US" sz="3200" dirty="0" smtClean="0"/>
          </a:p>
          <a:p>
            <a:pPr marL="571500" indent="-571500">
              <a:buFont typeface="Arial" pitchFamily="34" charset="0"/>
              <a:buChar char="•"/>
            </a:pPr>
            <a:endParaRPr lang="en-US" sz="3200" dirty="0"/>
          </a:p>
          <a:p>
            <a:pPr marL="571500" indent="-571500">
              <a:buFont typeface="Arial" pitchFamily="34" charset="0"/>
              <a:buChar char="•"/>
            </a:pPr>
            <a:endParaRPr lang="en-US" sz="3200" dirty="0" smtClean="0"/>
          </a:p>
          <a:p>
            <a:pPr marL="571500" indent="-571500">
              <a:buFont typeface="Arial" pitchFamily="34" charset="0"/>
              <a:buChar char="•"/>
            </a:pPr>
            <a:endParaRPr lang="en-US" sz="3200" dirty="0"/>
          </a:p>
          <a:p>
            <a:pPr marL="571500" indent="-571500">
              <a:buFont typeface="Arial" pitchFamily="34" charset="0"/>
              <a:buChar char="•"/>
            </a:pPr>
            <a:r>
              <a:rPr lang="en-US" sz="3200" dirty="0" smtClean="0"/>
              <a:t>Removes loops</a:t>
            </a:r>
          </a:p>
          <a:p>
            <a:pPr marL="571500" indent="-571500">
              <a:buFont typeface="Arial" pitchFamily="34" charset="0"/>
              <a:buChar char="•"/>
            </a:pPr>
            <a:endParaRPr lang="en-US" sz="3200" dirty="0"/>
          </a:p>
          <a:p>
            <a:pPr marL="571500" indent="-571500">
              <a:buFont typeface="Arial" pitchFamily="34" charset="0"/>
              <a:buChar char="•"/>
            </a:pPr>
            <a:endParaRPr lang="en-US" sz="3200" dirty="0" smtClean="0"/>
          </a:p>
          <a:p>
            <a:pPr marL="571500" indent="-571500">
              <a:buFont typeface="Arial" pitchFamily="34" charset="0"/>
              <a:buChar char="•"/>
            </a:pPr>
            <a:endParaRPr lang="en-US" sz="3600" dirty="0" smtClean="0"/>
          </a:p>
          <a:p>
            <a:pPr marL="1028700" lvl="1" indent="-571500">
              <a:buFont typeface="Arial" pitchFamily="34" charset="0"/>
              <a:buChar char="•"/>
            </a:pPr>
            <a:endParaRPr lang="en-US" sz="2400" dirty="0" smtClean="0"/>
          </a:p>
        </p:txBody>
      </p:sp>
      <p:grpSp>
        <p:nvGrpSpPr>
          <p:cNvPr id="54" name="Group 53"/>
          <p:cNvGrpSpPr/>
          <p:nvPr/>
        </p:nvGrpSpPr>
        <p:grpSpPr>
          <a:xfrm>
            <a:off x="914400" y="2199411"/>
            <a:ext cx="7562850" cy="1563736"/>
            <a:chOff x="914400" y="2220191"/>
            <a:chExt cx="7562850" cy="1563736"/>
          </a:xfrm>
        </p:grpSpPr>
        <p:grpSp>
          <p:nvGrpSpPr>
            <p:cNvPr id="4" name="Group 3"/>
            <p:cNvGrpSpPr/>
            <p:nvPr/>
          </p:nvGrpSpPr>
          <p:grpSpPr>
            <a:xfrm>
              <a:off x="914400" y="2270318"/>
              <a:ext cx="3295650" cy="1513609"/>
              <a:chOff x="1295400" y="990600"/>
              <a:chExt cx="5105400" cy="2809009"/>
            </a:xfrm>
          </p:grpSpPr>
          <p:sp>
            <p:nvSpPr>
              <p:cNvPr id="6" name="Oval 5"/>
              <p:cNvSpPr/>
              <p:nvPr/>
            </p:nvSpPr>
            <p:spPr>
              <a:xfrm>
                <a:off x="1295400" y="1676400"/>
                <a:ext cx="533400" cy="533400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5867400" y="1257300"/>
                <a:ext cx="533400" cy="5334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5018809" y="3266209"/>
                <a:ext cx="533400" cy="5334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4724400" y="1877291"/>
                <a:ext cx="533400" cy="5334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2705100" y="2732809"/>
                <a:ext cx="533400" cy="5334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2971800" y="990600"/>
                <a:ext cx="533400" cy="5334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" name="Straight Connector 11"/>
              <p:cNvCxnSpPr>
                <a:stCxn id="6" idx="5"/>
                <a:endCxn id="10" idx="1"/>
              </p:cNvCxnSpPr>
              <p:nvPr/>
            </p:nvCxnSpPr>
            <p:spPr>
              <a:xfrm>
                <a:off x="1750685" y="2131685"/>
                <a:ext cx="1032530" cy="67923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>
                <a:endCxn id="11" idx="2"/>
              </p:cNvCxnSpPr>
              <p:nvPr/>
            </p:nvCxnSpPr>
            <p:spPr>
              <a:xfrm flipV="1">
                <a:off x="1814762" y="1257300"/>
                <a:ext cx="1157038" cy="54707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>
                <a:endCxn id="9" idx="1"/>
              </p:cNvCxnSpPr>
              <p:nvPr/>
            </p:nvCxnSpPr>
            <p:spPr>
              <a:xfrm>
                <a:off x="3505200" y="1336780"/>
                <a:ext cx="1297315" cy="61862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>
                <a:endCxn id="10" idx="0"/>
              </p:cNvCxnSpPr>
              <p:nvPr/>
            </p:nvCxnSpPr>
            <p:spPr>
              <a:xfrm flipH="1">
                <a:off x="2971800" y="1508321"/>
                <a:ext cx="266700" cy="12244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>
                <a:stCxn id="10" idx="6"/>
                <a:endCxn id="8" idx="2"/>
              </p:cNvCxnSpPr>
              <p:nvPr/>
            </p:nvCxnSpPr>
            <p:spPr>
              <a:xfrm>
                <a:off x="3238500" y="2999509"/>
                <a:ext cx="1780309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>
                <a:stCxn id="9" idx="4"/>
                <a:endCxn id="8" idx="0"/>
              </p:cNvCxnSpPr>
              <p:nvPr/>
            </p:nvCxnSpPr>
            <p:spPr>
              <a:xfrm>
                <a:off x="4991100" y="2410691"/>
                <a:ext cx="294409" cy="85551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>
                <a:stCxn id="9" idx="6"/>
                <a:endCxn id="7" idx="3"/>
              </p:cNvCxnSpPr>
              <p:nvPr/>
            </p:nvCxnSpPr>
            <p:spPr>
              <a:xfrm flipV="1">
                <a:off x="5257800" y="1712585"/>
                <a:ext cx="687715" cy="43140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>
                <a:stCxn id="8" idx="6"/>
                <a:endCxn id="7" idx="4"/>
              </p:cNvCxnSpPr>
              <p:nvPr/>
            </p:nvCxnSpPr>
            <p:spPr>
              <a:xfrm flipV="1">
                <a:off x="5552209" y="1790700"/>
                <a:ext cx="581891" cy="174220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" name="Straight Arrow Connector 2"/>
            <p:cNvCxnSpPr/>
            <p:nvPr/>
          </p:nvCxnSpPr>
          <p:spPr>
            <a:xfrm flipH="1">
              <a:off x="1208297" y="2270318"/>
              <a:ext cx="666521" cy="278969"/>
            </a:xfrm>
            <a:prstGeom prst="straightConnector1">
              <a:avLst/>
            </a:prstGeom>
            <a:ln w="38100" cmpd="sng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H="1" flipV="1">
              <a:off x="2410069" y="2270369"/>
              <a:ext cx="889988" cy="369486"/>
            </a:xfrm>
            <a:prstGeom prst="straightConnector1">
              <a:avLst/>
            </a:prstGeom>
            <a:ln w="38100" cmpd="sng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H="1">
              <a:off x="3468438" y="2514600"/>
              <a:ext cx="286566" cy="139485"/>
            </a:xfrm>
            <a:prstGeom prst="straightConnector1">
              <a:avLst/>
            </a:prstGeom>
            <a:ln w="38100" cmpd="sng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H="1">
              <a:off x="3776672" y="2790195"/>
              <a:ext cx="333259" cy="841574"/>
            </a:xfrm>
            <a:prstGeom prst="straightConnector1">
              <a:avLst/>
            </a:prstGeom>
            <a:ln w="12700" cmpd="sng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flipH="1" flipV="1">
              <a:off x="3259938" y="3159612"/>
              <a:ext cx="132300" cy="269388"/>
            </a:xfrm>
            <a:prstGeom prst="straightConnector1">
              <a:avLst/>
            </a:prstGeom>
            <a:ln w="12700" cmpd="sng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3566305" y="2549287"/>
              <a:ext cx="304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5181600" y="2220191"/>
              <a:ext cx="3295650" cy="1513609"/>
              <a:chOff x="1295400" y="990600"/>
              <a:chExt cx="5105400" cy="2809009"/>
            </a:xfrm>
          </p:grpSpPr>
          <p:sp>
            <p:nvSpPr>
              <p:cNvPr id="34" name="Oval 33"/>
              <p:cNvSpPr/>
              <p:nvPr/>
            </p:nvSpPr>
            <p:spPr>
              <a:xfrm>
                <a:off x="1295400" y="1676400"/>
                <a:ext cx="533400" cy="533400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5867400" y="1257300"/>
                <a:ext cx="533400" cy="5334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5018809" y="3266209"/>
                <a:ext cx="533400" cy="5334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4724400" y="1877291"/>
                <a:ext cx="533400" cy="5334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2705100" y="2732809"/>
                <a:ext cx="533400" cy="5334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2971800" y="990600"/>
                <a:ext cx="533400" cy="5334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0" name="Straight Connector 39"/>
              <p:cNvCxnSpPr>
                <a:stCxn id="34" idx="5"/>
                <a:endCxn id="38" idx="1"/>
              </p:cNvCxnSpPr>
              <p:nvPr/>
            </p:nvCxnSpPr>
            <p:spPr>
              <a:xfrm>
                <a:off x="1750685" y="2131685"/>
                <a:ext cx="1032530" cy="67923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>
                <a:endCxn id="39" idx="2"/>
              </p:cNvCxnSpPr>
              <p:nvPr/>
            </p:nvCxnSpPr>
            <p:spPr>
              <a:xfrm flipV="1">
                <a:off x="1814762" y="1257300"/>
                <a:ext cx="1157038" cy="54707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>
                <a:endCxn id="37" idx="1"/>
              </p:cNvCxnSpPr>
              <p:nvPr/>
            </p:nvCxnSpPr>
            <p:spPr>
              <a:xfrm>
                <a:off x="3505200" y="1336780"/>
                <a:ext cx="1297315" cy="61862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>
                <a:endCxn id="38" idx="0"/>
              </p:cNvCxnSpPr>
              <p:nvPr/>
            </p:nvCxnSpPr>
            <p:spPr>
              <a:xfrm flipH="1">
                <a:off x="2971800" y="1508321"/>
                <a:ext cx="266700" cy="12244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>
                <a:stCxn id="38" idx="6"/>
                <a:endCxn id="36" idx="2"/>
              </p:cNvCxnSpPr>
              <p:nvPr/>
            </p:nvCxnSpPr>
            <p:spPr>
              <a:xfrm>
                <a:off x="3238500" y="2999509"/>
                <a:ext cx="1780309" cy="5334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>
                <a:stCxn id="37" idx="4"/>
                <a:endCxn id="36" idx="0"/>
              </p:cNvCxnSpPr>
              <p:nvPr/>
            </p:nvCxnSpPr>
            <p:spPr>
              <a:xfrm>
                <a:off x="4991100" y="2410691"/>
                <a:ext cx="294409" cy="85551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>
                <a:stCxn id="36" idx="6"/>
                <a:endCxn id="35" idx="4"/>
              </p:cNvCxnSpPr>
              <p:nvPr/>
            </p:nvCxnSpPr>
            <p:spPr>
              <a:xfrm flipV="1">
                <a:off x="5552209" y="1790700"/>
                <a:ext cx="581891" cy="174220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8" name="Straight Arrow Connector 47"/>
            <p:cNvCxnSpPr/>
            <p:nvPr/>
          </p:nvCxnSpPr>
          <p:spPr>
            <a:xfrm flipH="1">
              <a:off x="5475497" y="2220191"/>
              <a:ext cx="666521" cy="278969"/>
            </a:xfrm>
            <a:prstGeom prst="straightConnector1">
              <a:avLst/>
            </a:prstGeom>
            <a:ln w="38100" cmpd="sng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 flipH="1" flipV="1">
              <a:off x="6677269" y="2220242"/>
              <a:ext cx="889988" cy="369486"/>
            </a:xfrm>
            <a:prstGeom prst="straightConnector1">
              <a:avLst/>
            </a:prstGeom>
            <a:ln w="38100" cmpd="sng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 flipH="1">
              <a:off x="8043872" y="2740068"/>
              <a:ext cx="333259" cy="841574"/>
            </a:xfrm>
            <a:prstGeom prst="straightConnector1">
              <a:avLst/>
            </a:prstGeom>
            <a:ln w="38100" cmpd="sng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 flipH="1" flipV="1">
              <a:off x="7467600" y="3094855"/>
              <a:ext cx="132300" cy="269388"/>
            </a:xfrm>
            <a:prstGeom prst="straightConnector1">
              <a:avLst/>
            </a:prstGeom>
            <a:ln w="38100" cmpd="sng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 55"/>
          <p:cNvGrpSpPr/>
          <p:nvPr/>
        </p:nvGrpSpPr>
        <p:grpSpPr>
          <a:xfrm>
            <a:off x="990600" y="5124435"/>
            <a:ext cx="3295650" cy="1513609"/>
            <a:chOff x="1295400" y="990600"/>
            <a:chExt cx="5105400" cy="2809009"/>
          </a:xfrm>
        </p:grpSpPr>
        <p:sp>
          <p:nvSpPr>
            <p:cNvPr id="81" name="Oval 80"/>
            <p:cNvSpPr/>
            <p:nvPr/>
          </p:nvSpPr>
          <p:spPr>
            <a:xfrm>
              <a:off x="1295400" y="1676400"/>
              <a:ext cx="533400" cy="53340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5867400" y="1257300"/>
              <a:ext cx="533400" cy="533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>
              <a:off x="5018809" y="3266209"/>
              <a:ext cx="533400" cy="533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>
              <a:off x="4724400" y="1877291"/>
              <a:ext cx="533400" cy="533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>
              <a:off x="2705100" y="2732809"/>
              <a:ext cx="533400" cy="533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>
              <a:off x="2971800" y="990600"/>
              <a:ext cx="533400" cy="533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8" name="Straight Connector 87"/>
            <p:cNvCxnSpPr>
              <a:endCxn id="86" idx="2"/>
            </p:cNvCxnSpPr>
            <p:nvPr/>
          </p:nvCxnSpPr>
          <p:spPr>
            <a:xfrm flipV="1">
              <a:off x="1814762" y="1257300"/>
              <a:ext cx="1157038" cy="54707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>
              <a:endCxn id="84" idx="1"/>
            </p:cNvCxnSpPr>
            <p:nvPr/>
          </p:nvCxnSpPr>
          <p:spPr>
            <a:xfrm>
              <a:off x="3505200" y="1336780"/>
              <a:ext cx="1297315" cy="61862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>
              <a:stCxn id="83" idx="2"/>
              <a:endCxn id="85" idx="6"/>
            </p:cNvCxnSpPr>
            <p:nvPr/>
          </p:nvCxnSpPr>
          <p:spPr>
            <a:xfrm flipH="1" flipV="1">
              <a:off x="3238501" y="2999510"/>
              <a:ext cx="1780309" cy="53339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>
              <a:stCxn id="85" idx="6"/>
              <a:endCxn id="84" idx="3"/>
            </p:cNvCxnSpPr>
            <p:nvPr/>
          </p:nvCxnSpPr>
          <p:spPr>
            <a:xfrm flipV="1">
              <a:off x="3238501" y="2332577"/>
              <a:ext cx="1564014" cy="66693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>
              <a:stCxn id="84" idx="4"/>
              <a:endCxn id="83" idx="0"/>
            </p:cNvCxnSpPr>
            <p:nvPr/>
          </p:nvCxnSpPr>
          <p:spPr>
            <a:xfrm>
              <a:off x="4991100" y="2410691"/>
              <a:ext cx="294409" cy="8555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>
              <a:stCxn id="84" idx="6"/>
              <a:endCxn id="82" idx="3"/>
            </p:cNvCxnSpPr>
            <p:nvPr/>
          </p:nvCxnSpPr>
          <p:spPr>
            <a:xfrm flipV="1">
              <a:off x="5257800" y="1712585"/>
              <a:ext cx="687715" cy="4314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7" name="Straight Arrow Connector 56"/>
          <p:cNvCxnSpPr/>
          <p:nvPr/>
        </p:nvCxnSpPr>
        <p:spPr>
          <a:xfrm flipH="1">
            <a:off x="1284497" y="5124435"/>
            <a:ext cx="666521" cy="278969"/>
          </a:xfrm>
          <a:prstGeom prst="straightConnector1">
            <a:avLst/>
          </a:prstGeom>
          <a:ln w="12700" cmpd="sng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 flipV="1">
            <a:off x="2486269" y="5124486"/>
            <a:ext cx="889988" cy="369486"/>
          </a:xfrm>
          <a:prstGeom prst="straightConnector1">
            <a:avLst/>
          </a:prstGeom>
          <a:ln w="12700" cmpd="sng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H="1">
            <a:off x="3544638" y="5368717"/>
            <a:ext cx="286566" cy="139485"/>
          </a:xfrm>
          <a:prstGeom prst="straightConnector1">
            <a:avLst/>
          </a:prstGeom>
          <a:ln w="12700" cmpd="sng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3523733" y="5999098"/>
            <a:ext cx="116310" cy="294410"/>
          </a:xfrm>
          <a:prstGeom prst="straightConnector1">
            <a:avLst/>
          </a:prstGeom>
          <a:ln w="12700" cmpd="sng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V="1">
            <a:off x="2280175" y="5760108"/>
            <a:ext cx="902668" cy="317279"/>
          </a:xfrm>
          <a:prstGeom prst="straightConnector1">
            <a:avLst/>
          </a:prstGeom>
          <a:ln w="12700" cmpd="sng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 flipH="1" flipV="1">
            <a:off x="2292855" y="6350626"/>
            <a:ext cx="1006266" cy="287418"/>
          </a:xfrm>
          <a:prstGeom prst="straightConnector1">
            <a:avLst/>
          </a:prstGeom>
          <a:ln w="12700" cmpd="sng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9" name="Group 108"/>
          <p:cNvGrpSpPr/>
          <p:nvPr/>
        </p:nvGrpSpPr>
        <p:grpSpPr>
          <a:xfrm>
            <a:off x="5257800" y="5037825"/>
            <a:ext cx="3295650" cy="1513609"/>
            <a:chOff x="1295400" y="990600"/>
            <a:chExt cx="5105400" cy="2809009"/>
          </a:xfrm>
        </p:grpSpPr>
        <p:sp>
          <p:nvSpPr>
            <p:cNvPr id="110" name="Oval 109"/>
            <p:cNvSpPr/>
            <p:nvPr/>
          </p:nvSpPr>
          <p:spPr>
            <a:xfrm>
              <a:off x="1295400" y="1676400"/>
              <a:ext cx="533400" cy="53340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5867400" y="1257300"/>
              <a:ext cx="533400" cy="533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5018809" y="3266209"/>
              <a:ext cx="533400" cy="533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Oval 112"/>
            <p:cNvSpPr/>
            <p:nvPr/>
          </p:nvSpPr>
          <p:spPr>
            <a:xfrm>
              <a:off x="4724400" y="1877291"/>
              <a:ext cx="533400" cy="533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>
            <a:xfrm>
              <a:off x="2705100" y="2732809"/>
              <a:ext cx="533400" cy="533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>
            <a:xfrm>
              <a:off x="2971800" y="990600"/>
              <a:ext cx="533400" cy="533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6" name="Straight Connector 115"/>
            <p:cNvCxnSpPr>
              <a:endCxn id="115" idx="2"/>
            </p:cNvCxnSpPr>
            <p:nvPr/>
          </p:nvCxnSpPr>
          <p:spPr>
            <a:xfrm flipV="1">
              <a:off x="1814762" y="1257300"/>
              <a:ext cx="1157038" cy="54707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>
              <a:endCxn id="113" idx="1"/>
            </p:cNvCxnSpPr>
            <p:nvPr/>
          </p:nvCxnSpPr>
          <p:spPr>
            <a:xfrm>
              <a:off x="3505200" y="1336780"/>
              <a:ext cx="1297315" cy="61862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>
              <a:stCxn id="112" idx="2"/>
              <a:endCxn id="114" idx="6"/>
            </p:cNvCxnSpPr>
            <p:nvPr/>
          </p:nvCxnSpPr>
          <p:spPr>
            <a:xfrm flipH="1" flipV="1">
              <a:off x="3238501" y="2999510"/>
              <a:ext cx="1780309" cy="53339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>
              <a:stCxn id="114" idx="6"/>
              <a:endCxn id="113" idx="3"/>
            </p:cNvCxnSpPr>
            <p:nvPr/>
          </p:nvCxnSpPr>
          <p:spPr>
            <a:xfrm flipV="1">
              <a:off x="3238501" y="2332577"/>
              <a:ext cx="1564014" cy="66693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>
              <a:stCxn id="113" idx="4"/>
              <a:endCxn id="112" idx="0"/>
            </p:cNvCxnSpPr>
            <p:nvPr/>
          </p:nvCxnSpPr>
          <p:spPr>
            <a:xfrm>
              <a:off x="4991100" y="2410691"/>
              <a:ext cx="294409" cy="85551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>
              <a:stCxn id="113" idx="6"/>
              <a:endCxn id="111" idx="3"/>
            </p:cNvCxnSpPr>
            <p:nvPr/>
          </p:nvCxnSpPr>
          <p:spPr>
            <a:xfrm flipV="1">
              <a:off x="5257800" y="1712585"/>
              <a:ext cx="687715" cy="4314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2" name="Straight Arrow Connector 121"/>
          <p:cNvCxnSpPr/>
          <p:nvPr/>
        </p:nvCxnSpPr>
        <p:spPr>
          <a:xfrm flipH="1">
            <a:off x="5551697" y="5037825"/>
            <a:ext cx="666521" cy="278969"/>
          </a:xfrm>
          <a:prstGeom prst="straightConnector1">
            <a:avLst/>
          </a:prstGeom>
          <a:ln w="38100" cmpd="sng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 flipH="1" flipV="1">
            <a:off x="6753469" y="5037876"/>
            <a:ext cx="889988" cy="369486"/>
          </a:xfrm>
          <a:prstGeom prst="straightConnector1">
            <a:avLst/>
          </a:prstGeom>
          <a:ln w="38100" cmpd="sng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/>
          <p:nvPr/>
        </p:nvCxnSpPr>
        <p:spPr>
          <a:xfrm flipH="1">
            <a:off x="7811838" y="5282107"/>
            <a:ext cx="286566" cy="139485"/>
          </a:xfrm>
          <a:prstGeom prst="straightConnector1">
            <a:avLst/>
          </a:prstGeom>
          <a:ln w="38100" cmpd="sng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5822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52400" y="-76201"/>
            <a:ext cx="7772400" cy="1371601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Directed Diffusion: Experiments</a:t>
            </a:r>
            <a:endParaRPr lang="en-US" sz="4000" dirty="0"/>
          </a:p>
        </p:txBody>
      </p:sp>
      <p:sp>
        <p:nvSpPr>
          <p:cNvPr id="28" name="Rectangle 27"/>
          <p:cNvSpPr/>
          <p:nvPr/>
        </p:nvSpPr>
        <p:spPr>
          <a:xfrm>
            <a:off x="228600" y="1289625"/>
            <a:ext cx="8915400" cy="7909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US" sz="3200" dirty="0" smtClean="0"/>
              <a:t>Comparing Directed Diffusion with the alternatives:</a:t>
            </a:r>
          </a:p>
          <a:p>
            <a:pPr marL="1028700" lvl="1" indent="-571500">
              <a:buFont typeface="Arial" pitchFamily="34" charset="0"/>
              <a:buChar char="•"/>
            </a:pPr>
            <a:r>
              <a:rPr lang="en-US" sz="3200" dirty="0" smtClean="0"/>
              <a:t>Flooding data from source to sink</a:t>
            </a:r>
          </a:p>
          <a:p>
            <a:pPr marL="1028700" lvl="1" indent="-571500">
              <a:buFont typeface="Arial" pitchFamily="34" charset="0"/>
              <a:buChar char="•"/>
            </a:pPr>
            <a:r>
              <a:rPr lang="en-US" sz="3200" dirty="0" smtClean="0"/>
              <a:t>Omniscient Multicast: End to end communication along shortest path</a:t>
            </a:r>
          </a:p>
          <a:p>
            <a:pPr marL="571500" indent="-571500">
              <a:buFont typeface="Arial" pitchFamily="34" charset="0"/>
              <a:buChar char="•"/>
            </a:pPr>
            <a:endParaRPr lang="en-US" sz="3200" dirty="0" smtClean="0"/>
          </a:p>
          <a:p>
            <a:pPr marL="571500" indent="-571500">
              <a:buFont typeface="Arial" pitchFamily="34" charset="0"/>
              <a:buChar char="•"/>
            </a:pPr>
            <a:r>
              <a:rPr lang="en-US" sz="3200" dirty="0" smtClean="0"/>
              <a:t>ns-2 simulation</a:t>
            </a:r>
          </a:p>
          <a:p>
            <a:pPr marL="571500" indent="-571500">
              <a:buFont typeface="Arial" pitchFamily="34" charset="0"/>
              <a:buChar char="•"/>
            </a:pPr>
            <a:endParaRPr lang="en-US" sz="3200" dirty="0"/>
          </a:p>
          <a:p>
            <a:pPr marL="571500" indent="-571500">
              <a:buFont typeface="Arial" pitchFamily="34" charset="0"/>
              <a:buChar char="•"/>
            </a:pPr>
            <a:r>
              <a:rPr lang="en-US" sz="3200" dirty="0" smtClean="0"/>
              <a:t>Increasing network size (in steps of 50)</a:t>
            </a:r>
          </a:p>
          <a:p>
            <a:pPr marL="571500" indent="-571500">
              <a:buFont typeface="Arial" pitchFamily="34" charset="0"/>
              <a:buChar char="•"/>
            </a:pPr>
            <a:endParaRPr lang="en-US" sz="3200" dirty="0" smtClean="0"/>
          </a:p>
          <a:p>
            <a:pPr marL="571500" indent="-571500">
              <a:buFont typeface="Arial" pitchFamily="34" charset="0"/>
              <a:buChar char="•"/>
            </a:pPr>
            <a:r>
              <a:rPr lang="en-US" sz="3200" dirty="0" smtClean="0"/>
              <a:t>Average node density kept constant</a:t>
            </a:r>
          </a:p>
          <a:p>
            <a:pPr marL="571500" indent="-571500">
              <a:buFont typeface="Arial" pitchFamily="34" charset="0"/>
              <a:buChar char="•"/>
            </a:pPr>
            <a:endParaRPr lang="en-US" sz="3200" dirty="0" smtClean="0"/>
          </a:p>
          <a:p>
            <a:pPr marL="571500" indent="-571500">
              <a:buFont typeface="Arial" pitchFamily="34" charset="0"/>
              <a:buChar char="•"/>
            </a:pPr>
            <a:endParaRPr lang="en-US" sz="3200" dirty="0"/>
          </a:p>
          <a:p>
            <a:pPr marL="571500" indent="-571500">
              <a:buFont typeface="Arial" pitchFamily="34" charset="0"/>
              <a:buChar char="•"/>
            </a:pPr>
            <a:endParaRPr lang="en-US" sz="3200" dirty="0" smtClean="0"/>
          </a:p>
          <a:p>
            <a:pPr marL="571500" indent="-571500">
              <a:buFont typeface="Arial" pitchFamily="34" charset="0"/>
              <a:buChar char="•"/>
            </a:pPr>
            <a:endParaRPr lang="en-US" sz="3600" dirty="0" smtClean="0"/>
          </a:p>
          <a:p>
            <a:pPr marL="1028700" lvl="1" indent="-571500">
              <a:buFont typeface="Arial" pitchFamily="34" charset="0"/>
              <a:buChar char="•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245399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52400" y="-76201"/>
            <a:ext cx="7772400" cy="1371601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Directed Diffusion: Energy use</a:t>
            </a:r>
            <a:endParaRPr lang="en-US" sz="4000" dirty="0"/>
          </a:p>
        </p:txBody>
      </p:sp>
      <p:pic>
        <p:nvPicPr>
          <p:cNvPr id="79" name="Picture 78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43" b="7510"/>
          <a:stretch/>
        </p:blipFill>
        <p:spPr bwMode="auto">
          <a:xfrm>
            <a:off x="1722782" y="1195388"/>
            <a:ext cx="5984185" cy="4039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99216" y="5791199"/>
            <a:ext cx="844532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Diffusion compared to flooding, Omniscient Multicast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Reduced communication due to aggregation</a:t>
            </a:r>
          </a:p>
        </p:txBody>
      </p:sp>
      <p:sp>
        <p:nvSpPr>
          <p:cNvPr id="6" name="TextBox 5"/>
          <p:cNvSpPr txBox="1"/>
          <p:nvPr/>
        </p:nvSpPr>
        <p:spPr>
          <a:xfrm rot="16200000">
            <a:off x="-67170" y="3178305"/>
            <a:ext cx="33738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Average Energy (Joules/Node/Received </a:t>
            </a:r>
            <a:r>
              <a:rPr lang="en-US" sz="1400" dirty="0" err="1" smtClean="0"/>
              <a:t>Pkt</a:t>
            </a:r>
            <a:r>
              <a:rPr lang="en-US" sz="1400" dirty="0" smtClean="0"/>
              <a:t>)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3954382" y="5236498"/>
            <a:ext cx="11349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Network Size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83359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52400" y="-76201"/>
            <a:ext cx="7772400" cy="1371601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Directed Diffusion: Delay</a:t>
            </a: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23698" y="4835929"/>
            <a:ext cx="866519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No global knowledge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But paths comparable to Omniscient Multicast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Empirical </a:t>
            </a:r>
            <a:r>
              <a:rPr lang="en-US" sz="2800" dirty="0"/>
              <a:t>p</a:t>
            </a:r>
            <a:r>
              <a:rPr lang="en-US" sz="2800" dirty="0" smtClean="0"/>
              <a:t>ath selection with local decisions works well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Flooding suffers from collisions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1" b="5396"/>
          <a:stretch/>
        </p:blipFill>
        <p:spPr bwMode="auto">
          <a:xfrm>
            <a:off x="1802295" y="1007165"/>
            <a:ext cx="5154279" cy="3564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 rot="16200000">
            <a:off x="1209096" y="2635694"/>
            <a:ext cx="10068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Delay(</a:t>
            </a:r>
            <a:r>
              <a:rPr lang="en-US" sz="1400" dirty="0" err="1" smtClean="0"/>
              <a:t>secs</a:t>
            </a:r>
            <a:r>
              <a:rPr lang="en-US" sz="1400" dirty="0" smtClean="0"/>
              <a:t>)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3718747" y="4481124"/>
            <a:ext cx="11349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Network Size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14305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52400" y="-76201"/>
            <a:ext cx="7772400" cy="1371601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Directed Diffusion: Failure Tolerance</a:t>
            </a:r>
            <a:endParaRPr lang="en-US" sz="4000" dirty="0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1" b="5716"/>
          <a:stretch/>
        </p:blipFill>
        <p:spPr bwMode="auto">
          <a:xfrm>
            <a:off x="1537252" y="1188345"/>
            <a:ext cx="6297492" cy="4483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35687" y="5969076"/>
            <a:ext cx="82399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/>
              <a:t>Lower energy consumption under more failures!!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/>
              <a:t>U</a:t>
            </a:r>
            <a:r>
              <a:rPr lang="en-US" sz="2400" dirty="0" smtClean="0"/>
              <a:t>nnecessary redundancy due to conservative reinforcement</a:t>
            </a: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 rot="16200000">
            <a:off x="-318958" y="3575865"/>
            <a:ext cx="33738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Average Energy (Joules/Node/Received </a:t>
            </a:r>
            <a:r>
              <a:rPr lang="en-US" sz="1400" dirty="0" err="1" smtClean="0"/>
              <a:t>Pkt</a:t>
            </a:r>
            <a:r>
              <a:rPr lang="en-US" sz="1400" dirty="0" smtClean="0"/>
              <a:t>)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3495887" y="5548011"/>
            <a:ext cx="11349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Network Size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847686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Static virtualization does away with shared memory pools. Doesn’t this lead to resource wastage?</a:t>
            </a:r>
          </a:p>
          <a:p>
            <a:r>
              <a:rPr lang="en-US" dirty="0" smtClean="0"/>
              <a:t>Could traditional protocols benefit from named data? (Question from CS525 Spring 2013)</a:t>
            </a:r>
          </a:p>
          <a:p>
            <a:pPr lvl="1"/>
            <a:r>
              <a:rPr lang="en-US" dirty="0" smtClean="0"/>
              <a:t>Content Delivery Networks</a:t>
            </a:r>
          </a:p>
          <a:p>
            <a:r>
              <a:rPr lang="en-US" dirty="0"/>
              <a:t>Would rebuilding </a:t>
            </a:r>
            <a:r>
              <a:rPr lang="en-US" dirty="0" err="1"/>
              <a:t>TinyOS</a:t>
            </a:r>
            <a:r>
              <a:rPr lang="en-US" dirty="0"/>
              <a:t> be worth it?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285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Picking the right data rate – A tradeoff between energy efficiency and event detection</a:t>
            </a:r>
          </a:p>
          <a:p>
            <a:r>
              <a:rPr lang="en-US" dirty="0" smtClean="0"/>
              <a:t>Congestion free network assumed</a:t>
            </a:r>
          </a:p>
          <a:p>
            <a:r>
              <a:rPr lang="en-US" dirty="0" smtClean="0"/>
              <a:t>Can aggregation slow down communication?</a:t>
            </a:r>
          </a:p>
          <a:p>
            <a:r>
              <a:rPr lang="en-US" dirty="0" smtClean="0"/>
              <a:t>Complete </a:t>
            </a:r>
            <a:r>
              <a:rPr lang="en-US" dirty="0"/>
              <a:t>knowledge should help in minimizing bugs </a:t>
            </a:r>
            <a:r>
              <a:rPr lang="en-US" dirty="0" smtClean="0"/>
              <a:t>anyway</a:t>
            </a:r>
            <a:endParaRPr lang="en-US" dirty="0"/>
          </a:p>
          <a:p>
            <a:r>
              <a:rPr lang="en-US" dirty="0"/>
              <a:t>Does caching in diffusion conflict with the idea with the RAM usage minimization?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10435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9144000" cy="9144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Design Challenges: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76970" y="1941255"/>
            <a:ext cx="3669531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Energy Efficiency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3200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Limited Resources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3200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Fault Tolerance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62400" y="971053"/>
            <a:ext cx="1148071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900" dirty="0" smtClean="0"/>
              <a:t>}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0" y="1779206"/>
            <a:ext cx="3276600" cy="35394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In: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Operating Systems (</a:t>
            </a:r>
            <a:r>
              <a:rPr lang="en-US" sz="3200" dirty="0" err="1" smtClean="0"/>
              <a:t>TinyOS</a:t>
            </a:r>
            <a:r>
              <a:rPr lang="en-US" sz="3200" dirty="0" smtClean="0"/>
              <a:t>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Communication (Directed Diffusion)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6248400" y="5584882"/>
            <a:ext cx="1640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(Today’s Topics)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571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Operating System for Sensor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338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TinyOS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Operating system designed for embedded devices</a:t>
            </a:r>
          </a:p>
          <a:p>
            <a:r>
              <a:rPr lang="en-US" dirty="0" smtClean="0"/>
              <a:t>Emerged from UC Berkeley in 2000</a:t>
            </a:r>
          </a:p>
          <a:p>
            <a:pPr lvl="1"/>
            <a:r>
              <a:rPr lang="en-US" dirty="0" smtClean="0"/>
              <a:t>Sensor research was beginning</a:t>
            </a:r>
          </a:p>
          <a:p>
            <a:pPr lvl="1"/>
            <a:r>
              <a:rPr lang="en-US" dirty="0" smtClean="0"/>
              <a:t>Developed in </a:t>
            </a:r>
            <a:r>
              <a:rPr lang="en-US" dirty="0" err="1" smtClean="0"/>
              <a:t>nesC</a:t>
            </a:r>
            <a:r>
              <a:rPr lang="en-US" dirty="0" smtClean="0"/>
              <a:t> (a new C dialect)</a:t>
            </a:r>
          </a:p>
          <a:p>
            <a:r>
              <a:rPr lang="en-US" dirty="0" smtClean="0"/>
              <a:t>Currently averages 25,000 downloads a year</a:t>
            </a:r>
          </a:p>
          <a:p>
            <a:pPr lvl="1"/>
            <a:r>
              <a:rPr lang="en-US" dirty="0" smtClean="0"/>
              <a:t>Worldwide community of developers and users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845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design goals of </a:t>
            </a:r>
            <a:r>
              <a:rPr lang="en-US" dirty="0" err="1" smtClean="0"/>
              <a:t>TinyOS</a:t>
            </a:r>
            <a:endParaRPr lang="en-US" dirty="0" smtClean="0"/>
          </a:p>
          <a:p>
            <a:pPr lvl="1"/>
            <a:r>
              <a:rPr lang="en-US" dirty="0" smtClean="0"/>
              <a:t>Resource minimization</a:t>
            </a:r>
          </a:p>
          <a:p>
            <a:pPr lvl="1"/>
            <a:r>
              <a:rPr lang="en-US" dirty="0" smtClean="0"/>
              <a:t>Bug prevention</a:t>
            </a:r>
          </a:p>
          <a:p>
            <a:endParaRPr lang="en-US" dirty="0" smtClean="0"/>
          </a:p>
          <a:p>
            <a:r>
              <a:rPr lang="en-US" dirty="0" smtClean="0"/>
              <a:t>What lessons can be drawn from the experience of the </a:t>
            </a:r>
            <a:r>
              <a:rPr lang="en-US" dirty="0" err="1" smtClean="0"/>
              <a:t>TinyOS</a:t>
            </a:r>
            <a:r>
              <a:rPr lang="en-US" dirty="0" smtClean="0"/>
              <a:t> development?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943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minimization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TinyOS</a:t>
            </a:r>
            <a:r>
              <a:rPr lang="en-US" dirty="0" smtClean="0"/>
              <a:t> software should use as few hardware resources as possible</a:t>
            </a:r>
          </a:p>
          <a:p>
            <a:pPr lvl="1"/>
            <a:r>
              <a:rPr lang="en-US" dirty="0" smtClean="0"/>
              <a:t>Trade off runtime flexibility for smaller code and data</a:t>
            </a:r>
          </a:p>
          <a:p>
            <a:r>
              <a:rPr lang="en-US" dirty="0" smtClean="0"/>
              <a:t>Computationally efficient</a:t>
            </a:r>
          </a:p>
          <a:p>
            <a:pPr lvl="1"/>
            <a:r>
              <a:rPr lang="en-US" dirty="0" smtClean="0"/>
              <a:t>Minimizing cycle counts and wake time</a:t>
            </a:r>
          </a:p>
          <a:p>
            <a:r>
              <a:rPr lang="en-US" dirty="0" smtClean="0"/>
              <a:t>Require little state</a:t>
            </a:r>
          </a:p>
          <a:p>
            <a:pPr lvl="1"/>
            <a:r>
              <a:rPr lang="en-US" dirty="0" smtClean="0"/>
              <a:t>Minimize RAM</a:t>
            </a:r>
          </a:p>
          <a:p>
            <a:r>
              <a:rPr lang="en-US" dirty="0" smtClean="0"/>
              <a:t>Tight code</a:t>
            </a:r>
          </a:p>
          <a:p>
            <a:pPr lvl="1"/>
            <a:r>
              <a:rPr lang="en-US" dirty="0" smtClean="0"/>
              <a:t>Minimize ROM</a:t>
            </a:r>
          </a:p>
        </p:txBody>
      </p:sp>
    </p:spTree>
    <p:extLst>
      <p:ext uri="{BB962C8B-B14F-4D97-AF65-F5344CB8AC3E}">
        <p14:creationId xmlns:p14="http://schemas.microsoft.com/office/powerpoint/2010/main" val="3610057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16018</TotalTime>
  <Words>1675</Words>
  <Application>Microsoft Macintosh PowerPoint</Application>
  <PresentationFormat>On-screen Show (4:3)</PresentationFormat>
  <Paragraphs>377</Paragraphs>
  <Slides>47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Office Theme</vt:lpstr>
      <vt:lpstr>Design Choices for Sensor Networks</vt:lpstr>
      <vt:lpstr>Sensor Nodes</vt:lpstr>
      <vt:lpstr>Example Hardware</vt:lpstr>
      <vt:lpstr>Design Challenges:</vt:lpstr>
      <vt:lpstr>Design Challenges:</vt:lpstr>
      <vt:lpstr>Operating System for Sensor Networks</vt:lpstr>
      <vt:lpstr>TinyOS </vt:lpstr>
      <vt:lpstr>Overview</vt:lpstr>
      <vt:lpstr>Resource minimization</vt:lpstr>
      <vt:lpstr>Microcontroller specification</vt:lpstr>
      <vt:lpstr>Why resource minimization is important? </vt:lpstr>
      <vt:lpstr>Prevention principle </vt:lpstr>
      <vt:lpstr>Approach  </vt:lpstr>
      <vt:lpstr>ROM and RAM Allocation</vt:lpstr>
      <vt:lpstr>Example: RAM Minimization</vt:lpstr>
      <vt:lpstr> Isolation</vt:lpstr>
      <vt:lpstr>Static Virtualization </vt:lpstr>
      <vt:lpstr>What lessons can be drawn from the experience of TinyOS development ?</vt:lpstr>
      <vt:lpstr>Initial Users</vt:lpstr>
      <vt:lpstr>Language Co-design</vt:lpstr>
      <vt:lpstr>Modular Structure</vt:lpstr>
      <vt:lpstr>Modular Structure</vt:lpstr>
      <vt:lpstr>Conclusion</vt:lpstr>
      <vt:lpstr>Communication in Sensor Networks</vt:lpstr>
      <vt:lpstr>Concerns</vt:lpstr>
      <vt:lpstr>The first step: Routing Algorithms</vt:lpstr>
      <vt:lpstr>The first step: Routing Algorithms</vt:lpstr>
      <vt:lpstr>Efficient routing protocols are good, but can we do better?</vt:lpstr>
      <vt:lpstr>Directed Diffusion: </vt:lpstr>
      <vt:lpstr>Directed Diffusion: Benefits</vt:lpstr>
      <vt:lpstr>Directed Diffusion: Interests</vt:lpstr>
      <vt:lpstr>Directed Diffusion: Interest Propagation</vt:lpstr>
      <vt:lpstr>Directed Diffusion: Gradients</vt:lpstr>
      <vt:lpstr>Directed Diffusion: Gradients</vt:lpstr>
      <vt:lpstr>Directed Diffusion: Gradients</vt:lpstr>
      <vt:lpstr>Directed Diffusion: Gradients</vt:lpstr>
      <vt:lpstr>Directed Diffusion: Data Propagation</vt:lpstr>
      <vt:lpstr>Directed Diffusion: Data Propagation</vt:lpstr>
      <vt:lpstr>Directed Diffusion: Reinforcement</vt:lpstr>
      <vt:lpstr>Directed Diffusion: Negative Reinforcement</vt:lpstr>
      <vt:lpstr>Directed Diffusion: Reinforcement</vt:lpstr>
      <vt:lpstr>Directed Diffusion: Experiments</vt:lpstr>
      <vt:lpstr>Directed Diffusion: Energy use</vt:lpstr>
      <vt:lpstr>Directed Diffusion: Delay</vt:lpstr>
      <vt:lpstr>Directed Diffusion: Failure Tolerance</vt:lpstr>
      <vt:lpstr>Discussion Points</vt:lpstr>
      <vt:lpstr>Discussion Points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TinyOS</dc:title>
  <dc:creator>ITI</dc:creator>
  <cp:lastModifiedBy>ITI</cp:lastModifiedBy>
  <cp:revision>60</cp:revision>
  <dcterms:created xsi:type="dcterms:W3CDTF">2014-02-14T19:47:56Z</dcterms:created>
  <dcterms:modified xsi:type="dcterms:W3CDTF">2014-03-13T22:01:19Z</dcterms:modified>
</cp:coreProperties>
</file>