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04BE-BDDF-4D80-8AED-B049309466B7}" type="datetimeFigureOut">
              <a:rPr lang="en-US" smtClean="0"/>
              <a:t>4/8/2010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58B6B-8DC7-4466-8CD5-32BAC21F82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7E995FB-19E3-4B83-AFCE-E1E3603096E9}" type="datetime1">
              <a:rPr lang="en-US" smtClean="0"/>
              <a:t>4/8/2010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F67-2137-436B-B82B-14ABD44AF62B}" type="datetime1">
              <a:rPr lang="en-US" smtClean="0"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9D92-EC54-4BC0-A158-0EFAFECAA51A}" type="datetime1">
              <a:rPr lang="en-US" smtClean="0"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633-65B6-41E0-8CA1-030E9DCDC946}" type="datetime1">
              <a:rPr lang="en-US" smtClean="0"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2522-2614-457A-8840-A076B8A1C7E0}" type="datetime1">
              <a:rPr lang="en-US" smtClean="0"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A768-EBEB-4DA0-82C6-40F1E11FCC08}" type="datetime1">
              <a:rPr lang="en-US" smtClean="0"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7794C5-A78D-4013-9ABA-84AF71D8D16C}" type="datetime1">
              <a:rPr lang="en-US" smtClean="0"/>
              <a:t>4/8/2010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2D8EC7-013B-429D-BB96-97FCAB7CFB46}" type="datetime1">
              <a:rPr lang="en-US" smtClean="0"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2BA6-F1BC-4E6E-B11B-C6B6E49FFD83}" type="datetime1">
              <a:rPr lang="en-US" smtClean="0"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5E23-407D-4B39-9A27-4056316A9F1E}" type="datetime1">
              <a:rPr lang="en-US" smtClean="0"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3BF2-85A9-4E34-8708-3876DD0ECB45}" type="datetime1">
              <a:rPr lang="en-US" smtClean="0"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B46A63-99C9-458A-BEBA-E809CDC3A06F}" type="datetime1">
              <a:rPr lang="en-US" smtClean="0"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A4550C-959C-4C20-AED4-4654DC3E30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30000" dirty="0" smtClean="0"/>
              <a:t>3</a:t>
            </a:r>
            <a:r>
              <a:rPr lang="en-US" dirty="0" smtClean="0"/>
              <a:t>S: Debugging </a:t>
            </a:r>
            <a:r>
              <a:rPr lang="en-US" dirty="0" smtClean="0">
                <a:solidFill>
                  <a:srgbClr val="FF0000"/>
                </a:solidFill>
              </a:rPr>
              <a:t>Deployed</a:t>
            </a:r>
            <a:r>
              <a:rPr lang="en-US" dirty="0" smtClean="0"/>
              <a:t> Distributed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91000"/>
            <a:ext cx="8534400" cy="2286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Xuezheng</a:t>
            </a:r>
            <a:r>
              <a:rPr lang="en-US" dirty="0" smtClean="0"/>
              <a:t> Liu, </a:t>
            </a:r>
            <a:r>
              <a:rPr lang="en-US" dirty="0" err="1" smtClean="0"/>
              <a:t>Zhenyu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, Xi Wang, </a:t>
            </a:r>
            <a:r>
              <a:rPr lang="en-US" dirty="0" err="1" smtClean="0"/>
              <a:t>Feibo</a:t>
            </a:r>
            <a:r>
              <a:rPr lang="en-US" dirty="0" smtClean="0"/>
              <a:t> Chen, </a:t>
            </a:r>
            <a:r>
              <a:rPr lang="en-US" dirty="0" err="1" smtClean="0"/>
              <a:t>Xiaochen</a:t>
            </a:r>
            <a:r>
              <a:rPr lang="en-US" dirty="0" smtClean="0"/>
              <a:t> </a:t>
            </a:r>
            <a:r>
              <a:rPr lang="en-US" dirty="0" err="1" smtClean="0"/>
              <a:t>Lian</a:t>
            </a:r>
            <a:r>
              <a:rPr lang="en-US" dirty="0" smtClean="0"/>
              <a:t>, </a:t>
            </a:r>
            <a:r>
              <a:rPr lang="en-US" dirty="0" err="1" smtClean="0"/>
              <a:t>Jian</a:t>
            </a:r>
            <a:r>
              <a:rPr lang="en-US" dirty="0" smtClean="0"/>
              <a:t> Tang, Ming Wu, M </a:t>
            </a:r>
            <a:r>
              <a:rPr lang="en-US" dirty="0" err="1" smtClean="0"/>
              <a:t>Frans</a:t>
            </a:r>
            <a:r>
              <a:rPr lang="en-US" dirty="0" smtClean="0"/>
              <a:t> </a:t>
            </a:r>
            <a:r>
              <a:rPr lang="en-US" dirty="0" err="1" smtClean="0"/>
              <a:t>Kaashoek</a:t>
            </a:r>
            <a:r>
              <a:rPr lang="en-US" dirty="0" smtClean="0"/>
              <a:t>, </a:t>
            </a:r>
            <a:r>
              <a:rPr lang="en-US" dirty="0" err="1" smtClean="0"/>
              <a:t>Zheng</a:t>
            </a:r>
            <a:r>
              <a:rPr lang="en-US" dirty="0" smtClean="0"/>
              <a:t> Zhang</a:t>
            </a:r>
          </a:p>
          <a:p>
            <a:pPr algn="ctr"/>
            <a:r>
              <a:rPr lang="en-US" dirty="0" smtClean="0"/>
              <a:t>NSDI 2008</a:t>
            </a:r>
          </a:p>
          <a:p>
            <a:pPr algn="ctr"/>
            <a:r>
              <a:rPr lang="en-US" dirty="0" smtClean="0"/>
              <a:t>Presented By:</a:t>
            </a:r>
          </a:p>
          <a:p>
            <a:pPr algn="ctr"/>
            <a:r>
              <a:rPr lang="en-US" dirty="0" err="1" smtClean="0"/>
              <a:t>Pooja</a:t>
            </a:r>
            <a:r>
              <a:rPr lang="en-US" dirty="0" smtClean="0"/>
              <a:t> </a:t>
            </a:r>
            <a:r>
              <a:rPr lang="en-US" dirty="0" err="1" smtClean="0"/>
              <a:t>Agarwal</a:t>
            </a:r>
            <a:endParaRPr lang="en-US" dirty="0" smtClean="0"/>
          </a:p>
          <a:p>
            <a:pPr algn="ctr"/>
            <a:r>
              <a:rPr lang="en-US" dirty="0" smtClean="0"/>
              <a:t>CS</a:t>
            </a:r>
            <a:r>
              <a:rPr lang="en-US" dirty="0" smtClean="0">
                <a:latin typeface="+mj-lt"/>
              </a:rPr>
              <a:t> 525 </a:t>
            </a:r>
            <a:r>
              <a:rPr lang="en-US" dirty="0" smtClean="0"/>
              <a:t>C</a:t>
            </a:r>
            <a:r>
              <a:rPr lang="en-US" dirty="0" smtClean="0"/>
              <a:t>lass Presentation, UIUC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Snapshots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Predicates are defined over </a:t>
            </a:r>
            <a:r>
              <a:rPr lang="en-US" dirty="0" smtClean="0">
                <a:solidFill>
                  <a:srgbClr val="C00000"/>
                </a:solidFill>
              </a:rPr>
              <a:t>a finite number of consecutive snapshots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of </a:t>
            </a:r>
            <a:r>
              <a:rPr lang="en-US" dirty="0" err="1" smtClean="0"/>
              <a:t>Lamport</a:t>
            </a:r>
            <a:r>
              <a:rPr lang="en-US" dirty="0" smtClean="0"/>
              <a:t> logical time clock at each node</a:t>
            </a:r>
          </a:p>
          <a:p>
            <a:r>
              <a:rPr lang="en-US" dirty="0" err="1" smtClean="0"/>
              <a:t>Liveness</a:t>
            </a:r>
            <a:r>
              <a:rPr lang="en-US" dirty="0" smtClean="0"/>
              <a:t> Issues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/>
          <a:lstStyle/>
          <a:p>
            <a:r>
              <a:rPr lang="en-US" dirty="0" smtClean="0"/>
              <a:t>Consistent </a:t>
            </a:r>
            <a:r>
              <a:rPr lang="en-US" dirty="0" err="1" smtClean="0"/>
              <a:t>S</a:t>
            </a:r>
            <a:r>
              <a:rPr lang="en-US" dirty="0" err="1" smtClean="0"/>
              <a:t>anpshots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453733" y="2438400"/>
            <a:ext cx="5867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20333" y="2209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0333" y="30596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453733" y="4202668"/>
            <a:ext cx="5867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4293" y="4278868"/>
            <a:ext cx="96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Checker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834733" y="2362200"/>
            <a:ext cx="1524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6133" y="1905000"/>
            <a:ext cx="183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(A, L0, S) }, ts=2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966132" y="3200400"/>
            <a:ext cx="1524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54272" y="2819400"/>
            <a:ext cx="176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(B, L1, E) }, ts=6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886200" y="2362200"/>
            <a:ext cx="1524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1905000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}, ts=10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45503" y="27432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ts=12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650072" y="2362200"/>
            <a:ext cx="1524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21472" y="190500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(A, L1, E) }, ts=16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20" idx="3"/>
          </p:cNvCxnSpPr>
          <p:nvPr/>
        </p:nvCxnSpPr>
        <p:spPr>
          <a:xfrm>
            <a:off x="5118591" y="3277962"/>
            <a:ext cx="121152" cy="1106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53733" y="4343400"/>
            <a:ext cx="1229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M(2)={A,B}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B</a:t>
            </a:r>
            <a:r>
              <a:rPr lang="en-US" dirty="0" smtClean="0"/>
              <a:t>(2)=??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49133" y="4343400"/>
            <a:ext cx="1229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M(6)={A,B}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</a:t>
            </a:r>
            <a:r>
              <a:rPr lang="en-US" dirty="0" smtClean="0"/>
              <a:t>(6)=??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33909" y="4343400"/>
            <a:ext cx="1334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M(10)={A,B}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</a:t>
            </a:r>
            <a:r>
              <a:rPr lang="en-US" dirty="0" smtClean="0"/>
              <a:t>(6)=S</a:t>
            </a:r>
            <a:r>
              <a:rPr lang="en-US" baseline="-25000" dirty="0" smtClean="0"/>
              <a:t>A</a:t>
            </a:r>
            <a:r>
              <a:rPr lang="en-US" dirty="0" smtClean="0"/>
              <a:t>(2) </a:t>
            </a:r>
          </a:p>
          <a:p>
            <a:r>
              <a:rPr lang="en-US" dirty="0" smtClean="0"/>
              <a:t>check(6)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5682834" y="4000501"/>
            <a:ext cx="381001" cy="3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63733" y="3440668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Failure Detected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16133" y="4343400"/>
            <a:ext cx="1409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B</a:t>
            </a:r>
            <a:r>
              <a:rPr lang="en-US" dirty="0" smtClean="0"/>
              <a:t>(10)=S</a:t>
            </a:r>
            <a:r>
              <a:rPr lang="en-US" baseline="-25000" dirty="0" smtClean="0"/>
              <a:t>B</a:t>
            </a:r>
            <a:r>
              <a:rPr lang="en-US" dirty="0" smtClean="0"/>
              <a:t>(6) </a:t>
            </a:r>
          </a:p>
          <a:p>
            <a:r>
              <a:rPr lang="en-US" dirty="0" smtClean="0"/>
              <a:t>check(10)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26173" y="4343400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M(16)={A}</a:t>
            </a:r>
          </a:p>
          <a:p>
            <a:r>
              <a:rPr lang="en-US" dirty="0" smtClean="0"/>
              <a:t>check(16)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39872" y="2895600"/>
            <a:ext cx="894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A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382872" y="3581400"/>
            <a:ext cx="92913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B</a:t>
            </a:r>
            <a:r>
              <a:rPr lang="en-US" dirty="0" smtClean="0"/>
              <a:t>(6)</a:t>
            </a:r>
            <a:endParaRPr lang="en-US" dirty="0"/>
          </a:p>
        </p:txBody>
      </p:sp>
      <p:grpSp>
        <p:nvGrpSpPr>
          <p:cNvPr id="34" name="Group 48"/>
          <p:cNvGrpSpPr/>
          <p:nvPr/>
        </p:nvGrpSpPr>
        <p:grpSpPr>
          <a:xfrm>
            <a:off x="3511133" y="2514601"/>
            <a:ext cx="838200" cy="1676400"/>
            <a:chOff x="3733800" y="1981201"/>
            <a:chExt cx="838200" cy="1676400"/>
          </a:xfrm>
        </p:grpSpPr>
        <p:cxnSp>
          <p:nvCxnSpPr>
            <p:cNvPr id="35" name="Straight Arrow Connector 34"/>
            <p:cNvCxnSpPr/>
            <p:nvPr/>
          </p:nvCxnSpPr>
          <p:spPr>
            <a:xfrm rot="16200000" flipH="1">
              <a:off x="3543300" y="2628901"/>
              <a:ext cx="1676400" cy="381000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733800" y="3124200"/>
              <a:ext cx="769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A</a:t>
              </a:r>
              <a:r>
                <a:rPr lang="en-US" dirty="0" smtClean="0"/>
                <a:t>(10)</a:t>
              </a:r>
              <a:endParaRPr lang="en-US" dirty="0"/>
            </a:p>
          </p:txBody>
        </p:sp>
      </p:grpSp>
      <p:grpSp>
        <p:nvGrpSpPr>
          <p:cNvPr id="37" name="Group 49"/>
          <p:cNvGrpSpPr/>
          <p:nvPr/>
        </p:nvGrpSpPr>
        <p:grpSpPr>
          <a:xfrm>
            <a:off x="6711532" y="2514600"/>
            <a:ext cx="1066801" cy="1676400"/>
            <a:chOff x="6934199" y="1981200"/>
            <a:chExt cx="1066801" cy="1676400"/>
          </a:xfrm>
        </p:grpSpPr>
        <p:cxnSp>
          <p:nvCxnSpPr>
            <p:cNvPr id="38" name="Straight Arrow Connector 37"/>
            <p:cNvCxnSpPr/>
            <p:nvPr/>
          </p:nvCxnSpPr>
          <p:spPr>
            <a:xfrm rot="16200000" flipH="1">
              <a:off x="6286499" y="2628900"/>
              <a:ext cx="1676400" cy="381000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228031" y="3124200"/>
              <a:ext cx="772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A</a:t>
              </a:r>
              <a:r>
                <a:rPr lang="en-US" dirty="0" smtClean="0"/>
                <a:t>(16)</a:t>
              </a:r>
              <a:endParaRPr lang="en-US" dirty="0"/>
            </a:p>
          </p:txBody>
        </p:sp>
      </p:grpSp>
      <p:cxnSp>
        <p:nvCxnSpPr>
          <p:cNvPr id="40" name="Straight Arrow Connector 39"/>
          <p:cNvCxnSpPr>
            <a:stCxn id="12" idx="4"/>
          </p:cNvCxnSpPr>
          <p:nvPr/>
        </p:nvCxnSpPr>
        <p:spPr>
          <a:xfrm rot="16200000" flipH="1">
            <a:off x="2674503" y="3720628"/>
            <a:ext cx="838201" cy="102543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5"/>
          </p:cNvCxnSpPr>
          <p:nvPr/>
        </p:nvCxnSpPr>
        <p:spPr>
          <a:xfrm rot="16200000" flipH="1">
            <a:off x="1248284" y="3208812"/>
            <a:ext cx="1698718" cy="26565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392272" y="3276600"/>
            <a:ext cx="419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Cross 19"/>
          <p:cNvSpPr/>
          <p:nvPr/>
        </p:nvSpPr>
        <p:spPr>
          <a:xfrm rot="2393611">
            <a:off x="4935585" y="3122024"/>
            <a:ext cx="344218" cy="312428"/>
          </a:xfrm>
          <a:prstGeom prst="plus">
            <a:avLst>
              <a:gd name="adj" fmla="val 37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57200" y="53340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Assumptions:  Reliable Network and messages received in FIFO order</a:t>
            </a:r>
          </a:p>
          <a:p>
            <a:r>
              <a:rPr lang="en-US" dirty="0" smtClean="0"/>
              <a:t>Membership: external service or built-in heart-beats</a:t>
            </a:r>
          </a:p>
          <a:p>
            <a:pPr lvl="1"/>
            <a:r>
              <a:rPr lang="en-US" dirty="0" smtClean="0"/>
              <a:t>Snapshot is correct as long as membership is correct</a:t>
            </a:r>
          </a:p>
          <a:p>
            <a:r>
              <a:rPr lang="en-US" dirty="0" smtClean="0"/>
              <a:t>When no state being exposed, app node should report its timestamp periodically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6" grpId="0"/>
      <p:bldP spid="17" grpId="1" animBg="1"/>
      <p:bldP spid="18" grpId="1"/>
      <p:bldP spid="21" grpId="0"/>
      <p:bldP spid="22" grpId="0"/>
      <p:bldP spid="23" grpId="0"/>
      <p:bldP spid="25" grpId="1"/>
      <p:bldP spid="26" grpId="1"/>
      <p:bldP spid="27" grpId="1"/>
      <p:bldP spid="30" grpId="0"/>
      <p:bldP spid="33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Three major expectations</a:t>
            </a:r>
          </a:p>
          <a:p>
            <a:pPr lvl="1"/>
            <a:r>
              <a:rPr lang="en-US" sz="3200" dirty="0" smtClean="0"/>
              <a:t>Help applications find bugs</a:t>
            </a:r>
            <a:endParaRPr lang="en-US" sz="3200" dirty="0" smtClean="0"/>
          </a:p>
          <a:p>
            <a:pPr lvl="1"/>
            <a:r>
              <a:rPr lang="en-US" sz="3200" dirty="0" smtClean="0"/>
              <a:t>P</a:t>
            </a:r>
            <a:r>
              <a:rPr lang="en-US" sz="3200" dirty="0" smtClean="0"/>
              <a:t>redicates need to be simple to write</a:t>
            </a:r>
            <a:endParaRPr lang="en-US" sz="3200" dirty="0" smtClean="0"/>
          </a:p>
          <a:p>
            <a:pPr lvl="1"/>
            <a:r>
              <a:rPr lang="en-US" sz="3200" dirty="0" smtClean="0"/>
              <a:t>Checking overhead needs to be low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</a:t>
            </a:r>
            <a:r>
              <a:rPr lang="en-US" dirty="0" err="1" smtClean="0"/>
              <a:t>PacificA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Predicate</a:t>
            </a:r>
          </a:p>
          <a:p>
            <a:pPr lvl="1"/>
            <a:r>
              <a:rPr lang="en-US" dirty="0" smtClean="0"/>
              <a:t>There is at most one primary replica in each group of replicas nodes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Deployment</a:t>
            </a:r>
          </a:p>
          <a:p>
            <a:pPr lvl="1"/>
            <a:r>
              <a:rPr lang="en-US" dirty="0" smtClean="0"/>
              <a:t>8 machines</a:t>
            </a:r>
          </a:p>
          <a:p>
            <a:pPr lvl="1"/>
            <a:r>
              <a:rPr lang="en-US" dirty="0" smtClean="0"/>
              <a:t>Test scenario: database app with random I/O</a:t>
            </a:r>
          </a:p>
          <a:p>
            <a:pPr lvl="1"/>
            <a:r>
              <a:rPr lang="en-US" dirty="0" smtClean="0"/>
              <a:t>Randomly crash &amp; restart processes</a:t>
            </a:r>
          </a:p>
          <a:p>
            <a:pPr lvl="1"/>
            <a:r>
              <a:rPr lang="en-US" dirty="0" smtClean="0"/>
              <a:t>D</a:t>
            </a:r>
            <a:r>
              <a:rPr lang="en-US" baseline="30000" dirty="0" smtClean="0"/>
              <a:t>3</a:t>
            </a:r>
            <a:r>
              <a:rPr lang="en-US" dirty="0" smtClean="0"/>
              <a:t>S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&lt;</a:t>
            </a:r>
            <a:r>
              <a:rPr lang="en-US" dirty="0" err="1" smtClean="0"/>
              <a:t>Slice_identifier</a:t>
            </a:r>
            <a:r>
              <a:rPr lang="en-US" dirty="0" smtClean="0"/>
              <a:t>, </a:t>
            </a:r>
            <a:r>
              <a:rPr lang="en-US" dirty="0" err="1" smtClean="0"/>
              <a:t>MachineID</a:t>
            </a:r>
            <a:r>
              <a:rPr lang="en-US" dirty="0" smtClean="0"/>
              <a:t>, Primary/Secondary&gt;</a:t>
            </a:r>
          </a:p>
          <a:p>
            <a:endParaRPr lang="en-US" dirty="0" smtClean="0"/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3 checkers, partitioned by replica groups</a:t>
            </a:r>
          </a:p>
          <a:p>
            <a:pPr lvl="1"/>
            <a:r>
              <a:rPr lang="en-US" dirty="0" smtClean="0"/>
              <a:t>Time to trigger violation: several hours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PacificA</a:t>
            </a:r>
            <a:r>
              <a:rPr lang="en-US" dirty="0" smtClean="0"/>
              <a:t>: Architecture &amp; Bug Trace </a:t>
            </a:r>
            <a:endParaRPr lang="en-US" dirty="0"/>
          </a:p>
        </p:txBody>
      </p:sp>
      <p:sp>
        <p:nvSpPr>
          <p:cNvPr id="68" name="Rounded Rectangle 67"/>
          <p:cNvSpPr/>
          <p:nvPr/>
        </p:nvSpPr>
        <p:spPr>
          <a:xfrm>
            <a:off x="1752600" y="2362200"/>
            <a:ext cx="2057400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 Server 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228600" y="3886200"/>
            <a:ext cx="1236518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Slice server</a:t>
            </a:r>
          </a:p>
          <a:p>
            <a:pPr algn="ctr"/>
            <a:r>
              <a:rPr lang="en-US" dirty="0" smtClean="0"/>
              <a:t>Sid=2,S; </a:t>
            </a:r>
          </a:p>
          <a:p>
            <a:pPr algn="ctr"/>
            <a:r>
              <a:rPr lang="en-US" dirty="0" smtClean="0"/>
              <a:t>Sid=1,S </a:t>
            </a:r>
            <a:endParaRPr lang="en-US" dirty="0"/>
          </a:p>
        </p:txBody>
      </p:sp>
      <p:sp>
        <p:nvSpPr>
          <p:cNvPr id="71" name="Rounded Rectangle 70"/>
          <p:cNvSpPr/>
          <p:nvPr/>
        </p:nvSpPr>
        <p:spPr>
          <a:xfrm>
            <a:off x="457200" y="5562600"/>
            <a:ext cx="25146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Verifier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atches violation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3505200" y="5410200"/>
            <a:ext cx="18288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Report: timestamp, node, event </a:t>
            </a:r>
            <a:r>
              <a:rPr lang="en-US" dirty="0" err="1" smtClean="0"/>
              <a:t>seq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2133600" y="3886200"/>
            <a:ext cx="12954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Slice server</a:t>
            </a:r>
          </a:p>
          <a:p>
            <a:pPr algn="ctr"/>
            <a:r>
              <a:rPr lang="en-US" dirty="0" smtClean="0"/>
              <a:t>Sid=2,S; </a:t>
            </a:r>
          </a:p>
          <a:p>
            <a:pPr algn="ctr"/>
            <a:r>
              <a:rPr lang="en-US" dirty="0" smtClean="0"/>
              <a:t>Sid=1,P 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962400" y="3886200"/>
            <a:ext cx="12954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Slice server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4800" y="5181600"/>
            <a:ext cx="471054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9" idx="3"/>
            <a:endCxn id="74" idx="1"/>
          </p:cNvCxnSpPr>
          <p:nvPr/>
        </p:nvCxnSpPr>
        <p:spPr>
          <a:xfrm>
            <a:off x="1465118" y="4381500"/>
            <a:ext cx="66848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581400" y="4419600"/>
            <a:ext cx="294409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68" idx="1"/>
          </p:cNvCxnSpPr>
          <p:nvPr/>
        </p:nvCxnSpPr>
        <p:spPr>
          <a:xfrm rot="5400000" flipH="1" flipV="1">
            <a:off x="666750" y="2724150"/>
            <a:ext cx="11049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19303330">
            <a:off x="778105" y="283432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P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91" name="Straight Arrow Connector 90"/>
          <p:cNvCxnSpPr>
            <a:endCxn id="69" idx="0"/>
          </p:cNvCxnSpPr>
          <p:nvPr/>
        </p:nvCxnSpPr>
        <p:spPr>
          <a:xfrm rot="5400000">
            <a:off x="842530" y="2976130"/>
            <a:ext cx="914400" cy="9057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7" name="Cross 96"/>
          <p:cNvSpPr/>
          <p:nvPr/>
        </p:nvSpPr>
        <p:spPr>
          <a:xfrm rot="2393611">
            <a:off x="3489130" y="2436224"/>
            <a:ext cx="344218" cy="312428"/>
          </a:xfrm>
          <a:prstGeom prst="plus">
            <a:avLst>
              <a:gd name="adj" fmla="val 37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419600" y="2362200"/>
            <a:ext cx="3588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Coordinator crashed and forgot </a:t>
            </a:r>
          </a:p>
          <a:p>
            <a:r>
              <a:rPr lang="en-US" dirty="0" smtClean="0"/>
              <a:t>    the previous answer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 Must write to disk synchronously!</a:t>
            </a:r>
            <a:endParaRPr lang="en-US" b="1" dirty="0"/>
          </a:p>
        </p:txBody>
      </p:sp>
      <p:cxnSp>
        <p:nvCxnSpPr>
          <p:cNvPr id="99" name="Straight Arrow Connector 98"/>
          <p:cNvCxnSpPr>
            <a:stCxn id="74" idx="0"/>
            <a:endCxn id="68" idx="2"/>
          </p:cNvCxnSpPr>
          <p:nvPr/>
        </p:nvCxnSpPr>
        <p:spPr>
          <a:xfrm rot="5400000" flipH="1" flipV="1">
            <a:off x="2362200" y="34671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5400000">
            <a:off x="2590800" y="3505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2057400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" name="Down Arrow 112"/>
          <p:cNvSpPr/>
          <p:nvPr/>
        </p:nvSpPr>
        <p:spPr>
          <a:xfrm>
            <a:off x="838200" y="50292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Down Arrow 113"/>
          <p:cNvSpPr/>
          <p:nvPr/>
        </p:nvSpPr>
        <p:spPr>
          <a:xfrm>
            <a:off x="2438400" y="50292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ight Arrow 114"/>
          <p:cNvSpPr/>
          <p:nvPr/>
        </p:nvSpPr>
        <p:spPr>
          <a:xfrm>
            <a:off x="2971800" y="60198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ross 115"/>
          <p:cNvSpPr/>
          <p:nvPr/>
        </p:nvSpPr>
        <p:spPr>
          <a:xfrm rot="2393611">
            <a:off x="1660329" y="4265024"/>
            <a:ext cx="344218" cy="312428"/>
          </a:xfrm>
          <a:prstGeom prst="plus">
            <a:avLst>
              <a:gd name="adj" fmla="val 375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Slide Number Placeholder 1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90" grpId="0"/>
      <p:bldP spid="97" grpId="0" animBg="1"/>
      <p:bldP spid="112" grpId="0"/>
      <p:bldP spid="113" grpId="0" animBg="1"/>
      <p:bldP spid="114" grpId="0" animBg="1"/>
      <p:bldP spid="115" grpId="0" animBg="1"/>
      <p:bldP spid="1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 descr="d3s_tab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09800"/>
            <a:ext cx="8389281" cy="297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5257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1: Results for 5 applications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15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71800" y="2133600"/>
            <a:ext cx="609600" cy="3124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4114800"/>
            <a:ext cx="86868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653534" y="28633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center App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539234" y="48826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Wide Area App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4" name="Picture 3" descr="d3s_grap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057400"/>
            <a:ext cx="6615661" cy="32544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105400"/>
            <a:ext cx="571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Each thread(client) sends 1,000 requests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i="1" dirty="0" smtClean="0"/>
              <a:t>Less than 8%, in most cases less than 4%. 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I/O overhead &lt; 0.5%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Overhead in Chord and </a:t>
            </a:r>
            <a:r>
              <a:rPr lang="en-US" i="1" dirty="0" err="1" smtClean="0"/>
              <a:t>Paxos</a:t>
            </a:r>
            <a:r>
              <a:rPr lang="en-US" i="1" dirty="0" smtClean="0"/>
              <a:t> is negligible, and in </a:t>
            </a:r>
            <a:r>
              <a:rPr lang="en-US" i="1" dirty="0" err="1" smtClean="0"/>
              <a:t>BitTorrent</a:t>
            </a:r>
            <a:r>
              <a:rPr lang="en-US" i="1" dirty="0" smtClean="0"/>
              <a:t> and </a:t>
            </a:r>
            <a:r>
              <a:rPr lang="en-US" i="1" dirty="0" err="1" smtClean="0"/>
              <a:t>websearch</a:t>
            </a:r>
            <a:r>
              <a:rPr lang="en-US" i="1" dirty="0" smtClean="0"/>
              <a:t> is &lt; 2%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D</a:t>
            </a:r>
            <a:r>
              <a:rPr lang="en-US" baseline="30000" dirty="0" smtClean="0"/>
              <a:t>3</a:t>
            </a:r>
            <a:r>
              <a:rPr lang="en-US" dirty="0" smtClean="0"/>
              <a:t>S be used for large scale applications using different collaborative systems?</a:t>
            </a:r>
          </a:p>
          <a:p>
            <a:pPr lvl="1"/>
            <a:r>
              <a:rPr lang="en-US" dirty="0" smtClean="0"/>
              <a:t>How to build predicates across various systems?</a:t>
            </a:r>
          </a:p>
          <a:p>
            <a:pPr lvl="1"/>
            <a:r>
              <a:rPr lang="en-US" dirty="0" smtClean="0"/>
              <a:t>Which system to check in event of faults?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easy is it to use D</a:t>
            </a:r>
            <a:r>
              <a:rPr lang="en-US" baseline="30000" dirty="0" smtClean="0"/>
              <a:t>3</a:t>
            </a:r>
            <a:r>
              <a:rPr lang="en-US" dirty="0" smtClean="0"/>
              <a:t>S?</a:t>
            </a:r>
          </a:p>
          <a:p>
            <a:pPr lvl="1"/>
            <a:r>
              <a:rPr lang="en-US" dirty="0" smtClean="0"/>
              <a:t>One needs to know how the application works to write predicates.</a:t>
            </a:r>
          </a:p>
          <a:p>
            <a:pPr lvl="1"/>
            <a:r>
              <a:rPr lang="en-US" dirty="0" smtClean="0"/>
              <a:t>Need up-to-date specifications to check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to do next after the fault is detected?</a:t>
            </a:r>
          </a:p>
          <a:p>
            <a:pPr lvl="1"/>
            <a:r>
              <a:rPr lang="en-US" dirty="0" smtClean="0"/>
              <a:t>Fix the fault online</a:t>
            </a:r>
          </a:p>
          <a:p>
            <a:pPr lvl="1"/>
            <a:r>
              <a:rPr lang="en-US" dirty="0" smtClean="0"/>
              <a:t>May use bounded replay to get the system running </a:t>
            </a:r>
            <a:r>
              <a:rPr lang="en-US" dirty="0" smtClean="0"/>
              <a:t>again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</a:t>
            </a:r>
            <a:r>
              <a:rPr lang="en-US" dirty="0" smtClean="0"/>
              <a:t>the app more reliable after running </a:t>
            </a:r>
            <a:r>
              <a:rPr lang="en-US" dirty="0" smtClean="0"/>
              <a:t>D</a:t>
            </a:r>
            <a:r>
              <a:rPr lang="en-US" baseline="30000" dirty="0" smtClean="0"/>
              <a:t>3</a:t>
            </a:r>
            <a:r>
              <a:rPr lang="en-US" dirty="0" smtClean="0"/>
              <a:t>S?</a:t>
            </a:r>
          </a:p>
          <a:p>
            <a:pPr lvl="1"/>
            <a:r>
              <a:rPr lang="en-US" dirty="0" smtClean="0"/>
              <a:t>Need to write different predicates for different cases.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It is claimed in that D</a:t>
            </a:r>
            <a:r>
              <a:rPr lang="en-US" baseline="30000" dirty="0" smtClean="0"/>
              <a:t>3</a:t>
            </a:r>
            <a:r>
              <a:rPr lang="en-US" dirty="0" smtClean="0"/>
              <a:t>S provides semantic information about the bug. Is it true?</a:t>
            </a:r>
          </a:p>
          <a:p>
            <a:pPr lvl="1"/>
            <a:r>
              <a:rPr lang="en-US" dirty="0" smtClean="0"/>
              <a:t>To some extent, requires human intervention</a:t>
            </a:r>
          </a:p>
          <a:p>
            <a:endParaRPr lang="en-US" dirty="0" smtClean="0"/>
          </a:p>
          <a:p>
            <a:r>
              <a:rPr lang="en-US" dirty="0" smtClean="0"/>
              <a:t>Is there a potential for memory leaks in D</a:t>
            </a:r>
            <a:r>
              <a:rPr lang="en-US" baseline="30000" dirty="0" smtClean="0"/>
              <a:t>3</a:t>
            </a:r>
            <a:r>
              <a:rPr lang="en-US" dirty="0" smtClean="0"/>
              <a:t>S over time?</a:t>
            </a:r>
          </a:p>
          <a:p>
            <a:pPr lvl="1"/>
            <a:r>
              <a:rPr lang="en-US" dirty="0" smtClean="0"/>
              <a:t>Need for garbage collection of replaced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generally debug a program?</a:t>
            </a:r>
          </a:p>
          <a:p>
            <a:pPr lvl="1"/>
            <a:r>
              <a:rPr lang="en-US" dirty="0" smtClean="0"/>
              <a:t>Mostly iterative</a:t>
            </a:r>
          </a:p>
          <a:p>
            <a:r>
              <a:rPr lang="en-US" dirty="0" smtClean="0"/>
              <a:t>Reproducing bugs is hard in distributed systems</a:t>
            </a:r>
          </a:p>
          <a:p>
            <a:pPr lvl="2"/>
            <a:r>
              <a:rPr lang="en-US" dirty="0" smtClean="0"/>
              <a:t>Large scale systems</a:t>
            </a:r>
          </a:p>
          <a:p>
            <a:pPr lvl="2"/>
            <a:r>
              <a:rPr lang="en-US" dirty="0" smtClean="0"/>
              <a:t>Network/machine failures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Example: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Distributed reader-writer locks</a:t>
            </a:r>
          </a:p>
          <a:p>
            <a:pPr lvl="2"/>
            <a:r>
              <a:rPr lang="en-US" dirty="0" smtClean="0"/>
              <a:t>Lock mode: </a:t>
            </a:r>
            <a:r>
              <a:rPr lang="en-US" i="1" dirty="0" smtClean="0"/>
              <a:t>exclusive, shared</a:t>
            </a:r>
          </a:p>
          <a:p>
            <a:pPr lvl="2"/>
            <a:r>
              <a:rPr lang="en-US" dirty="0" smtClean="0"/>
              <a:t>Invariant: only one client can hold a lock in the exclusive mode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Each step in distributed debugging is a </a:t>
            </a:r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Step 1: What to record? How much to record?</a:t>
            </a:r>
          </a:p>
          <a:p>
            <a:pPr lvl="1"/>
            <a:r>
              <a:rPr lang="en-US" dirty="0" smtClean="0"/>
              <a:t>States to record change over time; too less/too much recording</a:t>
            </a:r>
          </a:p>
          <a:p>
            <a:r>
              <a:rPr lang="en-US" dirty="0" smtClean="0"/>
              <a:t>Step 2: How to record?</a:t>
            </a:r>
          </a:p>
          <a:p>
            <a:pPr lvl="1"/>
            <a:r>
              <a:rPr lang="en-US" dirty="0" smtClean="0"/>
              <a:t>Log based Vs Online monitoring</a:t>
            </a:r>
          </a:p>
          <a:p>
            <a:r>
              <a:rPr lang="en-US" dirty="0" smtClean="0"/>
              <a:t>Step 3: How to order records?</a:t>
            </a:r>
          </a:p>
          <a:p>
            <a:pPr lvl="1"/>
            <a:r>
              <a:rPr lang="en-US" dirty="0" smtClean="0"/>
              <a:t>Problem of global consistent snapshots</a:t>
            </a:r>
          </a:p>
          <a:p>
            <a:r>
              <a:rPr lang="en-US" dirty="0" smtClean="0"/>
              <a:t> Step 4: How to verify?</a:t>
            </a:r>
          </a:p>
          <a:p>
            <a:pPr lvl="1"/>
            <a:r>
              <a:rPr lang="en-US" dirty="0" smtClean="0"/>
              <a:t>Design efficient predicates; Single Vs Multiple verifiers</a:t>
            </a:r>
          </a:p>
          <a:p>
            <a:endParaRPr lang="en-US" dirty="0" smtClean="0"/>
          </a:p>
          <a:p>
            <a:r>
              <a:rPr lang="en-US" dirty="0" smtClean="0"/>
              <a:t>Processes/nodes under debug can fail</a:t>
            </a:r>
          </a:p>
          <a:p>
            <a:pPr lvl="1"/>
            <a:r>
              <a:rPr lang="en-US" dirty="0" smtClean="0"/>
              <a:t>Need to approximate global consistent snapshots</a:t>
            </a:r>
          </a:p>
          <a:p>
            <a:r>
              <a:rPr lang="en-US" dirty="0" smtClean="0"/>
              <a:t>Debugger nodes themselves fail</a:t>
            </a:r>
          </a:p>
          <a:p>
            <a:pPr lvl="1"/>
            <a:r>
              <a:rPr lang="en-US" dirty="0" smtClean="0"/>
              <a:t>Need to keep running with few false positives and false negatives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Analysis</a:t>
            </a:r>
          </a:p>
          <a:p>
            <a:r>
              <a:rPr lang="en-US" dirty="0" smtClean="0"/>
              <a:t>Large-Scale </a:t>
            </a:r>
            <a:r>
              <a:rPr lang="en-US" dirty="0" smtClean="0"/>
              <a:t>P</a:t>
            </a:r>
            <a:r>
              <a:rPr lang="en-US" dirty="0" smtClean="0"/>
              <a:t>arallel </a:t>
            </a:r>
            <a:r>
              <a:rPr lang="en-US" dirty="0" smtClean="0"/>
              <a:t>A</a:t>
            </a:r>
            <a:r>
              <a:rPr lang="en-US" dirty="0" smtClean="0"/>
              <a:t>pplications</a:t>
            </a:r>
          </a:p>
          <a:p>
            <a:r>
              <a:rPr lang="en-US" dirty="0" smtClean="0"/>
              <a:t>Model Checking </a:t>
            </a:r>
          </a:p>
          <a:p>
            <a:r>
              <a:rPr lang="en-US" dirty="0" smtClean="0"/>
              <a:t>Online Monitoring</a:t>
            </a:r>
          </a:p>
          <a:p>
            <a:r>
              <a:rPr lang="en-US" dirty="0" smtClean="0"/>
              <a:t>Replay-based Predicate Checking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</a:t>
            </a:r>
            <a:r>
              <a:rPr lang="en-US" baseline="30000" dirty="0" smtClean="0"/>
              <a:t>3</a:t>
            </a:r>
            <a:r>
              <a:rPr lang="en-US" dirty="0" smtClean="0"/>
              <a:t>S: Debugging </a:t>
            </a:r>
            <a:r>
              <a:rPr lang="en-US" u="sng" dirty="0" smtClean="0">
                <a:solidFill>
                  <a:srgbClr val="FF0000"/>
                </a:solidFill>
              </a:rPr>
              <a:t>Deployed</a:t>
            </a:r>
            <a:r>
              <a:rPr lang="en-US" dirty="0" smtClean="0"/>
              <a:t> 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</a:t>
            </a:r>
            <a:r>
              <a:rPr lang="en-US" dirty="0" smtClean="0"/>
              <a:t>model </a:t>
            </a:r>
            <a:r>
              <a:rPr lang="en-US" dirty="0" smtClean="0"/>
              <a:t>for writing distributed predicates</a:t>
            </a:r>
          </a:p>
          <a:p>
            <a:r>
              <a:rPr lang="en-US" dirty="0" smtClean="0"/>
              <a:t>Programmers can change what is being checked </a:t>
            </a:r>
            <a:r>
              <a:rPr lang="en-US" dirty="0" smtClean="0"/>
              <a:t>on-the-fly </a:t>
            </a:r>
          </a:p>
          <a:p>
            <a:r>
              <a:rPr lang="en-US" dirty="0" smtClean="0"/>
              <a:t>Run-time checking to scale to large systems </a:t>
            </a:r>
            <a:endParaRPr lang="en-US" dirty="0" smtClean="0"/>
          </a:p>
          <a:p>
            <a:r>
              <a:rPr lang="en-US" dirty="0" smtClean="0"/>
              <a:t>Failure tolerant consistent snapshot for predicate checking</a:t>
            </a:r>
          </a:p>
          <a:p>
            <a:r>
              <a:rPr lang="en-US" dirty="0" smtClean="0"/>
              <a:t>Evaluation with five real-world applications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30000" dirty="0" smtClean="0"/>
              <a:t>3</a:t>
            </a:r>
            <a:r>
              <a:rPr lang="en-US" dirty="0" smtClean="0"/>
              <a:t>S Workflow</a:t>
            </a:r>
            <a:endParaRPr lang="en-US" dirty="0"/>
          </a:p>
        </p:txBody>
      </p:sp>
      <p:sp>
        <p:nvSpPr>
          <p:cNvPr id="5" name="Flowchart: Document 4"/>
          <p:cNvSpPr/>
          <p:nvPr/>
        </p:nvSpPr>
        <p:spPr>
          <a:xfrm>
            <a:off x="1219200" y="2286000"/>
            <a:ext cx="1066800" cy="7620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ocument 5"/>
          <p:cNvSpPr/>
          <p:nvPr/>
        </p:nvSpPr>
        <p:spPr>
          <a:xfrm>
            <a:off x="1143000" y="2362200"/>
            <a:ext cx="1066800" cy="7620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ocument 6"/>
          <p:cNvSpPr/>
          <p:nvPr/>
        </p:nvSpPr>
        <p:spPr>
          <a:xfrm>
            <a:off x="1066800" y="2438400"/>
            <a:ext cx="1066800" cy="7620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Predicates (States + Logic)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14600" y="23622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14600" y="28956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38400" y="1905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Symbol Info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419600" y="2133600"/>
            <a:ext cx="26670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 </a:t>
            </a:r>
            <a:r>
              <a:rPr lang="en-US" dirty="0" err="1" smtClean="0"/>
              <a:t>Exposer</a:t>
            </a:r>
            <a:r>
              <a:rPr lang="en-US" dirty="0" smtClean="0"/>
              <a:t> (SE)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419600" y="2743200"/>
            <a:ext cx="26670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Checking  Logic (CL)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5638800" y="3352800"/>
            <a:ext cx="381000" cy="6858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0" y="3352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Dynamic Injection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533400" y="3657600"/>
            <a:ext cx="5562600" cy="2362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143000" y="3733800"/>
            <a:ext cx="8382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828800" y="5410200"/>
            <a:ext cx="8382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1371600" y="4114800"/>
            <a:ext cx="5334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2895600" y="3581400"/>
            <a:ext cx="8382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124200" y="3962400"/>
            <a:ext cx="5334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057400" y="5791200"/>
            <a:ext cx="5334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124200" y="5486400"/>
            <a:ext cx="8382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352800" y="5867400"/>
            <a:ext cx="5334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257800" y="4114800"/>
            <a:ext cx="10668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Verifier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5486400" y="4495800"/>
            <a:ext cx="533400" cy="381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4724400" y="5257800"/>
            <a:ext cx="10668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Verifier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953000" y="5638800"/>
            <a:ext cx="533400" cy="381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</a:t>
            </a:r>
            <a:endParaRPr lang="en-US" dirty="0"/>
          </a:p>
        </p:txBody>
      </p:sp>
      <p:cxnSp>
        <p:nvCxnSpPr>
          <p:cNvPr id="57" name="Curved Connector 56"/>
          <p:cNvCxnSpPr>
            <a:endCxn id="26" idx="1"/>
          </p:cNvCxnSpPr>
          <p:nvPr/>
        </p:nvCxnSpPr>
        <p:spPr>
          <a:xfrm flipV="1">
            <a:off x="1752600" y="4343400"/>
            <a:ext cx="3505200" cy="152400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Curved Connector 77"/>
          <p:cNvCxnSpPr/>
          <p:nvPr/>
        </p:nvCxnSpPr>
        <p:spPr>
          <a:xfrm>
            <a:off x="3657600" y="4191000"/>
            <a:ext cx="1600200" cy="1588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18" idx="3"/>
          </p:cNvCxnSpPr>
          <p:nvPr/>
        </p:nvCxnSpPr>
        <p:spPr>
          <a:xfrm flipV="1">
            <a:off x="2590800" y="5257800"/>
            <a:ext cx="2286000" cy="723900"/>
          </a:xfrm>
          <a:prstGeom prst="curvedConnector3">
            <a:avLst>
              <a:gd name="adj1" fmla="val 9465"/>
            </a:avLst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27" idx="3"/>
          </p:cNvCxnSpPr>
          <p:nvPr/>
        </p:nvCxnSpPr>
        <p:spPr>
          <a:xfrm>
            <a:off x="6019800" y="4686300"/>
            <a:ext cx="1066800" cy="7239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31" idx="3"/>
          </p:cNvCxnSpPr>
          <p:nvPr/>
        </p:nvCxnSpPr>
        <p:spPr>
          <a:xfrm flipV="1">
            <a:off x="5486400" y="5562600"/>
            <a:ext cx="1600200" cy="2667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2" name="Rounded Rectangle 151"/>
          <p:cNvSpPr/>
          <p:nvPr/>
        </p:nvSpPr>
        <p:spPr>
          <a:xfrm>
            <a:off x="7162800" y="5105400"/>
            <a:ext cx="1219200" cy="1066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Violation reports, </a:t>
            </a:r>
            <a:r>
              <a:rPr lang="en-US" dirty="0" err="1" smtClean="0"/>
              <a:t>Seq</a:t>
            </a:r>
            <a:r>
              <a:rPr lang="en-US" dirty="0" smtClean="0"/>
              <a:t> of states</a:t>
            </a:r>
            <a:endParaRPr lang="en-US" dirty="0"/>
          </a:p>
        </p:txBody>
      </p:sp>
      <p:sp>
        <p:nvSpPr>
          <p:cNvPr id="153" name="Explosion 1 152"/>
          <p:cNvSpPr/>
          <p:nvPr/>
        </p:nvSpPr>
        <p:spPr>
          <a:xfrm>
            <a:off x="1676400" y="3810000"/>
            <a:ext cx="1676400" cy="762000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Conflict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4" name="Straight Arrow Connector 153"/>
          <p:cNvCxnSpPr>
            <a:stCxn id="27" idx="2"/>
            <a:endCxn id="30" idx="0"/>
          </p:cNvCxnSpPr>
          <p:nvPr/>
        </p:nvCxnSpPr>
        <p:spPr>
          <a:xfrm rot="5400000">
            <a:off x="5314950" y="4819650"/>
            <a:ext cx="381000" cy="4953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7" name="Slide Number Placeholder 1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20" grpId="0" animBg="1"/>
      <p:bldP spid="22" grpId="0" animBg="1"/>
      <p:bldP spid="18" grpId="0" animBg="1"/>
      <p:bldP spid="24" grpId="0" animBg="1"/>
      <p:bldP spid="27" grpId="0" animBg="1"/>
      <p:bldP spid="31" grpId="0" animBg="1"/>
      <p:bldP spid="152" grpId="0" animBg="1"/>
      <p:bldP spid="1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Writing Predicates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8382000" cy="1371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//Computation graph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V0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C00000"/>
                </a:solidFill>
              </a:rPr>
              <a:t>exposer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{ ( client: </a:t>
            </a:r>
            <a:r>
              <a:rPr lang="en-US" dirty="0" err="1" smtClean="0">
                <a:sym typeface="Wingdings" pitchFamily="2" charset="2"/>
              </a:rPr>
              <a:t>ClientID</a:t>
            </a:r>
            <a:r>
              <a:rPr lang="en-US" dirty="0" smtClean="0">
                <a:sym typeface="Wingdings" pitchFamily="2" charset="2"/>
              </a:rPr>
              <a:t>, lock: </a:t>
            </a:r>
            <a:r>
              <a:rPr lang="en-US" dirty="0" err="1" smtClean="0">
                <a:sym typeface="Wingdings" pitchFamily="2" charset="2"/>
              </a:rPr>
              <a:t>LockID</a:t>
            </a:r>
            <a:r>
              <a:rPr lang="en-US" dirty="0" smtClean="0">
                <a:sym typeface="Wingdings" pitchFamily="2" charset="2"/>
              </a:rPr>
              <a:t>, mode: </a:t>
            </a:r>
            <a:r>
              <a:rPr lang="en-US" dirty="0" err="1" smtClean="0">
                <a:sym typeface="Wingdings" pitchFamily="2" charset="2"/>
              </a:rPr>
              <a:t>LockMode</a:t>
            </a:r>
            <a:r>
              <a:rPr lang="en-US" dirty="0" smtClean="0">
                <a:sym typeface="Wingdings" pitchFamily="2" charset="2"/>
              </a:rPr>
              <a:t> ) }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sym typeface="Wingdings" pitchFamily="2" charset="2"/>
              </a:rPr>
              <a:t>V1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b="1" dirty="0" smtClean="0">
                <a:solidFill>
                  <a:schemeClr val="tx2"/>
                </a:solidFill>
                <a:sym typeface="Wingdings" pitchFamily="2" charset="2"/>
              </a:rPr>
              <a:t>V0</a:t>
            </a:r>
            <a:r>
              <a:rPr lang="en-US" dirty="0" smtClean="0">
                <a:sym typeface="Wingdings" pitchFamily="2" charset="2"/>
              </a:rPr>
              <a:t>		 { ( conflict: </a:t>
            </a:r>
            <a:r>
              <a:rPr lang="en-US" dirty="0" err="1" smtClean="0">
                <a:sym typeface="Wingdings" pitchFamily="2" charset="2"/>
              </a:rPr>
              <a:t>LockID</a:t>
            </a:r>
            <a:r>
              <a:rPr lang="en-US" dirty="0" smtClean="0">
                <a:sym typeface="Wingdings" pitchFamily="2" charset="2"/>
              </a:rPr>
              <a:t> ) }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as final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after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ClientNode</a:t>
            </a:r>
            <a:r>
              <a:rPr lang="en-US" dirty="0" smtClean="0">
                <a:sym typeface="Wingdings" pitchFamily="2" charset="2"/>
              </a:rPr>
              <a:t>::</a:t>
            </a:r>
            <a:r>
              <a:rPr lang="en-US" dirty="0" err="1" smtClean="0">
                <a:sym typeface="Wingdings" pitchFamily="2" charset="2"/>
              </a:rPr>
              <a:t>OnLockAcquired</a:t>
            </a:r>
            <a:r>
              <a:rPr lang="en-US" dirty="0" smtClean="0">
                <a:sym typeface="Wingdings" pitchFamily="2" charset="2"/>
              </a:rPr>
              <a:t>) 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addtuple</a:t>
            </a:r>
            <a:r>
              <a:rPr lang="en-US" dirty="0" smtClean="0">
                <a:sym typeface="Wingdings" pitchFamily="2" charset="2"/>
              </a:rPr>
              <a:t>  ($0-&gt;</a:t>
            </a:r>
            <a:r>
              <a:rPr lang="en-US" dirty="0" err="1" smtClean="0">
                <a:sym typeface="Wingdings" pitchFamily="2" charset="2"/>
              </a:rPr>
              <a:t>m_NodeID</a:t>
            </a:r>
            <a:r>
              <a:rPr lang="en-US" dirty="0" smtClean="0">
                <a:sym typeface="Wingdings" pitchFamily="2" charset="2"/>
              </a:rPr>
              <a:t>, $1, $2)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after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ClientNode</a:t>
            </a:r>
            <a:r>
              <a:rPr lang="en-US" dirty="0" smtClean="0">
                <a:sym typeface="Wingdings" pitchFamily="2" charset="2"/>
              </a:rPr>
              <a:t>::</a:t>
            </a:r>
            <a:r>
              <a:rPr lang="en-US" dirty="0" err="1" smtClean="0">
                <a:sym typeface="Wingdings" pitchFamily="2" charset="2"/>
              </a:rPr>
              <a:t>OnLockReleased</a:t>
            </a:r>
            <a:r>
              <a:rPr lang="en-US" dirty="0" smtClean="0">
                <a:sym typeface="Wingdings" pitchFamily="2" charset="2"/>
              </a:rPr>
              <a:t>) 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deltuple</a:t>
            </a:r>
            <a:r>
              <a:rPr lang="en-US" dirty="0" smtClean="0">
                <a:sym typeface="Wingdings" pitchFamily="2" charset="2"/>
              </a:rPr>
              <a:t>   ($0-&gt;</a:t>
            </a:r>
            <a:r>
              <a:rPr lang="en-US" dirty="0" err="1" smtClean="0">
                <a:sym typeface="Wingdings" pitchFamily="2" charset="2"/>
              </a:rPr>
              <a:t>m_NodeID</a:t>
            </a:r>
            <a:r>
              <a:rPr lang="en-US" dirty="0" smtClean="0">
                <a:sym typeface="Wingdings" pitchFamily="2" charset="2"/>
              </a:rPr>
              <a:t>, $1, $2)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3276600"/>
            <a:ext cx="914400" cy="838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4"/>
            <a:endCxn id="10" idx="0"/>
          </p:cNvCxnSpPr>
          <p:nvPr/>
        </p:nvCxnSpPr>
        <p:spPr>
          <a:xfrm rot="5400000">
            <a:off x="381000" y="47244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33400" y="5334000"/>
            <a:ext cx="914400" cy="838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2743200" y="3124200"/>
            <a:ext cx="6019800" cy="1905000"/>
          </a:xfrm>
          <a:prstGeom prst="wedgeRectCallout">
            <a:avLst>
              <a:gd name="adj1" fmla="val -72159"/>
              <a:gd name="adj2" fmla="val 7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//source code from example app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ClientNode</a:t>
            </a:r>
            <a:r>
              <a:rPr lang="en-US" dirty="0" smtClean="0"/>
              <a:t> {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ClientID</a:t>
            </a:r>
            <a:r>
              <a:rPr lang="en-US" dirty="0" smtClean="0"/>
              <a:t>     </a:t>
            </a:r>
            <a:r>
              <a:rPr lang="en-US" b="1" dirty="0" err="1" smtClean="0">
                <a:solidFill>
                  <a:schemeClr val="tx2"/>
                </a:solidFill>
              </a:rPr>
              <a:t>m_NodeID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void </a:t>
            </a:r>
            <a:r>
              <a:rPr lang="en-US" b="1" dirty="0" err="1" smtClean="0">
                <a:solidFill>
                  <a:schemeClr val="tx2"/>
                </a:solidFill>
              </a:rPr>
              <a:t>OnLockAcquired</a:t>
            </a:r>
            <a:r>
              <a:rPr lang="en-US" dirty="0" smtClean="0"/>
              <a:t>( </a:t>
            </a:r>
            <a:r>
              <a:rPr lang="en-US" dirty="0" err="1" smtClean="0"/>
              <a:t>LockID</a:t>
            </a:r>
            <a:r>
              <a:rPr lang="en-US" dirty="0" smtClean="0"/>
              <a:t>, </a:t>
            </a:r>
            <a:r>
              <a:rPr lang="en-US" dirty="0" err="1" smtClean="0"/>
              <a:t>LockMode</a:t>
            </a:r>
            <a:r>
              <a:rPr lang="en-US" dirty="0" smtClean="0"/>
              <a:t> );</a:t>
            </a:r>
          </a:p>
          <a:p>
            <a:r>
              <a:rPr lang="en-US" dirty="0" smtClean="0"/>
              <a:t>   void </a:t>
            </a:r>
            <a:r>
              <a:rPr lang="en-US" b="1" dirty="0" err="1" smtClean="0">
                <a:solidFill>
                  <a:schemeClr val="tx2"/>
                </a:solidFill>
              </a:rPr>
              <a:t>OnLockReleased</a:t>
            </a:r>
            <a:r>
              <a:rPr lang="en-US" dirty="0" smtClean="0"/>
              <a:t>( </a:t>
            </a:r>
            <a:r>
              <a:rPr lang="en-US" dirty="0" err="1" smtClean="0"/>
              <a:t>LockID</a:t>
            </a:r>
            <a:r>
              <a:rPr lang="en-US" dirty="0" smtClean="0"/>
              <a:t>, </a:t>
            </a:r>
            <a:r>
              <a:rPr lang="en-US" dirty="0" err="1" smtClean="0"/>
              <a:t>LockMode</a:t>
            </a:r>
            <a:r>
              <a:rPr lang="en-US" dirty="0" smtClean="0"/>
              <a:t> );</a:t>
            </a:r>
          </a:p>
          <a:p>
            <a:r>
              <a:rPr lang="en-US" dirty="0" smtClean="0"/>
              <a:t>};</a:t>
            </a: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90600" y="4419600"/>
            <a:ext cx="1143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Tuples</a:t>
            </a:r>
            <a:r>
              <a:rPr lang="en-US" dirty="0" smtClean="0"/>
              <a:t> of (C, L, M)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51816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Reuse of application code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Binary Instrumentation</a:t>
            </a:r>
          </a:p>
        </p:txBody>
      </p:sp>
      <p:cxnSp>
        <p:nvCxnSpPr>
          <p:cNvPr id="19" name="Straight Arrow Connector 18"/>
          <p:cNvCxnSpPr>
            <a:stCxn id="10" idx="4"/>
          </p:cNvCxnSpPr>
          <p:nvPr/>
        </p:nvCxnSpPr>
        <p:spPr>
          <a:xfrm rot="5400000">
            <a:off x="762000" y="6400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219200" y="6019800"/>
            <a:ext cx="1143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Conflict (L)</a:t>
            </a:r>
            <a:endParaRPr lang="en-US" dirty="0"/>
          </a:p>
        </p:txBody>
      </p:sp>
      <p:sp>
        <p:nvSpPr>
          <p:cNvPr id="24" name="Rectangular Callout 23"/>
          <p:cNvSpPr/>
          <p:nvPr/>
        </p:nvSpPr>
        <p:spPr>
          <a:xfrm>
            <a:off x="2743200" y="4343400"/>
            <a:ext cx="6019800" cy="2209800"/>
          </a:xfrm>
          <a:prstGeom prst="wedgeRectCallout">
            <a:avLst>
              <a:gd name="adj1" fmla="val -73404"/>
              <a:gd name="adj2" fmla="val 113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// </a:t>
            </a:r>
            <a:r>
              <a:rPr lang="en-US" b="1" dirty="0" smtClean="0">
                <a:solidFill>
                  <a:schemeClr val="tx2"/>
                </a:solidFill>
              </a:rPr>
              <a:t>C++ code for Predicate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class  </a:t>
            </a:r>
            <a:r>
              <a:rPr lang="en-US" dirty="0" err="1" smtClean="0">
                <a:sym typeface="Wingdings" pitchFamily="2" charset="2"/>
              </a:rPr>
              <a:t>LockVerifier</a:t>
            </a:r>
            <a:r>
              <a:rPr lang="en-US" dirty="0" smtClean="0">
                <a:sym typeface="Wingdings" pitchFamily="2" charset="2"/>
              </a:rPr>
              <a:t> : public vertex&lt;V1&gt; {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	virtual void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Execute</a:t>
            </a:r>
            <a:r>
              <a:rPr lang="en-US" dirty="0" smtClean="0">
                <a:sym typeface="Wingdings" pitchFamily="2" charset="2"/>
              </a:rPr>
              <a:t>( const V0::Collection &amp; snapshot ); // verify predicate in the required snapshots, output conflicts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	static Key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Mapping</a:t>
            </a:r>
            <a:r>
              <a:rPr lang="en-US" dirty="0" smtClean="0">
                <a:sym typeface="Wingdings" pitchFamily="2" charset="2"/>
              </a:rPr>
              <a:t>( const V0::</a:t>
            </a:r>
            <a:r>
              <a:rPr lang="en-US" dirty="0" err="1" smtClean="0">
                <a:sym typeface="Wingdings" pitchFamily="2" charset="2"/>
              </a:rPr>
              <a:t>tuple</a:t>
            </a:r>
            <a:r>
              <a:rPr lang="en-US" dirty="0" smtClean="0">
                <a:sym typeface="Wingdings" pitchFamily="2" charset="2"/>
              </a:rPr>
              <a:t> &amp; t ) ; // map states to key space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};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19400" y="3352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Wait for snapshot to complete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Mapping()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More complex computation graphs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2" animBg="1"/>
      <p:bldP spid="10" grpId="0" animBg="1"/>
      <p:bldP spid="12" grpId="2" animBg="1"/>
      <p:bldP spid="12" grpId="3" animBg="1"/>
      <p:bldP spid="15" grpId="0"/>
      <p:bldP spid="17" grpId="0"/>
      <p:bldP spid="17" grpId="1"/>
      <p:bldP spid="21" grpId="0"/>
      <p:bldP spid="24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Partitioning and Parallelism in D</a:t>
            </a:r>
            <a:r>
              <a:rPr lang="en-US" baseline="30000" dirty="0" smtClean="0"/>
              <a:t>3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33400" y="1828800"/>
            <a:ext cx="4800600" cy="9144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762000" y="2133600"/>
            <a:ext cx="11430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{C1,L0,E},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{C1,L4,S}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133600" y="2133600"/>
            <a:ext cx="11430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{C2,L1,E},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{C2,L4,S}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962400" y="2133600"/>
            <a:ext cx="11430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{C8,L4,S}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352800" y="2362200"/>
            <a:ext cx="381000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33400" y="3657600"/>
            <a:ext cx="50292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143000" y="3581400"/>
            <a:ext cx="228600" cy="228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590800" y="3581400"/>
            <a:ext cx="228600" cy="228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419600" y="3581400"/>
            <a:ext cx="228600" cy="228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3716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L0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4648200" y="38100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L4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2819400" y="3810000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</a:t>
            </a:r>
            <a:endParaRPr lang="en-US" sz="1200" dirty="0"/>
          </a:p>
        </p:txBody>
      </p:sp>
      <p:cxnSp>
        <p:nvCxnSpPr>
          <p:cNvPr id="58" name="Straight Connector 57"/>
          <p:cNvCxnSpPr>
            <a:stCxn id="35" idx="2"/>
            <a:endCxn id="50" idx="0"/>
          </p:cNvCxnSpPr>
          <p:nvPr/>
        </p:nvCxnSpPr>
        <p:spPr>
          <a:xfrm rot="5400000">
            <a:off x="838200" y="3086100"/>
            <a:ext cx="914400" cy="762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5" idx="2"/>
            <a:endCxn id="52" idx="1"/>
          </p:cNvCxnSpPr>
          <p:nvPr/>
        </p:nvCxnSpPr>
        <p:spPr>
          <a:xfrm rot="16200000" flipH="1">
            <a:off x="2419350" y="1581150"/>
            <a:ext cx="947878" cy="311957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6" idx="2"/>
            <a:endCxn id="52" idx="0"/>
          </p:cNvCxnSpPr>
          <p:nvPr/>
        </p:nvCxnSpPr>
        <p:spPr>
          <a:xfrm rot="16200000" flipH="1">
            <a:off x="3162300" y="2209800"/>
            <a:ext cx="914400" cy="182880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7" idx="2"/>
            <a:endCxn id="52" idx="0"/>
          </p:cNvCxnSpPr>
          <p:nvPr/>
        </p:nvCxnSpPr>
        <p:spPr>
          <a:xfrm rot="5400000">
            <a:off x="4076700" y="3124200"/>
            <a:ext cx="9144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6" idx="2"/>
            <a:endCxn id="51" idx="0"/>
          </p:cNvCxnSpPr>
          <p:nvPr/>
        </p:nvCxnSpPr>
        <p:spPr>
          <a:xfrm rot="5400000">
            <a:off x="2247900" y="3124200"/>
            <a:ext cx="9144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0" idx="4"/>
            <a:endCxn id="83" idx="0"/>
          </p:cNvCxnSpPr>
          <p:nvPr/>
        </p:nvCxnSpPr>
        <p:spPr>
          <a:xfrm rot="16200000" flipH="1">
            <a:off x="723900" y="4343400"/>
            <a:ext cx="1371600" cy="3048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62000" y="4876800"/>
            <a:ext cx="4800600" cy="914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ounded Rectangle 82"/>
          <p:cNvSpPr/>
          <p:nvPr/>
        </p:nvSpPr>
        <p:spPr>
          <a:xfrm>
            <a:off x="990600" y="5181600"/>
            <a:ext cx="11430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Check L0~L3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3657600" y="5181600"/>
            <a:ext cx="11430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Check L4~L7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5029200" y="5334000"/>
            <a:ext cx="381000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1" idx="4"/>
            <a:endCxn id="83" idx="0"/>
          </p:cNvCxnSpPr>
          <p:nvPr/>
        </p:nvCxnSpPr>
        <p:spPr>
          <a:xfrm rot="5400000">
            <a:off x="1447800" y="3924300"/>
            <a:ext cx="1371600" cy="11430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52" idx="4"/>
            <a:endCxn id="84" idx="0"/>
          </p:cNvCxnSpPr>
          <p:nvPr/>
        </p:nvCxnSpPr>
        <p:spPr>
          <a:xfrm rot="5400000">
            <a:off x="3695700" y="4343400"/>
            <a:ext cx="1371600" cy="30480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562600" y="1828800"/>
            <a:ext cx="32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ynamic assignment of key spaces to verifiers by a central master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Pipelining</a:t>
            </a:r>
            <a:endParaRPr lang="en-US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Fault tolerance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0" name="Slide Number Placeholder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8</a:t>
            </a:fld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50292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50" grpId="0" animBg="1"/>
      <p:bldP spid="51" grpId="0" animBg="1"/>
      <p:bldP spid="52" grpId="0" animBg="1"/>
      <p:bldP spid="53" grpId="0"/>
      <p:bldP spid="55" grpId="0"/>
      <p:bldP spid="56" grpId="0"/>
      <p:bldP spid="82" grpId="0" animBg="1"/>
      <p:bldP spid="83" grpId="0" animBg="1"/>
      <p:bldP spid="84" grpId="0" animBg="1"/>
      <p:bldP spid="99" grpId="0"/>
      <p:bldP spid="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Buffering </a:t>
            </a:r>
            <a:r>
              <a:rPr lang="en-US" dirty="0" smtClean="0"/>
              <a:t>of exposed states at </a:t>
            </a:r>
            <a:r>
              <a:rPr lang="en-US" dirty="0" smtClean="0"/>
              <a:t>V0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Handles verifier failures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Incremental checking[</a:t>
            </a:r>
            <a:r>
              <a:rPr lang="en-US" dirty="0" err="1" smtClean="0"/>
              <a:t>ExecuteChange</a:t>
            </a:r>
            <a:r>
              <a:rPr lang="en-US" dirty="0" smtClean="0"/>
              <a:t>()]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Increases efficiency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Sampling the key space or </a:t>
            </a:r>
            <a:r>
              <a:rPr lang="en-US" dirty="0" smtClean="0"/>
              <a:t>timestamps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Reduce overhead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550C-959C-4C20-AED4-4654DC3E309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1092</TotalTime>
  <Words>940</Words>
  <Application>Microsoft Office PowerPoint</Application>
  <PresentationFormat>On-screen Show (4:3)</PresentationFormat>
  <Paragraphs>230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D3S: Debugging Deployed Distributed Systems</vt:lpstr>
      <vt:lpstr>Distributed Debugging</vt:lpstr>
      <vt:lpstr>Each step in distributed debugging is a challenge</vt:lpstr>
      <vt:lpstr>Current Approaches</vt:lpstr>
      <vt:lpstr>D3S: Debugging Deployed Distributed Systems</vt:lpstr>
      <vt:lpstr>D3S Workflow</vt:lpstr>
      <vt:lpstr>Writing Predicates</vt:lpstr>
      <vt:lpstr>Partitioning and Parallelism in D3S</vt:lpstr>
      <vt:lpstr>Further Optimizations</vt:lpstr>
      <vt:lpstr>Global Snapshots</vt:lpstr>
      <vt:lpstr>Consistent Sanpshots</vt:lpstr>
      <vt:lpstr>Experiments</vt:lpstr>
      <vt:lpstr>Case Study: PacificA</vt:lpstr>
      <vt:lpstr>PacificA: Architecture &amp; Bug Trace </vt:lpstr>
      <vt:lpstr>Results</vt:lpstr>
      <vt:lpstr>Performance</vt:lpstr>
      <vt:lpstr>Discussion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D3S: Debugging Deployed Distributed Systems</dc:title>
  <dc:creator>Pooja</dc:creator>
  <cp:lastModifiedBy>Pooja</cp:lastModifiedBy>
  <cp:revision>118</cp:revision>
  <dcterms:created xsi:type="dcterms:W3CDTF">2010-04-08T01:43:13Z</dcterms:created>
  <dcterms:modified xsi:type="dcterms:W3CDTF">2010-04-08T19:55:19Z</dcterms:modified>
</cp:coreProperties>
</file>