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54"/>
  </p:notesMasterIdLst>
  <p:sldIdLst>
    <p:sldId id="398" r:id="rId4"/>
    <p:sldId id="507" r:id="rId5"/>
    <p:sldId id="514" r:id="rId6"/>
    <p:sldId id="509" r:id="rId7"/>
    <p:sldId id="510" r:id="rId8"/>
    <p:sldId id="511" r:id="rId9"/>
    <p:sldId id="512" r:id="rId10"/>
    <p:sldId id="513" r:id="rId11"/>
    <p:sldId id="488" r:id="rId12"/>
    <p:sldId id="453" r:id="rId13"/>
    <p:sldId id="463" r:id="rId14"/>
    <p:sldId id="499" r:id="rId15"/>
    <p:sldId id="491" r:id="rId16"/>
    <p:sldId id="500" r:id="rId17"/>
    <p:sldId id="464" r:id="rId18"/>
    <p:sldId id="468" r:id="rId19"/>
    <p:sldId id="465" r:id="rId20"/>
    <p:sldId id="467" r:id="rId21"/>
    <p:sldId id="469" r:id="rId22"/>
    <p:sldId id="470" r:id="rId23"/>
    <p:sldId id="502" r:id="rId24"/>
    <p:sldId id="471" r:id="rId25"/>
    <p:sldId id="474" r:id="rId26"/>
    <p:sldId id="472" r:id="rId27"/>
    <p:sldId id="501" r:id="rId28"/>
    <p:sldId id="473" r:id="rId29"/>
    <p:sldId id="475" r:id="rId30"/>
    <p:sldId id="476" r:id="rId31"/>
    <p:sldId id="477" r:id="rId32"/>
    <p:sldId id="478" r:id="rId33"/>
    <p:sldId id="479" r:id="rId34"/>
    <p:sldId id="481" r:id="rId35"/>
    <p:sldId id="454" r:id="rId36"/>
    <p:sldId id="455" r:id="rId37"/>
    <p:sldId id="482" r:id="rId38"/>
    <p:sldId id="483" r:id="rId39"/>
    <p:sldId id="487" r:id="rId40"/>
    <p:sldId id="490" r:id="rId41"/>
    <p:sldId id="485" r:id="rId42"/>
    <p:sldId id="486" r:id="rId43"/>
    <p:sldId id="508" r:id="rId44"/>
    <p:sldId id="496" r:id="rId45"/>
    <p:sldId id="492" r:id="rId46"/>
    <p:sldId id="493" r:id="rId47"/>
    <p:sldId id="494" r:id="rId48"/>
    <p:sldId id="497" r:id="rId49"/>
    <p:sldId id="505" r:id="rId50"/>
    <p:sldId id="489" r:id="rId51"/>
    <p:sldId id="504" r:id="rId52"/>
    <p:sldId id="506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4462" autoAdjust="0"/>
  </p:normalViewPr>
  <p:slideViewPr>
    <p:cSldViewPr>
      <p:cViewPr>
        <p:scale>
          <a:sx n="50" d="100"/>
          <a:sy n="50" d="100"/>
        </p:scale>
        <p:origin x="-239" y="-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color/texture,</a:t>
            </a:r>
            <a:r>
              <a:rPr lang="en-US" baseline="0" dirty="0" smtClean="0"/>
              <a:t> compact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Smooth, high gradient</a:t>
            </a:r>
            <a:r>
              <a:rPr lang="en-US" baseline="0" dirty="0" smtClean="0"/>
              <a:t> along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information is intelligent</a:t>
            </a:r>
            <a:r>
              <a:rPr lang="en-US" baseline="0" dirty="0" smtClean="0"/>
              <a:t> scissors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F2ABE-8A16-4DD6-B7D6-5E949F24204C}" type="slidenum">
              <a:rPr lang="en-GB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Basic idea is to combine the information which was used in the 2 well known tools: MW and IS.</a:t>
            </a:r>
          </a:p>
          <a:p>
            <a:r>
              <a:rPr lang="en-GB" dirty="0" smtClean="0"/>
              <a:t>MS select a region of similar colour according to your input. Fat pen and the boundary </a:t>
            </a:r>
            <a:r>
              <a:rPr lang="en-GB" dirty="0" err="1" smtClean="0"/>
              <a:t>snapps</a:t>
            </a:r>
            <a:r>
              <a:rPr lang="en-GB" dirty="0" smtClean="0"/>
              <a:t> to high contrast edges. </a:t>
            </a:r>
          </a:p>
          <a:p>
            <a:r>
              <a:rPr lang="en-GB" dirty="0" err="1" smtClean="0"/>
              <a:t>Grabcut</a:t>
            </a:r>
            <a:r>
              <a:rPr lang="en-GB" dirty="0" smtClean="0"/>
              <a:t> combines it. And this allows us to simplify the user interface considerably by 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94344-6532-4C02-A318-1321C9A99115}" type="slidenum">
              <a:rPr lang="en-GB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726EA-849C-443F-9AF1-BDC8AA4AE3BC}" type="slidenum">
              <a:rPr lang="en-GB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Optimization engine we use Graph Cuts. By now everybody should know what graph cut is. IN case you missed it here is a very brief introduction. </a:t>
            </a:r>
          </a:p>
          <a:p>
            <a:endParaRPr lang="en-GB" smtClean="0"/>
          </a:p>
          <a:p>
            <a:r>
              <a:rPr lang="en-GB" smtClean="0"/>
              <a:t>To image. 3D view. First task to construct a graph. </a:t>
            </a:r>
          </a:p>
          <a:p>
            <a:r>
              <a:rPr lang="en-GB" smtClean="0"/>
              <a:t>All pixels on a certain scanline. Just a few of them. </a:t>
            </a:r>
          </a:p>
          <a:p>
            <a:r>
              <a:rPr lang="en-GB" smtClean="0"/>
              <a:t>Next step introduce artificial nodes. fgd and background. </a:t>
            </a:r>
          </a:p>
          <a:p>
            <a:r>
              <a:rPr lang="en-GB" smtClean="0"/>
              <a:t>Edges – contrast. Boundary is quite likely between black and white. </a:t>
            </a:r>
          </a:p>
          <a:p>
            <a:r>
              <a:rPr lang="en-GB" smtClean="0"/>
              <a:t>Min Cut - Minimum edge strength.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oc.gov/exhibits/empire/gorskii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wieskowski.net/carv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image" Target="../media/image43.jpeg"/><Relationship Id="rId9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4" Type="http://schemas.openxmlformats.org/officeDocument/2006/relationships/hyperlink" Target="http://swieskowski.net/carve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2" Type="http://schemas.openxmlformats.org/officeDocument/2006/relationships/hyperlink" Target="http://swieskowski.net/carv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://www.youtube.com/watch?v=6NcIJXTlugc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courses/csci1950-g/asgn/proj3/resources/GraphcutTextures.pd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brown.edu/courses/csci1950-g/asgn/proj3/resources/GraphcutTextures.pdf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illinois.edu/~dhoiem/courses/vision_spring10/lectures/LightandColor.pdf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Cutting Images: Graphs and Boundary Finding</a:t>
            </a:r>
            <a:endParaRPr lang="en-US" dirty="0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09/14/10</a:t>
            </a:r>
            <a:endParaRPr lang="en-US" dirty="0"/>
          </a:p>
        </p:txBody>
      </p:sp>
      <p:pic>
        <p:nvPicPr>
          <p:cNvPr id="13321" name="Picture 9" descr="http://static.skynetblogs.be/media/2129/dyn001_original_520_368_pjpeg_2646967_a36dbf49b0d2fbec6b38eedd7f95d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568109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36344" y="5715000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“The Double Secret”, Magritte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Project 2: </a:t>
            </a:r>
            <a:r>
              <a:rPr lang="en-US" sz="3200" dirty="0" smtClean="0"/>
              <a:t>Images of the Russian Empire: Colorizing the </a:t>
            </a:r>
            <a:r>
              <a:rPr lang="en-US" sz="3200" u="sng" dirty="0" err="1" smtClean="0">
                <a:hlinkClick r:id="rId2"/>
              </a:rPr>
              <a:t>Prokudin-Gorskii</a:t>
            </a:r>
            <a:r>
              <a:rPr lang="en-US" sz="3200" dirty="0" smtClean="0"/>
              <a:t> photo </a:t>
            </a:r>
            <a:r>
              <a:rPr lang="en-US" sz="3200" dirty="0" smtClean="0"/>
              <a:t>collection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Monday (Sept 20), 11:59pm</a:t>
            </a:r>
          </a:p>
          <a:p>
            <a:endParaRPr lang="en-US" dirty="0" smtClean="0"/>
          </a:p>
          <a:p>
            <a:r>
              <a:rPr lang="en-US" dirty="0" smtClean="0"/>
              <a:t>Simple image alignment</a:t>
            </a:r>
          </a:p>
          <a:p>
            <a:r>
              <a:rPr lang="en-US" dirty="0" smtClean="0"/>
              <a:t>Coarse-to-fine alignment</a:t>
            </a:r>
          </a:p>
          <a:p>
            <a:r>
              <a:rPr lang="en-US" dirty="0" smtClean="0"/>
              <a:t>Bells and whistles</a:t>
            </a:r>
          </a:p>
          <a:p>
            <a:pPr lvl="1"/>
            <a:r>
              <a:rPr lang="en-US" dirty="0" smtClean="0"/>
              <a:t>Automatically crop borders</a:t>
            </a:r>
          </a:p>
          <a:p>
            <a:pPr lvl="1"/>
            <a:r>
              <a:rPr lang="en-US" dirty="0" smtClean="0"/>
              <a:t>Automatically adjust colors</a:t>
            </a:r>
          </a:p>
          <a:p>
            <a:pPr lvl="1"/>
            <a:r>
              <a:rPr lang="en-US" dirty="0" smtClean="0"/>
              <a:t>Align using FFT</a:t>
            </a:r>
          </a:p>
          <a:p>
            <a:endParaRPr lang="en-US" dirty="0" smtClean="0"/>
          </a:p>
        </p:txBody>
      </p:sp>
      <p:pic>
        <p:nvPicPr>
          <p:cNvPr id="177154" name="Picture 2" descr="http://www.cs.illinois.edu/class/fa10/cs498dwh/projects/alignment/russian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month: The digital canvas</a:t>
            </a:r>
            <a:endParaRPr lang="en-US" dirty="0"/>
          </a:p>
        </p:txBody>
      </p:sp>
      <p:pic>
        <p:nvPicPr>
          <p:cNvPr id="4" name="Picture 3" descr="C:\Documents and Settings\Derek Hoiem\Desktop\tmp\image0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19600"/>
            <a:ext cx="30446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Derek Hoiem\Desktop\tmp\imag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199"/>
            <a:ext cx="3048000" cy="228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Derek Hoiem\Desktop\tmp\image00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56032"/>
            <a:ext cx="3048000" cy="101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38600" y="5105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Camera models, single-view geometry, and 3D reconstruction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3600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Image warping and object morphing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16074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Cutting and pasting objects, filling holes, and blending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4478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Segmentation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Retargetting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819400" y="617220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http://swieskowski.net/carve/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Stitching</a:t>
            </a:r>
            <a:endParaRPr lang="en-US" sz="2800" dirty="0"/>
          </a:p>
        </p:txBody>
      </p:sp>
      <p:pic>
        <p:nvPicPr>
          <p:cNvPr id="12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8915400" cy="360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Fundamental Concept: The Image as a Graph</a:t>
            </a:r>
          </a:p>
          <a:p>
            <a:r>
              <a:rPr lang="en-US" sz="2800" dirty="0" smtClean="0"/>
              <a:t>Intelligent Scissors: Good boundary = short path</a:t>
            </a:r>
          </a:p>
          <a:p>
            <a:r>
              <a:rPr lang="en-US" sz="2800" dirty="0" smtClean="0"/>
              <a:t>Graph cuts: Good region is has low cutting cost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Semi-automated segmentation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provides imprecise and incomplete specification of region – your algorithm has to read his/her mind.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82878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Key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groups of pixels form cohesive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pixels are likely to be on the boundary of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region is the user trying to select?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region?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small range of color/texture</a:t>
            </a:r>
          </a:p>
          <a:p>
            <a:r>
              <a:rPr lang="en-US" dirty="0" smtClean="0"/>
              <a:t>Looks different than background</a:t>
            </a:r>
          </a:p>
          <a:p>
            <a:r>
              <a:rPr lang="en-US" dirty="0" smtClean="0"/>
              <a:t>Compact</a:t>
            </a:r>
          </a:p>
          <a:p>
            <a:endParaRPr lang="en-US" dirty="0"/>
          </a:p>
        </p:txBody>
      </p:sp>
      <p:pic>
        <p:nvPicPr>
          <p:cNvPr id="163842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43300"/>
            <a:ext cx="4419600" cy="33147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4953000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boundary?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gradient along boundary</a:t>
            </a:r>
          </a:p>
          <a:p>
            <a:r>
              <a:rPr lang="en-US" dirty="0" smtClean="0"/>
              <a:t>Gradient in right direction</a:t>
            </a:r>
          </a:p>
          <a:p>
            <a:r>
              <a:rPr lang="en-US" dirty="0" smtClean="0"/>
              <a:t>Smooth</a:t>
            </a:r>
          </a:p>
        </p:txBody>
      </p:sp>
      <p:pic>
        <p:nvPicPr>
          <p:cNvPr id="16179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4673600" cy="35052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080959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Image as a Graph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842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558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842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4" idx="6"/>
            <a:endCxn id="5" idx="2"/>
          </p:cNvCxnSpPr>
          <p:nvPr/>
        </p:nvCxnSpPr>
        <p:spPr>
          <a:xfrm>
            <a:off x="1946275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  <a:endCxn id="6" idx="0"/>
          </p:cNvCxnSpPr>
          <p:nvPr/>
        </p:nvCxnSpPr>
        <p:spPr>
          <a:xfrm rot="5400000">
            <a:off x="13366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558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082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46275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9624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340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9624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>
            <a:stCxn id="12" idx="6"/>
            <a:endCxn id="13" idx="2"/>
          </p:cNvCxnSpPr>
          <p:nvPr/>
        </p:nvCxnSpPr>
        <p:spPr>
          <a:xfrm>
            <a:off x="4724400" y="29479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14" idx="0"/>
          </p:cNvCxnSpPr>
          <p:nvPr/>
        </p:nvCxnSpPr>
        <p:spPr>
          <a:xfrm rot="5400000">
            <a:off x="41155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340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8" name="Straight Connector 17"/>
          <p:cNvCxnSpPr>
            <a:stCxn id="13" idx="4"/>
            <a:endCxn id="17" idx="0"/>
          </p:cNvCxnSpPr>
          <p:nvPr/>
        </p:nvCxnSpPr>
        <p:spPr>
          <a:xfrm rot="5400000">
            <a:off x="54871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243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1842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 rot="5400000">
            <a:off x="13366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558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082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46275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624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 rot="5400000">
            <a:off x="41155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3340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54871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24400" y="5486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35338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35338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35338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6289675" y="2057400"/>
            <a:ext cx="1726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Node: pixel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6099175" y="25527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5908675" y="32004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6670675" y="2819400"/>
            <a:ext cx="213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Edge: cost of path or cut between two pixels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two classes: Color and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562600" cy="39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914400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2005)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 good image boundary has a short path through the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914400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2005)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20224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940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224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5" idx="6"/>
            <a:endCxn id="7" idx="2"/>
          </p:cNvCxnSpPr>
          <p:nvPr/>
        </p:nvCxnSpPr>
        <p:spPr>
          <a:xfrm>
            <a:off x="2784475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>
          <a:xfrm rot="5400000">
            <a:off x="21748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940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5464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84475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8006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1722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8006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>
            <a:stCxn id="14" idx="6"/>
            <a:endCxn id="15" idx="2"/>
          </p:cNvCxnSpPr>
          <p:nvPr/>
        </p:nvCxnSpPr>
        <p:spPr>
          <a:xfrm>
            <a:off x="5562600" y="3481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6" idx="0"/>
          </p:cNvCxnSpPr>
          <p:nvPr/>
        </p:nvCxnSpPr>
        <p:spPr>
          <a:xfrm rot="5400000">
            <a:off x="49537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1722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>
            <a:stCxn id="15" idx="4"/>
            <a:endCxn id="19" idx="0"/>
          </p:cNvCxnSpPr>
          <p:nvPr/>
        </p:nvCxnSpPr>
        <p:spPr>
          <a:xfrm rot="5400000">
            <a:off x="63253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62600" y="47767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0224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 rot="5400000">
            <a:off x="21748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940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5464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84475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006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49537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1722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63253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6019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73538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3538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73538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0" y="2895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150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7150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57800" y="388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629400" y="518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05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91200" y="571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10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4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19600" y="548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971800" y="541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810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514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384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9718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057400" y="3276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876800" y="5791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  <p:sp>
        <p:nvSpPr>
          <p:cNvPr id="59" name="Freeform 58"/>
          <p:cNvSpPr/>
          <p:nvPr/>
        </p:nvSpPr>
        <p:spPr>
          <a:xfrm>
            <a:off x="2570672" y="3329796"/>
            <a:ext cx="2191109" cy="2812212"/>
          </a:xfrm>
          <a:custGeom>
            <a:avLst/>
            <a:gdLst>
              <a:gd name="connsiteX0" fmla="*/ 0 w 2191109"/>
              <a:gd name="connsiteY0" fmla="*/ 69012 h 2812212"/>
              <a:gd name="connsiteX1" fmla="*/ 86264 w 2191109"/>
              <a:gd name="connsiteY1" fmla="*/ 51759 h 2812212"/>
              <a:gd name="connsiteX2" fmla="*/ 189781 w 2191109"/>
              <a:gd name="connsiteY2" fmla="*/ 17253 h 2812212"/>
              <a:gd name="connsiteX3" fmla="*/ 293298 w 2191109"/>
              <a:gd name="connsiteY3" fmla="*/ 0 h 2812212"/>
              <a:gd name="connsiteX4" fmla="*/ 465826 w 2191109"/>
              <a:gd name="connsiteY4" fmla="*/ 17253 h 2812212"/>
              <a:gd name="connsiteX5" fmla="*/ 517585 w 2191109"/>
              <a:gd name="connsiteY5" fmla="*/ 34506 h 2812212"/>
              <a:gd name="connsiteX6" fmla="*/ 603849 w 2191109"/>
              <a:gd name="connsiteY6" fmla="*/ 51759 h 2812212"/>
              <a:gd name="connsiteX7" fmla="*/ 776377 w 2191109"/>
              <a:gd name="connsiteY7" fmla="*/ 103517 h 2812212"/>
              <a:gd name="connsiteX8" fmla="*/ 1052422 w 2191109"/>
              <a:gd name="connsiteY8" fmla="*/ 120770 h 2812212"/>
              <a:gd name="connsiteX9" fmla="*/ 1104181 w 2191109"/>
              <a:gd name="connsiteY9" fmla="*/ 138023 h 2812212"/>
              <a:gd name="connsiteX10" fmla="*/ 1138686 w 2191109"/>
              <a:gd name="connsiteY10" fmla="*/ 189781 h 2812212"/>
              <a:gd name="connsiteX11" fmla="*/ 1190445 w 2191109"/>
              <a:gd name="connsiteY11" fmla="*/ 241540 h 2812212"/>
              <a:gd name="connsiteX12" fmla="*/ 1224951 w 2191109"/>
              <a:gd name="connsiteY12" fmla="*/ 345057 h 2812212"/>
              <a:gd name="connsiteX13" fmla="*/ 1242203 w 2191109"/>
              <a:gd name="connsiteY13" fmla="*/ 396815 h 2812212"/>
              <a:gd name="connsiteX14" fmla="*/ 1259456 w 2191109"/>
              <a:gd name="connsiteY14" fmla="*/ 500332 h 2812212"/>
              <a:gd name="connsiteX15" fmla="*/ 1242203 w 2191109"/>
              <a:gd name="connsiteY15" fmla="*/ 879895 h 2812212"/>
              <a:gd name="connsiteX16" fmla="*/ 1190445 w 2191109"/>
              <a:gd name="connsiteY16" fmla="*/ 1035170 h 2812212"/>
              <a:gd name="connsiteX17" fmla="*/ 1155939 w 2191109"/>
              <a:gd name="connsiteY17" fmla="*/ 1173193 h 2812212"/>
              <a:gd name="connsiteX18" fmla="*/ 1138686 w 2191109"/>
              <a:gd name="connsiteY18" fmla="*/ 1224951 h 2812212"/>
              <a:gd name="connsiteX19" fmla="*/ 1104181 w 2191109"/>
              <a:gd name="connsiteY19" fmla="*/ 1345721 h 2812212"/>
              <a:gd name="connsiteX20" fmla="*/ 1121434 w 2191109"/>
              <a:gd name="connsiteY20" fmla="*/ 1639019 h 2812212"/>
              <a:gd name="connsiteX21" fmla="*/ 1138686 w 2191109"/>
              <a:gd name="connsiteY21" fmla="*/ 1725283 h 2812212"/>
              <a:gd name="connsiteX22" fmla="*/ 1104181 w 2191109"/>
              <a:gd name="connsiteY22" fmla="*/ 2070340 h 2812212"/>
              <a:gd name="connsiteX23" fmla="*/ 1104181 w 2191109"/>
              <a:gd name="connsiteY23" fmla="*/ 2449902 h 2812212"/>
              <a:gd name="connsiteX24" fmla="*/ 1121434 w 2191109"/>
              <a:gd name="connsiteY24" fmla="*/ 2501661 h 2812212"/>
              <a:gd name="connsiteX25" fmla="*/ 1173192 w 2191109"/>
              <a:gd name="connsiteY25" fmla="*/ 2518913 h 2812212"/>
              <a:gd name="connsiteX26" fmla="*/ 1224951 w 2191109"/>
              <a:gd name="connsiteY26" fmla="*/ 2553419 h 2812212"/>
              <a:gd name="connsiteX27" fmla="*/ 1328468 w 2191109"/>
              <a:gd name="connsiteY27" fmla="*/ 2587925 h 2812212"/>
              <a:gd name="connsiteX28" fmla="*/ 1362973 w 2191109"/>
              <a:gd name="connsiteY28" fmla="*/ 2639683 h 2812212"/>
              <a:gd name="connsiteX29" fmla="*/ 1431985 w 2191109"/>
              <a:gd name="connsiteY29" fmla="*/ 2656936 h 2812212"/>
              <a:gd name="connsiteX30" fmla="*/ 1656271 w 2191109"/>
              <a:gd name="connsiteY30" fmla="*/ 2691442 h 2812212"/>
              <a:gd name="connsiteX31" fmla="*/ 1759788 w 2191109"/>
              <a:gd name="connsiteY31" fmla="*/ 2725947 h 2812212"/>
              <a:gd name="connsiteX32" fmla="*/ 1811547 w 2191109"/>
              <a:gd name="connsiteY32" fmla="*/ 2760453 h 2812212"/>
              <a:gd name="connsiteX33" fmla="*/ 2001328 w 2191109"/>
              <a:gd name="connsiteY33" fmla="*/ 2777706 h 2812212"/>
              <a:gd name="connsiteX34" fmla="*/ 2139351 w 2191109"/>
              <a:gd name="connsiteY34" fmla="*/ 2812212 h 2812212"/>
              <a:gd name="connsiteX35" fmla="*/ 2191109 w 2191109"/>
              <a:gd name="connsiteY35" fmla="*/ 2794959 h 28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91109" h="2812212">
                <a:moveTo>
                  <a:pt x="0" y="69012"/>
                </a:moveTo>
                <a:cubicBezTo>
                  <a:pt x="28755" y="63261"/>
                  <a:pt x="57973" y="59475"/>
                  <a:pt x="86264" y="51759"/>
                </a:cubicBezTo>
                <a:cubicBezTo>
                  <a:pt x="121355" y="42189"/>
                  <a:pt x="153904" y="23233"/>
                  <a:pt x="189781" y="17253"/>
                </a:cubicBezTo>
                <a:lnTo>
                  <a:pt x="293298" y="0"/>
                </a:lnTo>
                <a:cubicBezTo>
                  <a:pt x="350807" y="5751"/>
                  <a:pt x="408702" y="8465"/>
                  <a:pt x="465826" y="17253"/>
                </a:cubicBezTo>
                <a:cubicBezTo>
                  <a:pt x="483801" y="20018"/>
                  <a:pt x="499942" y="30095"/>
                  <a:pt x="517585" y="34506"/>
                </a:cubicBezTo>
                <a:cubicBezTo>
                  <a:pt x="546034" y="41618"/>
                  <a:pt x="575558" y="44043"/>
                  <a:pt x="603849" y="51759"/>
                </a:cubicBezTo>
                <a:cubicBezTo>
                  <a:pt x="635134" y="60291"/>
                  <a:pt x="733834" y="99263"/>
                  <a:pt x="776377" y="103517"/>
                </a:cubicBezTo>
                <a:cubicBezTo>
                  <a:pt x="868114" y="112691"/>
                  <a:pt x="960407" y="115019"/>
                  <a:pt x="1052422" y="120770"/>
                </a:cubicBezTo>
                <a:cubicBezTo>
                  <a:pt x="1069675" y="126521"/>
                  <a:pt x="1089980" y="126662"/>
                  <a:pt x="1104181" y="138023"/>
                </a:cubicBezTo>
                <a:cubicBezTo>
                  <a:pt x="1120372" y="150976"/>
                  <a:pt x="1125412" y="173852"/>
                  <a:pt x="1138686" y="189781"/>
                </a:cubicBezTo>
                <a:cubicBezTo>
                  <a:pt x="1154306" y="208525"/>
                  <a:pt x="1173192" y="224287"/>
                  <a:pt x="1190445" y="241540"/>
                </a:cubicBezTo>
                <a:lnTo>
                  <a:pt x="1224951" y="345057"/>
                </a:lnTo>
                <a:cubicBezTo>
                  <a:pt x="1230702" y="362310"/>
                  <a:pt x="1239213" y="378877"/>
                  <a:pt x="1242203" y="396815"/>
                </a:cubicBezTo>
                <a:lnTo>
                  <a:pt x="1259456" y="500332"/>
                </a:lnTo>
                <a:cubicBezTo>
                  <a:pt x="1253705" y="626853"/>
                  <a:pt x="1255695" y="753964"/>
                  <a:pt x="1242203" y="879895"/>
                </a:cubicBezTo>
                <a:cubicBezTo>
                  <a:pt x="1238967" y="910099"/>
                  <a:pt x="1200690" y="994189"/>
                  <a:pt x="1190445" y="1035170"/>
                </a:cubicBezTo>
                <a:cubicBezTo>
                  <a:pt x="1178943" y="1081178"/>
                  <a:pt x="1170936" y="1128203"/>
                  <a:pt x="1155939" y="1173193"/>
                </a:cubicBezTo>
                <a:cubicBezTo>
                  <a:pt x="1150188" y="1190446"/>
                  <a:pt x="1143682" y="1207465"/>
                  <a:pt x="1138686" y="1224951"/>
                </a:cubicBezTo>
                <a:cubicBezTo>
                  <a:pt x="1095357" y="1376605"/>
                  <a:pt x="1145550" y="1221614"/>
                  <a:pt x="1104181" y="1345721"/>
                </a:cubicBezTo>
                <a:cubicBezTo>
                  <a:pt x="1109932" y="1443487"/>
                  <a:pt x="1112568" y="1541486"/>
                  <a:pt x="1121434" y="1639019"/>
                </a:cubicBezTo>
                <a:cubicBezTo>
                  <a:pt x="1124089" y="1668223"/>
                  <a:pt x="1138686" y="1695959"/>
                  <a:pt x="1138686" y="1725283"/>
                </a:cubicBezTo>
                <a:cubicBezTo>
                  <a:pt x="1138686" y="1981776"/>
                  <a:pt x="1149002" y="1935878"/>
                  <a:pt x="1104181" y="2070340"/>
                </a:cubicBezTo>
                <a:cubicBezTo>
                  <a:pt x="1080852" y="2256970"/>
                  <a:pt x="1076772" y="2216931"/>
                  <a:pt x="1104181" y="2449902"/>
                </a:cubicBezTo>
                <a:cubicBezTo>
                  <a:pt x="1106306" y="2467964"/>
                  <a:pt x="1108574" y="2488801"/>
                  <a:pt x="1121434" y="2501661"/>
                </a:cubicBezTo>
                <a:cubicBezTo>
                  <a:pt x="1134293" y="2514520"/>
                  <a:pt x="1155939" y="2513162"/>
                  <a:pt x="1173192" y="2518913"/>
                </a:cubicBezTo>
                <a:cubicBezTo>
                  <a:pt x="1190445" y="2530415"/>
                  <a:pt x="1206003" y="2544997"/>
                  <a:pt x="1224951" y="2553419"/>
                </a:cubicBezTo>
                <a:cubicBezTo>
                  <a:pt x="1258188" y="2568191"/>
                  <a:pt x="1328468" y="2587925"/>
                  <a:pt x="1328468" y="2587925"/>
                </a:cubicBezTo>
                <a:cubicBezTo>
                  <a:pt x="1339970" y="2605178"/>
                  <a:pt x="1345720" y="2628181"/>
                  <a:pt x="1362973" y="2639683"/>
                </a:cubicBezTo>
                <a:cubicBezTo>
                  <a:pt x="1382703" y="2652836"/>
                  <a:pt x="1408838" y="2651792"/>
                  <a:pt x="1431985" y="2656936"/>
                </a:cubicBezTo>
                <a:cubicBezTo>
                  <a:pt x="1533606" y="2679518"/>
                  <a:pt x="1536757" y="2676502"/>
                  <a:pt x="1656271" y="2691442"/>
                </a:cubicBezTo>
                <a:cubicBezTo>
                  <a:pt x="1690777" y="2702944"/>
                  <a:pt x="1729525" y="2705771"/>
                  <a:pt x="1759788" y="2725947"/>
                </a:cubicBezTo>
                <a:cubicBezTo>
                  <a:pt x="1777041" y="2737449"/>
                  <a:pt x="1791272" y="2756108"/>
                  <a:pt x="1811547" y="2760453"/>
                </a:cubicBezTo>
                <a:cubicBezTo>
                  <a:pt x="1873658" y="2773763"/>
                  <a:pt x="1938068" y="2771955"/>
                  <a:pt x="2001328" y="2777706"/>
                </a:cubicBezTo>
                <a:cubicBezTo>
                  <a:pt x="2042172" y="2791321"/>
                  <a:pt x="2097711" y="2812212"/>
                  <a:pt x="2139351" y="2812212"/>
                </a:cubicBezTo>
                <a:cubicBezTo>
                  <a:pt x="2157537" y="2812212"/>
                  <a:pt x="2191109" y="2794959"/>
                  <a:pt x="2191109" y="27949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Formulation: find good boundary between seed points</a:t>
            </a:r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400" dirty="0" smtClean="0"/>
              <a:t>Minimize interaction time</a:t>
            </a:r>
          </a:p>
          <a:p>
            <a:pPr lvl="1"/>
            <a:r>
              <a:rPr lang="en-US" sz="2400" dirty="0" smtClean="0"/>
              <a:t>Define what makes a good boundary</a:t>
            </a:r>
          </a:p>
          <a:p>
            <a:pPr lvl="1"/>
            <a:r>
              <a:rPr lang="en-US" sz="2400" dirty="0" smtClean="0"/>
              <a:t>Efficiently find it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new seed, get path between seeds,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edge is present (e.g., with edge(</a:t>
            </a:r>
            <a:r>
              <a:rPr lang="en-US" sz="2400" dirty="0" err="1" smtClean="0"/>
              <a:t>im</a:t>
            </a:r>
            <a:r>
              <a:rPr lang="en-US" sz="2400" dirty="0" smtClean="0"/>
              <a:t>, ‘canny’))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strong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in direction of boundary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56673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42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Gradients, Edges, and Path Cost</a:t>
            </a:r>
            <a:endParaRPr lang="en-US" dirty="0"/>
          </a:p>
        </p:txBody>
      </p:sp>
      <p:pic>
        <p:nvPicPr>
          <p:cNvPr id="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2565400" cy="1924050"/>
          </a:xfrm>
          <a:prstGeom prst="rect">
            <a:avLst/>
          </a:prstGeom>
          <a:noFill/>
        </p:spPr>
      </p:pic>
      <p:pic>
        <p:nvPicPr>
          <p:cNvPr id="5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496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31242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Magnitude</a:t>
            </a:r>
            <a:endParaRPr lang="en-US" dirty="0"/>
          </a:p>
        </p:txBody>
      </p:sp>
      <p:pic>
        <p:nvPicPr>
          <p:cNvPr id="186370" name="Picture 2" descr="C:\Users\Hoiem\Documents\Classes\Computational Photography - Fall 2010\lectures\figs\e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962400"/>
            <a:ext cx="2758757" cy="20690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86200" y="6096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Image</a:t>
            </a:r>
            <a:endParaRPr lang="en-US" dirty="0"/>
          </a:p>
        </p:txBody>
      </p:sp>
      <p:pic>
        <p:nvPicPr>
          <p:cNvPr id="10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2800" y="2209800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628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914400" lvl="1" indent="-514350"/>
            <a:r>
              <a:rPr lang="en-US" sz="2400" dirty="0" smtClean="0"/>
              <a:t>Snapping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343400" y="3429000"/>
            <a:ext cx="914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914400" lvl="1" indent="-514350"/>
            <a:r>
              <a:rPr lang="en-US" sz="2400" dirty="0" err="1" smtClean="0"/>
              <a:t>Djikstra’s</a:t>
            </a:r>
            <a:r>
              <a:rPr lang="en-US" sz="2400" dirty="0" smtClean="0"/>
              <a:t> shortest path algorithm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Djikstra’s</a:t>
            </a:r>
            <a:r>
              <a:rPr lang="en-US" dirty="0" smtClean="0"/>
              <a:t> shortest path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/>
              <a:t>Initialize</a:t>
            </a:r>
            <a:r>
              <a:rPr lang="en-US" sz="2400" dirty="0" smtClean="0"/>
              <a:t>, given seed </a:t>
            </a:r>
            <a:r>
              <a:rPr lang="en-US" sz="2400" i="1" dirty="0" smtClean="0"/>
              <a:t>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Compute cost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(q, r) % cost for boundary from pixel </a:t>
            </a:r>
            <a:r>
              <a:rPr lang="en-US" sz="2400" i="1" dirty="0" smtClean="0"/>
              <a:t>q</a:t>
            </a:r>
            <a:r>
              <a:rPr lang="en-US" sz="2400" dirty="0" smtClean="0"/>
              <a:t> to neighboring pixel </a:t>
            </a:r>
            <a:r>
              <a:rPr lang="en-US" sz="2400" i="1" dirty="0" smtClean="0"/>
              <a:t>r</a:t>
            </a:r>
          </a:p>
          <a:p>
            <a:r>
              <a:rPr lang="en-US" sz="2400" dirty="0" smtClean="0"/>
              <a:t>cost(</a:t>
            </a:r>
            <a:r>
              <a:rPr lang="en-US" sz="2400" i="1" dirty="0" smtClean="0"/>
              <a:t>s</a:t>
            </a:r>
            <a:r>
              <a:rPr lang="en-US" sz="2400" dirty="0" smtClean="0"/>
              <a:t>) = 0  %  total cost from seed to this point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sz="2400" dirty="0" smtClean="0"/>
          </a:p>
          <a:p>
            <a:r>
              <a:rPr lang="en-US" sz="2400" b="1" dirty="0" smtClean="0"/>
              <a:t>A</a:t>
            </a:r>
            <a:r>
              <a:rPr lang="en-US" sz="2400" dirty="0" smtClean="0"/>
              <a:t> = {</a:t>
            </a:r>
            <a:r>
              <a:rPr lang="en-US" sz="2400" i="1" dirty="0" smtClean="0"/>
              <a:t>s</a:t>
            </a:r>
            <a:r>
              <a:rPr lang="en-US" sz="2400" dirty="0" smtClean="0"/>
              <a:t>}  %  </a:t>
            </a:r>
            <a:r>
              <a:rPr lang="en-US" sz="2400" dirty="0" smtClean="0">
                <a:sym typeface="Wingdings" pitchFamily="2" charset="2"/>
              </a:rPr>
              <a:t>set to be expanded</a:t>
            </a:r>
          </a:p>
          <a:p>
            <a:r>
              <a:rPr lang="en-US" sz="2400" b="1" dirty="0" smtClean="0">
                <a:sym typeface="Wingdings" pitchFamily="2" charset="2"/>
              </a:rPr>
              <a:t>E</a:t>
            </a:r>
            <a:r>
              <a:rPr lang="en-US" sz="2400" dirty="0" smtClean="0">
                <a:sym typeface="Wingdings" pitchFamily="2" charset="2"/>
              </a:rPr>
              <a:t> = { } % set of expanded pixels</a:t>
            </a:r>
          </a:p>
          <a:p>
            <a:r>
              <a:rPr lang="en-US" sz="2400" b="1" dirty="0" smtClean="0">
                <a:sym typeface="Wingdings" pitchFamily="2" charset="2"/>
              </a:rPr>
              <a:t>P</a:t>
            </a:r>
            <a:r>
              <a:rPr lang="en-US" sz="2400" dirty="0" smtClean="0">
                <a:sym typeface="Wingdings" pitchFamily="2" charset="2"/>
              </a:rPr>
              <a:t>(q) % pointer to pixel that leads to </a:t>
            </a:r>
            <a:r>
              <a:rPr lang="en-US" sz="2400" i="1" dirty="0" smtClean="0">
                <a:sym typeface="Wingdings" pitchFamily="2" charset="2"/>
              </a:rPr>
              <a:t>q</a:t>
            </a:r>
            <a:endParaRPr lang="en-US" sz="2400" b="1" dirty="0" smtClean="0">
              <a:sym typeface="Wingdings" pitchFamily="2" charset="2"/>
            </a:endParaRP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Loop </a:t>
            </a:r>
            <a:r>
              <a:rPr lang="en-US" sz="2400" dirty="0" smtClean="0"/>
              <a:t>while </a:t>
            </a:r>
            <a:r>
              <a:rPr lang="en-US" sz="2400" b="1" dirty="0" smtClean="0"/>
              <a:t>A </a:t>
            </a:r>
            <a:r>
              <a:rPr lang="en-US" sz="2400" dirty="0" smtClean="0"/>
              <a:t>is not empty</a:t>
            </a:r>
          </a:p>
          <a:p>
            <a:pPr>
              <a:buNone/>
            </a:pPr>
            <a:r>
              <a:rPr lang="en-US" sz="2400" dirty="0" smtClean="0"/>
              <a:t>1.     </a:t>
            </a:r>
            <a:r>
              <a:rPr lang="en-US" sz="2400" i="1" dirty="0" smtClean="0"/>
              <a:t>q</a:t>
            </a:r>
            <a:r>
              <a:rPr lang="en-US" sz="2400" dirty="0" smtClean="0"/>
              <a:t> = pixel in </a:t>
            </a:r>
            <a:r>
              <a:rPr lang="en-US" sz="2400" b="1" dirty="0" smtClean="0"/>
              <a:t>A </a:t>
            </a:r>
            <a:r>
              <a:rPr lang="en-US" sz="2400" dirty="0" smtClean="0"/>
              <a:t>with lowest cost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for each pixel </a:t>
            </a:r>
            <a:r>
              <a:rPr lang="en-US" sz="2400" i="1" dirty="0" smtClean="0"/>
              <a:t>r</a:t>
            </a:r>
            <a:r>
              <a:rPr lang="en-US" sz="2400" dirty="0" smtClean="0"/>
              <a:t> in neighborhood of </a:t>
            </a:r>
            <a:r>
              <a:rPr lang="en-US" sz="2400" i="1" dirty="0" smtClean="0"/>
              <a:t>q</a:t>
            </a:r>
            <a:r>
              <a:rPr lang="en-US" sz="2400" dirty="0" smtClean="0"/>
              <a:t> that is not in </a:t>
            </a:r>
            <a:r>
              <a:rPr lang="en-US" sz="2400" b="1" dirty="0" smtClean="0"/>
              <a:t>E</a:t>
            </a:r>
          </a:p>
          <a:p>
            <a:pPr marL="857250" lvl="1" indent="-457200">
              <a:buAutoNum type="alphaLcParenR"/>
            </a:pPr>
            <a:r>
              <a:rPr lang="en-US" sz="2400" dirty="0" err="1" smtClean="0"/>
              <a:t>cost_tmp</a:t>
            </a:r>
            <a:r>
              <a:rPr lang="en-US" sz="2400" dirty="0" smtClean="0"/>
              <a:t> = cost(</a:t>
            </a:r>
            <a:r>
              <a:rPr lang="en-US" sz="2400" i="1" dirty="0" smtClean="0"/>
              <a:t>q</a:t>
            </a:r>
            <a:r>
              <a:rPr lang="en-US" sz="2400" dirty="0" smtClean="0"/>
              <a:t>) + cost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err="1" smtClean="0"/>
              <a:t>q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r</a:t>
            </a:r>
            <a:r>
              <a:rPr lang="en-US" sz="2400" dirty="0" smtClean="0"/>
              <a:t>)</a:t>
            </a:r>
          </a:p>
          <a:p>
            <a:pPr marL="857250" lvl="1" indent="-457200">
              <a:buAutoNum type="alphaLcParenR"/>
            </a:pPr>
            <a:r>
              <a:rPr lang="en-US" sz="2400" dirty="0" smtClean="0"/>
              <a:t>if (</a:t>
            </a:r>
            <a:r>
              <a:rPr lang="en-US" sz="2400" i="1" dirty="0" smtClean="0"/>
              <a:t>r</a:t>
            </a:r>
            <a:r>
              <a:rPr lang="en-US" sz="2400" dirty="0" smtClean="0"/>
              <a:t> is not in </a:t>
            </a:r>
            <a:r>
              <a:rPr lang="en-US" sz="2400" b="1" dirty="0" smtClean="0"/>
              <a:t>A</a:t>
            </a:r>
            <a:r>
              <a:rPr lang="en-US" sz="2400" dirty="0" smtClean="0"/>
              <a:t>) OR (</a:t>
            </a:r>
            <a:r>
              <a:rPr lang="en-US" sz="2400" dirty="0" err="1" smtClean="0"/>
              <a:t>cost_tmp</a:t>
            </a:r>
            <a:r>
              <a:rPr lang="en-US" sz="2400" dirty="0" smtClean="0"/>
              <a:t> &lt; cost(</a:t>
            </a:r>
            <a:r>
              <a:rPr lang="en-US" sz="2400" i="1" dirty="0" smtClean="0"/>
              <a:t>r</a:t>
            </a:r>
            <a:r>
              <a:rPr lang="en-US" sz="2400" dirty="0" smtClean="0"/>
              <a:t>))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cost(</a:t>
            </a:r>
            <a:r>
              <a:rPr lang="en-US" i="1" dirty="0" smtClean="0"/>
              <a:t>r</a:t>
            </a:r>
            <a:r>
              <a:rPr lang="en-US" dirty="0" smtClean="0"/>
              <a:t>) = </a:t>
            </a:r>
            <a:r>
              <a:rPr lang="en-US" dirty="0" err="1" smtClean="0"/>
              <a:t>cost_tmp</a:t>
            </a:r>
            <a:r>
              <a:rPr lang="en-US" dirty="0" smtClean="0"/>
              <a:t> </a:t>
            </a:r>
            <a:endParaRPr lang="en-US" b="1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r</a:t>
            </a:r>
            <a:r>
              <a:rPr lang="en-US" dirty="0" smtClean="0"/>
              <a:t>) = </a:t>
            </a:r>
            <a:r>
              <a:rPr lang="en-US" i="1" dirty="0" smtClean="0"/>
              <a:t>q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Add </a:t>
            </a:r>
            <a:r>
              <a:rPr lang="en-US" i="1" dirty="0" smtClean="0"/>
              <a:t>r</a:t>
            </a:r>
            <a:r>
              <a:rPr lang="en-US" dirty="0" smtClean="0"/>
              <a:t> to </a:t>
            </a:r>
            <a:r>
              <a:rPr lang="en-US" b="1" dirty="0" smtClean="0"/>
              <a:t>A</a:t>
            </a:r>
            <a:endParaRPr lang="en-US" b="1" dirty="0" smtClean="0"/>
          </a:p>
          <a:p>
            <a:pPr lvl="3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new seed, get path between seeds,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LAB Color Space</a:t>
            </a:r>
            <a:endParaRPr lang="en-US" sz="3200" dirty="0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14600"/>
            <a:ext cx="3733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990600" y="1219200"/>
            <a:ext cx="4016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Luminance = brightness</a:t>
            </a:r>
          </a:p>
          <a:p>
            <a:r>
              <a:rPr lang="en-US" sz="2800"/>
              <a:t>Chrominance = color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Scissors: improving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Snap when placing first seed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Automatically adjust as user drags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Freeze stable boundary points to make new seeds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Where will intelligent scissors work well, or have problems?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3186" name="Picture 2" descr="C:\Users\Hoiem\Pictures\Beijing\Derek and Marius by Forbidden 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658197" cy="2743648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192662" y="2156613"/>
            <a:ext cx="903789" cy="1807580"/>
          </a:xfrm>
          <a:custGeom>
            <a:avLst/>
            <a:gdLst>
              <a:gd name="connsiteX0" fmla="*/ 591671 w 1204856"/>
              <a:gd name="connsiteY0" fmla="*/ 0 h 2409713"/>
              <a:gd name="connsiteX1" fmla="*/ 828339 w 1204856"/>
              <a:gd name="connsiteY1" fmla="*/ 139849 h 2409713"/>
              <a:gd name="connsiteX2" fmla="*/ 860612 w 1204856"/>
              <a:gd name="connsiteY2" fmla="*/ 441064 h 2409713"/>
              <a:gd name="connsiteX3" fmla="*/ 1204856 w 1204856"/>
              <a:gd name="connsiteY3" fmla="*/ 763793 h 2409713"/>
              <a:gd name="connsiteX4" fmla="*/ 1194099 w 1204856"/>
              <a:gd name="connsiteY4" fmla="*/ 1495313 h 2409713"/>
              <a:gd name="connsiteX5" fmla="*/ 1032734 w 1204856"/>
              <a:gd name="connsiteY5" fmla="*/ 2409713 h 2409713"/>
              <a:gd name="connsiteX6" fmla="*/ 96819 w 1204856"/>
              <a:gd name="connsiteY6" fmla="*/ 2388198 h 2409713"/>
              <a:gd name="connsiteX7" fmla="*/ 161365 w 1204856"/>
              <a:gd name="connsiteY7" fmla="*/ 2173045 h 2409713"/>
              <a:gd name="connsiteX8" fmla="*/ 0 w 1204856"/>
              <a:gd name="connsiteY8" fmla="*/ 1710466 h 2409713"/>
              <a:gd name="connsiteX9" fmla="*/ 10758 w 1204856"/>
              <a:gd name="connsiteY9" fmla="*/ 1000461 h 2409713"/>
              <a:gd name="connsiteX10" fmla="*/ 387275 w 1204856"/>
              <a:gd name="connsiteY10" fmla="*/ 387275 h 2409713"/>
              <a:gd name="connsiteX11" fmla="*/ 430306 w 1204856"/>
              <a:gd name="connsiteY11" fmla="*/ 32273 h 2409713"/>
              <a:gd name="connsiteX12" fmla="*/ 591671 w 1204856"/>
              <a:gd name="connsiteY12" fmla="*/ 0 h 24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856" h="2409713">
                <a:moveTo>
                  <a:pt x="591671" y="0"/>
                </a:moveTo>
                <a:lnTo>
                  <a:pt x="828339" y="139849"/>
                </a:lnTo>
                <a:lnTo>
                  <a:pt x="860612" y="441064"/>
                </a:lnTo>
                <a:lnTo>
                  <a:pt x="1204856" y="763793"/>
                </a:lnTo>
                <a:lnTo>
                  <a:pt x="1194099" y="1495313"/>
                </a:lnTo>
                <a:lnTo>
                  <a:pt x="1032734" y="2409713"/>
                </a:lnTo>
                <a:lnTo>
                  <a:pt x="96819" y="2388198"/>
                </a:lnTo>
                <a:lnTo>
                  <a:pt x="161365" y="2173045"/>
                </a:lnTo>
                <a:lnTo>
                  <a:pt x="0" y="1710466"/>
                </a:lnTo>
                <a:lnTo>
                  <a:pt x="10758" y="1000461"/>
                </a:lnTo>
                <a:lnTo>
                  <a:pt x="387275" y="387275"/>
                </a:lnTo>
                <a:lnTo>
                  <a:pt x="430306" y="32273"/>
                </a:lnTo>
                <a:lnTo>
                  <a:pt x="59167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7" name="Picture 3" descr="C:\Users\Hoiem\Pictures\Beijing\DSCN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1219200"/>
            <a:ext cx="2686050" cy="35814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973433" y="1940943"/>
            <a:ext cx="2122098" cy="2846717"/>
          </a:xfrm>
          <a:custGeom>
            <a:avLst/>
            <a:gdLst>
              <a:gd name="connsiteX0" fmla="*/ 172528 w 2122098"/>
              <a:gd name="connsiteY0" fmla="*/ 2794959 h 2846717"/>
              <a:gd name="connsiteX1" fmla="*/ 172528 w 2122098"/>
              <a:gd name="connsiteY1" fmla="*/ 2794959 h 2846717"/>
              <a:gd name="connsiteX2" fmla="*/ 155275 w 2122098"/>
              <a:gd name="connsiteY2" fmla="*/ 2622431 h 2846717"/>
              <a:gd name="connsiteX3" fmla="*/ 0 w 2122098"/>
              <a:gd name="connsiteY3" fmla="*/ 2053087 h 2846717"/>
              <a:gd name="connsiteX4" fmla="*/ 155275 w 2122098"/>
              <a:gd name="connsiteY4" fmla="*/ 1397480 h 2846717"/>
              <a:gd name="connsiteX5" fmla="*/ 500332 w 2122098"/>
              <a:gd name="connsiteY5" fmla="*/ 724619 h 2846717"/>
              <a:gd name="connsiteX6" fmla="*/ 724619 w 2122098"/>
              <a:gd name="connsiteY6" fmla="*/ 0 h 2846717"/>
              <a:gd name="connsiteX7" fmla="*/ 1483743 w 2122098"/>
              <a:gd name="connsiteY7" fmla="*/ 0 h 2846717"/>
              <a:gd name="connsiteX8" fmla="*/ 1500996 w 2122098"/>
              <a:gd name="connsiteY8" fmla="*/ 379563 h 2846717"/>
              <a:gd name="connsiteX9" fmla="*/ 1673525 w 2122098"/>
              <a:gd name="connsiteY9" fmla="*/ 914400 h 2846717"/>
              <a:gd name="connsiteX10" fmla="*/ 1932317 w 2122098"/>
              <a:gd name="connsiteY10" fmla="*/ 1380227 h 2846717"/>
              <a:gd name="connsiteX11" fmla="*/ 1966823 w 2122098"/>
              <a:gd name="connsiteY11" fmla="*/ 1552755 h 2846717"/>
              <a:gd name="connsiteX12" fmla="*/ 2053087 w 2122098"/>
              <a:gd name="connsiteY12" fmla="*/ 2053087 h 2846717"/>
              <a:gd name="connsiteX13" fmla="*/ 2122098 w 2122098"/>
              <a:gd name="connsiteY13" fmla="*/ 2846717 h 2846717"/>
              <a:gd name="connsiteX14" fmla="*/ 172528 w 2122098"/>
              <a:gd name="connsiteY14" fmla="*/ 2794959 h 28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2098" h="2846717">
                <a:moveTo>
                  <a:pt x="172528" y="2794959"/>
                </a:moveTo>
                <a:lnTo>
                  <a:pt x="172528" y="2794959"/>
                </a:lnTo>
                <a:lnTo>
                  <a:pt x="155275" y="2622431"/>
                </a:lnTo>
                <a:lnTo>
                  <a:pt x="0" y="2053087"/>
                </a:lnTo>
                <a:lnTo>
                  <a:pt x="155275" y="1397480"/>
                </a:lnTo>
                <a:lnTo>
                  <a:pt x="500332" y="724619"/>
                </a:lnTo>
                <a:lnTo>
                  <a:pt x="724619" y="0"/>
                </a:lnTo>
                <a:lnTo>
                  <a:pt x="1483743" y="0"/>
                </a:lnTo>
                <a:lnTo>
                  <a:pt x="1500996" y="379563"/>
                </a:lnTo>
                <a:lnTo>
                  <a:pt x="1673525" y="914400"/>
                </a:lnTo>
                <a:lnTo>
                  <a:pt x="1932317" y="1380227"/>
                </a:lnTo>
                <a:lnTo>
                  <a:pt x="1966823" y="1552755"/>
                </a:lnTo>
                <a:lnTo>
                  <a:pt x="2053087" y="2053087"/>
                </a:lnTo>
                <a:lnTo>
                  <a:pt x="2122098" y="2846717"/>
                </a:lnTo>
                <a:lnTo>
                  <a:pt x="172528" y="279495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8" name="Picture 4" descr="C:\Users\Hoiem\Pictures\nutmeg\CIMG3059.JPG"/>
          <p:cNvPicPr>
            <a:picLocks noChangeAspect="1" noChangeArrowheads="1"/>
          </p:cNvPicPr>
          <p:nvPr/>
        </p:nvPicPr>
        <p:blipFill>
          <a:blip r:embed="rId5" cstate="print"/>
          <a:srcRect l="17442" t="14535" r="12791"/>
          <a:stretch>
            <a:fillRect/>
          </a:stretch>
        </p:blipFill>
        <p:spPr bwMode="auto">
          <a:xfrm>
            <a:off x="2743200" y="4267200"/>
            <a:ext cx="2654041" cy="24384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3605841" y="5621547"/>
            <a:ext cx="1787106" cy="1003540"/>
          </a:xfrm>
          <a:custGeom>
            <a:avLst/>
            <a:gdLst>
              <a:gd name="connsiteX0" fmla="*/ 241540 w 1656272"/>
              <a:gd name="connsiteY0" fmla="*/ 0 h 1017917"/>
              <a:gd name="connsiteX1" fmla="*/ 500332 w 1656272"/>
              <a:gd name="connsiteY1" fmla="*/ 103517 h 1017917"/>
              <a:gd name="connsiteX2" fmla="*/ 569344 w 1656272"/>
              <a:gd name="connsiteY2" fmla="*/ 345056 h 1017917"/>
              <a:gd name="connsiteX3" fmla="*/ 845389 w 1656272"/>
              <a:gd name="connsiteY3" fmla="*/ 759124 h 1017917"/>
              <a:gd name="connsiteX4" fmla="*/ 1656272 w 1656272"/>
              <a:gd name="connsiteY4" fmla="*/ 793630 h 1017917"/>
              <a:gd name="connsiteX5" fmla="*/ 1604514 w 1656272"/>
              <a:gd name="connsiteY5" fmla="*/ 1000664 h 1017917"/>
              <a:gd name="connsiteX6" fmla="*/ 396815 w 1656272"/>
              <a:gd name="connsiteY6" fmla="*/ 1017917 h 1017917"/>
              <a:gd name="connsiteX7" fmla="*/ 0 w 1656272"/>
              <a:gd name="connsiteY7" fmla="*/ 793630 h 1017917"/>
              <a:gd name="connsiteX8" fmla="*/ 0 w 1656272"/>
              <a:gd name="connsiteY8" fmla="*/ 396815 h 1017917"/>
              <a:gd name="connsiteX9" fmla="*/ 120770 w 1656272"/>
              <a:gd name="connsiteY9" fmla="*/ 69011 h 1017917"/>
              <a:gd name="connsiteX10" fmla="*/ 241540 w 1656272"/>
              <a:gd name="connsiteY10" fmla="*/ 0 h 101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272" h="1017917">
                <a:moveTo>
                  <a:pt x="241540" y="0"/>
                </a:moveTo>
                <a:lnTo>
                  <a:pt x="500332" y="103517"/>
                </a:lnTo>
                <a:lnTo>
                  <a:pt x="569344" y="345056"/>
                </a:lnTo>
                <a:lnTo>
                  <a:pt x="845389" y="759124"/>
                </a:lnTo>
                <a:lnTo>
                  <a:pt x="1656272" y="793630"/>
                </a:lnTo>
                <a:lnTo>
                  <a:pt x="1604514" y="1000664"/>
                </a:lnTo>
                <a:lnTo>
                  <a:pt x="396815" y="1017917"/>
                </a:lnTo>
                <a:lnTo>
                  <a:pt x="0" y="793630"/>
                </a:lnTo>
                <a:lnTo>
                  <a:pt x="0" y="396815"/>
                </a:lnTo>
                <a:lnTo>
                  <a:pt x="120770" y="69011"/>
                </a:lnTo>
                <a:lnTo>
                  <a:pt x="24154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540500" y="2238375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3870325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413" y="3876675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854450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52413" y="2489200"/>
            <a:ext cx="7874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User </a:t>
            </a:r>
            <a:br>
              <a:rPr lang="en-GB" sz="240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77800" y="4295775"/>
            <a:ext cx="120808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944563" y="1582738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>
                <a:solidFill>
                  <a:srgbClr val="FFFFFF"/>
                </a:solidFill>
              </a:rPr>
              <a:t>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068638" y="1604963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Intelligent Scissors</a:t>
            </a:r>
            <a:r>
              <a:rPr lang="en-GB" sz="2000">
                <a:solidFill>
                  <a:srgbClr val="FFFFFF"/>
                </a:solidFill>
              </a:rPr>
              <a:t/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902450" y="1700213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527175" y="5400675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100513" y="5429250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5970588" y="5413375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9525" y="2220913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3325" y="2205038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37338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962400" y="41148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076700" y="42291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</a:t>
            </a:r>
            <a:r>
              <a:rPr lang="en-US" dirty="0" smtClean="0"/>
              <a:t>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p:oleObj spid="_x0000_s88066" name="Equation" r:id="rId3" imgW="3708360" imgH="355320" progId="Equation.3">
              <p:embed/>
            </p:oleObj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105400" y="2057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4762500" y="24003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5638800" y="15240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229100" y="29337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4648200" y="25146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181600" y="19812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0</a:t>
            </a:r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1</a:t>
            </a:r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</a:t>
            </a:r>
            <a:r>
              <a:rPr lang="en-US" dirty="0" smtClean="0"/>
              <a:t>with </a:t>
            </a:r>
            <a:r>
              <a:rPr lang="en-US" dirty="0" smtClean="0"/>
              <a:t>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p:oleObj spid="_x0000_s89090" name="Equation" r:id="rId3" imgW="3708360" imgH="355320" progId="Equation.3">
              <p:embed/>
            </p:oleObj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0</a:t>
            </a:r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assign to 1</a:t>
            </a:r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6388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054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3886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1496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55738" y="34163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155825" y="45847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31972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751513" y="3616325"/>
            <a:ext cx="99536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345238" y="4556125"/>
            <a:ext cx="996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109913" y="45434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8075" y="14160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147955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264025" y="2593975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309688" y="31718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405688" y="45815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595938" y="32099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3886200" y="3327400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724275" y="2171700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79538" y="15684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Image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08488" y="3260725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333875" y="2063750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48163" y="3400425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1000" y="2085975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384175" y="3698875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028700" y="1939925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>
                  <a:solidFill>
                    <a:srgbClr val="FFFFFF"/>
                  </a:solidFill>
                </a:rPr>
                <a:t> separating source and sink; Energy: collection of edges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Min Cut:</a:t>
              </a:r>
              <a:r>
                <a:rPr lang="de-DE" sz="2000">
                  <a:solidFill>
                    <a:srgbClr val="FFFFFF"/>
                  </a:solidFill>
                </a:rPr>
                <a:t> Global minimal enegry in polynomial time</a:t>
              </a: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089400" y="3111500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403850" y="1163638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378450" y="4433888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Background</a:t>
              </a:r>
              <a:b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Define graph 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usually 4-connected or 8-connected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to foreground/background</a:t>
            </a:r>
            <a:endParaRPr lang="en-US" sz="2800" dirty="0" smtClean="0"/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for edges between pixels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Apply min-cut/max-flow algorithm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86000" y="4191000"/>
          <a:ext cx="6011863" cy="1041400"/>
        </p:xfrm>
        <a:graphic>
          <a:graphicData uri="http://schemas.openxmlformats.org/presentationml/2006/ole">
            <p:oleObj spid="_x0000_s97282" name="Equation" r:id="rId3" imgW="3225600" imgH="558720" progId="Equation.3">
              <p:embed/>
            </p:oleObj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048000" y="2971800"/>
          <a:ext cx="5514975" cy="946150"/>
        </p:xfrm>
        <a:graphic>
          <a:graphicData uri="http://schemas.openxmlformats.org/presentationml/2006/ole">
            <p:oleObj spid="_x0000_s97283" name="Equation" r:id="rId4" imgW="29588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easy or hard about these cases for </a:t>
            </a:r>
            <a:r>
              <a:rPr lang="en-US" sz="2800" dirty="0" err="1" smtClean="0"/>
              <a:t>graphcut</a:t>
            </a:r>
            <a:r>
              <a:rPr lang="en-US" sz="2800" dirty="0" smtClean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90600" y="4343400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35338" y="4343400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164263" y="4330700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  <a:endParaRPr lang="en-GB" dirty="0" smtClean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6637" name="Picture 17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10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If you had to choose, would you rather go without luminance or chrominance?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</a:t>
            </a:r>
            <a:r>
              <a:rPr lang="en-GB" dirty="0" smtClean="0"/>
              <a:t>More difficult </a:t>
            </a:r>
            <a:r>
              <a:rPr lang="en-GB" dirty="0" smtClean="0"/>
              <a:t>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01" tIns="45700" rIns="91401" bIns="45700"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Camouflage </a:t>
            </a:r>
            <a:r>
              <a:rPr lang="en-GB" sz="2000" b="1" dirty="0" smtClean="0">
                <a:solidFill>
                  <a:srgbClr val="F1AE05"/>
                </a:solidFill>
              </a:rPr>
              <a:t>&amp; 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Low </a:t>
            </a:r>
            <a:r>
              <a:rPr lang="en-GB" sz="2000" b="1" dirty="0" smtClean="0">
                <a:solidFill>
                  <a:srgbClr val="F1AE05"/>
                </a:solidFill>
              </a:rPr>
              <a:t>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03688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5034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1100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503488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907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3" y="19256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900238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80193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8308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7670" name="Picture 25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11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1227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913" y="4122738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876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1195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Requires associative graphs</a:t>
            </a:r>
          </a:p>
          <a:p>
            <a:pPr lvl="1"/>
            <a:r>
              <a:rPr lang="en-US" dirty="0" smtClean="0"/>
              <a:t>Connected nodes should prefer to have the same label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optimal only for binary problems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6172200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Demo: http://swieskowski.net/carve/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066800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Seam Carving – </a:t>
            </a:r>
            <a:r>
              <a:rPr lang="en-US" dirty="0" err="1" smtClean="0">
                <a:hlinkClick r:id="rId5"/>
              </a:rPr>
              <a:t>Avidan</a:t>
            </a:r>
            <a:r>
              <a:rPr lang="en-US" dirty="0" smtClean="0">
                <a:hlinkClick r:id="rId5"/>
              </a:rPr>
              <a:t> and Shamir 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shortest path from top to bottom (or left to right), where cost = gradient magnitude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6488668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Demo: http://swieskowski.net/carve/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6107668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Seam Carving – </a:t>
            </a:r>
            <a:r>
              <a:rPr lang="en-US" dirty="0" err="1" smtClean="0">
                <a:hlinkClick r:id="rId3"/>
              </a:rPr>
              <a:t>Avidan</a:t>
            </a:r>
            <a:r>
              <a:rPr lang="en-US" dirty="0" smtClean="0">
                <a:hlinkClick r:id="rId3"/>
              </a:rPr>
              <a:t> and Shamir (2007)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205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http://www.youtube.com/watch?v=6NcIJXTlugc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590800"/>
            <a:ext cx="48070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2274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915400" cy="3609257"/>
          </a:xfrm>
          <a:prstGeom prst="rect">
            <a:avLst/>
          </a:prstGeom>
          <a:noFill/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Graphcut Textures – </a:t>
            </a:r>
            <a:r>
              <a:rPr lang="en-US" dirty="0" err="1" smtClean="0">
                <a:hlinkClick r:id="rId3"/>
              </a:rPr>
              <a:t>Kwatra</a:t>
            </a:r>
            <a:r>
              <a:rPr lang="en-US" dirty="0" smtClean="0">
                <a:hlinkClick r:id="rId3"/>
              </a:rPr>
              <a:t> et al. SIGGRAPH 2003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19600"/>
            <a:ext cx="263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8288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31398" y="24384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5410200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86600" y="3886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6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Graphcut Textures – </a:t>
            </a:r>
            <a:r>
              <a:rPr lang="en-US" dirty="0" err="1" smtClean="0">
                <a:hlinkClick r:id="rId6"/>
              </a:rPr>
              <a:t>Kwatra</a:t>
            </a:r>
            <a:r>
              <a:rPr lang="en-US" dirty="0" smtClean="0">
                <a:hlinkClick r:id="rId6"/>
              </a:rPr>
              <a:t> et al. SIGGRAPH 2003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495800"/>
            <a:ext cx="456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Ideal boundary: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Similar color in both 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High gradient in both images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Treat image as a graph</a:t>
            </a:r>
          </a:p>
          <a:p>
            <a:pPr lvl="1"/>
            <a:r>
              <a:rPr lang="en-US" dirty="0" smtClean="0"/>
              <a:t>Pixels are nodes</a:t>
            </a:r>
          </a:p>
          <a:p>
            <a:pPr lvl="1"/>
            <a:r>
              <a:rPr lang="en-US" dirty="0" smtClean="0"/>
              <a:t>Between-pixel edge weights based on gradients</a:t>
            </a:r>
          </a:p>
          <a:p>
            <a:pPr lvl="1"/>
            <a:r>
              <a:rPr lang="en-US" dirty="0" smtClean="0"/>
              <a:t>Sometimes per-pixel weights for affinity to foreground/background</a:t>
            </a:r>
          </a:p>
          <a:p>
            <a:endParaRPr lang="en-US" dirty="0" smtClean="0"/>
          </a:p>
          <a:p>
            <a:r>
              <a:rPr lang="en-US" dirty="0" smtClean="0"/>
              <a:t>Good boundaries are a short path through the graph (Intelligent Scissors, Seam Carving)</a:t>
            </a:r>
          </a:p>
          <a:p>
            <a:endParaRPr lang="en-US" dirty="0" smtClean="0"/>
          </a:p>
          <a:p>
            <a:r>
              <a:rPr lang="en-US" dirty="0" smtClean="0"/>
              <a:t>Good regions are produced by a low-cost cut (</a:t>
            </a:r>
            <a:r>
              <a:rPr lang="en-US" dirty="0" err="1" smtClean="0"/>
              <a:t>GrabCuts</a:t>
            </a:r>
            <a:r>
              <a:rPr lang="en-US" dirty="0" smtClean="0"/>
              <a:t>, Graph Cut Stitching)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61652" y="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09/14/10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38200" y="990600"/>
            <a:ext cx="7088162" cy="4886325"/>
            <a:chOff x="1210790" y="1362075"/>
            <a:chExt cx="6437785" cy="4133850"/>
          </a:xfrm>
        </p:grpSpPr>
        <p:pic>
          <p:nvPicPr>
            <p:cNvPr id="1781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210790" y="4419600"/>
              <a:ext cx="1524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1590" y="6172200"/>
            <a:ext cx="88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factors: </a:t>
            </a:r>
            <a:r>
              <a:rPr lang="en-US" dirty="0" err="1" smtClean="0"/>
              <a:t>albedo</a:t>
            </a:r>
            <a:r>
              <a:rPr lang="en-US" dirty="0" smtClean="0"/>
              <a:t>, shadows, texture, </a:t>
            </a:r>
            <a:r>
              <a:rPr lang="en-US" dirty="0" err="1" smtClean="0"/>
              <a:t>specularities</a:t>
            </a:r>
            <a:r>
              <a:rPr lang="en-US" dirty="0" smtClean="0"/>
              <a:t>, curvature, lighting direction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6550223"/>
            <a:ext cx="7554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Slides: </a:t>
            </a:r>
            <a:r>
              <a:rPr lang="en-US" sz="1400" dirty="0" smtClean="0">
                <a:hlinkClick r:id="rId3"/>
              </a:rPr>
              <a:t>http://www.cs.illinois.edu/~dhoiem/courses/vision_spring10/lectures/LightandColor.pdf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29540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2. What would be the result in “Intelligent Scissors” if all of the edge costs were set to 1?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61652" y="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09/14/10</a:t>
            </a:r>
            <a:endParaRPr lang="en-US" dirty="0"/>
          </a:p>
        </p:txBody>
      </p:sp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304800" y="434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 Typically,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GrabCut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will not work well on objects with thin structures.  How could you change the boundary costs to better segment such objects?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4A7E"/>
                </a:solidFill>
              </a:rPr>
              <a:t>If you had to choose, would you rather go without </a:t>
            </a:r>
            <a:r>
              <a:rPr lang="en-US" dirty="0" smtClean="0">
                <a:solidFill>
                  <a:srgbClr val="32000C"/>
                </a:solidFill>
              </a:rPr>
              <a:t>luminance</a:t>
            </a:r>
            <a:r>
              <a:rPr lang="en-US" dirty="0" smtClean="0">
                <a:solidFill>
                  <a:srgbClr val="FF4A7E"/>
                </a:solidFill>
              </a:rPr>
              <a:t> or chrominance?</a:t>
            </a:r>
            <a:endParaRPr lang="en-US" dirty="0">
              <a:solidFill>
                <a:srgbClr val="FF4A7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Discussion of project 1</a:t>
            </a:r>
          </a:p>
          <a:p>
            <a:endParaRPr lang="en-US" dirty="0" smtClean="0"/>
          </a:p>
          <a:p>
            <a:r>
              <a:rPr lang="en-US" dirty="0" smtClean="0"/>
              <a:t>Texture synthesis and hole-filling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pic>
        <p:nvPicPr>
          <p:cNvPr id="18435" name="Picture 2" descr="C:\Documents and Settings\Derek Hoiem\My Documents\Classes\Spring09 - Visual Scene Understanding\material\figs\neighborhood6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8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124075" y="59436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color shown – constant intensity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057400" y="60198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intensity shown – constant color</a:t>
            </a:r>
          </a:p>
        </p:txBody>
      </p:sp>
      <p:pic>
        <p:nvPicPr>
          <p:cNvPr id="19460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information in intensity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352800" y="6096000"/>
            <a:ext cx="217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image</a:t>
            </a:r>
          </a:p>
        </p:txBody>
      </p:sp>
      <p:pic>
        <p:nvPicPr>
          <p:cNvPr id="20484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Favorite Projects (tie)</a:t>
            </a:r>
          </a:p>
          <a:p>
            <a:pPr lvl="1"/>
            <a:r>
              <a:rPr lang="en-US" dirty="0" smtClean="0"/>
              <a:t>Charles </a:t>
            </a:r>
            <a:r>
              <a:rPr lang="en-US" dirty="0" smtClean="0"/>
              <a:t>Park</a:t>
            </a:r>
          </a:p>
          <a:p>
            <a:pPr lvl="1"/>
            <a:r>
              <a:rPr lang="en-US" dirty="0" smtClean="0"/>
              <a:t>Jia-Bin Huang</a:t>
            </a:r>
          </a:p>
          <a:p>
            <a:endParaRPr lang="en-US" dirty="0" smtClean="0"/>
          </a:p>
          <a:p>
            <a:r>
              <a:rPr lang="en-US" dirty="0" smtClean="0"/>
              <a:t>Class Favorite Results (tie): </a:t>
            </a:r>
          </a:p>
          <a:p>
            <a:pPr lvl="1"/>
            <a:r>
              <a:rPr lang="en-US" dirty="0" smtClean="0"/>
              <a:t>“Underwear </a:t>
            </a:r>
            <a:r>
              <a:rPr lang="en-US" dirty="0" smtClean="0"/>
              <a:t>woman(lion???) to the </a:t>
            </a:r>
            <a:r>
              <a:rPr lang="en-US" dirty="0" smtClean="0"/>
              <a:t>rescue” by  Wei (Alex) Lou </a:t>
            </a:r>
          </a:p>
          <a:p>
            <a:pPr lvl="1"/>
            <a:r>
              <a:rPr lang="en-US" dirty="0" smtClean="0"/>
              <a:t>“Who’s sitting there?” </a:t>
            </a:r>
            <a:r>
              <a:rPr lang="en-US" dirty="0" smtClean="0"/>
              <a:t>b</a:t>
            </a:r>
            <a:r>
              <a:rPr lang="en-US" dirty="0" smtClean="0"/>
              <a:t>y Guenther </a:t>
            </a:r>
            <a:r>
              <a:rPr lang="en-US" dirty="0" err="1" smtClean="0"/>
              <a:t>Charwat</a:t>
            </a:r>
            <a:endParaRPr lang="en-US" dirty="0" smtClean="0"/>
          </a:p>
          <a:p>
            <a:pPr lvl="1"/>
            <a:r>
              <a:rPr lang="en-US" dirty="0" err="1" smtClean="0"/>
              <a:t>Brimeley</a:t>
            </a:r>
            <a:r>
              <a:rPr lang="en-US" dirty="0" smtClean="0"/>
              <a:t> and Cat (Set #1) by Steve Melnicki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About half of the class got at least one vote for favorite project or result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6666</TotalTime>
  <Words>1453</Words>
  <Application>Microsoft Office PowerPoint</Application>
  <PresentationFormat>On-screen Show (4:3)</PresentationFormat>
  <Paragraphs>292</Paragraphs>
  <Slides>50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Courier New</vt:lpstr>
      <vt:lpstr>Wingdings</vt:lpstr>
      <vt:lpstr>Comic Sans MS</vt:lpstr>
      <vt:lpstr>Times New Roman</vt:lpstr>
      <vt:lpstr>Lecture1 - Introduction - CP Fall 2010</vt:lpstr>
      <vt:lpstr>Custom Design</vt:lpstr>
      <vt:lpstr>1_Lecture1 - Introduction - CP Fall 2010</vt:lpstr>
      <vt:lpstr>Microsoft Equation 3.0</vt:lpstr>
      <vt:lpstr>Cutting Images: Graphs and Boundary Finding</vt:lpstr>
      <vt:lpstr>Last two classes: Color and Light</vt:lpstr>
      <vt:lpstr>LAB Color Space</vt:lpstr>
      <vt:lpstr>If you had to choose, would you rather go without luminance or chrominance?</vt:lpstr>
      <vt:lpstr>If you had to choose, would you rather go without luminance or chrominance?</vt:lpstr>
      <vt:lpstr>Most information in intensity</vt:lpstr>
      <vt:lpstr>Most information in intensity</vt:lpstr>
      <vt:lpstr>Most information in intensity</vt:lpstr>
      <vt:lpstr>Project 1 Results</vt:lpstr>
      <vt:lpstr>Project 2: Images of the Russian Empire: Colorizing the Prokudin-Gorskii photo collection</vt:lpstr>
      <vt:lpstr>This month: The digital canvas</vt:lpstr>
      <vt:lpstr>This Lecture: Finding Seams and Boundaries</vt:lpstr>
      <vt:lpstr>This Lecture: Finding Seams and Boundaries</vt:lpstr>
      <vt:lpstr>This Lecture: Finding Seams and Boundaries</vt:lpstr>
      <vt:lpstr>This Lecture: Finding seams and boundaries</vt:lpstr>
      <vt:lpstr>Semi-automated segmentation</vt:lpstr>
      <vt:lpstr>What makes a good region?</vt:lpstr>
      <vt:lpstr>What makes a good boundary?</vt:lpstr>
      <vt:lpstr>The Image as a Graph</vt:lpstr>
      <vt:lpstr>Intelligent Scissors</vt:lpstr>
      <vt:lpstr>Intelligent Scissors</vt:lpstr>
      <vt:lpstr>Intelligent Scissors</vt:lpstr>
      <vt:lpstr>Intelligent Scissors: method</vt:lpstr>
      <vt:lpstr>Intelligent Scissors: method</vt:lpstr>
      <vt:lpstr>Gradients, Edges, and Path Cost</vt:lpstr>
      <vt:lpstr>Intelligent Scissors: method</vt:lpstr>
      <vt:lpstr>Intelligent Scissors: method</vt:lpstr>
      <vt:lpstr>Djikstra’s shortest path algorithm</vt:lpstr>
      <vt:lpstr>Intelligent Scissors: method</vt:lpstr>
      <vt:lpstr>Intelligent Scissors: improving interaction</vt:lpstr>
      <vt:lpstr>Where will intelligent scissors work well, or have problems?</vt:lpstr>
      <vt:lpstr>  Grab cuts and graph cuts</vt:lpstr>
      <vt:lpstr>Segmentation with graph cuts</vt:lpstr>
      <vt:lpstr>Segmentation with graph cuts</vt:lpstr>
      <vt:lpstr>  Colour Model</vt:lpstr>
      <vt:lpstr>Graph cuts   Boykov and Jolly (2001)</vt:lpstr>
      <vt:lpstr>Graph cuts segmentation</vt:lpstr>
      <vt:lpstr>What is easy or hard about these cases for graphcut-based segmentation?</vt:lpstr>
      <vt:lpstr>Easier examples</vt:lpstr>
      <vt:lpstr>  More difficult Examples</vt:lpstr>
      <vt:lpstr>Lazy Snapping (Li et al. SG 2004)</vt:lpstr>
      <vt:lpstr>Limitations of Graph Cuts</vt:lpstr>
      <vt:lpstr>Other applications: Seam Carving</vt:lpstr>
      <vt:lpstr>Other applications: Seam Carving</vt:lpstr>
      <vt:lpstr>Other applications: stitching</vt:lpstr>
      <vt:lpstr>Other applications: stitching</vt:lpstr>
      <vt:lpstr>Summary of big ideas</vt:lpstr>
      <vt:lpstr>Take-home questions</vt:lpstr>
      <vt:lpstr>Take-home questions</vt:lpstr>
      <vt:lpstr>Next class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24</cp:revision>
  <dcterms:created xsi:type="dcterms:W3CDTF">2010-08-30T03:58:01Z</dcterms:created>
  <dcterms:modified xsi:type="dcterms:W3CDTF">2010-09-14T22:30:50Z</dcterms:modified>
</cp:coreProperties>
</file>