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6"/>
  </p:notesMasterIdLst>
  <p:sldIdLst>
    <p:sldId id="581" r:id="rId2"/>
    <p:sldId id="584" r:id="rId3"/>
    <p:sldId id="582" r:id="rId4"/>
    <p:sldId id="609" r:id="rId5"/>
    <p:sldId id="608" r:id="rId6"/>
    <p:sldId id="610" r:id="rId7"/>
    <p:sldId id="613" r:id="rId8"/>
    <p:sldId id="614" r:id="rId9"/>
    <p:sldId id="615" r:id="rId10"/>
    <p:sldId id="616" r:id="rId11"/>
    <p:sldId id="618" r:id="rId12"/>
    <p:sldId id="619" r:id="rId13"/>
    <p:sldId id="620" r:id="rId14"/>
    <p:sldId id="623" r:id="rId15"/>
    <p:sldId id="622" r:id="rId16"/>
    <p:sldId id="621" r:id="rId17"/>
    <p:sldId id="617" r:id="rId18"/>
    <p:sldId id="586" r:id="rId19"/>
    <p:sldId id="587" r:id="rId20"/>
    <p:sldId id="589" r:id="rId21"/>
    <p:sldId id="591" r:id="rId22"/>
    <p:sldId id="593" r:id="rId23"/>
    <p:sldId id="592" r:id="rId24"/>
    <p:sldId id="594" r:id="rId25"/>
    <p:sldId id="595" r:id="rId26"/>
    <p:sldId id="596" r:id="rId27"/>
    <p:sldId id="597" r:id="rId28"/>
    <p:sldId id="598" r:id="rId29"/>
    <p:sldId id="599" r:id="rId30"/>
    <p:sldId id="600" r:id="rId31"/>
    <p:sldId id="601" r:id="rId32"/>
    <p:sldId id="602" r:id="rId33"/>
    <p:sldId id="603" r:id="rId34"/>
    <p:sldId id="604" r:id="rId35"/>
    <p:sldId id="605" r:id="rId36"/>
    <p:sldId id="606" r:id="rId37"/>
    <p:sldId id="607" r:id="rId38"/>
    <p:sldId id="624" r:id="rId39"/>
    <p:sldId id="625" r:id="rId40"/>
    <p:sldId id="626" r:id="rId41"/>
    <p:sldId id="627" r:id="rId42"/>
    <p:sldId id="630" r:id="rId43"/>
    <p:sldId id="629" r:id="rId44"/>
    <p:sldId id="628" r:id="rId45"/>
    <p:sldId id="631" r:id="rId46"/>
    <p:sldId id="632" r:id="rId47"/>
    <p:sldId id="633" r:id="rId48"/>
    <p:sldId id="634" r:id="rId49"/>
    <p:sldId id="635" r:id="rId50"/>
    <p:sldId id="636" r:id="rId51"/>
    <p:sldId id="637" r:id="rId52"/>
    <p:sldId id="638" r:id="rId53"/>
    <p:sldId id="639" r:id="rId54"/>
    <p:sldId id="640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8" autoAdjust="0"/>
    <p:restoredTop sz="80080" autoAdjust="0"/>
  </p:normalViewPr>
  <p:slideViewPr>
    <p:cSldViewPr>
      <p:cViewPr>
        <p:scale>
          <a:sx n="50" d="100"/>
          <a:sy n="50" d="100"/>
        </p:scale>
        <p:origin x="-261" y="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lickr.com/photos/kjmeow/2320759046/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raph.com/3dartists/artgallery/artistPage?aid=640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fe.com/archive/realfak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dartmouth.edu/farid/research/tampering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area.autodesk.com/fakeorfoto/challenge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h.com/" TargetMode="External"/><Relationship Id="rId2" Type="http://schemas.openxmlformats.org/officeDocument/2006/relationships/hyperlink" Target="http://www.freefoto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tc.org/irtc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12/2/10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0"/>
            <a:ext cx="6096000" cy="9906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Detecting Fakes</a:t>
            </a:r>
            <a:endParaRPr lang="en-US" sz="4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981200" y="57912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Computational Photography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Derek Hoiem, University of Illinois</a:t>
            </a:r>
          </a:p>
        </p:txBody>
      </p:sp>
      <p:pic>
        <p:nvPicPr>
          <p:cNvPr id="932866" name="Picture 2" descr="http://raph.com/3dartists/artgallery/6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3088957" cy="41532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" y="534566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Bernadette by </a:t>
            </a:r>
            <a:r>
              <a:rPr lang="en-US" dirty="0" smtClean="0">
                <a:hlinkClick r:id="rId4"/>
              </a:rPr>
              <a:t>Stephen </a:t>
            </a:r>
            <a:r>
              <a:rPr lang="en-US" dirty="0" err="1" smtClean="0">
                <a:hlinkClick r:id="rId4"/>
              </a:rPr>
              <a:t>Molyneaux</a:t>
            </a:r>
            <a:endParaRPr lang="en-US" dirty="0" smtClean="0"/>
          </a:p>
        </p:txBody>
      </p:sp>
      <p:pic>
        <p:nvPicPr>
          <p:cNvPr id="932868" name="Picture 4" descr="http://farm3.static.flickr.com/2103/2320759046_81b10be405.jpg"/>
          <p:cNvPicPr>
            <a:picLocks noChangeAspect="1" noChangeArrowheads="1"/>
          </p:cNvPicPr>
          <p:nvPr/>
        </p:nvPicPr>
        <p:blipFill>
          <a:blip r:embed="rId5" cstate="print"/>
          <a:srcRect l="11267" r="7989"/>
          <a:stretch>
            <a:fillRect/>
          </a:stretch>
        </p:blipFill>
        <p:spPr bwMode="auto">
          <a:xfrm>
            <a:off x="4724400" y="1752600"/>
            <a:ext cx="3822700" cy="3200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343400" y="4953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http://www.flickr.com/photos/kjmeow/2320759046/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98.8% test accuracy on real images</a:t>
            </a:r>
          </a:p>
          <a:p>
            <a:r>
              <a:rPr lang="en-US" dirty="0" smtClean="0"/>
              <a:t>66.8% test accuracy on fake images</a:t>
            </a:r>
          </a:p>
          <a:p>
            <a:r>
              <a:rPr lang="en-US" dirty="0" smtClean="0"/>
              <a:t>10/14 on fakeorfoto.com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Fake-or-photo.com: Correct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099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842168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648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33800"/>
            <a:ext cx="40195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Fake-or-photo.com: Wrong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misclassified as CG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105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CG misclassified as photos</a:t>
            </a:r>
            <a:endParaRPr lang="en-US" dirty="0"/>
          </a:p>
        </p:txBody>
      </p:sp>
      <p:pic>
        <p:nvPicPr>
          <p:cNvPr id="110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4095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Easily classified fake (photo-realistic) images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2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8410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Photorealistic (fake) images thought to be real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84105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Easily classified real photographs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84486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photos incorrectly thought to be fake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3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438400"/>
            <a:ext cx="84963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Forgery: Can You Do It?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www.life.com/archive/realfake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got 6/10</a:t>
            </a:r>
          </a:p>
          <a:p>
            <a:pPr lvl="1"/>
            <a:r>
              <a:rPr lang="en-US" dirty="0" smtClean="0"/>
              <a:t>Chance = 5/10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Detecting Forgery </a:t>
            </a:r>
            <a:r>
              <a:rPr lang="en-US" dirty="0" smtClean="0"/>
              <a:t>-- Why It Matters: </a:t>
            </a:r>
            <a:r>
              <a:rPr lang="en-US" dirty="0" smtClean="0"/>
              <a:t>Trust</a:t>
            </a:r>
            <a:endParaRPr lang="en-US" dirty="0"/>
          </a:p>
        </p:txBody>
      </p:sp>
      <p:pic>
        <p:nvPicPr>
          <p:cNvPr id="1071106" name="Picture 2" descr="http://www.cs.dartmouth.edu/farid/research/digitaltampering/lincoln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086600" cy="47286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43400" y="1447800"/>
            <a:ext cx="38862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6400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Iconic Portrait of Lincoln (1860)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6568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Examples collected by </a:t>
            </a:r>
            <a:r>
              <a:rPr lang="en-US" sz="1200" dirty="0" err="1" smtClean="0"/>
              <a:t>Hany</a:t>
            </a:r>
            <a:r>
              <a:rPr lang="en-US" sz="1200" dirty="0" smtClean="0"/>
              <a:t> </a:t>
            </a:r>
            <a:r>
              <a:rPr lang="en-US" sz="1200" dirty="0" err="1" smtClean="0"/>
              <a:t>Farid</a:t>
            </a:r>
            <a:r>
              <a:rPr lang="en-US" sz="1200" dirty="0" smtClean="0"/>
              <a:t>: </a:t>
            </a:r>
            <a:r>
              <a:rPr lang="en-US" sz="1200" dirty="0" smtClean="0">
                <a:hlinkClick r:id="rId3"/>
              </a:rPr>
              <a:t>http://www.cs.dartmouth.edu/farid/research/tampering.html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Grant in front of Troops (1864)</a:t>
            </a:r>
            <a:endParaRPr lang="en-US" dirty="0"/>
          </a:p>
        </p:txBody>
      </p:sp>
      <p:pic>
        <p:nvPicPr>
          <p:cNvPr id="1077250" name="Picture 2" descr="http://www.cs.dartmouth.edu/farid/research/digitaltampering/grant1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644" y="2133600"/>
            <a:ext cx="9182644" cy="3457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43400" y="1447800"/>
            <a:ext cx="48006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two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</a:p>
          <a:p>
            <a:pPr lvl="1"/>
            <a:r>
              <a:rPr lang="en-US" dirty="0" smtClean="0"/>
              <a:t>Detecting fakes</a:t>
            </a:r>
          </a:p>
          <a:p>
            <a:pPr lvl="1"/>
            <a:r>
              <a:rPr lang="en-US" dirty="0" err="1" smtClean="0"/>
              <a:t>Jia</a:t>
            </a:r>
            <a:r>
              <a:rPr lang="en-US" dirty="0" smtClean="0"/>
              <a:t>-bin: creative photography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Next Tues (last day!!)</a:t>
            </a:r>
          </a:p>
          <a:p>
            <a:pPr lvl="1"/>
            <a:r>
              <a:rPr lang="en-US" dirty="0" smtClean="0"/>
              <a:t>Project 5 favorites (</a:t>
            </a:r>
            <a:r>
              <a:rPr lang="en-US" dirty="0" err="1" smtClean="0"/>
              <a:t>Jia</a:t>
            </a:r>
            <a:r>
              <a:rPr lang="en-US" dirty="0" smtClean="0"/>
              <a:t>-bin, Adair, Wei/Alex)</a:t>
            </a:r>
          </a:p>
          <a:p>
            <a:pPr lvl="1"/>
            <a:r>
              <a:rPr lang="en-US" dirty="0" smtClean="0"/>
              <a:t>Anti-summary: summary of stuff I didn’t cover</a:t>
            </a:r>
          </a:p>
          <a:p>
            <a:pPr lvl="1"/>
            <a:r>
              <a:rPr lang="en-US" dirty="0" smtClean="0"/>
              <a:t>ICES </a:t>
            </a:r>
            <a:r>
              <a:rPr lang="en-US" dirty="0" err="1" smtClean="0"/>
              <a:t>evals</a:t>
            </a:r>
            <a:r>
              <a:rPr lang="en-US" dirty="0" smtClean="0"/>
              <a:t> (important!)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5181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Mussolini in a Heroic Pose (1942)</a:t>
            </a:r>
            <a:endParaRPr lang="en-US" dirty="0"/>
          </a:p>
        </p:txBody>
      </p:sp>
      <p:pic>
        <p:nvPicPr>
          <p:cNvPr id="1078274" name="Picture 2" descr="http://www.cs.dartmouth.edu/farid/research/digitaltampering/mussolini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212"/>
            <a:ext cx="9144000" cy="331098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1447800"/>
            <a:ext cx="45720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57150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1950: Doctored photo of Senator </a:t>
            </a:r>
            <a:r>
              <a:rPr lang="en-US" dirty="0" err="1" smtClean="0"/>
              <a:t>Tydings</a:t>
            </a:r>
            <a:r>
              <a:rPr lang="en-US" dirty="0" smtClean="0"/>
              <a:t> talking with Browder, the leader of the communist party, contributed to </a:t>
            </a:r>
            <a:r>
              <a:rPr lang="en-US" dirty="0" err="1" smtClean="0"/>
              <a:t>Tydings</a:t>
            </a:r>
            <a:r>
              <a:rPr lang="en-US" dirty="0" smtClean="0"/>
              <a:t>’ electoral defeat</a:t>
            </a:r>
            <a:endParaRPr lang="en-US" dirty="0"/>
          </a:p>
        </p:txBody>
      </p:sp>
      <p:pic>
        <p:nvPicPr>
          <p:cNvPr id="1080322" name="Picture 2" descr="http://www.cs.dartmouth.edu/farid/research/digitaltampering/tyding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81200"/>
            <a:ext cx="4419600" cy="3547625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cs.dartmouth.edu/farid/research/digitaltampering/kentstate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7362759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90600" y="5715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Pulitzer Prize winning photograph of Kent State killing (1970)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2370" name="Picture 2" descr="http://www.cs.dartmouth.edu/farid/research/digitaltampering/maogangoffour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553200" cy="447434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Gang of Four are removed (1976)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3394" name="Picture 2" descr="http://www.cs.dartmouth.edu/farid/research/digitaltampering/hatshepsut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8632274" cy="2590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1447800"/>
            <a:ext cx="43434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5029200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from terrorist attack in 1997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42" name="Picture 2" descr="http://www.cs.dartmouth.edu/farid/research/digitaltampering/oprah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0"/>
            <a:ext cx="6781800" cy="493064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05400" y="685800"/>
            <a:ext cx="4038600" cy="541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6172200"/>
            <a:ext cx="749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1989 composite of Oprah and Ann-Margret (without either’s permission)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6468" name="Picture 4" descr="http://www.cs.dartmouth.edu/farid/research/digitaltampering/latimes1+2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762750" cy="46672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6019800"/>
            <a:ext cx="732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2003: Long-time staff photographer for LA Times was fired for this one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14478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photo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7490" name="Picture 2" descr="http://www.cs.dartmouth.edu/farid/research/digitaltampering/kerryfonda1+2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5829300" cy="57304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624840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Kerry at Rally for Peace 1971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62484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Fonda at rally in 1972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143000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Caption: “Actress and Anti-war activist Jane Fonda speaks to a crowd of Vietnam veterans, as activist and former Vietnam vet John Kerry listens and prepares to speak next concerning the war in Vietnam.” (AP Photo)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8514" name="Picture 2" descr="http://www.cs.dartmouth.edu/farid/research/digitaltampering/georgebushU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6920505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562600"/>
            <a:ext cx="836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2005: Pres Bush scribbles a note to C. Rice during UN Security Council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9538" name="Picture 2" descr="http://www.cs.dartmouth.edu/farid/research/digitaltampering/condirice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8001000" cy="30758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5181600"/>
            <a:ext cx="280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2005: USA Today SNAFU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Fakes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Detecting photorealistic graphics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Detecting manipulated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0562" name="Picture 2" descr="http://www.cs.dartmouth.edu/farid/research/digitaltampering/max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14400"/>
            <a:ext cx="2915477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60198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2006: “Women you will never see in Maxim” – movie star </a:t>
            </a:r>
            <a:r>
              <a:rPr lang="en-US" dirty="0" err="1" smtClean="0"/>
              <a:t>Khushboo’s</a:t>
            </a:r>
            <a:r>
              <a:rPr lang="en-US" dirty="0" smtClean="0"/>
              <a:t> head on a model’s body; Maxim got sued.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1586" name="Picture 2" descr="http://www.cs.dartmouth.edu/farid/research/digitaltampering/reuters1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828800"/>
            <a:ext cx="8554717" cy="2895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257800"/>
            <a:ext cx="8011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2006: Photo by </a:t>
            </a:r>
            <a:r>
              <a:rPr lang="en-US" dirty="0" err="1" smtClean="0"/>
              <a:t>Adnan</a:t>
            </a:r>
            <a:r>
              <a:rPr lang="en-US" dirty="0" smtClean="0"/>
              <a:t> Hajj of strikes on Lebanon (original on right)</a:t>
            </a:r>
          </a:p>
          <a:p>
            <a:r>
              <a:rPr lang="en-US" dirty="0" smtClean="0"/>
              <a:t>Later, all of Hajj’s photos were removed from AP and a photo editor was fired.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2610" name="Picture 2" descr="http://www.cs.dartmouth.edu/farid/research/digitaltampering/redbook_faithhill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7773995" cy="53435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6248400"/>
            <a:ext cx="657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 Retouching is “completely in line with industry standards”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758" y="6488668"/>
            <a:ext cx="903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2007: Zhou </a:t>
            </a:r>
            <a:r>
              <a:rPr lang="en-US" dirty="0" err="1" smtClean="0"/>
              <a:t>Zhenglong</a:t>
            </a:r>
            <a:r>
              <a:rPr lang="en-US" dirty="0" smtClean="0"/>
              <a:t> claimed to take 71 photos of the nearly extinct South China tiger</a:t>
            </a:r>
            <a:endParaRPr lang="en-US" dirty="0"/>
          </a:p>
        </p:txBody>
      </p:sp>
      <p:pic>
        <p:nvPicPr>
          <p:cNvPr id="1093634" name="Picture 2" descr="http://www.cs.dartmouth.edu/farid/research/digitaltampering/tiger1+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468"/>
            <a:ext cx="9144000" cy="3076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33644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Claimed Photo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33644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Poster</a:t>
            </a:r>
            <a:endParaRPr lang="en-US" dirty="0"/>
          </a:p>
        </p:txBody>
      </p:sp>
      <p:pic>
        <p:nvPicPr>
          <p:cNvPr id="1093636" name="Picture 4" descr="http://www.cs.dartmouth.edu/farid/research/digitaltampering/tige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038600"/>
            <a:ext cx="3552825" cy="2438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0" y="510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Overlay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4658" name="Picture 2" descr="http://www.cs.dartmouth.edu/farid/research/digitaltampering/myer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620000" cy="40290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4800600"/>
            <a:ext cx="611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 Ad against Myers.  Myers says he’s never met Bush.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6706" name="Picture 2" descr="http://www.cs.dartmouth.edu/farid/research/digitaltampering/sarahpali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8610600" cy="40998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5791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7730" name="Picture 2" descr="http://www.cs.dartmouth.edu/farid/research/digitaltampering/torontofungu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6831072" cy="4495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51816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2009: Digital diversity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98754" name="Picture 2" descr="http://www.cs.dartmouth.edu/farid/research/digitaltampering/malays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371600"/>
            <a:ext cx="8848725" cy="27432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44196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“Evidence” that Malaysian politician Jeffrey Wong Su En was knighted by the Queen (2010)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24400" y="1143000"/>
            <a:ext cx="44196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Detecting forgeries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by </a:t>
            </a:r>
            <a:r>
              <a:rPr lang="en-US" dirty="0" err="1" smtClean="0"/>
              <a:t>Hany</a:t>
            </a:r>
            <a:r>
              <a:rPr lang="en-US" dirty="0" smtClean="0"/>
              <a:t> </a:t>
            </a:r>
            <a:r>
              <a:rPr lang="en-US" dirty="0" err="1" smtClean="0"/>
              <a:t>Farid</a:t>
            </a:r>
            <a:r>
              <a:rPr lang="en-US" dirty="0" smtClean="0"/>
              <a:t> and colleagues</a:t>
            </a:r>
          </a:p>
          <a:p>
            <a:r>
              <a:rPr lang="en-US" dirty="0" smtClean="0"/>
              <a:t>Method 1: 2D light from occluding contours</a:t>
            </a:r>
            <a:endParaRPr lang="en-US" dirty="0"/>
          </a:p>
        </p:txBody>
      </p:sp>
      <p:pic>
        <p:nvPicPr>
          <p:cNvPr id="1116162" name="Picture 2" descr="http://a.abcnews.com/images/Entertainment/h_star_070528_ss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438400"/>
            <a:ext cx="3562350" cy="39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Method 1: 2D direction from occluding contour</a:t>
            </a:r>
          </a:p>
          <a:p>
            <a:r>
              <a:rPr lang="en-US" sz="2400" dirty="0" smtClean="0"/>
              <a:t>Provide at least 3 points on occluding contour (surface has 0 angle in Z direction)</a:t>
            </a:r>
          </a:p>
          <a:p>
            <a:r>
              <a:rPr lang="en-US" sz="2400" dirty="0" smtClean="0"/>
              <a:t>Estimate light direction from brightness</a:t>
            </a:r>
            <a:endParaRPr lang="en-US" sz="2400" dirty="0"/>
          </a:p>
        </p:txBody>
      </p:sp>
      <p:pic>
        <p:nvPicPr>
          <p:cNvPr id="1117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819400"/>
            <a:ext cx="57816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53000" y="3162300"/>
            <a:ext cx="1143000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Estimate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4991100"/>
            <a:ext cx="1143000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Ground Truth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CG vs. Real: Can you do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area.autodesk.com/fakeorfoto/challenge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I got 3 out of 12 right</a:t>
            </a:r>
          </a:p>
          <a:p>
            <a:pPr lvl="1"/>
            <a:r>
              <a:rPr lang="en-US" sz="2400" dirty="0" smtClean="0"/>
              <a:t>Chance = 6 out of 12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752600"/>
            <a:ext cx="58674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error: 4.8 degrees</a:t>
            </a:r>
            <a:endParaRPr lang="en-US" dirty="0"/>
          </a:p>
        </p:txBody>
      </p:sp>
      <p:pic>
        <p:nvPicPr>
          <p:cNvPr id="1119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09800"/>
            <a:ext cx="58293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2: Light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16087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40080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 – “Seeing is not believing”, IEEE Spectrum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1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53277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Light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0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543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Method 3: Complex light with spherical harmonics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Spherical harmonics parameterize complex lighting environment</a:t>
            </a:r>
          </a:p>
          <a:p>
            <a:r>
              <a:rPr lang="en-US" dirty="0" smtClean="0"/>
              <a:t>Same method as occluding contours, but need 9 points</a:t>
            </a:r>
            <a:endParaRPr lang="en-US" dirty="0"/>
          </a:p>
        </p:txBody>
      </p:sp>
      <p:pic>
        <p:nvPicPr>
          <p:cNvPr id="1122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81400"/>
            <a:ext cx="81915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Method 3: Complex light with spherical harmonics</a:t>
            </a:r>
            <a:endParaRPr lang="en-US" sz="3200" dirty="0"/>
          </a:p>
        </p:txBody>
      </p:sp>
      <p:pic>
        <p:nvPicPr>
          <p:cNvPr id="1123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02481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4: </a:t>
            </a:r>
            <a:r>
              <a:rPr lang="en-US" dirty="0" err="1" smtClean="0"/>
              <a:t>Demosaicking</a:t>
            </a:r>
            <a:r>
              <a:rPr lang="en-US" dirty="0" smtClean="0"/>
              <a:t>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demosaicking</a:t>
            </a:r>
            <a:r>
              <a:rPr lang="en-US" dirty="0" smtClean="0"/>
              <a:t>, RGB values are filled in based on surrounding measured values</a:t>
            </a:r>
          </a:p>
          <a:p>
            <a:r>
              <a:rPr lang="en-US" dirty="0" smtClean="0"/>
              <a:t>Filled in values will be correlated in a particular way for each camera</a:t>
            </a:r>
          </a:p>
          <a:p>
            <a:r>
              <a:rPr lang="en-US" dirty="0" smtClean="0"/>
              <a:t>Local tampering will destroy these correlations</a:t>
            </a:r>
            <a:endParaRPr lang="en-US" dirty="0"/>
          </a:p>
        </p:txBody>
      </p:sp>
      <p:pic>
        <p:nvPicPr>
          <p:cNvPr id="4" name="Picture 2" descr="http://static.howstuffworks.com/gif/digital-camera-bayer.jpg"/>
          <p:cNvPicPr>
            <a:picLocks noChangeAspect="1" noChangeArrowheads="1"/>
          </p:cNvPicPr>
          <p:nvPr/>
        </p:nvPicPr>
        <p:blipFill>
          <a:blip r:embed="rId2" cstate="print"/>
          <a:srcRect t="11864"/>
          <a:stretch>
            <a:fillRect/>
          </a:stretch>
        </p:blipFill>
        <p:spPr bwMode="auto">
          <a:xfrm>
            <a:off x="1905000" y="3684722"/>
            <a:ext cx="4800600" cy="317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53200" y="6211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: “Photo Fakery and Forensics”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Demosaicking</a:t>
            </a:r>
            <a:r>
              <a:rPr lang="en-US" dirty="0" smtClean="0"/>
              <a:t>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029200" cy="5135563"/>
          </a:xfrm>
        </p:spPr>
        <p:txBody>
          <a:bodyPr/>
          <a:lstStyle/>
          <a:p>
            <a:r>
              <a:rPr lang="en-US" dirty="0" smtClean="0"/>
              <a:t>Upside: can detect many kinds of forgery</a:t>
            </a:r>
          </a:p>
          <a:p>
            <a:r>
              <a:rPr lang="en-US" dirty="0" smtClean="0"/>
              <a:t>Downside: need original resolution, uncompressed image</a:t>
            </a:r>
            <a:endParaRPr lang="en-US" dirty="0"/>
          </a:p>
        </p:txBody>
      </p:sp>
      <p:pic>
        <p:nvPicPr>
          <p:cNvPr id="1124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219200"/>
            <a:ext cx="30956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5: JPEG Ghosts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JPEG compresses 8x8 blocks by quantizing DCT coefficients to some level </a:t>
            </a:r>
          </a:p>
          <a:p>
            <a:pPr lvl="1"/>
            <a:r>
              <a:rPr lang="en-US" dirty="0" smtClean="0"/>
              <a:t>E.g., coefficient value is 23, quantization = 7, quantized value = 3, error = 23-21=2</a:t>
            </a:r>
          </a:p>
          <a:p>
            <a:r>
              <a:rPr lang="en-US" dirty="0" smtClean="0"/>
              <a:t>Resaving a JPEG at the same quantization will not cause error, but resaving at a lower </a:t>
            </a:r>
            <a:r>
              <a:rPr lang="en-US" i="1" dirty="0" smtClean="0"/>
              <a:t>or higher</a:t>
            </a:r>
            <a:r>
              <a:rPr lang="en-US" dirty="0" smtClean="0"/>
              <a:t> quantization generally will</a:t>
            </a:r>
          </a:p>
          <a:p>
            <a:pPr lvl="1"/>
            <a:r>
              <a:rPr lang="en-US" dirty="0" smtClean="0"/>
              <a:t>Value = 21; quantization = 13; error = 5</a:t>
            </a:r>
          </a:p>
          <a:p>
            <a:pPr lvl="1"/>
            <a:r>
              <a:rPr lang="en-US" dirty="0" smtClean="0"/>
              <a:t>Value = 21; quantization  = 4; error =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6211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: “Photo Fakery and Forensics”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CG vs. Real -- Why It Matters: Crime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1996 Child Pornography Prevent Act made certain types of “virtual porn” illegal</a:t>
            </a:r>
            <a:endParaRPr lang="en-US" dirty="0" smtClean="0"/>
          </a:p>
          <a:p>
            <a:endParaRPr lang="en-US" sz="1000" dirty="0" smtClean="0"/>
          </a:p>
          <a:p>
            <a:r>
              <a:rPr lang="en-US" dirty="0" smtClean="0"/>
              <a:t>Supreme court over-ruled in 2002</a:t>
            </a:r>
            <a:endParaRPr lang="en-US" dirty="0" smtClean="0"/>
          </a:p>
          <a:p>
            <a:endParaRPr lang="en-US" sz="1000" dirty="0" smtClean="0"/>
          </a:p>
          <a:p>
            <a:r>
              <a:rPr lang="en-US" dirty="0" smtClean="0"/>
              <a:t>To prosecute, state needs to prove that child porn is not computer-generated images</a:t>
            </a:r>
            <a:endParaRPr lang="en-US" dirty="0"/>
          </a:p>
        </p:txBody>
      </p:sp>
      <p:pic>
        <p:nvPicPr>
          <p:cNvPr id="8" name="Picture 2" descr="http://raph.com/3dartists/artgallery/6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267200"/>
            <a:ext cx="1447800" cy="1946622"/>
          </a:xfrm>
          <a:prstGeom prst="rect">
            <a:avLst/>
          </a:prstGeom>
          <a:noFill/>
        </p:spPr>
      </p:pic>
      <p:pic>
        <p:nvPicPr>
          <p:cNvPr id="9" name="Picture 4" descr="http://farm3.static.flickr.com/2103/2320759046_81b10be405.jpg"/>
          <p:cNvPicPr>
            <a:picLocks noChangeAspect="1" noChangeArrowheads="1"/>
          </p:cNvPicPr>
          <p:nvPr/>
        </p:nvPicPr>
        <p:blipFill>
          <a:blip r:embed="rId4" cstate="print"/>
          <a:srcRect l="11267" r="7989"/>
          <a:stretch>
            <a:fillRect/>
          </a:stretch>
        </p:blipFill>
        <p:spPr bwMode="auto">
          <a:xfrm>
            <a:off x="1828800" y="4258340"/>
            <a:ext cx="2286000" cy="19138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55396" y="6096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Photo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61722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has square cut out and compressed to quality 65, then reinserted</a:t>
            </a:r>
            <a:endParaRPr lang="en-US" dirty="0"/>
          </a:p>
        </p:txBody>
      </p:sp>
      <p:pic>
        <p:nvPicPr>
          <p:cNvPr id="1125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7010400" cy="438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640080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error for image saved at various JPEG qualities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there is enough difference between the quality of the pasted region and the final saved quality, the pasted region can be detected with high accuracy</a:t>
            </a:r>
            <a:endParaRPr lang="en-US" dirty="0"/>
          </a:p>
        </p:txBody>
      </p:sp>
      <p:pic>
        <p:nvPicPr>
          <p:cNvPr id="1126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581400"/>
            <a:ext cx="6934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4008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dirty="0" smtClean="0"/>
              <a:t>ixel error for manipulated image saved at various JPEG qualities</a:t>
            </a:r>
            <a:endParaRPr lang="en-US" dirty="0"/>
          </a:p>
        </p:txBody>
      </p:sp>
      <p:pic>
        <p:nvPicPr>
          <p:cNvPr id="1127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990600"/>
            <a:ext cx="428123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0" y="72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0653" y="71024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4008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dirty="0" smtClean="0"/>
              <a:t>ixel error for manipulated image saved at various JPEG qualities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72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0653" y="71024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</a:t>
            </a:r>
            <a:endParaRPr lang="en-US" dirty="0"/>
          </a:p>
        </p:txBody>
      </p:sp>
      <p:pic>
        <p:nvPicPr>
          <p:cNvPr id="1128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66800"/>
            <a:ext cx="389429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Digital forgeries are an increasingly major problem as it becomes easier to fake images</a:t>
            </a:r>
          </a:p>
          <a:p>
            <a:endParaRPr lang="en-US" dirty="0" smtClean="0"/>
          </a:p>
          <a:p>
            <a:r>
              <a:rPr lang="en-US" dirty="0" smtClean="0"/>
              <a:t>A variety of automatic and semi-automatic methods are available for detection of well-done forgeries</a:t>
            </a:r>
          </a:p>
          <a:p>
            <a:pPr lvl="1"/>
            <a:r>
              <a:rPr lang="en-US" dirty="0" smtClean="0"/>
              <a:t>Checking lighting consistency</a:t>
            </a:r>
          </a:p>
          <a:p>
            <a:pPr lvl="1"/>
            <a:r>
              <a:rPr lang="en-US" dirty="0" smtClean="0"/>
              <a:t>Checking </a:t>
            </a:r>
            <a:r>
              <a:rPr lang="en-US" dirty="0" err="1" smtClean="0"/>
              <a:t>demosaicking</a:t>
            </a:r>
            <a:r>
              <a:rPr lang="en-US" dirty="0" smtClean="0"/>
              <a:t> consistency (for high quality images)</a:t>
            </a:r>
          </a:p>
          <a:p>
            <a:pPr lvl="1"/>
            <a:r>
              <a:rPr lang="en-US" dirty="0" smtClean="0"/>
              <a:t>Checking JPEG compression level consistency (for low quality images)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Detecting 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Idea</a:t>
            </a:r>
          </a:p>
          <a:p>
            <a:pPr lvl="1"/>
            <a:r>
              <a:rPr lang="en-US" dirty="0" smtClean="0"/>
              <a:t>Decompose the image into wavelet coefficients and compute statistics of these coefficients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Wavelets</a:t>
            </a:r>
            <a:endParaRPr lang="en-US" dirty="0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 l="46276" t="36781" r="19540" b="20918"/>
          <a:stretch>
            <a:fillRect/>
          </a:stretch>
        </p:blipFill>
        <p:spPr bwMode="auto">
          <a:xfrm>
            <a:off x="3429000" y="2057400"/>
            <a:ext cx="5715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1" y="1219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Kind of like the </a:t>
            </a:r>
            <a:r>
              <a:rPr lang="en-US" sz="2000" dirty="0" err="1" smtClean="0"/>
              <a:t>Laplacian</a:t>
            </a:r>
            <a:r>
              <a:rPr lang="en-US" sz="2000" dirty="0" smtClean="0"/>
              <a:t> pyramid, except broken down into horizontal, vertical, and diagonal frequency</a:t>
            </a:r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3889" t="37556" r="44444" b="21555"/>
          <a:stretch>
            <a:fillRect/>
          </a:stretch>
        </p:blipFill>
        <p:spPr bwMode="auto">
          <a:xfrm>
            <a:off x="51759" y="2743200"/>
            <a:ext cx="335416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48006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42659" y="6324600"/>
            <a:ext cx="192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Wavelet Pyramid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2d Wavelets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 l="5608" t="1495" r="14018" b="11777"/>
          <a:stretch>
            <a:fillRect/>
          </a:stretch>
        </p:blipFill>
        <p:spPr bwMode="auto">
          <a:xfrm>
            <a:off x="762000" y="914400"/>
            <a:ext cx="7924800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4419600" y="6477000"/>
            <a:ext cx="212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Matlab: wavemenu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Detecting 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Idea</a:t>
            </a:r>
          </a:p>
          <a:p>
            <a:pPr lvl="1"/>
            <a:r>
              <a:rPr lang="en-US" dirty="0" smtClean="0"/>
              <a:t>Decompose the image into wavelet coefficients and compute statistics of these coefficients</a:t>
            </a:r>
          </a:p>
          <a:p>
            <a:pPr lvl="1"/>
            <a:r>
              <a:rPr lang="en-US" dirty="0" smtClean="0"/>
              <a:t>Train a classifier to distinguish between CG and Real based on these features</a:t>
            </a:r>
          </a:p>
          <a:p>
            <a:pPr lvl="2"/>
            <a:r>
              <a:rPr lang="en-US" dirty="0" smtClean="0"/>
              <a:t>Train RBF SVM with 32,000 real images and 4,800 fake images</a:t>
            </a:r>
          </a:p>
          <a:p>
            <a:pPr lvl="2"/>
            <a:r>
              <a:rPr lang="en-US" dirty="0" smtClean="0"/>
              <a:t>Real images from </a:t>
            </a:r>
            <a:r>
              <a:rPr lang="en-US" dirty="0" smtClean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www.freefoto.com</a:t>
            </a:r>
            <a:endParaRPr lang="en-US" dirty="0" smtClean="0"/>
          </a:p>
          <a:p>
            <a:pPr lvl="2"/>
            <a:r>
              <a:rPr lang="en-US" dirty="0" smtClean="0"/>
              <a:t>Fake images from </a:t>
            </a:r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www.raph.com</a:t>
            </a:r>
            <a:r>
              <a:rPr lang="en-US" dirty="0" smtClean="0"/>
              <a:t> and </a:t>
            </a:r>
            <a:r>
              <a:rPr lang="en-US" dirty="0" smtClean="0">
                <a:hlinkClick r:id="rId4"/>
              </a:rPr>
              <a:t>http://www.irtc.org/irtc/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56634</TotalTime>
  <Words>1146</Words>
  <Application>Microsoft Office PowerPoint</Application>
  <PresentationFormat>On-screen Show (4:3)</PresentationFormat>
  <Paragraphs>178</Paragraphs>
  <Slides>54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2_Office Theme</vt:lpstr>
      <vt:lpstr>Slide 1</vt:lpstr>
      <vt:lpstr>Final two days</vt:lpstr>
      <vt:lpstr>Detecting Fakes</vt:lpstr>
      <vt:lpstr>CG vs. Real: Can you do it?</vt:lpstr>
      <vt:lpstr>CG vs. Real -- Why It Matters: Crime</vt:lpstr>
      <vt:lpstr>Automatically Detecting CG</vt:lpstr>
      <vt:lpstr>2D Wavelets</vt:lpstr>
      <vt:lpstr>2d Wavelets</vt:lpstr>
      <vt:lpstr>Automatically Detecting CG</vt:lpstr>
      <vt:lpstr>Results</vt:lpstr>
      <vt:lpstr>Results</vt:lpstr>
      <vt:lpstr>Results</vt:lpstr>
      <vt:lpstr>Results</vt:lpstr>
      <vt:lpstr>Results</vt:lpstr>
      <vt:lpstr>Results</vt:lpstr>
      <vt:lpstr>Results</vt:lpstr>
      <vt:lpstr>Detecting Forgery: Can You Do It?</vt:lpstr>
      <vt:lpstr>Detecting Forgery -- Why It Matters: Trust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Detecting forgeries</vt:lpstr>
      <vt:lpstr>Estimating lighting direction</vt:lpstr>
      <vt:lpstr>Estimating lighting direction</vt:lpstr>
      <vt:lpstr>Estimating lighting direction</vt:lpstr>
      <vt:lpstr>Method 2: Light from Eyes</vt:lpstr>
      <vt:lpstr>Estimating Lighting from Eyes</vt:lpstr>
      <vt:lpstr>Method 2: Light from Eyes</vt:lpstr>
      <vt:lpstr>Method 3: Complex light with spherical harmonics</vt:lpstr>
      <vt:lpstr>Method 3: Complex light with spherical harmonics</vt:lpstr>
      <vt:lpstr>Method 4: Demosaicking Prediction</vt:lpstr>
      <vt:lpstr>Demosaicking prediction</vt:lpstr>
      <vt:lpstr>Method 5: JPEG Ghosts</vt:lpstr>
      <vt:lpstr>JPEG Ghosts</vt:lpstr>
      <vt:lpstr>JPEG Ghosts</vt:lpstr>
      <vt:lpstr>JPEG Ghosts</vt:lpstr>
      <vt:lpstr>JPEG Ghosts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209</cp:revision>
  <dcterms:created xsi:type="dcterms:W3CDTF">2009-12-16T02:55:56Z</dcterms:created>
  <dcterms:modified xsi:type="dcterms:W3CDTF">2010-12-02T18:24:42Z</dcterms:modified>
</cp:coreProperties>
</file>