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notesSlides/notesSlide46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90"/>
  </p:notesMasterIdLst>
  <p:sldIdLst>
    <p:sldId id="581" r:id="rId11"/>
    <p:sldId id="589" r:id="rId12"/>
    <p:sldId id="575" r:id="rId13"/>
    <p:sldId id="576" r:id="rId14"/>
    <p:sldId id="562" r:id="rId15"/>
    <p:sldId id="563" r:id="rId16"/>
    <p:sldId id="573" r:id="rId17"/>
    <p:sldId id="574" r:id="rId18"/>
    <p:sldId id="564" r:id="rId19"/>
    <p:sldId id="566" r:id="rId20"/>
    <p:sldId id="572" r:id="rId21"/>
    <p:sldId id="568" r:id="rId22"/>
    <p:sldId id="565" r:id="rId23"/>
    <p:sldId id="569" r:id="rId24"/>
    <p:sldId id="570" r:id="rId25"/>
    <p:sldId id="571" r:id="rId26"/>
    <p:sldId id="514" r:id="rId27"/>
    <p:sldId id="515" r:id="rId28"/>
    <p:sldId id="516" r:id="rId29"/>
    <p:sldId id="577" r:id="rId30"/>
    <p:sldId id="578" r:id="rId31"/>
    <p:sldId id="520" r:id="rId32"/>
    <p:sldId id="526" r:id="rId33"/>
    <p:sldId id="521" r:id="rId34"/>
    <p:sldId id="579" r:id="rId35"/>
    <p:sldId id="587" r:id="rId36"/>
    <p:sldId id="580" r:id="rId37"/>
    <p:sldId id="522" r:id="rId38"/>
    <p:sldId id="523" r:id="rId39"/>
    <p:sldId id="524" r:id="rId40"/>
    <p:sldId id="525" r:id="rId41"/>
    <p:sldId id="596" r:id="rId42"/>
    <p:sldId id="591" r:id="rId43"/>
    <p:sldId id="592" r:id="rId44"/>
    <p:sldId id="593" r:id="rId45"/>
    <p:sldId id="594" r:id="rId46"/>
    <p:sldId id="595" r:id="rId47"/>
    <p:sldId id="450" r:id="rId48"/>
    <p:sldId id="451" r:id="rId49"/>
    <p:sldId id="449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43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4" r:id="rId67"/>
    <p:sldId id="535" r:id="rId68"/>
    <p:sldId id="536" r:id="rId69"/>
    <p:sldId id="537" r:id="rId70"/>
    <p:sldId id="538" r:id="rId71"/>
    <p:sldId id="539" r:id="rId72"/>
    <p:sldId id="540" r:id="rId73"/>
    <p:sldId id="558" r:id="rId74"/>
    <p:sldId id="541" r:id="rId75"/>
    <p:sldId id="542" r:id="rId76"/>
    <p:sldId id="544" r:id="rId77"/>
    <p:sldId id="545" r:id="rId78"/>
    <p:sldId id="546" r:id="rId79"/>
    <p:sldId id="547" r:id="rId80"/>
    <p:sldId id="548" r:id="rId81"/>
    <p:sldId id="549" r:id="rId82"/>
    <p:sldId id="582" r:id="rId83"/>
    <p:sldId id="583" r:id="rId84"/>
    <p:sldId id="584" r:id="rId85"/>
    <p:sldId id="585" r:id="rId86"/>
    <p:sldId id="586" r:id="rId87"/>
    <p:sldId id="588" r:id="rId88"/>
    <p:sldId id="597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>
        <p:scale>
          <a:sx n="60" d="100"/>
          <a:sy n="60" d="100"/>
        </p:scale>
        <p:origin x="22" y="-7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D1E176-9B1D-478C-B1AA-794460EB154E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33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34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35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36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37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Lighting,</a:t>
            </a:r>
            <a:r>
              <a:rPr lang="en-US" baseline="0" dirty="0" smtClean="0"/>
              <a:t> no shadows, blending,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4894"/>
            <a:ext cx="4502051" cy="3430511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61A038-7D1C-4A82-8879-B54604B0D0CD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8719" y="686405"/>
            <a:ext cx="4500563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75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76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77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F59B00-9A03-4612-B4F3-673E2512957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29D2A-F17F-4B81-A7A7-A0DA6E2738CB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7.jpeg"/><Relationship Id="rId5" Type="http://schemas.openxmlformats.org/officeDocument/2006/relationships/image" Target="../media/image21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3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90.jpeg"/><Relationship Id="rId3" Type="http://schemas.openxmlformats.org/officeDocument/2006/relationships/notesSlide" Target="../notesSlides/notesSlide55.xml"/><Relationship Id="rId7" Type="http://schemas.openxmlformats.org/officeDocument/2006/relationships/oleObject" Target="../embeddings/oleObject10.bin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8.bin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1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05.xml"/><Relationship Id="rId1" Type="http://schemas.openxmlformats.org/officeDocument/2006/relationships/video" Target="harishrot.wmv" TargetMode="External"/><Relationship Id="rId4" Type="http://schemas.openxmlformats.org/officeDocument/2006/relationships/image" Target="../media/image11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15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1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png"/><Relationship Id="rId7" Type="http://schemas.openxmlformats.org/officeDocument/2006/relationships/image" Target="../media/image122.emf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1.emf"/><Relationship Id="rId11" Type="http://schemas.openxmlformats.org/officeDocument/2006/relationships/image" Target="../media/image125.emf"/><Relationship Id="rId5" Type="http://schemas.openxmlformats.org/officeDocument/2006/relationships/image" Target="../media/image120.png"/><Relationship Id="rId10" Type="http://schemas.openxmlformats.org/officeDocument/2006/relationships/image" Target="../media/image124.emf"/><Relationship Id="rId4" Type="http://schemas.openxmlformats.org/officeDocument/2006/relationships/image" Target="../media/image119.png"/><Relationship Id="rId9" Type="http://schemas.openxmlformats.org/officeDocument/2006/relationships/hyperlink" Target="threeexamples.htm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11/18/10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14400" y="0"/>
            <a:ext cx="69342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Image-based 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Lighting (Part 2)</a:t>
            </a:r>
            <a:endParaRPr lang="en-US" sz="40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057400" y="54102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33458"/>
            <a:ext cx="7010400" cy="40243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4225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Many slides from Debevec, some from Efros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49530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T2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0574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286000"/>
            <a:ext cx="5145088" cy="29448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Problem: Dynamic Range</a:t>
            </a:r>
            <a:endParaRPr lang="en-US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r="76521" b="49147"/>
          <a:stretch>
            <a:fillRect/>
          </a:stretch>
        </p:blipFill>
        <p:spPr bwMode="auto">
          <a:xfrm>
            <a:off x="1600200" y="2362199"/>
            <a:ext cx="2286000" cy="3991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50967" r="76521"/>
          <a:stretch>
            <a:fillRect/>
          </a:stretch>
        </p:blipFill>
        <p:spPr bwMode="auto">
          <a:xfrm>
            <a:off x="5029199" y="2209800"/>
            <a:ext cx="244405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Exposure</a:t>
            </a:r>
          </a:p>
        </p:txBody>
      </p:sp>
      <p:sp>
        <p:nvSpPr>
          <p:cNvPr id="1327108" name="Text Box 4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27109" name="Text Box 5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10" name="Line 6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1" name="Line 7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2" name="Line 8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3" name="Line 9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4" name="Line 10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5" name="Line 11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6" name="Line 12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7" name="Line 13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8" name="Line 14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19" name="Line 15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0" name="Line 16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1" name="Line 17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2" name="Line 18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3" name="Text Box 19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24" name="Line 20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5" name="Text Box 21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27126" name="Line 22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7" name="Line 23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8" name="Line 24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29" name="Line 25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0" name="Line 26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1" name="Line 27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2" name="Line 28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3" name="Line 29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4" name="Line 30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5" name="Line 31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6" name="Line 32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7" name="Line 33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8" name="Line 34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39" name="Text Box 35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27140" name="Line 36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1" name="Rectangle 37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2" name="Rectangle 38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27143" name="Text Box 39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1327144" name="Line 40"/>
          <p:cNvSpPr>
            <a:spLocks noChangeShapeType="1"/>
          </p:cNvSpPr>
          <p:nvPr/>
        </p:nvSpPr>
        <p:spPr bwMode="auto">
          <a:xfrm flipH="1">
            <a:off x="4367213" y="4419600"/>
            <a:ext cx="509587" cy="1243013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5" name="Line 41"/>
          <p:cNvSpPr>
            <a:spLocks noChangeShapeType="1"/>
          </p:cNvSpPr>
          <p:nvPr/>
        </p:nvSpPr>
        <p:spPr bwMode="auto">
          <a:xfrm flipH="1">
            <a:off x="3505200" y="4419600"/>
            <a:ext cx="533400" cy="12192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6" name="Rectangle 42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7" name="Rectangle 43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27148" name="Text Box 44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7144" grpId="0" animBg="1"/>
      <p:bldP spid="13271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Short Exposure</a:t>
            </a:r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29718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676400" y="30829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905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438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971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505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4038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572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105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638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1722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7056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2390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7724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305800" y="36925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8001000" y="30829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676400" y="39211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2" name="Text Box 20"/>
          <p:cNvSpPr txBox="1">
            <a:spLocks noChangeArrowheads="1"/>
          </p:cNvSpPr>
          <p:nvPr/>
        </p:nvSpPr>
        <p:spPr bwMode="auto">
          <a:xfrm>
            <a:off x="1676400" y="50641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905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438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971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505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4038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572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105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638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1722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7056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2390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7724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305800" y="56737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6" name="Text Box 34"/>
          <p:cNvSpPr txBox="1">
            <a:spLocks noChangeArrowheads="1"/>
          </p:cNvSpPr>
          <p:nvPr/>
        </p:nvSpPr>
        <p:spPr bwMode="auto">
          <a:xfrm>
            <a:off x="8001000" y="50641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76400" y="59023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76200" y="35099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09" name="Rectangle 37"/>
          <p:cNvSpPr>
            <a:spLocks noChangeArrowheads="1"/>
          </p:cNvSpPr>
          <p:nvPr/>
        </p:nvSpPr>
        <p:spPr bwMode="auto">
          <a:xfrm>
            <a:off x="304800" y="5491163"/>
            <a:ext cx="10461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Picture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 flipH="1">
            <a:off x="4572000" y="4278313"/>
            <a:ext cx="2109788" cy="14366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 flipH="1">
            <a:off x="3505200" y="4302125"/>
            <a:ext cx="2133600" cy="141287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4038600" y="39973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505200" y="5902325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657600" y="3124200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6" name="Text Box 44"/>
          <p:cNvSpPr txBox="1">
            <a:spLocks noChangeArrowheads="1"/>
          </p:cNvSpPr>
          <p:nvPr/>
        </p:nvSpPr>
        <p:spPr bwMode="auto">
          <a:xfrm>
            <a:off x="3429000" y="6359525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311" grpId="0" animBg="1"/>
      <p:bldP spid="13343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41388"/>
          </a:xfrm>
        </p:spPr>
        <p:txBody>
          <a:bodyPr/>
          <a:lstStyle/>
          <a:p>
            <a:r>
              <a:rPr lang="en-US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Shutter Speed (*)</a:t>
            </a:r>
            <a:br>
              <a:rPr lang="en-US">
                <a:solidFill>
                  <a:srgbClr val="EAEAEA"/>
                </a:solidFill>
              </a:rPr>
            </a:br>
            <a:endParaRPr lang="en-US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F/stop (aperture, iris)</a:t>
            </a:r>
            <a:br>
              <a:rPr lang="en-US">
                <a:solidFill>
                  <a:srgbClr val="EAEAEA"/>
                </a:solidFill>
              </a:rPr>
            </a:br>
            <a:endParaRPr lang="en-US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>
                <a:solidFill>
                  <a:srgbClr val="EAEAEA"/>
                </a:solidFill>
              </a:rPr>
              <a:t>Neutral Density (ND) Filters</a:t>
            </a: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7010400" cy="990600"/>
          </a:xfrm>
        </p:spPr>
        <p:txBody>
          <a:bodyPr/>
          <a:lstStyle/>
          <a:p>
            <a:r>
              <a:rPr lang="en-US" sz="4000"/>
              <a:t>Shutter Speed</a:t>
            </a:r>
          </a:p>
        </p:txBody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077200" cy="5029200"/>
          </a:xfrm>
        </p:spPr>
        <p:txBody>
          <a:bodyPr/>
          <a:lstStyle/>
          <a:p>
            <a:pPr>
              <a:buNone/>
            </a:pPr>
            <a:r>
              <a:rPr lang="en-US" sz="2800" b="1" dirty="0"/>
              <a:t>Ranges: </a:t>
            </a:r>
            <a:r>
              <a:rPr lang="en-US" sz="2800" b="1" dirty="0" smtClean="0"/>
              <a:t>Canon </a:t>
            </a:r>
            <a:r>
              <a:rPr lang="en-US" sz="2800" b="1" dirty="0"/>
              <a:t>D30: 30 to 1/4,000 sec.</a:t>
            </a:r>
          </a:p>
          <a:p>
            <a:pPr>
              <a:buNone/>
            </a:pPr>
            <a:r>
              <a:rPr lang="en-US" sz="2800" b="1" dirty="0" smtClean="0"/>
              <a:t>	</a:t>
            </a:r>
            <a:r>
              <a:rPr lang="en-US" sz="2800" b="1" dirty="0"/>
              <a:t>	</a:t>
            </a:r>
            <a:r>
              <a:rPr lang="en-US" sz="2800" b="1" dirty="0" smtClean="0"/>
              <a:t>     Sony </a:t>
            </a:r>
            <a:r>
              <a:rPr lang="en-US" sz="2800" b="1" dirty="0"/>
              <a:t>VX2000: ¼ to 1/10,000 </a:t>
            </a:r>
            <a:r>
              <a:rPr lang="en-US" sz="2800" b="1" dirty="0" smtClean="0"/>
              <a:t>sec.</a:t>
            </a:r>
            <a:endParaRPr lang="en-US" sz="2800" b="1" dirty="0"/>
          </a:p>
          <a:p>
            <a:pPr>
              <a:buNone/>
            </a:pPr>
            <a:endParaRPr lang="en-US" sz="2800" b="1" dirty="0" smtClean="0">
              <a:solidFill>
                <a:srgbClr val="00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00FF00"/>
                </a:solidFill>
              </a:rPr>
              <a:t>Pros</a:t>
            </a:r>
            <a:r>
              <a:rPr lang="en-US" sz="2800" b="1" dirty="0">
                <a:solidFill>
                  <a:srgbClr val="00FF00"/>
                </a:solidFill>
              </a:rPr>
              <a:t>:</a:t>
            </a:r>
          </a:p>
          <a:p>
            <a:r>
              <a:rPr lang="en-US" sz="2800" b="1" dirty="0" smtClean="0"/>
              <a:t>Directly </a:t>
            </a:r>
            <a:r>
              <a:rPr lang="en-US" sz="2800" b="1" dirty="0"/>
              <a:t>varies the exposure</a:t>
            </a:r>
          </a:p>
          <a:p>
            <a:r>
              <a:rPr lang="en-US" sz="2800" b="1" dirty="0" smtClean="0"/>
              <a:t>Usually </a:t>
            </a:r>
            <a:r>
              <a:rPr lang="en-US" sz="2800" b="1" dirty="0"/>
              <a:t>accurate and repeatable</a:t>
            </a:r>
          </a:p>
          <a:p>
            <a:pPr>
              <a:buNone/>
            </a:pPr>
            <a:endParaRPr lang="en-US" sz="2800" b="1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Issues</a:t>
            </a:r>
            <a:r>
              <a:rPr lang="en-US" sz="2800" b="1" dirty="0">
                <a:solidFill>
                  <a:srgbClr val="FFFF00"/>
                </a:solidFill>
              </a:rPr>
              <a:t>:</a:t>
            </a:r>
          </a:p>
          <a:p>
            <a:r>
              <a:rPr lang="en-US" sz="2800" b="1" dirty="0" smtClean="0"/>
              <a:t>Noise </a:t>
            </a:r>
            <a:r>
              <a:rPr lang="en-US" sz="2800" b="1" dirty="0"/>
              <a:t>in long exposures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radiance integrated over time:</a:t>
            </a:r>
          </a:p>
          <a:p>
            <a:endParaRPr lang="en-US" sz="2800" dirty="0" smtClean="0"/>
          </a:p>
          <a:p>
            <a:r>
              <a:rPr lang="en-US" sz="2800" dirty="0" smtClean="0"/>
              <a:t>To </a:t>
            </a:r>
            <a:r>
              <a:rPr lang="en-US" sz="2800" dirty="0" smtClean="0"/>
              <a:t>recover radiance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dirty="0" smtClean="0"/>
              <a:t>, we must map pixel values to </a:t>
            </a:r>
            <a:r>
              <a:rPr lang="en-US" sz="2800" dirty="0" smtClean="0"/>
              <a:t>log </a:t>
            </a:r>
            <a:r>
              <a:rPr lang="en-US" sz="2800" dirty="0" smtClean="0"/>
              <a:t>exposure: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)= g(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Solve for R, g by minimizing:</a:t>
            </a: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752601" y="2362200"/>
          <a:ext cx="5257800" cy="580505"/>
        </p:xfrm>
        <a:graphic>
          <a:graphicData uri="http://schemas.openxmlformats.org/presentationml/2006/ole">
            <p:oleObj spid="_x0000_s576516" name="Equation" r:id="rId3" imgW="2184120" imgH="241200" progId="Equation.3">
              <p:embed/>
            </p:oleObj>
          </a:graphicData>
        </a:graphic>
      </p:graphicFrame>
      <p:graphicFrame>
        <p:nvGraphicFramePr>
          <p:cNvPr id="576519" name="Object 7"/>
          <p:cNvGraphicFramePr>
            <a:graphicFrameLocks noChangeAspect="1"/>
          </p:cNvGraphicFramePr>
          <p:nvPr/>
        </p:nvGraphicFramePr>
        <p:xfrm>
          <a:off x="533400" y="5473700"/>
          <a:ext cx="8124825" cy="1155700"/>
        </p:xfrm>
        <a:graphic>
          <a:graphicData uri="http://schemas.openxmlformats.org/presentationml/2006/ole">
            <p:oleObj spid="_x0000_s576519" name="Equation" r:id="rId4" imgW="3301920" imgH="4698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255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p:oleObj spid="_x0000_s577538" name="Equation" r:id="rId3" imgW="3301920" imgH="4698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</a:t>
            </a:r>
            <a:r>
              <a:rPr lang="en-US" dirty="0" smtClean="0"/>
              <a:t>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0" y="5033434"/>
            <a:ext cx="24384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dirty="0" smtClean="0"/>
              <a:t>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</a:t>
            </a:r>
            <a:r>
              <a:rPr lang="en-US" dirty="0" smtClean="0"/>
              <a:t>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p:oleObj spid="_x0000_s311299" name="Equation" r:id="rId4" imgW="3111480" imgH="469800" progId="Equation.3">
              <p:embed/>
            </p:oleObj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p:oleObj spid="_x0000_s311298" name="Equation" r:id="rId5" imgW="1333440" imgH="152280" progId="Equation.2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</a:t>
            </a:r>
            <a:r>
              <a:rPr lang="en-US" dirty="0" smtClean="0"/>
              <a:t>C</a:t>
            </a:r>
            <a:r>
              <a:rPr lang="en-US" dirty="0" smtClean="0"/>
              <a:t>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B(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SVD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´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pic>
        <p:nvPicPr>
          <p:cNvPr id="4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611868"/>
            <a:ext cx="51927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2831068"/>
            <a:ext cx="1122553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8.14815E-6 C 0.01407 -0.00371 0.02813 -0.00672 0.04219 -0.01042 C 0.0441 -0.01019 0.06302 -0.00695 0.06563 -0.00626 C 0.09097 0.00161 0.11459 0.01689 0.14063 0.02083 C 0.14931 0.02476 0.15834 0.02731 0.16719 0.03124 C 0.17084 0.03286 0.17344 0.0368 0.17657 0.03958 C 0.17795 0.04073 0.17986 0.0405 0.18125 0.04166 C 0.1974 0.0537 0.18472 0.04745 0.19532 0.05208 C 0.20365 0.06874 0.21493 0.07245 0.22813 0.07916 C 0.23038 0.08032 0.23247 0.08171 0.23438 0.08333 C 0.23663 0.08518 0.2382 0.08819 0.24063 0.08958 C 0.24618 0.09259 0.25226 0.09328 0.25782 0.09583 C 0.26059 0.10671 0.26459 0.10254 0.27188 0.10833 C 0.28056 0.11527 0.28698 0.12384 0.29532 0.13124 C 0.29792 0.13356 0.30434 0.13911 0.30625 0.14166 C 0.30764 0.14351 0.30782 0.14652 0.30938 0.14791 C 0.31216 0.15022 0.31875 0.15208 0.31875 0.15208 C 0.32309 0.16087 0.32865 0.1655 0.33594 0.16874 C 0.34306 0.1831 0.33854 0.17962 0.34688 0.18333 C 0.34844 0.18981 0.35 0.19791 0.35469 0.20208 C 0.35782 0.20485 0.36407 0.21041 0.36407 0.21041 C 0.36806 0.21828 0.37344 0.22291 0.37969 0.22708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p:oleObj spid="_x0000_s580610" name="Equation" r:id="rId5" imgW="109188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Traditional graphics way</a:t>
            </a:r>
          </a:p>
          <a:p>
            <a:r>
              <a:rPr lang="en-US" sz="2800" dirty="0" smtClean="0"/>
              <a:t>Manually model BRDFs of all room surfaces</a:t>
            </a:r>
          </a:p>
          <a:p>
            <a:r>
              <a:rPr lang="en-US" sz="2800" dirty="0" smtClean="0"/>
              <a:t>Manually model radiance of lights</a:t>
            </a:r>
          </a:p>
          <a:p>
            <a:r>
              <a:rPr lang="en-US" sz="2800" dirty="0" smtClean="0"/>
              <a:t>Do ray tracing to relight object, shadows, etc.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8" descr="hw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200400"/>
            <a:ext cx="4495800" cy="337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</a:t>
            </a:r>
            <a:r>
              <a:rPr lang="en-US" dirty="0" smtClean="0"/>
              <a:t>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</a:t>
            </a:r>
            <a:r>
              <a:rPr lang="en-US" dirty="0" smtClean="0"/>
              <a:t>- Ray tracing</a:t>
            </a: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Background Plate</a:t>
            </a:r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0500" name="Rectangle 4"/>
          <p:cNvSpPr>
            <a:spLocks noGrp="1" noChangeArrowheads="1"/>
          </p:cNvSpPr>
          <p:nvPr>
            <p:ph type="title"/>
          </p:nvPr>
        </p:nvSpPr>
        <p:spPr>
          <a:xfrm>
            <a:off x="5486400" y="609600"/>
            <a:ext cx="3429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Stp1 Panorama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p:oleObj spid="_x0000_s315401" name="Image" r:id="rId4" imgW="2744794" imgH="1829217" progId="">
                <p:embed/>
              </p:oleObj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p:oleObj spid="_x0000_s315402" name="Image" r:id="rId5" imgW="2744794" imgH="1829217" progId="">
                <p:embed/>
              </p:oleObj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p:oleObj spid="_x0000_s315398" name="Image" r:id="rId6" imgW="2744794" imgH="1829217" progId="">
                <p:embed/>
              </p:oleObj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p:oleObj spid="_x0000_s315399" name="Image" r:id="rId7" imgW="2744794" imgH="1829217" progId="">
                <p:embed/>
              </p:oleObj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p:oleObj spid="_x0000_s315400" name="Image" r:id="rId8" imgW="2744794" imgH="1829217" progId="">
                <p:embed/>
              </p:oleObj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p:oleObj spid="_x0000_s315394" name="Image" r:id="rId9" imgW="2744794" imgH="1829217" progId="">
                <p:embed/>
              </p:oleObj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p:oleObj spid="_x0000_s315395" name="Image" r:id="rId10" imgW="2744794" imgH="1829217" progId="">
                <p:embed/>
              </p:oleObj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p:oleObj spid="_x0000_s315396" name="Image" r:id="rId11" imgW="2744794" imgH="1829217" progId="">
                <p:embed/>
              </p:oleObj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p:oleObj spid="_x0000_s315397" name="Image" r:id="rId12" imgW="2744794" imgH="1829217" progId="">
                <p:embed/>
              </p:oleObj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Cubic Map Example</a:t>
            </a:r>
          </a:p>
        </p:txBody>
      </p:sp>
      <p:pic>
        <p:nvPicPr>
          <p:cNvPr id="1483779" name="Picture 3" descr="copper_teap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828800"/>
            <a:ext cx="4038600" cy="3216275"/>
          </a:xfrm>
          <a:prstGeom prst="rect">
            <a:avLst/>
          </a:prstGeom>
          <a:noFill/>
        </p:spPr>
      </p:pic>
      <p:pic>
        <p:nvPicPr>
          <p:cNvPr id="1483780" name="Picture 4" descr="unfolded_cu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828800"/>
            <a:ext cx="4292600" cy="322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</a:t>
            </a:r>
            <a:r>
              <a:rPr lang="en-US" dirty="0" smtClean="0">
                <a:hlinkClick r:id="rId5"/>
              </a:rPr>
              <a:t>://www1.cs.columbia.edu/CAVE/projects/world_eye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a good break!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class – computational cameras (really!)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52459</TotalTime>
  <Words>1366</Words>
  <Application>Microsoft Office PowerPoint</Application>
  <PresentationFormat>On-screen Show (4:3)</PresentationFormat>
  <Paragraphs>404</Paragraphs>
  <Slides>79</Slides>
  <Notes>62</Notes>
  <HiddenSlides>7</HiddenSlides>
  <MMClips>1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2" baseType="lpstr"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Microsoft Equation 3.0</vt:lpstr>
      <vt:lpstr>Slide 1</vt:lpstr>
      <vt:lpstr>Today</vt:lpstr>
      <vt:lpstr>How to render an object inserted into an image?</vt:lpstr>
      <vt:lpstr>How to render an object inserted into an image?</vt:lpstr>
      <vt:lpstr>How to render an object inserted into an image?</vt:lpstr>
      <vt:lpstr>Key ideas for Image-based Lighting</vt:lpstr>
      <vt:lpstr>Cubic Map Example</vt:lpstr>
      <vt:lpstr>Spherical Map Example</vt:lpstr>
      <vt:lpstr>Key ideas for Image-based Lighting</vt:lpstr>
      <vt:lpstr>Mirrored Sphere</vt:lpstr>
      <vt:lpstr>Slide 11</vt:lpstr>
      <vt:lpstr>One small snag</vt:lpstr>
      <vt:lpstr>Key ideas for Image-based Lighting</vt:lpstr>
      <vt:lpstr>Problem: Dynamic Range</vt:lpstr>
      <vt:lpstr>Long Exposure</vt:lpstr>
      <vt:lpstr>Short Exposure</vt:lpstr>
      <vt:lpstr>Recovering High Dynamic Range Radiance Maps from Photographs</vt:lpstr>
      <vt:lpstr>Ways to vary exposure</vt:lpstr>
      <vt:lpstr>Shutter Speed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Slide 27</vt:lpstr>
      <vt:lpstr>Results: Digital Camera</vt:lpstr>
      <vt:lpstr>Slide 29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Slide 36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Slide 44</vt:lpstr>
      <vt:lpstr>Slide 45</vt:lpstr>
      <vt:lpstr>Illuminating Objects using Measurements of Real Light</vt:lpstr>
      <vt:lpstr>Slide 47</vt:lpstr>
      <vt:lpstr>Rendering with Natural Light</vt:lpstr>
      <vt:lpstr>Movie</vt:lpstr>
      <vt:lpstr>Illuminating a Small Scene</vt:lpstr>
      <vt:lpstr>Slide 51</vt:lpstr>
      <vt:lpstr>Slide 52</vt:lpstr>
      <vt:lpstr>Real Scene Example</vt:lpstr>
      <vt:lpstr>Light Probe / Calibration Grid</vt:lpstr>
      <vt:lpstr>Modeling the Scene</vt:lpstr>
      <vt:lpstr>The Light-Based Room Model</vt:lpstr>
      <vt:lpstr>Modeling the Scene</vt:lpstr>
      <vt:lpstr>The Lighting Computation</vt:lpstr>
      <vt:lpstr>Rendering into the Scene</vt:lpstr>
      <vt:lpstr>Rendering into the Scene</vt:lpstr>
      <vt:lpstr>Differential Rendering</vt:lpstr>
      <vt:lpstr>Differential Rendering  Difference in local scene</vt:lpstr>
      <vt:lpstr>Differential Rendering</vt:lpstr>
      <vt:lpstr>How to render an object inserted into an image?</vt:lpstr>
      <vt:lpstr>Slide 65</vt:lpstr>
      <vt:lpstr>Fiat Lux</vt:lpstr>
      <vt:lpstr>Slide 67</vt:lpstr>
      <vt:lpstr>HDR Image Series</vt:lpstr>
      <vt:lpstr>Stp1 Panorama</vt:lpstr>
      <vt:lpstr>Assembled Panorama</vt:lpstr>
      <vt:lpstr>Light Probe Images</vt:lpstr>
      <vt:lpstr>Capturing a Spatially-Varying Lighting Environment</vt:lpstr>
      <vt:lpstr>What if we don’t have a light probe?</vt:lpstr>
      <vt:lpstr>Slide 74</vt:lpstr>
      <vt:lpstr>Environment Map from an Eye</vt:lpstr>
      <vt:lpstr>Can Tell What You are Looking At</vt:lpstr>
      <vt:lpstr>Slide 77</vt:lpstr>
      <vt:lpstr>Summary</vt:lpstr>
      <vt:lpstr>Have a good break!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191</cp:revision>
  <dcterms:created xsi:type="dcterms:W3CDTF">2009-12-16T02:55:56Z</dcterms:created>
  <dcterms:modified xsi:type="dcterms:W3CDTF">2010-11-18T18:13:14Z</dcterms:modified>
</cp:coreProperties>
</file>