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91"/>
  </p:notesMasterIdLst>
  <p:sldIdLst>
    <p:sldId id="581" r:id="rId11"/>
    <p:sldId id="589" r:id="rId12"/>
    <p:sldId id="575" r:id="rId13"/>
    <p:sldId id="576" r:id="rId14"/>
    <p:sldId id="562" r:id="rId15"/>
    <p:sldId id="563" r:id="rId16"/>
    <p:sldId id="573" r:id="rId17"/>
    <p:sldId id="574" r:id="rId18"/>
    <p:sldId id="564" r:id="rId19"/>
    <p:sldId id="566" r:id="rId20"/>
    <p:sldId id="572" r:id="rId21"/>
    <p:sldId id="568" r:id="rId22"/>
    <p:sldId id="565" r:id="rId23"/>
    <p:sldId id="569" r:id="rId24"/>
    <p:sldId id="570" r:id="rId25"/>
    <p:sldId id="571" r:id="rId26"/>
    <p:sldId id="514" r:id="rId27"/>
    <p:sldId id="515" r:id="rId28"/>
    <p:sldId id="516" r:id="rId29"/>
    <p:sldId id="577" r:id="rId30"/>
    <p:sldId id="578" r:id="rId31"/>
    <p:sldId id="520" r:id="rId32"/>
    <p:sldId id="526" r:id="rId33"/>
    <p:sldId id="521" r:id="rId34"/>
    <p:sldId id="579" r:id="rId35"/>
    <p:sldId id="587" r:id="rId36"/>
    <p:sldId id="580" r:id="rId37"/>
    <p:sldId id="522" r:id="rId38"/>
    <p:sldId id="523" r:id="rId39"/>
    <p:sldId id="524" r:id="rId40"/>
    <p:sldId id="525" r:id="rId41"/>
    <p:sldId id="596" r:id="rId42"/>
    <p:sldId id="591" r:id="rId43"/>
    <p:sldId id="592" r:id="rId44"/>
    <p:sldId id="593" r:id="rId45"/>
    <p:sldId id="594" r:id="rId46"/>
    <p:sldId id="595" r:id="rId47"/>
    <p:sldId id="450" r:id="rId48"/>
    <p:sldId id="451" r:id="rId49"/>
    <p:sldId id="449" r:id="rId50"/>
    <p:sldId id="452" r:id="rId51"/>
    <p:sldId id="453" r:id="rId52"/>
    <p:sldId id="454" r:id="rId53"/>
    <p:sldId id="455" r:id="rId54"/>
    <p:sldId id="456" r:id="rId55"/>
    <p:sldId id="457" r:id="rId56"/>
    <p:sldId id="458" r:id="rId57"/>
    <p:sldId id="459" r:id="rId58"/>
    <p:sldId id="443" r:id="rId59"/>
    <p:sldId id="527" r:id="rId60"/>
    <p:sldId id="528" r:id="rId61"/>
    <p:sldId id="529" r:id="rId62"/>
    <p:sldId id="530" r:id="rId63"/>
    <p:sldId id="531" r:id="rId64"/>
    <p:sldId id="532" r:id="rId65"/>
    <p:sldId id="533" r:id="rId66"/>
    <p:sldId id="534" r:id="rId67"/>
    <p:sldId id="535" r:id="rId68"/>
    <p:sldId id="536" r:id="rId69"/>
    <p:sldId id="537" r:id="rId70"/>
    <p:sldId id="538" r:id="rId71"/>
    <p:sldId id="539" r:id="rId72"/>
    <p:sldId id="540" r:id="rId73"/>
    <p:sldId id="558" r:id="rId74"/>
    <p:sldId id="541" r:id="rId75"/>
    <p:sldId id="542" r:id="rId76"/>
    <p:sldId id="544" r:id="rId77"/>
    <p:sldId id="545" r:id="rId78"/>
    <p:sldId id="546" r:id="rId79"/>
    <p:sldId id="547" r:id="rId80"/>
    <p:sldId id="548" r:id="rId81"/>
    <p:sldId id="549" r:id="rId82"/>
    <p:sldId id="582" r:id="rId83"/>
    <p:sldId id="583" r:id="rId84"/>
    <p:sldId id="584" r:id="rId85"/>
    <p:sldId id="585" r:id="rId86"/>
    <p:sldId id="586" r:id="rId87"/>
    <p:sldId id="598" r:id="rId88"/>
    <p:sldId id="588" r:id="rId89"/>
    <p:sldId id="597" r:id="rId9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0080" autoAdjust="0"/>
  </p:normalViewPr>
  <p:slideViewPr>
    <p:cSldViewPr>
      <p:cViewPr>
        <p:scale>
          <a:sx n="60" d="100"/>
          <a:sy n="60" d="100"/>
        </p:scale>
        <p:origin x="-1244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4894"/>
            <a:ext cx="4502051" cy="3430511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D1E176-9B1D-478C-B1AA-794460EB154E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1C699-EF05-4B1E-A5BB-1BFF305CD5EE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g(z)</a:t>
            </a:r>
            <a:r>
              <a:rPr lang="en-US" baseline="0" dirty="0" smtClean="0"/>
              <a:t> maps the pixel intensity to an exposure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33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34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35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36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37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19ABF-D6AF-42EC-B463-A08450D37499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4894"/>
            <a:ext cx="4502051" cy="3430511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4894"/>
            <a:ext cx="4502051" cy="3430511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1A038-7D1C-4A82-8879-B54604B0D0CD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75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76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77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59B00-9A03-4612-B4F3-673E2512957C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29D2A-F17F-4B81-A7A7-A0DA6E2738CB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DF57-F98E-42D8-B903-5538D2B31F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506F2-78DF-4957-8F82-2ECB213FF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EE77B-586F-402C-8E26-C93D42F1E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2BED4-3185-46AC-AE85-36EC5D4EC0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F07B9-E503-47D6-9074-295ACD9E1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D1222-5348-4289-8095-77DA181D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466A6-320B-4523-8018-1DF237F613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4499-0B3B-47BC-8A79-3CF5DBBCB5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3ABA-C85F-4289-A786-FBDF7D4C1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3D363-A6B2-4C73-BB00-0E94675768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040CF-B07E-462E-BB54-13A7B75E4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91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4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fld id="{3592C298-1EB3-47EE-99E8-6A08366453C4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A3C2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A3C2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A3C2FF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A3C2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338" y="0"/>
            <a:ext cx="9077325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jpeg"/><Relationship Id="rId5" Type="http://schemas.openxmlformats.org/officeDocument/2006/relationships/image" Target="../media/image21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HBgkeXH9l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ict.debevec.org/~debevec/FiatLux/technology/" TargetMode="External"/><Relationship Id="rId2" Type="http://schemas.openxmlformats.org/officeDocument/2006/relationships/hyperlink" Target="http://ict.debevec.org/~debevec/FiatLux/movie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85.png"/><Relationship Id="rId18" Type="http://schemas.openxmlformats.org/officeDocument/2006/relationships/oleObject" Target="../embeddings/oleObject14.bin"/><Relationship Id="rId3" Type="http://schemas.openxmlformats.org/officeDocument/2006/relationships/notesSlide" Target="../notesSlides/notesSlide55.xml"/><Relationship Id="rId21" Type="http://schemas.openxmlformats.org/officeDocument/2006/relationships/image" Target="../media/image89.png"/><Relationship Id="rId7" Type="http://schemas.openxmlformats.org/officeDocument/2006/relationships/image" Target="../media/image82.png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87.png"/><Relationship Id="rId2" Type="http://schemas.openxmlformats.org/officeDocument/2006/relationships/slideLayout" Target="../slideLayouts/slideLayout68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88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83.png"/><Relationship Id="rId14" Type="http://schemas.openxmlformats.org/officeDocument/2006/relationships/oleObject" Target="../embeddings/oleObject12.bin"/><Relationship Id="rId22" Type="http://schemas.openxmlformats.org/officeDocument/2006/relationships/image" Target="../media/image9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1.cs.columbia.edu/CAVE/projects/world_eye/" TargetMode="External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05.xml"/><Relationship Id="rId1" Type="http://schemas.openxmlformats.org/officeDocument/2006/relationships/video" Target="harishrot.wmv" TargetMode="External"/><Relationship Id="rId4" Type="http://schemas.openxmlformats.org/officeDocument/2006/relationships/image" Target="../media/image11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hyperlink" Target="huris8newczerofilled.html" TargetMode="External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5.png"/><Relationship Id="rId5" Type="http://schemas.openxmlformats.org/officeDocument/2006/relationships/hyperlink" Target="alexenvmap.html" TargetMode="External"/><Relationship Id="rId4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18.png"/><Relationship Id="rId7" Type="http://schemas.openxmlformats.org/officeDocument/2006/relationships/image" Target="../media/image122.emf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1.emf"/><Relationship Id="rId11" Type="http://schemas.openxmlformats.org/officeDocument/2006/relationships/image" Target="../media/image125.emf"/><Relationship Id="rId5" Type="http://schemas.openxmlformats.org/officeDocument/2006/relationships/image" Target="../media/image120.png"/><Relationship Id="rId10" Type="http://schemas.openxmlformats.org/officeDocument/2006/relationships/image" Target="../media/image124.emf"/><Relationship Id="rId4" Type="http://schemas.openxmlformats.org/officeDocument/2006/relationships/image" Target="../media/image119.png"/><Relationship Id="rId9" Type="http://schemas.openxmlformats.org/officeDocument/2006/relationships/hyperlink" Target="threeexamples.html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11/29/12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0"/>
            <a:ext cx="69342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Image-based Lighting (Part 2)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4102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Computational Photography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Derek Hoiem, University of Illinois</a:t>
            </a:r>
          </a:p>
        </p:txBody>
      </p:sp>
      <p:pic>
        <p:nvPicPr>
          <p:cNvPr id="12" name="Picture 4" descr="termi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33458"/>
            <a:ext cx="7010400" cy="402434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19446"/>
            <a:ext cx="422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Many slides from Debevec, some from Efros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49530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T2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/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0574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5145088" cy="29448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Problem: Dynamic Range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r="76521" b="49147"/>
          <a:stretch>
            <a:fillRect/>
          </a:stretch>
        </p:blipFill>
        <p:spPr bwMode="auto">
          <a:xfrm>
            <a:off x="1600200" y="2362199"/>
            <a:ext cx="2286000" cy="3991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 t="50967" r="76521"/>
          <a:stretch>
            <a:fillRect/>
          </a:stretch>
        </p:blipFill>
        <p:spPr bwMode="auto">
          <a:xfrm>
            <a:off x="5029199" y="2209800"/>
            <a:ext cx="2444057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 Exposure</a:t>
            </a:r>
          </a:p>
        </p:txBody>
      </p:sp>
      <p:sp>
        <p:nvSpPr>
          <p:cNvPr id="1327108" name="Text Box 4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27109" name="Text Box 5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10" name="Line 6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1" name="Line 7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2" name="Line 8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3" name="Line 9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4" name="Line 10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5" name="Line 11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6" name="Line 12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7" name="Line 13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8" name="Line 14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9" name="Line 15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0" name="Line 16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1" name="Line 17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2" name="Line 18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3" name="Text Box 19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24" name="Line 20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5" name="Text Box 21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26" name="Line 22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7" name="Line 23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8" name="Line 24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9" name="Line 25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0" name="Line 26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1" name="Line 27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2" name="Line 28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3" name="Line 29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4" name="Line 30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5" name="Line 31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6" name="Line 32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7" name="Line 33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8" name="Line 34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9" name="Text Box 35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40" name="Line 36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1" name="Rectangle 37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2" name="Rectangle 38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3" name="Text Box 39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1327144" name="Line 40"/>
          <p:cNvSpPr>
            <a:spLocks noChangeShapeType="1"/>
          </p:cNvSpPr>
          <p:nvPr/>
        </p:nvSpPr>
        <p:spPr bwMode="auto">
          <a:xfrm flipH="1">
            <a:off x="4367213" y="4419600"/>
            <a:ext cx="509587" cy="124301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5" name="Line 41"/>
          <p:cNvSpPr>
            <a:spLocks noChangeShapeType="1"/>
          </p:cNvSpPr>
          <p:nvPr/>
        </p:nvSpPr>
        <p:spPr bwMode="auto">
          <a:xfrm flipH="1">
            <a:off x="3505200" y="4419600"/>
            <a:ext cx="533400" cy="1219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6" name="Rectangle 42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7" name="Rectangle 43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8" name="Text Box 44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7144" grpId="0" animBg="1"/>
      <p:bldP spid="13271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 Exposure</a:t>
            </a:r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2" name="Text Box 20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6" name="Text Box 34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09" name="Rectangle 37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 flipH="1">
            <a:off x="4572000" y="4278313"/>
            <a:ext cx="2109788" cy="14366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 flipH="1">
            <a:off x="3505200" y="4302125"/>
            <a:ext cx="2133600" cy="14128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6" name="Text Box 44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311" grpId="0" animBg="1"/>
      <p:bldP spid="13343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99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2057400"/>
          </a:xfrm>
          <a:noFill/>
          <a:ln/>
        </p:spPr>
        <p:txBody>
          <a:bodyPr/>
          <a:lstStyle/>
          <a:p>
            <a:r>
              <a:rPr lang="en-US" sz="4000" dirty="0"/>
              <a:t>Recovering High Dynamic Range</a:t>
            </a:r>
            <a:br>
              <a:rPr lang="en-US" sz="4000" dirty="0"/>
            </a:br>
            <a:r>
              <a:rPr lang="en-US" sz="4000" dirty="0"/>
              <a:t>Radiance Maps from Photographs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39863" y="2590800"/>
            <a:ext cx="6400800" cy="1066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Paul Debevec</a:t>
            </a:r>
          </a:p>
          <a:p>
            <a:pPr>
              <a:spcBef>
                <a:spcPct val="0"/>
              </a:spcBef>
            </a:pPr>
            <a:r>
              <a:rPr lang="en-US"/>
              <a:t>Jitendra Malik</a:t>
            </a:r>
          </a:p>
        </p:txBody>
      </p:sp>
      <p:pic>
        <p:nvPicPr>
          <p:cNvPr id="8990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9907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99079" name="Rectangle 7"/>
          <p:cNvSpPr>
            <a:spLocks noChangeArrowheads="1"/>
          </p:cNvSpPr>
          <p:nvPr/>
        </p:nvSpPr>
        <p:spPr bwMode="auto">
          <a:xfrm>
            <a:off x="1371600" y="5029200"/>
            <a:ext cx="6400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August 1997</a:t>
            </a:r>
          </a:p>
        </p:txBody>
      </p:sp>
      <p:sp>
        <p:nvSpPr>
          <p:cNvPr id="899080" name="Rectangle 8"/>
          <p:cNvSpPr>
            <a:spLocks noChangeArrowheads="1"/>
          </p:cNvSpPr>
          <p:nvPr/>
        </p:nvSpPr>
        <p:spPr bwMode="auto">
          <a:xfrm>
            <a:off x="1371600" y="39624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Computer Science Division</a:t>
            </a:r>
          </a:p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University of California at Berkeley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41388"/>
          </a:xfrm>
        </p:spPr>
        <p:txBody>
          <a:bodyPr/>
          <a:lstStyle/>
          <a:p>
            <a:r>
              <a:rPr lang="en-US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77200" cy="4876800"/>
          </a:xfrm>
        </p:spPr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>
                <a:solidFill>
                  <a:srgbClr val="EAEAEA"/>
                </a:solidFill>
              </a:rPr>
              <a:t>Shutter Speed (*)</a:t>
            </a:r>
            <a:br>
              <a:rPr lang="en-US">
                <a:solidFill>
                  <a:srgbClr val="EAEAEA"/>
                </a:solidFill>
              </a:rPr>
            </a:br>
            <a:endParaRPr lang="en-US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>
                <a:solidFill>
                  <a:srgbClr val="EAEAEA"/>
                </a:solidFill>
              </a:rPr>
              <a:t>F/stop (aperture, iris)</a:t>
            </a:r>
            <a:br>
              <a:rPr lang="en-US">
                <a:solidFill>
                  <a:srgbClr val="EAEAEA"/>
                </a:solidFill>
              </a:rPr>
            </a:br>
            <a:endParaRPr lang="en-US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>
                <a:solidFill>
                  <a:srgbClr val="EAEAEA"/>
                </a:solidFill>
              </a:rPr>
              <a:t>Neutral Density (ND) Filters</a:t>
            </a:r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648200"/>
            <a:ext cx="3429000" cy="1744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010400" cy="990600"/>
          </a:xfrm>
        </p:spPr>
        <p:txBody>
          <a:bodyPr/>
          <a:lstStyle/>
          <a:p>
            <a:r>
              <a:rPr lang="en-US" sz="4000"/>
              <a:t>Shutter Speed</a:t>
            </a:r>
          </a:p>
        </p:txBody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77200" cy="5029200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Ranges: </a:t>
            </a:r>
            <a:r>
              <a:rPr lang="en-US" sz="2800" b="1" dirty="0" smtClean="0"/>
              <a:t>Canon </a:t>
            </a:r>
            <a:r>
              <a:rPr lang="en-US" sz="2800" b="1" dirty="0"/>
              <a:t>D30: 30 to 1/4,000 sec.</a:t>
            </a:r>
          </a:p>
          <a:p>
            <a:pPr>
              <a:buNone/>
            </a:pPr>
            <a:r>
              <a:rPr lang="en-US" sz="2800" b="1" dirty="0" smtClean="0"/>
              <a:t>	</a:t>
            </a:r>
            <a:r>
              <a:rPr lang="en-US" sz="2800" b="1" dirty="0"/>
              <a:t>	</a:t>
            </a:r>
            <a:r>
              <a:rPr lang="en-US" sz="2800" b="1" dirty="0" smtClean="0"/>
              <a:t>     Sony </a:t>
            </a:r>
            <a:r>
              <a:rPr lang="en-US" sz="2800" b="1" dirty="0"/>
              <a:t>VX2000: ¼ to 1/10,000 </a:t>
            </a:r>
            <a:r>
              <a:rPr lang="en-US" sz="2800" b="1" dirty="0" smtClean="0"/>
              <a:t>sec.</a:t>
            </a:r>
            <a:endParaRPr lang="en-US" sz="2800" b="1" dirty="0"/>
          </a:p>
          <a:p>
            <a:pPr>
              <a:buNone/>
            </a:pPr>
            <a:endParaRPr lang="en-US" sz="2800" b="1" dirty="0" smtClean="0">
              <a:solidFill>
                <a:srgbClr val="00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00FF00"/>
                </a:solidFill>
              </a:rPr>
              <a:t>Pros</a:t>
            </a:r>
            <a:r>
              <a:rPr lang="en-US" sz="2800" b="1" dirty="0">
                <a:solidFill>
                  <a:srgbClr val="00FF00"/>
                </a:solidFill>
              </a:rPr>
              <a:t>:</a:t>
            </a:r>
          </a:p>
          <a:p>
            <a:r>
              <a:rPr lang="en-US" sz="2800" b="1" dirty="0" smtClean="0"/>
              <a:t>Directly </a:t>
            </a:r>
            <a:r>
              <a:rPr lang="en-US" sz="2800" b="1" dirty="0"/>
              <a:t>varies the exposure</a:t>
            </a:r>
          </a:p>
          <a:p>
            <a:r>
              <a:rPr lang="en-US" sz="2800" b="1" dirty="0" smtClean="0"/>
              <a:t>Usually </a:t>
            </a:r>
            <a:r>
              <a:rPr lang="en-US" sz="2800" b="1" dirty="0"/>
              <a:t>accurate and repeatable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Issues</a:t>
            </a:r>
            <a:r>
              <a:rPr lang="en-US" sz="2800" b="1" dirty="0">
                <a:solidFill>
                  <a:srgbClr val="FFFF00"/>
                </a:solidFill>
              </a:rPr>
              <a:t>:</a:t>
            </a:r>
          </a:p>
          <a:p>
            <a:r>
              <a:rPr lang="en-US" sz="2800" b="1" dirty="0" smtClean="0"/>
              <a:t>Noise </a:t>
            </a:r>
            <a:r>
              <a:rPr lang="en-US" sz="2800" b="1" dirty="0"/>
              <a:t>in long exposures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Brief review of last class</a:t>
            </a:r>
          </a:p>
          <a:p>
            <a:endParaRPr lang="en-US" dirty="0" smtClean="0"/>
          </a:p>
          <a:p>
            <a:r>
              <a:rPr lang="en-US" dirty="0" smtClean="0"/>
              <a:t>Show how to get an HDR image from several LDR images, and how to display HDR</a:t>
            </a:r>
          </a:p>
          <a:p>
            <a:endParaRPr lang="en-US" dirty="0" smtClean="0"/>
          </a:p>
          <a:p>
            <a:r>
              <a:rPr lang="en-US" dirty="0" smtClean="0"/>
              <a:t>Show how to insert fake objects into real scenes using environment maps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Get pixel values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 smtClean="0"/>
              <a:t> for image with shutter time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/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pixel location,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image)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Exposure is radiance integrated over time:</a:t>
            </a:r>
          </a:p>
          <a:p>
            <a:endParaRPr lang="en-US" sz="2800" dirty="0" smtClean="0"/>
          </a:p>
          <a:p>
            <a:r>
              <a:rPr lang="en-US" sz="2800" dirty="0" smtClean="0"/>
              <a:t>To recover radiance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/>
              <a:t>, we must map pixel values to log exposure: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)= g(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Solve for R, g by minimizing:</a:t>
            </a:r>
          </a:p>
          <a:p>
            <a:pPr>
              <a:buNone/>
            </a:pPr>
            <a:endParaRPr lang="en-US" dirty="0" smtClean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752601" y="2362200"/>
          <a:ext cx="5257800" cy="580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38" name="Equation" r:id="rId3" imgW="2184120" imgH="241200" progId="Equation.3">
                  <p:embed/>
                </p:oleObj>
              </mc:Choice>
              <mc:Fallback>
                <p:oleObj name="Equation" r:id="rId3" imgW="218412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1" y="2362200"/>
                        <a:ext cx="5257800" cy="580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6519" name="Object 7"/>
          <p:cNvGraphicFramePr>
            <a:graphicFrameLocks noChangeAspect="1"/>
          </p:cNvGraphicFramePr>
          <p:nvPr/>
        </p:nvGraphicFramePr>
        <p:xfrm>
          <a:off x="533400" y="5473700"/>
          <a:ext cx="8124825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39" name="Equation" r:id="rId5" imgW="3301920" imgH="469800" progId="Equation.3">
                  <p:embed/>
                </p:oleObj>
              </mc:Choice>
              <mc:Fallback>
                <p:oleObj name="Equation" r:id="rId5" imgW="3301920" imgH="469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473700"/>
                        <a:ext cx="8124825" cy="115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Solve for radiance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and mapping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for each of 256 pixel values to minimize: </a:t>
            </a:r>
            <a:endParaRPr lang="en-US" dirty="0"/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/>
        </p:nvGraphicFramePr>
        <p:xfrm>
          <a:off x="533400" y="2057400"/>
          <a:ext cx="8124825" cy="115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48" name="Equation" r:id="rId3" imgW="3301920" imgH="469800" progId="Equation.3">
                  <p:embed/>
                </p:oleObj>
              </mc:Choice>
              <mc:Fallback>
                <p:oleObj name="Equation" r:id="rId3" imgW="330192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057400"/>
                        <a:ext cx="8124825" cy="1156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give pixels near 0 or 255 less weight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166534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known shutter time for image j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318934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0" y="5033434"/>
            <a:ext cx="2438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radiance at particular pixel site is the same for each image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3928534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511782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3886200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 should smoothly increase as pixel intensity increases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0386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0686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exposure, as a function of pixel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The Math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4114800"/>
          </a:xfrm>
          <a:noFill/>
          <a:ln/>
        </p:spPr>
        <p:txBody>
          <a:bodyPr/>
          <a:lstStyle/>
          <a:p>
            <a:pPr>
              <a:lnSpc>
                <a:spcPct val="135000"/>
              </a:lnSpc>
            </a:pPr>
            <a:r>
              <a:rPr lang="en-US"/>
              <a:t>Let </a:t>
            </a:r>
            <a:r>
              <a:rPr lang="en-US" i="1">
                <a:solidFill>
                  <a:srgbClr val="FAFD00"/>
                </a:solidFill>
              </a:rPr>
              <a:t>g(z) </a:t>
            </a:r>
            <a:r>
              <a:rPr lang="en-US"/>
              <a:t>be the </a:t>
            </a:r>
            <a:r>
              <a:rPr lang="en-US" i="1"/>
              <a:t>discrete</a:t>
            </a:r>
            <a:r>
              <a:rPr lang="en-US"/>
              <a:t> inverse response function</a:t>
            </a:r>
          </a:p>
          <a:p>
            <a:r>
              <a:rPr lang="en-US"/>
              <a:t>For each pixel site </a:t>
            </a:r>
            <a:r>
              <a:rPr lang="en-US" i="1">
                <a:solidFill>
                  <a:srgbClr val="FAFD00"/>
                </a:solidFill>
              </a:rPr>
              <a:t>i</a:t>
            </a:r>
            <a:r>
              <a:rPr lang="en-US"/>
              <a:t> in each image </a:t>
            </a:r>
            <a:r>
              <a:rPr lang="en-US" i="1">
                <a:solidFill>
                  <a:srgbClr val="FAFD00"/>
                </a:solidFill>
              </a:rPr>
              <a:t>j</a:t>
            </a:r>
            <a:r>
              <a:rPr lang="en-US"/>
              <a:t>, want: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pPr>
              <a:lnSpc>
                <a:spcPct val="140000"/>
              </a:lnSpc>
            </a:pPr>
            <a:r>
              <a:rPr lang="en-US"/>
              <a:t>Solve the overdetermined linear system:</a:t>
            </a:r>
          </a:p>
        </p:txBody>
      </p:sp>
      <p:sp>
        <p:nvSpPr>
          <p:cNvPr id="918532" name="Freeform 4"/>
          <p:cNvSpPr>
            <a:spLocks/>
          </p:cNvSpPr>
          <p:nvPr/>
        </p:nvSpPr>
        <p:spPr bwMode="auto">
          <a:xfrm>
            <a:off x="1973263" y="6048375"/>
            <a:ext cx="3506787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35"/>
              </a:cxn>
              <a:cxn ang="0">
                <a:pos x="31" y="65"/>
              </a:cxn>
              <a:cxn ang="0">
                <a:pos x="61" y="86"/>
              </a:cxn>
              <a:cxn ang="0">
                <a:pos x="98" y="96"/>
              </a:cxn>
              <a:cxn ang="0">
                <a:pos x="1147" y="96"/>
              </a:cxn>
              <a:cxn ang="0">
                <a:pos x="1184" y="101"/>
              </a:cxn>
              <a:cxn ang="0">
                <a:pos x="1215" y="121"/>
              </a:cxn>
              <a:cxn ang="0">
                <a:pos x="1233" y="152"/>
              </a:cxn>
              <a:cxn ang="0">
                <a:pos x="1239" y="192"/>
              </a:cxn>
              <a:cxn ang="0">
                <a:pos x="1246" y="152"/>
              </a:cxn>
              <a:cxn ang="0">
                <a:pos x="1270" y="121"/>
              </a:cxn>
              <a:cxn ang="0">
                <a:pos x="1301" y="101"/>
              </a:cxn>
              <a:cxn ang="0">
                <a:pos x="1338" y="96"/>
              </a:cxn>
              <a:cxn ang="0">
                <a:pos x="2387" y="96"/>
              </a:cxn>
              <a:cxn ang="0">
                <a:pos x="2424" y="86"/>
              </a:cxn>
              <a:cxn ang="0">
                <a:pos x="2454" y="65"/>
              </a:cxn>
              <a:cxn ang="0">
                <a:pos x="2479" y="35"/>
              </a:cxn>
              <a:cxn ang="0">
                <a:pos x="2485" y="0"/>
              </a:cxn>
            </a:cxnLst>
            <a:rect l="0" t="0" r="r" b="b"/>
            <a:pathLst>
              <a:path w="2486" h="193">
                <a:moveTo>
                  <a:pt x="0" y="0"/>
                </a:moveTo>
                <a:lnTo>
                  <a:pt x="6" y="35"/>
                </a:lnTo>
                <a:lnTo>
                  <a:pt x="31" y="65"/>
                </a:lnTo>
                <a:lnTo>
                  <a:pt x="61" y="86"/>
                </a:lnTo>
                <a:lnTo>
                  <a:pt x="98" y="96"/>
                </a:lnTo>
                <a:lnTo>
                  <a:pt x="1147" y="96"/>
                </a:lnTo>
                <a:lnTo>
                  <a:pt x="1184" y="101"/>
                </a:lnTo>
                <a:lnTo>
                  <a:pt x="1215" y="121"/>
                </a:lnTo>
                <a:lnTo>
                  <a:pt x="1233" y="152"/>
                </a:lnTo>
                <a:lnTo>
                  <a:pt x="1239" y="192"/>
                </a:lnTo>
                <a:lnTo>
                  <a:pt x="1246" y="152"/>
                </a:lnTo>
                <a:lnTo>
                  <a:pt x="1270" y="121"/>
                </a:lnTo>
                <a:lnTo>
                  <a:pt x="1301" y="101"/>
                </a:lnTo>
                <a:lnTo>
                  <a:pt x="1338" y="96"/>
                </a:lnTo>
                <a:lnTo>
                  <a:pt x="2387" y="96"/>
                </a:lnTo>
                <a:lnTo>
                  <a:pt x="2424" y="86"/>
                </a:lnTo>
                <a:lnTo>
                  <a:pt x="2454" y="65"/>
                </a:lnTo>
                <a:lnTo>
                  <a:pt x="2479" y="35"/>
                </a:lnTo>
                <a:lnTo>
                  <a:pt x="248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8533" name="Rectangle 5"/>
          <p:cNvSpPr>
            <a:spLocks noChangeArrowheads="1"/>
          </p:cNvSpPr>
          <p:nvPr/>
        </p:nvSpPr>
        <p:spPr bwMode="auto">
          <a:xfrm>
            <a:off x="3049588" y="6251575"/>
            <a:ext cx="15573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fitting term</a:t>
            </a:r>
          </a:p>
        </p:txBody>
      </p:sp>
      <p:sp>
        <p:nvSpPr>
          <p:cNvPr id="918534" name="Rectangle 6"/>
          <p:cNvSpPr>
            <a:spLocks noChangeArrowheads="1"/>
          </p:cNvSpPr>
          <p:nvPr/>
        </p:nvSpPr>
        <p:spPr bwMode="auto">
          <a:xfrm>
            <a:off x="6300788" y="6251575"/>
            <a:ext cx="2236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smoothness term</a:t>
            </a:r>
          </a:p>
        </p:txBody>
      </p:sp>
      <p:sp>
        <p:nvSpPr>
          <p:cNvPr id="918535" name="Freeform 7"/>
          <p:cNvSpPr>
            <a:spLocks/>
          </p:cNvSpPr>
          <p:nvPr/>
        </p:nvSpPr>
        <p:spPr bwMode="auto">
          <a:xfrm>
            <a:off x="6577013" y="6048375"/>
            <a:ext cx="1528762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35"/>
              </a:cxn>
              <a:cxn ang="0">
                <a:pos x="26" y="65"/>
              </a:cxn>
              <a:cxn ang="0">
                <a:pos x="52" y="86"/>
              </a:cxn>
              <a:cxn ang="0">
                <a:pos x="87" y="96"/>
              </a:cxn>
              <a:cxn ang="0">
                <a:pos x="454" y="96"/>
              </a:cxn>
              <a:cxn ang="0">
                <a:pos x="488" y="101"/>
              </a:cxn>
              <a:cxn ang="0">
                <a:pos x="515" y="121"/>
              </a:cxn>
              <a:cxn ang="0">
                <a:pos x="532" y="152"/>
              </a:cxn>
              <a:cxn ang="0">
                <a:pos x="541" y="192"/>
              </a:cxn>
              <a:cxn ang="0">
                <a:pos x="550" y="152"/>
              </a:cxn>
              <a:cxn ang="0">
                <a:pos x="567" y="121"/>
              </a:cxn>
              <a:cxn ang="0">
                <a:pos x="593" y="101"/>
              </a:cxn>
              <a:cxn ang="0">
                <a:pos x="628" y="96"/>
              </a:cxn>
              <a:cxn ang="0">
                <a:pos x="995" y="96"/>
              </a:cxn>
              <a:cxn ang="0">
                <a:pos x="1030" y="86"/>
              </a:cxn>
              <a:cxn ang="0">
                <a:pos x="1056" y="65"/>
              </a:cxn>
              <a:cxn ang="0">
                <a:pos x="1073" y="35"/>
              </a:cxn>
              <a:cxn ang="0">
                <a:pos x="1082" y="0"/>
              </a:cxn>
            </a:cxnLst>
            <a:rect l="0" t="0" r="r" b="b"/>
            <a:pathLst>
              <a:path w="1083" h="193">
                <a:moveTo>
                  <a:pt x="0" y="0"/>
                </a:moveTo>
                <a:lnTo>
                  <a:pt x="8" y="35"/>
                </a:lnTo>
                <a:lnTo>
                  <a:pt x="26" y="65"/>
                </a:lnTo>
                <a:lnTo>
                  <a:pt x="52" y="86"/>
                </a:lnTo>
                <a:lnTo>
                  <a:pt x="87" y="96"/>
                </a:lnTo>
                <a:lnTo>
                  <a:pt x="454" y="96"/>
                </a:lnTo>
                <a:lnTo>
                  <a:pt x="488" y="101"/>
                </a:lnTo>
                <a:lnTo>
                  <a:pt x="515" y="121"/>
                </a:lnTo>
                <a:lnTo>
                  <a:pt x="532" y="152"/>
                </a:lnTo>
                <a:lnTo>
                  <a:pt x="541" y="192"/>
                </a:lnTo>
                <a:lnTo>
                  <a:pt x="550" y="152"/>
                </a:lnTo>
                <a:lnTo>
                  <a:pt x="567" y="121"/>
                </a:lnTo>
                <a:lnTo>
                  <a:pt x="593" y="101"/>
                </a:lnTo>
                <a:lnTo>
                  <a:pt x="628" y="96"/>
                </a:lnTo>
                <a:lnTo>
                  <a:pt x="995" y="96"/>
                </a:lnTo>
                <a:lnTo>
                  <a:pt x="1030" y="86"/>
                </a:lnTo>
                <a:lnTo>
                  <a:pt x="1056" y="65"/>
                </a:lnTo>
                <a:lnTo>
                  <a:pt x="1073" y="35"/>
                </a:lnTo>
                <a:lnTo>
                  <a:pt x="108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aphicFrame>
        <p:nvGraphicFramePr>
          <p:cNvPr id="918538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685800" y="4572000"/>
          <a:ext cx="7924800" cy="122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18" name="Equation" r:id="rId4" imgW="3111480" imgH="469800" progId="Equation.3">
                  <p:embed/>
                </p:oleObj>
              </mc:Choice>
              <mc:Fallback>
                <p:oleObj name="Equation" r:id="rId4" imgW="3111480" imgH="469800" progId="Equation.3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0"/>
                        <a:ext cx="7924800" cy="12278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36800" y="2895600"/>
            <a:ext cx="4244975" cy="596900"/>
            <a:chOff x="1656" y="1720"/>
            <a:chExt cx="3008" cy="376"/>
          </a:xfrm>
        </p:grpSpPr>
        <p:sp>
          <p:nvSpPr>
            <p:cNvPr id="918540" name="Rectangle 12"/>
            <p:cNvSpPr>
              <a:spLocks noChangeArrowheads="1"/>
            </p:cNvSpPr>
            <p:nvPr/>
          </p:nvSpPr>
          <p:spPr bwMode="auto">
            <a:xfrm>
              <a:off x="1656" y="1720"/>
              <a:ext cx="3008" cy="376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2"/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18541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728" y="1776"/>
            <a:ext cx="2863" cy="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19" name="Equation" r:id="rId6" imgW="1333440" imgH="152280" progId="Equation.2">
                    <p:embed/>
                  </p:oleObj>
                </mc:Choice>
                <mc:Fallback>
                  <p:oleObj name="Equation" r:id="rId6" imgW="1333440" imgH="152280" progId="Equation.2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776"/>
                          <a:ext cx="2863" cy="316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906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762000" y="875055"/>
            <a:ext cx="7808229" cy="59067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 smtClean="0">
                <a:latin typeface="Courier New" pitchFamily="49" charset="0"/>
              </a:rPr>
              <a:t>function [</a:t>
            </a:r>
            <a:r>
              <a:rPr lang="en-US" sz="1400" dirty="0" err="1" smtClean="0">
                <a:latin typeface="Courier New" pitchFamily="49" charset="0"/>
              </a:rPr>
              <a:t>g,lE</a:t>
            </a:r>
            <a:r>
              <a:rPr lang="en-US" sz="1400" dirty="0" smtClean="0">
                <a:latin typeface="Courier New" pitchFamily="49" charset="0"/>
              </a:rPr>
              <a:t>]=</a:t>
            </a:r>
            <a:r>
              <a:rPr lang="en-US" sz="1400" dirty="0" err="1" smtClean="0">
                <a:latin typeface="Courier New" pitchFamily="49" charset="0"/>
              </a:rPr>
              <a:t>gsolve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Z,B,l,w</a:t>
            </a:r>
            <a:r>
              <a:rPr lang="en-US" sz="1400" dirty="0" smtClean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= w(Z(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A(</a:t>
            </a:r>
            <a:r>
              <a:rPr lang="en-US" sz="1400" dirty="0" err="1" smtClean="0">
                <a:latin typeface="Courier New" pitchFamily="49" charset="0"/>
              </a:rPr>
              <a:t>k,Z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A(</a:t>
            </a:r>
            <a:r>
              <a:rPr lang="en-US" sz="1400" dirty="0" err="1" smtClean="0">
                <a:latin typeface="Courier New" pitchFamily="49" charset="0"/>
              </a:rPr>
              <a:t>k,n+i</a:t>
            </a:r>
            <a:r>
              <a:rPr lang="en-US" sz="1400" dirty="0" smtClean="0">
                <a:latin typeface="Courier New" pitchFamily="49" charset="0"/>
              </a:rPr>
              <a:t>) = -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b(k,1)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* B(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k=k+1;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A(</a:t>
            </a:r>
            <a:r>
              <a:rPr lang="en-US" sz="1400" dirty="0" err="1" smtClean="0">
                <a:latin typeface="Courier New" pitchFamily="49" charset="0"/>
              </a:rPr>
              <a:t>k,i</a:t>
            </a:r>
            <a:r>
              <a:rPr lang="en-US" sz="1400" dirty="0" smtClean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x = A\b;              %% Solve the system using </a:t>
            </a:r>
            <a:r>
              <a:rPr lang="en-US" sz="1400" dirty="0" err="1" smtClean="0">
                <a:latin typeface="Courier New" pitchFamily="49" charset="0"/>
              </a:rPr>
              <a:t>pseudoinverse</a:t>
            </a:r>
            <a:endParaRPr lang="en-US" sz="1400" dirty="0" smtClean="0">
              <a:latin typeface="Courier New" pitchFamily="49" charset="0"/>
            </a:endParaRP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 smtClean="0">
                <a:latin typeface="Courier New" pitchFamily="49" charset="0"/>
              </a:rPr>
              <a:t>lE</a:t>
            </a:r>
            <a:r>
              <a:rPr lang="en-US" sz="1400" dirty="0" smtClean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57053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653088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5800725" y="2268538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173788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5499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416175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497138" y="3205163"/>
            <a:ext cx="5032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647950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016250" y="2698750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1351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212013" y="2124075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292975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440613" y="2268538"/>
            <a:ext cx="996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7813675" y="2698750"/>
            <a:ext cx="758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1755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76358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844550" y="3205163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995363" y="2268538"/>
            <a:ext cx="5000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3636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5095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078163" y="1281113"/>
            <a:ext cx="2987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000500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083050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232275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6021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3895725" y="3798888"/>
            <a:ext cx="14874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146300" y="5283200"/>
            <a:ext cx="5146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dirty="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dirty="0" smtClean="0">
                <a:solidFill>
                  <a:srgbClr val="7FFF00"/>
                </a:solidFill>
                <a:latin typeface="Symbol" pitchFamily="18" charset="2"/>
              </a:rPr>
              <a:t>*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dirty="0" err="1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  <a:endParaRPr lang="en-US" sz="32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271588" y="5816600"/>
            <a:ext cx="6653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447800" y="4724400"/>
            <a:ext cx="57912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Response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5181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52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ln</a:t>
              </a:r>
              <a:r>
                <a:rPr lang="en-US" sz="1200" dirty="0" smtClean="0"/>
                <a:t>(exposure)     </a:t>
              </a:r>
              <a:endParaRPr lang="en-US" sz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89063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6397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642938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4495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 smtClean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-1128712" y="3751263"/>
            <a:ext cx="3059112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13338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5572125" y="2954338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058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357938" y="3235325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727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642938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784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779463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2336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1592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3149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779463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779463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1920875" y="3030538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885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1920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887538" y="3311525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1916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1887538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2370138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2303463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1873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2820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2820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51101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4165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3340894" y="3750469"/>
            <a:ext cx="3057525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4706938" y="2438400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7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4845050" y="1665288"/>
            <a:ext cx="35861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4776788" y="59324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2821781" y="3979069"/>
            <a:ext cx="32861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4638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577850" y="14493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0138" y="2590800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4848225" y="2597150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022350" y="9445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8636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012825" y="233363"/>
            <a:ext cx="711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pic>
        <p:nvPicPr>
          <p:cNvPr id="4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11868"/>
            <a:ext cx="51927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2831068"/>
            <a:ext cx="1122553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8.14815E-6 C 0.01407 -0.00371 0.02813 -0.00672 0.04219 -0.01042 C 0.0441 -0.01019 0.06302 -0.00695 0.06563 -0.00626 C 0.09097 0.00161 0.11459 0.01689 0.14063 0.02083 C 0.14931 0.02476 0.15834 0.02731 0.16719 0.03124 C 0.17084 0.03286 0.17344 0.0368 0.17657 0.03958 C 0.17795 0.04073 0.17986 0.0405 0.18125 0.04166 C 0.1974 0.0537 0.18472 0.04745 0.19532 0.05208 C 0.20365 0.06874 0.21493 0.07245 0.22813 0.07916 C 0.23038 0.08032 0.23247 0.08171 0.23438 0.08333 C 0.23663 0.08518 0.2382 0.08819 0.24063 0.08958 C 0.24618 0.09259 0.25226 0.09328 0.25782 0.09583 C 0.26059 0.10671 0.26459 0.10254 0.27188 0.10833 C 0.28056 0.11527 0.28698 0.12384 0.29532 0.13124 C 0.29792 0.13356 0.30434 0.13911 0.30625 0.14166 C 0.30764 0.14351 0.30782 0.14652 0.30938 0.14791 C 0.31216 0.15022 0.31875 0.15208 0.31875 0.15208 C 0.32309 0.16087 0.32865 0.1655 0.33594 0.16874 C 0.34306 0.1831 0.33854 0.17962 0.34688 0.18333 C 0.34844 0.18981 0.35 0.19791 0.35469 0.20208 C 0.35782 0.20485 0.36407 0.21041 0.36407 0.21041 C 0.36806 0.21828 0.37344 0.22291 0.37969 0.22708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20447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18110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324100" y="1920875"/>
            <a:ext cx="66833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303838" y="1920875"/>
            <a:ext cx="9334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303838" y="4359275"/>
            <a:ext cx="8112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324100" y="4359275"/>
            <a:ext cx="7556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572000" cy="1143000"/>
          </a:xfrm>
        </p:spPr>
        <p:txBody>
          <a:bodyPr/>
          <a:lstStyle/>
          <a:p>
            <a:r>
              <a:rPr lang="en-US" dirty="0" smtClean="0"/>
              <a:t>How to display HDR?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5300" y="4999038"/>
            <a:ext cx="242093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11463" y="22860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0" y="533400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21717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181600" y="33528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9338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/>
        </p:nvGraphicFramePr>
        <p:xfrm>
          <a:off x="3048000" y="1905000"/>
          <a:ext cx="3276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20" name="Equation" r:id="rId5" imgW="1091880" imgH="431640" progId="Equation.3">
                  <p:embed/>
                </p:oleObj>
              </mc:Choice>
              <mc:Fallback>
                <p:oleObj name="Equation" r:id="rId5" imgW="10918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05000"/>
                        <a:ext cx="3276600" cy="1295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3722688" cy="5586413"/>
          </a:xfrm>
          <a:prstGeom prst="rect">
            <a:avLst/>
          </a:prstGeom>
          <a:noFill/>
        </p:spPr>
      </p:pic>
      <p:sp>
        <p:nvSpPr>
          <p:cNvPr id="1338374" name="Rectangle 6"/>
          <p:cNvSpPr>
            <a:spLocks noChangeArrowheads="1"/>
          </p:cNvSpPr>
          <p:nvPr/>
        </p:nvSpPr>
        <p:spPr bwMode="auto">
          <a:xfrm>
            <a:off x="5257800" y="5881688"/>
            <a:ext cx="30908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Darkest </a:t>
            </a:r>
            <a:r>
              <a:rPr lang="en-US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0.1%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scaled</a:t>
            </a:r>
          </a:p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 display device</a:t>
            </a:r>
          </a:p>
        </p:txBody>
      </p:sp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38377" name="Text Box 9"/>
          <p:cNvSpPr txBox="1">
            <a:spLocks noChangeArrowheads="1"/>
          </p:cNvSpPr>
          <p:nvPr/>
        </p:nvSpPr>
        <p:spPr bwMode="auto">
          <a:xfrm>
            <a:off x="1508125" y="5934075"/>
            <a:ext cx="2759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Reinhart Operator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1066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09800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3489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86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2550" y="2381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965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1828800" y="4191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1828800" y="50292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1828800" y="54864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172200" y="13716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172200" y="22098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172200" y="2667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9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08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352800" y="4038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2192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352800" y="2895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Traditional graphics way</a:t>
            </a:r>
          </a:p>
          <a:p>
            <a:r>
              <a:rPr lang="en-US" sz="2800" dirty="0" smtClean="0"/>
              <a:t>Manually model BRDFs of all room surfaces</a:t>
            </a:r>
          </a:p>
          <a:p>
            <a:r>
              <a:rPr lang="en-US" sz="2800" dirty="0" smtClean="0"/>
              <a:t>Manually model radiance of lights</a:t>
            </a:r>
          </a:p>
          <a:p>
            <a:r>
              <a:rPr lang="en-US" sz="2800" dirty="0" smtClean="0"/>
              <a:t>Do ray tracing to relight object, shadows, etc.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200400"/>
            <a:ext cx="4495800" cy="337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>
          <a:xfrm>
            <a:off x="317500" y="152400"/>
            <a:ext cx="8445500" cy="533400"/>
          </a:xfrm>
        </p:spPr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1066800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088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152400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304800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1981200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817938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418138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just shiny…</a:t>
            </a: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have captured a true radiance map</a:t>
            </a:r>
          </a:p>
          <a:p>
            <a:pPr>
              <a:lnSpc>
                <a:spcPct val="90000"/>
              </a:lnSpc>
            </a:pPr>
            <a:r>
              <a:rPr lang="en-US"/>
              <a:t>We can treat it as an extended (e.g spherical) light source</a:t>
            </a:r>
          </a:p>
          <a:p>
            <a:pPr>
              <a:lnSpc>
                <a:spcPct val="90000"/>
              </a:lnSpc>
            </a:pPr>
            <a:r>
              <a:rPr lang="en-US"/>
              <a:t>Can use Global Illumination to simulate light transport in the scene</a:t>
            </a:r>
          </a:p>
          <a:p>
            <a:pPr lvl="1">
              <a:lnSpc>
                <a:spcPct val="90000"/>
              </a:lnSpc>
            </a:pPr>
            <a:r>
              <a:rPr lang="en-US"/>
              <a:t>So, all objects (not just shiny) can be lighted</a:t>
            </a:r>
          </a:p>
          <a:p>
            <a:pPr lvl="1">
              <a:lnSpc>
                <a:spcPct val="90000"/>
              </a:lnSpc>
            </a:pPr>
            <a:r>
              <a:rPr lang="en-US"/>
              <a:t>What’s the limitation?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685800"/>
          </a:xfrm>
        </p:spPr>
        <p:txBody>
          <a:bodyPr/>
          <a:lstStyle/>
          <a:p>
            <a:r>
              <a:rPr lang="en-US"/>
              <a:t>Illumination Results</a:t>
            </a:r>
          </a:p>
        </p:txBody>
      </p:sp>
      <p:sp>
        <p:nvSpPr>
          <p:cNvPr id="1590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0"/>
            <a:ext cx="8077200" cy="1295400"/>
          </a:xfrm>
        </p:spPr>
        <p:txBody>
          <a:bodyPr/>
          <a:lstStyle/>
          <a:p>
            <a:pPr algn="ctr"/>
            <a:r>
              <a:rPr lang="en-US" dirty="0"/>
              <a:t>Rendered with Greg Larson’s </a:t>
            </a:r>
            <a:r>
              <a:rPr lang="en-US" dirty="0">
                <a:solidFill>
                  <a:srgbClr val="FFFF00"/>
                </a:solidFill>
              </a:rPr>
              <a:t>RADIANCE</a:t>
            </a:r>
            <a:endParaRPr lang="en-US" dirty="0"/>
          </a:p>
          <a:p>
            <a:pPr algn="ctr"/>
            <a:r>
              <a:rPr lang="en-US" dirty="0"/>
              <a:t>synthetic imaging system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6096000" cy="57880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67818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846762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667000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0" y="205740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579120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228600" y="5667375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14400" y="1752600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362200" y="4419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 smtClean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19600" y="2057400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372600" y="2362200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895600" y="1798638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949325" y="3808413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495800" y="3775075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06713" y="5410200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486400" y="18288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5240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8862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886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00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895600" y="6034088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552700" y="2921000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486400" y="2024063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 smtClean="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13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304800" y="5913438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smtClean="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85800" y="19050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219200" y="55626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smtClean="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http://www.youtube.com/watch?v=EHBgkeXH9lU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Illuminating a Small Scene</a:t>
            </a:r>
          </a:p>
        </p:txBody>
      </p:sp>
      <p:sp>
        <p:nvSpPr>
          <p:cNvPr id="173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735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 smtClean="0"/>
              <a:t>	We can now illuminate</a:t>
            </a:r>
            <a:br>
              <a:rPr lang="en-US" sz="3200" dirty="0" smtClean="0"/>
            </a:br>
            <a:r>
              <a:rPr lang="en-US" sz="3200" b="1" dirty="0" smtClean="0"/>
              <a:t>synthetic objects</a:t>
            </a:r>
            <a:r>
              <a:rPr lang="en-US" sz="3200" dirty="0" smtClean="0"/>
              <a:t> with </a:t>
            </a:r>
            <a:r>
              <a:rPr lang="en-US" sz="3200" b="1" dirty="0" smtClean="0"/>
              <a:t>real light</a:t>
            </a:r>
            <a:r>
              <a:rPr lang="en-US" sz="3200" dirty="0" smtClean="0"/>
              <a:t>.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HDR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Ray tracing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r>
              <a:rPr lang="en-US" dirty="0" smtClean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 smtClean="0"/>
              <a:t>		</a:t>
            </a:r>
            <a:r>
              <a:rPr lang="en-US" b="1" dirty="0" smtClean="0"/>
              <a:t>real scene</a:t>
            </a:r>
            <a:r>
              <a:rPr lang="en-US" dirty="0" smtClean="0"/>
              <a:t>?</a:t>
            </a:r>
          </a:p>
          <a:p>
            <a:pPr lvl="2" eaLnBrk="1" hangingPunct="1"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Goal: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050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Light Probe / Calibration Grid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388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447800" y="21907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</a:t>
            </a:r>
            <a:r>
              <a:rPr lang="en-US" i="1" smtClean="0">
                <a:solidFill>
                  <a:schemeClr val="bg1"/>
                </a:solidFill>
              </a:rPr>
              <a:t>Light-Based</a:t>
            </a:r>
            <a:r>
              <a:rPr lang="en-US" smtClean="0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3400" y="1776413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62200" y="4495800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798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286000" y="3352800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352800" y="30480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1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1600200" y="4114800"/>
            <a:ext cx="222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66800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22" y="1178"/>
                <a:ext cx="35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3667125" y="5410200"/>
            <a:ext cx="242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2597150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1295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5562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4724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84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Background Plate</a:t>
            </a:r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590800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590800" y="45720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30480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191000" y="41148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5943600" y="41910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590800" y="27432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 </a:t>
            </a:r>
            <a:br>
              <a:rPr lang="en-US" dirty="0" smtClean="0"/>
            </a:br>
            <a:r>
              <a:rPr lang="en-US" dirty="0" smtClean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98863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0863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038600" y="1766888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7826375" y="2117725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7582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0"/>
            <a:ext cx="8077200" cy="4572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819275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0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3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5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5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http://ict.debevec.org/~debevec/FiatLux/movie/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6560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6278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609600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5798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5516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4038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6764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6764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788" y="16764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1000" y="381000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0500" name="Rectangle 4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429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Stp1 Panorama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8213" y="2014538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84" name="Image" r:id="rId4" imgW="2744794" imgH="1829217" progId="">
                    <p:embed/>
                  </p:oleObj>
                </mc:Choice>
                <mc:Fallback>
                  <p:oleObj name="Image" r:id="rId4" imgW="2744794" imgH="1829217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85" name="Image" r:id="rId6" imgW="2744794" imgH="1829217" progId="">
                    <p:embed/>
                  </p:oleObj>
                </mc:Choice>
                <mc:Fallback>
                  <p:oleObj name="Image" r:id="rId6" imgW="2744794" imgH="18292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0600" y="4876800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86" name="Image" r:id="rId8" imgW="2744794" imgH="1829217" progId="">
                    <p:embed/>
                  </p:oleObj>
                </mc:Choice>
                <mc:Fallback>
                  <p:oleObj name="Image" r:id="rId8" imgW="2744794" imgH="182921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5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87" name="Image" r:id="rId10" imgW="2744794" imgH="1829217" progId="">
                    <p:embed/>
                  </p:oleObj>
                </mc:Choice>
                <mc:Fallback>
                  <p:oleObj name="Image" r:id="rId10" imgW="2744794" imgH="18292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88" name="Image" r:id="rId12" imgW="2744794" imgH="1829217" progId="">
                    <p:embed/>
                  </p:oleObj>
                </mc:Choice>
                <mc:Fallback>
                  <p:oleObj name="Image" r:id="rId12" imgW="2744794" imgH="182921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8600" y="3444875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89" name="Image" r:id="rId14" imgW="2744794" imgH="1829217" progId="">
                    <p:embed/>
                  </p:oleObj>
                </mc:Choice>
                <mc:Fallback>
                  <p:oleObj name="Image" r:id="rId14" imgW="2744794" imgH="1829217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90" name="Image" r:id="rId16" imgW="2744794" imgH="1829217" progId="">
                    <p:embed/>
                  </p:oleObj>
                </mc:Choice>
                <mc:Fallback>
                  <p:oleObj name="Image" r:id="rId16" imgW="2744794" imgH="1829217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91" name="Image" r:id="rId18" imgW="2744794" imgH="1829217" progId="">
                    <p:embed/>
                  </p:oleObj>
                </mc:Choice>
                <mc:Fallback>
                  <p:oleObj name="Image" r:id="rId18" imgW="2744794" imgH="1829217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492" name="Image" r:id="rId20" imgW="2744794" imgH="1829217" progId="">
                    <p:embed/>
                  </p:oleObj>
                </mc:Choice>
                <mc:Fallback>
                  <p:oleObj name="Image" r:id="rId20" imgW="2744794" imgH="1829217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2336"/>
                          <a:ext cx="1248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03575" y="584200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Cubic Map Example</a:t>
            </a:r>
          </a:p>
        </p:txBody>
      </p:sp>
      <p:pic>
        <p:nvPicPr>
          <p:cNvPr id="1483779" name="Picture 3" descr="copper_teap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828800"/>
            <a:ext cx="4038600" cy="3216275"/>
          </a:xfrm>
          <a:prstGeom prst="rect">
            <a:avLst/>
          </a:prstGeom>
          <a:noFill/>
        </p:spPr>
      </p:pic>
      <p:pic>
        <p:nvPicPr>
          <p:cNvPr id="1483780" name="Picture 4" descr="unfolded_c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28800"/>
            <a:ext cx="4292600" cy="322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Assembled Panorama</a:t>
            </a:r>
            <a:endParaRPr lang="en-US" sz="4800" smtClean="0"/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17526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7318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2192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9200" y="18288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don’t have a light probe?</a:t>
            </a:r>
            <a:endParaRPr lang="en-US" dirty="0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4895850" y="1447800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0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52875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332512" y="2438400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553200" y="3810000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495799" y="5257800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3400" y="4687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Relit Face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1078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 on eye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40832" y="607422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 map from eye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488668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http://www1.cs.columbia.edu/CAVE/projects/world_eye/</a:t>
            </a:r>
            <a:r>
              <a:rPr lang="en-US" dirty="0" smtClean="0"/>
              <a:t> -- Nishino </a:t>
            </a:r>
            <a:r>
              <a:rPr lang="en-US" dirty="0" err="1" smtClean="0"/>
              <a:t>Nayar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-381000" y="-720725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2921000" y="1790700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0" y="1460500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Tell What </a:t>
            </a:r>
            <a:r>
              <a:rPr lang="en-US" altLang="ja-JP" dirty="0"/>
              <a:t>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744538" y="1538288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30238" y="11049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 smtClean="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6038" y="1558925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9125" y="3975100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 smtClean="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746125" y="1538288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111750" y="1538288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162675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167063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0213" y="1492250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47738" y="4587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944938" y="458788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053263" y="458788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04813" y="40957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Real scenes have complex geometries and materials that are difficult to model</a:t>
            </a:r>
          </a:p>
          <a:p>
            <a:endParaRPr lang="en-US" sz="2800" dirty="0" smtClean="0"/>
          </a:p>
          <a:p>
            <a:r>
              <a:rPr lang="en-US" sz="2800" dirty="0" smtClean="0"/>
              <a:t>We can use an environment map, captured with a light probe, as a replacement for distance lighting</a:t>
            </a:r>
          </a:p>
          <a:p>
            <a:endParaRPr lang="en-US" sz="2800" dirty="0" smtClean="0"/>
          </a:p>
          <a:p>
            <a:r>
              <a:rPr lang="en-US" sz="2800" dirty="0" smtClean="0"/>
              <a:t>We can get an HDR image by combining bracketed shots</a:t>
            </a:r>
          </a:p>
          <a:p>
            <a:endParaRPr lang="en-US" sz="2800" dirty="0" smtClean="0"/>
          </a:p>
          <a:p>
            <a:r>
              <a:rPr lang="en-US" sz="2800" dirty="0" smtClean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1436" y="914401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477000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Map Example</a:t>
            </a:r>
            <a:endParaRPr lang="en-US" dirty="0"/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Monday: Project proposal</a:t>
            </a:r>
          </a:p>
          <a:p>
            <a:pPr lvl="1"/>
            <a:r>
              <a:rPr lang="en-US" dirty="0" smtClean="0"/>
              <a:t>Note: I will be out of town on Monday</a:t>
            </a:r>
          </a:p>
          <a:p>
            <a:endParaRPr lang="en-US" dirty="0"/>
          </a:p>
          <a:p>
            <a:r>
              <a:rPr lang="en-US" dirty="0" smtClean="0"/>
              <a:t>Tuesday: Computational Cameras</a:t>
            </a:r>
          </a:p>
          <a:p>
            <a:endParaRPr lang="en-US" dirty="0"/>
          </a:p>
          <a:p>
            <a:r>
              <a:rPr lang="en-US" dirty="0" smtClean="0"/>
              <a:t>Thursday: How the Kinect Works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2133600" y="2514600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55853</TotalTime>
  <Words>1380</Words>
  <Application>Microsoft Office PowerPoint</Application>
  <PresentationFormat>On-screen Show (4:3)</PresentationFormat>
  <Paragraphs>411</Paragraphs>
  <Slides>80</Slides>
  <Notes>62</Notes>
  <HiddenSlides>8</HiddenSlides>
  <MMClips>1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2" baseType="lpstr">
      <vt:lpstr>Office Theme</vt:lpstr>
      <vt:lpstr>2-1-Debevec-IBMR_Intro_S2000</vt:lpstr>
      <vt:lpstr>Default Design</vt:lpstr>
      <vt:lpstr>1_2-1-Debevec-IBMR_Intro_S2000</vt:lpstr>
      <vt:lpstr>1_Blank Presentation</vt:lpstr>
      <vt:lpstr>2_Blank Presentation</vt:lpstr>
      <vt:lpstr>3_Blank Presentation</vt:lpstr>
      <vt:lpstr>1_Office Theme</vt:lpstr>
      <vt:lpstr>2_Office Theme</vt:lpstr>
      <vt:lpstr>kogray</vt:lpstr>
      <vt:lpstr>Equation</vt:lpstr>
      <vt:lpstr>Image</vt:lpstr>
      <vt:lpstr>PowerPoint Presentation</vt:lpstr>
      <vt:lpstr>Today</vt:lpstr>
      <vt:lpstr>How to render an object inserted into an image?</vt:lpstr>
      <vt:lpstr>How to render an object inserted into an image?</vt:lpstr>
      <vt:lpstr>How to render an object inserted into an image?</vt:lpstr>
      <vt:lpstr>Key ideas for Image-based Lighting</vt:lpstr>
      <vt:lpstr>Cubic Map Example</vt:lpstr>
      <vt:lpstr>Spherical Map Example</vt:lpstr>
      <vt:lpstr>Key ideas for Image-based Lighting</vt:lpstr>
      <vt:lpstr>Mirrored Sphere</vt:lpstr>
      <vt:lpstr>PowerPoint Presentation</vt:lpstr>
      <vt:lpstr>One small snag</vt:lpstr>
      <vt:lpstr>Key ideas for Image-based Lighting</vt:lpstr>
      <vt:lpstr>Problem: Dynamic Range</vt:lpstr>
      <vt:lpstr>Long Exposure</vt:lpstr>
      <vt:lpstr>Short Exposure</vt:lpstr>
      <vt:lpstr>Recovering High Dynamic Range Radiance Maps from Photographs</vt:lpstr>
      <vt:lpstr>Ways to vary exposure</vt:lpstr>
      <vt:lpstr>Shutter Speed</vt:lpstr>
      <vt:lpstr>The Approach</vt:lpstr>
      <vt:lpstr>The objective</vt:lpstr>
      <vt:lpstr>The Math</vt:lpstr>
      <vt:lpstr>Matlab Code</vt:lpstr>
      <vt:lpstr>Matlab Code</vt:lpstr>
      <vt:lpstr>Illustration</vt:lpstr>
      <vt:lpstr>Illustration: Response Curve</vt:lpstr>
      <vt:lpstr>PowerPoint Presentation</vt:lpstr>
      <vt:lpstr>Results: Digital Camera</vt:lpstr>
      <vt:lpstr>PowerPoint Presentation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PowerPoint Presentation</vt:lpstr>
      <vt:lpstr>What do we see?</vt:lpstr>
      <vt:lpstr>Acquiring the Light Probe</vt:lpstr>
      <vt:lpstr>Assembling the Light Probe</vt:lpstr>
      <vt:lpstr>Real-World HDR Lighting Environments</vt:lpstr>
      <vt:lpstr>Not just shiny…</vt:lpstr>
      <vt:lpstr>Illumination Results</vt:lpstr>
      <vt:lpstr>Comparison: Radiance map versus single image</vt:lpstr>
      <vt:lpstr>PowerPoint Presentation</vt:lpstr>
      <vt:lpstr>PowerPoint Presentation</vt:lpstr>
      <vt:lpstr>Illuminating Objects using Measurements of Real Light</vt:lpstr>
      <vt:lpstr>PowerPoint Presentation</vt:lpstr>
      <vt:lpstr>Rendering with Natural Light</vt:lpstr>
      <vt:lpstr>Movie</vt:lpstr>
      <vt:lpstr>Illuminating a Small Scene</vt:lpstr>
      <vt:lpstr>PowerPoint Presentation</vt:lpstr>
      <vt:lpstr>PowerPoint Presentation</vt:lpstr>
      <vt:lpstr>Real Scene Example</vt:lpstr>
      <vt:lpstr>Light Probe / Calibration Grid</vt:lpstr>
      <vt:lpstr>Modeling the Scene</vt:lpstr>
      <vt:lpstr>The Light-Based Room Model</vt:lpstr>
      <vt:lpstr>Modeling the Scene</vt:lpstr>
      <vt:lpstr>The Lighting Computation</vt:lpstr>
      <vt:lpstr>Rendering into the Scene</vt:lpstr>
      <vt:lpstr>Rendering into the Scene</vt:lpstr>
      <vt:lpstr>Differential Rendering</vt:lpstr>
      <vt:lpstr>Differential Rendering  Difference in local scene</vt:lpstr>
      <vt:lpstr>Differential Rendering</vt:lpstr>
      <vt:lpstr>How to render an object inserted into an image?</vt:lpstr>
      <vt:lpstr>PowerPoint Presentation</vt:lpstr>
      <vt:lpstr>Fiat Lux</vt:lpstr>
      <vt:lpstr>PowerPoint Presentation</vt:lpstr>
      <vt:lpstr>HDR Image Series</vt:lpstr>
      <vt:lpstr>Stp1 Panorama</vt:lpstr>
      <vt:lpstr>Assembled Panorama</vt:lpstr>
      <vt:lpstr>Light Probe Images</vt:lpstr>
      <vt:lpstr>Capturing a Spatially-Varying Lighting Environment</vt:lpstr>
      <vt:lpstr>What if we don’t have a light probe?</vt:lpstr>
      <vt:lpstr>PowerPoint Presentation</vt:lpstr>
      <vt:lpstr>Environment Map from an Eye</vt:lpstr>
      <vt:lpstr>Can Tell What You are Looking At</vt:lpstr>
      <vt:lpstr>PowerPoint Presentation</vt:lpstr>
      <vt:lpstr>Video</vt:lpstr>
      <vt:lpstr>Summary</vt:lpstr>
      <vt:lpstr>Next week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198</cp:revision>
  <dcterms:created xsi:type="dcterms:W3CDTF">2009-12-16T02:55:56Z</dcterms:created>
  <dcterms:modified xsi:type="dcterms:W3CDTF">2012-11-29T03:06:29Z</dcterms:modified>
</cp:coreProperties>
</file>