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notesMasterIdLst>
    <p:notesMasterId r:id="rId66"/>
  </p:notesMasterIdLst>
  <p:sldIdLst>
    <p:sldId id="425" r:id="rId4"/>
    <p:sldId id="489" r:id="rId5"/>
    <p:sldId id="603" r:id="rId6"/>
    <p:sldId id="427" r:id="rId7"/>
    <p:sldId id="550" r:id="rId8"/>
    <p:sldId id="551" r:id="rId9"/>
    <p:sldId id="559" r:id="rId10"/>
    <p:sldId id="553" r:id="rId11"/>
    <p:sldId id="554" r:id="rId12"/>
    <p:sldId id="555" r:id="rId13"/>
    <p:sldId id="600" r:id="rId14"/>
    <p:sldId id="560" r:id="rId15"/>
    <p:sldId id="556" r:id="rId16"/>
    <p:sldId id="602" r:id="rId17"/>
    <p:sldId id="438" r:id="rId18"/>
    <p:sldId id="479" r:id="rId19"/>
    <p:sldId id="478" r:id="rId20"/>
    <p:sldId id="481" r:id="rId21"/>
    <p:sldId id="482" r:id="rId22"/>
    <p:sldId id="483" r:id="rId23"/>
    <p:sldId id="484" r:id="rId24"/>
    <p:sldId id="485" r:id="rId25"/>
    <p:sldId id="486" r:id="rId26"/>
    <p:sldId id="487" r:id="rId27"/>
    <p:sldId id="437" r:id="rId28"/>
    <p:sldId id="477" r:id="rId29"/>
    <p:sldId id="434" r:id="rId30"/>
    <p:sldId id="433" r:id="rId31"/>
    <p:sldId id="428" r:id="rId32"/>
    <p:sldId id="429" r:id="rId33"/>
    <p:sldId id="431" r:id="rId34"/>
    <p:sldId id="430" r:id="rId35"/>
    <p:sldId id="439" r:id="rId36"/>
    <p:sldId id="432" r:id="rId37"/>
    <p:sldId id="435" r:id="rId38"/>
    <p:sldId id="490" r:id="rId39"/>
    <p:sldId id="491" r:id="rId40"/>
    <p:sldId id="492" r:id="rId41"/>
    <p:sldId id="494" r:id="rId42"/>
    <p:sldId id="493" r:id="rId43"/>
    <p:sldId id="495" r:id="rId44"/>
    <p:sldId id="497" r:id="rId45"/>
    <p:sldId id="500" r:id="rId46"/>
    <p:sldId id="498" r:id="rId47"/>
    <p:sldId id="499" r:id="rId48"/>
    <p:sldId id="501" r:id="rId49"/>
    <p:sldId id="444" r:id="rId50"/>
    <p:sldId id="445" r:id="rId51"/>
    <p:sldId id="446" r:id="rId52"/>
    <p:sldId id="447" r:id="rId53"/>
    <p:sldId id="448" r:id="rId54"/>
    <p:sldId id="502" r:id="rId55"/>
    <p:sldId id="503" r:id="rId56"/>
    <p:sldId id="504" r:id="rId57"/>
    <p:sldId id="506" r:id="rId58"/>
    <p:sldId id="507" r:id="rId59"/>
    <p:sldId id="508" r:id="rId60"/>
    <p:sldId id="509" r:id="rId61"/>
    <p:sldId id="511" r:id="rId62"/>
    <p:sldId id="512" r:id="rId63"/>
    <p:sldId id="513" r:id="rId64"/>
    <p:sldId id="598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8" autoAdjust="0"/>
    <p:restoredTop sz="80080" autoAdjust="0"/>
  </p:normalViewPr>
  <p:slideViewPr>
    <p:cSldViewPr>
      <p:cViewPr varScale="1">
        <p:scale>
          <a:sx n="58" d="100"/>
          <a:sy n="58" d="100"/>
        </p:scale>
        <p:origin x="-1038" y="-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33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4766E-14FD-4129-BDEB-7D983B6D0D99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83EBE-771B-44CE-956D-2A9890F77013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4541F-FDCA-4A81-BA33-D5D543F282D5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7FA3B-AC91-4754-B02F-766B4D0E33A9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182DE-22F0-4039-BBE8-7EEF007D85E7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64706-FD47-4FD8-BAB3-BAC2422BAA01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4FEF7-9F34-44DB-8294-F3FE56A377B4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59B00-9A03-4612-B4F3-673E2512957C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0ADE4-D1A5-4B41-8685-66C3A3F2FFF0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29D2A-F17F-4B81-A7A7-A0DA6E2738CB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Lighting,</a:t>
            </a:r>
            <a:r>
              <a:rPr lang="en-US" baseline="0" dirty="0" smtClean="0"/>
              <a:t> no shadows, blending,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716E6-9240-4327-B53A-EE0F6D0476BA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E3EE8-36CF-4FDF-B8D6-BB6CAE12D420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443FF-48C2-42F5-B406-7D9C2238F95F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5218" name="Rectangle 2"/>
          <p:cNvSpPr>
            <a:spLocks noChangeArrowheads="1"/>
          </p:cNvSpPr>
          <p:nvPr/>
        </p:nvSpPr>
        <p:spPr bwMode="auto">
          <a:xfrm>
            <a:off x="3885903" y="0"/>
            <a:ext cx="2989957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5219" name="Rectangle 3"/>
          <p:cNvSpPr>
            <a:spLocks noChangeArrowheads="1"/>
          </p:cNvSpPr>
          <p:nvPr/>
        </p:nvSpPr>
        <p:spPr bwMode="auto">
          <a:xfrm>
            <a:off x="3885903" y="8707061"/>
            <a:ext cx="2989957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0" tIns="44446" rIns="90480" bIns="44446" anchor="b"/>
          <a:lstStyle/>
          <a:p>
            <a:pPr algn="r" defTabSz="914485" eaLnBrk="0" hangingPunct="0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905220" name="Rectangle 4"/>
          <p:cNvSpPr>
            <a:spLocks noChangeArrowheads="1"/>
          </p:cNvSpPr>
          <p:nvPr/>
        </p:nvSpPr>
        <p:spPr bwMode="auto">
          <a:xfrm>
            <a:off x="0" y="8707061"/>
            <a:ext cx="2989958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5221" name="Rectangle 5"/>
          <p:cNvSpPr>
            <a:spLocks noChangeArrowheads="1"/>
          </p:cNvSpPr>
          <p:nvPr/>
        </p:nvSpPr>
        <p:spPr bwMode="auto">
          <a:xfrm>
            <a:off x="0" y="0"/>
            <a:ext cx="2989958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52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 w="12700" cap="flat"/>
        </p:spPr>
      </p:sp>
      <p:sp>
        <p:nvSpPr>
          <p:cNvPr id="905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7435" y="4352775"/>
            <a:ext cx="5080992" cy="4129011"/>
          </a:xfrm>
          <a:ln/>
        </p:spPr>
        <p:txBody>
          <a:bodyPr lIns="90480" tIns="44446" rIns="90480" bIns="44446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B68BE-9030-466C-8867-52B6C983D061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10338" name="Rectangle 2"/>
          <p:cNvSpPr>
            <a:spLocks noChangeArrowheads="1"/>
          </p:cNvSpPr>
          <p:nvPr/>
        </p:nvSpPr>
        <p:spPr bwMode="auto">
          <a:xfrm>
            <a:off x="3885903" y="0"/>
            <a:ext cx="2989957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10339" name="Rectangle 3"/>
          <p:cNvSpPr>
            <a:spLocks noChangeArrowheads="1"/>
          </p:cNvSpPr>
          <p:nvPr/>
        </p:nvSpPr>
        <p:spPr bwMode="auto">
          <a:xfrm>
            <a:off x="3885903" y="8707061"/>
            <a:ext cx="2989957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0" tIns="44446" rIns="90480" bIns="44446" anchor="b"/>
          <a:lstStyle/>
          <a:p>
            <a:pPr algn="r" defTabSz="914485" eaLnBrk="0" hangingPunct="0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0" y="8707061"/>
            <a:ext cx="2989958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0" y="0"/>
            <a:ext cx="2989958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103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 w="12700" cap="flat"/>
        </p:spPr>
      </p:sp>
      <p:sp>
        <p:nvSpPr>
          <p:cNvPr id="910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7435" y="4352775"/>
            <a:ext cx="5080992" cy="4129011"/>
          </a:xfrm>
          <a:ln/>
        </p:spPr>
        <p:txBody>
          <a:bodyPr lIns="90480" tIns="44446" rIns="90480" bIns="4444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921F2-B2F7-4D43-B3C8-792C46792A93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4894"/>
            <a:ext cx="4502051" cy="3430511"/>
          </a:xfrm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 lIns="91338" tIns="45669" rIns="91338" bIns="45669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65534-1FBC-4296-899B-5B6B2F35DE17}" type="slidenum">
              <a:rPr lang="en-US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8290" name="Rectangle 2"/>
          <p:cNvSpPr>
            <a:spLocks noChangeArrowheads="1"/>
          </p:cNvSpPr>
          <p:nvPr/>
        </p:nvSpPr>
        <p:spPr bwMode="auto">
          <a:xfrm>
            <a:off x="3885903" y="0"/>
            <a:ext cx="2989957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8291" name="Rectangle 3"/>
          <p:cNvSpPr>
            <a:spLocks noChangeArrowheads="1"/>
          </p:cNvSpPr>
          <p:nvPr/>
        </p:nvSpPr>
        <p:spPr bwMode="auto">
          <a:xfrm>
            <a:off x="3885903" y="8707061"/>
            <a:ext cx="2989957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0" tIns="44446" rIns="90480" bIns="44446" anchor="b"/>
          <a:lstStyle/>
          <a:p>
            <a:pPr algn="r" defTabSz="914485" eaLnBrk="0" hangingPunct="0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908292" name="Rectangle 4"/>
          <p:cNvSpPr>
            <a:spLocks noChangeArrowheads="1"/>
          </p:cNvSpPr>
          <p:nvPr/>
        </p:nvSpPr>
        <p:spPr bwMode="auto">
          <a:xfrm>
            <a:off x="0" y="8707061"/>
            <a:ext cx="2989958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8293" name="Rectangle 5"/>
          <p:cNvSpPr>
            <a:spLocks noChangeArrowheads="1"/>
          </p:cNvSpPr>
          <p:nvPr/>
        </p:nvSpPr>
        <p:spPr bwMode="auto">
          <a:xfrm>
            <a:off x="0" y="0"/>
            <a:ext cx="2989958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8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 w="12700" cap="flat"/>
        </p:spPr>
      </p:sp>
      <p:sp>
        <p:nvSpPr>
          <p:cNvPr id="908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7435" y="4352775"/>
            <a:ext cx="5080992" cy="4129011"/>
          </a:xfrm>
          <a:ln/>
        </p:spPr>
        <p:txBody>
          <a:bodyPr lIns="90480" tIns="44446" rIns="90480" bIns="4444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Lighting,</a:t>
            </a:r>
            <a:r>
              <a:rPr lang="en-US" baseline="0" dirty="0" smtClean="0"/>
              <a:t> no shadows, blending,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E504E-7610-43C2-A585-4851B05D421F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1A038-7D1C-4A82-8879-B54604B0D0CD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D49CE-B421-4ACB-AA1E-1EC6A1D13870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AFBE8-06DF-4863-9B82-08E99499FD28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0689A-1CC8-4337-A291-04CB29232352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C930C-3851-4AA5-B817-1C70FDFAE710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E1A1-AAA6-447A-9146-FB008EAC9470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6644-E7CB-4198-83B0-E187ABEED2DB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9957-F88E-489E-883F-66C83F50371F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426" name="Picture 2" descr="BigBlueDots1600gradientWithBrite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11427" name="Rectangle 3"/>
          <p:cNvSpPr>
            <a:spLocks noChangeArrowheads="1"/>
          </p:cNvSpPr>
          <p:nvPr/>
        </p:nvSpPr>
        <p:spPr bwMode="blackWhite">
          <a:xfrm>
            <a:off x="304800" y="228600"/>
            <a:ext cx="8534400" cy="64008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14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>
            <a:lvl1pPr algn="ctr">
              <a:defRPr sz="3200">
                <a:solidFill>
                  <a:srgbClr val="CCFF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14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>
            <a:lvl1pPr marL="0" indent="0" algn="ctr">
              <a:defRPr sz="2800">
                <a:solidFill>
                  <a:srgbClr val="CCC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D2BDC-2115-4361-A7DD-250CC0ED0D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925EC-92A3-4559-9BC5-6900E3DBFA3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0B912-7B62-4658-A6FE-E3B809EFA9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D9655-C307-47D6-9D49-9635A1E357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792B8-23D4-47DA-9E27-1F0BC3A7CE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9A134-9789-45D6-BABE-6922028542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6263A-D3F8-4694-AC39-6513DBB22D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353C-F3C6-4085-8161-4F43B3B80014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E0715-8695-4AEC-9262-08B122A020E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30791-5A11-438C-88A7-860113F8611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F65EA-3C22-4EFB-AD01-E574EBFBD3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22DC-D15F-4E63-B794-47EEDD81945E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DF20-6B62-42FD-BBE2-D601524C8725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6A9-7EEC-4663-A64E-97BE8D07D67E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6700-0B26-4B62-A23E-7B345285D2A4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18B7-AB9D-432C-9FFB-AF3C912570DB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9491-8924-47B8-A3F4-89E9093C0498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2CE9-B325-4CB4-804D-AEF05B13FCB5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578BF-A6EC-4EA9-9C25-5BCD69A3C80A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0402" name="Picture 2" descr="BigBlueDots1600gradientWithBrite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104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678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104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807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104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eaLnBrk="0" hangingPunct="0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104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eaLnBrk="0" hangingPunct="0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104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eaLnBrk="0" hangingPunct="0"/>
            <a:fld id="{E26C789E-AA0F-4CD1-84B5-47EB9729CFFF}" type="slidenum">
              <a:rPr lang="en-US" smtClean="0">
                <a:solidFill>
                  <a:srgbClr val="FFFFFF"/>
                </a:solidFill>
              </a:rPr>
              <a:pPr eaLnBrk="0" hangingPunct="0"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10408" name="Rectangle 8"/>
          <p:cNvSpPr>
            <a:spLocks noChangeArrowheads="1"/>
          </p:cNvSpPr>
          <p:nvPr/>
        </p:nvSpPr>
        <p:spPr bwMode="blackWhite">
          <a:xfrm>
            <a:off x="304800" y="228600"/>
            <a:ext cx="8534400" cy="64008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3000">
          <a:solidFill>
            <a:schemeClr val="bg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338" y="0"/>
            <a:ext cx="9077325" cy="6781800"/>
            <a:chOff x="24" y="0"/>
            <a:chExt cx="6432" cy="4272"/>
          </a:xfrm>
        </p:grpSpPr>
        <p:sp>
          <p:nvSpPr>
            <p:cNvPr id="896005" name="Rectangle 5"/>
            <p:cNvSpPr>
              <a:spLocks noChangeArrowheads="1"/>
            </p:cNvSpPr>
            <p:nvPr/>
          </p:nvSpPr>
          <p:spPr bwMode="auto">
            <a:xfrm>
              <a:off x="5976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6" name="Rectangle 6"/>
            <p:cNvSpPr>
              <a:spLocks noChangeArrowheads="1"/>
            </p:cNvSpPr>
            <p:nvPr/>
          </p:nvSpPr>
          <p:spPr bwMode="auto">
            <a:xfrm>
              <a:off x="5976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7" name="Rectangle 7"/>
            <p:cNvSpPr>
              <a:spLocks noChangeArrowheads="1"/>
            </p:cNvSpPr>
            <p:nvPr/>
          </p:nvSpPr>
          <p:spPr bwMode="auto">
            <a:xfrm>
              <a:off x="24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8" name="Rectangle 8"/>
            <p:cNvSpPr>
              <a:spLocks noChangeArrowheads="1"/>
            </p:cNvSpPr>
            <p:nvPr/>
          </p:nvSpPr>
          <p:spPr bwMode="auto">
            <a:xfrm>
              <a:off x="24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FF"/>
        </a:buClr>
        <a:buSzPct val="10000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800">
          <a:solidFill>
            <a:srgbClr val="00FFF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91FF99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hrisdonbavand/493707413/sizes/z/in/photostrea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lasses_800_edit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eb.engr.illinois.edu/~wang248/cs498dwh/proj4/" TargetMode="External"/><Relationship Id="rId2" Type="http://schemas.openxmlformats.org/officeDocument/2006/relationships/hyperlink" Target="http://web.engr.illinois.edu/~nanchen2/cs498dwh/proj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engr.illinois.edu/~jli65/cs498dwh/proj4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groovyvis.com/other/raytracing/basi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ay_trace_diagram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engr.illinois.edu/cs498dh3/projects/Details%20for%20Final%20Projects.pdf" TargetMode="External"/><Relationship Id="rId2" Type="http://schemas.openxmlformats.org/officeDocument/2006/relationships/hyperlink" Target="http://web.engr.illinois.edu/~netid/cs498dwh/final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65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11/27/12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0866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Image-based Lighting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057400" y="5410200"/>
            <a:ext cx="5181600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Computational Photography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Derek Hoiem, University of Illinois</a:t>
            </a:r>
          </a:p>
        </p:txBody>
      </p:sp>
      <p:pic>
        <p:nvPicPr>
          <p:cNvPr id="12" name="Picture 4" descr="terminat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33458"/>
            <a:ext cx="7010400" cy="402434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6519446"/>
            <a:ext cx="4225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Many slides from Debevec, some from Efros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848600" y="49530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Capturing HDR images: needed so that light probes capture full range of radiance</a:t>
            </a:r>
          </a:p>
          <a:p>
            <a:endParaRPr lang="en-US" dirty="0"/>
          </a:p>
        </p:txBody>
      </p:sp>
      <p:pic>
        <p:nvPicPr>
          <p:cNvPr id="5" name="Picture 3" descr="grov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99759"/>
            <a:ext cx="4038600" cy="269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5" descr="groveb-all"/>
          <p:cNvPicPr>
            <a:picLocks noChangeAspect="1" noChangeArrowheads="1"/>
          </p:cNvPicPr>
          <p:nvPr/>
        </p:nvPicPr>
        <p:blipFill>
          <a:blip r:embed="rId3" cstate="print"/>
          <a:srcRect b="50515"/>
          <a:stretch>
            <a:fillRect/>
          </a:stretch>
        </p:blipFill>
        <p:spPr bwMode="auto">
          <a:xfrm>
            <a:off x="253041" y="2871159"/>
            <a:ext cx="121285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600200" y="3633159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600200" y="4471359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1600200" y="5004759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0" descr="groveb-all"/>
          <p:cNvPicPr>
            <a:picLocks noChangeAspect="1" noChangeArrowheads="1"/>
          </p:cNvPicPr>
          <p:nvPr/>
        </p:nvPicPr>
        <p:blipFill>
          <a:blip r:embed="rId3" cstate="print"/>
          <a:srcRect t="49337"/>
          <a:stretch>
            <a:fillRect/>
          </a:stretch>
        </p:blipFill>
        <p:spPr bwMode="auto">
          <a:xfrm>
            <a:off x="7550150" y="2819400"/>
            <a:ext cx="1212850" cy="327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6629400" y="3633159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6629400" y="4471359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6629400" y="5004759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Ray trace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98978"/>
            <a:ext cx="5867400" cy="3901822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Ray tracing: synthesize light paths between camera and light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tracing: determining pixel intensity by shooting out rays from the camera</a:t>
            </a:r>
            <a:endParaRPr lang="en-US" dirty="0"/>
          </a:p>
        </p:txBody>
      </p:sp>
      <p:pic>
        <p:nvPicPr>
          <p:cNvPr id="5" name="Picture 4" descr="File:PathOfRay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4724400" cy="30673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Relighting: environment map acts as light source, substituting for distant scene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48839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Ray tracing</a:t>
            </a:r>
          </a:p>
          <a:p>
            <a:endParaRPr lang="en-US" dirty="0"/>
          </a:p>
          <a:p>
            <a:r>
              <a:rPr lang="en-US" dirty="0" smtClean="0"/>
              <a:t>Capturing environment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Absorption</a:t>
            </a:r>
          </a:p>
          <a:p>
            <a:r>
              <a:rPr lang="en-US" dirty="0" smtClean="0"/>
              <a:t>Diffusion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Refraction</a:t>
            </a:r>
          </a:p>
          <a:p>
            <a:r>
              <a:rPr lang="en-US" dirty="0" smtClean="0"/>
              <a:t>Fluorescence</a:t>
            </a:r>
          </a:p>
          <a:p>
            <a:r>
              <a:rPr lang="en-US" dirty="0" smtClean="0"/>
              <a:t>Subsurface scattering</a:t>
            </a:r>
          </a:p>
          <a:p>
            <a:r>
              <a:rPr lang="en-US" dirty="0" smtClean="0"/>
              <a:t>Phosphorescence</a:t>
            </a:r>
          </a:p>
          <a:p>
            <a:r>
              <a:rPr lang="en-US" dirty="0" err="1" smtClean="0"/>
              <a:t>Interreflection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" name="Group 37"/>
          <p:cNvGrpSpPr>
            <a:grpSpLocks noChangeAspect="1"/>
          </p:cNvGrpSpPr>
          <p:nvPr/>
        </p:nvGrpSpPr>
        <p:grpSpPr>
          <a:xfrm>
            <a:off x="5029200" y="1828800"/>
            <a:ext cx="3810000" cy="3429000"/>
            <a:chOff x="6629400" y="2882264"/>
            <a:chExt cx="2438400" cy="21945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629400" y="4619624"/>
              <a:ext cx="1600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8458200" y="3124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 rot="5400000">
              <a:off x="7429501" y="34986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005718" y="3352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91004" y="2882264"/>
              <a:ext cx="876796" cy="24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V="1">
              <a:off x="7124700" y="4152900"/>
              <a:ext cx="457202" cy="3810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458456" y="4255236"/>
              <a:ext cx="213360" cy="23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>
              <a:off x="69342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76200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71247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69723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>
              <a:off x="6781800" y="44196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b="1" dirty="0" smtClean="0"/>
              <a:t>Diffuse 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03106" y="3814169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05450" y="411182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77000" y="411480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b="1" dirty="0" err="1" smtClean="0"/>
              <a:t>Specular</a:t>
            </a:r>
            <a:r>
              <a:rPr lang="en-US" b="1" dirty="0" smtClean="0"/>
              <a:t> 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5715000" y="3886201"/>
            <a:ext cx="742950" cy="5828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b="1" dirty="0" smtClean="0"/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5803106" y="4722019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two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Today</a:t>
            </a:r>
          </a:p>
          <a:p>
            <a:r>
              <a:rPr lang="en-US" sz="3000" dirty="0" smtClean="0"/>
              <a:t>Reminder on final project</a:t>
            </a:r>
          </a:p>
          <a:p>
            <a:r>
              <a:rPr lang="en-US" sz="3000" dirty="0" smtClean="0"/>
              <a:t>Project 4 favorites</a:t>
            </a:r>
            <a:endParaRPr lang="en-US" sz="3000" dirty="0" smtClean="0"/>
          </a:p>
          <a:p>
            <a:r>
              <a:rPr lang="en-US" sz="3000" dirty="0" smtClean="0"/>
              <a:t>Start on ray tracing, environment maps, and relighting 3D objects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Thursday</a:t>
            </a:r>
          </a:p>
          <a:p>
            <a:r>
              <a:rPr lang="en-US" sz="3000" dirty="0" smtClean="0"/>
              <a:t>More HDR, light probes, etc.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b="1" dirty="0" smtClean="0"/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5660859" y="4653006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6206705" y="4504426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b="1" dirty="0" smtClean="0"/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03106" y="3814169"/>
            <a:ext cx="714378" cy="5953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05450" y="41118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577013" y="41118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38800" y="33528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b="1" dirty="0" smtClean="0"/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17919" y="3909964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420263" y="42076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376356" y="42076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b="1" dirty="0" smtClean="0"/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60721" y="256401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59976" y="3848673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462320" y="41463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09426" y="41463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67400" y="34290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b="1" dirty="0" err="1" smtClean="0"/>
              <a:t>Interreflection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51347" y="3831422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53000" y="3733800"/>
            <a:ext cx="160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5202447" y="3899859"/>
            <a:ext cx="727494" cy="4643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4923527" y="4068074"/>
            <a:ext cx="439947" cy="381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953000" y="502920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Specular</a:t>
            </a:r>
            <a:r>
              <a:rPr lang="en-US" dirty="0" smtClean="0"/>
              <a:t> </a:t>
            </a:r>
            <a:r>
              <a:rPr lang="en-US" dirty="0" err="1" smtClean="0"/>
              <a:t>Interreflection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Absorption</a:t>
            </a:r>
          </a:p>
          <a:p>
            <a:r>
              <a:rPr lang="en-US" dirty="0" smtClean="0"/>
              <a:t>Diffusion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Fluorescence</a:t>
            </a:r>
          </a:p>
          <a:p>
            <a:r>
              <a:rPr lang="en-US" dirty="0" err="1" smtClean="0"/>
              <a:t>Interreflection</a:t>
            </a:r>
            <a:endParaRPr lang="en-US" dirty="0" smtClean="0"/>
          </a:p>
          <a:p>
            <a:r>
              <a:rPr lang="en-US" dirty="0" smtClean="0"/>
              <a:t>Subsurface scattering</a:t>
            </a:r>
          </a:p>
          <a:p>
            <a:r>
              <a:rPr lang="en-US" dirty="0" err="1" smtClean="0"/>
              <a:t>Phosphoresence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629400" y="4648200"/>
            <a:ext cx="16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458200" y="31242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rot="5400000">
            <a:off x="7429501" y="3498663"/>
            <a:ext cx="1187637" cy="959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29200" y="2743200"/>
            <a:ext cx="9906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perspectiveContrastingRightFacing">
              <a:rot lat="0" lon="18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19600" y="3581400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0" y="29350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 center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22098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plane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05718" y="3352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03324" y="26670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0" name="Straight Arrow Connector 19"/>
          <p:cNvCxnSpPr>
            <a:endCxn id="13" idx="6"/>
          </p:cNvCxnSpPr>
          <p:nvPr/>
        </p:nvCxnSpPr>
        <p:spPr>
          <a:xfrm rot="10800000">
            <a:off x="4572000" y="3657600"/>
            <a:ext cx="2971802" cy="9144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5334000" y="3884989"/>
            <a:ext cx="2209800" cy="68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770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Where are the light sources are in this room?</a:t>
            </a:r>
            <a:endParaRPr lang="en-US" sz="3200" dirty="0"/>
          </a:p>
        </p:txBody>
      </p:sp>
      <p:pic>
        <p:nvPicPr>
          <p:cNvPr id="182274" name="Picture 2" descr="http://farm1.static.flickr.com/211/493707413_d23fa9b0b8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7086600" cy="53260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7479" y="6488668"/>
            <a:ext cx="836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http://www.flickr.com/photos/chrisdonbavand/493707413/sizes/z/in/photostream/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</a:t>
            </a:r>
            <a:endParaRPr lang="en-US" dirty="0"/>
          </a:p>
        </p:txBody>
      </p:sp>
      <p:pic>
        <p:nvPicPr>
          <p:cNvPr id="173058" name="Picture 2" descr="File:Rendering e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00400"/>
            <a:ext cx="6095999" cy="3283096"/>
          </a:xfrm>
          <a:prstGeom prst="rect">
            <a:avLst/>
          </a:prstGeom>
          <a:noFill/>
        </p:spPr>
      </p:pic>
      <p:pic>
        <p:nvPicPr>
          <p:cNvPr id="173060" name="Picture 4" descr="L_o(\mathbf x, \omega, \lambda, t) = L_e(\mathbf x, \omega, \lambda, t) + \int_\Omega f_r(\mathbf x, \omega', \omega, \lambda, t) L_i(\mathbf x, \omega', \lambda, t) (-\omega' \cdot \mathbf n) d \omega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64268"/>
            <a:ext cx="7396463" cy="53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2600" y="237386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Light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rot="5400000" flipH="1" flipV="1">
            <a:off x="6326782" y="2223649"/>
            <a:ext cx="228576" cy="71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8200" y="23738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BRDF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rot="5400000" flipH="1" flipV="1">
            <a:off x="5003861" y="2196129"/>
            <a:ext cx="228600" cy="126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7467602" y="2221469"/>
            <a:ext cx="228598" cy="76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00" y="23738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 angle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9" idx="2"/>
          </p:cNvCxnSpPr>
          <p:nvPr/>
        </p:nvCxnSpPr>
        <p:spPr>
          <a:xfrm rot="5400000">
            <a:off x="3077242" y="1621637"/>
            <a:ext cx="263607" cy="220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38400" y="123086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Generated light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0" y="1078468"/>
            <a:ext cx="2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reflected light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343400" y="1383269"/>
            <a:ext cx="304800" cy="263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" y="124253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Outgoing light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 rot="16200000" flipH="1">
            <a:off x="1125933" y="1594801"/>
            <a:ext cx="228600" cy="262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a scene with ray tracing</a:t>
            </a:r>
            <a:endParaRPr lang="en-US" dirty="0"/>
          </a:p>
        </p:txBody>
      </p:sp>
      <p:pic>
        <p:nvPicPr>
          <p:cNvPr id="172034" name="Picture 2" descr="File:Glasses 800 ed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69088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02646" y="6596390"/>
            <a:ext cx="3541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3"/>
              </a:rPr>
              <a:t>http://en.wikipedia.org/wiki/File:Glasses_800_edit.png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basics</a:t>
            </a:r>
            <a:endParaRPr lang="en-US" dirty="0"/>
          </a:p>
        </p:txBody>
      </p:sp>
      <p:pic>
        <p:nvPicPr>
          <p:cNvPr id="153602" name="Picture 2" descr="http://www.groovyvis.com/other/raytracing/over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048" y="914400"/>
            <a:ext cx="4319952" cy="5105400"/>
          </a:xfrm>
          <a:prstGeom prst="rect">
            <a:avLst/>
          </a:prstGeom>
          <a:noFill/>
        </p:spPr>
      </p:pic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0" y="1981200"/>
            <a:ext cx="4343400" cy="1981200"/>
            <a:chOff x="-228600" y="2133600"/>
            <a:chExt cx="5345722" cy="2438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590800" y="4572000"/>
              <a:ext cx="16002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419600" y="30480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 rot="5400000">
              <a:off x="3390901" y="34224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990600" y="2667000"/>
              <a:ext cx="990600" cy="1676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perspectiveContrastingRightFacing">
                <a:rot lat="0" lon="186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81000" y="3505200"/>
              <a:ext cx="152400" cy="152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228600" y="2800254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camera center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2133600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image plane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04138" y="327660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22278" y="2369746"/>
              <a:ext cx="1094844" cy="79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endCxn id="11" idx="6"/>
            </p:cNvCxnSpPr>
            <p:nvPr/>
          </p:nvCxnSpPr>
          <p:spPr>
            <a:xfrm rot="10800000">
              <a:off x="533400" y="3581400"/>
              <a:ext cx="2971802" cy="9144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1295400" y="3808789"/>
              <a:ext cx="2209800" cy="685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4: favorites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loops</a:t>
            </a:r>
          </a:p>
          <a:p>
            <a:r>
              <a:rPr lang="en-US" dirty="0" smtClean="0"/>
              <a:t>Favorite project: </a:t>
            </a:r>
            <a:r>
              <a:rPr lang="en-US" dirty="0" smtClean="0">
                <a:hlinkClick r:id="rId2"/>
              </a:rPr>
              <a:t>Nan Chen</a:t>
            </a:r>
            <a:endParaRPr lang="en-US" dirty="0" smtClean="0"/>
          </a:p>
          <a:p>
            <a:r>
              <a:rPr lang="en-US" dirty="0" smtClean="0"/>
              <a:t>Favorite results</a:t>
            </a:r>
          </a:p>
          <a:p>
            <a:pPr lvl="1"/>
            <a:r>
              <a:rPr lang="en-US" dirty="0" smtClean="0">
                <a:hlinkClick r:id="rId3"/>
              </a:rPr>
              <a:t>Jiqin</a:t>
            </a:r>
            <a:r>
              <a:rPr lang="en-US" dirty="0" smtClean="0"/>
              <a:t>: “How I Grew Up”</a:t>
            </a:r>
          </a:p>
          <a:p>
            <a:pPr lvl="1"/>
            <a:r>
              <a:rPr lang="en-US" dirty="0" smtClean="0">
                <a:hlinkClick r:id="rId4"/>
              </a:rPr>
              <a:t>Nemo</a:t>
            </a:r>
            <a:r>
              <a:rPr lang="en-US" dirty="0" smtClean="0"/>
              <a:t>: Caricatures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shading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0179" y="6550223"/>
            <a:ext cx="4353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http://www.groovyvis.com/other/raytracing/basic.html</a:t>
            </a:r>
            <a:endParaRPr lang="en-US" sz="1400" dirty="0"/>
          </a:p>
        </p:txBody>
      </p:sp>
      <p:pic>
        <p:nvPicPr>
          <p:cNvPr id="167938" name="Picture 2" descr="http://www.groovyvis.com/other/raytracing/diffuse_fi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2057400"/>
            <a:ext cx="3581400" cy="3581400"/>
          </a:xfrm>
          <a:prstGeom prst="rect">
            <a:avLst/>
          </a:prstGeom>
          <a:noFill/>
        </p:spPr>
      </p:pic>
      <p:pic>
        <p:nvPicPr>
          <p:cNvPr id="167940" name="Picture 4" descr="http://www.groovyvis.com/other/raytracing/diffuse_ligh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057400"/>
            <a:ext cx="3878771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pic>
        <p:nvPicPr>
          <p:cNvPr id="4" name="Picture 6" descr="http://www.groovyvis.com/other/raytracing/refle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pic>
        <p:nvPicPr>
          <p:cNvPr id="168962" name="Picture 2" descr="http://www.groovyvis.com/other/raytracing/shadow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colors of surfaces, cast out rays, see what colors each ray hits</a:t>
            </a:r>
            <a:endParaRPr lang="en-US" dirty="0"/>
          </a:p>
        </p:txBody>
      </p:sp>
      <p:pic>
        <p:nvPicPr>
          <p:cNvPr id="178180" name="Picture 4" descr="http://www.examiner.com/images/blog/wysiwyg/image/figure2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652" y="2221468"/>
            <a:ext cx="5577948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6600" y="6412468"/>
            <a:ext cx="24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Wolfenstein</a:t>
            </a:r>
            <a:r>
              <a:rPr lang="en-US" dirty="0" smtClean="0"/>
              <a:t> 3D (1992)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fast approximation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Upon hitting a surface</a:t>
            </a:r>
          </a:p>
          <a:p>
            <a:r>
              <a:rPr lang="en-US" sz="2000" dirty="0" smtClean="0"/>
              <a:t>Cast </a:t>
            </a:r>
            <a:r>
              <a:rPr lang="en-US" sz="2000" dirty="0"/>
              <a:t>reflection/refraction ray to determine reflected or refracted </a:t>
            </a:r>
            <a:r>
              <a:rPr lang="en-US" sz="2000" dirty="0" smtClean="0"/>
              <a:t>surface</a:t>
            </a:r>
          </a:p>
          <a:p>
            <a:r>
              <a:rPr lang="en-US" sz="2000" dirty="0" smtClean="0"/>
              <a:t>Cast shadow ray: go towards light and see if an object is in the way</a:t>
            </a:r>
          </a:p>
        </p:txBody>
      </p:sp>
      <p:pic>
        <p:nvPicPr>
          <p:cNvPr id="169986" name="Picture 2" descr="File:Ray trace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75178"/>
            <a:ext cx="5867400" cy="39018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6322" y="6581001"/>
            <a:ext cx="3927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http://en.wikipedia.org/wiki/File:Ray_trace_diagram.svg</a:t>
            </a:r>
            <a:endParaRPr lang="en-US" sz="1200" dirty="0"/>
          </a:p>
        </p:txBody>
      </p:sp>
      <p:pic>
        <p:nvPicPr>
          <p:cNvPr id="169988" name="Picture 4" descr="blender-new-raytracing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724400"/>
            <a:ext cx="2546791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</a:t>
            </a:r>
            <a:r>
              <a:rPr lang="en-US" dirty="0" err="1" smtClean="0"/>
              <a:t>interreflections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 light N times before heading to light source</a:t>
            </a:r>
            <a:endParaRPr lang="en-US" dirty="0"/>
          </a:p>
        </p:txBody>
      </p:sp>
      <p:pic>
        <p:nvPicPr>
          <p:cNvPr id="174082" name="Picture 2" descr="File:Ray-traced steel ba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057400"/>
            <a:ext cx="5334000" cy="4000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609338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N=16</a:t>
            </a:r>
            <a:endParaRPr lang="en-US" dirty="0"/>
          </a:p>
        </p:txBody>
      </p:sp>
      <p:pic>
        <p:nvPicPr>
          <p:cNvPr id="174084" name="Picture 4" descr="File:PathOfRay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108" y="3276600"/>
            <a:ext cx="3007492" cy="19526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52578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62794" y="3596390"/>
            <a:ext cx="180373" cy="13716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Conceptually simple but hard to do fast</a:t>
            </a:r>
          </a:p>
          <a:p>
            <a:endParaRPr lang="en-US" dirty="0" smtClean="0"/>
          </a:p>
          <a:p>
            <a:r>
              <a:rPr lang="en-US" dirty="0" smtClean="0"/>
              <a:t>Full solution requires tracing millions of rays for many inter-reflections</a:t>
            </a:r>
          </a:p>
          <a:p>
            <a:endParaRPr lang="en-US" dirty="0" smtClean="0"/>
          </a:p>
          <a:p>
            <a:r>
              <a:rPr lang="en-US" dirty="0" smtClean="0"/>
              <a:t>Design choices</a:t>
            </a:r>
          </a:p>
          <a:p>
            <a:pPr lvl="1"/>
            <a:r>
              <a:rPr lang="en-US" dirty="0" smtClean="0"/>
              <a:t>Ray paths: Light to camera vs. camera to light?</a:t>
            </a:r>
          </a:p>
          <a:p>
            <a:pPr lvl="1"/>
            <a:r>
              <a:rPr lang="en-US" dirty="0" smtClean="0"/>
              <a:t>How many samples per pixel (avoid aliasing)?</a:t>
            </a:r>
          </a:p>
          <a:p>
            <a:pPr lvl="1"/>
            <a:r>
              <a:rPr lang="en-US" dirty="0" smtClean="0"/>
              <a:t>How to sample diffuse reflections?</a:t>
            </a:r>
          </a:p>
          <a:p>
            <a:pPr lvl="1"/>
            <a:r>
              <a:rPr lang="en-US" dirty="0" smtClean="0"/>
              <a:t>How many inter-reflections to allow?</a:t>
            </a:r>
          </a:p>
          <a:p>
            <a:pPr lvl="1"/>
            <a:r>
              <a:rPr lang="en-US" dirty="0" smtClean="0"/>
              <a:t>Deal with subsurface scattering, etc?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96962" name="Picture 2" descr="http://itchstudios.com/psg/tuts/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800600"/>
            <a:ext cx="1447800" cy="191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environment map may take various forms:</a:t>
            </a:r>
          </a:p>
          <a:p>
            <a:pPr lvl="1"/>
            <a:r>
              <a:rPr lang="en-US"/>
              <a:t>Cubic mapping</a:t>
            </a:r>
          </a:p>
          <a:p>
            <a:pPr lvl="1"/>
            <a:r>
              <a:rPr lang="en-US"/>
              <a:t>Spherical mapping</a:t>
            </a:r>
          </a:p>
          <a:p>
            <a:pPr lvl="1"/>
            <a:r>
              <a:rPr lang="en-US"/>
              <a:t>other</a:t>
            </a:r>
          </a:p>
          <a:p>
            <a:r>
              <a:rPr lang="en-US"/>
              <a:t>Describes the shape of the surface on which the map “resides”</a:t>
            </a:r>
          </a:p>
          <a:p>
            <a:r>
              <a:rPr lang="en-US"/>
              <a:t>Determines how the map is generated and how it is indexed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Cubic Map Example</a:t>
            </a:r>
          </a:p>
        </p:txBody>
      </p:sp>
      <p:pic>
        <p:nvPicPr>
          <p:cNvPr id="1483779" name="Picture 3" descr="copper_teap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4038600" cy="3216275"/>
          </a:xfrm>
          <a:prstGeom prst="rect">
            <a:avLst/>
          </a:prstGeom>
          <a:noFill/>
        </p:spPr>
      </p:pic>
      <p:pic>
        <p:nvPicPr>
          <p:cNvPr id="1483780" name="Picture 4" descr="unfolded_c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4292600" cy="322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Mapping</a:t>
            </a:r>
          </a:p>
        </p:txBody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map resides on the surfaces of a cube around the object</a:t>
            </a:r>
          </a:p>
          <a:p>
            <a:pPr lvl="1"/>
            <a:r>
              <a:rPr lang="en-US" dirty="0"/>
              <a:t>Typically, align the faces of the cube with the coordinate axes</a:t>
            </a:r>
          </a:p>
          <a:p>
            <a:r>
              <a:rPr lang="en-US" dirty="0"/>
              <a:t>To generate the map:</a:t>
            </a:r>
          </a:p>
          <a:p>
            <a:pPr lvl="1"/>
            <a:r>
              <a:rPr lang="en-US" dirty="0"/>
              <a:t>For each face of the cube, render the world from the center of the object with the cube face as the image plane</a:t>
            </a:r>
          </a:p>
          <a:p>
            <a:pPr lvl="2"/>
            <a:r>
              <a:rPr lang="en-US" dirty="0"/>
              <a:t>Rendering can be arbitrarily complex (it’s off-line)</a:t>
            </a:r>
          </a:p>
          <a:p>
            <a:r>
              <a:rPr lang="en-US" dirty="0"/>
              <a:t>To use the map:</a:t>
            </a:r>
          </a:p>
          <a:p>
            <a:pPr lvl="1"/>
            <a:r>
              <a:rPr lang="en-US" dirty="0"/>
              <a:t>Index the R ray into the correct cube face</a:t>
            </a:r>
          </a:p>
          <a:p>
            <a:pPr lvl="1"/>
            <a:r>
              <a:rPr lang="en-US" dirty="0"/>
              <a:t>Compute texture coordinates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</a:t>
            </a:r>
            <a:r>
              <a:rPr lang="en-US" dirty="0" smtClean="0"/>
              <a:t>Projects (needs editing)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638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To do </a:t>
            </a:r>
            <a:r>
              <a:rPr lang="en-US" sz="1800" dirty="0" smtClean="0"/>
              <a:t>(12/3 or sooner</a:t>
            </a:r>
            <a:r>
              <a:rPr lang="en-US" sz="1800" dirty="0" smtClean="0"/>
              <a:t>): Send me an e-mail with ~50 word summary of your project </a:t>
            </a:r>
            <a:r>
              <a:rPr lang="en-US" sz="1800" dirty="0" smtClean="0"/>
              <a:t>idea</a:t>
            </a:r>
          </a:p>
          <a:p>
            <a:pPr lvl="1"/>
            <a:endParaRPr lang="en-US" sz="1400" dirty="0"/>
          </a:p>
          <a:p>
            <a:r>
              <a:rPr lang="en-US" sz="1800" dirty="0" smtClean="0"/>
              <a:t>Project </a:t>
            </a:r>
            <a:r>
              <a:rPr lang="en-US" sz="1800" dirty="0"/>
              <a:t>page write-up due on Dec </a:t>
            </a:r>
            <a:r>
              <a:rPr lang="en-US" sz="1800" dirty="0" smtClean="0"/>
              <a:t>17 (11:59pm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Similar to other projects, but with some more detail on how to do it </a:t>
            </a:r>
          </a:p>
          <a:p>
            <a:pPr lvl="1"/>
            <a:r>
              <a:rPr lang="en-US" sz="1800" dirty="0"/>
              <a:t>Can be in html or pdf</a:t>
            </a:r>
          </a:p>
          <a:p>
            <a:pPr lvl="1"/>
            <a:r>
              <a:rPr lang="en-US" sz="1800" dirty="0"/>
              <a:t>Store at </a:t>
            </a:r>
            <a:r>
              <a:rPr lang="en-US" sz="1800" dirty="0" err="1"/>
              <a:t>url</a:t>
            </a:r>
            <a:r>
              <a:rPr lang="en-US" sz="1800" dirty="0"/>
              <a:t> below or include a link from there </a:t>
            </a:r>
            <a:r>
              <a:rPr lang="en-US" sz="1800" dirty="0">
                <a:hlinkClick r:id="rId2"/>
              </a:rPr>
              <a:t>http://web.engr.illinois.edu/~netid/cs498dwh/final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r>
              <a:rPr lang="en-US" sz="1800" dirty="0" smtClean="0"/>
              <a:t>Class </a:t>
            </a:r>
            <a:r>
              <a:rPr lang="en-US" sz="1800" dirty="0"/>
              <a:t>presentations on Dec </a:t>
            </a:r>
            <a:r>
              <a:rPr lang="en-US" sz="1800" dirty="0" smtClean="0"/>
              <a:t>18 (</a:t>
            </a:r>
            <a:r>
              <a:rPr lang="en-US" sz="1800" dirty="0" smtClean="0"/>
              <a:t>8-11am)</a:t>
            </a:r>
            <a:endParaRPr lang="en-US" sz="1800" dirty="0"/>
          </a:p>
          <a:p>
            <a:pPr lvl="1"/>
            <a:r>
              <a:rPr lang="en-US" sz="1800" dirty="0"/>
              <a:t>~5 minutes per </a:t>
            </a:r>
            <a:r>
              <a:rPr lang="en-US" sz="1800" dirty="0" smtClean="0"/>
              <a:t>presentation</a:t>
            </a:r>
            <a:endParaRPr lang="en-US" sz="1800" dirty="0"/>
          </a:p>
          <a:p>
            <a:r>
              <a:rPr lang="en-US" sz="1800" dirty="0"/>
              <a:t>Project Grade</a:t>
            </a:r>
          </a:p>
          <a:p>
            <a:pPr lvl="1"/>
            <a:r>
              <a:rPr lang="en-US" sz="1800" dirty="0"/>
              <a:t>10%: project proposal (full credit if on time, complete)</a:t>
            </a:r>
          </a:p>
          <a:p>
            <a:pPr lvl="1"/>
            <a:r>
              <a:rPr lang="en-US" sz="1800" dirty="0"/>
              <a:t>70%: completion and ambition of project</a:t>
            </a:r>
          </a:p>
          <a:p>
            <a:pPr lvl="1"/>
            <a:r>
              <a:rPr lang="en-US" sz="1800" dirty="0"/>
              <a:t>10%: clarity, completeness, extent of results</a:t>
            </a:r>
          </a:p>
          <a:p>
            <a:pPr lvl="1"/>
            <a:r>
              <a:rPr lang="en-US" sz="1800" dirty="0"/>
              <a:t>10%: class presentation</a:t>
            </a:r>
          </a:p>
          <a:p>
            <a:pPr lvl="1"/>
            <a:r>
              <a:rPr lang="en-US" sz="1800" dirty="0"/>
              <a:t>No free </a:t>
            </a:r>
            <a:r>
              <a:rPr lang="en-US" sz="1800" dirty="0" smtClean="0"/>
              <a:t>late </a:t>
            </a:r>
            <a:r>
              <a:rPr lang="en-US" sz="1800" dirty="0" smtClean="0"/>
              <a:t>days</a:t>
            </a:r>
            <a:endParaRPr lang="en-US" sz="2000" dirty="0" smtClean="0"/>
          </a:p>
          <a:p>
            <a:r>
              <a:rPr lang="en-US" sz="2000" dirty="0" smtClean="0"/>
              <a:t>Details </a:t>
            </a:r>
            <a:r>
              <a:rPr lang="en-US" sz="2000" dirty="0"/>
              <a:t>here: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courses.engr.illinois.edu/cs498dh3/projects/Details%20for%20Final%20Projects.pdf</a:t>
            </a:r>
            <a:endParaRPr lang="en-US" sz="16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Map Example</a:t>
            </a:r>
            <a:endParaRPr lang="en-US" dirty="0"/>
          </a:p>
        </p:txBody>
      </p:sp>
      <p:pic>
        <p:nvPicPr>
          <p:cNvPr id="1491971" name="Picture 3" descr="gl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3810000" cy="3810000"/>
          </a:xfrm>
          <a:prstGeom prst="rect">
            <a:avLst/>
          </a:prstGeom>
          <a:noFill/>
        </p:spPr>
      </p:pic>
      <p:pic>
        <p:nvPicPr>
          <p:cNvPr id="1491972" name="Picture 4" descr="gl_spec_teap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828800"/>
            <a:ext cx="4724400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Sphere Mapping</a:t>
            </a:r>
          </a:p>
        </p:txBody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 lives on a sphere</a:t>
            </a:r>
          </a:p>
          <a:p>
            <a:r>
              <a:rPr lang="en-US" dirty="0" smtClean="0"/>
              <a:t>To </a:t>
            </a:r>
            <a:r>
              <a:rPr lang="en-US" dirty="0"/>
              <a:t>generate the map:</a:t>
            </a:r>
          </a:p>
          <a:p>
            <a:pPr lvl="1"/>
            <a:r>
              <a:rPr lang="en-US" dirty="0"/>
              <a:t>Render a spherical panorama from the designed center point</a:t>
            </a:r>
          </a:p>
          <a:p>
            <a:r>
              <a:rPr lang="en-US" dirty="0" smtClean="0"/>
              <a:t>Rendering with environment map:</a:t>
            </a:r>
            <a:endParaRPr lang="en-US" dirty="0"/>
          </a:p>
          <a:p>
            <a:pPr lvl="1"/>
            <a:r>
              <a:rPr lang="en-US" dirty="0"/>
              <a:t>Use the orientation of the R ray to index directly into the sphere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approximations are made?</a:t>
            </a:r>
          </a:p>
        </p:txBody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map should contain a view of the world with the point of interest on the object as the Center of Projection</a:t>
            </a:r>
          </a:p>
          <a:p>
            <a:pPr lvl="1"/>
            <a:r>
              <a:rPr lang="en-US" dirty="0"/>
              <a:t>We can’t store a separate map for each point, so one map is used with the COP at the center of the object</a:t>
            </a:r>
          </a:p>
          <a:p>
            <a:pPr lvl="1"/>
            <a:r>
              <a:rPr lang="en-US" dirty="0"/>
              <a:t>Introduces distortions in the reflection, but we usually don’t notice</a:t>
            </a:r>
          </a:p>
          <a:p>
            <a:pPr lvl="1"/>
            <a:r>
              <a:rPr lang="en-US" dirty="0"/>
              <a:t>Distortions are minimized for a small object in a large room</a:t>
            </a:r>
          </a:p>
          <a:p>
            <a:endParaRPr lang="en-US" dirty="0"/>
          </a:p>
          <a:p>
            <a:r>
              <a:rPr lang="en-US" dirty="0"/>
              <a:t>The object will not reflect itself!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968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0800000">
            <a:off x="1066800" y="2930106"/>
            <a:ext cx="6096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19200" y="2209800"/>
            <a:ext cx="9906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perspectiveContrastingRightFacing">
              <a:rot lat="0" lon="18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accurate rendering with environment map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05000"/>
            <a:ext cx="48839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752600" y="3352800"/>
            <a:ext cx="4114800" cy="2286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31653" y="2804372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304800" y="2590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 center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17526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plane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real scenes?</a:t>
            </a:r>
            <a:endParaRPr lang="ru-RU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1430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7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" y="39624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7078" name="Text Box 6"/>
          <p:cNvSpPr txBox="1">
            <a:spLocks noChangeArrowheads="1"/>
          </p:cNvSpPr>
          <p:nvPr/>
        </p:nvSpPr>
        <p:spPr bwMode="auto">
          <a:xfrm>
            <a:off x="3108325" y="628808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From </a:t>
            </a:r>
            <a:r>
              <a:rPr lang="en-US" sz="2400" i="1" smtClean="0">
                <a:solidFill>
                  <a:srgbClr val="000000"/>
                </a:solidFill>
              </a:rPr>
              <a:t>Flight of the Navigator</a:t>
            </a:r>
            <a:endParaRPr lang="ru-RU" sz="2400" i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real scenes?</a:t>
            </a:r>
          </a:p>
        </p:txBody>
      </p:sp>
      <p:pic>
        <p:nvPicPr>
          <p:cNvPr id="1492996" name="Picture 4" descr="terminat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382000" cy="4811713"/>
          </a:xfrm>
          <a:prstGeom prst="rect">
            <a:avLst/>
          </a:prstGeom>
          <a:noFill/>
        </p:spPr>
      </p:pic>
      <p:sp>
        <p:nvSpPr>
          <p:cNvPr id="1492997" name="Text Box 5"/>
          <p:cNvSpPr txBox="1">
            <a:spLocks noChangeArrowheads="1"/>
          </p:cNvSpPr>
          <p:nvPr/>
        </p:nvSpPr>
        <p:spPr bwMode="auto">
          <a:xfrm>
            <a:off x="3352800" y="5802313"/>
            <a:ext cx="219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from Terminator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environment maps</a:t>
            </a:r>
          </a:p>
        </p:txBody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We can use photographs to capture environment maps</a:t>
            </a:r>
          </a:p>
          <a:p>
            <a:pPr lvl="1"/>
            <a:r>
              <a:rPr lang="en-US" dirty="0"/>
              <a:t>The first use of panoramic </a:t>
            </a:r>
            <a:r>
              <a:rPr lang="en-US" dirty="0" smtClean="0"/>
              <a:t>mosaics</a:t>
            </a:r>
          </a:p>
          <a:p>
            <a:pPr lvl="1"/>
            <a:r>
              <a:rPr lang="en-US" dirty="0"/>
              <a:t>Fisheye lens</a:t>
            </a:r>
          </a:p>
          <a:p>
            <a:pPr lvl="1"/>
            <a:r>
              <a:rPr lang="en-US" dirty="0" smtClean="0"/>
              <a:t>Mirrored balls (</a:t>
            </a:r>
            <a:r>
              <a:rPr lang="en-US" b="1" dirty="0" smtClean="0"/>
              <a:t>light probes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4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2450" name="Picture 2" descr="mirrored-ball-setu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5124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7010400" cy="1143000"/>
          </a:xfrm>
        </p:spPr>
        <p:txBody>
          <a:bodyPr/>
          <a:lstStyle/>
          <a:p>
            <a:r>
              <a:rPr lang="en-US"/>
              <a:t>Mirrored Sphere</a:t>
            </a:r>
          </a:p>
        </p:txBody>
      </p:sp>
      <p:pic>
        <p:nvPicPr>
          <p:cNvPr id="15124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19600"/>
            <a:ext cx="1676400" cy="16446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512453" name="Line 5"/>
          <p:cNvSpPr>
            <a:spLocks noChangeShapeType="1"/>
          </p:cNvSpPr>
          <p:nvPr/>
        </p:nvSpPr>
        <p:spPr bwMode="auto">
          <a:xfrm flipV="1">
            <a:off x="2495550" y="1876425"/>
            <a:ext cx="3362325" cy="723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2454" name="Line 6"/>
          <p:cNvSpPr>
            <a:spLocks noChangeShapeType="1"/>
          </p:cNvSpPr>
          <p:nvPr/>
        </p:nvSpPr>
        <p:spPr bwMode="auto">
          <a:xfrm flipH="1">
            <a:off x="2095500" y="1190625"/>
            <a:ext cx="247650" cy="10191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2455" name="Line 7"/>
          <p:cNvSpPr>
            <a:spLocks noChangeShapeType="1"/>
          </p:cNvSpPr>
          <p:nvPr/>
        </p:nvSpPr>
        <p:spPr bwMode="auto">
          <a:xfrm>
            <a:off x="542925" y="1571625"/>
            <a:ext cx="1123950" cy="7524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2456" name="Line 8"/>
          <p:cNvSpPr>
            <a:spLocks noChangeShapeType="1"/>
          </p:cNvSpPr>
          <p:nvPr/>
        </p:nvSpPr>
        <p:spPr bwMode="auto">
          <a:xfrm flipH="1" flipV="1">
            <a:off x="2324100" y="2847975"/>
            <a:ext cx="657225" cy="5143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4498" name="Picture 2" descr="mirrored-ball-setu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27811" name="Picture 3" descr="ca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3251200" cy="3251200"/>
          </a:xfrm>
          <a:prstGeom prst="rect">
            <a:avLst/>
          </a:prstGeom>
          <a:noFill/>
        </p:spPr>
      </p:pic>
      <p:pic>
        <p:nvPicPr>
          <p:cNvPr id="1527812" name="Picture 4" descr="reflb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0"/>
            <a:ext cx="5145088" cy="29448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render an object inserted into an image?</a:t>
            </a:r>
            <a:endParaRPr lang="en-US" sz="3200" dirty="0"/>
          </a:p>
        </p:txBody>
      </p:sp>
      <p:pic>
        <p:nvPicPr>
          <p:cNvPr id="4" name="Picture 8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11868"/>
            <a:ext cx="5192712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831068"/>
            <a:ext cx="112255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0" y="5955268"/>
            <a:ext cx="327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wrong with the teapot?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14815E-6 C 0.01407 -0.00371 0.02813 -0.00672 0.04219 -0.01042 C 0.0441 -0.01019 0.06302 -0.00695 0.06563 -0.00626 C 0.09097 0.00161 0.11459 0.01689 0.14063 0.02083 C 0.14931 0.02476 0.15834 0.02731 0.16719 0.03124 C 0.17084 0.03286 0.17344 0.0368 0.17657 0.03958 C 0.17795 0.04073 0.17986 0.0405 0.18125 0.04166 C 0.1974 0.0537 0.18472 0.04745 0.19532 0.05208 C 0.20365 0.06874 0.21493 0.07245 0.22813 0.07916 C 0.23038 0.08032 0.23247 0.08171 0.23438 0.08333 C 0.23663 0.08518 0.2382 0.08819 0.24063 0.08958 C 0.24618 0.09259 0.25226 0.09328 0.25782 0.09583 C 0.26059 0.10671 0.26459 0.10254 0.27188 0.10833 C 0.28056 0.11527 0.28698 0.12384 0.29532 0.13124 C 0.29792 0.13356 0.30434 0.13911 0.30625 0.14166 C 0.30764 0.14351 0.30782 0.14652 0.30938 0.14791 C 0.31216 0.15022 0.31875 0.15208 0.31875 0.15208 C 0.32309 0.16087 0.32865 0.1655 0.33594 0.16874 C 0.34306 0.1831 0.33854 0.17962 0.34688 0.18333 C 0.34844 0.18981 0.35 0.19791 0.35469 0.20208 C 0.35782 0.20485 0.36407 0.21041 0.36407 0.21041 C 0.36806 0.21828 0.37344 0.22291 0.37969 0.22708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6781800" cy="685800"/>
          </a:xfrm>
        </p:spPr>
        <p:txBody>
          <a:bodyPr/>
          <a:lstStyle/>
          <a:p>
            <a:r>
              <a:rPr lang="en-US"/>
              <a:t>Sources of Mirrored Balls</a:t>
            </a:r>
          </a:p>
        </p:txBody>
      </p:sp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162800" cy="52578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2-inch chrome balls ~ $20 ea.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/>
              <a:t>McMaster-Carr Supply Company</a:t>
            </a:r>
            <a:br>
              <a:rPr lang="en-US" sz="2600" dirty="0"/>
            </a:br>
            <a:r>
              <a:rPr lang="en-US" sz="2600" dirty="0"/>
              <a:t>www.mcmaster.com</a:t>
            </a:r>
          </a:p>
          <a:p>
            <a:pPr>
              <a:buFont typeface="Wingdings" pitchFamily="2" charset="2"/>
              <a:buChar char="§"/>
            </a:pPr>
            <a:endParaRPr lang="en-US" sz="800" dirty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6-12 inch large gazing balls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Baker’s Lawn Ornaments</a:t>
            </a:r>
            <a:br>
              <a:rPr lang="en-US" dirty="0"/>
            </a:br>
            <a:r>
              <a:rPr lang="en-US" dirty="0"/>
              <a:t>www.bakerslawnorn.com</a:t>
            </a:r>
            <a:endParaRPr lang="en-US" sz="2600" dirty="0"/>
          </a:p>
          <a:p>
            <a:pPr>
              <a:buFont typeface="Wingdings" pitchFamily="2" charset="2"/>
              <a:buChar char="§"/>
            </a:pPr>
            <a:endParaRPr lang="en-US" sz="800" dirty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Hollow Spheres, 2in – 4in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err="1"/>
              <a:t>Dube</a:t>
            </a:r>
            <a:r>
              <a:rPr lang="en-US" sz="2600" dirty="0"/>
              <a:t> Juggling Equipment</a:t>
            </a:r>
            <a:br>
              <a:rPr lang="en-US" sz="2600" dirty="0"/>
            </a:br>
            <a:r>
              <a:rPr lang="en-US" sz="2600" dirty="0"/>
              <a:t>www.dube.com</a:t>
            </a:r>
            <a:br>
              <a:rPr lang="en-US" sz="2600" dirty="0"/>
            </a:br>
            <a:endParaRPr lang="en-US" sz="26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</a:rPr>
              <a:t>FAQ</a:t>
            </a:r>
            <a:r>
              <a:rPr lang="en-US" sz="2800" dirty="0"/>
              <a:t> on www.debevec.org/HDRShop/</a:t>
            </a:r>
          </a:p>
        </p:txBody>
      </p:sp>
      <p:sp>
        <p:nvSpPr>
          <p:cNvPr id="1516548" name="Text Box 4"/>
          <p:cNvSpPr txBox="1">
            <a:spLocks noChangeArrowheads="1"/>
          </p:cNvSpPr>
          <p:nvPr/>
        </p:nvSpPr>
        <p:spPr bwMode="auto">
          <a:xfrm>
            <a:off x="6172200" y="4572000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16549" name="Picture 5" descr="gazingb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863" y="1371600"/>
            <a:ext cx="2166937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8594" name="Picture 2" descr="ball-reflection-cali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18595" name="Text Box 3"/>
          <p:cNvSpPr txBox="1">
            <a:spLocks noChangeArrowheads="1"/>
          </p:cNvSpPr>
          <p:nvPr/>
        </p:nvSpPr>
        <p:spPr bwMode="auto">
          <a:xfrm>
            <a:off x="3581400" y="990600"/>
            <a:ext cx="1524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FFFFFF"/>
                </a:solidFill>
                <a:latin typeface="Trebuchet MS" pitchFamily="34" charset="0"/>
              </a:rPr>
              <a:t>0.34 </a:t>
            </a:r>
          </a:p>
        </p:txBody>
      </p:sp>
      <p:sp>
        <p:nvSpPr>
          <p:cNvPr id="1518596" name="Text Box 4"/>
          <p:cNvSpPr txBox="1">
            <a:spLocks noChangeArrowheads="1"/>
          </p:cNvSpPr>
          <p:nvPr/>
        </p:nvSpPr>
        <p:spPr bwMode="auto">
          <a:xfrm>
            <a:off x="6858000" y="4267200"/>
            <a:ext cx="1524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FFFFFF"/>
                </a:solidFill>
                <a:latin typeface="Trebuchet MS" pitchFamily="34" charset="0"/>
              </a:rPr>
              <a:t>0.58</a:t>
            </a:r>
          </a:p>
        </p:txBody>
      </p:sp>
      <p:sp>
        <p:nvSpPr>
          <p:cNvPr id="1518597" name="Line 5"/>
          <p:cNvSpPr>
            <a:spLocks noChangeShapeType="1"/>
          </p:cNvSpPr>
          <p:nvPr/>
        </p:nvSpPr>
        <p:spPr bwMode="auto">
          <a:xfrm flipH="1">
            <a:off x="6172200" y="4724400"/>
            <a:ext cx="6858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8598" name="Line 6"/>
          <p:cNvSpPr>
            <a:spLocks noChangeShapeType="1"/>
          </p:cNvSpPr>
          <p:nvPr/>
        </p:nvSpPr>
        <p:spPr bwMode="auto">
          <a:xfrm flipH="1" flipV="1">
            <a:off x="2867025" y="1238250"/>
            <a:ext cx="704850" cy="95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8599" name="Text Box 7"/>
          <p:cNvSpPr txBox="1">
            <a:spLocks noChangeArrowheads="1"/>
          </p:cNvSpPr>
          <p:nvPr/>
        </p:nvSpPr>
        <p:spPr bwMode="auto">
          <a:xfrm>
            <a:off x="5638800" y="1447800"/>
            <a:ext cx="3200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FFFFFF"/>
                </a:solidFill>
                <a:latin typeface="Trebuchet MS" pitchFamily="34" charset="0"/>
              </a:rPr>
              <a:t>=&gt; 59% Reflective</a:t>
            </a:r>
          </a:p>
        </p:txBody>
      </p:sp>
      <p:sp>
        <p:nvSpPr>
          <p:cNvPr id="1518600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3581400" cy="15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FFFFFF"/>
                </a:solidFill>
                <a:latin typeface="Trebuchet MS" pitchFamily="34" charset="0"/>
              </a:rPr>
              <a:t>Calibrating Mirrored Sphere Reflectivity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small snag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we deal with light sources?  Sun, lights, etc?</a:t>
            </a:r>
          </a:p>
          <a:p>
            <a:pPr lvl="1"/>
            <a:r>
              <a:rPr lang="en-US" sz="2400" dirty="0" smtClean="0"/>
              <a:t>They are much, much brighter than the rest of the environment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5259146" cy="349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25306" y="5122653"/>
            <a:ext cx="31290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25306" y="3558562"/>
            <a:ext cx="44114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46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2573" y="3200400"/>
            <a:ext cx="697627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1907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7745" y="4191000"/>
            <a:ext cx="813108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15116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31054" y="5498068"/>
            <a:ext cx="44114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18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06306" y="342407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499797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25980" y="533400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40523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307673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Problem: Dynamic Range</a:t>
            </a:r>
            <a:endParaRPr lang="en-US" dirty="0"/>
          </a:p>
        </p:txBody>
      </p:sp>
      <p:pic>
        <p:nvPicPr>
          <p:cNvPr id="1333251" name="Picture 3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68463"/>
            <a:ext cx="5192713" cy="3894137"/>
          </a:xfrm>
          <a:prstGeom prst="rect">
            <a:avLst/>
          </a:prstGeom>
          <a:noFill/>
        </p:spPr>
      </p:pic>
      <p:pic>
        <p:nvPicPr>
          <p:cNvPr id="1333252" name="Picture 4" descr="hw 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819400"/>
            <a:ext cx="5192713" cy="3894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058" name="Picture 2" descr="dvstil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2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Problem: Dynamic Range</a:t>
            </a:r>
          </a:p>
        </p:txBody>
      </p:sp>
      <p:sp>
        <p:nvSpPr>
          <p:cNvPr id="1325060" name="Text Box 4"/>
          <p:cNvSpPr txBox="1">
            <a:spLocks noChangeArrowheads="1"/>
          </p:cNvSpPr>
          <p:nvPr/>
        </p:nvSpPr>
        <p:spPr bwMode="auto">
          <a:xfrm>
            <a:off x="2971800" y="2971800"/>
            <a:ext cx="838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1500</a:t>
            </a:r>
          </a:p>
        </p:txBody>
      </p:sp>
      <p:sp>
        <p:nvSpPr>
          <p:cNvPr id="1325061" name="Rectangle 5"/>
          <p:cNvSpPr>
            <a:spLocks noChangeArrowheads="1"/>
          </p:cNvSpPr>
          <p:nvPr/>
        </p:nvSpPr>
        <p:spPr bwMode="auto">
          <a:xfrm>
            <a:off x="2559050" y="21336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EAEAEA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1325062" name="Picture 6" descr="dvstil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8956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3" name="Picture 7" descr="dvstill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8862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4" name="Picture 8" descr="dvstill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7244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5" name="Picture 9" descr="dvstill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52578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25066" name="Text Box 10"/>
          <p:cNvSpPr txBox="1">
            <a:spLocks noChangeArrowheads="1"/>
          </p:cNvSpPr>
          <p:nvPr/>
        </p:nvSpPr>
        <p:spPr bwMode="auto">
          <a:xfrm>
            <a:off x="3581400" y="3886200"/>
            <a:ext cx="114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25,000</a:t>
            </a:r>
          </a:p>
        </p:txBody>
      </p:sp>
      <p:sp>
        <p:nvSpPr>
          <p:cNvPr id="1325067" name="Text Box 11"/>
          <p:cNvSpPr txBox="1">
            <a:spLocks noChangeArrowheads="1"/>
          </p:cNvSpPr>
          <p:nvPr/>
        </p:nvSpPr>
        <p:spPr bwMode="auto">
          <a:xfrm>
            <a:off x="4648200" y="4648200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400,000</a:t>
            </a:r>
          </a:p>
        </p:txBody>
      </p:sp>
      <p:sp>
        <p:nvSpPr>
          <p:cNvPr id="1325068" name="Text Box 12"/>
          <p:cNvSpPr txBox="1">
            <a:spLocks noChangeArrowheads="1"/>
          </p:cNvSpPr>
          <p:nvPr/>
        </p:nvSpPr>
        <p:spPr bwMode="auto">
          <a:xfrm>
            <a:off x="6096000" y="55626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2,000,000,000</a:t>
            </a:r>
          </a:p>
        </p:txBody>
      </p:sp>
      <p:sp>
        <p:nvSpPr>
          <p:cNvPr id="1325069" name="Text Box 13"/>
          <p:cNvSpPr txBox="1">
            <a:spLocks noChangeArrowheads="1"/>
          </p:cNvSpPr>
          <p:nvPr/>
        </p:nvSpPr>
        <p:spPr bwMode="auto">
          <a:xfrm>
            <a:off x="4495800" y="2301875"/>
            <a:ext cx="3581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smtClean="0">
                <a:solidFill>
                  <a:srgbClr val="EAEAEA"/>
                </a:solidFill>
                <a:latin typeface="Trebuchet MS" pitchFamily="34" charset="0"/>
              </a:rPr>
              <a:t>The real world is</a:t>
            </a:r>
            <a:br>
              <a:rPr lang="en-US" sz="2400" b="1" smtClean="0">
                <a:solidFill>
                  <a:srgbClr val="EAEAEA"/>
                </a:solidFill>
                <a:latin typeface="Trebuchet MS" pitchFamily="34" charset="0"/>
              </a:rPr>
            </a:br>
            <a:r>
              <a:rPr lang="en-US" sz="2400" b="1" smtClean="0">
                <a:solidFill>
                  <a:srgbClr val="EAEAEA"/>
                </a:solidFill>
                <a:latin typeface="Trebuchet MS" pitchFamily="34" charset="0"/>
              </a:rPr>
              <a:t>high dynamic range.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Exposure</a:t>
            </a:r>
          </a:p>
        </p:txBody>
      </p:sp>
      <p:sp>
        <p:nvSpPr>
          <p:cNvPr id="1327108" name="Text Box 4"/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27110" name="Line 6"/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1" name="Line 7"/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2" name="Line 8"/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3" name="Line 9"/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4" name="Line 10"/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5" name="Line 11"/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6" name="Line 12"/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7" name="Line 13"/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8" name="Line 14"/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9" name="Line 15"/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0" name="Line 16"/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1" name="Line 17"/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2" name="Line 18"/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3" name="Text Box 19"/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27124" name="Line 20"/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5" name="Text Box 21"/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27126" name="Line 22"/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7" name="Line 23"/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8" name="Line 24"/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9" name="Line 25"/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0" name="Line 26"/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1" name="Line 27"/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2" name="Line 28"/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3" name="Line 29"/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4" name="Line 30"/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5" name="Line 31"/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6" name="Line 32"/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7" name="Line 33"/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8" name="Line 34"/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9" name="Text Box 35"/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27140" name="Line 36"/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1" name="Rectangle 37"/>
          <p:cNvSpPr>
            <a:spLocks noChangeArrowheads="1"/>
          </p:cNvSpPr>
          <p:nvPr/>
        </p:nvSpPr>
        <p:spPr bwMode="auto">
          <a:xfrm>
            <a:off x="76200" y="350996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Real world</a:t>
            </a:r>
            <a:endParaRPr lang="fr-FR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27142" name="Rectangle 38"/>
          <p:cNvSpPr>
            <a:spLocks noChangeArrowheads="1"/>
          </p:cNvSpPr>
          <p:nvPr/>
        </p:nvSpPr>
        <p:spPr bwMode="auto">
          <a:xfrm>
            <a:off x="304800" y="5491163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Picture</a:t>
            </a:r>
            <a:endParaRPr lang="fr-FR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27143" name="Text Box 39"/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30000" smtClean="0">
                <a:solidFill>
                  <a:srgbClr val="EAEAEA"/>
                </a:solidFill>
                <a:latin typeface="Times New Roman" pitchFamily="18" charset="0"/>
              </a:rPr>
              <a:t>0 to 255</a:t>
            </a:r>
          </a:p>
        </p:txBody>
      </p:sp>
      <p:sp>
        <p:nvSpPr>
          <p:cNvPr id="1327144" name="Line 40"/>
          <p:cNvSpPr>
            <a:spLocks noChangeShapeType="1"/>
          </p:cNvSpPr>
          <p:nvPr/>
        </p:nvSpPr>
        <p:spPr bwMode="auto">
          <a:xfrm flipH="1">
            <a:off x="4367213" y="4419600"/>
            <a:ext cx="509587" cy="12430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5" name="Line 41"/>
          <p:cNvSpPr>
            <a:spLocks noChangeShapeType="1"/>
          </p:cNvSpPr>
          <p:nvPr/>
        </p:nvSpPr>
        <p:spPr bwMode="auto">
          <a:xfrm flipH="1">
            <a:off x="3505200" y="4419600"/>
            <a:ext cx="533400" cy="1219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6" name="Rectangle 42"/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rgbClr val="EAEAEA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7" name="Rectangle 43"/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8" name="Text Box 44"/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EAEAEA"/>
                </a:solidFill>
                <a:latin typeface="Times New Roman" pitchFamily="18" charset="0"/>
              </a:rPr>
              <a:t>High dynamic range</a:t>
            </a:r>
            <a:endParaRPr lang="en-US" sz="3200" baseline="300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44" grpId="0" animBg="1"/>
      <p:bldP spid="132714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 Exposure</a:t>
            </a:r>
          </a:p>
        </p:txBody>
      </p:sp>
      <p:sp>
        <p:nvSpPr>
          <p:cNvPr id="1334275" name="Text Box 3"/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4276" name="Text Box 4"/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34277" name="Line 5"/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78" name="Line 6"/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79" name="Line 7"/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0" name="Line 8"/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1" name="Line 9"/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2" name="Line 10"/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3" name="Line 11"/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4" name="Line 12"/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5" name="Line 13"/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6" name="Line 14"/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7" name="Line 15"/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8" name="Line 16"/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9" name="Line 17"/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0" name="Text Box 18"/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34291" name="Line 19"/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2" name="Text Box 20"/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34293" name="Line 21"/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4" name="Line 22"/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5" name="Line 23"/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6" name="Line 24"/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7" name="Line 25"/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8" name="Line 26"/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9" name="Line 27"/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0" name="Line 28"/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1" name="Line 29"/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2" name="Line 30"/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3" name="Line 31"/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4" name="Line 32"/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5" name="Line 33"/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6" name="Text Box 34"/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34307" name="Line 35"/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8" name="Rectangle 36"/>
          <p:cNvSpPr>
            <a:spLocks noChangeArrowheads="1"/>
          </p:cNvSpPr>
          <p:nvPr/>
        </p:nvSpPr>
        <p:spPr bwMode="auto">
          <a:xfrm>
            <a:off x="76200" y="350996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Real world</a:t>
            </a:r>
            <a:endParaRPr lang="fr-FR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4309" name="Rectangle 37"/>
          <p:cNvSpPr>
            <a:spLocks noChangeArrowheads="1"/>
          </p:cNvSpPr>
          <p:nvPr/>
        </p:nvSpPr>
        <p:spPr bwMode="auto">
          <a:xfrm>
            <a:off x="304800" y="5491163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Picture</a:t>
            </a:r>
            <a:endParaRPr lang="fr-FR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4311" name="Line 39"/>
          <p:cNvSpPr>
            <a:spLocks noChangeShapeType="1"/>
          </p:cNvSpPr>
          <p:nvPr/>
        </p:nvSpPr>
        <p:spPr bwMode="auto">
          <a:xfrm flipH="1">
            <a:off x="4572000" y="4278313"/>
            <a:ext cx="2109788" cy="143668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12" name="Line 40"/>
          <p:cNvSpPr>
            <a:spLocks noChangeShapeType="1"/>
          </p:cNvSpPr>
          <p:nvPr/>
        </p:nvSpPr>
        <p:spPr bwMode="auto">
          <a:xfrm flipH="1">
            <a:off x="3505200" y="4302125"/>
            <a:ext cx="2133600" cy="141287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13" name="Rectangle 41"/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rgbClr val="EAEAEA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14" name="Rectangle 42"/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15" name="Text Box 43"/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EAEAEA"/>
                </a:solidFill>
                <a:latin typeface="Times New Roman" pitchFamily="18" charset="0"/>
              </a:rPr>
              <a:t>High dynamic range</a:t>
            </a:r>
            <a:endParaRPr lang="en-US" sz="3200" baseline="300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4316" name="Text Box 44"/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30000" smtClean="0">
                <a:solidFill>
                  <a:srgbClr val="EAEAEA"/>
                </a:solidFill>
                <a:latin typeface="Times New Roman" pitchFamily="18" charset="0"/>
              </a:rPr>
              <a:t>0 to 255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311" grpId="0" animBg="1"/>
      <p:bldP spid="13343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2133600"/>
            <a:ext cx="8220075" cy="41148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FFFF"/>
                </a:solidFill>
              </a:rPr>
              <a:t>Geometric</a:t>
            </a:r>
            <a:endParaRPr lang="en-US"/>
          </a:p>
          <a:p>
            <a:pPr lvl="1"/>
            <a:r>
              <a:rPr lang="en-US">
                <a:solidFill>
                  <a:srgbClr val="FFFFFF"/>
                </a:solidFill>
              </a:rPr>
              <a:t>How pixel</a:t>
            </a:r>
            <a:r>
              <a:rPr lang="en-US" b="1">
                <a:solidFill>
                  <a:srgbClr val="FAFD00"/>
                </a:solidFill>
              </a:rPr>
              <a:t> coordinates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relate to</a:t>
            </a:r>
            <a:r>
              <a:rPr lang="en-US"/>
              <a:t> </a:t>
            </a:r>
            <a:r>
              <a:rPr lang="en-US" b="1">
                <a:solidFill>
                  <a:srgbClr val="FAFD00"/>
                </a:solidFill>
              </a:rPr>
              <a:t>directions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in the world</a:t>
            </a: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>
                <a:solidFill>
                  <a:srgbClr val="00FFFF"/>
                </a:solidFill>
              </a:rPr>
              <a:t>Photometric</a:t>
            </a:r>
            <a:endParaRPr lang="en-US"/>
          </a:p>
          <a:p>
            <a:pPr lvl="1"/>
            <a:r>
              <a:rPr lang="en-US">
                <a:solidFill>
                  <a:srgbClr val="FFFFFF"/>
                </a:solidFill>
              </a:rPr>
              <a:t>How pixel</a:t>
            </a:r>
            <a:r>
              <a:rPr lang="en-US" b="1">
                <a:solidFill>
                  <a:srgbClr val="FAFD00"/>
                </a:solidFill>
              </a:rPr>
              <a:t> values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relate to</a:t>
            </a:r>
            <a:r>
              <a:rPr lang="en-US"/>
              <a:t> </a:t>
            </a:r>
            <a:r>
              <a:rPr lang="en-US" b="1">
                <a:solidFill>
                  <a:srgbClr val="FAFD00"/>
                </a:solidFill>
              </a:rPr>
              <a:t>radiance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amounts in the world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8001000" cy="1436687"/>
          </a:xfrm>
          <a:noFill/>
          <a:ln/>
        </p:spPr>
        <p:txBody>
          <a:bodyPr/>
          <a:lstStyle/>
          <a:p>
            <a:r>
              <a:rPr lang="en-US" sz="3600" dirty="0"/>
              <a:t>The </a:t>
            </a:r>
            <a:r>
              <a:rPr lang="en-US" sz="3600" dirty="0" smtClean="0"/>
              <a:t>Image Acquisition </a:t>
            </a:r>
            <a:r>
              <a:rPr lang="en-US" sz="3600" dirty="0"/>
              <a:t>Pipeline</a:t>
            </a:r>
          </a:p>
        </p:txBody>
      </p:sp>
      <p:sp>
        <p:nvSpPr>
          <p:cNvPr id="904195" name="Rectangle 3"/>
          <p:cNvSpPr>
            <a:spLocks noChangeArrowheads="1"/>
          </p:cNvSpPr>
          <p:nvPr/>
        </p:nvSpPr>
        <p:spPr bwMode="auto">
          <a:xfrm>
            <a:off x="463550" y="1854200"/>
            <a:ext cx="1146175" cy="1125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scene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radiance</a:t>
            </a:r>
            <a:endParaRPr lang="en-US" sz="2000" smtClean="0">
              <a:solidFill>
                <a:srgbClr val="FFFFFF"/>
              </a:solidFill>
            </a:endParaRPr>
          </a:p>
          <a:p>
            <a:pPr algn="ctr" eaLnBrk="0" hangingPunct="0"/>
            <a:endParaRPr lang="en-US" sz="800" smtClean="0">
              <a:solidFill>
                <a:srgbClr val="FFFFFF"/>
              </a:solidFill>
            </a:endParaRPr>
          </a:p>
          <a:p>
            <a:pPr algn="ctr" eaLnBrk="0" hangingPunct="0"/>
            <a:r>
              <a:rPr lang="en-US" sz="2000" smtClean="0">
                <a:solidFill>
                  <a:srgbClr val="FFFFFF"/>
                </a:solidFill>
              </a:rPr>
              <a:t>(W/sr/m  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64000" y="1752600"/>
            <a:ext cx="1050925" cy="914400"/>
            <a:chOff x="2880" y="1104"/>
            <a:chExt cx="745" cy="576"/>
          </a:xfrm>
        </p:grpSpPr>
        <p:sp>
          <p:nvSpPr>
            <p:cNvPr id="904197" name="Freeform 5"/>
            <p:cNvSpPr>
              <a:spLocks/>
            </p:cNvSpPr>
            <p:nvPr/>
          </p:nvSpPr>
          <p:spPr bwMode="auto">
            <a:xfrm>
              <a:off x="2880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198" name="Rectangle 6"/>
            <p:cNvSpPr>
              <a:spLocks noChangeArrowheads="1"/>
            </p:cNvSpPr>
            <p:nvPr/>
          </p:nvSpPr>
          <p:spPr bwMode="auto">
            <a:xfrm>
              <a:off x="2952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199" name="Line 7"/>
            <p:cNvSpPr>
              <a:spLocks noChangeShapeType="1"/>
            </p:cNvSpPr>
            <p:nvPr/>
          </p:nvSpPr>
          <p:spPr bwMode="auto">
            <a:xfrm>
              <a:off x="2952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0" name="Rectangle 8"/>
            <p:cNvSpPr>
              <a:spLocks noChangeArrowheads="1"/>
            </p:cNvSpPr>
            <p:nvPr/>
          </p:nvSpPr>
          <p:spPr bwMode="auto">
            <a:xfrm>
              <a:off x="3000" y="1152"/>
              <a:ext cx="480" cy="480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1" name="Line 9"/>
            <p:cNvSpPr>
              <a:spLocks noChangeShapeType="1"/>
            </p:cNvSpPr>
            <p:nvPr/>
          </p:nvSpPr>
          <p:spPr bwMode="auto">
            <a:xfrm>
              <a:off x="3528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2" name="Line 10"/>
            <p:cNvSpPr>
              <a:spLocks noChangeShapeType="1"/>
            </p:cNvSpPr>
            <p:nvPr/>
          </p:nvSpPr>
          <p:spPr bwMode="auto">
            <a:xfrm>
              <a:off x="3000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3" name="Line 11"/>
            <p:cNvSpPr>
              <a:spLocks noChangeShapeType="1"/>
            </p:cNvSpPr>
            <p:nvPr/>
          </p:nvSpPr>
          <p:spPr bwMode="auto">
            <a:xfrm flipV="1">
              <a:off x="3000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4" name="Line 12"/>
            <p:cNvSpPr>
              <a:spLocks noChangeShapeType="1"/>
            </p:cNvSpPr>
            <p:nvPr/>
          </p:nvSpPr>
          <p:spPr bwMode="auto">
            <a:xfrm>
              <a:off x="3000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5" name="Line 13"/>
            <p:cNvSpPr>
              <a:spLocks noChangeShapeType="1"/>
            </p:cNvSpPr>
            <p:nvPr/>
          </p:nvSpPr>
          <p:spPr bwMode="auto">
            <a:xfrm>
              <a:off x="2952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6" name="Line 14"/>
            <p:cNvSpPr>
              <a:spLocks noChangeShapeType="1"/>
            </p:cNvSpPr>
            <p:nvPr/>
          </p:nvSpPr>
          <p:spPr bwMode="auto">
            <a:xfrm>
              <a:off x="2952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7" name="Freeform 15"/>
            <p:cNvSpPr>
              <a:spLocks/>
            </p:cNvSpPr>
            <p:nvPr/>
          </p:nvSpPr>
          <p:spPr bwMode="auto">
            <a:xfrm>
              <a:off x="3480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8" name="Line 16"/>
            <p:cNvSpPr>
              <a:spLocks noChangeShapeType="1"/>
            </p:cNvSpPr>
            <p:nvPr/>
          </p:nvSpPr>
          <p:spPr bwMode="auto">
            <a:xfrm>
              <a:off x="3480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9" name="Line 17"/>
            <p:cNvSpPr>
              <a:spLocks noChangeShapeType="1"/>
            </p:cNvSpPr>
            <p:nvPr/>
          </p:nvSpPr>
          <p:spPr bwMode="auto">
            <a:xfrm>
              <a:off x="3528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0" name="Line 18"/>
            <p:cNvSpPr>
              <a:spLocks noChangeShapeType="1"/>
            </p:cNvSpPr>
            <p:nvPr/>
          </p:nvSpPr>
          <p:spPr bwMode="auto">
            <a:xfrm>
              <a:off x="2952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1" name="Line 19"/>
            <p:cNvSpPr>
              <a:spLocks noChangeShapeType="1"/>
            </p:cNvSpPr>
            <p:nvPr/>
          </p:nvSpPr>
          <p:spPr bwMode="auto">
            <a:xfrm>
              <a:off x="2880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2" name="Line 20"/>
            <p:cNvSpPr>
              <a:spLocks noChangeShapeType="1"/>
            </p:cNvSpPr>
            <p:nvPr/>
          </p:nvSpPr>
          <p:spPr bwMode="auto">
            <a:xfrm>
              <a:off x="2880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3" name="Line 21"/>
            <p:cNvSpPr>
              <a:spLocks noChangeShapeType="1"/>
            </p:cNvSpPr>
            <p:nvPr/>
          </p:nvSpPr>
          <p:spPr bwMode="auto">
            <a:xfrm>
              <a:off x="2880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4" name="Rectangle 22"/>
            <p:cNvSpPr>
              <a:spLocks noChangeArrowheads="1"/>
            </p:cNvSpPr>
            <p:nvPr/>
          </p:nvSpPr>
          <p:spPr bwMode="auto">
            <a:xfrm>
              <a:off x="2953" y="1185"/>
              <a:ext cx="574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ò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625600" y="1752600"/>
            <a:ext cx="1050925" cy="914400"/>
            <a:chOff x="1152" y="1104"/>
            <a:chExt cx="745" cy="576"/>
          </a:xfrm>
        </p:grpSpPr>
        <p:sp>
          <p:nvSpPr>
            <p:cNvPr id="904216" name="Freeform 24"/>
            <p:cNvSpPr>
              <a:spLocks/>
            </p:cNvSpPr>
            <p:nvPr/>
          </p:nvSpPr>
          <p:spPr bwMode="auto">
            <a:xfrm>
              <a:off x="1152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7" name="Rectangle 25"/>
            <p:cNvSpPr>
              <a:spLocks noChangeArrowheads="1"/>
            </p:cNvSpPr>
            <p:nvPr/>
          </p:nvSpPr>
          <p:spPr bwMode="auto">
            <a:xfrm>
              <a:off x="1224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8" name="Line 26"/>
            <p:cNvSpPr>
              <a:spLocks noChangeShapeType="1"/>
            </p:cNvSpPr>
            <p:nvPr/>
          </p:nvSpPr>
          <p:spPr bwMode="auto">
            <a:xfrm>
              <a:off x="1800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9" name="Line 27"/>
            <p:cNvSpPr>
              <a:spLocks noChangeShapeType="1"/>
            </p:cNvSpPr>
            <p:nvPr/>
          </p:nvSpPr>
          <p:spPr bwMode="auto">
            <a:xfrm>
              <a:off x="1224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0" name="Rectangle 28"/>
            <p:cNvSpPr>
              <a:spLocks noChangeArrowheads="1"/>
            </p:cNvSpPr>
            <p:nvPr/>
          </p:nvSpPr>
          <p:spPr bwMode="auto">
            <a:xfrm>
              <a:off x="1288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1" name="Line 29"/>
            <p:cNvSpPr>
              <a:spLocks noChangeShapeType="1"/>
            </p:cNvSpPr>
            <p:nvPr/>
          </p:nvSpPr>
          <p:spPr bwMode="auto">
            <a:xfrm>
              <a:off x="1272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2" name="Line 30"/>
            <p:cNvSpPr>
              <a:spLocks noChangeShapeType="1"/>
            </p:cNvSpPr>
            <p:nvPr/>
          </p:nvSpPr>
          <p:spPr bwMode="auto">
            <a:xfrm flipV="1">
              <a:off x="1272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3" name="Line 31"/>
            <p:cNvSpPr>
              <a:spLocks noChangeShapeType="1"/>
            </p:cNvSpPr>
            <p:nvPr/>
          </p:nvSpPr>
          <p:spPr bwMode="auto">
            <a:xfrm>
              <a:off x="1272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4" name="Line 32"/>
            <p:cNvSpPr>
              <a:spLocks noChangeShapeType="1"/>
            </p:cNvSpPr>
            <p:nvPr/>
          </p:nvSpPr>
          <p:spPr bwMode="auto">
            <a:xfrm>
              <a:off x="1224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5" name="Line 33"/>
            <p:cNvSpPr>
              <a:spLocks noChangeShapeType="1"/>
            </p:cNvSpPr>
            <p:nvPr/>
          </p:nvSpPr>
          <p:spPr bwMode="auto">
            <a:xfrm>
              <a:off x="1224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6" name="Freeform 34"/>
            <p:cNvSpPr>
              <a:spLocks/>
            </p:cNvSpPr>
            <p:nvPr/>
          </p:nvSpPr>
          <p:spPr bwMode="auto">
            <a:xfrm>
              <a:off x="1752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7" name="Line 35"/>
            <p:cNvSpPr>
              <a:spLocks noChangeShapeType="1"/>
            </p:cNvSpPr>
            <p:nvPr/>
          </p:nvSpPr>
          <p:spPr bwMode="auto">
            <a:xfrm>
              <a:off x="1752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8" name="Line 36"/>
            <p:cNvSpPr>
              <a:spLocks noChangeShapeType="1"/>
            </p:cNvSpPr>
            <p:nvPr/>
          </p:nvSpPr>
          <p:spPr bwMode="auto">
            <a:xfrm>
              <a:off x="1800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9" name="Line 37"/>
            <p:cNvSpPr>
              <a:spLocks noChangeShapeType="1"/>
            </p:cNvSpPr>
            <p:nvPr/>
          </p:nvSpPr>
          <p:spPr bwMode="auto">
            <a:xfrm>
              <a:off x="1224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0" name="Line 38"/>
            <p:cNvSpPr>
              <a:spLocks noChangeShapeType="1"/>
            </p:cNvSpPr>
            <p:nvPr/>
          </p:nvSpPr>
          <p:spPr bwMode="auto">
            <a:xfrm>
              <a:off x="1152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1" name="Line 39"/>
            <p:cNvSpPr>
              <a:spLocks noChangeShapeType="1"/>
            </p:cNvSpPr>
            <p:nvPr/>
          </p:nvSpPr>
          <p:spPr bwMode="auto">
            <a:xfrm>
              <a:off x="1152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2" name="Line 40"/>
            <p:cNvSpPr>
              <a:spLocks noChangeShapeType="1"/>
            </p:cNvSpPr>
            <p:nvPr/>
          </p:nvSpPr>
          <p:spPr bwMode="auto">
            <a:xfrm>
              <a:off x="1152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04233" name="Freeform 41"/>
          <p:cNvSpPr>
            <a:spLocks/>
          </p:cNvSpPr>
          <p:nvPr/>
        </p:nvSpPr>
        <p:spPr bwMode="auto">
          <a:xfrm>
            <a:off x="1862138" y="1905000"/>
            <a:ext cx="544512" cy="611188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240" y="144"/>
              </a:cxn>
              <a:cxn ang="0">
                <a:pos x="384" y="0"/>
              </a:cxn>
            </a:cxnLst>
            <a:rect l="0" t="0" r="r" b="b"/>
            <a:pathLst>
              <a:path w="385" h="385">
                <a:moveTo>
                  <a:pt x="0" y="384"/>
                </a:moveTo>
                <a:lnTo>
                  <a:pt x="240" y="144"/>
                </a:lnTo>
                <a:lnTo>
                  <a:pt x="384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4234" name="Rectangle 42"/>
          <p:cNvSpPr>
            <a:spLocks noChangeArrowheads="1"/>
          </p:cNvSpPr>
          <p:nvPr/>
        </p:nvSpPr>
        <p:spPr bwMode="auto">
          <a:xfrm>
            <a:off x="2535238" y="1854200"/>
            <a:ext cx="16351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sensor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irradiance</a:t>
            </a:r>
          </a:p>
        </p:txBody>
      </p:sp>
      <p:sp>
        <p:nvSpPr>
          <p:cNvPr id="904235" name="Rectangle 43"/>
          <p:cNvSpPr>
            <a:spLocks noChangeArrowheads="1"/>
          </p:cNvSpPr>
          <p:nvPr/>
        </p:nvSpPr>
        <p:spPr bwMode="auto">
          <a:xfrm>
            <a:off x="4973638" y="1854200"/>
            <a:ext cx="156686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sensor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exposure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434138" y="1752600"/>
            <a:ext cx="1052512" cy="914400"/>
            <a:chOff x="4560" y="1104"/>
            <a:chExt cx="745" cy="576"/>
          </a:xfrm>
        </p:grpSpPr>
        <p:sp>
          <p:nvSpPr>
            <p:cNvPr id="904237" name="Freeform 45"/>
            <p:cNvSpPr>
              <a:spLocks/>
            </p:cNvSpPr>
            <p:nvPr/>
          </p:nvSpPr>
          <p:spPr bwMode="auto">
            <a:xfrm>
              <a:off x="4560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8" name="Rectangle 46"/>
            <p:cNvSpPr>
              <a:spLocks noChangeArrowheads="1"/>
            </p:cNvSpPr>
            <p:nvPr/>
          </p:nvSpPr>
          <p:spPr bwMode="auto">
            <a:xfrm>
              <a:off x="4632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9" name="Line 47"/>
            <p:cNvSpPr>
              <a:spLocks noChangeShapeType="1"/>
            </p:cNvSpPr>
            <p:nvPr/>
          </p:nvSpPr>
          <p:spPr bwMode="auto">
            <a:xfrm>
              <a:off x="5208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0" name="Line 48"/>
            <p:cNvSpPr>
              <a:spLocks noChangeShapeType="1"/>
            </p:cNvSpPr>
            <p:nvPr/>
          </p:nvSpPr>
          <p:spPr bwMode="auto">
            <a:xfrm>
              <a:off x="4632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1" name="Rectangle 49"/>
            <p:cNvSpPr>
              <a:spLocks noChangeArrowheads="1"/>
            </p:cNvSpPr>
            <p:nvPr/>
          </p:nvSpPr>
          <p:spPr bwMode="auto">
            <a:xfrm>
              <a:off x="4696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2" name="Line 50"/>
            <p:cNvSpPr>
              <a:spLocks noChangeShapeType="1"/>
            </p:cNvSpPr>
            <p:nvPr/>
          </p:nvSpPr>
          <p:spPr bwMode="auto">
            <a:xfrm>
              <a:off x="4632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3" name="Line 51"/>
            <p:cNvSpPr>
              <a:spLocks noChangeShapeType="1"/>
            </p:cNvSpPr>
            <p:nvPr/>
          </p:nvSpPr>
          <p:spPr bwMode="auto">
            <a:xfrm>
              <a:off x="4632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4" name="Freeform 52"/>
            <p:cNvSpPr>
              <a:spLocks/>
            </p:cNvSpPr>
            <p:nvPr/>
          </p:nvSpPr>
          <p:spPr bwMode="auto">
            <a:xfrm>
              <a:off x="5160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5" name="Line 53"/>
            <p:cNvSpPr>
              <a:spLocks noChangeShapeType="1"/>
            </p:cNvSpPr>
            <p:nvPr/>
          </p:nvSpPr>
          <p:spPr bwMode="auto">
            <a:xfrm>
              <a:off x="5208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6" name="Line 54"/>
            <p:cNvSpPr>
              <a:spLocks noChangeShapeType="1"/>
            </p:cNvSpPr>
            <p:nvPr/>
          </p:nvSpPr>
          <p:spPr bwMode="auto">
            <a:xfrm>
              <a:off x="4632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7" name="Line 55"/>
            <p:cNvSpPr>
              <a:spLocks noChangeShapeType="1"/>
            </p:cNvSpPr>
            <p:nvPr/>
          </p:nvSpPr>
          <p:spPr bwMode="auto">
            <a:xfrm>
              <a:off x="4560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8" name="Line 56"/>
            <p:cNvSpPr>
              <a:spLocks noChangeShapeType="1"/>
            </p:cNvSpPr>
            <p:nvPr/>
          </p:nvSpPr>
          <p:spPr bwMode="auto">
            <a:xfrm>
              <a:off x="4560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9" name="Line 57"/>
            <p:cNvSpPr>
              <a:spLocks noChangeShapeType="1"/>
            </p:cNvSpPr>
            <p:nvPr/>
          </p:nvSpPr>
          <p:spPr bwMode="auto">
            <a:xfrm>
              <a:off x="4560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50" name="Freeform 58"/>
            <p:cNvSpPr>
              <a:spLocks/>
            </p:cNvSpPr>
            <p:nvPr/>
          </p:nvSpPr>
          <p:spPr bwMode="auto">
            <a:xfrm>
              <a:off x="4706" y="1248"/>
              <a:ext cx="439" cy="295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65" y="294"/>
                </a:cxn>
                <a:cxn ang="0">
                  <a:pos x="129" y="275"/>
                </a:cxn>
                <a:cxn ang="0">
                  <a:pos x="180" y="238"/>
                </a:cxn>
                <a:cxn ang="0">
                  <a:pos x="217" y="191"/>
                </a:cxn>
                <a:cxn ang="0">
                  <a:pos x="240" y="140"/>
                </a:cxn>
                <a:cxn ang="0">
                  <a:pos x="254" y="98"/>
                </a:cxn>
                <a:cxn ang="0">
                  <a:pos x="286" y="51"/>
                </a:cxn>
                <a:cxn ang="0">
                  <a:pos x="323" y="19"/>
                </a:cxn>
                <a:cxn ang="0">
                  <a:pos x="383" y="0"/>
                </a:cxn>
                <a:cxn ang="0">
                  <a:pos x="438" y="0"/>
                </a:cxn>
                <a:cxn ang="0">
                  <a:pos x="438" y="0"/>
                </a:cxn>
              </a:cxnLst>
              <a:rect l="0" t="0" r="r" b="b"/>
              <a:pathLst>
                <a:path w="439" h="295">
                  <a:moveTo>
                    <a:pt x="0" y="294"/>
                  </a:moveTo>
                  <a:lnTo>
                    <a:pt x="65" y="294"/>
                  </a:lnTo>
                  <a:lnTo>
                    <a:pt x="129" y="275"/>
                  </a:lnTo>
                  <a:lnTo>
                    <a:pt x="180" y="238"/>
                  </a:lnTo>
                  <a:lnTo>
                    <a:pt x="217" y="191"/>
                  </a:lnTo>
                  <a:lnTo>
                    <a:pt x="240" y="140"/>
                  </a:lnTo>
                  <a:lnTo>
                    <a:pt x="254" y="98"/>
                  </a:lnTo>
                  <a:lnTo>
                    <a:pt x="286" y="51"/>
                  </a:lnTo>
                  <a:lnTo>
                    <a:pt x="323" y="19"/>
                  </a:lnTo>
                  <a:lnTo>
                    <a:pt x="383" y="0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51" name="Rectangle 59"/>
            <p:cNvSpPr>
              <a:spLocks noChangeArrowheads="1"/>
            </p:cNvSpPr>
            <p:nvPr/>
          </p:nvSpPr>
          <p:spPr bwMode="auto">
            <a:xfrm>
              <a:off x="4696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4680" y="1152"/>
              <a:ext cx="480" cy="480"/>
              <a:chOff x="4680" y="1152"/>
              <a:chExt cx="480" cy="480"/>
            </a:xfrm>
          </p:grpSpPr>
          <p:sp>
            <p:nvSpPr>
              <p:cNvPr id="904253" name="Line 61"/>
              <p:cNvSpPr>
                <a:spLocks noChangeShapeType="1"/>
              </p:cNvSpPr>
              <p:nvPr/>
            </p:nvSpPr>
            <p:spPr bwMode="auto">
              <a:xfrm>
                <a:off x="4680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4254" name="Line 62"/>
              <p:cNvSpPr>
                <a:spLocks noChangeShapeType="1"/>
              </p:cNvSpPr>
              <p:nvPr/>
            </p:nvSpPr>
            <p:spPr bwMode="auto">
              <a:xfrm flipV="1">
                <a:off x="4680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4255" name="Line 63"/>
              <p:cNvSpPr>
                <a:spLocks noChangeShapeType="1"/>
              </p:cNvSpPr>
              <p:nvPr/>
            </p:nvSpPr>
            <p:spPr bwMode="auto">
              <a:xfrm>
                <a:off x="4680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4256" name="Line 64"/>
              <p:cNvSpPr>
                <a:spLocks noChangeShapeType="1"/>
              </p:cNvSpPr>
              <p:nvPr/>
            </p:nvSpPr>
            <p:spPr bwMode="auto">
              <a:xfrm>
                <a:off x="5160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04257" name="Rectangle 65"/>
          <p:cNvSpPr>
            <a:spLocks noChangeArrowheads="1"/>
          </p:cNvSpPr>
          <p:nvPr/>
        </p:nvSpPr>
        <p:spPr bwMode="auto">
          <a:xfrm>
            <a:off x="7624763" y="1854200"/>
            <a:ext cx="7762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latent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image</a:t>
            </a:r>
          </a:p>
        </p:txBody>
      </p:sp>
      <p:sp>
        <p:nvSpPr>
          <p:cNvPr id="904258" name="Rectangle 66"/>
          <p:cNvSpPr>
            <a:spLocks noChangeArrowheads="1"/>
          </p:cNvSpPr>
          <p:nvPr/>
        </p:nvSpPr>
        <p:spPr bwMode="auto">
          <a:xfrm>
            <a:off x="1722438" y="1214438"/>
            <a:ext cx="822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Lens</a:t>
            </a:r>
          </a:p>
        </p:txBody>
      </p:sp>
      <p:sp>
        <p:nvSpPr>
          <p:cNvPr id="904259" name="Rectangle 67"/>
          <p:cNvSpPr>
            <a:spLocks noChangeArrowheads="1"/>
          </p:cNvSpPr>
          <p:nvPr/>
        </p:nvSpPr>
        <p:spPr bwMode="auto">
          <a:xfrm>
            <a:off x="4025900" y="1214438"/>
            <a:ext cx="10922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Shutter</a:t>
            </a:r>
          </a:p>
        </p:txBody>
      </p:sp>
      <p:sp>
        <p:nvSpPr>
          <p:cNvPr id="904260" name="Rectangle 68"/>
          <p:cNvSpPr>
            <a:spLocks noChangeArrowheads="1"/>
          </p:cNvSpPr>
          <p:nvPr/>
        </p:nvSpPr>
        <p:spPr bwMode="auto">
          <a:xfrm>
            <a:off x="6396038" y="1214438"/>
            <a:ext cx="10922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Film</a:t>
            </a:r>
          </a:p>
        </p:txBody>
      </p:sp>
      <p:sp>
        <p:nvSpPr>
          <p:cNvPr id="904261" name="Freeform 69"/>
          <p:cNvSpPr>
            <a:spLocks/>
          </p:cNvSpPr>
          <p:nvPr/>
        </p:nvSpPr>
        <p:spPr bwMode="auto">
          <a:xfrm>
            <a:off x="6197600" y="2590800"/>
            <a:ext cx="2914650" cy="915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2064" y="576"/>
              </a:cxn>
            </a:cxnLst>
            <a:rect l="0" t="0" r="r" b="b"/>
            <a:pathLst>
              <a:path w="2065" h="577">
                <a:moveTo>
                  <a:pt x="0" y="0"/>
                </a:moveTo>
                <a:lnTo>
                  <a:pt x="0" y="576"/>
                </a:lnTo>
                <a:lnTo>
                  <a:pt x="2064" y="576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4262" name="Rectangle 70"/>
          <p:cNvSpPr>
            <a:spLocks noChangeArrowheads="1"/>
          </p:cNvSpPr>
          <p:nvPr/>
        </p:nvSpPr>
        <p:spPr bwMode="auto">
          <a:xfrm>
            <a:off x="6021090" y="3534906"/>
            <a:ext cx="2514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Electronic Camera</a:t>
            </a:r>
          </a:p>
        </p:txBody>
      </p:sp>
      <p:sp>
        <p:nvSpPr>
          <p:cNvPr id="904263" name="AutoShape 71"/>
          <p:cNvSpPr>
            <a:spLocks noChangeArrowheads="1"/>
          </p:cNvSpPr>
          <p:nvPr/>
        </p:nvSpPr>
        <p:spPr bwMode="auto">
          <a:xfrm>
            <a:off x="8532515" y="3692068"/>
            <a:ext cx="269875" cy="228600"/>
          </a:xfrm>
          <a:prstGeom prst="rightArrow">
            <a:avLst>
              <a:gd name="adj1" fmla="val 50000"/>
              <a:gd name="adj2" fmla="val 59033"/>
            </a:avLst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4264" name="Freeform 72"/>
          <p:cNvSpPr>
            <a:spLocks/>
          </p:cNvSpPr>
          <p:nvPr/>
        </p:nvSpPr>
        <p:spPr bwMode="auto">
          <a:xfrm>
            <a:off x="8501063" y="2209800"/>
            <a:ext cx="6111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432" y="0"/>
              </a:cxn>
            </a:cxnLst>
            <a:rect l="0" t="0" r="r" b="b"/>
            <a:pathLst>
              <a:path w="433" h="1">
                <a:moveTo>
                  <a:pt x="0" y="0"/>
                </a:moveTo>
                <a:lnTo>
                  <a:pt x="0" y="0"/>
                </a:lnTo>
                <a:lnTo>
                  <a:pt x="432" y="0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4265" name="Rectangle 73"/>
          <p:cNvSpPr>
            <a:spLocks noChangeArrowheads="1"/>
          </p:cNvSpPr>
          <p:nvPr/>
        </p:nvSpPr>
        <p:spPr bwMode="auto">
          <a:xfrm>
            <a:off x="1252538" y="2536825"/>
            <a:ext cx="236537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04266" name="Rectangle 74"/>
          <p:cNvSpPr>
            <a:spLocks noChangeArrowheads="1"/>
          </p:cNvSpPr>
          <p:nvPr/>
        </p:nvSpPr>
        <p:spPr bwMode="auto">
          <a:xfrm>
            <a:off x="4129088" y="2673350"/>
            <a:ext cx="9159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grpSp>
        <p:nvGrpSpPr>
          <p:cNvPr id="75" name="Group 2"/>
          <p:cNvGrpSpPr>
            <a:grpSpLocks/>
          </p:cNvGrpSpPr>
          <p:nvPr/>
        </p:nvGrpSpPr>
        <p:grpSpPr bwMode="auto">
          <a:xfrm>
            <a:off x="780514" y="5016282"/>
            <a:ext cx="1052512" cy="914400"/>
            <a:chOff x="384" y="1104"/>
            <a:chExt cx="745" cy="576"/>
          </a:xfrm>
        </p:grpSpPr>
        <p:sp>
          <p:nvSpPr>
            <p:cNvPr id="76" name="Freeform 3"/>
            <p:cNvSpPr>
              <a:spLocks/>
            </p:cNvSpPr>
            <p:nvPr/>
          </p:nvSpPr>
          <p:spPr bwMode="auto">
            <a:xfrm>
              <a:off x="384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7" name="Rectangle 4"/>
            <p:cNvSpPr>
              <a:spLocks noChangeArrowheads="1"/>
            </p:cNvSpPr>
            <p:nvPr/>
          </p:nvSpPr>
          <p:spPr bwMode="auto">
            <a:xfrm>
              <a:off x="456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8" name="Line 5"/>
            <p:cNvSpPr>
              <a:spLocks noChangeShapeType="1"/>
            </p:cNvSpPr>
            <p:nvPr/>
          </p:nvSpPr>
          <p:spPr bwMode="auto">
            <a:xfrm>
              <a:off x="1032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9" name="Line 6"/>
            <p:cNvSpPr>
              <a:spLocks noChangeShapeType="1"/>
            </p:cNvSpPr>
            <p:nvPr/>
          </p:nvSpPr>
          <p:spPr bwMode="auto">
            <a:xfrm>
              <a:off x="456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0" name="Rectangle 7"/>
            <p:cNvSpPr>
              <a:spLocks noChangeArrowheads="1"/>
            </p:cNvSpPr>
            <p:nvPr/>
          </p:nvSpPr>
          <p:spPr bwMode="auto">
            <a:xfrm>
              <a:off x="520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1" name="Line 8"/>
            <p:cNvSpPr>
              <a:spLocks noChangeShapeType="1"/>
            </p:cNvSpPr>
            <p:nvPr/>
          </p:nvSpPr>
          <p:spPr bwMode="auto">
            <a:xfrm>
              <a:off x="456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2" name="Line 9"/>
            <p:cNvSpPr>
              <a:spLocks noChangeShapeType="1"/>
            </p:cNvSpPr>
            <p:nvPr/>
          </p:nvSpPr>
          <p:spPr bwMode="auto">
            <a:xfrm>
              <a:off x="456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3" name="Freeform 10"/>
            <p:cNvSpPr>
              <a:spLocks/>
            </p:cNvSpPr>
            <p:nvPr/>
          </p:nvSpPr>
          <p:spPr bwMode="auto">
            <a:xfrm>
              <a:off x="984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4" name="Line 11"/>
            <p:cNvSpPr>
              <a:spLocks noChangeShapeType="1"/>
            </p:cNvSpPr>
            <p:nvPr/>
          </p:nvSpPr>
          <p:spPr bwMode="auto">
            <a:xfrm>
              <a:off x="1032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5" name="Line 12"/>
            <p:cNvSpPr>
              <a:spLocks noChangeShapeType="1"/>
            </p:cNvSpPr>
            <p:nvPr/>
          </p:nvSpPr>
          <p:spPr bwMode="auto">
            <a:xfrm>
              <a:off x="456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6" name="Line 13"/>
            <p:cNvSpPr>
              <a:spLocks noChangeShapeType="1"/>
            </p:cNvSpPr>
            <p:nvPr/>
          </p:nvSpPr>
          <p:spPr bwMode="auto">
            <a:xfrm>
              <a:off x="384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384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8" name="Line 15"/>
            <p:cNvSpPr>
              <a:spLocks noChangeShapeType="1"/>
            </p:cNvSpPr>
            <p:nvPr/>
          </p:nvSpPr>
          <p:spPr bwMode="auto">
            <a:xfrm>
              <a:off x="384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" name="Freeform 16"/>
            <p:cNvSpPr>
              <a:spLocks/>
            </p:cNvSpPr>
            <p:nvPr/>
          </p:nvSpPr>
          <p:spPr bwMode="auto">
            <a:xfrm>
              <a:off x="530" y="1248"/>
              <a:ext cx="439" cy="295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65" y="294"/>
                </a:cxn>
                <a:cxn ang="0">
                  <a:pos x="129" y="275"/>
                </a:cxn>
                <a:cxn ang="0">
                  <a:pos x="180" y="238"/>
                </a:cxn>
                <a:cxn ang="0">
                  <a:pos x="217" y="191"/>
                </a:cxn>
                <a:cxn ang="0">
                  <a:pos x="240" y="140"/>
                </a:cxn>
                <a:cxn ang="0">
                  <a:pos x="254" y="98"/>
                </a:cxn>
                <a:cxn ang="0">
                  <a:pos x="286" y="51"/>
                </a:cxn>
                <a:cxn ang="0">
                  <a:pos x="323" y="19"/>
                </a:cxn>
                <a:cxn ang="0">
                  <a:pos x="383" y="0"/>
                </a:cxn>
                <a:cxn ang="0">
                  <a:pos x="438" y="0"/>
                </a:cxn>
                <a:cxn ang="0">
                  <a:pos x="438" y="0"/>
                </a:cxn>
              </a:cxnLst>
              <a:rect l="0" t="0" r="r" b="b"/>
              <a:pathLst>
                <a:path w="439" h="295">
                  <a:moveTo>
                    <a:pt x="0" y="294"/>
                  </a:moveTo>
                  <a:lnTo>
                    <a:pt x="65" y="294"/>
                  </a:lnTo>
                  <a:lnTo>
                    <a:pt x="129" y="275"/>
                  </a:lnTo>
                  <a:lnTo>
                    <a:pt x="180" y="238"/>
                  </a:lnTo>
                  <a:lnTo>
                    <a:pt x="217" y="191"/>
                  </a:lnTo>
                  <a:lnTo>
                    <a:pt x="240" y="140"/>
                  </a:lnTo>
                  <a:lnTo>
                    <a:pt x="254" y="98"/>
                  </a:lnTo>
                  <a:lnTo>
                    <a:pt x="286" y="51"/>
                  </a:lnTo>
                  <a:lnTo>
                    <a:pt x="323" y="19"/>
                  </a:lnTo>
                  <a:lnTo>
                    <a:pt x="383" y="0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" name="Rectangle 17"/>
            <p:cNvSpPr>
              <a:spLocks noChangeArrowheads="1"/>
            </p:cNvSpPr>
            <p:nvPr/>
          </p:nvSpPr>
          <p:spPr bwMode="auto">
            <a:xfrm>
              <a:off x="520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91" name="Group 18"/>
            <p:cNvGrpSpPr>
              <a:grpSpLocks/>
            </p:cNvGrpSpPr>
            <p:nvPr/>
          </p:nvGrpSpPr>
          <p:grpSpPr bwMode="auto">
            <a:xfrm>
              <a:off x="504" y="1152"/>
              <a:ext cx="480" cy="480"/>
              <a:chOff x="504" y="1152"/>
              <a:chExt cx="480" cy="480"/>
            </a:xfrm>
          </p:grpSpPr>
          <p:sp>
            <p:nvSpPr>
              <p:cNvPr id="92" name="Line 19"/>
              <p:cNvSpPr>
                <a:spLocks noChangeShapeType="1"/>
              </p:cNvSpPr>
              <p:nvPr/>
            </p:nvSpPr>
            <p:spPr bwMode="auto">
              <a:xfrm>
                <a:off x="504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Line 20"/>
              <p:cNvSpPr>
                <a:spLocks noChangeShapeType="1"/>
              </p:cNvSpPr>
              <p:nvPr/>
            </p:nvSpPr>
            <p:spPr bwMode="auto">
              <a:xfrm flipV="1">
                <a:off x="50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Line 21"/>
              <p:cNvSpPr>
                <a:spLocks noChangeShapeType="1"/>
              </p:cNvSpPr>
              <p:nvPr/>
            </p:nvSpPr>
            <p:spPr bwMode="auto">
              <a:xfrm>
                <a:off x="504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Line 22"/>
              <p:cNvSpPr>
                <a:spLocks noChangeShapeType="1"/>
              </p:cNvSpPr>
              <p:nvPr/>
            </p:nvSpPr>
            <p:spPr bwMode="auto">
              <a:xfrm>
                <a:off x="98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6" name="Group 23"/>
          <p:cNvGrpSpPr>
            <a:grpSpLocks/>
          </p:cNvGrpSpPr>
          <p:nvPr/>
        </p:nvGrpSpPr>
        <p:grpSpPr bwMode="auto">
          <a:xfrm>
            <a:off x="2812514" y="5016282"/>
            <a:ext cx="1052512" cy="914400"/>
            <a:chOff x="1824" y="1104"/>
            <a:chExt cx="745" cy="576"/>
          </a:xfrm>
        </p:grpSpPr>
        <p:grpSp>
          <p:nvGrpSpPr>
            <p:cNvPr id="97" name="Group 24"/>
            <p:cNvGrpSpPr>
              <a:grpSpLocks/>
            </p:cNvGrpSpPr>
            <p:nvPr/>
          </p:nvGrpSpPr>
          <p:grpSpPr bwMode="auto">
            <a:xfrm>
              <a:off x="1824" y="1104"/>
              <a:ext cx="745" cy="576"/>
              <a:chOff x="1824" y="1104"/>
              <a:chExt cx="745" cy="576"/>
            </a:xfrm>
          </p:grpSpPr>
          <p:sp>
            <p:nvSpPr>
              <p:cNvPr id="99" name="Freeform 25"/>
              <p:cNvSpPr>
                <a:spLocks/>
              </p:cNvSpPr>
              <p:nvPr/>
            </p:nvSpPr>
            <p:spPr bwMode="auto">
              <a:xfrm>
                <a:off x="1824" y="1344"/>
                <a:ext cx="73" cy="97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72" y="96"/>
                  </a:cxn>
                  <a:cxn ang="0">
                    <a:pos x="72" y="0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26"/>
              <p:cNvSpPr>
                <a:spLocks noChangeArrowheads="1"/>
              </p:cNvSpPr>
              <p:nvPr/>
            </p:nvSpPr>
            <p:spPr bwMode="auto">
              <a:xfrm>
                <a:off x="1896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Line 27"/>
              <p:cNvSpPr>
                <a:spLocks noChangeShapeType="1"/>
              </p:cNvSpPr>
              <p:nvPr/>
            </p:nvSpPr>
            <p:spPr bwMode="auto">
              <a:xfrm>
                <a:off x="2472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Line 28"/>
              <p:cNvSpPr>
                <a:spLocks noChangeShapeType="1"/>
              </p:cNvSpPr>
              <p:nvPr/>
            </p:nvSpPr>
            <p:spPr bwMode="auto">
              <a:xfrm>
                <a:off x="1896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>
                <a:off x="1960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Line 30"/>
              <p:cNvSpPr>
                <a:spLocks noChangeShapeType="1"/>
              </p:cNvSpPr>
              <p:nvPr/>
            </p:nvSpPr>
            <p:spPr bwMode="auto">
              <a:xfrm>
                <a:off x="1944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Line 31"/>
              <p:cNvSpPr>
                <a:spLocks noChangeShapeType="1"/>
              </p:cNvSpPr>
              <p:nvPr/>
            </p:nvSpPr>
            <p:spPr bwMode="auto">
              <a:xfrm flipV="1">
                <a:off x="194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Line 32"/>
              <p:cNvSpPr>
                <a:spLocks noChangeShapeType="1"/>
              </p:cNvSpPr>
              <p:nvPr/>
            </p:nvSpPr>
            <p:spPr bwMode="auto">
              <a:xfrm>
                <a:off x="1944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Line 33"/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Line 34"/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35"/>
              <p:cNvSpPr>
                <a:spLocks/>
              </p:cNvSpPr>
              <p:nvPr/>
            </p:nvSpPr>
            <p:spPr bwMode="auto">
              <a:xfrm>
                <a:off x="2424" y="1344"/>
                <a:ext cx="145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44" y="48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Line 36"/>
              <p:cNvSpPr>
                <a:spLocks noChangeShapeType="1"/>
              </p:cNvSpPr>
              <p:nvPr/>
            </p:nvSpPr>
            <p:spPr bwMode="auto">
              <a:xfrm>
                <a:off x="242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Line 37"/>
              <p:cNvSpPr>
                <a:spLocks noChangeShapeType="1"/>
              </p:cNvSpPr>
              <p:nvPr/>
            </p:nvSpPr>
            <p:spPr bwMode="auto">
              <a:xfrm>
                <a:off x="2472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>
                <a:off x="1896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Line 39"/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Line 40"/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Line 41"/>
              <p:cNvSpPr>
                <a:spLocks noChangeShapeType="1"/>
              </p:cNvSpPr>
              <p:nvPr/>
            </p:nvSpPr>
            <p:spPr bwMode="auto">
              <a:xfrm>
                <a:off x="1824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" name="Freeform 42"/>
            <p:cNvSpPr>
              <a:spLocks/>
            </p:cNvSpPr>
            <p:nvPr/>
          </p:nvSpPr>
          <p:spPr bwMode="auto">
            <a:xfrm>
              <a:off x="1992" y="1344"/>
              <a:ext cx="385" cy="241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40" y="0"/>
                </a:cxn>
                <a:cxn ang="0">
                  <a:pos x="384" y="0"/>
                </a:cxn>
              </a:cxnLst>
              <a:rect l="0" t="0" r="r" b="b"/>
              <a:pathLst>
                <a:path w="385" h="241">
                  <a:moveTo>
                    <a:pt x="0" y="240"/>
                  </a:moveTo>
                  <a:lnTo>
                    <a:pt x="240" y="0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6" name="Group 43"/>
          <p:cNvGrpSpPr>
            <a:grpSpLocks/>
          </p:cNvGrpSpPr>
          <p:nvPr/>
        </p:nvGrpSpPr>
        <p:grpSpPr bwMode="auto">
          <a:xfrm>
            <a:off x="5047714" y="5016282"/>
            <a:ext cx="1052512" cy="914400"/>
            <a:chOff x="3408" y="1104"/>
            <a:chExt cx="745" cy="576"/>
          </a:xfrm>
        </p:grpSpPr>
        <p:grpSp>
          <p:nvGrpSpPr>
            <p:cNvPr id="117" name="Group 44"/>
            <p:cNvGrpSpPr>
              <a:grpSpLocks/>
            </p:cNvGrpSpPr>
            <p:nvPr/>
          </p:nvGrpSpPr>
          <p:grpSpPr bwMode="auto">
            <a:xfrm>
              <a:off x="3408" y="1104"/>
              <a:ext cx="745" cy="576"/>
              <a:chOff x="3408" y="1104"/>
              <a:chExt cx="745" cy="576"/>
            </a:xfrm>
          </p:grpSpPr>
          <p:sp>
            <p:nvSpPr>
              <p:cNvPr id="119" name="Freeform 45"/>
              <p:cNvSpPr>
                <a:spLocks/>
              </p:cNvSpPr>
              <p:nvPr/>
            </p:nvSpPr>
            <p:spPr bwMode="auto">
              <a:xfrm>
                <a:off x="3408" y="1344"/>
                <a:ext cx="73" cy="97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72" y="96"/>
                  </a:cxn>
                  <a:cxn ang="0">
                    <a:pos x="72" y="0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46"/>
              <p:cNvSpPr>
                <a:spLocks noChangeArrowheads="1"/>
              </p:cNvSpPr>
              <p:nvPr/>
            </p:nvSpPr>
            <p:spPr bwMode="auto">
              <a:xfrm>
                <a:off x="348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Line 47"/>
              <p:cNvSpPr>
                <a:spLocks noChangeShapeType="1"/>
              </p:cNvSpPr>
              <p:nvPr/>
            </p:nvSpPr>
            <p:spPr bwMode="auto">
              <a:xfrm>
                <a:off x="405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Line 48"/>
              <p:cNvSpPr>
                <a:spLocks noChangeShapeType="1"/>
              </p:cNvSpPr>
              <p:nvPr/>
            </p:nvSpPr>
            <p:spPr bwMode="auto">
              <a:xfrm>
                <a:off x="348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49"/>
              <p:cNvSpPr>
                <a:spLocks noChangeArrowheads="1"/>
              </p:cNvSpPr>
              <p:nvPr/>
            </p:nvSpPr>
            <p:spPr bwMode="auto">
              <a:xfrm>
                <a:off x="354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Line 50"/>
              <p:cNvSpPr>
                <a:spLocks noChangeShapeType="1"/>
              </p:cNvSpPr>
              <p:nvPr/>
            </p:nvSpPr>
            <p:spPr bwMode="auto">
              <a:xfrm>
                <a:off x="352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Line 51"/>
              <p:cNvSpPr>
                <a:spLocks noChangeShapeType="1"/>
              </p:cNvSpPr>
              <p:nvPr/>
            </p:nvSpPr>
            <p:spPr bwMode="auto">
              <a:xfrm flipV="1">
                <a:off x="352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Line 52"/>
              <p:cNvSpPr>
                <a:spLocks noChangeShapeType="1"/>
              </p:cNvSpPr>
              <p:nvPr/>
            </p:nvSpPr>
            <p:spPr bwMode="auto">
              <a:xfrm>
                <a:off x="352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Line 53"/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Line 54"/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55"/>
              <p:cNvSpPr>
                <a:spLocks/>
              </p:cNvSpPr>
              <p:nvPr/>
            </p:nvSpPr>
            <p:spPr bwMode="auto">
              <a:xfrm>
                <a:off x="4008" y="1344"/>
                <a:ext cx="145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44" y="48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Line 56"/>
              <p:cNvSpPr>
                <a:spLocks noChangeShapeType="1"/>
              </p:cNvSpPr>
              <p:nvPr/>
            </p:nvSpPr>
            <p:spPr bwMode="auto">
              <a:xfrm>
                <a:off x="400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Line 57"/>
              <p:cNvSpPr>
                <a:spLocks noChangeShapeType="1"/>
              </p:cNvSpPr>
              <p:nvPr/>
            </p:nvSpPr>
            <p:spPr bwMode="auto">
              <a:xfrm>
                <a:off x="405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Line 58"/>
              <p:cNvSpPr>
                <a:spLocks noChangeShapeType="1"/>
              </p:cNvSpPr>
              <p:nvPr/>
            </p:nvSpPr>
            <p:spPr bwMode="auto">
              <a:xfrm>
                <a:off x="348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Line 59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Line 60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Line 61"/>
              <p:cNvSpPr>
                <a:spLocks noChangeShapeType="1"/>
              </p:cNvSpPr>
              <p:nvPr/>
            </p:nvSpPr>
            <p:spPr bwMode="auto">
              <a:xfrm>
                <a:off x="340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8" name="Freeform 62"/>
            <p:cNvSpPr>
              <a:spLocks/>
            </p:cNvSpPr>
            <p:nvPr/>
          </p:nvSpPr>
          <p:spPr bwMode="auto">
            <a:xfrm>
              <a:off x="3576" y="1200"/>
              <a:ext cx="385" cy="385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48" y="384"/>
                </a:cxn>
                <a:cxn ang="0">
                  <a:pos x="48" y="336"/>
                </a:cxn>
                <a:cxn ang="0">
                  <a:pos x="96" y="336"/>
                </a:cxn>
                <a:cxn ang="0">
                  <a:pos x="96" y="288"/>
                </a:cxn>
                <a:cxn ang="0">
                  <a:pos x="144" y="288"/>
                </a:cxn>
                <a:cxn ang="0">
                  <a:pos x="144" y="240"/>
                </a:cxn>
                <a:cxn ang="0">
                  <a:pos x="192" y="240"/>
                </a:cxn>
                <a:cxn ang="0">
                  <a:pos x="192" y="192"/>
                </a:cxn>
                <a:cxn ang="0">
                  <a:pos x="240" y="192"/>
                </a:cxn>
                <a:cxn ang="0">
                  <a:pos x="240" y="144"/>
                </a:cxn>
                <a:cxn ang="0">
                  <a:pos x="288" y="144"/>
                </a:cxn>
                <a:cxn ang="0">
                  <a:pos x="288" y="96"/>
                </a:cxn>
                <a:cxn ang="0">
                  <a:pos x="336" y="96"/>
                </a:cxn>
                <a:cxn ang="0">
                  <a:pos x="336" y="48"/>
                </a:cxn>
                <a:cxn ang="0">
                  <a:pos x="384" y="48"/>
                </a:cxn>
                <a:cxn ang="0">
                  <a:pos x="384" y="0"/>
                </a:cxn>
              </a:cxnLst>
              <a:rect l="0" t="0" r="r" b="b"/>
              <a:pathLst>
                <a:path w="385" h="385">
                  <a:moveTo>
                    <a:pt x="0" y="384"/>
                  </a:moveTo>
                  <a:lnTo>
                    <a:pt x="48" y="384"/>
                  </a:lnTo>
                  <a:lnTo>
                    <a:pt x="48" y="336"/>
                  </a:lnTo>
                  <a:lnTo>
                    <a:pt x="96" y="336"/>
                  </a:lnTo>
                  <a:lnTo>
                    <a:pt x="96" y="288"/>
                  </a:lnTo>
                  <a:lnTo>
                    <a:pt x="144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192" y="192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288" y="144"/>
                  </a:lnTo>
                  <a:lnTo>
                    <a:pt x="288" y="96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384" y="48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6" name="Group 63"/>
          <p:cNvGrpSpPr>
            <a:grpSpLocks/>
          </p:cNvGrpSpPr>
          <p:nvPr/>
        </p:nvGrpSpPr>
        <p:grpSpPr bwMode="auto">
          <a:xfrm>
            <a:off x="7079714" y="5016282"/>
            <a:ext cx="1052512" cy="914400"/>
            <a:chOff x="4848" y="1104"/>
            <a:chExt cx="745" cy="576"/>
          </a:xfrm>
        </p:grpSpPr>
        <p:grpSp>
          <p:nvGrpSpPr>
            <p:cNvPr id="137" name="Group 64"/>
            <p:cNvGrpSpPr>
              <a:grpSpLocks/>
            </p:cNvGrpSpPr>
            <p:nvPr/>
          </p:nvGrpSpPr>
          <p:grpSpPr bwMode="auto">
            <a:xfrm>
              <a:off x="4848" y="1104"/>
              <a:ext cx="745" cy="576"/>
              <a:chOff x="4848" y="1104"/>
              <a:chExt cx="745" cy="576"/>
            </a:xfrm>
          </p:grpSpPr>
          <p:sp>
            <p:nvSpPr>
              <p:cNvPr id="141" name="Freeform 65"/>
              <p:cNvSpPr>
                <a:spLocks/>
              </p:cNvSpPr>
              <p:nvPr/>
            </p:nvSpPr>
            <p:spPr bwMode="auto">
              <a:xfrm>
                <a:off x="4848" y="1344"/>
                <a:ext cx="73" cy="97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72" y="96"/>
                  </a:cxn>
                  <a:cxn ang="0">
                    <a:pos x="72" y="0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Rectangle 66"/>
              <p:cNvSpPr>
                <a:spLocks noChangeArrowheads="1"/>
              </p:cNvSpPr>
              <p:nvPr/>
            </p:nvSpPr>
            <p:spPr bwMode="auto">
              <a:xfrm>
                <a:off x="492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Line 67"/>
              <p:cNvSpPr>
                <a:spLocks noChangeShapeType="1"/>
              </p:cNvSpPr>
              <p:nvPr/>
            </p:nvSpPr>
            <p:spPr bwMode="auto">
              <a:xfrm>
                <a:off x="549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Line 68"/>
              <p:cNvSpPr>
                <a:spLocks noChangeShapeType="1"/>
              </p:cNvSpPr>
              <p:nvPr/>
            </p:nvSpPr>
            <p:spPr bwMode="auto">
              <a:xfrm>
                <a:off x="492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Rectangle 69"/>
              <p:cNvSpPr>
                <a:spLocks noChangeArrowheads="1"/>
              </p:cNvSpPr>
              <p:nvPr/>
            </p:nvSpPr>
            <p:spPr bwMode="auto">
              <a:xfrm>
                <a:off x="498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Line 70"/>
              <p:cNvSpPr>
                <a:spLocks noChangeShapeType="1"/>
              </p:cNvSpPr>
              <p:nvPr/>
            </p:nvSpPr>
            <p:spPr bwMode="auto">
              <a:xfrm>
                <a:off x="496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Line 71"/>
              <p:cNvSpPr>
                <a:spLocks noChangeShapeType="1"/>
              </p:cNvSpPr>
              <p:nvPr/>
            </p:nvSpPr>
            <p:spPr bwMode="auto">
              <a:xfrm flipV="1">
                <a:off x="496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Line 72"/>
              <p:cNvSpPr>
                <a:spLocks noChangeShapeType="1"/>
              </p:cNvSpPr>
              <p:nvPr/>
            </p:nvSpPr>
            <p:spPr bwMode="auto">
              <a:xfrm>
                <a:off x="496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Line 73"/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Line 74"/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75"/>
              <p:cNvSpPr>
                <a:spLocks/>
              </p:cNvSpPr>
              <p:nvPr/>
            </p:nvSpPr>
            <p:spPr bwMode="auto">
              <a:xfrm>
                <a:off x="5448" y="1344"/>
                <a:ext cx="145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44" y="48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Line 76"/>
              <p:cNvSpPr>
                <a:spLocks noChangeShapeType="1"/>
              </p:cNvSpPr>
              <p:nvPr/>
            </p:nvSpPr>
            <p:spPr bwMode="auto">
              <a:xfrm>
                <a:off x="544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Line 77"/>
              <p:cNvSpPr>
                <a:spLocks noChangeShapeType="1"/>
              </p:cNvSpPr>
              <p:nvPr/>
            </p:nvSpPr>
            <p:spPr bwMode="auto">
              <a:xfrm>
                <a:off x="549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Line 78"/>
              <p:cNvSpPr>
                <a:spLocks noChangeShapeType="1"/>
              </p:cNvSpPr>
              <p:nvPr/>
            </p:nvSpPr>
            <p:spPr bwMode="auto">
              <a:xfrm>
                <a:off x="492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Line 79"/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Line 80"/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Line 81"/>
              <p:cNvSpPr>
                <a:spLocks noChangeShapeType="1"/>
              </p:cNvSpPr>
              <p:nvPr/>
            </p:nvSpPr>
            <p:spPr bwMode="auto">
              <a:xfrm>
                <a:off x="484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8" name="Group 82"/>
            <p:cNvGrpSpPr>
              <a:grpSpLocks/>
            </p:cNvGrpSpPr>
            <p:nvPr/>
          </p:nvGrpSpPr>
          <p:grpSpPr bwMode="auto">
            <a:xfrm>
              <a:off x="5016" y="1236"/>
              <a:ext cx="385" cy="313"/>
              <a:chOff x="5016" y="1236"/>
              <a:chExt cx="385" cy="313"/>
            </a:xfrm>
          </p:grpSpPr>
          <p:sp>
            <p:nvSpPr>
              <p:cNvPr id="139" name="Freeform 83"/>
              <p:cNvSpPr>
                <a:spLocks/>
              </p:cNvSpPr>
              <p:nvPr/>
            </p:nvSpPr>
            <p:spPr bwMode="auto">
              <a:xfrm>
                <a:off x="5016" y="1332"/>
                <a:ext cx="241" cy="217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72" y="216"/>
                  </a:cxn>
                  <a:cxn ang="0">
                    <a:pos x="72" y="192"/>
                  </a:cxn>
                  <a:cxn ang="0">
                    <a:pos x="120" y="192"/>
                  </a:cxn>
                  <a:cxn ang="0">
                    <a:pos x="120" y="168"/>
                  </a:cxn>
                  <a:cxn ang="0">
                    <a:pos x="144" y="168"/>
                  </a:cxn>
                  <a:cxn ang="0">
                    <a:pos x="144" y="144"/>
                  </a:cxn>
                  <a:cxn ang="0">
                    <a:pos x="168" y="144"/>
                  </a:cxn>
                  <a:cxn ang="0">
                    <a:pos x="168" y="120"/>
                  </a:cxn>
                  <a:cxn ang="0">
                    <a:pos x="168" y="120"/>
                  </a:cxn>
                  <a:cxn ang="0">
                    <a:pos x="168" y="96"/>
                  </a:cxn>
                  <a:cxn ang="0">
                    <a:pos x="192" y="96"/>
                  </a:cxn>
                  <a:cxn ang="0">
                    <a:pos x="192" y="48"/>
                  </a:cxn>
                  <a:cxn ang="0">
                    <a:pos x="216" y="48"/>
                  </a:cxn>
                  <a:cxn ang="0">
                    <a:pos x="216" y="0"/>
                  </a:cxn>
                  <a:cxn ang="0">
                    <a:pos x="240" y="0"/>
                  </a:cxn>
                </a:cxnLst>
                <a:rect l="0" t="0" r="r" b="b"/>
                <a:pathLst>
                  <a:path w="241" h="217">
                    <a:moveTo>
                      <a:pt x="0" y="216"/>
                    </a:moveTo>
                    <a:lnTo>
                      <a:pt x="72" y="216"/>
                    </a:lnTo>
                    <a:lnTo>
                      <a:pt x="72" y="192"/>
                    </a:lnTo>
                    <a:lnTo>
                      <a:pt x="120" y="192"/>
                    </a:lnTo>
                    <a:lnTo>
                      <a:pt x="120" y="168"/>
                    </a:lnTo>
                    <a:lnTo>
                      <a:pt x="144" y="168"/>
                    </a:lnTo>
                    <a:lnTo>
                      <a:pt x="144" y="144"/>
                    </a:lnTo>
                    <a:lnTo>
                      <a:pt x="168" y="144"/>
                    </a:lnTo>
                    <a:lnTo>
                      <a:pt x="168" y="120"/>
                    </a:lnTo>
                    <a:lnTo>
                      <a:pt x="168" y="120"/>
                    </a:lnTo>
                    <a:lnTo>
                      <a:pt x="168" y="96"/>
                    </a:lnTo>
                    <a:lnTo>
                      <a:pt x="192" y="96"/>
                    </a:lnTo>
                    <a:lnTo>
                      <a:pt x="192" y="48"/>
                    </a:lnTo>
                    <a:lnTo>
                      <a:pt x="216" y="48"/>
                    </a:lnTo>
                    <a:lnTo>
                      <a:pt x="216" y="0"/>
                    </a:lnTo>
                    <a:lnTo>
                      <a:pt x="24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84"/>
              <p:cNvSpPr>
                <a:spLocks/>
              </p:cNvSpPr>
              <p:nvPr/>
            </p:nvSpPr>
            <p:spPr bwMode="auto">
              <a:xfrm>
                <a:off x="5256" y="1236"/>
                <a:ext cx="145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2"/>
                  </a:cxn>
                  <a:cxn ang="0">
                    <a:pos x="24" y="72"/>
                  </a:cxn>
                  <a:cxn ang="0">
                    <a:pos x="24" y="48"/>
                  </a:cxn>
                  <a:cxn ang="0">
                    <a:pos x="48" y="48"/>
                  </a:cxn>
                  <a:cxn ang="0">
                    <a:pos x="48" y="24"/>
                  </a:cxn>
                  <a:cxn ang="0">
                    <a:pos x="96" y="24"/>
                  </a:cxn>
                  <a:cxn ang="0">
                    <a:pos x="96" y="0"/>
                  </a:cxn>
                  <a:cxn ang="0">
                    <a:pos x="144" y="0"/>
                  </a:cxn>
                  <a:cxn ang="0">
                    <a:pos x="144" y="0"/>
                  </a:cxn>
                </a:cxnLst>
                <a:rect l="0" t="0" r="r" b="b"/>
                <a:pathLst>
                  <a:path w="145" h="97">
                    <a:moveTo>
                      <a:pt x="0" y="96"/>
                    </a:moveTo>
                    <a:lnTo>
                      <a:pt x="0" y="72"/>
                    </a:lnTo>
                    <a:lnTo>
                      <a:pt x="24" y="72"/>
                    </a:lnTo>
                    <a:lnTo>
                      <a:pt x="24" y="48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96" y="0"/>
                    </a:lnTo>
                    <a:lnTo>
                      <a:pt x="144" y="0"/>
                    </a:lnTo>
                    <a:lnTo>
                      <a:pt x="144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8" name="Rectangle 85"/>
          <p:cNvSpPr>
            <a:spLocks noChangeArrowheads="1"/>
          </p:cNvSpPr>
          <p:nvPr/>
        </p:nvSpPr>
        <p:spPr bwMode="auto">
          <a:xfrm>
            <a:off x="1691739" y="5117882"/>
            <a:ext cx="12271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film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density</a:t>
            </a:r>
          </a:p>
        </p:txBody>
      </p:sp>
      <p:sp>
        <p:nvSpPr>
          <p:cNvPr id="159" name="Rectangle 86"/>
          <p:cNvSpPr>
            <a:spLocks noChangeArrowheads="1"/>
          </p:cNvSpPr>
          <p:nvPr/>
        </p:nvSpPr>
        <p:spPr bwMode="auto">
          <a:xfrm>
            <a:off x="3723739" y="5117882"/>
            <a:ext cx="14303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analog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voltages</a:t>
            </a:r>
          </a:p>
        </p:txBody>
      </p:sp>
      <p:sp>
        <p:nvSpPr>
          <p:cNvPr id="160" name="Rectangle 87"/>
          <p:cNvSpPr>
            <a:spLocks noChangeArrowheads="1"/>
          </p:cNvSpPr>
          <p:nvPr/>
        </p:nvSpPr>
        <p:spPr bwMode="auto">
          <a:xfrm>
            <a:off x="5958939" y="5117882"/>
            <a:ext cx="12271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digital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161" name="Rectangle 88"/>
          <p:cNvSpPr>
            <a:spLocks noChangeArrowheads="1"/>
          </p:cNvSpPr>
          <p:nvPr/>
        </p:nvSpPr>
        <p:spPr bwMode="auto">
          <a:xfrm>
            <a:off x="8183026" y="5117882"/>
            <a:ext cx="812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pixel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162" name="Rectangle 89"/>
          <p:cNvSpPr>
            <a:spLocks noChangeArrowheads="1"/>
          </p:cNvSpPr>
          <p:nvPr/>
        </p:nvSpPr>
        <p:spPr bwMode="auto">
          <a:xfrm>
            <a:off x="472539" y="4478120"/>
            <a:ext cx="19002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Development</a:t>
            </a:r>
          </a:p>
        </p:txBody>
      </p:sp>
      <p:sp>
        <p:nvSpPr>
          <p:cNvPr id="163" name="Rectangle 90"/>
          <p:cNvSpPr>
            <a:spLocks noChangeArrowheads="1"/>
          </p:cNvSpPr>
          <p:nvPr/>
        </p:nvSpPr>
        <p:spPr bwMode="auto">
          <a:xfrm>
            <a:off x="2504539" y="4478120"/>
            <a:ext cx="16335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CCD</a:t>
            </a:r>
          </a:p>
        </p:txBody>
      </p:sp>
      <p:sp>
        <p:nvSpPr>
          <p:cNvPr id="164" name="Rectangle 91"/>
          <p:cNvSpPr>
            <a:spLocks noChangeArrowheads="1"/>
          </p:cNvSpPr>
          <p:nvPr/>
        </p:nvSpPr>
        <p:spPr bwMode="auto">
          <a:xfrm>
            <a:off x="4739739" y="4478120"/>
            <a:ext cx="16335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ADC</a:t>
            </a:r>
          </a:p>
        </p:txBody>
      </p:sp>
      <p:sp>
        <p:nvSpPr>
          <p:cNvPr id="165" name="Rectangle 92"/>
          <p:cNvSpPr>
            <a:spLocks noChangeArrowheads="1"/>
          </p:cNvSpPr>
          <p:nvPr/>
        </p:nvSpPr>
        <p:spPr bwMode="auto">
          <a:xfrm>
            <a:off x="6771739" y="4478120"/>
            <a:ext cx="16335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Remapping</a:t>
            </a:r>
          </a:p>
        </p:txBody>
      </p:sp>
      <p:sp>
        <p:nvSpPr>
          <p:cNvPr id="166" name="Freeform 95"/>
          <p:cNvSpPr>
            <a:spLocks/>
          </p:cNvSpPr>
          <p:nvPr/>
        </p:nvSpPr>
        <p:spPr bwMode="auto">
          <a:xfrm>
            <a:off x="272514" y="5930682"/>
            <a:ext cx="2439987" cy="839788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728" y="528"/>
              </a:cxn>
              <a:cxn ang="0">
                <a:pos x="1728" y="0"/>
              </a:cxn>
            </a:cxnLst>
            <a:rect l="0" t="0" r="r" b="b"/>
            <a:pathLst>
              <a:path w="1729" h="529">
                <a:moveTo>
                  <a:pt x="0" y="528"/>
                </a:moveTo>
                <a:lnTo>
                  <a:pt x="1728" y="528"/>
                </a:lnTo>
                <a:lnTo>
                  <a:pt x="1728" y="0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67" name="Freeform 96"/>
          <p:cNvSpPr>
            <a:spLocks/>
          </p:cNvSpPr>
          <p:nvPr/>
        </p:nvSpPr>
        <p:spPr bwMode="auto">
          <a:xfrm>
            <a:off x="272514" y="5473482"/>
            <a:ext cx="4762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36" y="0"/>
              </a:cxn>
            </a:cxnLst>
            <a:rect l="0" t="0" r="r" b="b"/>
            <a:pathLst>
              <a:path w="337" h="1">
                <a:moveTo>
                  <a:pt x="0" y="0"/>
                </a:moveTo>
                <a:lnTo>
                  <a:pt x="0" y="0"/>
                </a:lnTo>
                <a:lnTo>
                  <a:pt x="336" y="0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ChangeArrowheads="1"/>
          </p:cNvSpPr>
          <p:nvPr/>
        </p:nvSpPr>
        <p:spPr bwMode="auto">
          <a:xfrm>
            <a:off x="1322388" y="5721350"/>
            <a:ext cx="64992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log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Exposure = 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log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(Radiance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* 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t)</a:t>
            </a:r>
          </a:p>
        </p:txBody>
      </p:sp>
      <p:sp>
        <p:nvSpPr>
          <p:cNvPr id="909315" name="Rectangle 3"/>
          <p:cNvSpPr>
            <a:spLocks noChangeArrowheads="1"/>
          </p:cNvSpPr>
          <p:nvPr/>
        </p:nvSpPr>
        <p:spPr bwMode="auto">
          <a:xfrm>
            <a:off x="1320800" y="1295400"/>
            <a:ext cx="6502400" cy="42672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16" name="Rectangle 4"/>
          <p:cNvSpPr>
            <a:spLocks noChangeArrowheads="1"/>
          </p:cNvSpPr>
          <p:nvPr/>
        </p:nvSpPr>
        <p:spPr bwMode="auto">
          <a:xfrm>
            <a:off x="1592263" y="1600200"/>
            <a:ext cx="5959475" cy="36576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17" name="Arc 5"/>
          <p:cNvSpPr>
            <a:spLocks/>
          </p:cNvSpPr>
          <p:nvPr/>
        </p:nvSpPr>
        <p:spPr bwMode="auto">
          <a:xfrm>
            <a:off x="3217863" y="1295400"/>
            <a:ext cx="1895475" cy="3352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18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19" name="Rectangle 7"/>
          <p:cNvSpPr>
            <a:spLocks noChangeArrowheads="1"/>
          </p:cNvSpPr>
          <p:nvPr/>
        </p:nvSpPr>
        <p:spPr bwMode="auto">
          <a:xfrm>
            <a:off x="1322388" y="539750"/>
            <a:ext cx="64992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Imaging system response function</a:t>
            </a:r>
          </a:p>
        </p:txBody>
      </p:sp>
      <p:sp>
        <p:nvSpPr>
          <p:cNvPr id="909320" name="Rectangle 8"/>
          <p:cNvSpPr>
            <a:spLocks noChangeArrowheads="1"/>
          </p:cNvSpPr>
          <p:nvPr/>
        </p:nvSpPr>
        <p:spPr bwMode="auto">
          <a:xfrm>
            <a:off x="320675" y="2901950"/>
            <a:ext cx="91757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Pixel</a:t>
            </a:r>
          </a:p>
          <a:p>
            <a:pPr algn="ctr" eaLnBrk="0" hangingPunct="0"/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value</a:t>
            </a:r>
          </a:p>
        </p:txBody>
      </p:sp>
      <p:sp>
        <p:nvSpPr>
          <p:cNvPr id="909321" name="Rectangle 9"/>
          <p:cNvSpPr>
            <a:spLocks noChangeArrowheads="1"/>
          </p:cNvSpPr>
          <p:nvPr/>
        </p:nvSpPr>
        <p:spPr bwMode="auto">
          <a:xfrm>
            <a:off x="3217863" y="1295400"/>
            <a:ext cx="2708275" cy="3048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20800" y="1295400"/>
            <a:ext cx="6502400" cy="4267200"/>
            <a:chOff x="936" y="816"/>
            <a:chExt cx="4608" cy="2688"/>
          </a:xfrm>
        </p:grpSpPr>
        <p:sp>
          <p:nvSpPr>
            <p:cNvPr id="909323" name="Line 11"/>
            <p:cNvSpPr>
              <a:spLocks noChangeShapeType="1"/>
            </p:cNvSpPr>
            <p:nvPr/>
          </p:nvSpPr>
          <p:spPr bwMode="auto">
            <a:xfrm>
              <a:off x="936" y="3504"/>
              <a:ext cx="4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24" name="Line 12"/>
            <p:cNvSpPr>
              <a:spLocks noChangeShapeType="1"/>
            </p:cNvSpPr>
            <p:nvPr/>
          </p:nvSpPr>
          <p:spPr bwMode="auto">
            <a:xfrm>
              <a:off x="5544" y="816"/>
              <a:ext cx="0" cy="26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25" name="Line 13"/>
            <p:cNvSpPr>
              <a:spLocks noChangeShapeType="1"/>
            </p:cNvSpPr>
            <p:nvPr/>
          </p:nvSpPr>
          <p:spPr bwMode="auto">
            <a:xfrm>
              <a:off x="936" y="816"/>
              <a:ext cx="460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26" name="Line 14"/>
            <p:cNvSpPr>
              <a:spLocks noChangeShapeType="1"/>
            </p:cNvSpPr>
            <p:nvPr/>
          </p:nvSpPr>
          <p:spPr bwMode="auto">
            <a:xfrm>
              <a:off x="936" y="816"/>
              <a:ext cx="0" cy="26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09327" name="Rectangle 15"/>
          <p:cNvSpPr>
            <a:spLocks noChangeArrowheads="1"/>
          </p:cNvSpPr>
          <p:nvPr/>
        </p:nvSpPr>
        <p:spPr bwMode="auto">
          <a:xfrm>
            <a:off x="3217863" y="1600200"/>
            <a:ext cx="2573337" cy="4572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28" name="Line 16"/>
          <p:cNvSpPr>
            <a:spLocks noChangeShapeType="1"/>
          </p:cNvSpPr>
          <p:nvPr/>
        </p:nvSpPr>
        <p:spPr bwMode="auto">
          <a:xfrm>
            <a:off x="5046663" y="2057400"/>
            <a:ext cx="2235200" cy="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29" name="Line 17"/>
          <p:cNvSpPr>
            <a:spLocks noChangeShapeType="1"/>
          </p:cNvSpPr>
          <p:nvPr/>
        </p:nvSpPr>
        <p:spPr bwMode="auto">
          <a:xfrm>
            <a:off x="1862138" y="4616450"/>
            <a:ext cx="1355725" cy="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592263" y="1600200"/>
            <a:ext cx="5959475" cy="3657600"/>
            <a:chOff x="1128" y="1008"/>
            <a:chExt cx="4224" cy="2304"/>
          </a:xfrm>
        </p:grpSpPr>
        <p:sp>
          <p:nvSpPr>
            <p:cNvPr id="909333" name="Line 21"/>
            <p:cNvSpPr>
              <a:spLocks noChangeShapeType="1"/>
            </p:cNvSpPr>
            <p:nvPr/>
          </p:nvSpPr>
          <p:spPr bwMode="auto">
            <a:xfrm>
              <a:off x="1128" y="3312"/>
              <a:ext cx="4224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34" name="Line 22"/>
            <p:cNvSpPr>
              <a:spLocks noChangeShapeType="1"/>
            </p:cNvSpPr>
            <p:nvPr/>
          </p:nvSpPr>
          <p:spPr bwMode="auto">
            <a:xfrm flipV="1">
              <a:off x="5352" y="1008"/>
              <a:ext cx="0" cy="230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35" name="Line 23"/>
            <p:cNvSpPr>
              <a:spLocks noChangeShapeType="1"/>
            </p:cNvSpPr>
            <p:nvPr/>
          </p:nvSpPr>
          <p:spPr bwMode="auto">
            <a:xfrm flipH="1">
              <a:off x="1128" y="1008"/>
              <a:ext cx="4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36" name="Line 24"/>
            <p:cNvSpPr>
              <a:spLocks noChangeShapeType="1"/>
            </p:cNvSpPr>
            <p:nvPr/>
          </p:nvSpPr>
          <p:spPr bwMode="auto">
            <a:xfrm>
              <a:off x="1128" y="1008"/>
              <a:ext cx="0" cy="23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09337" name="Line 25"/>
          <p:cNvSpPr>
            <a:spLocks noChangeShapeType="1"/>
          </p:cNvSpPr>
          <p:nvPr/>
        </p:nvSpPr>
        <p:spPr bwMode="auto">
          <a:xfrm>
            <a:off x="4572000" y="3581400"/>
            <a:ext cx="0" cy="167640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38" name="Line 26"/>
          <p:cNvSpPr>
            <a:spLocks noChangeShapeType="1"/>
          </p:cNvSpPr>
          <p:nvPr/>
        </p:nvSpPr>
        <p:spPr bwMode="auto">
          <a:xfrm flipH="1">
            <a:off x="1592263" y="3581400"/>
            <a:ext cx="2979737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42" name="Text Box 30"/>
          <p:cNvSpPr txBox="1">
            <a:spLocks noChangeArrowheads="1"/>
          </p:cNvSpPr>
          <p:nvPr/>
        </p:nvSpPr>
        <p:spPr bwMode="auto">
          <a:xfrm>
            <a:off x="88265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909343" name="Text Box 31"/>
          <p:cNvSpPr txBox="1">
            <a:spLocks noChangeArrowheads="1"/>
          </p:cNvSpPr>
          <p:nvPr/>
        </p:nvSpPr>
        <p:spPr bwMode="auto">
          <a:xfrm>
            <a:off x="685800" y="1828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255</a:t>
            </a:r>
          </a:p>
        </p:txBody>
      </p:sp>
      <p:sp>
        <p:nvSpPr>
          <p:cNvPr id="909344" name="Text Box 32"/>
          <p:cNvSpPr txBox="1">
            <a:spLocks noChangeArrowheads="1"/>
          </p:cNvSpPr>
          <p:nvPr/>
        </p:nvSpPr>
        <p:spPr bwMode="auto">
          <a:xfrm>
            <a:off x="3200400" y="6248400"/>
            <a:ext cx="289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EAEAEA"/>
                </a:solidFill>
              </a:rPr>
              <a:t>(CCD photon count)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render an object inserted into an image?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Traditional graphics way</a:t>
            </a:r>
          </a:p>
          <a:p>
            <a:r>
              <a:rPr lang="en-US" sz="2800" dirty="0" smtClean="0"/>
              <a:t>Manually model BRDFs of all room surfaces</a:t>
            </a:r>
          </a:p>
          <a:p>
            <a:r>
              <a:rPr lang="en-US" sz="2800" dirty="0" smtClean="0"/>
              <a:t>Manually model radiance of lights</a:t>
            </a:r>
          </a:p>
          <a:p>
            <a:r>
              <a:rPr lang="en-US" sz="2800" dirty="0" smtClean="0"/>
              <a:t>Do ray tracing to relight object, shadows, etc.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8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00400"/>
            <a:ext cx="4495800" cy="337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315200" cy="1219200"/>
          </a:xfrm>
        </p:spPr>
        <p:txBody>
          <a:bodyPr/>
          <a:lstStyle/>
          <a:p>
            <a:r>
              <a:rPr lang="en-US" dirty="0"/>
              <a:t>Varying Exposure</a:t>
            </a:r>
          </a:p>
        </p:txBody>
      </p:sp>
      <p:pic>
        <p:nvPicPr>
          <p:cNvPr id="9523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8458200" cy="5105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Camera is </a:t>
            </a:r>
            <a:r>
              <a:rPr lang="en-US" dirty="0" smtClean="0"/>
              <a:t>not </a:t>
            </a:r>
            <a:r>
              <a:rPr lang="en-US" dirty="0"/>
              <a:t>a photometer!</a:t>
            </a:r>
          </a:p>
        </p:txBody>
      </p:sp>
      <p:sp>
        <p:nvSpPr>
          <p:cNvPr id="9072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FFFF"/>
                </a:solidFill>
              </a:rPr>
              <a:t>Limited dynamic range</a:t>
            </a:r>
            <a:endParaRPr lang="en-US"/>
          </a:p>
          <a:p>
            <a:pPr lvl="1">
              <a:buFont typeface="Symbol" pitchFamily="18" charset="2"/>
              <a:buChar char="Þ"/>
            </a:pP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Perhaps use multiple exposures?</a:t>
            </a:r>
            <a:endParaRPr lang="en-US"/>
          </a:p>
          <a:p>
            <a:r>
              <a:rPr lang="en-US">
                <a:solidFill>
                  <a:srgbClr val="00FFFF"/>
                </a:solidFill>
              </a:rPr>
              <a:t>Unknown, nonlinear response</a:t>
            </a:r>
            <a:r>
              <a:rPr lang="en-US"/>
              <a:t> </a:t>
            </a:r>
          </a:p>
          <a:p>
            <a:pPr lvl="1">
              <a:buFont typeface="Symbol" pitchFamily="18" charset="2"/>
              <a:buChar char="Þ"/>
            </a:pPr>
            <a:r>
              <a:rPr lang="en-US">
                <a:solidFill>
                  <a:srgbClr val="FFFFFF"/>
                </a:solidFill>
                <a:latin typeface="Symbol" pitchFamily="18" charset="2"/>
              </a:rPr>
              <a:t> </a:t>
            </a:r>
            <a:r>
              <a:rPr lang="en-US">
                <a:solidFill>
                  <a:srgbClr val="FFFFFF"/>
                </a:solidFill>
              </a:rPr>
              <a:t>Not possible to convert pixel values to radiance</a:t>
            </a:r>
            <a:endParaRPr lang="en-US"/>
          </a:p>
          <a:p>
            <a:r>
              <a:rPr lang="en-US">
                <a:solidFill>
                  <a:srgbClr val="00FFFF"/>
                </a:solidFill>
              </a:rPr>
              <a:t>Solution: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Recover response curve from multiple exposures, then reconstruct the </a:t>
            </a:r>
            <a:r>
              <a:rPr lang="en-US" b="1" i="1">
                <a:solidFill>
                  <a:srgbClr val="FAFD00"/>
                </a:solidFill>
              </a:rPr>
              <a:t>radiance map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to capture HDR image using “bracketing”</a:t>
            </a:r>
          </a:p>
          <a:p>
            <a:endParaRPr lang="en-US" dirty="0"/>
          </a:p>
          <a:p>
            <a:r>
              <a:rPr lang="en-US" dirty="0" smtClean="0"/>
              <a:t>How to relight an object from an environment map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render an object inserted into an image?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486400" cy="5135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Image-based lighting</a:t>
            </a:r>
          </a:p>
          <a:p>
            <a:r>
              <a:rPr lang="en-US" sz="2800" dirty="0" smtClean="0"/>
              <a:t>Capture incoming light with a “light probe”</a:t>
            </a:r>
          </a:p>
          <a:p>
            <a:r>
              <a:rPr lang="en-US" sz="2800" dirty="0" smtClean="0"/>
              <a:t>Model local scene</a:t>
            </a:r>
          </a:p>
          <a:p>
            <a:r>
              <a:rPr lang="en-US" sz="2800" dirty="0" smtClean="0"/>
              <a:t>Ray trace, but replace distant scene with info from light probe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777875"/>
            <a:ext cx="279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Debevec SIGGRAPH 1998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 maps: tell what light is entering at each angle within some shell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19050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t="34157"/>
          <a:stretch>
            <a:fillRect/>
          </a:stretch>
        </p:blipFill>
        <p:spPr bwMode="auto">
          <a:xfrm>
            <a:off x="2590800" y="4572000"/>
            <a:ext cx="3733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3048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191000" y="41148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probes: a way of capturing environment maps in real scenes</a:t>
            </a:r>
          </a:p>
          <a:p>
            <a:endParaRPr lang="en-US" dirty="0"/>
          </a:p>
        </p:txBody>
      </p:sp>
      <p:pic>
        <p:nvPicPr>
          <p:cNvPr id="9" name="Picture 2" descr="ball-reflection-calib"/>
          <p:cNvPicPr>
            <a:picLocks noChangeAspect="1" noChangeArrowheads="1"/>
          </p:cNvPicPr>
          <p:nvPr/>
        </p:nvPicPr>
        <p:blipFill>
          <a:blip r:embed="rId2" cstate="print"/>
          <a:srcRect r="48611" b="42593"/>
          <a:stretch>
            <a:fillRect/>
          </a:stretch>
        </p:blipFill>
        <p:spPr bwMode="auto">
          <a:xfrm>
            <a:off x="2133600" y="2514600"/>
            <a:ext cx="4456471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-1-Debevec-IBMR_Intro_S2000">
  <a:themeElements>
    <a:clrScheme name="2-1-Debevec-IBMR_Intro_S20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-1-Debevec-IBMR_Intro_S2000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-1-Debevec-IBMR_Intro_S20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-1-Debevec-IBMR_Intro_S200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27279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CACCD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54044</TotalTime>
  <Words>1394</Words>
  <Application>Microsoft Office PowerPoint</Application>
  <PresentationFormat>On-screen Show (4:3)</PresentationFormat>
  <Paragraphs>447</Paragraphs>
  <Slides>62</Slides>
  <Notes>25</Notes>
  <HiddenSlides>6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Office Theme</vt:lpstr>
      <vt:lpstr>2-1-Debevec-IBMR_Intro_S2000</vt:lpstr>
      <vt:lpstr>1_Blank Presentation</vt:lpstr>
      <vt:lpstr>PowerPoint Presentation</vt:lpstr>
      <vt:lpstr>Next two classes</vt:lpstr>
      <vt:lpstr>Project 4: favorites</vt:lpstr>
      <vt:lpstr>Final Projects (needs editing)</vt:lpstr>
      <vt:lpstr>How to render an object inserted into an image?</vt:lpstr>
      <vt:lpstr>How to render an object inserted into an image?</vt:lpstr>
      <vt:lpstr>How to render an object inserted into an image?</vt:lpstr>
      <vt:lpstr>Key ideas for Image-based Lighting</vt:lpstr>
      <vt:lpstr>Key ideas for Image-based Lighting</vt:lpstr>
      <vt:lpstr>Key ideas for Image-based Lighting</vt:lpstr>
      <vt:lpstr>Key ideas for Image-based Lighting</vt:lpstr>
      <vt:lpstr>Key ideas for Image-based Lighting</vt:lpstr>
      <vt:lpstr>Key ideas for Image-based Lighting</vt:lpstr>
      <vt:lpstr>Today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Where are the light sources are in this room?</vt:lpstr>
      <vt:lpstr>Rendering Equation</vt:lpstr>
      <vt:lpstr>Rendering a scene with ray tracing</vt:lpstr>
      <vt:lpstr>Ray tracing: basics</vt:lpstr>
      <vt:lpstr>Diffuse shading</vt:lpstr>
      <vt:lpstr>Reflections</vt:lpstr>
      <vt:lpstr>Shadows</vt:lpstr>
      <vt:lpstr>Ray casting</vt:lpstr>
      <vt:lpstr>Ray tracing: fast approximation</vt:lpstr>
      <vt:lpstr>Ray tracing: interreflections</vt:lpstr>
      <vt:lpstr>Ray tracing</vt:lpstr>
      <vt:lpstr>Environment Maps</vt:lpstr>
      <vt:lpstr>Cubic Map Example</vt:lpstr>
      <vt:lpstr>Cubic Mapping</vt:lpstr>
      <vt:lpstr>Spherical Map Example</vt:lpstr>
      <vt:lpstr>Sphere Mapping</vt:lpstr>
      <vt:lpstr>What approximations are made?</vt:lpstr>
      <vt:lpstr>More accurate rendering with environment map</vt:lpstr>
      <vt:lpstr>What about real scenes?</vt:lpstr>
      <vt:lpstr>What about real scenes?</vt:lpstr>
      <vt:lpstr>Real environment maps</vt:lpstr>
      <vt:lpstr>Mirrored Sphere</vt:lpstr>
      <vt:lpstr>PowerPoint Presentation</vt:lpstr>
      <vt:lpstr>PowerPoint Presentation</vt:lpstr>
      <vt:lpstr>Sources of Mirrored Balls</vt:lpstr>
      <vt:lpstr>PowerPoint Presentation</vt:lpstr>
      <vt:lpstr>One small snag</vt:lpstr>
      <vt:lpstr>Problem: Dynamic Range</vt:lpstr>
      <vt:lpstr>Problem: Dynamic Range</vt:lpstr>
      <vt:lpstr>Long Exposure</vt:lpstr>
      <vt:lpstr>Short Exposure</vt:lpstr>
      <vt:lpstr>Camera Calibration</vt:lpstr>
      <vt:lpstr>The Image Acquisition Pipeline</vt:lpstr>
      <vt:lpstr>PowerPoint Presentation</vt:lpstr>
      <vt:lpstr>Varying Exposure</vt:lpstr>
      <vt:lpstr>Camera is not a photometer!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199</cp:revision>
  <dcterms:created xsi:type="dcterms:W3CDTF">2009-12-16T02:55:56Z</dcterms:created>
  <dcterms:modified xsi:type="dcterms:W3CDTF">2012-11-27T16:49:36Z</dcterms:modified>
</cp:coreProperties>
</file>