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1"/>
  </p:notesMasterIdLst>
  <p:sldIdLst>
    <p:sldId id="398" r:id="rId3"/>
    <p:sldId id="659" r:id="rId4"/>
    <p:sldId id="663" r:id="rId5"/>
    <p:sldId id="661" r:id="rId6"/>
    <p:sldId id="662" r:id="rId7"/>
    <p:sldId id="664" r:id="rId8"/>
    <p:sldId id="666" r:id="rId9"/>
    <p:sldId id="665" r:id="rId10"/>
    <p:sldId id="542" r:id="rId11"/>
    <p:sldId id="631" r:id="rId12"/>
    <p:sldId id="632" r:id="rId13"/>
    <p:sldId id="633" r:id="rId14"/>
    <p:sldId id="630" r:id="rId15"/>
    <p:sldId id="546" r:id="rId16"/>
    <p:sldId id="549" r:id="rId17"/>
    <p:sldId id="552" r:id="rId18"/>
    <p:sldId id="551" r:id="rId19"/>
    <p:sldId id="553" r:id="rId20"/>
    <p:sldId id="629" r:id="rId21"/>
    <p:sldId id="554" r:id="rId22"/>
    <p:sldId id="555" r:id="rId23"/>
    <p:sldId id="557" r:id="rId24"/>
    <p:sldId id="558" r:id="rId25"/>
    <p:sldId id="560" r:id="rId26"/>
    <p:sldId id="563" r:id="rId27"/>
    <p:sldId id="571" r:id="rId28"/>
    <p:sldId id="572" r:id="rId29"/>
    <p:sldId id="573" r:id="rId30"/>
    <p:sldId id="574" r:id="rId31"/>
    <p:sldId id="575" r:id="rId32"/>
    <p:sldId id="576" r:id="rId33"/>
    <p:sldId id="577" r:id="rId34"/>
    <p:sldId id="578" r:id="rId35"/>
    <p:sldId id="579" r:id="rId36"/>
    <p:sldId id="580" r:id="rId37"/>
    <p:sldId id="581" r:id="rId38"/>
    <p:sldId id="582" r:id="rId39"/>
    <p:sldId id="583" r:id="rId40"/>
    <p:sldId id="584" r:id="rId41"/>
    <p:sldId id="585" r:id="rId42"/>
    <p:sldId id="586" r:id="rId43"/>
    <p:sldId id="587" r:id="rId44"/>
    <p:sldId id="588" r:id="rId45"/>
    <p:sldId id="589" r:id="rId46"/>
    <p:sldId id="590" r:id="rId47"/>
    <p:sldId id="591" r:id="rId48"/>
    <p:sldId id="592" r:id="rId49"/>
    <p:sldId id="593" r:id="rId50"/>
    <p:sldId id="595" r:id="rId51"/>
    <p:sldId id="594" r:id="rId52"/>
    <p:sldId id="634" r:id="rId53"/>
    <p:sldId id="635" r:id="rId54"/>
    <p:sldId id="636" r:id="rId55"/>
    <p:sldId id="637" r:id="rId56"/>
    <p:sldId id="638" r:id="rId57"/>
    <p:sldId id="639" r:id="rId58"/>
    <p:sldId id="640" r:id="rId59"/>
    <p:sldId id="543" r:id="rId60"/>
    <p:sldId id="605" r:id="rId61"/>
    <p:sldId id="606" r:id="rId62"/>
    <p:sldId id="607" r:id="rId63"/>
    <p:sldId id="608" r:id="rId64"/>
    <p:sldId id="609" r:id="rId65"/>
    <p:sldId id="610" r:id="rId66"/>
    <p:sldId id="653" r:id="rId67"/>
    <p:sldId id="611" r:id="rId68"/>
    <p:sldId id="612" r:id="rId69"/>
    <p:sldId id="613" r:id="rId70"/>
    <p:sldId id="614" r:id="rId71"/>
    <p:sldId id="615" r:id="rId72"/>
    <p:sldId id="616" r:id="rId73"/>
    <p:sldId id="617" r:id="rId74"/>
    <p:sldId id="618" r:id="rId75"/>
    <p:sldId id="621" r:id="rId76"/>
    <p:sldId id="656" r:id="rId77"/>
    <p:sldId id="657" r:id="rId78"/>
    <p:sldId id="658" r:id="rId79"/>
    <p:sldId id="619" r:id="rId80"/>
    <p:sldId id="620" r:id="rId81"/>
    <p:sldId id="623" r:id="rId82"/>
    <p:sldId id="624" r:id="rId83"/>
    <p:sldId id="654" r:id="rId84"/>
    <p:sldId id="625" r:id="rId85"/>
    <p:sldId id="626" r:id="rId86"/>
    <p:sldId id="641" r:id="rId87"/>
    <p:sldId id="642" r:id="rId88"/>
    <p:sldId id="643" r:id="rId89"/>
    <p:sldId id="644" r:id="rId90"/>
    <p:sldId id="645" r:id="rId91"/>
    <p:sldId id="646" r:id="rId92"/>
    <p:sldId id="647" r:id="rId93"/>
    <p:sldId id="648" r:id="rId94"/>
    <p:sldId id="649" r:id="rId95"/>
    <p:sldId id="650" r:id="rId96"/>
    <p:sldId id="651" r:id="rId97"/>
    <p:sldId id="652" r:id="rId98"/>
    <p:sldId id="627" r:id="rId99"/>
    <p:sldId id="660" r:id="rId10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0" autoAdjust="0"/>
    <p:restoredTop sz="79084" autoAdjust="0"/>
  </p:normalViewPr>
  <p:slideViewPr>
    <p:cSldViewPr>
      <p:cViewPr>
        <p:scale>
          <a:sx n="50" d="100"/>
          <a:sy n="50" d="100"/>
        </p:scale>
        <p:origin x="-815"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10/31/2012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2525212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43821E-43F2-4632-AF00-244B96BCB76F}" type="slidenum">
              <a:rPr lang="en-US" smtClean="0">
                <a:solidFill>
                  <a:srgbClr val="000000"/>
                </a:solidFill>
              </a:rPr>
              <a:pPr fontAlgn="base">
                <a:spcBef>
                  <a:spcPct val="0"/>
                </a:spcBef>
                <a:spcAft>
                  <a:spcPct val="0"/>
                </a:spcAft>
                <a:defRPr/>
              </a:pPr>
              <a:t>31</a:t>
            </a:fld>
            <a:endParaRPr lang="en-US" smtClean="0">
              <a:solidFill>
                <a:srgbClr val="000000"/>
              </a:solidFill>
            </a:endParaRPr>
          </a:p>
        </p:txBody>
      </p:sp>
      <p:sp>
        <p:nvSpPr>
          <p:cNvPr id="20889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4778B15-C1EF-48E2-88B5-029593907945}" type="slidenum">
              <a:rPr lang="en-US" sz="1200">
                <a:solidFill>
                  <a:srgbClr val="000000"/>
                </a:solidFill>
                <a:latin typeface="Calibri" pitchFamily="34" charset="0"/>
              </a:rPr>
              <a:pPr algn="r"/>
              <a:t>31</a:t>
            </a:fld>
            <a:endParaRPr lang="en-US" sz="1200">
              <a:solidFill>
                <a:srgbClr val="000000"/>
              </a:solidFill>
              <a:latin typeface="Calibri" pitchFamily="34" charset="0"/>
            </a:endParaRPr>
          </a:p>
        </p:txBody>
      </p:sp>
      <p:sp>
        <p:nvSpPr>
          <p:cNvPr id="20890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890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Now we take our gist (and mask and color image) and find it’s L2 nearest neighbors in the database of 2.3 million images, and here they are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CF6386-4C82-4789-B118-21BC0D98A25A}" type="slidenum">
              <a:rPr lang="en-US" smtClean="0">
                <a:solidFill>
                  <a:srgbClr val="000000"/>
                </a:solidFill>
              </a:rPr>
              <a:pPr fontAlgn="base">
                <a:spcBef>
                  <a:spcPct val="0"/>
                </a:spcBef>
                <a:spcAft>
                  <a:spcPct val="0"/>
                </a:spcAft>
                <a:defRPr/>
              </a:pPr>
              <a:t>32</a:t>
            </a:fld>
            <a:endParaRPr lang="en-US" smtClean="0">
              <a:solidFill>
                <a:srgbClr val="000000"/>
              </a:solidFill>
            </a:endParaRPr>
          </a:p>
        </p:txBody>
      </p:sp>
      <p:sp>
        <p:nvSpPr>
          <p:cNvPr id="20992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BDBFD25-63AB-4F41-AEE7-6A63172C3463}" type="slidenum">
              <a:rPr lang="en-US" sz="1200">
                <a:solidFill>
                  <a:srgbClr val="000000"/>
                </a:solidFill>
                <a:latin typeface="Calibri" pitchFamily="34" charset="0"/>
              </a:rPr>
              <a:pPr algn="r"/>
              <a:t>32</a:t>
            </a:fld>
            <a:endParaRPr lang="en-US" sz="1200">
              <a:solidFill>
                <a:srgbClr val="000000"/>
              </a:solidFill>
              <a:latin typeface="Calibri" pitchFamily="34" charset="0"/>
            </a:endParaRPr>
          </a:p>
        </p:txBody>
      </p:sp>
      <p:sp>
        <p:nvSpPr>
          <p:cNvPr id="20992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992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F1A908-06F6-4A4C-9574-7FE97B2D9EB6}" type="slidenum">
              <a:rPr lang="en-US" smtClean="0">
                <a:solidFill>
                  <a:srgbClr val="000000"/>
                </a:solidFill>
              </a:rPr>
              <a:pPr fontAlgn="base">
                <a:spcBef>
                  <a:spcPct val="0"/>
                </a:spcBef>
                <a:spcAft>
                  <a:spcPct val="0"/>
                </a:spcAft>
                <a:defRPr/>
              </a:pPr>
              <a:t>35</a:t>
            </a:fld>
            <a:endParaRPr lang="en-US" smtClean="0">
              <a:solidFill>
                <a:srgbClr val="000000"/>
              </a:solidFill>
            </a:endParaRPr>
          </a:p>
        </p:txBody>
      </p:sp>
      <p:sp>
        <p:nvSpPr>
          <p:cNvPr id="2109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DCF2023-C55C-4AE1-A073-FD4F73FDF2C0}" type="slidenum">
              <a:rPr lang="en-US" sz="1200">
                <a:solidFill>
                  <a:srgbClr val="000000"/>
                </a:solidFill>
                <a:latin typeface="Calibri" pitchFamily="34" charset="0"/>
              </a:rPr>
              <a:pPr algn="r"/>
              <a:t>35</a:t>
            </a:fld>
            <a:endParaRPr lang="en-US" sz="1200">
              <a:solidFill>
                <a:srgbClr val="000000"/>
              </a:solidFill>
              <a:latin typeface="Calibri" pitchFamily="34" charset="0"/>
            </a:endParaRPr>
          </a:p>
        </p:txBody>
      </p:sp>
      <p:sp>
        <p:nvSpPr>
          <p:cNvPr id="21094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094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Johnson et al. used the graph cut cost to sort results for users in Semantic Photo Synthesis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9822AB-2C80-4B8A-9510-4B1DE000937E}" type="slidenum">
              <a:rPr lang="en-US" smtClean="0">
                <a:solidFill>
                  <a:srgbClr val="000000"/>
                </a:solidFill>
              </a:rPr>
              <a:pPr fontAlgn="base">
                <a:spcBef>
                  <a:spcPct val="0"/>
                </a:spcBef>
                <a:spcAft>
                  <a:spcPct val="0"/>
                </a:spcAft>
                <a:defRPr/>
              </a:pPr>
              <a:t>40</a:t>
            </a:fld>
            <a:endParaRPr lang="en-US" smtClean="0">
              <a:solidFill>
                <a:srgbClr val="000000"/>
              </a:solidFill>
            </a:endParaRPr>
          </a:p>
        </p:txBody>
      </p:sp>
      <p:sp>
        <p:nvSpPr>
          <p:cNvPr id="2119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A321420-1E58-4799-821E-9B7E6AEF80C1}" type="slidenum">
              <a:rPr lang="en-US" sz="1200">
                <a:solidFill>
                  <a:srgbClr val="000000"/>
                </a:solidFill>
                <a:latin typeface="Calibri" pitchFamily="34" charset="0"/>
              </a:rPr>
              <a:pPr algn="r"/>
              <a:t>40</a:t>
            </a:fld>
            <a:endParaRPr lang="en-US" sz="1200">
              <a:solidFill>
                <a:srgbClr val="000000"/>
              </a:solidFill>
              <a:latin typeface="Calibri" pitchFamily="34" charset="0"/>
            </a:endParaRPr>
          </a:p>
        </p:txBody>
      </p:sp>
      <p:sp>
        <p:nvSpPr>
          <p:cNvPr id="21197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197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1F23BA-5FFB-40D1-9B79-4528A5A38C0B}" type="slidenum">
              <a:rPr lang="en-US" smtClean="0">
                <a:solidFill>
                  <a:srgbClr val="000000"/>
                </a:solidFill>
              </a:rPr>
              <a:pPr fontAlgn="base">
                <a:spcBef>
                  <a:spcPct val="0"/>
                </a:spcBef>
                <a:spcAft>
                  <a:spcPct val="0"/>
                </a:spcAft>
                <a:defRPr/>
              </a:pPr>
              <a:t>41</a:t>
            </a:fld>
            <a:endParaRPr lang="en-US" smtClean="0">
              <a:solidFill>
                <a:srgbClr val="000000"/>
              </a:solidFill>
            </a:endParaRPr>
          </a:p>
        </p:txBody>
      </p:sp>
      <p:sp>
        <p:nvSpPr>
          <p:cNvPr id="2129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EA20C40-5517-413E-821E-AF363528290F}" type="slidenum">
              <a:rPr lang="en-US" sz="1200">
                <a:solidFill>
                  <a:srgbClr val="000000"/>
                </a:solidFill>
                <a:latin typeface="Calibri" pitchFamily="34" charset="0"/>
              </a:rPr>
              <a:pPr algn="r"/>
              <a:t>41</a:t>
            </a:fld>
            <a:endParaRPr lang="en-US" sz="1200">
              <a:solidFill>
                <a:srgbClr val="000000"/>
              </a:solidFill>
              <a:latin typeface="Calibri" pitchFamily="34" charset="0"/>
            </a:endParaRPr>
          </a:p>
        </p:txBody>
      </p:sp>
      <p:sp>
        <p:nvSpPr>
          <p:cNvPr id="21299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299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82D53C-B42A-4282-A6E1-419B9B898E02}" type="slidenum">
              <a:rPr lang="en-US" smtClean="0">
                <a:solidFill>
                  <a:srgbClr val="000000"/>
                </a:solidFill>
              </a:rPr>
              <a:pPr fontAlgn="base">
                <a:spcBef>
                  <a:spcPct val="0"/>
                </a:spcBef>
                <a:spcAft>
                  <a:spcPct val="0"/>
                </a:spcAft>
                <a:defRPr/>
              </a:pPr>
              <a:t>42</a:t>
            </a:fld>
            <a:endParaRPr lang="en-US" smtClean="0">
              <a:solidFill>
                <a:srgbClr val="000000"/>
              </a:solidFill>
            </a:endParaRPr>
          </a:p>
        </p:txBody>
      </p:sp>
      <p:sp>
        <p:nvSpPr>
          <p:cNvPr id="214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537AED-01D7-440D-B607-0373A2EB4C4B}" type="slidenum">
              <a:rPr lang="en-US" sz="1200">
                <a:solidFill>
                  <a:srgbClr val="000000"/>
                </a:solidFill>
                <a:latin typeface="Calibri" pitchFamily="34" charset="0"/>
              </a:rPr>
              <a:pPr algn="r"/>
              <a:t>42</a:t>
            </a:fld>
            <a:endParaRPr lang="en-US" sz="1200">
              <a:solidFill>
                <a:srgbClr val="000000"/>
              </a:solidFill>
              <a:latin typeface="Calibri" pitchFamily="34" charset="0"/>
            </a:endParaRPr>
          </a:p>
        </p:txBody>
      </p:sp>
      <p:sp>
        <p:nvSpPr>
          <p:cNvPr id="21402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402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26D361-E57F-42FD-A759-857BBC543C18}" type="slidenum">
              <a:rPr lang="en-US" smtClean="0">
                <a:solidFill>
                  <a:srgbClr val="000000"/>
                </a:solidFill>
              </a:rPr>
              <a:pPr fontAlgn="base">
                <a:spcBef>
                  <a:spcPct val="0"/>
                </a:spcBef>
                <a:spcAft>
                  <a:spcPct val="0"/>
                </a:spcAft>
                <a:defRPr/>
              </a:pPr>
              <a:t>43</a:t>
            </a:fld>
            <a:endParaRPr lang="en-US" smtClean="0">
              <a:solidFill>
                <a:srgbClr val="000000"/>
              </a:solidFill>
            </a:endParaRPr>
          </a:p>
        </p:txBody>
      </p:sp>
      <p:sp>
        <p:nvSpPr>
          <p:cNvPr id="21504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B01A86-5ED8-459F-B23B-3054A11A5FEE}" type="slidenum">
              <a:rPr lang="en-US" sz="1200">
                <a:solidFill>
                  <a:srgbClr val="000000"/>
                </a:solidFill>
                <a:latin typeface="Calibri" pitchFamily="34" charset="0"/>
              </a:rPr>
              <a:pPr algn="r"/>
              <a:t>43</a:t>
            </a:fld>
            <a:endParaRPr lang="en-US" sz="1200">
              <a:solidFill>
                <a:srgbClr val="000000"/>
              </a:solidFill>
              <a:latin typeface="Calibri" pitchFamily="34" charset="0"/>
            </a:endParaRPr>
          </a:p>
        </p:txBody>
      </p:sp>
      <p:sp>
        <p:nvSpPr>
          <p:cNvPr id="21504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4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CC8750-32EE-47AF-B197-39EBFCBAD1F2}" type="slidenum">
              <a:rPr lang="en-US" smtClean="0">
                <a:solidFill>
                  <a:srgbClr val="000000"/>
                </a:solidFill>
              </a:rPr>
              <a:pPr fontAlgn="base">
                <a:spcBef>
                  <a:spcPct val="0"/>
                </a:spcBef>
                <a:spcAft>
                  <a:spcPct val="0"/>
                </a:spcAft>
                <a:defRPr/>
              </a:pPr>
              <a:t>44</a:t>
            </a:fld>
            <a:endParaRPr lang="en-US" smtClean="0">
              <a:solidFill>
                <a:srgbClr val="000000"/>
              </a:solidFill>
            </a:endParaRPr>
          </a:p>
        </p:txBody>
      </p:sp>
      <p:sp>
        <p:nvSpPr>
          <p:cNvPr id="2160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B504480-5F60-494F-85A8-D06EBC4CAD4E}" type="slidenum">
              <a:rPr lang="en-US" sz="1200">
                <a:solidFill>
                  <a:srgbClr val="000000"/>
                </a:solidFill>
                <a:latin typeface="Calibri" pitchFamily="34" charset="0"/>
              </a:rPr>
              <a:pPr algn="r"/>
              <a:t>44</a:t>
            </a:fld>
            <a:endParaRPr lang="en-US" sz="1200">
              <a:solidFill>
                <a:srgbClr val="000000"/>
              </a:solidFill>
              <a:latin typeface="Calibri" pitchFamily="34" charset="0"/>
            </a:endParaRPr>
          </a:p>
        </p:txBody>
      </p:sp>
      <p:sp>
        <p:nvSpPr>
          <p:cNvPr id="21606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606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Not actually the same scene, even though they’re startlingly similar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5D64B1-5138-41C2-A25D-1AECFD0399F8}" type="slidenum">
              <a:rPr lang="en-US" smtClean="0">
                <a:solidFill>
                  <a:srgbClr val="000000"/>
                </a:solidFill>
              </a:rPr>
              <a:pPr fontAlgn="base">
                <a:spcBef>
                  <a:spcPct val="0"/>
                </a:spcBef>
                <a:spcAft>
                  <a:spcPct val="0"/>
                </a:spcAft>
                <a:defRPr/>
              </a:pPr>
              <a:t>45</a:t>
            </a:fld>
            <a:endParaRPr lang="en-US" smtClean="0">
              <a:solidFill>
                <a:srgbClr val="000000"/>
              </a:solidFill>
            </a:endParaRPr>
          </a:p>
        </p:txBody>
      </p:sp>
      <p:sp>
        <p:nvSpPr>
          <p:cNvPr id="217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7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50D23B-8A0E-4E2B-A5DE-1B36A2809100}" type="slidenum">
              <a:rPr lang="en-US" smtClean="0">
                <a:solidFill>
                  <a:srgbClr val="000000"/>
                </a:solidFill>
              </a:rPr>
              <a:pPr fontAlgn="base">
                <a:spcBef>
                  <a:spcPct val="0"/>
                </a:spcBef>
                <a:spcAft>
                  <a:spcPct val="0"/>
                </a:spcAft>
                <a:defRPr/>
              </a:pPr>
              <a:t>51</a:t>
            </a:fld>
            <a:endParaRPr lang="en-US" smtClean="0">
              <a:solidFill>
                <a:srgbClr val="000000"/>
              </a:solidFill>
            </a:endParaRPr>
          </a:p>
        </p:txBody>
      </p:sp>
      <p:sp>
        <p:nvSpPr>
          <p:cNvPr id="199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7F1864B-86DA-40A2-BDA6-2CFF1108EE69}" type="slidenum">
              <a:rPr lang="en-US" sz="1200">
                <a:solidFill>
                  <a:srgbClr val="000000"/>
                </a:solidFill>
              </a:rPr>
              <a:pPr algn="r"/>
              <a:t>51</a:t>
            </a:fld>
            <a:endParaRPr lang="en-US" sz="1200">
              <a:solidFill>
                <a:srgbClr val="000000"/>
              </a:solidFill>
            </a:endParaRPr>
          </a:p>
        </p:txBody>
      </p:sp>
      <p:sp>
        <p:nvSpPr>
          <p:cNvPr id="19968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968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sz="10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10</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7D63FD-9BE9-4E0A-B80B-C3764164FC20}" type="slidenum">
              <a:rPr lang="en-US" smtClean="0">
                <a:solidFill>
                  <a:srgbClr val="000000"/>
                </a:solidFill>
              </a:rPr>
              <a:pPr fontAlgn="base">
                <a:spcBef>
                  <a:spcPct val="0"/>
                </a:spcBef>
                <a:spcAft>
                  <a:spcPct val="0"/>
                </a:spcAft>
                <a:defRPr/>
              </a:pPr>
              <a:t>52</a:t>
            </a:fld>
            <a:endParaRPr lang="en-US" smtClean="0">
              <a:solidFill>
                <a:srgbClr val="000000"/>
              </a:solidFill>
            </a:endParaRPr>
          </a:p>
        </p:txBody>
      </p:sp>
      <p:sp>
        <p:nvSpPr>
          <p:cNvPr id="20070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2FEF39B-22F9-4B8A-945A-0A886DE5BCD5}" type="slidenum">
              <a:rPr lang="en-US" sz="1200">
                <a:solidFill>
                  <a:srgbClr val="000000"/>
                </a:solidFill>
              </a:rPr>
              <a:pPr algn="r"/>
              <a:t>52</a:t>
            </a:fld>
            <a:endParaRPr lang="en-US" sz="1200">
              <a:solidFill>
                <a:srgbClr val="000000"/>
              </a:solidFill>
            </a:endParaRPr>
          </a:p>
        </p:txBody>
      </p:sp>
      <p:sp>
        <p:nvSpPr>
          <p:cNvPr id="20070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070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z="1000" smtClean="0"/>
              <a:t>Can justify broader use of image completion here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A77A6D-0678-4E72-A0D7-F52B4F105046}" type="slidenum">
              <a:rPr lang="en-US" smtClean="0">
                <a:solidFill>
                  <a:srgbClr val="000000"/>
                </a:solidFill>
              </a:rPr>
              <a:pPr fontAlgn="base">
                <a:spcBef>
                  <a:spcPct val="0"/>
                </a:spcBef>
                <a:spcAft>
                  <a:spcPct val="0"/>
                </a:spcAft>
                <a:defRPr/>
              </a:pPr>
              <a:t>53</a:t>
            </a:fld>
            <a:endParaRPr lang="en-US" smtClean="0">
              <a:solidFill>
                <a:srgbClr val="000000"/>
              </a:solidFill>
            </a:endParaRPr>
          </a:p>
        </p:txBody>
      </p:sp>
      <p:sp>
        <p:nvSpPr>
          <p:cNvPr id="201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CAB1A6-F853-4721-B8E7-1F221645E7F5}" type="slidenum">
              <a:rPr lang="en-US" sz="1200">
                <a:solidFill>
                  <a:srgbClr val="000000"/>
                </a:solidFill>
              </a:rPr>
              <a:pPr algn="r"/>
              <a:t>53</a:t>
            </a:fld>
            <a:endParaRPr lang="en-US" sz="1200">
              <a:solidFill>
                <a:srgbClr val="000000"/>
              </a:solidFill>
            </a:endParaRPr>
          </a:p>
        </p:txBody>
      </p:sp>
      <p:sp>
        <p:nvSpPr>
          <p:cNvPr id="20173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173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0F4851-26D9-4F49-B169-C6EA7D3E4C4D}" type="slidenum">
              <a:rPr lang="en-US" smtClean="0">
                <a:solidFill>
                  <a:srgbClr val="000000"/>
                </a:solidFill>
              </a:rPr>
              <a:pPr fontAlgn="base">
                <a:spcBef>
                  <a:spcPct val="0"/>
                </a:spcBef>
                <a:spcAft>
                  <a:spcPct val="0"/>
                </a:spcAft>
                <a:defRPr/>
              </a:pPr>
              <a:t>54</a:t>
            </a:fld>
            <a:endParaRPr lang="en-US" smtClean="0">
              <a:solidFill>
                <a:srgbClr val="000000"/>
              </a:solidFill>
            </a:endParaRPr>
          </a:p>
        </p:txBody>
      </p:sp>
      <p:sp>
        <p:nvSpPr>
          <p:cNvPr id="2027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3478F5-0E5B-4253-9F4D-29423170F65E}" type="slidenum">
              <a:rPr lang="en-US" sz="1200">
                <a:solidFill>
                  <a:srgbClr val="000000"/>
                </a:solidFill>
              </a:rPr>
              <a:pPr algn="r"/>
              <a:t>54</a:t>
            </a:fld>
            <a:endParaRPr lang="en-US" sz="1200">
              <a:solidFill>
                <a:srgbClr val="000000"/>
              </a:solidFill>
            </a:endParaRPr>
          </a:p>
        </p:txBody>
      </p:sp>
      <p:sp>
        <p:nvSpPr>
          <p:cNvPr id="20275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275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Efros and leung result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83D1A9-F9E0-49EF-8C01-EB09DC670F05}" type="slidenum">
              <a:rPr lang="en-US" smtClean="0">
                <a:solidFill>
                  <a:srgbClr val="000000"/>
                </a:solidFill>
              </a:rPr>
              <a:pPr fontAlgn="base">
                <a:spcBef>
                  <a:spcPct val="0"/>
                </a:spcBef>
                <a:spcAft>
                  <a:spcPct val="0"/>
                </a:spcAft>
                <a:defRPr/>
              </a:pPr>
              <a:t>55</a:t>
            </a:fld>
            <a:endParaRPr lang="en-US" smtClean="0">
              <a:solidFill>
                <a:srgbClr val="000000"/>
              </a:solidFill>
            </a:endParaRPr>
          </a:p>
        </p:txBody>
      </p:sp>
      <p:sp>
        <p:nvSpPr>
          <p:cNvPr id="20377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F98ADF3-83F1-4DBB-9DFD-91FC07671B8C}" type="slidenum">
              <a:rPr lang="en-US" sz="1200">
                <a:solidFill>
                  <a:srgbClr val="000000"/>
                </a:solidFill>
                <a:latin typeface="Calibri" pitchFamily="34" charset="0"/>
              </a:rPr>
              <a:pPr algn="r"/>
              <a:t>55</a:t>
            </a:fld>
            <a:endParaRPr lang="en-US" sz="1200">
              <a:solidFill>
                <a:srgbClr val="000000"/>
              </a:solidFill>
              <a:latin typeface="Calibri" pitchFamily="34" charset="0"/>
            </a:endParaRPr>
          </a:p>
        </p:txBody>
      </p:sp>
      <p:sp>
        <p:nvSpPr>
          <p:cNvPr id="20378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378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 don’t want to manually specify any semantics- contours or region labels.  </a:t>
            </a:r>
          </a:p>
          <a:p>
            <a:pPr eaLnBrk="1" hangingPunct="1">
              <a:spcBef>
                <a:spcPct val="0"/>
              </a:spcBef>
            </a:pPr>
            <a:r>
              <a:rPr lang="en-US" smtClean="0"/>
              <a:t>We want to try and get our semantics (and our data) from other images</a:t>
            </a:r>
          </a:p>
          <a:p>
            <a:pPr eaLnBrk="1" hangingPunct="1">
              <a:spcBef>
                <a:spcPct val="0"/>
              </a:spcBef>
            </a:pPr>
            <a:r>
              <a:rPr lang="en-US" smtClean="0"/>
              <a:t>What semantics? This should be road, the building stops here, the vanishing point is in that direction.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527160-694C-4317-A339-13CAE7DF7D8F}" type="slidenum">
              <a:rPr lang="en-US" smtClean="0">
                <a:solidFill>
                  <a:srgbClr val="000000"/>
                </a:solidFill>
              </a:rPr>
              <a:pPr fontAlgn="base">
                <a:spcBef>
                  <a:spcPct val="0"/>
                </a:spcBef>
                <a:spcAft>
                  <a:spcPct val="0"/>
                </a:spcAft>
                <a:defRPr/>
              </a:pPr>
              <a:t>56</a:t>
            </a:fld>
            <a:endParaRPr lang="en-US" smtClean="0">
              <a:solidFill>
                <a:srgbClr val="000000"/>
              </a:solidFill>
            </a:endParaRPr>
          </a:p>
        </p:txBody>
      </p:sp>
      <p:sp>
        <p:nvSpPr>
          <p:cNvPr id="20480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8FF2500-DADE-4A8D-A015-4CCC3CB02B91}" type="slidenum">
              <a:rPr lang="en-US" sz="1200">
                <a:solidFill>
                  <a:srgbClr val="000000"/>
                </a:solidFill>
              </a:rPr>
              <a:pPr algn="r"/>
              <a:t>56</a:t>
            </a:fld>
            <a:endParaRPr lang="en-US" sz="1200">
              <a:solidFill>
                <a:srgbClr val="000000"/>
              </a:solidFill>
            </a:endParaRPr>
          </a:p>
        </p:txBody>
      </p:sp>
      <p:sp>
        <p:nvSpPr>
          <p:cNvPr id="20480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0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How does a human do it? Interesting point – we don’t use labels.</a:t>
            </a:r>
          </a:p>
          <a:p>
            <a:pPr eaLnBrk="1" hangingPunct="1">
              <a:spcBef>
                <a:spcPct val="0"/>
              </a:spcBef>
            </a:pPr>
            <a:endParaRPr lang="en-US" dirty="0" smtClean="0"/>
          </a:p>
          <a:p>
            <a:pPr eaLnBrk="1" hangingPunct="1">
              <a:spcBef>
                <a:spcPct val="0"/>
              </a:spcBef>
            </a:pPr>
            <a:r>
              <a:rPr lang="en-US" dirty="0" smtClean="0"/>
              <a:t>We don’t want to manually specify any semantics- contours or region labels.  </a:t>
            </a:r>
          </a:p>
          <a:p>
            <a:pPr eaLnBrk="1" hangingPunct="1">
              <a:spcBef>
                <a:spcPct val="0"/>
              </a:spcBef>
            </a:pPr>
            <a:r>
              <a:rPr lang="en-US" dirty="0" smtClean="0"/>
              <a:t>We want to try and get our semantics (and our data) from other images</a:t>
            </a:r>
          </a:p>
          <a:p>
            <a:pPr eaLnBrk="1" hangingPunct="1">
              <a:spcBef>
                <a:spcPct val="0"/>
              </a:spcBef>
            </a:pPr>
            <a:r>
              <a:rPr lang="en-US" dirty="0" smtClean="0"/>
              <a:t>What semantics? This should be road, the building stops here, the vanishing point is in that direction.</a:t>
            </a:r>
          </a:p>
          <a:p>
            <a:pPr eaLnBrk="1" hangingPunct="1">
              <a:spcBef>
                <a:spcPct val="0"/>
              </a:spcBef>
            </a:pPr>
            <a:endParaRPr lang="en-US" dirty="0" smtClean="0"/>
          </a:p>
          <a:p>
            <a:pPr eaLnBrk="1" hangingPunct="1">
              <a:spcBef>
                <a:spcPct val="0"/>
              </a:spcBef>
            </a:pPr>
            <a:r>
              <a:rPr lang="en-US" dirty="0" smtClean="0"/>
              <a:t>But can you find such a close match?  That is the biggest question, and we certainly didn’t know the answer when we set out.</a:t>
            </a:r>
          </a:p>
          <a:p>
            <a:pPr eaLnBrk="1" hangingPunct="1">
              <a:spcBef>
                <a:spcPct val="0"/>
              </a:spcBef>
            </a:pPr>
            <a:endParaRPr lang="en-US" dirty="0" smtClean="0"/>
          </a:p>
          <a:p>
            <a:pPr eaLnBrk="1" hangingPunct="1">
              <a:spcBef>
                <a:spcPct val="0"/>
              </a:spcBef>
            </a:pPr>
            <a:r>
              <a:rPr lang="en-US" dirty="0" smtClean="0"/>
              <a:t>------</a:t>
            </a:r>
          </a:p>
          <a:p>
            <a:pPr eaLnBrk="1" hangingPunct="1">
              <a:spcBef>
                <a:spcPct val="0"/>
              </a:spcBef>
            </a:pPr>
            <a:r>
              <a:rPr lang="en-US" dirty="0" smtClean="0"/>
              <a:t>We’re going to try and find a similar scene and steal content from it </a:t>
            </a:r>
          </a:p>
          <a:p>
            <a:pPr eaLnBrk="1" hangingPunct="1">
              <a:spcBef>
                <a:spcPct val="0"/>
              </a:spcBef>
            </a:pPr>
            <a:endParaRPr lang="en-US" dirty="0" smtClean="0"/>
          </a:p>
          <a:p>
            <a:pPr eaLnBrk="1" hangingPunct="1">
              <a:spcBef>
                <a:spcPct val="0"/>
              </a:spcBef>
            </a:pPr>
            <a:r>
              <a:rPr lang="en-US" dirty="0" smtClean="0"/>
              <a:t>But this doesn’t answer any questions yet. Is scene matching good enough?  </a:t>
            </a:r>
          </a:p>
          <a:p>
            <a:pPr eaLnBrk="1" hangingPunct="1">
              <a:spcBef>
                <a:spcPct val="0"/>
              </a:spcBef>
            </a:pPr>
            <a:r>
              <a:rPr lang="en-US" dirty="0" smtClean="0"/>
              <a:t>How big is the space of images?  </a:t>
            </a:r>
          </a:p>
          <a:p>
            <a:pPr eaLnBrk="1" hangingPunct="1">
              <a:spcBef>
                <a:spcPct val="0"/>
              </a:spcBef>
            </a:pPr>
            <a:r>
              <a:rPr lang="en-US" dirty="0" smtClean="0"/>
              <a:t>Can we really expect to find a match that’s good enough for a generic image?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E72838-1F18-4664-8D80-69F90BFE351B}" type="slidenum">
              <a:rPr lang="en-US" smtClean="0">
                <a:latin typeface="Arial" pitchFamily="34" charset="0"/>
              </a:rPr>
              <a:pPr fontAlgn="base">
                <a:spcBef>
                  <a:spcPct val="0"/>
                </a:spcBef>
                <a:spcAft>
                  <a:spcPct val="0"/>
                </a:spcAft>
              </a:pPr>
              <a:t>65</a:t>
            </a:fld>
            <a:endParaRPr lang="en-US" smtClean="0">
              <a:latin typeface="Arial" pitchFamily="34" charset="0"/>
            </a:endParaRPr>
          </a:p>
        </p:txBody>
      </p:sp>
      <p:sp>
        <p:nvSpPr>
          <p:cNvPr id="239619" name="Slide Image Placeholder 1"/>
          <p:cNvSpPr>
            <a:spLocks noGrp="1" noRot="1" noChangeAspect="1" noTextEdit="1"/>
          </p:cNvSpPr>
          <p:nvPr>
            <p:ph type="sldImg"/>
          </p:nvPr>
        </p:nvSpPr>
        <p:spPr bwMode="auto">
          <a:noFill/>
          <a:ln>
            <a:solidFill>
              <a:srgbClr val="000000"/>
            </a:solidFill>
            <a:miter lim="800000"/>
            <a:headEnd/>
            <a:tailEnd/>
          </a:ln>
        </p:spPr>
      </p:sp>
      <p:sp>
        <p:nvSpPr>
          <p:cNvPr id="23962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Probability map for that same image</a:t>
            </a:r>
          </a:p>
          <a:p>
            <a:pPr eaLnBrk="1" hangingPunct="1">
              <a:spcBef>
                <a:spcPct val="0"/>
              </a:spcBef>
            </a:pPr>
            <a:r>
              <a:rPr lang="en-US" smtClean="0">
                <a:latin typeface="Arial" pitchFamily="34" charset="0"/>
              </a:rPr>
              <a:t>Explain the green circles and how they relate to evaluation</a:t>
            </a:r>
          </a:p>
        </p:txBody>
      </p:sp>
      <p:sp>
        <p:nvSpPr>
          <p:cNvPr id="2396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3B774A1-6784-4B4B-AE63-692DA3EA7853}" type="slidenum">
              <a:rPr lang="en-US" sz="1200">
                <a:latin typeface="Calibri" pitchFamily="34" charset="0"/>
              </a:rPr>
              <a:pPr algn="r"/>
              <a:t>65</a:t>
            </a:fld>
            <a:endParaRPr lang="en-US" sz="120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A9CAC8FE-A6C2-477C-A753-D616D2EEBB02}"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70</a:t>
            </a:fld>
            <a:endParaRPr lang="en-US" sz="1100" smtClean="0">
              <a:solidFill>
                <a:srgbClr val="000000"/>
              </a:solidFill>
              <a:latin typeface="Arial" pitchFamily="34" charset="0"/>
              <a:cs typeface="Arial" pitchFamily="34" charset="0"/>
            </a:endParaRPr>
          </a:p>
        </p:txBody>
      </p:sp>
      <p:sp>
        <p:nvSpPr>
          <p:cNvPr id="242691"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2"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endParaRPr lang="ru-RU" smtClean="0">
              <a:latin typeface="Arial" pitchFamily="34" charset="0"/>
            </a:endParaRPr>
          </a:p>
        </p:txBody>
      </p:sp>
      <p:sp>
        <p:nvSpPr>
          <p:cNvPr id="2426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859C675E-3D8F-4E5B-B1C1-47A188F32248}" type="slidenum">
              <a:rPr lang="en-US" sz="1200">
                <a:solidFill>
                  <a:srgbClr val="000000"/>
                </a:solidFill>
                <a:latin typeface="Calibri" pitchFamily="34" charset="0"/>
                <a:cs typeface="Arial" pitchFamily="34" charset="0"/>
              </a:rPr>
              <a:pPr algn="r"/>
              <a:t>70</a:t>
            </a:fld>
            <a:endParaRPr lang="en-US" sz="1200">
              <a:solidFill>
                <a:srgbClr val="000000"/>
              </a:solidFill>
              <a:latin typeface="Calibri"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F0FD05D-8376-4C80-835B-AB1ABBC3B51D}"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72</a:t>
            </a:fld>
            <a:endParaRPr lang="en-US" sz="1100" smtClean="0">
              <a:solidFill>
                <a:srgbClr val="000000"/>
              </a:solidFill>
              <a:latin typeface="Arial" pitchFamily="34" charset="0"/>
              <a:cs typeface="Arial" pitchFamily="34" charset="0"/>
            </a:endParaRPr>
          </a:p>
        </p:txBody>
      </p:sp>
      <p:sp>
        <p:nvSpPr>
          <p:cNvPr id="243715"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6"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Individually each photograph is 16%, but together they reinforce each other well</a:t>
            </a:r>
          </a:p>
        </p:txBody>
      </p:sp>
      <p:sp>
        <p:nvSpPr>
          <p:cNvPr id="2437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8C006D0-058F-431F-9664-0EF0296B23EE}" type="slidenum">
              <a:rPr lang="en-US" sz="1200">
                <a:solidFill>
                  <a:srgbClr val="000000"/>
                </a:solidFill>
                <a:latin typeface="Calibri" pitchFamily="34" charset="0"/>
                <a:cs typeface="Arial" pitchFamily="34" charset="0"/>
              </a:rPr>
              <a:pPr algn="r"/>
              <a:t>72</a:t>
            </a:fld>
            <a:endParaRPr lang="en-US" sz="1200">
              <a:solidFill>
                <a:srgbClr val="000000"/>
              </a:solidFill>
              <a:latin typeface="Calibri"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E3EB95CF-2170-48D7-B659-6BA9C229A13E}"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73</a:t>
            </a:fld>
            <a:endParaRPr lang="en-US" sz="1100" smtClean="0">
              <a:solidFill>
                <a:srgbClr val="000000"/>
              </a:solidFill>
              <a:latin typeface="Arial" pitchFamily="34" charset="0"/>
              <a:cs typeface="Arial" pitchFamily="34" charset="0"/>
            </a:endParaRPr>
          </a:p>
        </p:txBody>
      </p:sp>
      <p:sp>
        <p:nvSpPr>
          <p:cNvPr id="244739" name="Slide Image Placeholder 1"/>
          <p:cNvSpPr>
            <a:spLocks noGrp="1" noRot="1" noChangeAspect="1" noTextEdit="1"/>
          </p:cNvSpPr>
          <p:nvPr>
            <p:ph type="sldImg"/>
          </p:nvPr>
        </p:nvSpPr>
        <p:spPr bwMode="auto">
          <a:noFill/>
          <a:ln>
            <a:solidFill>
              <a:srgbClr val="000000"/>
            </a:solidFill>
            <a:miter lim="800000"/>
            <a:headEnd/>
            <a:tailEnd/>
          </a:ln>
        </p:spPr>
      </p:sp>
      <p:sp>
        <p:nvSpPr>
          <p:cNvPr id="244740"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If you know that brits love to vacation in greece…</a:t>
            </a:r>
          </a:p>
        </p:txBody>
      </p:sp>
      <p:sp>
        <p:nvSpPr>
          <p:cNvPr id="2447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D1A75779-95C9-4A65-A31F-7B8203E72251}" type="slidenum">
              <a:rPr lang="en-US" sz="1200">
                <a:solidFill>
                  <a:srgbClr val="000000"/>
                </a:solidFill>
                <a:latin typeface="Calibri" pitchFamily="34" charset="0"/>
                <a:cs typeface="Arial" pitchFamily="34" charset="0"/>
              </a:rPr>
              <a:pPr algn="r"/>
              <a:t>73</a:t>
            </a:fld>
            <a:endParaRPr lang="en-US" sz="1200">
              <a:solidFill>
                <a:srgbClr val="000000"/>
              </a:solidFill>
              <a:latin typeface="Calibri"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90C3A0-C02C-4056-8FFA-31D5A64BA5B8}" type="slidenum">
              <a:rPr lang="en-US">
                <a:solidFill>
                  <a:prstClr val="black"/>
                </a:solidFill>
              </a:rPr>
              <a:pPr>
                <a:defRPr/>
              </a:pPr>
              <a:t>78</a:t>
            </a:fld>
            <a:endParaRPr lang="en-US">
              <a:solidFill>
                <a:prstClr val="black"/>
              </a:solidFill>
            </a:endParaRPr>
          </a:p>
        </p:txBody>
      </p:sp>
      <p:sp>
        <p:nvSpPr>
          <p:cNvPr id="254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498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sz="2200" smtClean="0">
              <a:latin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14</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14</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What should go here</a:t>
            </a:r>
            <a:r>
              <a:rPr lang="en-US" baseline="0" dirty="0" smtClean="0"/>
              <a:t> and why?</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3E56E9-374C-4135-894F-48EA6C238C5C}" type="slidenum">
              <a:rPr lang="en-US">
                <a:solidFill>
                  <a:prstClr val="black"/>
                </a:solidFill>
              </a:rPr>
              <a:pPr>
                <a:defRPr/>
              </a:pPr>
              <a:t>79</a:t>
            </a:fld>
            <a:endParaRPr lang="en-US">
              <a:solidFill>
                <a:prstClr val="black"/>
              </a:solidFill>
            </a:endParaRPr>
          </a:p>
        </p:txBody>
      </p:sp>
      <p:sp>
        <p:nvSpPr>
          <p:cNvPr id="256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0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2200" smtClean="0">
                <a:latin typeface="Lucida Grande" charset="0"/>
                <a:sym typeface="Lucida Grande" charset="0"/>
              </a:rPr>
              <a:t>Instead of trying to solve this impossibly hard problem, we observe that object insertion becomes much easier if we have a database of objects, and we try to insert AN object instead of THIS object. One major contribution of this work is to pose the problem of image compositing in a data-driven way: instead of creating new appearance, query a large database. It’s a bit like visual google for compositing.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A8704F-76F6-47C1-B7B4-95BA3F7831D5}" type="slidenum">
              <a:rPr lang="en-US" smtClean="0"/>
              <a:pPr fontAlgn="base">
                <a:spcBef>
                  <a:spcPct val="0"/>
                </a:spcBef>
                <a:spcAft>
                  <a:spcPct val="0"/>
                </a:spcAft>
                <a:defRPr/>
              </a:pPr>
              <a:t>82</a:t>
            </a:fld>
            <a:endParaRPr lang="en-US" smtClean="0"/>
          </a:p>
        </p:txBody>
      </p:sp>
      <p:sp>
        <p:nvSpPr>
          <p:cNvPr id="247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7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58B889-07C7-41E2-BA99-2C34E7091189}" type="slidenum">
              <a:rPr lang="en-US" smtClean="0"/>
              <a:pPr fontAlgn="base">
                <a:spcBef>
                  <a:spcPct val="0"/>
                </a:spcBef>
                <a:spcAft>
                  <a:spcPct val="0"/>
                </a:spcAft>
                <a:defRPr/>
              </a:pPr>
              <a:t>83</a:t>
            </a:fld>
            <a:endParaRPr lang="en-US" smtClean="0"/>
          </a:p>
        </p:txBody>
      </p:sp>
      <p:sp>
        <p:nvSpPr>
          <p:cNvPr id="252931" name="Rectangle 2"/>
          <p:cNvSpPr>
            <a:spLocks noGrp="1" noRot="1" noChangeAspect="1" noChangeArrowheads="1" noTextEdit="1"/>
          </p:cNvSpPr>
          <p:nvPr>
            <p:ph type="sldImg"/>
          </p:nvPr>
        </p:nvSpPr>
        <p:spPr bwMode="auto">
          <a:xfrm>
            <a:off x="1144588" y="684213"/>
            <a:ext cx="4573587" cy="3430587"/>
          </a:xfrm>
          <a:noFill/>
          <a:ln>
            <a:solidFill>
              <a:srgbClr val="000000"/>
            </a:solidFill>
            <a:miter lim="800000"/>
            <a:headEnd/>
            <a:tailEnd/>
          </a:ln>
        </p:spPr>
      </p:sp>
      <p:sp>
        <p:nvSpPr>
          <p:cNvPr id="252932" name="Rectangle 3"/>
          <p:cNvSpPr>
            <a:spLocks noGrp="1" noChangeArrowheads="1"/>
          </p:cNvSpPr>
          <p:nvPr>
            <p:ph type="body" idx="1"/>
          </p:nvPr>
        </p:nvSpPr>
        <p:spPr bwMode="auto">
          <a:xfrm>
            <a:off x="915988" y="4343400"/>
            <a:ext cx="5026025" cy="4116388"/>
          </a:xfrm>
          <a:noFill/>
        </p:spPr>
        <p:txBody>
          <a:bodyPr wrap="square" numCol="1" anchor="t" anchorCtr="0" compatLnSpc="1">
            <a:prstTxWarp prst="textNoShape">
              <a:avLst/>
            </a:prstTxWarp>
          </a:bodyPr>
          <a:lstStyle/>
          <a:p>
            <a:pPr eaLnBrk="1" hangingPunct="1">
              <a:spcBef>
                <a:spcPct val="0"/>
              </a:spcBef>
            </a:pPr>
            <a:endParaRPr lang="en-US" sz="10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E7816B-2250-4118-91FB-F3D6F8B4625C}" type="slidenum">
              <a:rPr lang="en-US" smtClean="0"/>
              <a:pPr fontAlgn="base">
                <a:spcBef>
                  <a:spcPct val="0"/>
                </a:spcBef>
                <a:spcAft>
                  <a:spcPct val="0"/>
                </a:spcAft>
                <a:defRPr/>
              </a:pPr>
              <a:t>88</a:t>
            </a:fld>
            <a:endParaRPr lang="en-US" smtClean="0"/>
          </a:p>
        </p:txBody>
      </p:sp>
      <p:sp>
        <p:nvSpPr>
          <p:cNvPr id="223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3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 don’t listen to anyone claiming to brute force image space</a:t>
            </a:r>
          </a:p>
          <a:p>
            <a:pPr eaLnBrk="1" hangingPunct="1">
              <a:spcBef>
                <a:spcPct val="0"/>
              </a:spcBef>
            </a:pPr>
            <a:r>
              <a:rPr lang="en-US" smtClean="0"/>
              <a:t>But most of image space is empty, never observed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F85C9D-90D5-44EC-88ED-CD5BA1F0BFC1}" type="slidenum">
              <a:rPr lang="en-US" smtClean="0"/>
              <a:pPr fontAlgn="base">
                <a:spcBef>
                  <a:spcPct val="0"/>
                </a:spcBef>
                <a:spcAft>
                  <a:spcPct val="0"/>
                </a:spcAft>
                <a:defRPr/>
              </a:pPr>
              <a:t>89</a:t>
            </a:fld>
            <a:endParaRPr lang="en-US" smtClean="0"/>
          </a:p>
        </p:txBody>
      </p:sp>
      <p:sp>
        <p:nvSpPr>
          <p:cNvPr id="224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4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Scene and object recognition at human performance is very hard because we are able to deal with so many different kinds of scenes…</a:t>
            </a:r>
          </a:p>
          <a:p>
            <a:pPr eaLnBrk="1" hangingPunct="1">
              <a:spcBef>
                <a:spcPct val="0"/>
              </a:spcBef>
            </a:pPr>
            <a:endParaRPr lang="en-US" smtClean="0"/>
          </a:p>
          <a:p>
            <a:pPr eaLnBrk="1" hangingPunct="1">
              <a:spcBef>
                <a:spcPct val="0"/>
              </a:spcBef>
            </a:pPr>
            <a:r>
              <a:rPr lang="en-US" smtClean="0"/>
              <a:t>Scenes are so unique.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92B688-847F-49CA-8C29-995F66CF3903}" type="slidenum">
              <a:rPr lang="en-US" smtClean="0"/>
              <a:pPr fontAlgn="base">
                <a:spcBef>
                  <a:spcPct val="0"/>
                </a:spcBef>
                <a:spcAft>
                  <a:spcPct val="0"/>
                </a:spcAft>
                <a:defRPr/>
              </a:pPr>
              <a:t>90</a:t>
            </a:fld>
            <a:endParaRPr lang="en-US" smtClean="0"/>
          </a:p>
        </p:txBody>
      </p:sp>
      <p:sp>
        <p:nvSpPr>
          <p:cNvPr id="225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But most scenes are not really like that. Most of the time, scenes are boring places in which nothing really surprising happens. For instance, this street… there is nothing really special about it. In fact, I can easily find thousands of other street pictures that look just like this. Of course, these scenes are different in the details, just as two faces are different, but at a coarser level they are form by similar objects arranged in a similar spatial configuration.</a:t>
            </a:r>
          </a:p>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731A03-3FB1-466E-AC19-B2D93A4E953E}" type="slidenum">
              <a:rPr lang="en-US" smtClean="0"/>
              <a:pPr fontAlgn="base">
                <a:spcBef>
                  <a:spcPct val="0"/>
                </a:spcBef>
                <a:spcAft>
                  <a:spcPct val="0"/>
                </a:spcAft>
                <a:defRPr/>
              </a:pPr>
              <a:t>91</a:t>
            </a:fld>
            <a:endParaRPr lang="en-US" smtClean="0"/>
          </a:p>
        </p:txBody>
      </p:sp>
      <p:sp>
        <p:nvSpPr>
          <p:cNvPr id="227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7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FCD53-7C95-4C03-A107-96615DFBD4B0}" type="slidenum">
              <a:rPr lang="en-US" smtClean="0"/>
              <a:pPr fontAlgn="base">
                <a:spcBef>
                  <a:spcPct val="0"/>
                </a:spcBef>
                <a:spcAft>
                  <a:spcPct val="0"/>
                </a:spcAft>
                <a:defRPr/>
              </a:pPr>
              <a:t>92</a:t>
            </a:fld>
            <a:endParaRPr lang="en-US" smtClean="0"/>
          </a:p>
        </p:txBody>
      </p:sp>
      <p:sp>
        <p:nvSpPr>
          <p:cNvPr id="228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8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0B4C76-9812-4C6B-A7F9-035B51EECAD7}" type="slidenum">
              <a:rPr lang="en-US" smtClean="0"/>
              <a:pPr fontAlgn="base">
                <a:spcBef>
                  <a:spcPct val="0"/>
                </a:spcBef>
                <a:spcAft>
                  <a:spcPct val="0"/>
                </a:spcAft>
                <a:defRPr/>
              </a:pPr>
              <a:t>93</a:t>
            </a:fld>
            <a:endParaRPr lang="en-US" smtClean="0"/>
          </a:p>
        </p:txBody>
      </p:sp>
      <p:sp>
        <p:nvSpPr>
          <p:cNvPr id="229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9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CDBB2D-39E0-4385-9BFA-3B1F109428FB}" type="slidenum">
              <a:rPr lang="en-US" smtClean="0"/>
              <a:pPr fontAlgn="base">
                <a:spcBef>
                  <a:spcPct val="0"/>
                </a:spcBef>
                <a:spcAft>
                  <a:spcPct val="0"/>
                </a:spcAft>
                <a:defRPr/>
              </a:pPr>
              <a:t>96</a:t>
            </a:fld>
            <a:endParaRPr lang="en-US" smtClean="0"/>
          </a:p>
        </p:txBody>
      </p:sp>
      <p:sp>
        <p:nvSpPr>
          <p:cNvPr id="232451"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Images change size as rotated</a:t>
            </a:r>
          </a:p>
        </p:txBody>
      </p:sp>
      <p:sp>
        <p:nvSpPr>
          <p:cNvPr id="2324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AC064A0-6CEF-4988-9E62-5E3791BFE9A4}" type="slidenum">
              <a:rPr lang="en-US" sz="1200">
                <a:latin typeface="Calibri" pitchFamily="34" charset="0"/>
              </a:rPr>
              <a:pPr algn="r"/>
              <a:t>96</a:t>
            </a:fld>
            <a:endParaRPr lang="en-US"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16</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16</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4E984E-B632-4863-ACAB-4BE2D5CDBACF}" type="slidenum">
              <a:rPr lang="en-US" smtClean="0">
                <a:solidFill>
                  <a:srgbClr val="000000"/>
                </a:solidFill>
              </a:rPr>
              <a:pPr fontAlgn="base">
                <a:spcBef>
                  <a:spcPct val="0"/>
                </a:spcBef>
                <a:spcAft>
                  <a:spcPct val="0"/>
                </a:spcAft>
                <a:defRPr/>
              </a:pPr>
              <a:t>22</a:t>
            </a:fld>
            <a:endParaRPr lang="en-US" smtClean="0">
              <a:solidFill>
                <a:srgbClr val="000000"/>
              </a:solidFill>
            </a:endParaRPr>
          </a:p>
        </p:txBody>
      </p:sp>
      <p:sp>
        <p:nvSpPr>
          <p:cNvPr id="2191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027F3D4-1F66-4B93-BC1C-BC3CA0CFF92E}" type="slidenum">
              <a:rPr lang="en-US" sz="1200">
                <a:solidFill>
                  <a:srgbClr val="000000"/>
                </a:solidFill>
                <a:latin typeface="Calibri" pitchFamily="34" charset="0"/>
              </a:rPr>
              <a:pPr algn="r"/>
              <a:t>22</a:t>
            </a:fld>
            <a:endParaRPr lang="en-US" sz="1200">
              <a:solidFill>
                <a:srgbClr val="000000"/>
              </a:solidFill>
              <a:latin typeface="Calibri" pitchFamily="34" charset="0"/>
            </a:endParaRPr>
          </a:p>
        </p:txBody>
      </p:sp>
      <p:sp>
        <p:nvSpPr>
          <p:cNvPr id="21914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914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F34709-217E-483F-8B33-38276DBACD20}" type="slidenum">
              <a:rPr lang="en-US" smtClean="0">
                <a:solidFill>
                  <a:srgbClr val="000000"/>
                </a:solidFill>
              </a:rPr>
              <a:pPr fontAlgn="base">
                <a:spcBef>
                  <a:spcPct val="0"/>
                </a:spcBef>
                <a:spcAft>
                  <a:spcPct val="0"/>
                </a:spcAft>
                <a:defRPr/>
              </a:pPr>
              <a:t>23</a:t>
            </a:fld>
            <a:endParaRPr lang="en-US" smtClean="0">
              <a:solidFill>
                <a:srgbClr val="000000"/>
              </a:solidFill>
            </a:endParaRPr>
          </a:p>
        </p:txBody>
      </p:sp>
      <p:sp>
        <p:nvSpPr>
          <p:cNvPr id="2201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C22E65-3391-441E-91DF-5EB246193EB6}" type="slidenum">
              <a:rPr lang="en-US" sz="1200">
                <a:solidFill>
                  <a:srgbClr val="000000"/>
                </a:solidFill>
                <a:latin typeface="Calibri" pitchFamily="34" charset="0"/>
              </a:rPr>
              <a:pPr algn="r"/>
              <a:t>23</a:t>
            </a:fld>
            <a:endParaRPr lang="en-US" sz="1200">
              <a:solidFill>
                <a:srgbClr val="000000"/>
              </a:solidFill>
              <a:latin typeface="Calibri" pitchFamily="34" charset="0"/>
            </a:endParaRPr>
          </a:p>
        </p:txBody>
      </p:sp>
      <p:sp>
        <p:nvSpPr>
          <p:cNvPr id="22016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016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26</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26</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27</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27</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4C89D-A140-41B8-936B-B608610ED6FD}" type="slidenum">
              <a:rPr lang="en-US" smtClean="0">
                <a:solidFill>
                  <a:srgbClr val="000000"/>
                </a:solidFill>
              </a:rPr>
              <a:pPr fontAlgn="base">
                <a:spcBef>
                  <a:spcPct val="0"/>
                </a:spcBef>
                <a:spcAft>
                  <a:spcPct val="0"/>
                </a:spcAft>
                <a:defRPr/>
              </a:pPr>
              <a:t>28</a:t>
            </a:fld>
            <a:endParaRPr lang="en-US" smtClean="0">
              <a:solidFill>
                <a:srgbClr val="000000"/>
              </a:solidFill>
            </a:endParaRPr>
          </a:p>
        </p:txBody>
      </p:sp>
      <p:sp>
        <p:nvSpPr>
          <p:cNvPr id="207875"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Edge energy is just the magnitude of directional derivatives of image intensity.</a:t>
            </a:r>
          </a:p>
        </p:txBody>
      </p:sp>
      <p:sp>
        <p:nvSpPr>
          <p:cNvPr id="20787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49BAEC7-540B-46B6-B887-5F2CD4AFE915}" type="slidenum">
              <a:rPr lang="en-US" sz="1200">
                <a:solidFill>
                  <a:srgbClr val="000000"/>
                </a:solidFill>
                <a:latin typeface="Calibri" pitchFamily="34" charset="0"/>
              </a:rPr>
              <a:pPr algn="r"/>
              <a:t>28</a:t>
            </a:fld>
            <a:endParaRPr lang="en-US" sz="120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10/31/2012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10/31/2012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10/31/2012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152400" y="5334000"/>
            <a:ext cx="8763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685800" y="6096000"/>
            <a:ext cx="82296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10/31/2012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800600"/>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10/31/2012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10/31/2012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10/31/2012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10/31/2012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10/31/2012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10/31/2012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10/31/2012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10/31/2012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457200" y="274638"/>
            <a:ext cx="64008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eb.engr.illinois.edu/~wang248/cs498dwh/proj3/" TargetMode="Externa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33.pn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23.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33.pn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1.jpeg"/><Relationship Id="rId5" Type="http://schemas.openxmlformats.org/officeDocument/2006/relationships/image" Target="../media/image46.jpeg"/><Relationship Id="rId10" Type="http://schemas.openxmlformats.org/officeDocument/2006/relationships/image" Target="../media/image50.jpeg"/><Relationship Id="rId4" Type="http://schemas.openxmlformats.org/officeDocument/2006/relationships/image" Target="../media/image45.jpeg"/><Relationship Id="rId9"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hyperlink" Target="http://royal.pingdom.com/2010/01/22/internet-2009-in-number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54.jpe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63.pn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65.jpe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82.jpeg"/><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86.png"/><Relationship Id="rId5" Type="http://schemas.openxmlformats.org/officeDocument/2006/relationships/image" Target="../media/image90.pn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7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openxmlformats.org/officeDocument/2006/relationships/hyperlink" Target="http://www.vlfeat.org/~vedaldi/code/siftpp.html" TargetMode="External"/><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7.xml.rels><?xml version="1.0" encoding="UTF-8" standalone="yes"?>
<Relationships xmlns="http://schemas.openxmlformats.org/package/2006/relationships"><Relationship Id="rId3" Type="http://schemas.openxmlformats.org/officeDocument/2006/relationships/hyperlink" Target="http://grail.cs.washington.edu/projects/rome/" TargetMode="External"/><Relationship Id="rId2" Type="http://schemas.openxmlformats.org/officeDocument/2006/relationships/hyperlink" Target="http://grail.cs.washington.edu/software/cmvs/" TargetMode="External"/><Relationship Id="rId1" Type="http://schemas.openxmlformats.org/officeDocument/2006/relationships/slideLayout" Target="../slideLayouts/slideLayout2.xml"/><Relationship Id="rId4" Type="http://schemas.openxmlformats.org/officeDocument/2006/relationships/hyperlink" Target="http://phototour.cs.washington.edu/bundler/"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14.jpeg"/></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8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notesSlide" Target="../notesSlides/notesSlide32.xml"/><Relationship Id="rId7" Type="http://schemas.openxmlformats.org/officeDocument/2006/relationships/image" Target="../media/image127.jpeg"/><Relationship Id="rId2" Type="http://schemas.openxmlformats.org/officeDocument/2006/relationships/slideLayout" Target="../slideLayouts/slideLayout2.xml"/><Relationship Id="rId1" Type="http://schemas.openxmlformats.org/officeDocument/2006/relationships/video" Target="file:///C:\texts\slides\siggraph2008pan\video\video_draft03_teaser_flipped_5kbps_fps50_frm80.avi" TargetMode="Externa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84.xml.rels><?xml version="1.0" encoding="UTF-8" standalone="yes"?>
<Relationships xmlns="http://schemas.openxmlformats.org/package/2006/relationships"><Relationship Id="rId2" Type="http://schemas.openxmlformats.org/officeDocument/2006/relationships/hyperlink" Target="http://www.youtube.com/watch?v=E0rboU10rPo"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8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39.jpeg"/><Relationship Id="rId4" Type="http://schemas.openxmlformats.org/officeDocument/2006/relationships/image" Target="../media/image13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43.jpeg"/><Relationship Id="rId11" Type="http://schemas.openxmlformats.org/officeDocument/2006/relationships/image" Target="../media/image148.jpeg"/><Relationship Id="rId5" Type="http://schemas.openxmlformats.org/officeDocument/2006/relationships/image" Target="../media/image142.jpeg"/><Relationship Id="rId10" Type="http://schemas.openxmlformats.org/officeDocument/2006/relationships/image" Target="../media/image147.jpeg"/><Relationship Id="rId4" Type="http://schemas.openxmlformats.org/officeDocument/2006/relationships/image" Target="../media/image141.jpeg"/><Relationship Id="rId9" Type="http://schemas.openxmlformats.org/officeDocument/2006/relationships/image" Target="../media/image146.jpeg"/></Relationships>
</file>

<file path=ppt/slides/_rels/slide91.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6.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95.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6.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9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52400" y="0"/>
            <a:ext cx="8763000" cy="1143000"/>
          </a:xfrm>
          <a:solidFill>
            <a:schemeClr val="bg1">
              <a:alpha val="20000"/>
            </a:schemeClr>
          </a:solidFill>
        </p:spPr>
        <p:txBody>
          <a:bodyPr>
            <a:normAutofit/>
          </a:bodyPr>
          <a:lstStyle/>
          <a:p>
            <a:pPr eaLnBrk="1" hangingPunct="1">
              <a:defRPr/>
            </a:pPr>
            <a:r>
              <a:rPr lang="en-US" dirty="0" smtClean="0"/>
              <a:t>Opportunities of Scale</a:t>
            </a:r>
          </a:p>
        </p:txBody>
      </p:sp>
      <p:sp>
        <p:nvSpPr>
          <p:cNvPr id="13315" name="Subtitle 2"/>
          <p:cNvSpPr>
            <a:spLocks noGrp="1"/>
          </p:cNvSpPr>
          <p:nvPr>
            <p:ph type="subTitle" idx="1"/>
          </p:nvPr>
        </p:nvSpPr>
        <p:spPr>
          <a:xfrm>
            <a:off x="1905000" y="4800600"/>
            <a:ext cx="5181600" cy="1447800"/>
          </a:xfrm>
          <a:solidFill>
            <a:schemeClr val="bg1">
              <a:alpha val="20000"/>
            </a:schemeClr>
          </a:solidFill>
        </p:spPr>
        <p:txBody>
          <a:bodyPr/>
          <a:lstStyle/>
          <a:p>
            <a:pPr eaLnBrk="1" hangingPunct="1"/>
            <a:endParaRPr lang="en-US" dirty="0" smtClean="0">
              <a:solidFill>
                <a:schemeClr val="tx1"/>
              </a:solidFill>
            </a:endParaRPr>
          </a:p>
          <a:p>
            <a:pPr eaLnBrk="1" hangingPunct="1"/>
            <a:r>
              <a:rPr lang="en-US" dirty="0" smtClean="0">
                <a:solidFill>
                  <a:schemeClr val="tx1"/>
                </a:solidFill>
              </a:rPr>
              <a:t>Computational Photography</a:t>
            </a:r>
          </a:p>
          <a:p>
            <a:pPr eaLnBrk="1" hangingPunct="1"/>
            <a:r>
              <a:rPr lang="en-US" dirty="0" smtClean="0">
                <a:solidFill>
                  <a:schemeClr val="tx1"/>
                </a:solidFill>
              </a:rPr>
              <a:t>Derek Hoiem, University of Illinois</a:t>
            </a:r>
          </a:p>
          <a:p>
            <a:pPr eaLnBrk="1" hangingPunct="1"/>
            <a:endParaRPr lang="en-US" dirty="0" smtClean="0">
              <a:solidFill>
                <a:schemeClr val="tx1"/>
              </a:solidFill>
            </a:endParaRPr>
          </a:p>
        </p:txBody>
      </p:sp>
      <p:sp>
        <p:nvSpPr>
          <p:cNvPr id="13316" name="TextBox 3"/>
          <p:cNvSpPr txBox="1">
            <a:spLocks noChangeArrowheads="1"/>
          </p:cNvSpPr>
          <p:nvPr/>
        </p:nvSpPr>
        <p:spPr bwMode="auto">
          <a:xfrm>
            <a:off x="8061325" y="0"/>
            <a:ext cx="1065228" cy="369332"/>
          </a:xfrm>
          <a:prstGeom prst="rect">
            <a:avLst/>
          </a:prstGeom>
          <a:noFill/>
          <a:ln w="9525">
            <a:noFill/>
            <a:miter lim="800000"/>
            <a:headEnd/>
            <a:tailEnd/>
          </a:ln>
        </p:spPr>
        <p:txBody>
          <a:bodyPr wrap="none">
            <a:spAutoFit/>
          </a:bodyPr>
          <a:lstStyle/>
          <a:p>
            <a:r>
              <a:rPr lang="en-US" dirty="0" smtClean="0"/>
              <a:t>11/01/12</a:t>
            </a:r>
            <a:endParaRPr lang="en-US" dirty="0"/>
          </a:p>
        </p:txBody>
      </p:sp>
      <p:sp>
        <p:nvSpPr>
          <p:cNvPr id="7" name="TextBox 6"/>
          <p:cNvSpPr txBox="1"/>
          <p:nvPr/>
        </p:nvSpPr>
        <p:spPr>
          <a:xfrm flipH="1">
            <a:off x="0" y="6550223"/>
            <a:ext cx="5440681" cy="307777"/>
          </a:xfrm>
          <a:prstGeom prst="rect">
            <a:avLst/>
          </a:prstGeom>
          <a:noFill/>
        </p:spPr>
        <p:txBody>
          <a:bodyPr wrap="square" rtlCol="0">
            <a:spAutoFit/>
          </a:bodyPr>
          <a:lstStyle/>
          <a:p>
            <a:r>
              <a:rPr lang="en-US" sz="1400" dirty="0" smtClean="0">
                <a:solidFill>
                  <a:schemeClr val="bg1">
                    <a:lumMod val="50000"/>
                  </a:schemeClr>
                </a:solidFill>
              </a:rPr>
              <a:t>Most slides from Alyosha Efros</a:t>
            </a:r>
            <a:endParaRPr lang="en-US" sz="1400" dirty="0">
              <a:solidFill>
                <a:schemeClr val="bg1">
                  <a:lumMod val="50000"/>
                </a:schemeClr>
              </a:solidFill>
            </a:endParaRPr>
          </a:p>
        </p:txBody>
      </p:sp>
      <p:pic>
        <p:nvPicPr>
          <p:cNvPr id="10" name="Picture 2" descr="http://people.csail.mit.edu/torralba/LabelMeArt/posterLabel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594" y="990600"/>
            <a:ext cx="7538406" cy="4343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flipH="1">
            <a:off x="6248399" y="6550223"/>
            <a:ext cx="2895600" cy="307777"/>
          </a:xfrm>
          <a:prstGeom prst="rect">
            <a:avLst/>
          </a:prstGeom>
          <a:noFill/>
        </p:spPr>
        <p:txBody>
          <a:bodyPr wrap="square" rtlCol="0">
            <a:spAutoFit/>
          </a:bodyPr>
          <a:lstStyle/>
          <a:p>
            <a:pPr algn="r"/>
            <a:r>
              <a:rPr lang="en-US" sz="1400" dirty="0" smtClean="0">
                <a:solidFill>
                  <a:schemeClr val="bg1">
                    <a:lumMod val="50000"/>
                  </a:schemeClr>
                </a:solidFill>
              </a:rPr>
              <a:t>Graphic from Antonio Torralba</a:t>
            </a:r>
            <a:endParaRPr lang="en-US" sz="14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Google and massive data-driven algorithms</a:t>
            </a:r>
            <a:endParaRPr lang="en-US" dirty="0"/>
          </a:p>
        </p:txBody>
      </p:sp>
      <p:sp>
        <p:nvSpPr>
          <p:cNvPr id="93186" name="Rectangle 2"/>
          <p:cNvSpPr>
            <a:spLocks noGrp="1" noChangeArrowheads="1"/>
          </p:cNvSpPr>
          <p:nvPr>
            <p:ph idx="1"/>
          </p:nvPr>
        </p:nvSpPr>
        <p:spPr/>
        <p:txBody>
          <a:bodyPr/>
          <a:lstStyle/>
          <a:p>
            <a:pPr eaLnBrk="1" hangingPunct="1">
              <a:buNone/>
            </a:pPr>
            <a:r>
              <a:rPr lang="en-US" dirty="0" smtClean="0"/>
              <a:t>	A.I. for the postmodern world:</a:t>
            </a:r>
          </a:p>
          <a:p>
            <a:pPr lvl="1" eaLnBrk="1" hangingPunct="1"/>
            <a:r>
              <a:rPr lang="en-US" dirty="0" smtClean="0"/>
              <a:t>all questions have already been answered…many times, in many ways</a:t>
            </a:r>
          </a:p>
          <a:p>
            <a:pPr lvl="1" eaLnBrk="1" hangingPunct="1"/>
            <a:r>
              <a:rPr lang="en-US" dirty="0" smtClean="0"/>
              <a:t>Google is dumb, the “intelligence” is </a:t>
            </a:r>
            <a:r>
              <a:rPr lang="en-US" u="sng" dirty="0" smtClean="0"/>
              <a:t>in the data</a:t>
            </a:r>
          </a:p>
          <a:p>
            <a:pPr eaLnBrk="1" hangingPunct="1">
              <a:buFontTx/>
              <a:buNone/>
            </a:pPr>
            <a:endParaRPr lang="en-US" dirty="0" smtClean="0"/>
          </a:p>
        </p:txBody>
      </p:sp>
      <p:pic>
        <p:nvPicPr>
          <p:cNvPr id="1513476" name="Picture 4" descr="climestairs4"/>
          <p:cNvPicPr>
            <a:picLocks noChangeAspect="1" noChangeArrowheads="1"/>
          </p:cNvPicPr>
          <p:nvPr/>
        </p:nvPicPr>
        <p:blipFill>
          <a:blip r:embed="rId3" cstate="print"/>
          <a:srcRect/>
          <a:stretch>
            <a:fillRect/>
          </a:stretch>
        </p:blipFill>
        <p:spPr bwMode="auto">
          <a:xfrm>
            <a:off x="457200" y="3276600"/>
            <a:ext cx="7180263" cy="3343275"/>
          </a:xfrm>
          <a:prstGeom prst="rect">
            <a:avLst/>
          </a:prstGeom>
          <a:noFill/>
          <a:ln w="9525">
            <a:noFill/>
            <a:miter lim="800000"/>
            <a:headEnd/>
            <a:tailEnd/>
          </a:ln>
        </p:spPr>
      </p:pic>
      <p:pic>
        <p:nvPicPr>
          <p:cNvPr id="1513477" name="Picture 5" descr="climepunishment"/>
          <p:cNvPicPr>
            <a:picLocks noChangeAspect="1" noChangeArrowheads="1"/>
          </p:cNvPicPr>
          <p:nvPr/>
        </p:nvPicPr>
        <p:blipFill>
          <a:blip r:embed="rId4" cstate="print"/>
          <a:srcRect/>
          <a:stretch>
            <a:fillRect/>
          </a:stretch>
        </p:blipFill>
        <p:spPr bwMode="auto">
          <a:xfrm>
            <a:off x="1201738" y="3495675"/>
            <a:ext cx="7180262" cy="3352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3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1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Translate</a:t>
            </a:r>
            <a:endParaRPr lang="en-US" dirty="0"/>
          </a:p>
        </p:txBody>
      </p:sp>
      <p:pic>
        <p:nvPicPr>
          <p:cNvPr id="252930" name="Picture 2"/>
          <p:cNvPicPr>
            <a:picLocks noChangeAspect="1" noChangeArrowheads="1"/>
          </p:cNvPicPr>
          <p:nvPr/>
        </p:nvPicPr>
        <p:blipFill>
          <a:blip r:embed="rId2" cstate="print"/>
          <a:srcRect l="21000" t="12800" r="11800" b="58400"/>
          <a:stretch>
            <a:fillRect/>
          </a:stretch>
        </p:blipFill>
        <p:spPr bwMode="auto">
          <a:xfrm>
            <a:off x="228600" y="1524000"/>
            <a:ext cx="85344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Room</a:t>
            </a:r>
            <a:endParaRPr lang="en-US" dirty="0"/>
          </a:p>
        </p:txBody>
      </p:sp>
      <p:sp>
        <p:nvSpPr>
          <p:cNvPr id="3" name="Content Placeholder 2"/>
          <p:cNvSpPr>
            <a:spLocks noGrp="1"/>
          </p:cNvSpPr>
          <p:nvPr>
            <p:ph idx="1"/>
          </p:nvPr>
        </p:nvSpPr>
        <p:spPr/>
        <p:txBody>
          <a:bodyPr/>
          <a:lstStyle/>
          <a:p>
            <a:r>
              <a:rPr lang="en-US" dirty="0" smtClean="0"/>
              <a:t>John Searle (1980)</a:t>
            </a:r>
            <a:endParaRPr lang="en-US" dirty="0"/>
          </a:p>
        </p:txBody>
      </p:sp>
      <p:pic>
        <p:nvPicPr>
          <p:cNvPr id="253954" name="Picture 2" descr="http://upload.wikimedia.org/wikipedia/commons/1/1c/Chinese_Room2.jpg"/>
          <p:cNvPicPr>
            <a:picLocks noChangeAspect="1" noChangeArrowheads="1"/>
          </p:cNvPicPr>
          <p:nvPr/>
        </p:nvPicPr>
        <p:blipFill>
          <a:blip r:embed="rId2" cstate="print"/>
          <a:srcRect/>
          <a:stretch>
            <a:fillRect/>
          </a:stretch>
        </p:blipFill>
        <p:spPr bwMode="auto">
          <a:xfrm>
            <a:off x="1600200" y="1981200"/>
            <a:ext cx="5298773" cy="41148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Example</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76200" y="60198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304800" y="-152400"/>
            <a:ext cx="8402638" cy="1219200"/>
          </a:xfrm>
        </p:spPr>
        <p:txBody>
          <a:bodyPr/>
          <a:lstStyle/>
          <a:p>
            <a:pPr eaLnBrk="1" hangingPunct="1"/>
            <a:r>
              <a:rPr lang="en-US" dirty="0" smtClean="0"/>
              <a:t>What should the missing region contain?</a:t>
            </a:r>
          </a:p>
        </p:txBody>
      </p:sp>
      <p:pic>
        <p:nvPicPr>
          <p:cNvPr id="64515" name="Picture 7" descr="teaser_input"/>
          <p:cNvPicPr>
            <a:picLocks noChangeAspect="1" noChangeArrowheads="1"/>
          </p:cNvPicPr>
          <p:nvPr/>
        </p:nvPicPr>
        <p:blipFill>
          <a:blip r:embed="rId3" cstate="print"/>
          <a:srcRect/>
          <a:stretch>
            <a:fillRect/>
          </a:stretch>
        </p:blipFill>
        <p:spPr bwMode="auto">
          <a:xfrm>
            <a:off x="1000125" y="1268413"/>
            <a:ext cx="7143750" cy="536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990600" y="762000"/>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304800" y="-152400"/>
            <a:ext cx="8402638" cy="1219200"/>
          </a:xfrm>
        </p:spPr>
        <p:txBody>
          <a:bodyPr/>
          <a:lstStyle/>
          <a:p>
            <a:pPr eaLnBrk="1" hangingPunct="1"/>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pic>
        <p:nvPicPr>
          <p:cNvPr id="4" name="Picture 4" descr="IMG_0681_mask_output_003"/>
          <p:cNvPicPr>
            <a:picLocks noChangeAspect="1" noChangeArrowheads="1"/>
          </p:cNvPicPr>
          <p:nvPr/>
        </p:nvPicPr>
        <p:blipFill>
          <a:blip r:embed="rId2" cstate="print"/>
          <a:srcRect/>
          <a:stretch>
            <a:fillRect/>
          </a:stretch>
        </p:blipFill>
        <p:spPr bwMode="auto">
          <a:xfrm>
            <a:off x="914400" y="1143000"/>
            <a:ext cx="3352800" cy="2514600"/>
          </a:xfrm>
          <a:prstGeom prst="rect">
            <a:avLst/>
          </a:prstGeom>
          <a:noFill/>
          <a:ln w="9525">
            <a:noFill/>
            <a:miter lim="800000"/>
            <a:headEnd/>
            <a:tailEnd/>
          </a:ln>
        </p:spPr>
      </p:pic>
      <p:pic>
        <p:nvPicPr>
          <p:cNvPr id="5" name="Picture 4" descr="IMG_0681_mask_output_011"/>
          <p:cNvPicPr>
            <a:picLocks noChangeAspect="1" noChangeArrowheads="1"/>
          </p:cNvPicPr>
          <p:nvPr/>
        </p:nvPicPr>
        <p:blipFill>
          <a:blip r:embed="rId3" cstate="print"/>
          <a:srcRect/>
          <a:stretch>
            <a:fillRect/>
          </a:stretch>
        </p:blipFill>
        <p:spPr bwMode="auto">
          <a:xfrm>
            <a:off x="5029200" y="2286000"/>
            <a:ext cx="3454400" cy="2590800"/>
          </a:xfrm>
          <a:prstGeom prst="rect">
            <a:avLst/>
          </a:prstGeom>
          <a:noFill/>
          <a:ln w="9525">
            <a:noFill/>
            <a:miter lim="800000"/>
            <a:headEnd/>
            <a:tailEnd/>
          </a:ln>
        </p:spPr>
      </p:pic>
      <p:pic>
        <p:nvPicPr>
          <p:cNvPr id="6" name="Picture 4" descr="teaser_original"/>
          <p:cNvPicPr>
            <a:picLocks noChangeAspect="1" noChangeArrowheads="1"/>
          </p:cNvPicPr>
          <p:nvPr/>
        </p:nvPicPr>
        <p:blipFill>
          <a:blip r:embed="rId4" cstate="print"/>
          <a:srcRect/>
          <a:stretch>
            <a:fillRect/>
          </a:stretch>
        </p:blipFill>
        <p:spPr bwMode="auto">
          <a:xfrm>
            <a:off x="914400" y="4038600"/>
            <a:ext cx="3353791" cy="2514600"/>
          </a:xfrm>
          <a:prstGeom prst="rect">
            <a:avLst/>
          </a:prstGeom>
          <a:noFill/>
          <a:ln w="9525">
            <a:noFill/>
            <a:miter lim="800000"/>
            <a:headEnd/>
            <a:tailEnd/>
          </a:ln>
        </p:spPr>
      </p:pic>
      <p:sp>
        <p:nvSpPr>
          <p:cNvPr id="7" name="TextBox 6"/>
          <p:cNvSpPr txBox="1"/>
          <p:nvPr/>
        </p:nvSpPr>
        <p:spPr>
          <a:xfrm>
            <a:off x="2286000" y="3657600"/>
            <a:ext cx="466794" cy="369332"/>
          </a:xfrm>
          <a:prstGeom prst="rect">
            <a:avLst/>
          </a:prstGeom>
          <a:noFill/>
        </p:spPr>
        <p:txBody>
          <a:bodyPr wrap="none" rtlCol="0">
            <a:spAutoFit/>
          </a:bodyPr>
          <a:lstStyle/>
          <a:p>
            <a:r>
              <a:rPr lang="en-US" dirty="0" smtClean="0"/>
              <a:t>(a)</a:t>
            </a:r>
            <a:endParaRPr lang="en-US" dirty="0"/>
          </a:p>
        </p:txBody>
      </p:sp>
      <p:sp>
        <p:nvSpPr>
          <p:cNvPr id="8" name="TextBox 7"/>
          <p:cNvSpPr txBox="1"/>
          <p:nvPr/>
        </p:nvSpPr>
        <p:spPr>
          <a:xfrm>
            <a:off x="2286000" y="6488668"/>
            <a:ext cx="466794" cy="369332"/>
          </a:xfrm>
          <a:prstGeom prst="rect">
            <a:avLst/>
          </a:prstGeom>
          <a:noFill/>
        </p:spPr>
        <p:txBody>
          <a:bodyPr wrap="none" rtlCol="0">
            <a:spAutoFit/>
          </a:bodyPr>
          <a:lstStyle/>
          <a:p>
            <a:r>
              <a:rPr lang="en-US" dirty="0" smtClean="0"/>
              <a:t>(b)</a:t>
            </a:r>
            <a:endParaRPr lang="en-US" dirty="0"/>
          </a:p>
        </p:txBody>
      </p:sp>
      <p:sp>
        <p:nvSpPr>
          <p:cNvPr id="9" name="TextBox 8"/>
          <p:cNvSpPr txBox="1"/>
          <p:nvPr/>
        </p:nvSpPr>
        <p:spPr>
          <a:xfrm>
            <a:off x="6629400" y="4876800"/>
            <a:ext cx="453970" cy="369332"/>
          </a:xfrm>
          <a:prstGeom prst="rect">
            <a:avLst/>
          </a:prstGeom>
          <a:noFill/>
        </p:spPr>
        <p:txBody>
          <a:bodyPr wrap="none" rtlCol="0">
            <a:spAutoFit/>
          </a:bodyPr>
          <a:lstStyle/>
          <a:p>
            <a:r>
              <a:rPr lang="en-US" dirty="0" smtClean="0"/>
              <a:t>(c)</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a:t>
            </a:r>
            <a:endParaRPr lang="en-US" dirty="0"/>
          </a:p>
        </p:txBody>
      </p:sp>
      <p:sp>
        <p:nvSpPr>
          <p:cNvPr id="3" name="Content Placeholder 2"/>
          <p:cNvSpPr>
            <a:spLocks noGrp="1"/>
          </p:cNvSpPr>
          <p:nvPr>
            <p:ph idx="1"/>
          </p:nvPr>
        </p:nvSpPr>
        <p:spPr/>
        <p:txBody>
          <a:bodyPr/>
          <a:lstStyle/>
          <a:p>
            <a:r>
              <a:rPr lang="en-US" dirty="0" smtClean="0"/>
              <a:t>Find a similar image from a large dataset</a:t>
            </a:r>
          </a:p>
          <a:p>
            <a:r>
              <a:rPr lang="en-US" dirty="0" smtClean="0"/>
              <a:t>Blend a region from that image into the hole</a:t>
            </a:r>
            <a:endParaRPr lang="en-US" dirty="0"/>
          </a:p>
        </p:txBody>
      </p:sp>
      <p:pic>
        <p:nvPicPr>
          <p:cNvPr id="4" name="Picture 10" descr="0007_landscape_00084_132090349_27e120a56c_1_11254121@N00"/>
          <p:cNvPicPr>
            <a:picLocks noChangeAspect="1" noChangeArrowheads="1"/>
          </p:cNvPicPr>
          <p:nvPr/>
        </p:nvPicPr>
        <p:blipFill>
          <a:blip r:embed="rId2" cstate="print"/>
          <a:srcRect/>
          <a:stretch>
            <a:fillRect/>
          </a:stretch>
        </p:blipFill>
        <p:spPr bwMode="auto">
          <a:xfrm>
            <a:off x="5638800" y="3429000"/>
            <a:ext cx="3149600" cy="2362200"/>
          </a:xfrm>
          <a:prstGeom prst="rect">
            <a:avLst/>
          </a:prstGeom>
          <a:noFill/>
          <a:ln w="9525">
            <a:noFill/>
            <a:miter lim="800000"/>
            <a:headEnd/>
            <a:tailEnd/>
          </a:ln>
          <a:effectLst>
            <a:outerShdw dist="38100" dir="2700000" algn="tl" rotWithShape="0">
              <a:srgbClr val="000000">
                <a:alpha val="39999"/>
              </a:srgbClr>
            </a:outerShdw>
          </a:effectLst>
        </p:spPr>
      </p:pic>
      <p:pic>
        <p:nvPicPr>
          <p:cNvPr id="5" name="Picture 15" descr="teaser_input"/>
          <p:cNvPicPr>
            <a:picLocks noChangeAspect="1" noChangeArrowheads="1"/>
          </p:cNvPicPr>
          <p:nvPr/>
        </p:nvPicPr>
        <p:blipFill>
          <a:blip r:embed="rId3" cstate="print"/>
          <a:srcRect/>
          <a:stretch>
            <a:fillRect/>
          </a:stretch>
        </p:blipFill>
        <p:spPr bwMode="auto">
          <a:xfrm>
            <a:off x="304800" y="3505200"/>
            <a:ext cx="3048000" cy="2287277"/>
          </a:xfrm>
          <a:prstGeom prst="rect">
            <a:avLst/>
          </a:prstGeom>
          <a:noFill/>
          <a:effectLst>
            <a:outerShdw blurRad="50800" dist="38100" dir="2700000" algn="tl" rotWithShape="0">
              <a:prstClr val="black">
                <a:alpha val="40000"/>
              </a:prstClr>
            </a:outerShdw>
          </a:effectLst>
        </p:spPr>
      </p:pic>
      <p:sp>
        <p:nvSpPr>
          <p:cNvPr id="6" name="Rounded Rectangle 5"/>
          <p:cNvSpPr/>
          <p:nvPr/>
        </p:nvSpPr>
        <p:spPr>
          <a:xfrm>
            <a:off x="3810000" y="4114800"/>
            <a:ext cx="1371600" cy="102162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Dataset</a:t>
            </a:r>
            <a:endParaRPr lang="en-US" sz="2400" dirty="0">
              <a:solidFill>
                <a:schemeClr val="tx1"/>
              </a:solidFill>
            </a:endParaRPr>
          </a:p>
        </p:txBody>
      </p:sp>
      <p:sp>
        <p:nvSpPr>
          <p:cNvPr id="7" name="Right Arrow 6"/>
          <p:cNvSpPr/>
          <p:nvPr/>
        </p:nvSpPr>
        <p:spPr>
          <a:xfrm>
            <a:off x="5206041" y="44958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us 7"/>
          <p:cNvSpPr/>
          <p:nvPr/>
        </p:nvSpPr>
        <p:spPr>
          <a:xfrm>
            <a:off x="3377241" y="4429665"/>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594338" y="4658264"/>
            <a:ext cx="2886123" cy="1204234"/>
          </a:xfrm>
          <a:custGeom>
            <a:avLst/>
            <a:gdLst>
              <a:gd name="connsiteX0" fmla="*/ 202613 w 2886123"/>
              <a:gd name="connsiteY0" fmla="*/ 776378 h 1204234"/>
              <a:gd name="connsiteX1" fmla="*/ 254371 w 2886123"/>
              <a:gd name="connsiteY1" fmla="*/ 741872 h 1204234"/>
              <a:gd name="connsiteX2" fmla="*/ 306130 w 2886123"/>
              <a:gd name="connsiteY2" fmla="*/ 690113 h 1204234"/>
              <a:gd name="connsiteX3" fmla="*/ 495911 w 2886123"/>
              <a:gd name="connsiteY3" fmla="*/ 638355 h 1204234"/>
              <a:gd name="connsiteX4" fmla="*/ 754704 w 2886123"/>
              <a:gd name="connsiteY4" fmla="*/ 586596 h 1204234"/>
              <a:gd name="connsiteX5" fmla="*/ 771956 w 2886123"/>
              <a:gd name="connsiteY5" fmla="*/ 534838 h 1204234"/>
              <a:gd name="connsiteX6" fmla="*/ 875473 w 2886123"/>
              <a:gd name="connsiteY6" fmla="*/ 500332 h 1204234"/>
              <a:gd name="connsiteX7" fmla="*/ 927232 w 2886123"/>
              <a:gd name="connsiteY7" fmla="*/ 448574 h 1204234"/>
              <a:gd name="connsiteX8" fmla="*/ 944485 w 2886123"/>
              <a:gd name="connsiteY8" fmla="*/ 396815 h 1204234"/>
              <a:gd name="connsiteX9" fmla="*/ 996243 w 2886123"/>
              <a:gd name="connsiteY9" fmla="*/ 362310 h 1204234"/>
              <a:gd name="connsiteX10" fmla="*/ 1030749 w 2886123"/>
              <a:gd name="connsiteY10" fmla="*/ 310551 h 1204234"/>
              <a:gd name="connsiteX11" fmla="*/ 1082507 w 2886123"/>
              <a:gd name="connsiteY11" fmla="*/ 293298 h 1204234"/>
              <a:gd name="connsiteX12" fmla="*/ 1134266 w 2886123"/>
              <a:gd name="connsiteY12" fmla="*/ 258793 h 1204234"/>
              <a:gd name="connsiteX13" fmla="*/ 1237783 w 2886123"/>
              <a:gd name="connsiteY13" fmla="*/ 241540 h 1204234"/>
              <a:gd name="connsiteX14" fmla="*/ 1807126 w 2886123"/>
              <a:gd name="connsiteY14" fmla="*/ 224287 h 1204234"/>
              <a:gd name="connsiteX15" fmla="*/ 1858885 w 2886123"/>
              <a:gd name="connsiteY15" fmla="*/ 207034 h 1204234"/>
              <a:gd name="connsiteX16" fmla="*/ 1927896 w 2886123"/>
              <a:gd name="connsiteY16" fmla="*/ 189781 h 1204234"/>
              <a:gd name="connsiteX17" fmla="*/ 2031413 w 2886123"/>
              <a:gd name="connsiteY17" fmla="*/ 103517 h 1204234"/>
              <a:gd name="connsiteX18" fmla="*/ 2048666 w 2886123"/>
              <a:gd name="connsiteY18" fmla="*/ 51759 h 1204234"/>
              <a:gd name="connsiteX19" fmla="*/ 2152183 w 2886123"/>
              <a:gd name="connsiteY19" fmla="*/ 0 h 1204234"/>
              <a:gd name="connsiteX20" fmla="*/ 2203941 w 2886123"/>
              <a:gd name="connsiteY20" fmla="*/ 17253 h 1204234"/>
              <a:gd name="connsiteX21" fmla="*/ 2272953 w 2886123"/>
              <a:gd name="connsiteY21" fmla="*/ 34506 h 1204234"/>
              <a:gd name="connsiteX22" fmla="*/ 2324711 w 2886123"/>
              <a:gd name="connsiteY22" fmla="*/ 138023 h 1204234"/>
              <a:gd name="connsiteX23" fmla="*/ 2359217 w 2886123"/>
              <a:gd name="connsiteY23" fmla="*/ 189781 h 1204234"/>
              <a:gd name="connsiteX24" fmla="*/ 2376470 w 2886123"/>
              <a:gd name="connsiteY24" fmla="*/ 258793 h 1204234"/>
              <a:gd name="connsiteX25" fmla="*/ 2393722 w 2886123"/>
              <a:gd name="connsiteY25" fmla="*/ 310551 h 1204234"/>
              <a:gd name="connsiteX26" fmla="*/ 2410975 w 2886123"/>
              <a:gd name="connsiteY26" fmla="*/ 483079 h 1204234"/>
              <a:gd name="connsiteX27" fmla="*/ 2497239 w 2886123"/>
              <a:gd name="connsiteY27" fmla="*/ 586596 h 1204234"/>
              <a:gd name="connsiteX28" fmla="*/ 2566251 w 2886123"/>
              <a:gd name="connsiteY28" fmla="*/ 690113 h 1204234"/>
              <a:gd name="connsiteX29" fmla="*/ 2669768 w 2886123"/>
              <a:gd name="connsiteY29" fmla="*/ 741872 h 1204234"/>
              <a:gd name="connsiteX30" fmla="*/ 2704273 w 2886123"/>
              <a:gd name="connsiteY30" fmla="*/ 862642 h 1204234"/>
              <a:gd name="connsiteX31" fmla="*/ 2738779 w 2886123"/>
              <a:gd name="connsiteY31" fmla="*/ 914400 h 1204234"/>
              <a:gd name="connsiteX32" fmla="*/ 2756032 w 2886123"/>
              <a:gd name="connsiteY32" fmla="*/ 966159 h 1204234"/>
              <a:gd name="connsiteX33" fmla="*/ 2773285 w 2886123"/>
              <a:gd name="connsiteY33" fmla="*/ 1035170 h 1204234"/>
              <a:gd name="connsiteX34" fmla="*/ 2825043 w 2886123"/>
              <a:gd name="connsiteY34" fmla="*/ 1086928 h 1204234"/>
              <a:gd name="connsiteX35" fmla="*/ 2859549 w 2886123"/>
              <a:gd name="connsiteY35" fmla="*/ 1138687 h 1204234"/>
              <a:gd name="connsiteX36" fmla="*/ 2221194 w 2886123"/>
              <a:gd name="connsiteY36" fmla="*/ 1138687 h 1204234"/>
              <a:gd name="connsiteX37" fmla="*/ 1531081 w 2886123"/>
              <a:gd name="connsiteY37" fmla="*/ 1173193 h 1204234"/>
              <a:gd name="connsiteX38" fmla="*/ 789209 w 2886123"/>
              <a:gd name="connsiteY38" fmla="*/ 1155940 h 1204234"/>
              <a:gd name="connsiteX39" fmla="*/ 720198 w 2886123"/>
              <a:gd name="connsiteY39" fmla="*/ 1138687 h 1204234"/>
              <a:gd name="connsiteX40" fmla="*/ 582175 w 2886123"/>
              <a:gd name="connsiteY40" fmla="*/ 1121434 h 1204234"/>
              <a:gd name="connsiteX41" fmla="*/ 150854 w 2886123"/>
              <a:gd name="connsiteY41" fmla="*/ 1104181 h 1204234"/>
              <a:gd name="connsiteX42" fmla="*/ 30085 w 2886123"/>
              <a:gd name="connsiteY42" fmla="*/ 1035170 h 1204234"/>
              <a:gd name="connsiteX43" fmla="*/ 81843 w 2886123"/>
              <a:gd name="connsiteY43" fmla="*/ 1000664 h 1204234"/>
              <a:gd name="connsiteX44" fmla="*/ 116349 w 2886123"/>
              <a:gd name="connsiteY44" fmla="*/ 862642 h 1204234"/>
              <a:gd name="connsiteX45" fmla="*/ 133602 w 2886123"/>
              <a:gd name="connsiteY45" fmla="*/ 793630 h 1204234"/>
              <a:gd name="connsiteX46" fmla="*/ 202613 w 2886123"/>
              <a:gd name="connsiteY46" fmla="*/ 776378 h 12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6123" h="1204234">
                <a:moveTo>
                  <a:pt x="202613" y="776378"/>
                </a:moveTo>
                <a:cubicBezTo>
                  <a:pt x="222741" y="767752"/>
                  <a:pt x="238442" y="755146"/>
                  <a:pt x="254371" y="741872"/>
                </a:cubicBezTo>
                <a:cubicBezTo>
                  <a:pt x="273115" y="726252"/>
                  <a:pt x="284801" y="701962"/>
                  <a:pt x="306130" y="690113"/>
                </a:cubicBezTo>
                <a:cubicBezTo>
                  <a:pt x="351087" y="665137"/>
                  <a:pt x="443623" y="647582"/>
                  <a:pt x="495911" y="638355"/>
                </a:cubicBezTo>
                <a:cubicBezTo>
                  <a:pt x="734945" y="596172"/>
                  <a:pt x="632917" y="627192"/>
                  <a:pt x="754704" y="586596"/>
                </a:cubicBezTo>
                <a:cubicBezTo>
                  <a:pt x="760455" y="569343"/>
                  <a:pt x="757158" y="545408"/>
                  <a:pt x="771956" y="534838"/>
                </a:cubicBezTo>
                <a:cubicBezTo>
                  <a:pt x="801553" y="513697"/>
                  <a:pt x="875473" y="500332"/>
                  <a:pt x="875473" y="500332"/>
                </a:cubicBezTo>
                <a:cubicBezTo>
                  <a:pt x="892726" y="483079"/>
                  <a:pt x="913698" y="468875"/>
                  <a:pt x="927232" y="448574"/>
                </a:cubicBezTo>
                <a:cubicBezTo>
                  <a:pt x="937320" y="433442"/>
                  <a:pt x="933124" y="411016"/>
                  <a:pt x="944485" y="396815"/>
                </a:cubicBezTo>
                <a:cubicBezTo>
                  <a:pt x="957438" y="380624"/>
                  <a:pt x="978990" y="373812"/>
                  <a:pt x="996243" y="362310"/>
                </a:cubicBezTo>
                <a:cubicBezTo>
                  <a:pt x="1007745" y="345057"/>
                  <a:pt x="1014557" y="323504"/>
                  <a:pt x="1030749" y="310551"/>
                </a:cubicBezTo>
                <a:cubicBezTo>
                  <a:pt x="1044950" y="299190"/>
                  <a:pt x="1066241" y="301431"/>
                  <a:pt x="1082507" y="293298"/>
                </a:cubicBezTo>
                <a:cubicBezTo>
                  <a:pt x="1101053" y="284025"/>
                  <a:pt x="1114595" y="265350"/>
                  <a:pt x="1134266" y="258793"/>
                </a:cubicBezTo>
                <a:cubicBezTo>
                  <a:pt x="1167453" y="247731"/>
                  <a:pt x="1202847" y="243332"/>
                  <a:pt x="1237783" y="241540"/>
                </a:cubicBezTo>
                <a:cubicBezTo>
                  <a:pt x="1427402" y="231816"/>
                  <a:pt x="1617345" y="230038"/>
                  <a:pt x="1807126" y="224287"/>
                </a:cubicBezTo>
                <a:cubicBezTo>
                  <a:pt x="1824379" y="218536"/>
                  <a:pt x="1841398" y="212030"/>
                  <a:pt x="1858885" y="207034"/>
                </a:cubicBezTo>
                <a:cubicBezTo>
                  <a:pt x="1881684" y="200520"/>
                  <a:pt x="1906102" y="199121"/>
                  <a:pt x="1927896" y="189781"/>
                </a:cubicBezTo>
                <a:cubicBezTo>
                  <a:pt x="1969931" y="171766"/>
                  <a:pt x="2000322" y="134608"/>
                  <a:pt x="2031413" y="103517"/>
                </a:cubicBezTo>
                <a:cubicBezTo>
                  <a:pt x="2037164" y="86264"/>
                  <a:pt x="2037305" y="65960"/>
                  <a:pt x="2048666" y="51759"/>
                </a:cubicBezTo>
                <a:cubicBezTo>
                  <a:pt x="2072990" y="21353"/>
                  <a:pt x="2118086" y="11366"/>
                  <a:pt x="2152183" y="0"/>
                </a:cubicBezTo>
                <a:cubicBezTo>
                  <a:pt x="2169436" y="5751"/>
                  <a:pt x="2186455" y="12257"/>
                  <a:pt x="2203941" y="17253"/>
                </a:cubicBezTo>
                <a:cubicBezTo>
                  <a:pt x="2226741" y="23767"/>
                  <a:pt x="2253223" y="21353"/>
                  <a:pt x="2272953" y="34506"/>
                </a:cubicBezTo>
                <a:cubicBezTo>
                  <a:pt x="2310035" y="59227"/>
                  <a:pt x="2307488" y="103578"/>
                  <a:pt x="2324711" y="138023"/>
                </a:cubicBezTo>
                <a:cubicBezTo>
                  <a:pt x="2333984" y="156569"/>
                  <a:pt x="2347715" y="172528"/>
                  <a:pt x="2359217" y="189781"/>
                </a:cubicBezTo>
                <a:cubicBezTo>
                  <a:pt x="2364968" y="212785"/>
                  <a:pt x="2369956" y="235993"/>
                  <a:pt x="2376470" y="258793"/>
                </a:cubicBezTo>
                <a:cubicBezTo>
                  <a:pt x="2381466" y="276279"/>
                  <a:pt x="2390957" y="292577"/>
                  <a:pt x="2393722" y="310551"/>
                </a:cubicBezTo>
                <a:cubicBezTo>
                  <a:pt x="2402510" y="367675"/>
                  <a:pt x="2397979" y="426763"/>
                  <a:pt x="2410975" y="483079"/>
                </a:cubicBezTo>
                <a:cubicBezTo>
                  <a:pt x="2419645" y="520648"/>
                  <a:pt x="2477145" y="560761"/>
                  <a:pt x="2497239" y="586596"/>
                </a:cubicBezTo>
                <a:cubicBezTo>
                  <a:pt x="2522700" y="619331"/>
                  <a:pt x="2526908" y="676999"/>
                  <a:pt x="2566251" y="690113"/>
                </a:cubicBezTo>
                <a:cubicBezTo>
                  <a:pt x="2637680" y="713923"/>
                  <a:pt x="2602877" y="697278"/>
                  <a:pt x="2669768" y="741872"/>
                </a:cubicBezTo>
                <a:cubicBezTo>
                  <a:pt x="2675296" y="763986"/>
                  <a:pt x="2691896" y="837889"/>
                  <a:pt x="2704273" y="862642"/>
                </a:cubicBezTo>
                <a:cubicBezTo>
                  <a:pt x="2713546" y="881188"/>
                  <a:pt x="2727277" y="897147"/>
                  <a:pt x="2738779" y="914400"/>
                </a:cubicBezTo>
                <a:cubicBezTo>
                  <a:pt x="2744530" y="931653"/>
                  <a:pt x="2751036" y="948672"/>
                  <a:pt x="2756032" y="966159"/>
                </a:cubicBezTo>
                <a:cubicBezTo>
                  <a:pt x="2762546" y="988958"/>
                  <a:pt x="2761521" y="1014583"/>
                  <a:pt x="2773285" y="1035170"/>
                </a:cubicBezTo>
                <a:cubicBezTo>
                  <a:pt x="2785390" y="1056354"/>
                  <a:pt x="2809423" y="1068184"/>
                  <a:pt x="2825043" y="1086928"/>
                </a:cubicBezTo>
                <a:cubicBezTo>
                  <a:pt x="2838318" y="1102857"/>
                  <a:pt x="2848047" y="1121434"/>
                  <a:pt x="2859549" y="1138687"/>
                </a:cubicBezTo>
                <a:cubicBezTo>
                  <a:pt x="2597360" y="1204234"/>
                  <a:pt x="2886123" y="1138687"/>
                  <a:pt x="2221194" y="1138687"/>
                </a:cubicBezTo>
                <a:cubicBezTo>
                  <a:pt x="2052466" y="1138687"/>
                  <a:pt x="1719786" y="1161399"/>
                  <a:pt x="1531081" y="1173193"/>
                </a:cubicBezTo>
                <a:lnTo>
                  <a:pt x="789209" y="1155940"/>
                </a:lnTo>
                <a:cubicBezTo>
                  <a:pt x="765519" y="1154932"/>
                  <a:pt x="743587" y="1142585"/>
                  <a:pt x="720198" y="1138687"/>
                </a:cubicBezTo>
                <a:cubicBezTo>
                  <a:pt x="674463" y="1131064"/>
                  <a:pt x="628456" y="1124239"/>
                  <a:pt x="582175" y="1121434"/>
                </a:cubicBezTo>
                <a:cubicBezTo>
                  <a:pt x="438550" y="1112729"/>
                  <a:pt x="294628" y="1109932"/>
                  <a:pt x="150854" y="1104181"/>
                </a:cubicBezTo>
                <a:cubicBezTo>
                  <a:pt x="141732" y="1102661"/>
                  <a:pt x="0" y="1110381"/>
                  <a:pt x="30085" y="1035170"/>
                </a:cubicBezTo>
                <a:cubicBezTo>
                  <a:pt x="37786" y="1015918"/>
                  <a:pt x="64590" y="1012166"/>
                  <a:pt x="81843" y="1000664"/>
                </a:cubicBezTo>
                <a:cubicBezTo>
                  <a:pt x="112673" y="908176"/>
                  <a:pt x="88590" y="987556"/>
                  <a:pt x="116349" y="862642"/>
                </a:cubicBezTo>
                <a:cubicBezTo>
                  <a:pt x="121493" y="839495"/>
                  <a:pt x="116835" y="810397"/>
                  <a:pt x="133602" y="793630"/>
                </a:cubicBezTo>
                <a:cubicBezTo>
                  <a:pt x="152249" y="774983"/>
                  <a:pt x="182485" y="785004"/>
                  <a:pt x="202613" y="77637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42"/>
          </p:cNvCxnSpPr>
          <p:nvPr/>
        </p:nvCxnSpPr>
        <p:spPr>
          <a:xfrm flipH="1">
            <a:off x="3276600" y="5693434"/>
            <a:ext cx="2347823" cy="215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3 Favorites</a:t>
            </a:r>
            <a:endParaRPr lang="en-US" dirty="0"/>
          </a:p>
        </p:txBody>
      </p:sp>
      <p:sp>
        <p:nvSpPr>
          <p:cNvPr id="3" name="Content Placeholder 2"/>
          <p:cNvSpPr>
            <a:spLocks noGrp="1"/>
          </p:cNvSpPr>
          <p:nvPr>
            <p:ph idx="1"/>
          </p:nvPr>
        </p:nvSpPr>
        <p:spPr/>
        <p:txBody>
          <a:bodyPr/>
          <a:lstStyle/>
          <a:p>
            <a:r>
              <a:rPr lang="en-US" dirty="0" smtClean="0"/>
              <a:t>Favorite Project: </a:t>
            </a:r>
            <a:r>
              <a:rPr lang="en-US" dirty="0" smtClean="0">
                <a:hlinkClick r:id="rId2"/>
              </a:rPr>
              <a:t>Jiqin Wang</a:t>
            </a:r>
            <a:endParaRPr lang="en-US" dirty="0" smtClean="0"/>
          </a:p>
          <a:p>
            <a:pPr lvl="1"/>
            <a:r>
              <a:rPr lang="en-US" dirty="0" smtClean="0"/>
              <a:t>Runners-up: Mike M., Joanne, Abdel</a:t>
            </a:r>
          </a:p>
          <a:p>
            <a:endParaRPr lang="en-US" dirty="0"/>
          </a:p>
        </p:txBody>
      </p:sp>
      <p:pic>
        <p:nvPicPr>
          <p:cNvPr id="3074" name="Picture 2" descr="http://web.engr.illinois.edu/~wang248/cs498dwh/proj3/results/up/seu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819400"/>
            <a:ext cx="229496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eb.engr.illinois.edu/~wang248/cs498dwh/proj3/results/up/up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678" y="4876800"/>
            <a:ext cx="2590800" cy="191078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eb.engr.illinois.edu/~wang248/cs498dwh/proj3/results/up/up3-seusspoiss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799" y="2825352"/>
            <a:ext cx="5613699" cy="37278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57800" y="2362200"/>
            <a:ext cx="1005403" cy="369332"/>
          </a:xfrm>
          <a:prstGeom prst="rect">
            <a:avLst/>
          </a:prstGeom>
          <a:noFill/>
        </p:spPr>
        <p:txBody>
          <a:bodyPr wrap="none" rtlCol="0">
            <a:spAutoFit/>
          </a:bodyPr>
          <a:lstStyle/>
          <a:p>
            <a:r>
              <a:rPr lang="en-US" dirty="0" smtClean="0"/>
              <a:t>Poisson</a:t>
            </a:r>
            <a:endParaRPr lang="en-US" dirty="0"/>
          </a:p>
        </p:txBody>
      </p:sp>
      <p:sp>
        <p:nvSpPr>
          <p:cNvPr id="6" name="TextBox 5"/>
          <p:cNvSpPr txBox="1"/>
          <p:nvPr/>
        </p:nvSpPr>
        <p:spPr>
          <a:xfrm>
            <a:off x="457200" y="2362200"/>
            <a:ext cx="1428596" cy="369332"/>
          </a:xfrm>
          <a:prstGeom prst="rect">
            <a:avLst/>
          </a:prstGeom>
          <a:noFill/>
        </p:spPr>
        <p:txBody>
          <a:bodyPr wrap="none" rtlCol="0">
            <a:spAutoFit/>
          </a:bodyPr>
          <a:lstStyle/>
          <a:p>
            <a:r>
              <a:rPr lang="en-US" dirty="0" smtClean="0"/>
              <a:t>Pixar Result</a:t>
            </a:r>
            <a:endParaRPr lang="en-US" dirty="0"/>
          </a:p>
        </p:txBody>
      </p:sp>
    </p:spTree>
    <p:extLst>
      <p:ext uri="{BB962C8B-B14F-4D97-AF65-F5344CB8AC3E}">
        <p14:creationId xmlns:p14="http://schemas.microsoft.com/office/powerpoint/2010/main" val="4191786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Principal</a:t>
            </a:r>
            <a:endParaRPr lang="en-US" dirty="0"/>
          </a:p>
        </p:txBody>
      </p:sp>
      <p:grpSp>
        <p:nvGrpSpPr>
          <p:cNvPr id="19" name="Group 18"/>
          <p:cNvGrpSpPr>
            <a:grpSpLocks noChangeAspect="1"/>
          </p:cNvGrpSpPr>
          <p:nvPr/>
        </p:nvGrpSpPr>
        <p:grpSpPr>
          <a:xfrm>
            <a:off x="685800" y="1143000"/>
            <a:ext cx="7696200" cy="4154586"/>
            <a:chOff x="304800" y="1981200"/>
            <a:chExt cx="8610600" cy="4648200"/>
          </a:xfrm>
        </p:grpSpPr>
        <p:sp>
          <p:nvSpPr>
            <p:cNvPr id="4" name="Rounded Rectangle 3"/>
            <p:cNvSpPr/>
            <p:nvPr/>
          </p:nvSpPr>
          <p:spPr>
            <a:xfrm>
              <a:off x="304800" y="3352800"/>
              <a:ext cx="1524000" cy="12954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Input Image</a:t>
              </a:r>
              <a:endParaRPr lang="en-US" sz="2400" dirty="0">
                <a:solidFill>
                  <a:schemeClr val="tx1"/>
                </a:solidFill>
              </a:endParaRPr>
            </a:p>
          </p:txBody>
        </p:sp>
        <p:sp>
          <p:nvSpPr>
            <p:cNvPr id="8" name="Rounded Rectangle 7"/>
            <p:cNvSpPr/>
            <p:nvPr/>
          </p:nvSpPr>
          <p:spPr>
            <a:xfrm>
              <a:off x="2718759" y="3048000"/>
              <a:ext cx="22098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Images</a:t>
              </a:r>
              <a:endParaRPr lang="en-US" sz="2400" dirty="0">
                <a:solidFill>
                  <a:schemeClr val="tx1"/>
                </a:solidFill>
              </a:endParaRPr>
            </a:p>
          </p:txBody>
        </p:sp>
        <p:sp>
          <p:nvSpPr>
            <p:cNvPr id="9" name="Rounded Rectangle 8"/>
            <p:cNvSpPr/>
            <p:nvPr/>
          </p:nvSpPr>
          <p:spPr>
            <a:xfrm>
              <a:off x="2718759" y="4495800"/>
              <a:ext cx="21336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Associated Info</a:t>
              </a:r>
              <a:endParaRPr lang="en-US" sz="2400" dirty="0">
                <a:solidFill>
                  <a:schemeClr val="tx1"/>
                </a:solidFill>
              </a:endParaRPr>
            </a:p>
          </p:txBody>
        </p:sp>
        <p:sp>
          <p:nvSpPr>
            <p:cNvPr id="10" name="Rounded Rectangle 9"/>
            <p:cNvSpPr/>
            <p:nvPr/>
          </p:nvSpPr>
          <p:spPr>
            <a:xfrm>
              <a:off x="2514600" y="1981200"/>
              <a:ext cx="2580735" cy="38100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2566359" y="2286000"/>
              <a:ext cx="2383986" cy="523220"/>
            </a:xfrm>
            <a:prstGeom prst="rect">
              <a:avLst/>
            </a:prstGeom>
            <a:noFill/>
          </p:spPr>
          <p:txBody>
            <a:bodyPr wrap="none" rtlCol="0">
              <a:spAutoFit/>
            </a:bodyPr>
            <a:lstStyle/>
            <a:p>
              <a:r>
                <a:rPr lang="en-US" sz="2400" dirty="0" smtClean="0"/>
                <a:t>Huge Dataset</a:t>
              </a:r>
              <a:endParaRPr lang="en-US" sz="2400" dirty="0"/>
            </a:p>
          </p:txBody>
        </p:sp>
        <p:sp>
          <p:nvSpPr>
            <p:cNvPr id="12" name="Rounded Rectangle 11"/>
            <p:cNvSpPr/>
            <p:nvPr/>
          </p:nvSpPr>
          <p:spPr>
            <a:xfrm>
              <a:off x="6705600" y="3124200"/>
              <a:ext cx="2209800" cy="1905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Info from Most Similar Images</a:t>
              </a:r>
              <a:endParaRPr lang="en-US" sz="2400" dirty="0">
                <a:solidFill>
                  <a:schemeClr val="tx1"/>
                </a:solidFill>
              </a:endParaRPr>
            </a:p>
          </p:txBody>
        </p:sp>
        <p:sp>
          <p:nvSpPr>
            <p:cNvPr id="14" name="Plus 13"/>
            <p:cNvSpPr/>
            <p:nvPr/>
          </p:nvSpPr>
          <p:spPr>
            <a:xfrm>
              <a:off x="1905000" y="3733800"/>
              <a:ext cx="4572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ight Arrow 14"/>
            <p:cNvSpPr/>
            <p:nvPr/>
          </p:nvSpPr>
          <p:spPr>
            <a:xfrm>
              <a:off x="5181600" y="3810000"/>
              <a:ext cx="1295400" cy="311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p:cNvSpPr txBox="1"/>
            <p:nvPr/>
          </p:nvSpPr>
          <p:spPr>
            <a:xfrm>
              <a:off x="5164248" y="3024045"/>
              <a:ext cx="1289066" cy="791991"/>
            </a:xfrm>
            <a:prstGeom prst="rect">
              <a:avLst/>
            </a:prstGeom>
            <a:noFill/>
          </p:spPr>
          <p:txBody>
            <a:bodyPr wrap="none" rtlCol="0">
              <a:spAutoFit/>
            </a:bodyPr>
            <a:lstStyle/>
            <a:p>
              <a:pPr algn="ctr"/>
              <a:r>
                <a:rPr lang="en-US" sz="2000" dirty="0" smtClean="0">
                  <a:latin typeface="+mn-lt"/>
                </a:rPr>
                <a:t>image</a:t>
              </a:r>
            </a:p>
            <a:p>
              <a:pPr algn="ctr"/>
              <a:r>
                <a:rPr lang="en-US" sz="2000" dirty="0" smtClean="0">
                  <a:latin typeface="+mn-lt"/>
                </a:rPr>
                <a:t>matching</a:t>
              </a:r>
              <a:endParaRPr lang="en-US" sz="2000" dirty="0">
                <a:latin typeface="+mn-lt"/>
              </a:endParaRPr>
            </a:p>
          </p:txBody>
        </p:sp>
        <p:sp>
          <p:nvSpPr>
            <p:cNvPr id="17" name="Curved Up Arrow 16"/>
            <p:cNvSpPr/>
            <p:nvPr/>
          </p:nvSpPr>
          <p:spPr>
            <a:xfrm flipH="1">
              <a:off x="914400" y="5181600"/>
              <a:ext cx="6934200" cy="1447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18" name="TextBox 17"/>
          <p:cNvSpPr txBox="1"/>
          <p:nvPr/>
        </p:nvSpPr>
        <p:spPr>
          <a:xfrm>
            <a:off x="457200" y="5715000"/>
            <a:ext cx="8382000" cy="830997"/>
          </a:xfrm>
          <a:prstGeom prst="rect">
            <a:avLst/>
          </a:prstGeom>
          <a:noFill/>
        </p:spPr>
        <p:txBody>
          <a:bodyPr wrap="square" rtlCol="0">
            <a:spAutoFit/>
          </a:bodyPr>
          <a:lstStyle/>
          <a:p>
            <a:r>
              <a:rPr lang="en-US" sz="2400" dirty="0" smtClean="0">
                <a:latin typeface="+mn-lt"/>
              </a:rPr>
              <a:t>Trick: If you have enough images, the dataset will contain very similar images that you can find with simple matching methods. </a:t>
            </a:r>
            <a:endParaRPr lang="en-US"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images is enough?</a:t>
            </a:r>
            <a:endParaRPr lang="en-US" dirty="0"/>
          </a:p>
        </p:txBody>
      </p:sp>
      <p:sp>
        <p:nvSpPr>
          <p:cNvPr id="3" name="Content Placeholder 2"/>
          <p:cNvSpPr>
            <a:spLocks noGrp="1"/>
          </p:cNvSpPr>
          <p:nvPr>
            <p:ph idx="1"/>
          </p:nvPr>
        </p:nvSpPr>
        <p:spPr/>
        <p:txBody>
          <a:bodyPr/>
          <a:lstStyle/>
          <a:p>
            <a:endParaRPr lang="en-US"/>
          </a:p>
        </p:txBody>
      </p:sp>
      <p:pic>
        <p:nvPicPr>
          <p:cNvPr id="4" name="Picture 12" descr="teaser_input"/>
          <p:cNvPicPr>
            <a:picLocks noChangeAspect="1" noChangeArrowheads="1"/>
          </p:cNvPicPr>
          <p:nvPr/>
        </p:nvPicPr>
        <p:blipFill>
          <a:blip r:embed="rId2"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012" name="Picture 20" descr="0002_scenery_00022_192691632_7262b1a623_69_86901650@N00"/>
          <p:cNvPicPr>
            <a:picLocks noChangeAspect="1" noChangeArrowheads="1"/>
          </p:cNvPicPr>
          <p:nvPr/>
        </p:nvPicPr>
        <p:blipFill>
          <a:blip r:embed="rId3" cstate="print"/>
          <a:srcRect/>
          <a:stretch>
            <a:fillRect/>
          </a:stretch>
        </p:blipFill>
        <p:spPr bwMode="auto">
          <a:xfrm>
            <a:off x="990600" y="3886200"/>
            <a:ext cx="1204913" cy="1604963"/>
          </a:xfrm>
          <a:prstGeom prst="rect">
            <a:avLst/>
          </a:prstGeom>
          <a:noFill/>
          <a:ln w="9525">
            <a:noFill/>
            <a:miter lim="800000"/>
            <a:headEnd/>
            <a:tailEnd/>
          </a:ln>
          <a:effectLst>
            <a:outerShdw dist="38100" dir="2700000" algn="tl" rotWithShape="0">
              <a:srgbClr val="000000">
                <a:alpha val="39999"/>
              </a:srgbClr>
            </a:outerShdw>
          </a:effectLst>
        </p:spPr>
      </p:pic>
      <p:pic>
        <p:nvPicPr>
          <p:cNvPr id="597013" name="Picture 21" descr="0003_unlabelled_jlandscape-0007_image_007067"/>
          <p:cNvPicPr>
            <a:picLocks noChangeAspect="1" noChangeArrowheads="1"/>
          </p:cNvPicPr>
          <p:nvPr/>
        </p:nvPicPr>
        <p:blipFill>
          <a:blip r:embed="rId4" cstate="print"/>
          <a:srcRect/>
          <a:stretch>
            <a:fillRect/>
          </a:stretch>
        </p:blipFill>
        <p:spPr bwMode="auto">
          <a:xfrm>
            <a:off x="914400" y="533400"/>
            <a:ext cx="1141413" cy="1524000"/>
          </a:xfrm>
          <a:prstGeom prst="rect">
            <a:avLst/>
          </a:prstGeom>
          <a:noFill/>
          <a:ln w="9525">
            <a:noFill/>
            <a:miter lim="800000"/>
            <a:headEnd/>
            <a:tailEnd/>
          </a:ln>
          <a:effectLst>
            <a:outerShdw dist="38100" dir="2700000" algn="tl" rotWithShape="0">
              <a:srgbClr val="000000">
                <a:alpha val="39999"/>
              </a:srgbClr>
            </a:outerShdw>
          </a:effectLst>
        </p:spPr>
      </p:pic>
      <p:pic>
        <p:nvPicPr>
          <p:cNvPr id="597014" name="Picture 22" descr="0004_scenery_00034_306202524_c6a3a17925_105_54201875@N00"/>
          <p:cNvPicPr>
            <a:picLocks noChangeAspect="1" noChangeArrowheads="1"/>
          </p:cNvPicPr>
          <p:nvPr/>
        </p:nvPicPr>
        <p:blipFill>
          <a:blip r:embed="rId5" cstate="print"/>
          <a:srcRect/>
          <a:stretch>
            <a:fillRect/>
          </a:stretch>
        </p:blipFill>
        <p:spPr bwMode="auto">
          <a:xfrm>
            <a:off x="2819400" y="4419600"/>
            <a:ext cx="1581150" cy="1185863"/>
          </a:xfrm>
          <a:prstGeom prst="rect">
            <a:avLst/>
          </a:prstGeom>
          <a:noFill/>
          <a:ln w="9525">
            <a:noFill/>
            <a:miter lim="800000"/>
            <a:headEnd/>
            <a:tailEnd/>
          </a:ln>
          <a:effectLst>
            <a:outerShdw dist="38100" dir="2700000" algn="tl" rotWithShape="0">
              <a:srgbClr val="000000">
                <a:alpha val="39999"/>
              </a:srgbClr>
            </a:outerShdw>
          </a:effectLst>
        </p:spPr>
      </p:pic>
      <p:pic>
        <p:nvPicPr>
          <p:cNvPr id="597015" name="Picture 23" descr="0005_unlabelled_landscape-0051_image_051342"/>
          <p:cNvPicPr>
            <a:picLocks noChangeAspect="1" noChangeArrowheads="1"/>
          </p:cNvPicPr>
          <p:nvPr/>
        </p:nvPicPr>
        <p:blipFill>
          <a:blip r:embed="rId6" cstate="print"/>
          <a:srcRect/>
          <a:stretch>
            <a:fillRect/>
          </a:stretch>
        </p:blipFill>
        <p:spPr bwMode="auto">
          <a:xfrm>
            <a:off x="2590800" y="58738"/>
            <a:ext cx="1447800" cy="1084262"/>
          </a:xfrm>
          <a:prstGeom prst="rect">
            <a:avLst/>
          </a:prstGeom>
          <a:noFill/>
          <a:ln w="9525">
            <a:noFill/>
            <a:miter lim="800000"/>
            <a:headEnd/>
            <a:tailEnd/>
          </a:ln>
          <a:effectLst>
            <a:outerShdw dist="38100" dir="2700000" algn="tl" rotWithShape="0">
              <a:srgbClr val="000000">
                <a:alpha val="39999"/>
              </a:srgbClr>
            </a:outerShdw>
          </a:effectLst>
        </p:spPr>
      </p:pic>
      <p:pic>
        <p:nvPicPr>
          <p:cNvPr id="597016" name="Picture 24" descr="0006_vacation_00015_34293411_a0921e9bb9_23_36083508@N00"/>
          <p:cNvPicPr>
            <a:picLocks noChangeAspect="1" noChangeArrowheads="1"/>
          </p:cNvPicPr>
          <p:nvPr/>
        </p:nvPicPr>
        <p:blipFill>
          <a:blip r:embed="rId7" cstate="print"/>
          <a:srcRect/>
          <a:stretch>
            <a:fillRect/>
          </a:stretch>
        </p:blipFill>
        <p:spPr bwMode="auto">
          <a:xfrm>
            <a:off x="7234238" y="2133600"/>
            <a:ext cx="1604962" cy="1209675"/>
          </a:xfrm>
          <a:prstGeom prst="rect">
            <a:avLst/>
          </a:prstGeom>
          <a:noFill/>
          <a:ln w="9525">
            <a:noFill/>
            <a:miter lim="800000"/>
            <a:headEnd/>
            <a:tailEnd/>
          </a:ln>
          <a:effectLst>
            <a:outerShdw dist="38100" dir="2700000" algn="tl" rotWithShape="0">
              <a:srgbClr val="000000">
                <a:alpha val="39999"/>
              </a:srgbClr>
            </a:outerShdw>
          </a:effectLst>
        </p:spPr>
      </p:pic>
      <p:pic>
        <p:nvPicPr>
          <p:cNvPr id="597017" name="Picture 25" descr="0007_river_00094_101141378_afffb5b74b_28_99737037@N00"/>
          <p:cNvPicPr>
            <a:picLocks noChangeAspect="1" noChangeArrowheads="1"/>
          </p:cNvPicPr>
          <p:nvPr/>
        </p:nvPicPr>
        <p:blipFill>
          <a:blip r:embed="rId8" cstate="print"/>
          <a:srcRect/>
          <a:stretch>
            <a:fillRect/>
          </a:stretch>
        </p:blipFill>
        <p:spPr bwMode="auto">
          <a:xfrm>
            <a:off x="4876800" y="4267200"/>
            <a:ext cx="1604963"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18" name="Picture 26" descr="0008_vacation_00075_73543768_2b41c11284_34_45447737@N00"/>
          <p:cNvPicPr>
            <a:picLocks noChangeAspect="1" noChangeArrowheads="1"/>
          </p:cNvPicPr>
          <p:nvPr/>
        </p:nvPicPr>
        <p:blipFill>
          <a:blip r:embed="rId9" cstate="print"/>
          <a:srcRect/>
          <a:stretch>
            <a:fillRect/>
          </a:stretch>
        </p:blipFill>
        <p:spPr bwMode="auto">
          <a:xfrm>
            <a:off x="304800" y="2514600"/>
            <a:ext cx="1371600" cy="1027113"/>
          </a:xfrm>
          <a:prstGeom prst="rect">
            <a:avLst/>
          </a:prstGeom>
          <a:noFill/>
          <a:ln w="9525">
            <a:noFill/>
            <a:miter lim="800000"/>
            <a:headEnd/>
            <a:tailEnd/>
          </a:ln>
          <a:effectLst>
            <a:outerShdw dist="38100" dir="2700000" algn="tl" rotWithShape="0">
              <a:srgbClr val="000000">
                <a:alpha val="39999"/>
              </a:srgbClr>
            </a:outerShdw>
          </a:effectLst>
        </p:spPr>
      </p:pic>
      <p:pic>
        <p:nvPicPr>
          <p:cNvPr id="597019" name="Picture 27" descr="0009_vacation2_00011_93849155_618bf94392_15_81504796@N00"/>
          <p:cNvPicPr>
            <a:picLocks noChangeAspect="1" noChangeArrowheads="1"/>
          </p:cNvPicPr>
          <p:nvPr/>
        </p:nvPicPr>
        <p:blipFill>
          <a:blip r:embed="rId10" cstate="print"/>
          <a:srcRect/>
          <a:stretch>
            <a:fillRect/>
          </a:stretch>
        </p:blipFill>
        <p:spPr bwMode="auto">
          <a:xfrm>
            <a:off x="6858000" y="609600"/>
            <a:ext cx="1604963" cy="1198563"/>
          </a:xfrm>
          <a:prstGeom prst="rect">
            <a:avLst/>
          </a:prstGeom>
          <a:noFill/>
          <a:ln w="9525">
            <a:noFill/>
            <a:miter lim="800000"/>
            <a:headEnd/>
            <a:tailEnd/>
          </a:ln>
          <a:effectLst>
            <a:outerShdw dist="38100" dir="2700000" algn="tl" rotWithShape="0">
              <a:srgbClr val="000000">
                <a:alpha val="39999"/>
              </a:srgbClr>
            </a:outerShdw>
          </a:effectLst>
        </p:spPr>
      </p:pic>
      <p:pic>
        <p:nvPicPr>
          <p:cNvPr id="597020" name="Picture 28" descr="0010_scenic_00019_374590006_2c5ef01699_143_86537549@N00"/>
          <p:cNvPicPr>
            <a:picLocks noChangeAspect="1" noChangeArrowheads="1"/>
          </p:cNvPicPr>
          <p:nvPr/>
        </p:nvPicPr>
        <p:blipFill>
          <a:blip r:embed="rId11" cstate="print"/>
          <a:srcRect/>
          <a:stretch>
            <a:fillRect/>
          </a:stretch>
        </p:blipFill>
        <p:spPr bwMode="auto">
          <a:xfrm>
            <a:off x="7100888" y="3576638"/>
            <a:ext cx="1204912" cy="1604962"/>
          </a:xfrm>
          <a:prstGeom prst="rect">
            <a:avLst/>
          </a:prstGeom>
          <a:noFill/>
          <a:ln w="9525">
            <a:noFill/>
            <a:miter lim="800000"/>
            <a:headEnd/>
            <a:tailEnd/>
          </a:ln>
          <a:effectLst>
            <a:outerShdw dist="38100" dir="2700000" algn="tl" rotWithShape="0">
              <a:srgbClr val="000000">
                <a:alpha val="39999"/>
              </a:srgbClr>
            </a:outerShdw>
          </a:effectLst>
        </p:spPr>
      </p:pic>
      <p:pic>
        <p:nvPicPr>
          <p:cNvPr id="597021" name="Picture 29" descr="0001_water_00065_77917326_c4a2ec3423_38_57366077@N00"/>
          <p:cNvPicPr>
            <a:picLocks noChangeAspect="1" noChangeArrowheads="1"/>
          </p:cNvPicPr>
          <p:nvPr/>
        </p:nvPicPr>
        <p:blipFill>
          <a:blip r:embed="rId12" cstate="print"/>
          <a:srcRect/>
          <a:stretch>
            <a:fillRect/>
          </a:stretch>
        </p:blipFill>
        <p:spPr bwMode="auto">
          <a:xfrm>
            <a:off x="4567238" y="92075"/>
            <a:ext cx="1604962"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25" name="Picture 33" descr="teaser_input"/>
          <p:cNvPicPr>
            <a:picLocks noChangeAspect="1" noChangeArrowheads="1"/>
          </p:cNvPicPr>
          <p:nvPr/>
        </p:nvPicPr>
        <p:blipFill>
          <a:blip r:embed="rId13"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90125" name="Text Box 34"/>
          <p:cNvSpPr txBox="1">
            <a:spLocks noChangeArrowheads="1"/>
          </p:cNvSpPr>
          <p:nvPr/>
        </p:nvSpPr>
        <p:spPr bwMode="auto">
          <a:xfrm>
            <a:off x="1866900" y="5943600"/>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20 thousand images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2" name="Picture 4" descr="0001_landscape_00050_90143470_7bf4dbd049_30_16375150@N00"/>
          <p:cNvPicPr>
            <a:picLocks noChangeAspect="1" noChangeArrowheads="1"/>
          </p:cNvPicPr>
          <p:nvPr/>
        </p:nvPicPr>
        <p:blipFill>
          <a:blip r:embed="rId3" cstate="print"/>
          <a:srcRect/>
          <a:stretch>
            <a:fillRect/>
          </a:stretch>
        </p:blipFill>
        <p:spPr bwMode="auto">
          <a:xfrm>
            <a:off x="5638800" y="1549400"/>
            <a:ext cx="1677988" cy="1263650"/>
          </a:xfrm>
          <a:prstGeom prst="rect">
            <a:avLst/>
          </a:prstGeom>
          <a:noFill/>
          <a:ln w="9525">
            <a:noFill/>
            <a:miter lim="800000"/>
            <a:headEnd/>
            <a:tailEnd/>
          </a:ln>
          <a:effectLst>
            <a:outerShdw dist="38100" dir="2700000" algn="tl" rotWithShape="0">
              <a:srgbClr val="000000">
                <a:alpha val="39999"/>
              </a:srgbClr>
            </a:outerShdw>
          </a:effectLst>
        </p:spPr>
      </p:pic>
      <p:pic>
        <p:nvPicPr>
          <p:cNvPr id="616453" name="Picture 5" descr="0002_travel_00241_156045694_765ce968b6_46_82935691@N00"/>
          <p:cNvPicPr>
            <a:picLocks noChangeAspect="1" noChangeArrowheads="1"/>
          </p:cNvPicPr>
          <p:nvPr/>
        </p:nvPicPr>
        <p:blipFill>
          <a:blip r:embed="rId4" cstate="print"/>
          <a:srcRect/>
          <a:stretch>
            <a:fillRect/>
          </a:stretch>
        </p:blipFill>
        <p:spPr bwMode="auto">
          <a:xfrm>
            <a:off x="1822450" y="2844800"/>
            <a:ext cx="1454150" cy="1090613"/>
          </a:xfrm>
          <a:prstGeom prst="rect">
            <a:avLst/>
          </a:prstGeom>
          <a:noFill/>
          <a:ln w="9525">
            <a:noFill/>
            <a:miter lim="800000"/>
            <a:headEnd/>
            <a:tailEnd/>
          </a:ln>
          <a:effectLst>
            <a:outerShdw dist="38100" dir="2700000" algn="tl" rotWithShape="0">
              <a:srgbClr val="000000">
                <a:alpha val="39999"/>
              </a:srgbClr>
            </a:outerShdw>
          </a:effectLst>
        </p:spPr>
      </p:pic>
      <p:pic>
        <p:nvPicPr>
          <p:cNvPr id="616454" name="Picture 6" descr="0003_unlabelled_world-0085_image_085759"/>
          <p:cNvPicPr>
            <a:picLocks noChangeAspect="1" noChangeArrowheads="1"/>
          </p:cNvPicPr>
          <p:nvPr/>
        </p:nvPicPr>
        <p:blipFill>
          <a:blip r:embed="rId5" cstate="print"/>
          <a:srcRect/>
          <a:stretch>
            <a:fillRect/>
          </a:stretch>
        </p:blipFill>
        <p:spPr bwMode="auto">
          <a:xfrm>
            <a:off x="5649913" y="4064000"/>
            <a:ext cx="1360487" cy="1360488"/>
          </a:xfrm>
          <a:prstGeom prst="rect">
            <a:avLst/>
          </a:prstGeom>
          <a:noFill/>
          <a:ln w="9525">
            <a:noFill/>
            <a:miter lim="800000"/>
            <a:headEnd/>
            <a:tailEnd/>
          </a:ln>
          <a:effectLst>
            <a:outerShdw dist="38100" dir="2700000" algn="tl" rotWithShape="0">
              <a:srgbClr val="000000">
                <a:alpha val="39999"/>
              </a:srgbClr>
            </a:outerShdw>
          </a:effectLst>
        </p:spPr>
      </p:pic>
      <p:pic>
        <p:nvPicPr>
          <p:cNvPr id="616455" name="Picture 7" descr="0004_unlabelled_water-0063_image_063095"/>
          <p:cNvPicPr>
            <a:picLocks noChangeAspect="1" noChangeArrowheads="1"/>
          </p:cNvPicPr>
          <p:nvPr/>
        </p:nvPicPr>
        <p:blipFill>
          <a:blip r:embed="rId6" cstate="print"/>
          <a:srcRect/>
          <a:stretch>
            <a:fillRect/>
          </a:stretch>
        </p:blipFill>
        <p:spPr bwMode="auto">
          <a:xfrm>
            <a:off x="5715000" y="2921000"/>
            <a:ext cx="1592263" cy="1058863"/>
          </a:xfrm>
          <a:prstGeom prst="rect">
            <a:avLst/>
          </a:prstGeom>
          <a:noFill/>
          <a:ln w="9525">
            <a:noFill/>
            <a:miter lim="800000"/>
            <a:headEnd/>
            <a:tailEnd/>
          </a:ln>
          <a:effectLst>
            <a:outerShdw dist="38100" dir="2700000" algn="tl" rotWithShape="0">
              <a:srgbClr val="000000">
                <a:alpha val="39999"/>
              </a:srgbClr>
            </a:outerShdw>
          </a:effectLst>
        </p:spPr>
      </p:pic>
      <p:pic>
        <p:nvPicPr>
          <p:cNvPr id="616456" name="Picture 8" descr="0005_unlabelled_travel-photography-08_image_016538"/>
          <p:cNvPicPr>
            <a:picLocks noChangeAspect="1" noChangeArrowheads="1"/>
          </p:cNvPicPr>
          <p:nvPr/>
        </p:nvPicPr>
        <p:blipFill>
          <a:blip r:embed="rId7" cstate="print"/>
          <a:srcRect/>
          <a:stretch>
            <a:fillRect/>
          </a:stretch>
        </p:blipFill>
        <p:spPr bwMode="auto">
          <a:xfrm>
            <a:off x="2057400" y="4062413"/>
            <a:ext cx="1728788" cy="1296987"/>
          </a:xfrm>
          <a:prstGeom prst="rect">
            <a:avLst/>
          </a:prstGeom>
          <a:noFill/>
          <a:ln w="9525">
            <a:noFill/>
            <a:miter lim="800000"/>
            <a:headEnd/>
            <a:tailEnd/>
          </a:ln>
          <a:effectLst>
            <a:outerShdw dist="38100" dir="2700000" algn="tl" rotWithShape="0">
              <a:srgbClr val="000000">
                <a:alpha val="39999"/>
              </a:srgbClr>
            </a:outerShdw>
          </a:effectLst>
        </p:spPr>
      </p:pic>
      <p:pic>
        <p:nvPicPr>
          <p:cNvPr id="616457" name="Picture 9" descr="0006_vacation_00069_67983488_199fafb5a8_30_28423283@N00"/>
          <p:cNvPicPr>
            <a:picLocks noChangeAspect="1" noChangeArrowheads="1"/>
          </p:cNvPicPr>
          <p:nvPr/>
        </p:nvPicPr>
        <p:blipFill>
          <a:blip r:embed="rId8" cstate="print"/>
          <a:srcRect/>
          <a:stretch>
            <a:fillRect/>
          </a:stretch>
        </p:blipFill>
        <p:spPr bwMode="auto">
          <a:xfrm>
            <a:off x="1905000" y="1778000"/>
            <a:ext cx="1524000" cy="1006475"/>
          </a:xfrm>
          <a:prstGeom prst="rect">
            <a:avLst/>
          </a:prstGeom>
          <a:noFill/>
          <a:ln w="9525">
            <a:noFill/>
            <a:miter lim="800000"/>
            <a:headEnd/>
            <a:tailEnd/>
          </a:ln>
          <a:effectLst>
            <a:outerShdw dist="38100" dir="2700000" algn="tl" rotWithShape="0">
              <a:srgbClr val="000000">
                <a:alpha val="39999"/>
              </a:srgbClr>
            </a:outerShdw>
          </a:effectLst>
        </p:spPr>
      </p:pic>
      <p:pic>
        <p:nvPicPr>
          <p:cNvPr id="616458" name="Picture 10" descr="0007_landscape_00084_132090349_27e120a56c_1_11254121@N00"/>
          <p:cNvPicPr>
            <a:picLocks noChangeAspect="1" noChangeArrowheads="1"/>
          </p:cNvPicPr>
          <p:nvPr/>
        </p:nvPicPr>
        <p:blipFill>
          <a:blip r:embed="rId9" cstate="print"/>
          <a:srcRect/>
          <a:stretch>
            <a:fillRect/>
          </a:stretch>
        </p:blipFill>
        <p:spPr bwMode="auto">
          <a:xfrm>
            <a:off x="3886200" y="4368800"/>
            <a:ext cx="1676400" cy="1257300"/>
          </a:xfrm>
          <a:prstGeom prst="rect">
            <a:avLst/>
          </a:prstGeom>
          <a:noFill/>
          <a:ln w="9525">
            <a:noFill/>
            <a:miter lim="800000"/>
            <a:headEnd/>
            <a:tailEnd/>
          </a:ln>
          <a:effectLst>
            <a:outerShdw dist="38100" dir="2700000" algn="tl" rotWithShape="0">
              <a:srgbClr val="000000">
                <a:alpha val="39999"/>
              </a:srgbClr>
            </a:outerShdw>
          </a:effectLst>
        </p:spPr>
      </p:pic>
      <p:pic>
        <p:nvPicPr>
          <p:cNvPr id="616459" name="Picture 11" descr="0008_travel_00128_92040527_6104056acc_37_30117228@N00"/>
          <p:cNvPicPr>
            <a:picLocks noChangeAspect="1" noChangeArrowheads="1"/>
          </p:cNvPicPr>
          <p:nvPr/>
        </p:nvPicPr>
        <p:blipFill>
          <a:blip r:embed="rId10" cstate="print"/>
          <a:srcRect/>
          <a:stretch>
            <a:fillRect/>
          </a:stretch>
        </p:blipFill>
        <p:spPr bwMode="auto">
          <a:xfrm>
            <a:off x="5349875" y="152400"/>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0" name="Picture 12" descr="0009_vacation2_00084_151302555_8a5c83b0c1_52_36101698770@N01"/>
          <p:cNvPicPr>
            <a:picLocks noChangeAspect="1" noChangeArrowheads="1"/>
          </p:cNvPicPr>
          <p:nvPr/>
        </p:nvPicPr>
        <p:blipFill>
          <a:blip r:embed="rId11" cstate="print"/>
          <a:srcRect/>
          <a:stretch>
            <a:fillRect/>
          </a:stretch>
        </p:blipFill>
        <p:spPr bwMode="auto">
          <a:xfrm>
            <a:off x="3597275" y="228600"/>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1" name="Picture 13" descr="0010_landscape_00122_184818660_0cb35c8dd9_49_11401693@N00"/>
          <p:cNvPicPr>
            <a:picLocks noChangeAspect="1" noChangeArrowheads="1"/>
          </p:cNvPicPr>
          <p:nvPr/>
        </p:nvPicPr>
        <p:blipFill>
          <a:blip r:embed="rId12" cstate="print"/>
          <a:srcRect/>
          <a:stretch>
            <a:fillRect/>
          </a:stretch>
        </p:blipFill>
        <p:spPr bwMode="auto">
          <a:xfrm>
            <a:off x="1844675" y="558800"/>
            <a:ext cx="1660525" cy="1155700"/>
          </a:xfrm>
          <a:prstGeom prst="rect">
            <a:avLst/>
          </a:prstGeom>
          <a:noFill/>
          <a:ln w="9525">
            <a:noFill/>
            <a:miter lim="800000"/>
            <a:headEnd/>
            <a:tailEnd/>
          </a:ln>
          <a:effectLst>
            <a:outerShdw dist="38100" dir="2700000" algn="tl" rotWithShape="0">
              <a:srgbClr val="000000">
                <a:alpha val="39999"/>
              </a:srgbClr>
            </a:outerShdw>
          </a:effectLst>
        </p:spPr>
      </p:pic>
      <p:pic>
        <p:nvPicPr>
          <p:cNvPr id="616463" name="Picture 15" descr="teaser_input"/>
          <p:cNvPicPr>
            <a:picLocks noChangeAspect="1" noChangeArrowheads="1"/>
          </p:cNvPicPr>
          <p:nvPr/>
        </p:nvPicPr>
        <p:blipFill>
          <a:blip r:embed="rId13"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91149" name="Text Box 19"/>
          <p:cNvSpPr txBox="1">
            <a:spLocks noChangeArrowheads="1"/>
          </p:cNvSpPr>
          <p:nvPr/>
        </p:nvSpPr>
        <p:spPr bwMode="auto">
          <a:xfrm>
            <a:off x="1866900" y="5943600"/>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 million images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dirty="0" smtClean="0"/>
              <a:t>Image Data on the Internet</a:t>
            </a:r>
          </a:p>
        </p:txBody>
      </p:sp>
      <p:sp>
        <p:nvSpPr>
          <p:cNvPr id="52227" name="Content Placeholder 2"/>
          <p:cNvSpPr>
            <a:spLocks noGrp="1"/>
          </p:cNvSpPr>
          <p:nvPr>
            <p:ph idx="1"/>
          </p:nvPr>
        </p:nvSpPr>
        <p:spPr/>
        <p:txBody>
          <a:bodyPr>
            <a:normAutofit/>
          </a:bodyPr>
          <a:lstStyle/>
          <a:p>
            <a:pPr eaLnBrk="1" hangingPunct="1"/>
            <a:r>
              <a:rPr lang="en-US" dirty="0" err="1" smtClean="0"/>
              <a:t>Flickr</a:t>
            </a:r>
            <a:r>
              <a:rPr lang="en-US" dirty="0" smtClean="0"/>
              <a:t> (as of Sept. 19</a:t>
            </a:r>
            <a:r>
              <a:rPr lang="en-US" baseline="30000" dirty="0" smtClean="0"/>
              <a:t>th</a:t>
            </a:r>
            <a:r>
              <a:rPr lang="en-US" dirty="0" smtClean="0"/>
              <a:t>, 2010)</a:t>
            </a:r>
          </a:p>
          <a:p>
            <a:pPr lvl="1" eaLnBrk="1" hangingPunct="1"/>
            <a:r>
              <a:rPr lang="en-US" dirty="0" smtClean="0"/>
              <a:t>5 billion photographs </a:t>
            </a:r>
          </a:p>
          <a:p>
            <a:pPr lvl="1" eaLnBrk="1" hangingPunct="1"/>
            <a:r>
              <a:rPr lang="en-US" dirty="0" smtClean="0"/>
              <a:t>100+ million </a:t>
            </a:r>
            <a:r>
              <a:rPr lang="en-US" dirty="0" err="1" smtClean="0"/>
              <a:t>geotagged</a:t>
            </a:r>
            <a:r>
              <a:rPr lang="en-US" dirty="0" smtClean="0"/>
              <a:t> images</a:t>
            </a:r>
            <a:endParaRPr lang="en-US" i="1" dirty="0" smtClean="0"/>
          </a:p>
          <a:p>
            <a:pPr eaLnBrk="1" hangingPunct="1"/>
            <a:r>
              <a:rPr lang="en-US" dirty="0" err="1" smtClean="0"/>
              <a:t>Imageshack</a:t>
            </a:r>
            <a:r>
              <a:rPr lang="en-US" dirty="0" smtClean="0"/>
              <a:t> (as of 2009)</a:t>
            </a:r>
          </a:p>
          <a:p>
            <a:pPr lvl="1" eaLnBrk="1" hangingPunct="1"/>
            <a:r>
              <a:rPr lang="en-US" dirty="0" smtClean="0"/>
              <a:t>20 billion</a:t>
            </a:r>
          </a:p>
          <a:p>
            <a:pPr eaLnBrk="1" hangingPunct="1"/>
            <a:r>
              <a:rPr lang="en-US" dirty="0" err="1" smtClean="0"/>
              <a:t>Facebook</a:t>
            </a:r>
            <a:r>
              <a:rPr lang="en-US" dirty="0" smtClean="0"/>
              <a:t> (as of 2009)</a:t>
            </a:r>
          </a:p>
          <a:p>
            <a:pPr lvl="1" eaLnBrk="1" hangingPunct="1"/>
            <a:r>
              <a:rPr lang="en-US" dirty="0" smtClean="0"/>
              <a:t>15 billion</a:t>
            </a:r>
          </a:p>
        </p:txBody>
      </p:sp>
      <p:sp>
        <p:nvSpPr>
          <p:cNvPr id="4" name="TextBox 3"/>
          <p:cNvSpPr txBox="1"/>
          <p:nvPr/>
        </p:nvSpPr>
        <p:spPr>
          <a:xfrm>
            <a:off x="0" y="6400800"/>
            <a:ext cx="6647974" cy="369332"/>
          </a:xfrm>
          <a:prstGeom prst="rect">
            <a:avLst/>
          </a:prstGeom>
          <a:noFill/>
        </p:spPr>
        <p:txBody>
          <a:bodyPr wrap="none" rtlCol="0">
            <a:spAutoFit/>
          </a:bodyPr>
          <a:lstStyle/>
          <a:p>
            <a:r>
              <a:rPr lang="en-US" dirty="0" smtClean="0">
                <a:hlinkClick r:id="rId2"/>
              </a:rPr>
              <a:t>http://royal.pingdom.com/2010/01/22/internet-2009-in-numbers/</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how it works</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76200" y="60198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990600" y="1258888"/>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304800" y="-152400"/>
            <a:ext cx="8402638" cy="1219200"/>
          </a:xfrm>
        </p:spPr>
        <p:txBody>
          <a:bodyPr/>
          <a:lstStyle/>
          <a:p>
            <a:pPr eaLnBrk="1" hangingPunct="1"/>
            <a:r>
              <a:rPr lang="en-US" smtClean="0"/>
              <a:t>The Algorithm</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304800" y="-152400"/>
            <a:ext cx="8402638" cy="1219200"/>
          </a:xfrm>
        </p:spPr>
        <p:txBody>
          <a:bodyPr/>
          <a:lstStyle/>
          <a:p>
            <a:pPr eaLnBrk="1" hangingPunct="1"/>
            <a:r>
              <a:rPr lang="en-US" smtClean="0"/>
              <a:t>Scene Matching</a:t>
            </a:r>
          </a:p>
        </p:txBody>
      </p:sp>
      <p:pic>
        <p:nvPicPr>
          <p:cNvPr id="64515" name="Picture 7" descr="teaser_input"/>
          <p:cNvPicPr>
            <a:picLocks noChangeAspect="1" noChangeArrowheads="1"/>
          </p:cNvPicPr>
          <p:nvPr/>
        </p:nvPicPr>
        <p:blipFill>
          <a:blip r:embed="rId3" cstate="print"/>
          <a:srcRect/>
          <a:stretch>
            <a:fillRect/>
          </a:stretch>
        </p:blipFill>
        <p:spPr bwMode="auto">
          <a:xfrm>
            <a:off x="1000125" y="1268413"/>
            <a:ext cx="7143750" cy="536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E:\presentations\job_talk\images\gist_white\gist_visualization1.png"/>
          <p:cNvPicPr>
            <a:picLocks noChangeAspect="1" noChangeArrowheads="1"/>
          </p:cNvPicPr>
          <p:nvPr/>
        </p:nvPicPr>
        <p:blipFill>
          <a:blip r:embed="rId4" cstate="print"/>
          <a:srcRect/>
          <a:stretch>
            <a:fillRect/>
          </a:stretch>
        </p:blipFill>
        <p:spPr bwMode="auto">
          <a:xfrm>
            <a:off x="4232275" y="1828800"/>
            <a:ext cx="4911725" cy="3840163"/>
          </a:xfrm>
          <a:prstGeom prst="rect">
            <a:avLst/>
          </a:prstGeom>
          <a:noFill/>
          <a:ln w="9525">
            <a:noFill/>
            <a:miter lim="800000"/>
            <a:headEnd/>
            <a:tailEnd/>
          </a:ln>
        </p:spPr>
      </p:pic>
      <p:sp>
        <p:nvSpPr>
          <p:cNvPr id="65539" name="Rectangle 4"/>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pic>
        <p:nvPicPr>
          <p:cNvPr id="65540" name="Picture 6" descr="teaser_input"/>
          <p:cNvPicPr>
            <a:picLocks noChangeAspect="1" noChangeArrowheads="1"/>
          </p:cNvPicPr>
          <p:nvPr/>
        </p:nvPicPr>
        <p:blipFill>
          <a:blip r:embed="rId5" cstate="print"/>
          <a:srcRect/>
          <a:stretch>
            <a:fillRect/>
          </a:stretch>
        </p:blipFill>
        <p:spPr bwMode="auto">
          <a:xfrm>
            <a:off x="152400" y="1981200"/>
            <a:ext cx="3962400"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8" descr="IMG_0681_grid"/>
          <p:cNvPicPr>
            <a:picLocks noChangeAspect="1" noChangeArrowheads="1"/>
          </p:cNvPicPr>
          <p:nvPr/>
        </p:nvPicPr>
        <p:blipFill>
          <a:blip r:embed="rId2" cstate="print"/>
          <a:srcRect/>
          <a:stretch>
            <a:fillRect/>
          </a:stretch>
        </p:blipFill>
        <p:spPr bwMode="auto">
          <a:xfrm>
            <a:off x="152400" y="1981200"/>
            <a:ext cx="3962400" cy="2971800"/>
          </a:xfrm>
          <a:prstGeom prst="rect">
            <a:avLst/>
          </a:prstGeom>
          <a:noFill/>
          <a:ln w="9525">
            <a:noFill/>
            <a:miter lim="800000"/>
            <a:headEnd/>
            <a:tailEnd/>
          </a:ln>
        </p:spPr>
      </p:pic>
      <p:sp>
        <p:nvSpPr>
          <p:cNvPr id="66563" name="Rectangle 2"/>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sp>
        <p:nvSpPr>
          <p:cNvPr id="66564" name="Text Box 5"/>
          <p:cNvSpPr txBox="1">
            <a:spLocks noChangeArrowheads="1"/>
          </p:cNvSpPr>
          <p:nvPr/>
        </p:nvSpPr>
        <p:spPr bwMode="auto">
          <a:xfrm>
            <a:off x="4724400" y="59436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pic>
        <p:nvPicPr>
          <p:cNvPr id="66565"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2275" y="1828800"/>
            <a:ext cx="4911725" cy="38401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Fave</a:t>
            </a:r>
            <a:r>
              <a:rPr lang="en-US" dirty="0" smtClean="0"/>
              <a:t> Result: Brian Wang, elephant</a:t>
            </a:r>
            <a:endParaRPr lang="en-US" dirty="0"/>
          </a:p>
        </p:txBody>
      </p:sp>
      <p:pic>
        <p:nvPicPr>
          <p:cNvPr id="4098" name="Picture 2" descr="http://web.engr.illinois.edu/~bwang8/cs498dwh/proj3/eleph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261937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eb.engr.illinois.edu/~bwang8/cs498dwh/proj3/fore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762" y="3505201"/>
            <a:ext cx="2945403"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eb.engr.illinois.edu/~bwang8/cs498dwh/proj3/elephant_forest_direc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447800"/>
            <a:ext cx="2352675" cy="17621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0" y="1066800"/>
            <a:ext cx="748923" cy="369332"/>
          </a:xfrm>
          <a:prstGeom prst="rect">
            <a:avLst/>
          </a:prstGeom>
          <a:noFill/>
        </p:spPr>
        <p:txBody>
          <a:bodyPr wrap="none" rtlCol="0">
            <a:spAutoFit/>
          </a:bodyPr>
          <a:lstStyle/>
          <a:p>
            <a:r>
              <a:rPr lang="en-US" dirty="0" smtClean="0"/>
              <a:t>direct</a:t>
            </a:r>
            <a:endParaRPr lang="en-US" dirty="0"/>
          </a:p>
        </p:txBody>
      </p:sp>
      <p:pic>
        <p:nvPicPr>
          <p:cNvPr id="4104" name="Picture 8" descr="http://web.engr.illinois.edu/~bwang8/cs498dwh/proj3/elephant_for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6885" y="3706362"/>
            <a:ext cx="3697477" cy="27693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82923" y="6488668"/>
            <a:ext cx="1005403" cy="369332"/>
          </a:xfrm>
          <a:prstGeom prst="rect">
            <a:avLst/>
          </a:prstGeom>
          <a:noFill/>
        </p:spPr>
        <p:txBody>
          <a:bodyPr wrap="none" rtlCol="0">
            <a:spAutoFit/>
          </a:bodyPr>
          <a:lstStyle/>
          <a:p>
            <a:r>
              <a:rPr lang="en-US" dirty="0" smtClean="0"/>
              <a:t>Poisson</a:t>
            </a:r>
            <a:endParaRPr lang="en-US" dirty="0"/>
          </a:p>
        </p:txBody>
      </p:sp>
    </p:spTree>
    <p:extLst>
      <p:ext uri="{BB962C8B-B14F-4D97-AF65-F5344CB8AC3E}">
        <p14:creationId xmlns:p14="http://schemas.microsoft.com/office/powerpoint/2010/main" val="12598830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sp>
        <p:nvSpPr>
          <p:cNvPr id="67587" name="Text Box 6"/>
          <p:cNvSpPr txBox="1">
            <a:spLocks noChangeArrowheads="1"/>
          </p:cNvSpPr>
          <p:nvPr/>
        </p:nvSpPr>
        <p:spPr bwMode="auto">
          <a:xfrm>
            <a:off x="2743200" y="2895600"/>
            <a:ext cx="1600200" cy="1098550"/>
          </a:xfrm>
          <a:prstGeom prst="rect">
            <a:avLst/>
          </a:prstGeom>
          <a:noFill/>
          <a:ln w="9525" algn="ctr">
            <a:noFill/>
            <a:miter lim="800000"/>
            <a:headEnd/>
            <a:tailEnd/>
          </a:ln>
        </p:spPr>
        <p:txBody>
          <a:bodyPr>
            <a:spAutoFit/>
          </a:bodyPr>
          <a:lstStyle/>
          <a:p>
            <a:pPr>
              <a:spcBef>
                <a:spcPct val="50000"/>
              </a:spcBef>
            </a:pPr>
            <a:r>
              <a:rPr lang="en-US" sz="6600">
                <a:solidFill>
                  <a:srgbClr val="000000"/>
                </a:solidFill>
                <a:latin typeface="Calibri" pitchFamily="34" charset="0"/>
              </a:rPr>
              <a:t>+</a:t>
            </a:r>
          </a:p>
        </p:txBody>
      </p:sp>
      <p:pic>
        <p:nvPicPr>
          <p:cNvPr id="67588" name="Picture 7" descr="IMG_0681_4x4_color_gist"/>
          <p:cNvPicPr>
            <a:picLocks noChangeAspect="1" noChangeArrowheads="1"/>
          </p:cNvPicPr>
          <p:nvPr/>
        </p:nvPicPr>
        <p:blipFill>
          <a:blip r:embed="rId2" cstate="print"/>
          <a:srcRect/>
          <a:stretch>
            <a:fillRect/>
          </a:stretch>
        </p:blipFill>
        <p:spPr bwMode="auto">
          <a:xfrm>
            <a:off x="1295400" y="2667000"/>
            <a:ext cx="1524000" cy="1524000"/>
          </a:xfrm>
          <a:prstGeom prst="rect">
            <a:avLst/>
          </a:prstGeom>
          <a:noFill/>
          <a:ln w="9525">
            <a:noFill/>
            <a:miter lim="800000"/>
            <a:headEnd/>
            <a:tailEnd/>
          </a:ln>
        </p:spPr>
      </p:pic>
      <p:pic>
        <p:nvPicPr>
          <p:cNvPr id="67589"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2275" y="1828800"/>
            <a:ext cx="4911725" cy="3840163"/>
          </a:xfrm>
          <a:prstGeom prst="rect">
            <a:avLst/>
          </a:prstGeom>
          <a:noFill/>
          <a:ln w="9525">
            <a:noFill/>
            <a:miter lim="800000"/>
            <a:headEnd/>
            <a:tailEnd/>
          </a:ln>
        </p:spPr>
      </p:pic>
      <p:sp>
        <p:nvSpPr>
          <p:cNvPr id="67590" name="Text Box 5"/>
          <p:cNvSpPr txBox="1">
            <a:spLocks noChangeArrowheads="1"/>
          </p:cNvSpPr>
          <p:nvPr/>
        </p:nvSpPr>
        <p:spPr bwMode="auto">
          <a:xfrm>
            <a:off x="4724400" y="59436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7" descr="1024x758_mont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8611" name="Text Box 3"/>
          <p:cNvSpPr txBox="1">
            <a:spLocks noChangeArrowheads="1"/>
          </p:cNvSpPr>
          <p:nvPr/>
        </p:nvSpPr>
        <p:spPr bwMode="auto">
          <a:xfrm>
            <a:off x="1524000" y="198438"/>
            <a:ext cx="6218238" cy="823912"/>
          </a:xfrm>
          <a:prstGeom prst="rect">
            <a:avLst/>
          </a:prstGeom>
          <a:noFill/>
          <a:ln w="9525">
            <a:noFill/>
            <a:miter lim="800000"/>
            <a:headEnd/>
            <a:tailEnd/>
          </a:ln>
        </p:spPr>
        <p:txBody>
          <a:bodyPr wrap="none">
            <a:spAutoFit/>
          </a:bodyPr>
          <a:lstStyle/>
          <a:p>
            <a:r>
              <a:rPr lang="en-US" sz="4800">
                <a:solidFill>
                  <a:srgbClr val="FFFFFF"/>
                </a:solidFill>
              </a:rPr>
              <a:t>2 Million Flickr Images</a:t>
            </a:r>
            <a:endParaRPr lang="ru-RU" sz="4800">
              <a:solidFill>
                <a:srgbClr val="FFFFFF"/>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easer_input"/>
          <p:cNvPicPr>
            <a:picLocks noChangeAspect="1" noChangeArrowheads="1"/>
          </p:cNvPicPr>
          <p:nvPr/>
        </p:nvPicPr>
        <p:blipFill>
          <a:blip r:embed="rId3" cstate="print"/>
          <a:srcRect/>
          <a:stretch>
            <a:fillRect/>
          </a:stretch>
        </p:blipFill>
        <p:spPr bwMode="auto">
          <a:xfrm>
            <a:off x="228600" y="2590800"/>
            <a:ext cx="2286000" cy="1714500"/>
          </a:xfrm>
          <a:prstGeom prst="rect">
            <a:avLst/>
          </a:prstGeom>
          <a:noFill/>
          <a:ln w="9525">
            <a:noFill/>
            <a:miter lim="800000"/>
            <a:headEnd/>
            <a:tailEnd/>
          </a:ln>
        </p:spPr>
      </p:pic>
      <p:sp>
        <p:nvSpPr>
          <p:cNvPr id="69635" name="Text Box 4"/>
          <p:cNvSpPr txBox="1">
            <a:spLocks noChangeArrowheads="1"/>
          </p:cNvSpPr>
          <p:nvPr/>
        </p:nvSpPr>
        <p:spPr bwMode="auto">
          <a:xfrm>
            <a:off x="4953000" y="6019800"/>
            <a:ext cx="2819400" cy="457200"/>
          </a:xfrm>
          <a:prstGeom prst="rect">
            <a:avLst/>
          </a:prstGeom>
          <a:noFill/>
          <a:ln w="9525">
            <a:noFill/>
            <a:miter lim="800000"/>
            <a:headEnd/>
            <a:tailEnd/>
          </a:ln>
        </p:spPr>
        <p:txBody>
          <a:bodyPr>
            <a:spAutoFit/>
          </a:bodyPr>
          <a:lstStyle/>
          <a:p>
            <a:pPr>
              <a:spcBef>
                <a:spcPct val="50000"/>
              </a:spcBef>
            </a:pPr>
            <a:r>
              <a:rPr lang="en-US" sz="2400">
                <a:solidFill>
                  <a:srgbClr val="000000"/>
                </a:solidFill>
                <a:latin typeface="Calibri" pitchFamily="34" charset="0"/>
              </a:rPr>
              <a:t>… 200 total</a:t>
            </a:r>
          </a:p>
        </p:txBody>
      </p:sp>
      <p:pic>
        <p:nvPicPr>
          <p:cNvPr id="69636" name="Picture 2" descr="E:\presentations\Siggraph 2007\images\montages\IMG_0681_mask.bmp"/>
          <p:cNvPicPr>
            <a:picLocks noChangeAspect="1" noChangeArrowheads="1"/>
          </p:cNvPicPr>
          <p:nvPr/>
        </p:nvPicPr>
        <p:blipFill>
          <a:blip r:embed="rId4" cstate="print"/>
          <a:srcRect/>
          <a:stretch>
            <a:fillRect/>
          </a:stretch>
        </p:blipFill>
        <p:spPr bwMode="auto">
          <a:xfrm>
            <a:off x="2667000" y="1047750"/>
            <a:ext cx="6370638" cy="477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0007_landscape_00084_132090349_27e120a56c_1_11254121@N00"/>
          <p:cNvPicPr>
            <a:picLocks noChangeAspect="1" noChangeArrowheads="1"/>
          </p:cNvPicPr>
          <p:nvPr/>
        </p:nvPicPr>
        <p:blipFill>
          <a:blip r:embed="rId3" cstate="print"/>
          <a:srcRect/>
          <a:stretch>
            <a:fillRect/>
          </a:stretch>
        </p:blipFill>
        <p:spPr bwMode="auto">
          <a:xfrm>
            <a:off x="4064000" y="1676400"/>
            <a:ext cx="5003800" cy="3752850"/>
          </a:xfrm>
          <a:prstGeom prst="rect">
            <a:avLst/>
          </a:prstGeom>
          <a:noFill/>
          <a:ln w="9525">
            <a:noFill/>
            <a:miter lim="800000"/>
            <a:headEnd/>
            <a:tailEnd/>
          </a:ln>
        </p:spPr>
      </p:pic>
      <p:pic>
        <p:nvPicPr>
          <p:cNvPr id="70659" name="Picture 4" descr="IMG_0681_mask_red"/>
          <p:cNvPicPr>
            <a:picLocks noChangeAspect="1" noChangeArrowheads="1"/>
          </p:cNvPicPr>
          <p:nvPr/>
        </p:nvPicPr>
        <p:blipFill>
          <a:blip r:embed="rId4" cstate="print"/>
          <a:srcRect/>
          <a:stretch>
            <a:fillRect/>
          </a:stretch>
        </p:blipFill>
        <p:spPr bwMode="auto">
          <a:xfrm>
            <a:off x="76200" y="2192338"/>
            <a:ext cx="3911600" cy="2933700"/>
          </a:xfrm>
          <a:prstGeom prst="rect">
            <a:avLst/>
          </a:prstGeom>
          <a:noFill/>
          <a:ln w="9525">
            <a:noFill/>
            <a:miter lim="800000"/>
            <a:headEnd/>
            <a:tailEnd/>
          </a:ln>
        </p:spPr>
      </p:pic>
      <p:pic>
        <p:nvPicPr>
          <p:cNvPr id="649221" name="Picture 5" descr="IMG_0681_context"/>
          <p:cNvPicPr>
            <a:picLocks noChangeAspect="1" noChangeArrowheads="1"/>
          </p:cNvPicPr>
          <p:nvPr/>
        </p:nvPicPr>
        <p:blipFill>
          <a:blip r:embed="rId5" cstate="print"/>
          <a:srcRect/>
          <a:stretch>
            <a:fillRect/>
          </a:stretch>
        </p:blipFill>
        <p:spPr bwMode="auto">
          <a:xfrm>
            <a:off x="76200" y="2192338"/>
            <a:ext cx="3911600" cy="2933700"/>
          </a:xfrm>
          <a:prstGeom prst="rect">
            <a:avLst/>
          </a:prstGeom>
          <a:noFill/>
          <a:ln w="9525">
            <a:noFill/>
            <a:miter lim="800000"/>
            <a:headEnd/>
            <a:tailEnd/>
          </a:ln>
        </p:spPr>
      </p:pic>
      <p:sp>
        <p:nvSpPr>
          <p:cNvPr id="70661" name="Rectangle 7"/>
          <p:cNvSpPr>
            <a:spLocks noGrp="1" noChangeArrowheads="1"/>
          </p:cNvSpPr>
          <p:nvPr>
            <p:ph type="title" idx="4294967295"/>
          </p:nvPr>
        </p:nvSpPr>
        <p:spPr>
          <a:xfrm>
            <a:off x="304800" y="-152400"/>
            <a:ext cx="8402638" cy="1219200"/>
          </a:xfrm>
        </p:spPr>
        <p:txBody>
          <a:bodyPr/>
          <a:lstStyle/>
          <a:p>
            <a:pPr eaLnBrk="1" hangingPunct="1"/>
            <a:r>
              <a:rPr lang="en-US" smtClean="0"/>
              <a:t>Context Matching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path" presetSubtype="0" fill="hold" nodeType="clickEffect">
                                  <p:stCondLst>
                                    <p:cond delay="0"/>
                                  </p:stCondLst>
                                  <p:childTnLst>
                                    <p:animMotion origin="layout" path="M 0.00695 0.00348 L 0.43195 -0.06689 L 0.55417 -0.05995 L 0.43195 -0.05231 L 0.55417 -0.0449 L 0.43195 -0.03773 L 0.55417 -0.03009 L 0.43195 -0.02291 L 0.55417 -0.01527 L 0.43195 -0.00787 L 0.55417 -0.00069 L 0.43195 0.00718 L 0.55417 0.01413 L 0.43195 0.02176 L 0.55417 0.02917 L 0.43195 0.03635 L 0.55417 0.04422 " pathEditMode="relative" rAng="0" ptsTypes="FFFFFFFFFFFFFFFFF">
                                      <p:cBhvr>
                                        <p:cTn id="6" dur="3000" fill="hold"/>
                                        <p:tgtEl>
                                          <p:spTgt spid="649221"/>
                                        </p:tgtEl>
                                        <p:attrNameLst>
                                          <p:attrName>ppt_x</p:attrName>
                                          <p:attrName>ppt_y</p:attrName>
                                        </p:attrNameLst>
                                      </p:cBhvr>
                                      <p:rCtr x="27400" y="-1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668677" name="Picture 5" descr="0007_landscape_00084_132090349_27e120a56c_1_11254121@N00"/>
          <p:cNvPicPr>
            <a:picLocks noChangeAspect="1" noChangeArrowheads="1"/>
          </p:cNvPicPr>
          <p:nvPr/>
        </p:nvPicPr>
        <p:blipFill>
          <a:blip r:embed="rId3" cstate="print"/>
          <a:srcRect l="4861" t="13704" r="17084" b="7964"/>
          <a:stretch>
            <a:fillRect/>
          </a:stretch>
        </p:blipFill>
        <p:spPr bwMode="auto">
          <a:xfrm>
            <a:off x="444500" y="939800"/>
            <a:ext cx="7137400" cy="5372100"/>
          </a:xfrm>
          <a:prstGeom prst="rect">
            <a:avLst/>
          </a:prstGeom>
          <a:noFill/>
          <a:ln w="9525">
            <a:noFill/>
            <a:miter lim="800000"/>
            <a:headEnd/>
            <a:tailEnd/>
          </a:ln>
        </p:spPr>
      </p:pic>
      <p:pic>
        <p:nvPicPr>
          <p:cNvPr id="71684" name="Picture 3" descr="IMG_0681_mask_red"/>
          <p:cNvPicPr>
            <a:picLocks noChangeAspect="1" noChangeArrowheads="1"/>
          </p:cNvPicPr>
          <p:nvPr/>
        </p:nvPicPr>
        <p:blipFill>
          <a:blip r:embed="rId4" cstate="print"/>
          <a:srcRect/>
          <a:stretch>
            <a:fillRect/>
          </a:stretch>
        </p:blipFill>
        <p:spPr bwMode="auto">
          <a:xfrm>
            <a:off x="444500" y="942975"/>
            <a:ext cx="7143750" cy="5357813"/>
          </a:xfrm>
          <a:prstGeom prst="rect">
            <a:avLst/>
          </a:prstGeom>
          <a:noFill/>
          <a:ln w="9525">
            <a:noFill/>
            <a:miter lim="800000"/>
            <a:headEnd/>
            <a:tailEnd/>
          </a:ln>
        </p:spPr>
      </p:pic>
      <p:pic>
        <p:nvPicPr>
          <p:cNvPr id="668676" name="Picture 4" descr="teaser_output"/>
          <p:cNvPicPr>
            <a:picLocks noChangeAspect="1" noChangeArrowheads="1"/>
          </p:cNvPicPr>
          <p:nvPr/>
        </p:nvPicPr>
        <p:blipFill>
          <a:blip r:embed="rId5" cstate="print"/>
          <a:srcRect/>
          <a:stretch>
            <a:fillRect/>
          </a:stretch>
        </p:blipFill>
        <p:spPr bwMode="auto">
          <a:xfrm>
            <a:off x="444500" y="946150"/>
            <a:ext cx="7143750" cy="5357813"/>
          </a:xfrm>
          <a:prstGeom prst="rect">
            <a:avLst/>
          </a:prstGeom>
          <a:noFill/>
          <a:ln w="9525">
            <a:noFill/>
            <a:miter lim="800000"/>
            <a:headEnd/>
            <a:tailEnd/>
          </a:ln>
        </p:spPr>
      </p:pic>
      <p:sp>
        <p:nvSpPr>
          <p:cNvPr id="668678" name="Text Box 6"/>
          <p:cNvSpPr txBox="1">
            <a:spLocks noChangeArrowheads="1"/>
          </p:cNvSpPr>
          <p:nvPr/>
        </p:nvSpPr>
        <p:spPr bwMode="auto">
          <a:xfrm>
            <a:off x="1524000" y="6338888"/>
            <a:ext cx="4876800" cy="519112"/>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Graph cut + Poisson blending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304800" y="-152400"/>
            <a:ext cx="8402638" cy="1219200"/>
          </a:xfrm>
        </p:spPr>
        <p:txBody>
          <a:bodyPr/>
          <a:lstStyle/>
          <a:p>
            <a:pPr eaLnBrk="1" hangingPunct="1"/>
            <a:r>
              <a:rPr lang="en-US" smtClean="0"/>
              <a:t>Result Ranking</a:t>
            </a:r>
          </a:p>
        </p:txBody>
      </p:sp>
      <p:sp>
        <p:nvSpPr>
          <p:cNvPr id="72707" name="Text Box 3"/>
          <p:cNvSpPr txBox="1">
            <a:spLocks noChangeArrowheads="1"/>
          </p:cNvSpPr>
          <p:nvPr/>
        </p:nvSpPr>
        <p:spPr bwMode="auto">
          <a:xfrm>
            <a:off x="1219200" y="1339850"/>
            <a:ext cx="6934200" cy="946150"/>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We assign each of the 200 results a score which is the sum of:</a:t>
            </a:r>
          </a:p>
        </p:txBody>
      </p:sp>
      <p:sp>
        <p:nvSpPr>
          <p:cNvPr id="72708" name="Text Box 5"/>
          <p:cNvSpPr txBox="1">
            <a:spLocks noChangeArrowheads="1"/>
          </p:cNvSpPr>
          <p:nvPr/>
        </p:nvSpPr>
        <p:spPr bwMode="auto">
          <a:xfrm>
            <a:off x="2895600" y="2819400"/>
            <a:ext cx="5638800" cy="931863"/>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scene matching distance</a:t>
            </a:r>
          </a:p>
          <a:p>
            <a:pPr>
              <a:spcBef>
                <a:spcPct val="50000"/>
              </a:spcBef>
            </a:pPr>
            <a:endParaRPr lang="en-US" b="1">
              <a:solidFill>
                <a:srgbClr val="000000"/>
              </a:solidFill>
              <a:latin typeface="Calibri" pitchFamily="34" charset="0"/>
            </a:endParaRPr>
          </a:p>
        </p:txBody>
      </p:sp>
      <p:sp>
        <p:nvSpPr>
          <p:cNvPr id="72709" name="Text Box 6"/>
          <p:cNvSpPr txBox="1">
            <a:spLocks noChangeArrowheads="1"/>
          </p:cNvSpPr>
          <p:nvPr/>
        </p:nvSpPr>
        <p:spPr bwMode="auto">
          <a:xfrm>
            <a:off x="2895600" y="4032250"/>
            <a:ext cx="6019800" cy="946150"/>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context matching distance </a:t>
            </a:r>
            <a:br>
              <a:rPr lang="en-US" sz="2800">
                <a:solidFill>
                  <a:srgbClr val="000000"/>
                </a:solidFill>
                <a:latin typeface="Calibri" pitchFamily="34" charset="0"/>
              </a:rPr>
            </a:br>
            <a:r>
              <a:rPr lang="en-US" sz="2800">
                <a:solidFill>
                  <a:srgbClr val="000000"/>
                </a:solidFill>
                <a:latin typeface="Calibri" pitchFamily="34" charset="0"/>
              </a:rPr>
              <a:t>         (color + texture)</a:t>
            </a:r>
            <a:endParaRPr lang="en-US">
              <a:solidFill>
                <a:srgbClr val="000000"/>
              </a:solidFill>
              <a:latin typeface="Calibri" pitchFamily="34" charset="0"/>
            </a:endParaRPr>
          </a:p>
        </p:txBody>
      </p:sp>
      <p:sp>
        <p:nvSpPr>
          <p:cNvPr id="72710" name="Text Box 7"/>
          <p:cNvSpPr txBox="1">
            <a:spLocks noChangeArrowheads="1"/>
          </p:cNvSpPr>
          <p:nvPr/>
        </p:nvSpPr>
        <p:spPr bwMode="auto">
          <a:xfrm>
            <a:off x="2679700" y="5576888"/>
            <a:ext cx="3581400" cy="519112"/>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graph cut cost</a:t>
            </a:r>
          </a:p>
        </p:txBody>
      </p:sp>
      <p:pic>
        <p:nvPicPr>
          <p:cNvPr id="72711" name="Picture 9" descr="IMG_0681_4x4_color_gist"/>
          <p:cNvPicPr>
            <a:picLocks noChangeAspect="1" noChangeArrowheads="1"/>
          </p:cNvPicPr>
          <p:nvPr/>
        </p:nvPicPr>
        <p:blipFill>
          <a:blip r:embed="rId3" cstate="print"/>
          <a:srcRect/>
          <a:stretch>
            <a:fillRect/>
          </a:stretch>
        </p:blipFill>
        <p:spPr bwMode="auto">
          <a:xfrm>
            <a:off x="533400" y="2727325"/>
            <a:ext cx="571500" cy="571500"/>
          </a:xfrm>
          <a:prstGeom prst="rect">
            <a:avLst/>
          </a:prstGeom>
          <a:noFill/>
          <a:ln w="9525">
            <a:noFill/>
            <a:miter lim="800000"/>
            <a:headEnd/>
            <a:tailEnd/>
          </a:ln>
        </p:spPr>
      </p:pic>
      <p:pic>
        <p:nvPicPr>
          <p:cNvPr id="72712" name="Picture 11" descr="0007_landscape_00084_132090349_27e120a56c_1_11254121@N00"/>
          <p:cNvPicPr>
            <a:picLocks noChangeAspect="1" noChangeArrowheads="1"/>
          </p:cNvPicPr>
          <p:nvPr/>
        </p:nvPicPr>
        <p:blipFill>
          <a:blip r:embed="rId4" cstate="print"/>
          <a:srcRect/>
          <a:stretch>
            <a:fillRect/>
          </a:stretch>
        </p:blipFill>
        <p:spPr bwMode="auto">
          <a:xfrm>
            <a:off x="628650" y="3822700"/>
            <a:ext cx="1581150" cy="1185863"/>
          </a:xfrm>
          <a:prstGeom prst="rect">
            <a:avLst/>
          </a:prstGeom>
          <a:noFill/>
          <a:ln w="9525">
            <a:noFill/>
            <a:miter lim="800000"/>
            <a:headEnd/>
            <a:tailEnd/>
          </a:ln>
        </p:spPr>
      </p:pic>
      <p:pic>
        <p:nvPicPr>
          <p:cNvPr id="72713" name="Picture 10" descr="IMG_0681_context"/>
          <p:cNvPicPr>
            <a:picLocks noChangeAspect="1" noChangeArrowheads="1"/>
          </p:cNvPicPr>
          <p:nvPr/>
        </p:nvPicPr>
        <p:blipFill>
          <a:blip r:embed="rId5" cstate="print"/>
          <a:srcRect/>
          <a:stretch>
            <a:fillRect/>
          </a:stretch>
        </p:blipFill>
        <p:spPr bwMode="auto">
          <a:xfrm>
            <a:off x="685800" y="3975100"/>
            <a:ext cx="1235075" cy="927100"/>
          </a:xfrm>
          <a:prstGeom prst="rect">
            <a:avLst/>
          </a:prstGeom>
          <a:noFill/>
          <a:ln w="9525">
            <a:solidFill>
              <a:schemeClr val="bg1"/>
            </a:solidFill>
            <a:miter lim="800000"/>
            <a:headEnd/>
            <a:tailEnd/>
          </a:ln>
        </p:spPr>
      </p:pic>
      <p:pic>
        <p:nvPicPr>
          <p:cNvPr id="72714" name="Picture 13" descr="graph-cut-cost-0618"/>
          <p:cNvPicPr>
            <a:picLocks noChangeAspect="1" noChangeArrowheads="1"/>
          </p:cNvPicPr>
          <p:nvPr/>
        </p:nvPicPr>
        <p:blipFill>
          <a:blip r:embed="rId6" cstate="print"/>
          <a:srcRect/>
          <a:stretch>
            <a:fillRect/>
          </a:stretch>
        </p:blipFill>
        <p:spPr bwMode="auto">
          <a:xfrm>
            <a:off x="635000" y="5245100"/>
            <a:ext cx="1574800" cy="1181100"/>
          </a:xfrm>
          <a:prstGeom prst="rect">
            <a:avLst/>
          </a:prstGeom>
          <a:noFill/>
          <a:ln w="9525">
            <a:noFill/>
            <a:miter lim="800000"/>
            <a:headEnd/>
            <a:tailEnd/>
          </a:ln>
        </p:spPr>
      </p:pic>
      <p:pic>
        <p:nvPicPr>
          <p:cNvPr id="72715" name="Picture 5" descr="E:\presentations\job_talk\images\gist_white\gist_visualization2.png"/>
          <p:cNvPicPr>
            <a:picLocks noChangeAspect="1" noChangeArrowheads="1"/>
          </p:cNvPicPr>
          <p:nvPr/>
        </p:nvPicPr>
        <p:blipFill>
          <a:blip r:embed="rId7" cstate="print"/>
          <a:srcRect/>
          <a:stretch>
            <a:fillRect/>
          </a:stretch>
        </p:blipFill>
        <p:spPr bwMode="auto">
          <a:xfrm>
            <a:off x="1162050" y="2589213"/>
            <a:ext cx="1352550" cy="1057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IMG_0681_mask_output_019"/>
          <p:cNvPicPr>
            <a:picLocks noChangeAspect="1" noChangeArrowheads="1"/>
          </p:cNvPicPr>
          <p:nvPr/>
        </p:nvPicPr>
        <p:blipFill>
          <a:blip r:embed="rId2"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IMG_0681_mask_output_016"/>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Fave</a:t>
            </a:r>
            <a:r>
              <a:rPr lang="en-US" dirty="0" smtClean="0"/>
              <a:t> result: </a:t>
            </a:r>
            <a:r>
              <a:rPr lang="en-US" dirty="0" err="1" smtClean="0"/>
              <a:t>Nemo</a:t>
            </a:r>
            <a:r>
              <a:rPr lang="en-US" dirty="0" smtClean="0"/>
              <a:t>, Orange</a:t>
            </a:r>
            <a:endParaRPr lang="en-US" dirty="0"/>
          </a:p>
        </p:txBody>
      </p:sp>
      <p:pic>
        <p:nvPicPr>
          <p:cNvPr id="1026" name="Picture 2" descr="orang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7400"/>
            <a:ext cx="40386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ran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057400"/>
            <a:ext cx="4038600"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43600" y="1659147"/>
            <a:ext cx="1864613" cy="369332"/>
          </a:xfrm>
          <a:prstGeom prst="rect">
            <a:avLst/>
          </a:prstGeom>
          <a:noFill/>
        </p:spPr>
        <p:txBody>
          <a:bodyPr wrap="none" rtlCol="0">
            <a:spAutoFit/>
          </a:bodyPr>
          <a:lstStyle/>
          <a:p>
            <a:r>
              <a:rPr lang="en-US" dirty="0" smtClean="0"/>
              <a:t>Mixed Gradients</a:t>
            </a:r>
            <a:endParaRPr lang="en-US" dirty="0"/>
          </a:p>
        </p:txBody>
      </p:sp>
    </p:spTree>
    <p:extLst>
      <p:ext uri="{BB962C8B-B14F-4D97-AF65-F5344CB8AC3E}">
        <p14:creationId xmlns:p14="http://schemas.microsoft.com/office/powerpoint/2010/main" val="24060925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IMG_2913"/>
          <p:cNvPicPr>
            <a:picLocks noChangeAspect="1" noChangeArrowheads="1"/>
          </p:cNvPicPr>
          <p:nvPr/>
        </p:nvPicPr>
        <p:blipFill>
          <a:blip r:embed="rId3" cstate="print"/>
          <a:srcRect/>
          <a:stretch>
            <a:fillRect/>
          </a:stretch>
        </p:blipFill>
        <p:spPr bwMode="auto">
          <a:xfrm>
            <a:off x="1000125" y="752475"/>
            <a:ext cx="7143750" cy="5354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IMG_2913_mask_red"/>
          <p:cNvPicPr>
            <a:picLocks noChangeAspect="1" noChangeArrowheads="1"/>
          </p:cNvPicPr>
          <p:nvPr/>
        </p:nvPicPr>
        <p:blipFill>
          <a:blip r:embed="rId3"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G_2913_mask_output_006_0001_river_00263_257255557_d4668b81ae_101_41825958@N00"/>
          <p:cNvPicPr>
            <a:picLocks noChangeAspect="1" noChangeArrowheads="1"/>
          </p:cNvPicPr>
          <p:nvPr/>
        </p:nvPicPr>
        <p:blipFill>
          <a:blip r:embed="rId3" cstate="print"/>
          <a:srcRect/>
          <a:stretch>
            <a:fillRect/>
          </a:stretch>
        </p:blipFill>
        <p:spPr bwMode="auto">
          <a:xfrm>
            <a:off x="1000125" y="747713"/>
            <a:ext cx="7143750" cy="535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G_2913_mask_red"/>
          <p:cNvPicPr>
            <a:picLocks noChangeAspect="1" noChangeArrowheads="1"/>
          </p:cNvPicPr>
          <p:nvPr/>
        </p:nvPicPr>
        <p:blipFill>
          <a:blip r:embed="rId3" cstate="print"/>
          <a:srcRect/>
          <a:stretch>
            <a:fillRect/>
          </a:stretch>
        </p:blipFill>
        <p:spPr bwMode="auto">
          <a:xfrm>
            <a:off x="152400" y="2514600"/>
            <a:ext cx="2362200" cy="1771650"/>
          </a:xfrm>
          <a:prstGeom prst="rect">
            <a:avLst/>
          </a:prstGeom>
          <a:noFill/>
          <a:ln w="9525">
            <a:noFill/>
            <a:miter lim="800000"/>
            <a:headEnd/>
            <a:tailEnd/>
          </a:ln>
        </p:spPr>
      </p:pic>
      <p:pic>
        <p:nvPicPr>
          <p:cNvPr id="80899" name="Picture 3" descr="IMG_2913_montage"/>
          <p:cNvPicPr>
            <a:picLocks noChangeAspect="1" noChangeArrowheads="1"/>
          </p:cNvPicPr>
          <p:nvPr/>
        </p:nvPicPr>
        <p:blipFill>
          <a:blip r:embed="rId4" cstate="print">
            <a:clrChange>
              <a:clrFrom>
                <a:srgbClr val="003082"/>
              </a:clrFrom>
              <a:clrTo>
                <a:srgbClr val="003082">
                  <a:alpha val="0"/>
                </a:srgbClr>
              </a:clrTo>
            </a:clrChange>
          </a:blip>
          <a:srcRect/>
          <a:stretch>
            <a:fillRect/>
          </a:stretch>
        </p:blipFill>
        <p:spPr bwMode="auto">
          <a:xfrm>
            <a:off x="2743200" y="1047750"/>
            <a:ext cx="6324600" cy="4743450"/>
          </a:xfrm>
          <a:prstGeom prst="rect">
            <a:avLst/>
          </a:prstGeom>
          <a:noFill/>
          <a:ln w="9525">
            <a:noFill/>
            <a:miter lim="800000"/>
            <a:headEnd/>
            <a:tailEnd/>
          </a:ln>
        </p:spPr>
      </p:pic>
      <p:sp>
        <p:nvSpPr>
          <p:cNvPr id="80900" name="Text Box 5"/>
          <p:cNvSpPr txBox="1">
            <a:spLocks noChangeArrowheads="1"/>
          </p:cNvSpPr>
          <p:nvPr/>
        </p:nvSpPr>
        <p:spPr bwMode="auto">
          <a:xfrm>
            <a:off x="4343400" y="5943600"/>
            <a:ext cx="3124200" cy="4619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 200 scene matches</a:t>
            </a:r>
          </a:p>
        </p:txBody>
      </p:sp>
      <p:sp>
        <p:nvSpPr>
          <p:cNvPr id="10" name="Frame 9"/>
          <p:cNvSpPr/>
          <p:nvPr/>
        </p:nvSpPr>
        <p:spPr>
          <a:xfrm>
            <a:off x="2647950" y="1001713"/>
            <a:ext cx="1455738" cy="1103312"/>
          </a:xfrm>
          <a:prstGeom prst="frame">
            <a:avLst/>
          </a:prstGeom>
          <a:solidFill>
            <a:srgbClr val="09FF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0001_river_00263_257255557_d4668b81ae_101_41825958@N00"/>
          <p:cNvPicPr>
            <a:picLocks noChangeAspect="1" noChangeArrowheads="1"/>
          </p:cNvPicPr>
          <p:nvPr/>
        </p:nvPicPr>
        <p:blipFill>
          <a:blip r:embed="rId3" cstate="print"/>
          <a:srcRect/>
          <a:stretch>
            <a:fillRect/>
          </a:stretch>
        </p:blipFill>
        <p:spPr bwMode="auto">
          <a:xfrm>
            <a:off x="4676775" y="1524000"/>
            <a:ext cx="4314825" cy="3236913"/>
          </a:xfrm>
          <a:prstGeom prst="rect">
            <a:avLst/>
          </a:prstGeom>
          <a:noFill/>
          <a:ln w="9525">
            <a:noFill/>
            <a:miter lim="800000"/>
            <a:headEnd/>
            <a:tailEnd/>
          </a:ln>
        </p:spPr>
      </p:pic>
      <p:pic>
        <p:nvPicPr>
          <p:cNvPr id="81923" name="Picture 3" descr="IMG_2913"/>
          <p:cNvPicPr>
            <a:picLocks noChangeAspect="1" noChangeArrowheads="1"/>
          </p:cNvPicPr>
          <p:nvPr/>
        </p:nvPicPr>
        <p:blipFill>
          <a:blip r:embed="rId4" cstate="print"/>
          <a:srcRect/>
          <a:stretch>
            <a:fillRect/>
          </a:stretch>
        </p:blipFill>
        <p:spPr bwMode="auto">
          <a:xfrm>
            <a:off x="152400" y="1524000"/>
            <a:ext cx="4343400" cy="325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IMG_2913_mask_red"/>
          <p:cNvPicPr>
            <a:picLocks noChangeAspect="1" noChangeArrowheads="1"/>
          </p:cNvPicPr>
          <p:nvPr/>
        </p:nvPicPr>
        <p:blipFill>
          <a:blip r:embed="rId3" cstate="print"/>
          <a:srcRect/>
          <a:stretch>
            <a:fillRect/>
          </a:stretch>
        </p:blipFill>
        <p:spPr bwMode="auto">
          <a:xfrm>
            <a:off x="1000125" y="750888"/>
            <a:ext cx="7143750" cy="5357812"/>
          </a:xfrm>
          <a:prstGeom prst="rect">
            <a:avLst/>
          </a:prstGeom>
          <a:noFill/>
          <a:ln w="9525">
            <a:noFill/>
            <a:miter lim="800000"/>
            <a:headEnd/>
            <a:tailEnd/>
          </a:ln>
        </p:spPr>
      </p:pic>
      <p:pic>
        <p:nvPicPr>
          <p:cNvPr id="1626115" name="Picture 3" descr="IMG_2913_mask_output_006_0001_river_00263_257255557_d4668b81ae_101_41825958@N00"/>
          <p:cNvPicPr>
            <a:picLocks noChangeAspect="1" noChangeArrowheads="1"/>
          </p:cNvPicPr>
          <p:nvPr/>
        </p:nvPicPr>
        <p:blipFill>
          <a:blip r:embed="rId4"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6115"/>
                                        </p:tgtEl>
                                        <p:attrNameLst>
                                          <p:attrName>style.visibility</p:attrName>
                                        </p:attrNameLst>
                                      </p:cBhvr>
                                      <p:to>
                                        <p:strVal val="visible"/>
                                      </p:to>
                                    </p:set>
                                    <p:animEffect transition="in" filter="fade">
                                      <p:cBhvr>
                                        <p:cTn id="7" dur="500"/>
                                        <p:tgtEl>
                                          <p:spTgt spid="162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IMG_5049"/>
          <p:cNvPicPr>
            <a:picLocks noChangeAspect="1" noChangeArrowheads="1"/>
          </p:cNvPicPr>
          <p:nvPr/>
        </p:nvPicPr>
        <p:blipFill>
          <a:blip r:embed="rId2" cstate="print"/>
          <a:srcRect/>
          <a:stretch>
            <a:fillRect/>
          </a:stretch>
        </p:blipFill>
        <p:spPr bwMode="auto">
          <a:xfrm>
            <a:off x="1763713" y="303213"/>
            <a:ext cx="5616575" cy="6253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MG_5049_mask_red"/>
          <p:cNvPicPr>
            <a:picLocks noChangeAspect="1" noChangeArrowheads="1"/>
          </p:cNvPicPr>
          <p:nvPr/>
        </p:nvPicPr>
        <p:blipFill>
          <a:blip r:embed="rId2" cstate="print"/>
          <a:srcRect/>
          <a:stretch>
            <a:fillRect/>
          </a:stretch>
        </p:blipFill>
        <p:spPr bwMode="auto">
          <a:xfrm>
            <a:off x="1763713" y="303213"/>
            <a:ext cx="5616575" cy="6249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IMG_5049_mask_output_027_0064_landscape_00174_258323004_05100fec7f_92_28259381@N00"/>
          <p:cNvPicPr>
            <a:picLocks noChangeAspect="1" noChangeArrowheads="1"/>
          </p:cNvPicPr>
          <p:nvPr/>
        </p:nvPicPr>
        <p:blipFill>
          <a:blip r:embed="rId2" cstate="print"/>
          <a:srcRect/>
          <a:stretch>
            <a:fillRect/>
          </a:stretch>
        </p:blipFill>
        <p:spPr bwMode="auto">
          <a:xfrm>
            <a:off x="1763713" y="303213"/>
            <a:ext cx="5616575" cy="6249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sp>
        <p:nvSpPr>
          <p:cNvPr id="3" name="Content Placeholder 2"/>
          <p:cNvSpPr>
            <a:spLocks noGrp="1"/>
          </p:cNvSpPr>
          <p:nvPr>
            <p:ph idx="1"/>
          </p:nvPr>
        </p:nvSpPr>
        <p:spPr/>
        <p:txBody>
          <a:bodyPr/>
          <a:lstStyle/>
          <a:p>
            <a:endParaRPr lang="en-US"/>
          </a:p>
        </p:txBody>
      </p:sp>
      <p:pic>
        <p:nvPicPr>
          <p:cNvPr id="4" name="Picture 6" descr="IMG_5619_mask_output_001_0032_forest_00054_231148317_43a16297cd_63_81555225@N00"/>
          <p:cNvPicPr>
            <a:picLocks noChangeAspect="1" noChangeArrowheads="1"/>
          </p:cNvPicPr>
          <p:nvPr/>
        </p:nvPicPr>
        <p:blipFill>
          <a:blip r:embed="rId2" cstate="print"/>
          <a:srcRect/>
          <a:stretch>
            <a:fillRect/>
          </a:stretch>
        </p:blipFill>
        <p:spPr bwMode="auto">
          <a:xfrm>
            <a:off x="4648200" y="1905000"/>
            <a:ext cx="4400550" cy="3300413"/>
          </a:xfrm>
          <a:prstGeom prst="rect">
            <a:avLst/>
          </a:prstGeom>
          <a:noFill/>
          <a:ln w="9525">
            <a:noFill/>
            <a:miter lim="800000"/>
            <a:headEnd/>
            <a:tailEnd/>
          </a:ln>
        </p:spPr>
      </p:pic>
      <p:pic>
        <p:nvPicPr>
          <p:cNvPr id="5" name="Picture 4" descr="IMG_5619"/>
          <p:cNvPicPr>
            <a:picLocks noChangeAspect="1" noChangeArrowheads="1"/>
          </p:cNvPicPr>
          <p:nvPr/>
        </p:nvPicPr>
        <p:blipFill>
          <a:blip r:embed="rId3" cstate="print"/>
          <a:srcRect/>
          <a:stretch>
            <a:fillRect/>
          </a:stretch>
        </p:blipFill>
        <p:spPr bwMode="auto">
          <a:xfrm>
            <a:off x="125705" y="1905000"/>
            <a:ext cx="4370095" cy="327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Fave</a:t>
            </a:r>
            <a:r>
              <a:rPr lang="en-US" dirty="0" smtClean="0"/>
              <a:t> result: </a:t>
            </a:r>
            <a:r>
              <a:rPr lang="en-US" dirty="0" err="1" smtClean="0"/>
              <a:t>Nemo</a:t>
            </a:r>
            <a:r>
              <a:rPr lang="en-US" dirty="0" smtClean="0"/>
              <a:t>, Fireworks</a:t>
            </a:r>
            <a:endParaRPr lang="en-US" dirty="0"/>
          </a:p>
        </p:txBody>
      </p:sp>
      <p:pic>
        <p:nvPicPr>
          <p:cNvPr id="2050" name="Picture 2" descr="chicago_fire_nomi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720" y="1268415"/>
            <a:ext cx="3962400" cy="23585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cago_fire_ad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720" y="3775783"/>
            <a:ext cx="3999781" cy="31326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39000" y="1268415"/>
            <a:ext cx="1005403" cy="369332"/>
          </a:xfrm>
          <a:prstGeom prst="rect">
            <a:avLst/>
          </a:prstGeom>
          <a:noFill/>
        </p:spPr>
        <p:txBody>
          <a:bodyPr wrap="none" rtlCol="0">
            <a:spAutoFit/>
          </a:bodyPr>
          <a:lstStyle/>
          <a:p>
            <a:r>
              <a:rPr lang="en-US" dirty="0" smtClean="0">
                <a:solidFill>
                  <a:schemeClr val="bg1"/>
                </a:solidFill>
              </a:rPr>
              <a:t>Poisson</a:t>
            </a:r>
            <a:endParaRPr lang="en-US" dirty="0">
              <a:solidFill>
                <a:schemeClr val="bg1"/>
              </a:solidFill>
            </a:endParaRPr>
          </a:p>
        </p:txBody>
      </p:sp>
      <p:sp>
        <p:nvSpPr>
          <p:cNvPr id="9" name="TextBox 8"/>
          <p:cNvSpPr txBox="1"/>
          <p:nvPr/>
        </p:nvSpPr>
        <p:spPr>
          <a:xfrm>
            <a:off x="6192082" y="3863246"/>
            <a:ext cx="2198038" cy="369332"/>
          </a:xfrm>
          <a:prstGeom prst="rect">
            <a:avLst/>
          </a:prstGeom>
          <a:noFill/>
        </p:spPr>
        <p:txBody>
          <a:bodyPr wrap="none" rtlCol="0">
            <a:spAutoFit/>
          </a:bodyPr>
          <a:lstStyle/>
          <a:p>
            <a:r>
              <a:rPr lang="en-US" dirty="0" err="1" smtClean="0">
                <a:solidFill>
                  <a:schemeClr val="bg1"/>
                </a:solidFill>
              </a:rPr>
              <a:t>Laplacian</a:t>
            </a:r>
            <a:r>
              <a:rPr lang="en-US" dirty="0" smtClean="0">
                <a:solidFill>
                  <a:schemeClr val="bg1"/>
                </a:solidFill>
              </a:rPr>
              <a:t> Pyramids</a:t>
            </a:r>
            <a:endParaRPr lang="en-US" dirty="0">
              <a:solidFill>
                <a:schemeClr val="bg1"/>
              </a:solidFill>
            </a:endParaRPr>
          </a:p>
        </p:txBody>
      </p:sp>
      <p:pic>
        <p:nvPicPr>
          <p:cNvPr id="2054" name="Picture 6" descr="chicagon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981200"/>
            <a:ext cx="26670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rewor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976" y="3745591"/>
            <a:ext cx="2652624" cy="176967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3238500" y="3495130"/>
            <a:ext cx="838200" cy="500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9777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IMG_5619"/>
          <p:cNvPicPr>
            <a:picLocks noChangeAspect="1" noChangeArrowheads="1"/>
          </p:cNvPicPr>
          <p:nvPr/>
        </p:nvPicPr>
        <p:blipFill>
          <a:blip r:embed="rId3" cstate="print"/>
          <a:srcRect/>
          <a:stretch>
            <a:fillRect/>
          </a:stretch>
        </p:blipFill>
        <p:spPr bwMode="auto">
          <a:xfrm>
            <a:off x="1000125" y="750888"/>
            <a:ext cx="7143750" cy="5356225"/>
          </a:xfrm>
          <a:prstGeom prst="rect">
            <a:avLst/>
          </a:prstGeom>
          <a:noFill/>
          <a:ln w="9525">
            <a:noFill/>
            <a:miter lim="800000"/>
            <a:headEnd/>
            <a:tailEnd/>
          </a:ln>
        </p:spPr>
      </p:pic>
      <p:pic>
        <p:nvPicPr>
          <p:cNvPr id="719877" name="Picture 5" descr="IMG_5619_mask_red"/>
          <p:cNvPicPr>
            <a:picLocks noChangeAspect="1" noChangeArrowheads="1"/>
          </p:cNvPicPr>
          <p:nvPr/>
        </p:nvPicPr>
        <p:blipFill>
          <a:blip r:embed="rId4" cstate="print"/>
          <a:srcRect/>
          <a:stretch>
            <a:fillRect/>
          </a:stretch>
        </p:blipFill>
        <p:spPr bwMode="auto">
          <a:xfrm>
            <a:off x="1000125" y="749300"/>
            <a:ext cx="7143750" cy="5357813"/>
          </a:xfrm>
          <a:prstGeom prst="rect">
            <a:avLst/>
          </a:prstGeom>
          <a:noFill/>
          <a:ln w="9525">
            <a:noFill/>
            <a:miter lim="800000"/>
            <a:headEnd/>
            <a:tailEnd/>
          </a:ln>
        </p:spPr>
      </p:pic>
      <p:pic>
        <p:nvPicPr>
          <p:cNvPr id="719878" name="Picture 6" descr="IMG_5619_mask_output_001_0032_forest_00054_231148317_43a16297cd_63_81555225@N00"/>
          <p:cNvPicPr>
            <a:picLocks noChangeAspect="1" noChangeArrowheads="1"/>
          </p:cNvPicPr>
          <p:nvPr/>
        </p:nvPicPr>
        <p:blipFill>
          <a:blip r:embed="rId5" cstate="print"/>
          <a:srcRect/>
          <a:stretch>
            <a:fillRect/>
          </a:stretch>
        </p:blipFill>
        <p:spPr bwMode="auto">
          <a:xfrm>
            <a:off x="1000125" y="749300"/>
            <a:ext cx="7143750" cy="53578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877"/>
                                        </p:tgtEl>
                                        <p:attrNameLst>
                                          <p:attrName>style.visibility</p:attrName>
                                        </p:attrNameLst>
                                      </p:cBhvr>
                                      <p:to>
                                        <p:strVal val="visible"/>
                                      </p:to>
                                    </p:set>
                                    <p:animEffect transition="in" filter="fade">
                                      <p:cBhvr>
                                        <p:cTn id="7" dur="500"/>
                                        <p:tgtEl>
                                          <p:spTgt spid="7198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fade">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IMG_1158"/>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IMG_1158_mask_red"/>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IMG_1158_diffusion"/>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
        <p:nvSpPr>
          <p:cNvPr id="58371" name="Text Box 5"/>
          <p:cNvSpPr txBox="1">
            <a:spLocks noChangeArrowheads="1"/>
          </p:cNvSpPr>
          <p:nvPr/>
        </p:nvSpPr>
        <p:spPr bwMode="auto">
          <a:xfrm>
            <a:off x="661988" y="60960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Diffusion Result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 descr="IMG_1158_efros"/>
          <p:cNvPicPr>
            <a:picLocks noChangeAspect="1" noChangeArrowheads="1"/>
          </p:cNvPicPr>
          <p:nvPr/>
        </p:nvPicPr>
        <p:blipFill>
          <a:blip r:embed="rId3" cstate="print"/>
          <a:srcRect/>
          <a:stretch>
            <a:fillRect/>
          </a:stretch>
        </p:blipFill>
        <p:spPr bwMode="auto">
          <a:xfrm>
            <a:off x="2500313" y="230188"/>
            <a:ext cx="4143375" cy="5713412"/>
          </a:xfrm>
          <a:prstGeom prst="rect">
            <a:avLst/>
          </a:prstGeom>
          <a:noFill/>
          <a:ln w="9525">
            <a:noFill/>
            <a:miter lim="800000"/>
            <a:headEnd/>
            <a:tailEnd/>
          </a:ln>
        </p:spPr>
      </p:pic>
      <p:sp>
        <p:nvSpPr>
          <p:cNvPr id="59395" name="Text Box 13"/>
          <p:cNvSpPr txBox="1">
            <a:spLocks noChangeArrowheads="1"/>
          </p:cNvSpPr>
          <p:nvPr/>
        </p:nvSpPr>
        <p:spPr bwMode="auto">
          <a:xfrm>
            <a:off x="661988" y="60960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Efros and Leung result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8" name="Picture 3" descr="IMG_1158_mask_red"/>
          <p:cNvPicPr>
            <a:picLocks noChangeAspect="1" noChangeArrowheads="1"/>
          </p:cNvPicPr>
          <p:nvPr/>
        </p:nvPicPr>
        <p:blipFill>
          <a:blip r:embed="rId3" cstate="print"/>
          <a:srcRect/>
          <a:stretch>
            <a:fillRect/>
          </a:stretch>
        </p:blipFill>
        <p:spPr bwMode="auto">
          <a:xfrm>
            <a:off x="762000" y="1524000"/>
            <a:ext cx="3592513" cy="495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Picture 8" descr="scene_sketch"/>
          <p:cNvPicPr>
            <a:picLocks noChangeAspect="1" noChangeArrowheads="1"/>
          </p:cNvPicPr>
          <p:nvPr/>
        </p:nvPicPr>
        <p:blipFill>
          <a:blip r:embed="rId4" cstate="print"/>
          <a:srcRect/>
          <a:stretch>
            <a:fillRect/>
          </a:stretch>
        </p:blipFill>
        <p:spPr bwMode="auto">
          <a:xfrm>
            <a:off x="4648200" y="1524000"/>
            <a:ext cx="3525838" cy="5105400"/>
          </a:xfrm>
          <a:prstGeom prst="rect">
            <a:avLst/>
          </a:prstGeom>
          <a:noFill/>
          <a:ln w="9525">
            <a:noFill/>
            <a:miter lim="800000"/>
            <a:headEnd/>
            <a:tailEnd/>
          </a:ln>
        </p:spPr>
      </p:pic>
      <p:pic>
        <p:nvPicPr>
          <p:cNvPr id="22537" name="Picture 9" descr="scene_sketch2"/>
          <p:cNvPicPr>
            <a:picLocks noChangeAspect="1" noChangeArrowheads="1"/>
          </p:cNvPicPr>
          <p:nvPr/>
        </p:nvPicPr>
        <p:blipFill>
          <a:blip r:embed="rId5" cstate="print"/>
          <a:srcRect/>
          <a:stretch>
            <a:fillRect/>
          </a:stretch>
        </p:blipFill>
        <p:spPr bwMode="auto">
          <a:xfrm>
            <a:off x="4648200" y="1524000"/>
            <a:ext cx="3525838" cy="5105400"/>
          </a:xfrm>
          <a:prstGeom prst="rect">
            <a:avLst/>
          </a:prstGeom>
          <a:noFill/>
          <a:ln w="9525">
            <a:noFill/>
            <a:miter lim="800000"/>
            <a:headEnd/>
            <a:tailEnd/>
          </a:ln>
        </p:spPr>
      </p:pic>
      <p:sp>
        <p:nvSpPr>
          <p:cNvPr id="25604" name="Rectangle 2"/>
          <p:cNvSpPr>
            <a:spLocks noGrp="1" noChangeArrowheads="1"/>
          </p:cNvSpPr>
          <p:nvPr>
            <p:ph type="title" idx="4294967295"/>
          </p:nvPr>
        </p:nvSpPr>
        <p:spPr>
          <a:xfrm>
            <a:off x="304800" y="150813"/>
            <a:ext cx="8402638" cy="1219200"/>
          </a:xfrm>
        </p:spPr>
        <p:txBody>
          <a:bodyPr rtlCol="0">
            <a:normAutofit/>
          </a:bodyPr>
          <a:lstStyle/>
          <a:p>
            <a:pPr eaLnBrk="1" fontAlgn="auto" hangingPunct="1">
              <a:spcAft>
                <a:spcPts val="0"/>
              </a:spcAft>
              <a:defRPr/>
            </a:pPr>
            <a:r>
              <a:rPr lang="en-US" kern="1200" dirty="0"/>
              <a:t>Scene Matching for </a:t>
            </a:r>
            <a:r>
              <a:rPr lang="en-US" kern="1200" dirty="0" smtClean="0"/>
              <a:t>Image </a:t>
            </a:r>
            <a:r>
              <a:rPr lang="en-US" kern="1200" dirty="0"/>
              <a:t>Completion</a:t>
            </a:r>
          </a:p>
        </p:txBody>
      </p:sp>
      <p:pic>
        <p:nvPicPr>
          <p:cNvPr id="61445" name="Picture 3" descr="IMG_1158_mask_red"/>
          <p:cNvPicPr>
            <a:picLocks noChangeAspect="1" noChangeArrowheads="1"/>
          </p:cNvPicPr>
          <p:nvPr/>
        </p:nvPicPr>
        <p:blipFill>
          <a:blip r:embed="rId6" cstate="print"/>
          <a:srcRect/>
          <a:stretch>
            <a:fillRect/>
          </a:stretch>
        </p:blipFill>
        <p:spPr bwMode="auto">
          <a:xfrm>
            <a:off x="762000" y="1524000"/>
            <a:ext cx="3592513" cy="4953000"/>
          </a:xfrm>
          <a:prstGeom prst="rect">
            <a:avLst/>
          </a:prstGeom>
          <a:noFill/>
          <a:ln w="9525">
            <a:noFill/>
            <a:miter lim="800000"/>
            <a:headEnd/>
            <a:tailEnd/>
          </a:ln>
        </p:spPr>
      </p:pic>
      <p:pic>
        <p:nvPicPr>
          <p:cNvPr id="498701" name="Picture 13" descr="big_left_arrow"/>
          <p:cNvPicPr>
            <a:picLocks noChangeAspect="1" noChangeArrowheads="1"/>
          </p:cNvPicPr>
          <p:nvPr/>
        </p:nvPicPr>
        <p:blipFill>
          <a:blip r:embed="rId7" cstate="print"/>
          <a:srcRect/>
          <a:stretch>
            <a:fillRect/>
          </a:stretch>
        </p:blipFill>
        <p:spPr bwMode="auto">
          <a:xfrm>
            <a:off x="4038600" y="5105400"/>
            <a:ext cx="2438400" cy="150495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fade">
                                      <p:cBhvr>
                                        <p:cTn id="7" dur="500"/>
                                        <p:tgtEl>
                                          <p:spTgt spid="225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8701"/>
                                        </p:tgtEl>
                                        <p:attrNameLst>
                                          <p:attrName>style.visibility</p:attrName>
                                        </p:attrNameLst>
                                      </p:cBhvr>
                                      <p:to>
                                        <p:strVal val="visible"/>
                                      </p:to>
                                    </p:set>
                                    <p:animEffect transition="in" filter="fade">
                                      <p:cBhvr>
                                        <p:cTn id="11" dur="500"/>
                                        <p:tgtEl>
                                          <p:spTgt spid="498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IMG_1158_mask_output_011_0019_travel_00405_288251910_c7e3fc993c_117_66208256@N00"/>
          <p:cNvPicPr>
            <a:picLocks noChangeAspect="1" noChangeArrowheads="1"/>
          </p:cNvPicPr>
          <p:nvPr/>
        </p:nvPicPr>
        <p:blipFill>
          <a:blip r:embed="rId2" cstate="print"/>
          <a:srcRect/>
          <a:stretch>
            <a:fillRect/>
          </a:stretch>
        </p:blipFill>
        <p:spPr bwMode="auto">
          <a:xfrm>
            <a:off x="2422525" y="152400"/>
            <a:ext cx="4300538" cy="5930900"/>
          </a:xfrm>
          <a:prstGeom prst="rect">
            <a:avLst/>
          </a:prstGeom>
          <a:noFill/>
          <a:ln w="9525">
            <a:noFill/>
            <a:miter lim="800000"/>
            <a:headEnd/>
            <a:tailEnd/>
          </a:ln>
        </p:spPr>
      </p:pic>
      <p:sp>
        <p:nvSpPr>
          <p:cNvPr id="62467" name="Text Box 5"/>
          <p:cNvSpPr txBox="1">
            <a:spLocks noChangeArrowheads="1"/>
          </p:cNvSpPr>
          <p:nvPr/>
        </p:nvSpPr>
        <p:spPr bwMode="auto">
          <a:xfrm>
            <a:off x="661988" y="62484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Completion Result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uses of lots of data</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idx="4294967295"/>
          </p:nvPr>
        </p:nvSpPr>
        <p:spPr/>
        <p:txBody>
          <a:bodyPr/>
          <a:lstStyle/>
          <a:p>
            <a:pPr eaLnBrk="1" hangingPunct="1"/>
            <a:r>
              <a:rPr lang="en-US" smtClean="0"/>
              <a:t>im2gps (Hays &amp; Efros, CVPR 2008)</a:t>
            </a:r>
          </a:p>
        </p:txBody>
      </p:sp>
      <p:pic>
        <p:nvPicPr>
          <p:cNvPr id="126979" name="Picture 2"/>
          <p:cNvPicPr>
            <a:picLocks noChangeAspect="1" noChangeArrowheads="1"/>
          </p:cNvPicPr>
          <p:nvPr/>
        </p:nvPicPr>
        <p:blipFill>
          <a:blip r:embed="rId2" cstate="print"/>
          <a:srcRect/>
          <a:stretch>
            <a:fillRect/>
          </a:stretch>
        </p:blipFill>
        <p:spPr bwMode="auto">
          <a:xfrm>
            <a:off x="0" y="2209800"/>
            <a:ext cx="9144000" cy="3086100"/>
          </a:xfrm>
          <a:prstGeom prst="rect">
            <a:avLst/>
          </a:prstGeom>
          <a:noFill/>
          <a:ln w="9525">
            <a:noFill/>
            <a:miter lim="800000"/>
            <a:headEnd/>
            <a:tailEnd/>
          </a:ln>
        </p:spPr>
      </p:pic>
      <p:sp>
        <p:nvSpPr>
          <p:cNvPr id="126980" name="Text Box 4"/>
          <p:cNvSpPr txBox="1">
            <a:spLocks noChangeArrowheads="1"/>
          </p:cNvSpPr>
          <p:nvPr/>
        </p:nvSpPr>
        <p:spPr bwMode="auto">
          <a:xfrm>
            <a:off x="1508125" y="6008688"/>
            <a:ext cx="5592763" cy="519112"/>
          </a:xfrm>
          <a:prstGeom prst="rect">
            <a:avLst/>
          </a:prstGeom>
          <a:noFill/>
          <a:ln w="9525">
            <a:noFill/>
            <a:miter lim="800000"/>
            <a:headEnd/>
            <a:tailEnd/>
          </a:ln>
        </p:spPr>
        <p:txBody>
          <a:bodyPr wrap="none">
            <a:spAutoFit/>
          </a:bodyPr>
          <a:lstStyle/>
          <a:p>
            <a:r>
              <a:rPr lang="en-US" sz="2800"/>
              <a:t>6 million geo-tagged Flickr images</a:t>
            </a:r>
            <a:endParaRPr lang="ru-RU" sz="28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Fave</a:t>
            </a:r>
            <a:r>
              <a:rPr lang="en-US" dirty="0" smtClean="0"/>
              <a:t> Result: Nan, Lightning on Campus</a:t>
            </a:r>
            <a:endParaRPr lang="en-US" dirty="0"/>
          </a:p>
        </p:txBody>
      </p:sp>
      <p:pic>
        <p:nvPicPr>
          <p:cNvPr id="5122" name="Picture 2" descr="http://web.engr.illinois.edu/~nanchen2/cs498dwh/proj3/Mixed_flas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064" y="990600"/>
            <a:ext cx="6858000" cy="51339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eb.engr.illinois.edu/~nanchen2/cs498dwh/proj3/fla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51" y="1905000"/>
            <a:ext cx="1717277" cy="12192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eb.engr.illinois.edu/~nanchen2/cs498dwh/proj3/rai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267200"/>
            <a:ext cx="1981201" cy="148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76800" y="6124575"/>
            <a:ext cx="2710999" cy="369332"/>
          </a:xfrm>
          <a:prstGeom prst="rect">
            <a:avLst/>
          </a:prstGeom>
          <a:noFill/>
        </p:spPr>
        <p:txBody>
          <a:bodyPr wrap="none" rtlCol="0">
            <a:spAutoFit/>
          </a:bodyPr>
          <a:lstStyle/>
          <a:p>
            <a:r>
              <a:rPr lang="en-US" dirty="0" smtClean="0"/>
              <a:t>Mixed Gradient Blending</a:t>
            </a:r>
            <a:endParaRPr lang="en-US" dirty="0"/>
          </a:p>
        </p:txBody>
      </p:sp>
    </p:spTree>
    <p:extLst>
      <p:ext uri="{BB962C8B-B14F-4D97-AF65-F5344CB8AC3E}">
        <p14:creationId xmlns:p14="http://schemas.microsoft.com/office/powerpoint/2010/main" val="15872602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idx="4294967295"/>
          </p:nvPr>
        </p:nvSpPr>
        <p:spPr>
          <a:xfrm>
            <a:off x="0" y="274638"/>
            <a:ext cx="9144000" cy="1143000"/>
          </a:xfrm>
        </p:spPr>
        <p:txBody>
          <a:bodyPr/>
          <a:lstStyle/>
          <a:p>
            <a:pPr eaLnBrk="1" hangingPunct="1"/>
            <a:r>
              <a:rPr lang="en-US" sz="4000" smtClean="0"/>
              <a:t>How much can an image tell about its geographic location?</a:t>
            </a:r>
          </a:p>
        </p:txBody>
      </p:sp>
      <p:pic>
        <p:nvPicPr>
          <p:cNvPr id="128003" name="Picture 2"/>
          <p:cNvPicPr>
            <a:picLocks noChangeAspect="1" noChangeArrowheads="1"/>
          </p:cNvPicPr>
          <p:nvPr/>
        </p:nvPicPr>
        <p:blipFill>
          <a:blip r:embed="rId2" cstate="print"/>
          <a:srcRect/>
          <a:stretch>
            <a:fillRect/>
          </a:stretch>
        </p:blipFill>
        <p:spPr bwMode="auto">
          <a:xfrm>
            <a:off x="2551113" y="1524000"/>
            <a:ext cx="4041775"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0" y="958850"/>
            <a:ext cx="9144000" cy="494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0" y="1033463"/>
            <a:ext cx="914400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idx="4294967295"/>
          </p:nvPr>
        </p:nvSpPr>
        <p:spPr/>
        <p:txBody>
          <a:bodyPr/>
          <a:lstStyle/>
          <a:p>
            <a:pPr eaLnBrk="1" hangingPunct="1"/>
            <a:r>
              <a:rPr lang="en-US" smtClean="0"/>
              <a:t>Im2gps</a:t>
            </a:r>
          </a:p>
        </p:txBody>
      </p:sp>
      <p:pic>
        <p:nvPicPr>
          <p:cNvPr id="131075" name="Picture 3"/>
          <p:cNvPicPr>
            <a:picLocks noChangeAspect="1" noChangeArrowheads="1"/>
          </p:cNvPicPr>
          <p:nvPr/>
        </p:nvPicPr>
        <p:blipFill>
          <a:blip r:embed="rId2" cstate="print"/>
          <a:srcRect/>
          <a:stretch>
            <a:fillRect/>
          </a:stretch>
        </p:blipFill>
        <p:spPr bwMode="auto">
          <a:xfrm>
            <a:off x="1195388" y="1371600"/>
            <a:ext cx="6753225"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idx="4294967295"/>
          </p:nvPr>
        </p:nvSpPr>
        <p:spPr/>
        <p:txBody>
          <a:bodyPr/>
          <a:lstStyle/>
          <a:p>
            <a:pPr eaLnBrk="1" hangingPunct="1"/>
            <a:r>
              <a:rPr lang="en-US" smtClean="0"/>
              <a:t>Example Scene Matches</a:t>
            </a:r>
          </a:p>
        </p:txBody>
      </p:sp>
      <p:pic>
        <p:nvPicPr>
          <p:cNvPr id="132099" name="Picture 2"/>
          <p:cNvPicPr>
            <a:picLocks noChangeAspect="1" noChangeArrowheads="1"/>
          </p:cNvPicPr>
          <p:nvPr/>
        </p:nvPicPr>
        <p:blipFill>
          <a:blip r:embed="rId2" cstate="print"/>
          <a:srcRect/>
          <a:stretch>
            <a:fillRect/>
          </a:stretch>
        </p:blipFill>
        <p:spPr bwMode="auto">
          <a:xfrm>
            <a:off x="0" y="1752600"/>
            <a:ext cx="9144000" cy="470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idx="4294967295"/>
          </p:nvPr>
        </p:nvSpPr>
        <p:spPr/>
        <p:txBody>
          <a:bodyPr/>
          <a:lstStyle/>
          <a:p>
            <a:pPr eaLnBrk="1" hangingPunct="1"/>
            <a:r>
              <a:rPr lang="en-US" smtClean="0"/>
              <a:t>Voting Scheme</a:t>
            </a:r>
          </a:p>
        </p:txBody>
      </p:sp>
      <p:pic>
        <p:nvPicPr>
          <p:cNvPr id="133123" name="Picture 2"/>
          <p:cNvPicPr>
            <a:picLocks noChangeAspect="1" noChangeArrowheads="1"/>
          </p:cNvPicPr>
          <p:nvPr/>
        </p:nvPicPr>
        <p:blipFill>
          <a:blip r:embed="rId3" cstate="print"/>
          <a:srcRect/>
          <a:stretch>
            <a:fillRect/>
          </a:stretch>
        </p:blipFill>
        <p:spPr bwMode="auto">
          <a:xfrm>
            <a:off x="0" y="1746250"/>
            <a:ext cx="9144000" cy="465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idx="4294967295"/>
          </p:nvPr>
        </p:nvSpPr>
        <p:spPr/>
        <p:txBody>
          <a:bodyPr/>
          <a:lstStyle/>
          <a:p>
            <a:pPr eaLnBrk="1" hangingPunct="1"/>
            <a:r>
              <a:rPr lang="en-US" smtClean="0"/>
              <a:t>im2gps</a:t>
            </a:r>
          </a:p>
        </p:txBody>
      </p:sp>
      <p:pic>
        <p:nvPicPr>
          <p:cNvPr id="134147" name="Picture 3"/>
          <p:cNvPicPr>
            <a:picLocks noChangeAspect="1" noChangeArrowheads="1"/>
          </p:cNvPicPr>
          <p:nvPr/>
        </p:nvPicPr>
        <p:blipFill>
          <a:blip r:embed="rId2" cstate="print"/>
          <a:srcRect/>
          <a:stretch>
            <a:fillRect/>
          </a:stretch>
        </p:blipFill>
        <p:spPr bwMode="auto">
          <a:xfrm>
            <a:off x="1223963" y="1371600"/>
            <a:ext cx="6696075" cy="5176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0" y="1104900"/>
            <a:ext cx="9144000" cy="463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0" y="1139825"/>
            <a:ext cx="9144000" cy="457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l="5238" t="19048" r="5238" b="19238"/>
          <a:stretch>
            <a:fillRect/>
          </a:stretch>
        </p:blipFill>
        <p:spPr bwMode="auto">
          <a:xfrm>
            <a:off x="0" y="1774825"/>
            <a:ext cx="9144000" cy="3940175"/>
          </a:xfrm>
          <a:prstGeom prst="rect">
            <a:avLst/>
          </a:prstGeom>
          <a:noFill/>
          <a:ln w="9525">
            <a:noFill/>
            <a:miter lim="800000"/>
            <a:headEnd/>
            <a:tailEnd/>
          </a:ln>
        </p:spPr>
      </p:pic>
      <p:sp>
        <p:nvSpPr>
          <p:cNvPr id="150531" name="Title 1"/>
          <p:cNvSpPr>
            <a:spLocks noGrp="1"/>
          </p:cNvSpPr>
          <p:nvPr>
            <p:ph type="title" idx="4294967295"/>
          </p:nvPr>
        </p:nvSpPr>
        <p:spPr/>
        <p:txBody>
          <a:bodyPr lIns="91407" tIns="45704" rIns="91407" bIns="45704"/>
          <a:lstStyle/>
          <a:p>
            <a:pPr eaLnBrk="1" hangingPunct="1"/>
            <a:r>
              <a:rPr lang="en-US" smtClean="0"/>
              <a:t>Population density ranking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Michael </a:t>
            </a:r>
            <a:r>
              <a:rPr lang="en-US" dirty="0" err="1" smtClean="0"/>
              <a:t>Wlodarz</a:t>
            </a:r>
            <a:endParaRPr lang="en-US" dirty="0"/>
          </a:p>
        </p:txBody>
      </p:sp>
      <p:sp>
        <p:nvSpPr>
          <p:cNvPr id="3" name="Content Placeholder 2"/>
          <p:cNvSpPr>
            <a:spLocks noGrp="1"/>
          </p:cNvSpPr>
          <p:nvPr>
            <p:ph idx="1"/>
          </p:nvPr>
        </p:nvSpPr>
        <p:spPr/>
        <p:txBody>
          <a:bodyPr/>
          <a:lstStyle/>
          <a:p>
            <a:endParaRPr lang="en-US"/>
          </a:p>
        </p:txBody>
      </p:sp>
      <p:pic>
        <p:nvPicPr>
          <p:cNvPr id="6146" name="Picture 2" descr="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286000"/>
            <a:ext cx="2095500" cy="28479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86000"/>
            <a:ext cx="20955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438400"/>
            <a:ext cx="2057400" cy="2780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2877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a:xfrm>
            <a:off x="457200" y="76200"/>
            <a:ext cx="8229600" cy="792163"/>
          </a:xfrm>
        </p:spPr>
        <p:txBody>
          <a:bodyPr/>
          <a:lstStyle/>
          <a:p>
            <a:pPr eaLnBrk="1" hangingPunct="1"/>
            <a:r>
              <a:rPr lang="en-US" smtClean="0"/>
              <a:t>Where is This?</a:t>
            </a:r>
          </a:p>
        </p:txBody>
      </p:sp>
      <p:pic>
        <p:nvPicPr>
          <p:cNvPr id="157699"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820738" y="1371600"/>
            <a:ext cx="7502525" cy="4338638"/>
          </a:xfrm>
          <a:prstGeom prst="rect">
            <a:avLst/>
          </a:prstGeom>
          <a:noFill/>
          <a:ln w="9525">
            <a:noFill/>
            <a:miter lim="800000"/>
            <a:headEnd/>
            <a:tailEnd/>
          </a:ln>
        </p:spPr>
      </p:pic>
      <p:sp>
        <p:nvSpPr>
          <p:cNvPr id="157700" name="Content Placeholder 2"/>
          <p:cNvSpPr txBox="1">
            <a:spLocks/>
          </p:cNvSpPr>
          <p:nvPr/>
        </p:nvSpPr>
        <p:spPr bwMode="auto">
          <a:xfrm>
            <a:off x="152400" y="5867400"/>
            <a:ext cx="8839200" cy="609600"/>
          </a:xfrm>
          <a:prstGeom prst="rect">
            <a:avLst/>
          </a:prstGeom>
          <a:noFill/>
          <a:ln w="9525">
            <a:noFill/>
            <a:miter lim="800000"/>
            <a:headEnd/>
            <a:tailEnd/>
          </a:ln>
        </p:spPr>
        <p:txBody>
          <a:bodyPr/>
          <a:lstStyle/>
          <a:p>
            <a:pPr marL="342900">
              <a:spcBef>
                <a:spcPct val="20000"/>
              </a:spcBef>
              <a:buFont typeface="Arial" pitchFamily="34" charset="0"/>
              <a:buNone/>
            </a:pPr>
            <a:r>
              <a:rPr lang="nn-NO" sz="2300">
                <a:solidFill>
                  <a:srgbClr val="000000"/>
                </a:solidFill>
                <a:latin typeface="Calibri" pitchFamily="34" charset="0"/>
              </a:rPr>
              <a:t>[Olga Vesselova, Vangelis Kalogerakis, Aaron Hertzmann, James Hays, Alexei A. Efros. Image Sequence Geolocation. ICCV’09]</a:t>
            </a:r>
            <a:endParaRPr lang="en-US" sz="230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idx="4294967295"/>
          </p:nvPr>
        </p:nvSpPr>
        <p:spPr>
          <a:xfrm>
            <a:off x="457200" y="76200"/>
            <a:ext cx="8229600" cy="792163"/>
          </a:xfrm>
        </p:spPr>
        <p:txBody>
          <a:bodyPr/>
          <a:lstStyle/>
          <a:p>
            <a:pPr eaLnBrk="1" hangingPunct="1"/>
            <a:r>
              <a:rPr lang="en-US" smtClean="0"/>
              <a:t>Where is This?</a:t>
            </a:r>
          </a:p>
        </p:txBody>
      </p:sp>
      <p:pic>
        <p:nvPicPr>
          <p:cNvPr id="158723" name="Picture 2" descr="C:\Documents and Settings\jhhays\Desktop\msr\tim2gps queries\DSC02141.jpg"/>
          <p:cNvPicPr>
            <a:picLocks noChangeAspect="1" noChangeArrowheads="1"/>
          </p:cNvPicPr>
          <p:nvPr/>
        </p:nvPicPr>
        <p:blipFill>
          <a:blip r:embed="rId2" cstate="print"/>
          <a:srcRect/>
          <a:stretch>
            <a:fillRect/>
          </a:stretch>
        </p:blipFill>
        <p:spPr bwMode="auto">
          <a:xfrm>
            <a:off x="2533650" y="1422400"/>
            <a:ext cx="4076700" cy="543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a:xfrm>
            <a:off x="457200" y="76200"/>
            <a:ext cx="8229600" cy="792163"/>
          </a:xfrm>
        </p:spPr>
        <p:txBody>
          <a:bodyPr/>
          <a:lstStyle/>
          <a:p>
            <a:pPr eaLnBrk="1" hangingPunct="1"/>
            <a:r>
              <a:rPr lang="en-US" smtClean="0"/>
              <a:t>Where are These?</a:t>
            </a:r>
          </a:p>
        </p:txBody>
      </p:sp>
      <p:pic>
        <p:nvPicPr>
          <p:cNvPr id="159747"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1143000" y="2514600"/>
            <a:ext cx="3200400" cy="1851025"/>
          </a:xfrm>
          <a:prstGeom prst="rect">
            <a:avLst/>
          </a:prstGeom>
          <a:noFill/>
          <a:ln w="9525">
            <a:noFill/>
            <a:miter lim="800000"/>
            <a:headEnd/>
            <a:tailEnd/>
          </a:ln>
        </p:spPr>
      </p:pic>
      <p:pic>
        <p:nvPicPr>
          <p:cNvPr id="159748"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5410200" y="1828800"/>
            <a:ext cx="2057400" cy="2743200"/>
          </a:xfrm>
          <a:prstGeom prst="rect">
            <a:avLst/>
          </a:prstGeom>
          <a:noFill/>
          <a:ln w="9525">
            <a:noFill/>
            <a:miter lim="800000"/>
            <a:headEnd/>
            <a:tailEnd/>
          </a:ln>
        </p:spPr>
      </p:pic>
      <p:sp>
        <p:nvSpPr>
          <p:cNvPr id="159749" name="TextBox 5"/>
          <p:cNvSpPr txBox="1">
            <a:spLocks noChangeArrowheads="1"/>
          </p:cNvSpPr>
          <p:nvPr/>
        </p:nvSpPr>
        <p:spPr bwMode="auto">
          <a:xfrm>
            <a:off x="12954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59750" name="TextBox 6"/>
          <p:cNvSpPr txBox="1">
            <a:spLocks noChangeArrowheads="1"/>
          </p:cNvSpPr>
          <p:nvPr/>
        </p:nvSpPr>
        <p:spPr bwMode="auto">
          <a:xfrm>
            <a:off x="91440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59751" name="TextBox 7"/>
          <p:cNvSpPr txBox="1">
            <a:spLocks noChangeArrowheads="1"/>
          </p:cNvSpPr>
          <p:nvPr/>
        </p:nvSpPr>
        <p:spPr bwMode="auto">
          <a:xfrm>
            <a:off x="4800600" y="51927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idx="4294967295"/>
          </p:nvPr>
        </p:nvSpPr>
        <p:spPr>
          <a:xfrm>
            <a:off x="457200" y="76200"/>
            <a:ext cx="8229600" cy="792163"/>
          </a:xfrm>
        </p:spPr>
        <p:txBody>
          <a:bodyPr/>
          <a:lstStyle/>
          <a:p>
            <a:pPr eaLnBrk="1" hangingPunct="1"/>
            <a:r>
              <a:rPr lang="en-US" smtClean="0"/>
              <a:t>Where are These?</a:t>
            </a:r>
          </a:p>
        </p:txBody>
      </p:sp>
      <p:pic>
        <p:nvPicPr>
          <p:cNvPr id="160771"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228600" y="2514600"/>
            <a:ext cx="3200400" cy="1851025"/>
          </a:xfrm>
          <a:prstGeom prst="rect">
            <a:avLst/>
          </a:prstGeom>
          <a:noFill/>
          <a:ln w="9525">
            <a:noFill/>
            <a:miter lim="800000"/>
            <a:headEnd/>
            <a:tailEnd/>
          </a:ln>
        </p:spPr>
      </p:pic>
      <p:pic>
        <p:nvPicPr>
          <p:cNvPr id="160772"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3657600" y="1828800"/>
            <a:ext cx="2057400" cy="2743200"/>
          </a:xfrm>
          <a:prstGeom prst="rect">
            <a:avLst/>
          </a:prstGeom>
          <a:noFill/>
          <a:ln w="9525">
            <a:noFill/>
            <a:miter lim="800000"/>
            <a:headEnd/>
            <a:tailEnd/>
          </a:ln>
        </p:spPr>
      </p:pic>
      <p:sp>
        <p:nvSpPr>
          <p:cNvPr id="160773" name="TextBox 5"/>
          <p:cNvSpPr txBox="1">
            <a:spLocks noChangeArrowheads="1"/>
          </p:cNvSpPr>
          <p:nvPr/>
        </p:nvSpPr>
        <p:spPr bwMode="auto">
          <a:xfrm>
            <a:off x="6096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60774" name="TextBox 6"/>
          <p:cNvSpPr txBox="1">
            <a:spLocks noChangeArrowheads="1"/>
          </p:cNvSpPr>
          <p:nvPr/>
        </p:nvSpPr>
        <p:spPr bwMode="auto">
          <a:xfrm>
            <a:off x="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60775" name="TextBox 7"/>
          <p:cNvSpPr txBox="1">
            <a:spLocks noChangeArrowheads="1"/>
          </p:cNvSpPr>
          <p:nvPr/>
        </p:nvSpPr>
        <p:spPr bwMode="auto">
          <a:xfrm>
            <a:off x="3048000" y="51927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pic>
        <p:nvPicPr>
          <p:cNvPr id="160776" name="Picture 2" descr="C:\Documents and Settings\jhhays\Desktop\msr\tim2gps queries\DSC02146.jpg"/>
          <p:cNvPicPr>
            <a:picLocks noChangeAspect="1" noChangeArrowheads="1"/>
          </p:cNvPicPr>
          <p:nvPr/>
        </p:nvPicPr>
        <p:blipFill>
          <a:blip r:embed="rId5" cstate="print"/>
          <a:srcRect/>
          <a:stretch>
            <a:fillRect/>
          </a:stretch>
        </p:blipFill>
        <p:spPr bwMode="auto">
          <a:xfrm>
            <a:off x="6248400" y="2438400"/>
            <a:ext cx="2362200" cy="1771650"/>
          </a:xfrm>
          <a:prstGeom prst="rect">
            <a:avLst/>
          </a:prstGeom>
          <a:noFill/>
          <a:ln w="9525">
            <a:noFill/>
            <a:miter lim="800000"/>
            <a:headEnd/>
            <a:tailEnd/>
          </a:ln>
        </p:spPr>
      </p:pic>
      <p:sp>
        <p:nvSpPr>
          <p:cNvPr id="160777" name="TextBox 8"/>
          <p:cNvSpPr txBox="1">
            <a:spLocks noChangeArrowheads="1"/>
          </p:cNvSpPr>
          <p:nvPr/>
        </p:nvSpPr>
        <p:spPr bwMode="auto">
          <a:xfrm>
            <a:off x="5715000" y="52181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17:24, </a:t>
            </a:r>
            <a:br>
              <a:rPr lang="en-US" sz="2800">
                <a:solidFill>
                  <a:srgbClr val="000000"/>
                </a:solidFill>
                <a:latin typeface="Calibri" pitchFamily="34" charset="0"/>
              </a:rPr>
            </a:br>
            <a:r>
              <a:rPr lang="en-US" sz="2800">
                <a:solidFill>
                  <a:srgbClr val="000000"/>
                </a:solidFill>
                <a:latin typeface="Calibri" pitchFamily="34" charset="0"/>
              </a:rPr>
              <a:t>June 19</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p:txBody>
          <a:bodyPr/>
          <a:lstStyle/>
          <a:p>
            <a:pPr eaLnBrk="1" hangingPunct="1"/>
            <a:r>
              <a:rPr lang="en-US" smtClean="0"/>
              <a:t>Results</a:t>
            </a:r>
            <a:endParaRPr lang="ru-RU" smtClean="0"/>
          </a:p>
        </p:txBody>
      </p:sp>
      <p:sp>
        <p:nvSpPr>
          <p:cNvPr id="166915" name="Rectangle 3"/>
          <p:cNvSpPr>
            <a:spLocks noGrp="1"/>
          </p:cNvSpPr>
          <p:nvPr>
            <p:ph type="body" idx="1"/>
          </p:nvPr>
        </p:nvSpPr>
        <p:spPr/>
        <p:txBody>
          <a:bodyPr/>
          <a:lstStyle/>
          <a:p>
            <a:pPr eaLnBrk="1" hangingPunct="1"/>
            <a:r>
              <a:rPr lang="en-US" smtClean="0"/>
              <a:t>im2gps – 10% (geo-loc within 400 km)</a:t>
            </a:r>
          </a:p>
          <a:p>
            <a:pPr eaLnBrk="1" hangingPunct="1"/>
            <a:r>
              <a:rPr lang="en-US" smtClean="0"/>
              <a:t>temporal im2gps – 56% </a:t>
            </a:r>
            <a:endParaRPr lang="ru-RU"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Reconstruction from Flickr</a:t>
            </a:r>
            <a:endParaRPr lang="en-US" dirty="0"/>
          </a:p>
        </p:txBody>
      </p:sp>
      <p:sp>
        <p:nvSpPr>
          <p:cNvPr id="3" name="Content Placeholder 2"/>
          <p:cNvSpPr>
            <a:spLocks noGrp="1"/>
          </p:cNvSpPr>
          <p:nvPr>
            <p:ph idx="1"/>
          </p:nvPr>
        </p:nvSpPr>
        <p:spPr/>
        <p:txBody>
          <a:bodyPr/>
          <a:lstStyle/>
          <a:p>
            <a:r>
              <a:rPr lang="en-US" dirty="0" smtClean="0"/>
              <a:t>Create detailed 3D scenes from thousands of consumer photographs</a:t>
            </a:r>
          </a:p>
          <a:p>
            <a:r>
              <a:rPr lang="en-US" dirty="0" smtClean="0"/>
              <a:t>Challenges include variations in season, lighting, occluding objects, etc.</a:t>
            </a:r>
            <a:endParaRPr lang="en-US" dirty="0"/>
          </a:p>
        </p:txBody>
      </p:sp>
      <p:pic>
        <p:nvPicPr>
          <p:cNvPr id="5" name="stpeter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07673" y="3313979"/>
            <a:ext cx="4957746" cy="3519577"/>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379" y="3313979"/>
            <a:ext cx="409575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379" y="5073767"/>
            <a:ext cx="402907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2180237" y="4477826"/>
            <a:ext cx="364017" cy="501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980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825" y="5715000"/>
            <a:ext cx="348615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534400" cy="914400"/>
          </a:xfrm>
        </p:spPr>
        <p:txBody>
          <a:bodyPr>
            <a:normAutofit fontScale="90000"/>
          </a:bodyPr>
          <a:lstStyle/>
          <a:p>
            <a:r>
              <a:rPr lang="en-US" dirty="0" smtClean="0"/>
              <a:t>3D Reconstruction from Flickr: How it works</a:t>
            </a:r>
            <a:endParaRPr lang="en-US" dirty="0"/>
          </a:p>
        </p:txBody>
      </p:sp>
      <p:sp>
        <p:nvSpPr>
          <p:cNvPr id="3" name="Content Placeholder 2"/>
          <p:cNvSpPr>
            <a:spLocks noGrp="1"/>
          </p:cNvSpPr>
          <p:nvPr>
            <p:ph idx="1"/>
          </p:nvPr>
        </p:nvSpPr>
        <p:spPr>
          <a:xfrm>
            <a:off x="228600" y="990600"/>
            <a:ext cx="7315200" cy="5410200"/>
          </a:xfrm>
        </p:spPr>
        <p:txBody>
          <a:bodyPr>
            <a:normAutofit lnSpcReduction="10000"/>
          </a:bodyPr>
          <a:lstStyle/>
          <a:p>
            <a:pPr marL="514350" indent="-514350">
              <a:buFont typeface="+mj-lt"/>
              <a:buAutoNum type="arabicPeriod"/>
            </a:pPr>
            <a:r>
              <a:rPr lang="en-US" dirty="0" smtClean="0"/>
              <a:t>Download ~10,000 images, convert to </a:t>
            </a:r>
            <a:r>
              <a:rPr lang="en-US" dirty="0" err="1" smtClean="0"/>
              <a:t>grayscale</a:t>
            </a:r>
            <a:r>
              <a:rPr lang="en-US" dirty="0" smtClean="0"/>
              <a:t>, compute </a:t>
            </a:r>
            <a:r>
              <a:rPr lang="en-US" dirty="0" smtClean="0">
                <a:hlinkClick r:id="rId3"/>
              </a:rPr>
              <a:t>SIFT++</a:t>
            </a:r>
            <a:r>
              <a:rPr lang="en-US" dirty="0" smtClean="0"/>
              <a:t> </a:t>
            </a:r>
            <a:r>
              <a:rPr lang="en-US" dirty="0" err="1" smtClean="0"/>
              <a:t>keypoints</a:t>
            </a:r>
            <a:endParaRPr lang="en-US" dirty="0" smtClean="0"/>
          </a:p>
          <a:p>
            <a:pPr marL="514350" indent="-514350">
              <a:buFont typeface="+mj-lt"/>
              <a:buAutoNum type="arabicPeriod"/>
            </a:pPr>
            <a:r>
              <a:rPr lang="en-US" dirty="0" smtClean="0"/>
              <a:t>Match images</a:t>
            </a:r>
          </a:p>
          <a:p>
            <a:pPr marL="914400" lvl="1" indent="-514350">
              <a:buFont typeface="+mj-lt"/>
              <a:buAutoNum type="arabicPeriod"/>
            </a:pPr>
            <a:r>
              <a:rPr lang="en-US" dirty="0" smtClean="0"/>
              <a:t>Get similar images with vocabulary tree (like in recognition from last class)</a:t>
            </a:r>
          </a:p>
          <a:p>
            <a:pPr marL="914400" lvl="1" indent="-514350">
              <a:buFont typeface="+mj-lt"/>
              <a:buAutoNum type="arabicPeriod"/>
            </a:pPr>
            <a:r>
              <a:rPr lang="en-US" dirty="0" smtClean="0"/>
              <a:t>Match </a:t>
            </a:r>
            <a:r>
              <a:rPr lang="en-US" dirty="0" err="1" smtClean="0"/>
              <a:t>keypoints</a:t>
            </a:r>
            <a:r>
              <a:rPr lang="en-US" dirty="0" smtClean="0"/>
              <a:t> across similar images and perform geometric verification with RANSAC (similar to photo stitching)</a:t>
            </a:r>
            <a:endParaRPr lang="en-US" dirty="0"/>
          </a:p>
          <a:p>
            <a:pPr marL="514350" indent="-514350">
              <a:buFont typeface="+mj-lt"/>
              <a:buAutoNum type="arabicPeriod"/>
            </a:pPr>
            <a:r>
              <a:rPr lang="en-US" dirty="0" smtClean="0"/>
              <a:t>Form a graph of matched images</a:t>
            </a:r>
          </a:p>
          <a:p>
            <a:pPr marL="514350" indent="-514350">
              <a:buFont typeface="+mj-lt"/>
              <a:buAutoNum type="arabicPeriod"/>
            </a:pPr>
            <a:r>
              <a:rPr lang="en-US" dirty="0" smtClean="0"/>
              <a:t>3D Reconstruction by triangulating points, bundle adjustment</a:t>
            </a:r>
          </a:p>
          <a:p>
            <a:pPr marL="514350" indent="-514350">
              <a:buFont typeface="+mj-lt"/>
              <a:buAutoNum type="arabicPeriod"/>
            </a:pPr>
            <a:endParaRPr lang="en-US" dirty="0" smtClean="0"/>
          </a:p>
          <a:p>
            <a:pPr lvl="1"/>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038600"/>
            <a:ext cx="17049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7232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Large-scale 3D Reconstruction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Useful references</a:t>
            </a:r>
          </a:p>
          <a:p>
            <a:endParaRPr lang="en-US" sz="2800" dirty="0" smtClean="0"/>
          </a:p>
          <a:p>
            <a:r>
              <a:rPr lang="en-US" sz="2800" dirty="0" smtClean="0"/>
              <a:t>Dense reconstruction: “Towards </a:t>
            </a:r>
            <a:r>
              <a:rPr lang="en-US" sz="2800" dirty="0"/>
              <a:t>Internet-scale Multi-view Stereo”, Furukawa et al., CVPR </a:t>
            </a:r>
            <a:r>
              <a:rPr lang="en-US" sz="2800" dirty="0" smtClean="0"/>
              <a:t>2010 </a:t>
            </a:r>
            <a:r>
              <a:rPr lang="en-US" sz="2800" dirty="0" smtClean="0">
                <a:hlinkClick r:id="rId2"/>
              </a:rPr>
              <a:t>http</a:t>
            </a:r>
            <a:r>
              <a:rPr lang="en-US" sz="2800" dirty="0">
                <a:hlinkClick r:id="rId2"/>
              </a:rPr>
              <a:t>://grail.cs.washington.edu/software/cmvs</a:t>
            </a:r>
            <a:r>
              <a:rPr lang="en-US" sz="2800" dirty="0" smtClean="0">
                <a:hlinkClick r:id="rId2"/>
              </a:rPr>
              <a:t>/</a:t>
            </a:r>
            <a:endParaRPr lang="en-US" sz="2800" dirty="0"/>
          </a:p>
          <a:p>
            <a:endParaRPr lang="en-US" sz="2800" dirty="0" smtClean="0"/>
          </a:p>
          <a:p>
            <a:r>
              <a:rPr lang="en-US" sz="2800" dirty="0" smtClean="0"/>
              <a:t>Sparse reconstruction: “Building </a:t>
            </a:r>
            <a:r>
              <a:rPr lang="en-US" sz="2800" dirty="0"/>
              <a:t>Rome in a Day”, </a:t>
            </a:r>
            <a:r>
              <a:rPr lang="en-US" sz="2800" dirty="0" err="1"/>
              <a:t>Goesler</a:t>
            </a:r>
            <a:r>
              <a:rPr lang="en-US" sz="2800" dirty="0"/>
              <a:t> et al., ICCV </a:t>
            </a:r>
            <a:r>
              <a:rPr lang="en-US" sz="2800" dirty="0" smtClean="0"/>
              <a:t>2009 </a:t>
            </a:r>
            <a:r>
              <a:rPr lang="en-US" sz="2800" dirty="0" smtClean="0">
                <a:hlinkClick r:id="rId3"/>
              </a:rPr>
              <a:t>http</a:t>
            </a:r>
            <a:r>
              <a:rPr lang="en-US" sz="2800" dirty="0">
                <a:hlinkClick r:id="rId3"/>
              </a:rPr>
              <a:t>://grail.cs.washington.edu/projects/rome</a:t>
            </a:r>
            <a:r>
              <a:rPr lang="en-US" sz="2800" dirty="0" smtClean="0">
                <a:hlinkClick r:id="rId3"/>
              </a:rPr>
              <a:t>/</a:t>
            </a:r>
            <a:endParaRPr lang="en-US" sz="2800" dirty="0"/>
          </a:p>
          <a:p>
            <a:endParaRPr lang="en-US" sz="2800" dirty="0" smtClean="0"/>
          </a:p>
          <a:p>
            <a:r>
              <a:rPr lang="en-US" sz="2800" dirty="0" smtClean="0"/>
              <a:t>Code</a:t>
            </a:r>
            <a:r>
              <a:rPr lang="en-US" sz="2800" dirty="0"/>
              <a:t>: </a:t>
            </a:r>
            <a:r>
              <a:rPr lang="en-US" sz="2800" dirty="0">
                <a:hlinkClick r:id="rId4"/>
              </a:rPr>
              <a:t>Bundler Software</a:t>
            </a:r>
            <a:endParaRPr lang="en-US" sz="2800" dirty="0"/>
          </a:p>
        </p:txBody>
      </p:sp>
    </p:spTree>
    <p:extLst>
      <p:ext uri="{BB962C8B-B14F-4D97-AF65-F5344CB8AC3E}">
        <p14:creationId xmlns:p14="http://schemas.microsoft.com/office/powerpoint/2010/main" val="26769552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4370" name="Picture 2"/>
          <p:cNvPicPr>
            <a:picLocks noChangeAspect="1" noChangeArrowheads="1"/>
          </p:cNvPicPr>
          <p:nvPr/>
        </p:nvPicPr>
        <p:blipFill>
          <a:blip r:embed="rId3" cstate="print"/>
          <a:srcRect/>
          <a:stretch>
            <a:fillRect/>
          </a:stretch>
        </p:blipFill>
        <p:spPr bwMode="auto">
          <a:xfrm>
            <a:off x="1268413" y="2286000"/>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7155" name="Rectangle 3"/>
          <p:cNvSpPr>
            <a:spLocks noGrp="1" noChangeArrowheads="1"/>
          </p:cNvSpPr>
          <p:nvPr>
            <p:ph type="title"/>
          </p:nvPr>
        </p:nvSpPr>
        <p:spPr>
          <a:noFill/>
        </p:spPr>
        <p:txBody>
          <a:bodyPr rIns="89285"/>
          <a:lstStyle/>
          <a:p>
            <a:pPr eaLnBrk="1" hangingPunct="1"/>
            <a:r>
              <a:rPr lang="en-US" smtClean="0"/>
              <a:t>Photo Clip Art [SG’07]</a:t>
            </a:r>
          </a:p>
        </p:txBody>
      </p:sp>
      <p:sp>
        <p:nvSpPr>
          <p:cNvPr id="177156" name="Rectangle 4"/>
          <p:cNvSpPr>
            <a:spLocks noGrp="1" noChangeArrowheads="1"/>
          </p:cNvSpPr>
          <p:nvPr>
            <p:ph type="body" idx="1"/>
          </p:nvPr>
        </p:nvSpPr>
        <p:spPr>
          <a:xfrm>
            <a:off x="347663" y="1085850"/>
            <a:ext cx="8415337" cy="968375"/>
          </a:xfrm>
          <a:noFill/>
        </p:spPr>
        <p:txBody>
          <a:bodyPr rIns="0"/>
          <a:lstStyle/>
          <a:p>
            <a:pPr marL="889000" indent="-569913" eaLnBrk="1" hangingPunct="1">
              <a:buSzPct val="77000"/>
              <a:buFontTx/>
              <a:buNone/>
            </a:pPr>
            <a:r>
              <a:rPr lang="en-US" smtClean="0"/>
              <a:t>Inserting a single object -- still very hard!</a:t>
            </a:r>
          </a:p>
        </p:txBody>
      </p:sp>
      <p:pic>
        <p:nvPicPr>
          <p:cNvPr id="1594373" name="Picture 5"/>
          <p:cNvPicPr>
            <a:picLocks noChangeAspect="1" noChangeArrowheads="1"/>
          </p:cNvPicPr>
          <p:nvPr/>
        </p:nvPicPr>
        <p:blipFill>
          <a:blip r:embed="rId4" cstate="print"/>
          <a:srcRect/>
          <a:stretch>
            <a:fillRect/>
          </a:stretch>
        </p:blipFill>
        <p:spPr bwMode="auto">
          <a:xfrm>
            <a:off x="1268413" y="2286000"/>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pic>
        <p:nvPicPr>
          <p:cNvPr id="1594374" name="Picture 6"/>
          <p:cNvPicPr>
            <a:picLocks noChangeAspect="1" noChangeArrowheads="1"/>
          </p:cNvPicPr>
          <p:nvPr/>
        </p:nvPicPr>
        <p:blipFill>
          <a:blip r:embed="rId5" cstate="print"/>
          <a:srcRect/>
          <a:stretch>
            <a:fillRect/>
          </a:stretch>
        </p:blipFill>
        <p:spPr bwMode="auto">
          <a:xfrm>
            <a:off x="115888" y="2219325"/>
            <a:ext cx="2381250" cy="17700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594375" name="Rectangle 7"/>
          <p:cNvSpPr>
            <a:spLocks/>
          </p:cNvSpPr>
          <p:nvPr/>
        </p:nvSpPr>
        <p:spPr bwMode="auto">
          <a:xfrm>
            <a:off x="5295900" y="3160713"/>
            <a:ext cx="3616325" cy="1581150"/>
          </a:xfrm>
          <a:prstGeom prst="rect">
            <a:avLst/>
          </a:prstGeom>
          <a:solidFill>
            <a:schemeClr val="accent1">
              <a:alpha val="84705"/>
            </a:schemeClr>
          </a:solidFill>
          <a:ln w="25400">
            <a:solidFill>
              <a:schemeClr val="tx1"/>
            </a:solidFill>
            <a:miter lim="800000"/>
            <a:headEnd/>
            <a:tailEnd/>
          </a:ln>
          <a:effectLst>
            <a:outerShdw dist="38099" dir="3120038" algn="ctr" rotWithShape="0">
              <a:schemeClr val="bg2">
                <a:alpha val="50000"/>
              </a:schemeClr>
            </a:outerShdw>
          </a:effectLst>
        </p:spPr>
        <p:txBody>
          <a:bodyPr lIns="0" tIns="0" rIns="0" bIns="0" anchor="ctr"/>
          <a:lstStyle/>
          <a:p>
            <a:pPr defTabSz="642938">
              <a:lnSpc>
                <a:spcPct val="120000"/>
              </a:lnSpc>
              <a:buSzPct val="77000"/>
              <a:buFontTx/>
              <a:buBlip>
                <a:blip r:embed="rId6"/>
              </a:buBlip>
              <a:defRPr/>
            </a:pPr>
            <a:r>
              <a:rPr lang="en-US" sz="2500">
                <a:solidFill>
                  <a:srgbClr val="004731"/>
                </a:solidFill>
                <a:effectLst>
                  <a:outerShdw blurRad="38100" dist="38100" dir="2700000" algn="tl">
                    <a:srgbClr val="000000"/>
                  </a:outerShdw>
                </a:effectLst>
                <a:sym typeface="Arial" pitchFamily="34" charset="0"/>
              </a:rPr>
              <a:t>object size, orientation</a:t>
            </a:r>
          </a:p>
          <a:p>
            <a:pPr defTabSz="642938">
              <a:lnSpc>
                <a:spcPct val="120000"/>
              </a:lnSpc>
              <a:buSzPct val="77000"/>
              <a:buFontTx/>
              <a:buBlip>
                <a:blip r:embed="rId6"/>
              </a:buBlip>
              <a:defRPr/>
            </a:pPr>
            <a:r>
              <a:rPr lang="en-US" sz="2500">
                <a:solidFill>
                  <a:srgbClr val="004731"/>
                </a:solidFill>
                <a:effectLst>
                  <a:outerShdw blurRad="38100" dist="38100" dir="2700000" algn="tl">
                    <a:srgbClr val="000000"/>
                  </a:outerShdw>
                </a:effectLst>
                <a:sym typeface="Arial" pitchFamily="34" charset="0"/>
              </a:rPr>
              <a:t>scene illumination</a:t>
            </a:r>
          </a:p>
        </p:txBody>
      </p:sp>
      <p:sp>
        <p:nvSpPr>
          <p:cNvPr id="1594376" name="AutoShape 8"/>
          <p:cNvSpPr>
            <a:spLocks/>
          </p:cNvSpPr>
          <p:nvPr/>
        </p:nvSpPr>
        <p:spPr bwMode="auto">
          <a:xfrm rot="13974399" flipH="1">
            <a:off x="1096169" y="4007644"/>
            <a:ext cx="1062037" cy="79375"/>
          </a:xfrm>
          <a:custGeom>
            <a:avLst/>
            <a:gdLst/>
            <a:ahLst/>
            <a:cxnLst/>
            <a:rect l="0" t="0" r="r" b="b"/>
            <a:pathLst>
              <a:path w="21600" h="11093">
                <a:moveTo>
                  <a:pt x="0" y="7007"/>
                </a:moveTo>
                <a:cubicBezTo>
                  <a:pt x="424" y="5839"/>
                  <a:pt x="12918" y="-10507"/>
                  <a:pt x="21600" y="11093"/>
                </a:cubicBezTo>
              </a:path>
            </a:pathLst>
          </a:custGeom>
          <a:noFill/>
          <a:ln w="88900">
            <a:solidFill>
              <a:schemeClr val="tx1"/>
            </a:solidFill>
            <a:miter lim="800000"/>
            <a:headEnd/>
            <a:tailEnd type="stealth" w="med" len="me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77161" name="Text Box 9"/>
          <p:cNvSpPr txBox="1">
            <a:spLocks noChangeArrowheads="1"/>
          </p:cNvSpPr>
          <p:nvPr/>
        </p:nvSpPr>
        <p:spPr bwMode="auto">
          <a:xfrm>
            <a:off x="4191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94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437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59437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94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375"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6418" name="Picture 2"/>
          <p:cNvPicPr>
            <a:picLocks noChangeAspect="1" noChangeArrowheads="1"/>
          </p:cNvPicPr>
          <p:nvPr/>
        </p:nvPicPr>
        <p:blipFill>
          <a:blip r:embed="rId3" cstate="print"/>
          <a:srcRect/>
          <a:stretch>
            <a:fillRect/>
          </a:stretch>
        </p:blipFill>
        <p:spPr bwMode="auto">
          <a:xfrm>
            <a:off x="1893888" y="2259013"/>
            <a:ext cx="5357812" cy="4017962"/>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79" name="Rectangle 3"/>
          <p:cNvSpPr>
            <a:spLocks noGrp="1" noChangeArrowheads="1"/>
          </p:cNvSpPr>
          <p:nvPr>
            <p:ph type="title"/>
          </p:nvPr>
        </p:nvSpPr>
        <p:spPr>
          <a:noFill/>
        </p:spPr>
        <p:txBody>
          <a:bodyPr rIns="89285"/>
          <a:lstStyle/>
          <a:p>
            <a:pPr eaLnBrk="1" hangingPunct="1"/>
            <a:r>
              <a:rPr lang="en-US" smtClean="0"/>
              <a:t>Photo Clip Art [SG’07]</a:t>
            </a:r>
          </a:p>
        </p:txBody>
      </p:sp>
      <p:pic>
        <p:nvPicPr>
          <p:cNvPr id="1596420" name="Picture 4"/>
          <p:cNvPicPr>
            <a:picLocks noChangeAspect="1" noChangeArrowheads="1"/>
          </p:cNvPicPr>
          <p:nvPr/>
        </p:nvPicPr>
        <p:blipFill>
          <a:blip r:embed="rId4" cstate="print"/>
          <a:srcRect/>
          <a:stretch>
            <a:fillRect/>
          </a:stretch>
        </p:blipFill>
        <p:spPr bwMode="auto">
          <a:xfrm>
            <a:off x="1893888" y="2257425"/>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81" name="Rectangle 5"/>
          <p:cNvSpPr>
            <a:spLocks noGrp="1" noChangeArrowheads="1"/>
          </p:cNvSpPr>
          <p:nvPr>
            <p:ph type="body" idx="1"/>
          </p:nvPr>
        </p:nvSpPr>
        <p:spPr>
          <a:xfrm>
            <a:off x="347663" y="1085850"/>
            <a:ext cx="8415337" cy="968375"/>
          </a:xfrm>
          <a:noFill/>
        </p:spPr>
        <p:txBody>
          <a:bodyPr rIns="0"/>
          <a:lstStyle/>
          <a:p>
            <a:pPr marL="889000" indent="-569913" eaLnBrk="1" hangingPunct="1">
              <a:buSzPct val="77000"/>
              <a:buFontTx/>
              <a:buNone/>
            </a:pPr>
            <a:r>
              <a:rPr lang="en-US" smtClean="0"/>
              <a:t>Use database to find well-fitting object</a:t>
            </a:r>
          </a:p>
        </p:txBody>
      </p:sp>
      <p:pic>
        <p:nvPicPr>
          <p:cNvPr id="1596422" name="Picture 6"/>
          <p:cNvPicPr>
            <a:picLocks noChangeAspect="1" noChangeArrowheads="1"/>
          </p:cNvPicPr>
          <p:nvPr/>
        </p:nvPicPr>
        <p:blipFill>
          <a:blip r:embed="rId5" cstate="print"/>
          <a:srcRect/>
          <a:stretch>
            <a:fillRect/>
          </a:stretch>
        </p:blipFill>
        <p:spPr bwMode="auto">
          <a:xfrm>
            <a:off x="98425" y="2116138"/>
            <a:ext cx="2232025" cy="4465637"/>
          </a:xfrm>
          <a:prstGeom prst="rect">
            <a:avLst/>
          </a:prstGeom>
          <a:noFill/>
          <a:ln w="9525">
            <a:solidFill>
              <a:srgbClr val="000000"/>
            </a:solidFill>
            <a:miter lim="800000"/>
            <a:headEnd/>
            <a:tailEnd/>
          </a:ln>
          <a:effectLst>
            <a:outerShdw dist="50800" dir="3000029" algn="ctr" rotWithShape="0">
              <a:srgbClr val="000000">
                <a:alpha val="50000"/>
              </a:srgbClr>
            </a:outerShdw>
          </a:effectLst>
        </p:spPr>
      </p:pic>
      <p:sp>
        <p:nvSpPr>
          <p:cNvPr id="1596423" name="Oval 7"/>
          <p:cNvSpPr>
            <a:spLocks/>
          </p:cNvSpPr>
          <p:nvPr/>
        </p:nvSpPr>
        <p:spPr bwMode="auto">
          <a:xfrm>
            <a:off x="946150" y="3990975"/>
            <a:ext cx="536575" cy="536575"/>
          </a:xfrm>
          <a:prstGeom prst="ellipse">
            <a:avLst/>
          </a:prstGeom>
          <a:noFill/>
          <a:ln w="88900">
            <a:solidFill>
              <a:srgbClr val="1AFF00"/>
            </a:solidFill>
            <a:round/>
            <a:headEnd/>
            <a:tailEn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596424" name="Line 8"/>
          <p:cNvSpPr>
            <a:spLocks noChangeShapeType="1"/>
          </p:cNvSpPr>
          <p:nvPr/>
        </p:nvSpPr>
        <p:spPr bwMode="auto">
          <a:xfrm rot="10800000">
            <a:off x="1482725" y="4322763"/>
            <a:ext cx="2151063" cy="544512"/>
          </a:xfrm>
          <a:prstGeom prst="line">
            <a:avLst/>
          </a:prstGeom>
          <a:noFill/>
          <a:ln w="88900">
            <a:solidFill>
              <a:srgbClr val="1AFF00"/>
            </a:solidFill>
            <a:round/>
            <a:headEnd type="stealth" w="med" len="med"/>
            <a:tailEnd/>
          </a:ln>
        </p:spPr>
        <p:txBody>
          <a:bodyPr/>
          <a:lstStyle/>
          <a:p>
            <a:endParaRPr lang="en-US"/>
          </a:p>
        </p:txBody>
      </p:sp>
      <p:sp>
        <p:nvSpPr>
          <p:cNvPr id="178185" name="Text Box 9"/>
          <p:cNvSpPr txBox="1">
            <a:spLocks noChangeArrowheads="1"/>
          </p:cNvSpPr>
          <p:nvPr/>
        </p:nvSpPr>
        <p:spPr bwMode="auto">
          <a:xfrm>
            <a:off x="4191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64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964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596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423" grpId="0" animBg="1"/>
      <p:bldP spid="15964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Color2gray by Nan</a:t>
            </a:r>
            <a:endParaRPr lang="en-US"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607" t="11351" r="20800" b="5434"/>
          <a:stretch/>
        </p:blipFill>
        <p:spPr bwMode="auto">
          <a:xfrm>
            <a:off x="2286000" y="913322"/>
            <a:ext cx="4520242" cy="5944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8428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4"/>
          <p:cNvSpPr>
            <a:spLocks noGrp="1" noChangeArrowheads="1"/>
          </p:cNvSpPr>
          <p:nvPr>
            <p:ph type="title"/>
          </p:nvPr>
        </p:nvSpPr>
        <p:spPr/>
        <p:txBody>
          <a:bodyPr/>
          <a:lstStyle/>
          <a:p>
            <a:pPr eaLnBrk="1" hangingPunct="1"/>
            <a:r>
              <a:rPr lang="en-US" smtClean="0"/>
              <a:t>CG2Real</a:t>
            </a:r>
            <a:endParaRPr lang="ru-RU" smtClean="0"/>
          </a:p>
        </p:txBody>
      </p:sp>
      <p:pic>
        <p:nvPicPr>
          <p:cNvPr id="181251" name="Picture 5"/>
          <p:cNvPicPr>
            <a:picLocks noChangeAspect="1" noChangeArrowheads="1"/>
          </p:cNvPicPr>
          <p:nvPr/>
        </p:nvPicPr>
        <p:blipFill>
          <a:blip r:embed="rId2" cstate="print"/>
          <a:srcRect/>
          <a:stretch>
            <a:fillRect/>
          </a:stretch>
        </p:blipFill>
        <p:spPr bwMode="auto">
          <a:xfrm>
            <a:off x="296863" y="914400"/>
            <a:ext cx="8550275" cy="2230438"/>
          </a:xfrm>
          <a:prstGeom prst="rect">
            <a:avLst/>
          </a:prstGeom>
          <a:noFill/>
          <a:ln w="9525">
            <a:noFill/>
            <a:miter lim="800000"/>
            <a:headEnd/>
            <a:tailEnd/>
          </a:ln>
        </p:spPr>
      </p:pic>
      <p:pic>
        <p:nvPicPr>
          <p:cNvPr id="181252" name="Picture 6"/>
          <p:cNvPicPr>
            <a:picLocks noChangeAspect="1" noChangeArrowheads="1"/>
          </p:cNvPicPr>
          <p:nvPr/>
        </p:nvPicPr>
        <p:blipFill>
          <a:blip r:embed="rId3" cstate="print"/>
          <a:srcRect/>
          <a:stretch>
            <a:fillRect/>
          </a:stretch>
        </p:blipFill>
        <p:spPr bwMode="auto">
          <a:xfrm>
            <a:off x="214313" y="3140075"/>
            <a:ext cx="8713787" cy="2879725"/>
          </a:xfrm>
          <a:prstGeom prst="rect">
            <a:avLst/>
          </a:prstGeom>
          <a:noFill/>
          <a:ln w="9525">
            <a:noFill/>
            <a:miter lim="800000"/>
            <a:headEnd/>
            <a:tailEnd/>
          </a:ln>
        </p:spPr>
      </p:pic>
      <p:sp>
        <p:nvSpPr>
          <p:cNvPr id="181253" name="Rectangle 7"/>
          <p:cNvSpPr>
            <a:spLocks noChangeArrowheads="1"/>
          </p:cNvSpPr>
          <p:nvPr/>
        </p:nvSpPr>
        <p:spPr bwMode="auto">
          <a:xfrm>
            <a:off x="2362200" y="5943600"/>
            <a:ext cx="6858000" cy="915988"/>
          </a:xfrm>
          <a:prstGeom prst="rect">
            <a:avLst/>
          </a:prstGeom>
          <a:noFill/>
          <a:ln w="9525">
            <a:noFill/>
            <a:miter lim="800000"/>
            <a:headEnd/>
            <a:tailEnd/>
          </a:ln>
        </p:spPr>
        <p:txBody>
          <a:bodyPr>
            <a:spAutoFit/>
          </a:bodyPr>
          <a:lstStyle/>
          <a:p>
            <a:r>
              <a:rPr lang="ru-RU" dirty="0">
                <a:solidFill>
                  <a:srgbClr val="004731"/>
                </a:solidFill>
              </a:rPr>
              <a:t>CG2Real: Improving the Realism of</a:t>
            </a:r>
            <a:r>
              <a:rPr lang="en-US" dirty="0">
                <a:solidFill>
                  <a:srgbClr val="004731"/>
                </a:solidFill>
              </a:rPr>
              <a:t> </a:t>
            </a:r>
            <a:r>
              <a:rPr lang="ru-RU" dirty="0">
                <a:solidFill>
                  <a:srgbClr val="004731"/>
                </a:solidFill>
              </a:rPr>
              <a:t>Computer Generated Images using a</a:t>
            </a:r>
            <a:r>
              <a:rPr lang="en-US" dirty="0">
                <a:solidFill>
                  <a:srgbClr val="004731"/>
                </a:solidFill>
              </a:rPr>
              <a:t> </a:t>
            </a:r>
            <a:r>
              <a:rPr lang="ru-RU" dirty="0">
                <a:solidFill>
                  <a:srgbClr val="004731"/>
                </a:solidFill>
              </a:rPr>
              <a:t>Large Collection of Photograp</a:t>
            </a:r>
            <a:r>
              <a:rPr lang="en-US" dirty="0" err="1" smtClean="0">
                <a:solidFill>
                  <a:srgbClr val="004731"/>
                </a:solidFill>
              </a:rPr>
              <a:t>hs</a:t>
            </a:r>
            <a:r>
              <a:rPr lang="en-US" dirty="0" smtClean="0">
                <a:solidFill>
                  <a:srgbClr val="004731"/>
                </a:solidFill>
              </a:rPr>
              <a:t>, </a:t>
            </a:r>
            <a:r>
              <a:rPr lang="ru-RU" dirty="0" smtClean="0">
                <a:solidFill>
                  <a:srgbClr val="004731"/>
                </a:solidFill>
              </a:rPr>
              <a:t>Johnson</a:t>
            </a:r>
            <a:r>
              <a:rPr lang="ru-RU" dirty="0">
                <a:solidFill>
                  <a:srgbClr val="004731"/>
                </a:solidFill>
              </a:rPr>
              <a:t>,</a:t>
            </a:r>
            <a:r>
              <a:rPr lang="en-US" dirty="0">
                <a:solidFill>
                  <a:srgbClr val="004731"/>
                </a:solidFill>
              </a:rPr>
              <a:t> </a:t>
            </a:r>
            <a:r>
              <a:rPr lang="ru-RU" dirty="0">
                <a:solidFill>
                  <a:srgbClr val="004731"/>
                </a:solidFill>
              </a:rPr>
              <a:t>Dale,</a:t>
            </a:r>
            <a:r>
              <a:rPr lang="en-US" dirty="0">
                <a:solidFill>
                  <a:srgbClr val="004731"/>
                </a:solidFill>
              </a:rPr>
              <a:t> </a:t>
            </a:r>
            <a:r>
              <a:rPr lang="ru-RU" dirty="0">
                <a:solidFill>
                  <a:srgbClr val="004731"/>
                </a:solidFill>
              </a:rPr>
              <a:t>Avidan,</a:t>
            </a:r>
            <a:r>
              <a:rPr lang="en-US" dirty="0">
                <a:solidFill>
                  <a:srgbClr val="004731"/>
                </a:solidFill>
              </a:rPr>
              <a:t> </a:t>
            </a:r>
            <a:r>
              <a:rPr lang="ru-RU" dirty="0">
                <a:solidFill>
                  <a:srgbClr val="004731"/>
                </a:solidFill>
              </a:rPr>
              <a:t>Pfister,</a:t>
            </a:r>
            <a:r>
              <a:rPr lang="en-US" dirty="0">
                <a:solidFill>
                  <a:srgbClr val="004731"/>
                </a:solidFill>
              </a:rPr>
              <a:t> </a:t>
            </a:r>
            <a:r>
              <a:rPr lang="ru-RU" dirty="0">
                <a:solidFill>
                  <a:srgbClr val="004731"/>
                </a:solidFill>
              </a:rPr>
              <a:t>Freeman,</a:t>
            </a:r>
            <a:r>
              <a:rPr lang="en-US" dirty="0">
                <a:solidFill>
                  <a:srgbClr val="004731"/>
                </a:solidFill>
              </a:rPr>
              <a:t> </a:t>
            </a:r>
            <a:r>
              <a:rPr lang="ru-RU" dirty="0">
                <a:solidFill>
                  <a:srgbClr val="004731"/>
                </a:solidFill>
              </a:rPr>
              <a:t>Matusik</a:t>
            </a:r>
            <a:r>
              <a:rPr lang="en-US" dirty="0">
                <a:solidFill>
                  <a:srgbClr val="004731"/>
                </a:solidFill>
              </a:rPr>
              <a:t>, Tech. Rep. </a:t>
            </a:r>
            <a:r>
              <a:rPr lang="ru-RU" dirty="0">
                <a:solidFill>
                  <a:srgbClr val="004731"/>
                </a:solidFill>
              </a:rPr>
              <a:t>MIT-CSAIL-TR-2009-034</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4"/>
          <p:cNvSpPr>
            <a:spLocks noGrp="1" noChangeArrowheads="1"/>
          </p:cNvSpPr>
          <p:nvPr>
            <p:ph type="title"/>
          </p:nvPr>
        </p:nvSpPr>
        <p:spPr>
          <a:xfrm>
            <a:off x="228600" y="179388"/>
            <a:ext cx="8763000" cy="906462"/>
          </a:xfrm>
        </p:spPr>
        <p:txBody>
          <a:bodyPr/>
          <a:lstStyle/>
          <a:p>
            <a:pPr eaLnBrk="1" hangingPunct="1"/>
            <a:r>
              <a:rPr lang="ru-RU" sz="3300" b="0" smtClean="0"/>
              <a:t>Image Restoration using Online Photo Collections</a:t>
            </a:r>
            <a:r>
              <a:rPr lang="en-US" sz="3300" b="0" smtClean="0"/>
              <a:t> [ICCV’09]</a:t>
            </a:r>
            <a:endParaRPr lang="ru-RU" sz="3300" b="0" smtClean="0"/>
          </a:p>
        </p:txBody>
      </p:sp>
      <p:pic>
        <p:nvPicPr>
          <p:cNvPr id="182275" name="Picture 5"/>
          <p:cNvPicPr>
            <a:picLocks noChangeAspect="1" noChangeArrowheads="1"/>
          </p:cNvPicPr>
          <p:nvPr/>
        </p:nvPicPr>
        <p:blipFill>
          <a:blip r:embed="rId2" cstate="print"/>
          <a:srcRect/>
          <a:stretch>
            <a:fillRect/>
          </a:stretch>
        </p:blipFill>
        <p:spPr bwMode="auto">
          <a:xfrm>
            <a:off x="209550" y="1676400"/>
            <a:ext cx="8858250" cy="3533775"/>
          </a:xfrm>
          <a:prstGeom prst="rect">
            <a:avLst/>
          </a:prstGeom>
          <a:noFill/>
          <a:ln w="9525">
            <a:noFill/>
            <a:miter lim="800000"/>
            <a:headEnd/>
            <a:tailEnd/>
          </a:ln>
        </p:spPr>
      </p:pic>
      <p:sp>
        <p:nvSpPr>
          <p:cNvPr id="182276" name="Text Box 6"/>
          <p:cNvSpPr txBox="1">
            <a:spLocks noChangeArrowheads="1"/>
          </p:cNvSpPr>
          <p:nvPr/>
        </p:nvSpPr>
        <p:spPr bwMode="auto">
          <a:xfrm>
            <a:off x="2743200" y="6415088"/>
            <a:ext cx="6286500" cy="396875"/>
          </a:xfrm>
          <a:prstGeom prst="rect">
            <a:avLst/>
          </a:prstGeom>
          <a:noFill/>
          <a:ln w="9525">
            <a:noFill/>
            <a:miter lim="800000"/>
            <a:headEnd/>
            <a:tailEnd/>
          </a:ln>
        </p:spPr>
        <p:txBody>
          <a:bodyPr>
            <a:spAutoFit/>
          </a:bodyPr>
          <a:lstStyle/>
          <a:p>
            <a:pPr algn="ctr">
              <a:spcBef>
                <a:spcPct val="50000"/>
              </a:spcBef>
            </a:pPr>
            <a:r>
              <a:rPr lang="en-US" sz="2000">
                <a:solidFill>
                  <a:srgbClr val="004731"/>
                </a:solidFill>
              </a:rPr>
              <a:t>Dale, Johnson, Sunkavalli, Matusik, Pfister, ICCV’09</a:t>
            </a:r>
            <a:endParaRPr lang="en-US" sz="2800">
              <a:solidFill>
                <a:srgbClr val="004731"/>
              </a:solidFill>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0" y="95250"/>
            <a:ext cx="9144000" cy="914400"/>
          </a:xfrm>
        </p:spPr>
        <p:txBody>
          <a:bodyPr rtlCol="0">
            <a:normAutofit fontScale="90000"/>
          </a:bodyPr>
          <a:lstStyle/>
          <a:p>
            <a:pPr eaLnBrk="1" fontAlgn="auto" hangingPunct="1">
              <a:spcAft>
                <a:spcPts val="0"/>
              </a:spcAft>
              <a:defRPr/>
            </a:pPr>
            <a:r>
              <a:rPr lang="en-GB" sz="4000" dirty="0" smtClean="0">
                <a:latin typeface="Calibri" pitchFamily="34" charset="0"/>
                <a:cs typeface="Arial" pitchFamily="34" charset="0"/>
              </a:rPr>
              <a:t>Tour from a single image</a:t>
            </a:r>
            <a:r>
              <a:rPr lang="en-US" sz="4000" dirty="0" smtClean="0">
                <a:latin typeface="Calibri" pitchFamily="34" charset="0"/>
                <a:cs typeface="Arial" pitchFamily="34" charset="0"/>
              </a:rPr>
              <a:t/>
            </a:r>
            <a:br>
              <a:rPr lang="en-US" sz="4000" dirty="0" smtClean="0">
                <a:latin typeface="Calibri" pitchFamily="34" charset="0"/>
                <a:cs typeface="Arial" pitchFamily="34" charset="0"/>
              </a:rPr>
            </a:br>
            <a:r>
              <a:rPr lang="en-US" sz="3100" dirty="0" smtClean="0"/>
              <a:t>Scene </a:t>
            </a:r>
            <a:r>
              <a:rPr lang="en-US" sz="3100" dirty="0"/>
              <a:t>matching with camera transformations</a:t>
            </a:r>
          </a:p>
        </p:txBody>
      </p:sp>
      <p:pic>
        <p:nvPicPr>
          <p:cNvPr id="167939" name="Picture 3"/>
          <p:cNvPicPr>
            <a:picLocks noChangeAspect="1" noChangeArrowheads="1"/>
          </p:cNvPicPr>
          <p:nvPr/>
        </p:nvPicPr>
        <p:blipFill>
          <a:blip r:embed="rId3" cstate="print"/>
          <a:srcRect r="55225"/>
          <a:stretch>
            <a:fillRect/>
          </a:stretch>
        </p:blipFill>
        <p:spPr bwMode="auto">
          <a:xfrm>
            <a:off x="0" y="1481138"/>
            <a:ext cx="4179888" cy="1725612"/>
          </a:xfrm>
          <a:prstGeom prst="rect">
            <a:avLst/>
          </a:prstGeom>
          <a:noFill/>
          <a:ln w="9525">
            <a:noFill/>
            <a:miter lim="800000"/>
            <a:headEnd/>
            <a:tailEnd/>
          </a:ln>
        </p:spPr>
      </p:pic>
      <p:pic>
        <p:nvPicPr>
          <p:cNvPr id="167940" name="Picture 4"/>
          <p:cNvPicPr>
            <a:picLocks noChangeAspect="1" noChangeArrowheads="1"/>
          </p:cNvPicPr>
          <p:nvPr/>
        </p:nvPicPr>
        <p:blipFill>
          <a:blip r:embed="rId3" cstate="print"/>
          <a:srcRect l="44870"/>
          <a:stretch>
            <a:fillRect/>
          </a:stretch>
        </p:blipFill>
        <p:spPr bwMode="auto">
          <a:xfrm>
            <a:off x="4141788" y="1476375"/>
            <a:ext cx="5002212" cy="1674813"/>
          </a:xfrm>
          <a:prstGeom prst="rect">
            <a:avLst/>
          </a:prstGeom>
          <a:noFill/>
          <a:ln w="9525">
            <a:noFill/>
            <a:miter lim="800000"/>
            <a:headEnd/>
            <a:tailEnd/>
          </a:ln>
        </p:spPr>
      </p:pic>
      <p:pic>
        <p:nvPicPr>
          <p:cNvPr id="167941" name="Picture 5"/>
          <p:cNvPicPr>
            <a:picLocks noChangeAspect="1" noChangeArrowheads="1"/>
          </p:cNvPicPr>
          <p:nvPr/>
        </p:nvPicPr>
        <p:blipFill>
          <a:blip r:embed="rId4" cstate="print"/>
          <a:srcRect/>
          <a:stretch>
            <a:fillRect/>
          </a:stretch>
        </p:blipFill>
        <p:spPr bwMode="auto">
          <a:xfrm>
            <a:off x="0" y="3852863"/>
            <a:ext cx="9144000" cy="167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170363"/>
            <a:ext cx="2379663" cy="1674812"/>
            <a:chOff x="0" y="2627"/>
            <a:chExt cx="1499" cy="1055"/>
          </a:xfrm>
        </p:grpSpPr>
        <p:pic>
          <p:nvPicPr>
            <p:cNvPr id="173071" name="Picture 3" descr="pan02"/>
            <p:cNvPicPr>
              <a:picLocks noChangeAspect="1" noChangeArrowheads="1"/>
            </p:cNvPicPr>
            <p:nvPr/>
          </p:nvPicPr>
          <p:blipFill>
            <a:blip r:embed="rId4" cstate="print"/>
            <a:srcRect/>
            <a:stretch>
              <a:fillRect/>
            </a:stretch>
          </p:blipFill>
          <p:spPr bwMode="auto">
            <a:xfrm>
              <a:off x="0" y="2684"/>
              <a:ext cx="1499" cy="998"/>
            </a:xfrm>
            <a:prstGeom prst="rect">
              <a:avLst/>
            </a:prstGeom>
            <a:noFill/>
            <a:ln w="9525">
              <a:noFill/>
              <a:miter lim="800000"/>
              <a:headEnd/>
              <a:tailEnd/>
            </a:ln>
          </p:spPr>
        </p:pic>
        <p:sp>
          <p:nvSpPr>
            <p:cNvPr id="173072" name="AutoShape 4"/>
            <p:cNvSpPr>
              <a:spLocks noChangeArrowheads="1"/>
            </p:cNvSpPr>
            <p:nvPr/>
          </p:nvSpPr>
          <p:spPr bwMode="auto">
            <a:xfrm>
              <a:off x="882"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3" name="Group 5"/>
          <p:cNvGrpSpPr>
            <a:grpSpLocks/>
          </p:cNvGrpSpPr>
          <p:nvPr/>
        </p:nvGrpSpPr>
        <p:grpSpPr bwMode="auto">
          <a:xfrm>
            <a:off x="4886325" y="4094163"/>
            <a:ext cx="2105025" cy="1751012"/>
            <a:chOff x="3078" y="2579"/>
            <a:chExt cx="1326" cy="1103"/>
          </a:xfrm>
        </p:grpSpPr>
        <p:pic>
          <p:nvPicPr>
            <p:cNvPr id="173069" name="Picture 6" descr="zoom01"/>
            <p:cNvPicPr>
              <a:picLocks noChangeAspect="1" noChangeArrowheads="1"/>
            </p:cNvPicPr>
            <p:nvPr/>
          </p:nvPicPr>
          <p:blipFill>
            <a:blip r:embed="rId5" cstate="print"/>
            <a:srcRect/>
            <a:stretch>
              <a:fillRect/>
            </a:stretch>
          </p:blipFill>
          <p:spPr bwMode="auto">
            <a:xfrm>
              <a:off x="3078" y="2687"/>
              <a:ext cx="1326" cy="995"/>
            </a:xfrm>
            <a:prstGeom prst="rect">
              <a:avLst/>
            </a:prstGeom>
            <a:noFill/>
            <a:ln w="9525">
              <a:noFill/>
              <a:miter lim="800000"/>
              <a:headEnd/>
              <a:tailEnd/>
            </a:ln>
          </p:spPr>
        </p:pic>
        <p:sp>
          <p:nvSpPr>
            <p:cNvPr id="173070" name="AutoShape 7"/>
            <p:cNvSpPr>
              <a:spLocks noChangeArrowheads="1"/>
            </p:cNvSpPr>
            <p:nvPr/>
          </p:nvSpPr>
          <p:spPr bwMode="auto">
            <a:xfrm>
              <a:off x="3630" y="2579"/>
              <a:ext cx="228" cy="258"/>
            </a:xfrm>
            <a:prstGeom prst="upArrow">
              <a:avLst>
                <a:gd name="adj1" fmla="val 45611"/>
                <a:gd name="adj2" fmla="val 28510"/>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4" name="Group 8"/>
          <p:cNvGrpSpPr>
            <a:grpSpLocks/>
          </p:cNvGrpSpPr>
          <p:nvPr/>
        </p:nvGrpSpPr>
        <p:grpSpPr bwMode="auto">
          <a:xfrm>
            <a:off x="7038975" y="4094163"/>
            <a:ext cx="2105025" cy="1751012"/>
            <a:chOff x="4434" y="2579"/>
            <a:chExt cx="1326" cy="1103"/>
          </a:xfrm>
        </p:grpSpPr>
        <p:pic>
          <p:nvPicPr>
            <p:cNvPr id="173067" name="Picture 9" descr="zoom02"/>
            <p:cNvPicPr>
              <a:picLocks noChangeAspect="1" noChangeArrowheads="1"/>
            </p:cNvPicPr>
            <p:nvPr/>
          </p:nvPicPr>
          <p:blipFill>
            <a:blip r:embed="rId6" cstate="print"/>
            <a:srcRect/>
            <a:stretch>
              <a:fillRect/>
            </a:stretch>
          </p:blipFill>
          <p:spPr bwMode="auto">
            <a:xfrm>
              <a:off x="4434" y="2687"/>
              <a:ext cx="1326" cy="995"/>
            </a:xfrm>
            <a:prstGeom prst="rect">
              <a:avLst/>
            </a:prstGeom>
            <a:noFill/>
            <a:ln w="9525">
              <a:noFill/>
              <a:miter lim="800000"/>
              <a:headEnd/>
              <a:tailEnd/>
            </a:ln>
          </p:spPr>
        </p:pic>
        <p:sp>
          <p:nvSpPr>
            <p:cNvPr id="173068" name="AutoShape 10"/>
            <p:cNvSpPr>
              <a:spLocks noChangeArrowheads="1"/>
            </p:cNvSpPr>
            <p:nvPr/>
          </p:nvSpPr>
          <p:spPr bwMode="auto">
            <a:xfrm>
              <a:off x="4932" y="2579"/>
              <a:ext cx="228" cy="258"/>
            </a:xfrm>
            <a:prstGeom prst="upArrow">
              <a:avLst>
                <a:gd name="adj1" fmla="val 50000"/>
                <a:gd name="adj2" fmla="val 28289"/>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5" name="Group 11"/>
          <p:cNvGrpSpPr>
            <a:grpSpLocks/>
          </p:cNvGrpSpPr>
          <p:nvPr/>
        </p:nvGrpSpPr>
        <p:grpSpPr bwMode="auto">
          <a:xfrm>
            <a:off x="2470150" y="4170363"/>
            <a:ext cx="2146300" cy="1697037"/>
            <a:chOff x="1556" y="2627"/>
            <a:chExt cx="1352" cy="1069"/>
          </a:xfrm>
        </p:grpSpPr>
        <p:pic>
          <p:nvPicPr>
            <p:cNvPr id="173065" name="Picture 12" descr="pan01"/>
            <p:cNvPicPr>
              <a:picLocks noChangeAspect="1" noChangeArrowheads="1"/>
            </p:cNvPicPr>
            <p:nvPr/>
          </p:nvPicPr>
          <p:blipFill>
            <a:blip r:embed="rId7" cstate="print"/>
            <a:srcRect/>
            <a:stretch>
              <a:fillRect/>
            </a:stretch>
          </p:blipFill>
          <p:spPr bwMode="auto">
            <a:xfrm>
              <a:off x="1556" y="2681"/>
              <a:ext cx="1352" cy="1015"/>
            </a:xfrm>
            <a:prstGeom prst="rect">
              <a:avLst/>
            </a:prstGeom>
            <a:noFill/>
            <a:ln w="9525">
              <a:noFill/>
              <a:miter lim="800000"/>
              <a:headEnd/>
              <a:tailEnd/>
            </a:ln>
          </p:spPr>
        </p:pic>
        <p:sp>
          <p:nvSpPr>
            <p:cNvPr id="173066" name="AutoShape 13"/>
            <p:cNvSpPr>
              <a:spLocks noChangeArrowheads="1"/>
            </p:cNvSpPr>
            <p:nvPr/>
          </p:nvSpPr>
          <p:spPr bwMode="auto">
            <a:xfrm>
              <a:off x="2256"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sp>
        <p:nvSpPr>
          <p:cNvPr id="173062" name="Text Box 14"/>
          <p:cNvSpPr txBox="1">
            <a:spLocks noChangeArrowheads="1"/>
          </p:cNvSpPr>
          <p:nvPr/>
        </p:nvSpPr>
        <p:spPr bwMode="auto">
          <a:xfrm>
            <a:off x="104775" y="6229350"/>
            <a:ext cx="9001125" cy="457200"/>
          </a:xfrm>
          <a:prstGeom prst="rect">
            <a:avLst/>
          </a:prstGeom>
          <a:noFill/>
          <a:ln w="12700" algn="ctr">
            <a:noFill/>
            <a:miter lim="800000"/>
            <a:headEnd/>
            <a:tailEnd/>
          </a:ln>
        </p:spPr>
        <p:txBody>
          <a:bodyPr>
            <a:spAutoFit/>
          </a:bodyPr>
          <a:lstStyle/>
          <a:p>
            <a:pPr algn="ctr">
              <a:spcBef>
                <a:spcPct val="50000"/>
              </a:spcBef>
            </a:pPr>
            <a:r>
              <a:rPr lang="en-GB" sz="2400">
                <a:solidFill>
                  <a:srgbClr val="0000CC"/>
                </a:solidFill>
                <a:latin typeface="Calibri" pitchFamily="34" charset="0"/>
                <a:cs typeface="Arial" pitchFamily="34" charset="0"/>
              </a:rPr>
              <a:t>Navigate the virtual space using intuitive motion controls</a:t>
            </a:r>
            <a:endParaRPr lang="en-US" sz="2400">
              <a:solidFill>
                <a:srgbClr val="0000CC"/>
              </a:solidFill>
              <a:latin typeface="Calibri" pitchFamily="34" charset="0"/>
              <a:cs typeface="Arial" pitchFamily="34" charset="0"/>
            </a:endParaRPr>
          </a:p>
        </p:txBody>
      </p:sp>
      <p:sp>
        <p:nvSpPr>
          <p:cNvPr id="173063" name="Text Box 15"/>
          <p:cNvSpPr txBox="1">
            <a:spLocks noChangeArrowheads="1"/>
          </p:cNvSpPr>
          <p:nvPr/>
        </p:nvSpPr>
        <p:spPr bwMode="auto">
          <a:xfrm>
            <a:off x="0" y="209550"/>
            <a:ext cx="9144000" cy="579438"/>
          </a:xfrm>
          <a:prstGeom prst="rect">
            <a:avLst/>
          </a:prstGeom>
          <a:noFill/>
          <a:ln w="12700" algn="ctr">
            <a:noFill/>
            <a:miter lim="800000"/>
            <a:headEnd/>
            <a:tailEnd/>
          </a:ln>
        </p:spPr>
        <p:txBody>
          <a:bodyPr>
            <a:spAutoFit/>
          </a:bodyPr>
          <a:lstStyle/>
          <a:p>
            <a:pPr algn="ctr">
              <a:spcBef>
                <a:spcPct val="50000"/>
              </a:spcBef>
            </a:pPr>
            <a:r>
              <a:rPr lang="en-GB" sz="3200" dirty="0">
                <a:latin typeface="Calibri" pitchFamily="34" charset="0"/>
                <a:cs typeface="Arial" pitchFamily="34" charset="0"/>
              </a:rPr>
              <a:t>Tour from a single image</a:t>
            </a:r>
            <a:endParaRPr lang="en-US" sz="3200" dirty="0">
              <a:latin typeface="Calibri" pitchFamily="34" charset="0"/>
              <a:cs typeface="Arial" pitchFamily="34" charset="0"/>
            </a:endParaRPr>
          </a:p>
        </p:txBody>
      </p:sp>
      <p:pic>
        <p:nvPicPr>
          <p:cNvPr id="350224" name="video_draft03_teaser_flipped_5kbps_fps50_frm80.avi">
            <a:hlinkClick r:id="" action="ppaction://media"/>
          </p:cNvPr>
          <p:cNvPicPr>
            <a:picLocks noRot="1" noChangeAspect="1" noChangeArrowheads="1"/>
          </p:cNvPicPr>
          <p:nvPr>
            <a:videoFile r:link="rId1"/>
          </p:nvPr>
        </p:nvPicPr>
        <p:blipFill>
          <a:blip r:embed="rId8" cstate="print"/>
          <a:srcRect/>
          <a:stretch>
            <a:fillRect/>
          </a:stretch>
        </p:blipFill>
        <p:spPr bwMode="auto">
          <a:xfrm>
            <a:off x="2371725" y="792163"/>
            <a:ext cx="4457700" cy="32654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022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50224"/>
                                        </p:tgtEl>
                                      </p:cBhvr>
                                    </p:cmd>
                                  </p:childTnLst>
                                </p:cTn>
                              </p:par>
                            </p:childTnLst>
                          </p:cTn>
                        </p:par>
                      </p:childTnLst>
                    </p:cTn>
                  </p:par>
                </p:childTnLst>
              </p:cTn>
              <p:nextCondLst>
                <p:cond evt="onClick" delay="0">
                  <p:tgtEl>
                    <p:spTgt spid="350224"/>
                  </p:tgtEl>
                </p:cond>
              </p:nextCondLst>
            </p:seq>
            <p:video>
              <p:cMediaNode>
                <p:cTn id="24" fill="hold" display="0">
                  <p:stCondLst>
                    <p:cond delay="indefinite"/>
                  </p:stCondLst>
                  <p:endCondLst>
                    <p:cond evt="onNext" delay="0">
                      <p:tgtEl>
                        <p:sldTgt/>
                      </p:tgtEl>
                    </p:cond>
                    <p:cond evt="onPrev" delay="0">
                      <p:tgtEl>
                        <p:sldTgt/>
                      </p:tgtEl>
                    </p:cond>
                  </p:endCondLst>
                </p:cTn>
                <p:tgtEl>
                  <p:spTgt spid="350224"/>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pPr eaLnBrk="1" hangingPunct="1"/>
            <a:r>
              <a:rPr lang="en-US" smtClean="0"/>
              <a:t>Video</a:t>
            </a:r>
          </a:p>
        </p:txBody>
      </p:sp>
      <p:sp>
        <p:nvSpPr>
          <p:cNvPr id="174083" name="Content Placeholder 2"/>
          <p:cNvSpPr>
            <a:spLocks noGrp="1"/>
          </p:cNvSpPr>
          <p:nvPr>
            <p:ph idx="1"/>
          </p:nvPr>
        </p:nvSpPr>
        <p:spPr>
          <a:xfrm>
            <a:off x="0" y="2743200"/>
            <a:ext cx="8686800" cy="3382963"/>
          </a:xfrm>
        </p:spPr>
        <p:txBody>
          <a:bodyPr/>
          <a:lstStyle/>
          <a:p>
            <a:pPr eaLnBrk="1" hangingPunct="1">
              <a:buFont typeface="Arial" pitchFamily="34" charset="0"/>
              <a:buNone/>
            </a:pPr>
            <a:r>
              <a:rPr lang="en-US" dirty="0" smtClean="0">
                <a:hlinkClick r:id="rId2"/>
              </a:rPr>
              <a:t>http://www.youtube.com/watch?v=E0rboU10rPo</a:t>
            </a:r>
            <a:endParaRPr lang="en-US" dirty="0" smtClean="0"/>
          </a:p>
          <a:p>
            <a:pPr eaLnBrk="1" hangingPunct="1">
              <a:buFont typeface="Arial" pitchFamily="34" charset="0"/>
              <a:buNone/>
            </a:pPr>
            <a:endParaRPr lang="en-US" dirty="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smtClean="0"/>
              <a:t>Tiny Images</a:t>
            </a:r>
          </a:p>
        </p:txBody>
      </p:sp>
      <p:sp>
        <p:nvSpPr>
          <p:cNvPr id="97283" name="Content Placeholder 2"/>
          <p:cNvSpPr>
            <a:spLocks noGrp="1"/>
          </p:cNvSpPr>
          <p:nvPr>
            <p:ph idx="1"/>
          </p:nvPr>
        </p:nvSpPr>
        <p:spPr>
          <a:xfrm>
            <a:off x="457200" y="3932238"/>
            <a:ext cx="8229600" cy="2087562"/>
          </a:xfrm>
        </p:spPr>
        <p:txBody>
          <a:bodyPr/>
          <a:lstStyle/>
          <a:p>
            <a:pPr eaLnBrk="1" hangingPunct="1">
              <a:buNone/>
            </a:pPr>
            <a:r>
              <a:rPr lang="en-US" dirty="0" smtClean="0"/>
              <a:t>	80 million tiny images: a large dataset for non-parametric object and scene recognition Antonio Torralba, Rob Fergus and William T. Freeman. PAMI 2008.</a:t>
            </a:r>
          </a:p>
        </p:txBody>
      </p:sp>
      <p:pic>
        <p:nvPicPr>
          <p:cNvPr id="97284" name="Picture 2"/>
          <p:cNvPicPr>
            <a:picLocks noChangeAspect="1" noChangeArrowheads="1"/>
          </p:cNvPicPr>
          <p:nvPr/>
        </p:nvPicPr>
        <p:blipFill>
          <a:blip r:embed="rId2" cstate="print"/>
          <a:srcRect l="49779" t="28444" r="28889" b="37422"/>
          <a:stretch>
            <a:fillRect/>
          </a:stretch>
        </p:blipFill>
        <p:spPr bwMode="auto">
          <a:xfrm>
            <a:off x="3276600" y="1066800"/>
            <a:ext cx="2743200" cy="2743200"/>
          </a:xfrm>
          <a:prstGeom prst="rect">
            <a:avLst/>
          </a:prstGeom>
          <a:noFill/>
          <a:ln w="9525">
            <a:noFill/>
            <a:miter lim="800000"/>
            <a:headEnd/>
            <a:tailEnd/>
          </a:ln>
        </p:spPr>
      </p:pic>
      <p:sp>
        <p:nvSpPr>
          <p:cNvPr id="5" name="TextBox 2"/>
          <p:cNvSpPr txBox="1">
            <a:spLocks noChangeArrowheads="1"/>
          </p:cNvSpPr>
          <p:nvPr/>
        </p:nvSpPr>
        <p:spPr bwMode="auto">
          <a:xfrm>
            <a:off x="1143000" y="6334125"/>
            <a:ext cx="7467600" cy="523875"/>
          </a:xfrm>
          <a:prstGeom prst="rect">
            <a:avLst/>
          </a:prstGeom>
          <a:noFill/>
          <a:ln w="9525">
            <a:noFill/>
            <a:miter lim="800000"/>
            <a:headEnd/>
            <a:tailEnd/>
          </a:ln>
        </p:spPr>
        <p:txBody>
          <a:bodyPr>
            <a:spAutoFit/>
          </a:bodyPr>
          <a:lstStyle/>
          <a:p>
            <a:r>
              <a:rPr lang="en-US" sz="2800">
                <a:latin typeface="Calibri" pitchFamily="34" charset="0"/>
              </a:rPr>
              <a:t>http://groups.csail.mit.edu/vision/TinyImages/</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endParaRPr lang="en-US" smtClean="0"/>
          </a:p>
        </p:txBody>
      </p:sp>
      <p:sp>
        <p:nvSpPr>
          <p:cNvPr id="98307" name="Content Placeholder 2"/>
          <p:cNvSpPr>
            <a:spLocks noGrp="1"/>
          </p:cNvSpPr>
          <p:nvPr>
            <p:ph idx="1"/>
          </p:nvPr>
        </p:nvSpPr>
        <p:spPr/>
        <p:txBody>
          <a:bodyPr/>
          <a:lstStyle/>
          <a:p>
            <a:pPr eaLnBrk="1" hangingPunct="1"/>
            <a:endParaRPr lang="en-US" smtClean="0"/>
          </a:p>
        </p:txBody>
      </p:sp>
      <p:pic>
        <p:nvPicPr>
          <p:cNvPr id="98308" name="Picture 2"/>
          <p:cNvPicPr>
            <a:picLocks noChangeAspect="1" noChangeArrowheads="1"/>
          </p:cNvPicPr>
          <p:nvPr/>
        </p:nvPicPr>
        <p:blipFill>
          <a:blip r:embed="rId2" cstate="print"/>
          <a:srcRect l="27852" t="10429" r="21185" b="22252"/>
          <a:stretch>
            <a:fillRect/>
          </a:stretch>
        </p:blipFill>
        <p:spPr bwMode="auto">
          <a:xfrm>
            <a:off x="1295400" y="533400"/>
            <a:ext cx="6553200" cy="5410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smtClean="0"/>
              <a:t>Human Scene Recognition</a:t>
            </a:r>
          </a:p>
        </p:txBody>
      </p:sp>
      <p:sp>
        <p:nvSpPr>
          <p:cNvPr id="99331" name="Content Placeholder 2"/>
          <p:cNvSpPr>
            <a:spLocks noGrp="1"/>
          </p:cNvSpPr>
          <p:nvPr>
            <p:ph idx="1"/>
          </p:nvPr>
        </p:nvSpPr>
        <p:spPr/>
        <p:txBody>
          <a:bodyPr/>
          <a:lstStyle/>
          <a:p>
            <a:pPr eaLnBrk="1" hangingPunct="1"/>
            <a:endParaRPr lang="en-US" smtClean="0"/>
          </a:p>
        </p:txBody>
      </p:sp>
      <p:pic>
        <p:nvPicPr>
          <p:cNvPr id="99332" name="Picture 2"/>
          <p:cNvPicPr>
            <a:picLocks noChangeAspect="1" noChangeArrowheads="1"/>
          </p:cNvPicPr>
          <p:nvPr/>
        </p:nvPicPr>
        <p:blipFill>
          <a:blip r:embed="rId2" cstate="print"/>
          <a:srcRect l="10074" t="23705" r="54459" b="14723"/>
          <a:stretch>
            <a:fillRect/>
          </a:stretch>
        </p:blipFill>
        <p:spPr bwMode="auto">
          <a:xfrm>
            <a:off x="2292350" y="1371600"/>
            <a:ext cx="4559300" cy="4948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0"/>
            <a:ext cx="8229600" cy="1143000"/>
          </a:xfrm>
        </p:spPr>
        <p:txBody>
          <a:bodyPr/>
          <a:lstStyle/>
          <a:p>
            <a:pPr eaLnBrk="1" hangingPunct="1"/>
            <a:r>
              <a:rPr lang="en-US" sz="4000" smtClean="0"/>
              <a:t>Powers of 10</a:t>
            </a:r>
          </a:p>
        </p:txBody>
      </p:sp>
      <p:grpSp>
        <p:nvGrpSpPr>
          <p:cNvPr id="2" name="Group 29"/>
          <p:cNvGrpSpPr>
            <a:grpSpLocks/>
          </p:cNvGrpSpPr>
          <p:nvPr/>
        </p:nvGrpSpPr>
        <p:grpSpPr bwMode="auto">
          <a:xfrm>
            <a:off x="361950" y="593725"/>
            <a:ext cx="7632700" cy="952501"/>
            <a:chOff x="228" y="374"/>
            <a:chExt cx="4808" cy="600"/>
          </a:xfrm>
        </p:grpSpPr>
        <p:sp>
          <p:nvSpPr>
            <p:cNvPr id="101401" name="Text Box 4"/>
            <p:cNvSpPr txBox="1">
              <a:spLocks noChangeArrowheads="1"/>
            </p:cNvSpPr>
            <p:nvPr/>
          </p:nvSpPr>
          <p:spPr bwMode="auto">
            <a:xfrm>
              <a:off x="228" y="625"/>
              <a:ext cx="3803" cy="349"/>
            </a:xfrm>
            <a:prstGeom prst="rect">
              <a:avLst/>
            </a:prstGeom>
            <a:noFill/>
            <a:ln w="9525">
              <a:noFill/>
              <a:miter lim="800000"/>
              <a:headEnd/>
              <a:tailEnd/>
            </a:ln>
          </p:spPr>
          <p:txBody>
            <a:bodyPr wrap="none">
              <a:spAutoFit/>
            </a:bodyPr>
            <a:lstStyle/>
            <a:p>
              <a:r>
                <a:rPr lang="en-US" dirty="0">
                  <a:latin typeface="Calibri" pitchFamily="34" charset="0"/>
                </a:rPr>
                <a:t>Number of images on my hard drive:  			10</a:t>
              </a:r>
              <a:r>
                <a:rPr lang="en-US" baseline="30000" dirty="0">
                  <a:latin typeface="Calibri" pitchFamily="34" charset="0"/>
                </a:rPr>
                <a:t>4</a:t>
              </a:r>
            </a:p>
            <a:p>
              <a:endParaRPr lang="en-US" baseline="30000" dirty="0">
                <a:latin typeface="Calibri" pitchFamily="34" charset="0"/>
              </a:endParaRPr>
            </a:p>
          </p:txBody>
        </p:sp>
        <p:pic>
          <p:nvPicPr>
            <p:cNvPr id="101402" name="Picture 11"/>
            <p:cNvPicPr>
              <a:picLocks noChangeAspect="1" noChangeArrowheads="1"/>
            </p:cNvPicPr>
            <p:nvPr/>
          </p:nvPicPr>
          <p:blipFill>
            <a:blip r:embed="rId3" cstate="print"/>
            <a:srcRect/>
            <a:stretch>
              <a:fillRect/>
            </a:stretch>
          </p:blipFill>
          <p:spPr bwMode="auto">
            <a:xfrm>
              <a:off x="4553" y="374"/>
              <a:ext cx="483" cy="531"/>
            </a:xfrm>
            <a:prstGeom prst="rect">
              <a:avLst/>
            </a:prstGeom>
            <a:noFill/>
            <a:ln w="9525">
              <a:noFill/>
              <a:miter lim="800000"/>
              <a:headEnd/>
              <a:tailEnd/>
            </a:ln>
          </p:spPr>
        </p:pic>
      </p:grpSp>
      <p:grpSp>
        <p:nvGrpSpPr>
          <p:cNvPr id="3" name="Group 30"/>
          <p:cNvGrpSpPr>
            <a:grpSpLocks/>
          </p:cNvGrpSpPr>
          <p:nvPr/>
        </p:nvGrpSpPr>
        <p:grpSpPr bwMode="auto">
          <a:xfrm>
            <a:off x="371475" y="1422400"/>
            <a:ext cx="8324850" cy="1438275"/>
            <a:chOff x="234" y="896"/>
            <a:chExt cx="5244" cy="906"/>
          </a:xfrm>
        </p:grpSpPr>
        <p:sp>
          <p:nvSpPr>
            <p:cNvPr id="101396" name="Rectangle 6"/>
            <p:cNvSpPr>
              <a:spLocks noChangeArrowheads="1"/>
            </p:cNvSpPr>
            <p:nvPr/>
          </p:nvSpPr>
          <p:spPr bwMode="auto">
            <a:xfrm>
              <a:off x="234" y="1273"/>
              <a:ext cx="4320" cy="349"/>
            </a:xfrm>
            <a:prstGeom prst="rect">
              <a:avLst/>
            </a:prstGeom>
            <a:noFill/>
            <a:ln w="9525">
              <a:noFill/>
              <a:miter lim="800000"/>
              <a:headEnd/>
              <a:tailEnd/>
            </a:ln>
          </p:spPr>
          <p:txBody>
            <a:bodyPr>
              <a:spAutoFit/>
            </a:bodyPr>
            <a:lstStyle/>
            <a:p>
              <a:r>
                <a:rPr lang="en-US" dirty="0">
                  <a:latin typeface="Calibri" pitchFamily="34" charset="0"/>
                </a:rPr>
                <a:t>Number of images seen during my first 10 years:		10</a:t>
              </a:r>
              <a:r>
                <a:rPr lang="en-US" baseline="30000" dirty="0">
                  <a:latin typeface="Calibri" pitchFamily="34" charset="0"/>
                </a:rPr>
                <a:t>8</a:t>
              </a:r>
              <a:r>
                <a:rPr lang="en-US" dirty="0">
                  <a:latin typeface="Calibri" pitchFamily="34" charset="0"/>
                </a:rPr>
                <a:t> </a:t>
              </a:r>
            </a:p>
            <a:p>
              <a:r>
                <a:rPr lang="en-US" sz="1200" dirty="0">
                  <a:latin typeface="Calibri" pitchFamily="34" charset="0"/>
                </a:rPr>
                <a:t>(3 images/second * 60 * 60 * 16 * 365 * 10 = 630720000)</a:t>
              </a:r>
            </a:p>
          </p:txBody>
        </p:sp>
        <p:pic>
          <p:nvPicPr>
            <p:cNvPr id="101397" name="Picture 12"/>
            <p:cNvPicPr>
              <a:picLocks noChangeAspect="1" noChangeArrowheads="1"/>
            </p:cNvPicPr>
            <p:nvPr/>
          </p:nvPicPr>
          <p:blipFill>
            <a:blip r:embed="rId4" cstate="print"/>
            <a:srcRect/>
            <a:stretch>
              <a:fillRect/>
            </a:stretch>
          </p:blipFill>
          <p:spPr bwMode="auto">
            <a:xfrm>
              <a:off x="4551" y="1108"/>
              <a:ext cx="927" cy="694"/>
            </a:xfrm>
            <a:prstGeom prst="rect">
              <a:avLst/>
            </a:prstGeom>
            <a:noFill/>
            <a:ln w="9525">
              <a:noFill/>
              <a:miter lim="800000"/>
              <a:headEnd/>
              <a:tailEnd/>
            </a:ln>
          </p:spPr>
        </p:pic>
        <p:grpSp>
          <p:nvGrpSpPr>
            <p:cNvPr id="4" name="Group 26"/>
            <p:cNvGrpSpPr>
              <a:grpSpLocks/>
            </p:cNvGrpSpPr>
            <p:nvPr/>
          </p:nvGrpSpPr>
          <p:grpSpPr bwMode="auto">
            <a:xfrm>
              <a:off x="4566" y="896"/>
              <a:ext cx="470" cy="540"/>
              <a:chOff x="4566" y="747"/>
              <a:chExt cx="470" cy="689"/>
            </a:xfrm>
          </p:grpSpPr>
          <p:sp>
            <p:nvSpPr>
              <p:cNvPr id="101399" name="Line 13"/>
              <p:cNvSpPr>
                <a:spLocks noChangeShapeType="1"/>
              </p:cNvSpPr>
              <p:nvPr/>
            </p:nvSpPr>
            <p:spPr bwMode="auto">
              <a:xfrm>
                <a:off x="4566" y="747"/>
                <a:ext cx="214" cy="689"/>
              </a:xfrm>
              <a:prstGeom prst="line">
                <a:avLst/>
              </a:prstGeom>
              <a:noFill/>
              <a:ln w="19050">
                <a:solidFill>
                  <a:srgbClr val="FF0000"/>
                </a:solidFill>
                <a:round/>
                <a:headEnd/>
                <a:tailEnd/>
              </a:ln>
            </p:spPr>
            <p:txBody>
              <a:bodyPr/>
              <a:lstStyle/>
              <a:p>
                <a:endParaRPr lang="en-US"/>
              </a:p>
            </p:txBody>
          </p:sp>
          <p:sp>
            <p:nvSpPr>
              <p:cNvPr id="101400" name="Line 14"/>
              <p:cNvSpPr>
                <a:spLocks noChangeShapeType="1"/>
              </p:cNvSpPr>
              <p:nvPr/>
            </p:nvSpPr>
            <p:spPr bwMode="auto">
              <a:xfrm flipH="1">
                <a:off x="4804" y="765"/>
                <a:ext cx="232" cy="671"/>
              </a:xfrm>
              <a:prstGeom prst="line">
                <a:avLst/>
              </a:prstGeom>
              <a:noFill/>
              <a:ln w="19050">
                <a:solidFill>
                  <a:srgbClr val="FF0000"/>
                </a:solidFill>
                <a:round/>
                <a:headEnd/>
                <a:tailEnd/>
              </a:ln>
            </p:spPr>
            <p:txBody>
              <a:bodyPr/>
              <a:lstStyle/>
              <a:p>
                <a:endParaRPr lang="en-US"/>
              </a:p>
            </p:txBody>
          </p:sp>
        </p:grpSp>
      </p:grpSp>
      <p:grpSp>
        <p:nvGrpSpPr>
          <p:cNvPr id="5" name="Group 31"/>
          <p:cNvGrpSpPr>
            <a:grpSpLocks/>
          </p:cNvGrpSpPr>
          <p:nvPr/>
        </p:nvGrpSpPr>
        <p:grpSpPr bwMode="auto">
          <a:xfrm>
            <a:off x="371475" y="2854325"/>
            <a:ext cx="8313738" cy="1406525"/>
            <a:chOff x="234" y="1798"/>
            <a:chExt cx="5237" cy="886"/>
          </a:xfrm>
        </p:grpSpPr>
        <p:sp>
          <p:nvSpPr>
            <p:cNvPr id="101392" name="Text Box 7"/>
            <p:cNvSpPr txBox="1">
              <a:spLocks noChangeArrowheads="1"/>
            </p:cNvSpPr>
            <p:nvPr/>
          </p:nvSpPr>
          <p:spPr bwMode="auto">
            <a:xfrm>
              <a:off x="234" y="2074"/>
              <a:ext cx="3852" cy="519"/>
            </a:xfrm>
            <a:prstGeom prst="rect">
              <a:avLst/>
            </a:prstGeom>
            <a:noFill/>
            <a:ln w="9525">
              <a:noFill/>
              <a:miter lim="800000"/>
              <a:headEnd/>
              <a:tailEnd/>
            </a:ln>
          </p:spPr>
          <p:txBody>
            <a:bodyPr wrap="none">
              <a:spAutoFit/>
            </a:bodyPr>
            <a:lstStyle/>
            <a:p>
              <a:r>
                <a:rPr lang="en-US">
                  <a:latin typeface="Calibri" pitchFamily="34" charset="0"/>
                </a:rPr>
                <a:t>Number of images seen by all humanity:  		10</a:t>
              </a:r>
              <a:r>
                <a:rPr lang="en-US" baseline="30000">
                  <a:latin typeface="Calibri" pitchFamily="34" charset="0"/>
                </a:rPr>
                <a:t>20</a:t>
              </a:r>
            </a:p>
            <a:p>
              <a:r>
                <a:rPr lang="en-US" sz="1200">
                  <a:latin typeface="Calibri" pitchFamily="34" charset="0"/>
                </a:rPr>
                <a:t>106,456,367,669 humans</a:t>
              </a:r>
              <a:r>
                <a:rPr lang="en-US" sz="1200" baseline="30000">
                  <a:latin typeface="Calibri" pitchFamily="34" charset="0"/>
                </a:rPr>
                <a:t>1</a:t>
              </a:r>
              <a:r>
                <a:rPr lang="en-US" sz="1200">
                  <a:latin typeface="Calibri" pitchFamily="34" charset="0"/>
                </a:rPr>
                <a:t> * 60 years * 3 images/second * 60 * 60 * 16 * 365 = </a:t>
              </a:r>
              <a:endParaRPr lang="en-US" sz="1200" baseline="30000">
                <a:latin typeface="Calibri" pitchFamily="34" charset="0"/>
              </a:endParaRPr>
            </a:p>
            <a:p>
              <a:r>
                <a:rPr lang="en-US" sz="1000">
                  <a:latin typeface="Calibri" pitchFamily="34" charset="0"/>
                </a:rPr>
                <a:t>1 from http://www.prb.org/Articles/2002/HowManyPeopleHaveEverLivedonEarth.aspx</a:t>
              </a:r>
              <a:endParaRPr lang="en-US" sz="1000" baseline="30000">
                <a:latin typeface="Calibri" pitchFamily="34" charset="0"/>
              </a:endParaRPr>
            </a:p>
            <a:p>
              <a:endParaRPr lang="en-US" sz="1000" baseline="30000">
                <a:latin typeface="Calibri" pitchFamily="34" charset="0"/>
              </a:endParaRPr>
            </a:p>
          </p:txBody>
        </p:sp>
        <p:pic>
          <p:nvPicPr>
            <p:cNvPr id="101393" name="Picture 15"/>
            <p:cNvPicPr>
              <a:picLocks noChangeAspect="1" noChangeArrowheads="1"/>
            </p:cNvPicPr>
            <p:nvPr/>
          </p:nvPicPr>
          <p:blipFill>
            <a:blip r:embed="rId5" cstate="print"/>
            <a:srcRect l="15242" t="2568" r="13960" b="3149"/>
            <a:stretch>
              <a:fillRect/>
            </a:stretch>
          </p:blipFill>
          <p:spPr bwMode="auto">
            <a:xfrm>
              <a:off x="4546" y="1941"/>
              <a:ext cx="759" cy="743"/>
            </a:xfrm>
            <a:prstGeom prst="rect">
              <a:avLst/>
            </a:prstGeom>
            <a:noFill/>
            <a:ln w="9525">
              <a:noFill/>
              <a:miter lim="800000"/>
              <a:headEnd/>
              <a:tailEnd/>
            </a:ln>
          </p:spPr>
        </p:pic>
        <p:sp>
          <p:nvSpPr>
            <p:cNvPr id="101394" name="Line 16"/>
            <p:cNvSpPr>
              <a:spLocks noChangeShapeType="1"/>
            </p:cNvSpPr>
            <p:nvPr/>
          </p:nvSpPr>
          <p:spPr bwMode="auto">
            <a:xfrm>
              <a:off x="4544" y="1798"/>
              <a:ext cx="243" cy="434"/>
            </a:xfrm>
            <a:prstGeom prst="line">
              <a:avLst/>
            </a:prstGeom>
            <a:noFill/>
            <a:ln w="19050">
              <a:solidFill>
                <a:srgbClr val="FF0000"/>
              </a:solidFill>
              <a:round/>
              <a:headEnd/>
              <a:tailEnd/>
            </a:ln>
          </p:spPr>
          <p:txBody>
            <a:bodyPr/>
            <a:lstStyle/>
            <a:p>
              <a:endParaRPr lang="en-US"/>
            </a:p>
          </p:txBody>
        </p:sp>
        <p:sp>
          <p:nvSpPr>
            <p:cNvPr id="101395" name="Line 17"/>
            <p:cNvSpPr>
              <a:spLocks noChangeShapeType="1"/>
            </p:cNvSpPr>
            <p:nvPr/>
          </p:nvSpPr>
          <p:spPr bwMode="auto">
            <a:xfrm flipH="1">
              <a:off x="4811" y="1799"/>
              <a:ext cx="660" cy="433"/>
            </a:xfrm>
            <a:prstGeom prst="line">
              <a:avLst/>
            </a:prstGeom>
            <a:noFill/>
            <a:ln w="19050">
              <a:solidFill>
                <a:srgbClr val="FF0000"/>
              </a:solidFill>
              <a:round/>
              <a:headEnd/>
              <a:tailEnd/>
            </a:ln>
          </p:spPr>
          <p:txBody>
            <a:bodyPr/>
            <a:lstStyle/>
            <a:p>
              <a:endParaRPr lang="en-US"/>
            </a:p>
          </p:txBody>
        </p:sp>
      </p:grpSp>
      <p:grpSp>
        <p:nvGrpSpPr>
          <p:cNvPr id="6" name="Group 32"/>
          <p:cNvGrpSpPr>
            <a:grpSpLocks/>
          </p:cNvGrpSpPr>
          <p:nvPr/>
        </p:nvGrpSpPr>
        <p:grpSpPr bwMode="auto">
          <a:xfrm>
            <a:off x="401638" y="4114800"/>
            <a:ext cx="8069262" cy="1435100"/>
            <a:chOff x="253" y="2592"/>
            <a:chExt cx="5083" cy="904"/>
          </a:xfrm>
        </p:grpSpPr>
        <p:sp>
          <p:nvSpPr>
            <p:cNvPr id="101388" name="Text Box 8"/>
            <p:cNvSpPr txBox="1">
              <a:spLocks noChangeArrowheads="1"/>
            </p:cNvSpPr>
            <p:nvPr/>
          </p:nvSpPr>
          <p:spPr bwMode="auto">
            <a:xfrm>
              <a:off x="253" y="2931"/>
              <a:ext cx="3852" cy="233"/>
            </a:xfrm>
            <a:prstGeom prst="rect">
              <a:avLst/>
            </a:prstGeom>
            <a:noFill/>
            <a:ln w="9525">
              <a:noFill/>
              <a:miter lim="800000"/>
              <a:headEnd/>
              <a:tailEnd/>
            </a:ln>
          </p:spPr>
          <p:txBody>
            <a:bodyPr wrap="none">
              <a:spAutoFit/>
            </a:bodyPr>
            <a:lstStyle/>
            <a:p>
              <a:r>
                <a:rPr lang="en-US">
                  <a:latin typeface="Calibri" pitchFamily="34" charset="0"/>
                </a:rPr>
                <a:t>Number of photons in the universe:  			10</a:t>
              </a:r>
              <a:r>
                <a:rPr lang="en-US" baseline="30000">
                  <a:latin typeface="Calibri" pitchFamily="34" charset="0"/>
                </a:rPr>
                <a:t>88</a:t>
              </a:r>
            </a:p>
          </p:txBody>
        </p:sp>
        <p:pic>
          <p:nvPicPr>
            <p:cNvPr id="101389" name="Picture 18"/>
            <p:cNvPicPr>
              <a:picLocks noChangeAspect="1" noChangeArrowheads="1"/>
            </p:cNvPicPr>
            <p:nvPr/>
          </p:nvPicPr>
          <p:blipFill>
            <a:blip r:embed="rId6" cstate="print"/>
            <a:srcRect l="15486" t="23090" r="17291" b="19792"/>
            <a:stretch>
              <a:fillRect/>
            </a:stretch>
          </p:blipFill>
          <p:spPr bwMode="auto">
            <a:xfrm>
              <a:off x="4529" y="2811"/>
              <a:ext cx="807" cy="685"/>
            </a:xfrm>
            <a:prstGeom prst="rect">
              <a:avLst/>
            </a:prstGeom>
            <a:noFill/>
            <a:ln w="9525">
              <a:noFill/>
              <a:miter lim="800000"/>
              <a:headEnd/>
              <a:tailEnd/>
            </a:ln>
          </p:spPr>
        </p:pic>
        <p:sp>
          <p:nvSpPr>
            <p:cNvPr id="101390" name="Line 19"/>
            <p:cNvSpPr>
              <a:spLocks noChangeShapeType="1"/>
            </p:cNvSpPr>
            <p:nvPr/>
          </p:nvSpPr>
          <p:spPr bwMode="auto">
            <a:xfrm>
              <a:off x="4545" y="2592"/>
              <a:ext cx="380" cy="476"/>
            </a:xfrm>
            <a:prstGeom prst="line">
              <a:avLst/>
            </a:prstGeom>
            <a:noFill/>
            <a:ln w="19050">
              <a:solidFill>
                <a:srgbClr val="FF0000"/>
              </a:solidFill>
              <a:round/>
              <a:headEnd/>
              <a:tailEnd/>
            </a:ln>
          </p:spPr>
          <p:txBody>
            <a:bodyPr/>
            <a:lstStyle/>
            <a:p>
              <a:endParaRPr lang="en-US"/>
            </a:p>
          </p:txBody>
        </p:sp>
        <p:sp>
          <p:nvSpPr>
            <p:cNvPr id="101391" name="Line 20"/>
            <p:cNvSpPr>
              <a:spLocks noChangeShapeType="1"/>
            </p:cNvSpPr>
            <p:nvPr/>
          </p:nvSpPr>
          <p:spPr bwMode="auto">
            <a:xfrm flipH="1">
              <a:off x="4948" y="2604"/>
              <a:ext cx="340" cy="462"/>
            </a:xfrm>
            <a:prstGeom prst="line">
              <a:avLst/>
            </a:prstGeom>
            <a:noFill/>
            <a:ln w="19050">
              <a:solidFill>
                <a:srgbClr val="FF0000"/>
              </a:solidFill>
              <a:round/>
              <a:headEnd/>
              <a:tailEnd/>
            </a:ln>
          </p:spPr>
          <p:txBody>
            <a:bodyPr/>
            <a:lstStyle/>
            <a:p>
              <a:endParaRPr lang="en-US"/>
            </a:p>
          </p:txBody>
        </p:sp>
      </p:grpSp>
      <p:grpSp>
        <p:nvGrpSpPr>
          <p:cNvPr id="7" name="Group 33"/>
          <p:cNvGrpSpPr>
            <a:grpSpLocks/>
          </p:cNvGrpSpPr>
          <p:nvPr/>
        </p:nvGrpSpPr>
        <p:grpSpPr bwMode="auto">
          <a:xfrm>
            <a:off x="382588" y="5491163"/>
            <a:ext cx="8072437" cy="1081087"/>
            <a:chOff x="234" y="3592"/>
            <a:chExt cx="5085" cy="681"/>
          </a:xfrm>
        </p:grpSpPr>
        <p:sp>
          <p:nvSpPr>
            <p:cNvPr id="101384" name="Text Box 9"/>
            <p:cNvSpPr txBox="1">
              <a:spLocks noChangeArrowheads="1"/>
            </p:cNvSpPr>
            <p:nvPr/>
          </p:nvSpPr>
          <p:spPr bwMode="auto">
            <a:xfrm>
              <a:off x="234" y="3810"/>
              <a:ext cx="3951" cy="349"/>
            </a:xfrm>
            <a:prstGeom prst="rect">
              <a:avLst/>
            </a:prstGeom>
            <a:noFill/>
            <a:ln w="9525">
              <a:noFill/>
              <a:miter lim="800000"/>
              <a:headEnd/>
              <a:tailEnd/>
            </a:ln>
          </p:spPr>
          <p:txBody>
            <a:bodyPr wrap="none">
              <a:spAutoFit/>
            </a:bodyPr>
            <a:lstStyle/>
            <a:p>
              <a:r>
                <a:rPr lang="en-US">
                  <a:latin typeface="Calibri" pitchFamily="34" charset="0"/>
                </a:rPr>
                <a:t>Number of all 32x32 images:  			10</a:t>
              </a:r>
              <a:r>
                <a:rPr lang="en-US" baseline="30000">
                  <a:latin typeface="Calibri" pitchFamily="34" charset="0"/>
                </a:rPr>
                <a:t>7373</a:t>
              </a:r>
            </a:p>
            <a:p>
              <a:r>
                <a:rPr lang="en-US" sz="1200">
                  <a:solidFill>
                    <a:srgbClr val="000000"/>
                  </a:solidFill>
                  <a:latin typeface="Calibri" pitchFamily="34" charset="0"/>
                </a:rPr>
                <a:t>256 </a:t>
              </a:r>
              <a:r>
                <a:rPr lang="en-US" sz="1200" baseline="30000">
                  <a:solidFill>
                    <a:srgbClr val="000000"/>
                  </a:solidFill>
                  <a:latin typeface="Calibri" pitchFamily="34" charset="0"/>
                </a:rPr>
                <a:t>32*32*3 </a:t>
              </a:r>
              <a:r>
                <a:rPr lang="en-US" sz="1200">
                  <a:solidFill>
                    <a:srgbClr val="000000"/>
                  </a:solidFill>
                  <a:latin typeface="Calibri" pitchFamily="34" charset="0"/>
                </a:rPr>
                <a:t>~ 10</a:t>
              </a:r>
              <a:r>
                <a:rPr lang="en-US" sz="1200" baseline="30000">
                  <a:solidFill>
                    <a:srgbClr val="000000"/>
                  </a:solidFill>
                  <a:latin typeface="Calibri" pitchFamily="34" charset="0"/>
                </a:rPr>
                <a:t>7373</a:t>
              </a:r>
            </a:p>
          </p:txBody>
        </p:sp>
        <p:pic>
          <p:nvPicPr>
            <p:cNvPr id="101385" name="Picture 25"/>
            <p:cNvPicPr>
              <a:picLocks noChangeAspect="1" noChangeArrowheads="1"/>
            </p:cNvPicPr>
            <p:nvPr/>
          </p:nvPicPr>
          <p:blipFill>
            <a:blip r:embed="rId7" cstate="print"/>
            <a:srcRect/>
            <a:stretch>
              <a:fillRect/>
            </a:stretch>
          </p:blipFill>
          <p:spPr bwMode="auto">
            <a:xfrm>
              <a:off x="4631" y="3667"/>
              <a:ext cx="606" cy="606"/>
            </a:xfrm>
            <a:prstGeom prst="rect">
              <a:avLst/>
            </a:prstGeom>
            <a:noFill/>
            <a:ln w="9525">
              <a:noFill/>
              <a:miter lim="800000"/>
              <a:headEnd/>
              <a:tailEnd/>
            </a:ln>
          </p:spPr>
        </p:pic>
        <p:sp>
          <p:nvSpPr>
            <p:cNvPr id="101386" name="Line 27"/>
            <p:cNvSpPr>
              <a:spLocks noChangeShapeType="1"/>
            </p:cNvSpPr>
            <p:nvPr/>
          </p:nvSpPr>
          <p:spPr bwMode="auto">
            <a:xfrm>
              <a:off x="4534" y="3592"/>
              <a:ext cx="463" cy="606"/>
            </a:xfrm>
            <a:prstGeom prst="line">
              <a:avLst/>
            </a:prstGeom>
            <a:noFill/>
            <a:ln w="19050">
              <a:solidFill>
                <a:srgbClr val="FF0000"/>
              </a:solidFill>
              <a:round/>
              <a:headEnd/>
              <a:tailEnd/>
            </a:ln>
          </p:spPr>
          <p:txBody>
            <a:bodyPr/>
            <a:lstStyle/>
            <a:p>
              <a:endParaRPr lang="en-US"/>
            </a:p>
          </p:txBody>
        </p:sp>
        <p:sp>
          <p:nvSpPr>
            <p:cNvPr id="101387" name="Line 28"/>
            <p:cNvSpPr>
              <a:spLocks noChangeShapeType="1"/>
            </p:cNvSpPr>
            <p:nvPr/>
          </p:nvSpPr>
          <p:spPr bwMode="auto">
            <a:xfrm flipH="1">
              <a:off x="5002" y="3600"/>
              <a:ext cx="317" cy="597"/>
            </a:xfrm>
            <a:prstGeom prst="line">
              <a:avLst/>
            </a:prstGeom>
            <a:noFill/>
            <a:ln w="19050">
              <a:solidFill>
                <a:srgbClr val="FF0000"/>
              </a:solidFill>
              <a:round/>
              <a:headEnd/>
              <a:tailEn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0"/>
            <a:ext cx="8229600" cy="1143000"/>
          </a:xfrm>
        </p:spPr>
        <p:txBody>
          <a:bodyPr/>
          <a:lstStyle/>
          <a:p>
            <a:pPr eaLnBrk="1" hangingPunct="1"/>
            <a:r>
              <a:rPr lang="en-US" smtClean="0"/>
              <a:t>Scenes are unique</a:t>
            </a:r>
          </a:p>
        </p:txBody>
      </p:sp>
      <p:pic>
        <p:nvPicPr>
          <p:cNvPr id="102403" name="Picture 3" descr="car_jump_2"/>
          <p:cNvPicPr>
            <a:picLocks noChangeAspect="1" noChangeArrowheads="1"/>
          </p:cNvPicPr>
          <p:nvPr/>
        </p:nvPicPr>
        <p:blipFill>
          <a:blip r:embed="rId3" cstate="print"/>
          <a:srcRect/>
          <a:stretch>
            <a:fillRect/>
          </a:stretch>
        </p:blipFill>
        <p:spPr bwMode="auto">
          <a:xfrm>
            <a:off x="4443413" y="976313"/>
            <a:ext cx="4700587" cy="3132137"/>
          </a:xfrm>
          <a:prstGeom prst="rect">
            <a:avLst/>
          </a:prstGeom>
          <a:noFill/>
          <a:ln w="9525">
            <a:noFill/>
            <a:miter lim="800000"/>
            <a:headEnd/>
            <a:tailEnd/>
          </a:ln>
        </p:spPr>
      </p:pic>
      <p:pic>
        <p:nvPicPr>
          <p:cNvPr id="102404" name="Picture 4" descr="0701699e"/>
          <p:cNvPicPr>
            <a:picLocks noChangeAspect="1" noChangeArrowheads="1"/>
          </p:cNvPicPr>
          <p:nvPr/>
        </p:nvPicPr>
        <p:blipFill>
          <a:blip r:embed="rId4" cstate="print"/>
          <a:srcRect/>
          <a:stretch>
            <a:fillRect/>
          </a:stretch>
        </p:blipFill>
        <p:spPr bwMode="auto">
          <a:xfrm>
            <a:off x="5068888" y="4286250"/>
            <a:ext cx="3427412" cy="2571750"/>
          </a:xfrm>
          <a:prstGeom prst="rect">
            <a:avLst/>
          </a:prstGeom>
          <a:noFill/>
          <a:ln w="9525">
            <a:noFill/>
            <a:miter lim="800000"/>
            <a:headEnd/>
            <a:tailEnd/>
          </a:ln>
        </p:spPr>
      </p:pic>
      <p:pic>
        <p:nvPicPr>
          <p:cNvPr id="102405" name="Picture 5" descr="http://www.coolfunpics.com/slides/Weird_Bathroom.jpg"/>
          <p:cNvPicPr>
            <a:picLocks noChangeAspect="1" noChangeArrowheads="1"/>
          </p:cNvPicPr>
          <p:nvPr/>
        </p:nvPicPr>
        <p:blipFill>
          <a:blip r:embed="rId5" cstate="print"/>
          <a:srcRect/>
          <a:stretch>
            <a:fillRect/>
          </a:stretch>
        </p:blipFill>
        <p:spPr bwMode="auto">
          <a:xfrm>
            <a:off x="188913" y="1055688"/>
            <a:ext cx="3735387" cy="5570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a:t>
            </a:r>
            <a:endParaRPr lang="en-US" dirty="0"/>
          </a:p>
        </p:txBody>
      </p:sp>
      <p:sp>
        <p:nvSpPr>
          <p:cNvPr id="3" name="Content Placeholder 2"/>
          <p:cNvSpPr>
            <a:spLocks noGrp="1"/>
          </p:cNvSpPr>
          <p:nvPr>
            <p:ph idx="1"/>
          </p:nvPr>
        </p:nvSpPr>
        <p:spPr/>
        <p:txBody>
          <a:bodyPr/>
          <a:lstStyle/>
          <a:p>
            <a:r>
              <a:rPr lang="en-US" dirty="0" smtClean="0"/>
              <a:t>Opportunities of Scale: Data-driven methods</a:t>
            </a:r>
          </a:p>
          <a:p>
            <a:pPr lvl="1"/>
            <a:r>
              <a:rPr lang="en-US" dirty="0" smtClean="0"/>
              <a:t>Scene completion</a:t>
            </a:r>
          </a:p>
          <a:p>
            <a:pPr lvl="1"/>
            <a:r>
              <a:rPr lang="en-US" dirty="0" smtClean="0"/>
              <a:t>Im2gps</a:t>
            </a:r>
          </a:p>
          <a:p>
            <a:pPr lvl="1"/>
            <a:r>
              <a:rPr lang="en-US" dirty="0" smtClean="0"/>
              <a:t>3D reconstruction</a:t>
            </a:r>
          </a:p>
          <a:p>
            <a:pPr lvl="1"/>
            <a:r>
              <a:rPr lang="en-US" dirty="0" smtClean="0"/>
              <a:t>Colorizing</a:t>
            </a:r>
          </a:p>
          <a:p>
            <a:pPr lvl="1"/>
            <a:r>
              <a:rPr lang="en-US" dirty="0" smtClean="0"/>
              <a:t>Infinite zoom/panorama</a:t>
            </a:r>
          </a:p>
          <a:p>
            <a:pPr lvl="1"/>
            <a:r>
              <a:rPr lang="en-US" dirty="0"/>
              <a:t>a</a:t>
            </a:r>
            <a:r>
              <a:rPr lang="en-US" dirty="0" smtClean="0"/>
              <a:t>nd much more…</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4000" smtClean="0"/>
              <a:t>But not all scenes are so original</a:t>
            </a:r>
          </a:p>
        </p:txBody>
      </p:sp>
      <p:pic>
        <p:nvPicPr>
          <p:cNvPr id="103427" name="Picture 3"/>
          <p:cNvPicPr>
            <a:picLocks noChangeAspect="1" noChangeArrowheads="1"/>
          </p:cNvPicPr>
          <p:nvPr/>
        </p:nvPicPr>
        <p:blipFill>
          <a:blip r:embed="rId3" cstate="print"/>
          <a:srcRect/>
          <a:stretch>
            <a:fillRect/>
          </a:stretch>
        </p:blipFill>
        <p:spPr bwMode="auto">
          <a:xfrm>
            <a:off x="2268538" y="1563688"/>
            <a:ext cx="4641850" cy="3481387"/>
          </a:xfrm>
          <a:prstGeom prst="rect">
            <a:avLst/>
          </a:prstGeom>
          <a:noFill/>
          <a:ln w="28575" algn="ctr">
            <a:noFill/>
            <a:miter lim="800000"/>
            <a:headEnd/>
            <a:tailEnd/>
          </a:ln>
        </p:spPr>
      </p:pic>
      <p:pic>
        <p:nvPicPr>
          <p:cNvPr id="245764" name="Picture 4"/>
          <p:cNvPicPr>
            <a:picLocks noChangeAspect="1" noChangeArrowheads="1"/>
          </p:cNvPicPr>
          <p:nvPr/>
        </p:nvPicPr>
        <p:blipFill>
          <a:blip r:embed="rId4" cstate="print"/>
          <a:srcRect/>
          <a:stretch>
            <a:fillRect/>
          </a:stretch>
        </p:blipFill>
        <p:spPr bwMode="auto">
          <a:xfrm>
            <a:off x="4708525" y="5270500"/>
            <a:ext cx="2116138" cy="1587500"/>
          </a:xfrm>
          <a:prstGeom prst="rect">
            <a:avLst/>
          </a:prstGeom>
          <a:noFill/>
          <a:ln w="28575" algn="ctr">
            <a:noFill/>
            <a:miter lim="800000"/>
            <a:headEnd/>
            <a:tailEnd/>
          </a:ln>
        </p:spPr>
      </p:pic>
      <p:pic>
        <p:nvPicPr>
          <p:cNvPr id="245765" name="Picture 5"/>
          <p:cNvPicPr>
            <a:picLocks noChangeAspect="1" noChangeArrowheads="1"/>
          </p:cNvPicPr>
          <p:nvPr/>
        </p:nvPicPr>
        <p:blipFill>
          <a:blip r:embed="rId5" cstate="print"/>
          <a:srcRect/>
          <a:stretch>
            <a:fillRect/>
          </a:stretch>
        </p:blipFill>
        <p:spPr bwMode="auto">
          <a:xfrm>
            <a:off x="7037388" y="1546225"/>
            <a:ext cx="2116137" cy="1587500"/>
          </a:xfrm>
          <a:prstGeom prst="rect">
            <a:avLst/>
          </a:prstGeom>
          <a:noFill/>
          <a:ln w="28575" algn="ctr">
            <a:noFill/>
            <a:miter lim="800000"/>
            <a:headEnd/>
            <a:tailEnd/>
          </a:ln>
        </p:spPr>
      </p:pic>
      <p:pic>
        <p:nvPicPr>
          <p:cNvPr id="245766" name="Picture 6"/>
          <p:cNvPicPr>
            <a:picLocks noChangeAspect="1" noChangeArrowheads="1"/>
          </p:cNvPicPr>
          <p:nvPr/>
        </p:nvPicPr>
        <p:blipFill>
          <a:blip r:embed="rId6" cstate="print"/>
          <a:srcRect/>
          <a:stretch>
            <a:fillRect/>
          </a:stretch>
        </p:blipFill>
        <p:spPr bwMode="auto">
          <a:xfrm>
            <a:off x="38100" y="5270500"/>
            <a:ext cx="2116138" cy="1587500"/>
          </a:xfrm>
          <a:prstGeom prst="rect">
            <a:avLst/>
          </a:prstGeom>
          <a:noFill/>
          <a:ln w="28575" algn="ctr">
            <a:noFill/>
            <a:miter lim="800000"/>
            <a:headEnd/>
            <a:tailEnd/>
          </a:ln>
        </p:spPr>
      </p:pic>
      <p:pic>
        <p:nvPicPr>
          <p:cNvPr id="245767" name="Picture 7"/>
          <p:cNvPicPr>
            <a:picLocks noChangeAspect="1" noChangeArrowheads="1"/>
          </p:cNvPicPr>
          <p:nvPr/>
        </p:nvPicPr>
        <p:blipFill>
          <a:blip r:embed="rId7" cstate="print"/>
          <a:srcRect/>
          <a:stretch>
            <a:fillRect/>
          </a:stretch>
        </p:blipFill>
        <p:spPr bwMode="auto">
          <a:xfrm>
            <a:off x="7029450" y="5251450"/>
            <a:ext cx="2116138" cy="1587500"/>
          </a:xfrm>
          <a:prstGeom prst="rect">
            <a:avLst/>
          </a:prstGeom>
          <a:noFill/>
          <a:ln w="28575" algn="ctr">
            <a:noFill/>
            <a:miter lim="800000"/>
            <a:headEnd/>
            <a:tailEnd/>
          </a:ln>
        </p:spPr>
      </p:pic>
      <p:pic>
        <p:nvPicPr>
          <p:cNvPr id="245768" name="Picture 8"/>
          <p:cNvPicPr>
            <a:picLocks noChangeAspect="1" noChangeArrowheads="1"/>
          </p:cNvPicPr>
          <p:nvPr/>
        </p:nvPicPr>
        <p:blipFill>
          <a:blip r:embed="rId8" cstate="print"/>
          <a:srcRect/>
          <a:stretch>
            <a:fillRect/>
          </a:stretch>
        </p:blipFill>
        <p:spPr bwMode="auto">
          <a:xfrm>
            <a:off x="2360613" y="5270500"/>
            <a:ext cx="2116137" cy="1587500"/>
          </a:xfrm>
          <a:prstGeom prst="rect">
            <a:avLst/>
          </a:prstGeom>
          <a:noFill/>
          <a:ln w="28575" algn="ctr">
            <a:noFill/>
            <a:miter lim="800000"/>
            <a:headEnd/>
            <a:tailEnd/>
          </a:ln>
        </p:spPr>
      </p:pic>
      <p:pic>
        <p:nvPicPr>
          <p:cNvPr id="245769" name="Picture 9"/>
          <p:cNvPicPr>
            <a:picLocks noChangeAspect="1" noChangeArrowheads="1"/>
          </p:cNvPicPr>
          <p:nvPr/>
        </p:nvPicPr>
        <p:blipFill>
          <a:blip r:embed="rId9" cstate="print"/>
          <a:srcRect/>
          <a:stretch>
            <a:fillRect/>
          </a:stretch>
        </p:blipFill>
        <p:spPr bwMode="auto">
          <a:xfrm>
            <a:off x="38100" y="3343275"/>
            <a:ext cx="2116138" cy="1587500"/>
          </a:xfrm>
          <a:prstGeom prst="rect">
            <a:avLst/>
          </a:prstGeom>
          <a:noFill/>
          <a:ln w="28575" algn="ctr">
            <a:noFill/>
            <a:miter lim="800000"/>
            <a:headEnd/>
            <a:tailEnd/>
          </a:ln>
        </p:spPr>
      </p:pic>
      <p:pic>
        <p:nvPicPr>
          <p:cNvPr id="245770" name="Picture 10"/>
          <p:cNvPicPr>
            <a:picLocks noChangeAspect="1" noChangeArrowheads="1"/>
          </p:cNvPicPr>
          <p:nvPr/>
        </p:nvPicPr>
        <p:blipFill>
          <a:blip r:embed="rId10" cstate="print"/>
          <a:srcRect/>
          <a:stretch>
            <a:fillRect/>
          </a:stretch>
        </p:blipFill>
        <p:spPr bwMode="auto">
          <a:xfrm>
            <a:off x="38100" y="1560513"/>
            <a:ext cx="2116138" cy="1587500"/>
          </a:xfrm>
          <a:prstGeom prst="rect">
            <a:avLst/>
          </a:prstGeom>
          <a:noFill/>
          <a:ln w="28575" algn="ctr">
            <a:noFill/>
            <a:miter lim="800000"/>
            <a:headEnd/>
            <a:tailEnd/>
          </a:ln>
        </p:spPr>
      </p:pic>
      <p:pic>
        <p:nvPicPr>
          <p:cNvPr id="245771" name="Picture 11"/>
          <p:cNvPicPr>
            <a:picLocks noChangeAspect="1" noChangeArrowheads="1"/>
          </p:cNvPicPr>
          <p:nvPr/>
        </p:nvPicPr>
        <p:blipFill>
          <a:blip r:embed="rId11" cstate="print"/>
          <a:srcRect/>
          <a:stretch>
            <a:fillRect/>
          </a:stretch>
        </p:blipFill>
        <p:spPr bwMode="auto">
          <a:xfrm>
            <a:off x="7027863" y="3406775"/>
            <a:ext cx="2116137" cy="1587500"/>
          </a:xfrm>
          <a:prstGeom prst="rect">
            <a:avLst/>
          </a:prstGeom>
          <a:noFill/>
          <a:ln w="2857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srcRect b="50381"/>
          <a:stretch>
            <a:fillRect/>
          </a:stretch>
        </p:blipFill>
        <p:spPr bwMode="auto">
          <a:xfrm>
            <a:off x="2063750" y="38100"/>
            <a:ext cx="5387975" cy="3406775"/>
          </a:xfrm>
          <a:prstGeom prst="rect">
            <a:avLst/>
          </a:prstGeom>
          <a:noFill/>
          <a:ln w="9525">
            <a:noFill/>
            <a:miter lim="800000"/>
            <a:headEnd/>
            <a:tailEnd/>
          </a:ln>
        </p:spPr>
      </p:pic>
      <p:sp>
        <p:nvSpPr>
          <p:cNvPr id="105475"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5476" name="Rectangle 4"/>
          <p:cNvSpPr>
            <a:spLocks noChangeArrowheads="1"/>
          </p:cNvSpPr>
          <p:nvPr/>
        </p:nvSpPr>
        <p:spPr bwMode="auto">
          <a:xfrm>
            <a:off x="5507038" y="6553200"/>
            <a:ext cx="3546475"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srcRect b="24902"/>
          <a:stretch>
            <a:fillRect/>
          </a:stretch>
        </p:blipFill>
        <p:spPr bwMode="auto">
          <a:xfrm>
            <a:off x="2063750" y="38100"/>
            <a:ext cx="5387975" cy="5156200"/>
          </a:xfrm>
          <a:prstGeom prst="rect">
            <a:avLst/>
          </a:prstGeom>
          <a:noFill/>
          <a:ln w="9525">
            <a:noFill/>
            <a:miter lim="800000"/>
            <a:headEnd/>
            <a:tailEnd/>
          </a:ln>
        </p:spPr>
      </p:pic>
      <p:sp>
        <p:nvSpPr>
          <p:cNvPr id="106499"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6500" name="Rectangle 4"/>
          <p:cNvSpPr>
            <a:spLocks noChangeArrowheads="1"/>
          </p:cNvSpPr>
          <p:nvPr/>
        </p:nvSpPr>
        <p:spPr bwMode="auto">
          <a:xfrm>
            <a:off x="5507038" y="6553200"/>
            <a:ext cx="3546475"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a:stretch>
            <a:fillRect/>
          </a:stretch>
        </p:blipFill>
        <p:spPr bwMode="auto">
          <a:xfrm>
            <a:off x="2063750" y="38100"/>
            <a:ext cx="5387975" cy="6865938"/>
          </a:xfrm>
          <a:prstGeom prst="rect">
            <a:avLst/>
          </a:prstGeom>
          <a:noFill/>
          <a:ln w="9525">
            <a:noFill/>
            <a:miter lim="800000"/>
            <a:headEnd/>
            <a:tailEnd/>
          </a:ln>
        </p:spPr>
      </p:pic>
      <p:sp>
        <p:nvSpPr>
          <p:cNvPr id="107523"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Automatic Colorization</a:t>
            </a:r>
            <a:endParaRPr lang="en-US" dirty="0"/>
          </a:p>
        </p:txBody>
      </p:sp>
      <p:pic>
        <p:nvPicPr>
          <p:cNvPr id="382981" name="Picture 5"/>
          <p:cNvPicPr>
            <a:picLocks noChangeAspect="1" noChangeArrowheads="1"/>
          </p:cNvPicPr>
          <p:nvPr/>
        </p:nvPicPr>
        <p:blipFill>
          <a:blip r:embed="rId2" cstate="print"/>
          <a:srcRect/>
          <a:stretch>
            <a:fillRect/>
          </a:stretch>
        </p:blipFill>
        <p:spPr bwMode="auto">
          <a:xfrm>
            <a:off x="990600" y="1447800"/>
            <a:ext cx="1943100" cy="1924050"/>
          </a:xfrm>
          <a:prstGeom prst="rect">
            <a:avLst/>
          </a:prstGeom>
          <a:noFill/>
          <a:ln w="9525">
            <a:noFill/>
            <a:miter lim="800000"/>
            <a:headEnd/>
            <a:tailEnd/>
          </a:ln>
        </p:spPr>
      </p:pic>
      <p:pic>
        <p:nvPicPr>
          <p:cNvPr id="382982" name="Picture 6"/>
          <p:cNvPicPr>
            <a:picLocks noChangeAspect="1" noChangeArrowheads="1"/>
          </p:cNvPicPr>
          <p:nvPr/>
        </p:nvPicPr>
        <p:blipFill>
          <a:blip r:embed="rId3" cstate="print"/>
          <a:srcRect/>
          <a:stretch>
            <a:fillRect/>
          </a:stretch>
        </p:blipFill>
        <p:spPr bwMode="auto">
          <a:xfrm>
            <a:off x="990600" y="3962400"/>
            <a:ext cx="1943100" cy="1962150"/>
          </a:xfrm>
          <a:prstGeom prst="rect">
            <a:avLst/>
          </a:prstGeom>
          <a:noFill/>
          <a:ln w="9525">
            <a:noFill/>
            <a:miter lim="800000"/>
            <a:headEnd/>
            <a:tailEnd/>
          </a:ln>
        </p:spPr>
      </p:pic>
      <p:pic>
        <p:nvPicPr>
          <p:cNvPr id="382983" name="Picture 7"/>
          <p:cNvPicPr>
            <a:picLocks noChangeAspect="1" noChangeArrowheads="1"/>
          </p:cNvPicPr>
          <p:nvPr/>
        </p:nvPicPr>
        <p:blipFill>
          <a:blip r:embed="rId4" cstate="print"/>
          <a:srcRect/>
          <a:stretch>
            <a:fillRect/>
          </a:stretch>
        </p:blipFill>
        <p:spPr bwMode="auto">
          <a:xfrm>
            <a:off x="3505200" y="3962400"/>
            <a:ext cx="1924050" cy="1924050"/>
          </a:xfrm>
          <a:prstGeom prst="rect">
            <a:avLst/>
          </a:prstGeom>
          <a:noFill/>
          <a:ln w="9525">
            <a:noFill/>
            <a:miter lim="800000"/>
            <a:headEnd/>
            <a:tailEnd/>
          </a:ln>
        </p:spPr>
      </p:pic>
      <p:pic>
        <p:nvPicPr>
          <p:cNvPr id="382984" name="Picture 8"/>
          <p:cNvPicPr>
            <a:picLocks noChangeAspect="1" noChangeArrowheads="1"/>
          </p:cNvPicPr>
          <p:nvPr/>
        </p:nvPicPr>
        <p:blipFill>
          <a:blip r:embed="rId5" cstate="print"/>
          <a:srcRect/>
          <a:stretch>
            <a:fillRect/>
          </a:stretch>
        </p:blipFill>
        <p:spPr bwMode="auto">
          <a:xfrm>
            <a:off x="5943600" y="3962400"/>
            <a:ext cx="1971675" cy="1952625"/>
          </a:xfrm>
          <a:prstGeom prst="rect">
            <a:avLst/>
          </a:prstGeom>
          <a:noFill/>
          <a:ln w="9525">
            <a:noFill/>
            <a:miter lim="800000"/>
            <a:headEnd/>
            <a:tailEnd/>
          </a:ln>
        </p:spPr>
      </p:pic>
      <p:pic>
        <p:nvPicPr>
          <p:cNvPr id="382985" name="Picture 9"/>
          <p:cNvPicPr>
            <a:picLocks noChangeAspect="1" noChangeArrowheads="1"/>
          </p:cNvPicPr>
          <p:nvPr/>
        </p:nvPicPr>
        <p:blipFill>
          <a:blip r:embed="rId6" cstate="print"/>
          <a:srcRect/>
          <a:stretch>
            <a:fillRect/>
          </a:stretch>
        </p:blipFill>
        <p:spPr bwMode="auto">
          <a:xfrm>
            <a:off x="5943600" y="1371600"/>
            <a:ext cx="1933575" cy="1933575"/>
          </a:xfrm>
          <a:prstGeom prst="rect">
            <a:avLst/>
          </a:prstGeom>
          <a:noFill/>
          <a:ln w="9525">
            <a:noFill/>
            <a:miter lim="800000"/>
            <a:headEnd/>
            <a:tailEnd/>
          </a:ln>
        </p:spPr>
      </p:pic>
      <p:pic>
        <p:nvPicPr>
          <p:cNvPr id="382986" name="Picture 10"/>
          <p:cNvPicPr>
            <a:picLocks noChangeAspect="1" noChangeArrowheads="1"/>
          </p:cNvPicPr>
          <p:nvPr/>
        </p:nvPicPr>
        <p:blipFill>
          <a:blip r:embed="rId7" cstate="print"/>
          <a:srcRect/>
          <a:stretch>
            <a:fillRect/>
          </a:stretch>
        </p:blipFill>
        <p:spPr bwMode="auto">
          <a:xfrm>
            <a:off x="3505200" y="1371600"/>
            <a:ext cx="1943100" cy="1971675"/>
          </a:xfrm>
          <a:prstGeom prst="rect">
            <a:avLst/>
          </a:prstGeom>
          <a:noFill/>
          <a:ln w="9525">
            <a:noFill/>
            <a:miter lim="800000"/>
            <a:headEnd/>
            <a:tailEnd/>
          </a:ln>
        </p:spPr>
      </p:pic>
      <p:sp>
        <p:nvSpPr>
          <p:cNvPr id="14" name="TextBox 13"/>
          <p:cNvSpPr txBox="1"/>
          <p:nvPr/>
        </p:nvSpPr>
        <p:spPr>
          <a:xfrm>
            <a:off x="1524000" y="3352800"/>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990600" y="5867400"/>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416603" y="5867400"/>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943600" y="5867400"/>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657600" y="3352800"/>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6019800" y="3276600"/>
            <a:ext cx="1646669" cy="369332"/>
          </a:xfrm>
          <a:prstGeom prst="rect">
            <a:avLst/>
          </a:prstGeom>
          <a:noFill/>
        </p:spPr>
        <p:txBody>
          <a:bodyPr wrap="none" rtlCol="0">
            <a:spAutoFit/>
          </a:bodyPr>
          <a:lstStyle/>
          <a:p>
            <a:r>
              <a:rPr lang="en-US" dirty="0" smtClean="0"/>
              <a:t>Color Transfer</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9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29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29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Automatic Colorization</a:t>
            </a:r>
            <a:endParaRPr lang="en-US" dirty="0"/>
          </a:p>
        </p:txBody>
      </p:sp>
      <p:sp>
        <p:nvSpPr>
          <p:cNvPr id="14" name="TextBox 13"/>
          <p:cNvSpPr txBox="1"/>
          <p:nvPr/>
        </p:nvSpPr>
        <p:spPr>
          <a:xfrm>
            <a:off x="1524000" y="3352800"/>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990600" y="5867400"/>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416603" y="5867400"/>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943600" y="5867400"/>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657600" y="3352800"/>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6019800" y="3276600"/>
            <a:ext cx="1646669" cy="369332"/>
          </a:xfrm>
          <a:prstGeom prst="rect">
            <a:avLst/>
          </a:prstGeom>
          <a:noFill/>
        </p:spPr>
        <p:txBody>
          <a:bodyPr wrap="none" rtlCol="0">
            <a:spAutoFit/>
          </a:bodyPr>
          <a:lstStyle/>
          <a:p>
            <a:r>
              <a:rPr lang="en-US" dirty="0" smtClean="0"/>
              <a:t>Color Transfer</a:t>
            </a:r>
            <a:endParaRPr lang="en-US" dirty="0"/>
          </a:p>
        </p:txBody>
      </p:sp>
      <p:pic>
        <p:nvPicPr>
          <p:cNvPr id="384002" name="Picture 2"/>
          <p:cNvPicPr>
            <a:picLocks noChangeAspect="1" noChangeArrowheads="1"/>
          </p:cNvPicPr>
          <p:nvPr/>
        </p:nvPicPr>
        <p:blipFill>
          <a:blip r:embed="rId2" cstate="print"/>
          <a:srcRect/>
          <a:stretch>
            <a:fillRect/>
          </a:stretch>
        </p:blipFill>
        <p:spPr bwMode="auto">
          <a:xfrm>
            <a:off x="990600" y="1371600"/>
            <a:ext cx="1943100" cy="1971675"/>
          </a:xfrm>
          <a:prstGeom prst="rect">
            <a:avLst/>
          </a:prstGeom>
          <a:noFill/>
          <a:ln w="9525">
            <a:noFill/>
            <a:miter lim="800000"/>
            <a:headEnd/>
            <a:tailEnd/>
          </a:ln>
        </p:spPr>
      </p:pic>
      <p:pic>
        <p:nvPicPr>
          <p:cNvPr id="384003" name="Picture 3"/>
          <p:cNvPicPr>
            <a:picLocks noChangeAspect="1" noChangeArrowheads="1"/>
          </p:cNvPicPr>
          <p:nvPr/>
        </p:nvPicPr>
        <p:blipFill>
          <a:blip r:embed="rId3" cstate="print"/>
          <a:srcRect/>
          <a:stretch>
            <a:fillRect/>
          </a:stretch>
        </p:blipFill>
        <p:spPr bwMode="auto">
          <a:xfrm>
            <a:off x="914400" y="3962400"/>
            <a:ext cx="1952625" cy="1933575"/>
          </a:xfrm>
          <a:prstGeom prst="rect">
            <a:avLst/>
          </a:prstGeom>
          <a:noFill/>
          <a:ln w="9525">
            <a:noFill/>
            <a:miter lim="800000"/>
            <a:headEnd/>
            <a:tailEnd/>
          </a:ln>
        </p:spPr>
      </p:pic>
      <p:pic>
        <p:nvPicPr>
          <p:cNvPr id="384004" name="Picture 4"/>
          <p:cNvPicPr>
            <a:picLocks noChangeAspect="1" noChangeArrowheads="1"/>
          </p:cNvPicPr>
          <p:nvPr/>
        </p:nvPicPr>
        <p:blipFill>
          <a:blip r:embed="rId4" cstate="print"/>
          <a:srcRect/>
          <a:stretch>
            <a:fillRect/>
          </a:stretch>
        </p:blipFill>
        <p:spPr bwMode="auto">
          <a:xfrm>
            <a:off x="3429000" y="3962400"/>
            <a:ext cx="1952625" cy="1981200"/>
          </a:xfrm>
          <a:prstGeom prst="rect">
            <a:avLst/>
          </a:prstGeom>
          <a:noFill/>
          <a:ln w="9525">
            <a:noFill/>
            <a:miter lim="800000"/>
            <a:headEnd/>
            <a:tailEnd/>
          </a:ln>
        </p:spPr>
      </p:pic>
      <p:pic>
        <p:nvPicPr>
          <p:cNvPr id="384005" name="Picture 5"/>
          <p:cNvPicPr>
            <a:picLocks noChangeAspect="1" noChangeArrowheads="1"/>
          </p:cNvPicPr>
          <p:nvPr/>
        </p:nvPicPr>
        <p:blipFill>
          <a:blip r:embed="rId5" cstate="print"/>
          <a:srcRect/>
          <a:stretch>
            <a:fillRect/>
          </a:stretch>
        </p:blipFill>
        <p:spPr bwMode="auto">
          <a:xfrm>
            <a:off x="5943600" y="3962400"/>
            <a:ext cx="1981200" cy="1990725"/>
          </a:xfrm>
          <a:prstGeom prst="rect">
            <a:avLst/>
          </a:prstGeom>
          <a:noFill/>
          <a:ln w="9525">
            <a:noFill/>
            <a:miter lim="800000"/>
            <a:headEnd/>
            <a:tailEnd/>
          </a:ln>
        </p:spPr>
      </p:pic>
      <p:pic>
        <p:nvPicPr>
          <p:cNvPr id="384006" name="Picture 6"/>
          <p:cNvPicPr>
            <a:picLocks noChangeAspect="1" noChangeArrowheads="1"/>
          </p:cNvPicPr>
          <p:nvPr/>
        </p:nvPicPr>
        <p:blipFill>
          <a:blip r:embed="rId6" cstate="print"/>
          <a:srcRect/>
          <a:stretch>
            <a:fillRect/>
          </a:stretch>
        </p:blipFill>
        <p:spPr bwMode="auto">
          <a:xfrm>
            <a:off x="5943600" y="1295400"/>
            <a:ext cx="1981200" cy="1990725"/>
          </a:xfrm>
          <a:prstGeom prst="rect">
            <a:avLst/>
          </a:prstGeom>
          <a:noFill/>
          <a:ln w="9525">
            <a:noFill/>
            <a:miter lim="800000"/>
            <a:headEnd/>
            <a:tailEnd/>
          </a:ln>
        </p:spPr>
      </p:pic>
      <p:pic>
        <p:nvPicPr>
          <p:cNvPr id="384007" name="Picture 7"/>
          <p:cNvPicPr>
            <a:picLocks noChangeAspect="1" noChangeArrowheads="1"/>
          </p:cNvPicPr>
          <p:nvPr/>
        </p:nvPicPr>
        <p:blipFill>
          <a:blip r:embed="rId7" cstate="print"/>
          <a:srcRect/>
          <a:stretch>
            <a:fillRect/>
          </a:stretch>
        </p:blipFill>
        <p:spPr bwMode="auto">
          <a:xfrm>
            <a:off x="3409950" y="1371600"/>
            <a:ext cx="2000250" cy="19716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40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40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4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Title 1"/>
          <p:cNvSpPr>
            <a:spLocks noGrp="1"/>
          </p:cNvSpPr>
          <p:nvPr>
            <p:ph type="title" idx="4294967295"/>
          </p:nvPr>
        </p:nvSpPr>
        <p:spPr/>
        <p:txBody>
          <a:bodyPr/>
          <a:lstStyle/>
          <a:p>
            <a:pPr eaLnBrk="1" hangingPunct="1"/>
            <a:r>
              <a:rPr lang="en-US" sz="4000" smtClean="0">
                <a:latin typeface="Albertus Extra Bold"/>
              </a:rPr>
              <a:t>Automatic Orientation Examples</a:t>
            </a:r>
          </a:p>
        </p:txBody>
      </p:sp>
      <p:sp>
        <p:nvSpPr>
          <p:cNvPr id="110595" name="Content Placeholder 2"/>
          <p:cNvSpPr>
            <a:spLocks noGrp="1"/>
          </p:cNvSpPr>
          <p:nvPr>
            <p:ph idx="4294967295"/>
          </p:nvPr>
        </p:nvSpPr>
        <p:spPr/>
        <p:txBody>
          <a:bodyPr/>
          <a:lstStyle/>
          <a:p>
            <a:pPr eaLnBrk="1" hangingPunct="1"/>
            <a:endParaRPr lang="en-US" smtClean="0">
              <a:latin typeface="Book Antiqua" pitchFamily="18" charset="0"/>
            </a:endParaRPr>
          </a:p>
        </p:txBody>
      </p:sp>
      <p:pic>
        <p:nvPicPr>
          <p:cNvPr id="110596" name="Picture 2"/>
          <p:cNvPicPr>
            <a:picLocks noChangeAspect="1" noChangeArrowheads="1"/>
          </p:cNvPicPr>
          <p:nvPr/>
        </p:nvPicPr>
        <p:blipFill>
          <a:blip r:embed="rId3" cstate="print"/>
          <a:srcRect/>
          <a:stretch>
            <a:fillRect/>
          </a:stretch>
        </p:blipFill>
        <p:spPr bwMode="auto">
          <a:xfrm>
            <a:off x="838200" y="1600200"/>
            <a:ext cx="7772400" cy="4856163"/>
          </a:xfrm>
          <a:prstGeom prst="rect">
            <a:avLst/>
          </a:prstGeom>
          <a:noFill/>
          <a:ln w="9525">
            <a:noFill/>
            <a:miter lim="800000"/>
            <a:headEnd/>
            <a:tailEnd/>
          </a:ln>
        </p:spPr>
      </p:pic>
      <p:sp>
        <p:nvSpPr>
          <p:cNvPr id="110597" name="Rectangle 5"/>
          <p:cNvSpPr>
            <a:spLocks noChangeArrowheads="1"/>
          </p:cNvSpPr>
          <p:nvPr/>
        </p:nvSpPr>
        <p:spPr bwMode="auto">
          <a:xfrm>
            <a:off x="5507038" y="6553200"/>
            <a:ext cx="3130550"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2008</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t>Many questions have been asked before, photos have been taken before</a:t>
            </a:r>
          </a:p>
          <a:p>
            <a:endParaRPr lang="en-US" dirty="0" smtClean="0"/>
          </a:p>
          <a:p>
            <a:r>
              <a:rPr lang="en-US" dirty="0" smtClean="0"/>
              <a:t>Sometimes, we can shortcut hard problems by looking up the answer</a:t>
            </a:r>
          </a:p>
          <a:p>
            <a:endParaRPr lang="en-US" dirty="0" smtClean="0"/>
          </a:p>
          <a:p>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US" dirty="0"/>
          </a:p>
        </p:txBody>
      </p:sp>
      <p:sp>
        <p:nvSpPr>
          <p:cNvPr id="3" name="Content Placeholder 2"/>
          <p:cNvSpPr>
            <a:spLocks noGrp="1"/>
          </p:cNvSpPr>
          <p:nvPr>
            <p:ph idx="1"/>
          </p:nvPr>
        </p:nvSpPr>
        <p:spPr/>
        <p:txBody>
          <a:bodyPr/>
          <a:lstStyle/>
          <a:p>
            <a:endParaRPr lang="en-US" dirty="0" smtClean="0"/>
          </a:p>
          <a:p>
            <a:r>
              <a:rPr lang="en-US" dirty="0" smtClean="0"/>
              <a:t>Mon: project due</a:t>
            </a:r>
          </a:p>
          <a:p>
            <a:endParaRPr lang="en-US" dirty="0" smtClean="0"/>
          </a:p>
          <a:p>
            <a:r>
              <a:rPr lang="en-US" dirty="0" smtClean="0"/>
              <a:t>Tues: midterm review</a:t>
            </a:r>
          </a:p>
          <a:p>
            <a:endParaRPr lang="en-US" dirty="0" smtClean="0"/>
          </a:p>
          <a:p>
            <a:r>
              <a:rPr lang="en-US" dirty="0" smtClean="0"/>
              <a:t>Thurs: midterm exam</a:t>
            </a:r>
            <a:endParaRPr lang="en-US" dirty="0"/>
          </a:p>
        </p:txBody>
      </p:sp>
    </p:spTree>
    <p:extLst>
      <p:ext uri="{BB962C8B-B14F-4D97-AF65-F5344CB8AC3E}">
        <p14:creationId xmlns:p14="http://schemas.microsoft.com/office/powerpoint/2010/main" val="190691229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0.9|2"/>
</p:tagLst>
</file>

<file path=ppt/tags/tag4.xml><?xml version="1.0" encoding="utf-8"?>
<p:tagLst xmlns:a="http://schemas.openxmlformats.org/drawingml/2006/main" xmlns:r="http://schemas.openxmlformats.org/officeDocument/2006/relationships" xmlns:p="http://schemas.openxmlformats.org/presentationml/2006/main">
  <p:tag name="TIMING" val="|2.4|1.7"/>
</p:tagLst>
</file>

<file path=ppt/tags/tag5.xml><?xml version="1.0" encoding="utf-8"?>
<p:tagLst xmlns:a="http://schemas.openxmlformats.org/drawingml/2006/main" xmlns:r="http://schemas.openxmlformats.org/officeDocument/2006/relationships" xmlns:p="http://schemas.openxmlformats.org/presentationml/2006/main">
  <p:tag name="TIMING" val="|16.6"/>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24404</TotalTime>
  <Words>1570</Words>
  <Application>Microsoft Office PowerPoint</Application>
  <PresentationFormat>On-screen Show (4:3)</PresentationFormat>
  <Paragraphs>313</Paragraphs>
  <Slides>98</Slides>
  <Notes>39</Notes>
  <HiddenSlides>5</HiddenSlides>
  <MMClips>2</MMClips>
  <ScaleCrop>false</ScaleCrop>
  <HeadingPairs>
    <vt:vector size="4" baseType="variant">
      <vt:variant>
        <vt:lpstr>Theme</vt:lpstr>
      </vt:variant>
      <vt:variant>
        <vt:i4>2</vt:i4>
      </vt:variant>
      <vt:variant>
        <vt:lpstr>Slide Titles</vt:lpstr>
      </vt:variant>
      <vt:variant>
        <vt:i4>98</vt:i4>
      </vt:variant>
    </vt:vector>
  </HeadingPairs>
  <TitlesOfParts>
    <vt:vector size="100" baseType="lpstr">
      <vt:lpstr>Lecture1 - Introduction - CP Fall 2010</vt:lpstr>
      <vt:lpstr>Custom Design</vt:lpstr>
      <vt:lpstr>Opportunities of Scale</vt:lpstr>
      <vt:lpstr>Project 3 Favorites</vt:lpstr>
      <vt:lpstr>Fave Result: Brian Wang, elephant</vt:lpstr>
      <vt:lpstr>Fave result: Nemo, Orange</vt:lpstr>
      <vt:lpstr>Fave result: Nemo, Fireworks</vt:lpstr>
      <vt:lpstr>Fave Result: Nan, Lightning on Campus</vt:lpstr>
      <vt:lpstr>Michael Wlodarz</vt:lpstr>
      <vt:lpstr>Color2gray by Nan</vt:lpstr>
      <vt:lpstr>Today’s class</vt:lpstr>
      <vt:lpstr>Google and massive data-driven algorithms</vt:lpstr>
      <vt:lpstr>Google Translate</vt:lpstr>
      <vt:lpstr>Chinese Room</vt:lpstr>
      <vt:lpstr>Image Completion Example</vt:lpstr>
      <vt:lpstr>What should the missing region contain?</vt:lpstr>
      <vt:lpstr>PowerPoint Presentation</vt:lpstr>
      <vt:lpstr>PowerPoint Presentation</vt:lpstr>
      <vt:lpstr>PowerPoint Presentation</vt:lpstr>
      <vt:lpstr>Which is the original?</vt:lpstr>
      <vt:lpstr>How it works</vt:lpstr>
      <vt:lpstr>General Principal</vt:lpstr>
      <vt:lpstr>How many images is enough?</vt:lpstr>
      <vt:lpstr>PowerPoint Presentation</vt:lpstr>
      <vt:lpstr>PowerPoint Presentation</vt:lpstr>
      <vt:lpstr>Image Data on the Internet</vt:lpstr>
      <vt:lpstr>Image completion: how it works</vt:lpstr>
      <vt:lpstr>The Algorithm</vt:lpstr>
      <vt:lpstr>Scene Matching</vt:lpstr>
      <vt:lpstr>Scene Descriptor</vt:lpstr>
      <vt:lpstr>Scene Descriptor</vt:lpstr>
      <vt:lpstr>Scene Descriptor</vt:lpstr>
      <vt:lpstr>PowerPoint Presentation</vt:lpstr>
      <vt:lpstr>PowerPoint Presentation</vt:lpstr>
      <vt:lpstr>Context Matching</vt:lpstr>
      <vt:lpstr>PowerPoint Presentation</vt:lpstr>
      <vt:lpstr>Result Ranking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original?</vt:lpstr>
      <vt:lpstr>PowerPoint Presentation</vt:lpstr>
      <vt:lpstr>PowerPoint Presentation</vt:lpstr>
      <vt:lpstr>PowerPoint Presentation</vt:lpstr>
      <vt:lpstr>PowerPoint Presentation</vt:lpstr>
      <vt:lpstr>PowerPoint Presentation</vt:lpstr>
      <vt:lpstr>PowerPoint Presentation</vt:lpstr>
      <vt:lpstr>Scene Matching for Image Completion</vt:lpstr>
      <vt:lpstr>PowerPoint Presentation</vt:lpstr>
      <vt:lpstr>Other uses of lots of data</vt:lpstr>
      <vt:lpstr>im2gps (Hays &amp; Efros, CVPR 2008)</vt:lpstr>
      <vt:lpstr>How much can an image tell about its geographic location?</vt:lpstr>
      <vt:lpstr>PowerPoint Presentation</vt:lpstr>
      <vt:lpstr>PowerPoint Presentation</vt:lpstr>
      <vt:lpstr>Im2gps</vt:lpstr>
      <vt:lpstr>Example Scene Matches</vt:lpstr>
      <vt:lpstr>Voting Scheme</vt:lpstr>
      <vt:lpstr>im2gps</vt:lpstr>
      <vt:lpstr>PowerPoint Presentation</vt:lpstr>
      <vt:lpstr>PowerPoint Presentation</vt:lpstr>
      <vt:lpstr>Population density ranking</vt:lpstr>
      <vt:lpstr>Where is This?</vt:lpstr>
      <vt:lpstr>Where is This?</vt:lpstr>
      <vt:lpstr>Where are These?</vt:lpstr>
      <vt:lpstr>Where are These?</vt:lpstr>
      <vt:lpstr>Results</vt:lpstr>
      <vt:lpstr>3D Reconstruction from Flickr</vt:lpstr>
      <vt:lpstr>3D Reconstruction from Flickr: How it works</vt:lpstr>
      <vt:lpstr>Large-scale 3D Reconstruction</vt:lpstr>
      <vt:lpstr>Photo Clip Art [SG’07]</vt:lpstr>
      <vt:lpstr>Photo Clip Art [SG’07]</vt:lpstr>
      <vt:lpstr>CG2Real</vt:lpstr>
      <vt:lpstr>Image Restoration using Online Photo Collections [ICCV’09]</vt:lpstr>
      <vt:lpstr>Tour from a single image Scene matching with camera transformations</vt:lpstr>
      <vt:lpstr>PowerPoint Presentation</vt:lpstr>
      <vt:lpstr>Video</vt:lpstr>
      <vt:lpstr>Tiny Images</vt:lpstr>
      <vt:lpstr>PowerPoint Presentation</vt:lpstr>
      <vt:lpstr>Human Scene Recognition</vt:lpstr>
      <vt:lpstr>Powers of 10</vt:lpstr>
      <vt:lpstr>Scenes are unique</vt:lpstr>
      <vt:lpstr>But not all scenes are so original</vt:lpstr>
      <vt:lpstr>PowerPoint Presentation</vt:lpstr>
      <vt:lpstr>PowerPoint Presentation</vt:lpstr>
      <vt:lpstr>PowerPoint Presentation</vt:lpstr>
      <vt:lpstr>Automatic Colorization</vt:lpstr>
      <vt:lpstr>Automatic Colorization</vt:lpstr>
      <vt:lpstr>Automatic Orientation Examples</vt:lpstr>
      <vt:lpstr>Summary</vt:lpstr>
      <vt:lpstr>Next week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Derek Hoiem</cp:lastModifiedBy>
  <cp:revision>71</cp:revision>
  <dcterms:created xsi:type="dcterms:W3CDTF">2010-08-30T03:58:01Z</dcterms:created>
  <dcterms:modified xsi:type="dcterms:W3CDTF">2012-11-01T15:41:34Z</dcterms:modified>
</cp:coreProperties>
</file>