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2"/>
  </p:notesMasterIdLst>
  <p:sldIdLst>
    <p:sldId id="398" r:id="rId3"/>
    <p:sldId id="470" r:id="rId4"/>
    <p:sldId id="484" r:id="rId5"/>
    <p:sldId id="458" r:id="rId6"/>
    <p:sldId id="399" r:id="rId7"/>
    <p:sldId id="400" r:id="rId8"/>
    <p:sldId id="401" r:id="rId9"/>
    <p:sldId id="402" r:id="rId10"/>
    <p:sldId id="403" r:id="rId11"/>
    <p:sldId id="404" r:id="rId12"/>
    <p:sldId id="471" r:id="rId13"/>
    <p:sldId id="405" r:id="rId14"/>
    <p:sldId id="406" r:id="rId15"/>
    <p:sldId id="407" r:id="rId16"/>
    <p:sldId id="408" r:id="rId17"/>
    <p:sldId id="409" r:id="rId18"/>
    <p:sldId id="410" r:id="rId19"/>
    <p:sldId id="411" r:id="rId20"/>
    <p:sldId id="412" r:id="rId21"/>
    <p:sldId id="413" r:id="rId22"/>
    <p:sldId id="414" r:id="rId23"/>
    <p:sldId id="415" r:id="rId24"/>
    <p:sldId id="416" r:id="rId25"/>
    <p:sldId id="417" r:id="rId26"/>
    <p:sldId id="418" r:id="rId27"/>
    <p:sldId id="419" r:id="rId28"/>
    <p:sldId id="420" r:id="rId29"/>
    <p:sldId id="421" r:id="rId30"/>
    <p:sldId id="422" r:id="rId31"/>
    <p:sldId id="423" r:id="rId32"/>
    <p:sldId id="424" r:id="rId33"/>
    <p:sldId id="425" r:id="rId34"/>
    <p:sldId id="426" r:id="rId35"/>
    <p:sldId id="427" r:id="rId36"/>
    <p:sldId id="428" r:id="rId37"/>
    <p:sldId id="429" r:id="rId38"/>
    <p:sldId id="430" r:id="rId39"/>
    <p:sldId id="431" r:id="rId40"/>
    <p:sldId id="432" r:id="rId41"/>
    <p:sldId id="433" r:id="rId42"/>
    <p:sldId id="434" r:id="rId43"/>
    <p:sldId id="457" r:id="rId44"/>
    <p:sldId id="472" r:id="rId45"/>
    <p:sldId id="473" r:id="rId46"/>
    <p:sldId id="474" r:id="rId47"/>
    <p:sldId id="475" r:id="rId48"/>
    <p:sldId id="476" r:id="rId49"/>
    <p:sldId id="477" r:id="rId50"/>
    <p:sldId id="478" r:id="rId51"/>
    <p:sldId id="479" r:id="rId52"/>
    <p:sldId id="480" r:id="rId53"/>
    <p:sldId id="481" r:id="rId54"/>
    <p:sldId id="444" r:id="rId55"/>
    <p:sldId id="469" r:id="rId56"/>
    <p:sldId id="482" r:id="rId57"/>
    <p:sldId id="446" r:id="rId58"/>
    <p:sldId id="454" r:id="rId59"/>
    <p:sldId id="483" r:id="rId60"/>
    <p:sldId id="456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3" autoAdjust="0"/>
    <p:restoredTop sz="84462" autoAdjust="0"/>
  </p:normalViewPr>
  <p:slideViewPr>
    <p:cSldViewPr>
      <p:cViewPr varScale="1">
        <p:scale>
          <a:sx n="50" d="100"/>
          <a:sy n="50" d="100"/>
        </p:scale>
        <p:origin x="-799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8" y="1509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3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10/3/2012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785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Q: Suppose we have a point in Cartesian coordinates.  What is that in homogeneous coordinates?  A: a ray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9A2B0-787D-42D0-B8C5-7BD2C7934DC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Parallel lines intersect at different infinities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DFFFAC-D990-4F24-A67D-25E23AD921E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85BA8-9F1F-4674-99F0-23342E482285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How many known points are needed to estimate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1FD7F7-1920-4805-BDF5-F51AE1E0D4E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Q: How does this transform the image?  A: It gets inverted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3A4356-9416-4106-923D-E0355B6D3A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Go to board, sketch out various properties of vanishing points/lines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dirty="0" smtClean="0"/>
              <a:t> Parallel</a:t>
            </a:r>
            <a:r>
              <a:rPr lang="en-US" baseline="0" dirty="0" smtClean="0"/>
              <a:t> lines intersect at a point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The intersection of red lines and blue lines form a parallelogram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Sets of parallel lines on the same plane form a vanishing line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Sets of parallel planes form a vanishing line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Not all lines that intersect are parallel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endParaRPr lang="en-US" baseline="0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81D85-CBA6-4C0A-A35C-88763F7F285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63FD3-32D0-4831-B3C1-2BB6345EAB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Where are</a:t>
            </a:r>
            <a:r>
              <a:rPr lang="en-US" baseline="0" dirty="0" smtClean="0"/>
              <a:t> the vanishing points?  </a:t>
            </a:r>
            <a:r>
              <a:rPr lang="en-US" dirty="0" smtClean="0"/>
              <a:t>Do buildings on left and buildings on right have the same vanishing line?  Which way is the camera tilted?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88638E-C80E-4AA9-92A2-C0018B9C13E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FB7921-4F14-45E1-B6B7-A1743120262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 = K [R t]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E52B99-EDBF-4226-8E1C-A41C4A3640B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Append coordinate with value 1; proportional coordinate system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DA7F8-FAE2-423F-9DE2-2D112D9D8BF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10/3/2012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10/3/2012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10/3/2012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10/3/2012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10/3/2012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10/3/2012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10/3/2012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10/3/2012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10/3/2012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10/3/2012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10/3/2012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10/3/2012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6KlJzfsAzoY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4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3.xml"/><Relationship Id="rId7" Type="http://schemas.openxmlformats.org/officeDocument/2006/relationships/image" Target="../media/image2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tags" Target="../tags/tag4.xml"/><Relationship Id="rId9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4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34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8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6.png"/><Relationship Id="rId5" Type="http://schemas.openxmlformats.org/officeDocument/2006/relationships/image" Target="../media/image35.wmf"/><Relationship Id="rId4" Type="http://schemas.openxmlformats.org/officeDocument/2006/relationships/oleObject" Target="../embeddings/oleObject9.bin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28962540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Hoiem\Videos\kevin_bouncy_ball_hd.wmv" TargetMode="Externa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3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1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6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4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4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0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53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24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59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29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60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62.png"/><Relationship Id="rId4" Type="http://schemas.openxmlformats.org/officeDocument/2006/relationships/image" Target="../media/image61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Pinhole Camera Model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49530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10/04/12</a:t>
            </a:r>
            <a:endParaRPr lang="en-US" dirty="0"/>
          </a:p>
        </p:txBody>
      </p:sp>
      <p:pic>
        <p:nvPicPr>
          <p:cNvPr id="520196" name="Picture 4" descr="http://mollymonochrome.com/wp-content/uploads/Camera_Obscura_box1.jpg"/>
          <p:cNvPicPr>
            <a:picLocks noChangeAspect="1" noChangeArrowheads="1"/>
          </p:cNvPicPr>
          <p:nvPr/>
        </p:nvPicPr>
        <p:blipFill>
          <a:blip r:embed="rId3" cstate="print"/>
          <a:srcRect b="3704"/>
          <a:stretch>
            <a:fillRect/>
          </a:stretch>
        </p:blipFill>
        <p:spPr bwMode="auto">
          <a:xfrm>
            <a:off x="1828800" y="976351"/>
            <a:ext cx="5334000" cy="4510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Camera obscura: the pre-camera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First idea: Mo-Ti, China (470BC to 390BC)</a:t>
            </a:r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First built: Alhacen, Iraq/Egypt (965 to 1039AD)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000375"/>
            <a:ext cx="44100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990600" y="5791200"/>
            <a:ext cx="2611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Illustration of Camera Obscura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4572000" y="5791200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Freestanding camera obscura at UNC Chapel Hill</a:t>
            </a:r>
          </a:p>
          <a:p>
            <a:pPr algn="ctr"/>
            <a:endParaRPr lang="en-US" sz="1100"/>
          </a:p>
          <a:p>
            <a:pPr algn="ctr"/>
            <a:r>
              <a:rPr lang="en-US" sz="1100"/>
              <a:t>Photo by Seth Ilys</a:t>
            </a: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124200"/>
            <a:ext cx="37338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r>
              <a:rPr lang="en-US" dirty="0" smtClean="0"/>
              <a:t>Camera </a:t>
            </a:r>
            <a:r>
              <a:rPr lang="en-US" dirty="0" err="1" smtClean="0"/>
              <a:t>Obscura</a:t>
            </a:r>
            <a:r>
              <a:rPr lang="en-US" dirty="0" smtClean="0"/>
              <a:t> used for Tracing</a:t>
            </a:r>
          </a:p>
        </p:txBody>
      </p:sp>
      <p:pic>
        <p:nvPicPr>
          <p:cNvPr id="18435" name="Picture 5" descr="obscura"/>
          <p:cNvPicPr>
            <a:picLocks noChangeAspect="1" noChangeArrowheads="1"/>
          </p:cNvPicPr>
          <p:nvPr/>
        </p:nvPicPr>
        <p:blipFill>
          <a:blip r:embed="rId2" cstate="print">
            <a:lum bright="-18000" contrast="30000"/>
          </a:blip>
          <a:srcRect l="2309" t="2110" r="2077" b="3014"/>
          <a:stretch>
            <a:fillRect/>
          </a:stretch>
        </p:blipFill>
        <p:spPr bwMode="auto">
          <a:xfrm>
            <a:off x="1587500" y="1438275"/>
            <a:ext cx="52609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676400" y="5715000"/>
            <a:ext cx="556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Palatino Linotype" pitchFamily="18" charset="0"/>
              </a:rPr>
              <a:t>Lens Based Camera </a:t>
            </a:r>
            <a:r>
              <a:rPr lang="en-US" sz="2800" dirty="0" err="1">
                <a:latin typeface="Palatino Linotype" pitchFamily="18" charset="0"/>
              </a:rPr>
              <a:t>Obscura</a:t>
            </a:r>
            <a:r>
              <a:rPr lang="en-US" sz="2800" dirty="0">
                <a:latin typeface="Palatino Linotype" pitchFamily="18" charset="0"/>
              </a:rPr>
              <a:t>, 1568</a:t>
            </a:r>
          </a:p>
        </p:txBody>
      </p:sp>
    </p:spTree>
    <p:extLst>
      <p:ext uri="{BB962C8B-B14F-4D97-AF65-F5344CB8AC3E}">
        <p14:creationId xmlns:p14="http://schemas.microsoft.com/office/powerpoint/2010/main" val="307407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First Photograph</a:t>
            </a:r>
          </a:p>
        </p:txBody>
      </p:sp>
      <p:pic>
        <p:nvPicPr>
          <p:cNvPr id="27652" name="Picture 3" descr="http://www.anomalies-unlimited.com/Odd%20Pics%202/Images/1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819400"/>
            <a:ext cx="3295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990600" y="533400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Joseph Niepce, 1826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819400"/>
            <a:ext cx="3581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4724400" y="2057400"/>
            <a:ext cx="407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Photograph of the first photograph</a:t>
            </a: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5334000" y="5334000"/>
            <a:ext cx="218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Stored at UT Austin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1000" y="1905000"/>
            <a:ext cx="396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2400" smtClean="0"/>
              <a:t>	Oldest surviving photograph</a:t>
            </a:r>
          </a:p>
          <a:p>
            <a:pPr lvl="1" eaLnBrk="1" hangingPunct="1"/>
            <a:r>
              <a:rPr lang="en-US" sz="2000" smtClean="0"/>
              <a:t>Took 8 hours on pewter plate</a:t>
            </a:r>
            <a:endParaRPr lang="en-US" sz="2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685800" y="6172200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Niepce</a:t>
            </a:r>
            <a:r>
              <a:rPr lang="en-US" dirty="0" smtClean="0"/>
              <a:t> later teamed up with Daguerre, who eventually created </a:t>
            </a:r>
            <a:r>
              <a:rPr lang="en-US" dirty="0" err="1" smtClean="0"/>
              <a:t>Daguerrotypes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A lens focuses light onto the film</a:t>
            </a:r>
          </a:p>
        </p:txBody>
      </p:sp>
      <p:pic>
        <p:nvPicPr>
          <p:cNvPr id="28676" name="Picture 4" descr="image-le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/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28702" name="Line 9"/>
            <p:cNvSpPr>
              <a:spLocks noChangeShapeType="1"/>
            </p:cNvSpPr>
            <p:nvPr/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Line 10"/>
            <p:cNvSpPr>
              <a:spLocks noChangeShapeType="1"/>
            </p:cNvSpPr>
            <p:nvPr/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28700" name="Line 13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1" name="Line 14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28698" name="Line 16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9" name="Line 17"/>
              <p:cNvSpPr>
                <a:spLocks noChangeShapeType="1"/>
              </p:cNvSpPr>
              <p:nvPr/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28688" name="Line 19"/>
            <p:cNvSpPr>
              <a:spLocks noChangeShapeType="1"/>
            </p:cNvSpPr>
            <p:nvPr/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28690" name="Line 21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1" name="Line 22"/>
              <p:cNvSpPr>
                <a:spLocks noChangeShapeType="1"/>
              </p:cNvSpPr>
              <p:nvPr/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2" name="Line 24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3" name="Line 25"/>
              <p:cNvSpPr>
                <a:spLocks noChangeShapeType="1"/>
              </p:cNvSpPr>
              <p:nvPr/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4" name="Line 27"/>
              <p:cNvSpPr>
                <a:spLocks noChangeShapeType="1"/>
              </p:cNvSpPr>
              <p:nvPr/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5" name="Line 28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683" name="Oval 29"/>
          <p:cNvSpPr>
            <a:spLocks noChangeArrowheads="1"/>
          </p:cNvSpPr>
          <p:nvPr/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28686" name="Text Box 32"/>
            <p:cNvSpPr txBox="1">
              <a:spLocks noChangeArrowheads="1"/>
            </p:cNvSpPr>
            <p:nvPr/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“circle of </a:t>
              </a:r>
            </a:p>
            <a:p>
              <a:pPr algn="ctr"/>
              <a:r>
                <a:rPr lang="en-US"/>
                <a:t>confusion”</a:t>
              </a:r>
            </a:p>
          </p:txBody>
        </p:sp>
        <p:sp>
          <p:nvSpPr>
            <p:cNvPr id="28687" name="Line 33"/>
            <p:cNvSpPr>
              <a:spLocks noChangeShapeType="1"/>
            </p:cNvSpPr>
            <p:nvPr/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5" name="TextBox 30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5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9701" name="Rectangle 16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pPr eaLnBrk="1" hangingPunct="1"/>
            <a:r>
              <a:rPr lang="en-US" sz="3000" smtClean="0"/>
              <a:t>Dimensionality Reduction Machine (3D to 2D)</a:t>
            </a:r>
          </a:p>
        </p:txBody>
      </p:sp>
      <p:sp>
        <p:nvSpPr>
          <p:cNvPr id="29702" name="Text Box 18"/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9703" name="Text Box 19"/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267200" y="31242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Projection can be tricky…</a:t>
            </a:r>
          </a:p>
        </p:txBody>
      </p:sp>
      <p:pic>
        <p:nvPicPr>
          <p:cNvPr id="30723" name="Picture 20" descr="Julian Beever chalk arti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885950"/>
            <a:ext cx="6429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7651750" y="0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idewalk art glo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50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Projection can be tricky…</a:t>
            </a:r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7651750" y="0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lost?</a:t>
            </a:r>
          </a:p>
          <a:p>
            <a:pPr eaLnBrk="1" hangingPunct="1"/>
            <a:r>
              <a:rPr lang="en-US" smtClean="0"/>
              <a:t>Length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4205288" y="5424488"/>
            <a:ext cx="3048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0" y="5791200"/>
            <a:ext cx="1219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4572000" y="5257800"/>
            <a:ext cx="17192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Which is closer?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409701" y="3848100"/>
            <a:ext cx="2057400" cy="31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239294" y="3923506"/>
            <a:ext cx="20574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14"/>
          <p:cNvSpPr txBox="1">
            <a:spLocks noChangeArrowheads="1"/>
          </p:cNvSpPr>
          <p:nvPr/>
        </p:nvSpPr>
        <p:spPr bwMode="auto">
          <a:xfrm>
            <a:off x="2514600" y="3200400"/>
            <a:ext cx="15033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Who is taller?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Length is not preserved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713" y="1524000"/>
            <a:ext cx="8650287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269163" y="6583363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Figure by David Forsyth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8001000" y="3429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7035800" y="4343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7810500" y="42672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7315200" y="5257800"/>
            <a:ext cx="51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B’</a:t>
            </a: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7467600" y="4495800"/>
            <a:ext cx="47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C’</a:t>
            </a:r>
          </a:p>
        </p:txBody>
      </p:sp>
      <p:sp>
        <p:nvSpPr>
          <p:cNvPr id="33802" name="Text Box 13"/>
          <p:cNvSpPr txBox="1">
            <a:spLocks noChangeArrowheads="1"/>
          </p:cNvSpPr>
          <p:nvPr/>
        </p:nvSpPr>
        <p:spPr bwMode="auto">
          <a:xfrm>
            <a:off x="7772400" y="3962400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lost?</a:t>
            </a:r>
          </a:p>
          <a:p>
            <a:pPr eaLnBrk="1" hangingPunct="1"/>
            <a:r>
              <a:rPr lang="en-US" smtClean="0"/>
              <a:t>Length</a:t>
            </a:r>
          </a:p>
          <a:p>
            <a:pPr eaLnBrk="1" hangingPunct="1"/>
            <a:r>
              <a:rPr lang="en-US" smtClean="0"/>
              <a:t>Angles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26"/>
          <p:cNvSpPr txBox="1">
            <a:spLocks noChangeArrowheads="1"/>
          </p:cNvSpPr>
          <p:nvPr/>
        </p:nvSpPr>
        <p:spPr bwMode="auto">
          <a:xfrm>
            <a:off x="3276600" y="5029200"/>
            <a:ext cx="1622425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Perpendicular?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6" name="TextBox 40"/>
          <p:cNvSpPr txBox="1">
            <a:spLocks noChangeArrowheads="1"/>
          </p:cNvSpPr>
          <p:nvPr/>
        </p:nvSpPr>
        <p:spPr bwMode="auto">
          <a:xfrm>
            <a:off x="4724400" y="3200400"/>
            <a:ext cx="998538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Parallel?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photos for project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&gt;= 1024x1024, level, centered on face, blank background</a:t>
            </a:r>
          </a:p>
          <a:p>
            <a:endParaRPr lang="en-US" dirty="0" smtClean="0"/>
          </a:p>
          <a:p>
            <a:r>
              <a:rPr lang="en-US" dirty="0" smtClean="0"/>
              <a:t>Annotate your faces by </a:t>
            </a:r>
            <a:r>
              <a:rPr lang="en-US" dirty="0" smtClean="0"/>
              <a:t>10/18, </a:t>
            </a:r>
            <a:r>
              <a:rPr lang="en-US" dirty="0" smtClean="0"/>
              <a:t>details to come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08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Parallel lines are not parallel in the image</a:t>
            </a: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05000"/>
            <a:ext cx="73152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7269163" y="6583363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Figure by David Forsyth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preserved?</a:t>
            </a:r>
          </a:p>
          <a:p>
            <a:pPr eaLnBrk="1" hangingPunct="1"/>
            <a:r>
              <a:rPr lang="en-US" smtClean="0"/>
              <a:t>Straight lines are still straight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800" smtClean="0"/>
              <a:t>	Parallel lines in the world intersect in the image at a “vanishing point”</a:t>
            </a:r>
          </a:p>
        </p:txBody>
      </p:sp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4163" y="2052638"/>
            <a:ext cx="3195637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90600" y="2895600"/>
            <a:ext cx="7239000" cy="158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2438400" y="35814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771900" y="3771900"/>
            <a:ext cx="2895600" cy="1143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12"/>
          <p:cNvSpPr txBox="1">
            <a:spLocks noChangeArrowheads="1"/>
          </p:cNvSpPr>
          <p:nvPr/>
        </p:nvSpPr>
        <p:spPr bwMode="auto">
          <a:xfrm>
            <a:off x="4464050" y="2590800"/>
            <a:ext cx="376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0" name="TextBox 13"/>
          <p:cNvSpPr txBox="1">
            <a:spLocks noChangeArrowheads="1"/>
          </p:cNvSpPr>
          <p:nvPr/>
        </p:nvSpPr>
        <p:spPr bwMode="auto">
          <a:xfrm>
            <a:off x="3048000" y="2525713"/>
            <a:ext cx="165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Calibri" pitchFamily="34" charset="0"/>
              </a:rPr>
              <a:t>Vanishing Point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600200" y="2895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057400" y="2895600"/>
            <a:ext cx="4572000" cy="2971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3" name="TextBox 20"/>
          <p:cNvSpPr txBox="1">
            <a:spLocks noChangeArrowheads="1"/>
          </p:cNvSpPr>
          <p:nvPr/>
        </p:nvSpPr>
        <p:spPr bwMode="auto">
          <a:xfrm>
            <a:off x="6437313" y="2576513"/>
            <a:ext cx="3762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4" name="TextBox 21"/>
          <p:cNvSpPr txBox="1">
            <a:spLocks noChangeArrowheads="1"/>
          </p:cNvSpPr>
          <p:nvPr/>
        </p:nvSpPr>
        <p:spPr bwMode="auto">
          <a:xfrm>
            <a:off x="6553200" y="2438400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Vanishing Point</a:t>
            </a:r>
          </a:p>
        </p:txBody>
      </p:sp>
      <p:sp>
        <p:nvSpPr>
          <p:cNvPr id="38925" name="TextBox 22"/>
          <p:cNvSpPr txBox="1">
            <a:spLocks noChangeArrowheads="1"/>
          </p:cNvSpPr>
          <p:nvPr/>
        </p:nvSpPr>
        <p:spPr bwMode="auto">
          <a:xfrm>
            <a:off x="914400" y="28956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Vanishing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1743075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299" name="Photo Editor Photo" r:id="rId4" imgW="9752381" imgH="7314286" progId="MSPhotoEd.3">
                  <p:embed/>
                </p:oleObj>
              </mc:Choice>
              <mc:Fallback>
                <p:oleObj name="Photo Editor Photo" r:id="rId4" imgW="9752381" imgH="7314286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058025" y="4953000"/>
            <a:ext cx="1857375" cy="1279525"/>
            <a:chOff x="4446" y="3120"/>
            <a:chExt cx="1170" cy="806"/>
          </a:xfrm>
        </p:grpSpPr>
        <p:sp>
          <p:nvSpPr>
            <p:cNvPr id="1059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6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0" y="4495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0" y="2743200"/>
            <a:ext cx="1828800" cy="1600200"/>
            <a:chOff x="0" y="1728"/>
            <a:chExt cx="1152" cy="1008"/>
          </a:xfrm>
        </p:grpSpPr>
        <p:sp>
          <p:nvSpPr>
            <p:cNvPr id="1057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1058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-28575" y="4451350"/>
            <a:ext cx="1692275" cy="1644650"/>
            <a:chOff x="-18" y="2804"/>
            <a:chExt cx="1066" cy="1036"/>
          </a:xfrm>
        </p:grpSpPr>
        <p:sp>
          <p:nvSpPr>
            <p:cNvPr id="105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5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172200" y="1676400"/>
            <a:ext cx="3013075" cy="1187450"/>
            <a:chOff x="4011" y="1248"/>
            <a:chExt cx="1898" cy="748"/>
          </a:xfrm>
        </p:grpSpPr>
        <p:sp>
          <p:nvSpPr>
            <p:cNvPr id="1052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1053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51" name="TextBox 36"/>
          <p:cNvSpPr txBox="1">
            <a:spLocks noChangeArrowheads="1"/>
          </p:cNvSpPr>
          <p:nvPr/>
        </p:nvSpPr>
        <p:spPr bwMode="auto">
          <a:xfrm>
            <a:off x="0" y="6629400"/>
            <a:ext cx="12666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/>
              <a:t>Credit: </a:t>
            </a:r>
            <a:r>
              <a:rPr lang="en-US" sz="1200" dirty="0" err="1" smtClean="0"/>
              <a:t>Criminisi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points and lines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0"/>
            <a:ext cx="6934200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0" y="6581775"/>
            <a:ext cx="2398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Photo from online Tate collection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Note on estimating vanishing points</a:t>
            </a:r>
          </a:p>
        </p:txBody>
      </p:sp>
      <p:grpSp>
        <p:nvGrpSpPr>
          <p:cNvPr id="2" name="Group 29"/>
          <p:cNvGrpSpPr>
            <a:grpSpLocks noChangeAspect="1"/>
          </p:cNvGrpSpPr>
          <p:nvPr/>
        </p:nvGrpSpPr>
        <p:grpSpPr bwMode="auto">
          <a:xfrm>
            <a:off x="1905000" y="1143000"/>
            <a:ext cx="5486400" cy="4075113"/>
            <a:chOff x="1143000" y="1143000"/>
            <a:chExt cx="7239000" cy="5376863"/>
          </a:xfrm>
        </p:grpSpPr>
        <p:pic>
          <p:nvPicPr>
            <p:cNvPr id="4096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1143000"/>
              <a:ext cx="6934200" cy="537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3734043" y="1980844"/>
              <a:ext cx="4647957" cy="373468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2970565" y="1676070"/>
              <a:ext cx="5106658" cy="41913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>
              <a:off x="2209161" y="4724782"/>
              <a:ext cx="5867025" cy="114365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 flipV="1">
              <a:off x="2896196" y="4037750"/>
              <a:ext cx="5257491" cy="16002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838200" y="5334000"/>
            <a:ext cx="76993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Use multiple lines for better accuracy</a:t>
            </a:r>
          </a:p>
          <a:p>
            <a:r>
              <a:rPr lang="en-US"/>
              <a:t>	… but lines will not intersect at exactly the same point in practice</a:t>
            </a:r>
          </a:p>
          <a:p>
            <a:r>
              <a:rPr lang="en-US"/>
              <a:t>One solution: take mean of intersecting pairs</a:t>
            </a:r>
          </a:p>
          <a:p>
            <a:r>
              <a:rPr lang="en-US"/>
              <a:t>	… bad idea!</a:t>
            </a:r>
          </a:p>
          <a:p>
            <a:r>
              <a:rPr lang="en-US"/>
              <a:t>Instead, minimize angular differences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(more vanishing points on board)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objects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7543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Camera matrix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1752600" y="3200400"/>
            <a:ext cx="487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  <a:hlinkClick r:id="rId3"/>
              </a:rPr>
              <a:t>http://www.youtube.com/watch?v=6KlJzfsAzoY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2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smtClean="0"/>
              <a:t>Projection: world coordinates</a:t>
            </a:r>
            <a:r>
              <a:rPr lang="en-US" sz="3200" smtClean="0">
                <a:sym typeface="Wingdings" pitchFamily="2" charset="2"/>
              </a:rPr>
              <a:t>image coordinates</a:t>
            </a:r>
            <a:endParaRPr lang="en-US" sz="3200" smtClean="0"/>
          </a:p>
        </p:txBody>
      </p:sp>
      <p:grpSp>
        <p:nvGrpSpPr>
          <p:cNvPr id="5" name="Group 3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7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3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7315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7316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Homogeneous coordinates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Conversion</a:t>
            </a:r>
          </a:p>
          <a:p>
            <a:pPr eaLnBrk="1" hangingPunct="1">
              <a:buFont typeface="Arial" charset="0"/>
              <a:buNone/>
            </a:pPr>
            <a:endParaRPr lang="en-US" sz="3600" smtClean="0"/>
          </a:p>
        </p:txBody>
      </p:sp>
      <p:sp>
        <p:nvSpPr>
          <p:cNvPr id="46084" name="Rectangle 22"/>
          <p:cNvSpPr>
            <a:spLocks noChangeArrowheads="1"/>
          </p:cNvSpPr>
          <p:nvPr/>
        </p:nvSpPr>
        <p:spPr bwMode="auto">
          <a:xfrm>
            <a:off x="1447800" y="1905000"/>
            <a:ext cx="708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to </a:t>
            </a:r>
            <a:r>
              <a:rPr lang="en-US" sz="2400" i="1"/>
              <a:t>homogeneous</a:t>
            </a:r>
            <a:r>
              <a:rPr lang="en-US" sz="2400"/>
              <a:t> coordinates</a:t>
            </a:r>
          </a:p>
        </p:txBody>
      </p:sp>
      <p:sp>
        <p:nvSpPr>
          <p:cNvPr id="46085" name="Text Box 32"/>
          <p:cNvSpPr txBox="1">
            <a:spLocks noChangeArrowheads="1"/>
          </p:cNvSpPr>
          <p:nvPr/>
        </p:nvSpPr>
        <p:spPr bwMode="auto">
          <a:xfrm>
            <a:off x="1524000" y="3717925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image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6" name="Text Box 33"/>
          <p:cNvSpPr txBox="1">
            <a:spLocks noChangeArrowheads="1"/>
          </p:cNvSpPr>
          <p:nvPr/>
        </p:nvSpPr>
        <p:spPr bwMode="auto">
          <a:xfrm>
            <a:off x="5105400" y="3706813"/>
            <a:ext cx="2611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scene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7" name="Rectangle 34"/>
          <p:cNvSpPr>
            <a:spLocks noChangeArrowheads="1"/>
          </p:cNvSpPr>
          <p:nvPr/>
        </p:nvSpPr>
        <p:spPr bwMode="auto">
          <a:xfrm>
            <a:off x="1371600" y="4724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</a:t>
            </a:r>
            <a:r>
              <a:rPr lang="en-US" sz="2400" i="1"/>
              <a:t>from</a:t>
            </a:r>
            <a:r>
              <a:rPr lang="en-US" sz="2400"/>
              <a:t> homogeneous coordinates</a:t>
            </a:r>
          </a:p>
        </p:txBody>
      </p:sp>
      <p:pic>
        <p:nvPicPr>
          <p:cNvPr id="46088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25669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3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4138" y="538003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4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95850" y="5235575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4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0175" y="2414588"/>
            <a:ext cx="211296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Homogeneous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Invariant to scaling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Point in Cartesian is ray in Homogeneous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dirty="0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981200" y="2286000"/>
          <a:ext cx="4217988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23" name="Equation" r:id="rId4" imgW="1663560" imgH="711000" progId="Equation.3">
                  <p:embed/>
                </p:oleObj>
              </mc:Choice>
              <mc:Fallback>
                <p:oleObj name="Equation" r:id="rId4" imgW="1663560" imgH="711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286000"/>
                        <a:ext cx="4217988" cy="180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19"/>
          <p:cNvSpPr txBox="1">
            <a:spLocks noChangeArrowheads="1"/>
          </p:cNvSpPr>
          <p:nvPr/>
        </p:nvSpPr>
        <p:spPr bwMode="auto">
          <a:xfrm>
            <a:off x="1447800" y="4038600"/>
            <a:ext cx="3048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Homogeneous Coordinates</a:t>
            </a:r>
          </a:p>
        </p:txBody>
      </p:sp>
      <p:sp>
        <p:nvSpPr>
          <p:cNvPr id="2054" name="TextBox 20"/>
          <p:cNvSpPr txBox="1">
            <a:spLocks noChangeArrowheads="1"/>
          </p:cNvSpPr>
          <p:nvPr/>
        </p:nvSpPr>
        <p:spPr bwMode="auto">
          <a:xfrm>
            <a:off x="4267200" y="4038600"/>
            <a:ext cx="220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Cartesian </a:t>
            </a:r>
            <a:r>
              <a:rPr lang="en-US" sz="2400" dirty="0">
                <a:latin typeface="Calibri" pitchFamily="34" charset="0"/>
              </a:rPr>
              <a:t>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smtClean="0"/>
              <a:t>Basic geometry in homogeneous coordinates</a:t>
            </a:r>
          </a:p>
        </p:txBody>
      </p:sp>
      <p:sp>
        <p:nvSpPr>
          <p:cNvPr id="3079" name="Content Placeholder 2"/>
          <p:cNvSpPr>
            <a:spLocks noGrp="1"/>
          </p:cNvSpPr>
          <p:nvPr>
            <p:ph idx="1"/>
          </p:nvPr>
        </p:nvSpPr>
        <p:spPr>
          <a:xfrm>
            <a:off x="457200" y="1493838"/>
            <a:ext cx="8229600" cy="5135562"/>
          </a:xfrm>
        </p:spPr>
        <p:txBody>
          <a:bodyPr/>
          <a:lstStyle/>
          <a:p>
            <a:pPr eaLnBrk="1" hangingPunct="1"/>
            <a:r>
              <a:rPr lang="en-US" smtClean="0"/>
              <a:t>Line equation:  ax + by + c = 0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Append 1 to pixel coordinate to get homogeneous coordinate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Line given by cross product of two points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Intersection of two lines given by cross product of the lines</a:t>
            </a:r>
          </a:p>
          <a:p>
            <a:pPr eaLnBrk="1" hangingPunct="1"/>
            <a:endParaRPr lang="en-US" b="1" smtClean="0"/>
          </a:p>
          <a:p>
            <a:pPr eaLnBrk="1" hangingPunct="1"/>
            <a:endParaRPr lang="en-US" b="1" smtClean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010400" y="2689225"/>
          <a:ext cx="1341438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374" name="Equation" r:id="rId3" imgW="583920" imgH="711000" progId="Equation.3">
                  <p:embed/>
                </p:oleObj>
              </mc:Choice>
              <mc:Fallback>
                <p:oleObj name="Equation" r:id="rId3" imgW="583920" imgH="711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2689225"/>
                        <a:ext cx="1341438" cy="163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6629400" y="4856163"/>
          <a:ext cx="2070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375" name="Equation" r:id="rId5" imgW="901440" imgH="241200" progId="Equation.3">
                  <p:embed/>
                </p:oleObj>
              </mc:Choice>
              <mc:Fallback>
                <p:oleObj name="Equation" r:id="rId5" imgW="90144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4856163"/>
                        <a:ext cx="2070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6324600" y="6151563"/>
          <a:ext cx="2303463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376" name="Equation" r:id="rId7" imgW="1002960" imgH="241200" progId="Equation.3">
                  <p:embed/>
                </p:oleObj>
              </mc:Choice>
              <mc:Fallback>
                <p:oleObj name="Equation" r:id="rId7" imgW="100296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6151563"/>
                        <a:ext cx="2303463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6707188" y="1046163"/>
          <a:ext cx="1631950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377" name="Equation" r:id="rId9" imgW="711000" imgH="711000" progId="Equation.3">
                  <p:embed/>
                </p:oleObj>
              </mc:Choice>
              <mc:Fallback>
                <p:oleObj name="Equation" r:id="rId9" imgW="711000" imgH="711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7188" y="1046163"/>
                        <a:ext cx="1631950" cy="163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smtClean="0"/>
              <a:t>Another problem solved by homogeneous coordinates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2438400" y="35814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600200" y="2895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3200400" y="37338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905000" y="35814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2743200" y="2209800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 smtClean="0"/>
              <a:t>Cartesian:  </a:t>
            </a:r>
            <a:r>
              <a:rPr lang="en-US" sz="2000" dirty="0">
                <a:solidFill>
                  <a:schemeClr val="tx2"/>
                </a:solidFill>
              </a:rPr>
              <a:t>(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  <a:p>
            <a:pPr marL="0" lvl="1"/>
            <a:r>
              <a:rPr lang="en-US" sz="2000" dirty="0"/>
              <a:t>Homogeneous:  </a:t>
            </a:r>
            <a:r>
              <a:rPr lang="en-US" sz="2000" dirty="0">
                <a:solidFill>
                  <a:schemeClr val="tx2"/>
                </a:solidFill>
              </a:rPr>
              <a:t>(1, 1, 0)</a:t>
            </a:r>
          </a:p>
        </p:txBody>
      </p:sp>
      <p:sp>
        <p:nvSpPr>
          <p:cNvPr id="47112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467600" cy="1219200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>
              <a:buFont typeface="Arial" charset="0"/>
              <a:buNone/>
            </a:pPr>
            <a:r>
              <a:rPr lang="en-US" smtClean="0"/>
              <a:t>	Intersection of parallel lines</a:t>
            </a:r>
          </a:p>
        </p:txBody>
      </p:sp>
      <p:sp>
        <p:nvSpPr>
          <p:cNvPr id="47113" name="TextBox 10"/>
          <p:cNvSpPr txBox="1">
            <a:spLocks noChangeArrowheads="1"/>
          </p:cNvSpPr>
          <p:nvPr/>
        </p:nvSpPr>
        <p:spPr bwMode="auto">
          <a:xfrm>
            <a:off x="5791200" y="2133600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 smtClean="0"/>
              <a:t>Cartesian: 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) 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/>
              <a:t>Homogeneous:  </a:t>
            </a:r>
            <a:r>
              <a:rPr lang="en-US" sz="2000" dirty="0">
                <a:solidFill>
                  <a:srgbClr val="FF0000"/>
                </a:solidFill>
              </a:rPr>
              <a:t>(1, 2, 0)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15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Projection matrix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1122363" y="4267200"/>
          <a:ext cx="297656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371" name="Equation" r:id="rId4" imgW="952200" imgH="215640" progId="Equation.3">
                  <p:embed/>
                </p:oleObj>
              </mc:Choice>
              <mc:Fallback>
                <p:oleObj name="Equation" r:id="rId4" imgW="9522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2363" y="4267200"/>
                        <a:ext cx="2976562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4419600" y="4191000"/>
            <a:ext cx="33952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x</a:t>
            </a:r>
            <a:r>
              <a:rPr lang="en-US" dirty="0" smtClean="0"/>
              <a:t>: </a:t>
            </a:r>
            <a:r>
              <a:rPr lang="en-US" dirty="0"/>
              <a:t>Image Coordinates: </a:t>
            </a:r>
            <a:r>
              <a:rPr lang="en-US" dirty="0" smtClean="0"/>
              <a:t>w(u,v,1</a:t>
            </a:r>
            <a:r>
              <a:rPr lang="en-US" dirty="0"/>
              <a:t>)</a:t>
            </a:r>
          </a:p>
          <a:p>
            <a:r>
              <a:rPr lang="en-US" b="1" dirty="0"/>
              <a:t>K</a:t>
            </a:r>
            <a:r>
              <a:rPr lang="en-US" dirty="0"/>
              <a:t>: Intrinsic Matrix (3x3)</a:t>
            </a:r>
          </a:p>
          <a:p>
            <a:r>
              <a:rPr lang="en-US" b="1" dirty="0"/>
              <a:t>R</a:t>
            </a:r>
            <a:r>
              <a:rPr lang="en-US" dirty="0"/>
              <a:t>: Rotation (3x3) </a:t>
            </a:r>
          </a:p>
          <a:p>
            <a:r>
              <a:rPr lang="en-US" b="1" dirty="0"/>
              <a:t>t</a:t>
            </a:r>
            <a:r>
              <a:rPr lang="en-US" dirty="0"/>
              <a:t>: Translation (3x1)</a:t>
            </a:r>
          </a:p>
          <a:p>
            <a:r>
              <a:rPr lang="en-US" b="1" dirty="0" smtClean="0"/>
              <a:t>X</a:t>
            </a:r>
            <a:r>
              <a:rPr lang="en-US" dirty="0" smtClean="0"/>
              <a:t>:</a:t>
            </a:r>
            <a:r>
              <a:rPr lang="en-US" b="1" dirty="0" smtClean="0"/>
              <a:t> </a:t>
            </a:r>
            <a:r>
              <a:rPr lang="en-US" dirty="0"/>
              <a:t>World Coordinates: (X,Y,Z,1)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12954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Line 12"/>
          <p:cNvSpPr>
            <a:spLocks noChangeShapeType="1"/>
          </p:cNvSpPr>
          <p:nvPr/>
        </p:nvSpPr>
        <p:spPr bwMode="auto">
          <a:xfrm flipV="1">
            <a:off x="7696200" y="1219200"/>
            <a:ext cx="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4" name="Line 13"/>
          <p:cNvSpPr>
            <a:spLocks noChangeShapeType="1"/>
          </p:cNvSpPr>
          <p:nvPr/>
        </p:nvSpPr>
        <p:spPr bwMode="auto">
          <a:xfrm flipH="1">
            <a:off x="7162800" y="2438400"/>
            <a:ext cx="533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5" name="Line 14"/>
          <p:cNvSpPr>
            <a:spLocks noChangeShapeType="1"/>
          </p:cNvSpPr>
          <p:nvPr/>
        </p:nvSpPr>
        <p:spPr bwMode="auto">
          <a:xfrm>
            <a:off x="7696200" y="2438400"/>
            <a:ext cx="685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7696200" y="26670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7620000" y="249872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4108" name="Text Box 17"/>
          <p:cNvSpPr txBox="1">
            <a:spLocks noChangeArrowheads="1"/>
          </p:cNvSpPr>
          <p:nvPr/>
        </p:nvSpPr>
        <p:spPr bwMode="auto">
          <a:xfrm>
            <a:off x="6934200" y="29718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8001000" y="20574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7772400" y="11430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sp>
        <p:nvSpPr>
          <p:cNvPr id="4111" name="Freeform 22"/>
          <p:cNvSpPr>
            <a:spLocks/>
          </p:cNvSpPr>
          <p:nvPr/>
        </p:nvSpPr>
        <p:spPr bwMode="auto">
          <a:xfrm>
            <a:off x="4267200" y="1358900"/>
            <a:ext cx="3200400" cy="469900"/>
          </a:xfrm>
          <a:custGeom>
            <a:avLst/>
            <a:gdLst>
              <a:gd name="T0" fmla="*/ 0 w 2016"/>
              <a:gd name="T1" fmla="*/ 2147483647 h 296"/>
              <a:gd name="T2" fmla="*/ 2147483647 w 2016"/>
              <a:gd name="T3" fmla="*/ 2147483647 h 296"/>
              <a:gd name="T4" fmla="*/ 2147483647 w 2016"/>
              <a:gd name="T5" fmla="*/ 2147483647 h 296"/>
              <a:gd name="T6" fmla="*/ 2147483647 w 2016"/>
              <a:gd name="T7" fmla="*/ 2147483647 h 296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296"/>
              <a:gd name="T14" fmla="*/ 2016 w 2016"/>
              <a:gd name="T15" fmla="*/ 296 h 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296">
                <a:moveTo>
                  <a:pt x="0" y="296"/>
                </a:moveTo>
                <a:cubicBezTo>
                  <a:pt x="188" y="224"/>
                  <a:pt x="376" y="152"/>
                  <a:pt x="624" y="104"/>
                </a:cubicBezTo>
                <a:cubicBezTo>
                  <a:pt x="872" y="56"/>
                  <a:pt x="1256" y="16"/>
                  <a:pt x="1488" y="8"/>
                </a:cubicBezTo>
                <a:cubicBezTo>
                  <a:pt x="1720" y="0"/>
                  <a:pt x="1868" y="28"/>
                  <a:pt x="2016" y="56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2" name="Text Box 23"/>
          <p:cNvSpPr txBox="1">
            <a:spLocks noChangeArrowheads="1"/>
          </p:cNvSpPr>
          <p:nvPr/>
        </p:nvSpPr>
        <p:spPr bwMode="auto">
          <a:xfrm>
            <a:off x="5181600" y="990600"/>
            <a:ext cx="49688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R,T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Interlude: when have I used this stuff?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Object Recognition (CVPR 2006)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14600"/>
            <a:ext cx="8763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Single-view reconstruction (SIGGRAPH 2005)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09800"/>
            <a:ext cx="60499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Getting spatial layout in indoor scenes (ICCV 2009)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95600"/>
            <a:ext cx="8534400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I’m out of town next week (no office hours)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Inserting photographed objects into images (SIGGRAPH 2007)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59080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59080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TextBox 5"/>
          <p:cNvSpPr txBox="1">
            <a:spLocks noChangeArrowheads="1"/>
          </p:cNvSpPr>
          <p:nvPr/>
        </p:nvSpPr>
        <p:spPr bwMode="auto">
          <a:xfrm>
            <a:off x="1981200" y="5410200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Original</a:t>
            </a:r>
          </a:p>
        </p:txBody>
      </p:sp>
      <p:sp>
        <p:nvSpPr>
          <p:cNvPr id="52231" name="TextBox 6"/>
          <p:cNvSpPr txBox="1">
            <a:spLocks noChangeArrowheads="1"/>
          </p:cNvSpPr>
          <p:nvPr/>
        </p:nvSpPr>
        <p:spPr bwMode="auto">
          <a:xfrm>
            <a:off x="6019800" y="54102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Created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1" y="990600"/>
            <a:ext cx="9143999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Inserting synthetic objects into images: </a:t>
            </a:r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vimeo.com/28962540</a:t>
            </a:r>
            <a:endParaRPr lang="en-US" sz="2400" dirty="0" smtClean="0"/>
          </a:p>
          <a:p>
            <a:pPr>
              <a:buNone/>
            </a:pPr>
            <a:endParaRPr lang="en-US" sz="2400" dirty="0" smtClean="0"/>
          </a:p>
        </p:txBody>
      </p:sp>
      <p:pic>
        <p:nvPicPr>
          <p:cNvPr id="7" name="kevin_bouncy_ball_h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" y="1714747"/>
            <a:ext cx="9143999" cy="5143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Camera Model</a:t>
            </a:r>
            <a:endParaRPr lang="en-US" dirty="0"/>
          </a:p>
        </p:txBody>
      </p:sp>
      <p:graphicFrame>
        <p:nvGraphicFramePr>
          <p:cNvPr id="42" name="Object 3"/>
          <p:cNvGraphicFramePr>
            <a:graphicFrameLocks noChangeAspect="1"/>
          </p:cNvGraphicFramePr>
          <p:nvPr/>
        </p:nvGraphicFramePr>
        <p:xfrm>
          <a:off x="1219200" y="5456237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845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456237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4495800" y="5380037"/>
            <a:ext cx="33956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x</a:t>
            </a:r>
            <a:r>
              <a:rPr lang="en-US" dirty="0"/>
              <a:t>: Image Coordinates: (u,v,1)</a:t>
            </a:r>
          </a:p>
          <a:p>
            <a:r>
              <a:rPr lang="en-US" b="1" dirty="0"/>
              <a:t>K</a:t>
            </a:r>
            <a:r>
              <a:rPr lang="en-US" dirty="0"/>
              <a:t>: Intrinsic Matrix (3x3)</a:t>
            </a:r>
          </a:p>
          <a:p>
            <a:r>
              <a:rPr lang="en-US" b="1" dirty="0"/>
              <a:t>R</a:t>
            </a:r>
            <a:r>
              <a:rPr lang="en-US" dirty="0"/>
              <a:t>: Rotation (3x3) </a:t>
            </a:r>
          </a:p>
          <a:p>
            <a:r>
              <a:rPr lang="en-US" b="1" dirty="0"/>
              <a:t>t</a:t>
            </a:r>
            <a:r>
              <a:rPr lang="en-US" dirty="0"/>
              <a:t>: Translation (3x1)</a:t>
            </a:r>
          </a:p>
          <a:p>
            <a:r>
              <a:rPr lang="en-US" b="1" dirty="0"/>
              <a:t>X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World Coordinates: (X,Y,Z,1)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0668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968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500563" y="47117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969" name="Equation" r:id="rId6" imgW="1650960" imgH="927000" progId="Equation.3">
                  <p:embed/>
                </p:oleObj>
              </mc:Choice>
              <mc:Fallback>
                <p:oleObj name="Equation" r:id="rId6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47117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612475" y="5045825"/>
            <a:ext cx="13716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5287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313579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 </a:t>
            </a:r>
            <a:r>
              <a:rPr lang="en-US" sz="2000" dirty="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Principal point at </a:t>
            </a:r>
            <a:r>
              <a:rPr lang="en-US" sz="2000" dirty="0"/>
              <a:t>(0,0)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0" y="32766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40386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580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Remove assumption: known optical center</a:t>
            </a:r>
            <a:endParaRPr lang="en-US" dirty="0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992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7"/>
          <p:cNvGraphicFramePr>
            <a:graphicFrameLocks noChangeAspect="1"/>
          </p:cNvGraphicFramePr>
          <p:nvPr/>
        </p:nvGraphicFramePr>
        <p:xfrm>
          <a:off x="4645025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993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5025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5807825" y="3352800"/>
            <a:ext cx="13716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/>
              <a:t> </a:t>
            </a:r>
            <a:r>
              <a:rPr lang="en-US" sz="200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1148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1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Remove assumption: square pixels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016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7"/>
          <p:cNvGraphicFramePr>
            <a:graphicFrameLocks noChangeAspect="1"/>
          </p:cNvGraphicFramePr>
          <p:nvPr/>
        </p:nvGraphicFramePr>
        <p:xfrm>
          <a:off x="4618038" y="3073400"/>
          <a:ext cx="3652837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017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8038" y="3073400"/>
                        <a:ext cx="3652837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5748250" y="335280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038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2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Remove assumption: non-skewed pixels</a:t>
            </a:r>
            <a:endParaRPr lang="en-US" dirty="0"/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040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7"/>
          <p:cNvGraphicFramePr>
            <a:graphicFrameLocks noChangeAspect="1"/>
          </p:cNvGraphicFramePr>
          <p:nvPr/>
        </p:nvGraphicFramePr>
        <p:xfrm>
          <a:off x="4643438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041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5748250" y="338605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24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1295400" y="6488113"/>
            <a:ext cx="608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Note: different books use different notation for parameters</a:t>
            </a:r>
          </a:p>
        </p:txBody>
      </p:sp>
    </p:spTree>
    <p:extLst>
      <p:ext uri="{BB962C8B-B14F-4D97-AF65-F5344CB8AC3E}">
        <p14:creationId xmlns:p14="http://schemas.microsoft.com/office/powerpoint/2010/main" val="194486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Oriented and Translated Camera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Line 12"/>
          <p:cNvSpPr>
            <a:spLocks noChangeShapeType="1"/>
          </p:cNvSpPr>
          <p:nvPr/>
        </p:nvSpPr>
        <p:spPr bwMode="auto">
          <a:xfrm flipV="1">
            <a:off x="7315200" y="220980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7" name="Line 13"/>
          <p:cNvSpPr>
            <a:spLocks noChangeShapeType="1"/>
          </p:cNvSpPr>
          <p:nvPr/>
        </p:nvSpPr>
        <p:spPr bwMode="auto">
          <a:xfrm flipH="1">
            <a:off x="6705600" y="342900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8" name="Line 14"/>
          <p:cNvSpPr>
            <a:spLocks noChangeShapeType="1"/>
          </p:cNvSpPr>
          <p:nvPr/>
        </p:nvSpPr>
        <p:spPr bwMode="auto">
          <a:xfrm>
            <a:off x="7315200" y="342900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7315200" y="36576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7239000" y="348932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6553200" y="39624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7620000" y="30480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7391400" y="21336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7" name="Straight Arrow Connector 16"/>
          <p:cNvCxnSpPr>
            <a:endCxn id="54276" idx="0"/>
          </p:cNvCxnSpPr>
          <p:nvPr/>
        </p:nvCxnSpPr>
        <p:spPr>
          <a:xfrm flipV="1">
            <a:off x="3581400" y="342582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5" name="TextBox 17"/>
          <p:cNvSpPr txBox="1">
            <a:spLocks noChangeArrowheads="1"/>
          </p:cNvSpPr>
          <p:nvPr/>
        </p:nvSpPr>
        <p:spPr bwMode="auto">
          <a:xfrm>
            <a:off x="5943600" y="297180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22" name="Curved Left Arrow 21"/>
          <p:cNvSpPr/>
          <p:nvPr/>
        </p:nvSpPr>
        <p:spPr>
          <a:xfrm rot="19926854">
            <a:off x="8043863" y="174942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4287" name="TextBox 22"/>
          <p:cNvSpPr txBox="1">
            <a:spLocks noChangeArrowheads="1"/>
          </p:cNvSpPr>
          <p:nvPr/>
        </p:nvSpPr>
        <p:spPr bwMode="auto">
          <a:xfrm>
            <a:off x="7772400" y="121920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18056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translation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304800" y="3810000"/>
          <a:ext cx="27781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064" name="Equation" r:id="rId3" imgW="888840" imgH="215640" progId="Equation.3">
                  <p:embed/>
                </p:oleObj>
              </mc:Choice>
              <mc:Fallback>
                <p:oleObj name="Equation" r:id="rId3" imgW="8888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810000"/>
                        <a:ext cx="277812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7"/>
          <p:cNvGraphicFramePr>
            <a:graphicFrameLocks noChangeAspect="1"/>
          </p:cNvGraphicFramePr>
          <p:nvPr/>
        </p:nvGraphicFramePr>
        <p:xfrm>
          <a:off x="3930650" y="3111500"/>
          <a:ext cx="50847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065" name="Equation" r:id="rId5" imgW="2387520" imgH="927000" progId="Equation.3">
                  <p:embed/>
                </p:oleObj>
              </mc:Choice>
              <mc:Fallback>
                <p:oleObj name="Equation" r:id="rId5" imgW="23875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0650" y="3111500"/>
                        <a:ext cx="50847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1509713" y="1676400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endParaRPr lang="en-US" sz="2000"/>
          </a:p>
        </p:txBody>
      </p:sp>
      <p:sp>
        <p:nvSpPr>
          <p:cNvPr id="9" name="Right Arrow 8"/>
          <p:cNvSpPr/>
          <p:nvPr/>
        </p:nvSpPr>
        <p:spPr>
          <a:xfrm>
            <a:off x="3276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8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3D Rotation of Points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533400" y="1443038"/>
            <a:ext cx="801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/>
              <a:t>Rotation around the coordinate axes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400">
                <a:solidFill>
                  <a:srgbClr val="CC3300"/>
                </a:solidFill>
              </a:rPr>
              <a:t>counter-clockwise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graphicFrame>
        <p:nvGraphicFramePr>
          <p:cNvPr id="393220" name="Object 4"/>
          <p:cNvGraphicFramePr>
            <a:graphicFrameLocks noChangeAspect="1"/>
          </p:cNvGraphicFramePr>
          <p:nvPr/>
        </p:nvGraphicFramePr>
        <p:xfrm>
          <a:off x="4038600" y="2276475"/>
          <a:ext cx="3470275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081" name="Equation" r:id="rId3" imgW="1828800" imgH="2133360" progId="Equation.3">
                  <p:embed/>
                </p:oleObj>
              </mc:Choice>
              <mc:Fallback>
                <p:oleObj name="Equation" r:id="rId3" imgW="1828800" imgH="2133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276475"/>
                        <a:ext cx="3470275" cy="404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98525" y="2743200"/>
            <a:ext cx="2241550" cy="2286000"/>
            <a:chOff x="566" y="1680"/>
            <a:chExt cx="1412" cy="1440"/>
          </a:xfrm>
        </p:grpSpPr>
        <p:sp>
          <p:nvSpPr>
            <p:cNvPr id="10250" name="Line 6"/>
            <p:cNvSpPr>
              <a:spLocks noChangeShapeType="1"/>
            </p:cNvSpPr>
            <p:nvPr/>
          </p:nvSpPr>
          <p:spPr bwMode="auto">
            <a:xfrm flipV="1">
              <a:off x="730" y="1680"/>
              <a:ext cx="0" cy="14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Line 7"/>
            <p:cNvSpPr>
              <a:spLocks noChangeShapeType="1"/>
            </p:cNvSpPr>
            <p:nvPr/>
          </p:nvSpPr>
          <p:spPr bwMode="auto">
            <a:xfrm>
              <a:off x="586" y="2976"/>
              <a:ext cx="13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Line 8"/>
            <p:cNvSpPr>
              <a:spLocks noChangeShapeType="1"/>
            </p:cNvSpPr>
            <p:nvPr/>
          </p:nvSpPr>
          <p:spPr bwMode="auto">
            <a:xfrm flipV="1">
              <a:off x="730" y="2304"/>
              <a:ext cx="71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27" name="Text Box 11"/>
            <p:cNvSpPr txBox="1">
              <a:spLocks noChangeArrowheads="1"/>
            </p:cNvSpPr>
            <p:nvPr/>
          </p:nvSpPr>
          <p:spPr bwMode="auto">
            <a:xfrm>
              <a:off x="1680" y="2637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</a:p>
          </p:txBody>
        </p:sp>
        <p:sp>
          <p:nvSpPr>
            <p:cNvPr id="393231" name="Text Box 15"/>
            <p:cNvSpPr txBox="1">
              <a:spLocks noChangeArrowheads="1"/>
            </p:cNvSpPr>
            <p:nvPr/>
          </p:nvSpPr>
          <p:spPr bwMode="auto">
            <a:xfrm>
              <a:off x="1056" y="2016"/>
              <a:ext cx="2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’</a:t>
              </a:r>
            </a:p>
          </p:txBody>
        </p:sp>
        <p:sp>
          <p:nvSpPr>
            <p:cNvPr id="10255" name="Line 16"/>
            <p:cNvSpPr>
              <a:spLocks noChangeShapeType="1"/>
            </p:cNvSpPr>
            <p:nvPr/>
          </p:nvSpPr>
          <p:spPr bwMode="auto">
            <a:xfrm flipV="1">
              <a:off x="720" y="2832"/>
              <a:ext cx="91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Line 17"/>
            <p:cNvSpPr>
              <a:spLocks noChangeShapeType="1"/>
            </p:cNvSpPr>
            <p:nvPr/>
          </p:nvSpPr>
          <p:spPr bwMode="auto">
            <a:xfrm>
              <a:off x="1632" y="283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34" name="Text Box 18"/>
            <p:cNvSpPr txBox="1">
              <a:spLocks noChangeArrowheads="1"/>
            </p:cNvSpPr>
            <p:nvPr/>
          </p:nvSpPr>
          <p:spPr bwMode="auto">
            <a:xfrm>
              <a:off x="1574" y="2333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g</a:t>
              </a:r>
              <a:endPara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393236" name="Text Box 20"/>
            <p:cNvSpPr txBox="1">
              <a:spLocks noChangeArrowheads="1"/>
            </p:cNvSpPr>
            <p:nvPr/>
          </p:nvSpPr>
          <p:spPr bwMode="auto">
            <a:xfrm>
              <a:off x="566" y="2669"/>
              <a:ext cx="2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y</a:t>
              </a:r>
            </a:p>
          </p:txBody>
        </p:sp>
        <p:sp>
          <p:nvSpPr>
            <p:cNvPr id="10259" name="Arc 22"/>
            <p:cNvSpPr>
              <a:spLocks/>
            </p:cNvSpPr>
            <p:nvPr/>
          </p:nvSpPr>
          <p:spPr bwMode="auto">
            <a:xfrm>
              <a:off x="1440" y="2304"/>
              <a:ext cx="1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6" name="AutoShape 24"/>
          <p:cNvSpPr>
            <a:spLocks noChangeArrowheads="1"/>
          </p:cNvSpPr>
          <p:nvPr/>
        </p:nvSpPr>
        <p:spPr bwMode="auto">
          <a:xfrm rot="3319573" flipH="1">
            <a:off x="2590800" y="3276600"/>
            <a:ext cx="838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25"/>
          <p:cNvSpPr>
            <a:spLocks noChangeShapeType="1"/>
          </p:cNvSpPr>
          <p:nvPr/>
        </p:nvSpPr>
        <p:spPr bwMode="auto">
          <a:xfrm flipH="1">
            <a:off x="330200" y="4800600"/>
            <a:ext cx="838200" cy="1219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3242" name="Text Box 26"/>
          <p:cNvSpPr txBox="1">
            <a:spLocks noChangeArrowheads="1"/>
          </p:cNvSpPr>
          <p:nvPr/>
        </p:nvSpPr>
        <p:spPr bwMode="auto">
          <a:xfrm>
            <a:off x="441325" y="5608638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15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7894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Next classes: Single-view Geometry</a:t>
            </a:r>
            <a:endParaRPr lang="en-US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685800" y="1143000"/>
            <a:ext cx="7885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1447800"/>
            <a:ext cx="25955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tall is this woman?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53000" y="4724400"/>
            <a:ext cx="22875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Which ball is closer?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19200" y="2057400"/>
            <a:ext cx="272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high is the camera?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2667000"/>
            <a:ext cx="2514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What is the camera rotation?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19200" y="3429000"/>
            <a:ext cx="2819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What is the focal length of the camera?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rotation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124200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112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1747838" y="3568700"/>
          <a:ext cx="55181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113" name="Equation" r:id="rId5" imgW="2590560" imgH="927000" progId="Equation.3">
                  <p:embed/>
                </p:oleObj>
              </mc:Choice>
              <mc:Fallback>
                <p:oleObj name="Equation" r:id="rId5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838" y="3568700"/>
                        <a:ext cx="55181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7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Degrees of freedom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3124200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36"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1749425" y="3568700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37" name="Equation" r:id="rId6" imgW="2590560" imgH="927000" progId="Equation.3">
                  <p:embed/>
                </p:oleObj>
              </mc:Choice>
              <mc:Fallback>
                <p:oleObj name="Equation" r:id="rId6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3568700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2766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2578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9850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Vanishing Point = Projection from Infinity</a:t>
            </a:r>
            <a:endParaRPr lang="en-US" dirty="0"/>
          </a:p>
        </p:txBody>
      </p:sp>
      <p:graphicFrame>
        <p:nvGraphicFramePr>
          <p:cNvPr id="635906" name="Object 4"/>
          <p:cNvGraphicFramePr>
            <a:graphicFrameLocks noChangeAspect="1"/>
          </p:cNvGraphicFramePr>
          <p:nvPr/>
        </p:nvGraphicFramePr>
        <p:xfrm>
          <a:off x="685800" y="1143000"/>
          <a:ext cx="8001000" cy="2607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174" name="Equation" r:id="rId3" imgW="2844720" imgH="927000" progId="Equation.3">
                  <p:embed/>
                </p:oleObj>
              </mc:Choice>
              <mc:Fallback>
                <p:oleObj name="Equation" r:id="rId3" imgW="28447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143000"/>
                        <a:ext cx="8001000" cy="26074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499" name="Object 7"/>
          <p:cNvGraphicFramePr>
            <a:graphicFrameLocks noChangeAspect="1"/>
          </p:cNvGraphicFramePr>
          <p:nvPr/>
        </p:nvGraphicFramePr>
        <p:xfrm>
          <a:off x="1855788" y="4419600"/>
          <a:ext cx="3730625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175" name="Equation" r:id="rId5" imgW="1752480" imgH="698400" progId="Equation.3">
                  <p:embed/>
                </p:oleObj>
              </mc:Choice>
              <mc:Fallback>
                <p:oleObj name="Equation" r:id="rId5" imgW="175248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4419600"/>
                        <a:ext cx="3730625" cy="148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0" name="Object 7"/>
          <p:cNvGraphicFramePr>
            <a:graphicFrameLocks noChangeAspect="1"/>
          </p:cNvGraphicFramePr>
          <p:nvPr/>
        </p:nvGraphicFramePr>
        <p:xfrm>
          <a:off x="5943600" y="4191000"/>
          <a:ext cx="16494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176" name="Equation" r:id="rId7" imgW="774360" imgH="431640" progId="Equation.3">
                  <p:embed/>
                </p:oleObj>
              </mc:Choice>
              <mc:Fallback>
                <p:oleObj name="Equation" r:id="rId7" imgW="7743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191000"/>
                        <a:ext cx="1649412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1" name="Object 7"/>
          <p:cNvGraphicFramePr>
            <a:graphicFrameLocks noChangeAspect="1"/>
          </p:cNvGraphicFramePr>
          <p:nvPr/>
        </p:nvGraphicFramePr>
        <p:xfrm>
          <a:off x="5943600" y="5334000"/>
          <a:ext cx="16224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177" name="Equation" r:id="rId9" imgW="761760" imgH="431640" progId="Equation.3">
                  <p:embed/>
                </p:oleObj>
              </mc:Choice>
              <mc:Fallback>
                <p:oleObj name="Equation" r:id="rId9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334000"/>
                        <a:ext cx="1622425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5587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Special case of perspective projection</a:t>
            </a:r>
          </a:p>
          <a:p>
            <a:pPr lvl="1" eaLnBrk="1" hangingPunct="1"/>
            <a:r>
              <a:rPr lang="en-US" sz="2400" dirty="0" smtClean="0"/>
              <a:t>Distance from the COP to the image plane is infinite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r>
              <a:rPr lang="en-US" sz="2400" dirty="0" smtClean="0"/>
              <a:t>Also called “parallel projection”</a:t>
            </a:r>
          </a:p>
          <a:p>
            <a:pPr lvl="1" eaLnBrk="1" hangingPunct="1"/>
            <a:r>
              <a:rPr lang="en-US" sz="2400" dirty="0" smtClean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2735263" y="2606675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2711450" y="3054350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4325938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3336925" y="3736975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2254250" y="1868488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4208463" y="2185988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6424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62600" y="2527300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3352800" y="377507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2727325" y="3071813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4357688" y="2579688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5383213" y="4419600"/>
          <a:ext cx="3217862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587" name="Equation" r:id="rId3" imgW="1511280" imgH="914400" progId="Equation.3">
                  <p:embed/>
                </p:oleObj>
              </mc:Choice>
              <mc:Fallback>
                <p:oleObj name="Equation" r:id="rId3" imgW="1511280" imgH="914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4419600"/>
                        <a:ext cx="3217862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Scaled 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Special case of perspective projection</a:t>
            </a:r>
          </a:p>
          <a:p>
            <a:pPr lvl="1" eaLnBrk="1" hangingPunct="1"/>
            <a:r>
              <a:rPr lang="en-US" sz="2400" dirty="0" smtClean="0"/>
              <a:t>Object dimensions are small compared to distance to camera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r>
              <a:rPr lang="en-US" sz="2400" dirty="0" smtClean="0"/>
              <a:t>Also called “weak perspective”</a:t>
            </a:r>
          </a:p>
          <a:p>
            <a:pPr lvl="1" eaLnBrk="1" hangingPunct="1"/>
            <a:r>
              <a:rPr lang="en-US" sz="2400" dirty="0" smtClean="0"/>
              <a:t>What’s the projection matrix?</a:t>
            </a:r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5314950" y="4406900"/>
          <a:ext cx="3354388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940" name="Equation" r:id="rId3" imgW="1574640" imgH="927000" progId="Equation.3">
                  <p:embed/>
                </p:oleObj>
              </mc:Choice>
              <mc:Fallback>
                <p:oleObj name="Equation" r:id="rId3" imgW="157464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4950" y="4406900"/>
                        <a:ext cx="3354388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69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62200"/>
            <a:ext cx="5062537" cy="210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0064" y="6533208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Illustration from George </a:t>
            </a:r>
            <a:r>
              <a:rPr lang="en-US" dirty="0" err="1" smtClean="0"/>
              <a:t>Bebis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Suppose we have two 3D cubes on the ground facing the viewer, one near, one far.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What would they look like in perspective?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What would they look like in weak perspective? 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question</a:t>
            </a:r>
          </a:p>
        </p:txBody>
      </p:sp>
      <p:pic>
        <p:nvPicPr>
          <p:cNvPr id="134146" name="Picture 2" descr="http://rememberwhen.gazettelive.co.uk/station%20road%20n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124200"/>
            <a:ext cx="5143500" cy="3429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24134" y="6581001"/>
            <a:ext cx="2319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 credit: GazetteLive.co.uk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4904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Beyond Pinholes: Radial Distortion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667000"/>
            <a:ext cx="5295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09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7463" y="6596063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Image from Martin </a:t>
            </a:r>
            <a:r>
              <a:rPr lang="en-US" sz="1050" dirty="0" err="1"/>
              <a:t>Habbecke</a:t>
            </a:r>
            <a:endParaRPr lang="en-US" sz="1050" dirty="0"/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6019800" y="5943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Corrected Barrel Distortion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Things to remember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09600" y="1143000"/>
            <a:ext cx="4343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Vanishing points and vanishing lines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Pinhole camera model and camera projection matrix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722813" y="609600"/>
            <a:ext cx="4116387" cy="1862138"/>
            <a:chOff x="-28575" y="1676401"/>
            <a:chExt cx="9296400" cy="4754564"/>
          </a:xfrm>
        </p:grpSpPr>
        <p:graphicFrame>
          <p:nvGraphicFramePr>
            <p:cNvPr id="16387" name="Object 5"/>
            <p:cNvGraphicFramePr>
              <a:graphicFrameLocks noChangeAspect="1"/>
            </p:cNvGraphicFramePr>
            <p:nvPr/>
          </p:nvGraphicFramePr>
          <p:xfrm>
            <a:off x="1743075" y="2590800"/>
            <a:ext cx="4962525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9668" name="Photo Editor Photo" r:id="rId3" imgW="9752381" imgH="7314286" progId="MSPhotoEd.3">
                    <p:embed/>
                  </p:oleObj>
                </mc:Choice>
                <mc:Fallback>
                  <p:oleObj name="Photo Editor Photo" r:id="rId3" imgW="9752381" imgH="7314286" progId="MSPhotoEd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5" y="2590800"/>
                          <a:ext cx="4962525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3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4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5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6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7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8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9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0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1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2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7058025" y="4953002"/>
              <a:ext cx="1857375" cy="1477963"/>
              <a:chOff x="4446" y="3120"/>
              <a:chExt cx="1170" cy="931"/>
            </a:xfrm>
          </p:grpSpPr>
          <p:sp>
            <p:nvSpPr>
              <p:cNvPr id="16422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6423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6404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0" y="2743200"/>
              <a:ext cx="1828800" cy="1600200"/>
              <a:chOff x="0" y="1728"/>
              <a:chExt cx="1152" cy="1008"/>
            </a:xfrm>
          </p:grpSpPr>
          <p:sp>
            <p:nvSpPr>
              <p:cNvPr id="16420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16421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-28575" y="4451351"/>
              <a:ext cx="1843088" cy="1843088"/>
              <a:chOff x="-18" y="2804"/>
              <a:chExt cx="1161" cy="1161"/>
            </a:xfrm>
          </p:grpSpPr>
          <p:sp>
            <p:nvSpPr>
              <p:cNvPr id="16417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16418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6419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6407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8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9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0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1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2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3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16415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16416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2982913"/>
            <a:ext cx="342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53" name="Object 3"/>
          <p:cNvGraphicFramePr>
            <a:graphicFrameLocks noChangeAspect="1"/>
          </p:cNvGraphicFramePr>
          <p:nvPr/>
        </p:nvGraphicFramePr>
        <p:xfrm>
          <a:off x="5638800" y="4267200"/>
          <a:ext cx="2362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669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4267200"/>
                        <a:ext cx="23622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</a:t>
            </a:r>
            <a:r>
              <a:rPr lang="en-US" dirty="0" smtClean="0"/>
              <a:t>week</a:t>
            </a:r>
          </a:p>
          <a:p>
            <a:pPr lvl="1"/>
            <a:r>
              <a:rPr lang="en-US" dirty="0" smtClean="0"/>
              <a:t>Tues: David Forsyth will talk about inserting 3D objects into images</a:t>
            </a:r>
          </a:p>
          <a:p>
            <a:pPr lvl="1"/>
            <a:r>
              <a:rPr lang="en-US" dirty="0" smtClean="0"/>
              <a:t>Thurs: Amin Sadeghi will talk about averaging, extrapolating, and otherwise messing around with faces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32503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Questions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Today’s class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en-US" dirty="0" smtClean="0"/>
              <a:t>	Mapping between image and world coordinates</a:t>
            </a:r>
          </a:p>
          <a:p>
            <a:pPr lvl="1" eaLnBrk="1" hangingPunct="1">
              <a:defRPr/>
            </a:pPr>
            <a:r>
              <a:rPr lang="en-US" dirty="0" smtClean="0"/>
              <a:t>Pinhole camera model</a:t>
            </a:r>
          </a:p>
          <a:p>
            <a:pPr lvl="1" eaLnBrk="1" hangingPunct="1">
              <a:defRPr/>
            </a:pPr>
            <a:r>
              <a:rPr lang="en-US" dirty="0" smtClean="0"/>
              <a:t>Projective geometry</a:t>
            </a:r>
          </a:p>
          <a:p>
            <a:pPr lvl="2" eaLnBrk="1" hangingPunct="1">
              <a:defRPr/>
            </a:pPr>
            <a:r>
              <a:rPr lang="en-US" dirty="0" smtClean="0"/>
              <a:t>Vanishing points and lines</a:t>
            </a:r>
          </a:p>
          <a:p>
            <a:pPr lvl="1" eaLnBrk="1" hangingPunct="1">
              <a:defRPr/>
            </a:pPr>
            <a:r>
              <a:rPr lang="en-US" dirty="0" smtClean="0"/>
              <a:t>Projection matrix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2954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Let’s design a camera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Idea 1:  put a piece of film in front of an object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Do we get a reasonable image?</a:t>
            </a:r>
          </a:p>
        </p:txBody>
      </p:sp>
      <p:pic>
        <p:nvPicPr>
          <p:cNvPr id="23556" name="Picture 4" descr="image-not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4478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23568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0" name="Line 9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/>
        </p:nvSpPr>
        <p:spPr bwMode="auto">
          <a:xfrm>
            <a:off x="2438400" y="19812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23565" name="Line 11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6" name="Line 12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4" name="Line 14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0" name="Oval 18"/>
          <p:cNvSpPr>
            <a:spLocks noChangeArrowheads="1"/>
          </p:cNvSpPr>
          <p:nvPr/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1" name="Oval 19"/>
          <p:cNvSpPr>
            <a:spLocks noChangeArrowheads="1"/>
          </p:cNvSpPr>
          <p:nvPr/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2" name="TextBox 17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1905000"/>
          </a:xfrm>
        </p:spPr>
        <p:txBody>
          <a:bodyPr>
            <a:normAutofit fontScale="92500"/>
          </a:bodyPr>
          <a:lstStyle/>
          <a:p>
            <a:pPr eaLnBrk="1" hangingPunct="1">
              <a:buFontTx/>
              <a:buNone/>
              <a:defRPr/>
            </a:pPr>
            <a:r>
              <a:rPr lang="en-US" dirty="0" smtClean="0"/>
              <a:t>Idea 2: add a barrier to block off most of the rays</a:t>
            </a:r>
          </a:p>
          <a:p>
            <a:pPr lvl="1" eaLnBrk="1" hangingPunct="1">
              <a:defRPr/>
            </a:pPr>
            <a:r>
              <a:rPr lang="en-US" dirty="0" smtClean="0"/>
              <a:t>This reduces blurring</a:t>
            </a:r>
          </a:p>
          <a:p>
            <a:pPr lvl="1" eaLnBrk="1" hangingPunct="1">
              <a:defRPr/>
            </a:pPr>
            <a:r>
              <a:rPr lang="en-US" dirty="0" smtClean="0"/>
              <a:t>The opening known as the </a:t>
            </a:r>
            <a:r>
              <a:rPr lang="en-US" b="1" dirty="0" smtClean="0"/>
              <a:t>aperture</a:t>
            </a:r>
          </a:p>
        </p:txBody>
      </p:sp>
      <p:pic>
        <p:nvPicPr>
          <p:cNvPr id="24580" name="Picture 18" descr="image-pinho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24591" name="Line 21"/>
            <p:cNvSpPr>
              <a:spLocks noChangeShapeType="1"/>
            </p:cNvSpPr>
            <p:nvPr/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Line 22"/>
            <p:cNvSpPr>
              <a:spLocks noChangeShapeType="1"/>
            </p:cNvSpPr>
            <p:nvPr/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Line 23"/>
            <p:cNvSpPr>
              <a:spLocks noChangeShapeType="1"/>
            </p:cNvSpPr>
            <p:nvPr/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Line 24"/>
            <p:cNvSpPr>
              <a:spLocks noChangeShapeType="1"/>
            </p:cNvSpPr>
            <p:nvPr/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24587" name="Line 27"/>
            <p:cNvSpPr>
              <a:spLocks noChangeShapeType="1"/>
            </p:cNvSpPr>
            <p:nvPr/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28"/>
            <p:cNvSpPr>
              <a:spLocks noChangeShapeType="1"/>
            </p:cNvSpPr>
            <p:nvPr/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Line 29"/>
            <p:cNvSpPr>
              <a:spLocks noChangeShapeType="1"/>
            </p:cNvSpPr>
            <p:nvPr/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Line 30"/>
            <p:cNvSpPr>
              <a:spLocks noChangeShapeType="1"/>
            </p:cNvSpPr>
            <p:nvPr/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3" name="Oval 31"/>
          <p:cNvSpPr>
            <a:spLocks noChangeArrowheads="1"/>
          </p:cNvSpPr>
          <p:nvPr/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584" name="Oval 32"/>
          <p:cNvSpPr>
            <a:spLocks noChangeArrowheads="1"/>
          </p:cNvSpPr>
          <p:nvPr/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43779" name="Rectangle 35"/>
          <p:cNvSpPr>
            <a:spLocks noChangeArrowheads="1"/>
          </p:cNvSpPr>
          <p:nvPr/>
        </p:nvSpPr>
        <p:spPr bwMode="auto">
          <a:xfrm>
            <a:off x="685800" y="5943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endParaRPr lang="en-US"/>
          </a:p>
        </p:txBody>
      </p:sp>
      <p:sp>
        <p:nvSpPr>
          <p:cNvPr id="24586" name="TextBox 17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79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25603" name="TextBox 30"/>
          <p:cNvSpPr txBox="1">
            <a:spLocks noChangeArrowheads="1"/>
          </p:cNvSpPr>
          <p:nvPr/>
        </p:nvSpPr>
        <p:spPr bwMode="auto">
          <a:xfrm>
            <a:off x="0" y="6550025"/>
            <a:ext cx="160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Figure from Forsyth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33600"/>
            <a:ext cx="80772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1066800" y="16764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1066800" y="1752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3429000" y="1752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0" y="1143000"/>
            <a:ext cx="277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219200" y="5105400"/>
            <a:ext cx="3656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 = focal length</a:t>
            </a:r>
          </a:p>
          <a:p>
            <a:r>
              <a:rPr lang="en-US" sz="2400"/>
              <a:t>c = center of the camera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3657600" y="2971800"/>
            <a:ext cx="32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16165</TotalTime>
  <Words>1272</Words>
  <Application>Microsoft Office PowerPoint</Application>
  <PresentationFormat>On-screen Show (4:3)</PresentationFormat>
  <Paragraphs>347</Paragraphs>
  <Slides>59</Slides>
  <Notes>15</Notes>
  <HiddenSlides>6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Lecture1 - Introduction - CP Fall 2010</vt:lpstr>
      <vt:lpstr>Custom Design</vt:lpstr>
      <vt:lpstr>Photo Editor Photo</vt:lpstr>
      <vt:lpstr>Equation</vt:lpstr>
      <vt:lpstr>Pinhole Camera Model</vt:lpstr>
      <vt:lpstr>Take photos for project 4</vt:lpstr>
      <vt:lpstr>Survey</vt:lpstr>
      <vt:lpstr>Reminders</vt:lpstr>
      <vt:lpstr>Next classes: Single-view Geometry</vt:lpstr>
      <vt:lpstr>Today’s class</vt:lpstr>
      <vt:lpstr>Image formation</vt:lpstr>
      <vt:lpstr>Pinhole camera</vt:lpstr>
      <vt:lpstr>Pinhole camera</vt:lpstr>
      <vt:lpstr>Camera obscura: the pre-camera</vt:lpstr>
      <vt:lpstr>Camera Obscura used for Tracing</vt:lpstr>
      <vt:lpstr>First Photograph</vt:lpstr>
      <vt:lpstr>Pinhole camera</vt:lpstr>
      <vt:lpstr>Dimensionality Reduction Machine (3D to 2D)</vt:lpstr>
      <vt:lpstr>Projection can be tricky…</vt:lpstr>
      <vt:lpstr>Projection can be tricky…</vt:lpstr>
      <vt:lpstr>Projective Geometry</vt:lpstr>
      <vt:lpstr>Length is not preserved</vt:lpstr>
      <vt:lpstr>Projective Geometry</vt:lpstr>
      <vt:lpstr>Parallel lines are not parallel in the image</vt:lpstr>
      <vt:lpstr>Projective Geometry</vt:lpstr>
      <vt:lpstr>Vanishing points and lines</vt:lpstr>
      <vt:lpstr>Vanishing points and lines</vt:lpstr>
      <vt:lpstr>Vanishing points and lines</vt:lpstr>
      <vt:lpstr>Vanishing points and lines</vt:lpstr>
      <vt:lpstr>Note on estimating vanishing points</vt:lpstr>
      <vt:lpstr>(more vanishing points on board)</vt:lpstr>
      <vt:lpstr>Vanishing objects</vt:lpstr>
      <vt:lpstr>Camera matrix</vt:lpstr>
      <vt:lpstr>Projection: world coordinatesimage coordinates</vt:lpstr>
      <vt:lpstr>Homogeneous coordinates</vt:lpstr>
      <vt:lpstr>Homogeneous coordinates</vt:lpstr>
      <vt:lpstr>Basic geometry in homogeneous coordinates</vt:lpstr>
      <vt:lpstr>Another problem solved by homogeneous coordinates</vt:lpstr>
      <vt:lpstr>PowerPoint Presentation</vt:lpstr>
      <vt:lpstr>Interlude: 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Pinhole Camera Model</vt:lpstr>
      <vt:lpstr>PowerPoint Presentation</vt:lpstr>
      <vt:lpstr>Remove assumption: known optical center</vt:lpstr>
      <vt:lpstr>Remove assumption: square pixels</vt:lpstr>
      <vt:lpstr>Remove assumption: non-skewed pixels</vt:lpstr>
      <vt:lpstr>Oriented and Translated Camera</vt:lpstr>
      <vt:lpstr>Allow camera translation</vt:lpstr>
      <vt:lpstr>3D Rotation of Points</vt:lpstr>
      <vt:lpstr>Allow camera rotation</vt:lpstr>
      <vt:lpstr>Degrees of freedom</vt:lpstr>
      <vt:lpstr>Vanishing Point = Projection from Infinity</vt:lpstr>
      <vt:lpstr>Orthographic Projection</vt:lpstr>
      <vt:lpstr>Scaled Orthographic Projection</vt:lpstr>
      <vt:lpstr>Take-home question</vt:lpstr>
      <vt:lpstr>Beyond Pinholes: Radial Distortion</vt:lpstr>
      <vt:lpstr>Things to remember</vt:lpstr>
      <vt:lpstr>Next classes</vt:lpstr>
      <vt:lpstr>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 Hoiem</cp:lastModifiedBy>
  <cp:revision>45</cp:revision>
  <dcterms:created xsi:type="dcterms:W3CDTF">2010-08-30T03:58:01Z</dcterms:created>
  <dcterms:modified xsi:type="dcterms:W3CDTF">2012-10-04T15:21:35Z</dcterms:modified>
</cp:coreProperties>
</file>