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98" r:id="rId2"/>
    <p:sldId id="429" r:id="rId3"/>
    <p:sldId id="399" r:id="rId4"/>
    <p:sldId id="400" r:id="rId5"/>
    <p:sldId id="401" r:id="rId6"/>
    <p:sldId id="402" r:id="rId7"/>
    <p:sldId id="403" r:id="rId8"/>
    <p:sldId id="424" r:id="rId9"/>
    <p:sldId id="404" r:id="rId10"/>
    <p:sldId id="405" r:id="rId11"/>
    <p:sldId id="406" r:id="rId12"/>
    <p:sldId id="407" r:id="rId13"/>
    <p:sldId id="452" r:id="rId14"/>
    <p:sldId id="425" r:id="rId15"/>
    <p:sldId id="426" r:id="rId16"/>
    <p:sldId id="408" r:id="rId17"/>
    <p:sldId id="409" r:id="rId18"/>
    <p:sldId id="410" r:id="rId19"/>
    <p:sldId id="411" r:id="rId20"/>
    <p:sldId id="427" r:id="rId21"/>
    <p:sldId id="415" r:id="rId22"/>
    <p:sldId id="428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54" r:id="rId36"/>
    <p:sldId id="442" r:id="rId37"/>
    <p:sldId id="443" r:id="rId38"/>
    <p:sldId id="444" r:id="rId39"/>
    <p:sldId id="445" r:id="rId40"/>
    <p:sldId id="447" r:id="rId41"/>
    <p:sldId id="446" r:id="rId42"/>
    <p:sldId id="449" r:id="rId43"/>
    <p:sldId id="448" r:id="rId44"/>
    <p:sldId id="45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84247" autoAdjust="0"/>
  </p:normalViewPr>
  <p:slideViewPr>
    <p:cSldViewPr>
      <p:cViewPr varScale="1">
        <p:scale>
          <a:sx n="49" d="100"/>
          <a:sy n="49" d="100"/>
        </p:scale>
        <p:origin x="-266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E676C-C727-45C5-84A2-B2910E110B11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E751EC-7257-4FED-BBD1-E196F567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EE70F-14C0-411A-95E7-68D2BDBA1A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7F7D-5225-4184-8BFF-DBE9743DF993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C8B2F-8D75-4EFA-AD58-DEEEE7557EAE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What’s wrong with these results?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55BC0-C3D0-473F-96FC-9FD2C0CDD0DC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50" y="673100"/>
            <a:ext cx="46037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1338"/>
            <a:ext cx="5083175" cy="413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1" tIns="44941" rIns="89881" bIns="4494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Better at salt’n’pepper noise</a:t>
            </a:r>
          </a:p>
          <a:p>
            <a:pPr eaLnBrk="1" hangingPunct="1"/>
            <a:r>
              <a:rPr lang="en-US" smtClean="0"/>
              <a:t>Not convolution: try a region with 1’s and a 2, and then 1’s and a 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A4697-605B-4EEC-A5CA-8D37053973AE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B9015-5A5D-486A-8E98-1C1AA245E90D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5A855-BDD3-4A17-A52F-C56FC7B61573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response is stronger for higher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261F-0363-4C17-B808-8EA999CB59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Likes bright pixels where filters are above average, dark pixels where filters are below average. Problems: response is sensitive to gain/contrast, pixels in filter that are near the mean have little effect, does not require pixel values in image to be near or proportional to values in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FCA3B-979F-4D04-98F1-EACD60D2C1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7C08F-0EBE-443E-814B-94DCEAF1DD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21EF3-D6BC-4131-83EE-6AF97013A1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Invariant to mean and scale of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23E2D-845A-4777-B783-CD52FEECE8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D09A9-8923-4BA1-8AA1-86323780B5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37C9D-5A72-4E57-9E72-24F6D6AE75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AEFA-2467-49B4-9D61-72AE60A5C55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324350"/>
            <a:ext cx="5048250" cy="417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DD00-5531-42B8-8BCD-FAA7139BE1EA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86C0-3ACF-4E5C-BFC7-BF89F01C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689E-29E8-40C2-8AE4-D9B46646AC84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06E0-90C9-4C12-A753-2396B3C2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9A6D-F523-4A68-A4E7-F155B8738BD8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B546-2D56-4235-84B9-DCD333E1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78C0-ABED-4D52-A38D-DA0E7E80FA8C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62F7-5661-43A9-BB0F-0CCDE454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D5D1-CD67-47A9-B000-6D144BC5110D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566-D598-40AB-9F4D-880C3CBB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B94C-E3FD-4359-821E-995982D9B9E8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441A-8A0C-407D-A680-66BA13B06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3287-2C54-403E-ADF3-F6760FF1C2ED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6340-8CE9-48B0-9BDE-6231871C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200A-6993-4ACF-9388-7E7CF0C26777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3C2C-501D-40C8-A0F2-0637CFB7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414A-6B7B-4CCE-90F5-F51632F40E91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2AC7-71B4-443C-AB0E-23E69B1F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5EBC-3204-4817-BBA9-4D8EEAA1BEAB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08B3-689A-4986-93EE-934D8318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E46C-6994-4B9E-B6DB-83BFFEFF3DC0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C3E1-3A43-419E-821C-6D925703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F6DC6-3F8E-4C47-97EB-006D01668BA5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21E95-4F61-4833-8BC9-22366B9D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.xml"/><Relationship Id="rId7" Type="http://schemas.openxmlformats.org/officeDocument/2006/relationships/image" Target="../media/image30.png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PEG" TargetMode="External"/><Relationship Id="rId2" Type="http://schemas.openxmlformats.org/officeDocument/2006/relationships/hyperlink" Target="http://en.wikipedia.org/wiki/YCbC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jpe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ai.uiuc.edu/?p=1455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61722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Templates and Image Pyramids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09/06/12</a:t>
            </a:r>
            <a:endParaRPr lang="en-US" dirty="0"/>
          </a:p>
        </p:txBody>
      </p:sp>
      <p:pic>
        <p:nvPicPr>
          <p:cNvPr id="13317" name="Picture 2" descr="http://www.mcs.csueastbay.edu/~malek/Surrealism/magrit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96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6149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65811"/>
              </p:ext>
            </p:extLst>
          </p:nvPr>
        </p:nvGraphicFramePr>
        <p:xfrm>
          <a:off x="261938" y="3209925"/>
          <a:ext cx="8497887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5" imgW="3454200" imgH="863280" progId="Equation.3">
                  <p:embed/>
                </p:oleObj>
              </mc:Choice>
              <mc:Fallback>
                <p:oleObj name="Equation" r:id="rId5" imgW="3454200" imgH="86328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209925"/>
                        <a:ext cx="8497887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2209800" y="5867400"/>
            <a:ext cx="570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Matlab: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normxcorr2(template, im)</a:t>
            </a: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6553200" y="25146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image patch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239001" y="3046412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3919538" y="2449513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template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267201" y="30480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8437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8441" name="Picture 2" descr="C:\Documents and Settings\Derek Hoiem\My Documents\Classes\Spring10 - Computer Vision\figs\eyedet_normxcor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909888"/>
            <a:ext cx="277653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946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9464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pic>
        <p:nvPicPr>
          <p:cNvPr id="19468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" descr="C:\Users\Hoiem\Documents\Classes\Computational Photography - Fall 2010\lectures\figs\filters\einstein_shades_nx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867025"/>
            <a:ext cx="2819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Q: What is the best method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A: Depends</a:t>
            </a:r>
          </a:p>
          <a:p>
            <a:r>
              <a:rPr lang="en-US" smtClean="0"/>
              <a:t>Zero-mean filter: fastest but not a great matcher</a:t>
            </a:r>
          </a:p>
          <a:p>
            <a:r>
              <a:rPr lang="en-US" smtClean="0"/>
              <a:t>SSD: next fastest, sensitive to overall intensity</a:t>
            </a:r>
          </a:p>
          <a:p>
            <a:r>
              <a:rPr lang="en-US" smtClean="0"/>
              <a:t>Normalized cross-correlation: slowest, invariant to local average intensity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Q: What if we want to find larger or smaller eyes?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A: Image 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of Sampling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3352800" y="29718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Low-Pass Filtered Image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9718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098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209800" y="2590800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  <a:p>
            <a:pPr algn="ctr" eaLnBrk="1" hangingPunct="1"/>
            <a:r>
              <a:rPr lang="en-US"/>
              <a:t>Filter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5791200" y="290671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Sample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912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0" y="2971800"/>
            <a:ext cx="1828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Low-Res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990600"/>
            <a:ext cx="6119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331075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filter</a:t>
            </a:r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152400" y="1447800"/>
            <a:ext cx="8839200" cy="4481513"/>
            <a:chOff x="144" y="1161"/>
            <a:chExt cx="5568" cy="2823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6" name="Photo Editor Photo" r:id="rId6" imgW="4133333" imgH="2905531" progId="MSPhotoEd.3">
                    <p:embed/>
                  </p:oleObj>
                </mc:Choice>
                <mc:Fallback>
                  <p:oleObj name="Photo Editor Photo" r:id="rId6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7175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7180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7176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0" descr="log"/>
            <p:cNvPicPr>
              <a:picLocks noChangeAspect="1" noChangeArrowheads="1"/>
            </p:cNvPicPr>
            <p:nvPr/>
          </p:nvPicPr>
          <p:blipFill>
            <a:blip r:embed="rId9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7177088" y="6488113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pyramid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8689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331075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Gaussian/Laplacian Pyramid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7556" r="44444" b="21555"/>
          <a:stretch>
            <a:fillRect/>
          </a:stretch>
        </p:blipFill>
        <p:spPr bwMode="auto">
          <a:xfrm>
            <a:off x="609600" y="1219200"/>
            <a:ext cx="7826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078163" y="6550025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http://sepwww.stanford.edu/~morgan/texturematch/paper_html/node3.html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49530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Can we reconstruct the original from the laplacian pyramid?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Match the spatial domain image to the Fourier magnitude image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5232" r="61539" b="12923"/>
          <a:stretch>
            <a:fillRect/>
          </a:stretch>
        </p:blipFill>
        <p:spPr bwMode="auto">
          <a:xfrm>
            <a:off x="685800" y="5257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2437" r="24097" b="18646"/>
          <a:stretch>
            <a:fillRect/>
          </a:stretch>
        </p:blipFill>
        <p:spPr bwMode="auto">
          <a:xfrm>
            <a:off x="3581400" y="2590800"/>
            <a:ext cx="1447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7175" r="61354" b="6760"/>
          <a:stretch>
            <a:fillRect/>
          </a:stretch>
        </p:blipFill>
        <p:spPr bwMode="auto">
          <a:xfrm>
            <a:off x="1600200" y="42672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333" r="26042" b="12500"/>
          <a:stretch>
            <a:fillRect/>
          </a:stretch>
        </p:blipFill>
        <p:spPr bwMode="auto">
          <a:xfrm>
            <a:off x="1828800" y="2514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65628" r="43102" b="6952"/>
          <a:stretch>
            <a:fillRect/>
          </a:stretch>
        </p:blipFill>
        <p:spPr bwMode="auto">
          <a:xfrm>
            <a:off x="304800" y="2514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6" t="14526" r="37196" b="49263"/>
          <a:stretch>
            <a:fillRect/>
          </a:stretch>
        </p:blipFill>
        <p:spPr bwMode="auto">
          <a:xfrm>
            <a:off x="5943600" y="5257800"/>
            <a:ext cx="87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 descr="C:\Users\Hoiem\Documents\Classes\Computational Photography - Fall 2010\lectures\demos\fftims\s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C:\Users\Hoiem\Documents\Classes\Computational Photography - Fall 2010\lectures\demos\fftims\sea_fft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721" r="10417" b="13889"/>
          <a:stretch>
            <a:fillRect/>
          </a:stretch>
        </p:blipFill>
        <p:spPr bwMode="auto">
          <a:xfrm>
            <a:off x="5410200" y="2667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C:\Users\Hoiem\Documents\Classes\Computational Photography - Fall 2010\lectures\demos\fftims\beij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" descr="C:\Users\Hoiem\Documents\Classes\Computational Photography - Fall 2010\lectures\demos\fftims\beijing_fft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1111" r="10417" b="13889"/>
          <a:stretch>
            <a:fillRect/>
          </a:stretch>
        </p:blipFill>
        <p:spPr bwMode="auto">
          <a:xfrm>
            <a:off x="7086600" y="2667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762000" y="22209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75438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5376" name="TextBox 17"/>
          <p:cNvSpPr txBox="1">
            <a:spLocks noChangeArrowheads="1"/>
          </p:cNvSpPr>
          <p:nvPr/>
        </p:nvSpPr>
        <p:spPr bwMode="auto">
          <a:xfrm>
            <a:off x="59436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838200" y="4572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4191000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2362200" y="2133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4572000" y="4495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15382" name="TextBox 23"/>
          <p:cNvSpPr txBox="1">
            <a:spLocks noChangeArrowheads="1"/>
          </p:cNvSpPr>
          <p:nvPr/>
        </p:nvSpPr>
        <p:spPr bwMode="auto">
          <a:xfrm>
            <a:off x="2362200" y="3886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5383" name="TextBox 24"/>
          <p:cNvSpPr txBox="1">
            <a:spLocks noChangeArrowheads="1"/>
          </p:cNvSpPr>
          <p:nvPr/>
        </p:nvSpPr>
        <p:spPr bwMode="auto">
          <a:xfrm>
            <a:off x="6248400" y="4800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5384" name="TextBox 26"/>
          <p:cNvSpPr txBox="1">
            <a:spLocks noChangeArrowheads="1"/>
          </p:cNvSpPr>
          <p:nvPr/>
        </p:nvSpPr>
        <p:spPr bwMode="auto">
          <a:xfrm>
            <a:off x="7848600" y="4495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Image in Laplacian Pyramid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3086" r="32829" b="31296"/>
          <a:stretch>
            <a:fillRect/>
          </a:stretch>
        </p:blipFill>
        <p:spPr bwMode="auto">
          <a:xfrm>
            <a:off x="381000" y="1905000"/>
            <a:ext cx="8594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85800" y="1371600"/>
            <a:ext cx="359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 frequency </a:t>
            </a:r>
            <a:r>
              <a:rPr lang="en-US">
                <a:sym typeface="Wingdings" pitchFamily="2" charset="2"/>
              </a:rPr>
              <a:t> Low frequency</a:t>
            </a:r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724400" y="990600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Extra points for project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0668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295400"/>
            <a:ext cx="4697413" cy="51054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Align with coarse </a:t>
            </a:r>
            <a:r>
              <a:rPr lang="en-US" sz="2400" dirty="0" smtClean="0"/>
              <a:t>pyramid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Find minimum SSD position</a:t>
            </a:r>
            <a:endParaRPr lang="en-US" sz="20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Successively align with finer pyramids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Search </a:t>
            </a:r>
            <a:r>
              <a:rPr lang="en-US" sz="2000" dirty="0" smtClean="0"/>
              <a:t>small range (e.g., 5x5) centered around position determined at coarser scale</a:t>
            </a:r>
            <a:endParaRPr lang="en-US" sz="2000" dirty="0" smtClean="0"/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Why is this faster?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Are we guaranteed to get the same result?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Can you align the images using the FFT?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pPr marL="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 is it that a 4MP image can be compressed to a few hundred KB without a noticeable change?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352800" y="0"/>
            <a:ext cx="259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Lossy Image Compression (JPEG)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606800" y="1511300"/>
          <a:ext cx="45720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Bitmap Image" r:id="rId3" imgW="4990476" imgH="4944165" progId="Paint.Picture">
                  <p:embed/>
                </p:oleObj>
              </mc:Choice>
              <mc:Fallback>
                <p:oleObj name="Bitmap Image" r:id="rId3" imgW="4990476" imgH="494416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511300"/>
                        <a:ext cx="45720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5" descr="d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397125"/>
            <a:ext cx="2533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66800" y="6096000"/>
            <a:ext cx="648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Block-based Discrete Cosine Transform (DCT)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4450" y="6488113"/>
            <a:ext cx="1479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Slides: 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Using DCT in JPEG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coefficient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B(0,0)</a:t>
            </a:r>
            <a:r>
              <a:rPr lang="en-US" smtClean="0"/>
              <a:t> is the DC component, the average intensity</a:t>
            </a:r>
          </a:p>
          <a:p>
            <a:pPr eaLnBrk="1" hangingPunct="1"/>
            <a:r>
              <a:rPr lang="en-US" smtClean="0"/>
              <a:t>The top-left coeffs represent low frequencies, the bottom right – high frequencies</a:t>
            </a:r>
          </a:p>
          <a:p>
            <a:pPr eaLnBrk="1" hangingPunct="1"/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2667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819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Image compression using DCT</a:t>
            </a: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ym typeface="Wingdings" pitchFamily="2" charset="2"/>
              </a:rPr>
              <a:t>Quantize 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More coarsely for high frequencies (which also tend to have smaller values)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Many quantized high frequency values will be zero</a:t>
            </a:r>
          </a:p>
          <a:p>
            <a:pPr eaLnBrk="1" hangingPunct="1"/>
            <a:r>
              <a:rPr lang="en-US" sz="2400" smtClean="0">
                <a:sym typeface="Wingdings" pitchFamily="2" charset="2"/>
              </a:rPr>
              <a:t>Encode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Can decode with inverse dct</a:t>
            </a:r>
          </a:p>
        </p:txBody>
      </p:sp>
      <p:pic>
        <p:nvPicPr>
          <p:cNvPr id="32772" name="Picture 8" descr="G=&#10;\begin{array}{c}&#10;u \\&#10;\longrightarrow \\&#10;\left[&#10;\begin{array}{rrrrrrrr}&#10; -415.38 &amp; -30.19 &amp; -61.20 &amp;  27.24 &amp;  56.13 &amp; -20.10 &amp; -2.39 &amp;  0.46 \\&#10;    4.47 &amp; -21.86 &amp; -60.76 &amp;  10.25 &amp;  13.15 &amp;  -7.09 &amp; -8.54 &amp;  4.88 \\&#10;  -46.83 &amp;   7.37 &amp;  77.13 &amp; -24.56 &amp; -28.91 &amp;   9.93 &amp;  5.42 &amp; -5.65 \\&#10;  -48.53 &amp;  12.07 &amp;  34.10 &amp; -14.76 &amp; -10.24 &amp;   6.30 &amp;  1.83 &amp;  1.95 \\&#10;   12.12 &amp;  -6.55 &amp; -13.20 &amp;  -3.95 &amp;  -1.88 &amp;   1.75 &amp; -2.79 &amp;  3.14 \\&#10;   -7.73 &amp;   2.91 &amp;   2.38 &amp;  -5.94 &amp;  -2.38 &amp;   0.94 &amp;  4.30 &amp;  1.85 \\&#10;   -1.03 &amp;   0.18 &amp;   0.42 &amp;  -2.42 &amp;  -0.88 &amp;  -3.02 &amp;  4.12 &amp; -0.66 \\&#10;   -0.17 &amp;   0.14 &amp;  -1.07 &amp;  -4.19 &amp;  -1.17 &amp;  -0.10 &amp;  0.50 &amp;  1.68&#10;\end{array}&#10;\right]&#10;\end{array}&#10;\Bigg\downarrow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3275"/>
            <a:ext cx="4899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Q=&#10;\begin{bmatrix}&#10; 16 &amp; 11 &amp; 10 &amp; 16 &amp; 24 &amp; 40 &amp; 51 &amp; 61 \\&#10; 12 &amp; 12 &amp; 14 &amp; 19 &amp; 26 &amp; 58 &amp; 60 &amp; 55 \\&#10; 14 &amp; 13 &amp; 16 &amp; 24 &amp; 40 &amp; 57 &amp; 69 &amp; 56 \\&#10; 14 &amp; 17 &amp; 22 &amp; 29 &amp; 51 &amp; 87 &amp; 80 &amp; 62 \\&#10; 18 &amp; 22 &amp; 37 &amp; 56 &amp; 68 &amp; 109 &amp; 103 &amp; 77 \\&#10; 24 &amp; 35 &amp; 55 &amp; 64 &amp; 81 &amp; 104 &amp; 113 &amp; 92 \\&#10; 49 &amp; 64 &amp; 78 &amp; 87 &amp; 103 &amp; 121 &amp; 120 &amp; 101 \\&#10; 72 &amp; 92 &amp; 95 &amp; 98 &amp; 112 &amp; 100 &amp; 103 &amp; 99&#10;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B=&#10;\left[&#10;\begin{array}{rrrrrrrr}&#10; -26 &amp; -3 &amp; -6 &amp; 2 &amp; 2 &amp; -1 &amp; 0 &amp; 0 \\&#10; 0 &amp; -2 &amp; -4 &amp; 1 &amp; 1 &amp; 0 &amp; 0 &amp; 0 \\&#10; -3 &amp; 1 &amp; 5 &amp; -1 &amp; -1 &amp; 0 &amp; 0 &amp; 0 \\&#10; -3 &amp; 1 &amp; 2 &amp; -1 &amp; 0 &amp; 0 &amp; 0 &amp; 0 \\&#10; 1 &amp; 0 &amp; 0 &amp; 0 &amp; 0 &amp; 0 &amp; 0 &amp; 0 \\&#10; 0 &amp; 0 &amp; 0 &amp; 0 &amp; 0 &amp; 0 &amp; 0 &amp; 0 \\&#10; 0 &amp; 0 &amp; 0 &amp; 0 &amp; 0 &amp; 0 &amp; 0 &amp; 0 \\&#10; 0 &amp; 0 &amp; 0 &amp; 0 &amp; 0 &amp; 0 &amp; 0 &amp; 0&#10;\end{array}&#10;\right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35613"/>
            <a:ext cx="259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3622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15"/>
          <p:cNvSpPr txBox="1">
            <a:spLocks noChangeArrowheads="1"/>
          </p:cNvSpPr>
          <p:nvPr/>
        </p:nvSpPr>
        <p:spPr bwMode="auto">
          <a:xfrm>
            <a:off x="6172200" y="38862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Quantization table</a:t>
            </a:r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0" y="3211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 responses</a:t>
            </a: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0" y="51816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Quantized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JPEG Compression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Convert image to </a:t>
            </a:r>
            <a:r>
              <a:rPr lang="en-US" dirty="0" err="1" smtClean="0"/>
              <a:t>YCrCb</a:t>
            </a:r>
            <a:endParaRPr lang="en-US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Subsample color by factor of 2</a:t>
            </a:r>
          </a:p>
          <a:p>
            <a:pPr marL="914400" lvl="1" indent="-514350" eaLnBrk="1" hangingPunct="1"/>
            <a:r>
              <a:rPr lang="en-US" dirty="0" smtClean="0"/>
              <a:t>People have bad resolution for color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Split into blocks (8x8, typically), subtract 128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For each block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Compute DCT coefficients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Coarsely quantize</a:t>
            </a:r>
          </a:p>
          <a:p>
            <a:pPr marL="1314450" lvl="2" indent="-514350" eaLnBrk="1" hangingPunct="1"/>
            <a:r>
              <a:rPr lang="en-US" dirty="0" smtClean="0"/>
              <a:t>Many high frequency components will become zero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Encode (e.g., with Huffman coding)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510213" y="6211888"/>
            <a:ext cx="363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http://en.wikipedia.org/wiki/YCbCr</a:t>
            </a:r>
            <a:endParaRPr lang="en-US"/>
          </a:p>
          <a:p>
            <a:pPr eaLnBrk="1" hangingPunct="1"/>
            <a:r>
              <a:rPr lang="en-US">
                <a:hlinkClick r:id="rId3"/>
              </a:rPr>
              <a:t>http://en.wikipedia.org/wiki/JPEG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Lossless compression (PNG)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705600" cy="51355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Predict that a pixel’s value based on its upper-left neighborhood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Store difference of predicted and actual value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Pkzip</a:t>
            </a:r>
            <a:r>
              <a:rPr lang="en-US" dirty="0" smtClean="0"/>
              <a:t> it (DEFLATE algorithm)</a:t>
            </a:r>
          </a:p>
          <a:p>
            <a:pPr eaLnBrk="1" hangingPunct="1"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34820" name="Picture 4" descr="http://upload.wikimedia.org/wikipedia/commons/thumb/3/39/Pixel-prediction.svg/161px-Pixel-predi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533525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Denoising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5844" name="Picture 2" descr="C:\Documents and Settings\Derek Hoiem\My Documents\Classes\Spring10 - Computer Vision\figs\einstein_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914400" y="59436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Additive Gaussian Noise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43400" y="3392488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14800" y="40020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 Filter</a:t>
            </a:r>
          </a:p>
        </p:txBody>
      </p:sp>
      <p:pic>
        <p:nvPicPr>
          <p:cNvPr id="196611" name="Picture 3" descr="C:\Documents and Settings\Derek Hoiem\My Documents\Classes\Spring10 - Computer Vision\figs\einstein_noise_smoo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325563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class: applications of filtering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Template matching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Coarse-to-fine alignment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Denoising</a:t>
            </a:r>
            <a:r>
              <a:rPr lang="en-US" dirty="0" smtClean="0"/>
              <a:t>, Compression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4991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Smoothing with larger standard deviations suppresses noise, but also blurs the image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Reducing Gaussian noise</a:t>
            </a:r>
          </a:p>
        </p:txBody>
      </p:sp>
      <p:pic>
        <p:nvPicPr>
          <p:cNvPr id="3686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210" r="28915"/>
          <a:stretch>
            <a:fillRect/>
          </a:stretch>
        </p:blipFill>
        <p:spPr bwMode="auto">
          <a:xfrm>
            <a:off x="6477000" y="990600"/>
            <a:ext cx="152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7123113" y="6519863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Reducing salt-and-pepper noise by Gaussian smoothing</a:t>
            </a:r>
          </a:p>
        </p:txBody>
      </p:sp>
      <p:pic>
        <p:nvPicPr>
          <p:cNvPr id="37891" name="Picture 4" descr="salt_and_pe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792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6097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2005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7913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 idea: Median filtering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22350"/>
            <a:ext cx="7772400" cy="545465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/>
              <a:t>A </a:t>
            </a:r>
            <a:r>
              <a:rPr lang="en-US" sz="2800" b="1" smtClean="0"/>
              <a:t>median filter</a:t>
            </a:r>
            <a:r>
              <a:rPr lang="en-US" sz="2800" smtClean="0"/>
              <a:t> operates over a window by selecting the median intensity in the window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295400" y="2057400"/>
            <a:ext cx="6019800" cy="3657600"/>
            <a:chOff x="1344" y="1344"/>
            <a:chExt cx="2784" cy="1680"/>
          </a:xfrm>
        </p:grpSpPr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1349"/>
              <a:ext cx="2666" cy="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1344" y="1344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822325" y="6019800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  Is median filtering linear?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447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smtClean="0"/>
              <a:t>What advantage does median filtering have over Gaussian filtering?</a:t>
            </a:r>
          </a:p>
          <a:p>
            <a:pPr lvl="1" eaLnBrk="1" hangingPunct="1">
              <a:defRPr/>
            </a:pPr>
            <a:r>
              <a:rPr lang="en-US" smtClean="0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79688"/>
            <a:ext cx="4648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5238"/>
            <a:ext cx="67056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873250" y="928688"/>
            <a:ext cx="279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Salt-and-pepper noise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419600" y="914400"/>
            <a:ext cx="279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Median filtered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7315200" y="6553200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M. Hebert</a:t>
            </a:r>
          </a:p>
        </p:txBody>
      </p:sp>
      <p:sp>
        <p:nvSpPr>
          <p:cNvPr id="399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MATLAB: medfilt2(image, [h w])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Filtered Examples</a:t>
            </a:r>
            <a:endParaRPr lang="en-US" dirty="0"/>
          </a:p>
        </p:txBody>
      </p:sp>
      <p:pic>
        <p:nvPicPr>
          <p:cNvPr id="12290" name="Picture 2" descr="File:Medianfilter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915793" cy="25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3915" y="6259977"/>
            <a:ext cx="473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en.wikipedia.org/wiki/File:Medianfilterp.png</a:t>
            </a:r>
          </a:p>
          <a:p>
            <a:r>
              <a:rPr lang="en-US" sz="1400" dirty="0"/>
              <a:t>http://en.wikipedia.org/wiki/File:Median_filter_example.jpg</a:t>
            </a:r>
          </a:p>
        </p:txBody>
      </p:sp>
      <p:pic>
        <p:nvPicPr>
          <p:cNvPr id="12292" name="Picture 4" descr="File:Median filter 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1893566"/>
            <a:ext cx="3733800" cy="41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84582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Median vs. Gaussian filtering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4"/>
          <p:cNvSpPr>
            <a:spLocks noChangeAspect="1" noChangeArrowheads="1" noTextEdit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9" descr="salt_and_pepp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0950"/>
            <a:ext cx="64008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457450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4657725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6791325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04800" y="2173288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Gaussian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566738" y="5105400"/>
            <a:ext cx="118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filter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Weighted median (pixels further from center count less)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Clipped mean (average, ignoring few brightest and darkest pixels)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Bilateral filtering (weight by spatial distance </a:t>
            </a:r>
            <a:r>
              <a:rPr lang="en-US" sz="2400" i="1" smtClean="0"/>
              <a:t>and</a:t>
            </a:r>
            <a:r>
              <a:rPr lang="en-US" sz="2400" smtClean="0"/>
              <a:t> intensity difference)</a:t>
            </a:r>
          </a:p>
        </p:txBody>
      </p:sp>
      <p:pic>
        <p:nvPicPr>
          <p:cNvPr id="61442" name="Picture 2" descr="http://vision.ai.uiuc.edu/~qyang6/publications/images/cvpr-09-qingxiong-y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219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92763" y="6488113"/>
            <a:ext cx="355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http://vision.ai.uiuc.edu/?p=1455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64881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Image: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59436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Bilateral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Filtering in spatial domain</a:t>
            </a:r>
          </a:p>
          <a:p>
            <a:pPr lvl="1"/>
            <a:r>
              <a:rPr lang="en-US" smtClean="0"/>
              <a:t>Slide filter over image and take dot product at each position</a:t>
            </a:r>
          </a:p>
          <a:p>
            <a:pPr lvl="1"/>
            <a:r>
              <a:rPr lang="en-US" smtClean="0"/>
              <a:t>Remember linearity (for linear filters)</a:t>
            </a:r>
          </a:p>
          <a:p>
            <a:pPr lvl="1"/>
            <a:r>
              <a:rPr lang="en-US" smtClean="0"/>
              <a:t>Examples</a:t>
            </a:r>
          </a:p>
          <a:p>
            <a:pPr lvl="2"/>
            <a:r>
              <a:rPr lang="en-US" smtClean="0"/>
              <a:t>1D: [-1 0 1], [0 0 0 0 0.5 1 1 1 0.5 0 0 0]</a:t>
            </a:r>
          </a:p>
          <a:p>
            <a:pPr lvl="2"/>
            <a:r>
              <a:rPr lang="en-US" smtClean="0"/>
              <a:t>1D: [0.25 0.5 0.25], [0 0 0 0 0.5 1 1 1 0.5 0 0 0]</a:t>
            </a:r>
          </a:p>
          <a:p>
            <a:pPr lvl="2"/>
            <a:r>
              <a:rPr lang="en-US" smtClean="0"/>
              <a:t>2D: [1 0 0 ; 0 2 0 ; 0 0 1]/4</a:t>
            </a:r>
          </a:p>
          <a:p>
            <a:pPr lvl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Linear filters for basic processing</a:t>
            </a:r>
          </a:p>
          <a:p>
            <a:pPr lvl="1"/>
            <a:r>
              <a:rPr lang="en-US" sz="3200" smtClean="0"/>
              <a:t>Edge filter (high-pass)</a:t>
            </a:r>
          </a:p>
          <a:p>
            <a:pPr lvl="1"/>
            <a:r>
              <a:rPr lang="en-US" sz="3200" smtClean="0"/>
              <a:t>Gaussian filter (low-pass)</a:t>
            </a:r>
          </a:p>
          <a:p>
            <a:pPr lvl="1"/>
            <a:endParaRPr lang="en-US" sz="320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315200" y="4495800"/>
          <a:ext cx="1314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Photo Editor Photo" r:id="rId3" imgW="4133333" imgH="2905531" progId="MSPhotoEd.3">
                  <p:embed/>
                </p:oleObj>
              </mc:Choice>
              <mc:Fallback>
                <p:oleObj name="Photo Editor Photo" r:id="rId3" imgW="4133333" imgH="29055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95800"/>
                        <a:ext cx="13144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89488" y="6300788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FFT of Gaussian</a:t>
            </a: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1600200" y="2752725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[-1 1]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3" t="14542" r="38863" b="47655"/>
          <a:stretch>
            <a:fillRect/>
          </a:stretch>
        </p:blipFill>
        <p:spPr bwMode="auto">
          <a:xfrm>
            <a:off x="685800" y="3276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21"/>
          <p:cNvSpPr txBox="1">
            <a:spLocks noChangeArrowheads="1"/>
          </p:cNvSpPr>
          <p:nvPr/>
        </p:nvSpPr>
        <p:spPr bwMode="auto">
          <a:xfrm>
            <a:off x="990600" y="6259513"/>
            <a:ext cx="238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FFT of Gradient Filter</a:t>
            </a: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t="14822" r="38849" b="47720"/>
          <a:stretch>
            <a:fillRect/>
          </a:stretch>
        </p:blipFill>
        <p:spPr bwMode="auto">
          <a:xfrm>
            <a:off x="4114800" y="3352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7391400" y="54102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5135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Goal: find       in image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Main challenge: What is a good similarity or distance measure between two patches?</a:t>
            </a:r>
          </a:p>
          <a:p>
            <a:pPr lvl="1" eaLnBrk="1" hangingPunct="1">
              <a:defRPr/>
            </a:pPr>
            <a:r>
              <a:rPr lang="en-US" dirty="0" smtClean="0"/>
              <a:t>Correlation</a:t>
            </a:r>
          </a:p>
          <a:p>
            <a:pPr lvl="1" eaLnBrk="1" hangingPunct="1">
              <a:defRPr/>
            </a:pPr>
            <a:r>
              <a:rPr lang="en-US" dirty="0" smtClean="0"/>
              <a:t>Zero-mean correlation</a:t>
            </a:r>
          </a:p>
          <a:p>
            <a:pPr lvl="1" eaLnBrk="1" hangingPunct="1">
              <a:defRPr/>
            </a:pPr>
            <a:r>
              <a:rPr lang="en-US" dirty="0" smtClean="0"/>
              <a:t>Sum Square Difference</a:t>
            </a:r>
          </a:p>
          <a:p>
            <a:pPr lvl="1" eaLnBrk="1" hangingPunct="1">
              <a:defRPr/>
            </a:pPr>
            <a:r>
              <a:rPr lang="en-US" dirty="0" smtClean="0"/>
              <a:t>Normalized Cross Correlation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7413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1080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Derivative of Gaussian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4907" r="32370" b="41333"/>
          <a:stretch>
            <a:fillRect/>
          </a:stretch>
        </p:blipFill>
        <p:spPr bwMode="auto">
          <a:xfrm>
            <a:off x="2057400" y="1752600"/>
            <a:ext cx="5064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Filtering in frequency domain</a:t>
            </a:r>
          </a:p>
          <a:p>
            <a:pPr lvl="1"/>
            <a:r>
              <a:rPr lang="en-US" smtClean="0"/>
              <a:t>Can be faster than filtering in spatial domain (for large filters)</a:t>
            </a:r>
          </a:p>
          <a:p>
            <a:pPr lvl="1"/>
            <a:r>
              <a:rPr lang="en-US" smtClean="0"/>
              <a:t>Can help understand effect of filter</a:t>
            </a:r>
          </a:p>
          <a:p>
            <a:pPr lvl="1"/>
            <a:r>
              <a:rPr lang="en-US" smtClean="0"/>
              <a:t>Algorithm: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Convert image and filter to fft (fft2 in matlab)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Pointwise-multiply ffts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Convert result to spatial domain with ifft2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Applications of filters</a:t>
            </a:r>
          </a:p>
          <a:p>
            <a:pPr lvl="1"/>
            <a:r>
              <a:rPr lang="en-US" smtClean="0"/>
              <a:t>Template matching (SSD or Normxcorr2)</a:t>
            </a:r>
          </a:p>
          <a:p>
            <a:pPr lvl="2"/>
            <a:r>
              <a:rPr lang="en-US" smtClean="0"/>
              <a:t>SSD can be done with linear filters, is sensitive to overall intensity</a:t>
            </a:r>
          </a:p>
          <a:p>
            <a:pPr lvl="1"/>
            <a:r>
              <a:rPr lang="en-US" smtClean="0"/>
              <a:t>Gaussian pyramid</a:t>
            </a:r>
          </a:p>
          <a:p>
            <a:pPr lvl="2"/>
            <a:r>
              <a:rPr lang="en-US" smtClean="0"/>
              <a:t>Coarse-to-fine search, multi-scale detection</a:t>
            </a:r>
          </a:p>
          <a:p>
            <a:pPr lvl="1"/>
            <a:r>
              <a:rPr lang="en-US" smtClean="0"/>
              <a:t>Laplacian pyramid</a:t>
            </a:r>
          </a:p>
          <a:p>
            <a:pPr lvl="2"/>
            <a:r>
              <a:rPr lang="en-US" smtClean="0"/>
              <a:t>Can be used for blending (later)</a:t>
            </a:r>
          </a:p>
          <a:p>
            <a:pPr lvl="2"/>
            <a:r>
              <a:rPr lang="en-US" smtClean="0"/>
              <a:t>More compact image representation</a:t>
            </a:r>
          </a:p>
          <a:p>
            <a:pPr lvl="2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of filters</a:t>
            </a:r>
          </a:p>
          <a:p>
            <a:pPr lvl="1"/>
            <a:r>
              <a:rPr lang="en-US" dirty="0" err="1" smtClean="0"/>
              <a:t>Downsampling</a:t>
            </a:r>
            <a:endParaRPr lang="en-US" dirty="0" smtClean="0"/>
          </a:p>
          <a:p>
            <a:pPr lvl="2"/>
            <a:r>
              <a:rPr lang="en-US" dirty="0" smtClean="0"/>
              <a:t>Need to sufficiently low-pass before </a:t>
            </a:r>
            <a:r>
              <a:rPr lang="en-US" dirty="0" err="1" smtClean="0"/>
              <a:t>downsampling</a:t>
            </a:r>
            <a:endParaRPr lang="en-US" dirty="0" smtClean="0"/>
          </a:p>
          <a:p>
            <a:pPr lvl="1"/>
            <a:r>
              <a:rPr lang="en-US" dirty="0" smtClean="0"/>
              <a:t>Compression</a:t>
            </a:r>
          </a:p>
          <a:p>
            <a:pPr lvl="2"/>
            <a:r>
              <a:rPr lang="en-US" dirty="0" smtClean="0"/>
              <a:t>In JPEG, coarsely quantize high frequencies</a:t>
            </a:r>
          </a:p>
          <a:p>
            <a:pPr lvl="1"/>
            <a:r>
              <a:rPr lang="en-US" dirty="0" smtClean="0"/>
              <a:t>Reducing noise (important for aesthetics and for later processing such as edge detection)</a:t>
            </a:r>
          </a:p>
          <a:p>
            <a:pPr lvl="2"/>
            <a:r>
              <a:rPr lang="en-US" dirty="0" smtClean="0"/>
              <a:t>Gaussian filter, median filter, bilateral filter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and color</a:t>
            </a:r>
            <a:endParaRPr lang="en-US" dirty="0"/>
          </a:p>
        </p:txBody>
      </p:sp>
      <p:pic>
        <p:nvPicPr>
          <p:cNvPr id="76804" name="Picture 4" descr="http://2.bp.blogspot.com/_adUBe9bO8nQ/SApzeYskD-I/AAAAAAAAAeo/Bvhx5JzpoEs/s400/magritte_empire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62023"/>
            <a:ext cx="3733800" cy="48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0: filter the image with eye patch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03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751263" y="6369050"/>
            <a:ext cx="165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</a:t>
            </a:r>
          </a:p>
        </p:txBody>
      </p:sp>
      <p:graphicFrame>
        <p:nvGraphicFramePr>
          <p:cNvPr id="1026" name="Object 381"/>
          <p:cNvGraphicFramePr>
            <a:graphicFrameLocks noChangeAspect="1"/>
          </p:cNvGraphicFramePr>
          <p:nvPr/>
        </p:nvGraphicFramePr>
        <p:xfrm>
          <a:off x="1752600" y="2097088"/>
          <a:ext cx="50911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97088"/>
                        <a:ext cx="50911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39" name="Picture 3" descr="C:\Users\Hoiem\Documents\Classes\Computational Photography - Fall 2010\lectures\figs\filters\einstein_eye_raw_filte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7273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72200" y="4343400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went wrong?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6934200" y="2743200"/>
            <a:ext cx="113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 = image</a:t>
            </a:r>
          </a:p>
          <a:p>
            <a:pPr eaLnBrk="1" hangingPunct="1"/>
            <a:r>
              <a:rPr lang="en-US"/>
              <a:t>g = filter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172200" y="25908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610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1: filter the image with zero-mean eye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054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429000" y="636905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 (scaled)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400800" y="63563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238250" y="2097088"/>
          <a:ext cx="61198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6" imgW="2489040" imgH="355320" progId="Equation.3">
                  <p:embed/>
                </p:oleObj>
              </mc:Choice>
              <mc:Fallback>
                <p:oleObj name="Equation" r:id="rId6" imgW="248904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097088"/>
                        <a:ext cx="61198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1" descr="C:\Users\Hoiem\Documents\Classes\Computational Photography - Fall 2010\lectures\figs\filters\einstein_eye_filtered_thres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84500"/>
            <a:ext cx="2667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15200" y="40386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91400" y="5029200"/>
            <a:ext cx="609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5486400"/>
            <a:ext cx="7620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C:\Users\Hoiem\Documents\Classes\Computational Photography - Fall 2010\lectures\figs\filters\einstein_eye_filter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6324600" y="48006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False detections</a:t>
            </a:r>
          </a:p>
        </p:txBody>
      </p:sp>
      <p:sp>
        <p:nvSpPr>
          <p:cNvPr id="2066" name="TextBox 27"/>
          <p:cNvSpPr txBox="1">
            <a:spLocks noChangeArrowheads="1"/>
          </p:cNvSpPr>
          <p:nvPr/>
        </p:nvSpPr>
        <p:spPr bwMode="auto">
          <a:xfrm>
            <a:off x="6096000" y="251460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of f</a:t>
            </a:r>
          </a:p>
        </p:txBody>
      </p:sp>
      <p:cxnSp>
        <p:nvCxnSpPr>
          <p:cNvPr id="30" name="Straight Arrow Connector 29"/>
          <p:cNvCxnSpPr>
            <a:stCxn id="2066" idx="1"/>
          </p:cNvCxnSpPr>
          <p:nvPr/>
        </p:nvCxnSpPr>
        <p:spPr>
          <a:xfrm rot="10800000">
            <a:off x="4876800" y="2590800"/>
            <a:ext cx="1219200" cy="1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078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Documents and Settings\Derek Hoiem\My Documents\Classes\Spring10 - Computer Vision\figs\eyedet_ss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64389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7" imgW="2336760" imgH="355320" progId="Equation.3">
                  <p:embed/>
                </p:oleObj>
              </mc:Choice>
              <mc:Fallback>
                <p:oleObj name="Equation" r:id="rId7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2" descr="C:\Users\Hoiem\Documents\Classes\Computational Photography - Fall 2010\lectures\figs\filters\eyedet_ssd_thres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08850" y="4000500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Can SSD be implemented with linear filters?</a:t>
            </a:r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1654175" y="232568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2336760" imgH="355320" progId="Equation.3">
                  <p:embed/>
                </p:oleObj>
              </mc:Choice>
              <mc:Fallback>
                <p:oleObj name="Equation" r:id="rId3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32568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5125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2336760" imgH="355320" progId="Equation.3">
                  <p:embed/>
                </p:oleObj>
              </mc:Choice>
              <mc:Fallback>
                <p:oleObj name="Equation" r:id="rId5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257800" y="9144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What’s the potential downside of SSD?</a:t>
            </a:r>
          </a:p>
        </p:txBody>
      </p:sp>
      <p:pic>
        <p:nvPicPr>
          <p:cNvPr id="5129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C:\Users\Hoiem\Documents\Classes\Computational Photography - Fall 2010\lectures\figs\filters\einstein_shades_ss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5417</TotalTime>
  <Words>1186</Words>
  <Application>Microsoft Office PowerPoint</Application>
  <PresentationFormat>On-screen Show (4:3)</PresentationFormat>
  <Paragraphs>281</Paragraphs>
  <Slides>44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Lecture1 - Introduction - CP Fall 2010</vt:lpstr>
      <vt:lpstr>Equation</vt:lpstr>
      <vt:lpstr>Photo Editor Photo</vt:lpstr>
      <vt:lpstr>Bitmap Image</vt:lpstr>
      <vt:lpstr>Templates and Image Pyramids</vt:lpstr>
      <vt:lpstr>Review</vt:lpstr>
      <vt:lpstr>Today’s class: applications of filtering</vt:lpstr>
      <vt:lpstr>Template matching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Q: What is the best method to use?</vt:lpstr>
      <vt:lpstr>Q: What if we want to find larger or smaller eyes?</vt:lpstr>
      <vt:lpstr>Review of Sampling</vt:lpstr>
      <vt:lpstr>Gaussian pyramid</vt:lpstr>
      <vt:lpstr>Laplacian filter</vt:lpstr>
      <vt:lpstr>Laplacian pyramid</vt:lpstr>
      <vt:lpstr>Computing Gaussian/Laplacian Pyramid</vt:lpstr>
      <vt:lpstr>Hybrid Image in Laplacian Pyramid</vt:lpstr>
      <vt:lpstr>Coarse-to-fine Image Registration</vt:lpstr>
      <vt:lpstr>Question</vt:lpstr>
      <vt:lpstr>PowerPoint Presentation</vt:lpstr>
      <vt:lpstr>Lossy Image Compression (JPEG)</vt:lpstr>
      <vt:lpstr>Using DCT in JPEG   </vt:lpstr>
      <vt:lpstr>Image compression using DCT</vt:lpstr>
      <vt:lpstr>JPEG Compression Summary</vt:lpstr>
      <vt:lpstr>Lossless compression (PNG)</vt:lpstr>
      <vt:lpstr>Denoising</vt:lpstr>
      <vt:lpstr>Reducing Gaussian noise</vt:lpstr>
      <vt:lpstr>Reducing salt-and-pepper noise by Gaussian smoothing</vt:lpstr>
      <vt:lpstr>Alternative idea: Median filtering</vt:lpstr>
      <vt:lpstr>Median filter</vt:lpstr>
      <vt:lpstr>Median filter</vt:lpstr>
      <vt:lpstr>Median Filtered Examples</vt:lpstr>
      <vt:lpstr>Median vs. Gaussian filtering</vt:lpstr>
      <vt:lpstr>Other filter choices</vt:lpstr>
      <vt:lpstr>Review of Last 3 Days</vt:lpstr>
      <vt:lpstr>Review of Last 3 Days</vt:lpstr>
      <vt:lpstr>Review of Last 3 Days</vt:lpstr>
      <vt:lpstr>Review of Last 3 Days</vt:lpstr>
      <vt:lpstr>Review of Last 3 Days</vt:lpstr>
      <vt:lpstr>Review of Last 3 Days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20</cp:revision>
  <dcterms:created xsi:type="dcterms:W3CDTF">2010-08-30T03:58:01Z</dcterms:created>
  <dcterms:modified xsi:type="dcterms:W3CDTF">2012-09-06T15:23:00Z</dcterms:modified>
</cp:coreProperties>
</file>