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6" r:id="rId3"/>
  </p:sldMasterIdLst>
  <p:notesMasterIdLst>
    <p:notesMasterId r:id="rId67"/>
  </p:notesMasterIdLst>
  <p:sldIdLst>
    <p:sldId id="425" r:id="rId4"/>
    <p:sldId id="489" r:id="rId5"/>
    <p:sldId id="601" r:id="rId6"/>
    <p:sldId id="427" r:id="rId7"/>
    <p:sldId id="599" r:id="rId8"/>
    <p:sldId id="550" r:id="rId9"/>
    <p:sldId id="551" r:id="rId10"/>
    <p:sldId id="559" r:id="rId11"/>
    <p:sldId id="553" r:id="rId12"/>
    <p:sldId id="554" r:id="rId13"/>
    <p:sldId id="555" r:id="rId14"/>
    <p:sldId id="600" r:id="rId15"/>
    <p:sldId id="560" r:id="rId16"/>
    <p:sldId id="556" r:id="rId17"/>
    <p:sldId id="602" r:id="rId18"/>
    <p:sldId id="438" r:id="rId19"/>
    <p:sldId id="479" r:id="rId20"/>
    <p:sldId id="478" r:id="rId21"/>
    <p:sldId id="481" r:id="rId22"/>
    <p:sldId id="482" r:id="rId23"/>
    <p:sldId id="483" r:id="rId24"/>
    <p:sldId id="484" r:id="rId25"/>
    <p:sldId id="485" r:id="rId26"/>
    <p:sldId id="486" r:id="rId27"/>
    <p:sldId id="487" r:id="rId28"/>
    <p:sldId id="437" r:id="rId29"/>
    <p:sldId id="477" r:id="rId30"/>
    <p:sldId id="434" r:id="rId31"/>
    <p:sldId id="433" r:id="rId32"/>
    <p:sldId id="428" r:id="rId33"/>
    <p:sldId id="429" r:id="rId34"/>
    <p:sldId id="431" r:id="rId35"/>
    <p:sldId id="430" r:id="rId36"/>
    <p:sldId id="439" r:id="rId37"/>
    <p:sldId id="432" r:id="rId38"/>
    <p:sldId id="435" r:id="rId39"/>
    <p:sldId id="490" r:id="rId40"/>
    <p:sldId id="491" r:id="rId41"/>
    <p:sldId id="492" r:id="rId42"/>
    <p:sldId id="494" r:id="rId43"/>
    <p:sldId id="493" r:id="rId44"/>
    <p:sldId id="495" r:id="rId45"/>
    <p:sldId id="497" r:id="rId46"/>
    <p:sldId id="500" r:id="rId47"/>
    <p:sldId id="498" r:id="rId48"/>
    <p:sldId id="499" r:id="rId49"/>
    <p:sldId id="501" r:id="rId50"/>
    <p:sldId id="444" r:id="rId51"/>
    <p:sldId id="445" r:id="rId52"/>
    <p:sldId id="446" r:id="rId53"/>
    <p:sldId id="447" r:id="rId54"/>
    <p:sldId id="448" r:id="rId55"/>
    <p:sldId id="502" r:id="rId56"/>
    <p:sldId id="503" r:id="rId57"/>
    <p:sldId id="504" r:id="rId58"/>
    <p:sldId id="506" r:id="rId59"/>
    <p:sldId id="507" r:id="rId60"/>
    <p:sldId id="508" r:id="rId61"/>
    <p:sldId id="509" r:id="rId62"/>
    <p:sldId id="511" r:id="rId63"/>
    <p:sldId id="512" r:id="rId64"/>
    <p:sldId id="513" r:id="rId65"/>
    <p:sldId id="598" r:id="rId6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CCC00"/>
    <a:srgbClr val="00FF00"/>
    <a:srgbClr val="0AA676"/>
    <a:srgbClr val="32000C"/>
    <a:srgbClr val="CB6B30"/>
    <a:srgbClr val="E36243"/>
    <a:srgbClr val="FF4A7E"/>
    <a:srgbClr val="0B0B0B"/>
    <a:srgbClr val="234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08" autoAdjust="0"/>
    <p:restoredTop sz="80080" autoAdjust="0"/>
  </p:normalViewPr>
  <p:slideViewPr>
    <p:cSldViewPr>
      <p:cViewPr varScale="1">
        <p:scale>
          <a:sx n="47" d="100"/>
          <a:sy n="47" d="100"/>
        </p:scale>
        <p:origin x="-902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presProps" Target="presProps.xml"/><Relationship Id="rId7" Type="http://schemas.openxmlformats.org/officeDocument/2006/relationships/slide" Target="slides/slide4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B0CD970-CD09-4724-822C-C586AC9A7F99}" type="datetimeFigureOut">
              <a:rPr lang="en-US"/>
              <a:pPr>
                <a:defRPr/>
              </a:pPr>
              <a:t>11/14/2011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74F91C9-C3D1-4588-B28B-EA1D20341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5339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E8B90B-E87A-4A88-9CB1-71A47E956C9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24766E-14FD-4129-BDEB-7D983B6D0D99}" type="slidenum">
              <a:rPr lang="en-US">
                <a:solidFill>
                  <a:prstClr val="black"/>
                </a:solidFill>
              </a:rPr>
              <a:pPr/>
              <a:t>46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4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B83EBE-771B-44CE-956D-2A9890F77013}" type="slidenum">
              <a:rPr lang="en-US">
                <a:solidFill>
                  <a:prstClr val="black"/>
                </a:solidFill>
              </a:rPr>
              <a:pPr/>
              <a:t>47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4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74541F-FDCA-4A81-BA33-D5D543F282D5}" type="slidenum">
              <a:rPr lang="en-US">
                <a:solidFill>
                  <a:prstClr val="black"/>
                </a:solidFill>
              </a:rPr>
              <a:pPr/>
              <a:t>48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1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151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30391" cy="411540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F7FA3B-AC91-4754-B02F-766B4D0E33A9}" type="slidenum">
              <a:rPr lang="en-US">
                <a:solidFill>
                  <a:prstClr val="black"/>
                </a:solidFill>
              </a:rPr>
              <a:pPr/>
              <a:t>49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1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151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30391" cy="411540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9182DE-22F0-4039-BBE8-7EEF007D85E7}" type="slidenum">
              <a:rPr lang="en-US">
                <a:solidFill>
                  <a:prstClr val="black"/>
                </a:solidFill>
              </a:rPr>
              <a:pPr/>
              <a:t>50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5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464706-FD47-4FD8-BAB3-BAC2422BAA01}" type="slidenum">
              <a:rPr lang="en-US">
                <a:solidFill>
                  <a:prstClr val="black"/>
                </a:solidFill>
              </a:rPr>
              <a:pPr/>
              <a:t>51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1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1517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30391" cy="411540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A4FEF7-9F34-44DB-8294-F3FE56A377B4}" type="slidenum">
              <a:rPr lang="en-US">
                <a:solidFill>
                  <a:prstClr val="black"/>
                </a:solidFill>
              </a:rPr>
              <a:pPr/>
              <a:t>52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5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F59B00-9A03-4612-B4F3-673E2512957C}" type="slidenum">
              <a:rPr lang="en-US">
                <a:solidFill>
                  <a:prstClr val="black"/>
                </a:solidFill>
              </a:rPr>
              <a:pPr/>
              <a:t>54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7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80ADE4-D1A5-4B41-8685-66C3A3F2FFF0}" type="slidenum">
              <a:rPr lang="en-US">
                <a:solidFill>
                  <a:prstClr val="black"/>
                </a:solidFill>
              </a:rPr>
              <a:pPr/>
              <a:t>55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2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132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30391" cy="411540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F29D2A-F17F-4B81-A7A7-A0DA6E2738CB}" type="slidenum">
              <a:rPr lang="en-US">
                <a:solidFill>
                  <a:prstClr val="black"/>
                </a:solidFill>
              </a:rPr>
              <a:pPr/>
              <a:t>56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7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Lighting,</a:t>
            </a:r>
            <a:r>
              <a:rPr lang="en-US" baseline="0" dirty="0" smtClean="0"/>
              <a:t> no shadows, blending,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F91C9-C3D1-4588-B28B-EA1D2034134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0716E6-9240-4327-B53A-EE0F6D0476BA}" type="slidenum">
              <a:rPr lang="en-US">
                <a:solidFill>
                  <a:prstClr val="black"/>
                </a:solidFill>
              </a:rPr>
              <a:pPr/>
              <a:t>57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7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7E3EE8-36CF-4FDF-B8D6-BB6CAE12D420}" type="slidenum">
              <a:rPr lang="en-US">
                <a:solidFill>
                  <a:prstClr val="black"/>
                </a:solidFill>
              </a:rPr>
              <a:pPr/>
              <a:t>58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7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C443FF-48C2-42F5-B406-7D9C2238F95F}" type="slidenum">
              <a:rPr lang="en-US">
                <a:solidFill>
                  <a:prstClr val="black"/>
                </a:solidFill>
              </a:rPr>
              <a:pPr/>
              <a:t>59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05218" name="Rectangle 2"/>
          <p:cNvSpPr>
            <a:spLocks noChangeArrowheads="1"/>
          </p:cNvSpPr>
          <p:nvPr/>
        </p:nvSpPr>
        <p:spPr bwMode="auto">
          <a:xfrm>
            <a:off x="3885903" y="0"/>
            <a:ext cx="2989957" cy="4490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6493" tIns="43247" rIns="86493" bIns="43247" anchor="ctr"/>
          <a:lstStyle/>
          <a:p>
            <a:pPr eaLnBrk="0" hangingPunct="0"/>
            <a:endParaRPr lang="en-US" sz="2300" dirty="0" smtClean="0">
              <a:solidFill>
                <a:prstClr val="black"/>
              </a:solidFill>
            </a:endParaRPr>
          </a:p>
        </p:txBody>
      </p:sp>
      <p:sp>
        <p:nvSpPr>
          <p:cNvPr id="905219" name="Rectangle 3"/>
          <p:cNvSpPr>
            <a:spLocks noChangeArrowheads="1"/>
          </p:cNvSpPr>
          <p:nvPr/>
        </p:nvSpPr>
        <p:spPr bwMode="auto">
          <a:xfrm>
            <a:off x="3885903" y="8707061"/>
            <a:ext cx="2989957" cy="44903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0" tIns="44446" rIns="90480" bIns="44446" anchor="b"/>
          <a:lstStyle/>
          <a:p>
            <a:pPr algn="r" defTabSz="914485" eaLnBrk="0" hangingPunct="0"/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905220" name="Rectangle 4"/>
          <p:cNvSpPr>
            <a:spLocks noChangeArrowheads="1"/>
          </p:cNvSpPr>
          <p:nvPr/>
        </p:nvSpPr>
        <p:spPr bwMode="auto">
          <a:xfrm>
            <a:off x="0" y="8707061"/>
            <a:ext cx="2989958" cy="44903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6493" tIns="43247" rIns="86493" bIns="43247" anchor="ctr"/>
          <a:lstStyle/>
          <a:p>
            <a:pPr eaLnBrk="0" hangingPunct="0"/>
            <a:endParaRPr lang="en-US" sz="2300" dirty="0" smtClean="0">
              <a:solidFill>
                <a:prstClr val="black"/>
              </a:solidFill>
            </a:endParaRPr>
          </a:p>
        </p:txBody>
      </p:sp>
      <p:sp>
        <p:nvSpPr>
          <p:cNvPr id="905221" name="Rectangle 5"/>
          <p:cNvSpPr>
            <a:spLocks noChangeArrowheads="1"/>
          </p:cNvSpPr>
          <p:nvPr/>
        </p:nvSpPr>
        <p:spPr bwMode="auto">
          <a:xfrm>
            <a:off x="0" y="0"/>
            <a:ext cx="2989958" cy="4490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6493" tIns="43247" rIns="86493" bIns="43247" anchor="ctr"/>
          <a:lstStyle/>
          <a:p>
            <a:pPr eaLnBrk="0" hangingPunct="0"/>
            <a:endParaRPr lang="en-US" sz="2300" dirty="0" smtClean="0">
              <a:solidFill>
                <a:prstClr val="black"/>
              </a:solidFill>
            </a:endParaRPr>
          </a:p>
        </p:txBody>
      </p:sp>
      <p:sp>
        <p:nvSpPr>
          <p:cNvPr id="90522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 w="12700" cap="flat"/>
        </p:spPr>
      </p:sp>
      <p:sp>
        <p:nvSpPr>
          <p:cNvPr id="90522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97435" y="4352775"/>
            <a:ext cx="5080992" cy="4129011"/>
          </a:xfrm>
          <a:ln/>
        </p:spPr>
        <p:txBody>
          <a:bodyPr lIns="90480" tIns="44446" rIns="90480" bIns="44446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CB68BE-9030-466C-8867-52B6C983D061}" type="slidenum">
              <a:rPr lang="en-US">
                <a:solidFill>
                  <a:prstClr val="black"/>
                </a:solidFill>
              </a:rPr>
              <a:pPr/>
              <a:t>60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10338" name="Rectangle 2"/>
          <p:cNvSpPr>
            <a:spLocks noChangeArrowheads="1"/>
          </p:cNvSpPr>
          <p:nvPr/>
        </p:nvSpPr>
        <p:spPr bwMode="auto">
          <a:xfrm>
            <a:off x="3885903" y="0"/>
            <a:ext cx="2989957" cy="4490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6493" tIns="43247" rIns="86493" bIns="43247" anchor="ctr"/>
          <a:lstStyle/>
          <a:p>
            <a:pPr eaLnBrk="0" hangingPunct="0"/>
            <a:endParaRPr lang="en-US" sz="2300" dirty="0" smtClean="0">
              <a:solidFill>
                <a:prstClr val="black"/>
              </a:solidFill>
            </a:endParaRPr>
          </a:p>
        </p:txBody>
      </p:sp>
      <p:sp>
        <p:nvSpPr>
          <p:cNvPr id="910339" name="Rectangle 3"/>
          <p:cNvSpPr>
            <a:spLocks noChangeArrowheads="1"/>
          </p:cNvSpPr>
          <p:nvPr/>
        </p:nvSpPr>
        <p:spPr bwMode="auto">
          <a:xfrm>
            <a:off x="3885903" y="8707061"/>
            <a:ext cx="2989957" cy="44903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0" tIns="44446" rIns="90480" bIns="44446" anchor="b"/>
          <a:lstStyle/>
          <a:p>
            <a:pPr algn="r" defTabSz="914485" eaLnBrk="0" hangingPunct="0"/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910340" name="Rectangle 4"/>
          <p:cNvSpPr>
            <a:spLocks noChangeArrowheads="1"/>
          </p:cNvSpPr>
          <p:nvPr/>
        </p:nvSpPr>
        <p:spPr bwMode="auto">
          <a:xfrm>
            <a:off x="0" y="8707061"/>
            <a:ext cx="2989958" cy="44903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6493" tIns="43247" rIns="86493" bIns="43247" anchor="ctr"/>
          <a:lstStyle/>
          <a:p>
            <a:pPr eaLnBrk="0" hangingPunct="0"/>
            <a:endParaRPr lang="en-US" sz="2300" dirty="0" smtClean="0">
              <a:solidFill>
                <a:prstClr val="black"/>
              </a:solidFill>
            </a:endParaRPr>
          </a:p>
        </p:txBody>
      </p:sp>
      <p:sp>
        <p:nvSpPr>
          <p:cNvPr id="910341" name="Rectangle 5"/>
          <p:cNvSpPr>
            <a:spLocks noChangeArrowheads="1"/>
          </p:cNvSpPr>
          <p:nvPr/>
        </p:nvSpPr>
        <p:spPr bwMode="auto">
          <a:xfrm>
            <a:off x="0" y="0"/>
            <a:ext cx="2989958" cy="4490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6493" tIns="43247" rIns="86493" bIns="43247" anchor="ctr"/>
          <a:lstStyle/>
          <a:p>
            <a:pPr eaLnBrk="0" hangingPunct="0"/>
            <a:endParaRPr lang="en-US" sz="2300" dirty="0" smtClean="0">
              <a:solidFill>
                <a:prstClr val="black"/>
              </a:solidFill>
            </a:endParaRPr>
          </a:p>
        </p:txBody>
      </p:sp>
      <p:sp>
        <p:nvSpPr>
          <p:cNvPr id="91034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8719" y="686405"/>
            <a:ext cx="4500563" cy="3429000"/>
          </a:xfrm>
          <a:ln w="12700" cap="flat"/>
        </p:spPr>
      </p:sp>
      <p:sp>
        <p:nvSpPr>
          <p:cNvPr id="91034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97435" y="4352775"/>
            <a:ext cx="5080992" cy="4129011"/>
          </a:xfrm>
          <a:ln/>
        </p:spPr>
        <p:txBody>
          <a:bodyPr lIns="90480" tIns="44446" rIns="90480" bIns="44446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4921F2-B2F7-4D43-B3C8-792C46792A93}" type="slidenum">
              <a:rPr lang="en-US">
                <a:solidFill>
                  <a:prstClr val="black"/>
                </a:solidFill>
              </a:rPr>
              <a:pPr/>
              <a:t>61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5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8719" y="684894"/>
            <a:ext cx="4502051" cy="3430511"/>
          </a:xfrm>
          <a:ln/>
        </p:spPr>
      </p:sp>
      <p:sp>
        <p:nvSpPr>
          <p:cNvPr id="95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30391" cy="4115405"/>
          </a:xfrm>
        </p:spPr>
        <p:txBody>
          <a:bodyPr lIns="91338" tIns="45669" rIns="91338" bIns="45669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F65534-1FBC-4296-899B-5B6B2F35DE17}" type="slidenum">
              <a:rPr lang="en-US">
                <a:solidFill>
                  <a:prstClr val="black"/>
                </a:solidFill>
              </a:rPr>
              <a:pPr/>
              <a:t>62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08290" name="Rectangle 2"/>
          <p:cNvSpPr>
            <a:spLocks noChangeArrowheads="1"/>
          </p:cNvSpPr>
          <p:nvPr/>
        </p:nvSpPr>
        <p:spPr bwMode="auto">
          <a:xfrm>
            <a:off x="3885903" y="0"/>
            <a:ext cx="2989957" cy="4490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6493" tIns="43247" rIns="86493" bIns="43247" anchor="ctr"/>
          <a:lstStyle/>
          <a:p>
            <a:pPr eaLnBrk="0" hangingPunct="0"/>
            <a:endParaRPr lang="en-US" sz="2300" dirty="0" smtClean="0">
              <a:solidFill>
                <a:prstClr val="black"/>
              </a:solidFill>
            </a:endParaRPr>
          </a:p>
        </p:txBody>
      </p:sp>
      <p:sp>
        <p:nvSpPr>
          <p:cNvPr id="908291" name="Rectangle 3"/>
          <p:cNvSpPr>
            <a:spLocks noChangeArrowheads="1"/>
          </p:cNvSpPr>
          <p:nvPr/>
        </p:nvSpPr>
        <p:spPr bwMode="auto">
          <a:xfrm>
            <a:off x="3885903" y="8707061"/>
            <a:ext cx="2989957" cy="44903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0" tIns="44446" rIns="90480" bIns="44446" anchor="b"/>
          <a:lstStyle/>
          <a:p>
            <a:pPr algn="r" defTabSz="914485" eaLnBrk="0" hangingPunct="0"/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908292" name="Rectangle 4"/>
          <p:cNvSpPr>
            <a:spLocks noChangeArrowheads="1"/>
          </p:cNvSpPr>
          <p:nvPr/>
        </p:nvSpPr>
        <p:spPr bwMode="auto">
          <a:xfrm>
            <a:off x="0" y="8707061"/>
            <a:ext cx="2989958" cy="44903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6493" tIns="43247" rIns="86493" bIns="43247" anchor="ctr"/>
          <a:lstStyle/>
          <a:p>
            <a:pPr eaLnBrk="0" hangingPunct="0"/>
            <a:endParaRPr lang="en-US" sz="2300" dirty="0" smtClean="0">
              <a:solidFill>
                <a:prstClr val="black"/>
              </a:solidFill>
            </a:endParaRPr>
          </a:p>
        </p:txBody>
      </p:sp>
      <p:sp>
        <p:nvSpPr>
          <p:cNvPr id="908293" name="Rectangle 5"/>
          <p:cNvSpPr>
            <a:spLocks noChangeArrowheads="1"/>
          </p:cNvSpPr>
          <p:nvPr/>
        </p:nvSpPr>
        <p:spPr bwMode="auto">
          <a:xfrm>
            <a:off x="0" y="0"/>
            <a:ext cx="2989958" cy="4490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6493" tIns="43247" rIns="86493" bIns="43247" anchor="ctr"/>
          <a:lstStyle/>
          <a:p>
            <a:pPr eaLnBrk="0" hangingPunct="0"/>
            <a:endParaRPr lang="en-US" sz="2300" dirty="0" smtClean="0">
              <a:solidFill>
                <a:prstClr val="black"/>
              </a:solidFill>
            </a:endParaRPr>
          </a:p>
        </p:txBody>
      </p:sp>
      <p:sp>
        <p:nvSpPr>
          <p:cNvPr id="90829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 w="12700" cap="flat"/>
        </p:spPr>
      </p:sp>
      <p:sp>
        <p:nvSpPr>
          <p:cNvPr id="9082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97435" y="4352775"/>
            <a:ext cx="5080992" cy="4129011"/>
          </a:xfrm>
          <a:ln/>
        </p:spPr>
        <p:txBody>
          <a:bodyPr lIns="90480" tIns="44446" rIns="90480" bIns="44446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Lighting,</a:t>
            </a:r>
            <a:r>
              <a:rPr lang="en-US" baseline="0" dirty="0" smtClean="0"/>
              <a:t> no shadows, blending,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F91C9-C3D1-4588-B28B-EA1D2034134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DE504E-7610-43C2-A585-4851B05D421F}" type="slidenum">
              <a:rPr lang="en-US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4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61A038-7D1C-4A82-8879-B54604B0D0CD}" type="slidenum">
              <a:rPr lang="en-US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4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ED49CE-B421-4ACB-AA1E-1EC6A1D13870}" type="slidenum">
              <a:rPr lang="en-US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4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8AFBE8-06DF-4863-9B82-08E99499FD28}" type="slidenum">
              <a:rPr lang="en-US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4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00689A-1CC8-4337-A291-04CB29232352}" type="slidenum">
              <a:rPr lang="en-US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4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AC930C-3851-4AA5-B817-1C70FDFAE710}" type="slidenum">
              <a:rPr lang="en-US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3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FE1A1-AAA6-447A-9146-FB008EAC9470}" type="datetimeFigureOut">
              <a:rPr lang="en-US"/>
              <a:pPr>
                <a:defRPr/>
              </a:pPr>
              <a:t>11/14/2011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AC5D9-4D02-4355-9F81-DAACC8912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A6644-E7CB-4198-83B0-E187ABEED2DB}" type="datetimeFigureOut">
              <a:rPr lang="en-US"/>
              <a:pPr>
                <a:defRPr/>
              </a:pPr>
              <a:t>11/14/2011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4C39D-E774-4CE2-AD63-30B8EC54B8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59957-F88E-489E-883F-66C83F50371F}" type="datetimeFigureOut">
              <a:rPr lang="en-US"/>
              <a:pPr>
                <a:defRPr/>
              </a:pPr>
              <a:t>11/14/2011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53CE7-5EAA-437E-987A-20949CA3E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1426" name="Picture 2" descr="BigBlueDots1600gradientWithBrite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11427" name="Rectangle 3"/>
          <p:cNvSpPr>
            <a:spLocks noChangeArrowheads="1"/>
          </p:cNvSpPr>
          <p:nvPr/>
        </p:nvSpPr>
        <p:spPr bwMode="blackWhite">
          <a:xfrm>
            <a:off x="304800" y="228600"/>
            <a:ext cx="8534400" cy="6400800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51142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effectLst>
            <a:outerShdw dist="35921" dir="2700000" algn="ctr" rotWithShape="0">
              <a:schemeClr val="tx2"/>
            </a:outerShdw>
          </a:effectLst>
        </p:spPr>
        <p:txBody>
          <a:bodyPr/>
          <a:lstStyle>
            <a:lvl1pPr algn="ctr">
              <a:defRPr sz="3200">
                <a:solidFill>
                  <a:srgbClr val="CCFFC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1142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effectLst>
            <a:outerShdw dist="35921" dir="2700000" algn="ctr" rotWithShape="0">
              <a:schemeClr val="tx2"/>
            </a:outerShdw>
          </a:effectLst>
        </p:spPr>
        <p:txBody>
          <a:bodyPr/>
          <a:lstStyle>
            <a:lvl1pPr marL="0" indent="0" algn="ctr">
              <a:defRPr sz="2800">
                <a:solidFill>
                  <a:srgbClr val="CCCC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9D2BDC-2115-4361-A7DD-250CC0ED0D9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1925EC-92A3-4559-9BC5-6900E3DBFA3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9812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70B912-7B62-4658-A6FE-E3B809EFA9A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2D9655-C307-47D6-9D49-9635A1E3573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F792B8-23D4-47DA-9E27-1F0BC3A7CE2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9A134-9789-45D6-BABE-69220285425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F6263A-D3F8-4694-AC39-6513DBB22D4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4353C-F3C6-4085-8161-4F43B3B80014}" type="datetimeFigureOut">
              <a:rPr lang="en-US"/>
              <a:pPr>
                <a:defRPr/>
              </a:pPr>
              <a:t>11/14/2011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8E536-C3BC-4AF8-BDAE-990257F1A0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8E0715-8695-4AEC-9262-08B122A020E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030791-5A11-438C-88A7-860113F8611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81000"/>
            <a:ext cx="20193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055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3F65EA-3C22-4EFB-AD01-E574EBFBD35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122DC-D15F-4E63-B794-47EEDD81945E}" type="datetimeFigureOut">
              <a:rPr lang="en-US"/>
              <a:pPr>
                <a:defRPr/>
              </a:pPr>
              <a:t>11/14/2011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0F70D-592C-461E-A451-2ECB18676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7DF20-6B62-42FD-BBE2-D601524C8725}" type="datetimeFigureOut">
              <a:rPr lang="en-US"/>
              <a:pPr>
                <a:defRPr/>
              </a:pPr>
              <a:t>11/14/2011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F32F3-42F6-4BCC-A530-FA9ABF4AB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4D6A9-7EEC-4663-A64E-97BE8D07D67E}" type="datetimeFigureOut">
              <a:rPr lang="en-US"/>
              <a:pPr>
                <a:defRPr/>
              </a:pPr>
              <a:t>11/14/2011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1AB79-448B-4A22-B124-8CD52AE943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26700-0B26-4B62-A23E-7B345285D2A4}" type="datetimeFigureOut">
              <a:rPr lang="en-US"/>
              <a:pPr>
                <a:defRPr/>
              </a:pPr>
              <a:t>11/14/2011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8285D-4628-4143-ABC7-15BC7EFC2E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018B7-AB9D-432C-9FFB-AF3C912570DB}" type="datetimeFigureOut">
              <a:rPr lang="en-US"/>
              <a:pPr>
                <a:defRPr/>
              </a:pPr>
              <a:t>11/14/2011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FF512-A535-4841-A8E3-7EA728EAFD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09491-8924-47B8-A3F4-89E9093C0498}" type="datetimeFigureOut">
              <a:rPr lang="en-US"/>
              <a:pPr>
                <a:defRPr/>
              </a:pPr>
              <a:t>11/14/2011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5855C-4D77-44B0-9385-CA251612F0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C2CE9-B325-4CB4-804D-AEF05B13FCB5}" type="datetimeFigureOut">
              <a:rPr lang="en-US"/>
              <a:pPr>
                <a:defRPr/>
              </a:pPr>
              <a:t>11/14/2011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3F802-CDCB-4EA6-8A17-12F0E9CED9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9578BF-A6EC-4EA9-9C25-5BCD69A3C80A}" type="datetimeFigureOut">
              <a:rPr lang="en-US"/>
              <a:pPr>
                <a:defRPr/>
              </a:pPr>
              <a:t>11/14/2011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AAC96C-50B8-4C85-A244-73E2179D97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0402" name="Picture 2" descr="BigBlueDots1600gradientWithBrite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1040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6781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1040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981200"/>
            <a:ext cx="8077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1040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 eaLnBrk="0" hangingPunct="0"/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51040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 eaLnBrk="0" hangingPunct="0"/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51040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 eaLnBrk="0" hangingPunct="0"/>
            <a:fld id="{E26C789E-AA0F-4CD1-84B5-47EB9729CFFF}" type="slidenum">
              <a:rPr lang="en-US" smtClean="0">
                <a:solidFill>
                  <a:srgbClr val="FFFFFF"/>
                </a:solidFill>
              </a:rPr>
              <a:pPr eaLnBrk="0" hangingPunct="0"/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510408" name="Rectangle 8"/>
          <p:cNvSpPr>
            <a:spLocks noChangeArrowheads="1"/>
          </p:cNvSpPr>
          <p:nvPr/>
        </p:nvSpPr>
        <p:spPr bwMode="blackWhite">
          <a:xfrm>
            <a:off x="304800" y="228600"/>
            <a:ext cx="8534400" cy="6400800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Symbol" pitchFamily="18" charset="2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DDDDDD"/>
        </a:buClr>
        <a:buFont typeface="Symbol" pitchFamily="18" charset="2"/>
        <a:buChar char="·"/>
        <a:defRPr sz="3000">
          <a:solidFill>
            <a:schemeClr val="bg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Font typeface="Symbol" pitchFamily="18" charset="2"/>
        <a:buChar char="·"/>
        <a:defRPr sz="2600">
          <a:solidFill>
            <a:schemeClr val="bg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Font typeface="Symbol" pitchFamily="18" charset="2"/>
        <a:buChar char="·"/>
        <a:defRPr sz="2600">
          <a:solidFill>
            <a:schemeClr val="bg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Font typeface="Symbol" pitchFamily="18" charset="2"/>
        <a:buChar char="·"/>
        <a:defRPr sz="2600"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Font typeface="Symbol" pitchFamily="18" charset="2"/>
        <a:buChar char="·"/>
        <a:defRPr sz="2600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Font typeface="Symbol" pitchFamily="18" charset="2"/>
        <a:buChar char="·"/>
        <a:defRPr sz="2600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Font typeface="Symbol" pitchFamily="18" charset="2"/>
        <a:buChar char="·"/>
        <a:defRPr sz="2600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Font typeface="Symbol" pitchFamily="18" charset="2"/>
        <a:buChar char="·"/>
        <a:defRPr sz="26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69804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0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96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3338" y="0"/>
            <a:ext cx="9077325" cy="6781800"/>
            <a:chOff x="24" y="0"/>
            <a:chExt cx="6432" cy="4272"/>
          </a:xfrm>
        </p:grpSpPr>
        <p:sp>
          <p:nvSpPr>
            <p:cNvPr id="896005" name="Rectangle 5"/>
            <p:cNvSpPr>
              <a:spLocks noChangeArrowheads="1"/>
            </p:cNvSpPr>
            <p:nvPr/>
          </p:nvSpPr>
          <p:spPr bwMode="auto">
            <a:xfrm>
              <a:off x="5976" y="3792"/>
              <a:ext cx="480" cy="4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896006" name="Rectangle 6"/>
            <p:cNvSpPr>
              <a:spLocks noChangeArrowheads="1"/>
            </p:cNvSpPr>
            <p:nvPr/>
          </p:nvSpPr>
          <p:spPr bwMode="auto">
            <a:xfrm>
              <a:off x="5976" y="0"/>
              <a:ext cx="480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896007" name="Rectangle 7"/>
            <p:cNvSpPr>
              <a:spLocks noChangeArrowheads="1"/>
            </p:cNvSpPr>
            <p:nvPr/>
          </p:nvSpPr>
          <p:spPr bwMode="auto">
            <a:xfrm>
              <a:off x="24" y="3792"/>
              <a:ext cx="480" cy="4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896008" name="Rectangle 8"/>
            <p:cNvSpPr>
              <a:spLocks noChangeArrowheads="1"/>
            </p:cNvSpPr>
            <p:nvPr/>
          </p:nvSpPr>
          <p:spPr bwMode="auto">
            <a:xfrm>
              <a:off x="24" y="0"/>
              <a:ext cx="480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FFFF"/>
        </a:buClr>
        <a:buSzPct val="100000"/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800">
          <a:solidFill>
            <a:srgbClr val="00FFFF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100000"/>
        <a:buChar char="•"/>
        <a:defRPr sz="2400">
          <a:solidFill>
            <a:srgbClr val="91FF99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100000"/>
        <a:buChar char="–"/>
        <a:defRPr sz="2000">
          <a:solidFill>
            <a:srgbClr val="FFFFFF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100000"/>
        <a:buChar char="»"/>
        <a:defRPr sz="2000">
          <a:solidFill>
            <a:srgbClr val="FFFFFF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100000"/>
        <a:buChar char="»"/>
        <a:defRPr sz="2000">
          <a:solidFill>
            <a:srgbClr val="FFFFFF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100000"/>
        <a:buChar char="»"/>
        <a:defRPr sz="2000">
          <a:solidFill>
            <a:srgbClr val="FFFFFF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100000"/>
        <a:buChar char="»"/>
        <a:defRPr sz="2000">
          <a:solidFill>
            <a:srgbClr val="FFFFFF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100000"/>
        <a:buChar char="»"/>
        <a:defRPr sz="20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chrisdonbavand/493707413/sizes/z/in/photostream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Glasses_800_edit.pn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http://www.groovyvis.com/other/raytracing/basic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Ray_trace_diagram.sv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illinois.edu/class/fa11/cs498dh/projects/Details%20for%20Final%20Projects.pdf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6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42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7924800" y="87313"/>
            <a:ext cx="10481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11/15/11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28600" y="0"/>
            <a:ext cx="8763000" cy="114300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Image-based Lighting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2057400" y="5410200"/>
            <a:ext cx="5181600" cy="106680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Computational Photography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Derek Hoiem, University of Illinois</a:t>
            </a:r>
          </a:p>
        </p:txBody>
      </p:sp>
      <p:pic>
        <p:nvPicPr>
          <p:cNvPr id="12" name="Picture 4" descr="terminato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233458"/>
            <a:ext cx="7010400" cy="402434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6519446"/>
            <a:ext cx="42258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Many slides from Debevec, some from Efros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7848600" y="4953000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T2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ideas for Image-based Lighting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Light probes: a way of capturing environment maps in real scenes</a:t>
            </a:r>
          </a:p>
          <a:p>
            <a:endParaRPr lang="en-US" dirty="0"/>
          </a:p>
        </p:txBody>
      </p:sp>
      <p:pic>
        <p:nvPicPr>
          <p:cNvPr id="9" name="Picture 2" descr="ball-reflection-calib"/>
          <p:cNvPicPr>
            <a:picLocks noChangeAspect="1" noChangeArrowheads="1"/>
          </p:cNvPicPr>
          <p:nvPr/>
        </p:nvPicPr>
        <p:blipFill>
          <a:blip r:embed="rId2" cstate="print"/>
          <a:srcRect r="48611" b="42593"/>
          <a:stretch>
            <a:fillRect/>
          </a:stretch>
        </p:blipFill>
        <p:spPr bwMode="auto">
          <a:xfrm>
            <a:off x="2133600" y="2514600"/>
            <a:ext cx="4456471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ideas for Image-based Lighting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Capturing HDR images: needed so that light probes capture full range of radiance</a:t>
            </a:r>
          </a:p>
          <a:p>
            <a:endParaRPr lang="en-US" dirty="0"/>
          </a:p>
        </p:txBody>
      </p:sp>
      <p:pic>
        <p:nvPicPr>
          <p:cNvPr id="5" name="Picture 3" descr="grove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099759"/>
            <a:ext cx="4038600" cy="2692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" name="Picture 5" descr="groveb-all"/>
          <p:cNvPicPr>
            <a:picLocks noChangeAspect="1" noChangeArrowheads="1"/>
          </p:cNvPicPr>
          <p:nvPr/>
        </p:nvPicPr>
        <p:blipFill>
          <a:blip r:embed="rId3" cstate="print"/>
          <a:srcRect b="50515"/>
          <a:stretch>
            <a:fillRect/>
          </a:stretch>
        </p:blipFill>
        <p:spPr bwMode="auto">
          <a:xfrm>
            <a:off x="253041" y="2871159"/>
            <a:ext cx="1212850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1600200" y="3633159"/>
            <a:ext cx="797943" cy="31342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1600200" y="4471359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V="1">
            <a:off x="1600200" y="5004759"/>
            <a:ext cx="8382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1" name="Picture 10" descr="groveb-all"/>
          <p:cNvPicPr>
            <a:picLocks noChangeAspect="1" noChangeArrowheads="1"/>
          </p:cNvPicPr>
          <p:nvPr/>
        </p:nvPicPr>
        <p:blipFill>
          <a:blip r:embed="rId3" cstate="print"/>
          <a:srcRect t="49337"/>
          <a:stretch>
            <a:fillRect/>
          </a:stretch>
        </p:blipFill>
        <p:spPr bwMode="auto">
          <a:xfrm>
            <a:off x="7550150" y="2819400"/>
            <a:ext cx="1212850" cy="3276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2" name="Line 7"/>
          <p:cNvSpPr>
            <a:spLocks noChangeShapeType="1"/>
          </p:cNvSpPr>
          <p:nvPr/>
        </p:nvSpPr>
        <p:spPr bwMode="auto">
          <a:xfrm flipH="1">
            <a:off x="6629400" y="3633159"/>
            <a:ext cx="797943" cy="31342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 flipH="1">
            <a:off x="6629400" y="4471359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H="1" flipV="1">
            <a:off x="6629400" y="5004759"/>
            <a:ext cx="8382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ile:Ray trace diagram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498978"/>
            <a:ext cx="5867400" cy="3901822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Key ideas for Image-based Lighting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r>
              <a:rPr lang="en-US" dirty="0" smtClean="0"/>
              <a:t>Ray tracing: synthesize light paths between camera and light sources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645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ideas for Image-based Lighting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Ray tracing: determining pixel intensity by shooting out rays from the camera</a:t>
            </a:r>
            <a:endParaRPr lang="en-US" dirty="0"/>
          </a:p>
        </p:txBody>
      </p:sp>
      <p:pic>
        <p:nvPicPr>
          <p:cNvPr id="5" name="Picture 4" descr="File:PathOfRays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743200"/>
            <a:ext cx="4724400" cy="306733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ideas for Image-based Lighting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Relighting: environment map acts as light source, substituting for distant scene</a:t>
            </a:r>
            <a:endParaRPr lang="en-US" dirty="0"/>
          </a:p>
        </p:txBody>
      </p:sp>
      <p:pic>
        <p:nvPicPr>
          <p:cNvPr id="181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209800"/>
            <a:ext cx="488397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Ray tracing</a:t>
            </a:r>
          </a:p>
          <a:p>
            <a:endParaRPr lang="en-US" dirty="0"/>
          </a:p>
          <a:p>
            <a:r>
              <a:rPr lang="en-US" dirty="0" smtClean="0"/>
              <a:t>Capturing environment maps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26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photon’s life choices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Absorption</a:t>
            </a:r>
          </a:p>
          <a:p>
            <a:r>
              <a:rPr lang="en-US" dirty="0" smtClean="0"/>
              <a:t>Diffusion</a:t>
            </a:r>
          </a:p>
          <a:p>
            <a:r>
              <a:rPr lang="en-US" dirty="0" smtClean="0"/>
              <a:t>Reflection</a:t>
            </a:r>
          </a:p>
          <a:p>
            <a:r>
              <a:rPr lang="en-US" dirty="0" smtClean="0"/>
              <a:t>Transparency</a:t>
            </a:r>
          </a:p>
          <a:p>
            <a:r>
              <a:rPr lang="en-US" dirty="0" smtClean="0"/>
              <a:t>Refraction</a:t>
            </a:r>
          </a:p>
          <a:p>
            <a:r>
              <a:rPr lang="en-US" dirty="0" smtClean="0"/>
              <a:t>Fluorescence</a:t>
            </a:r>
          </a:p>
          <a:p>
            <a:r>
              <a:rPr lang="en-US" dirty="0" smtClean="0"/>
              <a:t>Subsurface scattering</a:t>
            </a:r>
          </a:p>
          <a:p>
            <a:r>
              <a:rPr lang="en-US" dirty="0" smtClean="0"/>
              <a:t>Phosphorescence</a:t>
            </a:r>
          </a:p>
          <a:p>
            <a:r>
              <a:rPr lang="en-US" dirty="0" err="1" smtClean="0"/>
              <a:t>Interreflection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3" name="Group 37"/>
          <p:cNvGrpSpPr>
            <a:grpSpLocks noChangeAspect="1"/>
          </p:cNvGrpSpPr>
          <p:nvPr/>
        </p:nvGrpSpPr>
        <p:grpSpPr>
          <a:xfrm>
            <a:off x="5029200" y="1828800"/>
            <a:ext cx="3810000" cy="3429000"/>
            <a:chOff x="6629400" y="2882264"/>
            <a:chExt cx="2438400" cy="219456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6629400" y="4619624"/>
              <a:ext cx="1600200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8458200" y="3124200"/>
              <a:ext cx="304800" cy="3048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>
              <a:stCxn id="6" idx="3"/>
            </p:cNvCxnSpPr>
            <p:nvPr/>
          </p:nvCxnSpPr>
          <p:spPr>
            <a:xfrm rot="5400000">
              <a:off x="7429501" y="3498663"/>
              <a:ext cx="1187637" cy="95903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8005718" y="335280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λ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191004" y="2882264"/>
              <a:ext cx="876796" cy="243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light source</a:t>
              </a:r>
              <a:endParaRPr lang="en-US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rot="16200000" flipV="1">
              <a:off x="7124700" y="4152900"/>
              <a:ext cx="457202" cy="381002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7458456" y="4255236"/>
              <a:ext cx="213360" cy="236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?</a:t>
              </a:r>
              <a:endParaRPr lang="en-US" dirty="0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rot="10800000">
              <a:off x="6934200" y="4343400"/>
              <a:ext cx="609600" cy="22860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7620000" y="4343400"/>
              <a:ext cx="609600" cy="22860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5400000">
              <a:off x="7124700" y="4733924"/>
              <a:ext cx="381000" cy="30480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rot="5400000">
              <a:off x="6972300" y="4733924"/>
              <a:ext cx="381000" cy="30480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rot="10800000">
              <a:off x="6781800" y="4419600"/>
              <a:ext cx="609600" cy="22860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photon’s life choices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Absorption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Diffusion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Reflection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Transparency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Refraction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Fluorescence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Subsurface scattering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Phosphorescence</a:t>
            </a: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Interreflection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029200" y="454342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7886700" y="220682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 rot="5400000">
            <a:off x="6279358" y="2791923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179697" y="2564013"/>
            <a:ext cx="46887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469206" y="1828800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photon’s life choices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Absorption</a:t>
            </a:r>
          </a:p>
          <a:p>
            <a:r>
              <a:rPr lang="en-US" b="1" dirty="0" smtClean="0"/>
              <a:t>Diffuse Reflection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Reflection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Transparency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Refraction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Fluorescence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Subsurface scattering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Phosphorescence</a:t>
            </a: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Interreflection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5029200" y="454342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7886700" y="220682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>
          <a:xfrm rot="5400000">
            <a:off x="6279358" y="2791923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179697" y="2564013"/>
            <a:ext cx="46887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469206" y="1828800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rot="16200000" flipV="1">
            <a:off x="5803106" y="3814169"/>
            <a:ext cx="714378" cy="59531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>
            <a:off x="5505450" y="4111825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6477000" y="4114800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photon’s life choices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Absorption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Diffusion</a:t>
            </a:r>
          </a:p>
          <a:p>
            <a:r>
              <a:rPr lang="en-US" b="1" dirty="0" err="1" smtClean="0"/>
              <a:t>Specular</a:t>
            </a:r>
            <a:r>
              <a:rPr lang="en-US" b="1" dirty="0" smtClean="0"/>
              <a:t> Reflection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Transparency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Refraction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Fluorescence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Subsurface scattering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Phosphorescence</a:t>
            </a: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Interreflection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5029200" y="454342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7886700" y="220682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>
          <a:xfrm rot="5400000">
            <a:off x="6279358" y="2791923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179697" y="2564013"/>
            <a:ext cx="46887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469206" y="1828800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 rot="10800000">
            <a:off x="5715000" y="3886201"/>
            <a:ext cx="742950" cy="582815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two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Today</a:t>
            </a:r>
          </a:p>
          <a:p>
            <a:r>
              <a:rPr lang="en-US" sz="3000" smtClean="0"/>
              <a:t>Reminder </a:t>
            </a:r>
            <a:r>
              <a:rPr lang="en-US" sz="3000" dirty="0" smtClean="0"/>
              <a:t>on </a:t>
            </a:r>
            <a:r>
              <a:rPr lang="en-US" sz="3000" smtClean="0"/>
              <a:t>final </a:t>
            </a:r>
            <a:r>
              <a:rPr lang="en-US" sz="3000" smtClean="0"/>
              <a:t>project</a:t>
            </a:r>
            <a:endParaRPr lang="en-US" sz="3000" dirty="0" smtClean="0"/>
          </a:p>
          <a:p>
            <a:r>
              <a:rPr lang="en-US" sz="3000" dirty="0" smtClean="0"/>
              <a:t>Go over some exam questions</a:t>
            </a:r>
          </a:p>
          <a:p>
            <a:r>
              <a:rPr lang="en-US" sz="3000" dirty="0" smtClean="0"/>
              <a:t>Start on ray tracing, environment maps, and relighting 3D objects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Thursday</a:t>
            </a:r>
          </a:p>
          <a:p>
            <a:r>
              <a:rPr lang="en-US" sz="3000" dirty="0" smtClean="0"/>
              <a:t>More HDR, light probes, etc.</a:t>
            </a:r>
            <a:endParaRPr lang="en-US" sz="30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photon’s life choices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Absorption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Diffusion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Reflection</a:t>
            </a:r>
          </a:p>
          <a:p>
            <a:r>
              <a:rPr lang="en-US" b="1" dirty="0" smtClean="0"/>
              <a:t>Transparency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Refraction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Fluorescence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Subsurface scattering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Phosphorescence</a:t>
            </a: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Interreflection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5029200" y="454342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7886700" y="220682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>
          <a:xfrm rot="5400000">
            <a:off x="6279358" y="2791923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179697" y="2564013"/>
            <a:ext cx="46887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469206" y="1828800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 rot="5400000">
            <a:off x="5803106" y="4722019"/>
            <a:ext cx="595313" cy="47625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photon’s life choices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Absorption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Diffusion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Reflection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Transparency</a:t>
            </a:r>
          </a:p>
          <a:p>
            <a:r>
              <a:rPr lang="en-US" b="1" dirty="0" smtClean="0"/>
              <a:t>Refraction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Fluorescence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Subsurface scattering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Phosphorescence</a:t>
            </a: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Interreflection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5029200" y="454342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7886700" y="220682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>
          <a:xfrm rot="5400000">
            <a:off x="6279358" y="2791923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179697" y="2564013"/>
            <a:ext cx="46887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469206" y="1828800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35" name="Straight Arrow Connector 34"/>
          <p:cNvCxnSpPr/>
          <p:nvPr/>
        </p:nvCxnSpPr>
        <p:spPr>
          <a:xfrm rot="5400000">
            <a:off x="5660859" y="4653006"/>
            <a:ext cx="595313" cy="47625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0800000" flipV="1">
            <a:off x="6206705" y="4504426"/>
            <a:ext cx="228600" cy="762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photon’s life choices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Absorption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Diffusion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Reflection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Transparency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Refraction</a:t>
            </a:r>
          </a:p>
          <a:p>
            <a:r>
              <a:rPr lang="en-US" b="1" dirty="0" smtClean="0"/>
              <a:t>Fluorescence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Subsurface scattering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Phosphorescence</a:t>
            </a: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Interreflection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5029200" y="454342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7886700" y="220682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>
          <a:xfrm rot="5400000">
            <a:off x="6279358" y="2791923"/>
            <a:ext cx="1855683" cy="1498495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179697" y="2564013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469206" y="1828800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rot="16200000" flipV="1">
            <a:off x="5803106" y="3814169"/>
            <a:ext cx="714378" cy="595316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>
            <a:off x="5505450" y="4111825"/>
            <a:ext cx="952500" cy="357188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6577013" y="4111825"/>
            <a:ext cx="952500" cy="357188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638800" y="3352800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r>
              <a:rPr lang="en-US" baseline="-25000" dirty="0" smtClean="0"/>
              <a:t>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photon’s life choices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Absorption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Diffusion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Reflection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Transparency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Refraction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Fluorescence</a:t>
            </a:r>
          </a:p>
          <a:p>
            <a:r>
              <a:rPr lang="en-US" b="1" dirty="0" smtClean="0"/>
              <a:t>Subsurface scattering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Phosphorescence</a:t>
            </a: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Interreflection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5029200" y="454342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7886700" y="220682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>
          <a:xfrm rot="5400000">
            <a:off x="6279358" y="2791923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179697" y="2564013"/>
            <a:ext cx="46887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469206" y="1828800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rot="16200000" flipV="1">
            <a:off x="5717919" y="3909964"/>
            <a:ext cx="714378" cy="59531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>
            <a:off x="5420263" y="4207620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6376356" y="4207620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photon’s life choices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Absorption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Diffusion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Reflection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Transparency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Refraction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Fluorescence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Subsurface scattering</a:t>
            </a:r>
          </a:p>
          <a:p>
            <a:r>
              <a:rPr lang="en-US" b="1" dirty="0" smtClean="0"/>
              <a:t>Phosphorescence</a:t>
            </a: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Interreflection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5029200" y="454342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7886700" y="220682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>
          <a:xfrm rot="5400000">
            <a:off x="6279358" y="2791923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260721" y="2564013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t=1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469206" y="1828800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rot="16200000" flipV="1">
            <a:off x="5759976" y="3848673"/>
            <a:ext cx="714378" cy="59531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>
            <a:off x="5462320" y="4146329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6409426" y="4146329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867400" y="3429000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t=n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photon’s life choices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Absorption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Diffusion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Reflection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Transparency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Refraction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Fluorescence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Subsurface scattering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Phosphorescence</a:t>
            </a:r>
          </a:p>
          <a:p>
            <a:r>
              <a:rPr lang="en-US" b="1" dirty="0" err="1" smtClean="0"/>
              <a:t>Interreflection</a:t>
            </a:r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5029200" y="454342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7886700" y="220682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>
          <a:xfrm rot="5400000">
            <a:off x="6279358" y="2791923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179697" y="2564013"/>
            <a:ext cx="46887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469206" y="1828800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rot="16200000" flipV="1">
            <a:off x="5751347" y="3831422"/>
            <a:ext cx="714378" cy="59531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953000" y="3733800"/>
            <a:ext cx="16002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>
            <a:off x="5202447" y="3899859"/>
            <a:ext cx="727494" cy="4643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16200000" flipV="1">
            <a:off x="4923527" y="4068074"/>
            <a:ext cx="439947" cy="38100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953000" y="5029200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Specular</a:t>
            </a:r>
            <a:r>
              <a:rPr lang="en-US" dirty="0" smtClean="0"/>
              <a:t> </a:t>
            </a:r>
            <a:r>
              <a:rPr lang="en-US" dirty="0" err="1" smtClean="0"/>
              <a:t>Interreflection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photon’s life choices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Absorption</a:t>
            </a:r>
          </a:p>
          <a:p>
            <a:r>
              <a:rPr lang="en-US" dirty="0" smtClean="0"/>
              <a:t>Diffusion</a:t>
            </a:r>
          </a:p>
          <a:p>
            <a:r>
              <a:rPr lang="en-US" dirty="0" smtClean="0"/>
              <a:t>Reflection</a:t>
            </a:r>
          </a:p>
          <a:p>
            <a:r>
              <a:rPr lang="en-US" dirty="0" smtClean="0"/>
              <a:t>Transparency</a:t>
            </a:r>
          </a:p>
          <a:p>
            <a:r>
              <a:rPr lang="en-US" dirty="0" smtClean="0"/>
              <a:t>Fluorescence</a:t>
            </a:r>
          </a:p>
          <a:p>
            <a:r>
              <a:rPr lang="en-US" dirty="0" err="1" smtClean="0"/>
              <a:t>Interreflection</a:t>
            </a:r>
            <a:endParaRPr lang="en-US" dirty="0" smtClean="0"/>
          </a:p>
          <a:p>
            <a:r>
              <a:rPr lang="en-US" dirty="0" smtClean="0"/>
              <a:t>Subsurface scattering</a:t>
            </a:r>
          </a:p>
          <a:p>
            <a:r>
              <a:rPr lang="en-US" dirty="0" err="1" smtClean="0"/>
              <a:t>Phosphoresence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629400" y="4648200"/>
            <a:ext cx="1600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8458200" y="3124200"/>
            <a:ext cx="304800" cy="30480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 rot="5400000">
            <a:off x="7429501" y="3498663"/>
            <a:ext cx="1187637" cy="9590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029200" y="2743200"/>
            <a:ext cx="990600" cy="1676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scene3d>
            <a:camera prst="perspectiveContrastingRightFacing">
              <a:rot lat="0" lon="18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419600" y="3581400"/>
            <a:ext cx="152400" cy="1524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810000" y="2935069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camera center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876800" y="2209800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plane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005718" y="33528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703324" y="2667000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20" name="Straight Arrow Connector 19"/>
          <p:cNvCxnSpPr>
            <a:endCxn id="13" idx="6"/>
          </p:cNvCxnSpPr>
          <p:nvPr/>
        </p:nvCxnSpPr>
        <p:spPr>
          <a:xfrm rot="10800000">
            <a:off x="4572000" y="3657600"/>
            <a:ext cx="2971802" cy="91440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0800000">
            <a:off x="5334000" y="3884989"/>
            <a:ext cx="2209800" cy="685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477000" y="3810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Where are the light sources are in this room?</a:t>
            </a:r>
            <a:endParaRPr lang="en-US" sz="3200" dirty="0"/>
          </a:p>
        </p:txBody>
      </p:sp>
      <p:pic>
        <p:nvPicPr>
          <p:cNvPr id="182274" name="Picture 2" descr="http://farm1.static.flickr.com/211/493707413_d23fa9b0b8_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990600"/>
            <a:ext cx="7086600" cy="532602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77479" y="6488668"/>
            <a:ext cx="8366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http://www.flickr.com/photos/chrisdonbavand/493707413/sizes/z/in/photostream/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Rendering Equation</a:t>
            </a:r>
            <a:endParaRPr lang="en-US" dirty="0"/>
          </a:p>
        </p:txBody>
      </p:sp>
      <p:pic>
        <p:nvPicPr>
          <p:cNvPr id="173058" name="Picture 2" descr="File:Rendering eq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200400"/>
            <a:ext cx="6095999" cy="3283096"/>
          </a:xfrm>
          <a:prstGeom prst="rect">
            <a:avLst/>
          </a:prstGeom>
          <a:noFill/>
        </p:spPr>
      </p:pic>
      <p:pic>
        <p:nvPicPr>
          <p:cNvPr id="173060" name="Picture 4" descr="L_o(\mathbf x, \omega, \lambda, t) = L_e(\mathbf x, \omega, \lambda, t) + \int_\Omega f_r(\mathbf x, \omega', \omega, \lambda, t) L_i(\mathbf x, \omega', \lambda, t) (-\omega' \cdot \mathbf n) d \omega'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764268"/>
            <a:ext cx="7396463" cy="533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62600" y="2373868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Incoming Light</a:t>
            </a:r>
            <a:endParaRPr lang="en-US" dirty="0"/>
          </a:p>
        </p:txBody>
      </p:sp>
      <p:cxnSp>
        <p:nvCxnSpPr>
          <p:cNvPr id="8" name="Straight Arrow Connector 7"/>
          <p:cNvCxnSpPr>
            <a:stCxn id="6" idx="0"/>
          </p:cNvCxnSpPr>
          <p:nvPr/>
        </p:nvCxnSpPr>
        <p:spPr>
          <a:xfrm rot="5400000" flipH="1" flipV="1">
            <a:off x="6326782" y="2223649"/>
            <a:ext cx="228576" cy="718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648200" y="2373868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BRDF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1" idx="0"/>
          </p:cNvCxnSpPr>
          <p:nvPr/>
        </p:nvCxnSpPr>
        <p:spPr>
          <a:xfrm rot="5400000" flipH="1" flipV="1">
            <a:off x="5003861" y="2196129"/>
            <a:ext cx="228600" cy="1268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V="1">
            <a:off x="7467602" y="2221469"/>
            <a:ext cx="228598" cy="761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315200" y="2373868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Incident angle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9" idx="2"/>
          </p:cNvCxnSpPr>
          <p:nvPr/>
        </p:nvCxnSpPr>
        <p:spPr>
          <a:xfrm rot="5400000">
            <a:off x="3077242" y="1621637"/>
            <a:ext cx="263607" cy="2207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438400" y="1230868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Generated light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572000" y="1078468"/>
            <a:ext cx="2108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reflected light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 rot="10800000" flipV="1">
            <a:off x="4343400" y="1383269"/>
            <a:ext cx="304800" cy="2636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04800" y="1242536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Outgoing light</a:t>
            </a:r>
            <a:endParaRPr lang="en-US" dirty="0"/>
          </a:p>
        </p:txBody>
      </p:sp>
      <p:cxnSp>
        <p:nvCxnSpPr>
          <p:cNvPr id="32" name="Straight Arrow Connector 31"/>
          <p:cNvCxnSpPr>
            <a:stCxn id="31" idx="2"/>
          </p:cNvCxnSpPr>
          <p:nvPr/>
        </p:nvCxnSpPr>
        <p:spPr>
          <a:xfrm rot="16200000" flipH="1">
            <a:off x="1125933" y="1594801"/>
            <a:ext cx="228600" cy="262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Rendering a scene with ray tracing</a:t>
            </a:r>
            <a:endParaRPr lang="en-US" dirty="0"/>
          </a:p>
        </p:txBody>
      </p:sp>
      <p:pic>
        <p:nvPicPr>
          <p:cNvPr id="172034" name="Picture 2" descr="File:Glasses 800 edi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19200"/>
            <a:ext cx="6908800" cy="5181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602646" y="6596390"/>
            <a:ext cx="35413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hlinkClick r:id="rId3"/>
              </a:rPr>
              <a:t>http://en.wikipedia.org/wiki/File:Glasses_800_edit.png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5 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Ray tracing: basics</a:t>
            </a:r>
            <a:endParaRPr lang="en-US" dirty="0"/>
          </a:p>
        </p:txBody>
      </p:sp>
      <p:pic>
        <p:nvPicPr>
          <p:cNvPr id="153602" name="Picture 2" descr="http://www.groovyvis.com/other/raytracing/overview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4048" y="914400"/>
            <a:ext cx="4319952" cy="5105400"/>
          </a:xfrm>
          <a:prstGeom prst="rect">
            <a:avLst/>
          </a:prstGeom>
          <a:noFill/>
        </p:spPr>
      </p:pic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0" y="1981200"/>
            <a:ext cx="4343400" cy="1981200"/>
            <a:chOff x="-228600" y="2133600"/>
            <a:chExt cx="5345722" cy="24384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590800" y="4572000"/>
              <a:ext cx="16002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4419600" y="3048000"/>
              <a:ext cx="304800" cy="3048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>
              <a:stCxn id="8" idx="3"/>
            </p:cNvCxnSpPr>
            <p:nvPr/>
          </p:nvCxnSpPr>
          <p:spPr>
            <a:xfrm rot="5400000">
              <a:off x="3390901" y="3422463"/>
              <a:ext cx="1187637" cy="95903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990600" y="2667000"/>
              <a:ext cx="990600" cy="1676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scene3d>
              <a:camera prst="perspectiveContrastingRightFacing">
                <a:rot lat="0" lon="186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381000" y="3505200"/>
              <a:ext cx="152400" cy="152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-228600" y="2800254"/>
              <a:ext cx="1447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camera center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38200" y="2133600"/>
              <a:ext cx="14414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image plane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04138" y="3276601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λ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022278" y="2369746"/>
              <a:ext cx="1094844" cy="795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light source</a:t>
              </a:r>
              <a:endParaRPr lang="en-US" dirty="0"/>
            </a:p>
          </p:txBody>
        </p:sp>
        <p:cxnSp>
          <p:nvCxnSpPr>
            <p:cNvPr id="16" name="Straight Arrow Connector 15"/>
            <p:cNvCxnSpPr>
              <a:endCxn id="11" idx="6"/>
            </p:cNvCxnSpPr>
            <p:nvPr/>
          </p:nvCxnSpPr>
          <p:spPr>
            <a:xfrm rot="10800000">
              <a:off x="533400" y="3581400"/>
              <a:ext cx="2971802" cy="914402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1295400" y="3808789"/>
              <a:ext cx="2209800" cy="6858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Diffuse shading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90179" y="6550223"/>
            <a:ext cx="43538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2"/>
              </a:rPr>
              <a:t>http://www.groovyvis.com/other/raytracing/basic.html</a:t>
            </a:r>
            <a:endParaRPr lang="en-US" sz="1400" dirty="0"/>
          </a:p>
        </p:txBody>
      </p:sp>
      <p:pic>
        <p:nvPicPr>
          <p:cNvPr id="167938" name="Picture 2" descr="http://www.groovyvis.com/other/raytracing/diffuse_fig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1" y="2057400"/>
            <a:ext cx="3581400" cy="3581400"/>
          </a:xfrm>
          <a:prstGeom prst="rect">
            <a:avLst/>
          </a:prstGeom>
          <a:noFill/>
        </p:spPr>
      </p:pic>
      <p:pic>
        <p:nvPicPr>
          <p:cNvPr id="167940" name="Picture 4" descr="http://www.groovyvis.com/other/raytracing/diffuse_light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057400"/>
            <a:ext cx="3878771" cy="3581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Reflections</a:t>
            </a:r>
            <a:endParaRPr lang="en-US" dirty="0"/>
          </a:p>
        </p:txBody>
      </p:sp>
      <p:pic>
        <p:nvPicPr>
          <p:cNvPr id="4" name="Picture 6" descr="http://www.groovyvis.com/other/raytracing/reflec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600200"/>
            <a:ext cx="4267200" cy="4267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Shadows</a:t>
            </a:r>
            <a:endParaRPr lang="en-US" dirty="0"/>
          </a:p>
        </p:txBody>
      </p:sp>
      <p:pic>
        <p:nvPicPr>
          <p:cNvPr id="168962" name="Picture 2" descr="http://www.groovyvis.com/other/raytracing/shadow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219200"/>
            <a:ext cx="5029200" cy="5029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Ray casting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Store colors of </a:t>
            </a:r>
            <a:r>
              <a:rPr lang="en-US" dirty="0" smtClean="0"/>
              <a:t>surfaces, cast out rays, see what colors each ray hits</a:t>
            </a:r>
            <a:endParaRPr lang="en-US" dirty="0"/>
          </a:p>
        </p:txBody>
      </p:sp>
      <p:pic>
        <p:nvPicPr>
          <p:cNvPr id="178180" name="Picture 4" descr="http://www.examiner.com/images/blog/wysiwyg/image/figure2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9652" y="2221468"/>
            <a:ext cx="5577948" cy="4191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76600" y="6412468"/>
            <a:ext cx="2475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Wolfenstein</a:t>
            </a:r>
            <a:r>
              <a:rPr lang="en-US" dirty="0" smtClean="0"/>
              <a:t> 3D (1992)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Ray tracing: fast approximation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Upon hitting a surface</a:t>
            </a:r>
          </a:p>
          <a:p>
            <a:r>
              <a:rPr lang="en-US" sz="2000" dirty="0" smtClean="0"/>
              <a:t>Cast </a:t>
            </a:r>
            <a:r>
              <a:rPr lang="en-US" sz="2000" dirty="0"/>
              <a:t>reflection/refraction ray to determine reflected or refracted </a:t>
            </a:r>
            <a:r>
              <a:rPr lang="en-US" sz="2000" dirty="0" smtClean="0"/>
              <a:t>surface</a:t>
            </a:r>
            <a:endParaRPr lang="en-US" sz="2000" dirty="0" smtClean="0"/>
          </a:p>
          <a:p>
            <a:r>
              <a:rPr lang="en-US" sz="2000" dirty="0" smtClean="0"/>
              <a:t>Cast shadow </a:t>
            </a:r>
            <a:r>
              <a:rPr lang="en-US" sz="2000" dirty="0" smtClean="0"/>
              <a:t>ray: go towards light and see if an object is in the </a:t>
            </a:r>
            <a:r>
              <a:rPr lang="en-US" sz="2000" dirty="0" smtClean="0"/>
              <a:t>way</a:t>
            </a:r>
            <a:endParaRPr lang="en-US" sz="2000" dirty="0" smtClean="0"/>
          </a:p>
        </p:txBody>
      </p:sp>
      <p:pic>
        <p:nvPicPr>
          <p:cNvPr id="169986" name="Picture 2" descr="File:Ray trace diagram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575178"/>
            <a:ext cx="5867400" cy="390182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16322" y="6581001"/>
            <a:ext cx="39276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hlinkClick r:id="rId3"/>
              </a:rPr>
              <a:t>http://en.wikipedia.org/wiki/File:Ray_trace_diagram.svg</a:t>
            </a:r>
            <a:endParaRPr lang="en-US" sz="1200" dirty="0"/>
          </a:p>
        </p:txBody>
      </p:sp>
      <p:pic>
        <p:nvPicPr>
          <p:cNvPr id="169988" name="Picture 4" descr="blender-new-raytracing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724400"/>
            <a:ext cx="2546791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Ray tracing: </a:t>
            </a:r>
            <a:r>
              <a:rPr lang="en-US" dirty="0" err="1" smtClean="0"/>
              <a:t>interreflections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Reflect light N times before heading to light source</a:t>
            </a:r>
            <a:endParaRPr lang="en-US" dirty="0"/>
          </a:p>
        </p:txBody>
      </p:sp>
      <p:pic>
        <p:nvPicPr>
          <p:cNvPr id="174082" name="Picture 2" descr="File:Ray-traced steel bal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2057400"/>
            <a:ext cx="5334000" cy="4000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91200" y="6093380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N=16</a:t>
            </a:r>
            <a:endParaRPr lang="en-US" dirty="0"/>
          </a:p>
        </p:txBody>
      </p:sp>
      <p:pic>
        <p:nvPicPr>
          <p:cNvPr id="174084" name="Picture 4" descr="File:PathOfRays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108" y="3276600"/>
            <a:ext cx="3007492" cy="195262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371600" y="5257800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N=2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Ray tracing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Conceptually simple but hard to do fast</a:t>
            </a:r>
          </a:p>
          <a:p>
            <a:endParaRPr lang="en-US" dirty="0" smtClean="0"/>
          </a:p>
          <a:p>
            <a:r>
              <a:rPr lang="en-US" dirty="0" smtClean="0"/>
              <a:t>Full solution requires tracing millions of rays for many inter-reflections</a:t>
            </a:r>
          </a:p>
          <a:p>
            <a:endParaRPr lang="en-US" dirty="0" smtClean="0"/>
          </a:p>
          <a:p>
            <a:r>
              <a:rPr lang="en-US" dirty="0" smtClean="0"/>
              <a:t>Design choices</a:t>
            </a:r>
          </a:p>
          <a:p>
            <a:pPr lvl="1"/>
            <a:r>
              <a:rPr lang="en-US" dirty="0" smtClean="0"/>
              <a:t>Ray paths: Light to camera vs. camera to light?</a:t>
            </a:r>
          </a:p>
          <a:p>
            <a:pPr lvl="1"/>
            <a:r>
              <a:rPr lang="en-US" dirty="0" smtClean="0"/>
              <a:t>How many samples per pixel (avoid aliasing)?</a:t>
            </a:r>
          </a:p>
          <a:p>
            <a:pPr lvl="1"/>
            <a:r>
              <a:rPr lang="en-US" dirty="0" smtClean="0"/>
              <a:t>How to sample diffuse reflections?</a:t>
            </a:r>
          </a:p>
          <a:p>
            <a:pPr lvl="1"/>
            <a:r>
              <a:rPr lang="en-US" dirty="0" smtClean="0"/>
              <a:t>How many inter-reflections to allow?</a:t>
            </a:r>
          </a:p>
          <a:p>
            <a:pPr lvl="1"/>
            <a:r>
              <a:rPr lang="en-US" dirty="0" smtClean="0"/>
              <a:t>Deal with subsurface scattering, etc?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96962" name="Picture 2" descr="http://itchstudios.com/psg/tuts/h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4800600"/>
            <a:ext cx="1447800" cy="19159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Environment Maps</a:t>
            </a:r>
          </a:p>
        </p:txBody>
      </p:sp>
      <p:sp>
        <p:nvSpPr>
          <p:cNvPr id="148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environment map may take various forms:</a:t>
            </a:r>
          </a:p>
          <a:p>
            <a:pPr lvl="1"/>
            <a:r>
              <a:rPr lang="en-US"/>
              <a:t>Cubic mapping</a:t>
            </a:r>
          </a:p>
          <a:p>
            <a:pPr lvl="1"/>
            <a:r>
              <a:rPr lang="en-US"/>
              <a:t>Spherical mapping</a:t>
            </a:r>
          </a:p>
          <a:p>
            <a:pPr lvl="1"/>
            <a:r>
              <a:rPr lang="en-US"/>
              <a:t>other</a:t>
            </a:r>
          </a:p>
          <a:p>
            <a:r>
              <a:rPr lang="en-US"/>
              <a:t>Describes the shape of the surface on which the map “resides”</a:t>
            </a:r>
          </a:p>
          <a:p>
            <a:r>
              <a:rPr lang="en-US"/>
              <a:t>Determines how the map is generated and how it is indexed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Cubic Map Example</a:t>
            </a:r>
          </a:p>
        </p:txBody>
      </p:sp>
      <p:pic>
        <p:nvPicPr>
          <p:cNvPr id="1483779" name="Picture 3" descr="copper_teapo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828800"/>
            <a:ext cx="4038600" cy="3216275"/>
          </a:xfrm>
          <a:prstGeom prst="rect">
            <a:avLst/>
          </a:prstGeom>
          <a:noFill/>
        </p:spPr>
      </p:pic>
      <p:pic>
        <p:nvPicPr>
          <p:cNvPr id="1483780" name="Picture 4" descr="unfolded_cub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828800"/>
            <a:ext cx="4292600" cy="322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82000" cy="5638800"/>
          </a:xfrm>
        </p:spPr>
        <p:txBody>
          <a:bodyPr>
            <a:noAutofit/>
          </a:bodyPr>
          <a:lstStyle/>
          <a:p>
            <a:r>
              <a:rPr lang="en-US" sz="1800" dirty="0" smtClean="0"/>
              <a:t>To do (</a:t>
            </a:r>
            <a:r>
              <a:rPr lang="en-US" sz="1800" dirty="0" smtClean="0"/>
              <a:t>11/28 </a:t>
            </a:r>
            <a:r>
              <a:rPr lang="en-US" sz="1800" dirty="0" smtClean="0"/>
              <a:t>or sooner): Send me an e-mail </a:t>
            </a:r>
            <a:r>
              <a:rPr lang="en-US" sz="1800" dirty="0" smtClean="0"/>
              <a:t>with </a:t>
            </a:r>
            <a:r>
              <a:rPr lang="en-US" sz="1800" dirty="0" smtClean="0"/>
              <a:t>~50 word</a:t>
            </a:r>
            <a:r>
              <a:rPr lang="en-US" sz="1800" dirty="0" smtClean="0"/>
              <a:t> </a:t>
            </a:r>
            <a:r>
              <a:rPr lang="en-US" sz="1800" dirty="0" smtClean="0"/>
              <a:t>summary of your project </a:t>
            </a:r>
            <a:r>
              <a:rPr lang="en-US" sz="1800" dirty="0" smtClean="0"/>
              <a:t>idea</a:t>
            </a:r>
            <a:endParaRPr lang="en-US" sz="1800" dirty="0"/>
          </a:p>
          <a:p>
            <a:r>
              <a:rPr lang="en-US" sz="1800" dirty="0" smtClean="0"/>
              <a:t>Project </a:t>
            </a:r>
            <a:r>
              <a:rPr lang="en-US" sz="1800" dirty="0"/>
              <a:t>page write-up due on Dec 8 (11:59pm)</a:t>
            </a:r>
          </a:p>
          <a:p>
            <a:pPr lvl="1"/>
            <a:r>
              <a:rPr lang="en-US" sz="1800" dirty="0"/>
              <a:t>Similar to other projects, but with some more detail on how to do it </a:t>
            </a:r>
          </a:p>
          <a:p>
            <a:pPr lvl="1"/>
            <a:r>
              <a:rPr lang="en-US" sz="1800" dirty="0"/>
              <a:t>Can be in html or pdf</a:t>
            </a:r>
          </a:p>
          <a:p>
            <a:pPr lvl="1"/>
            <a:r>
              <a:rPr lang="en-US" sz="1800" dirty="0"/>
              <a:t>Store at </a:t>
            </a:r>
            <a:r>
              <a:rPr lang="en-US" sz="1800" dirty="0" err="1"/>
              <a:t>url</a:t>
            </a:r>
            <a:r>
              <a:rPr lang="en-US" sz="1800" dirty="0"/>
              <a:t> below or include a link from there http://&lt;username&gt;.projects.cs.illinois.edu/cs498dwh/final</a:t>
            </a:r>
            <a:r>
              <a:rPr lang="en-US" sz="1800" dirty="0" smtClean="0"/>
              <a:t>/</a:t>
            </a:r>
            <a:endParaRPr lang="en-US" sz="1800" dirty="0"/>
          </a:p>
          <a:p>
            <a:r>
              <a:rPr lang="en-US" sz="1800" dirty="0"/>
              <a:t>Class presentations on Dec 9 (1:30-4:30pm)</a:t>
            </a:r>
          </a:p>
          <a:p>
            <a:pPr lvl="1"/>
            <a:r>
              <a:rPr lang="en-US" sz="1800" dirty="0"/>
              <a:t>~5 minutes per </a:t>
            </a:r>
            <a:r>
              <a:rPr lang="en-US" sz="1800" dirty="0" smtClean="0"/>
              <a:t>presentation</a:t>
            </a:r>
            <a:endParaRPr lang="en-US" sz="1800" dirty="0"/>
          </a:p>
          <a:p>
            <a:r>
              <a:rPr lang="en-US" sz="1800" dirty="0"/>
              <a:t>Project Grade</a:t>
            </a:r>
          </a:p>
          <a:p>
            <a:pPr lvl="1"/>
            <a:r>
              <a:rPr lang="en-US" sz="1800" dirty="0"/>
              <a:t>10%: project proposal (full credit if on time, complete)</a:t>
            </a:r>
          </a:p>
          <a:p>
            <a:pPr lvl="1"/>
            <a:r>
              <a:rPr lang="en-US" sz="1800" dirty="0"/>
              <a:t>70%: completion and ambition of project</a:t>
            </a:r>
          </a:p>
          <a:p>
            <a:pPr lvl="1"/>
            <a:r>
              <a:rPr lang="en-US" sz="1800" dirty="0"/>
              <a:t>10%: clarity, completeness, extent of results</a:t>
            </a:r>
          </a:p>
          <a:p>
            <a:pPr lvl="1"/>
            <a:r>
              <a:rPr lang="en-US" sz="1800" dirty="0"/>
              <a:t>10%: class presentation</a:t>
            </a:r>
          </a:p>
          <a:p>
            <a:pPr lvl="1"/>
            <a:r>
              <a:rPr lang="en-US" sz="1800" dirty="0"/>
              <a:t>No free </a:t>
            </a:r>
            <a:r>
              <a:rPr lang="en-US" sz="1800" dirty="0" smtClean="0"/>
              <a:t>late days</a:t>
            </a:r>
          </a:p>
          <a:p>
            <a:endParaRPr lang="en-US" sz="2000" dirty="0" smtClean="0"/>
          </a:p>
          <a:p>
            <a:r>
              <a:rPr lang="en-US" sz="2000" dirty="0" smtClean="0"/>
              <a:t>Details </a:t>
            </a:r>
            <a:r>
              <a:rPr lang="en-US" sz="2000" dirty="0"/>
              <a:t>here: </a:t>
            </a:r>
            <a:r>
              <a:rPr lang="en-US" sz="1600" dirty="0">
                <a:hlinkClick r:id="rId2"/>
              </a:rPr>
              <a:t>http://www.cs.illinois.edu/class/fa11/cs498dh/projects/Details%20for%20Final%20Projects.pdf</a:t>
            </a:r>
            <a:r>
              <a:rPr lang="en-US" sz="1600" dirty="0"/>
              <a:t> </a:t>
            </a:r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Cubic Mapping</a:t>
            </a:r>
          </a:p>
        </p:txBody>
      </p:sp>
      <p:sp>
        <p:nvSpPr>
          <p:cNvPr id="148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map resides on the surfaces of a cube around the object</a:t>
            </a:r>
          </a:p>
          <a:p>
            <a:pPr lvl="1"/>
            <a:r>
              <a:rPr lang="en-US" dirty="0"/>
              <a:t>Typically, align the faces of the cube with the coordinate axes</a:t>
            </a:r>
          </a:p>
          <a:p>
            <a:r>
              <a:rPr lang="en-US" dirty="0"/>
              <a:t>To generate the map:</a:t>
            </a:r>
          </a:p>
          <a:p>
            <a:pPr lvl="1"/>
            <a:r>
              <a:rPr lang="en-US" dirty="0"/>
              <a:t>For each face of the cube, render the world from the center of the object with the cube face as the image plane</a:t>
            </a:r>
          </a:p>
          <a:p>
            <a:pPr lvl="2"/>
            <a:r>
              <a:rPr lang="en-US" dirty="0"/>
              <a:t>Rendering can be arbitrarily complex (it’s off-line)</a:t>
            </a:r>
          </a:p>
          <a:p>
            <a:r>
              <a:rPr lang="en-US" dirty="0"/>
              <a:t>To use the map:</a:t>
            </a:r>
          </a:p>
          <a:p>
            <a:pPr lvl="1"/>
            <a:r>
              <a:rPr lang="en-US" dirty="0"/>
              <a:t>Index the R ray into the correct cube face</a:t>
            </a:r>
          </a:p>
          <a:p>
            <a:pPr lvl="1"/>
            <a:r>
              <a:rPr lang="en-US" dirty="0"/>
              <a:t>Compute texture coordinates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Spherical Map Example</a:t>
            </a:r>
            <a:endParaRPr lang="en-US" dirty="0"/>
          </a:p>
        </p:txBody>
      </p:sp>
      <p:pic>
        <p:nvPicPr>
          <p:cNvPr id="1491971" name="Picture 3" descr="gl_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828800"/>
            <a:ext cx="3810000" cy="3810000"/>
          </a:xfrm>
          <a:prstGeom prst="rect">
            <a:avLst/>
          </a:prstGeom>
          <a:noFill/>
        </p:spPr>
      </p:pic>
      <p:pic>
        <p:nvPicPr>
          <p:cNvPr id="1491972" name="Picture 4" descr="gl_spec_teapo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1828800"/>
            <a:ext cx="4724400" cy="3838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Sphere Mapping</a:t>
            </a:r>
          </a:p>
        </p:txBody>
      </p:sp>
      <p:sp>
        <p:nvSpPr>
          <p:cNvPr id="148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Map lives on a sphere</a:t>
            </a:r>
          </a:p>
          <a:p>
            <a:r>
              <a:rPr lang="en-US" dirty="0" smtClean="0"/>
              <a:t>To </a:t>
            </a:r>
            <a:r>
              <a:rPr lang="en-US" dirty="0"/>
              <a:t>generate the map:</a:t>
            </a:r>
          </a:p>
          <a:p>
            <a:pPr lvl="1"/>
            <a:r>
              <a:rPr lang="en-US" dirty="0"/>
              <a:t>Render a spherical panorama from the designed center point</a:t>
            </a:r>
          </a:p>
          <a:p>
            <a:r>
              <a:rPr lang="en-US" dirty="0" smtClean="0"/>
              <a:t>Rendering with environment map:</a:t>
            </a:r>
            <a:endParaRPr lang="en-US" dirty="0"/>
          </a:p>
          <a:p>
            <a:pPr lvl="1"/>
            <a:r>
              <a:rPr lang="en-US" dirty="0"/>
              <a:t>Use the orientation of the R ray to index directly into the sphere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approximations are made?</a:t>
            </a:r>
          </a:p>
        </p:txBody>
      </p:sp>
      <p:sp>
        <p:nvSpPr>
          <p:cNvPr id="147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map should contain a view of the world with the point of interest on the object as the Center of Projection</a:t>
            </a:r>
          </a:p>
          <a:p>
            <a:pPr lvl="1"/>
            <a:r>
              <a:rPr lang="en-US" dirty="0"/>
              <a:t>We can’t store a separate map for each point, so one map is used with the COP at the center of the object</a:t>
            </a:r>
          </a:p>
          <a:p>
            <a:pPr lvl="1"/>
            <a:r>
              <a:rPr lang="en-US" dirty="0"/>
              <a:t>Introduces distortions in the reflection, but we usually don’t notice</a:t>
            </a:r>
          </a:p>
          <a:p>
            <a:pPr lvl="1"/>
            <a:r>
              <a:rPr lang="en-US" dirty="0"/>
              <a:t>Distortions are minimized for a small object in a large room</a:t>
            </a:r>
          </a:p>
          <a:p>
            <a:endParaRPr lang="en-US" dirty="0"/>
          </a:p>
          <a:p>
            <a:r>
              <a:rPr lang="en-US" dirty="0"/>
              <a:t>The object will not reflect itself!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968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 rot="10800000">
            <a:off x="1066800" y="2930106"/>
            <a:ext cx="609600" cy="381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219200" y="2209800"/>
            <a:ext cx="990600" cy="1676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scene3d>
            <a:camera prst="perspectiveContrastingRightFacing">
              <a:rot lat="0" lon="18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More accurate rendering with environment map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905000"/>
            <a:ext cx="488397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1752600" y="3352800"/>
            <a:ext cx="4114800" cy="2286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931653" y="2804372"/>
            <a:ext cx="152400" cy="1524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-304800" y="25908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camera center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66800" y="1752600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plane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about real scenes?</a:t>
            </a:r>
            <a:endParaRPr lang="ru-RU"/>
          </a:p>
        </p:txBody>
      </p:sp>
      <p:pic>
        <p:nvPicPr>
          <p:cNvPr id="1667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" y="1143000"/>
            <a:ext cx="40576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67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514600"/>
            <a:ext cx="40576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67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" y="3962400"/>
            <a:ext cx="40576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67078" name="Text Box 6"/>
          <p:cNvSpPr txBox="1">
            <a:spLocks noChangeArrowheads="1"/>
          </p:cNvSpPr>
          <p:nvPr/>
        </p:nvSpPr>
        <p:spPr bwMode="auto">
          <a:xfrm>
            <a:off x="3108325" y="6288088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smtClean="0">
                <a:solidFill>
                  <a:srgbClr val="000000"/>
                </a:solidFill>
              </a:rPr>
              <a:t>From </a:t>
            </a:r>
            <a:r>
              <a:rPr lang="en-US" sz="2400" i="1" smtClean="0">
                <a:solidFill>
                  <a:srgbClr val="000000"/>
                </a:solidFill>
              </a:rPr>
              <a:t>Flight of the Navigator</a:t>
            </a:r>
            <a:endParaRPr lang="ru-RU" sz="2400" i="1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about real scenes?</a:t>
            </a:r>
          </a:p>
        </p:txBody>
      </p:sp>
      <p:pic>
        <p:nvPicPr>
          <p:cNvPr id="1492996" name="Picture 4" descr="terminato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990600"/>
            <a:ext cx="8382000" cy="4811713"/>
          </a:xfrm>
          <a:prstGeom prst="rect">
            <a:avLst/>
          </a:prstGeom>
          <a:noFill/>
        </p:spPr>
      </p:pic>
      <p:sp>
        <p:nvSpPr>
          <p:cNvPr id="1492997" name="Text Box 5"/>
          <p:cNvSpPr txBox="1">
            <a:spLocks noChangeArrowheads="1"/>
          </p:cNvSpPr>
          <p:nvPr/>
        </p:nvSpPr>
        <p:spPr bwMode="auto">
          <a:xfrm>
            <a:off x="3352800" y="5802313"/>
            <a:ext cx="2198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smtClean="0">
                <a:solidFill>
                  <a:srgbClr val="000000"/>
                </a:solidFill>
              </a:rPr>
              <a:t>from Terminator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Real environment maps</a:t>
            </a:r>
          </a:p>
        </p:txBody>
      </p:sp>
      <p:sp>
        <p:nvSpPr>
          <p:cNvPr id="149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We can use photographs to capture environment maps</a:t>
            </a:r>
          </a:p>
          <a:p>
            <a:pPr lvl="1"/>
            <a:r>
              <a:rPr lang="en-US" dirty="0"/>
              <a:t>The first use of panoramic </a:t>
            </a:r>
            <a:r>
              <a:rPr lang="en-US" dirty="0" smtClean="0"/>
              <a:t>mosaics</a:t>
            </a:r>
          </a:p>
          <a:p>
            <a:pPr lvl="1"/>
            <a:r>
              <a:rPr lang="en-US" dirty="0"/>
              <a:t>Fisheye lens</a:t>
            </a:r>
          </a:p>
          <a:p>
            <a:pPr lvl="1"/>
            <a:r>
              <a:rPr lang="en-US" dirty="0" smtClean="0"/>
              <a:t>Mirrored </a:t>
            </a:r>
            <a:r>
              <a:rPr lang="en-US" dirty="0" smtClean="0"/>
              <a:t>balls (</a:t>
            </a:r>
            <a:r>
              <a:rPr lang="en-US" b="1" dirty="0" smtClean="0"/>
              <a:t>light probes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4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2450" name="Picture 2" descr="mirrored-ball-setup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151245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7010400" cy="1143000"/>
          </a:xfrm>
        </p:spPr>
        <p:txBody>
          <a:bodyPr/>
          <a:lstStyle/>
          <a:p>
            <a:r>
              <a:rPr lang="en-US"/>
              <a:t>Mirrored Sphere</a:t>
            </a:r>
          </a:p>
        </p:txBody>
      </p:sp>
      <p:pic>
        <p:nvPicPr>
          <p:cNvPr id="15124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4419600"/>
            <a:ext cx="1676400" cy="164465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1512453" name="Line 5"/>
          <p:cNvSpPr>
            <a:spLocks noChangeShapeType="1"/>
          </p:cNvSpPr>
          <p:nvPr/>
        </p:nvSpPr>
        <p:spPr bwMode="auto">
          <a:xfrm flipV="1">
            <a:off x="2495550" y="1876425"/>
            <a:ext cx="3362325" cy="7239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512454" name="Line 6"/>
          <p:cNvSpPr>
            <a:spLocks noChangeShapeType="1"/>
          </p:cNvSpPr>
          <p:nvPr/>
        </p:nvSpPr>
        <p:spPr bwMode="auto">
          <a:xfrm flipH="1">
            <a:off x="2095500" y="1190625"/>
            <a:ext cx="247650" cy="101917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512455" name="Line 7"/>
          <p:cNvSpPr>
            <a:spLocks noChangeShapeType="1"/>
          </p:cNvSpPr>
          <p:nvPr/>
        </p:nvSpPr>
        <p:spPr bwMode="auto">
          <a:xfrm>
            <a:off x="542925" y="1571625"/>
            <a:ext cx="1123950" cy="75247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512456" name="Line 8"/>
          <p:cNvSpPr>
            <a:spLocks noChangeShapeType="1"/>
          </p:cNvSpPr>
          <p:nvPr/>
        </p:nvSpPr>
        <p:spPr bwMode="auto">
          <a:xfrm flipH="1" flipV="1">
            <a:off x="2324100" y="2847975"/>
            <a:ext cx="657225" cy="51435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4498" name="Picture 2" descr="mirrored-ball-setup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84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27811" name="Picture 3" descr="caf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057400"/>
            <a:ext cx="3251200" cy="3251200"/>
          </a:xfrm>
          <a:prstGeom prst="rect">
            <a:avLst/>
          </a:prstGeom>
          <a:noFill/>
        </p:spPr>
      </p:pic>
      <p:pic>
        <p:nvPicPr>
          <p:cNvPr id="1527812" name="Picture 4" descr="reflb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286000"/>
            <a:ext cx="5145088" cy="2944813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6781800" cy="685800"/>
          </a:xfrm>
        </p:spPr>
        <p:txBody>
          <a:bodyPr/>
          <a:lstStyle/>
          <a:p>
            <a:r>
              <a:rPr lang="en-US"/>
              <a:t>Sources of Mirrored Balls</a:t>
            </a:r>
          </a:p>
        </p:txBody>
      </p:sp>
      <p:sp>
        <p:nvSpPr>
          <p:cNvPr id="151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7162800" cy="5257800"/>
          </a:xfrm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800" dirty="0"/>
              <a:t>2-inch chrome balls ~ $20 ea.</a:t>
            </a:r>
          </a:p>
          <a:p>
            <a:pPr lvl="1">
              <a:buFont typeface="Wingdings" pitchFamily="2" charset="2"/>
              <a:buChar char="§"/>
            </a:pPr>
            <a:r>
              <a:rPr lang="en-US" sz="2600" dirty="0"/>
              <a:t>McMaster-Carr Supply Company</a:t>
            </a:r>
            <a:br>
              <a:rPr lang="en-US" sz="2600" dirty="0"/>
            </a:br>
            <a:r>
              <a:rPr lang="en-US" sz="2600" dirty="0"/>
              <a:t>www.mcmaster.com</a:t>
            </a:r>
          </a:p>
          <a:p>
            <a:pPr>
              <a:buFont typeface="Wingdings" pitchFamily="2" charset="2"/>
              <a:buChar char="§"/>
            </a:pPr>
            <a:endParaRPr lang="en-US" sz="800" dirty="0"/>
          </a:p>
          <a:p>
            <a:pPr>
              <a:buFont typeface="Wingdings" pitchFamily="2" charset="2"/>
              <a:buChar char="§"/>
            </a:pPr>
            <a:r>
              <a:rPr lang="en-US" sz="2800" dirty="0"/>
              <a:t>6-12 inch large gazing balls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Baker’s Lawn Ornaments</a:t>
            </a:r>
            <a:br>
              <a:rPr lang="en-US" dirty="0"/>
            </a:br>
            <a:r>
              <a:rPr lang="en-US" dirty="0"/>
              <a:t>www.bakerslawnorn.com</a:t>
            </a:r>
            <a:endParaRPr lang="en-US" sz="2600" dirty="0"/>
          </a:p>
          <a:p>
            <a:pPr>
              <a:buFont typeface="Wingdings" pitchFamily="2" charset="2"/>
              <a:buChar char="§"/>
            </a:pPr>
            <a:endParaRPr lang="en-US" sz="800" dirty="0"/>
          </a:p>
          <a:p>
            <a:pPr>
              <a:buFont typeface="Wingdings" pitchFamily="2" charset="2"/>
              <a:buChar char="§"/>
            </a:pPr>
            <a:r>
              <a:rPr lang="en-US" sz="2800" dirty="0"/>
              <a:t>Hollow Spheres, 2in – 4in</a:t>
            </a:r>
          </a:p>
          <a:p>
            <a:pPr lvl="1">
              <a:buFont typeface="Wingdings" pitchFamily="2" charset="2"/>
              <a:buChar char="§"/>
            </a:pPr>
            <a:r>
              <a:rPr lang="en-US" sz="2600" dirty="0" err="1"/>
              <a:t>Dube</a:t>
            </a:r>
            <a:r>
              <a:rPr lang="en-US" sz="2600" dirty="0"/>
              <a:t> Juggling Equipment</a:t>
            </a:r>
            <a:br>
              <a:rPr lang="en-US" sz="2600" dirty="0"/>
            </a:br>
            <a:r>
              <a:rPr lang="en-US" sz="2600" dirty="0"/>
              <a:t>www.dube.com</a:t>
            </a:r>
            <a:br>
              <a:rPr lang="en-US" sz="2600" dirty="0"/>
            </a:br>
            <a:endParaRPr lang="en-US" sz="2600" dirty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>
                <a:solidFill>
                  <a:srgbClr val="FFFF00"/>
                </a:solidFill>
              </a:rPr>
              <a:t>FAQ</a:t>
            </a:r>
            <a:r>
              <a:rPr lang="en-US" sz="2800" dirty="0"/>
              <a:t> on www.debevec.org/HDRShop/</a:t>
            </a:r>
          </a:p>
        </p:txBody>
      </p:sp>
      <p:sp>
        <p:nvSpPr>
          <p:cNvPr id="1516548" name="Text Box 4"/>
          <p:cNvSpPr txBox="1">
            <a:spLocks noChangeArrowheads="1"/>
          </p:cNvSpPr>
          <p:nvPr/>
        </p:nvSpPr>
        <p:spPr bwMode="auto">
          <a:xfrm>
            <a:off x="6172200" y="4572000"/>
            <a:ext cx="2133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1418" tIns="45709" rIns="91418" bIns="45709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ru-RU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516549" name="Picture 5" descr="gazingb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0863" y="1371600"/>
            <a:ext cx="2166937" cy="25146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8594" name="Picture 2" descr="ball-reflection-cali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18595" name="Text Box 3"/>
          <p:cNvSpPr txBox="1">
            <a:spLocks noChangeArrowheads="1"/>
          </p:cNvSpPr>
          <p:nvPr/>
        </p:nvSpPr>
        <p:spPr bwMode="auto">
          <a:xfrm>
            <a:off x="3581400" y="990600"/>
            <a:ext cx="15240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1418" tIns="45709" rIns="91418" bIns="45709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smtClean="0">
                <a:solidFill>
                  <a:srgbClr val="FFFFFF"/>
                </a:solidFill>
                <a:latin typeface="Trebuchet MS" pitchFamily="34" charset="0"/>
              </a:rPr>
              <a:t>0.34 </a:t>
            </a:r>
          </a:p>
        </p:txBody>
      </p:sp>
      <p:sp>
        <p:nvSpPr>
          <p:cNvPr id="1518596" name="Text Box 4"/>
          <p:cNvSpPr txBox="1">
            <a:spLocks noChangeArrowheads="1"/>
          </p:cNvSpPr>
          <p:nvPr/>
        </p:nvSpPr>
        <p:spPr bwMode="auto">
          <a:xfrm>
            <a:off x="6858000" y="4267200"/>
            <a:ext cx="15240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1418" tIns="45709" rIns="91418" bIns="45709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smtClean="0">
                <a:solidFill>
                  <a:srgbClr val="FFFFFF"/>
                </a:solidFill>
                <a:latin typeface="Trebuchet MS" pitchFamily="34" charset="0"/>
              </a:rPr>
              <a:t>0.58</a:t>
            </a:r>
          </a:p>
        </p:txBody>
      </p:sp>
      <p:sp>
        <p:nvSpPr>
          <p:cNvPr id="1518597" name="Line 5"/>
          <p:cNvSpPr>
            <a:spLocks noChangeShapeType="1"/>
          </p:cNvSpPr>
          <p:nvPr/>
        </p:nvSpPr>
        <p:spPr bwMode="auto">
          <a:xfrm flipH="1">
            <a:off x="6172200" y="4724400"/>
            <a:ext cx="685800" cy="6858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518598" name="Line 6"/>
          <p:cNvSpPr>
            <a:spLocks noChangeShapeType="1"/>
          </p:cNvSpPr>
          <p:nvPr/>
        </p:nvSpPr>
        <p:spPr bwMode="auto">
          <a:xfrm flipH="1" flipV="1">
            <a:off x="2867025" y="1238250"/>
            <a:ext cx="704850" cy="95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518599" name="Text Box 7"/>
          <p:cNvSpPr txBox="1">
            <a:spLocks noChangeArrowheads="1"/>
          </p:cNvSpPr>
          <p:nvPr/>
        </p:nvSpPr>
        <p:spPr bwMode="auto">
          <a:xfrm>
            <a:off x="5638800" y="1447800"/>
            <a:ext cx="32004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1418" tIns="45709" rIns="91418" bIns="45709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smtClean="0">
                <a:solidFill>
                  <a:srgbClr val="FFFFFF"/>
                </a:solidFill>
                <a:latin typeface="Trebuchet MS" pitchFamily="34" charset="0"/>
              </a:rPr>
              <a:t>=&gt; 59% Reflective</a:t>
            </a:r>
          </a:p>
        </p:txBody>
      </p:sp>
      <p:sp>
        <p:nvSpPr>
          <p:cNvPr id="1518600" name="Text Box 8"/>
          <p:cNvSpPr txBox="1">
            <a:spLocks noChangeArrowheads="1"/>
          </p:cNvSpPr>
          <p:nvPr/>
        </p:nvSpPr>
        <p:spPr bwMode="auto">
          <a:xfrm>
            <a:off x="304800" y="3733800"/>
            <a:ext cx="3581400" cy="155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1418" tIns="45709" rIns="91418" bIns="45709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smtClean="0">
                <a:solidFill>
                  <a:srgbClr val="FFFFFF"/>
                </a:solidFill>
                <a:latin typeface="Trebuchet MS" pitchFamily="34" charset="0"/>
              </a:rPr>
              <a:t>Calibrating Mirrored Sphere Reflectivity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small snag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How do we deal with light sources?  Sun, lights, etc?</a:t>
            </a:r>
          </a:p>
          <a:p>
            <a:pPr lvl="1"/>
            <a:r>
              <a:rPr lang="en-US" sz="2400" dirty="0" smtClean="0"/>
              <a:t>They are much, much brighter than the rest of the environment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  <p:pic>
        <p:nvPicPr>
          <p:cNvPr id="309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590800"/>
            <a:ext cx="5259146" cy="3499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625306" y="5122653"/>
            <a:ext cx="312906" cy="36933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625306" y="3558562"/>
            <a:ext cx="441146" cy="36933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46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712573" y="3200400"/>
            <a:ext cx="697627" cy="36933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1907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147745" y="4191000"/>
            <a:ext cx="813108" cy="36933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15116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731054" y="5498068"/>
            <a:ext cx="441146" cy="36933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18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006306" y="3424075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895600" y="4997970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125980" y="5334000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943600" y="4052340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410200" y="3076730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Problem: Dynamic Range</a:t>
            </a:r>
            <a:endParaRPr lang="en-US" dirty="0"/>
          </a:p>
        </p:txBody>
      </p:sp>
      <p:pic>
        <p:nvPicPr>
          <p:cNvPr id="1333251" name="Picture 3" descr="hw 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68463"/>
            <a:ext cx="5192713" cy="3894137"/>
          </a:xfrm>
          <a:prstGeom prst="rect">
            <a:avLst/>
          </a:prstGeom>
          <a:noFill/>
        </p:spPr>
      </p:pic>
      <p:pic>
        <p:nvPicPr>
          <p:cNvPr id="1333252" name="Picture 4" descr="hw 0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2819400"/>
            <a:ext cx="5192713" cy="38941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5058" name="Picture 2" descr="dvstill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905000"/>
            <a:ext cx="1524000" cy="1143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25059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/>
              <a:t>Problem: Dynamic Range</a:t>
            </a:r>
          </a:p>
        </p:txBody>
      </p:sp>
      <p:sp>
        <p:nvSpPr>
          <p:cNvPr id="1325060" name="Text Box 4"/>
          <p:cNvSpPr txBox="1">
            <a:spLocks noChangeArrowheads="1"/>
          </p:cNvSpPr>
          <p:nvPr/>
        </p:nvSpPr>
        <p:spPr bwMode="auto">
          <a:xfrm>
            <a:off x="2971800" y="2971800"/>
            <a:ext cx="838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1418" tIns="45709" rIns="91418" bIns="45709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smtClean="0">
                <a:solidFill>
                  <a:srgbClr val="EAEAEA"/>
                </a:solidFill>
                <a:latin typeface="Times New Roman" pitchFamily="18" charset="0"/>
              </a:rPr>
              <a:t>1500</a:t>
            </a:r>
          </a:p>
        </p:txBody>
      </p:sp>
      <p:sp>
        <p:nvSpPr>
          <p:cNvPr id="1325061" name="Rectangle 5"/>
          <p:cNvSpPr>
            <a:spLocks noChangeArrowheads="1"/>
          </p:cNvSpPr>
          <p:nvPr/>
        </p:nvSpPr>
        <p:spPr bwMode="auto">
          <a:xfrm>
            <a:off x="2559050" y="2133600"/>
            <a:ext cx="3365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91418" tIns="45709" rIns="91418" bIns="45709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 smtClean="0">
                <a:solidFill>
                  <a:srgbClr val="EAEAEA"/>
                </a:solidFill>
                <a:latin typeface="Times New Roman" pitchFamily="18" charset="0"/>
              </a:rPr>
              <a:t>1</a:t>
            </a:r>
          </a:p>
        </p:txBody>
      </p:sp>
      <p:pic>
        <p:nvPicPr>
          <p:cNvPr id="1325062" name="Picture 6" descr="dvstill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2895600"/>
            <a:ext cx="1524000" cy="1143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325063" name="Picture 7" descr="dvstill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3886200"/>
            <a:ext cx="1524000" cy="1143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325064" name="Picture 8" descr="dvstill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4724400"/>
            <a:ext cx="1524000" cy="1143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325065" name="Picture 9" descr="dvstill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5257800"/>
            <a:ext cx="1524000" cy="1143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25066" name="Text Box 10"/>
          <p:cNvSpPr txBox="1">
            <a:spLocks noChangeArrowheads="1"/>
          </p:cNvSpPr>
          <p:nvPr/>
        </p:nvSpPr>
        <p:spPr bwMode="auto">
          <a:xfrm>
            <a:off x="3581400" y="3886200"/>
            <a:ext cx="1143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1418" tIns="45709" rIns="91418" bIns="45709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smtClean="0">
                <a:solidFill>
                  <a:srgbClr val="EAEAEA"/>
                </a:solidFill>
                <a:latin typeface="Times New Roman" pitchFamily="18" charset="0"/>
              </a:rPr>
              <a:t>25,000</a:t>
            </a:r>
          </a:p>
        </p:txBody>
      </p:sp>
      <p:sp>
        <p:nvSpPr>
          <p:cNvPr id="1325067" name="Text Box 11"/>
          <p:cNvSpPr txBox="1">
            <a:spLocks noChangeArrowheads="1"/>
          </p:cNvSpPr>
          <p:nvPr/>
        </p:nvSpPr>
        <p:spPr bwMode="auto">
          <a:xfrm>
            <a:off x="4648200" y="4648200"/>
            <a:ext cx="1371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1418" tIns="45709" rIns="91418" bIns="45709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smtClean="0">
                <a:solidFill>
                  <a:srgbClr val="EAEAEA"/>
                </a:solidFill>
                <a:latin typeface="Times New Roman" pitchFamily="18" charset="0"/>
              </a:rPr>
              <a:t>400,000</a:t>
            </a:r>
          </a:p>
        </p:txBody>
      </p:sp>
      <p:sp>
        <p:nvSpPr>
          <p:cNvPr id="1325068" name="Text Box 12"/>
          <p:cNvSpPr txBox="1">
            <a:spLocks noChangeArrowheads="1"/>
          </p:cNvSpPr>
          <p:nvPr/>
        </p:nvSpPr>
        <p:spPr bwMode="auto">
          <a:xfrm>
            <a:off x="6096000" y="5562600"/>
            <a:ext cx="1981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1418" tIns="45709" rIns="91418" bIns="45709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smtClean="0">
                <a:solidFill>
                  <a:srgbClr val="EAEAEA"/>
                </a:solidFill>
                <a:latin typeface="Times New Roman" pitchFamily="18" charset="0"/>
              </a:rPr>
              <a:t>2,000,000,000</a:t>
            </a:r>
          </a:p>
        </p:txBody>
      </p:sp>
      <p:sp>
        <p:nvSpPr>
          <p:cNvPr id="1325069" name="Text Box 13"/>
          <p:cNvSpPr txBox="1">
            <a:spLocks noChangeArrowheads="1"/>
          </p:cNvSpPr>
          <p:nvPr/>
        </p:nvSpPr>
        <p:spPr bwMode="auto">
          <a:xfrm>
            <a:off x="4495800" y="2301875"/>
            <a:ext cx="3581400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1418" tIns="45709" rIns="91418" bIns="45709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smtClean="0">
                <a:solidFill>
                  <a:srgbClr val="EAEAEA"/>
                </a:solidFill>
                <a:latin typeface="Trebuchet MS" pitchFamily="34" charset="0"/>
              </a:rPr>
              <a:t>The real world is</a:t>
            </a:r>
            <a:br>
              <a:rPr lang="en-US" sz="2400" b="1" smtClean="0">
                <a:solidFill>
                  <a:srgbClr val="EAEAEA"/>
                </a:solidFill>
                <a:latin typeface="Trebuchet MS" pitchFamily="34" charset="0"/>
              </a:rPr>
            </a:br>
            <a:r>
              <a:rPr lang="en-US" sz="2400" b="1" smtClean="0">
                <a:solidFill>
                  <a:srgbClr val="EAEAEA"/>
                </a:solidFill>
                <a:latin typeface="Trebuchet MS" pitchFamily="34" charset="0"/>
              </a:rPr>
              <a:t>high dynamic range.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Long Exposure</a:t>
            </a:r>
          </a:p>
        </p:txBody>
      </p:sp>
      <p:sp>
        <p:nvSpPr>
          <p:cNvPr id="1327108" name="Text Box 4"/>
          <p:cNvSpPr txBox="1">
            <a:spLocks noChangeArrowheads="1"/>
          </p:cNvSpPr>
          <p:nvPr/>
        </p:nvSpPr>
        <p:spPr bwMode="auto">
          <a:xfrm>
            <a:off x="1355725" y="297180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fr-FR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27109" name="Text Box 5"/>
          <p:cNvSpPr txBox="1">
            <a:spLocks noChangeArrowheads="1"/>
          </p:cNvSpPr>
          <p:nvPr/>
        </p:nvSpPr>
        <p:spPr bwMode="auto">
          <a:xfrm>
            <a:off x="1676400" y="3082925"/>
            <a:ext cx="8128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smtClean="0">
                <a:solidFill>
                  <a:srgbClr val="808080"/>
                </a:solidFill>
                <a:latin typeface="Times New Roman" pitchFamily="18" charset="0"/>
              </a:rPr>
              <a:t>10</a:t>
            </a:r>
            <a:r>
              <a:rPr lang="en-US" sz="3200" baseline="30000" smtClean="0">
                <a:solidFill>
                  <a:srgbClr val="808080"/>
                </a:solidFill>
                <a:latin typeface="Times New Roman" pitchFamily="18" charset="0"/>
              </a:rPr>
              <a:t>-6</a:t>
            </a:r>
          </a:p>
        </p:txBody>
      </p:sp>
      <p:sp>
        <p:nvSpPr>
          <p:cNvPr id="1327110" name="Line 6"/>
          <p:cNvSpPr>
            <a:spLocks noChangeShapeType="1"/>
          </p:cNvSpPr>
          <p:nvPr/>
        </p:nvSpPr>
        <p:spPr bwMode="auto">
          <a:xfrm>
            <a:off x="19050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11" name="Line 7"/>
          <p:cNvSpPr>
            <a:spLocks noChangeShapeType="1"/>
          </p:cNvSpPr>
          <p:nvPr/>
        </p:nvSpPr>
        <p:spPr bwMode="auto">
          <a:xfrm>
            <a:off x="24384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12" name="Line 8"/>
          <p:cNvSpPr>
            <a:spLocks noChangeShapeType="1"/>
          </p:cNvSpPr>
          <p:nvPr/>
        </p:nvSpPr>
        <p:spPr bwMode="auto">
          <a:xfrm>
            <a:off x="29718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13" name="Line 9"/>
          <p:cNvSpPr>
            <a:spLocks noChangeShapeType="1"/>
          </p:cNvSpPr>
          <p:nvPr/>
        </p:nvSpPr>
        <p:spPr bwMode="auto">
          <a:xfrm>
            <a:off x="35052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14" name="Line 10"/>
          <p:cNvSpPr>
            <a:spLocks noChangeShapeType="1"/>
          </p:cNvSpPr>
          <p:nvPr/>
        </p:nvSpPr>
        <p:spPr bwMode="auto">
          <a:xfrm>
            <a:off x="40386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15" name="Line 11"/>
          <p:cNvSpPr>
            <a:spLocks noChangeShapeType="1"/>
          </p:cNvSpPr>
          <p:nvPr/>
        </p:nvSpPr>
        <p:spPr bwMode="auto">
          <a:xfrm>
            <a:off x="45720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16" name="Line 12"/>
          <p:cNvSpPr>
            <a:spLocks noChangeShapeType="1"/>
          </p:cNvSpPr>
          <p:nvPr/>
        </p:nvSpPr>
        <p:spPr bwMode="auto">
          <a:xfrm>
            <a:off x="51054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17" name="Line 13"/>
          <p:cNvSpPr>
            <a:spLocks noChangeShapeType="1"/>
          </p:cNvSpPr>
          <p:nvPr/>
        </p:nvSpPr>
        <p:spPr bwMode="auto">
          <a:xfrm>
            <a:off x="56388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18" name="Line 14"/>
          <p:cNvSpPr>
            <a:spLocks noChangeShapeType="1"/>
          </p:cNvSpPr>
          <p:nvPr/>
        </p:nvSpPr>
        <p:spPr bwMode="auto">
          <a:xfrm>
            <a:off x="61722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19" name="Line 15"/>
          <p:cNvSpPr>
            <a:spLocks noChangeShapeType="1"/>
          </p:cNvSpPr>
          <p:nvPr/>
        </p:nvSpPr>
        <p:spPr bwMode="auto">
          <a:xfrm>
            <a:off x="67056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20" name="Line 16"/>
          <p:cNvSpPr>
            <a:spLocks noChangeShapeType="1"/>
          </p:cNvSpPr>
          <p:nvPr/>
        </p:nvSpPr>
        <p:spPr bwMode="auto">
          <a:xfrm>
            <a:off x="72390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21" name="Line 17"/>
          <p:cNvSpPr>
            <a:spLocks noChangeShapeType="1"/>
          </p:cNvSpPr>
          <p:nvPr/>
        </p:nvSpPr>
        <p:spPr bwMode="auto">
          <a:xfrm>
            <a:off x="77724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22" name="Line 18"/>
          <p:cNvSpPr>
            <a:spLocks noChangeShapeType="1"/>
          </p:cNvSpPr>
          <p:nvPr/>
        </p:nvSpPr>
        <p:spPr bwMode="auto">
          <a:xfrm>
            <a:off x="83058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23" name="Text Box 19"/>
          <p:cNvSpPr txBox="1">
            <a:spLocks noChangeArrowheads="1"/>
          </p:cNvSpPr>
          <p:nvPr/>
        </p:nvSpPr>
        <p:spPr bwMode="auto">
          <a:xfrm>
            <a:off x="8001000" y="3082925"/>
            <a:ext cx="7239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smtClean="0">
                <a:solidFill>
                  <a:srgbClr val="808080"/>
                </a:solidFill>
                <a:latin typeface="Times New Roman" pitchFamily="18" charset="0"/>
              </a:rPr>
              <a:t>10</a:t>
            </a:r>
            <a:r>
              <a:rPr lang="en-US" sz="3200" baseline="30000" smtClean="0">
                <a:solidFill>
                  <a:srgbClr val="808080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1327124" name="Line 20"/>
          <p:cNvSpPr>
            <a:spLocks noChangeShapeType="1"/>
          </p:cNvSpPr>
          <p:nvPr/>
        </p:nvSpPr>
        <p:spPr bwMode="auto">
          <a:xfrm>
            <a:off x="1676400" y="3921125"/>
            <a:ext cx="74676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stealth" w="med" len="med"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25" name="Text Box 21"/>
          <p:cNvSpPr txBox="1">
            <a:spLocks noChangeArrowheads="1"/>
          </p:cNvSpPr>
          <p:nvPr/>
        </p:nvSpPr>
        <p:spPr bwMode="auto">
          <a:xfrm>
            <a:off x="1676400" y="5064125"/>
            <a:ext cx="8128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smtClean="0">
                <a:solidFill>
                  <a:srgbClr val="808080"/>
                </a:solidFill>
                <a:latin typeface="Times New Roman" pitchFamily="18" charset="0"/>
              </a:rPr>
              <a:t>10</a:t>
            </a:r>
            <a:r>
              <a:rPr lang="en-US" sz="3200" baseline="30000" smtClean="0">
                <a:solidFill>
                  <a:srgbClr val="808080"/>
                </a:solidFill>
                <a:latin typeface="Times New Roman" pitchFamily="18" charset="0"/>
              </a:rPr>
              <a:t>-6</a:t>
            </a:r>
          </a:p>
        </p:txBody>
      </p:sp>
      <p:sp>
        <p:nvSpPr>
          <p:cNvPr id="1327126" name="Line 22"/>
          <p:cNvSpPr>
            <a:spLocks noChangeShapeType="1"/>
          </p:cNvSpPr>
          <p:nvPr/>
        </p:nvSpPr>
        <p:spPr bwMode="auto">
          <a:xfrm>
            <a:off x="19050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27" name="Line 23"/>
          <p:cNvSpPr>
            <a:spLocks noChangeShapeType="1"/>
          </p:cNvSpPr>
          <p:nvPr/>
        </p:nvSpPr>
        <p:spPr bwMode="auto">
          <a:xfrm>
            <a:off x="24384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28" name="Line 24"/>
          <p:cNvSpPr>
            <a:spLocks noChangeShapeType="1"/>
          </p:cNvSpPr>
          <p:nvPr/>
        </p:nvSpPr>
        <p:spPr bwMode="auto">
          <a:xfrm>
            <a:off x="29718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29" name="Line 25"/>
          <p:cNvSpPr>
            <a:spLocks noChangeShapeType="1"/>
          </p:cNvSpPr>
          <p:nvPr/>
        </p:nvSpPr>
        <p:spPr bwMode="auto">
          <a:xfrm>
            <a:off x="35052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30" name="Line 26"/>
          <p:cNvSpPr>
            <a:spLocks noChangeShapeType="1"/>
          </p:cNvSpPr>
          <p:nvPr/>
        </p:nvSpPr>
        <p:spPr bwMode="auto">
          <a:xfrm>
            <a:off x="40386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31" name="Line 27"/>
          <p:cNvSpPr>
            <a:spLocks noChangeShapeType="1"/>
          </p:cNvSpPr>
          <p:nvPr/>
        </p:nvSpPr>
        <p:spPr bwMode="auto">
          <a:xfrm>
            <a:off x="45720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32" name="Line 28"/>
          <p:cNvSpPr>
            <a:spLocks noChangeShapeType="1"/>
          </p:cNvSpPr>
          <p:nvPr/>
        </p:nvSpPr>
        <p:spPr bwMode="auto">
          <a:xfrm>
            <a:off x="51054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33" name="Line 29"/>
          <p:cNvSpPr>
            <a:spLocks noChangeShapeType="1"/>
          </p:cNvSpPr>
          <p:nvPr/>
        </p:nvSpPr>
        <p:spPr bwMode="auto">
          <a:xfrm>
            <a:off x="56388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34" name="Line 30"/>
          <p:cNvSpPr>
            <a:spLocks noChangeShapeType="1"/>
          </p:cNvSpPr>
          <p:nvPr/>
        </p:nvSpPr>
        <p:spPr bwMode="auto">
          <a:xfrm>
            <a:off x="61722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35" name="Line 31"/>
          <p:cNvSpPr>
            <a:spLocks noChangeShapeType="1"/>
          </p:cNvSpPr>
          <p:nvPr/>
        </p:nvSpPr>
        <p:spPr bwMode="auto">
          <a:xfrm>
            <a:off x="67056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36" name="Line 32"/>
          <p:cNvSpPr>
            <a:spLocks noChangeShapeType="1"/>
          </p:cNvSpPr>
          <p:nvPr/>
        </p:nvSpPr>
        <p:spPr bwMode="auto">
          <a:xfrm>
            <a:off x="72390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37" name="Line 33"/>
          <p:cNvSpPr>
            <a:spLocks noChangeShapeType="1"/>
          </p:cNvSpPr>
          <p:nvPr/>
        </p:nvSpPr>
        <p:spPr bwMode="auto">
          <a:xfrm>
            <a:off x="77724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38" name="Line 34"/>
          <p:cNvSpPr>
            <a:spLocks noChangeShapeType="1"/>
          </p:cNvSpPr>
          <p:nvPr/>
        </p:nvSpPr>
        <p:spPr bwMode="auto">
          <a:xfrm>
            <a:off x="83058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39" name="Text Box 35"/>
          <p:cNvSpPr txBox="1">
            <a:spLocks noChangeArrowheads="1"/>
          </p:cNvSpPr>
          <p:nvPr/>
        </p:nvSpPr>
        <p:spPr bwMode="auto">
          <a:xfrm>
            <a:off x="8001000" y="5064125"/>
            <a:ext cx="7239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smtClean="0">
                <a:solidFill>
                  <a:srgbClr val="808080"/>
                </a:solidFill>
                <a:latin typeface="Times New Roman" pitchFamily="18" charset="0"/>
              </a:rPr>
              <a:t>10</a:t>
            </a:r>
            <a:r>
              <a:rPr lang="en-US" sz="3200" baseline="30000" smtClean="0">
                <a:solidFill>
                  <a:srgbClr val="808080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1327140" name="Line 36"/>
          <p:cNvSpPr>
            <a:spLocks noChangeShapeType="1"/>
          </p:cNvSpPr>
          <p:nvPr/>
        </p:nvSpPr>
        <p:spPr bwMode="auto">
          <a:xfrm>
            <a:off x="1676400" y="5902325"/>
            <a:ext cx="74676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stealth" w="med" len="med"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41" name="Rectangle 37"/>
          <p:cNvSpPr>
            <a:spLocks noChangeArrowheads="1"/>
          </p:cNvSpPr>
          <p:nvPr/>
        </p:nvSpPr>
        <p:spPr bwMode="auto">
          <a:xfrm>
            <a:off x="76200" y="3509963"/>
            <a:ext cx="15287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smtClean="0">
                <a:solidFill>
                  <a:srgbClr val="EAEAEA"/>
                </a:solidFill>
                <a:latin typeface="Times New Roman" pitchFamily="18" charset="0"/>
              </a:rPr>
              <a:t>Real world</a:t>
            </a:r>
            <a:endParaRPr lang="fr-FR" sz="2400" smtClean="0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1327142" name="Rectangle 38"/>
          <p:cNvSpPr>
            <a:spLocks noChangeArrowheads="1"/>
          </p:cNvSpPr>
          <p:nvPr/>
        </p:nvSpPr>
        <p:spPr bwMode="auto">
          <a:xfrm>
            <a:off x="304800" y="5491163"/>
            <a:ext cx="10461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smtClean="0">
                <a:solidFill>
                  <a:srgbClr val="EAEAEA"/>
                </a:solidFill>
                <a:latin typeface="Times New Roman" pitchFamily="18" charset="0"/>
              </a:rPr>
              <a:t>Picture</a:t>
            </a:r>
            <a:endParaRPr lang="fr-FR" sz="2400" smtClean="0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1327143" name="Text Box 39"/>
          <p:cNvSpPr txBox="1">
            <a:spLocks noChangeArrowheads="1"/>
          </p:cNvSpPr>
          <p:nvPr/>
        </p:nvSpPr>
        <p:spPr bwMode="auto">
          <a:xfrm>
            <a:off x="3429000" y="6359525"/>
            <a:ext cx="1058863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aseline="30000" smtClean="0">
                <a:solidFill>
                  <a:srgbClr val="EAEAEA"/>
                </a:solidFill>
                <a:latin typeface="Times New Roman" pitchFamily="18" charset="0"/>
              </a:rPr>
              <a:t>0 to 255</a:t>
            </a:r>
          </a:p>
        </p:txBody>
      </p:sp>
      <p:sp>
        <p:nvSpPr>
          <p:cNvPr id="1327144" name="Line 40"/>
          <p:cNvSpPr>
            <a:spLocks noChangeShapeType="1"/>
          </p:cNvSpPr>
          <p:nvPr/>
        </p:nvSpPr>
        <p:spPr bwMode="auto">
          <a:xfrm flipH="1">
            <a:off x="4367213" y="4419600"/>
            <a:ext cx="509587" cy="1243013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45" name="Line 41"/>
          <p:cNvSpPr>
            <a:spLocks noChangeShapeType="1"/>
          </p:cNvSpPr>
          <p:nvPr/>
        </p:nvSpPr>
        <p:spPr bwMode="auto">
          <a:xfrm flipH="1">
            <a:off x="3505200" y="4419600"/>
            <a:ext cx="533400" cy="12192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46" name="Rectangle 42"/>
          <p:cNvSpPr>
            <a:spLocks noChangeArrowheads="1"/>
          </p:cNvSpPr>
          <p:nvPr/>
        </p:nvSpPr>
        <p:spPr bwMode="auto">
          <a:xfrm>
            <a:off x="4038600" y="3997325"/>
            <a:ext cx="2667000" cy="228600"/>
          </a:xfrm>
          <a:prstGeom prst="rect">
            <a:avLst/>
          </a:prstGeom>
          <a:solidFill>
            <a:srgbClr val="EAEAEA"/>
          </a:solidFill>
          <a:ln w="12700">
            <a:solidFill>
              <a:srgbClr val="EAEAEA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47" name="Rectangle 43"/>
          <p:cNvSpPr>
            <a:spLocks noChangeArrowheads="1"/>
          </p:cNvSpPr>
          <p:nvPr/>
        </p:nvSpPr>
        <p:spPr bwMode="auto">
          <a:xfrm>
            <a:off x="3505200" y="5902325"/>
            <a:ext cx="914400" cy="228600"/>
          </a:xfrm>
          <a:prstGeom prst="rect">
            <a:avLst/>
          </a:prstGeom>
          <a:solidFill>
            <a:srgbClr val="EAEAEA"/>
          </a:solidFill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27148" name="Text Box 44"/>
          <p:cNvSpPr txBox="1">
            <a:spLocks noChangeArrowheads="1"/>
          </p:cNvSpPr>
          <p:nvPr/>
        </p:nvSpPr>
        <p:spPr bwMode="auto">
          <a:xfrm>
            <a:off x="3657600" y="3124200"/>
            <a:ext cx="3503613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smtClean="0">
                <a:solidFill>
                  <a:srgbClr val="EAEAEA"/>
                </a:solidFill>
                <a:latin typeface="Times New Roman" pitchFamily="18" charset="0"/>
              </a:rPr>
              <a:t>High dynamic range</a:t>
            </a:r>
            <a:endParaRPr lang="en-US" sz="3200" baseline="30000" smtClean="0">
              <a:solidFill>
                <a:srgbClr val="EAEAEA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7144" grpId="0" animBg="1"/>
      <p:bldP spid="132714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Short Exposure</a:t>
            </a:r>
          </a:p>
        </p:txBody>
      </p:sp>
      <p:sp>
        <p:nvSpPr>
          <p:cNvPr id="1334275" name="Text Box 3"/>
          <p:cNvSpPr txBox="1">
            <a:spLocks noChangeArrowheads="1"/>
          </p:cNvSpPr>
          <p:nvPr/>
        </p:nvSpPr>
        <p:spPr bwMode="auto">
          <a:xfrm>
            <a:off x="1355725" y="297180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fr-FR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4276" name="Text Box 4"/>
          <p:cNvSpPr txBox="1">
            <a:spLocks noChangeArrowheads="1"/>
          </p:cNvSpPr>
          <p:nvPr/>
        </p:nvSpPr>
        <p:spPr bwMode="auto">
          <a:xfrm>
            <a:off x="1676400" y="3082925"/>
            <a:ext cx="8128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smtClean="0">
                <a:solidFill>
                  <a:srgbClr val="808080"/>
                </a:solidFill>
                <a:latin typeface="Times New Roman" pitchFamily="18" charset="0"/>
              </a:rPr>
              <a:t>10</a:t>
            </a:r>
            <a:r>
              <a:rPr lang="en-US" sz="3200" baseline="30000" smtClean="0">
                <a:solidFill>
                  <a:srgbClr val="808080"/>
                </a:solidFill>
                <a:latin typeface="Times New Roman" pitchFamily="18" charset="0"/>
              </a:rPr>
              <a:t>-6</a:t>
            </a:r>
          </a:p>
        </p:txBody>
      </p:sp>
      <p:sp>
        <p:nvSpPr>
          <p:cNvPr id="1334277" name="Line 5"/>
          <p:cNvSpPr>
            <a:spLocks noChangeShapeType="1"/>
          </p:cNvSpPr>
          <p:nvPr/>
        </p:nvSpPr>
        <p:spPr bwMode="auto">
          <a:xfrm>
            <a:off x="19050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278" name="Line 6"/>
          <p:cNvSpPr>
            <a:spLocks noChangeShapeType="1"/>
          </p:cNvSpPr>
          <p:nvPr/>
        </p:nvSpPr>
        <p:spPr bwMode="auto">
          <a:xfrm>
            <a:off x="24384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279" name="Line 7"/>
          <p:cNvSpPr>
            <a:spLocks noChangeShapeType="1"/>
          </p:cNvSpPr>
          <p:nvPr/>
        </p:nvSpPr>
        <p:spPr bwMode="auto">
          <a:xfrm>
            <a:off x="29718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280" name="Line 8"/>
          <p:cNvSpPr>
            <a:spLocks noChangeShapeType="1"/>
          </p:cNvSpPr>
          <p:nvPr/>
        </p:nvSpPr>
        <p:spPr bwMode="auto">
          <a:xfrm>
            <a:off x="35052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281" name="Line 9"/>
          <p:cNvSpPr>
            <a:spLocks noChangeShapeType="1"/>
          </p:cNvSpPr>
          <p:nvPr/>
        </p:nvSpPr>
        <p:spPr bwMode="auto">
          <a:xfrm>
            <a:off x="40386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282" name="Line 10"/>
          <p:cNvSpPr>
            <a:spLocks noChangeShapeType="1"/>
          </p:cNvSpPr>
          <p:nvPr/>
        </p:nvSpPr>
        <p:spPr bwMode="auto">
          <a:xfrm>
            <a:off x="45720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283" name="Line 11"/>
          <p:cNvSpPr>
            <a:spLocks noChangeShapeType="1"/>
          </p:cNvSpPr>
          <p:nvPr/>
        </p:nvSpPr>
        <p:spPr bwMode="auto">
          <a:xfrm>
            <a:off x="51054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284" name="Line 12"/>
          <p:cNvSpPr>
            <a:spLocks noChangeShapeType="1"/>
          </p:cNvSpPr>
          <p:nvPr/>
        </p:nvSpPr>
        <p:spPr bwMode="auto">
          <a:xfrm>
            <a:off x="56388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285" name="Line 13"/>
          <p:cNvSpPr>
            <a:spLocks noChangeShapeType="1"/>
          </p:cNvSpPr>
          <p:nvPr/>
        </p:nvSpPr>
        <p:spPr bwMode="auto">
          <a:xfrm>
            <a:off x="61722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286" name="Line 14"/>
          <p:cNvSpPr>
            <a:spLocks noChangeShapeType="1"/>
          </p:cNvSpPr>
          <p:nvPr/>
        </p:nvSpPr>
        <p:spPr bwMode="auto">
          <a:xfrm>
            <a:off x="67056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287" name="Line 15"/>
          <p:cNvSpPr>
            <a:spLocks noChangeShapeType="1"/>
          </p:cNvSpPr>
          <p:nvPr/>
        </p:nvSpPr>
        <p:spPr bwMode="auto">
          <a:xfrm>
            <a:off x="72390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288" name="Line 16"/>
          <p:cNvSpPr>
            <a:spLocks noChangeShapeType="1"/>
          </p:cNvSpPr>
          <p:nvPr/>
        </p:nvSpPr>
        <p:spPr bwMode="auto">
          <a:xfrm>
            <a:off x="77724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289" name="Line 17"/>
          <p:cNvSpPr>
            <a:spLocks noChangeShapeType="1"/>
          </p:cNvSpPr>
          <p:nvPr/>
        </p:nvSpPr>
        <p:spPr bwMode="auto">
          <a:xfrm>
            <a:off x="8305800" y="36925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290" name="Text Box 18"/>
          <p:cNvSpPr txBox="1">
            <a:spLocks noChangeArrowheads="1"/>
          </p:cNvSpPr>
          <p:nvPr/>
        </p:nvSpPr>
        <p:spPr bwMode="auto">
          <a:xfrm>
            <a:off x="8001000" y="3082925"/>
            <a:ext cx="7239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smtClean="0">
                <a:solidFill>
                  <a:srgbClr val="808080"/>
                </a:solidFill>
                <a:latin typeface="Times New Roman" pitchFamily="18" charset="0"/>
              </a:rPr>
              <a:t>10</a:t>
            </a:r>
            <a:r>
              <a:rPr lang="en-US" sz="3200" baseline="30000" smtClean="0">
                <a:solidFill>
                  <a:srgbClr val="808080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1334291" name="Line 19"/>
          <p:cNvSpPr>
            <a:spLocks noChangeShapeType="1"/>
          </p:cNvSpPr>
          <p:nvPr/>
        </p:nvSpPr>
        <p:spPr bwMode="auto">
          <a:xfrm>
            <a:off x="1676400" y="3921125"/>
            <a:ext cx="74676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stealth" w="med" len="med"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292" name="Text Box 20"/>
          <p:cNvSpPr txBox="1">
            <a:spLocks noChangeArrowheads="1"/>
          </p:cNvSpPr>
          <p:nvPr/>
        </p:nvSpPr>
        <p:spPr bwMode="auto">
          <a:xfrm>
            <a:off x="1676400" y="5064125"/>
            <a:ext cx="8128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smtClean="0">
                <a:solidFill>
                  <a:srgbClr val="808080"/>
                </a:solidFill>
                <a:latin typeface="Times New Roman" pitchFamily="18" charset="0"/>
              </a:rPr>
              <a:t>10</a:t>
            </a:r>
            <a:r>
              <a:rPr lang="en-US" sz="3200" baseline="30000" smtClean="0">
                <a:solidFill>
                  <a:srgbClr val="808080"/>
                </a:solidFill>
                <a:latin typeface="Times New Roman" pitchFamily="18" charset="0"/>
              </a:rPr>
              <a:t>-6</a:t>
            </a:r>
          </a:p>
        </p:txBody>
      </p:sp>
      <p:sp>
        <p:nvSpPr>
          <p:cNvPr id="1334293" name="Line 21"/>
          <p:cNvSpPr>
            <a:spLocks noChangeShapeType="1"/>
          </p:cNvSpPr>
          <p:nvPr/>
        </p:nvSpPr>
        <p:spPr bwMode="auto">
          <a:xfrm>
            <a:off x="19050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294" name="Line 22"/>
          <p:cNvSpPr>
            <a:spLocks noChangeShapeType="1"/>
          </p:cNvSpPr>
          <p:nvPr/>
        </p:nvSpPr>
        <p:spPr bwMode="auto">
          <a:xfrm>
            <a:off x="24384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295" name="Line 23"/>
          <p:cNvSpPr>
            <a:spLocks noChangeShapeType="1"/>
          </p:cNvSpPr>
          <p:nvPr/>
        </p:nvSpPr>
        <p:spPr bwMode="auto">
          <a:xfrm>
            <a:off x="29718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296" name="Line 24"/>
          <p:cNvSpPr>
            <a:spLocks noChangeShapeType="1"/>
          </p:cNvSpPr>
          <p:nvPr/>
        </p:nvSpPr>
        <p:spPr bwMode="auto">
          <a:xfrm>
            <a:off x="35052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297" name="Line 25"/>
          <p:cNvSpPr>
            <a:spLocks noChangeShapeType="1"/>
          </p:cNvSpPr>
          <p:nvPr/>
        </p:nvSpPr>
        <p:spPr bwMode="auto">
          <a:xfrm>
            <a:off x="40386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298" name="Line 26"/>
          <p:cNvSpPr>
            <a:spLocks noChangeShapeType="1"/>
          </p:cNvSpPr>
          <p:nvPr/>
        </p:nvSpPr>
        <p:spPr bwMode="auto">
          <a:xfrm>
            <a:off x="45720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299" name="Line 27"/>
          <p:cNvSpPr>
            <a:spLocks noChangeShapeType="1"/>
          </p:cNvSpPr>
          <p:nvPr/>
        </p:nvSpPr>
        <p:spPr bwMode="auto">
          <a:xfrm>
            <a:off x="51054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300" name="Line 28"/>
          <p:cNvSpPr>
            <a:spLocks noChangeShapeType="1"/>
          </p:cNvSpPr>
          <p:nvPr/>
        </p:nvSpPr>
        <p:spPr bwMode="auto">
          <a:xfrm>
            <a:off x="56388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301" name="Line 29"/>
          <p:cNvSpPr>
            <a:spLocks noChangeShapeType="1"/>
          </p:cNvSpPr>
          <p:nvPr/>
        </p:nvSpPr>
        <p:spPr bwMode="auto">
          <a:xfrm>
            <a:off x="61722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302" name="Line 30"/>
          <p:cNvSpPr>
            <a:spLocks noChangeShapeType="1"/>
          </p:cNvSpPr>
          <p:nvPr/>
        </p:nvSpPr>
        <p:spPr bwMode="auto">
          <a:xfrm>
            <a:off x="67056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303" name="Line 31"/>
          <p:cNvSpPr>
            <a:spLocks noChangeShapeType="1"/>
          </p:cNvSpPr>
          <p:nvPr/>
        </p:nvSpPr>
        <p:spPr bwMode="auto">
          <a:xfrm>
            <a:off x="72390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304" name="Line 32"/>
          <p:cNvSpPr>
            <a:spLocks noChangeShapeType="1"/>
          </p:cNvSpPr>
          <p:nvPr/>
        </p:nvSpPr>
        <p:spPr bwMode="auto">
          <a:xfrm>
            <a:off x="77724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305" name="Line 33"/>
          <p:cNvSpPr>
            <a:spLocks noChangeShapeType="1"/>
          </p:cNvSpPr>
          <p:nvPr/>
        </p:nvSpPr>
        <p:spPr bwMode="auto">
          <a:xfrm>
            <a:off x="8305800" y="567372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306" name="Text Box 34"/>
          <p:cNvSpPr txBox="1">
            <a:spLocks noChangeArrowheads="1"/>
          </p:cNvSpPr>
          <p:nvPr/>
        </p:nvSpPr>
        <p:spPr bwMode="auto">
          <a:xfrm>
            <a:off x="8001000" y="5064125"/>
            <a:ext cx="7239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smtClean="0">
                <a:solidFill>
                  <a:srgbClr val="808080"/>
                </a:solidFill>
                <a:latin typeface="Times New Roman" pitchFamily="18" charset="0"/>
              </a:rPr>
              <a:t>10</a:t>
            </a:r>
            <a:r>
              <a:rPr lang="en-US" sz="3200" baseline="30000" smtClean="0">
                <a:solidFill>
                  <a:srgbClr val="808080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1334307" name="Line 35"/>
          <p:cNvSpPr>
            <a:spLocks noChangeShapeType="1"/>
          </p:cNvSpPr>
          <p:nvPr/>
        </p:nvSpPr>
        <p:spPr bwMode="auto">
          <a:xfrm>
            <a:off x="1676400" y="5902325"/>
            <a:ext cx="74676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stealth" w="med" len="med"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308" name="Rectangle 36"/>
          <p:cNvSpPr>
            <a:spLocks noChangeArrowheads="1"/>
          </p:cNvSpPr>
          <p:nvPr/>
        </p:nvSpPr>
        <p:spPr bwMode="auto">
          <a:xfrm>
            <a:off x="76200" y="3509963"/>
            <a:ext cx="15287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smtClean="0">
                <a:solidFill>
                  <a:srgbClr val="EAEAEA"/>
                </a:solidFill>
                <a:latin typeface="Times New Roman" pitchFamily="18" charset="0"/>
              </a:rPr>
              <a:t>Real world</a:t>
            </a:r>
            <a:endParaRPr lang="fr-FR" sz="2400" smtClean="0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1334309" name="Rectangle 37"/>
          <p:cNvSpPr>
            <a:spLocks noChangeArrowheads="1"/>
          </p:cNvSpPr>
          <p:nvPr/>
        </p:nvSpPr>
        <p:spPr bwMode="auto">
          <a:xfrm>
            <a:off x="304800" y="5491163"/>
            <a:ext cx="10461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smtClean="0">
                <a:solidFill>
                  <a:srgbClr val="EAEAEA"/>
                </a:solidFill>
                <a:latin typeface="Times New Roman" pitchFamily="18" charset="0"/>
              </a:rPr>
              <a:t>Picture</a:t>
            </a:r>
            <a:endParaRPr lang="fr-FR" sz="2400" smtClean="0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1334311" name="Line 39"/>
          <p:cNvSpPr>
            <a:spLocks noChangeShapeType="1"/>
          </p:cNvSpPr>
          <p:nvPr/>
        </p:nvSpPr>
        <p:spPr bwMode="auto">
          <a:xfrm flipH="1">
            <a:off x="4572000" y="4278313"/>
            <a:ext cx="2109788" cy="1436687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312" name="Line 40"/>
          <p:cNvSpPr>
            <a:spLocks noChangeShapeType="1"/>
          </p:cNvSpPr>
          <p:nvPr/>
        </p:nvSpPr>
        <p:spPr bwMode="auto">
          <a:xfrm flipH="1">
            <a:off x="3505200" y="4302125"/>
            <a:ext cx="2133600" cy="1412875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313" name="Rectangle 41"/>
          <p:cNvSpPr>
            <a:spLocks noChangeArrowheads="1"/>
          </p:cNvSpPr>
          <p:nvPr/>
        </p:nvSpPr>
        <p:spPr bwMode="auto">
          <a:xfrm>
            <a:off x="4038600" y="3997325"/>
            <a:ext cx="2667000" cy="228600"/>
          </a:xfrm>
          <a:prstGeom prst="rect">
            <a:avLst/>
          </a:prstGeom>
          <a:solidFill>
            <a:srgbClr val="EAEAEA"/>
          </a:solidFill>
          <a:ln w="12700">
            <a:solidFill>
              <a:srgbClr val="EAEAEA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314" name="Rectangle 42"/>
          <p:cNvSpPr>
            <a:spLocks noChangeArrowheads="1"/>
          </p:cNvSpPr>
          <p:nvPr/>
        </p:nvSpPr>
        <p:spPr bwMode="auto">
          <a:xfrm>
            <a:off x="3505200" y="5902325"/>
            <a:ext cx="914400" cy="228600"/>
          </a:xfrm>
          <a:prstGeom prst="rect">
            <a:avLst/>
          </a:prstGeom>
          <a:solidFill>
            <a:srgbClr val="EAEAEA"/>
          </a:solidFill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315" name="Text Box 43"/>
          <p:cNvSpPr txBox="1">
            <a:spLocks noChangeArrowheads="1"/>
          </p:cNvSpPr>
          <p:nvPr/>
        </p:nvSpPr>
        <p:spPr bwMode="auto">
          <a:xfrm>
            <a:off x="3657600" y="3124200"/>
            <a:ext cx="3503613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smtClean="0">
                <a:solidFill>
                  <a:srgbClr val="EAEAEA"/>
                </a:solidFill>
                <a:latin typeface="Times New Roman" pitchFamily="18" charset="0"/>
              </a:rPr>
              <a:t>High dynamic range</a:t>
            </a:r>
            <a:endParaRPr lang="en-US" sz="3200" baseline="30000" smtClean="0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1334316" name="Text Box 44"/>
          <p:cNvSpPr txBox="1">
            <a:spLocks noChangeArrowheads="1"/>
          </p:cNvSpPr>
          <p:nvPr/>
        </p:nvSpPr>
        <p:spPr bwMode="auto">
          <a:xfrm>
            <a:off x="3429000" y="6359525"/>
            <a:ext cx="1058863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aseline="30000" smtClean="0">
                <a:solidFill>
                  <a:srgbClr val="EAEAEA"/>
                </a:solidFill>
                <a:latin typeface="Times New Roman" pitchFamily="18" charset="0"/>
              </a:rPr>
              <a:t>0 to 255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311" grpId="0" animBg="1"/>
      <p:bldP spid="133431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Camera Calibration</a:t>
            </a:r>
          </a:p>
        </p:txBody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863" y="2133600"/>
            <a:ext cx="8220075" cy="4114800"/>
          </a:xfrm>
          <a:noFill/>
          <a:ln/>
        </p:spPr>
        <p:txBody>
          <a:bodyPr/>
          <a:lstStyle/>
          <a:p>
            <a:r>
              <a:rPr lang="en-US">
                <a:solidFill>
                  <a:srgbClr val="00FFFF"/>
                </a:solidFill>
              </a:rPr>
              <a:t>Geometric</a:t>
            </a:r>
            <a:endParaRPr lang="en-US"/>
          </a:p>
          <a:p>
            <a:pPr lvl="1"/>
            <a:r>
              <a:rPr lang="en-US">
                <a:solidFill>
                  <a:srgbClr val="FFFFFF"/>
                </a:solidFill>
              </a:rPr>
              <a:t>How pixel</a:t>
            </a:r>
            <a:r>
              <a:rPr lang="en-US" b="1">
                <a:solidFill>
                  <a:srgbClr val="FAFD00"/>
                </a:solidFill>
              </a:rPr>
              <a:t> coordinates</a:t>
            </a:r>
            <a:r>
              <a:rPr lang="en-US"/>
              <a:t> </a:t>
            </a:r>
            <a:r>
              <a:rPr lang="en-US">
                <a:solidFill>
                  <a:srgbClr val="FFFFFF"/>
                </a:solidFill>
              </a:rPr>
              <a:t>relate to</a:t>
            </a:r>
            <a:r>
              <a:rPr lang="en-US"/>
              <a:t> </a:t>
            </a:r>
            <a:r>
              <a:rPr lang="en-US" b="1">
                <a:solidFill>
                  <a:srgbClr val="FAFD00"/>
                </a:solidFill>
              </a:rPr>
              <a:t>directions</a:t>
            </a:r>
            <a:r>
              <a:rPr lang="en-US"/>
              <a:t> </a:t>
            </a:r>
            <a:r>
              <a:rPr lang="en-US">
                <a:solidFill>
                  <a:srgbClr val="FFFFFF"/>
                </a:solidFill>
              </a:rPr>
              <a:t>in the world</a:t>
            </a:r>
            <a:r>
              <a:rPr lang="en-US"/>
              <a:t/>
            </a:r>
            <a:br>
              <a:rPr lang="en-US"/>
            </a:br>
            <a:endParaRPr lang="en-US"/>
          </a:p>
          <a:p>
            <a:r>
              <a:rPr lang="en-US">
                <a:solidFill>
                  <a:srgbClr val="00FFFF"/>
                </a:solidFill>
              </a:rPr>
              <a:t>Photometric</a:t>
            </a:r>
            <a:endParaRPr lang="en-US"/>
          </a:p>
          <a:p>
            <a:pPr lvl="1"/>
            <a:r>
              <a:rPr lang="en-US">
                <a:solidFill>
                  <a:srgbClr val="FFFFFF"/>
                </a:solidFill>
              </a:rPr>
              <a:t>How pixel</a:t>
            </a:r>
            <a:r>
              <a:rPr lang="en-US" b="1">
                <a:solidFill>
                  <a:srgbClr val="FAFD00"/>
                </a:solidFill>
              </a:rPr>
              <a:t> values</a:t>
            </a:r>
            <a:r>
              <a:rPr lang="en-US"/>
              <a:t> </a:t>
            </a:r>
            <a:r>
              <a:rPr lang="en-US">
                <a:solidFill>
                  <a:srgbClr val="FFFFFF"/>
                </a:solidFill>
              </a:rPr>
              <a:t>relate to</a:t>
            </a:r>
            <a:r>
              <a:rPr lang="en-US"/>
              <a:t> </a:t>
            </a:r>
            <a:r>
              <a:rPr lang="en-US" b="1">
                <a:solidFill>
                  <a:srgbClr val="FAFD00"/>
                </a:solidFill>
              </a:rPr>
              <a:t>radiance</a:t>
            </a:r>
            <a:r>
              <a:rPr lang="en-US"/>
              <a:t> </a:t>
            </a:r>
            <a:r>
              <a:rPr lang="en-US">
                <a:solidFill>
                  <a:srgbClr val="FFFFFF"/>
                </a:solidFill>
              </a:rPr>
              <a:t>amounts in the world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8001000" cy="1436687"/>
          </a:xfrm>
          <a:noFill/>
          <a:ln/>
        </p:spPr>
        <p:txBody>
          <a:bodyPr/>
          <a:lstStyle/>
          <a:p>
            <a:r>
              <a:rPr lang="en-US" sz="3600" dirty="0"/>
              <a:t>The </a:t>
            </a:r>
            <a:r>
              <a:rPr lang="en-US" sz="3600" dirty="0" smtClean="0"/>
              <a:t>Image Acquisition </a:t>
            </a:r>
            <a:r>
              <a:rPr lang="en-US" sz="3600" dirty="0"/>
              <a:t>Pipeline</a:t>
            </a:r>
          </a:p>
        </p:txBody>
      </p:sp>
      <p:sp>
        <p:nvSpPr>
          <p:cNvPr id="904195" name="Rectangle 3"/>
          <p:cNvSpPr>
            <a:spLocks noChangeArrowheads="1"/>
          </p:cNvSpPr>
          <p:nvPr/>
        </p:nvSpPr>
        <p:spPr bwMode="auto">
          <a:xfrm>
            <a:off x="463550" y="1854200"/>
            <a:ext cx="1146175" cy="1125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2000" smtClean="0">
                <a:solidFill>
                  <a:srgbClr val="00FFFF"/>
                </a:solidFill>
              </a:rPr>
              <a:t>scene</a:t>
            </a:r>
          </a:p>
          <a:p>
            <a:pPr algn="ctr" eaLnBrk="0" hangingPunct="0"/>
            <a:r>
              <a:rPr lang="en-US" sz="2000" smtClean="0">
                <a:solidFill>
                  <a:srgbClr val="00FFFF"/>
                </a:solidFill>
              </a:rPr>
              <a:t>radiance</a:t>
            </a:r>
            <a:endParaRPr lang="en-US" sz="2000" smtClean="0">
              <a:solidFill>
                <a:srgbClr val="FFFFFF"/>
              </a:solidFill>
            </a:endParaRPr>
          </a:p>
          <a:p>
            <a:pPr algn="ctr" eaLnBrk="0" hangingPunct="0"/>
            <a:endParaRPr lang="en-US" sz="800" smtClean="0">
              <a:solidFill>
                <a:srgbClr val="FFFFFF"/>
              </a:solidFill>
            </a:endParaRPr>
          </a:p>
          <a:p>
            <a:pPr algn="ctr" eaLnBrk="0" hangingPunct="0"/>
            <a:r>
              <a:rPr lang="en-US" sz="2000" smtClean="0">
                <a:solidFill>
                  <a:srgbClr val="FFFFFF"/>
                </a:solidFill>
              </a:rPr>
              <a:t>(W/sr/m  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064000" y="1752600"/>
            <a:ext cx="1050925" cy="914400"/>
            <a:chOff x="2880" y="1104"/>
            <a:chExt cx="745" cy="576"/>
          </a:xfrm>
        </p:grpSpPr>
        <p:sp>
          <p:nvSpPr>
            <p:cNvPr id="904197" name="Freeform 5"/>
            <p:cNvSpPr>
              <a:spLocks/>
            </p:cNvSpPr>
            <p:nvPr/>
          </p:nvSpPr>
          <p:spPr bwMode="auto">
            <a:xfrm>
              <a:off x="2880" y="1344"/>
              <a:ext cx="73" cy="97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96"/>
                </a:cxn>
                <a:cxn ang="0">
                  <a:pos x="72" y="96"/>
                </a:cxn>
                <a:cxn ang="0">
                  <a:pos x="72" y="0"/>
                </a:cxn>
              </a:cxnLst>
              <a:rect l="0" t="0" r="r" b="b"/>
              <a:pathLst>
                <a:path w="73" h="97">
                  <a:moveTo>
                    <a:pt x="72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72" y="96"/>
                  </a:lnTo>
                  <a:lnTo>
                    <a:pt x="72" y="0"/>
                  </a:lnTo>
                </a:path>
              </a:pathLst>
            </a:custGeom>
            <a:solidFill>
              <a:schemeClr val="folHlink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chemeClr val="tx2"/>
              </a:outerShdw>
            </a:effectLst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198" name="Rectangle 6"/>
            <p:cNvSpPr>
              <a:spLocks noChangeArrowheads="1"/>
            </p:cNvSpPr>
            <p:nvPr/>
          </p:nvSpPr>
          <p:spPr bwMode="auto">
            <a:xfrm>
              <a:off x="2952" y="1104"/>
              <a:ext cx="576" cy="576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tx2"/>
              </a:outerShdw>
            </a:effectLst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199" name="Line 7"/>
            <p:cNvSpPr>
              <a:spLocks noChangeShapeType="1"/>
            </p:cNvSpPr>
            <p:nvPr/>
          </p:nvSpPr>
          <p:spPr bwMode="auto">
            <a:xfrm>
              <a:off x="2952" y="1680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00" name="Rectangle 8"/>
            <p:cNvSpPr>
              <a:spLocks noChangeArrowheads="1"/>
            </p:cNvSpPr>
            <p:nvPr/>
          </p:nvSpPr>
          <p:spPr bwMode="auto">
            <a:xfrm>
              <a:off x="3000" y="1152"/>
              <a:ext cx="480" cy="480"/>
            </a:xfrm>
            <a:prstGeom prst="rect">
              <a:avLst/>
            </a:prstGeom>
            <a:solidFill>
              <a:schemeClr val="bg2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01" name="Line 9"/>
            <p:cNvSpPr>
              <a:spLocks noChangeShapeType="1"/>
            </p:cNvSpPr>
            <p:nvPr/>
          </p:nvSpPr>
          <p:spPr bwMode="auto">
            <a:xfrm>
              <a:off x="3528" y="1104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02" name="Line 10"/>
            <p:cNvSpPr>
              <a:spLocks noChangeShapeType="1"/>
            </p:cNvSpPr>
            <p:nvPr/>
          </p:nvSpPr>
          <p:spPr bwMode="auto">
            <a:xfrm>
              <a:off x="3000" y="1632"/>
              <a:ext cx="480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03" name="Line 11"/>
            <p:cNvSpPr>
              <a:spLocks noChangeShapeType="1"/>
            </p:cNvSpPr>
            <p:nvPr/>
          </p:nvSpPr>
          <p:spPr bwMode="auto">
            <a:xfrm flipV="1">
              <a:off x="3000" y="1152"/>
              <a:ext cx="0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04" name="Line 12"/>
            <p:cNvSpPr>
              <a:spLocks noChangeShapeType="1"/>
            </p:cNvSpPr>
            <p:nvPr/>
          </p:nvSpPr>
          <p:spPr bwMode="auto">
            <a:xfrm>
              <a:off x="3000" y="1152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05" name="Line 13"/>
            <p:cNvSpPr>
              <a:spLocks noChangeShapeType="1"/>
            </p:cNvSpPr>
            <p:nvPr/>
          </p:nvSpPr>
          <p:spPr bwMode="auto">
            <a:xfrm>
              <a:off x="2952" y="1104"/>
              <a:ext cx="576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06" name="Line 14"/>
            <p:cNvSpPr>
              <a:spLocks noChangeShapeType="1"/>
            </p:cNvSpPr>
            <p:nvPr/>
          </p:nvSpPr>
          <p:spPr bwMode="auto">
            <a:xfrm>
              <a:off x="2952" y="1104"/>
              <a:ext cx="0" cy="24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07" name="Freeform 15"/>
            <p:cNvSpPr>
              <a:spLocks/>
            </p:cNvSpPr>
            <p:nvPr/>
          </p:nvSpPr>
          <p:spPr bwMode="auto">
            <a:xfrm>
              <a:off x="3480" y="1344"/>
              <a:ext cx="145" cy="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0"/>
                </a:cxn>
                <a:cxn ang="0">
                  <a:pos x="144" y="48"/>
                </a:cxn>
                <a:cxn ang="0">
                  <a:pos x="96" y="96"/>
                </a:cxn>
                <a:cxn ang="0">
                  <a:pos x="0" y="96"/>
                </a:cxn>
                <a:cxn ang="0">
                  <a:pos x="0" y="0"/>
                </a:cxn>
              </a:cxnLst>
              <a:rect l="0" t="0" r="r" b="b"/>
              <a:pathLst>
                <a:path w="145" h="97">
                  <a:moveTo>
                    <a:pt x="0" y="0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96" y="96"/>
                  </a:lnTo>
                  <a:lnTo>
                    <a:pt x="0" y="96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chemeClr val="tx2"/>
              </a:outerShdw>
            </a:effectLst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08" name="Line 16"/>
            <p:cNvSpPr>
              <a:spLocks noChangeShapeType="1"/>
            </p:cNvSpPr>
            <p:nvPr/>
          </p:nvSpPr>
          <p:spPr bwMode="auto">
            <a:xfrm>
              <a:off x="3480" y="1152"/>
              <a:ext cx="0" cy="48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09" name="Line 17"/>
            <p:cNvSpPr>
              <a:spLocks noChangeShapeType="1"/>
            </p:cNvSpPr>
            <p:nvPr/>
          </p:nvSpPr>
          <p:spPr bwMode="auto">
            <a:xfrm>
              <a:off x="3528" y="1344"/>
              <a:ext cx="48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10" name="Line 18"/>
            <p:cNvSpPr>
              <a:spLocks noChangeShapeType="1"/>
            </p:cNvSpPr>
            <p:nvPr/>
          </p:nvSpPr>
          <p:spPr bwMode="auto">
            <a:xfrm>
              <a:off x="2952" y="1440"/>
              <a:ext cx="0" cy="24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11" name="Line 19"/>
            <p:cNvSpPr>
              <a:spLocks noChangeShapeType="1"/>
            </p:cNvSpPr>
            <p:nvPr/>
          </p:nvSpPr>
          <p:spPr bwMode="auto">
            <a:xfrm>
              <a:off x="2880" y="1344"/>
              <a:ext cx="0" cy="96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12" name="Line 20"/>
            <p:cNvSpPr>
              <a:spLocks noChangeShapeType="1"/>
            </p:cNvSpPr>
            <p:nvPr/>
          </p:nvSpPr>
          <p:spPr bwMode="auto">
            <a:xfrm>
              <a:off x="2880" y="1344"/>
              <a:ext cx="72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13" name="Line 21"/>
            <p:cNvSpPr>
              <a:spLocks noChangeShapeType="1"/>
            </p:cNvSpPr>
            <p:nvPr/>
          </p:nvSpPr>
          <p:spPr bwMode="auto">
            <a:xfrm>
              <a:off x="2880" y="1440"/>
              <a:ext cx="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14" name="Rectangle 22"/>
            <p:cNvSpPr>
              <a:spLocks noChangeArrowheads="1"/>
            </p:cNvSpPr>
            <p:nvPr/>
          </p:nvSpPr>
          <p:spPr bwMode="auto">
            <a:xfrm>
              <a:off x="2953" y="1185"/>
              <a:ext cx="574" cy="4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400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ò</a:t>
              </a:r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1625600" y="1752600"/>
            <a:ext cx="1050925" cy="914400"/>
            <a:chOff x="1152" y="1104"/>
            <a:chExt cx="745" cy="576"/>
          </a:xfrm>
        </p:grpSpPr>
        <p:sp>
          <p:nvSpPr>
            <p:cNvPr id="904216" name="Freeform 24"/>
            <p:cNvSpPr>
              <a:spLocks/>
            </p:cNvSpPr>
            <p:nvPr/>
          </p:nvSpPr>
          <p:spPr bwMode="auto">
            <a:xfrm>
              <a:off x="1152" y="1344"/>
              <a:ext cx="73" cy="97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96"/>
                </a:cxn>
                <a:cxn ang="0">
                  <a:pos x="72" y="96"/>
                </a:cxn>
                <a:cxn ang="0">
                  <a:pos x="72" y="0"/>
                </a:cxn>
              </a:cxnLst>
              <a:rect l="0" t="0" r="r" b="b"/>
              <a:pathLst>
                <a:path w="73" h="97">
                  <a:moveTo>
                    <a:pt x="72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72" y="96"/>
                  </a:lnTo>
                  <a:lnTo>
                    <a:pt x="72" y="0"/>
                  </a:lnTo>
                </a:path>
              </a:pathLst>
            </a:custGeom>
            <a:solidFill>
              <a:schemeClr val="folHlink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chemeClr val="tx2"/>
              </a:outerShdw>
            </a:effectLst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17" name="Rectangle 25"/>
            <p:cNvSpPr>
              <a:spLocks noChangeArrowheads="1"/>
            </p:cNvSpPr>
            <p:nvPr/>
          </p:nvSpPr>
          <p:spPr bwMode="auto">
            <a:xfrm>
              <a:off x="1224" y="1104"/>
              <a:ext cx="576" cy="576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tx2"/>
              </a:outerShdw>
            </a:effectLst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18" name="Line 26"/>
            <p:cNvSpPr>
              <a:spLocks noChangeShapeType="1"/>
            </p:cNvSpPr>
            <p:nvPr/>
          </p:nvSpPr>
          <p:spPr bwMode="auto">
            <a:xfrm>
              <a:off x="1800" y="1104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19" name="Line 27"/>
            <p:cNvSpPr>
              <a:spLocks noChangeShapeType="1"/>
            </p:cNvSpPr>
            <p:nvPr/>
          </p:nvSpPr>
          <p:spPr bwMode="auto">
            <a:xfrm>
              <a:off x="1224" y="1680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20" name="Rectangle 28"/>
            <p:cNvSpPr>
              <a:spLocks noChangeArrowheads="1"/>
            </p:cNvSpPr>
            <p:nvPr/>
          </p:nvSpPr>
          <p:spPr bwMode="auto">
            <a:xfrm>
              <a:off x="1288" y="1168"/>
              <a:ext cx="448" cy="448"/>
            </a:xfrm>
            <a:prstGeom prst="rect">
              <a:avLst/>
            </a:prstGeom>
            <a:noFill/>
            <a:ln w="508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21" name="Line 29"/>
            <p:cNvSpPr>
              <a:spLocks noChangeShapeType="1"/>
            </p:cNvSpPr>
            <p:nvPr/>
          </p:nvSpPr>
          <p:spPr bwMode="auto">
            <a:xfrm>
              <a:off x="1272" y="1632"/>
              <a:ext cx="480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22" name="Line 30"/>
            <p:cNvSpPr>
              <a:spLocks noChangeShapeType="1"/>
            </p:cNvSpPr>
            <p:nvPr/>
          </p:nvSpPr>
          <p:spPr bwMode="auto">
            <a:xfrm flipV="1">
              <a:off x="1272" y="1152"/>
              <a:ext cx="0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23" name="Line 31"/>
            <p:cNvSpPr>
              <a:spLocks noChangeShapeType="1"/>
            </p:cNvSpPr>
            <p:nvPr/>
          </p:nvSpPr>
          <p:spPr bwMode="auto">
            <a:xfrm>
              <a:off x="1272" y="1152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24" name="Line 32"/>
            <p:cNvSpPr>
              <a:spLocks noChangeShapeType="1"/>
            </p:cNvSpPr>
            <p:nvPr/>
          </p:nvSpPr>
          <p:spPr bwMode="auto">
            <a:xfrm>
              <a:off x="1224" y="1104"/>
              <a:ext cx="576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25" name="Line 33"/>
            <p:cNvSpPr>
              <a:spLocks noChangeShapeType="1"/>
            </p:cNvSpPr>
            <p:nvPr/>
          </p:nvSpPr>
          <p:spPr bwMode="auto">
            <a:xfrm>
              <a:off x="1224" y="1104"/>
              <a:ext cx="0" cy="24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26" name="Freeform 34"/>
            <p:cNvSpPr>
              <a:spLocks/>
            </p:cNvSpPr>
            <p:nvPr/>
          </p:nvSpPr>
          <p:spPr bwMode="auto">
            <a:xfrm>
              <a:off x="1752" y="1344"/>
              <a:ext cx="145" cy="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0"/>
                </a:cxn>
                <a:cxn ang="0">
                  <a:pos x="144" y="48"/>
                </a:cxn>
                <a:cxn ang="0">
                  <a:pos x="96" y="96"/>
                </a:cxn>
                <a:cxn ang="0">
                  <a:pos x="0" y="96"/>
                </a:cxn>
                <a:cxn ang="0">
                  <a:pos x="0" y="0"/>
                </a:cxn>
              </a:cxnLst>
              <a:rect l="0" t="0" r="r" b="b"/>
              <a:pathLst>
                <a:path w="145" h="97">
                  <a:moveTo>
                    <a:pt x="0" y="0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96" y="96"/>
                  </a:lnTo>
                  <a:lnTo>
                    <a:pt x="0" y="96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chemeClr val="tx2"/>
              </a:outerShdw>
            </a:effectLst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27" name="Line 35"/>
            <p:cNvSpPr>
              <a:spLocks noChangeShapeType="1"/>
            </p:cNvSpPr>
            <p:nvPr/>
          </p:nvSpPr>
          <p:spPr bwMode="auto">
            <a:xfrm>
              <a:off x="1752" y="1152"/>
              <a:ext cx="0" cy="48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28" name="Line 36"/>
            <p:cNvSpPr>
              <a:spLocks noChangeShapeType="1"/>
            </p:cNvSpPr>
            <p:nvPr/>
          </p:nvSpPr>
          <p:spPr bwMode="auto">
            <a:xfrm>
              <a:off x="1800" y="1344"/>
              <a:ext cx="48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29" name="Line 37"/>
            <p:cNvSpPr>
              <a:spLocks noChangeShapeType="1"/>
            </p:cNvSpPr>
            <p:nvPr/>
          </p:nvSpPr>
          <p:spPr bwMode="auto">
            <a:xfrm>
              <a:off x="1224" y="1440"/>
              <a:ext cx="0" cy="24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30" name="Line 38"/>
            <p:cNvSpPr>
              <a:spLocks noChangeShapeType="1"/>
            </p:cNvSpPr>
            <p:nvPr/>
          </p:nvSpPr>
          <p:spPr bwMode="auto">
            <a:xfrm>
              <a:off x="1152" y="1344"/>
              <a:ext cx="0" cy="96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31" name="Line 39"/>
            <p:cNvSpPr>
              <a:spLocks noChangeShapeType="1"/>
            </p:cNvSpPr>
            <p:nvPr/>
          </p:nvSpPr>
          <p:spPr bwMode="auto">
            <a:xfrm>
              <a:off x="1152" y="1344"/>
              <a:ext cx="72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32" name="Line 40"/>
            <p:cNvSpPr>
              <a:spLocks noChangeShapeType="1"/>
            </p:cNvSpPr>
            <p:nvPr/>
          </p:nvSpPr>
          <p:spPr bwMode="auto">
            <a:xfrm>
              <a:off x="1152" y="1440"/>
              <a:ext cx="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904233" name="Freeform 41"/>
          <p:cNvSpPr>
            <a:spLocks/>
          </p:cNvSpPr>
          <p:nvPr/>
        </p:nvSpPr>
        <p:spPr bwMode="auto">
          <a:xfrm>
            <a:off x="1862138" y="1905000"/>
            <a:ext cx="544512" cy="611188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240" y="144"/>
              </a:cxn>
              <a:cxn ang="0">
                <a:pos x="384" y="0"/>
              </a:cxn>
            </a:cxnLst>
            <a:rect l="0" t="0" r="r" b="b"/>
            <a:pathLst>
              <a:path w="385" h="385">
                <a:moveTo>
                  <a:pt x="0" y="384"/>
                </a:moveTo>
                <a:lnTo>
                  <a:pt x="240" y="144"/>
                </a:lnTo>
                <a:lnTo>
                  <a:pt x="384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904234" name="Rectangle 42"/>
          <p:cNvSpPr>
            <a:spLocks noChangeArrowheads="1"/>
          </p:cNvSpPr>
          <p:nvPr/>
        </p:nvSpPr>
        <p:spPr bwMode="auto">
          <a:xfrm>
            <a:off x="2535238" y="1854200"/>
            <a:ext cx="1635125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000" smtClean="0">
                <a:solidFill>
                  <a:srgbClr val="00FFFF"/>
                </a:solidFill>
              </a:rPr>
              <a:t>sensor</a:t>
            </a:r>
          </a:p>
          <a:p>
            <a:pPr algn="ctr" eaLnBrk="0" hangingPunct="0"/>
            <a:r>
              <a:rPr lang="en-US" sz="2000" smtClean="0">
                <a:solidFill>
                  <a:srgbClr val="00FFFF"/>
                </a:solidFill>
              </a:rPr>
              <a:t>irradiance</a:t>
            </a:r>
          </a:p>
        </p:txBody>
      </p:sp>
      <p:sp>
        <p:nvSpPr>
          <p:cNvPr id="904235" name="Rectangle 43"/>
          <p:cNvSpPr>
            <a:spLocks noChangeArrowheads="1"/>
          </p:cNvSpPr>
          <p:nvPr/>
        </p:nvSpPr>
        <p:spPr bwMode="auto">
          <a:xfrm>
            <a:off x="4973638" y="1854200"/>
            <a:ext cx="1566862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000" smtClean="0">
                <a:solidFill>
                  <a:srgbClr val="00FFFF"/>
                </a:solidFill>
              </a:rPr>
              <a:t>sensor</a:t>
            </a:r>
          </a:p>
          <a:p>
            <a:pPr algn="ctr" eaLnBrk="0" hangingPunct="0"/>
            <a:r>
              <a:rPr lang="en-US" sz="2000" smtClean="0">
                <a:solidFill>
                  <a:srgbClr val="00FFFF"/>
                </a:solidFill>
              </a:rPr>
              <a:t>exposure</a:t>
            </a:r>
          </a:p>
        </p:txBody>
      </p: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6434138" y="1752600"/>
            <a:ext cx="1052512" cy="914400"/>
            <a:chOff x="4560" y="1104"/>
            <a:chExt cx="745" cy="576"/>
          </a:xfrm>
        </p:grpSpPr>
        <p:sp>
          <p:nvSpPr>
            <p:cNvPr id="904237" name="Freeform 45"/>
            <p:cNvSpPr>
              <a:spLocks/>
            </p:cNvSpPr>
            <p:nvPr/>
          </p:nvSpPr>
          <p:spPr bwMode="auto">
            <a:xfrm>
              <a:off x="4560" y="1344"/>
              <a:ext cx="73" cy="97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96"/>
                </a:cxn>
                <a:cxn ang="0">
                  <a:pos x="72" y="96"/>
                </a:cxn>
                <a:cxn ang="0">
                  <a:pos x="72" y="0"/>
                </a:cxn>
              </a:cxnLst>
              <a:rect l="0" t="0" r="r" b="b"/>
              <a:pathLst>
                <a:path w="73" h="97">
                  <a:moveTo>
                    <a:pt x="72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72" y="96"/>
                  </a:lnTo>
                  <a:lnTo>
                    <a:pt x="72" y="0"/>
                  </a:lnTo>
                </a:path>
              </a:pathLst>
            </a:custGeom>
            <a:solidFill>
              <a:schemeClr val="folHlink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chemeClr val="tx2"/>
              </a:outerShdw>
            </a:effectLst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38" name="Rectangle 46"/>
            <p:cNvSpPr>
              <a:spLocks noChangeArrowheads="1"/>
            </p:cNvSpPr>
            <p:nvPr/>
          </p:nvSpPr>
          <p:spPr bwMode="auto">
            <a:xfrm>
              <a:off x="4632" y="1104"/>
              <a:ext cx="576" cy="576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tx2"/>
              </a:outerShdw>
            </a:effectLst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39" name="Line 47"/>
            <p:cNvSpPr>
              <a:spLocks noChangeShapeType="1"/>
            </p:cNvSpPr>
            <p:nvPr/>
          </p:nvSpPr>
          <p:spPr bwMode="auto">
            <a:xfrm>
              <a:off x="5208" y="1104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40" name="Line 48"/>
            <p:cNvSpPr>
              <a:spLocks noChangeShapeType="1"/>
            </p:cNvSpPr>
            <p:nvPr/>
          </p:nvSpPr>
          <p:spPr bwMode="auto">
            <a:xfrm>
              <a:off x="4632" y="1680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41" name="Rectangle 49"/>
            <p:cNvSpPr>
              <a:spLocks noChangeArrowheads="1"/>
            </p:cNvSpPr>
            <p:nvPr/>
          </p:nvSpPr>
          <p:spPr bwMode="auto">
            <a:xfrm>
              <a:off x="4696" y="1168"/>
              <a:ext cx="448" cy="448"/>
            </a:xfrm>
            <a:prstGeom prst="rect">
              <a:avLst/>
            </a:prstGeom>
            <a:noFill/>
            <a:ln w="508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42" name="Line 50"/>
            <p:cNvSpPr>
              <a:spLocks noChangeShapeType="1"/>
            </p:cNvSpPr>
            <p:nvPr/>
          </p:nvSpPr>
          <p:spPr bwMode="auto">
            <a:xfrm>
              <a:off x="4632" y="1104"/>
              <a:ext cx="576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43" name="Line 51"/>
            <p:cNvSpPr>
              <a:spLocks noChangeShapeType="1"/>
            </p:cNvSpPr>
            <p:nvPr/>
          </p:nvSpPr>
          <p:spPr bwMode="auto">
            <a:xfrm>
              <a:off x="4632" y="1104"/>
              <a:ext cx="0" cy="24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44" name="Freeform 52"/>
            <p:cNvSpPr>
              <a:spLocks/>
            </p:cNvSpPr>
            <p:nvPr/>
          </p:nvSpPr>
          <p:spPr bwMode="auto">
            <a:xfrm>
              <a:off x="5160" y="1344"/>
              <a:ext cx="145" cy="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0"/>
                </a:cxn>
                <a:cxn ang="0">
                  <a:pos x="144" y="48"/>
                </a:cxn>
                <a:cxn ang="0">
                  <a:pos x="96" y="96"/>
                </a:cxn>
                <a:cxn ang="0">
                  <a:pos x="0" y="96"/>
                </a:cxn>
                <a:cxn ang="0">
                  <a:pos x="0" y="0"/>
                </a:cxn>
              </a:cxnLst>
              <a:rect l="0" t="0" r="r" b="b"/>
              <a:pathLst>
                <a:path w="145" h="97">
                  <a:moveTo>
                    <a:pt x="0" y="0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96" y="96"/>
                  </a:lnTo>
                  <a:lnTo>
                    <a:pt x="0" y="96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chemeClr val="tx2"/>
              </a:outerShdw>
            </a:effectLst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45" name="Line 53"/>
            <p:cNvSpPr>
              <a:spLocks noChangeShapeType="1"/>
            </p:cNvSpPr>
            <p:nvPr/>
          </p:nvSpPr>
          <p:spPr bwMode="auto">
            <a:xfrm>
              <a:off x="5208" y="1344"/>
              <a:ext cx="48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46" name="Line 54"/>
            <p:cNvSpPr>
              <a:spLocks noChangeShapeType="1"/>
            </p:cNvSpPr>
            <p:nvPr/>
          </p:nvSpPr>
          <p:spPr bwMode="auto">
            <a:xfrm>
              <a:off x="4632" y="1440"/>
              <a:ext cx="0" cy="24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47" name="Line 55"/>
            <p:cNvSpPr>
              <a:spLocks noChangeShapeType="1"/>
            </p:cNvSpPr>
            <p:nvPr/>
          </p:nvSpPr>
          <p:spPr bwMode="auto">
            <a:xfrm>
              <a:off x="4560" y="1344"/>
              <a:ext cx="0" cy="96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48" name="Line 56"/>
            <p:cNvSpPr>
              <a:spLocks noChangeShapeType="1"/>
            </p:cNvSpPr>
            <p:nvPr/>
          </p:nvSpPr>
          <p:spPr bwMode="auto">
            <a:xfrm>
              <a:off x="4560" y="1344"/>
              <a:ext cx="72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49" name="Line 57"/>
            <p:cNvSpPr>
              <a:spLocks noChangeShapeType="1"/>
            </p:cNvSpPr>
            <p:nvPr/>
          </p:nvSpPr>
          <p:spPr bwMode="auto">
            <a:xfrm>
              <a:off x="4560" y="1440"/>
              <a:ext cx="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50" name="Freeform 58"/>
            <p:cNvSpPr>
              <a:spLocks/>
            </p:cNvSpPr>
            <p:nvPr/>
          </p:nvSpPr>
          <p:spPr bwMode="auto">
            <a:xfrm>
              <a:off x="4706" y="1248"/>
              <a:ext cx="439" cy="295"/>
            </a:xfrm>
            <a:custGeom>
              <a:avLst/>
              <a:gdLst/>
              <a:ahLst/>
              <a:cxnLst>
                <a:cxn ang="0">
                  <a:pos x="0" y="294"/>
                </a:cxn>
                <a:cxn ang="0">
                  <a:pos x="65" y="294"/>
                </a:cxn>
                <a:cxn ang="0">
                  <a:pos x="129" y="275"/>
                </a:cxn>
                <a:cxn ang="0">
                  <a:pos x="180" y="238"/>
                </a:cxn>
                <a:cxn ang="0">
                  <a:pos x="217" y="191"/>
                </a:cxn>
                <a:cxn ang="0">
                  <a:pos x="240" y="140"/>
                </a:cxn>
                <a:cxn ang="0">
                  <a:pos x="254" y="98"/>
                </a:cxn>
                <a:cxn ang="0">
                  <a:pos x="286" y="51"/>
                </a:cxn>
                <a:cxn ang="0">
                  <a:pos x="323" y="19"/>
                </a:cxn>
                <a:cxn ang="0">
                  <a:pos x="383" y="0"/>
                </a:cxn>
                <a:cxn ang="0">
                  <a:pos x="438" y="0"/>
                </a:cxn>
                <a:cxn ang="0">
                  <a:pos x="438" y="0"/>
                </a:cxn>
              </a:cxnLst>
              <a:rect l="0" t="0" r="r" b="b"/>
              <a:pathLst>
                <a:path w="439" h="295">
                  <a:moveTo>
                    <a:pt x="0" y="294"/>
                  </a:moveTo>
                  <a:lnTo>
                    <a:pt x="65" y="294"/>
                  </a:lnTo>
                  <a:lnTo>
                    <a:pt x="129" y="275"/>
                  </a:lnTo>
                  <a:lnTo>
                    <a:pt x="180" y="238"/>
                  </a:lnTo>
                  <a:lnTo>
                    <a:pt x="217" y="191"/>
                  </a:lnTo>
                  <a:lnTo>
                    <a:pt x="240" y="140"/>
                  </a:lnTo>
                  <a:lnTo>
                    <a:pt x="254" y="98"/>
                  </a:lnTo>
                  <a:lnTo>
                    <a:pt x="286" y="51"/>
                  </a:lnTo>
                  <a:lnTo>
                    <a:pt x="323" y="19"/>
                  </a:lnTo>
                  <a:lnTo>
                    <a:pt x="383" y="0"/>
                  </a:lnTo>
                  <a:lnTo>
                    <a:pt x="438" y="0"/>
                  </a:lnTo>
                  <a:lnTo>
                    <a:pt x="438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4251" name="Rectangle 59"/>
            <p:cNvSpPr>
              <a:spLocks noChangeArrowheads="1"/>
            </p:cNvSpPr>
            <p:nvPr/>
          </p:nvSpPr>
          <p:spPr bwMode="auto">
            <a:xfrm>
              <a:off x="4696" y="1168"/>
              <a:ext cx="448" cy="448"/>
            </a:xfrm>
            <a:prstGeom prst="rect">
              <a:avLst/>
            </a:prstGeom>
            <a:noFill/>
            <a:ln w="508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grpSp>
          <p:nvGrpSpPr>
            <p:cNvPr id="5" name="Group 60"/>
            <p:cNvGrpSpPr>
              <a:grpSpLocks/>
            </p:cNvGrpSpPr>
            <p:nvPr/>
          </p:nvGrpSpPr>
          <p:grpSpPr bwMode="auto">
            <a:xfrm>
              <a:off x="4680" y="1152"/>
              <a:ext cx="480" cy="480"/>
              <a:chOff x="4680" y="1152"/>
              <a:chExt cx="480" cy="480"/>
            </a:xfrm>
          </p:grpSpPr>
          <p:sp>
            <p:nvSpPr>
              <p:cNvPr id="904253" name="Line 61"/>
              <p:cNvSpPr>
                <a:spLocks noChangeShapeType="1"/>
              </p:cNvSpPr>
              <p:nvPr/>
            </p:nvSpPr>
            <p:spPr bwMode="auto">
              <a:xfrm>
                <a:off x="4680" y="1632"/>
                <a:ext cx="480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04254" name="Line 62"/>
              <p:cNvSpPr>
                <a:spLocks noChangeShapeType="1"/>
              </p:cNvSpPr>
              <p:nvPr/>
            </p:nvSpPr>
            <p:spPr bwMode="auto">
              <a:xfrm flipV="1">
                <a:off x="4680" y="1152"/>
                <a:ext cx="0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04255" name="Line 63"/>
              <p:cNvSpPr>
                <a:spLocks noChangeShapeType="1"/>
              </p:cNvSpPr>
              <p:nvPr/>
            </p:nvSpPr>
            <p:spPr bwMode="auto">
              <a:xfrm>
                <a:off x="4680" y="1152"/>
                <a:ext cx="4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04256" name="Line 64"/>
              <p:cNvSpPr>
                <a:spLocks noChangeShapeType="1"/>
              </p:cNvSpPr>
              <p:nvPr/>
            </p:nvSpPr>
            <p:spPr bwMode="auto">
              <a:xfrm>
                <a:off x="5160" y="1152"/>
                <a:ext cx="0" cy="48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904257" name="Rectangle 65"/>
          <p:cNvSpPr>
            <a:spLocks noChangeArrowheads="1"/>
          </p:cNvSpPr>
          <p:nvPr/>
        </p:nvSpPr>
        <p:spPr bwMode="auto">
          <a:xfrm>
            <a:off x="7624763" y="1854200"/>
            <a:ext cx="776287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2000" smtClean="0">
                <a:solidFill>
                  <a:srgbClr val="00FFFF"/>
                </a:solidFill>
              </a:rPr>
              <a:t>latent</a:t>
            </a:r>
          </a:p>
          <a:p>
            <a:pPr algn="ctr" eaLnBrk="0" hangingPunct="0"/>
            <a:r>
              <a:rPr lang="en-US" sz="2000" smtClean="0">
                <a:solidFill>
                  <a:srgbClr val="00FFFF"/>
                </a:solidFill>
              </a:rPr>
              <a:t>image</a:t>
            </a:r>
          </a:p>
        </p:txBody>
      </p:sp>
      <p:sp>
        <p:nvSpPr>
          <p:cNvPr id="904258" name="Rectangle 66"/>
          <p:cNvSpPr>
            <a:spLocks noChangeArrowheads="1"/>
          </p:cNvSpPr>
          <p:nvPr/>
        </p:nvSpPr>
        <p:spPr bwMode="auto">
          <a:xfrm>
            <a:off x="1722438" y="1214438"/>
            <a:ext cx="8223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smtClean="0">
                <a:solidFill>
                  <a:srgbClr val="FAFD00"/>
                </a:solidFill>
                <a:latin typeface="Times New Roman" pitchFamily="18" charset="0"/>
              </a:rPr>
              <a:t>Lens</a:t>
            </a:r>
          </a:p>
        </p:txBody>
      </p:sp>
      <p:sp>
        <p:nvSpPr>
          <p:cNvPr id="904259" name="Rectangle 67"/>
          <p:cNvSpPr>
            <a:spLocks noChangeArrowheads="1"/>
          </p:cNvSpPr>
          <p:nvPr/>
        </p:nvSpPr>
        <p:spPr bwMode="auto">
          <a:xfrm>
            <a:off x="4025900" y="1214438"/>
            <a:ext cx="10922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smtClean="0">
                <a:solidFill>
                  <a:srgbClr val="FAFD00"/>
                </a:solidFill>
                <a:latin typeface="Times New Roman" pitchFamily="18" charset="0"/>
              </a:rPr>
              <a:t>Shutter</a:t>
            </a:r>
          </a:p>
        </p:txBody>
      </p:sp>
      <p:sp>
        <p:nvSpPr>
          <p:cNvPr id="904260" name="Rectangle 68"/>
          <p:cNvSpPr>
            <a:spLocks noChangeArrowheads="1"/>
          </p:cNvSpPr>
          <p:nvPr/>
        </p:nvSpPr>
        <p:spPr bwMode="auto">
          <a:xfrm>
            <a:off x="6396038" y="1214438"/>
            <a:ext cx="10922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smtClean="0">
                <a:solidFill>
                  <a:srgbClr val="FAFD00"/>
                </a:solidFill>
                <a:latin typeface="Times New Roman" pitchFamily="18" charset="0"/>
              </a:rPr>
              <a:t>Film</a:t>
            </a:r>
          </a:p>
        </p:txBody>
      </p:sp>
      <p:sp>
        <p:nvSpPr>
          <p:cNvPr id="904261" name="Freeform 69"/>
          <p:cNvSpPr>
            <a:spLocks/>
          </p:cNvSpPr>
          <p:nvPr/>
        </p:nvSpPr>
        <p:spPr bwMode="auto">
          <a:xfrm>
            <a:off x="6197600" y="2590800"/>
            <a:ext cx="2914650" cy="9159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76"/>
              </a:cxn>
              <a:cxn ang="0">
                <a:pos x="2064" y="576"/>
              </a:cxn>
            </a:cxnLst>
            <a:rect l="0" t="0" r="r" b="b"/>
            <a:pathLst>
              <a:path w="2065" h="577">
                <a:moveTo>
                  <a:pt x="0" y="0"/>
                </a:moveTo>
                <a:lnTo>
                  <a:pt x="0" y="576"/>
                </a:lnTo>
                <a:lnTo>
                  <a:pt x="2064" y="576"/>
                </a:lnTo>
              </a:path>
            </a:pathLst>
          </a:custGeom>
          <a:noFill/>
          <a:ln w="25400" cap="rnd" cmpd="sng">
            <a:solidFill>
              <a:schemeClr val="hlink"/>
            </a:solidFill>
            <a:prstDash val="sysDot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904262" name="Rectangle 70"/>
          <p:cNvSpPr>
            <a:spLocks noChangeArrowheads="1"/>
          </p:cNvSpPr>
          <p:nvPr/>
        </p:nvSpPr>
        <p:spPr bwMode="auto">
          <a:xfrm>
            <a:off x="6021090" y="3534906"/>
            <a:ext cx="25146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 smtClean="0">
                <a:solidFill>
                  <a:srgbClr val="FFFFFF"/>
                </a:solidFill>
                <a:latin typeface="Times New Roman" pitchFamily="18" charset="0"/>
              </a:rPr>
              <a:t>Electronic Camera</a:t>
            </a:r>
          </a:p>
        </p:txBody>
      </p:sp>
      <p:sp>
        <p:nvSpPr>
          <p:cNvPr id="904263" name="AutoShape 71"/>
          <p:cNvSpPr>
            <a:spLocks noChangeArrowheads="1"/>
          </p:cNvSpPr>
          <p:nvPr/>
        </p:nvSpPr>
        <p:spPr bwMode="auto">
          <a:xfrm>
            <a:off x="8532515" y="3692068"/>
            <a:ext cx="269875" cy="228600"/>
          </a:xfrm>
          <a:prstGeom prst="rightArrow">
            <a:avLst>
              <a:gd name="adj1" fmla="val 50000"/>
              <a:gd name="adj2" fmla="val 59033"/>
            </a:avLst>
          </a:prstGeom>
          <a:solidFill>
            <a:schemeClr val="hlink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904264" name="Freeform 72"/>
          <p:cNvSpPr>
            <a:spLocks/>
          </p:cNvSpPr>
          <p:nvPr/>
        </p:nvSpPr>
        <p:spPr bwMode="auto">
          <a:xfrm>
            <a:off x="8501063" y="2209800"/>
            <a:ext cx="611187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432" y="0"/>
              </a:cxn>
            </a:cxnLst>
            <a:rect l="0" t="0" r="r" b="b"/>
            <a:pathLst>
              <a:path w="433" h="1">
                <a:moveTo>
                  <a:pt x="0" y="0"/>
                </a:moveTo>
                <a:lnTo>
                  <a:pt x="0" y="0"/>
                </a:lnTo>
                <a:lnTo>
                  <a:pt x="432" y="0"/>
                </a:lnTo>
              </a:path>
            </a:pathLst>
          </a:custGeom>
          <a:noFill/>
          <a:ln w="25400" cap="rnd" cmpd="sng">
            <a:solidFill>
              <a:schemeClr val="hlink"/>
            </a:solidFill>
            <a:prstDash val="sysDot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904265" name="Rectangle 73"/>
          <p:cNvSpPr>
            <a:spLocks noChangeArrowheads="1"/>
          </p:cNvSpPr>
          <p:nvPr/>
        </p:nvSpPr>
        <p:spPr bwMode="auto">
          <a:xfrm>
            <a:off x="1252538" y="2536825"/>
            <a:ext cx="236537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200" smtClean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904266" name="Rectangle 74"/>
          <p:cNvSpPr>
            <a:spLocks noChangeArrowheads="1"/>
          </p:cNvSpPr>
          <p:nvPr/>
        </p:nvSpPr>
        <p:spPr bwMode="auto">
          <a:xfrm>
            <a:off x="4129088" y="2673350"/>
            <a:ext cx="915987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4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D</a:t>
            </a:r>
            <a:r>
              <a:rPr lang="en-US" sz="24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</a:p>
        </p:txBody>
      </p:sp>
      <p:grpSp>
        <p:nvGrpSpPr>
          <p:cNvPr id="75" name="Group 2"/>
          <p:cNvGrpSpPr>
            <a:grpSpLocks/>
          </p:cNvGrpSpPr>
          <p:nvPr/>
        </p:nvGrpSpPr>
        <p:grpSpPr bwMode="auto">
          <a:xfrm>
            <a:off x="780514" y="5016282"/>
            <a:ext cx="1052512" cy="914400"/>
            <a:chOff x="384" y="1104"/>
            <a:chExt cx="745" cy="576"/>
          </a:xfrm>
        </p:grpSpPr>
        <p:sp>
          <p:nvSpPr>
            <p:cNvPr id="76" name="Freeform 3"/>
            <p:cNvSpPr>
              <a:spLocks/>
            </p:cNvSpPr>
            <p:nvPr/>
          </p:nvSpPr>
          <p:spPr bwMode="auto">
            <a:xfrm>
              <a:off x="384" y="1344"/>
              <a:ext cx="73" cy="97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96"/>
                </a:cxn>
                <a:cxn ang="0">
                  <a:pos x="72" y="96"/>
                </a:cxn>
                <a:cxn ang="0">
                  <a:pos x="72" y="0"/>
                </a:cxn>
              </a:cxnLst>
              <a:rect l="0" t="0" r="r" b="b"/>
              <a:pathLst>
                <a:path w="73" h="97">
                  <a:moveTo>
                    <a:pt x="72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72" y="96"/>
                  </a:lnTo>
                  <a:lnTo>
                    <a:pt x="72" y="0"/>
                  </a:lnTo>
                </a:path>
              </a:pathLst>
            </a:custGeom>
            <a:solidFill>
              <a:schemeClr val="folHlink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chemeClr val="tx2"/>
              </a:outerShdw>
            </a:effectLst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77" name="Rectangle 4"/>
            <p:cNvSpPr>
              <a:spLocks noChangeArrowheads="1"/>
            </p:cNvSpPr>
            <p:nvPr/>
          </p:nvSpPr>
          <p:spPr bwMode="auto">
            <a:xfrm>
              <a:off x="456" y="1104"/>
              <a:ext cx="576" cy="576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tx2"/>
              </a:outerShdw>
            </a:effectLst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78" name="Line 5"/>
            <p:cNvSpPr>
              <a:spLocks noChangeShapeType="1"/>
            </p:cNvSpPr>
            <p:nvPr/>
          </p:nvSpPr>
          <p:spPr bwMode="auto">
            <a:xfrm>
              <a:off x="1032" y="1104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79" name="Line 6"/>
            <p:cNvSpPr>
              <a:spLocks noChangeShapeType="1"/>
            </p:cNvSpPr>
            <p:nvPr/>
          </p:nvSpPr>
          <p:spPr bwMode="auto">
            <a:xfrm>
              <a:off x="456" y="1680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80" name="Rectangle 7"/>
            <p:cNvSpPr>
              <a:spLocks noChangeArrowheads="1"/>
            </p:cNvSpPr>
            <p:nvPr/>
          </p:nvSpPr>
          <p:spPr bwMode="auto">
            <a:xfrm>
              <a:off x="520" y="1168"/>
              <a:ext cx="448" cy="448"/>
            </a:xfrm>
            <a:prstGeom prst="rect">
              <a:avLst/>
            </a:prstGeom>
            <a:noFill/>
            <a:ln w="508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81" name="Line 8"/>
            <p:cNvSpPr>
              <a:spLocks noChangeShapeType="1"/>
            </p:cNvSpPr>
            <p:nvPr/>
          </p:nvSpPr>
          <p:spPr bwMode="auto">
            <a:xfrm>
              <a:off x="456" y="1104"/>
              <a:ext cx="576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82" name="Line 9"/>
            <p:cNvSpPr>
              <a:spLocks noChangeShapeType="1"/>
            </p:cNvSpPr>
            <p:nvPr/>
          </p:nvSpPr>
          <p:spPr bwMode="auto">
            <a:xfrm>
              <a:off x="456" y="1104"/>
              <a:ext cx="0" cy="24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83" name="Freeform 10"/>
            <p:cNvSpPr>
              <a:spLocks/>
            </p:cNvSpPr>
            <p:nvPr/>
          </p:nvSpPr>
          <p:spPr bwMode="auto">
            <a:xfrm>
              <a:off x="984" y="1344"/>
              <a:ext cx="145" cy="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0"/>
                </a:cxn>
                <a:cxn ang="0">
                  <a:pos x="144" y="48"/>
                </a:cxn>
                <a:cxn ang="0">
                  <a:pos x="96" y="96"/>
                </a:cxn>
                <a:cxn ang="0">
                  <a:pos x="0" y="96"/>
                </a:cxn>
                <a:cxn ang="0">
                  <a:pos x="0" y="0"/>
                </a:cxn>
              </a:cxnLst>
              <a:rect l="0" t="0" r="r" b="b"/>
              <a:pathLst>
                <a:path w="145" h="97">
                  <a:moveTo>
                    <a:pt x="0" y="0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96" y="96"/>
                  </a:lnTo>
                  <a:lnTo>
                    <a:pt x="0" y="96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chemeClr val="tx2"/>
              </a:outerShdw>
            </a:effectLst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84" name="Line 11"/>
            <p:cNvSpPr>
              <a:spLocks noChangeShapeType="1"/>
            </p:cNvSpPr>
            <p:nvPr/>
          </p:nvSpPr>
          <p:spPr bwMode="auto">
            <a:xfrm>
              <a:off x="1032" y="1344"/>
              <a:ext cx="48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85" name="Line 12"/>
            <p:cNvSpPr>
              <a:spLocks noChangeShapeType="1"/>
            </p:cNvSpPr>
            <p:nvPr/>
          </p:nvSpPr>
          <p:spPr bwMode="auto">
            <a:xfrm>
              <a:off x="456" y="1440"/>
              <a:ext cx="0" cy="24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86" name="Line 13"/>
            <p:cNvSpPr>
              <a:spLocks noChangeShapeType="1"/>
            </p:cNvSpPr>
            <p:nvPr/>
          </p:nvSpPr>
          <p:spPr bwMode="auto">
            <a:xfrm>
              <a:off x="384" y="1344"/>
              <a:ext cx="0" cy="96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87" name="Line 14"/>
            <p:cNvSpPr>
              <a:spLocks noChangeShapeType="1"/>
            </p:cNvSpPr>
            <p:nvPr/>
          </p:nvSpPr>
          <p:spPr bwMode="auto">
            <a:xfrm>
              <a:off x="384" y="1344"/>
              <a:ext cx="72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88" name="Line 15"/>
            <p:cNvSpPr>
              <a:spLocks noChangeShapeType="1"/>
            </p:cNvSpPr>
            <p:nvPr/>
          </p:nvSpPr>
          <p:spPr bwMode="auto">
            <a:xfrm>
              <a:off x="384" y="1440"/>
              <a:ext cx="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89" name="Freeform 16"/>
            <p:cNvSpPr>
              <a:spLocks/>
            </p:cNvSpPr>
            <p:nvPr/>
          </p:nvSpPr>
          <p:spPr bwMode="auto">
            <a:xfrm>
              <a:off x="530" y="1248"/>
              <a:ext cx="439" cy="295"/>
            </a:xfrm>
            <a:custGeom>
              <a:avLst/>
              <a:gdLst/>
              <a:ahLst/>
              <a:cxnLst>
                <a:cxn ang="0">
                  <a:pos x="0" y="294"/>
                </a:cxn>
                <a:cxn ang="0">
                  <a:pos x="65" y="294"/>
                </a:cxn>
                <a:cxn ang="0">
                  <a:pos x="129" y="275"/>
                </a:cxn>
                <a:cxn ang="0">
                  <a:pos x="180" y="238"/>
                </a:cxn>
                <a:cxn ang="0">
                  <a:pos x="217" y="191"/>
                </a:cxn>
                <a:cxn ang="0">
                  <a:pos x="240" y="140"/>
                </a:cxn>
                <a:cxn ang="0">
                  <a:pos x="254" y="98"/>
                </a:cxn>
                <a:cxn ang="0">
                  <a:pos x="286" y="51"/>
                </a:cxn>
                <a:cxn ang="0">
                  <a:pos x="323" y="19"/>
                </a:cxn>
                <a:cxn ang="0">
                  <a:pos x="383" y="0"/>
                </a:cxn>
                <a:cxn ang="0">
                  <a:pos x="438" y="0"/>
                </a:cxn>
                <a:cxn ang="0">
                  <a:pos x="438" y="0"/>
                </a:cxn>
              </a:cxnLst>
              <a:rect l="0" t="0" r="r" b="b"/>
              <a:pathLst>
                <a:path w="439" h="295">
                  <a:moveTo>
                    <a:pt x="0" y="294"/>
                  </a:moveTo>
                  <a:lnTo>
                    <a:pt x="65" y="294"/>
                  </a:lnTo>
                  <a:lnTo>
                    <a:pt x="129" y="275"/>
                  </a:lnTo>
                  <a:lnTo>
                    <a:pt x="180" y="238"/>
                  </a:lnTo>
                  <a:lnTo>
                    <a:pt x="217" y="191"/>
                  </a:lnTo>
                  <a:lnTo>
                    <a:pt x="240" y="140"/>
                  </a:lnTo>
                  <a:lnTo>
                    <a:pt x="254" y="98"/>
                  </a:lnTo>
                  <a:lnTo>
                    <a:pt x="286" y="51"/>
                  </a:lnTo>
                  <a:lnTo>
                    <a:pt x="323" y="19"/>
                  </a:lnTo>
                  <a:lnTo>
                    <a:pt x="383" y="0"/>
                  </a:lnTo>
                  <a:lnTo>
                    <a:pt x="438" y="0"/>
                  </a:lnTo>
                  <a:lnTo>
                    <a:pt x="438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" name="Rectangle 17"/>
            <p:cNvSpPr>
              <a:spLocks noChangeArrowheads="1"/>
            </p:cNvSpPr>
            <p:nvPr/>
          </p:nvSpPr>
          <p:spPr bwMode="auto">
            <a:xfrm>
              <a:off x="520" y="1168"/>
              <a:ext cx="448" cy="448"/>
            </a:xfrm>
            <a:prstGeom prst="rect">
              <a:avLst/>
            </a:prstGeom>
            <a:noFill/>
            <a:ln w="508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grpSp>
          <p:nvGrpSpPr>
            <p:cNvPr id="91" name="Group 18"/>
            <p:cNvGrpSpPr>
              <a:grpSpLocks/>
            </p:cNvGrpSpPr>
            <p:nvPr/>
          </p:nvGrpSpPr>
          <p:grpSpPr bwMode="auto">
            <a:xfrm>
              <a:off x="504" y="1152"/>
              <a:ext cx="480" cy="480"/>
              <a:chOff x="504" y="1152"/>
              <a:chExt cx="480" cy="480"/>
            </a:xfrm>
          </p:grpSpPr>
          <p:sp>
            <p:nvSpPr>
              <p:cNvPr id="92" name="Line 19"/>
              <p:cNvSpPr>
                <a:spLocks noChangeShapeType="1"/>
              </p:cNvSpPr>
              <p:nvPr/>
            </p:nvSpPr>
            <p:spPr bwMode="auto">
              <a:xfrm>
                <a:off x="504" y="1632"/>
                <a:ext cx="480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3" name="Line 20"/>
              <p:cNvSpPr>
                <a:spLocks noChangeShapeType="1"/>
              </p:cNvSpPr>
              <p:nvPr/>
            </p:nvSpPr>
            <p:spPr bwMode="auto">
              <a:xfrm flipV="1">
                <a:off x="504" y="1152"/>
                <a:ext cx="0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4" name="Line 21"/>
              <p:cNvSpPr>
                <a:spLocks noChangeShapeType="1"/>
              </p:cNvSpPr>
              <p:nvPr/>
            </p:nvSpPr>
            <p:spPr bwMode="auto">
              <a:xfrm>
                <a:off x="504" y="1152"/>
                <a:ext cx="4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5" name="Line 22"/>
              <p:cNvSpPr>
                <a:spLocks noChangeShapeType="1"/>
              </p:cNvSpPr>
              <p:nvPr/>
            </p:nvSpPr>
            <p:spPr bwMode="auto">
              <a:xfrm>
                <a:off x="984" y="1152"/>
                <a:ext cx="0" cy="48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96" name="Group 23"/>
          <p:cNvGrpSpPr>
            <a:grpSpLocks/>
          </p:cNvGrpSpPr>
          <p:nvPr/>
        </p:nvGrpSpPr>
        <p:grpSpPr bwMode="auto">
          <a:xfrm>
            <a:off x="2812514" y="5016282"/>
            <a:ext cx="1052512" cy="914400"/>
            <a:chOff x="1824" y="1104"/>
            <a:chExt cx="745" cy="576"/>
          </a:xfrm>
        </p:grpSpPr>
        <p:grpSp>
          <p:nvGrpSpPr>
            <p:cNvPr id="97" name="Group 24"/>
            <p:cNvGrpSpPr>
              <a:grpSpLocks/>
            </p:cNvGrpSpPr>
            <p:nvPr/>
          </p:nvGrpSpPr>
          <p:grpSpPr bwMode="auto">
            <a:xfrm>
              <a:off x="1824" y="1104"/>
              <a:ext cx="745" cy="576"/>
              <a:chOff x="1824" y="1104"/>
              <a:chExt cx="745" cy="576"/>
            </a:xfrm>
          </p:grpSpPr>
          <p:sp>
            <p:nvSpPr>
              <p:cNvPr id="99" name="Freeform 25"/>
              <p:cNvSpPr>
                <a:spLocks/>
              </p:cNvSpPr>
              <p:nvPr/>
            </p:nvSpPr>
            <p:spPr bwMode="auto">
              <a:xfrm>
                <a:off x="1824" y="1344"/>
                <a:ext cx="73" cy="97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0" y="0"/>
                  </a:cxn>
                  <a:cxn ang="0">
                    <a:pos x="0" y="48"/>
                  </a:cxn>
                  <a:cxn ang="0">
                    <a:pos x="0" y="96"/>
                  </a:cxn>
                  <a:cxn ang="0">
                    <a:pos x="72" y="96"/>
                  </a:cxn>
                  <a:cxn ang="0">
                    <a:pos x="72" y="0"/>
                  </a:cxn>
                </a:cxnLst>
                <a:rect l="0" t="0" r="r" b="b"/>
                <a:pathLst>
                  <a:path w="73" h="97">
                    <a:moveTo>
                      <a:pt x="72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96"/>
                    </a:lnTo>
                    <a:lnTo>
                      <a:pt x="72" y="96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dist="107763" dir="2700000" algn="ctr" rotWithShape="0">
                  <a:schemeClr val="tx2"/>
                </a:outerShdw>
              </a:effectLst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" name="Rectangle 26"/>
              <p:cNvSpPr>
                <a:spLocks noChangeArrowheads="1"/>
              </p:cNvSpPr>
              <p:nvPr/>
            </p:nvSpPr>
            <p:spPr bwMode="auto">
              <a:xfrm>
                <a:off x="1896" y="1104"/>
                <a:ext cx="576" cy="576"/>
              </a:xfrm>
              <a:prstGeom prst="rect">
                <a:avLst/>
              </a:prstGeom>
              <a:solidFill>
                <a:schemeClr val="folHlink"/>
              </a:solidFill>
              <a:ln w="12700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chemeClr val="tx2"/>
                </a:outerShdw>
              </a:effectLst>
            </p:spPr>
            <p:txBody>
              <a:bodyPr wrap="none" anchor="ctr"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1" name="Line 27"/>
              <p:cNvSpPr>
                <a:spLocks noChangeShapeType="1"/>
              </p:cNvSpPr>
              <p:nvPr/>
            </p:nvSpPr>
            <p:spPr bwMode="auto">
              <a:xfrm>
                <a:off x="2472" y="1104"/>
                <a:ext cx="0" cy="5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" name="Line 28"/>
              <p:cNvSpPr>
                <a:spLocks noChangeShapeType="1"/>
              </p:cNvSpPr>
              <p:nvPr/>
            </p:nvSpPr>
            <p:spPr bwMode="auto">
              <a:xfrm>
                <a:off x="1896" y="1680"/>
                <a:ext cx="5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" name="Rectangle 29"/>
              <p:cNvSpPr>
                <a:spLocks noChangeArrowheads="1"/>
              </p:cNvSpPr>
              <p:nvPr/>
            </p:nvSpPr>
            <p:spPr bwMode="auto">
              <a:xfrm>
                <a:off x="1960" y="1168"/>
                <a:ext cx="448" cy="448"/>
              </a:xfrm>
              <a:prstGeom prst="rect">
                <a:avLst/>
              </a:prstGeom>
              <a:noFill/>
              <a:ln w="50800">
                <a:solidFill>
                  <a:schemeClr val="folHlink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" name="Line 30"/>
              <p:cNvSpPr>
                <a:spLocks noChangeShapeType="1"/>
              </p:cNvSpPr>
              <p:nvPr/>
            </p:nvSpPr>
            <p:spPr bwMode="auto">
              <a:xfrm>
                <a:off x="1944" y="1632"/>
                <a:ext cx="480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" name="Line 31"/>
              <p:cNvSpPr>
                <a:spLocks noChangeShapeType="1"/>
              </p:cNvSpPr>
              <p:nvPr/>
            </p:nvSpPr>
            <p:spPr bwMode="auto">
              <a:xfrm flipV="1">
                <a:off x="1944" y="1152"/>
                <a:ext cx="0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" name="Line 32"/>
              <p:cNvSpPr>
                <a:spLocks noChangeShapeType="1"/>
              </p:cNvSpPr>
              <p:nvPr/>
            </p:nvSpPr>
            <p:spPr bwMode="auto">
              <a:xfrm>
                <a:off x="1944" y="1152"/>
                <a:ext cx="4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" name="Line 33"/>
              <p:cNvSpPr>
                <a:spLocks noChangeShapeType="1"/>
              </p:cNvSpPr>
              <p:nvPr/>
            </p:nvSpPr>
            <p:spPr bwMode="auto">
              <a:xfrm>
                <a:off x="1896" y="1104"/>
                <a:ext cx="576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" name="Line 34"/>
              <p:cNvSpPr>
                <a:spLocks noChangeShapeType="1"/>
              </p:cNvSpPr>
              <p:nvPr/>
            </p:nvSpPr>
            <p:spPr bwMode="auto">
              <a:xfrm>
                <a:off x="1896" y="1104"/>
                <a:ext cx="0" cy="24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" name="Freeform 35"/>
              <p:cNvSpPr>
                <a:spLocks/>
              </p:cNvSpPr>
              <p:nvPr/>
            </p:nvSpPr>
            <p:spPr bwMode="auto">
              <a:xfrm>
                <a:off x="2424" y="1344"/>
                <a:ext cx="145" cy="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0"/>
                  </a:cxn>
                  <a:cxn ang="0">
                    <a:pos x="144" y="48"/>
                  </a:cxn>
                  <a:cxn ang="0">
                    <a:pos x="96" y="96"/>
                  </a:cxn>
                  <a:cxn ang="0">
                    <a:pos x="0" y="96"/>
                  </a:cxn>
                  <a:cxn ang="0">
                    <a:pos x="0" y="0"/>
                  </a:cxn>
                </a:cxnLst>
                <a:rect l="0" t="0" r="r" b="b"/>
                <a:pathLst>
                  <a:path w="145" h="97">
                    <a:moveTo>
                      <a:pt x="0" y="0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96" y="96"/>
                    </a:lnTo>
                    <a:lnTo>
                      <a:pt x="0" y="96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dist="107763" dir="2700000" algn="ctr" rotWithShape="0">
                  <a:schemeClr val="tx2"/>
                </a:outerShdw>
              </a:effectLst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" name="Line 36"/>
              <p:cNvSpPr>
                <a:spLocks noChangeShapeType="1"/>
              </p:cNvSpPr>
              <p:nvPr/>
            </p:nvSpPr>
            <p:spPr bwMode="auto">
              <a:xfrm>
                <a:off x="2424" y="1152"/>
                <a:ext cx="0" cy="48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" name="Line 37"/>
              <p:cNvSpPr>
                <a:spLocks noChangeShapeType="1"/>
              </p:cNvSpPr>
              <p:nvPr/>
            </p:nvSpPr>
            <p:spPr bwMode="auto">
              <a:xfrm>
                <a:off x="2472" y="1344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" name="Line 38"/>
              <p:cNvSpPr>
                <a:spLocks noChangeShapeType="1"/>
              </p:cNvSpPr>
              <p:nvPr/>
            </p:nvSpPr>
            <p:spPr bwMode="auto">
              <a:xfrm>
                <a:off x="1896" y="1440"/>
                <a:ext cx="0" cy="24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" name="Line 39"/>
              <p:cNvSpPr>
                <a:spLocks noChangeShapeType="1"/>
              </p:cNvSpPr>
              <p:nvPr/>
            </p:nvSpPr>
            <p:spPr bwMode="auto">
              <a:xfrm>
                <a:off x="1824" y="1344"/>
                <a:ext cx="0" cy="96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" name="Line 40"/>
              <p:cNvSpPr>
                <a:spLocks noChangeShapeType="1"/>
              </p:cNvSpPr>
              <p:nvPr/>
            </p:nvSpPr>
            <p:spPr bwMode="auto">
              <a:xfrm>
                <a:off x="1824" y="1344"/>
                <a:ext cx="72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" name="Line 41"/>
              <p:cNvSpPr>
                <a:spLocks noChangeShapeType="1"/>
              </p:cNvSpPr>
              <p:nvPr/>
            </p:nvSpPr>
            <p:spPr bwMode="auto">
              <a:xfrm>
                <a:off x="1824" y="1440"/>
                <a:ext cx="7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98" name="Freeform 42"/>
            <p:cNvSpPr>
              <a:spLocks/>
            </p:cNvSpPr>
            <p:nvPr/>
          </p:nvSpPr>
          <p:spPr bwMode="auto">
            <a:xfrm>
              <a:off x="1992" y="1344"/>
              <a:ext cx="385" cy="241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240" y="0"/>
                </a:cxn>
                <a:cxn ang="0">
                  <a:pos x="384" y="0"/>
                </a:cxn>
              </a:cxnLst>
              <a:rect l="0" t="0" r="r" b="b"/>
              <a:pathLst>
                <a:path w="385" h="241">
                  <a:moveTo>
                    <a:pt x="0" y="240"/>
                  </a:moveTo>
                  <a:lnTo>
                    <a:pt x="240" y="0"/>
                  </a:lnTo>
                  <a:lnTo>
                    <a:pt x="384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16" name="Group 43"/>
          <p:cNvGrpSpPr>
            <a:grpSpLocks/>
          </p:cNvGrpSpPr>
          <p:nvPr/>
        </p:nvGrpSpPr>
        <p:grpSpPr bwMode="auto">
          <a:xfrm>
            <a:off x="5047714" y="5016282"/>
            <a:ext cx="1052512" cy="914400"/>
            <a:chOff x="3408" y="1104"/>
            <a:chExt cx="745" cy="576"/>
          </a:xfrm>
        </p:grpSpPr>
        <p:grpSp>
          <p:nvGrpSpPr>
            <p:cNvPr id="117" name="Group 44"/>
            <p:cNvGrpSpPr>
              <a:grpSpLocks/>
            </p:cNvGrpSpPr>
            <p:nvPr/>
          </p:nvGrpSpPr>
          <p:grpSpPr bwMode="auto">
            <a:xfrm>
              <a:off x="3408" y="1104"/>
              <a:ext cx="745" cy="576"/>
              <a:chOff x="3408" y="1104"/>
              <a:chExt cx="745" cy="576"/>
            </a:xfrm>
          </p:grpSpPr>
          <p:sp>
            <p:nvSpPr>
              <p:cNvPr id="119" name="Freeform 45"/>
              <p:cNvSpPr>
                <a:spLocks/>
              </p:cNvSpPr>
              <p:nvPr/>
            </p:nvSpPr>
            <p:spPr bwMode="auto">
              <a:xfrm>
                <a:off x="3408" y="1344"/>
                <a:ext cx="73" cy="97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0" y="0"/>
                  </a:cxn>
                  <a:cxn ang="0">
                    <a:pos x="0" y="48"/>
                  </a:cxn>
                  <a:cxn ang="0">
                    <a:pos x="0" y="96"/>
                  </a:cxn>
                  <a:cxn ang="0">
                    <a:pos x="72" y="96"/>
                  </a:cxn>
                  <a:cxn ang="0">
                    <a:pos x="72" y="0"/>
                  </a:cxn>
                </a:cxnLst>
                <a:rect l="0" t="0" r="r" b="b"/>
                <a:pathLst>
                  <a:path w="73" h="97">
                    <a:moveTo>
                      <a:pt x="72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96"/>
                    </a:lnTo>
                    <a:lnTo>
                      <a:pt x="72" y="96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dist="107763" dir="2700000" algn="ctr" rotWithShape="0">
                  <a:schemeClr val="tx2"/>
                </a:outerShdw>
              </a:effectLst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0" name="Rectangle 46"/>
              <p:cNvSpPr>
                <a:spLocks noChangeArrowheads="1"/>
              </p:cNvSpPr>
              <p:nvPr/>
            </p:nvSpPr>
            <p:spPr bwMode="auto">
              <a:xfrm>
                <a:off x="3480" y="1104"/>
                <a:ext cx="576" cy="576"/>
              </a:xfrm>
              <a:prstGeom prst="rect">
                <a:avLst/>
              </a:prstGeom>
              <a:solidFill>
                <a:schemeClr val="folHlink"/>
              </a:solidFill>
              <a:ln w="12700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chemeClr val="tx2"/>
                </a:outerShdw>
              </a:effectLst>
            </p:spPr>
            <p:txBody>
              <a:bodyPr wrap="none" anchor="ctr"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1" name="Line 47"/>
              <p:cNvSpPr>
                <a:spLocks noChangeShapeType="1"/>
              </p:cNvSpPr>
              <p:nvPr/>
            </p:nvSpPr>
            <p:spPr bwMode="auto">
              <a:xfrm>
                <a:off x="4056" y="1104"/>
                <a:ext cx="0" cy="5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2" name="Line 48"/>
              <p:cNvSpPr>
                <a:spLocks noChangeShapeType="1"/>
              </p:cNvSpPr>
              <p:nvPr/>
            </p:nvSpPr>
            <p:spPr bwMode="auto">
              <a:xfrm>
                <a:off x="3480" y="1680"/>
                <a:ext cx="5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" name="Rectangle 49"/>
              <p:cNvSpPr>
                <a:spLocks noChangeArrowheads="1"/>
              </p:cNvSpPr>
              <p:nvPr/>
            </p:nvSpPr>
            <p:spPr bwMode="auto">
              <a:xfrm>
                <a:off x="3544" y="1168"/>
                <a:ext cx="448" cy="448"/>
              </a:xfrm>
              <a:prstGeom prst="rect">
                <a:avLst/>
              </a:prstGeom>
              <a:noFill/>
              <a:ln w="50800">
                <a:solidFill>
                  <a:schemeClr val="folHlink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4" name="Line 50"/>
              <p:cNvSpPr>
                <a:spLocks noChangeShapeType="1"/>
              </p:cNvSpPr>
              <p:nvPr/>
            </p:nvSpPr>
            <p:spPr bwMode="auto">
              <a:xfrm>
                <a:off x="3528" y="1632"/>
                <a:ext cx="480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5" name="Line 51"/>
              <p:cNvSpPr>
                <a:spLocks noChangeShapeType="1"/>
              </p:cNvSpPr>
              <p:nvPr/>
            </p:nvSpPr>
            <p:spPr bwMode="auto">
              <a:xfrm flipV="1">
                <a:off x="3528" y="1152"/>
                <a:ext cx="0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6" name="Line 52"/>
              <p:cNvSpPr>
                <a:spLocks noChangeShapeType="1"/>
              </p:cNvSpPr>
              <p:nvPr/>
            </p:nvSpPr>
            <p:spPr bwMode="auto">
              <a:xfrm>
                <a:off x="3528" y="1152"/>
                <a:ext cx="4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7" name="Line 53"/>
              <p:cNvSpPr>
                <a:spLocks noChangeShapeType="1"/>
              </p:cNvSpPr>
              <p:nvPr/>
            </p:nvSpPr>
            <p:spPr bwMode="auto">
              <a:xfrm>
                <a:off x="3480" y="1104"/>
                <a:ext cx="576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8" name="Line 54"/>
              <p:cNvSpPr>
                <a:spLocks noChangeShapeType="1"/>
              </p:cNvSpPr>
              <p:nvPr/>
            </p:nvSpPr>
            <p:spPr bwMode="auto">
              <a:xfrm>
                <a:off x="3480" y="1104"/>
                <a:ext cx="0" cy="24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9" name="Freeform 55"/>
              <p:cNvSpPr>
                <a:spLocks/>
              </p:cNvSpPr>
              <p:nvPr/>
            </p:nvSpPr>
            <p:spPr bwMode="auto">
              <a:xfrm>
                <a:off x="4008" y="1344"/>
                <a:ext cx="145" cy="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0"/>
                  </a:cxn>
                  <a:cxn ang="0">
                    <a:pos x="144" y="48"/>
                  </a:cxn>
                  <a:cxn ang="0">
                    <a:pos x="96" y="96"/>
                  </a:cxn>
                  <a:cxn ang="0">
                    <a:pos x="0" y="96"/>
                  </a:cxn>
                  <a:cxn ang="0">
                    <a:pos x="0" y="0"/>
                  </a:cxn>
                </a:cxnLst>
                <a:rect l="0" t="0" r="r" b="b"/>
                <a:pathLst>
                  <a:path w="145" h="97">
                    <a:moveTo>
                      <a:pt x="0" y="0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96" y="96"/>
                    </a:lnTo>
                    <a:lnTo>
                      <a:pt x="0" y="96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dist="107763" dir="2700000" algn="ctr" rotWithShape="0">
                  <a:schemeClr val="tx2"/>
                </a:outerShdw>
              </a:effectLst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0" name="Line 56"/>
              <p:cNvSpPr>
                <a:spLocks noChangeShapeType="1"/>
              </p:cNvSpPr>
              <p:nvPr/>
            </p:nvSpPr>
            <p:spPr bwMode="auto">
              <a:xfrm>
                <a:off x="4008" y="1152"/>
                <a:ext cx="0" cy="48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1" name="Line 57"/>
              <p:cNvSpPr>
                <a:spLocks noChangeShapeType="1"/>
              </p:cNvSpPr>
              <p:nvPr/>
            </p:nvSpPr>
            <p:spPr bwMode="auto">
              <a:xfrm>
                <a:off x="4056" y="1344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" name="Line 58"/>
              <p:cNvSpPr>
                <a:spLocks noChangeShapeType="1"/>
              </p:cNvSpPr>
              <p:nvPr/>
            </p:nvSpPr>
            <p:spPr bwMode="auto">
              <a:xfrm>
                <a:off x="3480" y="1440"/>
                <a:ext cx="0" cy="24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" name="Line 59"/>
              <p:cNvSpPr>
                <a:spLocks noChangeShapeType="1"/>
              </p:cNvSpPr>
              <p:nvPr/>
            </p:nvSpPr>
            <p:spPr bwMode="auto">
              <a:xfrm>
                <a:off x="3408" y="1344"/>
                <a:ext cx="0" cy="96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" name="Line 60"/>
              <p:cNvSpPr>
                <a:spLocks noChangeShapeType="1"/>
              </p:cNvSpPr>
              <p:nvPr/>
            </p:nvSpPr>
            <p:spPr bwMode="auto">
              <a:xfrm>
                <a:off x="3408" y="1344"/>
                <a:ext cx="72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5" name="Line 61"/>
              <p:cNvSpPr>
                <a:spLocks noChangeShapeType="1"/>
              </p:cNvSpPr>
              <p:nvPr/>
            </p:nvSpPr>
            <p:spPr bwMode="auto">
              <a:xfrm>
                <a:off x="3408" y="1440"/>
                <a:ext cx="7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18" name="Freeform 62"/>
            <p:cNvSpPr>
              <a:spLocks/>
            </p:cNvSpPr>
            <p:nvPr/>
          </p:nvSpPr>
          <p:spPr bwMode="auto">
            <a:xfrm>
              <a:off x="3576" y="1200"/>
              <a:ext cx="385" cy="385"/>
            </a:xfrm>
            <a:custGeom>
              <a:avLst/>
              <a:gdLst/>
              <a:ahLst/>
              <a:cxnLst>
                <a:cxn ang="0">
                  <a:pos x="0" y="384"/>
                </a:cxn>
                <a:cxn ang="0">
                  <a:pos x="48" y="384"/>
                </a:cxn>
                <a:cxn ang="0">
                  <a:pos x="48" y="336"/>
                </a:cxn>
                <a:cxn ang="0">
                  <a:pos x="96" y="336"/>
                </a:cxn>
                <a:cxn ang="0">
                  <a:pos x="96" y="288"/>
                </a:cxn>
                <a:cxn ang="0">
                  <a:pos x="144" y="288"/>
                </a:cxn>
                <a:cxn ang="0">
                  <a:pos x="144" y="240"/>
                </a:cxn>
                <a:cxn ang="0">
                  <a:pos x="192" y="240"/>
                </a:cxn>
                <a:cxn ang="0">
                  <a:pos x="192" y="192"/>
                </a:cxn>
                <a:cxn ang="0">
                  <a:pos x="240" y="192"/>
                </a:cxn>
                <a:cxn ang="0">
                  <a:pos x="240" y="144"/>
                </a:cxn>
                <a:cxn ang="0">
                  <a:pos x="288" y="144"/>
                </a:cxn>
                <a:cxn ang="0">
                  <a:pos x="288" y="96"/>
                </a:cxn>
                <a:cxn ang="0">
                  <a:pos x="336" y="96"/>
                </a:cxn>
                <a:cxn ang="0">
                  <a:pos x="336" y="48"/>
                </a:cxn>
                <a:cxn ang="0">
                  <a:pos x="384" y="48"/>
                </a:cxn>
                <a:cxn ang="0">
                  <a:pos x="384" y="0"/>
                </a:cxn>
              </a:cxnLst>
              <a:rect l="0" t="0" r="r" b="b"/>
              <a:pathLst>
                <a:path w="385" h="385">
                  <a:moveTo>
                    <a:pt x="0" y="384"/>
                  </a:moveTo>
                  <a:lnTo>
                    <a:pt x="48" y="384"/>
                  </a:lnTo>
                  <a:lnTo>
                    <a:pt x="48" y="336"/>
                  </a:lnTo>
                  <a:lnTo>
                    <a:pt x="96" y="336"/>
                  </a:lnTo>
                  <a:lnTo>
                    <a:pt x="96" y="288"/>
                  </a:lnTo>
                  <a:lnTo>
                    <a:pt x="144" y="288"/>
                  </a:lnTo>
                  <a:lnTo>
                    <a:pt x="144" y="240"/>
                  </a:lnTo>
                  <a:lnTo>
                    <a:pt x="192" y="240"/>
                  </a:lnTo>
                  <a:lnTo>
                    <a:pt x="192" y="192"/>
                  </a:lnTo>
                  <a:lnTo>
                    <a:pt x="240" y="192"/>
                  </a:lnTo>
                  <a:lnTo>
                    <a:pt x="240" y="144"/>
                  </a:lnTo>
                  <a:lnTo>
                    <a:pt x="288" y="144"/>
                  </a:lnTo>
                  <a:lnTo>
                    <a:pt x="288" y="96"/>
                  </a:lnTo>
                  <a:lnTo>
                    <a:pt x="336" y="96"/>
                  </a:lnTo>
                  <a:lnTo>
                    <a:pt x="336" y="48"/>
                  </a:lnTo>
                  <a:lnTo>
                    <a:pt x="384" y="48"/>
                  </a:lnTo>
                  <a:lnTo>
                    <a:pt x="384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36" name="Group 63"/>
          <p:cNvGrpSpPr>
            <a:grpSpLocks/>
          </p:cNvGrpSpPr>
          <p:nvPr/>
        </p:nvGrpSpPr>
        <p:grpSpPr bwMode="auto">
          <a:xfrm>
            <a:off x="7079714" y="5016282"/>
            <a:ext cx="1052512" cy="914400"/>
            <a:chOff x="4848" y="1104"/>
            <a:chExt cx="745" cy="576"/>
          </a:xfrm>
        </p:grpSpPr>
        <p:grpSp>
          <p:nvGrpSpPr>
            <p:cNvPr id="137" name="Group 64"/>
            <p:cNvGrpSpPr>
              <a:grpSpLocks/>
            </p:cNvGrpSpPr>
            <p:nvPr/>
          </p:nvGrpSpPr>
          <p:grpSpPr bwMode="auto">
            <a:xfrm>
              <a:off x="4848" y="1104"/>
              <a:ext cx="745" cy="576"/>
              <a:chOff x="4848" y="1104"/>
              <a:chExt cx="745" cy="576"/>
            </a:xfrm>
          </p:grpSpPr>
          <p:sp>
            <p:nvSpPr>
              <p:cNvPr id="141" name="Freeform 65"/>
              <p:cNvSpPr>
                <a:spLocks/>
              </p:cNvSpPr>
              <p:nvPr/>
            </p:nvSpPr>
            <p:spPr bwMode="auto">
              <a:xfrm>
                <a:off x="4848" y="1344"/>
                <a:ext cx="73" cy="97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0" y="0"/>
                  </a:cxn>
                  <a:cxn ang="0">
                    <a:pos x="0" y="48"/>
                  </a:cxn>
                  <a:cxn ang="0">
                    <a:pos x="0" y="96"/>
                  </a:cxn>
                  <a:cxn ang="0">
                    <a:pos x="72" y="96"/>
                  </a:cxn>
                  <a:cxn ang="0">
                    <a:pos x="72" y="0"/>
                  </a:cxn>
                </a:cxnLst>
                <a:rect l="0" t="0" r="r" b="b"/>
                <a:pathLst>
                  <a:path w="73" h="97">
                    <a:moveTo>
                      <a:pt x="72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96"/>
                    </a:lnTo>
                    <a:lnTo>
                      <a:pt x="72" y="96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dist="107763" dir="2700000" algn="ctr" rotWithShape="0">
                  <a:schemeClr val="tx2"/>
                </a:outerShdw>
              </a:effectLst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2" name="Rectangle 66"/>
              <p:cNvSpPr>
                <a:spLocks noChangeArrowheads="1"/>
              </p:cNvSpPr>
              <p:nvPr/>
            </p:nvSpPr>
            <p:spPr bwMode="auto">
              <a:xfrm>
                <a:off x="4920" y="1104"/>
                <a:ext cx="576" cy="576"/>
              </a:xfrm>
              <a:prstGeom prst="rect">
                <a:avLst/>
              </a:prstGeom>
              <a:solidFill>
                <a:schemeClr val="folHlink"/>
              </a:solidFill>
              <a:ln w="12700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chemeClr val="tx2"/>
                </a:outerShdw>
              </a:effectLst>
            </p:spPr>
            <p:txBody>
              <a:bodyPr wrap="none" anchor="ctr"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" name="Line 67"/>
              <p:cNvSpPr>
                <a:spLocks noChangeShapeType="1"/>
              </p:cNvSpPr>
              <p:nvPr/>
            </p:nvSpPr>
            <p:spPr bwMode="auto">
              <a:xfrm>
                <a:off x="5496" y="1104"/>
                <a:ext cx="0" cy="5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" name="Line 68"/>
              <p:cNvSpPr>
                <a:spLocks noChangeShapeType="1"/>
              </p:cNvSpPr>
              <p:nvPr/>
            </p:nvSpPr>
            <p:spPr bwMode="auto">
              <a:xfrm>
                <a:off x="4920" y="1680"/>
                <a:ext cx="5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5" name="Rectangle 69"/>
              <p:cNvSpPr>
                <a:spLocks noChangeArrowheads="1"/>
              </p:cNvSpPr>
              <p:nvPr/>
            </p:nvSpPr>
            <p:spPr bwMode="auto">
              <a:xfrm>
                <a:off x="4984" y="1168"/>
                <a:ext cx="448" cy="448"/>
              </a:xfrm>
              <a:prstGeom prst="rect">
                <a:avLst/>
              </a:prstGeom>
              <a:noFill/>
              <a:ln w="50800">
                <a:solidFill>
                  <a:schemeClr val="folHlink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6" name="Line 70"/>
              <p:cNvSpPr>
                <a:spLocks noChangeShapeType="1"/>
              </p:cNvSpPr>
              <p:nvPr/>
            </p:nvSpPr>
            <p:spPr bwMode="auto">
              <a:xfrm>
                <a:off x="4968" y="1632"/>
                <a:ext cx="480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7" name="Line 71"/>
              <p:cNvSpPr>
                <a:spLocks noChangeShapeType="1"/>
              </p:cNvSpPr>
              <p:nvPr/>
            </p:nvSpPr>
            <p:spPr bwMode="auto">
              <a:xfrm flipV="1">
                <a:off x="4968" y="1152"/>
                <a:ext cx="0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8" name="Line 72"/>
              <p:cNvSpPr>
                <a:spLocks noChangeShapeType="1"/>
              </p:cNvSpPr>
              <p:nvPr/>
            </p:nvSpPr>
            <p:spPr bwMode="auto">
              <a:xfrm>
                <a:off x="4968" y="1152"/>
                <a:ext cx="4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9" name="Line 73"/>
              <p:cNvSpPr>
                <a:spLocks noChangeShapeType="1"/>
              </p:cNvSpPr>
              <p:nvPr/>
            </p:nvSpPr>
            <p:spPr bwMode="auto">
              <a:xfrm>
                <a:off x="4920" y="1104"/>
                <a:ext cx="576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0" name="Line 74"/>
              <p:cNvSpPr>
                <a:spLocks noChangeShapeType="1"/>
              </p:cNvSpPr>
              <p:nvPr/>
            </p:nvSpPr>
            <p:spPr bwMode="auto">
              <a:xfrm>
                <a:off x="4920" y="1104"/>
                <a:ext cx="0" cy="24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1" name="Freeform 75"/>
              <p:cNvSpPr>
                <a:spLocks/>
              </p:cNvSpPr>
              <p:nvPr/>
            </p:nvSpPr>
            <p:spPr bwMode="auto">
              <a:xfrm>
                <a:off x="5448" y="1344"/>
                <a:ext cx="145" cy="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0"/>
                  </a:cxn>
                  <a:cxn ang="0">
                    <a:pos x="144" y="48"/>
                  </a:cxn>
                  <a:cxn ang="0">
                    <a:pos x="96" y="96"/>
                  </a:cxn>
                  <a:cxn ang="0">
                    <a:pos x="0" y="96"/>
                  </a:cxn>
                  <a:cxn ang="0">
                    <a:pos x="0" y="0"/>
                  </a:cxn>
                </a:cxnLst>
                <a:rect l="0" t="0" r="r" b="b"/>
                <a:pathLst>
                  <a:path w="145" h="97">
                    <a:moveTo>
                      <a:pt x="0" y="0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96" y="96"/>
                    </a:lnTo>
                    <a:lnTo>
                      <a:pt x="0" y="96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dist="107763" dir="2700000" algn="ctr" rotWithShape="0">
                  <a:schemeClr val="tx2"/>
                </a:outerShdw>
              </a:effectLst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2" name="Line 76"/>
              <p:cNvSpPr>
                <a:spLocks noChangeShapeType="1"/>
              </p:cNvSpPr>
              <p:nvPr/>
            </p:nvSpPr>
            <p:spPr bwMode="auto">
              <a:xfrm>
                <a:off x="5448" y="1152"/>
                <a:ext cx="0" cy="48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" name="Line 77"/>
              <p:cNvSpPr>
                <a:spLocks noChangeShapeType="1"/>
              </p:cNvSpPr>
              <p:nvPr/>
            </p:nvSpPr>
            <p:spPr bwMode="auto">
              <a:xfrm>
                <a:off x="5496" y="1344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" name="Line 78"/>
              <p:cNvSpPr>
                <a:spLocks noChangeShapeType="1"/>
              </p:cNvSpPr>
              <p:nvPr/>
            </p:nvSpPr>
            <p:spPr bwMode="auto">
              <a:xfrm>
                <a:off x="4920" y="1440"/>
                <a:ext cx="0" cy="24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5" name="Line 79"/>
              <p:cNvSpPr>
                <a:spLocks noChangeShapeType="1"/>
              </p:cNvSpPr>
              <p:nvPr/>
            </p:nvSpPr>
            <p:spPr bwMode="auto">
              <a:xfrm>
                <a:off x="4848" y="1344"/>
                <a:ext cx="0" cy="96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6" name="Line 80"/>
              <p:cNvSpPr>
                <a:spLocks noChangeShapeType="1"/>
              </p:cNvSpPr>
              <p:nvPr/>
            </p:nvSpPr>
            <p:spPr bwMode="auto">
              <a:xfrm>
                <a:off x="4848" y="1344"/>
                <a:ext cx="72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7" name="Line 81"/>
              <p:cNvSpPr>
                <a:spLocks noChangeShapeType="1"/>
              </p:cNvSpPr>
              <p:nvPr/>
            </p:nvSpPr>
            <p:spPr bwMode="auto">
              <a:xfrm>
                <a:off x="4848" y="1440"/>
                <a:ext cx="7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38" name="Group 82"/>
            <p:cNvGrpSpPr>
              <a:grpSpLocks/>
            </p:cNvGrpSpPr>
            <p:nvPr/>
          </p:nvGrpSpPr>
          <p:grpSpPr bwMode="auto">
            <a:xfrm>
              <a:off x="5016" y="1236"/>
              <a:ext cx="385" cy="313"/>
              <a:chOff x="5016" y="1236"/>
              <a:chExt cx="385" cy="313"/>
            </a:xfrm>
          </p:grpSpPr>
          <p:sp>
            <p:nvSpPr>
              <p:cNvPr id="139" name="Freeform 83"/>
              <p:cNvSpPr>
                <a:spLocks/>
              </p:cNvSpPr>
              <p:nvPr/>
            </p:nvSpPr>
            <p:spPr bwMode="auto">
              <a:xfrm>
                <a:off x="5016" y="1332"/>
                <a:ext cx="241" cy="217"/>
              </a:xfrm>
              <a:custGeom>
                <a:avLst/>
                <a:gdLst/>
                <a:ahLst/>
                <a:cxnLst>
                  <a:cxn ang="0">
                    <a:pos x="0" y="216"/>
                  </a:cxn>
                  <a:cxn ang="0">
                    <a:pos x="72" y="216"/>
                  </a:cxn>
                  <a:cxn ang="0">
                    <a:pos x="72" y="192"/>
                  </a:cxn>
                  <a:cxn ang="0">
                    <a:pos x="120" y="192"/>
                  </a:cxn>
                  <a:cxn ang="0">
                    <a:pos x="120" y="168"/>
                  </a:cxn>
                  <a:cxn ang="0">
                    <a:pos x="144" y="168"/>
                  </a:cxn>
                  <a:cxn ang="0">
                    <a:pos x="144" y="144"/>
                  </a:cxn>
                  <a:cxn ang="0">
                    <a:pos x="168" y="144"/>
                  </a:cxn>
                  <a:cxn ang="0">
                    <a:pos x="168" y="120"/>
                  </a:cxn>
                  <a:cxn ang="0">
                    <a:pos x="168" y="120"/>
                  </a:cxn>
                  <a:cxn ang="0">
                    <a:pos x="168" y="96"/>
                  </a:cxn>
                  <a:cxn ang="0">
                    <a:pos x="192" y="96"/>
                  </a:cxn>
                  <a:cxn ang="0">
                    <a:pos x="192" y="48"/>
                  </a:cxn>
                  <a:cxn ang="0">
                    <a:pos x="216" y="48"/>
                  </a:cxn>
                  <a:cxn ang="0">
                    <a:pos x="216" y="0"/>
                  </a:cxn>
                  <a:cxn ang="0">
                    <a:pos x="240" y="0"/>
                  </a:cxn>
                </a:cxnLst>
                <a:rect l="0" t="0" r="r" b="b"/>
                <a:pathLst>
                  <a:path w="241" h="217">
                    <a:moveTo>
                      <a:pt x="0" y="216"/>
                    </a:moveTo>
                    <a:lnTo>
                      <a:pt x="72" y="216"/>
                    </a:lnTo>
                    <a:lnTo>
                      <a:pt x="72" y="192"/>
                    </a:lnTo>
                    <a:lnTo>
                      <a:pt x="120" y="192"/>
                    </a:lnTo>
                    <a:lnTo>
                      <a:pt x="120" y="168"/>
                    </a:lnTo>
                    <a:lnTo>
                      <a:pt x="144" y="168"/>
                    </a:lnTo>
                    <a:lnTo>
                      <a:pt x="144" y="144"/>
                    </a:lnTo>
                    <a:lnTo>
                      <a:pt x="168" y="144"/>
                    </a:lnTo>
                    <a:lnTo>
                      <a:pt x="168" y="120"/>
                    </a:lnTo>
                    <a:lnTo>
                      <a:pt x="168" y="120"/>
                    </a:lnTo>
                    <a:lnTo>
                      <a:pt x="168" y="96"/>
                    </a:lnTo>
                    <a:lnTo>
                      <a:pt x="192" y="96"/>
                    </a:lnTo>
                    <a:lnTo>
                      <a:pt x="192" y="48"/>
                    </a:lnTo>
                    <a:lnTo>
                      <a:pt x="216" y="48"/>
                    </a:lnTo>
                    <a:lnTo>
                      <a:pt x="216" y="0"/>
                    </a:lnTo>
                    <a:lnTo>
                      <a:pt x="24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0" name="Freeform 84"/>
              <p:cNvSpPr>
                <a:spLocks/>
              </p:cNvSpPr>
              <p:nvPr/>
            </p:nvSpPr>
            <p:spPr bwMode="auto">
              <a:xfrm>
                <a:off x="5256" y="1236"/>
                <a:ext cx="145" cy="9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72"/>
                  </a:cxn>
                  <a:cxn ang="0">
                    <a:pos x="24" y="72"/>
                  </a:cxn>
                  <a:cxn ang="0">
                    <a:pos x="24" y="48"/>
                  </a:cxn>
                  <a:cxn ang="0">
                    <a:pos x="48" y="48"/>
                  </a:cxn>
                  <a:cxn ang="0">
                    <a:pos x="48" y="24"/>
                  </a:cxn>
                  <a:cxn ang="0">
                    <a:pos x="96" y="24"/>
                  </a:cxn>
                  <a:cxn ang="0">
                    <a:pos x="96" y="0"/>
                  </a:cxn>
                  <a:cxn ang="0">
                    <a:pos x="144" y="0"/>
                  </a:cxn>
                  <a:cxn ang="0">
                    <a:pos x="144" y="0"/>
                  </a:cxn>
                </a:cxnLst>
                <a:rect l="0" t="0" r="r" b="b"/>
                <a:pathLst>
                  <a:path w="145" h="97">
                    <a:moveTo>
                      <a:pt x="0" y="96"/>
                    </a:moveTo>
                    <a:lnTo>
                      <a:pt x="0" y="72"/>
                    </a:lnTo>
                    <a:lnTo>
                      <a:pt x="24" y="72"/>
                    </a:lnTo>
                    <a:lnTo>
                      <a:pt x="24" y="48"/>
                    </a:lnTo>
                    <a:lnTo>
                      <a:pt x="48" y="48"/>
                    </a:lnTo>
                    <a:lnTo>
                      <a:pt x="48" y="24"/>
                    </a:lnTo>
                    <a:lnTo>
                      <a:pt x="96" y="24"/>
                    </a:lnTo>
                    <a:lnTo>
                      <a:pt x="96" y="0"/>
                    </a:lnTo>
                    <a:lnTo>
                      <a:pt x="144" y="0"/>
                    </a:lnTo>
                    <a:lnTo>
                      <a:pt x="144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58" name="Rectangle 85"/>
          <p:cNvSpPr>
            <a:spLocks noChangeArrowheads="1"/>
          </p:cNvSpPr>
          <p:nvPr/>
        </p:nvSpPr>
        <p:spPr bwMode="auto">
          <a:xfrm>
            <a:off x="1691739" y="5117882"/>
            <a:ext cx="1227137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000" smtClean="0">
                <a:solidFill>
                  <a:srgbClr val="00FFFF"/>
                </a:solidFill>
              </a:rPr>
              <a:t>film</a:t>
            </a:r>
          </a:p>
          <a:p>
            <a:pPr algn="ctr" eaLnBrk="0" hangingPunct="0"/>
            <a:r>
              <a:rPr lang="en-US" sz="2000" smtClean="0">
                <a:solidFill>
                  <a:srgbClr val="00FFFF"/>
                </a:solidFill>
              </a:rPr>
              <a:t>density</a:t>
            </a:r>
          </a:p>
        </p:txBody>
      </p:sp>
      <p:sp>
        <p:nvSpPr>
          <p:cNvPr id="159" name="Rectangle 86"/>
          <p:cNvSpPr>
            <a:spLocks noChangeArrowheads="1"/>
          </p:cNvSpPr>
          <p:nvPr/>
        </p:nvSpPr>
        <p:spPr bwMode="auto">
          <a:xfrm>
            <a:off x="3723739" y="5117882"/>
            <a:ext cx="1430337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000" smtClean="0">
                <a:solidFill>
                  <a:srgbClr val="00FFFF"/>
                </a:solidFill>
              </a:rPr>
              <a:t>analog</a:t>
            </a:r>
          </a:p>
          <a:p>
            <a:pPr algn="ctr" eaLnBrk="0" hangingPunct="0"/>
            <a:r>
              <a:rPr lang="en-US" sz="2000" smtClean="0">
                <a:solidFill>
                  <a:srgbClr val="00FFFF"/>
                </a:solidFill>
              </a:rPr>
              <a:t>voltages</a:t>
            </a:r>
          </a:p>
        </p:txBody>
      </p:sp>
      <p:sp>
        <p:nvSpPr>
          <p:cNvPr id="160" name="Rectangle 87"/>
          <p:cNvSpPr>
            <a:spLocks noChangeArrowheads="1"/>
          </p:cNvSpPr>
          <p:nvPr/>
        </p:nvSpPr>
        <p:spPr bwMode="auto">
          <a:xfrm>
            <a:off x="5958939" y="5117882"/>
            <a:ext cx="1227137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000" smtClean="0">
                <a:solidFill>
                  <a:srgbClr val="00FFFF"/>
                </a:solidFill>
              </a:rPr>
              <a:t>digital</a:t>
            </a:r>
          </a:p>
          <a:p>
            <a:pPr algn="ctr" eaLnBrk="0" hangingPunct="0"/>
            <a:r>
              <a:rPr lang="en-US" sz="2000" smtClean="0">
                <a:solidFill>
                  <a:srgbClr val="00FFFF"/>
                </a:solidFill>
              </a:rPr>
              <a:t>values</a:t>
            </a:r>
          </a:p>
        </p:txBody>
      </p:sp>
      <p:sp>
        <p:nvSpPr>
          <p:cNvPr id="161" name="Rectangle 88"/>
          <p:cNvSpPr>
            <a:spLocks noChangeArrowheads="1"/>
          </p:cNvSpPr>
          <p:nvPr/>
        </p:nvSpPr>
        <p:spPr bwMode="auto">
          <a:xfrm>
            <a:off x="8183026" y="5117882"/>
            <a:ext cx="81280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2000" smtClean="0">
                <a:solidFill>
                  <a:srgbClr val="00FFFF"/>
                </a:solidFill>
              </a:rPr>
              <a:t>pixel</a:t>
            </a:r>
          </a:p>
          <a:p>
            <a:pPr algn="ctr" eaLnBrk="0" hangingPunct="0"/>
            <a:r>
              <a:rPr lang="en-US" sz="2000" smtClean="0">
                <a:solidFill>
                  <a:srgbClr val="00FFFF"/>
                </a:solidFill>
              </a:rPr>
              <a:t>values</a:t>
            </a:r>
          </a:p>
        </p:txBody>
      </p:sp>
      <p:sp>
        <p:nvSpPr>
          <p:cNvPr id="162" name="Rectangle 89"/>
          <p:cNvSpPr>
            <a:spLocks noChangeArrowheads="1"/>
          </p:cNvSpPr>
          <p:nvPr/>
        </p:nvSpPr>
        <p:spPr bwMode="auto">
          <a:xfrm>
            <a:off x="472539" y="4478120"/>
            <a:ext cx="1900237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smtClean="0">
                <a:solidFill>
                  <a:srgbClr val="FAFD00"/>
                </a:solidFill>
                <a:latin typeface="Times New Roman" pitchFamily="18" charset="0"/>
              </a:rPr>
              <a:t>Development</a:t>
            </a:r>
          </a:p>
        </p:txBody>
      </p:sp>
      <p:sp>
        <p:nvSpPr>
          <p:cNvPr id="163" name="Rectangle 90"/>
          <p:cNvSpPr>
            <a:spLocks noChangeArrowheads="1"/>
          </p:cNvSpPr>
          <p:nvPr/>
        </p:nvSpPr>
        <p:spPr bwMode="auto">
          <a:xfrm>
            <a:off x="2504539" y="4478120"/>
            <a:ext cx="1633537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smtClean="0">
                <a:solidFill>
                  <a:srgbClr val="FAFD00"/>
                </a:solidFill>
                <a:latin typeface="Times New Roman" pitchFamily="18" charset="0"/>
              </a:rPr>
              <a:t>CCD</a:t>
            </a:r>
          </a:p>
        </p:txBody>
      </p:sp>
      <p:sp>
        <p:nvSpPr>
          <p:cNvPr id="164" name="Rectangle 91"/>
          <p:cNvSpPr>
            <a:spLocks noChangeArrowheads="1"/>
          </p:cNvSpPr>
          <p:nvPr/>
        </p:nvSpPr>
        <p:spPr bwMode="auto">
          <a:xfrm>
            <a:off x="4739739" y="4478120"/>
            <a:ext cx="1633537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smtClean="0">
                <a:solidFill>
                  <a:srgbClr val="FAFD00"/>
                </a:solidFill>
                <a:latin typeface="Times New Roman" pitchFamily="18" charset="0"/>
              </a:rPr>
              <a:t>ADC</a:t>
            </a:r>
          </a:p>
        </p:txBody>
      </p:sp>
      <p:sp>
        <p:nvSpPr>
          <p:cNvPr id="165" name="Rectangle 92"/>
          <p:cNvSpPr>
            <a:spLocks noChangeArrowheads="1"/>
          </p:cNvSpPr>
          <p:nvPr/>
        </p:nvSpPr>
        <p:spPr bwMode="auto">
          <a:xfrm>
            <a:off x="6771739" y="4478120"/>
            <a:ext cx="1633537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smtClean="0">
                <a:solidFill>
                  <a:srgbClr val="FAFD00"/>
                </a:solidFill>
                <a:latin typeface="Times New Roman" pitchFamily="18" charset="0"/>
              </a:rPr>
              <a:t>Remapping</a:t>
            </a:r>
          </a:p>
        </p:txBody>
      </p:sp>
      <p:sp>
        <p:nvSpPr>
          <p:cNvPr id="166" name="Freeform 95"/>
          <p:cNvSpPr>
            <a:spLocks/>
          </p:cNvSpPr>
          <p:nvPr/>
        </p:nvSpPr>
        <p:spPr bwMode="auto">
          <a:xfrm>
            <a:off x="272514" y="5930682"/>
            <a:ext cx="2439987" cy="839788"/>
          </a:xfrm>
          <a:custGeom>
            <a:avLst/>
            <a:gdLst/>
            <a:ahLst/>
            <a:cxnLst>
              <a:cxn ang="0">
                <a:pos x="0" y="528"/>
              </a:cxn>
              <a:cxn ang="0">
                <a:pos x="1728" y="528"/>
              </a:cxn>
              <a:cxn ang="0">
                <a:pos x="1728" y="0"/>
              </a:cxn>
            </a:cxnLst>
            <a:rect l="0" t="0" r="r" b="b"/>
            <a:pathLst>
              <a:path w="1729" h="529">
                <a:moveTo>
                  <a:pt x="0" y="528"/>
                </a:moveTo>
                <a:lnTo>
                  <a:pt x="1728" y="528"/>
                </a:lnTo>
                <a:lnTo>
                  <a:pt x="1728" y="0"/>
                </a:lnTo>
              </a:path>
            </a:pathLst>
          </a:custGeom>
          <a:noFill/>
          <a:ln w="25400" cap="rnd" cmpd="sng">
            <a:solidFill>
              <a:schemeClr val="hlink"/>
            </a:solidFill>
            <a:prstDash val="sysDot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67" name="Freeform 96"/>
          <p:cNvSpPr>
            <a:spLocks/>
          </p:cNvSpPr>
          <p:nvPr/>
        </p:nvSpPr>
        <p:spPr bwMode="auto">
          <a:xfrm>
            <a:off x="272514" y="5473482"/>
            <a:ext cx="47625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336" y="0"/>
              </a:cxn>
            </a:cxnLst>
            <a:rect l="0" t="0" r="r" b="b"/>
            <a:pathLst>
              <a:path w="337" h="1">
                <a:moveTo>
                  <a:pt x="0" y="0"/>
                </a:moveTo>
                <a:lnTo>
                  <a:pt x="0" y="0"/>
                </a:lnTo>
                <a:lnTo>
                  <a:pt x="336" y="0"/>
                </a:lnTo>
              </a:path>
            </a:pathLst>
          </a:custGeom>
          <a:noFill/>
          <a:ln w="25400" cap="rnd" cmpd="sng">
            <a:solidFill>
              <a:schemeClr val="hlink"/>
            </a:solidFill>
            <a:prstDash val="sysDot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How to render an object inserted into an image?</a:t>
            </a:r>
            <a:endParaRPr lang="en-US" sz="3200" dirty="0"/>
          </a:p>
        </p:txBody>
      </p:sp>
      <p:pic>
        <p:nvPicPr>
          <p:cNvPr id="4" name="Picture 8" descr="hw 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611868"/>
            <a:ext cx="5192712" cy="389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2831068"/>
            <a:ext cx="1122553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10000" y="5955268"/>
            <a:ext cx="3271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What’s wrong with the teapot?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8.14815E-6 C 0.01407 -0.00371 0.02813 -0.00672 0.04219 -0.01042 C 0.0441 -0.01019 0.06302 -0.00695 0.06563 -0.00626 C 0.09097 0.00161 0.11459 0.01689 0.14063 0.02083 C 0.14931 0.02476 0.15834 0.02731 0.16719 0.03124 C 0.17084 0.03286 0.17344 0.0368 0.17657 0.03958 C 0.17795 0.04073 0.17986 0.0405 0.18125 0.04166 C 0.1974 0.0537 0.18472 0.04745 0.19532 0.05208 C 0.20365 0.06874 0.21493 0.07245 0.22813 0.07916 C 0.23038 0.08032 0.23247 0.08171 0.23438 0.08333 C 0.23663 0.08518 0.2382 0.08819 0.24063 0.08958 C 0.24618 0.09259 0.25226 0.09328 0.25782 0.09583 C 0.26059 0.10671 0.26459 0.10254 0.27188 0.10833 C 0.28056 0.11527 0.28698 0.12384 0.29532 0.13124 C 0.29792 0.13356 0.30434 0.13911 0.30625 0.14166 C 0.30764 0.14351 0.30782 0.14652 0.30938 0.14791 C 0.31216 0.15022 0.31875 0.15208 0.31875 0.15208 C 0.32309 0.16087 0.32865 0.1655 0.33594 0.16874 C 0.34306 0.1831 0.33854 0.17962 0.34688 0.18333 C 0.34844 0.18981 0.35 0.19791 0.35469 0.20208 C 0.35782 0.20485 0.36407 0.21041 0.36407 0.21041 C 0.36806 0.21828 0.37344 0.22291 0.37969 0.22708 " pathEditMode="relative" ptsTypes="fffffffffffffffffffff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314" name="Rectangle 2"/>
          <p:cNvSpPr>
            <a:spLocks noChangeArrowheads="1"/>
          </p:cNvSpPr>
          <p:nvPr/>
        </p:nvSpPr>
        <p:spPr bwMode="auto">
          <a:xfrm>
            <a:off x="1322388" y="5721350"/>
            <a:ext cx="649922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8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log</a:t>
            </a:r>
            <a:r>
              <a:rPr lang="en-US" sz="28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Exposure = </a:t>
            </a:r>
            <a:r>
              <a:rPr lang="en-US" sz="28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log</a:t>
            </a:r>
            <a:r>
              <a:rPr lang="en-US" sz="28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(Radiance</a:t>
            </a:r>
            <a:r>
              <a:rPr lang="en-US" sz="28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* </a:t>
            </a:r>
            <a:r>
              <a:rPr lang="en-US" sz="28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D</a:t>
            </a:r>
            <a:r>
              <a:rPr lang="en-US" sz="28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t)</a:t>
            </a:r>
          </a:p>
        </p:txBody>
      </p:sp>
      <p:sp>
        <p:nvSpPr>
          <p:cNvPr id="909315" name="Rectangle 3"/>
          <p:cNvSpPr>
            <a:spLocks noChangeArrowheads="1"/>
          </p:cNvSpPr>
          <p:nvPr/>
        </p:nvSpPr>
        <p:spPr bwMode="auto">
          <a:xfrm>
            <a:off x="1320800" y="1295400"/>
            <a:ext cx="6502400" cy="4267200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909316" name="Rectangle 4"/>
          <p:cNvSpPr>
            <a:spLocks noChangeArrowheads="1"/>
          </p:cNvSpPr>
          <p:nvPr/>
        </p:nvSpPr>
        <p:spPr bwMode="auto">
          <a:xfrm>
            <a:off x="1592263" y="1600200"/>
            <a:ext cx="5959475" cy="3657600"/>
          </a:xfrm>
          <a:prstGeom prst="rect">
            <a:avLst/>
          </a:prstGeom>
          <a:solidFill>
            <a:schemeClr val="tx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909317" name="Arc 5"/>
          <p:cNvSpPr>
            <a:spLocks/>
          </p:cNvSpPr>
          <p:nvPr/>
        </p:nvSpPr>
        <p:spPr bwMode="auto">
          <a:xfrm>
            <a:off x="3217863" y="1295400"/>
            <a:ext cx="1895475" cy="335280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50800" cap="rnd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909318" name="Rectangle 6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909319" name="Rectangle 7"/>
          <p:cNvSpPr>
            <a:spLocks noChangeArrowheads="1"/>
          </p:cNvSpPr>
          <p:nvPr/>
        </p:nvSpPr>
        <p:spPr bwMode="auto">
          <a:xfrm>
            <a:off x="1322388" y="539750"/>
            <a:ext cx="649922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36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Imaging system response function</a:t>
            </a:r>
          </a:p>
        </p:txBody>
      </p:sp>
      <p:sp>
        <p:nvSpPr>
          <p:cNvPr id="909320" name="Rectangle 8"/>
          <p:cNvSpPr>
            <a:spLocks noChangeArrowheads="1"/>
          </p:cNvSpPr>
          <p:nvPr/>
        </p:nvSpPr>
        <p:spPr bwMode="auto">
          <a:xfrm>
            <a:off x="320675" y="2901950"/>
            <a:ext cx="917575" cy="94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28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Pixel</a:t>
            </a:r>
          </a:p>
          <a:p>
            <a:pPr algn="ctr" eaLnBrk="0" hangingPunct="0"/>
            <a:r>
              <a:rPr lang="en-US" sz="28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value</a:t>
            </a:r>
          </a:p>
        </p:txBody>
      </p:sp>
      <p:sp>
        <p:nvSpPr>
          <p:cNvPr id="909321" name="Rectangle 9"/>
          <p:cNvSpPr>
            <a:spLocks noChangeArrowheads="1"/>
          </p:cNvSpPr>
          <p:nvPr/>
        </p:nvSpPr>
        <p:spPr bwMode="auto">
          <a:xfrm>
            <a:off x="3217863" y="1295400"/>
            <a:ext cx="2708275" cy="304800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320800" y="1295400"/>
            <a:ext cx="6502400" cy="4267200"/>
            <a:chOff x="936" y="816"/>
            <a:chExt cx="4608" cy="2688"/>
          </a:xfrm>
        </p:grpSpPr>
        <p:sp>
          <p:nvSpPr>
            <p:cNvPr id="909323" name="Line 11"/>
            <p:cNvSpPr>
              <a:spLocks noChangeShapeType="1"/>
            </p:cNvSpPr>
            <p:nvPr/>
          </p:nvSpPr>
          <p:spPr bwMode="auto">
            <a:xfrm>
              <a:off x="936" y="3504"/>
              <a:ext cx="46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9324" name="Line 12"/>
            <p:cNvSpPr>
              <a:spLocks noChangeShapeType="1"/>
            </p:cNvSpPr>
            <p:nvPr/>
          </p:nvSpPr>
          <p:spPr bwMode="auto">
            <a:xfrm>
              <a:off x="5544" y="816"/>
              <a:ext cx="0" cy="26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9325" name="Line 13"/>
            <p:cNvSpPr>
              <a:spLocks noChangeShapeType="1"/>
            </p:cNvSpPr>
            <p:nvPr/>
          </p:nvSpPr>
          <p:spPr bwMode="auto">
            <a:xfrm>
              <a:off x="936" y="816"/>
              <a:ext cx="4608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9326" name="Line 14"/>
            <p:cNvSpPr>
              <a:spLocks noChangeShapeType="1"/>
            </p:cNvSpPr>
            <p:nvPr/>
          </p:nvSpPr>
          <p:spPr bwMode="auto">
            <a:xfrm>
              <a:off x="936" y="816"/>
              <a:ext cx="0" cy="2688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909327" name="Rectangle 15"/>
          <p:cNvSpPr>
            <a:spLocks noChangeArrowheads="1"/>
          </p:cNvSpPr>
          <p:nvPr/>
        </p:nvSpPr>
        <p:spPr bwMode="auto">
          <a:xfrm>
            <a:off x="3217863" y="1600200"/>
            <a:ext cx="2573337" cy="457200"/>
          </a:xfrm>
          <a:prstGeom prst="rect">
            <a:avLst/>
          </a:prstGeom>
          <a:solidFill>
            <a:schemeClr val="tx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909328" name="Line 16"/>
          <p:cNvSpPr>
            <a:spLocks noChangeShapeType="1"/>
          </p:cNvSpPr>
          <p:nvPr/>
        </p:nvSpPr>
        <p:spPr bwMode="auto">
          <a:xfrm>
            <a:off x="5046663" y="2057400"/>
            <a:ext cx="2235200" cy="0"/>
          </a:xfrm>
          <a:prstGeom prst="line">
            <a:avLst/>
          </a:prstGeom>
          <a:noFill/>
          <a:ln w="50800">
            <a:solidFill>
              <a:srgbClr val="FC0128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909329" name="Line 17"/>
          <p:cNvSpPr>
            <a:spLocks noChangeShapeType="1"/>
          </p:cNvSpPr>
          <p:nvPr/>
        </p:nvSpPr>
        <p:spPr bwMode="auto">
          <a:xfrm>
            <a:off x="1862138" y="4616450"/>
            <a:ext cx="1355725" cy="0"/>
          </a:xfrm>
          <a:prstGeom prst="line">
            <a:avLst/>
          </a:prstGeom>
          <a:noFill/>
          <a:ln w="50800">
            <a:solidFill>
              <a:srgbClr val="FC0128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1592263" y="1600200"/>
            <a:ext cx="5959475" cy="3657600"/>
            <a:chOff x="1128" y="1008"/>
            <a:chExt cx="4224" cy="2304"/>
          </a:xfrm>
        </p:grpSpPr>
        <p:sp>
          <p:nvSpPr>
            <p:cNvPr id="909333" name="Line 21"/>
            <p:cNvSpPr>
              <a:spLocks noChangeShapeType="1"/>
            </p:cNvSpPr>
            <p:nvPr/>
          </p:nvSpPr>
          <p:spPr bwMode="auto">
            <a:xfrm>
              <a:off x="1128" y="3312"/>
              <a:ext cx="4224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9334" name="Line 22"/>
            <p:cNvSpPr>
              <a:spLocks noChangeShapeType="1"/>
            </p:cNvSpPr>
            <p:nvPr/>
          </p:nvSpPr>
          <p:spPr bwMode="auto">
            <a:xfrm flipV="1">
              <a:off x="5352" y="1008"/>
              <a:ext cx="0" cy="2304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9335" name="Line 23"/>
            <p:cNvSpPr>
              <a:spLocks noChangeShapeType="1"/>
            </p:cNvSpPr>
            <p:nvPr/>
          </p:nvSpPr>
          <p:spPr bwMode="auto">
            <a:xfrm flipH="1">
              <a:off x="1128" y="1008"/>
              <a:ext cx="4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09336" name="Line 24"/>
            <p:cNvSpPr>
              <a:spLocks noChangeShapeType="1"/>
            </p:cNvSpPr>
            <p:nvPr/>
          </p:nvSpPr>
          <p:spPr bwMode="auto">
            <a:xfrm>
              <a:off x="1128" y="1008"/>
              <a:ext cx="0" cy="23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909337" name="Line 25"/>
          <p:cNvSpPr>
            <a:spLocks noChangeShapeType="1"/>
          </p:cNvSpPr>
          <p:nvPr/>
        </p:nvSpPr>
        <p:spPr bwMode="auto">
          <a:xfrm>
            <a:off x="4572000" y="3581400"/>
            <a:ext cx="0" cy="1676400"/>
          </a:xfrm>
          <a:prstGeom prst="line">
            <a:avLst/>
          </a:prstGeom>
          <a:noFill/>
          <a:ln w="25400">
            <a:solidFill>
              <a:srgbClr val="FFFFFF"/>
            </a:solidFill>
            <a:prstDash val="sysDot"/>
            <a:round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909338" name="Line 26"/>
          <p:cNvSpPr>
            <a:spLocks noChangeShapeType="1"/>
          </p:cNvSpPr>
          <p:nvPr/>
        </p:nvSpPr>
        <p:spPr bwMode="auto">
          <a:xfrm flipH="1">
            <a:off x="1592263" y="3581400"/>
            <a:ext cx="2979737" cy="0"/>
          </a:xfrm>
          <a:prstGeom prst="line">
            <a:avLst/>
          </a:prstGeom>
          <a:noFill/>
          <a:ln w="25400">
            <a:solidFill>
              <a:srgbClr val="FFFFFF"/>
            </a:solidFill>
            <a:prstDash val="sysDot"/>
            <a:round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909342" name="Text Box 30"/>
          <p:cNvSpPr txBox="1">
            <a:spLocks noChangeArrowheads="1"/>
          </p:cNvSpPr>
          <p:nvPr/>
        </p:nvSpPr>
        <p:spPr bwMode="auto">
          <a:xfrm>
            <a:off x="882650" y="4419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smtClean="0">
                <a:solidFill>
                  <a:srgbClr val="EAEAEA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909343" name="Text Box 31"/>
          <p:cNvSpPr txBox="1">
            <a:spLocks noChangeArrowheads="1"/>
          </p:cNvSpPr>
          <p:nvPr/>
        </p:nvSpPr>
        <p:spPr bwMode="auto">
          <a:xfrm>
            <a:off x="685800" y="18288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smtClean="0">
                <a:solidFill>
                  <a:srgbClr val="EAEAEA"/>
                </a:solidFill>
                <a:latin typeface="Times New Roman" pitchFamily="18" charset="0"/>
              </a:rPr>
              <a:t>255</a:t>
            </a:r>
          </a:p>
        </p:txBody>
      </p:sp>
      <p:sp>
        <p:nvSpPr>
          <p:cNvPr id="909344" name="Text Box 32"/>
          <p:cNvSpPr txBox="1">
            <a:spLocks noChangeArrowheads="1"/>
          </p:cNvSpPr>
          <p:nvPr/>
        </p:nvSpPr>
        <p:spPr bwMode="auto">
          <a:xfrm>
            <a:off x="3200400" y="6248400"/>
            <a:ext cx="2897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smtClean="0">
                <a:solidFill>
                  <a:srgbClr val="EAEAEA"/>
                </a:solidFill>
              </a:rPr>
              <a:t>(CCD photon count)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315200" cy="1219200"/>
          </a:xfrm>
        </p:spPr>
        <p:txBody>
          <a:bodyPr/>
          <a:lstStyle/>
          <a:p>
            <a:r>
              <a:rPr lang="en-US" dirty="0"/>
              <a:t>Varying Exposure</a:t>
            </a:r>
          </a:p>
        </p:txBody>
      </p:sp>
      <p:pic>
        <p:nvPicPr>
          <p:cNvPr id="952323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0"/>
            <a:ext cx="8458200" cy="51054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266" name="Rectangle 2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90726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Camera is </a:t>
            </a:r>
            <a:r>
              <a:rPr lang="en-US" dirty="0" smtClean="0"/>
              <a:t>not </a:t>
            </a:r>
            <a:r>
              <a:rPr lang="en-US" dirty="0"/>
              <a:t>a photometer!</a:t>
            </a:r>
          </a:p>
        </p:txBody>
      </p:sp>
      <p:sp>
        <p:nvSpPr>
          <p:cNvPr id="907268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solidFill>
                  <a:srgbClr val="00FFFF"/>
                </a:solidFill>
              </a:rPr>
              <a:t>Limited dynamic range</a:t>
            </a:r>
            <a:endParaRPr lang="en-US"/>
          </a:p>
          <a:p>
            <a:pPr lvl="1">
              <a:buFont typeface="Symbol" pitchFamily="18" charset="2"/>
              <a:buChar char="Þ"/>
            </a:pPr>
            <a:r>
              <a:rPr lang="en-US"/>
              <a:t> </a:t>
            </a:r>
            <a:r>
              <a:rPr lang="en-US">
                <a:solidFill>
                  <a:srgbClr val="FFFFFF"/>
                </a:solidFill>
              </a:rPr>
              <a:t>Perhaps use multiple exposures?</a:t>
            </a:r>
            <a:endParaRPr lang="en-US"/>
          </a:p>
          <a:p>
            <a:r>
              <a:rPr lang="en-US">
                <a:solidFill>
                  <a:srgbClr val="00FFFF"/>
                </a:solidFill>
              </a:rPr>
              <a:t>Unknown, nonlinear response</a:t>
            </a:r>
            <a:r>
              <a:rPr lang="en-US"/>
              <a:t> </a:t>
            </a:r>
          </a:p>
          <a:p>
            <a:pPr lvl="1">
              <a:buFont typeface="Symbol" pitchFamily="18" charset="2"/>
              <a:buChar char="Þ"/>
            </a:pPr>
            <a:r>
              <a:rPr lang="en-US">
                <a:solidFill>
                  <a:srgbClr val="FFFFFF"/>
                </a:solidFill>
                <a:latin typeface="Symbol" pitchFamily="18" charset="2"/>
              </a:rPr>
              <a:t> </a:t>
            </a:r>
            <a:r>
              <a:rPr lang="en-US">
                <a:solidFill>
                  <a:srgbClr val="FFFFFF"/>
                </a:solidFill>
              </a:rPr>
              <a:t>Not possible to convert pixel values to radiance</a:t>
            </a:r>
            <a:endParaRPr lang="en-US"/>
          </a:p>
          <a:p>
            <a:r>
              <a:rPr lang="en-US">
                <a:solidFill>
                  <a:srgbClr val="00FFFF"/>
                </a:solidFill>
              </a:rPr>
              <a:t>Solution:</a:t>
            </a:r>
          </a:p>
          <a:p>
            <a:pPr lvl="1"/>
            <a:r>
              <a:rPr lang="en-US">
                <a:solidFill>
                  <a:srgbClr val="FFFFFF"/>
                </a:solidFill>
              </a:rPr>
              <a:t>Recover response curve from multiple exposures, then reconstruct the </a:t>
            </a:r>
            <a:r>
              <a:rPr lang="en-US" b="1" i="1">
                <a:solidFill>
                  <a:srgbClr val="FAFD00"/>
                </a:solidFill>
              </a:rPr>
              <a:t>radiance map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class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How to capture HDR image using “bracketing”</a:t>
            </a:r>
          </a:p>
          <a:p>
            <a:endParaRPr lang="en-US" dirty="0"/>
          </a:p>
          <a:p>
            <a:r>
              <a:rPr lang="en-US" dirty="0" smtClean="0"/>
              <a:t>How to relight an object from an environment map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How to render an object inserted into an image?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Traditional graphics way</a:t>
            </a:r>
          </a:p>
          <a:p>
            <a:r>
              <a:rPr lang="en-US" sz="2800" dirty="0" smtClean="0"/>
              <a:t>Manually model BRDFs of all room surfaces</a:t>
            </a:r>
          </a:p>
          <a:p>
            <a:r>
              <a:rPr lang="en-US" sz="2800" dirty="0" smtClean="0"/>
              <a:t>Manually model radiance of lights</a:t>
            </a:r>
          </a:p>
          <a:p>
            <a:r>
              <a:rPr lang="en-US" sz="2800" dirty="0" smtClean="0"/>
              <a:t>Do ray tracing to relight object, shadows, etc.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8" name="Picture 8" descr="hw 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200400"/>
            <a:ext cx="4495800" cy="337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How to render an object inserted into an image?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5486400" cy="51355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Image-based lighting</a:t>
            </a:r>
          </a:p>
          <a:p>
            <a:r>
              <a:rPr lang="en-US" sz="2800" dirty="0" smtClean="0"/>
              <a:t>Capture incoming light with a “light probe”</a:t>
            </a:r>
          </a:p>
          <a:p>
            <a:r>
              <a:rPr lang="en-US" sz="2800" dirty="0" smtClean="0"/>
              <a:t>Model local scene</a:t>
            </a:r>
          </a:p>
          <a:p>
            <a:r>
              <a:rPr lang="en-US" sz="2800" dirty="0" smtClean="0"/>
              <a:t>Ray trace, but replace distant scene with info from light probe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802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777875"/>
            <a:ext cx="2794000" cy="608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6488668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Debevec SIGGRAPH 1998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ideas for Image-based Lighting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Environment maps: tell what light is entering at each angle within some shell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590800"/>
            <a:ext cx="190500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 t="34157"/>
          <a:stretch>
            <a:fillRect/>
          </a:stretch>
        </p:blipFill>
        <p:spPr bwMode="auto">
          <a:xfrm>
            <a:off x="2590800" y="4572000"/>
            <a:ext cx="37338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2860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343400" y="3048000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4191000" y="4114800"/>
            <a:ext cx="4572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-1-Debevec-IBMR_Intro_S2000">
  <a:themeElements>
    <a:clrScheme name="2-1-Debevec-IBMR_Intro_S200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-1-Debevec-IBMR_Intro_S2000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-1-Debevec-IBMR_Intro_S200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-1-Debevec-IBMR_Intro_S2000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-1-Debevec-IBMR_Intro_S2000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-1-Debevec-IBMR_Intro_S2000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-1-Debevec-IBMR_Intro_S2000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-1-Debevec-IBMR_Intro_S2000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-1-Debevec-IBMR_Intro_S2000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 Presentation">
  <a:themeElements>
    <a:clrScheme name="">
      <a:dk1>
        <a:srgbClr val="000000"/>
      </a:dk1>
      <a:lt1>
        <a:srgbClr val="27279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CACCD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Blank Presentatio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53314</TotalTime>
  <Words>1374</Words>
  <Application>Microsoft Office PowerPoint</Application>
  <PresentationFormat>On-screen Show (4:3)</PresentationFormat>
  <Paragraphs>443</Paragraphs>
  <Slides>63</Slides>
  <Notes>25</Notes>
  <HiddenSlides>6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63</vt:i4>
      </vt:variant>
    </vt:vector>
  </HeadingPairs>
  <TitlesOfParts>
    <vt:vector size="66" baseType="lpstr">
      <vt:lpstr>Office Theme</vt:lpstr>
      <vt:lpstr>2-1-Debevec-IBMR_Intro_S2000</vt:lpstr>
      <vt:lpstr>1_Blank Presentation</vt:lpstr>
      <vt:lpstr>PowerPoint Presentation</vt:lpstr>
      <vt:lpstr>Next two classes</vt:lpstr>
      <vt:lpstr>Project 5 questions?</vt:lpstr>
      <vt:lpstr>Final Projects</vt:lpstr>
      <vt:lpstr>Exam questions</vt:lpstr>
      <vt:lpstr>How to render an object inserted into an image?</vt:lpstr>
      <vt:lpstr>How to render an object inserted into an image?</vt:lpstr>
      <vt:lpstr>How to render an object inserted into an image?</vt:lpstr>
      <vt:lpstr>Key ideas for Image-based Lighting</vt:lpstr>
      <vt:lpstr>Key ideas for Image-based Lighting</vt:lpstr>
      <vt:lpstr>Key ideas for Image-based Lighting</vt:lpstr>
      <vt:lpstr>Key ideas for Image-based Lighting</vt:lpstr>
      <vt:lpstr>Key ideas for Image-based Lighting</vt:lpstr>
      <vt:lpstr>Key ideas for Image-based Lighting</vt:lpstr>
      <vt:lpstr>Today</vt:lpstr>
      <vt:lpstr>A photon’s life choices</vt:lpstr>
      <vt:lpstr>A photon’s life choices</vt:lpstr>
      <vt:lpstr>A photon’s life choices</vt:lpstr>
      <vt:lpstr>A photon’s life choices</vt:lpstr>
      <vt:lpstr>A photon’s life choices</vt:lpstr>
      <vt:lpstr>A photon’s life choices</vt:lpstr>
      <vt:lpstr>A photon’s life choices</vt:lpstr>
      <vt:lpstr>A photon’s life choices</vt:lpstr>
      <vt:lpstr>A photon’s life choices</vt:lpstr>
      <vt:lpstr>A photon’s life choices</vt:lpstr>
      <vt:lpstr>A photon’s life choices</vt:lpstr>
      <vt:lpstr>Where are the light sources are in this room?</vt:lpstr>
      <vt:lpstr>Rendering Equation</vt:lpstr>
      <vt:lpstr>Rendering a scene with ray tracing</vt:lpstr>
      <vt:lpstr>Ray tracing: basics</vt:lpstr>
      <vt:lpstr>Diffuse shading</vt:lpstr>
      <vt:lpstr>Reflections</vt:lpstr>
      <vt:lpstr>Shadows</vt:lpstr>
      <vt:lpstr>Ray casting</vt:lpstr>
      <vt:lpstr>Ray tracing: fast approximation</vt:lpstr>
      <vt:lpstr>Ray tracing: interreflections</vt:lpstr>
      <vt:lpstr>Ray tracing</vt:lpstr>
      <vt:lpstr>Environment Maps</vt:lpstr>
      <vt:lpstr>Cubic Map Example</vt:lpstr>
      <vt:lpstr>Cubic Mapping</vt:lpstr>
      <vt:lpstr>Spherical Map Example</vt:lpstr>
      <vt:lpstr>Sphere Mapping</vt:lpstr>
      <vt:lpstr>What approximations are made?</vt:lpstr>
      <vt:lpstr>More accurate rendering with environment map</vt:lpstr>
      <vt:lpstr>What about real scenes?</vt:lpstr>
      <vt:lpstr>What about real scenes?</vt:lpstr>
      <vt:lpstr>Real environment maps</vt:lpstr>
      <vt:lpstr>Mirrored Sphere</vt:lpstr>
      <vt:lpstr>PowerPoint Presentation</vt:lpstr>
      <vt:lpstr>PowerPoint Presentation</vt:lpstr>
      <vt:lpstr>Sources of Mirrored Balls</vt:lpstr>
      <vt:lpstr>PowerPoint Presentation</vt:lpstr>
      <vt:lpstr>One small snag</vt:lpstr>
      <vt:lpstr>Problem: Dynamic Range</vt:lpstr>
      <vt:lpstr>Problem: Dynamic Range</vt:lpstr>
      <vt:lpstr>Long Exposure</vt:lpstr>
      <vt:lpstr>Short Exposure</vt:lpstr>
      <vt:lpstr>Camera Calibration</vt:lpstr>
      <vt:lpstr>The Image Acquisition Pipeline</vt:lpstr>
      <vt:lpstr>PowerPoint Presentation</vt:lpstr>
      <vt:lpstr>Varying Exposure</vt:lpstr>
      <vt:lpstr>Camera is not a photometer!</vt:lpstr>
      <vt:lpstr>Next class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Derek Hoiem</cp:lastModifiedBy>
  <cp:revision>196</cp:revision>
  <dcterms:created xsi:type="dcterms:W3CDTF">2009-12-16T02:55:56Z</dcterms:created>
  <dcterms:modified xsi:type="dcterms:W3CDTF">2011-11-15T16:52:33Z</dcterms:modified>
</cp:coreProperties>
</file>