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398" r:id="rId3"/>
    <p:sldId id="463" r:id="rId4"/>
    <p:sldId id="512" r:id="rId5"/>
    <p:sldId id="513" r:id="rId6"/>
    <p:sldId id="514" r:id="rId7"/>
    <p:sldId id="515" r:id="rId8"/>
    <p:sldId id="516" r:id="rId9"/>
    <p:sldId id="466" r:id="rId10"/>
    <p:sldId id="517" r:id="rId11"/>
    <p:sldId id="518" r:id="rId12"/>
    <p:sldId id="519" r:id="rId13"/>
    <p:sldId id="487" r:id="rId14"/>
    <p:sldId id="488" r:id="rId15"/>
    <p:sldId id="489" r:id="rId16"/>
    <p:sldId id="490" r:id="rId17"/>
    <p:sldId id="467" r:id="rId18"/>
    <p:sldId id="468" r:id="rId19"/>
    <p:sldId id="469" r:id="rId20"/>
    <p:sldId id="470" r:id="rId21"/>
    <p:sldId id="471" r:id="rId22"/>
    <p:sldId id="491" r:id="rId23"/>
    <p:sldId id="473" r:id="rId24"/>
    <p:sldId id="474" r:id="rId25"/>
    <p:sldId id="475" r:id="rId26"/>
    <p:sldId id="476" r:id="rId27"/>
    <p:sldId id="477" r:id="rId28"/>
    <p:sldId id="478" r:id="rId29"/>
    <p:sldId id="479" r:id="rId30"/>
    <p:sldId id="511" r:id="rId31"/>
    <p:sldId id="480" r:id="rId32"/>
    <p:sldId id="481" r:id="rId33"/>
    <p:sldId id="482" r:id="rId34"/>
    <p:sldId id="492" r:id="rId35"/>
    <p:sldId id="495" r:id="rId36"/>
    <p:sldId id="520" r:id="rId37"/>
    <p:sldId id="521" r:id="rId38"/>
    <p:sldId id="493" r:id="rId39"/>
    <p:sldId id="494" r:id="rId40"/>
    <p:sldId id="496" r:id="rId41"/>
    <p:sldId id="497" r:id="rId42"/>
    <p:sldId id="483" r:id="rId43"/>
    <p:sldId id="484" r:id="rId44"/>
    <p:sldId id="485" r:id="rId45"/>
    <p:sldId id="486" r:id="rId46"/>
    <p:sldId id="465" r:id="rId47"/>
    <p:sldId id="498" r:id="rId48"/>
    <p:sldId id="499" r:id="rId49"/>
    <p:sldId id="500" r:id="rId50"/>
    <p:sldId id="501" r:id="rId51"/>
    <p:sldId id="504" r:id="rId52"/>
    <p:sldId id="505" r:id="rId53"/>
    <p:sldId id="506" r:id="rId54"/>
    <p:sldId id="507" r:id="rId55"/>
    <p:sldId id="508" r:id="rId56"/>
    <p:sldId id="502" r:id="rId57"/>
    <p:sldId id="503" r:id="rId58"/>
    <p:sldId id="457" r:id="rId59"/>
    <p:sldId id="509" r:id="rId60"/>
    <p:sldId id="510"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0" autoAdjust="0"/>
    <p:restoredTop sz="84462" autoAdjust="0"/>
  </p:normalViewPr>
  <p:slideViewPr>
    <p:cSldViewPr>
      <p:cViewPr varScale="1">
        <p:scale>
          <a:sx n="50" d="100"/>
          <a:sy n="50" d="100"/>
        </p:scale>
        <p:origin x="-815" y="-82"/>
      </p:cViewPr>
      <p:guideLst>
        <p:guide orient="horz" pos="2160"/>
        <p:guide pos="2880"/>
      </p:guideLst>
    </p:cSldViewPr>
  </p:slideViewPr>
  <p:outlineViewPr>
    <p:cViewPr>
      <p:scale>
        <a:sx n="33" d="100"/>
        <a:sy n="33" d="100"/>
      </p:scale>
      <p:origin x="0" y="9020"/>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_rels/viewProps.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1386842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C012780-CE17-465E-916D-150647A96FCE}" type="slidenum">
              <a:rPr lang="en-US"/>
              <a:pPr/>
              <a:t>23</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6300088-EF6F-4641-92A9-2649512A13D6}" type="slidenum">
              <a:rPr lang="en-US"/>
              <a:pPr/>
              <a:t>24</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AC45BFB-19B2-41E1-BB98-9CB65824EE9F}" type="slidenum">
              <a:rPr lang="en-US"/>
              <a:pPr/>
              <a:t>25</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F9C51D2-D566-4296-B91B-6E24D7A67B2C}" type="slidenum">
              <a:rPr lang="en-US"/>
              <a:pPr/>
              <a:t>26</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28A342D-E987-4D73-BEB7-914941F35294}" type="slidenum">
              <a:rPr lang="en-US"/>
              <a:pPr/>
              <a:t>27</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BD5D3BB-7FE0-4D00-905A-EB059E17E93E}" type="slidenum">
              <a:rPr lang="en-US"/>
              <a:pPr/>
              <a:t>28</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B99BA45-781F-47CA-A4C8-E9715F671FF3}" type="slidenum">
              <a:rPr lang="en-US"/>
              <a:pPr/>
              <a:t>30</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5DEF591-8B73-4786-AA0F-7BCCEE427A40}" type="slidenum">
              <a:rPr lang="en-US"/>
              <a:pPr/>
              <a:t>31</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32</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CB8505A-8242-4510-8018-93DFE07181F0}" type="slidenum">
              <a:rPr lang="en-US"/>
              <a:pPr/>
              <a:t>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9BFD9-F4ED-4E29-892B-030086916847}" type="slidenum">
              <a:rPr lang="en-US"/>
              <a:pPr/>
              <a:t>34</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SVD gives the homogeneous least squares solution constrained to have a norm of 1</a:t>
            </a:r>
          </a:p>
        </p:txBody>
      </p:sp>
      <p:sp>
        <p:nvSpPr>
          <p:cNvPr id="4" name="Slide Number Placeholder 3"/>
          <p:cNvSpPr>
            <a:spLocks noGrp="1"/>
          </p:cNvSpPr>
          <p:nvPr>
            <p:ph type="sldNum" sz="quarter" idx="5"/>
          </p:nvPr>
        </p:nvSpPr>
        <p:spPr/>
        <p:txBody>
          <a:bodyPr/>
          <a:lstStyle/>
          <a:p>
            <a:pPr>
              <a:defRPr/>
            </a:pPr>
            <a:fld id="{0F7D19D2-6652-44B5-9D45-137C96310273}" type="slidenum">
              <a:rPr lang="en-US" smtClean="0"/>
              <a:pPr>
                <a:defRPr/>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B98A3B-6A28-4C11-BE7F-5954E141D34E}" type="slidenum">
              <a:rPr lang="en-US"/>
              <a:pPr/>
              <a:t>37</a:t>
            </a:fld>
            <a:endParaRPr lang="en-US"/>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7C157-F529-487E-B231-05CAED735EEF}" type="slidenum">
              <a:rPr lang="en-US"/>
              <a:pPr/>
              <a:t>38</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5796CEA-1978-4D6B-92FB-599E96029663}" type="slidenum">
              <a:rPr lang="en-US"/>
              <a:pPr/>
              <a:t>41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AA86ACA-733C-4381-800D-9FF2046D85D7}" type="slidenum">
              <a:rPr lang="en-US"/>
              <a:pPr/>
              <a:t>42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3CA61BD-8113-45CF-8F96-37256502964D}" type="slidenum">
              <a:rPr lang="en-US"/>
              <a:pPr/>
              <a:t>43</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40D9F5B-4E28-40E0-B005-9DD7D523F740}" type="slidenum">
              <a:rPr lang="en-US"/>
              <a:pPr/>
              <a:t>44</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86C9-5B1C-4AAB-82F4-F980DF7EF95A}" type="slidenum">
              <a:rPr lang="en-US"/>
              <a:pPr/>
              <a:t>52</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t>From the results of Liebowitz et al.  As you can see, their model is slightly better in that the roof is slanted, but our method is fully automatic requiring none of the user’s time, while their method requires extensive manual labeling.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holes</a:t>
            </a:r>
            <a:endParaRPr lang="en-US" dirty="0"/>
          </a:p>
        </p:txBody>
      </p:sp>
      <p:sp>
        <p:nvSpPr>
          <p:cNvPr id="4" name="Slide Number Placeholder 3"/>
          <p:cNvSpPr>
            <a:spLocks noGrp="1"/>
          </p:cNvSpPr>
          <p:nvPr>
            <p:ph type="sldNum" sz="quarter" idx="10"/>
          </p:nvPr>
        </p:nvSpPr>
        <p:spPr/>
        <p:txBody>
          <a:bodyPr/>
          <a:lstStyle/>
          <a:p>
            <a:pPr>
              <a:defRPr/>
            </a:pPr>
            <a:fld id="{CF287ED6-A730-4184-9353-2C473C705472}" type="slidenum">
              <a:rPr lang="en-US" smtClean="0"/>
              <a:pPr>
                <a:defRPr/>
              </a:pPr>
              <a:t>56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5FE1CB5-CE0D-4593-884D-80887B0010FC}" type="slidenum">
              <a:rPr lang="en-US"/>
              <a:pPr/>
              <a:t>16</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17</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D42D796-7566-4533-9BF5-A970DE7CB1EB}" type="slidenum">
              <a:rPr lang="en-US"/>
              <a:pPr/>
              <a:t>18</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917D55B-AE6D-4509-8ADB-14A1C2D7F934}" type="slidenum">
              <a:rPr lang="en-US"/>
              <a:pPr/>
              <a:t>19</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76652A2-460B-458A-9FEE-1E322FFB33A2}" type="slidenum">
              <a:rPr lang="en-US"/>
              <a:pPr/>
              <a:t>20</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917D55B-AE6D-4509-8ADB-14A1C2D7F934}" type="slidenum">
              <a:rPr lang="en-US"/>
              <a:pPr/>
              <a:t>21</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F52A44C-349A-4100-AAC5-666AD44058AB}" type="slidenum">
              <a:rPr lang="en-US"/>
              <a:pPr/>
              <a:t>22</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14400"/>
            <a:ext cx="3810000" cy="5257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4CEC39-6076-4C3E-8988-9AB2A3D6907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10/12/2011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10/12/2011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10/12/2011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10/12/2011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10/12/2011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10/12/2011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10/12/2011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youtube.com/watch?v=nAhGM2Fyl8Q" TargetMode="External"/><Relationship Id="rId1" Type="http://schemas.openxmlformats.org/officeDocument/2006/relationships/slideLayout" Target="../slideLayouts/slideLayout2.xml"/><Relationship Id="rId4" Type="http://schemas.openxmlformats.org/officeDocument/2006/relationships/hyperlink" Target="http://en.wikipedia.org/wiki/Focal_length" TargetMode="Externa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3.bin"/><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Users\Hoiem\Desktop\My%20Papers\videos\popupFastTrain.wm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notesSlide" Target="../notesSlides/notesSlide20.xml"/><Relationship Id="rId3" Type="http://schemas.openxmlformats.org/officeDocument/2006/relationships/tags" Target="../tags/tag2.xml"/><Relationship Id="rId21" Type="http://schemas.openxmlformats.org/officeDocument/2006/relationships/oleObject" Target="../embeddings/oleObject5.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slideLayout" Target="../slideLayouts/slideLayout2.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image" Target="../media/image27.png"/><Relationship Id="rId1" Type="http://schemas.openxmlformats.org/officeDocument/2006/relationships/vmlDrawing" Target="../drawings/vmlDrawing3.v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10" Type="http://schemas.openxmlformats.org/officeDocument/2006/relationships/tags" Target="../tags/tag9.xml"/><Relationship Id="rId19" Type="http://schemas.openxmlformats.org/officeDocument/2006/relationships/oleObject" Target="../embeddings/oleObject4.bin"/><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0.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32.wmf"/><Relationship Id="rId4" Type="http://schemas.openxmlformats.org/officeDocument/2006/relationships/image" Target="../media/image29.wmf"/><Relationship Id="rId9"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1.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hyperlink" Target="http://www.ds.eng.monash.edu.au/ece4711/homogeneous_equations.pdf" TargetMode="External"/><Relationship Id="rId5" Type="http://schemas.openxmlformats.org/officeDocument/2006/relationships/image" Target="../media/image34.wmf"/><Relationship Id="rId10" Type="http://schemas.openxmlformats.org/officeDocument/2006/relationships/hyperlink" Target="http://www.cse.unr.edu/~bebis/CS791E/Notes/SVD.pdf" TargetMode="External"/><Relationship Id="rId4" Type="http://schemas.openxmlformats.org/officeDocument/2006/relationships/oleObject" Target="../embeddings/oleObject11.bin"/><Relationship Id="rId9" Type="http://schemas.openxmlformats.org/officeDocument/2006/relationships/image" Target="../media/image36.wmf"/></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8.xml"/><Relationship Id="rId7" Type="http://schemas.openxmlformats.org/officeDocument/2006/relationships/notesSlide" Target="../notesSlides/notesSlide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11" Type="http://schemas.openxmlformats.org/officeDocument/2006/relationships/image" Target="../media/image40.png"/><Relationship Id="rId5" Type="http://schemas.openxmlformats.org/officeDocument/2006/relationships/tags" Target="../tags/tag20.xml"/><Relationship Id="rId10" Type="http://schemas.openxmlformats.org/officeDocument/2006/relationships/image" Target="../media/image39.png"/><Relationship Id="rId4" Type="http://schemas.openxmlformats.org/officeDocument/2006/relationships/tags" Target="../tags/tag19.xml"/><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slideLayout" Target="../slideLayouts/slideLayout2.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2" Type="http://schemas.openxmlformats.org/officeDocument/2006/relationships/tags" Target="../tags/tag22.xml"/><Relationship Id="rId16" Type="http://schemas.openxmlformats.org/officeDocument/2006/relationships/image" Target="../media/image42.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image" Target="../media/image41.png"/><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cs.cmu.edu/afs/cs.cmu.edu/academic/class/15463-f08/www/proj5/www/dmillett/"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youtube.com/watch?v=dUAtdmGwcuM"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image" Target="../media/image53.jpeg"/><Relationship Id="rId16"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19" Type="http://schemas.openxmlformats.org/officeDocument/2006/relationships/image" Target="../media/image70.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hyperlink" Target="http://www.cs.illinois.edu/homes/dhoiem/projects/popup/" TargetMode="External"/><Relationship Id="rId5" Type="http://schemas.openxmlformats.org/officeDocument/2006/relationships/image" Target="../media/image78.jpeg"/><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5.wmf"/><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9.jpeg"/><Relationship Id="rId5" Type="http://schemas.openxmlformats.org/officeDocument/2006/relationships/image" Target="../media/image93.emf"/><Relationship Id="rId4" Type="http://schemas.openxmlformats.org/officeDocument/2006/relationships/oleObject" Target="../embeddings/oleObject14.bin"/></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oiem\Videos\cvpr2008_mini.wmv" TargetMode="External"/><Relationship Id="rId1" Type="http://schemas.openxmlformats.org/officeDocument/2006/relationships/tags" Target="../tags/tag33.xml"/><Relationship Id="rId5" Type="http://schemas.openxmlformats.org/officeDocument/2006/relationships/image" Target="../media/image95.png"/><Relationship Id="rId4"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35.xml"/><Relationship Id="rId7" Type="http://schemas.openxmlformats.org/officeDocument/2006/relationships/image" Target="../media/image19.jpeg"/><Relationship Id="rId2" Type="http://schemas.openxmlformats.org/officeDocument/2006/relationships/tags" Target="../tags/tag34.xml"/><Relationship Id="rId1" Type="http://schemas.openxmlformats.org/officeDocument/2006/relationships/vmlDrawing" Target="../drawings/vmlDrawing7.vml"/><Relationship Id="rId6" Type="http://schemas.openxmlformats.org/officeDocument/2006/relationships/image" Target="../media/image18.jpeg"/><Relationship Id="rId11" Type="http://schemas.openxmlformats.org/officeDocument/2006/relationships/image" Target="../media/image28.png"/><Relationship Id="rId5" Type="http://schemas.openxmlformats.org/officeDocument/2006/relationships/notesSlide" Target="../notesSlides/notesSlide30.xml"/><Relationship Id="rId10" Type="http://schemas.openxmlformats.org/officeDocument/2006/relationships/oleObject" Target="../embeddings/oleObject16.bin"/><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Single-view 3D Reconstruction</a:t>
            </a:r>
          </a:p>
        </p:txBody>
      </p:sp>
      <p:sp>
        <p:nvSpPr>
          <p:cNvPr id="13315" name="Subtitle 2"/>
          <p:cNvSpPr>
            <a:spLocks noGrp="1"/>
          </p:cNvSpPr>
          <p:nvPr>
            <p:ph type="subTitle" idx="1"/>
          </p:nvPr>
        </p:nvSpPr>
        <p:spPr>
          <a:xfrm>
            <a:off x="1905000" y="46482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65228" cy="369332"/>
          </a:xfrm>
          <a:prstGeom prst="rect">
            <a:avLst/>
          </a:prstGeom>
          <a:noFill/>
          <a:ln w="9525">
            <a:noFill/>
            <a:miter lim="800000"/>
            <a:headEnd/>
            <a:tailEnd/>
          </a:ln>
        </p:spPr>
        <p:txBody>
          <a:bodyPr wrap="none">
            <a:spAutoFit/>
          </a:bodyPr>
          <a:lstStyle/>
          <a:p>
            <a:r>
              <a:rPr lang="en-US" dirty="0" smtClean="0"/>
              <a:t>10/13/11</a:t>
            </a:r>
            <a:endParaRPr lang="en-US" dirty="0"/>
          </a:p>
        </p:txBody>
      </p:sp>
      <p:pic>
        <p:nvPicPr>
          <p:cNvPr id="6" name="Picture 4" descr="popupbook1"/>
          <p:cNvPicPr>
            <a:picLocks noChangeAspect="1" noChangeArrowheads="1"/>
          </p:cNvPicPr>
          <p:nvPr/>
        </p:nvPicPr>
        <p:blipFill>
          <a:blip r:embed="rId3" cstate="print"/>
          <a:srcRect/>
          <a:stretch>
            <a:fillRect/>
          </a:stretch>
        </p:blipFill>
        <p:spPr bwMode="auto">
          <a:xfrm>
            <a:off x="1295400" y="1447800"/>
            <a:ext cx="6722628" cy="3581400"/>
          </a:xfrm>
          <a:prstGeom prst="rect">
            <a:avLst/>
          </a:prstGeom>
          <a:noFill/>
        </p:spPr>
      </p:pic>
      <p:sp>
        <p:nvSpPr>
          <p:cNvPr id="7" name="TextBox 6"/>
          <p:cNvSpPr txBox="1"/>
          <p:nvPr/>
        </p:nvSpPr>
        <p:spPr>
          <a:xfrm flipH="1">
            <a:off x="0" y="6550223"/>
            <a:ext cx="5440681" cy="307777"/>
          </a:xfrm>
          <a:prstGeom prst="rect">
            <a:avLst/>
          </a:prstGeom>
          <a:noFill/>
        </p:spPr>
        <p:txBody>
          <a:bodyPr wrap="square" rtlCol="0">
            <a:spAutoFit/>
          </a:bodyPr>
          <a:lstStyle/>
          <a:p>
            <a:r>
              <a:rPr lang="en-US" sz="1400" dirty="0" smtClean="0">
                <a:solidFill>
                  <a:schemeClr val="bg1">
                    <a:lumMod val="50000"/>
                  </a:schemeClr>
                </a:solidFill>
              </a:rPr>
              <a:t>Some slides from Alyosha Efros, Steve Seitz</a:t>
            </a:r>
            <a:endParaRPr lang="en-U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Dolly Zoom or “Vertigo Effect”</a:t>
            </a:r>
            <a:endParaRPr lang="en-US" dirty="0"/>
          </a:p>
        </p:txBody>
      </p:sp>
      <p:sp>
        <p:nvSpPr>
          <p:cNvPr id="3" name="Content Placeholder 2"/>
          <p:cNvSpPr>
            <a:spLocks noGrp="1"/>
          </p:cNvSpPr>
          <p:nvPr>
            <p:ph idx="1"/>
          </p:nvPr>
        </p:nvSpPr>
        <p:spPr/>
        <p:txBody>
          <a:bodyPr/>
          <a:lstStyle/>
          <a:p>
            <a:pPr>
              <a:buNone/>
            </a:pPr>
            <a:r>
              <a:rPr lang="en-US" sz="2800" dirty="0">
                <a:hlinkClick r:id="rId2"/>
              </a:rPr>
              <a:t>http://</a:t>
            </a:r>
            <a:r>
              <a:rPr lang="en-US" sz="2800" dirty="0" smtClean="0">
                <a:hlinkClick r:id="rId2"/>
              </a:rPr>
              <a:t>www.youtube.com/watch?v=nAhGM2Fyl8Q</a:t>
            </a:r>
            <a:endParaRPr lang="en-US" sz="2800" dirty="0" smtClean="0"/>
          </a:p>
          <a:p>
            <a:pPr>
              <a:buNone/>
            </a:pPr>
            <a:endParaRPr lang="en-US" dirty="0"/>
          </a:p>
        </p:txBody>
      </p:sp>
      <p:pic>
        <p:nvPicPr>
          <p:cNvPr id="766978" name="Picture 2" descr="http://upload.wikimedia.org/wikipedia/commons/thumb/e/e5/Focal_length.jpg/220px-Focal_length.jpg"/>
          <p:cNvPicPr>
            <a:picLocks noChangeAspect="1" noChangeArrowheads="1"/>
          </p:cNvPicPr>
          <p:nvPr/>
        </p:nvPicPr>
        <p:blipFill>
          <a:blip r:embed="rId3" cstate="print"/>
          <a:srcRect/>
          <a:stretch>
            <a:fillRect/>
          </a:stretch>
        </p:blipFill>
        <p:spPr bwMode="auto">
          <a:xfrm>
            <a:off x="2057400" y="1981200"/>
            <a:ext cx="2095500" cy="4181475"/>
          </a:xfrm>
          <a:prstGeom prst="rect">
            <a:avLst/>
          </a:prstGeom>
          <a:noFill/>
        </p:spPr>
      </p:pic>
      <p:sp>
        <p:nvSpPr>
          <p:cNvPr id="5" name="TextBox 4"/>
          <p:cNvSpPr txBox="1"/>
          <p:nvPr/>
        </p:nvSpPr>
        <p:spPr>
          <a:xfrm>
            <a:off x="0" y="6488668"/>
            <a:ext cx="4262705" cy="369332"/>
          </a:xfrm>
          <a:prstGeom prst="rect">
            <a:avLst/>
          </a:prstGeom>
          <a:noFill/>
        </p:spPr>
        <p:txBody>
          <a:bodyPr wrap="none" rtlCol="0">
            <a:spAutoFit/>
          </a:bodyPr>
          <a:lstStyle/>
          <a:p>
            <a:r>
              <a:rPr lang="en-US" dirty="0" smtClean="0">
                <a:hlinkClick r:id="rId4"/>
              </a:rPr>
              <a:t>http://en.wikipedia.org/wiki/Focal_length</a:t>
            </a:r>
            <a:endParaRPr lang="en-US" dirty="0"/>
          </a:p>
        </p:txBody>
      </p:sp>
      <p:sp>
        <p:nvSpPr>
          <p:cNvPr id="6" name="TextBox 5"/>
          <p:cNvSpPr txBox="1"/>
          <p:nvPr/>
        </p:nvSpPr>
        <p:spPr>
          <a:xfrm>
            <a:off x="5029200" y="3429000"/>
            <a:ext cx="3200400" cy="954107"/>
          </a:xfrm>
          <a:prstGeom prst="rect">
            <a:avLst/>
          </a:prstGeom>
          <a:noFill/>
        </p:spPr>
        <p:txBody>
          <a:bodyPr wrap="square" rtlCol="0">
            <a:spAutoFit/>
          </a:bodyPr>
          <a:lstStyle/>
          <a:p>
            <a:r>
              <a:rPr lang="en-US" sz="2800" dirty="0" smtClean="0"/>
              <a:t>Zoom in while moving away</a:t>
            </a:r>
          </a:p>
        </p:txBody>
      </p:sp>
      <p:sp>
        <p:nvSpPr>
          <p:cNvPr id="7" name="TextBox 6"/>
          <p:cNvSpPr txBox="1"/>
          <p:nvPr/>
        </p:nvSpPr>
        <p:spPr>
          <a:xfrm>
            <a:off x="4876800" y="2286000"/>
            <a:ext cx="2616422" cy="461665"/>
          </a:xfrm>
          <a:prstGeom prst="rect">
            <a:avLst/>
          </a:prstGeom>
          <a:noFill/>
        </p:spPr>
        <p:txBody>
          <a:bodyPr wrap="none" rtlCol="0">
            <a:spAutoFit/>
          </a:bodyPr>
          <a:lstStyle/>
          <a:p>
            <a:r>
              <a:rPr lang="en-US" sz="2400" dirty="0" smtClean="0"/>
              <a:t>How is this done?</a:t>
            </a:r>
            <a:endParaRPr lang="en-US" sz="2400" dirty="0"/>
          </a:p>
        </p:txBody>
      </p:sp>
    </p:spTree>
    <p:extLst>
      <p:ext uri="{BB962C8B-B14F-4D97-AF65-F5344CB8AC3E}">
        <p14:creationId xmlns:p14="http://schemas.microsoft.com/office/powerpoint/2010/main" val="9516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noGrp="1"/>
          </p:cNvSpPr>
          <p:nvPr>
            <p:ph type="title"/>
          </p:nvPr>
        </p:nvSpPr>
        <p:spPr/>
        <p:txBody>
          <a:bodyPr/>
          <a:lstStyle/>
          <a:p>
            <a:r>
              <a:rPr lang="en-US" smtClean="0"/>
              <a:t>Dolly zoom (or “Vertigo effect”)</a:t>
            </a:r>
          </a:p>
        </p:txBody>
      </p:sp>
      <p:sp>
        <p:nvSpPr>
          <p:cNvPr id="15366" name="TextBox 4"/>
          <p:cNvSpPr txBox="1">
            <a:spLocks noChangeArrowheads="1"/>
          </p:cNvSpPr>
          <p:nvPr/>
        </p:nvSpPr>
        <p:spPr bwMode="auto">
          <a:xfrm>
            <a:off x="3886200" y="6019800"/>
            <a:ext cx="3967163" cy="369888"/>
          </a:xfrm>
          <a:prstGeom prst="rect">
            <a:avLst/>
          </a:prstGeom>
          <a:noFill/>
          <a:ln w="9525">
            <a:noFill/>
            <a:miter lim="800000"/>
            <a:headEnd/>
            <a:tailEnd/>
          </a:ln>
        </p:spPr>
        <p:txBody>
          <a:bodyPr wrap="none">
            <a:spAutoFit/>
          </a:bodyPr>
          <a:lstStyle/>
          <a:p>
            <a:r>
              <a:rPr lang="en-US"/>
              <a:t>Distance between object and camera</a:t>
            </a:r>
          </a:p>
        </p:txBody>
      </p:sp>
      <p:cxnSp>
        <p:nvCxnSpPr>
          <p:cNvPr id="7" name="Straight Arrow Connector 6"/>
          <p:cNvCxnSpPr/>
          <p:nvPr/>
        </p:nvCxnSpPr>
        <p:spPr>
          <a:xfrm rot="5400000" flipH="1" flipV="1">
            <a:off x="4381500" y="53721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8" name="TextBox 7"/>
          <p:cNvSpPr txBox="1">
            <a:spLocks noChangeArrowheads="1"/>
          </p:cNvSpPr>
          <p:nvPr/>
        </p:nvSpPr>
        <p:spPr bwMode="auto">
          <a:xfrm>
            <a:off x="6553200" y="3810000"/>
            <a:ext cx="1658938" cy="369888"/>
          </a:xfrm>
          <a:prstGeom prst="rect">
            <a:avLst/>
          </a:prstGeom>
          <a:noFill/>
          <a:ln w="9525">
            <a:noFill/>
            <a:miter lim="800000"/>
            <a:headEnd/>
            <a:tailEnd/>
          </a:ln>
        </p:spPr>
        <p:txBody>
          <a:bodyPr wrap="none">
            <a:spAutoFit/>
          </a:bodyPr>
          <a:lstStyle/>
          <a:p>
            <a:r>
              <a:rPr lang="en-US"/>
              <a:t>width of object</a:t>
            </a:r>
          </a:p>
        </p:txBody>
      </p:sp>
      <p:cxnSp>
        <p:nvCxnSpPr>
          <p:cNvPr id="9" name="Straight Arrow Connector 8"/>
          <p:cNvCxnSpPr/>
          <p:nvPr/>
        </p:nvCxnSpPr>
        <p:spPr>
          <a:xfrm rot="10800000" flipV="1">
            <a:off x="6019800" y="4040188"/>
            <a:ext cx="533400" cy="227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70" name="TextBox 5"/>
          <p:cNvSpPr txBox="1">
            <a:spLocks noChangeArrowheads="1"/>
          </p:cNvSpPr>
          <p:nvPr/>
        </p:nvSpPr>
        <p:spPr bwMode="auto">
          <a:xfrm>
            <a:off x="1066800" y="1905000"/>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5371" name="TextBox 6"/>
          <p:cNvSpPr txBox="1">
            <a:spLocks noChangeArrowheads="1"/>
          </p:cNvSpPr>
          <p:nvPr/>
        </p:nvSpPr>
        <p:spPr bwMode="auto">
          <a:xfrm>
            <a:off x="6096000" y="1828800"/>
            <a:ext cx="2070100" cy="369888"/>
          </a:xfrm>
          <a:prstGeom prst="rect">
            <a:avLst/>
          </a:prstGeom>
          <a:noFill/>
          <a:ln w="9525">
            <a:noFill/>
            <a:miter lim="800000"/>
            <a:headEnd/>
            <a:tailEnd/>
          </a:ln>
        </p:spPr>
        <p:txBody>
          <a:bodyPr wrap="none">
            <a:spAutoFit/>
          </a:bodyPr>
          <a:lstStyle/>
          <a:p>
            <a:r>
              <a:rPr lang="en-US"/>
              <a:t>Film/Sensor Width</a:t>
            </a:r>
          </a:p>
        </p:txBody>
      </p:sp>
      <p:sp>
        <p:nvSpPr>
          <p:cNvPr id="15372" name="TextBox 7"/>
          <p:cNvSpPr txBox="1">
            <a:spLocks noChangeArrowheads="1"/>
          </p:cNvSpPr>
          <p:nvPr/>
        </p:nvSpPr>
        <p:spPr bwMode="auto">
          <a:xfrm>
            <a:off x="6172200" y="2743200"/>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5362" name="Object 7"/>
          <p:cNvGraphicFramePr>
            <a:graphicFrameLocks noChangeAspect="1"/>
          </p:cNvGraphicFramePr>
          <p:nvPr/>
        </p:nvGraphicFramePr>
        <p:xfrm>
          <a:off x="2825750" y="1981200"/>
          <a:ext cx="3441700" cy="1219200"/>
        </p:xfrm>
        <a:graphic>
          <a:graphicData uri="http://schemas.openxmlformats.org/presentationml/2006/ole">
            <mc:AlternateContent xmlns:mc="http://schemas.openxmlformats.org/markup-compatibility/2006">
              <mc:Choice xmlns:v="urn:schemas-microsoft-com:vml" Requires="v">
                <p:oleObj spid="_x0000_s98312" name="Equation" r:id="rId3" imgW="1041120" imgH="368280" progId="Equation.3">
                  <p:embed/>
                </p:oleObj>
              </mc:Choice>
              <mc:Fallback>
                <p:oleObj name="Equation" r:id="rId3" imgW="104112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0" y="1981200"/>
                        <a:ext cx="34417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3" name="Object 7"/>
          <p:cNvGraphicFramePr>
            <a:graphicFrameLocks noChangeAspect="1"/>
          </p:cNvGraphicFramePr>
          <p:nvPr/>
        </p:nvGraphicFramePr>
        <p:xfrm>
          <a:off x="2438400" y="4143375"/>
          <a:ext cx="3944938" cy="1092200"/>
        </p:xfrm>
        <a:graphic>
          <a:graphicData uri="http://schemas.openxmlformats.org/presentationml/2006/ole">
            <mc:AlternateContent xmlns:mc="http://schemas.openxmlformats.org/markup-compatibility/2006">
              <mc:Choice xmlns:v="urn:schemas-microsoft-com:vml" Requires="v">
                <p:oleObj spid="_x0000_s98313" name="Equation" r:id="rId5" imgW="1193760" imgH="330120" progId="Equation.3">
                  <p:embed/>
                </p:oleObj>
              </mc:Choice>
              <mc:Fallback>
                <p:oleObj name="Equation" r:id="rId5" imgW="1193760" imgH="3301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143375"/>
                        <a:ext cx="3944938" cy="10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1570801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3D Reconstruction</a:t>
            </a:r>
            <a:endParaRPr lang="en-US" dirty="0"/>
          </a:p>
        </p:txBody>
      </p:sp>
      <p:sp>
        <p:nvSpPr>
          <p:cNvPr id="3" name="Content Placeholder 2"/>
          <p:cNvSpPr>
            <a:spLocks noGrp="1"/>
          </p:cNvSpPr>
          <p:nvPr>
            <p:ph idx="1"/>
          </p:nvPr>
        </p:nvSpPr>
        <p:spPr/>
        <p:txBody>
          <a:bodyPr/>
          <a:lstStyle/>
          <a:p>
            <a:endParaRPr lang="en-US"/>
          </a:p>
        </p:txBody>
      </p:sp>
      <p:pic>
        <p:nvPicPr>
          <p:cNvPr id="4" name="popupFastTrain.wmv">
            <a:hlinkClick r:id="" action="ppaction://media"/>
          </p:cNvPr>
          <p:cNvPicPr>
            <a:picLocks noRot="1" noChangeAspect="1"/>
          </p:cNvPicPr>
          <p:nvPr>
            <a:videoFile r:link="rId1"/>
          </p:nvPr>
        </p:nvPicPr>
        <p:blipFill>
          <a:blip r:embed="rId3" cstate="print"/>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ground_view_1"/>
          <p:cNvPicPr>
            <a:picLocks noChangeAspect="1" noChangeArrowheads="1"/>
          </p:cNvPicPr>
          <p:nvPr/>
        </p:nvPicPr>
        <p:blipFill>
          <a:blip r:embed="rId2" cstate="print"/>
          <a:srcRect/>
          <a:stretch>
            <a:fillRect/>
          </a:stretch>
        </p:blipFill>
        <p:spPr bwMode="auto">
          <a:xfrm>
            <a:off x="5029200" y="1219200"/>
            <a:ext cx="3651670" cy="1676400"/>
          </a:xfrm>
          <a:prstGeom prst="rect">
            <a:avLst/>
          </a:prstGeom>
          <a:noFill/>
        </p:spPr>
      </p:pic>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p:txBody>
          <a:bodyPr>
            <a:normAutofit/>
          </a:bodyPr>
          <a:lstStyle/>
          <a:p>
            <a:pPr>
              <a:buNone/>
            </a:pPr>
            <a:r>
              <a:rPr lang="en-US" sz="2800" dirty="0" smtClean="0">
                <a:sym typeface="Wingdings" pitchFamily="2" charset="2"/>
              </a:rPr>
              <a:t>	One 2D image could be generated by an infinite number of 3D geometries</a:t>
            </a:r>
            <a:endParaRPr lang="en-US" sz="2800" dirty="0"/>
          </a:p>
        </p:txBody>
      </p:sp>
      <p:pic>
        <p:nvPicPr>
          <p:cNvPr id="5" name="Picture 9" descr="backdrop_view_2"/>
          <p:cNvPicPr>
            <a:picLocks noChangeAspect="1" noChangeArrowheads="1"/>
          </p:cNvPicPr>
          <p:nvPr/>
        </p:nvPicPr>
        <p:blipFill>
          <a:blip r:embed="rId3" cstate="print"/>
          <a:srcRect/>
          <a:stretch>
            <a:fillRect/>
          </a:stretch>
        </p:blipFill>
        <p:spPr bwMode="auto">
          <a:xfrm>
            <a:off x="5410200" y="3048000"/>
            <a:ext cx="3048000" cy="1524000"/>
          </a:xfrm>
          <a:prstGeom prst="rect">
            <a:avLst/>
          </a:prstGeom>
          <a:noFill/>
        </p:spPr>
      </p:pic>
      <p:pic>
        <p:nvPicPr>
          <p:cNvPr id="6" name="Picture 10" descr="scenery15"/>
          <p:cNvPicPr>
            <a:picLocks noChangeAspect="1" noChangeArrowheads="1"/>
          </p:cNvPicPr>
          <p:nvPr/>
        </p:nvPicPr>
        <p:blipFill>
          <a:blip r:embed="rId4" cstate="print"/>
          <a:srcRect/>
          <a:stretch>
            <a:fillRect/>
          </a:stretch>
        </p:blipFill>
        <p:spPr bwMode="auto">
          <a:xfrm>
            <a:off x="609600" y="2743200"/>
            <a:ext cx="3348031" cy="2209800"/>
          </a:xfrm>
          <a:prstGeom prst="rect">
            <a:avLst/>
          </a:prstGeom>
          <a:noFill/>
        </p:spPr>
      </p:pic>
      <p:pic>
        <p:nvPicPr>
          <p:cNvPr id="7" name="Picture 11" descr="scenery15_floating1"/>
          <p:cNvPicPr>
            <a:picLocks noChangeAspect="1" noChangeArrowheads="1"/>
          </p:cNvPicPr>
          <p:nvPr/>
        </p:nvPicPr>
        <p:blipFill>
          <a:blip r:embed="rId5" cstate="print"/>
          <a:srcRect/>
          <a:stretch>
            <a:fillRect/>
          </a:stretch>
        </p:blipFill>
        <p:spPr bwMode="auto">
          <a:xfrm>
            <a:off x="5105399" y="5181600"/>
            <a:ext cx="3788229" cy="1676400"/>
          </a:xfrm>
          <a:prstGeom prst="rect">
            <a:avLst/>
          </a:prstGeom>
          <a:noFill/>
        </p:spPr>
      </p:pic>
      <p:sp>
        <p:nvSpPr>
          <p:cNvPr id="8" name="Right Arrow 7"/>
          <p:cNvSpPr/>
          <p:nvPr/>
        </p:nvSpPr>
        <p:spPr>
          <a:xfrm>
            <a:off x="4267200" y="36576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227765">
            <a:off x="3946096" y="256643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806939">
            <a:off x="3993530" y="511351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14800" y="2057400"/>
            <a:ext cx="434734" cy="584775"/>
          </a:xfrm>
          <a:prstGeom prst="rect">
            <a:avLst/>
          </a:prstGeom>
          <a:noFill/>
        </p:spPr>
        <p:txBody>
          <a:bodyPr wrap="none" rtlCol="0">
            <a:spAutoFit/>
          </a:bodyPr>
          <a:lstStyle/>
          <a:p>
            <a:r>
              <a:rPr lang="en-US" sz="3200" b="1" dirty="0" smtClean="0"/>
              <a:t>?</a:t>
            </a:r>
            <a:endParaRPr lang="en-US" sz="3200" b="1" dirty="0"/>
          </a:p>
        </p:txBody>
      </p:sp>
      <p:sp>
        <p:nvSpPr>
          <p:cNvPr id="12" name="TextBox 11"/>
          <p:cNvSpPr txBox="1"/>
          <p:nvPr/>
        </p:nvSpPr>
        <p:spPr>
          <a:xfrm>
            <a:off x="4572000" y="3200400"/>
            <a:ext cx="434734" cy="584775"/>
          </a:xfrm>
          <a:prstGeom prst="rect">
            <a:avLst/>
          </a:prstGeom>
          <a:noFill/>
        </p:spPr>
        <p:txBody>
          <a:bodyPr wrap="none" rtlCol="0">
            <a:spAutoFit/>
          </a:bodyPr>
          <a:lstStyle/>
          <a:p>
            <a:r>
              <a:rPr lang="en-US" sz="3200" b="1" dirty="0" smtClean="0"/>
              <a:t>?</a:t>
            </a:r>
            <a:endParaRPr lang="en-US" sz="3200" b="1" dirty="0"/>
          </a:p>
        </p:txBody>
      </p:sp>
      <p:sp>
        <p:nvSpPr>
          <p:cNvPr id="13" name="TextBox 12"/>
          <p:cNvSpPr txBox="1"/>
          <p:nvPr/>
        </p:nvSpPr>
        <p:spPr>
          <a:xfrm>
            <a:off x="4495800" y="4648200"/>
            <a:ext cx="434734" cy="584775"/>
          </a:xfrm>
          <a:prstGeom prst="rect">
            <a:avLst/>
          </a:prstGeom>
          <a:noFill/>
        </p:spPr>
        <p:txBody>
          <a:bodyPr wrap="none" rtlCol="0">
            <a:spAutoFit/>
          </a:bodyPr>
          <a:lstStyle/>
          <a:p>
            <a:r>
              <a:rPr lang="en-US" sz="3200" b="1" dirty="0" smtClean="0"/>
              <a:t>?</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a:t>
            </a:r>
            <a:endParaRPr lang="en-US" dirty="0"/>
          </a:p>
        </p:txBody>
      </p:sp>
      <p:sp>
        <p:nvSpPr>
          <p:cNvPr id="3" name="Content Placeholder 2"/>
          <p:cNvSpPr>
            <a:spLocks noGrp="1"/>
          </p:cNvSpPr>
          <p:nvPr>
            <p:ph idx="1"/>
          </p:nvPr>
        </p:nvSpPr>
        <p:spPr/>
        <p:txBody>
          <a:bodyPr/>
          <a:lstStyle/>
          <a:p>
            <a:pPr>
              <a:buNone/>
            </a:pPr>
            <a:r>
              <a:rPr lang="en-US" dirty="0" smtClean="0"/>
              <a:t>	Make simplifying assumptions about 3D geometry</a:t>
            </a:r>
            <a:endParaRPr lang="en-US" dirty="0"/>
          </a:p>
        </p:txBody>
      </p:sp>
      <p:pic>
        <p:nvPicPr>
          <p:cNvPr id="5" name="Picture 5" descr="scenery15_floating1"/>
          <p:cNvPicPr>
            <a:picLocks noChangeAspect="1" noChangeArrowheads="1"/>
          </p:cNvPicPr>
          <p:nvPr/>
        </p:nvPicPr>
        <p:blipFill>
          <a:blip r:embed="rId2" cstate="print"/>
          <a:srcRect/>
          <a:stretch>
            <a:fillRect/>
          </a:stretch>
        </p:blipFill>
        <p:spPr bwMode="auto">
          <a:xfrm>
            <a:off x="152400" y="4421188"/>
            <a:ext cx="4341813" cy="1920875"/>
          </a:xfrm>
          <a:prstGeom prst="rect">
            <a:avLst/>
          </a:prstGeom>
          <a:noFill/>
        </p:spPr>
      </p:pic>
      <p:pic>
        <p:nvPicPr>
          <p:cNvPr id="6" name="Picture 6" descr="scenery15_view2_w"/>
          <p:cNvPicPr>
            <a:picLocks noChangeAspect="1" noChangeArrowheads="1"/>
          </p:cNvPicPr>
          <p:nvPr/>
        </p:nvPicPr>
        <p:blipFill>
          <a:blip r:embed="rId3" cstate="print"/>
          <a:srcRect/>
          <a:stretch>
            <a:fillRect/>
          </a:stretch>
        </p:blipFill>
        <p:spPr bwMode="auto">
          <a:xfrm>
            <a:off x="4800600" y="4191000"/>
            <a:ext cx="4191000" cy="2222500"/>
          </a:xfrm>
          <a:prstGeom prst="rect">
            <a:avLst/>
          </a:prstGeom>
          <a:noFill/>
        </p:spPr>
      </p:pic>
      <p:sp>
        <p:nvSpPr>
          <p:cNvPr id="7" name="Text Box 7"/>
          <p:cNvSpPr txBox="1">
            <a:spLocks noChangeArrowheads="1"/>
          </p:cNvSpPr>
          <p:nvPr/>
        </p:nvSpPr>
        <p:spPr bwMode="auto">
          <a:xfrm>
            <a:off x="544513" y="6337300"/>
            <a:ext cx="3352800" cy="366713"/>
          </a:xfrm>
          <a:prstGeom prst="rect">
            <a:avLst/>
          </a:prstGeom>
          <a:noFill/>
          <a:ln w="9525">
            <a:noFill/>
            <a:miter lim="800000"/>
            <a:headEnd/>
            <a:tailEnd/>
          </a:ln>
          <a:effectLst/>
        </p:spPr>
        <p:txBody>
          <a:bodyPr>
            <a:spAutoFit/>
          </a:bodyPr>
          <a:lstStyle/>
          <a:p>
            <a:pPr algn="ctr">
              <a:spcBef>
                <a:spcPct val="50000"/>
              </a:spcBef>
            </a:pPr>
            <a:r>
              <a:rPr lang="en-US"/>
              <a:t>Unlikely </a:t>
            </a:r>
          </a:p>
        </p:txBody>
      </p:sp>
      <p:sp>
        <p:nvSpPr>
          <p:cNvPr id="8" name="Text Box 8"/>
          <p:cNvSpPr txBox="1">
            <a:spLocks noChangeArrowheads="1"/>
          </p:cNvSpPr>
          <p:nvPr/>
        </p:nvSpPr>
        <p:spPr bwMode="auto">
          <a:xfrm>
            <a:off x="5105400" y="6338888"/>
            <a:ext cx="3352800" cy="366712"/>
          </a:xfrm>
          <a:prstGeom prst="rect">
            <a:avLst/>
          </a:prstGeom>
          <a:noFill/>
          <a:ln w="9525">
            <a:noFill/>
            <a:miter lim="800000"/>
            <a:headEnd/>
            <a:tailEnd/>
          </a:ln>
          <a:effectLst/>
        </p:spPr>
        <p:txBody>
          <a:bodyPr>
            <a:spAutoFit/>
          </a:bodyPr>
          <a:lstStyle/>
          <a:p>
            <a:pPr algn="ctr">
              <a:spcBef>
                <a:spcPct val="50000"/>
              </a:spcBef>
            </a:pPr>
            <a:r>
              <a:rPr lang="en-US"/>
              <a:t>Likely </a:t>
            </a:r>
          </a:p>
        </p:txBody>
      </p:sp>
      <p:pic>
        <p:nvPicPr>
          <p:cNvPr id="4" name="Picture 4" descr="scenery15"/>
          <p:cNvPicPr>
            <a:picLocks noChangeAspect="1" noChangeArrowheads="1"/>
          </p:cNvPicPr>
          <p:nvPr/>
        </p:nvPicPr>
        <p:blipFill>
          <a:blip r:embed="rId4" cstate="print"/>
          <a:srcRect/>
          <a:stretch>
            <a:fillRect/>
          </a:stretch>
        </p:blipFill>
        <p:spPr bwMode="auto">
          <a:xfrm>
            <a:off x="3124200" y="2286000"/>
            <a:ext cx="3124200" cy="206057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Two Models</a:t>
            </a:r>
            <a:endParaRPr lang="en-US" dirty="0"/>
          </a:p>
        </p:txBody>
      </p:sp>
      <p:sp>
        <p:nvSpPr>
          <p:cNvPr id="3" name="Content Placeholder 2"/>
          <p:cNvSpPr>
            <a:spLocks noGrp="1"/>
          </p:cNvSpPr>
          <p:nvPr>
            <p:ph idx="1"/>
          </p:nvPr>
        </p:nvSpPr>
        <p:spPr/>
        <p:txBody>
          <a:bodyPr/>
          <a:lstStyle/>
          <a:p>
            <a:endParaRPr lang="en-US" dirty="0" smtClean="0"/>
          </a:p>
          <a:p>
            <a:r>
              <a:rPr lang="en-US" dirty="0" smtClean="0"/>
              <a:t>Box + frontal billboards</a:t>
            </a:r>
          </a:p>
          <a:p>
            <a:endParaRPr lang="en-US" dirty="0" smtClean="0"/>
          </a:p>
          <a:p>
            <a:endParaRPr lang="en-US" dirty="0" smtClean="0"/>
          </a:p>
          <a:p>
            <a:endParaRPr lang="en-US" dirty="0" smtClean="0"/>
          </a:p>
          <a:p>
            <a:r>
              <a:rPr lang="en-US" dirty="0" smtClean="0"/>
              <a:t>Ground plane + non-frontal billboards</a:t>
            </a:r>
            <a:endParaRPr lang="en-US" dirty="0"/>
          </a:p>
        </p:txBody>
      </p:sp>
      <p:pic>
        <p:nvPicPr>
          <p:cNvPr id="5" name="Picture 6" descr="scenery15_view2_w"/>
          <p:cNvPicPr>
            <a:picLocks noChangeAspect="1" noChangeArrowheads="1"/>
          </p:cNvPicPr>
          <p:nvPr/>
        </p:nvPicPr>
        <p:blipFill>
          <a:blip r:embed="rId2" cstate="print"/>
          <a:srcRect/>
          <a:stretch>
            <a:fillRect/>
          </a:stretch>
        </p:blipFill>
        <p:spPr bwMode="auto">
          <a:xfrm>
            <a:off x="4724400" y="4635500"/>
            <a:ext cx="4191000" cy="2222500"/>
          </a:xfrm>
          <a:prstGeom prst="rect">
            <a:avLst/>
          </a:prstGeom>
          <a:noFill/>
        </p:spPr>
      </p:pic>
      <p:pic>
        <p:nvPicPr>
          <p:cNvPr id="10" name="Picture 4"/>
          <p:cNvPicPr>
            <a:picLocks noChangeAspect="1" noChangeArrowheads="1"/>
          </p:cNvPicPr>
          <p:nvPr/>
        </p:nvPicPr>
        <p:blipFill>
          <a:blip r:embed="rId3" cstate="print"/>
          <a:srcRect/>
          <a:stretch>
            <a:fillRect/>
          </a:stretch>
        </p:blipFill>
        <p:spPr bwMode="auto">
          <a:xfrm>
            <a:off x="5562600" y="1447800"/>
            <a:ext cx="3384945" cy="2427288"/>
          </a:xfrm>
          <a:prstGeom prst="rect">
            <a:avLst/>
          </a:prstGeom>
          <a:noFill/>
          <a:ln w="9525">
            <a:noFill/>
            <a:miter lim="800000"/>
            <a:headEnd/>
            <a:tailEnd/>
          </a:ln>
        </p:spPr>
      </p:pic>
      <p:cxnSp>
        <p:nvCxnSpPr>
          <p:cNvPr id="12" name="Straight Connector 11"/>
          <p:cNvCxnSpPr/>
          <p:nvPr/>
        </p:nvCxnSpPr>
        <p:spPr>
          <a:xfrm rot="5400000" flipH="1" flipV="1">
            <a:off x="5829300" y="2705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3200" y="19812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53200" y="34290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7734300" y="2705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62600" y="3429000"/>
            <a:ext cx="9906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867400" y="1447800"/>
            <a:ext cx="6858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8343900" y="1562100"/>
            <a:ext cx="533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58200" y="3429000"/>
            <a:ext cx="4572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800" dirty="0" smtClean="0"/>
              <a:t>“Tour into the Picture” (Horry et al. SIGGRAPH ’97)</a:t>
            </a:r>
          </a:p>
        </p:txBody>
      </p:sp>
      <p:sp>
        <p:nvSpPr>
          <p:cNvPr id="25603" name="Rectangle 3"/>
          <p:cNvSpPr>
            <a:spLocks noGrp="1" noChangeArrowheads="1"/>
          </p:cNvSpPr>
          <p:nvPr>
            <p:ph type="body" sz="half" idx="1"/>
          </p:nvPr>
        </p:nvSpPr>
        <p:spPr>
          <a:xfrm>
            <a:off x="685800" y="914400"/>
            <a:ext cx="4549775" cy="5257800"/>
          </a:xfrm>
        </p:spPr>
        <p:txBody>
          <a:bodyPr/>
          <a:lstStyle/>
          <a:p>
            <a:pPr marL="0" indent="0"/>
            <a:endParaRPr lang="en-US" sz="1800" dirty="0" smtClean="0"/>
          </a:p>
          <a:p>
            <a:pPr marL="0" indent="0">
              <a:buNone/>
            </a:pPr>
            <a:r>
              <a:rPr lang="en-US" sz="2400" dirty="0" smtClean="0"/>
              <a:t>Create a 3D “theatre stage” of  five billboards</a:t>
            </a:r>
          </a:p>
          <a:p>
            <a:pPr marL="0" indent="0"/>
            <a:endParaRPr lang="en-US" sz="2400" dirty="0" smtClean="0"/>
          </a:p>
          <a:p>
            <a:pPr marL="0" indent="0"/>
            <a:endParaRPr lang="en-US" sz="2400" dirty="0" smtClean="0"/>
          </a:p>
          <a:p>
            <a:pPr marL="0" indent="0"/>
            <a:endParaRPr lang="en-US" sz="2400" dirty="0" smtClean="0"/>
          </a:p>
          <a:p>
            <a:pPr marL="0" indent="0">
              <a:buNone/>
            </a:pPr>
            <a:r>
              <a:rPr lang="en-US" sz="2400" dirty="0" smtClean="0"/>
              <a:t>Specify foreground objects through bounding polygons</a:t>
            </a:r>
          </a:p>
          <a:p>
            <a:pPr marL="0" indent="0"/>
            <a:endParaRPr lang="en-US" sz="2400" dirty="0" smtClean="0"/>
          </a:p>
          <a:p>
            <a:pPr marL="0" indent="0"/>
            <a:endParaRPr lang="en-US" sz="2400" dirty="0" smtClean="0"/>
          </a:p>
          <a:p>
            <a:pPr marL="0" indent="0">
              <a:buNone/>
            </a:pPr>
            <a:r>
              <a:rPr lang="en-US" sz="2400" dirty="0" smtClean="0"/>
              <a:t>Use camera transformations to navigate through the scene</a:t>
            </a:r>
          </a:p>
          <a:p>
            <a:pPr marL="0" indent="0"/>
            <a:endParaRPr lang="en-US" sz="2400" dirty="0" smtClean="0"/>
          </a:p>
        </p:txBody>
      </p:sp>
      <p:pic>
        <p:nvPicPr>
          <p:cNvPr id="25604" name="Picture 5" descr="pic3"/>
          <p:cNvPicPr>
            <a:picLocks noChangeAspect="1" noChangeArrowheads="1"/>
          </p:cNvPicPr>
          <p:nvPr/>
        </p:nvPicPr>
        <p:blipFill>
          <a:blip r:embed="rId3" cstate="print"/>
          <a:srcRect/>
          <a:stretch>
            <a:fillRect/>
          </a:stretch>
        </p:blipFill>
        <p:spPr bwMode="auto">
          <a:xfrm>
            <a:off x="5334000" y="1066800"/>
            <a:ext cx="2438400" cy="1714500"/>
          </a:xfrm>
          <a:prstGeom prst="rect">
            <a:avLst/>
          </a:prstGeom>
          <a:noFill/>
          <a:ln w="9525">
            <a:noFill/>
            <a:miter lim="800000"/>
            <a:headEnd/>
            <a:tailEnd/>
          </a:ln>
        </p:spPr>
      </p:pic>
      <p:pic>
        <p:nvPicPr>
          <p:cNvPr id="25605" name="Picture 6" descr="pic4"/>
          <p:cNvPicPr>
            <a:picLocks noChangeAspect="1" noChangeArrowheads="1"/>
          </p:cNvPicPr>
          <p:nvPr/>
        </p:nvPicPr>
        <p:blipFill>
          <a:blip r:embed="rId4" cstate="print"/>
          <a:srcRect/>
          <a:stretch>
            <a:fillRect/>
          </a:stretch>
        </p:blipFill>
        <p:spPr bwMode="auto">
          <a:xfrm>
            <a:off x="5334000" y="2971800"/>
            <a:ext cx="2438400" cy="1716088"/>
          </a:xfrm>
          <a:prstGeom prst="rect">
            <a:avLst/>
          </a:prstGeom>
          <a:noFill/>
          <a:ln w="9525">
            <a:noFill/>
            <a:miter lim="800000"/>
            <a:headEnd/>
            <a:tailEnd/>
          </a:ln>
        </p:spPr>
      </p:pic>
      <p:pic>
        <p:nvPicPr>
          <p:cNvPr id="25606" name="Picture 8" descr="pic5"/>
          <p:cNvPicPr>
            <a:picLocks noChangeAspect="1" noChangeArrowheads="1"/>
          </p:cNvPicPr>
          <p:nvPr/>
        </p:nvPicPr>
        <p:blipFill>
          <a:blip r:embed="rId5" cstate="print"/>
          <a:srcRect/>
          <a:stretch>
            <a:fillRect/>
          </a:stretch>
        </p:blipFill>
        <p:spPr bwMode="auto">
          <a:xfrm>
            <a:off x="5334000" y="4876800"/>
            <a:ext cx="2425700" cy="1790700"/>
          </a:xfrm>
          <a:prstGeom prst="rect">
            <a:avLst/>
          </a:prstGeom>
          <a:noFill/>
          <a:ln w="9525">
            <a:noFill/>
            <a:miter lim="800000"/>
            <a:headEnd/>
            <a:tailEnd/>
          </a:ln>
        </p:spPr>
      </p:pic>
      <p:sp>
        <p:nvSpPr>
          <p:cNvPr id="7" name="TextBox 6"/>
          <p:cNvSpPr txBox="1"/>
          <p:nvPr/>
        </p:nvSpPr>
        <p:spPr>
          <a:xfrm>
            <a:off x="0" y="6581001"/>
            <a:ext cx="2640466" cy="276999"/>
          </a:xfrm>
          <a:prstGeom prst="rect">
            <a:avLst/>
          </a:prstGeom>
          <a:noFill/>
        </p:spPr>
        <p:txBody>
          <a:bodyPr wrap="none" rtlCol="0">
            <a:spAutoFit/>
          </a:bodyPr>
          <a:lstStyle/>
          <a:p>
            <a:r>
              <a:rPr lang="en-US" sz="1200" dirty="0" smtClean="0">
                <a:solidFill>
                  <a:schemeClr val="bg1">
                    <a:lumMod val="50000"/>
                  </a:schemeClr>
                </a:solidFill>
              </a:rPr>
              <a:t>Following slides modified from Efros</a:t>
            </a:r>
            <a:endParaRPr lang="en-US" sz="12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The idea</a:t>
            </a:r>
          </a:p>
        </p:txBody>
      </p:sp>
      <p:sp>
        <p:nvSpPr>
          <p:cNvPr id="405507" name="Rectangle 3"/>
          <p:cNvSpPr>
            <a:spLocks noGrp="1" noChangeArrowheads="1"/>
          </p:cNvSpPr>
          <p:nvPr>
            <p:ph type="body" idx="1"/>
          </p:nvPr>
        </p:nvSpPr>
        <p:spPr>
          <a:xfrm>
            <a:off x="685800" y="914400"/>
            <a:ext cx="7772400" cy="5715000"/>
          </a:xfrm>
        </p:spPr>
        <p:txBody>
          <a:bodyPr>
            <a:normAutofit lnSpcReduction="10000"/>
          </a:bodyPr>
          <a:lstStyle/>
          <a:p>
            <a:pPr>
              <a:buNone/>
            </a:pPr>
            <a:r>
              <a:rPr lang="en-US" sz="2400" dirty="0" smtClean="0"/>
              <a:t>	Many scenes (especially paintings), can be represented as an axis-aligned box volume (i.e. a stage)</a:t>
            </a:r>
          </a:p>
          <a:p>
            <a:pPr>
              <a:buNone/>
            </a:pPr>
            <a:endParaRPr lang="en-US" sz="2400" dirty="0" smtClean="0"/>
          </a:p>
          <a:p>
            <a:pPr>
              <a:buNone/>
            </a:pPr>
            <a:r>
              <a:rPr lang="en-US" sz="2400" dirty="0" smtClean="0"/>
              <a:t>Key assumptions</a:t>
            </a:r>
          </a:p>
          <a:p>
            <a:r>
              <a:rPr lang="en-US" sz="2000" dirty="0" smtClean="0"/>
              <a:t>All walls are orthogonal</a:t>
            </a:r>
          </a:p>
          <a:p>
            <a:r>
              <a:rPr lang="en-US" sz="2000" dirty="0" smtClean="0"/>
              <a:t>Camera view plane is parallel to back of volume</a:t>
            </a:r>
          </a:p>
          <a:p>
            <a:endParaRPr lang="en-US" sz="2400" dirty="0" smtClean="0"/>
          </a:p>
          <a:p>
            <a:pPr>
              <a:buNone/>
            </a:pPr>
            <a:r>
              <a:rPr lang="en-US" sz="2400" dirty="0" smtClean="0"/>
              <a:t>How many vanishing points does the box have?</a:t>
            </a:r>
          </a:p>
          <a:p>
            <a:r>
              <a:rPr lang="en-US" sz="2000" dirty="0" smtClean="0"/>
              <a:t>Three, but two at infinity</a:t>
            </a:r>
          </a:p>
          <a:p>
            <a:r>
              <a:rPr lang="en-US" sz="2000" dirty="0" smtClean="0"/>
              <a:t>Single-point perspective</a:t>
            </a:r>
          </a:p>
          <a:p>
            <a:endParaRPr lang="en-US" sz="2400" dirty="0" smtClean="0"/>
          </a:p>
          <a:p>
            <a:pPr>
              <a:buNone/>
            </a:pPr>
            <a:r>
              <a:rPr lang="en-US" sz="2400" dirty="0" smtClean="0"/>
              <a:t>Can use the vanishing point </a:t>
            </a:r>
          </a:p>
          <a:p>
            <a:pPr>
              <a:buNone/>
            </a:pPr>
            <a:r>
              <a:rPr lang="en-US" sz="2400" dirty="0" smtClean="0"/>
              <a:t>to fit the box to the particular </a:t>
            </a:r>
          </a:p>
          <a:p>
            <a:pPr>
              <a:buNone/>
            </a:pPr>
            <a:r>
              <a:rPr lang="en-US" sz="2400" dirty="0" smtClean="0"/>
              <a:t>scene</a:t>
            </a:r>
          </a:p>
          <a:p>
            <a:pPr>
              <a:buNone/>
            </a:pPr>
            <a:endParaRPr lang="en-US" sz="2400" dirty="0" smtClean="0"/>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4876800" y="4089400"/>
            <a:ext cx="3733800" cy="269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50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55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5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50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50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550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550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5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Fitting the box volume</a:t>
            </a:r>
          </a:p>
        </p:txBody>
      </p:sp>
      <p:sp>
        <p:nvSpPr>
          <p:cNvPr id="406531" name="Rectangle 3"/>
          <p:cNvSpPr>
            <a:spLocks noGrp="1" noChangeArrowheads="1"/>
          </p:cNvSpPr>
          <p:nvPr>
            <p:ph type="body" idx="1"/>
          </p:nvPr>
        </p:nvSpPr>
        <p:spPr>
          <a:xfrm>
            <a:off x="685800" y="3276600"/>
            <a:ext cx="7772400" cy="3429000"/>
          </a:xfrm>
        </p:spPr>
        <p:txBody>
          <a:bodyPr>
            <a:normAutofit fontScale="85000" lnSpcReduction="20000"/>
          </a:bodyPr>
          <a:lstStyle/>
          <a:p>
            <a:r>
              <a:rPr lang="en-US" dirty="0" smtClean="0"/>
              <a:t>User controls the inner box and the vanishing point placement (# of DOF???)</a:t>
            </a:r>
          </a:p>
          <a:p>
            <a:endParaRPr lang="en-US" dirty="0" smtClean="0"/>
          </a:p>
          <a:p>
            <a:r>
              <a:rPr lang="en-US" dirty="0" smtClean="0"/>
              <a:t>Q: What’s the significance of the vanishing point location?</a:t>
            </a:r>
          </a:p>
          <a:p>
            <a:r>
              <a:rPr lang="en-US" dirty="0" smtClean="0"/>
              <a:t>A: It’s at eye (camera) level: ray from COP to VP is perpendicular to image </a:t>
            </a:r>
            <a:r>
              <a:rPr lang="en-US" dirty="0" smtClean="0"/>
              <a:t>plane</a:t>
            </a:r>
          </a:p>
          <a:p>
            <a:pPr lvl="1"/>
            <a:r>
              <a:rPr lang="en-US" dirty="0" smtClean="0"/>
              <a:t>Under single-point perspective assumptions, the VP should be the optical center of the image</a:t>
            </a:r>
            <a:endParaRPr lang="en-US" dirty="0" smtClean="0"/>
          </a:p>
        </p:txBody>
      </p:sp>
      <p:pic>
        <p:nvPicPr>
          <p:cNvPr id="27652" name="Picture 4"/>
          <p:cNvPicPr>
            <a:picLocks noChangeAspect="1" noChangeArrowheads="1"/>
          </p:cNvPicPr>
          <p:nvPr/>
        </p:nvPicPr>
        <p:blipFill>
          <a:blip r:embed="rId3" cstate="print">
            <a:clrChange>
              <a:clrFrom>
                <a:srgbClr val="FFFFFF"/>
              </a:clrFrom>
              <a:clrTo>
                <a:srgbClr val="FFFFFF">
                  <a:alpha val="0"/>
                </a:srgbClr>
              </a:clrTo>
            </a:clrChange>
          </a:blip>
          <a:srcRect l="10001" t="30191" r="8858" b="24095"/>
          <a:stretch>
            <a:fillRect/>
          </a:stretch>
        </p:blipFill>
        <p:spPr bwMode="auto">
          <a:xfrm>
            <a:off x="1371600" y="822325"/>
            <a:ext cx="6172200"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6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8675"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8676"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8677"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28681"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High </a:t>
            </a:r>
            <a:br>
              <a:rPr lang="en-US"/>
            </a:br>
            <a:r>
              <a:rPr lang="en-US"/>
              <a:t>Camera</a:t>
            </a:r>
          </a:p>
        </p:txBody>
      </p:sp>
      <p:sp>
        <p:nvSpPr>
          <p:cNvPr id="28682" name="Text Box 10"/>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about Project 4?</a:t>
            </a:r>
            <a:endParaRPr lang="en-US" dirty="0"/>
          </a:p>
        </p:txBody>
      </p:sp>
      <p:sp>
        <p:nvSpPr>
          <p:cNvPr id="3" name="Content Placeholder 2"/>
          <p:cNvSpPr>
            <a:spLocks noGrp="1"/>
          </p:cNvSpPr>
          <p:nvPr>
            <p:ph idx="1"/>
          </p:nvPr>
        </p:nvSpPr>
        <p:spPr/>
        <p:txBody>
          <a:bodyPr/>
          <a:lstStyle/>
          <a:p>
            <a:r>
              <a:rPr lang="en-US" dirty="0" smtClean="0"/>
              <a:t>Get me your labels </a:t>
            </a:r>
            <a:r>
              <a:rPr lang="en-US" dirty="0" err="1" smtClean="0"/>
              <a:t>asap</a:t>
            </a:r>
            <a:r>
              <a:rPr lang="en-US" dirty="0" smtClean="0"/>
              <a:t> if not already done (will count as late days after today)</a:t>
            </a:r>
          </a:p>
          <a:p>
            <a:pPr lvl="1"/>
            <a:r>
              <a:rPr lang="en-US" dirty="0" smtClean="0"/>
              <a:t>Will post everything I’ve got later today</a:t>
            </a:r>
          </a:p>
          <a:p>
            <a:endParaRPr lang="en-US" dirty="0"/>
          </a:p>
        </p:txBody>
      </p:sp>
      <p:sp>
        <p:nvSpPr>
          <p:cNvPr id="4" name="TextBox 3"/>
          <p:cNvSpPr txBox="1"/>
          <p:nvPr/>
        </p:nvSpPr>
        <p:spPr>
          <a:xfrm>
            <a:off x="457200" y="3048000"/>
            <a:ext cx="8382000" cy="646331"/>
          </a:xfrm>
          <a:prstGeom prst="rect">
            <a:avLst/>
          </a:prstGeom>
          <a:noFill/>
        </p:spPr>
        <p:txBody>
          <a:bodyPr wrap="square" rtlCol="0">
            <a:spAutoFit/>
          </a:bodyPr>
          <a:lstStyle/>
          <a:p>
            <a:r>
              <a:rPr lang="en-US" dirty="0" smtClean="0"/>
              <a:t>So far have labels from: Adair, Arash, Bret, Brian, Derek, Doheum, Lewis, Prateek, Raj, Russ, </a:t>
            </a:r>
            <a:r>
              <a:rPr lang="en-US" dirty="0" err="1" smtClean="0"/>
              <a:t>SteveD</a:t>
            </a:r>
            <a:r>
              <a:rPr lang="en-US" dirty="0" smtClean="0"/>
              <a:t>, </a:t>
            </a:r>
            <a:r>
              <a:rPr lang="en-US" dirty="0" err="1" smtClean="0"/>
              <a:t>WeiLou</a:t>
            </a:r>
            <a:r>
              <a:rPr lang="en-US" dirty="0" smtClean="0"/>
              <a:t>  </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1600200" y="1295400"/>
            <a:ext cx="6172200" cy="4724400"/>
            <a:chOff x="1600200" y="1295400"/>
            <a:chExt cx="6172200" cy="4724400"/>
          </a:xfrm>
        </p:grpSpPr>
        <p:sp>
          <p:nvSpPr>
            <p:cNvPr id="2969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9699"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9701"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29702"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29703"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29704"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29705"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29706"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29707"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29708"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sp>
        <p:nvSpPr>
          <p:cNvPr id="29709"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High </a:t>
            </a:r>
            <a:br>
              <a:rPr lang="en-US"/>
            </a:br>
            <a:r>
              <a:rPr lang="en-US"/>
              <a:t>Camera</a:t>
            </a:r>
          </a:p>
        </p:txBody>
      </p:sp>
      <p:sp>
        <p:nvSpPr>
          <p:cNvPr id="29710"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8675" name="Rectangle 3"/>
          <p:cNvSpPr>
            <a:spLocks noChangeArrowheads="1"/>
          </p:cNvSpPr>
          <p:nvPr/>
        </p:nvSpPr>
        <p:spPr bwMode="auto">
          <a:xfrm>
            <a:off x="2743200" y="18288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8676"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8677"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28682" name="Text Box 10"/>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
        <p:nvSpPr>
          <p:cNvPr id="11"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Low </a:t>
            </a:r>
            <a:br>
              <a:rPr lang="en-US"/>
            </a:br>
            <a:r>
              <a:rPr lang="en-US"/>
              <a:t>Camera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7"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Low </a:t>
            </a:r>
            <a:br>
              <a:rPr lang="en-US"/>
            </a:br>
            <a:r>
              <a:rPr lang="en-US"/>
              <a:t>Camera</a:t>
            </a:r>
          </a:p>
        </p:txBody>
      </p:sp>
      <p:sp>
        <p:nvSpPr>
          <p:cNvPr id="31758"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grpSp>
        <p:nvGrpSpPr>
          <p:cNvPr id="26" name="Group 25"/>
          <p:cNvGrpSpPr>
            <a:grpSpLocks noChangeAspect="1"/>
          </p:cNvGrpSpPr>
          <p:nvPr/>
        </p:nvGrpSpPr>
        <p:grpSpPr>
          <a:xfrm>
            <a:off x="1600200" y="1295399"/>
            <a:ext cx="6172200" cy="4733926"/>
            <a:chOff x="1600200" y="1295399"/>
            <a:chExt cx="6172200" cy="4733926"/>
          </a:xfrm>
        </p:grpSpPr>
        <p:sp>
          <p:nvSpPr>
            <p:cNvPr id="31746"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15"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2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2"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23"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24"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25"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31753"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31754"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1755"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26"/>
          <p:cNvSpPr txBox="1">
            <a:spLocks noChangeArrowheads="1"/>
          </p:cNvSpPr>
          <p:nvPr/>
        </p:nvSpPr>
        <p:spPr bwMode="auto">
          <a:xfrm>
            <a:off x="1752600" y="4953000"/>
            <a:ext cx="1825625" cy="466725"/>
          </a:xfrm>
          <a:prstGeom prst="rect">
            <a:avLst/>
          </a:prstGeom>
          <a:noFill/>
          <a:ln w="9525">
            <a:solidFill>
              <a:schemeClr val="tx1"/>
            </a:solidFill>
            <a:miter lim="800000"/>
            <a:headEnd/>
            <a:tailEnd/>
          </a:ln>
        </p:spPr>
        <p:txBody>
          <a:bodyPr wrap="none">
            <a:spAutoFit/>
          </a:bodyPr>
          <a:lstStyle/>
          <a:p>
            <a:pPr eaLnBrk="1" hangingPunct="1"/>
            <a:r>
              <a:rPr lang="en-US"/>
              <a:t>High Camera</a:t>
            </a:r>
          </a:p>
        </p:txBody>
      </p:sp>
      <p:sp>
        <p:nvSpPr>
          <p:cNvPr id="32773" name="Text Box 27"/>
          <p:cNvSpPr txBox="1">
            <a:spLocks noChangeArrowheads="1"/>
          </p:cNvSpPr>
          <p:nvPr/>
        </p:nvSpPr>
        <p:spPr bwMode="auto">
          <a:xfrm>
            <a:off x="5638800" y="4953000"/>
            <a:ext cx="1774825" cy="466725"/>
          </a:xfrm>
          <a:prstGeom prst="rect">
            <a:avLst/>
          </a:prstGeom>
          <a:noFill/>
          <a:ln w="9525">
            <a:solidFill>
              <a:schemeClr val="tx1"/>
            </a:solidFill>
            <a:miter lim="800000"/>
            <a:headEnd/>
            <a:tailEnd/>
          </a:ln>
        </p:spPr>
        <p:txBody>
          <a:bodyPr wrap="none">
            <a:spAutoFit/>
          </a:bodyPr>
          <a:lstStyle/>
          <a:p>
            <a:pPr eaLnBrk="1" hangingPunct="1"/>
            <a:r>
              <a:rPr lang="en-US"/>
              <a:t>Low Camera</a:t>
            </a:r>
          </a:p>
        </p:txBody>
      </p:sp>
      <p:sp>
        <p:nvSpPr>
          <p:cNvPr id="32774" name="Text Box 28"/>
          <p:cNvSpPr txBox="1">
            <a:spLocks noChangeArrowheads="1"/>
          </p:cNvSpPr>
          <p:nvPr/>
        </p:nvSpPr>
        <p:spPr bwMode="auto">
          <a:xfrm>
            <a:off x="1524000" y="381000"/>
            <a:ext cx="6172200" cy="1200329"/>
          </a:xfrm>
          <a:prstGeom prst="rect">
            <a:avLst/>
          </a:prstGeom>
          <a:noFill/>
          <a:ln w="38100">
            <a:noFill/>
            <a:miter lim="800000"/>
            <a:headEnd/>
            <a:tailEnd/>
          </a:ln>
        </p:spPr>
        <p:txBody>
          <a:bodyPr>
            <a:spAutoFit/>
          </a:bodyPr>
          <a:lstStyle/>
          <a:p>
            <a:pPr eaLnBrk="1" hangingPunct="1">
              <a:spcBef>
                <a:spcPct val="50000"/>
              </a:spcBef>
            </a:pPr>
            <a:r>
              <a:rPr lang="en-US" dirty="0"/>
              <a:t>Comparison of how image is subdivided based on two different camera positions.  You should see how moving </a:t>
            </a:r>
            <a:r>
              <a:rPr lang="en-US" dirty="0" smtClean="0"/>
              <a:t>the box corresponds </a:t>
            </a:r>
            <a:r>
              <a:rPr lang="en-US" dirty="0"/>
              <a:t>to moving the </a:t>
            </a:r>
            <a:r>
              <a:rPr lang="en-US" dirty="0" err="1"/>
              <a:t>eyepoint</a:t>
            </a:r>
            <a:r>
              <a:rPr lang="en-US" dirty="0"/>
              <a:t> in the 3D world.</a:t>
            </a:r>
          </a:p>
        </p:txBody>
      </p:sp>
      <p:grpSp>
        <p:nvGrpSpPr>
          <p:cNvPr id="29" name="Group 28"/>
          <p:cNvGrpSpPr>
            <a:grpSpLocks noChangeAspect="1"/>
          </p:cNvGrpSpPr>
          <p:nvPr/>
        </p:nvGrpSpPr>
        <p:grpSpPr>
          <a:xfrm>
            <a:off x="762000" y="2133600"/>
            <a:ext cx="3505200" cy="2682992"/>
            <a:chOff x="1600200" y="1295400"/>
            <a:chExt cx="6172200" cy="4724400"/>
          </a:xfrm>
        </p:grpSpPr>
        <p:sp>
          <p:nvSpPr>
            <p:cNvPr id="30"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1"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3"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34"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35"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36"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37"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38"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9"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40"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grpSp>
        <p:nvGrpSpPr>
          <p:cNvPr id="41" name="Group 40"/>
          <p:cNvGrpSpPr>
            <a:grpSpLocks noChangeAspect="1"/>
          </p:cNvGrpSpPr>
          <p:nvPr/>
        </p:nvGrpSpPr>
        <p:grpSpPr>
          <a:xfrm>
            <a:off x="4800599" y="2133600"/>
            <a:ext cx="3477295" cy="2667000"/>
            <a:chOff x="1600200" y="1295399"/>
            <a:chExt cx="6172200" cy="4733926"/>
          </a:xfrm>
        </p:grpSpPr>
        <p:sp>
          <p:nvSpPr>
            <p:cNvPr id="42"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43"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44"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45"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46"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47"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48"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49"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50"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51"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3795"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6" name="AutoShape 4"/>
          <p:cNvSpPr>
            <a:spLocks noChangeArrowheads="1"/>
          </p:cNvSpPr>
          <p:nvPr/>
        </p:nvSpPr>
        <p:spPr bwMode="auto">
          <a:xfrm>
            <a:off x="41910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3797" name="Line 5"/>
          <p:cNvSpPr>
            <a:spLocks noChangeShapeType="1"/>
          </p:cNvSpPr>
          <p:nvPr/>
        </p:nvSpPr>
        <p:spPr bwMode="auto">
          <a:xfrm flipH="1" flipV="1">
            <a:off x="4038600" y="1371600"/>
            <a:ext cx="228600" cy="2209800"/>
          </a:xfrm>
          <a:prstGeom prst="line">
            <a:avLst/>
          </a:prstGeom>
          <a:noFill/>
          <a:ln w="9525">
            <a:solidFill>
              <a:schemeClr val="tx1"/>
            </a:solidFill>
            <a:round/>
            <a:headEnd/>
            <a:tailEnd/>
          </a:ln>
        </p:spPr>
        <p:txBody>
          <a:bodyPr/>
          <a:lstStyle/>
          <a:p>
            <a:endParaRPr lang="en-US"/>
          </a:p>
        </p:txBody>
      </p:sp>
      <p:sp>
        <p:nvSpPr>
          <p:cNvPr id="33798" name="Line 6"/>
          <p:cNvSpPr>
            <a:spLocks noChangeShapeType="1"/>
          </p:cNvSpPr>
          <p:nvPr/>
        </p:nvSpPr>
        <p:spPr bwMode="auto">
          <a:xfrm flipV="1">
            <a:off x="4267200" y="1295400"/>
            <a:ext cx="2057400" cy="2286000"/>
          </a:xfrm>
          <a:prstGeom prst="line">
            <a:avLst/>
          </a:prstGeom>
          <a:noFill/>
          <a:ln w="9525">
            <a:solidFill>
              <a:schemeClr val="tx1"/>
            </a:solidFill>
            <a:round/>
            <a:headEnd/>
            <a:tailEnd/>
          </a:ln>
        </p:spPr>
        <p:txBody>
          <a:bodyPr/>
          <a:lstStyle/>
          <a:p>
            <a:endParaRPr lang="en-US"/>
          </a:p>
        </p:txBody>
      </p:sp>
      <p:sp>
        <p:nvSpPr>
          <p:cNvPr id="33799" name="Line 7"/>
          <p:cNvSpPr>
            <a:spLocks noChangeShapeType="1"/>
          </p:cNvSpPr>
          <p:nvPr/>
        </p:nvSpPr>
        <p:spPr bwMode="auto">
          <a:xfrm flipH="1">
            <a:off x="4038600" y="3581400"/>
            <a:ext cx="228600" cy="2438400"/>
          </a:xfrm>
          <a:prstGeom prst="line">
            <a:avLst/>
          </a:prstGeom>
          <a:noFill/>
          <a:ln w="9525">
            <a:solidFill>
              <a:schemeClr val="tx1"/>
            </a:solidFill>
            <a:round/>
            <a:headEnd/>
            <a:tailEnd/>
          </a:ln>
        </p:spPr>
        <p:txBody>
          <a:bodyPr/>
          <a:lstStyle/>
          <a:p>
            <a:endParaRPr lang="en-US"/>
          </a:p>
        </p:txBody>
      </p:sp>
      <p:sp>
        <p:nvSpPr>
          <p:cNvPr id="33800" name="Line 8"/>
          <p:cNvSpPr>
            <a:spLocks noChangeShapeType="1"/>
          </p:cNvSpPr>
          <p:nvPr/>
        </p:nvSpPr>
        <p:spPr bwMode="auto">
          <a:xfrm>
            <a:off x="4267200" y="3581400"/>
            <a:ext cx="1828800" cy="2438400"/>
          </a:xfrm>
          <a:prstGeom prst="line">
            <a:avLst/>
          </a:prstGeom>
          <a:noFill/>
          <a:ln w="9525">
            <a:solidFill>
              <a:schemeClr val="tx1"/>
            </a:solidFill>
            <a:round/>
            <a:headEnd/>
            <a:tailEnd/>
          </a:ln>
        </p:spPr>
        <p:txBody>
          <a:bodyPr/>
          <a:lstStyle/>
          <a:p>
            <a:endParaRPr lang="en-US"/>
          </a:p>
        </p:txBody>
      </p:sp>
      <p:sp>
        <p:nvSpPr>
          <p:cNvPr id="33801"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Left </a:t>
            </a:r>
            <a:br>
              <a:rPr lang="en-US"/>
            </a:br>
            <a:r>
              <a:rPr lang="en-US"/>
              <a:t>Camera</a:t>
            </a:r>
          </a:p>
        </p:txBody>
      </p:sp>
      <p:sp>
        <p:nvSpPr>
          <p:cNvPr id="33802" name="Text Box 10"/>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4819"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0" name="AutoShape 4"/>
          <p:cNvSpPr>
            <a:spLocks noChangeArrowheads="1"/>
          </p:cNvSpPr>
          <p:nvPr/>
        </p:nvSpPr>
        <p:spPr bwMode="auto">
          <a:xfrm>
            <a:off x="41910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4821" name="Line 5"/>
          <p:cNvSpPr>
            <a:spLocks noChangeShapeType="1"/>
          </p:cNvSpPr>
          <p:nvPr/>
        </p:nvSpPr>
        <p:spPr bwMode="auto">
          <a:xfrm flipH="1" flipV="1">
            <a:off x="4038600" y="1371600"/>
            <a:ext cx="228600" cy="2209800"/>
          </a:xfrm>
          <a:prstGeom prst="line">
            <a:avLst/>
          </a:prstGeom>
          <a:noFill/>
          <a:ln w="9525">
            <a:solidFill>
              <a:schemeClr val="tx1"/>
            </a:solidFill>
            <a:round/>
            <a:headEnd/>
            <a:tailEnd/>
          </a:ln>
        </p:spPr>
        <p:txBody>
          <a:bodyPr/>
          <a:lstStyle/>
          <a:p>
            <a:endParaRPr lang="en-US"/>
          </a:p>
        </p:txBody>
      </p:sp>
      <p:sp>
        <p:nvSpPr>
          <p:cNvPr id="34822" name="Line 6"/>
          <p:cNvSpPr>
            <a:spLocks noChangeShapeType="1"/>
          </p:cNvSpPr>
          <p:nvPr/>
        </p:nvSpPr>
        <p:spPr bwMode="auto">
          <a:xfrm flipV="1">
            <a:off x="4267200" y="1295400"/>
            <a:ext cx="2057400" cy="2286000"/>
          </a:xfrm>
          <a:prstGeom prst="line">
            <a:avLst/>
          </a:prstGeom>
          <a:noFill/>
          <a:ln w="9525">
            <a:solidFill>
              <a:schemeClr val="tx1"/>
            </a:solidFill>
            <a:round/>
            <a:headEnd/>
            <a:tailEnd/>
          </a:ln>
        </p:spPr>
        <p:txBody>
          <a:bodyPr/>
          <a:lstStyle/>
          <a:p>
            <a:endParaRPr lang="en-US"/>
          </a:p>
        </p:txBody>
      </p:sp>
      <p:sp>
        <p:nvSpPr>
          <p:cNvPr id="34823" name="Line 7"/>
          <p:cNvSpPr>
            <a:spLocks noChangeShapeType="1"/>
          </p:cNvSpPr>
          <p:nvPr/>
        </p:nvSpPr>
        <p:spPr bwMode="auto">
          <a:xfrm flipH="1">
            <a:off x="4038600" y="3581400"/>
            <a:ext cx="228600" cy="2438400"/>
          </a:xfrm>
          <a:prstGeom prst="line">
            <a:avLst/>
          </a:pr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a:off x="4267200" y="3581400"/>
            <a:ext cx="1828800" cy="2438400"/>
          </a:xfrm>
          <a:prstGeom prst="line">
            <a:avLst/>
          </a:prstGeom>
          <a:noFill/>
          <a:ln w="9525">
            <a:solidFill>
              <a:schemeClr val="tx1"/>
            </a:solidFill>
            <a:round/>
            <a:headEnd/>
            <a:tailEnd/>
          </a:ln>
        </p:spPr>
        <p:txBody>
          <a:bodyPr/>
          <a:lstStyle/>
          <a:p>
            <a:endParaRPr lang="en-US"/>
          </a:p>
        </p:txBody>
      </p:sp>
      <p:sp>
        <p:nvSpPr>
          <p:cNvPr id="34825"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Left </a:t>
            </a:r>
            <a:br>
              <a:rPr lang="en-US"/>
            </a:br>
            <a:r>
              <a:rPr lang="en-US"/>
              <a:t>Camera</a:t>
            </a:r>
          </a:p>
        </p:txBody>
      </p:sp>
      <p:sp>
        <p:nvSpPr>
          <p:cNvPr id="34826" name="Freeform 10"/>
          <p:cNvSpPr>
            <a:spLocks/>
          </p:cNvSpPr>
          <p:nvPr/>
        </p:nvSpPr>
        <p:spPr bwMode="auto">
          <a:xfrm>
            <a:off x="1598613" y="1296988"/>
            <a:ext cx="2587625" cy="4725987"/>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4827" name="Freeform 11"/>
          <p:cNvSpPr>
            <a:spLocks/>
          </p:cNvSpPr>
          <p:nvPr/>
        </p:nvSpPr>
        <p:spPr bwMode="auto">
          <a:xfrm>
            <a:off x="4038600" y="1295400"/>
            <a:ext cx="2286000" cy="1524000"/>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4828" name="Freeform 12"/>
          <p:cNvSpPr>
            <a:spLocks/>
          </p:cNvSpPr>
          <p:nvPr/>
        </p:nvSpPr>
        <p:spPr bwMode="auto">
          <a:xfrm>
            <a:off x="4953000" y="1295400"/>
            <a:ext cx="2819400" cy="4724400"/>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4829" name="Freeform 13"/>
          <p:cNvSpPr>
            <a:spLocks/>
          </p:cNvSpPr>
          <p:nvPr/>
        </p:nvSpPr>
        <p:spPr bwMode="auto">
          <a:xfrm>
            <a:off x="4038600" y="4495800"/>
            <a:ext cx="2057400" cy="1524000"/>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4830"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5843"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5844" name="AutoShape 4"/>
          <p:cNvSpPr>
            <a:spLocks noChangeArrowheads="1"/>
          </p:cNvSpPr>
          <p:nvPr/>
        </p:nvSpPr>
        <p:spPr bwMode="auto">
          <a:xfrm>
            <a:off x="47244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5845" name="Line 5"/>
          <p:cNvSpPr>
            <a:spLocks noChangeShapeType="1"/>
          </p:cNvSpPr>
          <p:nvPr/>
        </p:nvSpPr>
        <p:spPr bwMode="auto">
          <a:xfrm flipH="1" flipV="1">
            <a:off x="2971800" y="1295400"/>
            <a:ext cx="1828800" cy="2286000"/>
          </a:xfrm>
          <a:prstGeom prst="line">
            <a:avLst/>
          </a:prstGeom>
          <a:noFill/>
          <a:ln w="9525">
            <a:solidFill>
              <a:schemeClr val="tx1"/>
            </a:solidFill>
            <a:round/>
            <a:headEnd/>
            <a:tailEnd/>
          </a:ln>
        </p:spPr>
        <p:txBody>
          <a:bodyPr/>
          <a:lstStyle/>
          <a:p>
            <a:endParaRPr lang="en-US"/>
          </a:p>
        </p:txBody>
      </p:sp>
      <p:sp>
        <p:nvSpPr>
          <p:cNvPr id="35846" name="Line 6"/>
          <p:cNvSpPr>
            <a:spLocks noChangeShapeType="1"/>
          </p:cNvSpPr>
          <p:nvPr/>
        </p:nvSpPr>
        <p:spPr bwMode="auto">
          <a:xfrm flipV="1">
            <a:off x="4800600" y="1295400"/>
            <a:ext cx="381000" cy="2286000"/>
          </a:xfrm>
          <a:prstGeom prst="line">
            <a:avLst/>
          </a:prstGeom>
          <a:noFill/>
          <a:ln w="9525">
            <a:solidFill>
              <a:schemeClr val="tx1"/>
            </a:solidFill>
            <a:round/>
            <a:headEnd/>
            <a:tailEnd/>
          </a:ln>
        </p:spPr>
        <p:txBody>
          <a:bodyPr/>
          <a:lstStyle/>
          <a:p>
            <a:endParaRPr lang="en-US"/>
          </a:p>
        </p:txBody>
      </p:sp>
      <p:sp>
        <p:nvSpPr>
          <p:cNvPr id="35847" name="Line 7"/>
          <p:cNvSpPr>
            <a:spLocks noChangeShapeType="1"/>
          </p:cNvSpPr>
          <p:nvPr/>
        </p:nvSpPr>
        <p:spPr bwMode="auto">
          <a:xfrm flipH="1">
            <a:off x="3200400" y="3581400"/>
            <a:ext cx="1600200" cy="2438400"/>
          </a:xfrm>
          <a:prstGeom prst="line">
            <a:avLst/>
          </a:prstGeom>
          <a:noFill/>
          <a:ln w="9525">
            <a:solidFill>
              <a:schemeClr val="tx1"/>
            </a:solidFill>
            <a:round/>
            <a:headEnd/>
            <a:tailEnd/>
          </a:ln>
        </p:spPr>
        <p:txBody>
          <a:bodyPr/>
          <a:lstStyle/>
          <a:p>
            <a:endParaRPr lang="en-US"/>
          </a:p>
        </p:txBody>
      </p:sp>
      <p:sp>
        <p:nvSpPr>
          <p:cNvPr id="35848" name="Line 8"/>
          <p:cNvSpPr>
            <a:spLocks noChangeShapeType="1"/>
          </p:cNvSpPr>
          <p:nvPr/>
        </p:nvSpPr>
        <p:spPr bwMode="auto">
          <a:xfrm>
            <a:off x="4800600" y="3581400"/>
            <a:ext cx="381000" cy="2438400"/>
          </a:xfrm>
          <a:prstGeom prst="line">
            <a:avLst/>
          </a:prstGeom>
          <a:noFill/>
          <a:ln w="9525">
            <a:solidFill>
              <a:schemeClr val="tx1"/>
            </a:solidFill>
            <a:round/>
            <a:headEnd/>
            <a:tailEnd/>
          </a:ln>
        </p:spPr>
        <p:txBody>
          <a:bodyPr/>
          <a:lstStyle/>
          <a:p>
            <a:endParaRPr lang="en-US"/>
          </a:p>
        </p:txBody>
      </p:sp>
      <p:sp>
        <p:nvSpPr>
          <p:cNvPr id="35849"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Right</a:t>
            </a:r>
            <a:br>
              <a:rPr lang="en-US"/>
            </a:br>
            <a:r>
              <a:rPr lang="en-US"/>
              <a:t>Camera</a:t>
            </a:r>
          </a:p>
        </p:txBody>
      </p:sp>
      <p:sp>
        <p:nvSpPr>
          <p:cNvPr id="35850" name="Text Box 10"/>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6867"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6868" name="AutoShape 4"/>
          <p:cNvSpPr>
            <a:spLocks noChangeArrowheads="1"/>
          </p:cNvSpPr>
          <p:nvPr/>
        </p:nvSpPr>
        <p:spPr bwMode="auto">
          <a:xfrm>
            <a:off x="47244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6869" name="Line 5"/>
          <p:cNvSpPr>
            <a:spLocks noChangeShapeType="1"/>
          </p:cNvSpPr>
          <p:nvPr/>
        </p:nvSpPr>
        <p:spPr bwMode="auto">
          <a:xfrm flipH="1" flipV="1">
            <a:off x="2971800" y="1295400"/>
            <a:ext cx="1828800" cy="2286000"/>
          </a:xfrm>
          <a:prstGeom prst="line">
            <a:avLst/>
          </a:prstGeom>
          <a:noFill/>
          <a:ln w="9525">
            <a:solidFill>
              <a:schemeClr val="tx1"/>
            </a:solidFill>
            <a:round/>
            <a:headEnd/>
            <a:tailEnd/>
          </a:ln>
        </p:spPr>
        <p:txBody>
          <a:bodyPr/>
          <a:lstStyle/>
          <a:p>
            <a:endParaRPr lang="en-US"/>
          </a:p>
        </p:txBody>
      </p:sp>
      <p:sp>
        <p:nvSpPr>
          <p:cNvPr id="36870" name="Line 6"/>
          <p:cNvSpPr>
            <a:spLocks noChangeShapeType="1"/>
          </p:cNvSpPr>
          <p:nvPr/>
        </p:nvSpPr>
        <p:spPr bwMode="auto">
          <a:xfrm flipV="1">
            <a:off x="4800600" y="1295400"/>
            <a:ext cx="381000" cy="2286000"/>
          </a:xfrm>
          <a:prstGeom prst="line">
            <a:avLst/>
          </a:prstGeom>
          <a:noFill/>
          <a:ln w="9525">
            <a:solidFill>
              <a:schemeClr val="tx1"/>
            </a:solidFill>
            <a:round/>
            <a:headEnd/>
            <a:tailEnd/>
          </a:ln>
        </p:spPr>
        <p:txBody>
          <a:bodyPr/>
          <a:lstStyle/>
          <a:p>
            <a:endParaRPr lang="en-US"/>
          </a:p>
        </p:txBody>
      </p:sp>
      <p:sp>
        <p:nvSpPr>
          <p:cNvPr id="36871" name="Line 7"/>
          <p:cNvSpPr>
            <a:spLocks noChangeShapeType="1"/>
          </p:cNvSpPr>
          <p:nvPr/>
        </p:nvSpPr>
        <p:spPr bwMode="auto">
          <a:xfrm flipH="1">
            <a:off x="3200400" y="3581400"/>
            <a:ext cx="1600200" cy="2438400"/>
          </a:xfrm>
          <a:prstGeom prst="line">
            <a:avLst/>
          </a:pr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a:off x="4800600" y="3581400"/>
            <a:ext cx="381000" cy="2438400"/>
          </a:xfrm>
          <a:prstGeom prst="line">
            <a:avLst/>
          </a:prstGeom>
          <a:noFill/>
          <a:ln w="9525">
            <a:solidFill>
              <a:schemeClr val="tx1"/>
            </a:solidFill>
            <a:round/>
            <a:headEnd/>
            <a:tailEnd/>
          </a:ln>
        </p:spPr>
        <p:txBody>
          <a:bodyPr/>
          <a:lstStyle/>
          <a:p>
            <a:endParaRPr lang="en-US"/>
          </a:p>
        </p:txBody>
      </p:sp>
      <p:sp>
        <p:nvSpPr>
          <p:cNvPr id="36873"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Right</a:t>
            </a:r>
            <a:br>
              <a:rPr lang="en-US"/>
            </a:br>
            <a:r>
              <a:rPr lang="en-US"/>
              <a:t>Camera</a:t>
            </a:r>
          </a:p>
        </p:txBody>
      </p:sp>
      <p:sp>
        <p:nvSpPr>
          <p:cNvPr id="36874" name="Freeform 10"/>
          <p:cNvSpPr>
            <a:spLocks/>
          </p:cNvSpPr>
          <p:nvPr/>
        </p:nvSpPr>
        <p:spPr bwMode="auto">
          <a:xfrm>
            <a:off x="1598613" y="1295400"/>
            <a:ext cx="2587625" cy="4727575"/>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6875" name="Freeform 11"/>
          <p:cNvSpPr>
            <a:spLocks/>
          </p:cNvSpPr>
          <p:nvPr/>
        </p:nvSpPr>
        <p:spPr bwMode="auto">
          <a:xfrm>
            <a:off x="2981325" y="1295400"/>
            <a:ext cx="2190750" cy="1524000"/>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6876" name="Freeform 12"/>
          <p:cNvSpPr>
            <a:spLocks/>
          </p:cNvSpPr>
          <p:nvPr/>
        </p:nvSpPr>
        <p:spPr bwMode="auto">
          <a:xfrm>
            <a:off x="4953000" y="1295400"/>
            <a:ext cx="2819400" cy="4733925"/>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6877" name="Freeform 13"/>
          <p:cNvSpPr>
            <a:spLocks/>
          </p:cNvSpPr>
          <p:nvPr/>
        </p:nvSpPr>
        <p:spPr bwMode="auto">
          <a:xfrm>
            <a:off x="3209925" y="4495800"/>
            <a:ext cx="1962150" cy="1524000"/>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6878"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1676400"/>
            <a:ext cx="3886200" cy="3552825"/>
            <a:chOff x="624" y="1536"/>
            <a:chExt cx="1632" cy="1492"/>
          </a:xfrm>
        </p:grpSpPr>
        <p:sp>
          <p:nvSpPr>
            <p:cNvPr id="37905" name="Rectangle 3"/>
            <p:cNvSpPr>
              <a:spLocks noChangeArrowheads="1"/>
            </p:cNvSpPr>
            <p:nvPr/>
          </p:nvSpPr>
          <p:spPr bwMode="auto">
            <a:xfrm>
              <a:off x="624" y="1536"/>
              <a:ext cx="1632" cy="1249"/>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906" name="Rectangle 4"/>
            <p:cNvSpPr>
              <a:spLocks noChangeArrowheads="1"/>
            </p:cNvSpPr>
            <p:nvPr/>
          </p:nvSpPr>
          <p:spPr bwMode="auto">
            <a:xfrm>
              <a:off x="1309" y="1939"/>
              <a:ext cx="202"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907" name="AutoShape 5"/>
            <p:cNvSpPr>
              <a:spLocks noChangeArrowheads="1"/>
            </p:cNvSpPr>
            <p:nvPr/>
          </p:nvSpPr>
          <p:spPr bwMode="auto">
            <a:xfrm>
              <a:off x="1309" y="2120"/>
              <a:ext cx="41" cy="41"/>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908" name="Line 6"/>
            <p:cNvSpPr>
              <a:spLocks noChangeShapeType="1"/>
            </p:cNvSpPr>
            <p:nvPr/>
          </p:nvSpPr>
          <p:spPr bwMode="auto">
            <a:xfrm flipH="1" flipV="1">
              <a:off x="1269" y="1556"/>
              <a:ext cx="60" cy="584"/>
            </a:xfrm>
            <a:prstGeom prst="line">
              <a:avLst/>
            </a:prstGeom>
            <a:noFill/>
            <a:ln w="9525">
              <a:solidFill>
                <a:schemeClr val="tx1"/>
              </a:solidFill>
              <a:round/>
              <a:headEnd/>
              <a:tailEnd/>
            </a:ln>
          </p:spPr>
          <p:txBody>
            <a:bodyPr/>
            <a:lstStyle/>
            <a:p>
              <a:endParaRPr lang="en-US"/>
            </a:p>
          </p:txBody>
        </p:sp>
        <p:sp>
          <p:nvSpPr>
            <p:cNvPr id="37909" name="Line 7"/>
            <p:cNvSpPr>
              <a:spLocks noChangeShapeType="1"/>
            </p:cNvSpPr>
            <p:nvPr/>
          </p:nvSpPr>
          <p:spPr bwMode="auto">
            <a:xfrm flipV="1">
              <a:off x="1329" y="1536"/>
              <a:ext cx="544" cy="604"/>
            </a:xfrm>
            <a:prstGeom prst="line">
              <a:avLst/>
            </a:prstGeom>
            <a:noFill/>
            <a:ln w="9525">
              <a:solidFill>
                <a:schemeClr val="tx1"/>
              </a:solidFill>
              <a:round/>
              <a:headEnd/>
              <a:tailEnd/>
            </a:ln>
          </p:spPr>
          <p:txBody>
            <a:bodyPr/>
            <a:lstStyle/>
            <a:p>
              <a:endParaRPr lang="en-US"/>
            </a:p>
          </p:txBody>
        </p:sp>
        <p:sp>
          <p:nvSpPr>
            <p:cNvPr id="37910" name="Line 8"/>
            <p:cNvSpPr>
              <a:spLocks noChangeShapeType="1"/>
            </p:cNvSpPr>
            <p:nvPr/>
          </p:nvSpPr>
          <p:spPr bwMode="auto">
            <a:xfrm flipH="1">
              <a:off x="1269" y="2140"/>
              <a:ext cx="60" cy="645"/>
            </a:xfrm>
            <a:prstGeom prst="line">
              <a:avLst/>
            </a:prstGeom>
            <a:noFill/>
            <a:ln w="9525">
              <a:solidFill>
                <a:schemeClr val="tx1"/>
              </a:solidFill>
              <a:round/>
              <a:headEnd/>
              <a:tailEnd/>
            </a:ln>
          </p:spPr>
          <p:txBody>
            <a:bodyPr/>
            <a:lstStyle/>
            <a:p>
              <a:endParaRPr lang="en-US"/>
            </a:p>
          </p:txBody>
        </p:sp>
        <p:sp>
          <p:nvSpPr>
            <p:cNvPr id="37911" name="Line 9"/>
            <p:cNvSpPr>
              <a:spLocks noChangeShapeType="1"/>
            </p:cNvSpPr>
            <p:nvPr/>
          </p:nvSpPr>
          <p:spPr bwMode="auto">
            <a:xfrm>
              <a:off x="1329" y="2140"/>
              <a:ext cx="484" cy="645"/>
            </a:xfrm>
            <a:prstGeom prst="line">
              <a:avLst/>
            </a:prstGeom>
            <a:noFill/>
            <a:ln w="9525">
              <a:solidFill>
                <a:schemeClr val="tx1"/>
              </a:solidFill>
              <a:round/>
              <a:headEnd/>
              <a:tailEnd/>
            </a:ln>
          </p:spPr>
          <p:txBody>
            <a:bodyPr/>
            <a:lstStyle/>
            <a:p>
              <a:endParaRPr lang="en-US"/>
            </a:p>
          </p:txBody>
        </p:sp>
        <p:sp>
          <p:nvSpPr>
            <p:cNvPr id="37912" name="Text Box 10"/>
            <p:cNvSpPr txBox="1">
              <a:spLocks noChangeArrowheads="1"/>
            </p:cNvSpPr>
            <p:nvPr/>
          </p:nvSpPr>
          <p:spPr bwMode="auto">
            <a:xfrm>
              <a:off x="931" y="2832"/>
              <a:ext cx="724" cy="196"/>
            </a:xfrm>
            <a:prstGeom prst="rect">
              <a:avLst/>
            </a:prstGeom>
            <a:noFill/>
            <a:ln w="9525">
              <a:solidFill>
                <a:schemeClr val="tx1"/>
              </a:solidFill>
              <a:miter lim="800000"/>
              <a:headEnd/>
              <a:tailEnd/>
            </a:ln>
          </p:spPr>
          <p:txBody>
            <a:bodyPr wrap="none">
              <a:spAutoFit/>
            </a:bodyPr>
            <a:lstStyle/>
            <a:p>
              <a:pPr eaLnBrk="1" hangingPunct="1"/>
              <a:r>
                <a:rPr lang="en-US"/>
                <a:t>Left Camera</a:t>
              </a:r>
            </a:p>
          </p:txBody>
        </p:sp>
        <p:sp>
          <p:nvSpPr>
            <p:cNvPr id="37913" name="Freeform 11"/>
            <p:cNvSpPr>
              <a:spLocks/>
            </p:cNvSpPr>
            <p:nvPr/>
          </p:nvSpPr>
          <p:spPr bwMode="auto">
            <a:xfrm>
              <a:off x="624" y="1536"/>
              <a:ext cx="684" cy="1250"/>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14" name="Freeform 12"/>
            <p:cNvSpPr>
              <a:spLocks/>
            </p:cNvSpPr>
            <p:nvPr/>
          </p:nvSpPr>
          <p:spPr bwMode="auto">
            <a:xfrm>
              <a:off x="1269" y="1536"/>
              <a:ext cx="604" cy="403"/>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15" name="Freeform 13"/>
            <p:cNvSpPr>
              <a:spLocks/>
            </p:cNvSpPr>
            <p:nvPr/>
          </p:nvSpPr>
          <p:spPr bwMode="auto">
            <a:xfrm>
              <a:off x="1511" y="1536"/>
              <a:ext cx="745" cy="1249"/>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16" name="Freeform 14"/>
            <p:cNvSpPr>
              <a:spLocks/>
            </p:cNvSpPr>
            <p:nvPr/>
          </p:nvSpPr>
          <p:spPr bwMode="auto">
            <a:xfrm>
              <a:off x="1269" y="2382"/>
              <a:ext cx="544" cy="403"/>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grpSp>
      <p:grpSp>
        <p:nvGrpSpPr>
          <p:cNvPr id="3" name="Group 15"/>
          <p:cNvGrpSpPr>
            <a:grpSpLocks/>
          </p:cNvGrpSpPr>
          <p:nvPr/>
        </p:nvGrpSpPr>
        <p:grpSpPr bwMode="auto">
          <a:xfrm>
            <a:off x="4724400" y="1676400"/>
            <a:ext cx="3886200" cy="3552825"/>
            <a:chOff x="2688" y="1536"/>
            <a:chExt cx="1632" cy="1492"/>
          </a:xfrm>
        </p:grpSpPr>
        <p:sp>
          <p:nvSpPr>
            <p:cNvPr id="37893" name="Rectangle 16"/>
            <p:cNvSpPr>
              <a:spLocks noChangeArrowheads="1"/>
            </p:cNvSpPr>
            <p:nvPr/>
          </p:nvSpPr>
          <p:spPr bwMode="auto">
            <a:xfrm>
              <a:off x="2688" y="1536"/>
              <a:ext cx="1632" cy="1248"/>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894" name="Rectangle 17"/>
            <p:cNvSpPr>
              <a:spLocks noChangeArrowheads="1"/>
            </p:cNvSpPr>
            <p:nvPr/>
          </p:nvSpPr>
          <p:spPr bwMode="auto">
            <a:xfrm>
              <a:off x="3373" y="1939"/>
              <a:ext cx="201"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895" name="AutoShape 18"/>
            <p:cNvSpPr>
              <a:spLocks noChangeArrowheads="1"/>
            </p:cNvSpPr>
            <p:nvPr/>
          </p:nvSpPr>
          <p:spPr bwMode="auto">
            <a:xfrm>
              <a:off x="3514" y="2120"/>
              <a:ext cx="40" cy="4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896" name="Line 19"/>
            <p:cNvSpPr>
              <a:spLocks noChangeShapeType="1"/>
            </p:cNvSpPr>
            <p:nvPr/>
          </p:nvSpPr>
          <p:spPr bwMode="auto">
            <a:xfrm flipH="1" flipV="1">
              <a:off x="3051" y="1536"/>
              <a:ext cx="483" cy="604"/>
            </a:xfrm>
            <a:prstGeom prst="line">
              <a:avLst/>
            </a:prstGeom>
            <a:noFill/>
            <a:ln w="9525">
              <a:solidFill>
                <a:schemeClr val="tx1"/>
              </a:solidFill>
              <a:round/>
              <a:headEnd/>
              <a:tailEnd/>
            </a:ln>
          </p:spPr>
          <p:txBody>
            <a:bodyPr/>
            <a:lstStyle/>
            <a:p>
              <a:endParaRPr lang="en-US"/>
            </a:p>
          </p:txBody>
        </p:sp>
        <p:sp>
          <p:nvSpPr>
            <p:cNvPr id="37897" name="Line 20"/>
            <p:cNvSpPr>
              <a:spLocks noChangeShapeType="1"/>
            </p:cNvSpPr>
            <p:nvPr/>
          </p:nvSpPr>
          <p:spPr bwMode="auto">
            <a:xfrm flipV="1">
              <a:off x="3534" y="1536"/>
              <a:ext cx="101" cy="604"/>
            </a:xfrm>
            <a:prstGeom prst="line">
              <a:avLst/>
            </a:prstGeom>
            <a:noFill/>
            <a:ln w="9525">
              <a:solidFill>
                <a:schemeClr val="tx1"/>
              </a:solidFill>
              <a:round/>
              <a:headEnd/>
              <a:tailEnd/>
            </a:ln>
          </p:spPr>
          <p:txBody>
            <a:bodyPr/>
            <a:lstStyle/>
            <a:p>
              <a:endParaRPr lang="en-US"/>
            </a:p>
          </p:txBody>
        </p:sp>
        <p:sp>
          <p:nvSpPr>
            <p:cNvPr id="37898" name="Line 21"/>
            <p:cNvSpPr>
              <a:spLocks noChangeShapeType="1"/>
            </p:cNvSpPr>
            <p:nvPr/>
          </p:nvSpPr>
          <p:spPr bwMode="auto">
            <a:xfrm flipH="1">
              <a:off x="3111" y="2140"/>
              <a:ext cx="423" cy="644"/>
            </a:xfrm>
            <a:prstGeom prst="line">
              <a:avLst/>
            </a:prstGeom>
            <a:noFill/>
            <a:ln w="9525">
              <a:solidFill>
                <a:schemeClr val="tx1"/>
              </a:solidFill>
              <a:round/>
              <a:headEnd/>
              <a:tailEnd/>
            </a:ln>
          </p:spPr>
          <p:txBody>
            <a:bodyPr/>
            <a:lstStyle/>
            <a:p>
              <a:endParaRPr lang="en-US"/>
            </a:p>
          </p:txBody>
        </p:sp>
        <p:sp>
          <p:nvSpPr>
            <p:cNvPr id="37899" name="Line 22"/>
            <p:cNvSpPr>
              <a:spLocks noChangeShapeType="1"/>
            </p:cNvSpPr>
            <p:nvPr/>
          </p:nvSpPr>
          <p:spPr bwMode="auto">
            <a:xfrm>
              <a:off x="3534" y="2140"/>
              <a:ext cx="101" cy="644"/>
            </a:xfrm>
            <a:prstGeom prst="line">
              <a:avLst/>
            </a:prstGeom>
            <a:noFill/>
            <a:ln w="9525">
              <a:solidFill>
                <a:schemeClr val="tx1"/>
              </a:solidFill>
              <a:round/>
              <a:headEnd/>
              <a:tailEnd/>
            </a:ln>
          </p:spPr>
          <p:txBody>
            <a:bodyPr/>
            <a:lstStyle/>
            <a:p>
              <a:endParaRPr lang="en-US"/>
            </a:p>
          </p:txBody>
        </p:sp>
        <p:sp>
          <p:nvSpPr>
            <p:cNvPr id="37900" name="Text Box 23"/>
            <p:cNvSpPr txBox="1">
              <a:spLocks noChangeArrowheads="1"/>
            </p:cNvSpPr>
            <p:nvPr/>
          </p:nvSpPr>
          <p:spPr bwMode="auto">
            <a:xfrm>
              <a:off x="2984" y="2832"/>
              <a:ext cx="795" cy="196"/>
            </a:xfrm>
            <a:prstGeom prst="rect">
              <a:avLst/>
            </a:prstGeom>
            <a:noFill/>
            <a:ln w="9525">
              <a:solidFill>
                <a:schemeClr val="tx1"/>
              </a:solidFill>
              <a:miter lim="800000"/>
              <a:headEnd/>
              <a:tailEnd/>
            </a:ln>
          </p:spPr>
          <p:txBody>
            <a:bodyPr wrap="none">
              <a:spAutoFit/>
            </a:bodyPr>
            <a:lstStyle/>
            <a:p>
              <a:pPr eaLnBrk="1" hangingPunct="1"/>
              <a:r>
                <a:rPr lang="en-US"/>
                <a:t>Right Camera</a:t>
              </a:r>
            </a:p>
          </p:txBody>
        </p:sp>
        <p:sp>
          <p:nvSpPr>
            <p:cNvPr id="37901" name="Freeform 24"/>
            <p:cNvSpPr>
              <a:spLocks/>
            </p:cNvSpPr>
            <p:nvPr/>
          </p:nvSpPr>
          <p:spPr bwMode="auto">
            <a:xfrm>
              <a:off x="2688" y="1536"/>
              <a:ext cx="684" cy="1249"/>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02" name="Freeform 25"/>
            <p:cNvSpPr>
              <a:spLocks/>
            </p:cNvSpPr>
            <p:nvPr/>
          </p:nvSpPr>
          <p:spPr bwMode="auto">
            <a:xfrm>
              <a:off x="3053" y="1536"/>
              <a:ext cx="579" cy="403"/>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03" name="Freeform 26"/>
            <p:cNvSpPr>
              <a:spLocks/>
            </p:cNvSpPr>
            <p:nvPr/>
          </p:nvSpPr>
          <p:spPr bwMode="auto">
            <a:xfrm>
              <a:off x="3574" y="1536"/>
              <a:ext cx="746" cy="1251"/>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04" name="Freeform 27"/>
            <p:cNvSpPr>
              <a:spLocks/>
            </p:cNvSpPr>
            <p:nvPr/>
          </p:nvSpPr>
          <p:spPr bwMode="auto">
            <a:xfrm>
              <a:off x="3114" y="2382"/>
              <a:ext cx="518" cy="402"/>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grpSp>
      <p:sp>
        <p:nvSpPr>
          <p:cNvPr id="37892" name="Text Box 28"/>
          <p:cNvSpPr txBox="1">
            <a:spLocks noChangeArrowheads="1"/>
          </p:cNvSpPr>
          <p:nvPr/>
        </p:nvSpPr>
        <p:spPr bwMode="auto">
          <a:xfrm>
            <a:off x="1524000" y="381000"/>
            <a:ext cx="6172200" cy="1187450"/>
          </a:xfrm>
          <a:prstGeom prst="rect">
            <a:avLst/>
          </a:prstGeom>
          <a:noFill/>
          <a:ln w="38100">
            <a:noFill/>
            <a:miter lim="800000"/>
            <a:headEnd/>
            <a:tailEnd/>
          </a:ln>
        </p:spPr>
        <p:txBody>
          <a:bodyPr>
            <a:spAutoFit/>
          </a:bodyPr>
          <a:lstStyle/>
          <a:p>
            <a:pPr eaLnBrk="1" hangingPunct="1">
              <a:spcBef>
                <a:spcPct val="50000"/>
              </a:spcBef>
            </a:pPr>
            <a:r>
              <a:rPr lang="en-US"/>
              <a:t>Comparison of two camera placements – left and right.  Corresponding subdivisions match view you would see if you looked down a hallway.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t>
            </a:r>
            <a:endParaRPr lang="en-US" dirty="0"/>
          </a:p>
        </p:txBody>
      </p:sp>
      <p:sp>
        <p:nvSpPr>
          <p:cNvPr id="3" name="Content Placeholder 2"/>
          <p:cNvSpPr>
            <a:spLocks noGrp="1"/>
          </p:cNvSpPr>
          <p:nvPr>
            <p:ph idx="1"/>
          </p:nvPr>
        </p:nvSpPr>
        <p:spPr/>
        <p:txBody>
          <a:bodyPr/>
          <a:lstStyle/>
          <a:p>
            <a:r>
              <a:rPr lang="en-US" dirty="0" smtClean="0"/>
              <a:t>Think about the camera center and image plane…</a:t>
            </a:r>
          </a:p>
          <a:p>
            <a:pPr lvl="1"/>
            <a:r>
              <a:rPr lang="en-US" dirty="0" smtClean="0"/>
              <a:t>What happens when we move the box?</a:t>
            </a:r>
          </a:p>
          <a:p>
            <a:pPr lvl="1"/>
            <a:r>
              <a:rPr lang="en-US" dirty="0" smtClean="0"/>
              <a:t>What happens when we move the vanishing point?</a:t>
            </a:r>
            <a:endParaRPr lang="en-US" dirty="0"/>
          </a:p>
        </p:txBody>
      </p:sp>
      <p:sp>
        <p:nvSpPr>
          <p:cNvPr id="4" name="Rectangle 2"/>
          <p:cNvSpPr>
            <a:spLocks noChangeArrowheads="1"/>
          </p:cNvSpPr>
          <p:nvPr/>
        </p:nvSpPr>
        <p:spPr bwMode="auto">
          <a:xfrm>
            <a:off x="2743200" y="3505200"/>
            <a:ext cx="3733800" cy="285797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5" name="Rectangle 3"/>
          <p:cNvSpPr>
            <a:spLocks noChangeArrowheads="1"/>
          </p:cNvSpPr>
          <p:nvPr/>
        </p:nvSpPr>
        <p:spPr bwMode="auto">
          <a:xfrm>
            <a:off x="3733800" y="4267200"/>
            <a:ext cx="1600200" cy="1295400"/>
          </a:xfrm>
          <a:prstGeom prst="rect">
            <a:avLst/>
          </a:prstGeom>
          <a:solidFill>
            <a:schemeClr val="accent1">
              <a:lumMod val="20000"/>
              <a:lumOff val="80000"/>
            </a:schemeClr>
          </a:solidFill>
          <a:ln w="9525">
            <a:solidFill>
              <a:schemeClr val="tx1"/>
            </a:solidFill>
            <a:miter lim="800000"/>
            <a:headEnd/>
            <a:tailEnd/>
          </a:ln>
        </p:spPr>
        <p:txBody>
          <a:bodyPr wrap="none" anchor="ctr"/>
          <a:lstStyle/>
          <a:p>
            <a:endParaRPr lang="en-US"/>
          </a:p>
        </p:txBody>
      </p:sp>
      <p:sp>
        <p:nvSpPr>
          <p:cNvPr id="6" name="AutoShape 4"/>
          <p:cNvSpPr>
            <a:spLocks noChangeArrowheads="1"/>
          </p:cNvSpPr>
          <p:nvPr/>
        </p:nvSpPr>
        <p:spPr bwMode="auto">
          <a:xfrm>
            <a:off x="4479807" y="4876800"/>
            <a:ext cx="92193" cy="92193"/>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7" name="Line 5"/>
          <p:cNvSpPr>
            <a:spLocks noChangeShapeType="1"/>
          </p:cNvSpPr>
          <p:nvPr/>
        </p:nvSpPr>
        <p:spPr bwMode="auto">
          <a:xfrm flipH="1" flipV="1">
            <a:off x="2819400" y="3505200"/>
            <a:ext cx="1694274" cy="1395118"/>
          </a:xfrm>
          <a:prstGeom prst="line">
            <a:avLst/>
          </a:prstGeom>
          <a:noFill/>
          <a:ln w="9525">
            <a:solidFill>
              <a:schemeClr val="tx1"/>
            </a:solidFill>
            <a:round/>
            <a:headEnd/>
            <a:tailEnd/>
          </a:ln>
        </p:spPr>
        <p:txBody>
          <a:bodyPr/>
          <a:lstStyle/>
          <a:p>
            <a:endParaRPr lang="en-US"/>
          </a:p>
        </p:txBody>
      </p:sp>
      <p:sp>
        <p:nvSpPr>
          <p:cNvPr id="8" name="Line 6"/>
          <p:cNvSpPr>
            <a:spLocks noChangeShapeType="1"/>
          </p:cNvSpPr>
          <p:nvPr/>
        </p:nvSpPr>
        <p:spPr bwMode="auto">
          <a:xfrm flipV="1">
            <a:off x="4572000" y="3505200"/>
            <a:ext cx="1676400" cy="1395118"/>
          </a:xfrm>
          <a:prstGeom prst="line">
            <a:avLst/>
          </a:prstGeom>
          <a:noFill/>
          <a:ln w="9525">
            <a:solidFill>
              <a:schemeClr val="tx1"/>
            </a:solidFill>
            <a:round/>
            <a:headEnd/>
            <a:tailEnd/>
          </a:ln>
        </p:spPr>
        <p:txBody>
          <a:bodyPr/>
          <a:lstStyle/>
          <a:p>
            <a:endParaRPr lang="en-US"/>
          </a:p>
        </p:txBody>
      </p:sp>
      <p:sp>
        <p:nvSpPr>
          <p:cNvPr id="9" name="Line 7"/>
          <p:cNvSpPr>
            <a:spLocks noChangeShapeType="1"/>
          </p:cNvSpPr>
          <p:nvPr/>
        </p:nvSpPr>
        <p:spPr bwMode="auto">
          <a:xfrm flipH="1">
            <a:off x="2743200" y="4876800"/>
            <a:ext cx="1836326" cy="1524000"/>
          </a:xfrm>
          <a:prstGeom prst="line">
            <a:avLst/>
          </a:prstGeom>
          <a:noFill/>
          <a:ln w="9525">
            <a:solidFill>
              <a:schemeClr val="tx1"/>
            </a:solidFill>
            <a:round/>
            <a:headEnd/>
            <a:tailEnd/>
          </a:ln>
        </p:spPr>
        <p:txBody>
          <a:bodyPr/>
          <a:lstStyle/>
          <a:p>
            <a:endParaRPr lang="en-US"/>
          </a:p>
        </p:txBody>
      </p:sp>
      <p:sp>
        <p:nvSpPr>
          <p:cNvPr id="10" name="Line 8"/>
          <p:cNvSpPr>
            <a:spLocks noChangeShapeType="1"/>
          </p:cNvSpPr>
          <p:nvPr/>
        </p:nvSpPr>
        <p:spPr bwMode="auto">
          <a:xfrm>
            <a:off x="4540370" y="4903442"/>
            <a:ext cx="1784229" cy="1421158"/>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3</a:t>
            </a:r>
            <a:endParaRPr lang="en-US" dirty="0"/>
          </a:p>
        </p:txBody>
      </p:sp>
      <p:sp>
        <p:nvSpPr>
          <p:cNvPr id="3" name="Content Placeholder 2"/>
          <p:cNvSpPr>
            <a:spLocks noGrp="1"/>
          </p:cNvSpPr>
          <p:nvPr>
            <p:ph idx="1"/>
          </p:nvPr>
        </p:nvSpPr>
        <p:spPr/>
        <p:txBody>
          <a:bodyPr/>
          <a:lstStyle/>
          <a:p>
            <a:r>
              <a:rPr lang="en-US" dirty="0" smtClean="0"/>
              <a:t>Class favorites: </a:t>
            </a:r>
            <a:r>
              <a:rPr lang="en-US" dirty="0" smtClean="0"/>
              <a:t>vote please</a:t>
            </a:r>
            <a:endParaRPr lang="en-US" dirty="0" smtClean="0"/>
          </a:p>
          <a:p>
            <a:pPr lvl="1"/>
            <a:r>
              <a:rPr lang="en-US" dirty="0" smtClean="0"/>
              <a:t>“Favorites” will be presented </a:t>
            </a:r>
            <a:r>
              <a:rPr lang="en-US" dirty="0" smtClean="0"/>
              <a:t>next Thurs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2D to 3D conversion</a:t>
            </a:r>
          </a:p>
        </p:txBody>
      </p:sp>
      <p:sp>
        <p:nvSpPr>
          <p:cNvPr id="38915" name="Rectangle 3"/>
          <p:cNvSpPr>
            <a:spLocks noGrp="1" noChangeArrowheads="1"/>
          </p:cNvSpPr>
          <p:nvPr>
            <p:ph type="body" idx="1"/>
          </p:nvPr>
        </p:nvSpPr>
        <p:spPr/>
        <p:txBody>
          <a:bodyPr/>
          <a:lstStyle/>
          <a:p>
            <a:r>
              <a:rPr lang="en-US" smtClean="0"/>
              <a:t>First, we can get ratios</a:t>
            </a:r>
          </a:p>
        </p:txBody>
      </p:sp>
      <p:sp>
        <p:nvSpPr>
          <p:cNvPr id="38916" name="Rectangle 4"/>
          <p:cNvSpPr>
            <a:spLocks noChangeArrowheads="1"/>
          </p:cNvSpPr>
          <p:nvPr/>
        </p:nvSpPr>
        <p:spPr bwMode="auto">
          <a:xfrm>
            <a:off x="2667000" y="2133600"/>
            <a:ext cx="2667000" cy="2819400"/>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8917" name="AutoShape 5"/>
          <p:cNvSpPr>
            <a:spLocks noChangeArrowheads="1"/>
          </p:cNvSpPr>
          <p:nvPr/>
        </p:nvSpPr>
        <p:spPr bwMode="auto">
          <a:xfrm>
            <a:off x="4495800" y="2819400"/>
            <a:ext cx="152400" cy="152400"/>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8918" name="Line 6"/>
          <p:cNvSpPr>
            <a:spLocks noChangeShapeType="1"/>
          </p:cNvSpPr>
          <p:nvPr/>
        </p:nvSpPr>
        <p:spPr bwMode="auto">
          <a:xfrm flipV="1">
            <a:off x="4572000" y="2133600"/>
            <a:ext cx="0" cy="281940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19" name="Line 7"/>
          <p:cNvSpPr>
            <a:spLocks noChangeShapeType="1"/>
          </p:cNvSpPr>
          <p:nvPr/>
        </p:nvSpPr>
        <p:spPr bwMode="auto">
          <a:xfrm flipH="1" flipV="1">
            <a:off x="2667000" y="2895600"/>
            <a:ext cx="266700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20" name="Text Box 8"/>
          <p:cNvSpPr txBox="1">
            <a:spLocks noChangeArrowheads="1"/>
          </p:cNvSpPr>
          <p:nvPr/>
        </p:nvSpPr>
        <p:spPr bwMode="auto">
          <a:xfrm>
            <a:off x="3429000" y="1752600"/>
            <a:ext cx="588963" cy="457200"/>
          </a:xfrm>
          <a:prstGeom prst="rect">
            <a:avLst/>
          </a:prstGeom>
          <a:noFill/>
          <a:ln w="38100">
            <a:noFill/>
            <a:miter lim="800000"/>
            <a:headEnd/>
            <a:tailEnd/>
          </a:ln>
        </p:spPr>
        <p:txBody>
          <a:bodyPr wrap="none">
            <a:spAutoFit/>
          </a:bodyPr>
          <a:lstStyle/>
          <a:p>
            <a:pPr eaLnBrk="1" hangingPunct="1"/>
            <a:r>
              <a:rPr lang="en-US"/>
              <a:t>left</a:t>
            </a:r>
          </a:p>
        </p:txBody>
      </p:sp>
      <p:sp>
        <p:nvSpPr>
          <p:cNvPr id="38921" name="Text Box 9"/>
          <p:cNvSpPr txBox="1">
            <a:spLocks noChangeArrowheads="1"/>
          </p:cNvSpPr>
          <p:nvPr/>
        </p:nvSpPr>
        <p:spPr bwMode="auto">
          <a:xfrm>
            <a:off x="4648200" y="1752600"/>
            <a:ext cx="758825" cy="457200"/>
          </a:xfrm>
          <a:prstGeom prst="rect">
            <a:avLst/>
          </a:prstGeom>
          <a:noFill/>
          <a:ln w="38100">
            <a:noFill/>
            <a:miter lim="800000"/>
            <a:headEnd/>
            <a:tailEnd/>
          </a:ln>
        </p:spPr>
        <p:txBody>
          <a:bodyPr wrap="none">
            <a:spAutoFit/>
          </a:bodyPr>
          <a:lstStyle/>
          <a:p>
            <a:pPr eaLnBrk="1" hangingPunct="1"/>
            <a:r>
              <a:rPr lang="en-US"/>
              <a:t>right</a:t>
            </a:r>
          </a:p>
        </p:txBody>
      </p:sp>
      <p:sp>
        <p:nvSpPr>
          <p:cNvPr id="38922" name="Text Box 10"/>
          <p:cNvSpPr txBox="1">
            <a:spLocks noChangeArrowheads="1"/>
          </p:cNvSpPr>
          <p:nvPr/>
        </p:nvSpPr>
        <p:spPr bwMode="auto">
          <a:xfrm>
            <a:off x="5334000" y="2286000"/>
            <a:ext cx="573088" cy="457200"/>
          </a:xfrm>
          <a:prstGeom prst="rect">
            <a:avLst/>
          </a:prstGeom>
          <a:noFill/>
          <a:ln w="38100">
            <a:noFill/>
            <a:miter lim="800000"/>
            <a:headEnd/>
            <a:tailEnd/>
          </a:ln>
        </p:spPr>
        <p:txBody>
          <a:bodyPr wrap="none">
            <a:spAutoFit/>
          </a:bodyPr>
          <a:lstStyle/>
          <a:p>
            <a:pPr eaLnBrk="1" hangingPunct="1"/>
            <a:r>
              <a:rPr lang="en-US"/>
              <a:t>top</a:t>
            </a:r>
          </a:p>
        </p:txBody>
      </p:sp>
      <p:sp>
        <p:nvSpPr>
          <p:cNvPr id="38923" name="Text Box 11"/>
          <p:cNvSpPr txBox="1">
            <a:spLocks noChangeArrowheads="1"/>
          </p:cNvSpPr>
          <p:nvPr/>
        </p:nvSpPr>
        <p:spPr bwMode="auto">
          <a:xfrm>
            <a:off x="5334000" y="3733800"/>
            <a:ext cx="1046163" cy="457200"/>
          </a:xfrm>
          <a:prstGeom prst="rect">
            <a:avLst/>
          </a:prstGeom>
          <a:noFill/>
          <a:ln w="38100">
            <a:noFill/>
            <a:miter lim="800000"/>
            <a:headEnd/>
            <a:tailEnd/>
          </a:ln>
        </p:spPr>
        <p:txBody>
          <a:bodyPr wrap="none">
            <a:spAutoFit/>
          </a:bodyPr>
          <a:lstStyle/>
          <a:p>
            <a:pPr eaLnBrk="1" hangingPunct="1"/>
            <a:r>
              <a:rPr lang="en-US"/>
              <a:t>bottom</a:t>
            </a:r>
          </a:p>
        </p:txBody>
      </p:sp>
      <p:sp>
        <p:nvSpPr>
          <p:cNvPr id="38924" name="Text Box 12"/>
          <p:cNvSpPr txBox="1">
            <a:spLocks noChangeArrowheads="1"/>
          </p:cNvSpPr>
          <p:nvPr/>
        </p:nvSpPr>
        <p:spPr bwMode="auto">
          <a:xfrm>
            <a:off x="2743200" y="3048000"/>
            <a:ext cx="1368425" cy="822325"/>
          </a:xfrm>
          <a:prstGeom prst="rect">
            <a:avLst/>
          </a:prstGeom>
          <a:noFill/>
          <a:ln w="38100">
            <a:noFill/>
            <a:miter lim="800000"/>
            <a:headEnd/>
            <a:tailEnd/>
          </a:ln>
        </p:spPr>
        <p:txBody>
          <a:bodyPr wrap="none">
            <a:spAutoFit/>
          </a:bodyPr>
          <a:lstStyle/>
          <a:p>
            <a:pPr eaLnBrk="1" hangingPunct="1"/>
            <a:r>
              <a:rPr lang="en-US"/>
              <a:t>vanishing</a:t>
            </a:r>
            <a:br>
              <a:rPr lang="en-US"/>
            </a:br>
            <a:r>
              <a:rPr lang="en-US"/>
              <a:t>point</a:t>
            </a:r>
          </a:p>
        </p:txBody>
      </p:sp>
      <p:sp>
        <p:nvSpPr>
          <p:cNvPr id="38925" name="Line 13"/>
          <p:cNvSpPr>
            <a:spLocks noChangeShapeType="1"/>
          </p:cNvSpPr>
          <p:nvPr/>
        </p:nvSpPr>
        <p:spPr bwMode="auto">
          <a:xfrm flipV="1">
            <a:off x="4038600" y="2971800"/>
            <a:ext cx="381000" cy="228600"/>
          </a:xfrm>
          <a:prstGeom prst="line">
            <a:avLst/>
          </a:prstGeom>
          <a:noFill/>
          <a:ln w="38100">
            <a:solidFill>
              <a:schemeClr val="tx1"/>
            </a:solidFill>
            <a:round/>
            <a:headEnd/>
            <a:tailEnd type="triangle" w="med" len="med"/>
          </a:ln>
        </p:spPr>
        <p:txBody>
          <a:bodyPr/>
          <a:lstStyle/>
          <a:p>
            <a:endParaRPr lang="en-US"/>
          </a:p>
        </p:txBody>
      </p:sp>
      <p:sp>
        <p:nvSpPr>
          <p:cNvPr id="38926" name="Rectangle 14"/>
          <p:cNvSpPr>
            <a:spLocks noChangeArrowheads="1"/>
          </p:cNvSpPr>
          <p:nvPr/>
        </p:nvSpPr>
        <p:spPr bwMode="auto">
          <a:xfrm>
            <a:off x="914400" y="1600200"/>
            <a:ext cx="7162800" cy="4038600"/>
          </a:xfrm>
          <a:prstGeom prst="rect">
            <a:avLst/>
          </a:prstGeom>
          <a:noFill/>
          <a:ln w="38100">
            <a:solidFill>
              <a:schemeClr val="tx1"/>
            </a:solidFill>
            <a:miter lim="800000"/>
            <a:headEnd/>
            <a:tailEnd/>
          </a:ln>
        </p:spPr>
        <p:txBody>
          <a:bodyPr wrap="none" anchor="ctr"/>
          <a:lstStyle/>
          <a:p>
            <a:endParaRPr lang="en-US"/>
          </a:p>
        </p:txBody>
      </p:sp>
      <p:sp>
        <p:nvSpPr>
          <p:cNvPr id="38927" name="Text Box 15"/>
          <p:cNvSpPr txBox="1">
            <a:spLocks noChangeArrowheads="1"/>
          </p:cNvSpPr>
          <p:nvPr/>
        </p:nvSpPr>
        <p:spPr bwMode="auto">
          <a:xfrm>
            <a:off x="1066800" y="3886200"/>
            <a:ext cx="842963" cy="822325"/>
          </a:xfrm>
          <a:prstGeom prst="rect">
            <a:avLst/>
          </a:prstGeom>
          <a:noFill/>
          <a:ln w="38100">
            <a:noFill/>
            <a:miter lim="800000"/>
            <a:headEnd/>
            <a:tailEnd/>
          </a:ln>
        </p:spPr>
        <p:txBody>
          <a:bodyPr wrap="none">
            <a:spAutoFit/>
          </a:bodyPr>
          <a:lstStyle/>
          <a:p>
            <a:pPr eaLnBrk="1" hangingPunct="1"/>
            <a:r>
              <a:rPr lang="en-US"/>
              <a:t>back</a:t>
            </a:r>
          </a:p>
          <a:p>
            <a:pPr eaLnBrk="1" hangingPunct="1"/>
            <a:r>
              <a:rPr lang="en-US"/>
              <a:t>plane</a:t>
            </a:r>
          </a:p>
        </p:txBody>
      </p:sp>
      <p:sp>
        <p:nvSpPr>
          <p:cNvPr id="38928" name="Line 16"/>
          <p:cNvSpPr>
            <a:spLocks noChangeShapeType="1"/>
          </p:cNvSpPr>
          <p:nvPr/>
        </p:nvSpPr>
        <p:spPr bwMode="auto">
          <a:xfrm flipV="1">
            <a:off x="1828800" y="3962400"/>
            <a:ext cx="762000" cy="152400"/>
          </a:xfrm>
          <a:prstGeom prst="line">
            <a:avLst/>
          </a:prstGeom>
          <a:noFill/>
          <a:ln w="38100">
            <a:solidFill>
              <a:schemeClr val="tx1"/>
            </a:solidFill>
            <a:round/>
            <a:headEnd/>
            <a:tailEnd type="triangle" w="med" len="med"/>
          </a:ln>
        </p:spPr>
        <p:txBody>
          <a:bodyPr/>
          <a:lstStyle/>
          <a:p>
            <a:endParaRPr lang="en-US"/>
          </a:p>
        </p:txBody>
      </p:sp>
      <p:sp>
        <p:nvSpPr>
          <p:cNvPr id="38929" name="Line 17"/>
          <p:cNvSpPr>
            <a:spLocks noChangeShapeType="1"/>
          </p:cNvSpPr>
          <p:nvPr/>
        </p:nvSpPr>
        <p:spPr bwMode="auto">
          <a:xfrm flipV="1">
            <a:off x="4572000" y="1600200"/>
            <a:ext cx="1295400" cy="1295400"/>
          </a:xfrm>
          <a:prstGeom prst="line">
            <a:avLst/>
          </a:prstGeom>
          <a:noFill/>
          <a:ln w="38100">
            <a:solidFill>
              <a:schemeClr val="tx1"/>
            </a:solidFill>
            <a:round/>
            <a:headEnd/>
            <a:tailEnd/>
          </a:ln>
        </p:spPr>
        <p:txBody>
          <a:bodyPr/>
          <a:lstStyle/>
          <a:p>
            <a:endParaRPr lang="en-US"/>
          </a:p>
        </p:txBody>
      </p:sp>
      <p:sp>
        <p:nvSpPr>
          <p:cNvPr id="38930" name="Line 18"/>
          <p:cNvSpPr>
            <a:spLocks noChangeShapeType="1"/>
          </p:cNvSpPr>
          <p:nvPr/>
        </p:nvSpPr>
        <p:spPr bwMode="auto">
          <a:xfrm>
            <a:off x="4572000" y="2895600"/>
            <a:ext cx="990600" cy="2743200"/>
          </a:xfrm>
          <a:prstGeom prst="line">
            <a:avLst/>
          </a:prstGeom>
          <a:noFill/>
          <a:ln w="38100">
            <a:solidFill>
              <a:schemeClr val="tx1"/>
            </a:solidFill>
            <a:round/>
            <a:headEnd/>
            <a:tailEnd/>
          </a:ln>
        </p:spPr>
        <p:txBody>
          <a:bodyPr/>
          <a:lstStyle/>
          <a:p>
            <a:endParaRPr lang="en-US"/>
          </a:p>
        </p:txBody>
      </p:sp>
      <p:sp>
        <p:nvSpPr>
          <p:cNvPr id="38931" name="Line 19"/>
          <p:cNvSpPr>
            <a:spLocks noChangeShapeType="1"/>
          </p:cNvSpPr>
          <p:nvPr/>
        </p:nvSpPr>
        <p:spPr bwMode="auto">
          <a:xfrm flipH="1" flipV="1">
            <a:off x="1295400" y="1600200"/>
            <a:ext cx="3276600" cy="1295400"/>
          </a:xfrm>
          <a:prstGeom prst="line">
            <a:avLst/>
          </a:prstGeom>
          <a:noFill/>
          <a:ln w="38100">
            <a:solidFill>
              <a:schemeClr val="tx1"/>
            </a:solidFill>
            <a:round/>
            <a:headEnd/>
            <a:tailEnd/>
          </a:ln>
        </p:spPr>
        <p:txBody>
          <a:bodyPr/>
          <a:lstStyle/>
          <a:p>
            <a:endParaRPr lang="en-US"/>
          </a:p>
        </p:txBody>
      </p:sp>
      <p:sp>
        <p:nvSpPr>
          <p:cNvPr id="38932" name="Line 20"/>
          <p:cNvSpPr>
            <a:spLocks noChangeShapeType="1"/>
          </p:cNvSpPr>
          <p:nvPr/>
        </p:nvSpPr>
        <p:spPr bwMode="auto">
          <a:xfrm flipH="1">
            <a:off x="2057400" y="2895600"/>
            <a:ext cx="2514600" cy="2743200"/>
          </a:xfrm>
          <a:prstGeom prst="line">
            <a:avLst/>
          </a:prstGeom>
          <a:noFill/>
          <a:ln w="3810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1447800"/>
            <a:ext cx="7772400" cy="4419600"/>
          </a:xfrm>
          <a:prstGeom prst="rect">
            <a:avLst/>
          </a:prstGeom>
          <a:noFill/>
          <a:ln w="9525">
            <a:noFill/>
            <a:miter lim="800000"/>
            <a:headEnd/>
            <a:tailEnd/>
          </a:ln>
        </p:spPr>
        <p:txBody>
          <a:bodyPr/>
          <a:lstStyle/>
          <a:p>
            <a:pPr marL="342900" indent="-342900" eaLnBrk="1" hangingPunct="1">
              <a:spcBef>
                <a:spcPct val="20000"/>
              </a:spcBef>
            </a:pPr>
            <a:r>
              <a:rPr lang="en-US" sz="2400" dirty="0" smtClean="0"/>
              <a:t>	Size </a:t>
            </a:r>
            <a:r>
              <a:rPr lang="en-US" sz="2400" dirty="0"/>
              <a:t>of user-defined back plane </a:t>
            </a:r>
            <a:r>
              <a:rPr lang="en-US" sz="2400" dirty="0" smtClean="0"/>
              <a:t>determines width/height throughout box </a:t>
            </a:r>
            <a:r>
              <a:rPr lang="en-US" sz="2400" dirty="0"/>
              <a:t>(orthogonal sides)</a:t>
            </a:r>
          </a:p>
          <a:p>
            <a:pPr marL="342900" indent="-342900" eaLnBrk="1" hangingPunct="1">
              <a:spcBef>
                <a:spcPct val="20000"/>
              </a:spcBef>
            </a:pPr>
            <a:r>
              <a:rPr lang="en-US" sz="2400" dirty="0" smtClean="0"/>
              <a:t>	</a:t>
            </a:r>
          </a:p>
          <a:p>
            <a:pPr marL="342900" indent="-342900" eaLnBrk="1" hangingPunct="1">
              <a:spcBef>
                <a:spcPct val="20000"/>
              </a:spcBef>
            </a:pPr>
            <a:r>
              <a:rPr lang="en-US" sz="2400" dirty="0" smtClean="0"/>
              <a:t>	Use </a:t>
            </a:r>
            <a:r>
              <a:rPr lang="en-US" sz="2400" dirty="0"/>
              <a:t>top versus side ratio </a:t>
            </a:r>
            <a:br>
              <a:rPr lang="en-US" sz="2400" dirty="0"/>
            </a:br>
            <a:r>
              <a:rPr lang="en-US" sz="2400" dirty="0"/>
              <a:t>to determine relative </a:t>
            </a:r>
            <a:br>
              <a:rPr lang="en-US" sz="2400" dirty="0"/>
            </a:br>
            <a:r>
              <a:rPr lang="en-US" sz="2400" dirty="0"/>
              <a:t>height and width </a:t>
            </a:r>
            <a:br>
              <a:rPr lang="en-US" sz="2400" dirty="0"/>
            </a:br>
            <a:r>
              <a:rPr lang="en-US" sz="2400" dirty="0"/>
              <a:t>dimensions of box</a:t>
            </a:r>
          </a:p>
          <a:p>
            <a:pPr marL="342900" indent="-342900" eaLnBrk="1" hangingPunct="1">
              <a:spcBef>
                <a:spcPct val="20000"/>
              </a:spcBef>
            </a:pPr>
            <a:r>
              <a:rPr lang="en-US" sz="2400" dirty="0" smtClean="0"/>
              <a:t>	</a:t>
            </a:r>
          </a:p>
          <a:p>
            <a:pPr marL="342900" indent="-342900" eaLnBrk="1" hangingPunct="1">
              <a:spcBef>
                <a:spcPct val="20000"/>
              </a:spcBef>
            </a:pPr>
            <a:r>
              <a:rPr lang="en-US" sz="2400" dirty="0" smtClean="0"/>
              <a:t>	Left/right </a:t>
            </a:r>
            <a:r>
              <a:rPr lang="en-US" sz="2400" dirty="0"/>
              <a:t>and top/</a:t>
            </a:r>
            <a:r>
              <a:rPr lang="en-US" sz="2400" dirty="0" err="1"/>
              <a:t>bot</a:t>
            </a:r>
            <a:r>
              <a:rPr lang="en-US" sz="2400" dirty="0"/>
              <a:t/>
            </a:r>
            <a:br>
              <a:rPr lang="en-US" sz="2400" dirty="0"/>
            </a:br>
            <a:r>
              <a:rPr lang="en-US" sz="2400" dirty="0"/>
              <a:t>ratios determine part of </a:t>
            </a:r>
            <a:br>
              <a:rPr lang="en-US" sz="2400" dirty="0"/>
            </a:br>
            <a:r>
              <a:rPr lang="en-US" sz="2400" dirty="0"/>
              <a:t>3D camera placement</a:t>
            </a:r>
          </a:p>
        </p:txBody>
      </p:sp>
      <p:grpSp>
        <p:nvGrpSpPr>
          <p:cNvPr id="2" name="Group 3"/>
          <p:cNvGrpSpPr>
            <a:grpSpLocks/>
          </p:cNvGrpSpPr>
          <p:nvPr/>
        </p:nvGrpSpPr>
        <p:grpSpPr bwMode="auto">
          <a:xfrm>
            <a:off x="4953000" y="2971800"/>
            <a:ext cx="3713163" cy="3733800"/>
            <a:chOff x="1776" y="1776"/>
            <a:chExt cx="2339" cy="2352"/>
          </a:xfrm>
        </p:grpSpPr>
        <p:sp>
          <p:nvSpPr>
            <p:cNvPr id="39941" name="AutoShape 4"/>
            <p:cNvSpPr>
              <a:spLocks noChangeArrowheads="1"/>
            </p:cNvSpPr>
            <p:nvPr/>
          </p:nvSpPr>
          <p:spPr bwMode="auto">
            <a:xfrm>
              <a:off x="1776" y="1776"/>
              <a:ext cx="2256" cy="2352"/>
            </a:xfrm>
            <a:prstGeom prst="cube">
              <a:avLst>
                <a:gd name="adj" fmla="val 25000"/>
              </a:avLst>
            </a:prstGeom>
            <a:solidFill>
              <a:srgbClr val="FFFF00"/>
            </a:solidFill>
            <a:ln w="38100">
              <a:solidFill>
                <a:schemeClr val="tx1"/>
              </a:solidFill>
              <a:miter lim="800000"/>
              <a:headEnd/>
              <a:tailEnd/>
            </a:ln>
          </p:spPr>
          <p:txBody>
            <a:bodyPr wrap="none" anchor="ctr"/>
            <a:lstStyle/>
            <a:p>
              <a:endParaRPr lang="en-US"/>
            </a:p>
          </p:txBody>
        </p:sp>
        <p:sp>
          <p:nvSpPr>
            <p:cNvPr id="39942" name="AutoShape 5"/>
            <p:cNvSpPr>
              <a:spLocks noChangeArrowheads="1"/>
            </p:cNvSpPr>
            <p:nvPr/>
          </p:nvSpPr>
          <p:spPr bwMode="auto">
            <a:xfrm>
              <a:off x="2928" y="2784"/>
              <a:ext cx="96" cy="96"/>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9943" name="Line 6"/>
            <p:cNvSpPr>
              <a:spLocks noChangeShapeType="1"/>
            </p:cNvSpPr>
            <p:nvPr/>
          </p:nvSpPr>
          <p:spPr bwMode="auto">
            <a:xfrm flipV="1">
              <a:off x="2976" y="2352"/>
              <a:ext cx="0" cy="1776"/>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9944" name="Line 7"/>
            <p:cNvSpPr>
              <a:spLocks noChangeShapeType="1"/>
            </p:cNvSpPr>
            <p:nvPr/>
          </p:nvSpPr>
          <p:spPr bwMode="auto">
            <a:xfrm flipH="1" flipV="1">
              <a:off x="1776" y="2832"/>
              <a:ext cx="168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9945" name="Text Box 8"/>
            <p:cNvSpPr txBox="1">
              <a:spLocks noChangeArrowheads="1"/>
            </p:cNvSpPr>
            <p:nvPr/>
          </p:nvSpPr>
          <p:spPr bwMode="auto">
            <a:xfrm>
              <a:off x="2256" y="2112"/>
              <a:ext cx="371" cy="288"/>
            </a:xfrm>
            <a:prstGeom prst="rect">
              <a:avLst/>
            </a:prstGeom>
            <a:noFill/>
            <a:ln w="38100">
              <a:noFill/>
              <a:miter lim="800000"/>
              <a:headEnd/>
              <a:tailEnd/>
            </a:ln>
          </p:spPr>
          <p:txBody>
            <a:bodyPr wrap="none">
              <a:spAutoFit/>
            </a:bodyPr>
            <a:lstStyle/>
            <a:p>
              <a:pPr eaLnBrk="1" hangingPunct="1"/>
              <a:r>
                <a:rPr lang="en-US"/>
                <a:t>left</a:t>
              </a:r>
            </a:p>
          </p:txBody>
        </p:sp>
        <p:sp>
          <p:nvSpPr>
            <p:cNvPr id="39946" name="Text Box 9"/>
            <p:cNvSpPr txBox="1">
              <a:spLocks noChangeArrowheads="1"/>
            </p:cNvSpPr>
            <p:nvPr/>
          </p:nvSpPr>
          <p:spPr bwMode="auto">
            <a:xfrm>
              <a:off x="3024" y="2112"/>
              <a:ext cx="478" cy="288"/>
            </a:xfrm>
            <a:prstGeom prst="rect">
              <a:avLst/>
            </a:prstGeom>
            <a:noFill/>
            <a:ln w="38100">
              <a:noFill/>
              <a:miter lim="800000"/>
              <a:headEnd/>
              <a:tailEnd/>
            </a:ln>
          </p:spPr>
          <p:txBody>
            <a:bodyPr wrap="none">
              <a:spAutoFit/>
            </a:bodyPr>
            <a:lstStyle/>
            <a:p>
              <a:pPr eaLnBrk="1" hangingPunct="1"/>
              <a:r>
                <a:rPr lang="en-US"/>
                <a:t>right</a:t>
              </a:r>
            </a:p>
          </p:txBody>
        </p:sp>
        <p:sp>
          <p:nvSpPr>
            <p:cNvPr id="39947" name="Text Box 10"/>
            <p:cNvSpPr txBox="1">
              <a:spLocks noChangeArrowheads="1"/>
            </p:cNvSpPr>
            <p:nvPr/>
          </p:nvSpPr>
          <p:spPr bwMode="auto">
            <a:xfrm>
              <a:off x="3456" y="2448"/>
              <a:ext cx="361" cy="288"/>
            </a:xfrm>
            <a:prstGeom prst="rect">
              <a:avLst/>
            </a:prstGeom>
            <a:noFill/>
            <a:ln w="38100">
              <a:noFill/>
              <a:miter lim="800000"/>
              <a:headEnd/>
              <a:tailEnd/>
            </a:ln>
          </p:spPr>
          <p:txBody>
            <a:bodyPr wrap="none">
              <a:spAutoFit/>
            </a:bodyPr>
            <a:lstStyle/>
            <a:p>
              <a:pPr eaLnBrk="1" hangingPunct="1"/>
              <a:r>
                <a:rPr lang="en-US"/>
                <a:t>top</a:t>
              </a:r>
            </a:p>
          </p:txBody>
        </p:sp>
        <p:sp>
          <p:nvSpPr>
            <p:cNvPr id="39948" name="Text Box 11"/>
            <p:cNvSpPr txBox="1">
              <a:spLocks noChangeArrowheads="1"/>
            </p:cNvSpPr>
            <p:nvPr/>
          </p:nvSpPr>
          <p:spPr bwMode="auto">
            <a:xfrm>
              <a:off x="3456" y="3360"/>
              <a:ext cx="659" cy="288"/>
            </a:xfrm>
            <a:prstGeom prst="rect">
              <a:avLst/>
            </a:prstGeom>
            <a:noFill/>
            <a:ln w="38100">
              <a:noFill/>
              <a:miter lim="800000"/>
              <a:headEnd/>
              <a:tailEnd/>
            </a:ln>
          </p:spPr>
          <p:txBody>
            <a:bodyPr wrap="none">
              <a:spAutoFit/>
            </a:bodyPr>
            <a:lstStyle/>
            <a:p>
              <a:pPr eaLnBrk="1" hangingPunct="1"/>
              <a:r>
                <a:rPr lang="en-US"/>
                <a:t>bottom</a:t>
              </a:r>
            </a:p>
          </p:txBody>
        </p:sp>
        <p:sp>
          <p:nvSpPr>
            <p:cNvPr id="39949" name="Text Box 12"/>
            <p:cNvSpPr txBox="1">
              <a:spLocks noChangeArrowheads="1"/>
            </p:cNvSpPr>
            <p:nvPr/>
          </p:nvSpPr>
          <p:spPr bwMode="auto">
            <a:xfrm>
              <a:off x="2016" y="3264"/>
              <a:ext cx="669" cy="518"/>
            </a:xfrm>
            <a:prstGeom prst="rect">
              <a:avLst/>
            </a:prstGeom>
            <a:noFill/>
            <a:ln w="38100">
              <a:noFill/>
              <a:miter lim="800000"/>
              <a:headEnd/>
              <a:tailEnd/>
            </a:ln>
          </p:spPr>
          <p:txBody>
            <a:bodyPr wrap="none">
              <a:spAutoFit/>
            </a:bodyPr>
            <a:lstStyle/>
            <a:p>
              <a:pPr eaLnBrk="1" hangingPunct="1"/>
              <a:r>
                <a:rPr lang="en-US"/>
                <a:t>camera</a:t>
              </a:r>
              <a:br>
                <a:rPr lang="en-US"/>
              </a:br>
              <a:r>
                <a:rPr lang="en-US"/>
                <a:t>pos</a:t>
              </a:r>
            </a:p>
          </p:txBody>
        </p:sp>
        <p:sp>
          <p:nvSpPr>
            <p:cNvPr id="39950" name="Line 13"/>
            <p:cNvSpPr>
              <a:spLocks noChangeShapeType="1"/>
            </p:cNvSpPr>
            <p:nvPr/>
          </p:nvSpPr>
          <p:spPr bwMode="auto">
            <a:xfrm flipV="1">
              <a:off x="2592" y="2928"/>
              <a:ext cx="288" cy="384"/>
            </a:xfrm>
            <a:prstGeom prst="line">
              <a:avLst/>
            </a:prstGeom>
            <a:noFill/>
            <a:ln w="38100">
              <a:solidFill>
                <a:schemeClr val="tx1"/>
              </a:solidFill>
              <a:round/>
              <a:headEnd/>
              <a:tailEnd type="triangle" w="med" len="med"/>
            </a:ln>
          </p:spPr>
          <p:txBody>
            <a:bodyPr/>
            <a:lstStyle/>
            <a:p>
              <a:endParaRPr lang="en-US"/>
            </a:p>
          </p:txBody>
        </p:sp>
      </p:grpSp>
      <p:sp>
        <p:nvSpPr>
          <p:cNvPr id="39940" name="Rectangle 14"/>
          <p:cNvSpPr>
            <a:spLocks noGrp="1" noChangeArrowheads="1"/>
          </p:cNvSpPr>
          <p:nvPr>
            <p:ph type="title"/>
          </p:nvPr>
        </p:nvSpPr>
        <p:spPr>
          <a:noFill/>
        </p:spPr>
        <p:txBody>
          <a:bodyPr/>
          <a:lstStyle/>
          <a:p>
            <a:r>
              <a:rPr lang="en-US" smtClean="0"/>
              <a:t>2D to 3D conversion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Depth of the box</a:t>
            </a:r>
          </a:p>
        </p:txBody>
      </p:sp>
      <p:sp>
        <p:nvSpPr>
          <p:cNvPr id="40963" name="Rectangle 3"/>
          <p:cNvSpPr>
            <a:spLocks noGrp="1" noChangeArrowheads="1"/>
          </p:cNvSpPr>
          <p:nvPr>
            <p:ph type="body" idx="1"/>
          </p:nvPr>
        </p:nvSpPr>
        <p:spPr>
          <a:xfrm>
            <a:off x="685800" y="3810000"/>
            <a:ext cx="7772400" cy="2362200"/>
          </a:xfrm>
        </p:spPr>
        <p:txBody>
          <a:bodyPr>
            <a:normAutofit fontScale="77500" lnSpcReduction="20000"/>
          </a:bodyPr>
          <a:lstStyle/>
          <a:p>
            <a:pPr>
              <a:lnSpc>
                <a:spcPct val="90000"/>
              </a:lnSpc>
            </a:pPr>
            <a:r>
              <a:rPr lang="en-US" smtClean="0"/>
              <a:t>Can compute by similar triangles (CVA vs. CV’A’)</a:t>
            </a:r>
          </a:p>
          <a:p>
            <a:pPr>
              <a:lnSpc>
                <a:spcPct val="90000"/>
              </a:lnSpc>
            </a:pPr>
            <a:r>
              <a:rPr lang="en-US" smtClean="0"/>
              <a:t>Need to know focal length f (or FOV)</a:t>
            </a:r>
          </a:p>
          <a:p>
            <a:pPr>
              <a:lnSpc>
                <a:spcPct val="90000"/>
              </a:lnSpc>
            </a:pPr>
            <a:endParaRPr lang="en-US" smtClean="0"/>
          </a:p>
          <a:p>
            <a:pPr>
              <a:lnSpc>
                <a:spcPct val="90000"/>
              </a:lnSpc>
            </a:pPr>
            <a:r>
              <a:rPr lang="en-US" smtClean="0"/>
              <a:t>Note: can compute position on any object on the ground</a:t>
            </a:r>
          </a:p>
          <a:p>
            <a:pPr lvl="1">
              <a:lnSpc>
                <a:spcPct val="90000"/>
              </a:lnSpc>
            </a:pPr>
            <a:r>
              <a:rPr lang="en-US" smtClean="0"/>
              <a:t>Simple unprojection</a:t>
            </a:r>
          </a:p>
          <a:p>
            <a:pPr lvl="1">
              <a:lnSpc>
                <a:spcPct val="90000"/>
              </a:lnSpc>
            </a:pPr>
            <a:r>
              <a:rPr lang="en-US" smtClean="0"/>
              <a:t>What about things off the ground?</a:t>
            </a:r>
          </a:p>
          <a:p>
            <a:pPr>
              <a:lnSpc>
                <a:spcPct val="90000"/>
              </a:lnSpc>
            </a:pPr>
            <a:endParaRPr lang="en-US" smtClean="0"/>
          </a:p>
        </p:txBody>
      </p:sp>
      <p:pic>
        <p:nvPicPr>
          <p:cNvPr id="40964" name="Picture 4"/>
          <p:cNvPicPr>
            <a:picLocks noChangeAspect="1" noChangeArrowheads="1"/>
          </p:cNvPicPr>
          <p:nvPr/>
        </p:nvPicPr>
        <p:blipFill>
          <a:blip r:embed="rId3" cstate="print">
            <a:clrChange>
              <a:clrFrom>
                <a:srgbClr val="FFFFFF"/>
              </a:clrFrom>
              <a:clrTo>
                <a:srgbClr val="FFFFFF">
                  <a:alpha val="0"/>
                </a:srgbClr>
              </a:clrTo>
            </a:clrChange>
          </a:blip>
          <a:srcRect l="8858" t="30191" r="6572" b="33238"/>
          <a:stretch>
            <a:fillRect/>
          </a:stretch>
        </p:blipFill>
        <p:spPr bwMode="auto">
          <a:xfrm>
            <a:off x="457200" y="788988"/>
            <a:ext cx="8610600" cy="279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Homography</a:t>
            </a:r>
            <a:endParaRPr lang="en-US" dirty="0"/>
          </a:p>
        </p:txBody>
      </p:sp>
      <p:sp>
        <p:nvSpPr>
          <p:cNvPr id="4" name="Freeform 3"/>
          <p:cNvSpPr/>
          <p:nvPr/>
        </p:nvSpPr>
        <p:spPr>
          <a:xfrm>
            <a:off x="762000" y="2209800"/>
            <a:ext cx="2087593" cy="3088257"/>
          </a:xfrm>
          <a:custGeom>
            <a:avLst/>
            <a:gdLst>
              <a:gd name="connsiteX0" fmla="*/ 34506 w 2087593"/>
              <a:gd name="connsiteY0" fmla="*/ 0 h 3088257"/>
              <a:gd name="connsiteX1" fmla="*/ 0 w 2087593"/>
              <a:gd name="connsiteY1" fmla="*/ 3088257 h 3088257"/>
              <a:gd name="connsiteX2" fmla="*/ 2087593 w 2087593"/>
              <a:gd name="connsiteY2" fmla="*/ 2018582 h 3088257"/>
              <a:gd name="connsiteX3" fmla="*/ 2087593 w 2087593"/>
              <a:gd name="connsiteY3" fmla="*/ 741872 h 3088257"/>
              <a:gd name="connsiteX4" fmla="*/ 34506 w 2087593"/>
              <a:gd name="connsiteY4" fmla="*/ 0 h 30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93" h="3088257">
                <a:moveTo>
                  <a:pt x="34506" y="0"/>
                </a:moveTo>
                <a:lnTo>
                  <a:pt x="0" y="3088257"/>
                </a:lnTo>
                <a:lnTo>
                  <a:pt x="2087593" y="2018582"/>
                </a:lnTo>
                <a:lnTo>
                  <a:pt x="2087593" y="741872"/>
                </a:lnTo>
                <a:lnTo>
                  <a:pt x="3450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24400" y="2743200"/>
            <a:ext cx="3810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667000" y="1828800"/>
            <a:ext cx="22860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85800" y="1828800"/>
            <a:ext cx="351378" cy="369332"/>
          </a:xfrm>
          <a:prstGeom prst="rect">
            <a:avLst/>
          </a:prstGeom>
          <a:noFill/>
        </p:spPr>
        <p:txBody>
          <a:bodyPr wrap="none" rtlCol="0">
            <a:spAutoFit/>
          </a:bodyPr>
          <a:lstStyle/>
          <a:p>
            <a:r>
              <a:rPr lang="en-US" b="1" dirty="0" smtClean="0"/>
              <a:t>A</a:t>
            </a:r>
            <a:endParaRPr lang="en-US" b="1" dirty="0"/>
          </a:p>
        </p:txBody>
      </p:sp>
      <p:sp>
        <p:nvSpPr>
          <p:cNvPr id="8" name="TextBox 7"/>
          <p:cNvSpPr txBox="1"/>
          <p:nvPr/>
        </p:nvSpPr>
        <p:spPr>
          <a:xfrm>
            <a:off x="609600" y="5334000"/>
            <a:ext cx="351378" cy="369332"/>
          </a:xfrm>
          <a:prstGeom prst="rect">
            <a:avLst/>
          </a:prstGeom>
          <a:noFill/>
        </p:spPr>
        <p:txBody>
          <a:bodyPr wrap="none" rtlCol="0">
            <a:spAutoFit/>
          </a:bodyPr>
          <a:lstStyle/>
          <a:p>
            <a:r>
              <a:rPr lang="en-US" b="1" dirty="0" smtClean="0"/>
              <a:t>B</a:t>
            </a:r>
            <a:endParaRPr lang="en-US" b="1" dirty="0"/>
          </a:p>
        </p:txBody>
      </p:sp>
      <p:sp>
        <p:nvSpPr>
          <p:cNvPr id="9" name="TextBox 8"/>
          <p:cNvSpPr txBox="1"/>
          <p:nvPr/>
        </p:nvSpPr>
        <p:spPr>
          <a:xfrm>
            <a:off x="2743200" y="2661415"/>
            <a:ext cx="351378" cy="369332"/>
          </a:xfrm>
          <a:prstGeom prst="rect">
            <a:avLst/>
          </a:prstGeom>
          <a:noFill/>
        </p:spPr>
        <p:txBody>
          <a:bodyPr wrap="none" rtlCol="0">
            <a:spAutoFit/>
          </a:bodyPr>
          <a:lstStyle/>
          <a:p>
            <a:r>
              <a:rPr lang="en-US" b="1" dirty="0" smtClean="0"/>
              <a:t>C</a:t>
            </a:r>
            <a:endParaRPr lang="en-US" b="1" dirty="0"/>
          </a:p>
        </p:txBody>
      </p:sp>
      <p:sp>
        <p:nvSpPr>
          <p:cNvPr id="10" name="TextBox 9"/>
          <p:cNvSpPr txBox="1"/>
          <p:nvPr/>
        </p:nvSpPr>
        <p:spPr>
          <a:xfrm>
            <a:off x="2743200" y="4267200"/>
            <a:ext cx="351378" cy="369332"/>
          </a:xfrm>
          <a:prstGeom prst="rect">
            <a:avLst/>
          </a:prstGeom>
          <a:noFill/>
        </p:spPr>
        <p:txBody>
          <a:bodyPr wrap="none" rtlCol="0">
            <a:spAutoFit/>
          </a:bodyPr>
          <a:lstStyle/>
          <a:p>
            <a:r>
              <a:rPr lang="en-US" b="1" dirty="0" smtClean="0"/>
              <a:t>D</a:t>
            </a:r>
            <a:endParaRPr lang="en-US" b="1" dirty="0"/>
          </a:p>
        </p:txBody>
      </p:sp>
      <p:sp>
        <p:nvSpPr>
          <p:cNvPr id="11" name="TextBox 10"/>
          <p:cNvSpPr txBox="1"/>
          <p:nvPr/>
        </p:nvSpPr>
        <p:spPr>
          <a:xfrm>
            <a:off x="4343400" y="2514600"/>
            <a:ext cx="405880" cy="369332"/>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8153400" y="2362200"/>
            <a:ext cx="415498" cy="369332"/>
          </a:xfrm>
          <a:prstGeom prst="rect">
            <a:avLst/>
          </a:prstGeom>
          <a:noFill/>
        </p:spPr>
        <p:txBody>
          <a:bodyPr wrap="none" rtlCol="0">
            <a:spAutoFit/>
          </a:bodyPr>
          <a:lstStyle/>
          <a:p>
            <a:r>
              <a:rPr lang="en-US" b="1" dirty="0" smtClean="0"/>
              <a:t>B’</a:t>
            </a:r>
            <a:endParaRPr lang="en-US" b="1" dirty="0"/>
          </a:p>
        </p:txBody>
      </p:sp>
      <p:sp>
        <p:nvSpPr>
          <p:cNvPr id="13" name="TextBox 12"/>
          <p:cNvSpPr txBox="1"/>
          <p:nvPr/>
        </p:nvSpPr>
        <p:spPr>
          <a:xfrm>
            <a:off x="4419600" y="5257800"/>
            <a:ext cx="415498" cy="369332"/>
          </a:xfrm>
          <a:prstGeom prst="rect">
            <a:avLst/>
          </a:prstGeom>
          <a:noFill/>
        </p:spPr>
        <p:txBody>
          <a:bodyPr wrap="none" rtlCol="0">
            <a:spAutoFit/>
          </a:bodyPr>
          <a:lstStyle/>
          <a:p>
            <a:r>
              <a:rPr lang="en-US" b="1" dirty="0" smtClean="0"/>
              <a:t>C’</a:t>
            </a:r>
            <a:endParaRPr lang="en-US" b="1" dirty="0"/>
          </a:p>
        </p:txBody>
      </p:sp>
      <p:sp>
        <p:nvSpPr>
          <p:cNvPr id="14" name="TextBox 13"/>
          <p:cNvSpPr txBox="1"/>
          <p:nvPr/>
        </p:nvSpPr>
        <p:spPr>
          <a:xfrm>
            <a:off x="8271302" y="5257800"/>
            <a:ext cx="415498" cy="369332"/>
          </a:xfrm>
          <a:prstGeom prst="rect">
            <a:avLst/>
          </a:prstGeom>
          <a:noFill/>
        </p:spPr>
        <p:txBody>
          <a:bodyPr wrap="none" rtlCol="0">
            <a:spAutoFit/>
          </a:bodyPr>
          <a:lstStyle/>
          <a:p>
            <a:r>
              <a:rPr lang="en-US" b="1" dirty="0" smtClean="0"/>
              <a:t>D’</a:t>
            </a:r>
            <a:endParaRPr lang="en-US" b="1" dirty="0"/>
          </a:p>
        </p:txBody>
      </p:sp>
      <p:sp>
        <p:nvSpPr>
          <p:cNvPr id="15" name="TextBox 14"/>
          <p:cNvSpPr txBox="1"/>
          <p:nvPr/>
        </p:nvSpPr>
        <p:spPr>
          <a:xfrm>
            <a:off x="914400" y="1447800"/>
            <a:ext cx="1697901" cy="369332"/>
          </a:xfrm>
          <a:prstGeom prst="rect">
            <a:avLst/>
          </a:prstGeom>
          <a:noFill/>
        </p:spPr>
        <p:txBody>
          <a:bodyPr wrap="none" rtlCol="0">
            <a:spAutoFit/>
          </a:bodyPr>
          <a:lstStyle/>
          <a:p>
            <a:r>
              <a:rPr lang="en-US" dirty="0" smtClean="0"/>
              <a:t>2d coordinates</a:t>
            </a:r>
            <a:endParaRPr lang="en-US" dirty="0"/>
          </a:p>
        </p:txBody>
      </p:sp>
      <p:sp>
        <p:nvSpPr>
          <p:cNvPr id="16" name="TextBox 15"/>
          <p:cNvSpPr txBox="1"/>
          <p:nvPr/>
        </p:nvSpPr>
        <p:spPr>
          <a:xfrm>
            <a:off x="5410200" y="1600200"/>
            <a:ext cx="2326278" cy="369332"/>
          </a:xfrm>
          <a:prstGeom prst="rect">
            <a:avLst/>
          </a:prstGeom>
          <a:noFill/>
        </p:spPr>
        <p:txBody>
          <a:bodyPr wrap="none" rtlCol="0">
            <a:spAutoFit/>
          </a:bodyPr>
          <a:lstStyle/>
          <a:p>
            <a:r>
              <a:rPr lang="en-US" dirty="0" smtClean="0"/>
              <a:t>3d plane coordinates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custDataLst>
              <p:tags r:id="rId2"/>
            </p:custDataLst>
          </p:nvPr>
        </p:nvSpPr>
        <p:spPr/>
        <p:txBody>
          <a:bodyPr/>
          <a:lstStyle/>
          <a:p>
            <a:r>
              <a:rPr lang="en-US"/>
              <a:t>Image rectification</a:t>
            </a:r>
          </a:p>
        </p:txBody>
      </p:sp>
      <p:sp>
        <p:nvSpPr>
          <p:cNvPr id="330755" name="Rectangle 3"/>
          <p:cNvSpPr>
            <a:spLocks noGrp="1" noChangeArrowheads="1"/>
          </p:cNvSpPr>
          <p:nvPr>
            <p:ph type="body" idx="1"/>
            <p:custDataLst>
              <p:tags r:id="rId3"/>
            </p:custDataLst>
          </p:nvPr>
        </p:nvSpPr>
        <p:spPr/>
        <p:txBody>
          <a:bodyPr/>
          <a:lstStyle/>
          <a:p>
            <a:endParaRPr lang="en-US"/>
          </a:p>
          <a:p>
            <a:endParaRPr lang="en-US"/>
          </a:p>
        </p:txBody>
      </p:sp>
      <p:graphicFrame>
        <p:nvGraphicFramePr>
          <p:cNvPr id="330756" name="Object 4"/>
          <p:cNvGraphicFramePr>
            <a:graphicFrameLocks noChangeAspect="1"/>
          </p:cNvGraphicFramePr>
          <p:nvPr>
            <p:custDataLst>
              <p:tags r:id="rId4"/>
            </p:custDataLst>
          </p:nvPr>
        </p:nvGraphicFramePr>
        <p:xfrm>
          <a:off x="838200" y="914400"/>
          <a:ext cx="3082925" cy="3124200"/>
        </p:xfrm>
        <a:graphic>
          <a:graphicData uri="http://schemas.openxmlformats.org/presentationml/2006/ole">
            <mc:AlternateContent xmlns:mc="http://schemas.openxmlformats.org/markup-compatibility/2006">
              <mc:Choice xmlns:v="urn:schemas-microsoft-com:vml" Requires="v">
                <p:oleObj spid="_x0000_s1038" name="Photo Editor Photo" r:id="rId19" imgW="5106113" imgH="5172797" progId="MSPhotoEd.3">
                  <p:embed/>
                </p:oleObj>
              </mc:Choice>
              <mc:Fallback>
                <p:oleObj name="Photo Editor Photo" r:id="rId19" imgW="5106113" imgH="5172797" progId="MSPhotoEd.3">
                  <p:embed/>
                  <p:pic>
                    <p:nvPicPr>
                      <p:cNvPr id="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0759" name="Object 7"/>
          <p:cNvGraphicFramePr>
            <a:graphicFrameLocks noChangeAspect="1"/>
          </p:cNvGraphicFramePr>
          <p:nvPr>
            <p:custDataLst>
              <p:tags r:id="rId5"/>
            </p:custDataLst>
          </p:nvPr>
        </p:nvGraphicFramePr>
        <p:xfrm>
          <a:off x="4648200" y="914400"/>
          <a:ext cx="3082925" cy="3124200"/>
        </p:xfrm>
        <a:graphic>
          <a:graphicData uri="http://schemas.openxmlformats.org/presentationml/2006/ole">
            <mc:AlternateContent xmlns:mc="http://schemas.openxmlformats.org/markup-compatibility/2006">
              <mc:Choice xmlns:v="urn:schemas-microsoft-com:vml" Requires="v">
                <p:oleObj spid="_x0000_s1039" name="Photo Editor Photo" r:id="rId21" imgW="5106113" imgH="5172797" progId="MSPhotoEd.3">
                  <p:embed/>
                </p:oleObj>
              </mc:Choice>
              <mc:Fallback>
                <p:oleObj name="Photo Editor Photo" r:id="rId21" imgW="5106113" imgH="5172797" progId="MSPhotoEd.3">
                  <p:embed/>
                  <p:pic>
                    <p:nvPicPr>
                      <p:cNvPr id="0"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482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0765" name="Oval 13"/>
          <p:cNvSpPr>
            <a:spLocks noChangeArrowheads="1"/>
          </p:cNvSpPr>
          <p:nvPr>
            <p:custDataLst>
              <p:tags r:id="rId6"/>
            </p:custDataLst>
          </p:nvPr>
        </p:nvSpPr>
        <p:spPr bwMode="auto">
          <a:xfrm>
            <a:off x="1395413" y="3895725"/>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66" name="Oval 14"/>
          <p:cNvSpPr>
            <a:spLocks noChangeArrowheads="1"/>
          </p:cNvSpPr>
          <p:nvPr>
            <p:custDataLst>
              <p:tags r:id="rId7"/>
            </p:custDataLst>
          </p:nvPr>
        </p:nvSpPr>
        <p:spPr bwMode="auto">
          <a:xfrm>
            <a:off x="2295525" y="3533775"/>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67" name="Oval 15"/>
          <p:cNvSpPr>
            <a:spLocks noChangeArrowheads="1"/>
          </p:cNvSpPr>
          <p:nvPr>
            <p:custDataLst>
              <p:tags r:id="rId8"/>
            </p:custDataLst>
          </p:nvPr>
        </p:nvSpPr>
        <p:spPr bwMode="auto">
          <a:xfrm>
            <a:off x="1457325" y="356235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68" name="Oval 16"/>
          <p:cNvSpPr>
            <a:spLocks noChangeArrowheads="1"/>
          </p:cNvSpPr>
          <p:nvPr>
            <p:custDataLst>
              <p:tags r:id="rId9"/>
            </p:custDataLst>
          </p:nvPr>
        </p:nvSpPr>
        <p:spPr bwMode="auto">
          <a:xfrm>
            <a:off x="2438400" y="3819525"/>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69" name="Oval 17"/>
          <p:cNvSpPr>
            <a:spLocks noChangeArrowheads="1"/>
          </p:cNvSpPr>
          <p:nvPr>
            <p:custDataLst>
              <p:tags r:id="rId10"/>
            </p:custDataLst>
          </p:nvPr>
        </p:nvSpPr>
        <p:spPr bwMode="auto">
          <a:xfrm>
            <a:off x="5657850" y="3917950"/>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70" name="Oval 18"/>
          <p:cNvSpPr>
            <a:spLocks noChangeArrowheads="1"/>
          </p:cNvSpPr>
          <p:nvPr>
            <p:custDataLst>
              <p:tags r:id="rId11"/>
            </p:custDataLst>
          </p:nvPr>
        </p:nvSpPr>
        <p:spPr bwMode="auto">
          <a:xfrm>
            <a:off x="6615113" y="3213100"/>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71" name="Oval 19"/>
          <p:cNvSpPr>
            <a:spLocks noChangeArrowheads="1"/>
          </p:cNvSpPr>
          <p:nvPr>
            <p:custDataLst>
              <p:tags r:id="rId12"/>
            </p:custDataLst>
          </p:nvPr>
        </p:nvSpPr>
        <p:spPr bwMode="auto">
          <a:xfrm>
            <a:off x="5667375" y="32131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72" name="Oval 20"/>
          <p:cNvSpPr>
            <a:spLocks noChangeArrowheads="1"/>
          </p:cNvSpPr>
          <p:nvPr>
            <p:custDataLst>
              <p:tags r:id="rId13"/>
            </p:custDataLst>
          </p:nvPr>
        </p:nvSpPr>
        <p:spPr bwMode="auto">
          <a:xfrm>
            <a:off x="6619875" y="3917950"/>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73" name="Rectangle 21"/>
          <p:cNvSpPr>
            <a:spLocks noChangeArrowheads="1"/>
          </p:cNvSpPr>
          <p:nvPr>
            <p:custDataLst>
              <p:tags r:id="rId14"/>
            </p:custDataLst>
          </p:nvPr>
        </p:nvSpPr>
        <p:spPr bwMode="auto">
          <a:xfrm>
            <a:off x="685800" y="4114800"/>
            <a:ext cx="7772400" cy="2514600"/>
          </a:xfrm>
          <a:prstGeom prst="rect">
            <a:avLst/>
          </a:prstGeom>
          <a:noFill/>
          <a:ln w="9525">
            <a:noFill/>
            <a:miter lim="800000"/>
            <a:headEnd/>
            <a:tailEnd/>
          </a:ln>
          <a:effectLst/>
        </p:spPr>
        <p:txBody>
          <a:bodyPr/>
          <a:lstStyle/>
          <a:p>
            <a:pPr marL="342900" indent="-342900">
              <a:spcBef>
                <a:spcPct val="20000"/>
              </a:spcBef>
            </a:pPr>
            <a:endParaRPr lang="en-US" sz="2400" dirty="0" smtClean="0">
              <a:latin typeface="Arial" charset="0"/>
            </a:endParaRPr>
          </a:p>
          <a:p>
            <a:pPr marL="342900" indent="-342900">
              <a:spcBef>
                <a:spcPct val="20000"/>
              </a:spcBef>
            </a:pPr>
            <a:r>
              <a:rPr lang="en-US" sz="2400" dirty="0" smtClean="0">
                <a:latin typeface="Arial" charset="0"/>
              </a:rPr>
              <a:t>	To </a:t>
            </a:r>
            <a:r>
              <a:rPr lang="en-US" sz="2400" dirty="0" err="1">
                <a:latin typeface="Arial" charset="0"/>
              </a:rPr>
              <a:t>unwarp</a:t>
            </a:r>
            <a:r>
              <a:rPr lang="en-US" sz="2400" dirty="0">
                <a:latin typeface="Arial" charset="0"/>
              </a:rPr>
              <a:t> (rectify) an </a:t>
            </a:r>
            <a:r>
              <a:rPr lang="en-US" sz="2400" dirty="0" smtClean="0">
                <a:latin typeface="Arial" charset="0"/>
              </a:rPr>
              <a:t>image solve </a:t>
            </a:r>
            <a:r>
              <a:rPr lang="en-US" sz="2400" dirty="0">
                <a:latin typeface="Arial" charset="0"/>
              </a:rPr>
              <a:t>for </a:t>
            </a:r>
            <a:r>
              <a:rPr lang="en-US" sz="2400" dirty="0" err="1">
                <a:latin typeface="Arial" charset="0"/>
              </a:rPr>
              <a:t>homography</a:t>
            </a:r>
            <a:r>
              <a:rPr lang="en-US" sz="2400" dirty="0">
                <a:latin typeface="Arial" charset="0"/>
              </a:rPr>
              <a:t> </a:t>
            </a:r>
            <a:r>
              <a:rPr lang="en-US" sz="2400" b="1" dirty="0">
                <a:latin typeface="Arial" charset="0"/>
              </a:rPr>
              <a:t>H</a:t>
            </a:r>
            <a:r>
              <a:rPr lang="en-US" sz="2400" dirty="0">
                <a:latin typeface="Arial" charset="0"/>
              </a:rPr>
              <a:t> given </a:t>
            </a:r>
            <a:r>
              <a:rPr lang="en-US" sz="2400" b="1" dirty="0">
                <a:latin typeface="Arial" charset="0"/>
              </a:rPr>
              <a:t>p</a:t>
            </a:r>
            <a:r>
              <a:rPr lang="en-US" sz="2400" dirty="0">
                <a:latin typeface="Arial" charset="0"/>
              </a:rPr>
              <a:t> and </a:t>
            </a:r>
            <a:r>
              <a:rPr lang="en-US" sz="2400" b="1" dirty="0" err="1">
                <a:latin typeface="Arial" charset="0"/>
              </a:rPr>
              <a:t>p</a:t>
            </a:r>
            <a:r>
              <a:rPr lang="en-US" sz="2400" b="1" dirty="0" err="1" smtClean="0">
                <a:latin typeface="Arial" charset="0"/>
              </a:rPr>
              <a:t>’</a:t>
            </a:r>
            <a:r>
              <a:rPr lang="en-US" sz="2400" b="1" dirty="0" smtClean="0">
                <a:latin typeface="Arial" charset="0"/>
              </a:rPr>
              <a:t>:  </a:t>
            </a:r>
            <a:r>
              <a:rPr lang="en-US" sz="2400" dirty="0" err="1" smtClean="0">
                <a:latin typeface="Arial" charset="0"/>
              </a:rPr>
              <a:t>w</a:t>
            </a:r>
            <a:r>
              <a:rPr lang="en-US" sz="2400" b="1" dirty="0" err="1" smtClean="0">
                <a:latin typeface="Arial" charset="0"/>
              </a:rPr>
              <a:t>p</a:t>
            </a:r>
            <a:r>
              <a:rPr lang="en-US" sz="2400" b="1" dirty="0" smtClean="0">
                <a:latin typeface="Arial" charset="0"/>
              </a:rPr>
              <a:t>’=Hp</a:t>
            </a:r>
            <a:endParaRPr lang="en-US" sz="2000" b="1" dirty="0">
              <a:latin typeface="Arial" charset="0"/>
            </a:endParaRPr>
          </a:p>
        </p:txBody>
      </p:sp>
      <p:sp>
        <p:nvSpPr>
          <p:cNvPr id="330774" name="Text Box 22"/>
          <p:cNvSpPr txBox="1">
            <a:spLocks noChangeArrowheads="1"/>
          </p:cNvSpPr>
          <p:nvPr>
            <p:custDataLst>
              <p:tags r:id="rId15"/>
            </p:custDataLst>
          </p:nvPr>
        </p:nvSpPr>
        <p:spPr bwMode="auto">
          <a:xfrm>
            <a:off x="1489075" y="3352800"/>
            <a:ext cx="339725" cy="396875"/>
          </a:xfrm>
          <a:prstGeom prst="rect">
            <a:avLst/>
          </a:prstGeom>
          <a:noFill/>
          <a:ln w="9525">
            <a:noFill/>
            <a:miter lim="800000"/>
            <a:headEnd/>
            <a:tailEnd/>
          </a:ln>
          <a:effectLst/>
        </p:spPr>
        <p:txBody>
          <a:bodyPr wrap="none">
            <a:spAutoFit/>
          </a:bodyPr>
          <a:lstStyle/>
          <a:p>
            <a:r>
              <a:rPr lang="en-US" sz="2000" b="1" dirty="0">
                <a:solidFill>
                  <a:srgbClr val="FF0000"/>
                </a:solidFill>
                <a:latin typeface="Arial" charset="0"/>
              </a:rPr>
              <a:t>p</a:t>
            </a:r>
          </a:p>
        </p:txBody>
      </p:sp>
      <p:sp>
        <p:nvSpPr>
          <p:cNvPr id="330775" name="Text Box 23"/>
          <p:cNvSpPr txBox="1">
            <a:spLocks noChangeArrowheads="1"/>
          </p:cNvSpPr>
          <p:nvPr>
            <p:custDataLst>
              <p:tags r:id="rId16"/>
            </p:custDataLst>
          </p:nvPr>
        </p:nvSpPr>
        <p:spPr bwMode="auto">
          <a:xfrm>
            <a:off x="5694363" y="3124200"/>
            <a:ext cx="409575" cy="396875"/>
          </a:xfrm>
          <a:prstGeom prst="rect">
            <a:avLst/>
          </a:prstGeom>
          <a:noFill/>
          <a:ln w="9525">
            <a:noFill/>
            <a:miter lim="800000"/>
            <a:headEnd/>
            <a:tailEnd/>
          </a:ln>
          <a:effectLst/>
        </p:spPr>
        <p:txBody>
          <a:bodyPr wrap="none">
            <a:spAutoFit/>
          </a:bodyPr>
          <a:lstStyle/>
          <a:p>
            <a:r>
              <a:rPr lang="en-US" sz="2000" b="1">
                <a:solidFill>
                  <a:srgbClr val="FF0000"/>
                </a:solidFill>
                <a:latin typeface="Arial" charset="0"/>
              </a:rPr>
              <a:t>p’</a:t>
            </a:r>
          </a:p>
        </p:txBody>
      </p:sp>
      <p:sp>
        <p:nvSpPr>
          <p:cNvPr id="18" name="Right Arrow 17"/>
          <p:cNvSpPr/>
          <p:nvPr/>
        </p:nvSpPr>
        <p:spPr>
          <a:xfrm>
            <a:off x="4038600" y="25908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57200" y="1066800"/>
            <a:ext cx="8229600" cy="5135563"/>
          </a:xfrm>
        </p:spPr>
        <p:txBody>
          <a:bodyPr/>
          <a:lstStyle/>
          <a:p>
            <a:pPr>
              <a:buFont typeface="Arial" charset="0"/>
              <a:buNone/>
              <a:defRPr/>
            </a:pPr>
            <a:r>
              <a:rPr lang="en-US" dirty="0" smtClean="0"/>
              <a:t>	Assume we have four matched points: How do we compute </a:t>
            </a:r>
            <a:r>
              <a:rPr lang="en-US" dirty="0" err="1" smtClean="0"/>
              <a:t>homography</a:t>
            </a:r>
            <a:r>
              <a:rPr lang="en-US" dirty="0" smtClean="0"/>
              <a:t> </a:t>
            </a:r>
            <a:r>
              <a:rPr lang="en-US" b="1" dirty="0" smtClean="0"/>
              <a:t>H</a:t>
            </a:r>
            <a:r>
              <a:rPr lang="en-US" dirty="0" smtClean="0"/>
              <a:t>?</a:t>
            </a:r>
          </a:p>
          <a:p>
            <a:pPr>
              <a:defRPr/>
            </a:pPr>
            <a:endParaRPr lang="en-US" sz="1200" dirty="0" smtClean="0"/>
          </a:p>
          <a:p>
            <a:pPr>
              <a:buFont typeface="Arial" charset="0"/>
              <a:buNone/>
              <a:defRPr/>
            </a:pPr>
            <a:r>
              <a:rPr lang="en-US" dirty="0" smtClean="0"/>
              <a:t>Direct Linear Transformation (DLT)</a:t>
            </a:r>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marL="514350" indent="-514350">
              <a:buFont typeface="Arial" charset="0"/>
              <a:buNone/>
              <a:defRPr/>
            </a:pPr>
            <a:endParaRPr lang="en-US" dirty="0" smtClean="0"/>
          </a:p>
          <a:p>
            <a:pPr marL="514350" indent="-514350">
              <a:buFont typeface="+mj-lt"/>
              <a:buAutoNum type="arabicPeriod"/>
              <a:defRPr/>
            </a:pPr>
            <a:endParaRPr lang="en-US" dirty="0" smtClean="0"/>
          </a:p>
          <a:p>
            <a:pPr marL="914400" lvl="1" indent="-514350">
              <a:buFont typeface="Calibri" pitchFamily="34" charset="0"/>
              <a:buChar char="–"/>
              <a:defRPr/>
            </a:pPr>
            <a:endParaRPr lang="en-US" dirty="0"/>
          </a:p>
        </p:txBody>
      </p:sp>
      <p:graphicFrame>
        <p:nvGraphicFramePr>
          <p:cNvPr id="1026" name="Object 2"/>
          <p:cNvGraphicFramePr>
            <a:graphicFrameLocks noChangeAspect="1"/>
          </p:cNvGraphicFramePr>
          <p:nvPr>
            <p:extLst>
              <p:ext uri="{D42A27DB-BD31-4B8C-83A1-F6EECF244321}">
                <p14:modId xmlns:p14="http://schemas.microsoft.com/office/powerpoint/2010/main" val="2308310932"/>
              </p:ext>
            </p:extLst>
          </p:nvPr>
        </p:nvGraphicFramePr>
        <p:xfrm>
          <a:off x="1524000" y="3444875"/>
          <a:ext cx="1570038" cy="644525"/>
        </p:xfrm>
        <a:graphic>
          <a:graphicData uri="http://schemas.openxmlformats.org/presentationml/2006/ole">
            <mc:AlternateContent xmlns:mc="http://schemas.openxmlformats.org/markup-compatibility/2006">
              <mc:Choice xmlns:v="urn:schemas-microsoft-com:vml" Requires="v">
                <p:oleObj spid="_x0000_s99345" name="Equation" r:id="rId3" imgW="495000" imgH="203040" progId="Equation.3">
                  <p:embed/>
                </p:oleObj>
              </mc:Choice>
              <mc:Fallback>
                <p:oleObj name="Equation" r:id="rId3" imgW="495000" imgH="203040" progId="Equation.3">
                  <p:embed/>
                  <p:pic>
                    <p:nvPicPr>
                      <p:cNvPr id="0" name=""/>
                      <p:cNvPicPr>
                        <a:picLocks noChangeAspect="1" noChangeArrowheads="1"/>
                      </p:cNvPicPr>
                      <p:nvPr/>
                    </p:nvPicPr>
                    <p:blipFill>
                      <a:blip r:embed="rId4"/>
                      <a:srcRect/>
                      <a:stretch>
                        <a:fillRect/>
                      </a:stretch>
                    </p:blipFill>
                    <p:spPr bwMode="auto">
                      <a:xfrm>
                        <a:off x="1524000" y="3444875"/>
                        <a:ext cx="1570038"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381000" y="5029200"/>
          <a:ext cx="6667500" cy="982663"/>
        </p:xfrm>
        <a:graphic>
          <a:graphicData uri="http://schemas.openxmlformats.org/presentationml/2006/ole">
            <mc:AlternateContent xmlns:mc="http://schemas.openxmlformats.org/markup-compatibility/2006">
              <mc:Choice xmlns:v="urn:schemas-microsoft-com:vml" Requires="v">
                <p:oleObj spid="_x0000_s99346" name="Equation" r:id="rId5" imgW="3187440" imgH="469800" progId="Equation.3">
                  <p:embed/>
                </p:oleObj>
              </mc:Choice>
              <mc:Fallback>
                <p:oleObj name="Equation" r:id="rId5" imgW="318744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029200"/>
                        <a:ext cx="6667500"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ext uri="{D42A27DB-BD31-4B8C-83A1-F6EECF244321}">
                <p14:modId xmlns:p14="http://schemas.microsoft.com/office/powerpoint/2010/main" val="669628220"/>
              </p:ext>
            </p:extLst>
          </p:nvPr>
        </p:nvGraphicFramePr>
        <p:xfrm>
          <a:off x="3581400" y="3200400"/>
          <a:ext cx="1028700" cy="1066800"/>
        </p:xfrm>
        <a:graphic>
          <a:graphicData uri="http://schemas.openxmlformats.org/presentationml/2006/ole">
            <mc:AlternateContent xmlns:mc="http://schemas.openxmlformats.org/markup-compatibility/2006">
              <mc:Choice xmlns:v="urn:schemas-microsoft-com:vml" Requires="v">
                <p:oleObj spid="_x0000_s99347" name="Equation" r:id="rId7" imgW="672840" imgH="698400" progId="Equation.3">
                  <p:embed/>
                </p:oleObj>
              </mc:Choice>
              <mc:Fallback>
                <p:oleObj name="Equation" r:id="rId7" imgW="672840" imgH="698400" progId="Equation.3">
                  <p:embed/>
                  <p:pic>
                    <p:nvPicPr>
                      <p:cNvPr id="0" name=""/>
                      <p:cNvPicPr>
                        <a:picLocks noChangeAspect="1" noChangeArrowheads="1"/>
                      </p:cNvPicPr>
                      <p:nvPr/>
                    </p:nvPicPr>
                    <p:blipFill>
                      <a:blip r:embed="rId8"/>
                      <a:srcRect/>
                      <a:stretch>
                        <a:fillRect/>
                      </a:stretch>
                    </p:blipFill>
                    <p:spPr bwMode="auto">
                      <a:xfrm>
                        <a:off x="3581400" y="3200400"/>
                        <a:ext cx="10287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5"/>
          <p:cNvGraphicFramePr>
            <a:graphicFrameLocks noChangeAspect="1"/>
          </p:cNvGraphicFramePr>
          <p:nvPr/>
        </p:nvGraphicFramePr>
        <p:xfrm>
          <a:off x="5105400" y="2971800"/>
          <a:ext cx="2251075" cy="1417638"/>
        </p:xfrm>
        <a:graphic>
          <a:graphicData uri="http://schemas.openxmlformats.org/presentationml/2006/ole">
            <mc:AlternateContent xmlns:mc="http://schemas.openxmlformats.org/markup-compatibility/2006">
              <mc:Choice xmlns:v="urn:schemas-microsoft-com:vml" Requires="v">
                <p:oleObj spid="_x0000_s99348" name="Equation" r:id="rId9" imgW="1130040" imgH="711000" progId="Equation.3">
                  <p:embed/>
                </p:oleObj>
              </mc:Choice>
              <mc:Fallback>
                <p:oleObj name="Equation" r:id="rId9" imgW="1130040" imgH="711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2971800"/>
                        <a:ext cx="2251075" cy="141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6"/>
          <p:cNvGraphicFramePr>
            <a:graphicFrameLocks noChangeAspect="1"/>
          </p:cNvGraphicFramePr>
          <p:nvPr/>
        </p:nvGraphicFramePr>
        <p:xfrm>
          <a:off x="7766050" y="4552950"/>
          <a:ext cx="546100" cy="2036763"/>
        </p:xfrm>
        <a:graphic>
          <a:graphicData uri="http://schemas.openxmlformats.org/presentationml/2006/ole">
            <mc:AlternateContent xmlns:mc="http://schemas.openxmlformats.org/markup-compatibility/2006">
              <mc:Choice xmlns:v="urn:schemas-microsoft-com:vml" Requires="v">
                <p:oleObj spid="_x0000_s99349" name="Equation" r:id="rId11" imgW="558720" imgH="2082600" progId="Equation.3">
                  <p:embed/>
                </p:oleObj>
              </mc:Choice>
              <mc:Fallback>
                <p:oleObj name="Equation" r:id="rId11" imgW="558720" imgH="2082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66050" y="4552950"/>
                        <a:ext cx="546100" cy="203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840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57200" y="990600"/>
            <a:ext cx="8229600" cy="5410200"/>
          </a:xfrm>
        </p:spPr>
        <p:txBody>
          <a:bodyPr/>
          <a:lstStyle/>
          <a:p>
            <a:pPr>
              <a:buFont typeface="Arial" charset="0"/>
              <a:buNone/>
            </a:pPr>
            <a:r>
              <a:rPr lang="en-US" smtClean="0"/>
              <a:t>Direct Linear Transform</a:t>
            </a:r>
          </a:p>
          <a:p>
            <a:pPr>
              <a:buFont typeface="Arial" charset="0"/>
              <a:buNone/>
            </a:pPr>
            <a:endParaRPr lang="en-US" smtClean="0"/>
          </a:p>
          <a:p>
            <a:pPr>
              <a:buFont typeface="Arial" charset="0"/>
              <a:buNone/>
            </a:pPr>
            <a:endParaRPr lang="en-US" smtClean="0"/>
          </a:p>
          <a:p>
            <a:pPr>
              <a:buFont typeface="Arial" charset="0"/>
              <a:buNone/>
            </a:pPr>
            <a:endParaRPr lang="en-US" smtClean="0"/>
          </a:p>
          <a:p>
            <a:pPr>
              <a:buFont typeface="Arial" charset="0"/>
              <a:buNone/>
            </a:pPr>
            <a:endParaRPr lang="en-US" smtClean="0"/>
          </a:p>
          <a:p>
            <a:r>
              <a:rPr lang="en-US" sz="2400" smtClean="0"/>
              <a:t>Apply SVD: </a:t>
            </a:r>
            <a:r>
              <a:rPr lang="en-US" sz="2400" b="1" i="1" smtClean="0"/>
              <a:t>UDV</a:t>
            </a:r>
            <a:r>
              <a:rPr lang="en-US" sz="2400" i="1" baseline="30000" smtClean="0"/>
              <a:t>T</a:t>
            </a:r>
            <a:r>
              <a:rPr lang="en-US" sz="2400" baseline="30000" smtClean="0"/>
              <a:t> </a:t>
            </a:r>
            <a:r>
              <a:rPr lang="en-US" sz="2400" smtClean="0"/>
              <a:t>= </a:t>
            </a:r>
            <a:r>
              <a:rPr lang="en-US" sz="2400" b="1" i="1" smtClean="0"/>
              <a:t>A</a:t>
            </a:r>
          </a:p>
          <a:p>
            <a:r>
              <a:rPr lang="en-US" sz="2400" b="1" i="1" smtClean="0"/>
              <a:t>h = V</a:t>
            </a:r>
            <a:r>
              <a:rPr lang="en-US" sz="2400" baseline="-25000" smtClean="0"/>
              <a:t>smallest</a:t>
            </a:r>
            <a:r>
              <a:rPr lang="en-US" sz="2400" smtClean="0"/>
              <a:t> (column of </a:t>
            </a:r>
            <a:r>
              <a:rPr lang="en-US" sz="2400" b="1" i="1" smtClean="0"/>
              <a:t>V</a:t>
            </a:r>
            <a:r>
              <a:rPr lang="en-US" sz="2400" smtClean="0"/>
              <a:t> corr. to smallest singular value)</a:t>
            </a:r>
          </a:p>
          <a:p>
            <a:endParaRPr lang="en-US" smtClean="0"/>
          </a:p>
        </p:txBody>
      </p:sp>
      <p:graphicFrame>
        <p:nvGraphicFramePr>
          <p:cNvPr id="2050" name="Object 2"/>
          <p:cNvGraphicFramePr>
            <a:graphicFrameLocks noChangeAspect="1"/>
          </p:cNvGraphicFramePr>
          <p:nvPr/>
        </p:nvGraphicFramePr>
        <p:xfrm>
          <a:off x="3411538" y="4881563"/>
          <a:ext cx="238125" cy="450850"/>
        </p:xfrm>
        <a:graphic>
          <a:graphicData uri="http://schemas.openxmlformats.org/presentationml/2006/ole">
            <mc:AlternateContent xmlns:mc="http://schemas.openxmlformats.org/markup-compatibility/2006">
              <mc:Choice xmlns:v="urn:schemas-microsoft-com:vml" Requires="v">
                <p:oleObj spid="_x0000_s100363"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4881563"/>
                        <a:ext cx="23812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8" name="Object 3"/>
          <p:cNvGraphicFramePr>
            <a:graphicFrameLocks noChangeAspect="1"/>
          </p:cNvGraphicFramePr>
          <p:nvPr/>
        </p:nvGraphicFramePr>
        <p:xfrm>
          <a:off x="1238250" y="5029200"/>
          <a:ext cx="2779713" cy="1479550"/>
        </p:xfrm>
        <a:graphic>
          <a:graphicData uri="http://schemas.openxmlformats.org/presentationml/2006/ole">
            <mc:AlternateContent xmlns:mc="http://schemas.openxmlformats.org/markup-compatibility/2006">
              <mc:Choice xmlns:v="urn:schemas-microsoft-com:vml" Requires="v">
                <p:oleObj spid="_x0000_s100364" name="Equation" r:id="rId6" imgW="1765080" imgH="939600" progId="Equation.3">
                  <p:embed/>
                </p:oleObj>
              </mc:Choice>
              <mc:Fallback>
                <p:oleObj name="Equation" r:id="rId6" imgW="1765080" imgH="939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250" y="5029200"/>
                        <a:ext cx="2779713" cy="147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149225" y="1922463"/>
          <a:ext cx="8924925" cy="1963737"/>
        </p:xfrm>
        <a:graphic>
          <a:graphicData uri="http://schemas.openxmlformats.org/presentationml/2006/ole">
            <mc:AlternateContent xmlns:mc="http://schemas.openxmlformats.org/markup-compatibility/2006">
              <mc:Choice xmlns:v="urn:schemas-microsoft-com:vml" Requires="v">
                <p:oleObj spid="_x0000_s100365" name="Equation" r:id="rId8" imgW="4267080" imgH="939600" progId="Equation.3">
                  <p:embed/>
                </p:oleObj>
              </mc:Choice>
              <mc:Fallback>
                <p:oleObj name="Equation" r:id="rId8" imgW="4267080" imgH="939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1922463"/>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a:spLocks noChangeArrowheads="1"/>
          </p:cNvSpPr>
          <p:nvPr/>
        </p:nvSpPr>
        <p:spPr bwMode="auto">
          <a:xfrm>
            <a:off x="5257800" y="5029200"/>
            <a:ext cx="2895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Matlab </a:t>
            </a:r>
          </a:p>
          <a:p>
            <a:pPr eaLnBrk="1" hangingPunct="1"/>
            <a:r>
              <a:rPr lang="en-US">
                <a:latin typeface="Courier New" pitchFamily="49" charset="0"/>
                <a:cs typeface="Courier New" pitchFamily="49" charset="0"/>
              </a:rPr>
              <a:t>[U, S, V] = svd(A);</a:t>
            </a:r>
          </a:p>
          <a:p>
            <a:pPr eaLnBrk="1" hangingPunct="1"/>
            <a:r>
              <a:rPr lang="en-US">
                <a:latin typeface="Courier New" pitchFamily="49" charset="0"/>
                <a:cs typeface="Courier New" pitchFamily="49" charset="0"/>
              </a:rPr>
              <a:t>h = V(:, end);</a:t>
            </a:r>
          </a:p>
          <a:p>
            <a:pPr eaLnBrk="1" hangingPunct="1"/>
            <a:endParaRPr lang="en-US"/>
          </a:p>
        </p:txBody>
      </p:sp>
      <p:sp>
        <p:nvSpPr>
          <p:cNvPr id="12" name="TextBox 11"/>
          <p:cNvSpPr txBox="1">
            <a:spLocks noChangeArrowheads="1"/>
          </p:cNvSpPr>
          <p:nvPr/>
        </p:nvSpPr>
        <p:spPr bwMode="auto">
          <a:xfrm>
            <a:off x="0" y="6488113"/>
            <a:ext cx="666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Explanations of </a:t>
            </a:r>
            <a:r>
              <a:rPr lang="en-US" dirty="0">
                <a:hlinkClick r:id="rId10"/>
              </a:rPr>
              <a:t>SVD</a:t>
            </a:r>
            <a:r>
              <a:rPr lang="en-US" dirty="0"/>
              <a:t> and </a:t>
            </a:r>
            <a:r>
              <a:rPr lang="en-US" dirty="0">
                <a:hlinkClick r:id="rId11"/>
              </a:rPr>
              <a:t>solving homogeneous linear systems</a:t>
            </a:r>
            <a:endParaRPr lang="en-US" dirty="0"/>
          </a:p>
        </p:txBody>
      </p:sp>
    </p:spTree>
    <p:extLst>
      <p:ext uri="{BB962C8B-B14F-4D97-AF65-F5344CB8AC3E}">
        <p14:creationId xmlns:p14="http://schemas.microsoft.com/office/powerpoint/2010/main" val="203708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7858" name="Rectangle 2"/>
          <p:cNvSpPr>
            <a:spLocks noGrp="1" noChangeArrowheads="1"/>
          </p:cNvSpPr>
          <p:nvPr>
            <p:ph type="title"/>
            <p:custDataLst>
              <p:tags r:id="rId1"/>
            </p:custDataLst>
          </p:nvPr>
        </p:nvSpPr>
        <p:spPr/>
        <p:txBody>
          <a:bodyPr/>
          <a:lstStyle/>
          <a:p>
            <a:r>
              <a:rPr lang="en-US"/>
              <a:t>Solving for homographies</a:t>
            </a:r>
          </a:p>
        </p:txBody>
      </p:sp>
      <p:pic>
        <p:nvPicPr>
          <p:cNvPr id="377859" name="Picture 3" descr="Edittex"/>
          <p:cNvPicPr>
            <a:picLocks noChangeAspect="1" noChangeArrowheads="1"/>
          </p:cNvPicPr>
          <p:nvPr>
            <p:custDataLst>
              <p:tags r:id="rId2"/>
            </p:custDataLst>
          </p:nvPr>
        </p:nvPicPr>
        <p:blipFill>
          <a:blip r:embed="rId8" cstate="print"/>
          <a:srcRect/>
          <a:stretch>
            <a:fillRect/>
          </a:stretch>
        </p:blipFill>
        <p:spPr bwMode="auto">
          <a:xfrm>
            <a:off x="2489200" y="1158875"/>
            <a:ext cx="3687763" cy="868363"/>
          </a:xfrm>
          <a:prstGeom prst="rect">
            <a:avLst/>
          </a:prstGeom>
          <a:noFill/>
          <a:ln w="9525">
            <a:noFill/>
            <a:miter lim="800000"/>
            <a:headEnd/>
            <a:tailEnd/>
          </a:ln>
          <a:effectLst/>
        </p:spPr>
      </p:pic>
      <p:pic>
        <p:nvPicPr>
          <p:cNvPr id="377860" name="Picture 4" descr="Edittex"/>
          <p:cNvPicPr>
            <a:picLocks noChangeAspect="1" noChangeArrowheads="1"/>
          </p:cNvPicPr>
          <p:nvPr>
            <p:custDataLst>
              <p:tags r:id="rId3"/>
            </p:custDataLst>
          </p:nvPr>
        </p:nvPicPr>
        <p:blipFill>
          <a:blip r:embed="rId9" cstate="print"/>
          <a:srcRect/>
          <a:stretch>
            <a:fillRect/>
          </a:stretch>
        </p:blipFill>
        <p:spPr bwMode="auto">
          <a:xfrm>
            <a:off x="2921000" y="2357438"/>
            <a:ext cx="2768600" cy="1052512"/>
          </a:xfrm>
          <a:prstGeom prst="rect">
            <a:avLst/>
          </a:prstGeom>
          <a:noFill/>
          <a:ln w="9525">
            <a:noFill/>
            <a:miter lim="800000"/>
            <a:headEnd/>
            <a:tailEnd/>
          </a:ln>
          <a:effectLst/>
        </p:spPr>
      </p:pic>
      <p:pic>
        <p:nvPicPr>
          <p:cNvPr id="377861" name="Picture 5" descr="Edittex"/>
          <p:cNvPicPr>
            <a:picLocks noChangeAspect="1" noChangeArrowheads="1"/>
          </p:cNvPicPr>
          <p:nvPr>
            <p:custDataLst>
              <p:tags r:id="rId4"/>
            </p:custDataLst>
          </p:nvPr>
        </p:nvPicPr>
        <p:blipFill>
          <a:blip r:embed="rId10" cstate="print"/>
          <a:srcRect/>
          <a:stretch>
            <a:fillRect/>
          </a:stretch>
        </p:blipFill>
        <p:spPr bwMode="auto">
          <a:xfrm>
            <a:off x="2206625" y="3735388"/>
            <a:ext cx="4579938" cy="531812"/>
          </a:xfrm>
          <a:prstGeom prst="rect">
            <a:avLst/>
          </a:prstGeom>
          <a:noFill/>
          <a:ln w="9525">
            <a:noFill/>
            <a:miter lim="800000"/>
            <a:headEnd/>
            <a:tailEnd/>
          </a:ln>
          <a:effectLst/>
        </p:spPr>
      </p:pic>
      <p:pic>
        <p:nvPicPr>
          <p:cNvPr id="377862" name="Picture 6" descr="Edittex"/>
          <p:cNvPicPr>
            <a:picLocks noChangeAspect="1" noChangeArrowheads="1"/>
          </p:cNvPicPr>
          <p:nvPr>
            <p:custDataLst>
              <p:tags r:id="rId5"/>
            </p:custDataLst>
          </p:nvPr>
        </p:nvPicPr>
        <p:blipFill>
          <a:blip r:embed="rId11" cstate="print"/>
          <a:srcRect/>
          <a:stretch>
            <a:fillRect/>
          </a:stretch>
        </p:blipFill>
        <p:spPr bwMode="auto">
          <a:xfrm>
            <a:off x="2065338" y="4572000"/>
            <a:ext cx="5173662" cy="2073275"/>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77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778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77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82" name="Rectangle 2"/>
          <p:cNvSpPr>
            <a:spLocks noGrp="1" noChangeArrowheads="1"/>
          </p:cNvSpPr>
          <p:nvPr>
            <p:ph type="title"/>
            <p:custDataLst>
              <p:tags r:id="rId1"/>
            </p:custDataLst>
          </p:nvPr>
        </p:nvSpPr>
        <p:spPr/>
        <p:txBody>
          <a:bodyPr/>
          <a:lstStyle/>
          <a:p>
            <a:r>
              <a:rPr lang="en-US"/>
              <a:t>Solving for homographies</a:t>
            </a:r>
          </a:p>
        </p:txBody>
      </p:sp>
      <p:pic>
        <p:nvPicPr>
          <p:cNvPr id="378883" name="Picture 3" descr="Edittex"/>
          <p:cNvPicPr>
            <a:picLocks noChangeAspect="1" noChangeArrowheads="1"/>
          </p:cNvPicPr>
          <p:nvPr>
            <p:custDataLst>
              <p:tags r:id="rId2"/>
            </p:custDataLst>
          </p:nvPr>
        </p:nvPicPr>
        <p:blipFill>
          <a:blip r:embed="rId15" cstate="print"/>
          <a:srcRect/>
          <a:stretch>
            <a:fillRect/>
          </a:stretch>
        </p:blipFill>
        <p:spPr bwMode="auto">
          <a:xfrm>
            <a:off x="1600200" y="1127125"/>
            <a:ext cx="5621338" cy="2073275"/>
          </a:xfrm>
          <a:prstGeom prst="rect">
            <a:avLst/>
          </a:prstGeom>
          <a:noFill/>
          <a:ln w="9525">
            <a:noFill/>
            <a:miter lim="800000"/>
            <a:headEnd/>
            <a:tailEnd/>
          </a:ln>
          <a:effectLst/>
        </p:spPr>
      </p:pic>
      <p:sp>
        <p:nvSpPr>
          <p:cNvPr id="378884" name="Text Box 4"/>
          <p:cNvSpPr txBox="1">
            <a:spLocks noChangeArrowheads="1"/>
          </p:cNvSpPr>
          <p:nvPr>
            <p:custDataLst>
              <p:tags r:id="rId3"/>
            </p:custDataLst>
          </p:nvPr>
        </p:nvSpPr>
        <p:spPr bwMode="auto">
          <a:xfrm>
            <a:off x="3429000" y="3276600"/>
            <a:ext cx="404813" cy="457200"/>
          </a:xfrm>
          <a:prstGeom prst="rect">
            <a:avLst/>
          </a:prstGeom>
          <a:noFill/>
          <a:ln w="9525">
            <a:noFill/>
            <a:miter lim="800000"/>
            <a:headEnd/>
            <a:tailEnd/>
          </a:ln>
          <a:effectLst/>
        </p:spPr>
        <p:txBody>
          <a:bodyPr wrap="none">
            <a:spAutoFit/>
          </a:bodyPr>
          <a:lstStyle/>
          <a:p>
            <a:r>
              <a:rPr lang="en-US" b="1">
                <a:latin typeface="Arial" charset="0"/>
              </a:rPr>
              <a:t>A</a:t>
            </a:r>
          </a:p>
        </p:txBody>
      </p:sp>
      <p:sp>
        <p:nvSpPr>
          <p:cNvPr id="378885" name="Text Box 5"/>
          <p:cNvSpPr txBox="1">
            <a:spLocks noChangeArrowheads="1"/>
          </p:cNvSpPr>
          <p:nvPr>
            <p:custDataLst>
              <p:tags r:id="rId4"/>
            </p:custDataLst>
          </p:nvPr>
        </p:nvSpPr>
        <p:spPr bwMode="auto">
          <a:xfrm>
            <a:off x="5954713" y="3276600"/>
            <a:ext cx="369887" cy="457200"/>
          </a:xfrm>
          <a:prstGeom prst="rect">
            <a:avLst/>
          </a:prstGeom>
          <a:noFill/>
          <a:ln w="9525">
            <a:noFill/>
            <a:miter lim="800000"/>
            <a:headEnd/>
            <a:tailEnd/>
          </a:ln>
          <a:effectLst/>
        </p:spPr>
        <p:txBody>
          <a:bodyPr wrap="none">
            <a:spAutoFit/>
          </a:bodyPr>
          <a:lstStyle/>
          <a:p>
            <a:r>
              <a:rPr lang="en-US" b="1">
                <a:latin typeface="Arial" charset="0"/>
              </a:rPr>
              <a:t>h</a:t>
            </a:r>
          </a:p>
        </p:txBody>
      </p:sp>
      <p:sp>
        <p:nvSpPr>
          <p:cNvPr id="378886" name="Text Box 6"/>
          <p:cNvSpPr txBox="1">
            <a:spLocks noChangeArrowheads="1"/>
          </p:cNvSpPr>
          <p:nvPr>
            <p:custDataLst>
              <p:tags r:id="rId5"/>
            </p:custDataLst>
          </p:nvPr>
        </p:nvSpPr>
        <p:spPr bwMode="auto">
          <a:xfrm>
            <a:off x="6858000" y="3276600"/>
            <a:ext cx="354013" cy="457200"/>
          </a:xfrm>
          <a:prstGeom prst="rect">
            <a:avLst/>
          </a:prstGeom>
          <a:noFill/>
          <a:ln w="9525">
            <a:noFill/>
            <a:miter lim="800000"/>
            <a:headEnd/>
            <a:tailEnd/>
          </a:ln>
          <a:effectLst/>
        </p:spPr>
        <p:txBody>
          <a:bodyPr wrap="none">
            <a:spAutoFit/>
          </a:bodyPr>
          <a:lstStyle/>
          <a:p>
            <a:r>
              <a:rPr lang="en-US" b="1">
                <a:latin typeface="Arial" charset="0"/>
              </a:rPr>
              <a:t>0</a:t>
            </a:r>
          </a:p>
        </p:txBody>
      </p:sp>
      <p:sp>
        <p:nvSpPr>
          <p:cNvPr id="378888" name="Rectangle 8"/>
          <p:cNvSpPr>
            <a:spLocks noChangeArrowheads="1"/>
          </p:cNvSpPr>
          <p:nvPr>
            <p:custDataLst>
              <p:tags r:id="rId6"/>
            </p:custDataLst>
          </p:nvPr>
        </p:nvSpPr>
        <p:spPr bwMode="auto">
          <a:xfrm>
            <a:off x="685800" y="3962400"/>
            <a:ext cx="7848600" cy="1219200"/>
          </a:xfrm>
          <a:prstGeom prst="rect">
            <a:avLst/>
          </a:prstGeom>
          <a:noFill/>
          <a:ln w="9525">
            <a:noFill/>
            <a:miter lim="800000"/>
            <a:headEnd/>
            <a:tailEnd/>
          </a:ln>
          <a:effectLst/>
        </p:spPr>
        <p:txBody>
          <a:bodyPr/>
          <a:lstStyle/>
          <a:p>
            <a:pPr marL="342900" indent="-342900">
              <a:spcBef>
                <a:spcPct val="20000"/>
              </a:spcBef>
            </a:pPr>
            <a:r>
              <a:rPr lang="en-US">
                <a:latin typeface="Arial" charset="0"/>
              </a:rPr>
              <a:t>Defines a least squares problem:</a:t>
            </a:r>
          </a:p>
        </p:txBody>
      </p:sp>
      <p:grpSp>
        <p:nvGrpSpPr>
          <p:cNvPr id="2" name="Group 11"/>
          <p:cNvGrpSpPr>
            <a:grpSpLocks/>
          </p:cNvGrpSpPr>
          <p:nvPr>
            <p:custDataLst>
              <p:tags r:id="rId7"/>
            </p:custDataLst>
          </p:nvPr>
        </p:nvGrpSpPr>
        <p:grpSpPr bwMode="auto">
          <a:xfrm>
            <a:off x="3276600" y="3587750"/>
            <a:ext cx="3971925" cy="309563"/>
            <a:chOff x="2064" y="2260"/>
            <a:chExt cx="2502" cy="195"/>
          </a:xfrm>
        </p:grpSpPr>
        <p:sp>
          <p:nvSpPr>
            <p:cNvPr id="378892" name="Text Box 12"/>
            <p:cNvSpPr txBox="1">
              <a:spLocks noChangeArrowheads="1"/>
            </p:cNvSpPr>
            <p:nvPr>
              <p:custDataLst>
                <p:tags r:id="rId10"/>
              </p:custDataLst>
            </p:nvPr>
          </p:nvSpPr>
          <p:spPr bwMode="auto">
            <a:xfrm>
              <a:off x="2064" y="2260"/>
              <a:ext cx="434" cy="192"/>
            </a:xfrm>
            <a:prstGeom prst="rect">
              <a:avLst/>
            </a:prstGeom>
            <a:noFill/>
            <a:ln w="9525">
              <a:noFill/>
              <a:miter lim="800000"/>
              <a:headEnd/>
              <a:tailEnd/>
            </a:ln>
            <a:effectLst/>
          </p:spPr>
          <p:txBody>
            <a:bodyPr wrap="none">
              <a:spAutoFit/>
            </a:bodyPr>
            <a:lstStyle/>
            <a:p>
              <a:r>
                <a:rPr lang="en-US" sz="1400" b="1">
                  <a:latin typeface="Arial" charset="0"/>
                </a:rPr>
                <a:t>2n </a:t>
              </a:r>
              <a:r>
                <a:rPr lang="en-US" sz="1400" b="1">
                  <a:latin typeface="Arial" charset="0"/>
                  <a:cs typeface="Times New Roman" pitchFamily="18" charset="0"/>
                </a:rPr>
                <a:t>× 9</a:t>
              </a:r>
              <a:endParaRPr lang="en-US" sz="1400" b="1">
                <a:latin typeface="Arial" charset="0"/>
              </a:endParaRPr>
            </a:p>
          </p:txBody>
        </p:sp>
        <p:sp>
          <p:nvSpPr>
            <p:cNvPr id="378893" name="Text Box 13"/>
            <p:cNvSpPr txBox="1">
              <a:spLocks noChangeArrowheads="1"/>
            </p:cNvSpPr>
            <p:nvPr>
              <p:custDataLst>
                <p:tags r:id="rId11"/>
              </p:custDataLst>
            </p:nvPr>
          </p:nvSpPr>
          <p:spPr bwMode="auto">
            <a:xfrm>
              <a:off x="3778" y="2263"/>
              <a:ext cx="178" cy="192"/>
            </a:xfrm>
            <a:prstGeom prst="rect">
              <a:avLst/>
            </a:prstGeom>
            <a:noFill/>
            <a:ln w="9525">
              <a:noFill/>
              <a:miter lim="800000"/>
              <a:headEnd/>
              <a:tailEnd/>
            </a:ln>
            <a:effectLst/>
          </p:spPr>
          <p:txBody>
            <a:bodyPr wrap="none">
              <a:spAutoFit/>
            </a:bodyPr>
            <a:lstStyle/>
            <a:p>
              <a:r>
                <a:rPr lang="en-US" sz="1400" b="1">
                  <a:latin typeface="Arial" charset="0"/>
                  <a:cs typeface="Times New Roman" pitchFamily="18" charset="0"/>
                </a:rPr>
                <a:t>9</a:t>
              </a:r>
              <a:endParaRPr lang="en-US" sz="1400" b="1">
                <a:latin typeface="Arial" charset="0"/>
              </a:endParaRPr>
            </a:p>
          </p:txBody>
        </p:sp>
        <p:sp>
          <p:nvSpPr>
            <p:cNvPr id="378894" name="Text Box 14"/>
            <p:cNvSpPr txBox="1">
              <a:spLocks noChangeArrowheads="1"/>
            </p:cNvSpPr>
            <p:nvPr>
              <p:custDataLst>
                <p:tags r:id="rId12"/>
              </p:custDataLst>
            </p:nvPr>
          </p:nvSpPr>
          <p:spPr bwMode="auto">
            <a:xfrm>
              <a:off x="4320" y="2263"/>
              <a:ext cx="246" cy="192"/>
            </a:xfrm>
            <a:prstGeom prst="rect">
              <a:avLst/>
            </a:prstGeom>
            <a:noFill/>
            <a:ln w="9525">
              <a:noFill/>
              <a:miter lim="800000"/>
              <a:headEnd/>
              <a:tailEnd/>
            </a:ln>
            <a:effectLst/>
          </p:spPr>
          <p:txBody>
            <a:bodyPr wrap="none">
              <a:spAutoFit/>
            </a:bodyPr>
            <a:lstStyle/>
            <a:p>
              <a:r>
                <a:rPr lang="en-US" sz="1400" b="1">
                  <a:latin typeface="Arial" charset="0"/>
                  <a:cs typeface="Times New Roman" pitchFamily="18" charset="0"/>
                </a:rPr>
                <a:t>2n</a:t>
              </a:r>
              <a:endParaRPr lang="en-US" sz="1400" b="1">
                <a:latin typeface="Arial" charset="0"/>
              </a:endParaRPr>
            </a:p>
          </p:txBody>
        </p:sp>
      </p:grpSp>
      <p:sp>
        <p:nvSpPr>
          <p:cNvPr id="378895" name="Rectangle 15"/>
          <p:cNvSpPr>
            <a:spLocks noChangeArrowheads="1"/>
          </p:cNvSpPr>
          <p:nvPr>
            <p:custDataLst>
              <p:tags r:id="rId8"/>
            </p:custDataLst>
          </p:nvPr>
        </p:nvSpPr>
        <p:spPr bwMode="auto">
          <a:xfrm>
            <a:off x="685800" y="4419600"/>
            <a:ext cx="7848600" cy="1371600"/>
          </a:xfrm>
          <a:prstGeom prst="rect">
            <a:avLst/>
          </a:prstGeom>
          <a:noFill/>
          <a:ln w="9525">
            <a:noFill/>
            <a:miter lim="800000"/>
            <a:headEnd/>
            <a:tailEnd/>
          </a:ln>
          <a:effectLst/>
        </p:spPr>
        <p:txBody>
          <a:bodyPr/>
          <a:lstStyle/>
          <a:p>
            <a:pPr marL="742950" lvl="1" indent="-285750">
              <a:spcBef>
                <a:spcPct val="20000"/>
              </a:spcBef>
              <a:buFontTx/>
              <a:buChar char="•"/>
            </a:pPr>
            <a:r>
              <a:rPr lang="en-US" sz="2000" dirty="0">
                <a:latin typeface="Arial" charset="0"/>
              </a:rPr>
              <a:t>Since </a:t>
            </a:r>
            <a:r>
              <a:rPr lang="en-US" sz="2000" b="1" dirty="0">
                <a:latin typeface="Arial" charset="0"/>
              </a:rPr>
              <a:t>h</a:t>
            </a:r>
            <a:r>
              <a:rPr lang="en-US" sz="2000" dirty="0">
                <a:latin typeface="Arial" charset="0"/>
              </a:rPr>
              <a:t> is only defined up to scale, solve for unit vector </a:t>
            </a:r>
            <a:r>
              <a:rPr lang="en-US" sz="2000" b="1" dirty="0">
                <a:latin typeface="Arial" charset="0"/>
                <a:cs typeface="Arial" charset="0"/>
              </a:rPr>
              <a:t>ĥ</a:t>
            </a:r>
            <a:endParaRPr lang="en-US" sz="2000" b="1" dirty="0">
              <a:latin typeface="Arial" charset="0"/>
            </a:endParaRPr>
          </a:p>
          <a:p>
            <a:pPr marL="742950" lvl="1" indent="-285750">
              <a:spcBef>
                <a:spcPct val="20000"/>
              </a:spcBef>
              <a:buFontTx/>
              <a:buChar char="•"/>
            </a:pPr>
            <a:r>
              <a:rPr lang="en-US" sz="2000" dirty="0">
                <a:latin typeface="Arial" charset="0"/>
              </a:rPr>
              <a:t>Solution: </a:t>
            </a:r>
            <a:r>
              <a:rPr lang="en-US" sz="2000" b="1" dirty="0">
                <a:latin typeface="Arial" charset="0"/>
                <a:cs typeface="Arial" charset="0"/>
              </a:rPr>
              <a:t>ĥ</a:t>
            </a:r>
            <a:r>
              <a:rPr lang="en-US" sz="2000" dirty="0">
                <a:latin typeface="Arial" charset="0"/>
              </a:rPr>
              <a:t> = eigenvector of </a:t>
            </a:r>
            <a:r>
              <a:rPr lang="en-US" sz="2000" b="1" dirty="0">
                <a:latin typeface="Arial" charset="0"/>
              </a:rPr>
              <a:t>A</a:t>
            </a:r>
            <a:r>
              <a:rPr lang="en-US" sz="2000" baseline="30000" dirty="0">
                <a:latin typeface="Arial" charset="0"/>
              </a:rPr>
              <a:t>T</a:t>
            </a:r>
            <a:r>
              <a:rPr lang="en-US" sz="2000" b="1" dirty="0">
                <a:latin typeface="Arial" charset="0"/>
              </a:rPr>
              <a:t>A</a:t>
            </a:r>
            <a:r>
              <a:rPr lang="en-US" sz="2000" dirty="0">
                <a:latin typeface="Arial" charset="0"/>
              </a:rPr>
              <a:t> with smallest </a:t>
            </a:r>
            <a:r>
              <a:rPr lang="en-US" sz="2000" dirty="0" err="1">
                <a:latin typeface="Arial" charset="0"/>
              </a:rPr>
              <a:t>eigenvalue</a:t>
            </a:r>
            <a:endParaRPr lang="en-US" sz="2000" dirty="0">
              <a:latin typeface="Arial" charset="0"/>
            </a:endParaRPr>
          </a:p>
          <a:p>
            <a:pPr marL="742950" lvl="1" indent="-285750">
              <a:spcBef>
                <a:spcPct val="20000"/>
              </a:spcBef>
              <a:buFontTx/>
              <a:buChar char="•"/>
            </a:pPr>
            <a:r>
              <a:rPr lang="en-US" sz="2000" dirty="0">
                <a:latin typeface="Arial" charset="0"/>
              </a:rPr>
              <a:t>Works with 4 or more points</a:t>
            </a:r>
          </a:p>
        </p:txBody>
      </p:sp>
      <p:pic>
        <p:nvPicPr>
          <p:cNvPr id="378901" name="Picture 21" descr="Edittex"/>
          <p:cNvPicPr>
            <a:picLocks noChangeAspect="1" noChangeArrowheads="1"/>
          </p:cNvPicPr>
          <p:nvPr>
            <p:custDataLst>
              <p:tags r:id="rId9"/>
            </p:custDataLst>
          </p:nvPr>
        </p:nvPicPr>
        <p:blipFill>
          <a:blip r:embed="rId16" cstate="print"/>
          <a:srcRect/>
          <a:stretch>
            <a:fillRect/>
          </a:stretch>
        </p:blipFill>
        <p:spPr bwMode="auto">
          <a:xfrm>
            <a:off x="5608638" y="4041775"/>
            <a:ext cx="2439987" cy="301625"/>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88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7889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78895">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788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8" grpId="0" build="p" bldLvl="2"/>
      <p:bldP spid="378895"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457200" y="990600"/>
            <a:ext cx="3886200" cy="5135563"/>
          </a:xfrm>
        </p:spPr>
        <p:txBody>
          <a:bodyPr/>
          <a:lstStyle/>
          <a:p>
            <a:pPr marL="514350" indent="-514350">
              <a:buFont typeface="+mj-lt"/>
              <a:buAutoNum type="arabicPeriod"/>
            </a:pPr>
            <a:r>
              <a:rPr lang="en-US" dirty="0" smtClean="0"/>
              <a:t>Set the box corners</a:t>
            </a:r>
            <a:endParaRPr lang="en-US" dirty="0"/>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648200" y="990600"/>
            <a:ext cx="4114800" cy="5490405"/>
          </a:xfrm>
          <a:prstGeom prst="rect">
            <a:avLst/>
          </a:prstGeom>
          <a:noFill/>
        </p:spPr>
      </p:pic>
      <p:sp>
        <p:nvSpPr>
          <p:cNvPr id="5" name="Rectangle 4"/>
          <p:cNvSpPr/>
          <p:nvPr/>
        </p:nvSpPr>
        <p:spPr>
          <a:xfrm>
            <a:off x="5867400" y="2438400"/>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Tuesday</a:t>
            </a:r>
            <a:endParaRPr lang="en-US" dirty="0"/>
          </a:p>
        </p:txBody>
      </p:sp>
      <p:sp>
        <p:nvSpPr>
          <p:cNvPr id="3" name="Content Placeholder 2"/>
          <p:cNvSpPr>
            <a:spLocks noGrp="1"/>
          </p:cNvSpPr>
          <p:nvPr>
            <p:ph idx="1"/>
          </p:nvPr>
        </p:nvSpPr>
        <p:spPr/>
        <p:txBody>
          <a:bodyPr/>
          <a:lstStyle/>
          <a:p>
            <a:r>
              <a:rPr lang="en-US" dirty="0" smtClean="0"/>
              <a:t>I’m out of town</a:t>
            </a:r>
          </a:p>
          <a:p>
            <a:r>
              <a:rPr lang="en-US" dirty="0" smtClean="0"/>
              <a:t>Kevin Karsch is talking about physically grounded image editing, including inserting 3D objects into photographs</a:t>
            </a:r>
            <a:endParaRPr lang="en-US"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352800"/>
            <a:ext cx="702945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964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457200" y="990600"/>
            <a:ext cx="3886200" cy="5135563"/>
          </a:xfrm>
        </p:spPr>
        <p:txBody>
          <a:bodyPr>
            <a:normAutofit/>
          </a:bodyPr>
          <a:lstStyle/>
          <a:p>
            <a:pPr marL="514350" indent="-514350">
              <a:buFont typeface="+mj-lt"/>
              <a:buAutoNum type="arabicPeriod"/>
            </a:pPr>
            <a:r>
              <a:rPr lang="en-US" dirty="0" smtClean="0"/>
              <a:t>Set the box corners</a:t>
            </a:r>
          </a:p>
          <a:p>
            <a:pPr marL="514350" indent="-514350">
              <a:buFont typeface="+mj-lt"/>
              <a:buAutoNum type="arabicPeriod"/>
            </a:pPr>
            <a:r>
              <a:rPr lang="en-US" dirty="0" smtClean="0"/>
              <a:t>Set the VP</a:t>
            </a:r>
          </a:p>
          <a:p>
            <a:pPr marL="514350" indent="-514350">
              <a:buFont typeface="+mj-lt"/>
              <a:buAutoNum type="arabicPeriod"/>
            </a:pPr>
            <a:r>
              <a:rPr lang="en-US" dirty="0" smtClean="0"/>
              <a:t>Get 3D coordinates</a:t>
            </a:r>
          </a:p>
          <a:p>
            <a:pPr marL="914400" lvl="1" indent="-514350"/>
            <a:r>
              <a:rPr lang="en-US" dirty="0" smtClean="0"/>
              <a:t>Compute height, width, and depth of box</a:t>
            </a:r>
          </a:p>
          <a:p>
            <a:pPr marL="514350" indent="-514350">
              <a:buFont typeface="+mj-lt"/>
              <a:buAutoNum type="arabicPeriod"/>
            </a:pPr>
            <a:r>
              <a:rPr lang="en-US" dirty="0" smtClean="0"/>
              <a:t>Get texture maps</a:t>
            </a:r>
          </a:p>
          <a:p>
            <a:pPr marL="914400" lvl="1" indent="-514350"/>
            <a:r>
              <a:rPr lang="en-US" dirty="0" err="1" smtClean="0"/>
              <a:t>homographies</a:t>
            </a:r>
            <a:r>
              <a:rPr lang="en-US" dirty="0" smtClean="0"/>
              <a:t> for each face </a:t>
            </a:r>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648200" y="990600"/>
            <a:ext cx="4114800" cy="5490405"/>
          </a:xfrm>
          <a:prstGeom prst="rect">
            <a:avLst/>
          </a:prstGeom>
          <a:noFill/>
        </p:spPr>
      </p:pic>
      <p:sp>
        <p:nvSpPr>
          <p:cNvPr id="5" name="Rectangle 4"/>
          <p:cNvSpPr/>
          <p:nvPr/>
        </p:nvSpPr>
        <p:spPr>
          <a:xfrm>
            <a:off x="5867400" y="2438400"/>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0800000" flipV="1">
            <a:off x="4648200" y="5181600"/>
            <a:ext cx="12192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6781800" y="5181600"/>
            <a:ext cx="19812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5029200" y="1600200"/>
            <a:ext cx="14478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210300" y="1562100"/>
            <a:ext cx="14478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078747" y="4672641"/>
            <a:ext cx="356188" cy="461665"/>
          </a:xfrm>
          <a:prstGeom prst="rect">
            <a:avLst/>
          </a:prstGeom>
          <a:noFill/>
        </p:spPr>
        <p:txBody>
          <a:bodyPr wrap="none" rtlCol="0">
            <a:spAutoFit/>
          </a:bodyPr>
          <a:lstStyle/>
          <a:p>
            <a:r>
              <a:rPr lang="en-US" sz="2400" b="1" dirty="0" smtClean="0">
                <a:solidFill>
                  <a:srgbClr val="FF0000"/>
                </a:solidFill>
              </a:rPr>
              <a:t>x</a:t>
            </a:r>
            <a:endParaRPr lang="en-US" sz="2400" b="1" dirty="0">
              <a:solidFill>
                <a:srgbClr val="FF0000"/>
              </a:solidFill>
            </a:endParaRPr>
          </a:p>
        </p:txBody>
      </p:sp>
      <p:cxnSp>
        <p:nvCxnSpPr>
          <p:cNvPr id="45" name="Straight Connector 44"/>
          <p:cNvCxnSpPr/>
          <p:nvPr/>
        </p:nvCxnSpPr>
        <p:spPr>
          <a:xfrm rot="5400000">
            <a:off x="5257800" y="3429000"/>
            <a:ext cx="2514600" cy="5334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4800600" y="3505200"/>
            <a:ext cx="2514600" cy="3810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6248400" y="4953000"/>
            <a:ext cx="5334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867400" y="4953000"/>
            <a:ext cx="3810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Result</a:t>
            </a:r>
          </a:p>
        </p:txBody>
      </p:sp>
      <p:sp>
        <p:nvSpPr>
          <p:cNvPr id="41987" name="Rectangle 3"/>
          <p:cNvSpPr>
            <a:spLocks noGrp="1" noChangeArrowheads="1"/>
          </p:cNvSpPr>
          <p:nvPr>
            <p:ph type="body" idx="1"/>
          </p:nvPr>
        </p:nvSpPr>
        <p:spPr/>
        <p:txBody>
          <a:bodyPr>
            <a:normAutofit/>
          </a:bodyPr>
          <a:lstStyle/>
          <a:p>
            <a:pPr>
              <a:buNone/>
            </a:pPr>
            <a:r>
              <a:rPr lang="en-US" sz="2800" dirty="0" smtClean="0"/>
              <a:t>	Render from new views</a:t>
            </a:r>
          </a:p>
        </p:txBody>
      </p:sp>
      <p:pic>
        <p:nvPicPr>
          <p:cNvPr id="41988" name="Picture 4"/>
          <p:cNvPicPr>
            <a:picLocks noChangeAspect="1" noChangeArrowheads="1"/>
          </p:cNvPicPr>
          <p:nvPr/>
        </p:nvPicPr>
        <p:blipFill>
          <a:blip r:embed="rId3" cstate="print"/>
          <a:srcRect/>
          <a:stretch>
            <a:fillRect/>
          </a:stretch>
        </p:blipFill>
        <p:spPr bwMode="auto">
          <a:xfrm>
            <a:off x="3657600" y="3048000"/>
            <a:ext cx="2286000" cy="30861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838200" y="2590800"/>
            <a:ext cx="2286000" cy="3084513"/>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6019800" y="2133600"/>
            <a:ext cx="2286000" cy="3048000"/>
          </a:xfrm>
          <a:prstGeom prst="rect">
            <a:avLst/>
          </a:prstGeom>
          <a:noFill/>
          <a:ln w="9525">
            <a:noFill/>
            <a:miter lim="800000"/>
            <a:headEnd/>
            <a:tailEnd/>
          </a:ln>
        </p:spPr>
      </p:pic>
      <p:sp>
        <p:nvSpPr>
          <p:cNvPr id="7" name="TextBox 6"/>
          <p:cNvSpPr txBox="1"/>
          <p:nvPr/>
        </p:nvSpPr>
        <p:spPr>
          <a:xfrm>
            <a:off x="457200" y="6519446"/>
            <a:ext cx="8396722" cy="338554"/>
          </a:xfrm>
          <a:prstGeom prst="rect">
            <a:avLst/>
          </a:prstGeom>
          <a:noFill/>
        </p:spPr>
        <p:txBody>
          <a:bodyPr wrap="none" rtlCol="0">
            <a:spAutoFit/>
          </a:bodyPr>
          <a:lstStyle/>
          <a:p>
            <a:r>
              <a:rPr lang="en-US" sz="1600" dirty="0" smtClean="0">
                <a:hlinkClick r:id="rId6"/>
              </a:rPr>
              <a:t>http://www.cs.cmu.edu/afs/cs.cmu.edu/academic/class/15463-f08/www/proj5/www/dmillett/</a:t>
            </a:r>
            <a:endParaRPr lang="en-US" sz="1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Foreground Objects</a:t>
            </a:r>
          </a:p>
        </p:txBody>
      </p:sp>
      <p:sp>
        <p:nvSpPr>
          <p:cNvPr id="43011" name="Rectangle 3"/>
          <p:cNvSpPr>
            <a:spLocks noGrp="1" noChangeArrowheads="1"/>
          </p:cNvSpPr>
          <p:nvPr>
            <p:ph type="body" sz="half" idx="1"/>
          </p:nvPr>
        </p:nvSpPr>
        <p:spPr>
          <a:xfrm>
            <a:off x="685800" y="914400"/>
            <a:ext cx="3808413" cy="5257800"/>
          </a:xfrm>
        </p:spPr>
        <p:txBody>
          <a:bodyPr/>
          <a:lstStyle/>
          <a:p>
            <a:pPr marL="0" indent="0">
              <a:buNone/>
            </a:pPr>
            <a:r>
              <a:rPr lang="en-US" dirty="0" smtClean="0"/>
              <a:t>Use separate billboard for each</a:t>
            </a:r>
          </a:p>
          <a:p>
            <a:pPr marL="0" indent="0"/>
            <a:endParaRPr lang="en-US" dirty="0" smtClean="0"/>
          </a:p>
          <a:p>
            <a:pPr marL="0" indent="0">
              <a:buNone/>
            </a:pPr>
            <a:r>
              <a:rPr lang="en-US" dirty="0" smtClean="0"/>
              <a:t>For this to work, three separate images used:</a:t>
            </a:r>
          </a:p>
          <a:p>
            <a:pPr lvl="1"/>
            <a:r>
              <a:rPr lang="en-US" dirty="0" smtClean="0"/>
              <a:t>Original image.</a:t>
            </a:r>
          </a:p>
          <a:p>
            <a:pPr lvl="1"/>
            <a:r>
              <a:rPr lang="en-US" dirty="0" smtClean="0"/>
              <a:t>Mask to isolate desired foreground images.</a:t>
            </a:r>
          </a:p>
          <a:p>
            <a:pPr lvl="1"/>
            <a:r>
              <a:rPr lang="en-US" dirty="0" smtClean="0"/>
              <a:t>Background with objects removed</a:t>
            </a:r>
          </a:p>
        </p:txBody>
      </p:sp>
      <p:pic>
        <p:nvPicPr>
          <p:cNvPr id="43012" name="Picture 4" descr="tip2"/>
          <p:cNvPicPr>
            <a:picLocks noChangeAspect="1" noChangeArrowheads="1"/>
          </p:cNvPicPr>
          <p:nvPr/>
        </p:nvPicPr>
        <p:blipFill>
          <a:blip r:embed="rId3" cstate="print"/>
          <a:srcRect/>
          <a:stretch>
            <a:fillRect/>
          </a:stretch>
        </p:blipFill>
        <p:spPr bwMode="auto">
          <a:xfrm>
            <a:off x="4800600" y="1219200"/>
            <a:ext cx="2051050" cy="1514475"/>
          </a:xfrm>
          <a:prstGeom prst="rect">
            <a:avLst/>
          </a:prstGeom>
          <a:noFill/>
          <a:ln w="9525">
            <a:noFill/>
            <a:miter lim="800000"/>
            <a:headEnd/>
            <a:tailEnd/>
          </a:ln>
        </p:spPr>
      </p:pic>
      <p:pic>
        <p:nvPicPr>
          <p:cNvPr id="43013" name="Picture 5" descr="tip3"/>
          <p:cNvPicPr>
            <a:picLocks noChangeAspect="1" noChangeArrowheads="1"/>
          </p:cNvPicPr>
          <p:nvPr/>
        </p:nvPicPr>
        <p:blipFill>
          <a:blip r:embed="rId4" cstate="print"/>
          <a:srcRect/>
          <a:stretch>
            <a:fillRect/>
          </a:stretch>
        </p:blipFill>
        <p:spPr bwMode="auto">
          <a:xfrm>
            <a:off x="5486400" y="4876800"/>
            <a:ext cx="2057400" cy="1519238"/>
          </a:xfrm>
          <a:prstGeom prst="rect">
            <a:avLst/>
          </a:prstGeom>
          <a:noFill/>
          <a:ln w="9525">
            <a:noFill/>
            <a:miter lim="800000"/>
            <a:headEnd/>
            <a:tailEnd/>
          </a:ln>
        </p:spPr>
      </p:pic>
      <p:pic>
        <p:nvPicPr>
          <p:cNvPr id="43014" name="Picture 6" descr="tip4"/>
          <p:cNvPicPr>
            <a:picLocks noChangeAspect="1" noChangeArrowheads="1"/>
          </p:cNvPicPr>
          <p:nvPr/>
        </p:nvPicPr>
        <p:blipFill>
          <a:blip r:embed="rId5" cstate="print"/>
          <a:srcRect/>
          <a:stretch>
            <a:fillRect/>
          </a:stretch>
        </p:blipFill>
        <p:spPr bwMode="auto">
          <a:xfrm>
            <a:off x="6629400" y="3048000"/>
            <a:ext cx="2057400" cy="151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Foreground Objects</a:t>
            </a:r>
          </a:p>
        </p:txBody>
      </p:sp>
      <p:sp>
        <p:nvSpPr>
          <p:cNvPr id="44035" name="Rectangle 3"/>
          <p:cNvSpPr>
            <a:spLocks noGrp="1" noChangeArrowheads="1"/>
          </p:cNvSpPr>
          <p:nvPr>
            <p:ph type="body" idx="1"/>
          </p:nvPr>
        </p:nvSpPr>
        <p:spPr>
          <a:xfrm>
            <a:off x="228600" y="1447800"/>
            <a:ext cx="3429000" cy="5181600"/>
          </a:xfrm>
        </p:spPr>
        <p:txBody>
          <a:bodyPr>
            <a:normAutofit fontScale="85000" lnSpcReduction="10000"/>
          </a:bodyPr>
          <a:lstStyle/>
          <a:p>
            <a:pPr>
              <a:buNone/>
            </a:pPr>
            <a:r>
              <a:rPr lang="en-US" dirty="0" smtClean="0"/>
              <a:t>	Add vertical rectangles for each foreground object</a:t>
            </a:r>
          </a:p>
          <a:p>
            <a:endParaRPr lang="en-US" dirty="0" smtClean="0"/>
          </a:p>
          <a:p>
            <a:pPr>
              <a:buNone/>
            </a:pPr>
            <a:r>
              <a:rPr lang="en-US" dirty="0" smtClean="0"/>
              <a:t>	Can compute 3D coordinates P0, P1 since they are on known plane.  </a:t>
            </a:r>
          </a:p>
          <a:p>
            <a:pPr>
              <a:buNone/>
            </a:pPr>
            <a:r>
              <a:rPr lang="en-US" dirty="0" smtClean="0"/>
              <a:t>	</a:t>
            </a:r>
          </a:p>
          <a:p>
            <a:pPr>
              <a:buNone/>
            </a:pPr>
            <a:r>
              <a:rPr lang="en-US" dirty="0" smtClean="0"/>
              <a:t>	P2, P3 can be computed as before (similar triangles)</a:t>
            </a:r>
          </a:p>
        </p:txBody>
      </p:sp>
      <p:pic>
        <p:nvPicPr>
          <p:cNvPr id="44036" name="Picture 4"/>
          <p:cNvPicPr>
            <a:picLocks noChangeAspect="1" noChangeArrowheads="1"/>
          </p:cNvPicPr>
          <p:nvPr/>
        </p:nvPicPr>
        <p:blipFill>
          <a:blip r:embed="rId3" cstate="print">
            <a:clrChange>
              <a:clrFrom>
                <a:srgbClr val="FFFFFF"/>
              </a:clrFrom>
              <a:clrTo>
                <a:srgbClr val="FFFFFF">
                  <a:alpha val="0"/>
                </a:srgbClr>
              </a:clrTo>
            </a:clrChange>
          </a:blip>
          <a:srcRect l="11143" t="19524" r="38571" b="14952"/>
          <a:stretch>
            <a:fillRect/>
          </a:stretch>
        </p:blipFill>
        <p:spPr bwMode="auto">
          <a:xfrm>
            <a:off x="4038600" y="1676400"/>
            <a:ext cx="4572000" cy="4468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smtClean="0"/>
              <a:t>Foreground Result</a:t>
            </a:r>
          </a:p>
        </p:txBody>
      </p:sp>
      <p:pic>
        <p:nvPicPr>
          <p:cNvPr id="45059" name="Picture 4"/>
          <p:cNvPicPr>
            <a:picLocks noChangeAspect="1" noChangeArrowheads="1"/>
          </p:cNvPicPr>
          <p:nvPr/>
        </p:nvPicPr>
        <p:blipFill>
          <a:blip r:embed="rId3" cstate="print"/>
          <a:srcRect/>
          <a:stretch>
            <a:fillRect/>
          </a:stretch>
        </p:blipFill>
        <p:spPr bwMode="auto">
          <a:xfrm>
            <a:off x="533400" y="2133600"/>
            <a:ext cx="3810000" cy="2732088"/>
          </a:xfrm>
          <a:prstGeom prst="rect">
            <a:avLst/>
          </a:prstGeom>
          <a:noFill/>
          <a:ln w="9525">
            <a:noFill/>
            <a:miter lim="800000"/>
            <a:headEnd/>
            <a:tailEnd/>
          </a:ln>
        </p:spPr>
      </p:pic>
      <p:pic>
        <p:nvPicPr>
          <p:cNvPr id="45060" name="Picture 5"/>
          <p:cNvPicPr>
            <a:picLocks noChangeAspect="1" noChangeArrowheads="1"/>
          </p:cNvPicPr>
          <p:nvPr/>
        </p:nvPicPr>
        <p:blipFill>
          <a:blip r:embed="rId4" cstate="print"/>
          <a:srcRect/>
          <a:stretch>
            <a:fillRect/>
          </a:stretch>
        </p:blipFill>
        <p:spPr bwMode="auto">
          <a:xfrm>
            <a:off x="4953000" y="4038600"/>
            <a:ext cx="3810000" cy="2736850"/>
          </a:xfrm>
          <a:prstGeom prst="rect">
            <a:avLst/>
          </a:prstGeom>
          <a:noFill/>
          <a:ln w="9525">
            <a:noFill/>
            <a:miter lim="800000"/>
            <a:headEnd/>
            <a:tailEnd/>
          </a:ln>
        </p:spPr>
      </p:pic>
      <p:pic>
        <p:nvPicPr>
          <p:cNvPr id="45061" name="Picture 6"/>
          <p:cNvPicPr>
            <a:picLocks noChangeAspect="1" noChangeArrowheads="1"/>
          </p:cNvPicPr>
          <p:nvPr/>
        </p:nvPicPr>
        <p:blipFill>
          <a:blip r:embed="rId5" cstate="print"/>
          <a:srcRect/>
          <a:stretch>
            <a:fillRect/>
          </a:stretch>
        </p:blipFill>
        <p:spPr bwMode="auto">
          <a:xfrm>
            <a:off x="5029200" y="1143000"/>
            <a:ext cx="3810000" cy="2738438"/>
          </a:xfrm>
          <a:prstGeom prst="rect">
            <a:avLst/>
          </a:prstGeom>
          <a:noFill/>
          <a:ln w="9525">
            <a:noFill/>
            <a:miter lim="800000"/>
            <a:headEnd/>
            <a:tailEnd/>
          </a:ln>
        </p:spPr>
      </p:pic>
      <p:sp>
        <p:nvSpPr>
          <p:cNvPr id="6" name="TextBox 5"/>
          <p:cNvSpPr txBox="1"/>
          <p:nvPr/>
        </p:nvSpPr>
        <p:spPr>
          <a:xfrm>
            <a:off x="0" y="5715000"/>
            <a:ext cx="4343400" cy="923330"/>
          </a:xfrm>
          <a:prstGeom prst="rect">
            <a:avLst/>
          </a:prstGeom>
          <a:noFill/>
        </p:spPr>
        <p:txBody>
          <a:bodyPr wrap="square" rtlCol="0">
            <a:spAutoFit/>
          </a:bodyPr>
          <a:lstStyle/>
          <a:p>
            <a:r>
              <a:rPr lang="en-US" dirty="0" smtClean="0"/>
              <a:t>Video from CMU class: </a:t>
            </a:r>
            <a:r>
              <a:rPr lang="en-US" dirty="0" smtClean="0">
                <a:hlinkClick r:id="rId6"/>
              </a:rPr>
              <a:t>http://www.youtube.com/watch?v=dUAtdmGwcuM</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Photo Pop-up</a:t>
            </a:r>
            <a:endParaRPr lang="en-US" dirty="0"/>
          </a:p>
        </p:txBody>
      </p:sp>
      <p:sp>
        <p:nvSpPr>
          <p:cNvPr id="4" name="Text Box 15"/>
          <p:cNvSpPr txBox="1">
            <a:spLocks noChangeArrowheads="1"/>
          </p:cNvSpPr>
          <p:nvPr/>
        </p:nvSpPr>
        <p:spPr bwMode="auto">
          <a:xfrm>
            <a:off x="609600" y="1447800"/>
            <a:ext cx="990600" cy="457200"/>
          </a:xfrm>
          <a:prstGeom prst="rect">
            <a:avLst/>
          </a:prstGeom>
          <a:noFill/>
          <a:ln w="9525">
            <a:noFill/>
            <a:miter lim="800000"/>
            <a:headEnd/>
            <a:tailEnd/>
          </a:ln>
          <a:effectLst/>
        </p:spPr>
        <p:txBody>
          <a:bodyPr>
            <a:spAutoFit/>
          </a:bodyPr>
          <a:lstStyle/>
          <a:p>
            <a:pPr>
              <a:spcBef>
                <a:spcPct val="50000"/>
              </a:spcBef>
            </a:pPr>
            <a:r>
              <a:rPr lang="en-US" sz="2400"/>
              <a:t>Input</a:t>
            </a:r>
          </a:p>
        </p:txBody>
      </p:sp>
      <p:grpSp>
        <p:nvGrpSpPr>
          <p:cNvPr id="5" name="Group 23"/>
          <p:cNvGrpSpPr>
            <a:grpSpLocks/>
          </p:cNvGrpSpPr>
          <p:nvPr/>
        </p:nvGrpSpPr>
        <p:grpSpPr bwMode="auto">
          <a:xfrm>
            <a:off x="1905000" y="1447800"/>
            <a:ext cx="2743200" cy="4876800"/>
            <a:chOff x="1248" y="1152"/>
            <a:chExt cx="1728" cy="3072"/>
          </a:xfrm>
        </p:grpSpPr>
        <p:pic>
          <p:nvPicPr>
            <p:cNvPr id="6" name="Picture 4" descr="amtrak_sky"/>
            <p:cNvPicPr>
              <a:picLocks noChangeAspect="1" noChangeArrowheads="1"/>
            </p:cNvPicPr>
            <p:nvPr/>
          </p:nvPicPr>
          <p:blipFill>
            <a:blip r:embed="rId2" cstate="print"/>
            <a:srcRect/>
            <a:stretch>
              <a:fillRect/>
            </a:stretch>
          </p:blipFill>
          <p:spPr bwMode="auto">
            <a:xfrm>
              <a:off x="1621" y="3568"/>
              <a:ext cx="875" cy="656"/>
            </a:xfrm>
            <a:prstGeom prst="rect">
              <a:avLst/>
            </a:prstGeom>
            <a:noFill/>
            <a:ln w="9525">
              <a:noFill/>
              <a:miter lim="800000"/>
              <a:headEnd/>
              <a:tailEnd/>
            </a:ln>
          </p:spPr>
        </p:pic>
        <p:pic>
          <p:nvPicPr>
            <p:cNvPr id="7" name="Picture 5" descr="amtrak_vert"/>
            <p:cNvPicPr>
              <a:picLocks noChangeAspect="1" noChangeArrowheads="1"/>
            </p:cNvPicPr>
            <p:nvPr/>
          </p:nvPicPr>
          <p:blipFill>
            <a:blip r:embed="rId3" cstate="print"/>
            <a:srcRect/>
            <a:stretch>
              <a:fillRect/>
            </a:stretch>
          </p:blipFill>
          <p:spPr bwMode="auto">
            <a:xfrm>
              <a:off x="1621" y="2656"/>
              <a:ext cx="875" cy="656"/>
            </a:xfrm>
            <a:prstGeom prst="rect">
              <a:avLst/>
            </a:prstGeom>
            <a:noFill/>
            <a:ln w="9525">
              <a:noFill/>
              <a:miter lim="800000"/>
              <a:headEnd/>
              <a:tailEnd/>
            </a:ln>
          </p:spPr>
        </p:pic>
        <p:pic>
          <p:nvPicPr>
            <p:cNvPr id="8" name="Picture 6" descr="amtrak_ground"/>
            <p:cNvPicPr>
              <a:picLocks noChangeAspect="1" noChangeArrowheads="1"/>
            </p:cNvPicPr>
            <p:nvPr/>
          </p:nvPicPr>
          <p:blipFill>
            <a:blip r:embed="rId4" cstate="print"/>
            <a:srcRect/>
            <a:stretch>
              <a:fillRect/>
            </a:stretch>
          </p:blipFill>
          <p:spPr bwMode="auto">
            <a:xfrm>
              <a:off x="1621" y="1744"/>
              <a:ext cx="875" cy="656"/>
            </a:xfrm>
            <a:prstGeom prst="rect">
              <a:avLst/>
            </a:prstGeom>
            <a:noFill/>
            <a:ln w="9525">
              <a:noFill/>
              <a:miter lim="800000"/>
              <a:headEnd/>
              <a:tailEnd/>
            </a:ln>
          </p:spPr>
        </p:pic>
        <p:sp>
          <p:nvSpPr>
            <p:cNvPr id="9" name="Text Box 7"/>
            <p:cNvSpPr txBox="1">
              <a:spLocks noChangeArrowheads="1"/>
            </p:cNvSpPr>
            <p:nvPr/>
          </p:nvSpPr>
          <p:spPr bwMode="auto">
            <a:xfrm>
              <a:off x="1728" y="1536"/>
              <a:ext cx="768" cy="231"/>
            </a:xfrm>
            <a:prstGeom prst="rect">
              <a:avLst/>
            </a:prstGeom>
            <a:noFill/>
            <a:ln w="9525">
              <a:noFill/>
              <a:miter lim="800000"/>
              <a:headEnd/>
              <a:tailEnd/>
            </a:ln>
            <a:effectLst/>
          </p:spPr>
          <p:txBody>
            <a:bodyPr>
              <a:spAutoFit/>
            </a:bodyPr>
            <a:lstStyle/>
            <a:p>
              <a:pPr>
                <a:spcBef>
                  <a:spcPct val="50000"/>
                </a:spcBef>
              </a:pPr>
              <a:r>
                <a:rPr lang="en-US"/>
                <a:t>Ground</a:t>
              </a:r>
            </a:p>
          </p:txBody>
        </p:sp>
        <p:sp>
          <p:nvSpPr>
            <p:cNvPr id="10" name="Text Box 8"/>
            <p:cNvSpPr txBox="1">
              <a:spLocks noChangeArrowheads="1"/>
            </p:cNvSpPr>
            <p:nvPr/>
          </p:nvSpPr>
          <p:spPr bwMode="auto">
            <a:xfrm>
              <a:off x="1728" y="2457"/>
              <a:ext cx="768" cy="231"/>
            </a:xfrm>
            <a:prstGeom prst="rect">
              <a:avLst/>
            </a:prstGeom>
            <a:noFill/>
            <a:ln w="9525">
              <a:noFill/>
              <a:miter lim="800000"/>
              <a:headEnd/>
              <a:tailEnd/>
            </a:ln>
            <a:effectLst/>
          </p:spPr>
          <p:txBody>
            <a:bodyPr>
              <a:spAutoFit/>
            </a:bodyPr>
            <a:lstStyle/>
            <a:p>
              <a:pPr>
                <a:spcBef>
                  <a:spcPct val="50000"/>
                </a:spcBef>
              </a:pPr>
              <a:r>
                <a:rPr lang="en-US"/>
                <a:t>Vertical</a:t>
              </a:r>
            </a:p>
          </p:txBody>
        </p:sp>
        <p:sp>
          <p:nvSpPr>
            <p:cNvPr id="11" name="Text Box 9"/>
            <p:cNvSpPr txBox="1">
              <a:spLocks noChangeArrowheads="1"/>
            </p:cNvSpPr>
            <p:nvPr/>
          </p:nvSpPr>
          <p:spPr bwMode="auto">
            <a:xfrm>
              <a:off x="1824" y="3360"/>
              <a:ext cx="432" cy="231"/>
            </a:xfrm>
            <a:prstGeom prst="rect">
              <a:avLst/>
            </a:prstGeom>
            <a:noFill/>
            <a:ln w="9525">
              <a:noFill/>
              <a:miter lim="800000"/>
              <a:headEnd/>
              <a:tailEnd/>
            </a:ln>
            <a:effectLst/>
          </p:spPr>
          <p:txBody>
            <a:bodyPr>
              <a:spAutoFit/>
            </a:bodyPr>
            <a:lstStyle/>
            <a:p>
              <a:pPr>
                <a:spcBef>
                  <a:spcPct val="50000"/>
                </a:spcBef>
              </a:pPr>
              <a:r>
                <a:rPr lang="en-US"/>
                <a:t>Sky</a:t>
              </a:r>
            </a:p>
          </p:txBody>
        </p:sp>
        <p:sp>
          <p:nvSpPr>
            <p:cNvPr id="12" name="Text Box 16"/>
            <p:cNvSpPr txBox="1">
              <a:spLocks noChangeArrowheads="1"/>
            </p:cNvSpPr>
            <p:nvPr/>
          </p:nvSpPr>
          <p:spPr bwMode="auto">
            <a:xfrm>
              <a:off x="1248" y="1152"/>
              <a:ext cx="1728" cy="288"/>
            </a:xfrm>
            <a:prstGeom prst="rect">
              <a:avLst/>
            </a:prstGeom>
            <a:noFill/>
            <a:ln w="9525">
              <a:noFill/>
              <a:miter lim="800000"/>
              <a:headEnd/>
              <a:tailEnd/>
            </a:ln>
            <a:effectLst/>
          </p:spPr>
          <p:txBody>
            <a:bodyPr>
              <a:spAutoFit/>
            </a:bodyPr>
            <a:lstStyle/>
            <a:p>
              <a:pPr>
                <a:spcBef>
                  <a:spcPct val="50000"/>
                </a:spcBef>
              </a:pPr>
              <a:r>
                <a:rPr lang="en-US" sz="2400" dirty="0"/>
                <a:t>Geometric Labels</a:t>
              </a:r>
            </a:p>
          </p:txBody>
        </p:sp>
        <p:sp>
          <p:nvSpPr>
            <p:cNvPr id="13" name="AutoShape 20"/>
            <p:cNvSpPr>
              <a:spLocks noChangeArrowheads="1"/>
            </p:cNvSpPr>
            <p:nvPr/>
          </p:nvSpPr>
          <p:spPr bwMode="auto">
            <a:xfrm>
              <a:off x="1344"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4" name="Group 25"/>
          <p:cNvGrpSpPr>
            <a:grpSpLocks/>
          </p:cNvGrpSpPr>
          <p:nvPr/>
        </p:nvGrpSpPr>
        <p:grpSpPr bwMode="auto">
          <a:xfrm>
            <a:off x="3984625" y="1447800"/>
            <a:ext cx="2416175" cy="3608388"/>
            <a:chOff x="2558" y="1152"/>
            <a:chExt cx="1522" cy="2273"/>
          </a:xfrm>
        </p:grpSpPr>
        <p:pic>
          <p:nvPicPr>
            <p:cNvPr id="15" name="Picture 11" descr="amtrak_cutfold"/>
            <p:cNvPicPr>
              <a:picLocks noChangeAspect="1" noChangeArrowheads="1"/>
            </p:cNvPicPr>
            <p:nvPr/>
          </p:nvPicPr>
          <p:blipFill>
            <a:blip r:embed="rId5" cstate="print"/>
            <a:srcRect/>
            <a:stretch>
              <a:fillRect/>
            </a:stretch>
          </p:blipFill>
          <p:spPr bwMode="auto">
            <a:xfrm>
              <a:off x="2882" y="2543"/>
              <a:ext cx="1198" cy="882"/>
            </a:xfrm>
            <a:prstGeom prst="rect">
              <a:avLst/>
            </a:prstGeom>
            <a:noFill/>
            <a:ln w="9525">
              <a:noFill/>
              <a:miter lim="800000"/>
              <a:headEnd/>
              <a:tailEnd/>
            </a:ln>
          </p:spPr>
        </p:pic>
        <p:sp>
          <p:nvSpPr>
            <p:cNvPr id="16" name="Text Box 17"/>
            <p:cNvSpPr txBox="1">
              <a:spLocks noChangeArrowheads="1"/>
            </p:cNvSpPr>
            <p:nvPr/>
          </p:nvSpPr>
          <p:spPr bwMode="auto">
            <a:xfrm>
              <a:off x="3024" y="1152"/>
              <a:ext cx="1056" cy="288"/>
            </a:xfrm>
            <a:prstGeom prst="rect">
              <a:avLst/>
            </a:prstGeom>
            <a:noFill/>
            <a:ln w="9525">
              <a:noFill/>
              <a:miter lim="800000"/>
              <a:headEnd/>
              <a:tailEnd/>
            </a:ln>
            <a:effectLst/>
          </p:spPr>
          <p:txBody>
            <a:bodyPr>
              <a:spAutoFit/>
            </a:bodyPr>
            <a:lstStyle/>
            <a:p>
              <a:pPr>
                <a:spcBef>
                  <a:spcPct val="50000"/>
                </a:spcBef>
              </a:pPr>
              <a:r>
                <a:rPr lang="en-US" sz="2400"/>
                <a:t>Cut’n’Fold</a:t>
              </a:r>
            </a:p>
          </p:txBody>
        </p:sp>
        <p:sp>
          <p:nvSpPr>
            <p:cNvPr id="17" name="AutoShape 21"/>
            <p:cNvSpPr>
              <a:spLocks noChangeArrowheads="1"/>
            </p:cNvSpPr>
            <p:nvPr/>
          </p:nvSpPr>
          <p:spPr bwMode="auto">
            <a:xfrm>
              <a:off x="2558"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8" name="Group 57"/>
          <p:cNvGrpSpPr>
            <a:grpSpLocks/>
          </p:cNvGrpSpPr>
          <p:nvPr/>
        </p:nvGrpSpPr>
        <p:grpSpPr bwMode="auto">
          <a:xfrm>
            <a:off x="6443663" y="1447800"/>
            <a:ext cx="2547937" cy="3609975"/>
            <a:chOff x="4107" y="1152"/>
            <a:chExt cx="1605" cy="2274"/>
          </a:xfrm>
        </p:grpSpPr>
        <p:pic>
          <p:nvPicPr>
            <p:cNvPr id="19" name="Picture 12" descr="Amtrak5out"/>
            <p:cNvPicPr>
              <a:picLocks noChangeAspect="1" noChangeArrowheads="1"/>
            </p:cNvPicPr>
            <p:nvPr/>
          </p:nvPicPr>
          <p:blipFill>
            <a:blip r:embed="rId6" cstate="print"/>
            <a:srcRect/>
            <a:stretch>
              <a:fillRect/>
            </a:stretch>
          </p:blipFill>
          <p:spPr bwMode="auto">
            <a:xfrm>
              <a:off x="4368" y="2599"/>
              <a:ext cx="1344" cy="827"/>
            </a:xfrm>
            <a:prstGeom prst="rect">
              <a:avLst/>
            </a:prstGeom>
            <a:noFill/>
          </p:spPr>
        </p:pic>
        <p:sp>
          <p:nvSpPr>
            <p:cNvPr id="20" name="Text Box 18"/>
            <p:cNvSpPr txBox="1">
              <a:spLocks noChangeArrowheads="1"/>
            </p:cNvSpPr>
            <p:nvPr/>
          </p:nvSpPr>
          <p:spPr bwMode="auto">
            <a:xfrm>
              <a:off x="4416" y="1152"/>
              <a:ext cx="1200" cy="288"/>
            </a:xfrm>
            <a:prstGeom prst="rect">
              <a:avLst/>
            </a:prstGeom>
            <a:noFill/>
            <a:ln w="9525">
              <a:noFill/>
              <a:miter lim="800000"/>
              <a:headEnd/>
              <a:tailEnd/>
            </a:ln>
            <a:effectLst/>
          </p:spPr>
          <p:txBody>
            <a:bodyPr>
              <a:spAutoFit/>
            </a:bodyPr>
            <a:lstStyle/>
            <a:p>
              <a:pPr>
                <a:spcBef>
                  <a:spcPct val="50000"/>
                </a:spcBef>
              </a:pPr>
              <a:r>
                <a:rPr lang="en-US" sz="2400"/>
                <a:t>3D Model</a:t>
              </a:r>
            </a:p>
          </p:txBody>
        </p:sp>
        <p:sp>
          <p:nvSpPr>
            <p:cNvPr id="21" name="AutoShape 22"/>
            <p:cNvSpPr>
              <a:spLocks noChangeArrowheads="1"/>
            </p:cNvSpPr>
            <p:nvPr/>
          </p:nvSpPr>
          <p:spPr bwMode="auto">
            <a:xfrm>
              <a:off x="4107" y="298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22" name="Picture 35" descr="Amtrak5"/>
          <p:cNvPicPr>
            <a:picLocks noChangeAspect="1" noChangeArrowheads="1"/>
          </p:cNvPicPr>
          <p:nvPr/>
        </p:nvPicPr>
        <p:blipFill>
          <a:blip r:embed="rId7" cstate="print"/>
          <a:srcRect/>
          <a:stretch>
            <a:fillRect/>
          </a:stretch>
        </p:blipFill>
        <p:spPr bwMode="auto">
          <a:xfrm>
            <a:off x="152400" y="2805113"/>
            <a:ext cx="1849438" cy="1385887"/>
          </a:xfrm>
          <a:prstGeom prst="rect">
            <a:avLst/>
          </a:prstGeom>
          <a:noFill/>
          <a:ln w="9525">
            <a:noFill/>
            <a:miter lim="800000"/>
            <a:headEnd/>
            <a:tailEnd/>
          </a:ln>
        </p:spPr>
      </p:pic>
      <p:sp>
        <p:nvSpPr>
          <p:cNvPr id="23" name="Text Box 36"/>
          <p:cNvSpPr txBox="1">
            <a:spLocks noChangeArrowheads="1"/>
          </p:cNvSpPr>
          <p:nvPr/>
        </p:nvSpPr>
        <p:spPr bwMode="auto">
          <a:xfrm>
            <a:off x="609600" y="2438400"/>
            <a:ext cx="990600" cy="366713"/>
          </a:xfrm>
          <a:prstGeom prst="rect">
            <a:avLst/>
          </a:prstGeom>
          <a:noFill/>
          <a:ln w="9525">
            <a:noFill/>
            <a:miter lim="800000"/>
            <a:headEnd/>
            <a:tailEnd/>
          </a:ln>
          <a:effectLst/>
        </p:spPr>
        <p:txBody>
          <a:bodyPr>
            <a:spAutoFit/>
          </a:bodyPr>
          <a:lstStyle/>
          <a:p>
            <a:pPr>
              <a:spcBef>
                <a:spcPct val="50000"/>
              </a:spcBef>
            </a:pPr>
            <a:r>
              <a:rPr lang="en-US"/>
              <a:t>Image</a:t>
            </a:r>
          </a:p>
        </p:txBody>
      </p:sp>
      <p:grpSp>
        <p:nvGrpSpPr>
          <p:cNvPr id="24" name="Group 55"/>
          <p:cNvGrpSpPr>
            <a:grpSpLocks/>
          </p:cNvGrpSpPr>
          <p:nvPr/>
        </p:nvGrpSpPr>
        <p:grpSpPr bwMode="auto">
          <a:xfrm>
            <a:off x="152400" y="4800600"/>
            <a:ext cx="1905000" cy="838200"/>
            <a:chOff x="2880" y="3552"/>
            <a:chExt cx="1453" cy="624"/>
          </a:xfrm>
        </p:grpSpPr>
        <p:pic>
          <p:nvPicPr>
            <p:cNvPr id="25" name="Picture 38" descr="buildings08"/>
            <p:cNvPicPr>
              <a:picLocks noChangeAspect="1" noChangeArrowheads="1"/>
            </p:cNvPicPr>
            <p:nvPr/>
          </p:nvPicPr>
          <p:blipFill>
            <a:blip r:embed="rId8" cstate="print"/>
            <a:srcRect/>
            <a:stretch>
              <a:fillRect/>
            </a:stretch>
          </p:blipFill>
          <p:spPr bwMode="auto">
            <a:xfrm>
              <a:off x="3590" y="3552"/>
              <a:ext cx="314" cy="197"/>
            </a:xfrm>
            <a:prstGeom prst="rect">
              <a:avLst/>
            </a:prstGeom>
            <a:noFill/>
            <a:ln w="9525">
              <a:noFill/>
              <a:miter lim="800000"/>
              <a:headEnd/>
              <a:tailEnd/>
            </a:ln>
          </p:spPr>
        </p:pic>
        <p:pic>
          <p:nvPicPr>
            <p:cNvPr id="26" name="Picture 39" descr="city05"/>
            <p:cNvPicPr>
              <a:picLocks noChangeAspect="1" noChangeArrowheads="1"/>
            </p:cNvPicPr>
            <p:nvPr/>
          </p:nvPicPr>
          <p:blipFill>
            <a:blip r:embed="rId9" cstate="print"/>
            <a:srcRect/>
            <a:stretch>
              <a:fillRect/>
            </a:stretch>
          </p:blipFill>
          <p:spPr bwMode="auto">
            <a:xfrm>
              <a:off x="3590" y="3979"/>
              <a:ext cx="357" cy="197"/>
            </a:xfrm>
            <a:prstGeom prst="rect">
              <a:avLst/>
            </a:prstGeom>
            <a:noFill/>
            <a:ln w="9525">
              <a:noFill/>
              <a:miter lim="800000"/>
              <a:headEnd/>
              <a:tailEnd/>
            </a:ln>
          </p:spPr>
        </p:pic>
        <p:pic>
          <p:nvPicPr>
            <p:cNvPr id="27" name="Picture 40" descr="dirt08"/>
            <p:cNvPicPr>
              <a:picLocks noChangeAspect="1" noChangeArrowheads="1"/>
            </p:cNvPicPr>
            <p:nvPr/>
          </p:nvPicPr>
          <p:blipFill>
            <a:blip r:embed="rId10" cstate="print"/>
            <a:srcRect/>
            <a:stretch>
              <a:fillRect/>
            </a:stretch>
          </p:blipFill>
          <p:spPr bwMode="auto">
            <a:xfrm>
              <a:off x="3590" y="3765"/>
              <a:ext cx="314" cy="197"/>
            </a:xfrm>
            <a:prstGeom prst="rect">
              <a:avLst/>
            </a:prstGeom>
            <a:noFill/>
            <a:ln w="9525">
              <a:noFill/>
              <a:miter lim="800000"/>
              <a:headEnd/>
              <a:tailEnd/>
            </a:ln>
          </p:spPr>
        </p:pic>
        <p:pic>
          <p:nvPicPr>
            <p:cNvPr id="28" name="Picture 41" descr="lawn02"/>
            <p:cNvPicPr>
              <a:picLocks noChangeAspect="1" noChangeArrowheads="1"/>
            </p:cNvPicPr>
            <p:nvPr/>
          </p:nvPicPr>
          <p:blipFill>
            <a:blip r:embed="rId11" cstate="print"/>
            <a:srcRect/>
            <a:stretch>
              <a:fillRect/>
            </a:stretch>
          </p:blipFill>
          <p:spPr bwMode="auto">
            <a:xfrm>
              <a:off x="2880" y="3979"/>
              <a:ext cx="336" cy="197"/>
            </a:xfrm>
            <a:prstGeom prst="rect">
              <a:avLst/>
            </a:prstGeom>
            <a:noFill/>
            <a:ln w="9525">
              <a:noFill/>
              <a:miter lim="800000"/>
              <a:headEnd/>
              <a:tailEnd/>
            </a:ln>
          </p:spPr>
        </p:pic>
        <p:pic>
          <p:nvPicPr>
            <p:cNvPr id="29" name="Picture 42" descr="roads03"/>
            <p:cNvPicPr>
              <a:picLocks noChangeAspect="1" noChangeArrowheads="1"/>
            </p:cNvPicPr>
            <p:nvPr/>
          </p:nvPicPr>
          <p:blipFill>
            <a:blip r:embed="rId12" cstate="print"/>
            <a:srcRect/>
            <a:stretch>
              <a:fillRect/>
            </a:stretch>
          </p:blipFill>
          <p:spPr bwMode="auto">
            <a:xfrm>
              <a:off x="3236" y="3979"/>
              <a:ext cx="333" cy="197"/>
            </a:xfrm>
            <a:prstGeom prst="rect">
              <a:avLst/>
            </a:prstGeom>
            <a:noFill/>
            <a:ln w="9525">
              <a:noFill/>
              <a:miter lim="800000"/>
              <a:headEnd/>
              <a:tailEnd/>
            </a:ln>
          </p:spPr>
        </p:pic>
        <p:grpSp>
          <p:nvGrpSpPr>
            <p:cNvPr id="30" name="Group 43"/>
            <p:cNvGrpSpPr>
              <a:grpSpLocks/>
            </p:cNvGrpSpPr>
            <p:nvPr/>
          </p:nvGrpSpPr>
          <p:grpSpPr bwMode="auto">
            <a:xfrm>
              <a:off x="2882" y="3552"/>
              <a:ext cx="667" cy="410"/>
              <a:chOff x="480" y="2256"/>
              <a:chExt cx="1632" cy="1200"/>
            </a:xfrm>
          </p:grpSpPr>
          <p:pic>
            <p:nvPicPr>
              <p:cNvPr id="34" name="Picture 44" descr="scenery11"/>
              <p:cNvPicPr>
                <a:picLocks noChangeAspect="1" noChangeArrowheads="1"/>
              </p:cNvPicPr>
              <p:nvPr/>
            </p:nvPicPr>
            <p:blipFill>
              <a:blip r:embed="rId13" cstate="print"/>
              <a:srcRect/>
              <a:stretch>
                <a:fillRect/>
              </a:stretch>
            </p:blipFill>
            <p:spPr bwMode="auto">
              <a:xfrm>
                <a:off x="480" y="2256"/>
                <a:ext cx="768" cy="576"/>
              </a:xfrm>
              <a:prstGeom prst="rect">
                <a:avLst/>
              </a:prstGeom>
              <a:noFill/>
              <a:ln w="9525">
                <a:noFill/>
                <a:miter lim="800000"/>
                <a:headEnd/>
                <a:tailEnd/>
              </a:ln>
            </p:spPr>
          </p:pic>
          <p:pic>
            <p:nvPicPr>
              <p:cNvPr id="35" name="Picture 45" descr="scenery07"/>
              <p:cNvPicPr>
                <a:picLocks noChangeAspect="1" noChangeArrowheads="1"/>
              </p:cNvPicPr>
              <p:nvPr/>
            </p:nvPicPr>
            <p:blipFill>
              <a:blip r:embed="rId14" cstate="print"/>
              <a:srcRect/>
              <a:stretch>
                <a:fillRect/>
              </a:stretch>
            </p:blipFill>
            <p:spPr bwMode="auto">
              <a:xfrm>
                <a:off x="1344" y="2880"/>
                <a:ext cx="768" cy="576"/>
              </a:xfrm>
              <a:prstGeom prst="rect">
                <a:avLst/>
              </a:prstGeom>
              <a:noFill/>
              <a:ln w="9525">
                <a:noFill/>
                <a:miter lim="800000"/>
                <a:headEnd/>
                <a:tailEnd/>
              </a:ln>
            </p:spPr>
          </p:pic>
          <p:pic>
            <p:nvPicPr>
              <p:cNvPr id="36" name="Picture 46" descr="cliff04"/>
              <p:cNvPicPr>
                <a:picLocks noChangeAspect="1" noChangeArrowheads="1"/>
              </p:cNvPicPr>
              <p:nvPr/>
            </p:nvPicPr>
            <p:blipFill>
              <a:blip r:embed="rId15" cstate="print"/>
              <a:srcRect/>
              <a:stretch>
                <a:fillRect/>
              </a:stretch>
            </p:blipFill>
            <p:spPr bwMode="auto">
              <a:xfrm>
                <a:off x="480" y="2880"/>
                <a:ext cx="768" cy="576"/>
              </a:xfrm>
              <a:prstGeom prst="rect">
                <a:avLst/>
              </a:prstGeom>
              <a:noFill/>
              <a:ln w="9525">
                <a:noFill/>
                <a:miter lim="800000"/>
                <a:headEnd/>
                <a:tailEnd/>
              </a:ln>
            </p:spPr>
          </p:pic>
          <p:pic>
            <p:nvPicPr>
              <p:cNvPr id="37" name="Picture 47" descr="beach03"/>
              <p:cNvPicPr>
                <a:picLocks noChangeAspect="1" noChangeArrowheads="1"/>
              </p:cNvPicPr>
              <p:nvPr/>
            </p:nvPicPr>
            <p:blipFill>
              <a:blip r:embed="rId16" cstate="print"/>
              <a:srcRect/>
              <a:stretch>
                <a:fillRect/>
              </a:stretch>
            </p:blipFill>
            <p:spPr bwMode="auto">
              <a:xfrm>
                <a:off x="1344" y="2256"/>
                <a:ext cx="768" cy="576"/>
              </a:xfrm>
              <a:prstGeom prst="rect">
                <a:avLst/>
              </a:prstGeom>
              <a:noFill/>
              <a:ln w="9525">
                <a:noFill/>
                <a:miter lim="800000"/>
                <a:headEnd/>
                <a:tailEnd/>
              </a:ln>
            </p:spPr>
          </p:pic>
        </p:grpSp>
        <p:pic>
          <p:nvPicPr>
            <p:cNvPr id="31" name="Picture 49" descr="cliff07"/>
            <p:cNvPicPr>
              <a:picLocks noChangeAspect="1" noChangeArrowheads="1"/>
            </p:cNvPicPr>
            <p:nvPr/>
          </p:nvPicPr>
          <p:blipFill>
            <a:blip r:embed="rId17" cstate="print"/>
            <a:srcRect/>
            <a:stretch>
              <a:fillRect/>
            </a:stretch>
          </p:blipFill>
          <p:spPr bwMode="auto">
            <a:xfrm>
              <a:off x="3969" y="3979"/>
              <a:ext cx="348" cy="197"/>
            </a:xfrm>
            <a:prstGeom prst="rect">
              <a:avLst/>
            </a:prstGeom>
            <a:noFill/>
            <a:ln w="9525">
              <a:noFill/>
              <a:miter lim="800000"/>
              <a:headEnd/>
              <a:tailEnd/>
            </a:ln>
          </p:spPr>
        </p:pic>
        <p:pic>
          <p:nvPicPr>
            <p:cNvPr id="32" name="Picture 50" descr="college13"/>
            <p:cNvPicPr>
              <a:picLocks noChangeAspect="1" noChangeArrowheads="1"/>
            </p:cNvPicPr>
            <p:nvPr/>
          </p:nvPicPr>
          <p:blipFill>
            <a:blip r:embed="rId18" cstate="print"/>
            <a:srcRect/>
            <a:stretch>
              <a:fillRect/>
            </a:stretch>
          </p:blipFill>
          <p:spPr bwMode="auto">
            <a:xfrm>
              <a:off x="3971" y="3765"/>
              <a:ext cx="362" cy="197"/>
            </a:xfrm>
            <a:prstGeom prst="rect">
              <a:avLst/>
            </a:prstGeom>
            <a:noFill/>
            <a:ln w="9525">
              <a:noFill/>
              <a:miter lim="800000"/>
              <a:headEnd/>
              <a:tailEnd/>
            </a:ln>
          </p:spPr>
        </p:pic>
        <p:pic>
          <p:nvPicPr>
            <p:cNvPr id="33" name="Picture 51" descr="roads01"/>
            <p:cNvPicPr>
              <a:picLocks noChangeAspect="1" noChangeArrowheads="1"/>
            </p:cNvPicPr>
            <p:nvPr/>
          </p:nvPicPr>
          <p:blipFill>
            <a:blip r:embed="rId19" cstate="print"/>
            <a:srcRect/>
            <a:stretch>
              <a:fillRect/>
            </a:stretch>
          </p:blipFill>
          <p:spPr bwMode="auto">
            <a:xfrm>
              <a:off x="3976" y="3552"/>
              <a:ext cx="341" cy="197"/>
            </a:xfrm>
            <a:prstGeom prst="rect">
              <a:avLst/>
            </a:prstGeom>
            <a:noFill/>
            <a:ln w="9525">
              <a:noFill/>
              <a:miter lim="800000"/>
              <a:headEnd/>
              <a:tailEnd/>
            </a:ln>
          </p:spPr>
        </p:pic>
      </p:grpSp>
      <p:sp>
        <p:nvSpPr>
          <p:cNvPr id="38" name="Text Box 56"/>
          <p:cNvSpPr txBox="1">
            <a:spLocks noChangeArrowheads="1"/>
          </p:cNvSpPr>
          <p:nvPr/>
        </p:nvSpPr>
        <p:spPr bwMode="auto">
          <a:xfrm>
            <a:off x="228600" y="4433888"/>
            <a:ext cx="1828800" cy="366712"/>
          </a:xfrm>
          <a:prstGeom prst="rect">
            <a:avLst/>
          </a:prstGeom>
          <a:noFill/>
          <a:ln w="9525">
            <a:noFill/>
            <a:miter lim="800000"/>
            <a:headEnd/>
            <a:tailEnd/>
          </a:ln>
          <a:effectLst/>
        </p:spPr>
        <p:txBody>
          <a:bodyPr>
            <a:spAutoFit/>
          </a:bodyPr>
          <a:lstStyle/>
          <a:p>
            <a:pPr algn="ctr">
              <a:spcBef>
                <a:spcPct val="50000"/>
              </a:spcBef>
            </a:pPr>
            <a:r>
              <a:rPr lang="en-US"/>
              <a:t>Learned Models</a:t>
            </a:r>
          </a:p>
        </p:txBody>
      </p:sp>
      <p:sp>
        <p:nvSpPr>
          <p:cNvPr id="39" name="TextBox 38"/>
          <p:cNvSpPr txBox="1"/>
          <p:nvPr/>
        </p:nvSpPr>
        <p:spPr>
          <a:xfrm>
            <a:off x="7151147" y="6488668"/>
            <a:ext cx="1992853" cy="369332"/>
          </a:xfrm>
          <a:prstGeom prst="rect">
            <a:avLst/>
          </a:prstGeom>
          <a:noFill/>
        </p:spPr>
        <p:txBody>
          <a:bodyPr wrap="none" rtlCol="0">
            <a:spAutoFit/>
          </a:bodyPr>
          <a:lstStyle/>
          <a:p>
            <a:r>
              <a:rPr lang="en-US" dirty="0" smtClean="0"/>
              <a:t>Hoiem et al. 2005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Cutting and Folding</a:t>
            </a:r>
          </a:p>
        </p:txBody>
      </p:sp>
      <p:sp>
        <p:nvSpPr>
          <p:cNvPr id="69635" name="Rectangle 3"/>
          <p:cNvSpPr>
            <a:spLocks noGrp="1" noChangeArrowheads="1"/>
          </p:cNvSpPr>
          <p:nvPr>
            <p:ph type="body" idx="1"/>
          </p:nvPr>
        </p:nvSpPr>
        <p:spPr>
          <a:xfrm>
            <a:off x="347663" y="5278438"/>
            <a:ext cx="8415337" cy="1274762"/>
          </a:xfrm>
        </p:spPr>
        <p:txBody>
          <a:bodyPr>
            <a:normAutofit/>
          </a:bodyPr>
          <a:lstStyle/>
          <a:p>
            <a:r>
              <a:rPr lang="en-US" sz="2400"/>
              <a:t>Fit ground-vertical boundary</a:t>
            </a:r>
          </a:p>
          <a:p>
            <a:pPr lvl="1"/>
            <a:r>
              <a:rPr lang="en-US" sz="2000"/>
              <a:t>Iterative Hough transform</a:t>
            </a:r>
          </a:p>
        </p:txBody>
      </p:sp>
      <p:pic>
        <p:nvPicPr>
          <p:cNvPr id="69636" name="Picture 4" descr="Amtrak5_l"/>
          <p:cNvPicPr>
            <a:picLocks noChangeAspect="1" noChangeArrowheads="1"/>
          </p:cNvPicPr>
          <p:nvPr/>
        </p:nvPicPr>
        <p:blipFill>
          <a:blip r:embed="rId2" cstate="print"/>
          <a:srcRect/>
          <a:stretch>
            <a:fillRect/>
          </a:stretch>
        </p:blipFill>
        <p:spPr bwMode="auto">
          <a:xfrm>
            <a:off x="381000" y="2362200"/>
            <a:ext cx="3733800" cy="2751138"/>
          </a:xfrm>
          <a:prstGeom prst="rect">
            <a:avLst/>
          </a:prstGeom>
          <a:noFill/>
        </p:spPr>
      </p:pic>
      <p:pic>
        <p:nvPicPr>
          <p:cNvPr id="69637" name="Picture 5" descr="amtrak_segments"/>
          <p:cNvPicPr>
            <a:picLocks noChangeAspect="1" noChangeArrowheads="1"/>
          </p:cNvPicPr>
          <p:nvPr/>
        </p:nvPicPr>
        <p:blipFill>
          <a:blip r:embed="rId3" cstate="print"/>
          <a:srcRect/>
          <a:stretch>
            <a:fillRect/>
          </a:stretch>
        </p:blipFill>
        <p:spPr bwMode="auto">
          <a:xfrm>
            <a:off x="5029200" y="2362200"/>
            <a:ext cx="3733800" cy="2752725"/>
          </a:xfrm>
          <a:prstGeom prst="rect">
            <a:avLst/>
          </a:prstGeom>
          <a:noFill/>
        </p:spPr>
      </p:pic>
      <p:sp>
        <p:nvSpPr>
          <p:cNvPr id="69638" name="AutoShape 6"/>
          <p:cNvSpPr>
            <a:spLocks noChangeArrowheads="1"/>
          </p:cNvSpPr>
          <p:nvPr/>
        </p:nvSpPr>
        <p:spPr bwMode="auto">
          <a:xfrm>
            <a:off x="4267200" y="3581400"/>
            <a:ext cx="561975" cy="296863"/>
          </a:xfrm>
          <a:prstGeom prst="rightArrow">
            <a:avLst>
              <a:gd name="adj1" fmla="val 50000"/>
              <a:gd name="adj2" fmla="val 47326"/>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Cutting and Folding</a:t>
            </a:r>
          </a:p>
        </p:txBody>
      </p:sp>
      <p:pic>
        <p:nvPicPr>
          <p:cNvPr id="50183" name="Picture 7" descr="amtrak_segments"/>
          <p:cNvPicPr>
            <a:picLocks noChangeAspect="1" noChangeArrowheads="1"/>
          </p:cNvPicPr>
          <p:nvPr/>
        </p:nvPicPr>
        <p:blipFill>
          <a:blip r:embed="rId2" cstate="print"/>
          <a:srcRect/>
          <a:stretch>
            <a:fillRect/>
          </a:stretch>
        </p:blipFill>
        <p:spPr bwMode="auto">
          <a:xfrm>
            <a:off x="228600" y="1905000"/>
            <a:ext cx="3730625" cy="2749550"/>
          </a:xfrm>
          <a:prstGeom prst="rect">
            <a:avLst/>
          </a:prstGeom>
          <a:noFill/>
        </p:spPr>
      </p:pic>
      <p:sp>
        <p:nvSpPr>
          <p:cNvPr id="50185" name="AutoShape 9"/>
          <p:cNvSpPr>
            <a:spLocks noChangeArrowheads="1"/>
          </p:cNvSpPr>
          <p:nvPr/>
        </p:nvSpPr>
        <p:spPr bwMode="auto">
          <a:xfrm>
            <a:off x="4114800" y="3108325"/>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sp>
        <p:nvSpPr>
          <p:cNvPr id="50212" name="Rectangle 36"/>
          <p:cNvSpPr>
            <a:spLocks noGrp="1" noChangeArrowheads="1"/>
          </p:cNvSpPr>
          <p:nvPr>
            <p:ph type="body" idx="1"/>
          </p:nvPr>
        </p:nvSpPr>
        <p:spPr>
          <a:xfrm>
            <a:off x="152400" y="4876800"/>
            <a:ext cx="8458200" cy="1752600"/>
          </a:xfrm>
          <a:noFill/>
          <a:ln/>
        </p:spPr>
        <p:txBody>
          <a:bodyPr>
            <a:normAutofit/>
          </a:bodyPr>
          <a:lstStyle/>
          <a:p>
            <a:pPr>
              <a:lnSpc>
                <a:spcPct val="90000"/>
              </a:lnSpc>
            </a:pPr>
            <a:r>
              <a:rPr lang="en-US" sz="2400" dirty="0"/>
              <a:t>Form </a:t>
            </a:r>
            <a:r>
              <a:rPr lang="en-US" sz="2400" dirty="0" err="1"/>
              <a:t>polylines</a:t>
            </a:r>
            <a:r>
              <a:rPr lang="en-US" sz="2400" dirty="0"/>
              <a:t> from boundary segments</a:t>
            </a:r>
          </a:p>
          <a:p>
            <a:pPr lvl="1">
              <a:lnSpc>
                <a:spcPct val="90000"/>
              </a:lnSpc>
            </a:pPr>
            <a:r>
              <a:rPr lang="en-US" sz="2000" dirty="0"/>
              <a:t>Join segments that intersect at slight angles</a:t>
            </a:r>
          </a:p>
          <a:p>
            <a:pPr lvl="1">
              <a:lnSpc>
                <a:spcPct val="90000"/>
              </a:lnSpc>
            </a:pPr>
            <a:r>
              <a:rPr lang="en-US" sz="2000" dirty="0"/>
              <a:t>Remove small overlapping </a:t>
            </a:r>
            <a:r>
              <a:rPr lang="en-US" sz="2000" dirty="0" err="1"/>
              <a:t>polylines</a:t>
            </a:r>
            <a:endParaRPr lang="en-US" sz="2000" dirty="0"/>
          </a:p>
          <a:p>
            <a:pPr>
              <a:lnSpc>
                <a:spcPct val="90000"/>
              </a:lnSpc>
            </a:pPr>
            <a:r>
              <a:rPr lang="en-US" sz="2400" dirty="0"/>
              <a:t>Estimate horizon position from perspective cues</a:t>
            </a:r>
          </a:p>
        </p:txBody>
      </p:sp>
      <p:grpSp>
        <p:nvGrpSpPr>
          <p:cNvPr id="2" name="Group 48"/>
          <p:cNvGrpSpPr>
            <a:grpSpLocks/>
          </p:cNvGrpSpPr>
          <p:nvPr/>
        </p:nvGrpSpPr>
        <p:grpSpPr bwMode="auto">
          <a:xfrm>
            <a:off x="5029200" y="1905000"/>
            <a:ext cx="3733800" cy="2751138"/>
            <a:chOff x="3168" y="1200"/>
            <a:chExt cx="2352" cy="1733"/>
          </a:xfrm>
        </p:grpSpPr>
        <p:grpSp>
          <p:nvGrpSpPr>
            <p:cNvPr id="3" name="Group 46"/>
            <p:cNvGrpSpPr>
              <a:grpSpLocks/>
            </p:cNvGrpSpPr>
            <p:nvPr/>
          </p:nvGrpSpPr>
          <p:grpSpPr bwMode="auto">
            <a:xfrm>
              <a:off x="3168" y="1200"/>
              <a:ext cx="2352" cy="1733"/>
              <a:chOff x="2112" y="144"/>
              <a:chExt cx="2352" cy="1733"/>
            </a:xfrm>
          </p:grpSpPr>
          <p:pic>
            <p:nvPicPr>
              <p:cNvPr id="50213" name="Picture 37"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50216" name="Line 40"/>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50217" name="Line 41"/>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50218" name="Line 42"/>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50219" name="Line 43"/>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50223" name="Line 47"/>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Cutting and Folding</a:t>
            </a:r>
          </a:p>
        </p:txBody>
      </p:sp>
      <p:sp>
        <p:nvSpPr>
          <p:cNvPr id="72707" name="Rectangle 3"/>
          <p:cNvSpPr>
            <a:spLocks noGrp="1" noChangeArrowheads="1"/>
          </p:cNvSpPr>
          <p:nvPr>
            <p:ph type="body" idx="1"/>
          </p:nvPr>
        </p:nvSpPr>
        <p:spPr>
          <a:xfrm>
            <a:off x="347663" y="4598988"/>
            <a:ext cx="8415337" cy="1954212"/>
          </a:xfrm>
        </p:spPr>
        <p:txBody>
          <a:bodyPr>
            <a:normAutofit/>
          </a:bodyPr>
          <a:lstStyle/>
          <a:p>
            <a:pPr>
              <a:lnSpc>
                <a:spcPct val="100000"/>
              </a:lnSpc>
            </a:pPr>
            <a:endParaRPr lang="en-US" sz="2400" dirty="0">
              <a:solidFill>
                <a:schemeClr val="tx1"/>
              </a:solidFill>
            </a:endParaRPr>
          </a:p>
          <a:p>
            <a:pPr>
              <a:lnSpc>
                <a:spcPct val="100000"/>
              </a:lnSpc>
            </a:pPr>
            <a:r>
              <a:rPr lang="en-US" sz="2400" dirty="0">
                <a:solidFill>
                  <a:schemeClr val="tx1"/>
                </a:solidFill>
              </a:rPr>
              <a:t>``Fold’’ along </a:t>
            </a:r>
            <a:r>
              <a:rPr lang="en-US" sz="2400" dirty="0" err="1">
                <a:solidFill>
                  <a:schemeClr val="tx1"/>
                </a:solidFill>
              </a:rPr>
              <a:t>polylines</a:t>
            </a:r>
            <a:r>
              <a:rPr lang="en-US" sz="2400" dirty="0">
                <a:solidFill>
                  <a:schemeClr val="tx1"/>
                </a:solidFill>
              </a:rPr>
              <a:t> and at corners</a:t>
            </a:r>
          </a:p>
          <a:p>
            <a:pPr>
              <a:lnSpc>
                <a:spcPct val="100000"/>
              </a:lnSpc>
            </a:pPr>
            <a:r>
              <a:rPr lang="en-US" sz="2400" dirty="0">
                <a:solidFill>
                  <a:schemeClr val="tx1"/>
                </a:solidFill>
              </a:rPr>
              <a:t>``Cut’’ at ends of </a:t>
            </a:r>
            <a:r>
              <a:rPr lang="en-US" sz="2400" dirty="0" err="1">
                <a:solidFill>
                  <a:schemeClr val="tx1"/>
                </a:solidFill>
              </a:rPr>
              <a:t>polylines</a:t>
            </a:r>
            <a:r>
              <a:rPr lang="en-US" sz="2400" dirty="0">
                <a:solidFill>
                  <a:schemeClr val="tx1"/>
                </a:solidFill>
              </a:rPr>
              <a:t> and along vertical-sky boundary</a:t>
            </a:r>
          </a:p>
          <a:p>
            <a:pPr>
              <a:lnSpc>
                <a:spcPct val="100000"/>
              </a:lnSpc>
            </a:pPr>
            <a:endParaRPr lang="en-US" sz="2400" dirty="0"/>
          </a:p>
        </p:txBody>
      </p:sp>
      <p:pic>
        <p:nvPicPr>
          <p:cNvPr id="72708" name="Picture 4" descr="amtrak_cutfold"/>
          <p:cNvPicPr preferRelativeResize="0">
            <a:picLocks noChangeAspect="1" noChangeArrowheads="1"/>
          </p:cNvPicPr>
          <p:nvPr/>
        </p:nvPicPr>
        <p:blipFill>
          <a:blip r:embed="rId2" cstate="print"/>
          <a:srcRect/>
          <a:stretch>
            <a:fillRect/>
          </a:stretch>
        </p:blipFill>
        <p:spPr bwMode="auto">
          <a:xfrm>
            <a:off x="5029200" y="1828800"/>
            <a:ext cx="3886200" cy="2859088"/>
          </a:xfrm>
          <a:prstGeom prst="rect">
            <a:avLst/>
          </a:prstGeom>
          <a:noFill/>
        </p:spPr>
      </p:pic>
      <p:sp>
        <p:nvSpPr>
          <p:cNvPr id="72717" name="AutoShape 13"/>
          <p:cNvSpPr>
            <a:spLocks noChangeArrowheads="1"/>
          </p:cNvSpPr>
          <p:nvPr/>
        </p:nvSpPr>
        <p:spPr bwMode="auto">
          <a:xfrm>
            <a:off x="4191000" y="3048000"/>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4"/>
          <p:cNvGrpSpPr>
            <a:grpSpLocks/>
          </p:cNvGrpSpPr>
          <p:nvPr/>
        </p:nvGrpSpPr>
        <p:grpSpPr bwMode="auto">
          <a:xfrm>
            <a:off x="304800" y="1860550"/>
            <a:ext cx="3733800" cy="2751138"/>
            <a:chOff x="3168" y="1200"/>
            <a:chExt cx="2352" cy="1733"/>
          </a:xfrm>
        </p:grpSpPr>
        <p:grpSp>
          <p:nvGrpSpPr>
            <p:cNvPr id="3" name="Group 15"/>
            <p:cNvGrpSpPr>
              <a:grpSpLocks/>
            </p:cNvGrpSpPr>
            <p:nvPr/>
          </p:nvGrpSpPr>
          <p:grpSpPr bwMode="auto">
            <a:xfrm>
              <a:off x="3168" y="1200"/>
              <a:ext cx="2352" cy="1733"/>
              <a:chOff x="2112" y="144"/>
              <a:chExt cx="2352" cy="1733"/>
            </a:xfrm>
          </p:grpSpPr>
          <p:pic>
            <p:nvPicPr>
              <p:cNvPr id="72720" name="Picture 16"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72721" name="Line 17"/>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72722" name="Line 18"/>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72723" name="Line 19"/>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72724" name="Line 20"/>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72725" name="Line 21"/>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Cutting and Folding</a:t>
            </a:r>
          </a:p>
        </p:txBody>
      </p:sp>
      <p:sp>
        <p:nvSpPr>
          <p:cNvPr id="70659" name="Rectangle 3"/>
          <p:cNvSpPr>
            <a:spLocks noGrp="1" noChangeArrowheads="1"/>
          </p:cNvSpPr>
          <p:nvPr>
            <p:ph type="body" idx="1"/>
          </p:nvPr>
        </p:nvSpPr>
        <p:spPr>
          <a:xfrm>
            <a:off x="347663" y="5029200"/>
            <a:ext cx="8415337" cy="1524000"/>
          </a:xfrm>
        </p:spPr>
        <p:txBody>
          <a:bodyPr>
            <a:normAutofit/>
          </a:bodyPr>
          <a:lstStyle/>
          <a:p>
            <a:pPr>
              <a:lnSpc>
                <a:spcPct val="100000"/>
              </a:lnSpc>
            </a:pPr>
            <a:endParaRPr lang="en-US" sz="2400" dirty="0" smtClean="0">
              <a:solidFill>
                <a:schemeClr val="tx1"/>
              </a:solidFill>
            </a:endParaRPr>
          </a:p>
          <a:p>
            <a:pPr>
              <a:lnSpc>
                <a:spcPct val="100000"/>
              </a:lnSpc>
            </a:pPr>
            <a:r>
              <a:rPr lang="en-US" sz="2400" dirty="0" smtClean="0">
                <a:solidFill>
                  <a:schemeClr val="tx1"/>
                </a:solidFill>
              </a:rPr>
              <a:t>Construct </a:t>
            </a:r>
            <a:r>
              <a:rPr lang="en-US" sz="2400" dirty="0">
                <a:solidFill>
                  <a:schemeClr val="tx1"/>
                </a:solidFill>
              </a:rPr>
              <a:t>3D </a:t>
            </a:r>
            <a:r>
              <a:rPr lang="en-US" sz="2400" dirty="0" smtClean="0">
                <a:solidFill>
                  <a:schemeClr val="tx1"/>
                </a:solidFill>
              </a:rPr>
              <a:t>model </a:t>
            </a:r>
            <a:endParaRPr lang="en-US" sz="2400" dirty="0">
              <a:solidFill>
                <a:schemeClr val="tx1"/>
              </a:solidFill>
            </a:endParaRPr>
          </a:p>
          <a:p>
            <a:pPr>
              <a:lnSpc>
                <a:spcPct val="100000"/>
              </a:lnSpc>
            </a:pPr>
            <a:r>
              <a:rPr lang="en-US" sz="2400" dirty="0">
                <a:solidFill>
                  <a:schemeClr val="tx1"/>
                </a:solidFill>
              </a:rPr>
              <a:t>Texture map</a:t>
            </a:r>
          </a:p>
          <a:p>
            <a:pPr>
              <a:lnSpc>
                <a:spcPct val="100000"/>
              </a:lnSpc>
            </a:pPr>
            <a:endParaRPr lang="en-US" sz="2400" dirty="0"/>
          </a:p>
        </p:txBody>
      </p:sp>
      <p:pic>
        <p:nvPicPr>
          <p:cNvPr id="70660" name="Picture 4" descr="amtrak_cutfold"/>
          <p:cNvPicPr preferRelativeResize="0">
            <a:picLocks noChangeAspect="1" noChangeArrowheads="1"/>
          </p:cNvPicPr>
          <p:nvPr/>
        </p:nvPicPr>
        <p:blipFill>
          <a:blip r:embed="rId2" cstate="print"/>
          <a:srcRect/>
          <a:stretch>
            <a:fillRect/>
          </a:stretch>
        </p:blipFill>
        <p:spPr bwMode="auto">
          <a:xfrm>
            <a:off x="152400" y="2260600"/>
            <a:ext cx="3657600" cy="2692400"/>
          </a:xfrm>
          <a:prstGeom prst="rect">
            <a:avLst/>
          </a:prstGeom>
          <a:noFill/>
        </p:spPr>
      </p:pic>
      <p:pic>
        <p:nvPicPr>
          <p:cNvPr id="70661" name="Picture 5" descr="Amtrak5out"/>
          <p:cNvPicPr preferRelativeResize="0">
            <a:picLocks noChangeAspect="1" noChangeArrowheads="1"/>
          </p:cNvPicPr>
          <p:nvPr/>
        </p:nvPicPr>
        <p:blipFill>
          <a:blip r:embed="rId3" cstate="print"/>
          <a:srcRect/>
          <a:stretch>
            <a:fillRect/>
          </a:stretch>
        </p:blipFill>
        <p:spPr bwMode="auto">
          <a:xfrm>
            <a:off x="4419600" y="2133600"/>
            <a:ext cx="4572000" cy="2813050"/>
          </a:xfrm>
          <a:prstGeom prst="rect">
            <a:avLst/>
          </a:prstGeom>
          <a:noFill/>
        </p:spPr>
      </p:pic>
      <p:sp>
        <p:nvSpPr>
          <p:cNvPr id="70662" name="AutoShape 6"/>
          <p:cNvSpPr>
            <a:spLocks noChangeAspect="1" noChangeArrowheads="1"/>
          </p:cNvSpPr>
          <p:nvPr/>
        </p:nvSpPr>
        <p:spPr bwMode="auto">
          <a:xfrm>
            <a:off x="3886200" y="3505200"/>
            <a:ext cx="457200" cy="3048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	Suppose we have two 3D cubes on the ground facing the viewer, one near, one far.</a:t>
            </a:r>
          </a:p>
          <a:p>
            <a:pPr marL="514350" indent="-514350">
              <a:buFont typeface="+mj-lt"/>
              <a:buAutoNum type="arabicPeriod"/>
            </a:pPr>
            <a:r>
              <a:rPr lang="en-US" sz="2800" dirty="0" smtClean="0"/>
              <a:t>What would they look like in perspective?</a:t>
            </a:r>
          </a:p>
          <a:p>
            <a:pPr marL="514350" indent="-514350">
              <a:buFont typeface="+mj-lt"/>
              <a:buAutoNum type="arabicPeriod"/>
            </a:pPr>
            <a:r>
              <a:rPr lang="en-US" sz="2800" dirty="0" smtClean="0"/>
              <a:t>What would they look like in weak perspective? </a:t>
            </a:r>
            <a:endParaRPr lang="en-US" sz="2800" dirty="0"/>
          </a:p>
        </p:txBody>
      </p:sp>
      <p:sp>
        <p:nvSpPr>
          <p:cNvPr id="4" name="Title 3"/>
          <p:cNvSpPr>
            <a:spLocks noGrp="1"/>
          </p:cNvSpPr>
          <p:nvPr>
            <p:ph type="title"/>
          </p:nvPr>
        </p:nvSpPr>
        <p:spPr/>
        <p:txBody>
          <a:bodyPr/>
          <a:lstStyle/>
          <a:p>
            <a:r>
              <a:rPr lang="en-US" dirty="0"/>
              <a:t>Take-home question</a:t>
            </a:r>
          </a:p>
        </p:txBody>
      </p:sp>
      <p:pic>
        <p:nvPicPr>
          <p:cNvPr id="134146" name="Picture 2" descr="http://rememberwhen.gazettelive.co.uk/station%20road%20now.jpg"/>
          <p:cNvPicPr>
            <a:picLocks noChangeAspect="1" noChangeArrowheads="1"/>
          </p:cNvPicPr>
          <p:nvPr/>
        </p:nvPicPr>
        <p:blipFill>
          <a:blip r:embed="rId2" cstate="print"/>
          <a:srcRect/>
          <a:stretch>
            <a:fillRect/>
          </a:stretch>
        </p:blipFill>
        <p:spPr bwMode="auto">
          <a:xfrm>
            <a:off x="1752600" y="3124200"/>
            <a:ext cx="5143500" cy="3429000"/>
          </a:xfrm>
          <a:prstGeom prst="rect">
            <a:avLst/>
          </a:prstGeom>
          <a:noFill/>
        </p:spPr>
      </p:pic>
      <p:sp>
        <p:nvSpPr>
          <p:cNvPr id="6" name="TextBox 5"/>
          <p:cNvSpPr txBox="1"/>
          <p:nvPr/>
        </p:nvSpPr>
        <p:spPr>
          <a:xfrm>
            <a:off x="6824134" y="6581001"/>
            <a:ext cx="2319866" cy="276999"/>
          </a:xfrm>
          <a:prstGeom prst="rect">
            <a:avLst/>
          </a:prstGeom>
          <a:noFill/>
        </p:spPr>
        <p:txBody>
          <a:bodyPr wrap="none" rtlCol="0">
            <a:spAutoFit/>
          </a:bodyPr>
          <a:lstStyle/>
          <a:p>
            <a:r>
              <a:rPr lang="en-US" sz="1200" dirty="0" smtClean="0"/>
              <a:t>Photo credit: GazetteLive.co.uk</a:t>
            </a:r>
            <a:endParaRPr lang="en-US" sz="1200" dirty="0"/>
          </a:p>
        </p:txBody>
      </p:sp>
      <p:sp>
        <p:nvSpPr>
          <p:cNvPr id="7" name="TextBox 6"/>
          <p:cNvSpPr txBox="1"/>
          <p:nvPr/>
        </p:nvSpPr>
        <p:spPr>
          <a:xfrm>
            <a:off x="7933412" y="0"/>
            <a:ext cx="1321708" cy="369332"/>
          </a:xfrm>
          <a:prstGeom prst="rect">
            <a:avLst/>
          </a:prstGeom>
          <a:noFill/>
        </p:spPr>
        <p:txBody>
          <a:bodyPr wrap="none" rtlCol="0">
            <a:spAutoFit/>
          </a:bodyPr>
          <a:lstStyle/>
          <a:p>
            <a:r>
              <a:rPr lang="en-US" dirty="0" smtClean="0"/>
              <a:t>10/04/2011</a:t>
            </a:r>
            <a:endParaRPr lang="en-US" dirty="0"/>
          </a:p>
        </p:txBody>
      </p:sp>
    </p:spTree>
    <p:extLst>
      <p:ext uri="{BB962C8B-B14F-4D97-AF65-F5344CB8AC3E}">
        <p14:creationId xmlns:p14="http://schemas.microsoft.com/office/powerpoint/2010/main" val="25803336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a:t>Results</a:t>
            </a:r>
          </a:p>
        </p:txBody>
      </p:sp>
      <p:pic>
        <p:nvPicPr>
          <p:cNvPr id="104451" name="Picture 3" descr="LetniiSad2"/>
          <p:cNvPicPr>
            <a:picLocks noChangeAspect="1" noChangeArrowheads="1"/>
          </p:cNvPicPr>
          <p:nvPr/>
        </p:nvPicPr>
        <p:blipFill>
          <a:blip r:embed="rId2" cstate="print"/>
          <a:srcRect/>
          <a:stretch>
            <a:fillRect/>
          </a:stretch>
        </p:blipFill>
        <p:spPr bwMode="auto">
          <a:xfrm>
            <a:off x="4419600" y="1519238"/>
            <a:ext cx="4232275" cy="2378075"/>
          </a:xfrm>
          <a:prstGeom prst="rect">
            <a:avLst/>
          </a:prstGeom>
          <a:noFill/>
        </p:spPr>
      </p:pic>
      <p:pic>
        <p:nvPicPr>
          <p:cNvPr id="104452" name="Picture 4" descr="LetniiSad"/>
          <p:cNvPicPr>
            <a:picLocks noChangeAspect="1" noChangeArrowheads="1"/>
          </p:cNvPicPr>
          <p:nvPr/>
        </p:nvPicPr>
        <p:blipFill>
          <a:blip r:embed="rId3" cstate="print"/>
          <a:srcRect/>
          <a:stretch>
            <a:fillRect/>
          </a:stretch>
        </p:blipFill>
        <p:spPr bwMode="auto">
          <a:xfrm>
            <a:off x="152400" y="1524000"/>
            <a:ext cx="3429000" cy="2286000"/>
          </a:xfrm>
          <a:prstGeom prst="rect">
            <a:avLst/>
          </a:prstGeom>
          <a:noFill/>
        </p:spPr>
      </p:pic>
      <p:pic>
        <p:nvPicPr>
          <p:cNvPr id="104453" name="Picture 5" descr="LetniiSad1"/>
          <p:cNvPicPr>
            <a:picLocks noChangeAspect="1" noChangeArrowheads="1"/>
          </p:cNvPicPr>
          <p:nvPr/>
        </p:nvPicPr>
        <p:blipFill>
          <a:blip r:embed="rId4" cstate="print"/>
          <a:srcRect/>
          <a:stretch>
            <a:fillRect/>
          </a:stretch>
        </p:blipFill>
        <p:spPr bwMode="auto">
          <a:xfrm>
            <a:off x="4419600" y="4098925"/>
            <a:ext cx="4232275" cy="2378075"/>
          </a:xfrm>
          <a:prstGeom prst="rect">
            <a:avLst/>
          </a:prstGeom>
          <a:noFill/>
        </p:spPr>
      </p:pic>
      <p:sp>
        <p:nvSpPr>
          <p:cNvPr id="104454" name="Text Box 6"/>
          <p:cNvSpPr txBox="1">
            <a:spLocks noChangeArrowheads="1"/>
          </p:cNvSpPr>
          <p:nvPr/>
        </p:nvSpPr>
        <p:spPr bwMode="auto">
          <a:xfrm>
            <a:off x="4800600" y="64912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pic>
        <p:nvPicPr>
          <p:cNvPr id="104455" name="Picture 7" descr="cutfold_letniisad"/>
          <p:cNvPicPr>
            <a:picLocks noChangeAspect="1" noChangeArrowheads="1"/>
          </p:cNvPicPr>
          <p:nvPr/>
        </p:nvPicPr>
        <p:blipFill>
          <a:blip r:embed="rId5" cstate="print"/>
          <a:srcRect/>
          <a:stretch>
            <a:fillRect/>
          </a:stretch>
        </p:blipFill>
        <p:spPr bwMode="auto">
          <a:xfrm>
            <a:off x="152400" y="4191000"/>
            <a:ext cx="3402013" cy="2286000"/>
          </a:xfrm>
          <a:prstGeom prst="rect">
            <a:avLst/>
          </a:prstGeom>
          <a:noFill/>
        </p:spPr>
      </p:pic>
      <p:sp>
        <p:nvSpPr>
          <p:cNvPr id="104456" name="Text Box 8"/>
          <p:cNvSpPr txBox="1">
            <a:spLocks noChangeArrowheads="1"/>
          </p:cNvSpPr>
          <p:nvPr/>
        </p:nvSpPr>
        <p:spPr bwMode="auto">
          <a:xfrm>
            <a:off x="685800" y="3767138"/>
            <a:ext cx="2286000" cy="366712"/>
          </a:xfrm>
          <a:prstGeom prst="rect">
            <a:avLst/>
          </a:prstGeom>
          <a:noFill/>
          <a:ln w="9525">
            <a:noFill/>
            <a:miter lim="800000"/>
            <a:headEnd/>
            <a:tailEnd/>
          </a:ln>
          <a:effectLst/>
        </p:spPr>
        <p:txBody>
          <a:bodyPr>
            <a:spAutoFit/>
          </a:bodyPr>
          <a:lstStyle/>
          <a:p>
            <a:pPr algn="ctr">
              <a:spcBef>
                <a:spcPct val="50000"/>
              </a:spcBef>
            </a:pPr>
            <a:r>
              <a:rPr lang="en-US"/>
              <a:t>Input Image</a:t>
            </a:r>
          </a:p>
        </p:txBody>
      </p:sp>
      <p:sp>
        <p:nvSpPr>
          <p:cNvPr id="104457" name="Text Box 9"/>
          <p:cNvSpPr txBox="1">
            <a:spLocks noChangeArrowheads="1"/>
          </p:cNvSpPr>
          <p:nvPr/>
        </p:nvSpPr>
        <p:spPr bwMode="auto">
          <a:xfrm>
            <a:off x="685800" y="6491288"/>
            <a:ext cx="2286000" cy="366712"/>
          </a:xfrm>
          <a:prstGeom prst="rect">
            <a:avLst/>
          </a:prstGeom>
          <a:noFill/>
          <a:ln w="9525">
            <a:noFill/>
            <a:miter lim="800000"/>
            <a:headEnd/>
            <a:tailEnd/>
          </a:ln>
          <a:effectLst/>
        </p:spPr>
        <p:txBody>
          <a:bodyPr>
            <a:spAutoFit/>
          </a:bodyPr>
          <a:lstStyle/>
          <a:p>
            <a:pPr algn="ctr">
              <a:spcBef>
                <a:spcPct val="50000"/>
              </a:spcBef>
            </a:pPr>
            <a:r>
              <a:rPr lang="en-US"/>
              <a:t>Cut and Fold</a:t>
            </a:r>
          </a:p>
        </p:txBody>
      </p:sp>
      <p:sp>
        <p:nvSpPr>
          <p:cNvPr id="104458" name="Line 10"/>
          <p:cNvSpPr>
            <a:spLocks noChangeShapeType="1"/>
          </p:cNvSpPr>
          <p:nvPr/>
        </p:nvSpPr>
        <p:spPr bwMode="auto">
          <a:xfrm rot="21540000" flipV="1">
            <a:off x="150813" y="5562600"/>
            <a:ext cx="1571625" cy="447675"/>
          </a:xfrm>
          <a:prstGeom prst="line">
            <a:avLst/>
          </a:prstGeom>
          <a:noFill/>
          <a:ln w="38100">
            <a:solidFill>
              <a:srgbClr val="FF0000"/>
            </a:solidFill>
            <a:round/>
            <a:headEnd/>
            <a:tailEnd/>
          </a:ln>
          <a:effectLst/>
        </p:spPr>
        <p:txBody>
          <a:bodyPr/>
          <a:lstStyle/>
          <a:p>
            <a:endParaRPr lang="en-US"/>
          </a:p>
        </p:txBody>
      </p:sp>
      <p:sp>
        <p:nvSpPr>
          <p:cNvPr id="104459" name="Line 11"/>
          <p:cNvSpPr>
            <a:spLocks noChangeShapeType="1"/>
          </p:cNvSpPr>
          <p:nvPr/>
        </p:nvSpPr>
        <p:spPr bwMode="auto">
          <a:xfrm flipV="1">
            <a:off x="1719263" y="4191000"/>
            <a:ext cx="0" cy="1371600"/>
          </a:xfrm>
          <a:prstGeom prst="line">
            <a:avLst/>
          </a:prstGeom>
          <a:noFill/>
          <a:ln w="38100">
            <a:solidFill>
              <a:srgbClr val="FF0000"/>
            </a:solidFill>
            <a:round/>
            <a:headEnd/>
            <a:tailEnd/>
          </a:ln>
          <a:effectLst/>
        </p:spPr>
        <p:txBody>
          <a:bodyPr/>
          <a:lstStyle/>
          <a:p>
            <a:endParaRPr lang="en-US"/>
          </a:p>
        </p:txBody>
      </p:sp>
      <p:sp>
        <p:nvSpPr>
          <p:cNvPr id="104460" name="Line 12"/>
          <p:cNvSpPr>
            <a:spLocks noChangeShapeType="1"/>
          </p:cNvSpPr>
          <p:nvPr/>
        </p:nvSpPr>
        <p:spPr bwMode="auto">
          <a:xfrm flipV="1">
            <a:off x="2462213" y="4195763"/>
            <a:ext cx="0" cy="1325562"/>
          </a:xfrm>
          <a:prstGeom prst="line">
            <a:avLst/>
          </a:prstGeom>
          <a:noFill/>
          <a:ln w="38100">
            <a:solidFill>
              <a:srgbClr val="FF0000"/>
            </a:solidFill>
            <a:round/>
            <a:headEnd/>
            <a:tailEnd/>
          </a:ln>
          <a:effectLst/>
        </p:spPr>
        <p:txBody>
          <a:bodyPr/>
          <a:lstStyle/>
          <a:p>
            <a:endParaRPr lang="en-US"/>
          </a:p>
        </p:txBody>
      </p:sp>
      <p:sp>
        <p:nvSpPr>
          <p:cNvPr id="104461" name="Line 13"/>
          <p:cNvSpPr>
            <a:spLocks noChangeShapeType="1"/>
          </p:cNvSpPr>
          <p:nvPr/>
        </p:nvSpPr>
        <p:spPr bwMode="auto">
          <a:xfrm rot="21480000">
            <a:off x="1752600" y="5529263"/>
            <a:ext cx="685800" cy="0"/>
          </a:xfrm>
          <a:prstGeom prst="line">
            <a:avLst/>
          </a:prstGeom>
          <a:noFill/>
          <a:ln w="38100">
            <a:solidFill>
              <a:srgbClr val="FF0000"/>
            </a:solidFill>
            <a:round/>
            <a:headEnd/>
            <a:tailEnd/>
          </a:ln>
          <a:effectLst/>
        </p:spPr>
        <p:txBody>
          <a:bodyPr/>
          <a:lstStyle/>
          <a:p>
            <a:endParaRPr lang="en-US"/>
          </a:p>
        </p:txBody>
      </p:sp>
      <p:sp>
        <p:nvSpPr>
          <p:cNvPr id="104462" name="Line 14"/>
          <p:cNvSpPr>
            <a:spLocks noChangeShapeType="1"/>
          </p:cNvSpPr>
          <p:nvPr/>
        </p:nvSpPr>
        <p:spPr bwMode="auto">
          <a:xfrm>
            <a:off x="2438400" y="5519738"/>
            <a:ext cx="1114425" cy="304800"/>
          </a:xfrm>
          <a:prstGeom prst="line">
            <a:avLst/>
          </a:prstGeom>
          <a:noFill/>
          <a:ln w="38100">
            <a:solidFill>
              <a:srgbClr val="FF0000"/>
            </a:solidFill>
            <a:round/>
            <a:headEnd/>
            <a:tailEnd/>
          </a:ln>
          <a:effectLst/>
        </p:spPr>
        <p:txBody>
          <a:bodyPr/>
          <a:lstStyle/>
          <a:p>
            <a:endParaRPr lang="en-US"/>
          </a:p>
        </p:txBody>
      </p:sp>
      <p:sp>
        <p:nvSpPr>
          <p:cNvPr id="16" name="TextBox 15"/>
          <p:cNvSpPr txBox="1"/>
          <p:nvPr/>
        </p:nvSpPr>
        <p:spPr>
          <a:xfrm>
            <a:off x="1752600" y="914400"/>
            <a:ext cx="5904245" cy="369332"/>
          </a:xfrm>
          <a:prstGeom prst="rect">
            <a:avLst/>
          </a:prstGeom>
          <a:noFill/>
        </p:spPr>
        <p:txBody>
          <a:bodyPr wrap="none" rtlCol="0">
            <a:spAutoFit/>
          </a:bodyPr>
          <a:lstStyle/>
          <a:p>
            <a:r>
              <a:rPr lang="en-US" dirty="0" smtClean="0">
                <a:hlinkClick r:id="rId6"/>
              </a:rPr>
              <a:t>http://www.cs.illinois.edu/homes/dhoiem/projects/popup/</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Results</a:t>
            </a:r>
          </a:p>
        </p:txBody>
      </p:sp>
      <p:pic>
        <p:nvPicPr>
          <p:cNvPr id="111620" name="Picture 4" descr="Picture077"/>
          <p:cNvPicPr>
            <a:picLocks noChangeAspect="1" noChangeArrowheads="1"/>
          </p:cNvPicPr>
          <p:nvPr/>
        </p:nvPicPr>
        <p:blipFill>
          <a:blip r:embed="rId2" cstate="print"/>
          <a:srcRect/>
          <a:stretch>
            <a:fillRect/>
          </a:stretch>
        </p:blipFill>
        <p:spPr bwMode="auto">
          <a:xfrm>
            <a:off x="1028700" y="1447800"/>
            <a:ext cx="1714500" cy="2286000"/>
          </a:xfrm>
          <a:prstGeom prst="rect">
            <a:avLst/>
          </a:prstGeom>
          <a:noFill/>
        </p:spPr>
      </p:pic>
      <p:pic>
        <p:nvPicPr>
          <p:cNvPr id="111621" name="Picture 5" descr="oxford1"/>
          <p:cNvPicPr>
            <a:picLocks noChangeAspect="1" noChangeArrowheads="1"/>
          </p:cNvPicPr>
          <p:nvPr/>
        </p:nvPicPr>
        <p:blipFill>
          <a:blip r:embed="rId3" cstate="print"/>
          <a:srcRect/>
          <a:stretch>
            <a:fillRect/>
          </a:stretch>
        </p:blipFill>
        <p:spPr bwMode="auto">
          <a:xfrm>
            <a:off x="4705350" y="1447800"/>
            <a:ext cx="3676650" cy="2286000"/>
          </a:xfrm>
          <a:prstGeom prst="rect">
            <a:avLst/>
          </a:prstGeom>
          <a:noFill/>
        </p:spPr>
      </p:pic>
      <p:pic>
        <p:nvPicPr>
          <p:cNvPr id="111622" name="Picture 6" descr="BroadSt"/>
          <p:cNvPicPr>
            <a:picLocks noChangeAspect="1" noChangeArrowheads="1"/>
          </p:cNvPicPr>
          <p:nvPr/>
        </p:nvPicPr>
        <p:blipFill>
          <a:blip r:embed="rId4" cstate="print"/>
          <a:srcRect/>
          <a:stretch>
            <a:fillRect/>
          </a:stretch>
        </p:blipFill>
        <p:spPr bwMode="auto">
          <a:xfrm>
            <a:off x="304800" y="3962400"/>
            <a:ext cx="3049588" cy="2286000"/>
          </a:xfrm>
          <a:prstGeom prst="rect">
            <a:avLst/>
          </a:prstGeom>
          <a:noFill/>
        </p:spPr>
      </p:pic>
      <p:pic>
        <p:nvPicPr>
          <p:cNvPr id="111623" name="Picture 7" descr="BroadSt3"/>
          <p:cNvPicPr>
            <a:picLocks noChangeAspect="1" noChangeArrowheads="1"/>
          </p:cNvPicPr>
          <p:nvPr/>
        </p:nvPicPr>
        <p:blipFill>
          <a:blip r:embed="rId5" cstate="print"/>
          <a:srcRect/>
          <a:stretch>
            <a:fillRect/>
          </a:stretch>
        </p:blipFill>
        <p:spPr bwMode="auto">
          <a:xfrm>
            <a:off x="4591050" y="3962400"/>
            <a:ext cx="3714750" cy="2286000"/>
          </a:xfrm>
          <a:prstGeom prst="rect">
            <a:avLst/>
          </a:prstGeom>
          <a:noFill/>
        </p:spPr>
      </p:pic>
      <p:sp>
        <p:nvSpPr>
          <p:cNvPr id="111624" name="Text Box 8"/>
          <p:cNvSpPr txBox="1">
            <a:spLocks noChangeArrowheads="1"/>
          </p:cNvSpPr>
          <p:nvPr/>
        </p:nvSpPr>
        <p:spPr bwMode="auto">
          <a:xfrm>
            <a:off x="4648200" y="63388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sp>
        <p:nvSpPr>
          <p:cNvPr id="111625" name="Text Box 9"/>
          <p:cNvSpPr txBox="1">
            <a:spLocks noChangeArrowheads="1"/>
          </p:cNvSpPr>
          <p:nvPr/>
        </p:nvSpPr>
        <p:spPr bwMode="auto">
          <a:xfrm>
            <a:off x="685800" y="6321425"/>
            <a:ext cx="2286000" cy="366713"/>
          </a:xfrm>
          <a:prstGeom prst="rect">
            <a:avLst/>
          </a:prstGeom>
          <a:noFill/>
          <a:ln w="9525">
            <a:noFill/>
            <a:miter lim="800000"/>
            <a:headEnd/>
            <a:tailEnd/>
          </a:ln>
          <a:effectLst/>
        </p:spPr>
        <p:txBody>
          <a:bodyPr>
            <a:spAutoFit/>
          </a:bodyPr>
          <a:lstStyle/>
          <a:p>
            <a:pPr algn="ctr">
              <a:spcBef>
                <a:spcPct val="50000"/>
              </a:spcBef>
            </a:pPr>
            <a:r>
              <a:rPr lang="en-US"/>
              <a:t>Input Image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Comparison with Manual Method</a:t>
            </a:r>
          </a:p>
        </p:txBody>
      </p:sp>
      <p:pic>
        <p:nvPicPr>
          <p:cNvPr id="106499" name="Picture 3" descr="merton"/>
          <p:cNvPicPr>
            <a:picLocks noChangeAspect="1" noChangeArrowheads="1"/>
          </p:cNvPicPr>
          <p:nvPr/>
        </p:nvPicPr>
        <p:blipFill>
          <a:blip r:embed="rId3" cstate="print"/>
          <a:srcRect/>
          <a:stretch>
            <a:fillRect/>
          </a:stretch>
        </p:blipFill>
        <p:spPr bwMode="auto">
          <a:xfrm>
            <a:off x="233363" y="2209800"/>
            <a:ext cx="3729037" cy="2803525"/>
          </a:xfrm>
          <a:prstGeom prst="rect">
            <a:avLst/>
          </a:prstGeom>
          <a:noFill/>
        </p:spPr>
      </p:pic>
      <p:sp>
        <p:nvSpPr>
          <p:cNvPr id="106500" name="Text Box 4"/>
          <p:cNvSpPr txBox="1">
            <a:spLocks noChangeArrowheads="1"/>
          </p:cNvSpPr>
          <p:nvPr/>
        </p:nvSpPr>
        <p:spPr bwMode="auto">
          <a:xfrm>
            <a:off x="1143000" y="5029200"/>
            <a:ext cx="2286000" cy="396875"/>
          </a:xfrm>
          <a:prstGeom prst="rect">
            <a:avLst/>
          </a:prstGeom>
          <a:noFill/>
          <a:ln w="9525">
            <a:noFill/>
            <a:miter lim="800000"/>
            <a:headEnd/>
            <a:tailEnd/>
          </a:ln>
          <a:effectLst/>
        </p:spPr>
        <p:txBody>
          <a:bodyPr>
            <a:spAutoFit/>
          </a:bodyPr>
          <a:lstStyle/>
          <a:p>
            <a:pPr algn="ctr">
              <a:spcBef>
                <a:spcPct val="50000"/>
              </a:spcBef>
            </a:pPr>
            <a:r>
              <a:rPr lang="en-US" sz="2000"/>
              <a:t>Input Image</a:t>
            </a:r>
          </a:p>
        </p:txBody>
      </p:sp>
      <p:sp>
        <p:nvSpPr>
          <p:cNvPr id="106501" name="Text Box 5"/>
          <p:cNvSpPr txBox="1">
            <a:spLocks noChangeArrowheads="1"/>
          </p:cNvSpPr>
          <p:nvPr/>
        </p:nvSpPr>
        <p:spPr bwMode="auto">
          <a:xfrm>
            <a:off x="4114800" y="6461125"/>
            <a:ext cx="4724400" cy="396875"/>
          </a:xfrm>
          <a:prstGeom prst="rect">
            <a:avLst/>
          </a:prstGeom>
          <a:noFill/>
          <a:ln w="9525">
            <a:noFill/>
            <a:miter lim="800000"/>
            <a:headEnd/>
            <a:tailEnd/>
          </a:ln>
          <a:effectLst/>
        </p:spPr>
        <p:txBody>
          <a:bodyPr>
            <a:spAutoFit/>
          </a:bodyPr>
          <a:lstStyle/>
          <a:p>
            <a:pPr algn="ctr">
              <a:spcBef>
                <a:spcPct val="50000"/>
              </a:spcBef>
            </a:pPr>
            <a:r>
              <a:rPr lang="en-US" sz="2000"/>
              <a:t>Automatic Photo Pop-up (30 sec)!</a:t>
            </a:r>
          </a:p>
        </p:txBody>
      </p:sp>
      <p:sp>
        <p:nvSpPr>
          <p:cNvPr id="106503" name="Text Box 7"/>
          <p:cNvSpPr txBox="1">
            <a:spLocks noChangeArrowheads="1"/>
          </p:cNvSpPr>
          <p:nvPr/>
        </p:nvSpPr>
        <p:spPr bwMode="auto">
          <a:xfrm>
            <a:off x="5029200" y="3733800"/>
            <a:ext cx="3276600" cy="396875"/>
          </a:xfrm>
          <a:prstGeom prst="rect">
            <a:avLst/>
          </a:prstGeom>
          <a:noFill/>
          <a:ln w="9525">
            <a:noFill/>
            <a:miter lim="800000"/>
            <a:headEnd/>
            <a:tailEnd/>
          </a:ln>
          <a:effectLst/>
        </p:spPr>
        <p:txBody>
          <a:bodyPr>
            <a:spAutoFit/>
          </a:bodyPr>
          <a:lstStyle/>
          <a:p>
            <a:pPr algn="ctr">
              <a:spcBef>
                <a:spcPct val="50000"/>
              </a:spcBef>
            </a:pPr>
            <a:r>
              <a:rPr lang="en-US" sz="2000"/>
              <a:t>[Liebowitz et al. 1999]</a:t>
            </a:r>
          </a:p>
        </p:txBody>
      </p:sp>
      <p:pic>
        <p:nvPicPr>
          <p:cNvPr id="106504" name="Picture 8" descr="merton2"/>
          <p:cNvPicPr>
            <a:picLocks noChangeAspect="1" noChangeArrowheads="1"/>
          </p:cNvPicPr>
          <p:nvPr/>
        </p:nvPicPr>
        <p:blipFill>
          <a:blip r:embed="rId4" cstate="print">
            <a:clrChange>
              <a:clrFrom>
                <a:srgbClr val="FFFFFF"/>
              </a:clrFrom>
              <a:clrTo>
                <a:srgbClr val="FFFFFF">
                  <a:alpha val="0"/>
                </a:srgbClr>
              </a:clrTo>
            </a:clrChange>
          </a:blip>
          <a:srcRect b="13271"/>
          <a:stretch>
            <a:fillRect/>
          </a:stretch>
        </p:blipFill>
        <p:spPr bwMode="auto">
          <a:xfrm>
            <a:off x="4191000" y="4071938"/>
            <a:ext cx="4876800" cy="2405062"/>
          </a:xfrm>
          <a:prstGeom prst="rect">
            <a:avLst/>
          </a:prstGeom>
          <a:noFill/>
        </p:spPr>
      </p:pic>
      <p:pic>
        <p:nvPicPr>
          <p:cNvPr id="106506" name="Picture 10"/>
          <p:cNvPicPr>
            <a:picLocks noChangeAspect="1" noChangeArrowheads="1"/>
          </p:cNvPicPr>
          <p:nvPr/>
        </p:nvPicPr>
        <p:blipFill>
          <a:blip r:embed="rId5" cstate="print"/>
          <a:srcRect/>
          <a:stretch>
            <a:fillRect/>
          </a:stretch>
        </p:blipFill>
        <p:spPr bwMode="auto">
          <a:xfrm>
            <a:off x="4191000" y="1250950"/>
            <a:ext cx="4876800" cy="2601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Failures</a:t>
            </a:r>
          </a:p>
        </p:txBody>
      </p:sp>
      <p:pic>
        <p:nvPicPr>
          <p:cNvPr id="55303" name="Picture 7" descr="fail2"/>
          <p:cNvPicPr>
            <a:picLocks noChangeAspect="1" noChangeArrowheads="1"/>
          </p:cNvPicPr>
          <p:nvPr/>
        </p:nvPicPr>
        <p:blipFill>
          <a:blip r:embed="rId2" cstate="print"/>
          <a:srcRect/>
          <a:stretch>
            <a:fillRect/>
          </a:stretch>
        </p:blipFill>
        <p:spPr bwMode="auto">
          <a:xfrm>
            <a:off x="3733800" y="2895600"/>
            <a:ext cx="4953000" cy="2816225"/>
          </a:xfrm>
          <a:prstGeom prst="rect">
            <a:avLst/>
          </a:prstGeom>
          <a:noFill/>
        </p:spPr>
      </p:pic>
      <p:pic>
        <p:nvPicPr>
          <p:cNvPr id="55304" name="Picture 8" descr="234_3493"/>
          <p:cNvPicPr>
            <a:picLocks noChangeAspect="1" noChangeArrowheads="1"/>
          </p:cNvPicPr>
          <p:nvPr/>
        </p:nvPicPr>
        <p:blipFill>
          <a:blip r:embed="rId3" cstate="print"/>
          <a:srcRect/>
          <a:stretch>
            <a:fillRect/>
          </a:stretch>
        </p:blipFill>
        <p:spPr bwMode="auto">
          <a:xfrm>
            <a:off x="381000" y="2263775"/>
            <a:ext cx="2773363" cy="2079625"/>
          </a:xfrm>
          <a:prstGeom prst="rect">
            <a:avLst/>
          </a:prstGeom>
          <a:noFill/>
          <a:ln w="9525">
            <a:noFill/>
            <a:miter lim="800000"/>
            <a:headEnd/>
            <a:tailEnd/>
          </a:ln>
        </p:spPr>
      </p:pic>
      <p:pic>
        <p:nvPicPr>
          <p:cNvPr id="55305" name="Picture 9" descr="234_3493_l"/>
          <p:cNvPicPr>
            <a:picLocks noChangeAspect="1" noChangeArrowheads="1"/>
          </p:cNvPicPr>
          <p:nvPr/>
        </p:nvPicPr>
        <p:blipFill>
          <a:blip r:embed="rId4" cstate="print"/>
          <a:srcRect/>
          <a:stretch>
            <a:fillRect/>
          </a:stretch>
        </p:blipFill>
        <p:spPr bwMode="auto">
          <a:xfrm>
            <a:off x="381000" y="4457700"/>
            <a:ext cx="2743200" cy="2019300"/>
          </a:xfrm>
          <a:prstGeom prst="rect">
            <a:avLst/>
          </a:prstGeom>
          <a:noFill/>
          <a:ln w="9525">
            <a:noFill/>
            <a:miter lim="800000"/>
            <a:headEnd/>
            <a:tailEnd/>
          </a:ln>
        </p:spPr>
      </p:pic>
      <p:sp>
        <p:nvSpPr>
          <p:cNvPr id="55306" name="Text Box 10"/>
          <p:cNvSpPr txBox="1">
            <a:spLocks noChangeArrowheads="1"/>
          </p:cNvSpPr>
          <p:nvPr/>
        </p:nvSpPr>
        <p:spPr bwMode="auto">
          <a:xfrm>
            <a:off x="3505200" y="1524000"/>
            <a:ext cx="2286000" cy="457200"/>
          </a:xfrm>
          <a:prstGeom prst="rect">
            <a:avLst/>
          </a:prstGeom>
          <a:noFill/>
          <a:ln w="9525">
            <a:noFill/>
            <a:miter lim="800000"/>
            <a:headEnd/>
            <a:tailEnd/>
          </a:ln>
          <a:effectLst/>
        </p:spPr>
        <p:txBody>
          <a:bodyPr>
            <a:spAutoFit/>
          </a:bodyPr>
          <a:lstStyle/>
          <a:p>
            <a:pPr>
              <a:spcBef>
                <a:spcPct val="50000"/>
              </a:spcBef>
            </a:pPr>
            <a:r>
              <a:rPr lang="en-US" sz="2400"/>
              <a:t>Labeling Errors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Failures</a:t>
            </a:r>
          </a:p>
        </p:txBody>
      </p:sp>
      <p:pic>
        <p:nvPicPr>
          <p:cNvPr id="59396" name="Picture 4" descr="failures"/>
          <p:cNvPicPr>
            <a:picLocks noChangeAspect="1" noChangeArrowheads="1"/>
          </p:cNvPicPr>
          <p:nvPr/>
        </p:nvPicPr>
        <p:blipFill>
          <a:blip r:embed="rId2" cstate="print"/>
          <a:srcRect/>
          <a:stretch>
            <a:fillRect/>
          </a:stretch>
        </p:blipFill>
        <p:spPr bwMode="auto">
          <a:xfrm>
            <a:off x="374650" y="1905000"/>
            <a:ext cx="3435350" cy="2286000"/>
          </a:xfrm>
          <a:prstGeom prst="rect">
            <a:avLst/>
          </a:prstGeom>
          <a:noFill/>
          <a:ln w="9525">
            <a:noFill/>
            <a:miter lim="800000"/>
            <a:headEnd/>
            <a:tailEnd/>
          </a:ln>
        </p:spPr>
      </p:pic>
      <p:pic>
        <p:nvPicPr>
          <p:cNvPr id="59397" name="Picture 5" descr="failures1"/>
          <p:cNvPicPr>
            <a:picLocks noChangeAspect="1" noChangeArrowheads="1"/>
          </p:cNvPicPr>
          <p:nvPr/>
        </p:nvPicPr>
        <p:blipFill>
          <a:blip r:embed="rId3" cstate="print"/>
          <a:srcRect/>
          <a:stretch>
            <a:fillRect/>
          </a:stretch>
        </p:blipFill>
        <p:spPr bwMode="auto">
          <a:xfrm>
            <a:off x="4191000" y="1600200"/>
            <a:ext cx="4730750" cy="2674938"/>
          </a:xfrm>
          <a:prstGeom prst="rect">
            <a:avLst/>
          </a:prstGeom>
          <a:noFill/>
          <a:ln w="9525">
            <a:noFill/>
            <a:miter lim="800000"/>
            <a:headEnd/>
            <a:tailEnd/>
          </a:ln>
        </p:spPr>
      </p:pic>
      <p:sp>
        <p:nvSpPr>
          <p:cNvPr id="59398" name="Text Box 6"/>
          <p:cNvSpPr txBox="1">
            <a:spLocks noChangeArrowheads="1"/>
          </p:cNvSpPr>
          <p:nvPr/>
        </p:nvSpPr>
        <p:spPr bwMode="auto">
          <a:xfrm>
            <a:off x="1828800" y="1371600"/>
            <a:ext cx="4953000" cy="457200"/>
          </a:xfrm>
          <a:prstGeom prst="rect">
            <a:avLst/>
          </a:prstGeom>
          <a:noFill/>
          <a:ln w="9525">
            <a:noFill/>
            <a:miter lim="800000"/>
            <a:headEnd/>
            <a:tailEnd/>
          </a:ln>
          <a:effectLst/>
        </p:spPr>
        <p:txBody>
          <a:bodyPr>
            <a:spAutoFit/>
          </a:bodyPr>
          <a:lstStyle/>
          <a:p>
            <a:pPr algn="ctr">
              <a:spcBef>
                <a:spcPct val="50000"/>
              </a:spcBef>
            </a:pPr>
            <a:r>
              <a:rPr lang="en-US" sz="2400"/>
              <a:t>Foreground Objects</a:t>
            </a:r>
          </a:p>
        </p:txBody>
      </p:sp>
      <p:pic>
        <p:nvPicPr>
          <p:cNvPr id="59399" name="Picture 7" descr="foreground1"/>
          <p:cNvPicPr>
            <a:picLocks noChangeAspect="1" noChangeArrowheads="1"/>
          </p:cNvPicPr>
          <p:nvPr/>
        </p:nvPicPr>
        <p:blipFill>
          <a:blip r:embed="rId4" cstate="print"/>
          <a:srcRect/>
          <a:stretch>
            <a:fillRect/>
          </a:stretch>
        </p:blipFill>
        <p:spPr bwMode="auto">
          <a:xfrm>
            <a:off x="4524375" y="4343400"/>
            <a:ext cx="4075113" cy="2286000"/>
          </a:xfrm>
          <a:prstGeom prst="rect">
            <a:avLst/>
          </a:prstGeom>
          <a:noFill/>
          <a:ln w="9525">
            <a:noFill/>
            <a:miter lim="800000"/>
            <a:headEnd/>
            <a:tailEnd/>
          </a:ln>
        </p:spPr>
      </p:pic>
      <p:pic>
        <p:nvPicPr>
          <p:cNvPr id="59400" name="Picture 8" descr="college10"/>
          <p:cNvPicPr>
            <a:picLocks noChangeAspect="1" noChangeArrowheads="1"/>
          </p:cNvPicPr>
          <p:nvPr/>
        </p:nvPicPr>
        <p:blipFill>
          <a:blip r:embed="rId5" cstate="print"/>
          <a:srcRect/>
          <a:stretch>
            <a:fillRect/>
          </a:stretch>
        </p:blipFill>
        <p:spPr bwMode="auto">
          <a:xfrm>
            <a:off x="581025" y="434340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Adding Foreground Labels</a:t>
            </a:r>
            <a:endParaRPr lang="en-US" dirty="0"/>
          </a:p>
        </p:txBody>
      </p:sp>
      <p:grpSp>
        <p:nvGrpSpPr>
          <p:cNvPr id="3" name="Group 19"/>
          <p:cNvGrpSpPr/>
          <p:nvPr/>
        </p:nvGrpSpPr>
        <p:grpSpPr>
          <a:xfrm>
            <a:off x="533400" y="990600"/>
            <a:ext cx="3913259" cy="3271322"/>
            <a:chOff x="381000" y="2667000"/>
            <a:chExt cx="3913259" cy="3271322"/>
          </a:xfrm>
        </p:grpSpPr>
        <p:pic>
          <p:nvPicPr>
            <p:cNvPr id="4" name="Picture 3" descr="C:\Documents and Settings\Derek Hoiem\My Documents\Presentations\CVPR2008\figs\scenery15_surf3.jpg"/>
            <p:cNvPicPr>
              <a:picLocks noChangeAspect="1" noChangeArrowheads="1"/>
            </p:cNvPicPr>
            <p:nvPr/>
          </p:nvPicPr>
          <p:blipFill>
            <a:blip r:embed="rId3" cstate="print"/>
            <a:srcRect/>
            <a:stretch>
              <a:fillRect/>
            </a:stretch>
          </p:blipFill>
          <p:spPr bwMode="auto">
            <a:xfrm>
              <a:off x="381000" y="2667000"/>
              <a:ext cx="3886200" cy="2565062"/>
            </a:xfrm>
            <a:prstGeom prst="rect">
              <a:avLst/>
            </a:prstGeom>
            <a:noFill/>
            <a:ln w="9525">
              <a:noFill/>
              <a:miter lim="800000"/>
              <a:headEnd/>
              <a:tailEnd/>
            </a:ln>
          </p:spPr>
        </p:pic>
        <p:cxnSp>
          <p:nvCxnSpPr>
            <p:cNvPr id="10" name="Straight Connector 9"/>
            <p:cNvCxnSpPr/>
            <p:nvPr/>
          </p:nvCxnSpPr>
          <p:spPr>
            <a:xfrm>
              <a:off x="1608598" y="4319461"/>
              <a:ext cx="228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08259" y="3823383"/>
              <a:ext cx="60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7842" y="3442383"/>
              <a:ext cx="3429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60859" y="3518583"/>
              <a:ext cx="5334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0459" y="5230436"/>
              <a:ext cx="3496470" cy="707886"/>
            </a:xfrm>
            <a:prstGeom prst="rect">
              <a:avLst/>
            </a:prstGeom>
            <a:noFill/>
          </p:spPr>
          <p:txBody>
            <a:bodyPr wrap="none" rtlCol="0">
              <a:spAutoFit/>
            </a:bodyPr>
            <a:lstStyle/>
            <a:p>
              <a:r>
                <a:rPr lang="en-US" sz="2000" dirty="0" smtClean="0"/>
                <a:t>Recovered Surface Labels + </a:t>
              </a:r>
            </a:p>
            <a:p>
              <a:r>
                <a:rPr lang="en-US" sz="2000" dirty="0" smtClean="0"/>
                <a:t>Ground-Vertical Boundary Fit</a:t>
              </a:r>
            </a:p>
          </p:txBody>
        </p:sp>
      </p:grpSp>
      <p:grpSp>
        <p:nvGrpSpPr>
          <p:cNvPr id="6" name="Group 21"/>
          <p:cNvGrpSpPr/>
          <p:nvPr/>
        </p:nvGrpSpPr>
        <p:grpSpPr>
          <a:xfrm>
            <a:off x="4724400" y="990600"/>
            <a:ext cx="3931920" cy="2914710"/>
            <a:chOff x="4736219" y="1295400"/>
            <a:chExt cx="3931920" cy="2914710"/>
          </a:xfrm>
        </p:grpSpPr>
        <p:graphicFrame>
          <p:nvGraphicFramePr>
            <p:cNvPr id="5" name="Object 2"/>
            <p:cNvGraphicFramePr>
              <a:graphicFrameLocks noChangeAspect="1"/>
            </p:cNvGraphicFramePr>
            <p:nvPr/>
          </p:nvGraphicFramePr>
          <p:xfrm>
            <a:off x="4773541" y="1295400"/>
            <a:ext cx="3886200" cy="2565032"/>
          </p:xfrm>
          <a:graphic>
            <a:graphicData uri="http://schemas.openxmlformats.org/presentationml/2006/ole">
              <mc:AlternateContent xmlns:mc="http://schemas.openxmlformats.org/markup-compatibility/2006">
                <mc:Choice xmlns:v="urn:schemas-microsoft-com:vml" Requires="v">
                  <p:oleObj spid="_x0000_s94216" name="Acrobat Document" r:id="rId4" imgW="4451400" imgH="2937600" progId="AcroExch.Document.7">
                    <p:embed/>
                  </p:oleObj>
                </mc:Choice>
                <mc:Fallback>
                  <p:oleObj name="Acrobat Document" r:id="rId4" imgW="4451400" imgH="29376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541" y="1295400"/>
                          <a:ext cx="3886200" cy="25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Connector 6"/>
            <p:cNvCxnSpPr/>
            <p:nvPr/>
          </p:nvCxnSpPr>
          <p:spPr>
            <a:xfrm>
              <a:off x="4736219" y="2076061"/>
              <a:ext cx="39319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53000" y="3810000"/>
              <a:ext cx="3469219" cy="400110"/>
            </a:xfrm>
            <a:prstGeom prst="rect">
              <a:avLst/>
            </a:prstGeom>
            <a:noFill/>
          </p:spPr>
          <p:txBody>
            <a:bodyPr wrap="none" rtlCol="0">
              <a:spAutoFit/>
            </a:bodyPr>
            <a:lstStyle/>
            <a:p>
              <a:r>
                <a:rPr lang="en-US" sz="2000" dirty="0" smtClean="0"/>
                <a:t>Object Boundaries + Horizon</a:t>
              </a:r>
            </a:p>
          </p:txBody>
        </p:sp>
      </p:grpSp>
      <p:pic>
        <p:nvPicPr>
          <p:cNvPr id="23" name="Picture 22" descr="scenery15_view2_w"/>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57400" y="3867728"/>
            <a:ext cx="5638800" cy="2990272"/>
          </a:xfrm>
          <a:prstGeom prst="rect">
            <a:avLst/>
          </a:prstGeom>
          <a:noFill/>
        </p:spPr>
      </p:pic>
      <p:sp>
        <p:nvSpPr>
          <p:cNvPr id="24" name="Down Arrow 23"/>
          <p:cNvSpPr/>
          <p:nvPr/>
        </p:nvSpPr>
        <p:spPr>
          <a:xfrm>
            <a:off x="4400939" y="41148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63212"/>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vpr2008_mini.wmv">
            <a:hlinkClick r:id="" action="ppaction://media"/>
          </p:cNvPr>
          <p:cNvPicPr>
            <a:picLocks noGrp="1" noRot="1" noChangeAspect="1"/>
          </p:cNvPicPr>
          <p:nvPr>
            <p:ph idx="1"/>
            <a:videoFile r:link="rId2"/>
          </p:nvPr>
        </p:nvPicPr>
        <p:blipFill>
          <a:blip r:embed="rId5" cstate="print"/>
          <a:stretch>
            <a:fillRect/>
          </a:stretch>
        </p:blipFill>
        <p:spPr>
          <a:xfrm>
            <a:off x="0" y="-1"/>
            <a:ext cx="9144000" cy="6856685"/>
          </a:xfrm>
          <a:prstGeom prst="rect">
            <a:avLst/>
          </a:prstGeom>
        </p:spPr>
      </p:pic>
    </p:spTree>
    <p:custDataLst>
      <p:tags r:id="rId1"/>
    </p:custDataLst>
  </p:cSld>
  <p:clrMapOvr>
    <a:masterClrMapping/>
  </p:clrMapOvr>
  <p:transition advTm="639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 ideas</a:t>
            </a:r>
            <a:endParaRPr lang="en-US" dirty="0"/>
          </a:p>
        </p:txBody>
      </p:sp>
      <p:sp>
        <p:nvSpPr>
          <p:cNvPr id="3" name="Content Placeholder 2"/>
          <p:cNvSpPr>
            <a:spLocks noGrp="1"/>
          </p:cNvSpPr>
          <p:nvPr>
            <p:ph idx="1"/>
          </p:nvPr>
        </p:nvSpPr>
        <p:spPr/>
        <p:txBody>
          <a:bodyPr/>
          <a:lstStyle/>
          <a:p>
            <a:r>
              <a:rPr lang="en-US" dirty="0" smtClean="0"/>
              <a:t>If a one-person project:</a:t>
            </a:r>
            <a:endParaRPr lang="en-US" dirty="0" smtClean="0"/>
          </a:p>
          <a:p>
            <a:pPr lvl="1"/>
            <a:r>
              <a:rPr lang="en-US" dirty="0" smtClean="0"/>
              <a:t>Interactive program to make 3D model from an image (e.g., output in VRML, or draw path for animation)</a:t>
            </a:r>
          </a:p>
          <a:p>
            <a:endParaRPr lang="en-US" dirty="0" smtClean="0"/>
          </a:p>
          <a:p>
            <a:r>
              <a:rPr lang="en-US" dirty="0" smtClean="0"/>
              <a:t>If a two-person team, 2</a:t>
            </a:r>
            <a:r>
              <a:rPr lang="en-US" baseline="30000" dirty="0" smtClean="0"/>
              <a:t>nd</a:t>
            </a:r>
            <a:r>
              <a:rPr lang="en-US" dirty="0" smtClean="0"/>
              <a:t> person:</a:t>
            </a:r>
            <a:endParaRPr lang="en-US" dirty="0" smtClean="0"/>
          </a:p>
          <a:p>
            <a:pPr lvl="1"/>
            <a:r>
              <a:rPr lang="en-US" dirty="0" smtClean="0"/>
              <a:t>Add tools for cutting out foreground objects and automatic hole-filling</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990600"/>
            <a:ext cx="5334000" cy="5486400"/>
          </a:xfrm>
        </p:spPr>
        <p:txBody>
          <a:bodyPr>
            <a:normAutofit/>
          </a:bodyPr>
          <a:lstStyle/>
          <a:p>
            <a:r>
              <a:rPr lang="en-US" dirty="0" smtClean="0"/>
              <a:t>2D</a:t>
            </a:r>
            <a:r>
              <a:rPr lang="en-US" dirty="0" smtClean="0">
                <a:sym typeface="Wingdings" pitchFamily="2" charset="2"/>
              </a:rPr>
              <a:t>3D is mathematically impossible</a:t>
            </a:r>
          </a:p>
          <a:p>
            <a:endParaRPr lang="en-US" dirty="0" smtClean="0">
              <a:sym typeface="Wingdings" pitchFamily="2" charset="2"/>
            </a:endParaRPr>
          </a:p>
          <a:p>
            <a:r>
              <a:rPr lang="en-US" dirty="0" smtClean="0">
                <a:sym typeface="Wingdings" pitchFamily="2" charset="2"/>
              </a:rPr>
              <a:t>Need right assumptions about the world geometry</a:t>
            </a:r>
          </a:p>
          <a:p>
            <a:endParaRPr lang="en-US" dirty="0" smtClean="0">
              <a:sym typeface="Wingdings" pitchFamily="2" charset="2"/>
            </a:endParaRPr>
          </a:p>
          <a:p>
            <a:r>
              <a:rPr lang="en-US" dirty="0" smtClean="0">
                <a:sym typeface="Wingdings" pitchFamily="2" charset="2"/>
              </a:rPr>
              <a:t>Important tools</a:t>
            </a:r>
          </a:p>
          <a:p>
            <a:pPr lvl="1"/>
            <a:r>
              <a:rPr lang="en-US" dirty="0" smtClean="0">
                <a:sym typeface="Wingdings" pitchFamily="2" charset="2"/>
              </a:rPr>
              <a:t>Vanishing points</a:t>
            </a:r>
          </a:p>
          <a:p>
            <a:pPr lvl="1"/>
            <a:r>
              <a:rPr lang="en-US" dirty="0" smtClean="0">
                <a:sym typeface="Wingdings" pitchFamily="2" charset="2"/>
              </a:rPr>
              <a:t>Camera matrix</a:t>
            </a:r>
          </a:p>
          <a:p>
            <a:pPr lvl="1"/>
            <a:r>
              <a:rPr lang="en-US" dirty="0" err="1" smtClean="0">
                <a:sym typeface="Wingdings" pitchFamily="2" charset="2"/>
              </a:rPr>
              <a:t>Homography</a:t>
            </a:r>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a:p>
        </p:txBody>
      </p:sp>
      <p:pic>
        <p:nvPicPr>
          <p:cNvPr id="4" name="Picture 5" descr="scenery15_floating1"/>
          <p:cNvPicPr>
            <a:picLocks noChangeAspect="1" noChangeArrowheads="1"/>
          </p:cNvPicPr>
          <p:nvPr/>
        </p:nvPicPr>
        <p:blipFill>
          <a:blip r:embed="rId6" cstate="print"/>
          <a:srcRect/>
          <a:stretch>
            <a:fillRect/>
          </a:stretch>
        </p:blipFill>
        <p:spPr bwMode="auto">
          <a:xfrm>
            <a:off x="6007847" y="914400"/>
            <a:ext cx="3136153" cy="1387475"/>
          </a:xfrm>
          <a:prstGeom prst="rect">
            <a:avLst/>
          </a:prstGeom>
          <a:noFill/>
        </p:spPr>
      </p:pic>
      <p:pic>
        <p:nvPicPr>
          <p:cNvPr id="5" name="Picture 6" descr="scenery15_view2_w"/>
          <p:cNvPicPr>
            <a:picLocks noChangeAspect="1" noChangeArrowheads="1"/>
          </p:cNvPicPr>
          <p:nvPr/>
        </p:nvPicPr>
        <p:blipFill>
          <a:blip r:embed="rId7" cstate="print"/>
          <a:srcRect/>
          <a:stretch>
            <a:fillRect/>
          </a:stretch>
        </p:blipFill>
        <p:spPr bwMode="auto">
          <a:xfrm>
            <a:off x="6096000" y="2590800"/>
            <a:ext cx="2754086" cy="1460500"/>
          </a:xfrm>
          <a:prstGeom prst="rect">
            <a:avLst/>
          </a:prstGeom>
          <a:noFill/>
        </p:spPr>
      </p:pic>
      <p:graphicFrame>
        <p:nvGraphicFramePr>
          <p:cNvPr id="95234" name="Object 2"/>
          <p:cNvGraphicFramePr>
            <a:graphicFrameLocks noChangeAspect="1"/>
          </p:cNvGraphicFramePr>
          <p:nvPr>
            <p:custDataLst>
              <p:tags r:id="rId2"/>
            </p:custDataLst>
          </p:nvPr>
        </p:nvGraphicFramePr>
        <p:xfrm>
          <a:off x="4911307" y="4800600"/>
          <a:ext cx="1678413" cy="1700884"/>
        </p:xfrm>
        <a:graphic>
          <a:graphicData uri="http://schemas.openxmlformats.org/presentationml/2006/ole">
            <mc:AlternateContent xmlns:mc="http://schemas.openxmlformats.org/markup-compatibility/2006">
              <mc:Choice xmlns:v="urn:schemas-microsoft-com:vml" Requires="v">
                <p:oleObj spid="_x0000_s95246" name="Photo Editor Photo" r:id="rId8" imgW="5106113" imgH="5172797" progId="MSPhotoEd.3">
                  <p:embed/>
                </p:oleObj>
              </mc:Choice>
              <mc:Fallback>
                <p:oleObj name="Photo Editor Photo" r:id="rId8" imgW="5106113" imgH="5172797" progId="MSPhotoEd.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1307" y="4800600"/>
                        <a:ext cx="1678413" cy="170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5" name="Object 3"/>
          <p:cNvGraphicFramePr>
            <a:graphicFrameLocks noChangeAspect="1"/>
          </p:cNvGraphicFramePr>
          <p:nvPr>
            <p:custDataLst>
              <p:tags r:id="rId3"/>
            </p:custDataLst>
          </p:nvPr>
        </p:nvGraphicFramePr>
        <p:xfrm>
          <a:off x="7161793" y="4724400"/>
          <a:ext cx="1753607" cy="1777084"/>
        </p:xfrm>
        <a:graphic>
          <a:graphicData uri="http://schemas.openxmlformats.org/presentationml/2006/ole">
            <mc:AlternateContent xmlns:mc="http://schemas.openxmlformats.org/markup-compatibility/2006">
              <mc:Choice xmlns:v="urn:schemas-microsoft-com:vml" Requires="v">
                <p:oleObj spid="_x0000_s95247" name="Photo Editor Photo" r:id="rId10" imgW="5106113" imgH="5172797" progId="MSPhotoEd.3">
                  <p:embed/>
                </p:oleObj>
              </mc:Choice>
              <mc:Fallback>
                <p:oleObj name="Photo Editor Photo" r:id="rId10" imgW="5106113" imgH="5172797" progId="MSPhotoEd.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1793" y="4724400"/>
                        <a:ext cx="1753607" cy="177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ight Arrow 7"/>
          <p:cNvSpPr/>
          <p:nvPr/>
        </p:nvSpPr>
        <p:spPr>
          <a:xfrm>
            <a:off x="6663907" y="54864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p:txBody>
          <a:bodyPr/>
          <a:lstStyle/>
          <a:p>
            <a:r>
              <a:rPr lang="en-US" dirty="0" smtClean="0"/>
              <a:t>Kevin </a:t>
            </a:r>
            <a:r>
              <a:rPr lang="en-US" dirty="0" smtClean="0"/>
              <a:t>Karsch will show his work that applies many ideas from this section (cutting, texture synthesis, projective geometry, etc.)</a:t>
            </a:r>
          </a:p>
          <a:p>
            <a:endParaRPr lang="en-US" dirty="0" smtClean="0"/>
          </a:p>
          <a:p>
            <a:endParaRPr lang="en-US" dirty="0" smtClean="0"/>
          </a:p>
          <a:p>
            <a:r>
              <a:rPr lang="en-US" dirty="0" smtClean="0"/>
              <a:t>Next Thursday: start of new section</a:t>
            </a:r>
            <a:endParaRPr lang="en-US" dirty="0" smtClean="0"/>
          </a:p>
          <a:p>
            <a:pPr lvl="1"/>
            <a:r>
              <a:rPr lang="en-US" dirty="0" smtClean="0"/>
              <a:t>Finding correspondences automatically</a:t>
            </a:r>
          </a:p>
          <a:p>
            <a:pPr lvl="1"/>
            <a:r>
              <a:rPr lang="en-US" dirty="0" smtClean="0"/>
              <a:t>Image stitching</a:t>
            </a:r>
          </a:p>
          <a:p>
            <a:pPr lvl="1"/>
            <a:r>
              <a:rPr lang="en-US" dirty="0" smtClean="0"/>
              <a:t>Various forms of recognition</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400" dirty="0" smtClean="0"/>
              <a:t>	Suppose you have estimated three vanishing points corresponding to orthogonal directions.  How can you recover the rotation matrix that is aligned with the 3D axes defined by these points?</a:t>
            </a:r>
          </a:p>
          <a:p>
            <a:pPr lvl="1"/>
            <a:r>
              <a:rPr lang="en-US" sz="2000" dirty="0" smtClean="0"/>
              <a:t>Assume that intrinsic matrix K has three parameters</a:t>
            </a:r>
          </a:p>
          <a:p>
            <a:pPr lvl="1"/>
            <a:r>
              <a:rPr lang="en-US" sz="2000" dirty="0" smtClean="0"/>
              <a:t>Remember, in homogeneous coordinates, we can write a 3d point at infinity as (X, Y, Z, 0)</a:t>
            </a:r>
          </a:p>
        </p:txBody>
      </p:sp>
      <p:sp>
        <p:nvSpPr>
          <p:cNvPr id="4" name="TextBox 3"/>
          <p:cNvSpPr txBox="1"/>
          <p:nvPr/>
        </p:nvSpPr>
        <p:spPr>
          <a:xfrm>
            <a:off x="7933412" y="0"/>
            <a:ext cx="1304588" cy="369332"/>
          </a:xfrm>
          <a:prstGeom prst="rect">
            <a:avLst/>
          </a:prstGeom>
          <a:noFill/>
        </p:spPr>
        <p:txBody>
          <a:bodyPr wrap="none" rtlCol="0">
            <a:spAutoFit/>
          </a:bodyPr>
          <a:lstStyle/>
          <a:p>
            <a:r>
              <a:rPr lang="en-US" dirty="0" smtClean="0"/>
              <a:t>10/11/2011</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2438400" y="3810000"/>
            <a:ext cx="3505200" cy="2717975"/>
          </a:xfrm>
          <a:prstGeom prst="rect">
            <a:avLst/>
          </a:prstGeom>
          <a:noFill/>
          <a:ln w="9525">
            <a:noFill/>
            <a:miter lim="800000"/>
            <a:headEnd/>
            <a:tailEnd/>
          </a:ln>
        </p:spPr>
      </p:pic>
      <p:sp>
        <p:nvSpPr>
          <p:cNvPr id="6" name="TextBox 4"/>
          <p:cNvSpPr txBox="1">
            <a:spLocks noChangeArrowheads="1"/>
          </p:cNvSpPr>
          <p:nvPr/>
        </p:nvSpPr>
        <p:spPr bwMode="auto">
          <a:xfrm>
            <a:off x="0" y="6581775"/>
            <a:ext cx="2398713" cy="276225"/>
          </a:xfrm>
          <a:prstGeom prst="rect">
            <a:avLst/>
          </a:prstGeom>
          <a:noFill/>
          <a:ln w="9525">
            <a:noFill/>
            <a:miter lim="800000"/>
            <a:headEnd/>
            <a:tailEnd/>
          </a:ln>
        </p:spPr>
        <p:txBody>
          <a:bodyPr wrap="none">
            <a:spAutoFit/>
          </a:bodyPr>
          <a:lstStyle/>
          <a:p>
            <a:r>
              <a:rPr lang="en-US" sz="1200"/>
              <a:t>Photo from online Tate collection</a:t>
            </a:r>
          </a:p>
        </p:txBody>
      </p:sp>
      <p:cxnSp>
        <p:nvCxnSpPr>
          <p:cNvPr id="8" name="Straight Arrow Connector 7"/>
          <p:cNvCxnSpPr/>
          <p:nvPr/>
        </p:nvCxnSpPr>
        <p:spPr>
          <a:xfrm rot="10800000">
            <a:off x="990600" y="5562600"/>
            <a:ext cx="12954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6800" y="5181600"/>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x</a:t>
            </a:r>
            <a:endParaRPr lang="en-US" baseline="-25000" dirty="0">
              <a:solidFill>
                <a:srgbClr val="FF0000"/>
              </a:solidFill>
            </a:endParaRPr>
          </a:p>
        </p:txBody>
      </p:sp>
      <p:sp>
        <p:nvSpPr>
          <p:cNvPr id="11" name="TextBox 10"/>
          <p:cNvSpPr txBox="1"/>
          <p:nvPr/>
        </p:nvSpPr>
        <p:spPr>
          <a:xfrm>
            <a:off x="4267200" y="5486400"/>
            <a:ext cx="569387" cy="369332"/>
          </a:xfrm>
          <a:prstGeom prst="rect">
            <a:avLst/>
          </a:prstGeom>
          <a:noFill/>
        </p:spPr>
        <p:txBody>
          <a:bodyPr wrap="none" rtlCol="0">
            <a:spAutoFit/>
          </a:bodyPr>
          <a:lstStyle/>
          <a:p>
            <a:r>
              <a:rPr lang="en-US" b="1" dirty="0" err="1" smtClean="0">
                <a:solidFill>
                  <a:srgbClr val="FF0000"/>
                </a:solidFill>
              </a:rPr>
              <a:t>VP</a:t>
            </a:r>
            <a:r>
              <a:rPr lang="en-US" b="1" baseline="-25000" dirty="0" err="1" smtClean="0">
                <a:solidFill>
                  <a:srgbClr val="FF0000"/>
                </a:solidFill>
              </a:rPr>
              <a:t>z</a:t>
            </a:r>
            <a:endParaRPr lang="en-US" b="1" baseline="-25000" dirty="0">
              <a:solidFill>
                <a:srgbClr val="FF0000"/>
              </a:solidFill>
            </a:endParaRPr>
          </a:p>
        </p:txBody>
      </p:sp>
      <p:sp>
        <p:nvSpPr>
          <p:cNvPr id="12" name="TextBox 11"/>
          <p:cNvSpPr txBox="1"/>
          <p:nvPr/>
        </p:nvSpPr>
        <p:spPr>
          <a:xfrm>
            <a:off x="4038600" y="4953000"/>
            <a:ext cx="377026" cy="923330"/>
          </a:xfrm>
          <a:prstGeom prst="rect">
            <a:avLst/>
          </a:prstGeom>
          <a:noFill/>
        </p:spPr>
        <p:txBody>
          <a:bodyPr wrap="none" rtlCol="0">
            <a:spAutoFit/>
          </a:bodyPr>
          <a:lstStyle/>
          <a:p>
            <a:r>
              <a:rPr lang="en-US" sz="5400" dirty="0" smtClean="0">
                <a:solidFill>
                  <a:srgbClr val="FF0000"/>
                </a:solidFill>
              </a:rPr>
              <a:t>.</a:t>
            </a:r>
            <a:endParaRPr lang="en-US" sz="5400" dirty="0">
              <a:solidFill>
                <a:srgbClr val="FF0000"/>
              </a:solidFill>
            </a:endParaRPr>
          </a:p>
        </p:txBody>
      </p:sp>
      <p:cxnSp>
        <p:nvCxnSpPr>
          <p:cNvPr id="13" name="Straight Arrow Connector 12"/>
          <p:cNvCxnSpPr/>
          <p:nvPr/>
        </p:nvCxnSpPr>
        <p:spPr>
          <a:xfrm rot="5400000" flipH="1" flipV="1">
            <a:off x="4038600" y="3810000"/>
            <a:ext cx="4587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43400" y="3429000"/>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y</a:t>
            </a:r>
            <a:endParaRPr lang="en-US" baseline="-25000" dirty="0">
              <a:solidFill>
                <a:srgbClr val="FF0000"/>
              </a:solidFill>
            </a:endParaRPr>
          </a:p>
        </p:txBody>
      </p:sp>
    </p:spTree>
    <p:extLst>
      <p:ext uri="{BB962C8B-B14F-4D97-AF65-F5344CB8AC3E}">
        <p14:creationId xmlns:p14="http://schemas.microsoft.com/office/powerpoint/2010/main" val="138927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800" dirty="0" smtClean="0"/>
              <a:t>	Assume that the camera height is 5 ft.  </a:t>
            </a:r>
          </a:p>
          <a:p>
            <a:pPr lvl="1"/>
            <a:r>
              <a:rPr lang="en-US" sz="2400" dirty="0" smtClean="0"/>
              <a:t>What is the height of the man?</a:t>
            </a:r>
          </a:p>
          <a:p>
            <a:pPr lvl="1"/>
            <a:r>
              <a:rPr lang="en-US" sz="2400" dirty="0" smtClean="0"/>
              <a:t>What is the height of the building?</a:t>
            </a:r>
          </a:p>
          <a:p>
            <a:endParaRPr lang="en-US" sz="2800" dirty="0"/>
          </a:p>
        </p:txBody>
      </p:sp>
      <p:pic>
        <p:nvPicPr>
          <p:cNvPr id="741382" name="Picture 6"/>
          <p:cNvPicPr>
            <a:picLocks noChangeAspect="1" noChangeArrowheads="1"/>
          </p:cNvPicPr>
          <p:nvPr/>
        </p:nvPicPr>
        <p:blipFill>
          <a:blip r:embed="rId2" cstate="print"/>
          <a:srcRect/>
          <a:stretch>
            <a:fillRect/>
          </a:stretch>
        </p:blipFill>
        <p:spPr bwMode="auto">
          <a:xfrm>
            <a:off x="2057400" y="3200400"/>
            <a:ext cx="5076825" cy="3305175"/>
          </a:xfrm>
          <a:prstGeom prst="rect">
            <a:avLst/>
          </a:prstGeom>
          <a:noFill/>
          <a:ln w="9525">
            <a:noFill/>
            <a:miter lim="800000"/>
            <a:headEnd/>
            <a:tailEnd/>
          </a:ln>
        </p:spPr>
      </p:pic>
      <p:sp>
        <p:nvSpPr>
          <p:cNvPr id="5" name="TextBox 4"/>
          <p:cNvSpPr txBox="1"/>
          <p:nvPr/>
        </p:nvSpPr>
        <p:spPr>
          <a:xfrm>
            <a:off x="7933412" y="0"/>
            <a:ext cx="1304588" cy="369332"/>
          </a:xfrm>
          <a:prstGeom prst="rect">
            <a:avLst/>
          </a:prstGeom>
          <a:noFill/>
        </p:spPr>
        <p:txBody>
          <a:bodyPr wrap="none" rtlCol="0">
            <a:spAutoFit/>
          </a:bodyPr>
          <a:lstStyle/>
          <a:p>
            <a:r>
              <a:rPr lang="en-US" dirty="0" smtClean="0"/>
              <a:t>10/11/2011</a:t>
            </a:r>
            <a:endParaRPr lang="en-US" dirty="0"/>
          </a:p>
        </p:txBody>
      </p:sp>
    </p:spTree>
    <p:extLst>
      <p:ext uri="{BB962C8B-B14F-4D97-AF65-F5344CB8AC3E}">
        <p14:creationId xmlns:p14="http://schemas.microsoft.com/office/powerpoint/2010/main" val="2258201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5" descr="Picture"/>
          <p:cNvPicPr>
            <a:picLocks noChangeAspect="1" noChangeArrowheads="1"/>
          </p:cNvPicPr>
          <p:nvPr/>
        </p:nvPicPr>
        <p:blipFill>
          <a:blip r:embed="rId3" cstate="print"/>
          <a:srcRect/>
          <a:stretch>
            <a:fillRect/>
          </a:stretch>
        </p:blipFill>
        <p:spPr bwMode="auto">
          <a:xfrm>
            <a:off x="2209800" y="8250"/>
            <a:ext cx="5181600" cy="684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r>
              <a:rPr lang="en-US" sz="3200" smtClean="0"/>
              <a:t>Relation between field of view and focal length</a:t>
            </a:r>
          </a:p>
        </p:txBody>
      </p:sp>
      <p:sp>
        <p:nvSpPr>
          <p:cNvPr id="14341" name="TextBox 5"/>
          <p:cNvSpPr txBox="1">
            <a:spLocks noChangeArrowheads="1"/>
          </p:cNvSpPr>
          <p:nvPr/>
        </p:nvSpPr>
        <p:spPr bwMode="auto">
          <a:xfrm>
            <a:off x="838200" y="1219200"/>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4342" name="TextBox 6"/>
          <p:cNvSpPr txBox="1">
            <a:spLocks noChangeArrowheads="1"/>
          </p:cNvSpPr>
          <p:nvPr/>
        </p:nvSpPr>
        <p:spPr bwMode="auto">
          <a:xfrm>
            <a:off x="5867400" y="1143000"/>
            <a:ext cx="2070100" cy="369888"/>
          </a:xfrm>
          <a:prstGeom prst="rect">
            <a:avLst/>
          </a:prstGeom>
          <a:noFill/>
          <a:ln w="9525">
            <a:noFill/>
            <a:miter lim="800000"/>
            <a:headEnd/>
            <a:tailEnd/>
          </a:ln>
        </p:spPr>
        <p:txBody>
          <a:bodyPr wrap="none">
            <a:spAutoFit/>
          </a:bodyPr>
          <a:lstStyle/>
          <a:p>
            <a:r>
              <a:rPr lang="en-US"/>
              <a:t>Film/Sensor Width</a:t>
            </a:r>
          </a:p>
        </p:txBody>
      </p:sp>
      <p:sp>
        <p:nvSpPr>
          <p:cNvPr id="14343" name="TextBox 7"/>
          <p:cNvSpPr txBox="1">
            <a:spLocks noChangeArrowheads="1"/>
          </p:cNvSpPr>
          <p:nvPr/>
        </p:nvSpPr>
        <p:spPr bwMode="auto">
          <a:xfrm>
            <a:off x="5943600" y="2057400"/>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4338" name="Object 7"/>
          <p:cNvGraphicFramePr>
            <a:graphicFrameLocks noChangeAspect="1"/>
          </p:cNvGraphicFramePr>
          <p:nvPr/>
        </p:nvGraphicFramePr>
        <p:xfrm>
          <a:off x="1981200" y="1371600"/>
          <a:ext cx="3441700" cy="1176337"/>
        </p:xfrm>
        <a:graphic>
          <a:graphicData uri="http://schemas.openxmlformats.org/presentationml/2006/ole">
            <mc:AlternateContent xmlns:mc="http://schemas.openxmlformats.org/markup-compatibility/2006">
              <mc:Choice xmlns:v="urn:schemas-microsoft-com:vml" Requires="v">
                <p:oleObj spid="_x0000_s97285" name="Equation" r:id="rId3" imgW="1041120" imgH="355320" progId="Equation.3">
                  <p:embed/>
                </p:oleObj>
              </mc:Choice>
              <mc:Fallback>
                <p:oleObj name="Equation" r:id="rId3" imgW="104112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371600"/>
                        <a:ext cx="3441700" cy="1176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4" name="Picture 8"/>
          <p:cNvPicPr>
            <a:picLocks noChangeAspect="1" noChangeArrowheads="1"/>
          </p:cNvPicPr>
          <p:nvPr/>
        </p:nvPicPr>
        <p:blipFill>
          <a:blip r:embed="rId5" cstate="print"/>
          <a:srcRect/>
          <a:stretch>
            <a:fillRect/>
          </a:stretch>
        </p:blipFill>
        <p:spPr bwMode="auto">
          <a:xfrm>
            <a:off x="1447800" y="2590800"/>
            <a:ext cx="6324600" cy="2571750"/>
          </a:xfrm>
          <a:prstGeom prst="rect">
            <a:avLst/>
          </a:prstGeom>
          <a:noFill/>
          <a:ln w="9525">
            <a:noFill/>
            <a:miter lim="800000"/>
            <a:headEnd/>
            <a:tailEnd/>
          </a:ln>
        </p:spPr>
      </p:pic>
    </p:spTree>
    <p:extLst>
      <p:ext uri="{BB962C8B-B14F-4D97-AF65-F5344CB8AC3E}">
        <p14:creationId xmlns:p14="http://schemas.microsoft.com/office/powerpoint/2010/main" val="5074644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10; \matrx{c}{x'_i \\ y'_i \\ 1} \cong&#10; \matrx{cccc}{h_{00} &amp; h_{01} &amp; h_{02} \\&#10;       h_{10} &amp; h_{11} &amp; h_{12} \\&#10;       h_{20} &amp; h_{21} &amp; h_{22}}&#10; \matrx{c}{x_i \\ y_i \\  1}&#10;\]&#10;\end{document}&#10;"/>
  <p:tag name="EXTERNALNAME" val="Edittex"/>
  <p:tag name="BLEND" val="False"/>
  <p:tag name="TRANSPARENT" val="False"/>
  <p:tag name="BITMAPFORMAT" val="bmpmono"/>
  <p:tag name="DEBUGINTERACTIVE" val="True"/>
  <p:tag name="ORIGWIDTH" val="1161.875"/>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amp;=&amp; \frac{&#10;h_{00} x_i + h_{01} y_i  + h_{02}&#10;}{&#10;h_{20} x_i + h_{21} y_i  + h_{22} \quad&#10;} \\&#10;\\&#10;y'_i  &amp;=&amp; \frac{&#10;h_{10} x_i + h_{11} y_i  + h_{12}&#10;}{&#10;h_{20} x_i + h_{21} y_i  + h_{22} \quad&#10;}&#10;\end{eqnarray*}&#10;\end{document}&#10;"/>
  <p:tag name="EXTERNALNAME" val="Edittex"/>
  <p:tag name="BLEND" val="False"/>
  <p:tag name="TRANSPARENT" val="False"/>
  <p:tag name="BITMAPFORMAT" val="bmpmono"/>
  <p:tag name="DEBUGINTERACTIVE" val="True"/>
  <p:tag name="ORIGWIDTH" val="1083.625"/>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10;h_{20} x_i + h_{21} y_i  + h_{22}) &amp; = &amp; h_{00} x_i +h_{01} y_i +  h_{02} \\&#10;y'_i (&#10;h_{20} x_i + h_{21} y_i  + h_{22}) &amp; = &amp; &#10;h_{10} x_i + h_{11} y_i + h_{12}&#10;\end{eqnarray*}&#10;\end{document}&#10;"/>
  <p:tag name="EXTERNALNAME" val="Edittex"/>
  <p:tag name="BLEND" val="False"/>
  <p:tag name="TRANSPARENT" val="False"/>
  <p:tag name="BITMAPFORMAT" val="bmpmono"/>
  <p:tag name="DEBUGINTERACTIVE" val="True"/>
  <p:tag name="ORIGWIDTH" val="1773"/>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i &amp; y_i &amp; 1 &amp; 0 &amp; 0 &amp; 0 &amp; -x'_i x_i &amp; -x'_i y_i  &amp; -x'_i \\&#10;0 &amp; 0 &amp; 0 &amp; x_i &amp; y_i &amp; 1 &amp;  -y'_i x_i &amp; -y'_i y_i  &amp; -y'_i}&#10;\matrx{c}{ h_{00} \\ h_{01} \\ h_{02}  \\ h_{10} \\ h_{11} \\ h_{12} \\  h_{20} \\ h_{21} \\ h_{22} } =&#10; \matrx{c}{0 \\0}&#10;\]&#10;\end{document}&#10;"/>
  <p:tag name="EXTERNALNAME" val="Edittex"/>
  <p:tag name="BLEND" val="False"/>
  <p:tag name="TRANSPARENT" val="False"/>
  <p:tag name="BITMAPFORMAT" val="bmpmono"/>
  <p:tag name="DEBUGINTERACTIVE" val="True"/>
  <p:tag name="ORIGWIDTH" val="2039.375"/>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1 &amp; y_1 &amp; 1 &amp; 0 &amp; 0 &amp; 0 &amp; -x'_1 x_1 &amp; -x'_1 y_1  &amp; -x'_1 \\&#10;0 &amp; 0 &amp; 0 &amp; x_1 &amp; y_1 &amp; 1 &amp;  -y'_1 x_1 &amp; -y'_1 y_1  &amp; -y'_1 \\&#10;\multicolumn{9}{c}{\vdots} \\&#10;x_n &amp; y_n &amp; 1 &amp; 0 &amp; 0 &amp; 0 &amp; -x'_n x_n &amp; -x'_n y_n  &amp; -x'_n \\&#10;0 &amp; 0 &amp; 0 &amp; x_n &amp; y_n &amp; 1 &amp;  -y'_n x_n &amp; -y'_n y_n  &amp; -y'_n \\&#10;}&#10;\matrx{c}{ h_{00} \\ h_{01} \\ h_{02}  \\ h_{10} \\ h_{11} \\ h_{12} \\  h_{20} \\ h_{21} \\ h_{22} } =&#10; \matrx{c}{0 \\0 \\ \vdots \\0 \\ 0}&#10;\]&#10;\end{document}&#10;"/>
  <p:tag name="EXTERNALNAME" val="Edittex"/>
  <p:tag name="BLEND" val="False"/>
  <p:tag name="TRANSPARENT" val="False"/>
  <p:tag name="BITMAPFORMAT" val="bmpmono"/>
  <p:tag name="DEBUGINTERACTIVE" val="True"/>
  <p:tag name="ORIGWIDTH" val="2215.75"/>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inimize $\|\bf Ah - 0\|^2$&#10;\end{document}&#10;"/>
  <p:tag name="EXTERNALNAME" val="Edittex"/>
  <p:tag name="BLEND" val="False"/>
  <p:tag name="TRANSPARENT" val="False"/>
  <p:tag name="KEEPFILES" val="False"/>
  <p:tag name="DEBUGPAUSE" val="False"/>
  <p:tag name="RESOLUTION" val="300"/>
  <p:tag name="TIMEOUT" val="(none)"/>
  <p:tag name="BOXWIDTH" val="348"/>
  <p:tag name="BOXHEIGHT" val="276"/>
  <p:tag name="BOXFONT" val="10"/>
  <p:tag name="BOXWRAP" val="False"/>
  <p:tag name="WORKAROUNDTRANSPARENCYBUG" val="False"/>
  <p:tag name="BITMAPFORMAT" val="bmp256"/>
  <p:tag name="DEBUGINTERACTIVE" val="True"/>
  <p:tag name="ORIGWIDTH" val="193.875"/>
  <p:tag name="PICTUREFILESIZE" val="81878"/>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TIMING" val="|1.8"/>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19298</TotalTime>
  <Words>1196</Words>
  <Application>Microsoft Office PowerPoint</Application>
  <PresentationFormat>On-screen Show (4:3)</PresentationFormat>
  <Paragraphs>334</Paragraphs>
  <Slides>59</Slides>
  <Notes>30</Notes>
  <HiddenSlides>7</HiddenSlides>
  <MMClips>2</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59</vt:i4>
      </vt:variant>
    </vt:vector>
  </HeadingPairs>
  <TitlesOfParts>
    <vt:vector size="65" baseType="lpstr">
      <vt:lpstr>Lecture1 - Introduction - CP Fall 2010</vt:lpstr>
      <vt:lpstr>Custom Design</vt:lpstr>
      <vt:lpstr>Photo Editor Photo</vt:lpstr>
      <vt:lpstr>Acrobat Document</vt:lpstr>
      <vt:lpstr>Equation</vt:lpstr>
      <vt:lpstr>Microsoft Equation 3.0</vt:lpstr>
      <vt:lpstr>Single-view 3D Reconstruction</vt:lpstr>
      <vt:lpstr>Questions about Project 4?</vt:lpstr>
      <vt:lpstr>Project 3</vt:lpstr>
      <vt:lpstr>Next Tuesday</vt:lpstr>
      <vt:lpstr>Take-home question</vt:lpstr>
      <vt:lpstr>Take-home question</vt:lpstr>
      <vt:lpstr>Take-home question</vt:lpstr>
      <vt:lpstr>PowerPoint Presentation</vt:lpstr>
      <vt:lpstr>Relation between field of view and focal length</vt:lpstr>
      <vt:lpstr>Dolly Zoom or “Vertigo Effect”</vt:lpstr>
      <vt:lpstr>Dolly zoom (or “Vertigo effect”)</vt:lpstr>
      <vt:lpstr>Today’s class: 3D Reconstruction</vt:lpstr>
      <vt:lpstr>The challenge</vt:lpstr>
      <vt:lpstr>The solution</vt:lpstr>
      <vt:lpstr>Today’s class: Two Models</vt:lpstr>
      <vt:lpstr>“Tour into the Picture” (Horry et al. SIGGRAPH ’97)</vt:lpstr>
      <vt:lpstr>The idea</vt:lpstr>
      <vt:lpstr>Fitting the box volume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vt:lpstr>
      <vt:lpstr>2D to 3D conversion</vt:lpstr>
      <vt:lpstr>2D to 3D conversion</vt:lpstr>
      <vt:lpstr>Depth of the box</vt:lpstr>
      <vt:lpstr>Homography</vt:lpstr>
      <vt:lpstr>Image rectification</vt:lpstr>
      <vt:lpstr>Computing homography</vt:lpstr>
      <vt:lpstr>Computing homography</vt:lpstr>
      <vt:lpstr>Solving for homographies</vt:lpstr>
      <vt:lpstr>Solving for homographies</vt:lpstr>
      <vt:lpstr>Tour into the picture algorithm</vt:lpstr>
      <vt:lpstr>Tour into the picture algorithm</vt:lpstr>
      <vt:lpstr>Result</vt:lpstr>
      <vt:lpstr>Foreground Objects</vt:lpstr>
      <vt:lpstr>Foreground Objects</vt:lpstr>
      <vt:lpstr>Foreground Result</vt:lpstr>
      <vt:lpstr>Automatic Photo Pop-up</vt:lpstr>
      <vt:lpstr>Cutting and Folding</vt:lpstr>
      <vt:lpstr>Cutting and Folding</vt:lpstr>
      <vt:lpstr>Cutting and Folding</vt:lpstr>
      <vt:lpstr>Cutting and Folding</vt:lpstr>
      <vt:lpstr>Results</vt:lpstr>
      <vt:lpstr>Results</vt:lpstr>
      <vt:lpstr>Comparison with Manual Method</vt:lpstr>
      <vt:lpstr>Failures</vt:lpstr>
      <vt:lpstr>Failures</vt:lpstr>
      <vt:lpstr>Adding Foreground Labels</vt:lpstr>
      <vt:lpstr>PowerPoint Presentation</vt:lpstr>
      <vt:lpstr>Final project ideas</vt:lpstr>
      <vt:lpstr>Summary</vt:lpstr>
      <vt:lpstr>Next Class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 Hoiem</cp:lastModifiedBy>
  <cp:revision>56</cp:revision>
  <dcterms:created xsi:type="dcterms:W3CDTF">2010-08-30T03:58:01Z</dcterms:created>
  <dcterms:modified xsi:type="dcterms:W3CDTF">2011-10-13T17:30:05Z</dcterms:modified>
</cp:coreProperties>
</file>