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8" r:id="rId2"/>
    <p:sldId id="451" r:id="rId3"/>
    <p:sldId id="429" r:id="rId4"/>
    <p:sldId id="399" r:id="rId5"/>
    <p:sldId id="400" r:id="rId6"/>
    <p:sldId id="401" r:id="rId7"/>
    <p:sldId id="402" r:id="rId8"/>
    <p:sldId id="403" r:id="rId9"/>
    <p:sldId id="424" r:id="rId10"/>
    <p:sldId id="404" r:id="rId11"/>
    <p:sldId id="405" r:id="rId12"/>
    <p:sldId id="406" r:id="rId13"/>
    <p:sldId id="407" r:id="rId14"/>
    <p:sldId id="452" r:id="rId15"/>
    <p:sldId id="425" r:id="rId16"/>
    <p:sldId id="426" r:id="rId17"/>
    <p:sldId id="408" r:id="rId18"/>
    <p:sldId id="409" r:id="rId19"/>
    <p:sldId id="410" r:id="rId20"/>
    <p:sldId id="411" r:id="rId21"/>
    <p:sldId id="427" r:id="rId22"/>
    <p:sldId id="454" r:id="rId23"/>
    <p:sldId id="415" r:id="rId24"/>
    <p:sldId id="428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7" r:id="rId42"/>
    <p:sldId id="446" r:id="rId43"/>
    <p:sldId id="449" r:id="rId44"/>
    <p:sldId id="448" r:id="rId45"/>
    <p:sldId id="4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84247" autoAdjust="0"/>
  </p:normalViewPr>
  <p:slideViewPr>
    <p:cSldViewPr>
      <p:cViewPr varScale="1">
        <p:scale>
          <a:sx n="50" d="100"/>
          <a:sy n="50" d="100"/>
        </p:scale>
        <p:origin x="-1065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wrong with these results?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098550" y="673100"/>
            <a:ext cx="46037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1338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1" tIns="44941" rIns="89881" bIns="4494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Better at salt’n’pepper noise</a:t>
            </a:r>
          </a:p>
          <a:p>
            <a:pPr eaLnBrk="1" hangingPunct="1"/>
            <a:r>
              <a:rPr lang="en-US" smtClean="0"/>
              <a:t>Not convolution: try a region with 1’s and a 2, and then 1’s and a 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.msu.edu/services/computing/faq/auto-redirec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jpe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09/06/11</a:t>
            </a:r>
            <a:endParaRPr lang="en-US" dirty="0"/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57800" y="91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5811"/>
              </p:ext>
            </p:extLst>
          </p:nvPr>
        </p:nvGraphicFramePr>
        <p:xfrm>
          <a:off x="261938" y="3209925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209925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09800" y="58674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Matlab: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normxcorr2(template, im)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553200" y="2514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239001" y="30464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919538" y="24495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30480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909888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670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A: Depends</a:t>
            </a:r>
          </a:p>
          <a:p>
            <a:r>
              <a:rPr lang="en-US" smtClean="0"/>
              <a:t>Zero-mean filter: fastest but not a great matcher</a:t>
            </a:r>
          </a:p>
          <a:p>
            <a:r>
              <a:rPr lang="en-US" smtClean="0"/>
              <a:t>SSD: next fastest, sensitive to overall intensity</a:t>
            </a:r>
          </a:p>
          <a:p>
            <a:r>
              <a:rPr lang="en-US" smtClean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3528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09800" y="259080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791200" y="290671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52400" y="14478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Due Monday at </a:t>
            </a:r>
            <a:r>
              <a:rPr lang="en-US" dirty="0" smtClean="0"/>
              <a:t>11:59pm</a:t>
            </a:r>
          </a:p>
          <a:p>
            <a:pPr lvl="1"/>
            <a:r>
              <a:rPr lang="en-US" dirty="0" smtClean="0"/>
              <a:t>Options for displaying results</a:t>
            </a:r>
          </a:p>
          <a:p>
            <a:pPr lvl="2"/>
            <a:r>
              <a:rPr lang="en-US" dirty="0" smtClean="0"/>
              <a:t>Web interface or redirect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www.pa.msu.edu/services/computing/faq/auto-redirect.html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Backup (e.g., project server not working): send me a link</a:t>
            </a:r>
          </a:p>
          <a:p>
            <a:pPr lvl="1"/>
            <a:r>
              <a:rPr lang="en-US" dirty="0" smtClean="0"/>
              <a:t>E-mail me: expected points, code, link to webpage; no need to e-mail images/results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Remember to sign up for bulletin board (if not done already)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6096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078163" y="6550025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http://sepwww.stanford.edu/~morgan/texturematch/paper_html/node3.html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49530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381000" y="1905000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724400" y="990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2: Image Alignment</a:t>
            </a:r>
          </a:p>
        </p:txBody>
      </p:sp>
      <p:pic>
        <p:nvPicPr>
          <p:cNvPr id="27651" name="Picture 4" descr="http://www.cs.illinois.edu/class/fa10/cs498dwh/projects/alignment/russian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28194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86200" y="2590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295400" y="48006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Try SSD alignment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Try normxcorr2 alignment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Simple implementation will work for small images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But larger images will take forever (well, many hours)</a:t>
            </a:r>
          </a:p>
        </p:txBody>
      </p:sp>
    </p:spTree>
    <p:extLst>
      <p:ext uri="{BB962C8B-B14F-4D97-AF65-F5344CB8AC3E}">
        <p14:creationId xmlns:p14="http://schemas.microsoft.com/office/powerpoint/2010/main" val="1658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0668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5105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Align with coarse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Search smaller range</a:t>
            </a:r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Are we guaranteed to get the same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Implementation is extra points for project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352800" y="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450" y="64881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coefficient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smtClean="0"/>
              <a:t> is the DC component, the average intensity</a:t>
            </a:r>
          </a:p>
          <a:p>
            <a:pPr eaLnBrk="1" hangingPunct="1"/>
            <a:r>
              <a:rPr lang="en-US" smtClean="0"/>
              <a:t>The top-left coeffs represent low frequencies, the bottom right – high frequencies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 smtClean="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3275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35613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3622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172200" y="38862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3211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0" y="51816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</a:t>
            </a:r>
            <a:r>
              <a:rPr lang="en-US" dirty="0" smtClean="0"/>
              <a:t>coefficients</a:t>
            </a:r>
            <a:endParaRPr lang="en-US" dirty="0" smtClean="0"/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510213" y="62118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6858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5814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6002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1828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3048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5943600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4102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0866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762000" y="2220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5438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8382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1910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3622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5720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3622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2484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78486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914400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43400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7000" y="990600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519863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097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2005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7913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22350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median filter</a:t>
            </a:r>
            <a:r>
              <a:rPr lang="en-US" sz="2800" smtClean="0"/>
              <a:t> operates over a window by selecting the median intensity in the window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95400" y="2057400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822325" y="60198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 smtClean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9688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5238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873250" y="928688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19600" y="914400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15200" y="6553200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MATLAB: medfilt2(image, [h w])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0950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457450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6577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7913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04800" y="2173288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566738" y="5105400"/>
            <a:ext cx="118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Weighted median (pixels further from center count less)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Clipped mean (average, ignoring few brightest and darkest pixels)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Bilateral filtering (weight by spatial distance </a:t>
            </a:r>
            <a:r>
              <a:rPr lang="en-US" sz="2400" i="1" smtClean="0"/>
              <a:t>and</a:t>
            </a:r>
            <a:r>
              <a:rPr lang="en-US" sz="2400" smtClean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2763" y="6488113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4881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943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spatial domain</a:t>
            </a:r>
          </a:p>
          <a:p>
            <a:pPr lvl="1"/>
            <a:r>
              <a:rPr lang="en-US" smtClean="0"/>
              <a:t>Slide filter over image and take dot product at each position</a:t>
            </a:r>
          </a:p>
          <a:p>
            <a:pPr lvl="1"/>
            <a:r>
              <a:rPr lang="en-US" smtClean="0"/>
              <a:t>Remember linearity (for linear filters)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1D: [-1 0 1], [0 0 0 0 0.5 1 1 1 0.5 0 0 0]</a:t>
            </a:r>
          </a:p>
          <a:p>
            <a:pPr lvl="2"/>
            <a:r>
              <a:rPr lang="en-US" smtClean="0"/>
              <a:t>1D: [0.25 0.5 0.25], [0 0 0 0 0.5 1 1 1 0.5 0 0 0]</a:t>
            </a:r>
          </a:p>
          <a:p>
            <a:pPr lvl="2"/>
            <a:r>
              <a:rPr lang="en-US" smtClean="0"/>
              <a:t>2D: [1 0 0 ; 0 2 0 ; 0 0 1]/4</a:t>
            </a:r>
          </a:p>
          <a:p>
            <a:pPr lvl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</a:t>
            </a:r>
            <a:r>
              <a:rPr lang="en-US" dirty="0" smtClean="0"/>
              <a:t>class: applications of filtering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Coarse-to-fine </a:t>
            </a:r>
            <a:r>
              <a:rPr lang="en-US" dirty="0" smtClean="0"/>
              <a:t>alignment</a:t>
            </a:r>
            <a:endParaRPr lang="en-US" dirty="0"/>
          </a:p>
          <a:p>
            <a:pPr lvl="1" eaLnBrk="1" hangingPunct="1"/>
            <a:r>
              <a:rPr lang="en-US" dirty="0" smtClean="0"/>
              <a:t>Project </a:t>
            </a:r>
            <a:r>
              <a:rPr lang="en-US" dirty="0" smtClean="0"/>
              <a:t>2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Denoising</a:t>
            </a:r>
            <a:r>
              <a:rPr lang="en-US" dirty="0" smtClean="0"/>
              <a:t>, Compression (as time allows)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filters for basic processing</a:t>
            </a:r>
          </a:p>
          <a:p>
            <a:pPr lvl="1"/>
            <a:r>
              <a:rPr lang="en-US" sz="3200" smtClean="0"/>
              <a:t>Edge filter (high-pass)</a:t>
            </a:r>
          </a:p>
          <a:p>
            <a:pPr lvl="1"/>
            <a:r>
              <a:rPr lang="en-US" sz="3200" smtClean="0"/>
              <a:t>Gaussian filter (low-pass)</a:t>
            </a:r>
          </a:p>
          <a:p>
            <a:pPr lvl="1"/>
            <a:endParaRPr lang="en-US" sz="32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315200" y="4495800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95800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89488" y="6300788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00200" y="2752725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685800" y="3276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990600" y="6259513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14800" y="3352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391400" y="5410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2057400" y="1752600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frequency domain</a:t>
            </a:r>
          </a:p>
          <a:p>
            <a:pPr lvl="1"/>
            <a:r>
              <a:rPr lang="en-US" smtClean="0"/>
              <a:t>Can be faster than filtering in spatial domain (for large filters)</a:t>
            </a:r>
          </a:p>
          <a:p>
            <a:pPr lvl="1"/>
            <a:r>
              <a:rPr lang="en-US" smtClean="0"/>
              <a:t>Can help understand effect of filter</a:t>
            </a:r>
          </a:p>
          <a:p>
            <a:pPr lvl="1"/>
            <a:r>
              <a:rPr lang="en-US" smtClean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image and filter to fft (fft2 in matlab)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result to spatial domain with ifft2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of filters</a:t>
            </a:r>
          </a:p>
          <a:p>
            <a:pPr lvl="1"/>
            <a:r>
              <a:rPr lang="en-US" smtClean="0"/>
              <a:t>Template matching (SSD or Normxcorr2)</a:t>
            </a:r>
          </a:p>
          <a:p>
            <a:pPr lvl="2"/>
            <a:r>
              <a:rPr lang="en-US" smtClean="0"/>
              <a:t>SSD can be done with linear filters, is sensitive to overall intensity</a:t>
            </a:r>
          </a:p>
          <a:p>
            <a:pPr lvl="1"/>
            <a:r>
              <a:rPr lang="en-US" smtClean="0"/>
              <a:t>Gaussian pyramid</a:t>
            </a:r>
          </a:p>
          <a:p>
            <a:pPr lvl="2"/>
            <a:r>
              <a:rPr lang="en-US" smtClean="0"/>
              <a:t>Coarse-to-fine search, multi-scale detection</a:t>
            </a:r>
          </a:p>
          <a:p>
            <a:pPr lvl="1"/>
            <a:r>
              <a:rPr lang="en-US" smtClean="0"/>
              <a:t>Laplacian pyramid</a:t>
            </a:r>
          </a:p>
          <a:p>
            <a:pPr lvl="2"/>
            <a:r>
              <a:rPr lang="en-US" smtClean="0"/>
              <a:t>Can be used for blending (later)</a:t>
            </a:r>
          </a:p>
          <a:p>
            <a:pPr lvl="2"/>
            <a:r>
              <a:rPr lang="en-US" smtClean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 lvl="2"/>
            <a:r>
              <a:rPr lang="en-US" dirty="0" smtClean="0"/>
              <a:t>Need to sufficiently low-pass before </a:t>
            </a:r>
            <a:r>
              <a:rPr lang="en-US" dirty="0" err="1" smtClean="0"/>
              <a:t>downsampling</a:t>
            </a:r>
            <a:endParaRPr lang="en-US" dirty="0" smtClean="0"/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 JPEG, coarsely quantize high </a:t>
            </a:r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Reducing noise (important for aesthetics and for later processing such as edge detection)</a:t>
            </a:r>
          </a:p>
          <a:p>
            <a:pPr lvl="2"/>
            <a:r>
              <a:rPr lang="en-US" dirty="0" smtClean="0"/>
              <a:t>Gaussian filter, median filter, bilateral filter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023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080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51263" y="6369050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/>
        </p:nvGraphicFramePr>
        <p:xfrm>
          <a:off x="1752600" y="2097088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97088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4343400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6934200" y="2743200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172200" y="25908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429000" y="636905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400800" y="63563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238250" y="2097088"/>
          <a:ext cx="6119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2489040" imgH="355320" progId="Equation.3">
                  <p:embed/>
                </p:oleObj>
              </mc:Choice>
              <mc:Fallback>
                <p:oleObj name="Equation" r:id="rId6" imgW="248904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097088"/>
                        <a:ext cx="6119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4500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15200" y="40386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029200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5486400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324600" y="4800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96000" y="25146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of f</a:t>
            </a:r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rot="10800000">
            <a:off x="4876800" y="2590800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389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08850" y="40005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1654175" y="232568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2568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4766</TotalTime>
  <Words>1266</Words>
  <Application>Microsoft Office PowerPoint</Application>
  <PresentationFormat>On-screen Show (4:3)</PresentationFormat>
  <Paragraphs>293</Paragraphs>
  <Slides>45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Courier New</vt:lpstr>
      <vt:lpstr>Wingdings</vt:lpstr>
      <vt:lpstr>Comic Sans MS</vt:lpstr>
      <vt:lpstr>Times New Roman</vt:lpstr>
      <vt:lpstr>Lecture1 - Introduction - CP Fall 2010</vt:lpstr>
      <vt:lpstr>Microsoft Equation 3.0</vt:lpstr>
      <vt:lpstr>Microsoft Photo Editor 3.0 Photo</vt:lpstr>
      <vt:lpstr>Bitmap Image</vt:lpstr>
      <vt:lpstr>MathType 4.0 Equation</vt:lpstr>
      <vt:lpstr>Templates and Image Pyramids</vt:lpstr>
      <vt:lpstr>Project 1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Hybrid Image in Laplacian Pyramid</vt:lpstr>
      <vt:lpstr>Project 2: Image Alignment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18</cp:revision>
  <dcterms:created xsi:type="dcterms:W3CDTF">2010-08-30T03:58:01Z</dcterms:created>
  <dcterms:modified xsi:type="dcterms:W3CDTF">2011-09-06T15:48:48Z</dcterms:modified>
</cp:coreProperties>
</file>