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8"/>
  </p:notesMasterIdLst>
  <p:sldIdLst>
    <p:sldId id="369" r:id="rId3"/>
    <p:sldId id="414" r:id="rId4"/>
    <p:sldId id="323" r:id="rId5"/>
    <p:sldId id="404" r:id="rId6"/>
    <p:sldId id="405" r:id="rId7"/>
    <p:sldId id="411" r:id="rId8"/>
    <p:sldId id="416" r:id="rId9"/>
    <p:sldId id="283" r:id="rId10"/>
    <p:sldId id="328" r:id="rId11"/>
    <p:sldId id="354" r:id="rId12"/>
    <p:sldId id="329" r:id="rId13"/>
    <p:sldId id="417" r:id="rId14"/>
    <p:sldId id="412" r:id="rId15"/>
    <p:sldId id="284" r:id="rId16"/>
    <p:sldId id="366" r:id="rId17"/>
    <p:sldId id="364" r:id="rId18"/>
    <p:sldId id="367" r:id="rId19"/>
    <p:sldId id="368" r:id="rId20"/>
    <p:sldId id="384" r:id="rId21"/>
    <p:sldId id="418" r:id="rId22"/>
    <p:sldId id="413" r:id="rId23"/>
    <p:sldId id="370" r:id="rId24"/>
    <p:sldId id="371" r:id="rId25"/>
    <p:sldId id="372" r:id="rId26"/>
    <p:sldId id="373" r:id="rId27"/>
    <p:sldId id="385" r:id="rId28"/>
    <p:sldId id="374" r:id="rId29"/>
    <p:sldId id="381" r:id="rId30"/>
    <p:sldId id="376" r:id="rId31"/>
    <p:sldId id="382" r:id="rId32"/>
    <p:sldId id="377" r:id="rId33"/>
    <p:sldId id="378" r:id="rId34"/>
    <p:sldId id="379" r:id="rId35"/>
    <p:sldId id="380" r:id="rId36"/>
    <p:sldId id="419" r:id="rId37"/>
    <p:sldId id="387" r:id="rId38"/>
    <p:sldId id="388" r:id="rId39"/>
    <p:sldId id="389" r:id="rId40"/>
    <p:sldId id="390" r:id="rId41"/>
    <p:sldId id="391" r:id="rId42"/>
    <p:sldId id="392" r:id="rId43"/>
    <p:sldId id="420" r:id="rId44"/>
    <p:sldId id="393" r:id="rId45"/>
    <p:sldId id="394" r:id="rId46"/>
    <p:sldId id="395" r:id="rId47"/>
    <p:sldId id="396" r:id="rId48"/>
    <p:sldId id="397" r:id="rId49"/>
    <p:sldId id="398" r:id="rId50"/>
    <p:sldId id="421" r:id="rId51"/>
    <p:sldId id="415" r:id="rId52"/>
    <p:sldId id="400" r:id="rId53"/>
    <p:sldId id="401" r:id="rId54"/>
    <p:sldId id="402" r:id="rId55"/>
    <p:sldId id="403" r:id="rId56"/>
    <p:sldId id="422" r:id="rId57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FF"/>
    <a:srgbClr val="CC0099"/>
    <a:srgbClr val="0066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1" autoAdjust="0"/>
    <p:restoredTop sz="82679" autoAdjust="0"/>
  </p:normalViewPr>
  <p:slideViewPr>
    <p:cSldViewPr>
      <p:cViewPr varScale="1">
        <p:scale>
          <a:sx n="56" d="100"/>
          <a:sy n="56" d="100"/>
        </p:scale>
        <p:origin x="888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61" Type="http://schemas.openxmlformats.org/officeDocument/2006/relationships/theme" Target="theme/theme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7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8EC413E5-DD2B-4428-AB3E-0AB19FEDDB05}" type="datetimeFigureOut">
              <a:rPr lang="en-US" smtClean="0"/>
              <a:pPr/>
              <a:t>11/28/2016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23B36A2-D391-4BB6-B1CB-0A6BDE1DFA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971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From Wikipedia: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 the majority of synapses, signals are sent from the axon of one neuron to a dendrite of another... All neurons are electrically excitable, maintaining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voltage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gradients across their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membranes…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If the voltage changes by a large enough amount, an all-or-none electrochemical pulse called an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action potential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generated, which travels rapidly along the cell's axon, and activates synaptic connections with other cells when it arrives.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3B36A2-D391-4BB6-B1CB-0A6BDE1DFAD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5238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EC01E2-A5DA-4CED-AB94-E8AA331F7020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6626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3B36A2-D391-4BB6-B1CB-0A6BDE1DFADD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7964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7209CF-311C-42D5-A10E-DC4B7A434FF7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83887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B419C4-F225-4528-AAAD-35F11FA46F7A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732196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938D31-18D5-46E4-9557-40F006113AC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2793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938D31-18D5-46E4-9557-40F006113AC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2793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FCD266-E4F9-46A1-95C7-872321EFD206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055707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1E7A34-F962-40C8-82DC-A9AC55FE084A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582887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FCD266-E4F9-46A1-95C7-872321EFD206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399090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8C2570-543E-4E99-AD93-7AE0D4E359A5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69480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3B36A2-D391-4BB6-B1CB-0A6BDE1DFAD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2427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8C2570-543E-4E99-AD93-7AE0D4E359A5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20846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DD0833-4A1C-4A6D-8E49-476CF381842E}" type="slidenum">
              <a:rPr lang="en-US" smtClean="0">
                <a:solidFill>
                  <a:prstClr val="black"/>
                </a:solidFill>
              </a:rPr>
              <a:pPr/>
              <a:t>34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965810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D9B22F-BA61-410C-AAFE-E1A0C9401D3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5695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D9B22F-BA61-410C-AAFE-E1A0C9401D3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1899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D9B22F-BA61-410C-AAFE-E1A0C9401D3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5187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D9B22F-BA61-410C-AAFE-E1A0C9401D3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75801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D9B22F-BA61-410C-AAFE-E1A0C9401D3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37366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D9B22F-BA61-410C-AAFE-E1A0C9401D3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00265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D9B22F-BA61-410C-AAFE-E1A0C9401D3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22116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D9B22F-BA61-410C-AAFE-E1A0C9401D3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3164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3B36A2-D391-4BB6-B1CB-0A6BDE1DFAD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5439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D9B22F-BA61-410C-AAFE-E1A0C9401D3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1603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D9B22F-BA61-410C-AAFE-E1A0C9401D3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89285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D9B22F-BA61-410C-AAFE-E1A0C9401D3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69715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D9B22F-BA61-410C-AAFE-E1A0C9401D3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74493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D9B22F-BA61-410C-AAFE-E1A0C9401D3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7660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3B36A2-D391-4BB6-B1CB-0A6BDE1DFAD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8686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3B36A2-D391-4BB6-B1CB-0A6BDE1DFAD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4710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EC01E2-A5DA-4CED-AB94-E8AA331F7020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6068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EC01E2-A5DA-4CED-AB94-E8AA331F7020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6628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EC01E2-A5DA-4CED-AB94-E8AA331F7020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3016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EC01E2-A5DA-4CED-AB94-E8AA331F7020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865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2134D1-49F0-4546-86A1-AC0501B90F8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81200" y="6477000"/>
            <a:ext cx="5105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dirty="0" err="1" smtClean="0"/>
              <a:t>Perceptron·MLP</a:t>
            </a:r>
            <a:r>
              <a:rPr lang="en-US" altLang="ja-JP" dirty="0" err="1" smtClean="0"/>
              <a:t>·</a:t>
            </a:r>
            <a:r>
              <a:rPr lang="en-US" dirty="0" err="1" smtClean="0"/>
              <a:t>SVM</a:t>
            </a:r>
            <a:r>
              <a:rPr lang="en-US" altLang="ja-JP" dirty="0" err="1" smtClean="0"/>
              <a:t>·</a:t>
            </a:r>
            <a:r>
              <a:rPr lang="en-US" dirty="0" err="1" smtClean="0"/>
              <a:t>Structure</a:t>
            </a:r>
            <a:r>
              <a:rPr lang="en-US" altLang="ja-JP" dirty="0" err="1" smtClean="0"/>
              <a:t>·Supervision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0EDD31-9D7F-4A41-8637-222DAC39B9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26893A-60E9-48D9-9D9A-C256719550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B74D7E-BEBC-42AE-898A-833CA355573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9478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E91291-E706-4EA2-B8E2-7CCD68EFAA0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57400" y="6477000"/>
            <a:ext cx="5105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dirty="0" err="1" smtClean="0"/>
              <a:t>Perceptron·MLP</a:t>
            </a:r>
            <a:r>
              <a:rPr lang="en-US" altLang="ja-JP" dirty="0" err="1" smtClean="0"/>
              <a:t>·</a:t>
            </a:r>
            <a:r>
              <a:rPr lang="en-US" dirty="0" err="1" smtClean="0"/>
              <a:t>SVM</a:t>
            </a:r>
            <a:r>
              <a:rPr lang="en-US" altLang="ja-JP" dirty="0" err="1" smtClean="0"/>
              <a:t>·</a:t>
            </a:r>
            <a:r>
              <a:rPr lang="en-US" dirty="0" err="1" smtClean="0"/>
              <a:t>Structure</a:t>
            </a:r>
            <a:r>
              <a:rPr lang="en-US" altLang="ja-JP" dirty="0" err="1" smtClean="0"/>
              <a:t>·Supervision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671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BA867B-075C-405B-A5F4-A7861F649F0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57400" y="6553200"/>
            <a:ext cx="5105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dirty="0" err="1" smtClean="0"/>
              <a:t>Perceptron·MLP</a:t>
            </a:r>
            <a:r>
              <a:rPr lang="en-US" altLang="ja-JP" dirty="0" err="1" smtClean="0"/>
              <a:t>·</a:t>
            </a:r>
            <a:r>
              <a:rPr lang="en-US" dirty="0" err="1" smtClean="0"/>
              <a:t>SVM</a:t>
            </a:r>
            <a:r>
              <a:rPr lang="en-US" altLang="ja-JP" dirty="0" err="1" smtClean="0"/>
              <a:t>·</a:t>
            </a:r>
            <a:r>
              <a:rPr lang="en-US" dirty="0" err="1" smtClean="0"/>
              <a:t>Structure</a:t>
            </a:r>
            <a:r>
              <a:rPr lang="en-US" altLang="ja-JP" dirty="0" err="1" smtClean="0"/>
              <a:t>·Supervision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439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6B5F6C-18E1-4D51-9490-7EAE0B76E0E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9965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ADC2DA-3D16-4EAF-9BCA-D7385C3E1B0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6275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B007A7-3C96-4138-81CA-29485337B8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542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E530CF-606D-4394-BFAE-D4D0AA30B81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3699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0B67D-8557-483A-A9A0-A2091739F16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379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9FDF80-94A4-4D7C-B1A8-7E251E7DBBA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5"/>
          <p:cNvSpPr txBox="1">
            <a:spLocks noChangeArrowheads="1"/>
          </p:cNvSpPr>
          <p:nvPr userDrawn="1"/>
        </p:nvSpPr>
        <p:spPr bwMode="auto">
          <a:xfrm>
            <a:off x="2057400" y="6477000"/>
            <a:ext cx="5105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mtClean="0"/>
              <a:t>Perceptron·MLP</a:t>
            </a:r>
            <a:r>
              <a:rPr lang="en-US" altLang="ja-JP" smtClean="0"/>
              <a:t>·</a:t>
            </a:r>
            <a:r>
              <a:rPr lang="en-US" smtClean="0"/>
              <a:t>SVM</a:t>
            </a:r>
            <a:r>
              <a:rPr lang="en-US" altLang="ja-JP" smtClean="0"/>
              <a:t>·</a:t>
            </a:r>
            <a:r>
              <a:rPr lang="en-US" smtClean="0"/>
              <a:t>Structure</a:t>
            </a:r>
            <a:r>
              <a:rPr lang="en-US" altLang="ja-JP" smtClean="0"/>
              <a:t>·Supervision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CD08A7-479D-4C6E-8DBF-0D77767F50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8132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24C954-0E08-4931-9B9F-65D161DB622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5892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CFA901-3E8C-46A2-A4CE-2FF3CB37F0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15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A40F0D-5C06-4731-A34C-109BF192A9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124B6E-7B2C-4DD0-B100-850733DB18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E235E0-140F-4275-AF4F-B2ED2B4FE7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F59DEC-22BE-4F83-BAA8-9945FF9699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9325E5-224D-42B9-8A24-02AC07E5BC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83EDF7-CE87-4276-8B7E-FD4597F8F2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6EB3C9-DDE7-4283-8861-FA4C83D84A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57400" y="6553200"/>
            <a:ext cx="5105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dirty="0" err="1" smtClean="0"/>
              <a:t>Perceptron·MLP</a:t>
            </a:r>
            <a:r>
              <a:rPr lang="en-US" altLang="ja-JP" dirty="0" err="1" smtClean="0"/>
              <a:t>·</a:t>
            </a:r>
            <a:r>
              <a:rPr lang="en-US" dirty="0" err="1" smtClean="0"/>
              <a:t>SVM</a:t>
            </a:r>
            <a:r>
              <a:rPr lang="en-US" altLang="ja-JP" dirty="0" err="1" smtClean="0"/>
              <a:t>·</a:t>
            </a:r>
            <a:r>
              <a:rPr lang="en-US" dirty="0" err="1" smtClean="0"/>
              <a:t>Structure</a:t>
            </a:r>
            <a:r>
              <a:rPr lang="en-US" altLang="ja-JP" dirty="0" err="1" smtClean="0"/>
              <a:t>·Supervision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FD88B6D-6F3B-4364-94DC-2683F02AD07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 eaLnBrk="0" hangingPunct="0"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 eaLnBrk="0" hangingPunct="0">
              <a:defRPr/>
            </a:pPr>
            <a:fld id="{0E7947DD-565D-4D42-A7FF-B85813E9677E}" type="slidenum">
              <a:rPr lang="en-US">
                <a:solidFill>
                  <a:srgbClr val="000000"/>
                </a:solidFill>
                <a:cs typeface="Arial" charset="0"/>
              </a:rPr>
              <a:pPr eaLnBrk="0" hangingPunct="0"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57400" y="6477000"/>
            <a:ext cx="5105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dirty="0" err="1" smtClean="0"/>
              <a:t>Perceptron·MLP</a:t>
            </a:r>
            <a:r>
              <a:rPr lang="en-US" altLang="ja-JP" dirty="0" err="1" smtClean="0"/>
              <a:t>·</a:t>
            </a:r>
            <a:r>
              <a:rPr lang="en-US" dirty="0" err="1" smtClean="0"/>
              <a:t>SVM</a:t>
            </a:r>
            <a:r>
              <a:rPr lang="en-US" altLang="ja-JP" dirty="0" err="1" smtClean="0"/>
              <a:t>·</a:t>
            </a:r>
            <a:r>
              <a:rPr lang="en-US" dirty="0" err="1" smtClean="0"/>
              <a:t>Structure</a:t>
            </a:r>
            <a:r>
              <a:rPr lang="en-US" altLang="ja-JP" dirty="0" err="1" smtClean="0"/>
              <a:t>·Supervision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753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12" Type="http://schemas.openxmlformats.org/officeDocument/2006/relationships/image" Target="../media/image1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wmf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5.bin"/><Relationship Id="rId10" Type="http://schemas.openxmlformats.org/officeDocument/2006/relationships/image" Target="../media/image11.wmf"/><Relationship Id="rId4" Type="http://schemas.openxmlformats.org/officeDocument/2006/relationships/image" Target="../media/image9.wmf"/><Relationship Id="rId9" Type="http://schemas.openxmlformats.org/officeDocument/2006/relationships/oleObject" Target="../embeddings/oleObject7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3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s231n.github.io/neural-networks-1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9.e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cs231n.github.io/neural-networks-1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miacs.umd.edu/~joseph/support-vector-machines4.pdf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2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4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23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24.jpeg"/><Relationship Id="rId4" Type="http://schemas.openxmlformats.org/officeDocument/2006/relationships/hyperlink" Target="http://cs.stanford.edu/people/karpathy/svmjs/demo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stackoverflow.com/questions/9480605/what-is-the-relation-between-the-number-of-support-vectors-and-training-data-and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17.bin"/><Relationship Id="rId4" Type="http://schemas.openxmlformats.org/officeDocument/2006/relationships/hyperlink" Target="http://www.umiacs.umd.edu/~joseph/support-vector-machines4.pd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notesSlide" Target="../notesSlides/notesSlide20.xml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1.vml"/><Relationship Id="rId6" Type="http://schemas.openxmlformats.org/officeDocument/2006/relationships/hyperlink" Target="http://www.umiacs.umd.edu/~joseph/support-vector-machines4.pdf" TargetMode="External"/><Relationship Id="rId5" Type="http://schemas.openxmlformats.org/officeDocument/2006/relationships/image" Target="../media/image27.wmf"/><Relationship Id="rId4" Type="http://schemas.openxmlformats.org/officeDocument/2006/relationships/oleObject" Target="../embeddings/oleObject18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32.png"/><Relationship Id="rId4" Type="http://schemas.openxmlformats.org/officeDocument/2006/relationships/image" Target="../media/image31.w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rtw.ml.cmu.edu/rtw/" TargetMode="Externa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hyperlink" Target="http://rtw.ml.cmu.edu/rtw/" TargetMode="External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www.neil-kb.com/" TargetMode="External"/><Relationship Id="rId4" Type="http://schemas.openxmlformats.org/officeDocument/2006/relationships/image" Target="../media/image49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1470025"/>
          </a:xfrm>
        </p:spPr>
        <p:txBody>
          <a:bodyPr/>
          <a:lstStyle/>
          <a:p>
            <a:r>
              <a:rPr lang="en-US" dirty="0" smtClean="0"/>
              <a:t>Neural networks and </a:t>
            </a:r>
            <a:br>
              <a:rPr lang="en-US" dirty="0" smtClean="0"/>
            </a:br>
            <a:r>
              <a:rPr lang="en-US" dirty="0" smtClean="0"/>
              <a:t>support vector machines</a:t>
            </a:r>
            <a:endParaRPr lang="en-US" dirty="0"/>
          </a:p>
        </p:txBody>
      </p:sp>
      <p:pic>
        <p:nvPicPr>
          <p:cNvPr id="8" name="Picture 7" descr="Screen Shot 2015-12-01 at 11.26.3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200" y="2438400"/>
            <a:ext cx="46609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22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3600" dirty="0" smtClean="0"/>
              <a:t>Update rule for differentiable perceptron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60437"/>
            <a:ext cx="8229600" cy="4525963"/>
          </a:xfrm>
        </p:spPr>
        <p:txBody>
          <a:bodyPr/>
          <a:lstStyle/>
          <a:p>
            <a:r>
              <a:rPr lang="en-US" sz="2800" dirty="0" smtClean="0"/>
              <a:t>Define total classification error or loss on the training set:</a:t>
            </a:r>
          </a:p>
          <a:p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/>
              <a:t>Update weights by </a:t>
            </a:r>
            <a:r>
              <a:rPr lang="en-US" sz="2800" i="1" dirty="0" smtClean="0"/>
              <a:t>gradient descent</a:t>
            </a:r>
            <a:r>
              <a:rPr lang="en-US" sz="2800" dirty="0" smtClean="0"/>
              <a:t>:</a:t>
            </a:r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 smtClean="0"/>
              <a:t>For a single training point, the update is:</a:t>
            </a:r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1712215"/>
              </p:ext>
            </p:extLst>
          </p:nvPr>
        </p:nvGraphicFramePr>
        <p:xfrm>
          <a:off x="735013" y="1981200"/>
          <a:ext cx="5872162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5" name="Equation" r:id="rId3" imgW="2768400" imgH="444240" progId="Equation.3">
                  <p:embed/>
                </p:oleObj>
              </mc:Choice>
              <mc:Fallback>
                <p:oleObj name="Equation" r:id="rId3" imgW="276840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013" y="1981200"/>
                        <a:ext cx="5872162" cy="942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9034752"/>
              </p:ext>
            </p:extLst>
          </p:nvPr>
        </p:nvGraphicFramePr>
        <p:xfrm>
          <a:off x="1268413" y="3733800"/>
          <a:ext cx="6122987" cy="1805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6" name="Equation" r:id="rId5" imgW="3098520" imgH="914400" progId="Equation.3">
                  <p:embed/>
                </p:oleObj>
              </mc:Choice>
              <mc:Fallback>
                <p:oleObj name="Equation" r:id="rId5" imgW="309852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8413" y="3733800"/>
                        <a:ext cx="6122987" cy="1805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5918916"/>
              </p:ext>
            </p:extLst>
          </p:nvPr>
        </p:nvGraphicFramePr>
        <p:xfrm>
          <a:off x="6705600" y="2895600"/>
          <a:ext cx="2046288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7" name="Equation" r:id="rId7" imgW="965160" imgH="393480" progId="Equation.3">
                  <p:embed/>
                </p:oleObj>
              </mc:Choice>
              <mc:Fallback>
                <p:oleObj name="Equation" r:id="rId7" imgW="9651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2895600"/>
                        <a:ext cx="2046288" cy="835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1570403"/>
              </p:ext>
            </p:extLst>
          </p:nvPr>
        </p:nvGraphicFramePr>
        <p:xfrm>
          <a:off x="1978025" y="6019800"/>
          <a:ext cx="5268913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8" name="Equation" r:id="rId9" imgW="2666880" imgH="215640" progId="Equation.3">
                  <p:embed/>
                </p:oleObj>
              </mc:Choice>
              <mc:Fallback>
                <p:oleObj name="Equation" r:id="rId9" imgW="26668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8025" y="6019800"/>
                        <a:ext cx="5268913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68337"/>
              </p:ext>
            </p:extLst>
          </p:nvPr>
        </p:nvGraphicFramePr>
        <p:xfrm>
          <a:off x="6673645" y="1981200"/>
          <a:ext cx="178455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9" name="Equation" r:id="rId11" imgW="838080" imgH="393480" progId="Equation.3">
                  <p:embed/>
                </p:oleObj>
              </mc:Choice>
              <mc:Fallback>
                <p:oleObj name="Equation" r:id="rId11" imgW="8380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3645" y="1981200"/>
                        <a:ext cx="1784555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46921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3600" dirty="0" smtClean="0"/>
              <a:t>Update rule for differentiable perceptron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229600" cy="4525963"/>
          </a:xfrm>
        </p:spPr>
        <p:txBody>
          <a:bodyPr/>
          <a:lstStyle/>
          <a:p>
            <a:r>
              <a:rPr lang="en-US" sz="2800" dirty="0" smtClean="0"/>
              <a:t>For a single training point, the update is:</a:t>
            </a:r>
          </a:p>
          <a:p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/>
              <a:t>Compare with update rule with non-differentiable perceptron:</a:t>
            </a:r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0906924"/>
              </p:ext>
            </p:extLst>
          </p:nvPr>
        </p:nvGraphicFramePr>
        <p:xfrm>
          <a:off x="1963738" y="1930400"/>
          <a:ext cx="529590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52" name="Equation" r:id="rId3" imgW="2679480" imgH="215640" progId="Equation.3">
                  <p:embed/>
                </p:oleObj>
              </mc:Choice>
              <mc:Fallback>
                <p:oleObj name="Equation" r:id="rId3" imgW="26794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3738" y="1930400"/>
                        <a:ext cx="5295900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4907327"/>
              </p:ext>
            </p:extLst>
          </p:nvPr>
        </p:nvGraphicFramePr>
        <p:xfrm>
          <a:off x="3181350" y="3757613"/>
          <a:ext cx="2860675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53" name="Equation" r:id="rId5" imgW="1447560" imgH="215640" progId="Equation.3">
                  <p:embed/>
                </p:oleObj>
              </mc:Choice>
              <mc:Fallback>
                <p:oleObj name="Equation" r:id="rId5" imgW="1447560" imgH="2156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1350" y="3757613"/>
                        <a:ext cx="2860675" cy="427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4889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Outline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5287963"/>
          </a:xfrm>
        </p:spPr>
        <p:txBody>
          <a:bodyPr/>
          <a:lstStyle/>
          <a:p>
            <a:r>
              <a:rPr kumimoji="1" lang="en-US" altLang="ja-JP" dirty="0" smtClean="0">
                <a:solidFill>
                  <a:schemeClr val="bg1">
                    <a:lumMod val="75000"/>
                  </a:schemeClr>
                </a:solidFill>
              </a:rPr>
              <a:t>Neural Networks</a:t>
            </a:r>
          </a:p>
          <a:p>
            <a:pPr lvl="1"/>
            <a:r>
              <a:rPr kumimoji="1" lang="en-US" altLang="ja-JP" dirty="0" smtClean="0">
                <a:solidFill>
                  <a:schemeClr val="bg1">
                    <a:lumMod val="75000"/>
                  </a:schemeClr>
                </a:solidFill>
              </a:rPr>
              <a:t>Perceptron review</a:t>
            </a:r>
          </a:p>
          <a:p>
            <a:pPr lvl="1"/>
            <a:r>
              <a:rPr kumimoji="1" lang="en-US" altLang="ja-JP" dirty="0" smtClean="0">
                <a:solidFill>
                  <a:schemeClr val="bg1">
                    <a:lumMod val="75000"/>
                  </a:schemeClr>
                </a:solidFill>
              </a:rPr>
              <a:t>Differentiable perceptron</a:t>
            </a:r>
          </a:p>
          <a:p>
            <a:pPr lvl="1"/>
            <a:r>
              <a:rPr kumimoji="1" lang="en-US" altLang="ja-JP" dirty="0" smtClean="0"/>
              <a:t>Multilayer perceptron</a:t>
            </a:r>
          </a:p>
          <a:p>
            <a:pPr lvl="1"/>
            <a:r>
              <a:rPr kumimoji="1" lang="en-US" altLang="ja-JP" dirty="0" smtClean="0">
                <a:solidFill>
                  <a:schemeClr val="bg1">
                    <a:lumMod val="75000"/>
                  </a:schemeClr>
                </a:solidFill>
              </a:rPr>
              <a:t>Support vector machine (SVM)</a:t>
            </a:r>
          </a:p>
          <a:p>
            <a:r>
              <a:rPr kumimoji="1" lang="en-US" altLang="ja-JP" dirty="0" smtClean="0">
                <a:solidFill>
                  <a:schemeClr val="bg1">
                    <a:lumMod val="75000"/>
                  </a:schemeClr>
                </a:solidFill>
              </a:rPr>
              <a:t>Other Machine Learning Tasks</a:t>
            </a:r>
          </a:p>
          <a:p>
            <a:pPr lvl="1"/>
            <a:r>
              <a:rPr kumimoji="1" lang="en-US" altLang="ja-JP" dirty="0" smtClean="0">
                <a:solidFill>
                  <a:schemeClr val="bg1">
                    <a:lumMod val="75000"/>
                  </a:schemeClr>
                </a:solidFill>
              </a:rPr>
              <a:t>Structured prediction</a:t>
            </a:r>
          </a:p>
          <a:p>
            <a:pPr lvl="1"/>
            <a:r>
              <a:rPr kumimoji="1" lang="en-US" altLang="ja-JP" dirty="0" smtClean="0">
                <a:solidFill>
                  <a:schemeClr val="bg1">
                    <a:lumMod val="75000"/>
                  </a:schemeClr>
                </a:solidFill>
              </a:rPr>
              <a:t>Clustering, quantization, density estimation</a:t>
            </a:r>
          </a:p>
          <a:p>
            <a:pPr lvl="1"/>
            <a:r>
              <a:rPr kumimoji="1" lang="en-US" altLang="ja-JP" dirty="0" smtClean="0">
                <a:solidFill>
                  <a:schemeClr val="bg1">
                    <a:lumMod val="75000"/>
                  </a:schemeClr>
                </a:solidFill>
              </a:rPr>
              <a:t>Semi-supervised and active learning</a:t>
            </a:r>
          </a:p>
        </p:txBody>
      </p:sp>
    </p:spTree>
    <p:extLst>
      <p:ext uri="{BB962C8B-B14F-4D97-AF65-F5344CB8AC3E}">
        <p14:creationId xmlns:p14="http://schemas.microsoft.com/office/powerpoint/2010/main" val="10767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</a:t>
            </a:r>
            <a:r>
              <a:rPr lang="en-US" dirty="0" err="1" smtClean="0"/>
              <a:t>separability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4938" y="2514600"/>
            <a:ext cx="8065662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47059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11433" y="762000"/>
            <a:ext cx="4708222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2162"/>
          </a:xfrm>
        </p:spPr>
        <p:txBody>
          <a:bodyPr/>
          <a:lstStyle/>
          <a:p>
            <a:r>
              <a:rPr lang="en-US" dirty="0" smtClean="0"/>
              <a:t>Multi-Layer Neural Network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" y="4648200"/>
            <a:ext cx="8686800" cy="2133600"/>
          </a:xfrm>
        </p:spPr>
        <p:txBody>
          <a:bodyPr/>
          <a:lstStyle/>
          <a:p>
            <a:r>
              <a:rPr lang="en-US" sz="2000" dirty="0" smtClean="0"/>
              <a:t>Can learn nonlinear functions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6424523"/>
              </p:ext>
            </p:extLst>
          </p:nvPr>
        </p:nvGraphicFramePr>
        <p:xfrm>
          <a:off x="2409825" y="5264150"/>
          <a:ext cx="3792538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77" name="Equation" r:id="rId5" imgW="1790700" imgH="355600" progId="Equation.3">
                  <p:embed/>
                </p:oleObj>
              </mc:Choice>
              <mc:Fallback>
                <p:oleObj name="Equation" r:id="rId5" imgW="1790700" imgH="355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9825" y="5264150"/>
                        <a:ext cx="3792538" cy="755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715000" y="3212068"/>
            <a:ext cx="1275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dirty="0" smtClean="0"/>
              <a:t>eights </a:t>
            </a:r>
            <a:r>
              <a:rPr lang="en-US" b="1" dirty="0" smtClean="0"/>
              <a:t>w’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505200" y="3810000"/>
            <a:ext cx="1287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dirty="0" smtClean="0"/>
              <a:t>eights </a:t>
            </a:r>
            <a:r>
              <a:rPr lang="en-US" b="1" dirty="0" err="1" smtClean="0"/>
              <a:t>w</a:t>
            </a:r>
            <a:r>
              <a:rPr lang="en-US" b="1" baseline="-25000" dirty="0" err="1" smtClean="0"/>
              <a:t>j</a:t>
            </a:r>
            <a:endParaRPr lang="en-US" b="1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2162"/>
          </a:xfrm>
        </p:spPr>
        <p:txBody>
          <a:bodyPr/>
          <a:lstStyle/>
          <a:p>
            <a:r>
              <a:rPr lang="en-US" dirty="0" smtClean="0"/>
              <a:t>Multi-Layer Neural Network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38400"/>
            <a:ext cx="9144000" cy="324607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855373" y="6019800"/>
            <a:ext cx="5288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Source: </a:t>
            </a:r>
            <a:r>
              <a:rPr lang="en-US" dirty="0" smtClean="0">
                <a:hlinkClick r:id="rId4"/>
              </a:rPr>
              <a:t>http</a:t>
            </a:r>
            <a:r>
              <a:rPr lang="en-US" dirty="0">
                <a:hlinkClick r:id="rId4"/>
              </a:rPr>
              <a:t>://cs231n.github.io/neural-networks-1/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81000" y="1295400"/>
            <a:ext cx="67633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dirty="0" smtClean="0"/>
              <a:t>Hidden layer size and </a:t>
            </a:r>
            <a:r>
              <a:rPr lang="en-US" sz="2800" i="1" dirty="0" smtClean="0"/>
              <a:t>network capacity</a:t>
            </a:r>
            <a:r>
              <a:rPr lang="en-US" sz="2800" dirty="0" smtClean="0"/>
              <a:t>: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1612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11433" y="762000"/>
            <a:ext cx="4708222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2162"/>
          </a:xfrm>
        </p:spPr>
        <p:txBody>
          <a:bodyPr/>
          <a:lstStyle/>
          <a:p>
            <a:r>
              <a:rPr lang="en-US" dirty="0" smtClean="0"/>
              <a:t>Multi-Layer Neural Network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" y="3962400"/>
            <a:ext cx="8686800" cy="2514600"/>
          </a:xfrm>
        </p:spPr>
        <p:txBody>
          <a:bodyPr/>
          <a:lstStyle/>
          <a:p>
            <a:r>
              <a:rPr lang="en-US" sz="2000" b="1" dirty="0" smtClean="0"/>
              <a:t>Training:</a:t>
            </a:r>
            <a:r>
              <a:rPr lang="en-US" sz="2000" dirty="0" smtClean="0"/>
              <a:t> find network weights to minimize the error between true and estimated labels of training examples:</a:t>
            </a:r>
            <a:br>
              <a:rPr lang="en-US" sz="2000" dirty="0" smtClean="0"/>
            </a:b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Minimization can be done by gradient descent provided </a:t>
            </a:r>
            <a:r>
              <a:rPr lang="en-US" sz="2000" i="1" dirty="0" smtClean="0"/>
              <a:t>f </a:t>
            </a:r>
            <a:r>
              <a:rPr lang="en-US" sz="2000" dirty="0" smtClean="0"/>
              <a:t>is differentiable</a:t>
            </a:r>
          </a:p>
          <a:p>
            <a:pPr lvl="1"/>
            <a:r>
              <a:rPr lang="en-US" sz="2000" dirty="0" smtClean="0"/>
              <a:t>This training method is called </a:t>
            </a:r>
            <a:r>
              <a:rPr lang="en-US" sz="2000" b="1" dirty="0" smtClean="0"/>
              <a:t>back-propagation</a:t>
            </a:r>
            <a:endParaRPr lang="en-US" sz="2000" b="1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8764358"/>
              </p:ext>
            </p:extLst>
          </p:nvPr>
        </p:nvGraphicFramePr>
        <p:xfrm>
          <a:off x="2743200" y="4724400"/>
          <a:ext cx="3124200" cy="9156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73" name="Equation" r:id="rId5" imgW="1473120" imgH="431640" progId="Equation.3">
                  <p:embed/>
                </p:oleObj>
              </mc:Choice>
              <mc:Fallback>
                <p:oleObj name="Equation" r:id="rId5" imgW="14731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4724400"/>
                        <a:ext cx="3124200" cy="91568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35833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11433" y="762000"/>
            <a:ext cx="4708222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2162"/>
          </a:xfrm>
        </p:spPr>
        <p:txBody>
          <a:bodyPr/>
          <a:lstStyle/>
          <a:p>
            <a:r>
              <a:rPr lang="en-US" dirty="0" smtClean="0"/>
              <a:t>Multi-Layer Neural Network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" y="4038600"/>
            <a:ext cx="8686800" cy="2514600"/>
          </a:xfrm>
        </p:spPr>
        <p:txBody>
          <a:bodyPr/>
          <a:lstStyle/>
          <a:p>
            <a:r>
              <a:rPr lang="en-US" sz="2000" b="1" dirty="0" smtClean="0"/>
              <a:t>Regularization:</a:t>
            </a:r>
            <a:r>
              <a:rPr lang="en-US" sz="2000" dirty="0" smtClean="0"/>
              <a:t> add a penalty on weight magnitudes to the objective function:</a:t>
            </a:r>
            <a:br>
              <a:rPr lang="en-US" sz="2000" dirty="0" smtClean="0"/>
            </a:b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Discourages network weights from growing too large, encourages network to use all of its inputs “a little” rather than a few inputs “a lot”</a:t>
            </a:r>
            <a:endParaRPr lang="en-US" sz="2000" b="1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2097812"/>
              </p:ext>
            </p:extLst>
          </p:nvPr>
        </p:nvGraphicFramePr>
        <p:xfrm>
          <a:off x="2138363" y="4724400"/>
          <a:ext cx="4335462" cy="969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35" name="Equation" r:id="rId5" imgW="2044700" imgH="457200" progId="Equation.3">
                  <p:embed/>
                </p:oleObj>
              </mc:Choice>
              <mc:Fallback>
                <p:oleObj name="Equation" r:id="rId5" imgW="20447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8363" y="4724400"/>
                        <a:ext cx="4335462" cy="969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97832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2162"/>
          </a:xfrm>
        </p:spPr>
        <p:txBody>
          <a:bodyPr/>
          <a:lstStyle/>
          <a:p>
            <a:r>
              <a:rPr lang="en-US" dirty="0" smtClean="0"/>
              <a:t>Multi-Layer Neural Network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855373" y="6096000"/>
            <a:ext cx="5288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Source: </a:t>
            </a: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://cs231n.github.io/neural-networks-1/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81000" y="1295400"/>
            <a:ext cx="741919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dirty="0" smtClean="0"/>
              <a:t>Hidden layer size and network capacity </a:t>
            </a:r>
            <a:br>
              <a:rPr lang="en-US" sz="2800" dirty="0" smtClean="0"/>
            </a:br>
            <a:r>
              <a:rPr lang="en-US" sz="2800" dirty="0" smtClean="0"/>
              <a:t>(each network has 20 units in hidden layer):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598441"/>
            <a:ext cx="9144000" cy="3345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89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Neural networks: Pros and cons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dirty="0" smtClean="0"/>
              <a:t>Pros</a:t>
            </a:r>
          </a:p>
          <a:p>
            <a:pPr lvl="1"/>
            <a:r>
              <a:rPr lang="en-US" sz="2400" dirty="0" smtClean="0"/>
              <a:t>Flexible and general function approximation framework</a:t>
            </a:r>
          </a:p>
          <a:p>
            <a:pPr lvl="1"/>
            <a:r>
              <a:rPr lang="en-US" sz="2400" dirty="0" smtClean="0"/>
              <a:t>Can build extremely powerful models by adding more layers</a:t>
            </a:r>
          </a:p>
          <a:p>
            <a:r>
              <a:rPr lang="en-US" dirty="0" smtClean="0"/>
              <a:t>Cons</a:t>
            </a:r>
          </a:p>
          <a:p>
            <a:pPr lvl="1"/>
            <a:r>
              <a:rPr lang="en-US" sz="2400" dirty="0" smtClean="0"/>
              <a:t>Hard to analyze theoretically (e.g., training is prone to local optima)</a:t>
            </a:r>
          </a:p>
          <a:p>
            <a:pPr lvl="1"/>
            <a:r>
              <a:rPr lang="en-US" sz="2400" dirty="0" smtClean="0"/>
              <a:t>Huge amount of training data, computing power required to get good performance</a:t>
            </a:r>
          </a:p>
          <a:p>
            <a:pPr lvl="1"/>
            <a:r>
              <a:rPr lang="en-US" sz="2400" dirty="0" smtClean="0"/>
              <a:t>The space of implementation choices is huge (network architectures, parameters)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79325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Outline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5287963"/>
          </a:xfrm>
        </p:spPr>
        <p:txBody>
          <a:bodyPr/>
          <a:lstStyle/>
          <a:p>
            <a:r>
              <a:rPr kumimoji="1" lang="en-US" altLang="ja-JP" dirty="0" smtClean="0"/>
              <a:t>Neural Networks</a:t>
            </a:r>
          </a:p>
          <a:p>
            <a:pPr lvl="1"/>
            <a:r>
              <a:rPr kumimoji="1" lang="en-US" altLang="ja-JP" dirty="0" smtClean="0"/>
              <a:t>Perceptron review</a:t>
            </a:r>
          </a:p>
          <a:p>
            <a:pPr lvl="1"/>
            <a:r>
              <a:rPr kumimoji="1" lang="en-US" altLang="ja-JP" dirty="0" smtClean="0"/>
              <a:t>Differentiable perceptron</a:t>
            </a:r>
          </a:p>
          <a:p>
            <a:pPr lvl="1"/>
            <a:r>
              <a:rPr kumimoji="1" lang="en-US" altLang="ja-JP" dirty="0" smtClean="0"/>
              <a:t>Multilayer perceptron</a:t>
            </a:r>
          </a:p>
          <a:p>
            <a:pPr lvl="1"/>
            <a:r>
              <a:rPr kumimoji="1" lang="en-US" altLang="ja-JP" dirty="0" smtClean="0"/>
              <a:t>Support vector machine (SVM)</a:t>
            </a:r>
          </a:p>
          <a:p>
            <a:r>
              <a:rPr kumimoji="1" lang="en-US" altLang="ja-JP" dirty="0" smtClean="0"/>
              <a:t>Other Machine Learning Tasks</a:t>
            </a:r>
          </a:p>
          <a:p>
            <a:pPr lvl="1"/>
            <a:r>
              <a:rPr kumimoji="1" lang="en-US" altLang="ja-JP" dirty="0" smtClean="0"/>
              <a:t>Structured prediction</a:t>
            </a:r>
          </a:p>
          <a:p>
            <a:pPr lvl="1"/>
            <a:r>
              <a:rPr kumimoji="1" lang="en-US" altLang="ja-JP" dirty="0" smtClean="0"/>
              <a:t>Clustering, quantization, density estimation</a:t>
            </a:r>
          </a:p>
          <a:p>
            <a:pPr lvl="1"/>
            <a:r>
              <a:rPr kumimoji="1" lang="en-US" altLang="ja-JP" dirty="0" smtClean="0"/>
              <a:t>Semi-supervised and active learning</a:t>
            </a:r>
          </a:p>
        </p:txBody>
      </p:sp>
    </p:spTree>
    <p:extLst>
      <p:ext uri="{BB962C8B-B14F-4D97-AF65-F5344CB8AC3E}">
        <p14:creationId xmlns:p14="http://schemas.microsoft.com/office/powerpoint/2010/main" val="269396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Outline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5287963"/>
          </a:xfrm>
        </p:spPr>
        <p:txBody>
          <a:bodyPr/>
          <a:lstStyle/>
          <a:p>
            <a:r>
              <a:rPr kumimoji="1" lang="en-US" altLang="ja-JP" dirty="0" smtClean="0">
                <a:solidFill>
                  <a:schemeClr val="bg1">
                    <a:lumMod val="75000"/>
                  </a:schemeClr>
                </a:solidFill>
              </a:rPr>
              <a:t>Neural Networks</a:t>
            </a:r>
          </a:p>
          <a:p>
            <a:pPr lvl="1"/>
            <a:r>
              <a:rPr kumimoji="1" lang="en-US" altLang="ja-JP" dirty="0" smtClean="0">
                <a:solidFill>
                  <a:schemeClr val="bg1">
                    <a:lumMod val="75000"/>
                  </a:schemeClr>
                </a:solidFill>
              </a:rPr>
              <a:t>Perceptron review</a:t>
            </a:r>
          </a:p>
          <a:p>
            <a:pPr lvl="1"/>
            <a:r>
              <a:rPr kumimoji="1" lang="en-US" altLang="ja-JP" dirty="0" smtClean="0">
                <a:solidFill>
                  <a:schemeClr val="bg1">
                    <a:lumMod val="75000"/>
                  </a:schemeClr>
                </a:solidFill>
              </a:rPr>
              <a:t>Differentiable perceptron</a:t>
            </a:r>
          </a:p>
          <a:p>
            <a:pPr lvl="1"/>
            <a:r>
              <a:rPr kumimoji="1" lang="en-US" altLang="ja-JP" dirty="0" smtClean="0">
                <a:solidFill>
                  <a:schemeClr val="bg1">
                    <a:lumMod val="75000"/>
                  </a:schemeClr>
                </a:solidFill>
              </a:rPr>
              <a:t>Multilayer perceptron</a:t>
            </a:r>
          </a:p>
          <a:p>
            <a:pPr lvl="1"/>
            <a:r>
              <a:rPr kumimoji="1" lang="en-US" altLang="ja-JP" dirty="0" smtClean="0"/>
              <a:t>Support vector machine (SVM)</a:t>
            </a:r>
          </a:p>
          <a:p>
            <a:r>
              <a:rPr kumimoji="1" lang="en-US" altLang="ja-JP" dirty="0" smtClean="0">
                <a:solidFill>
                  <a:schemeClr val="bg1">
                    <a:lumMod val="75000"/>
                  </a:schemeClr>
                </a:solidFill>
              </a:rPr>
              <a:t>Other Machine Learning Tasks</a:t>
            </a:r>
          </a:p>
          <a:p>
            <a:pPr lvl="1"/>
            <a:r>
              <a:rPr kumimoji="1" lang="en-US" altLang="ja-JP" dirty="0" smtClean="0">
                <a:solidFill>
                  <a:schemeClr val="bg1">
                    <a:lumMod val="75000"/>
                  </a:schemeClr>
                </a:solidFill>
              </a:rPr>
              <a:t>Structured prediction</a:t>
            </a:r>
          </a:p>
          <a:p>
            <a:pPr lvl="1"/>
            <a:r>
              <a:rPr kumimoji="1" lang="en-US" altLang="ja-JP" dirty="0" smtClean="0">
                <a:solidFill>
                  <a:schemeClr val="bg1">
                    <a:lumMod val="75000"/>
                  </a:schemeClr>
                </a:solidFill>
              </a:rPr>
              <a:t>Clustering, quantization, density estimation</a:t>
            </a:r>
          </a:p>
          <a:p>
            <a:pPr lvl="1"/>
            <a:r>
              <a:rPr kumimoji="1" lang="en-US" altLang="ja-JP" dirty="0" smtClean="0">
                <a:solidFill>
                  <a:schemeClr val="bg1">
                    <a:lumMod val="75000"/>
                  </a:schemeClr>
                </a:solidFill>
              </a:rPr>
              <a:t>Semi-supervised and active learning</a:t>
            </a:r>
          </a:p>
        </p:txBody>
      </p:sp>
    </p:spTree>
    <p:extLst>
      <p:ext uri="{BB962C8B-B14F-4D97-AF65-F5344CB8AC3E}">
        <p14:creationId xmlns:p14="http://schemas.microsoft.com/office/powerpoint/2010/main" val="248572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</a:t>
            </a:r>
            <a:r>
              <a:rPr lang="en-US" dirty="0" err="1" smtClean="0"/>
              <a:t>separability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4938" y="2514600"/>
            <a:ext cx="8065662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69498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 vector machines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8229600" cy="52578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dirty="0" smtClean="0"/>
              <a:t>When the data are linearly separable, there may be more than one separator (hyperplane)</a:t>
            </a:r>
          </a:p>
        </p:txBody>
      </p:sp>
      <p:sp>
        <p:nvSpPr>
          <p:cNvPr id="4101" name="Oval 8"/>
          <p:cNvSpPr>
            <a:spLocks noChangeArrowheads="1"/>
          </p:cNvSpPr>
          <p:nvPr/>
        </p:nvSpPr>
        <p:spPr bwMode="auto">
          <a:xfrm>
            <a:off x="838200" y="39624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102" name="Oval 9"/>
          <p:cNvSpPr>
            <a:spLocks noChangeArrowheads="1"/>
          </p:cNvSpPr>
          <p:nvPr/>
        </p:nvSpPr>
        <p:spPr bwMode="auto">
          <a:xfrm>
            <a:off x="1524000" y="40386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103" name="Oval 10"/>
          <p:cNvSpPr>
            <a:spLocks noChangeArrowheads="1"/>
          </p:cNvSpPr>
          <p:nvPr/>
        </p:nvSpPr>
        <p:spPr bwMode="auto">
          <a:xfrm>
            <a:off x="1524000" y="47244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104" name="Oval 11"/>
          <p:cNvSpPr>
            <a:spLocks noChangeArrowheads="1"/>
          </p:cNvSpPr>
          <p:nvPr/>
        </p:nvSpPr>
        <p:spPr bwMode="auto">
          <a:xfrm>
            <a:off x="762000" y="42672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105" name="Oval 12"/>
          <p:cNvSpPr>
            <a:spLocks noChangeArrowheads="1"/>
          </p:cNvSpPr>
          <p:nvPr/>
        </p:nvSpPr>
        <p:spPr bwMode="auto">
          <a:xfrm>
            <a:off x="2286000" y="41148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106" name="Oval 13"/>
          <p:cNvSpPr>
            <a:spLocks noChangeArrowheads="1"/>
          </p:cNvSpPr>
          <p:nvPr/>
        </p:nvSpPr>
        <p:spPr bwMode="auto">
          <a:xfrm>
            <a:off x="2895600" y="49530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107" name="Oval 14"/>
          <p:cNvSpPr>
            <a:spLocks noChangeArrowheads="1"/>
          </p:cNvSpPr>
          <p:nvPr/>
        </p:nvSpPr>
        <p:spPr bwMode="auto">
          <a:xfrm>
            <a:off x="3124200" y="30480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108" name="Oval 15"/>
          <p:cNvSpPr>
            <a:spLocks noChangeArrowheads="1"/>
          </p:cNvSpPr>
          <p:nvPr/>
        </p:nvSpPr>
        <p:spPr bwMode="auto">
          <a:xfrm>
            <a:off x="3886200" y="33528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109" name="Oval 16"/>
          <p:cNvSpPr>
            <a:spLocks noChangeArrowheads="1"/>
          </p:cNvSpPr>
          <p:nvPr/>
        </p:nvSpPr>
        <p:spPr bwMode="auto">
          <a:xfrm>
            <a:off x="4114800" y="40386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110" name="Oval 17"/>
          <p:cNvSpPr>
            <a:spLocks noChangeArrowheads="1"/>
          </p:cNvSpPr>
          <p:nvPr/>
        </p:nvSpPr>
        <p:spPr bwMode="auto">
          <a:xfrm>
            <a:off x="3429000" y="40386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111" name="Oval 18"/>
          <p:cNvSpPr>
            <a:spLocks noChangeArrowheads="1"/>
          </p:cNvSpPr>
          <p:nvPr/>
        </p:nvSpPr>
        <p:spPr bwMode="auto">
          <a:xfrm>
            <a:off x="2667000" y="27432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112" name="Oval 19"/>
          <p:cNvSpPr>
            <a:spLocks noChangeArrowheads="1"/>
          </p:cNvSpPr>
          <p:nvPr/>
        </p:nvSpPr>
        <p:spPr bwMode="auto">
          <a:xfrm>
            <a:off x="4724400" y="48006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113" name="Oval 20"/>
          <p:cNvSpPr>
            <a:spLocks noChangeArrowheads="1"/>
          </p:cNvSpPr>
          <p:nvPr/>
        </p:nvSpPr>
        <p:spPr bwMode="auto">
          <a:xfrm>
            <a:off x="4953000" y="36576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114" name="Oval 21"/>
          <p:cNvSpPr>
            <a:spLocks noChangeArrowheads="1"/>
          </p:cNvSpPr>
          <p:nvPr/>
        </p:nvSpPr>
        <p:spPr bwMode="auto">
          <a:xfrm>
            <a:off x="2286000" y="57150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115" name="Oval 22"/>
          <p:cNvSpPr>
            <a:spLocks noChangeArrowheads="1"/>
          </p:cNvSpPr>
          <p:nvPr/>
        </p:nvSpPr>
        <p:spPr bwMode="auto">
          <a:xfrm>
            <a:off x="4114800" y="25146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116" name="Oval 23"/>
          <p:cNvSpPr>
            <a:spLocks noChangeArrowheads="1"/>
          </p:cNvSpPr>
          <p:nvPr/>
        </p:nvSpPr>
        <p:spPr bwMode="auto">
          <a:xfrm>
            <a:off x="5410200" y="45720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66680" name="Line 24"/>
          <p:cNvSpPr>
            <a:spLocks noChangeShapeType="1"/>
          </p:cNvSpPr>
          <p:nvPr/>
        </p:nvSpPr>
        <p:spPr bwMode="auto">
          <a:xfrm>
            <a:off x="1371600" y="2743200"/>
            <a:ext cx="3581400" cy="3581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118" name="Oval 25"/>
          <p:cNvSpPr>
            <a:spLocks noChangeArrowheads="1"/>
          </p:cNvSpPr>
          <p:nvPr/>
        </p:nvSpPr>
        <p:spPr bwMode="auto">
          <a:xfrm>
            <a:off x="2971800" y="21336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119" name="Oval 26"/>
          <p:cNvSpPr>
            <a:spLocks noChangeArrowheads="1"/>
          </p:cNvSpPr>
          <p:nvPr/>
        </p:nvSpPr>
        <p:spPr bwMode="auto">
          <a:xfrm>
            <a:off x="3124200" y="61722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66683" name="Text Box 27"/>
          <p:cNvSpPr txBox="1">
            <a:spLocks noChangeArrowheads="1"/>
          </p:cNvSpPr>
          <p:nvPr/>
        </p:nvSpPr>
        <p:spPr bwMode="auto">
          <a:xfrm>
            <a:off x="5799150" y="5297488"/>
            <a:ext cx="242726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dirty="0">
                <a:solidFill>
                  <a:srgbClr val="000000"/>
                </a:solidFill>
                <a:cs typeface="Arial" charset="0"/>
              </a:rPr>
              <a:t>Which </a:t>
            </a:r>
            <a:r>
              <a:rPr lang="en-US" sz="2400" dirty="0" smtClean="0">
                <a:solidFill>
                  <a:srgbClr val="000000"/>
                </a:solidFill>
                <a:cs typeface="Arial" charset="0"/>
              </a:rPr>
              <a:t>separator</a:t>
            </a:r>
            <a:r>
              <a:rPr lang="en-US" sz="2400" dirty="0">
                <a:solidFill>
                  <a:srgbClr val="000000"/>
                </a:solidFill>
                <a:cs typeface="Arial" charset="0"/>
              </a:rPr>
              <a:t/>
            </a:r>
            <a:br>
              <a:rPr lang="en-US" sz="2400" dirty="0">
                <a:solidFill>
                  <a:srgbClr val="000000"/>
                </a:solidFill>
                <a:cs typeface="Arial" charset="0"/>
              </a:rPr>
            </a:br>
            <a:r>
              <a:rPr lang="en-US" sz="2400" dirty="0">
                <a:solidFill>
                  <a:srgbClr val="000000"/>
                </a:solidFill>
                <a:cs typeface="Arial" charset="0"/>
              </a:rPr>
              <a:t>is best?</a:t>
            </a:r>
          </a:p>
        </p:txBody>
      </p:sp>
      <p:sp>
        <p:nvSpPr>
          <p:cNvPr id="966684" name="Line 28"/>
          <p:cNvSpPr>
            <a:spLocks noChangeShapeType="1"/>
          </p:cNvSpPr>
          <p:nvPr/>
        </p:nvSpPr>
        <p:spPr bwMode="auto">
          <a:xfrm>
            <a:off x="1752600" y="2362200"/>
            <a:ext cx="2438400" cy="403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66685" name="Line 29"/>
          <p:cNvSpPr>
            <a:spLocks noChangeShapeType="1"/>
          </p:cNvSpPr>
          <p:nvPr/>
        </p:nvSpPr>
        <p:spPr bwMode="auto">
          <a:xfrm>
            <a:off x="2286000" y="1981200"/>
            <a:ext cx="1447800" cy="464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66686" name="Line 30"/>
          <p:cNvSpPr>
            <a:spLocks noChangeShapeType="1"/>
          </p:cNvSpPr>
          <p:nvPr/>
        </p:nvSpPr>
        <p:spPr bwMode="auto">
          <a:xfrm>
            <a:off x="1066800" y="3276600"/>
            <a:ext cx="4495800" cy="2362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915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66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66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66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6680" grpId="0" animBg="1"/>
      <p:bldP spid="966683" grpId="0"/>
      <p:bldP spid="966684" grpId="0" animBg="1"/>
      <p:bldP spid="966685" grpId="0" animBg="1"/>
      <p:bldP spid="96668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Support vector machines</a:t>
            </a:r>
          </a:p>
        </p:txBody>
      </p:sp>
      <p:sp>
        <p:nvSpPr>
          <p:cNvPr id="512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smtClean="0"/>
              <a:t>Find hyperplane that maximizes the </a:t>
            </a:r>
            <a:r>
              <a:rPr lang="en-US" i="1" smtClean="0"/>
              <a:t>margin </a:t>
            </a:r>
            <a:r>
              <a:rPr lang="en-US" smtClean="0"/>
              <a:t>between the positive and negative examples</a:t>
            </a:r>
          </a:p>
        </p:txBody>
      </p:sp>
      <p:sp>
        <p:nvSpPr>
          <p:cNvPr id="1104901" name="Rectangle 5"/>
          <p:cNvSpPr>
            <a:spLocks noChangeArrowheads="1"/>
          </p:cNvSpPr>
          <p:nvPr/>
        </p:nvSpPr>
        <p:spPr bwMode="auto">
          <a:xfrm>
            <a:off x="5867400" y="5470525"/>
            <a:ext cx="960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cs typeface="Arial" charset="0"/>
              </a:rPr>
              <a:t>Margin</a:t>
            </a:r>
          </a:p>
        </p:txBody>
      </p:sp>
      <p:sp>
        <p:nvSpPr>
          <p:cNvPr id="5128" name="Oval 6"/>
          <p:cNvSpPr>
            <a:spLocks noChangeArrowheads="1"/>
          </p:cNvSpPr>
          <p:nvPr/>
        </p:nvSpPr>
        <p:spPr bwMode="auto">
          <a:xfrm>
            <a:off x="2868613" y="3614738"/>
            <a:ext cx="125412" cy="1238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129" name="Oval 7"/>
          <p:cNvSpPr>
            <a:spLocks noChangeArrowheads="1"/>
          </p:cNvSpPr>
          <p:nvPr/>
        </p:nvSpPr>
        <p:spPr bwMode="auto">
          <a:xfrm>
            <a:off x="3436938" y="3676650"/>
            <a:ext cx="127000" cy="122238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130" name="Oval 8"/>
          <p:cNvSpPr>
            <a:spLocks noChangeArrowheads="1"/>
          </p:cNvSpPr>
          <p:nvPr/>
        </p:nvSpPr>
        <p:spPr bwMode="auto">
          <a:xfrm>
            <a:off x="3436938" y="4232275"/>
            <a:ext cx="127000" cy="122238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131" name="Oval 9"/>
          <p:cNvSpPr>
            <a:spLocks noChangeArrowheads="1"/>
          </p:cNvSpPr>
          <p:nvPr/>
        </p:nvSpPr>
        <p:spPr bwMode="auto">
          <a:xfrm>
            <a:off x="2805113" y="3860800"/>
            <a:ext cx="127000" cy="1238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132" name="Oval 10"/>
          <p:cNvSpPr>
            <a:spLocks noChangeArrowheads="1"/>
          </p:cNvSpPr>
          <p:nvPr/>
        </p:nvSpPr>
        <p:spPr bwMode="auto">
          <a:xfrm>
            <a:off x="4765675" y="2873375"/>
            <a:ext cx="125413" cy="1238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133" name="Oval 11"/>
          <p:cNvSpPr>
            <a:spLocks noChangeArrowheads="1"/>
          </p:cNvSpPr>
          <p:nvPr/>
        </p:nvSpPr>
        <p:spPr bwMode="auto">
          <a:xfrm>
            <a:off x="5397500" y="3121025"/>
            <a:ext cx="127000" cy="1238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134" name="Oval 12"/>
          <p:cNvSpPr>
            <a:spLocks noChangeArrowheads="1"/>
          </p:cNvSpPr>
          <p:nvPr/>
        </p:nvSpPr>
        <p:spPr bwMode="auto">
          <a:xfrm>
            <a:off x="5588000" y="3676650"/>
            <a:ext cx="125413" cy="1222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135" name="Oval 13"/>
          <p:cNvSpPr>
            <a:spLocks noChangeArrowheads="1"/>
          </p:cNvSpPr>
          <p:nvPr/>
        </p:nvSpPr>
        <p:spPr bwMode="auto">
          <a:xfrm>
            <a:off x="4386263" y="2627313"/>
            <a:ext cx="125412" cy="1238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136" name="Oval 14"/>
          <p:cNvSpPr>
            <a:spLocks noChangeArrowheads="1"/>
          </p:cNvSpPr>
          <p:nvPr/>
        </p:nvSpPr>
        <p:spPr bwMode="auto">
          <a:xfrm>
            <a:off x="6092825" y="4292600"/>
            <a:ext cx="127000" cy="1238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137" name="Oval 15"/>
          <p:cNvSpPr>
            <a:spLocks noChangeArrowheads="1"/>
          </p:cNvSpPr>
          <p:nvPr/>
        </p:nvSpPr>
        <p:spPr bwMode="auto">
          <a:xfrm>
            <a:off x="6283325" y="3367088"/>
            <a:ext cx="125413" cy="1238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138" name="Oval 16"/>
          <p:cNvSpPr>
            <a:spLocks noChangeArrowheads="1"/>
          </p:cNvSpPr>
          <p:nvPr/>
        </p:nvSpPr>
        <p:spPr bwMode="auto">
          <a:xfrm>
            <a:off x="4070350" y="5033963"/>
            <a:ext cx="125413" cy="1238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139" name="Oval 17"/>
          <p:cNvSpPr>
            <a:spLocks noChangeArrowheads="1"/>
          </p:cNvSpPr>
          <p:nvPr/>
        </p:nvSpPr>
        <p:spPr bwMode="auto">
          <a:xfrm>
            <a:off x="5588000" y="2441575"/>
            <a:ext cx="125413" cy="1238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140" name="Oval 18"/>
          <p:cNvSpPr>
            <a:spLocks noChangeArrowheads="1"/>
          </p:cNvSpPr>
          <p:nvPr/>
        </p:nvSpPr>
        <p:spPr bwMode="auto">
          <a:xfrm>
            <a:off x="6662738" y="4108450"/>
            <a:ext cx="125412" cy="1238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141" name="Line 19"/>
          <p:cNvSpPr>
            <a:spLocks noChangeShapeType="1"/>
          </p:cNvSpPr>
          <p:nvPr/>
        </p:nvSpPr>
        <p:spPr bwMode="auto">
          <a:xfrm>
            <a:off x="3627438" y="2441575"/>
            <a:ext cx="2276475" cy="29622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142" name="Oval 20"/>
          <p:cNvSpPr>
            <a:spLocks noChangeArrowheads="1"/>
          </p:cNvSpPr>
          <p:nvPr/>
        </p:nvSpPr>
        <p:spPr bwMode="auto">
          <a:xfrm>
            <a:off x="4638675" y="2133600"/>
            <a:ext cx="127000" cy="1238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143" name="Oval 21"/>
          <p:cNvSpPr>
            <a:spLocks noChangeArrowheads="1"/>
          </p:cNvSpPr>
          <p:nvPr/>
        </p:nvSpPr>
        <p:spPr bwMode="auto">
          <a:xfrm>
            <a:off x="4765675" y="5403850"/>
            <a:ext cx="125413" cy="1238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04918" name="Line 22"/>
          <p:cNvSpPr>
            <a:spLocks noChangeShapeType="1"/>
          </p:cNvSpPr>
          <p:nvPr/>
        </p:nvSpPr>
        <p:spPr bwMode="auto">
          <a:xfrm>
            <a:off x="3311525" y="2689225"/>
            <a:ext cx="2276475" cy="2962275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04919" name="Line 23"/>
          <p:cNvSpPr>
            <a:spLocks noChangeShapeType="1"/>
          </p:cNvSpPr>
          <p:nvPr/>
        </p:nvSpPr>
        <p:spPr bwMode="auto">
          <a:xfrm>
            <a:off x="3943350" y="2257425"/>
            <a:ext cx="2212975" cy="283845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146" name="Oval 24"/>
          <p:cNvSpPr>
            <a:spLocks noChangeArrowheads="1"/>
          </p:cNvSpPr>
          <p:nvPr/>
        </p:nvSpPr>
        <p:spPr bwMode="auto">
          <a:xfrm>
            <a:off x="4070350" y="3738563"/>
            <a:ext cx="125413" cy="122237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147" name="Oval 25"/>
          <p:cNvSpPr>
            <a:spLocks noChangeArrowheads="1"/>
          </p:cNvSpPr>
          <p:nvPr/>
        </p:nvSpPr>
        <p:spPr bwMode="auto">
          <a:xfrm>
            <a:off x="4575175" y="4416425"/>
            <a:ext cx="127000" cy="1238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148" name="Oval 26"/>
          <p:cNvSpPr>
            <a:spLocks noChangeArrowheads="1"/>
          </p:cNvSpPr>
          <p:nvPr/>
        </p:nvSpPr>
        <p:spPr bwMode="auto">
          <a:xfrm>
            <a:off x="5018088" y="3676650"/>
            <a:ext cx="127000" cy="1222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04923" name="Line 27"/>
          <p:cNvSpPr>
            <a:spLocks noChangeShapeType="1"/>
          </p:cNvSpPr>
          <p:nvPr/>
        </p:nvSpPr>
        <p:spPr bwMode="auto">
          <a:xfrm flipV="1">
            <a:off x="5588000" y="5157788"/>
            <a:ext cx="631825" cy="49371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stealth" w="med" len="med"/>
            <a:tailEnd type="stealth" w="med" len="med"/>
          </a:ln>
        </p:spPr>
        <p:txBody>
          <a:bodyPr/>
          <a:lstStyle/>
          <a:p>
            <a:pPr eaLnBrk="0" hangingPunct="0"/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04924" name="Freeform 28"/>
          <p:cNvSpPr>
            <a:spLocks/>
          </p:cNvSpPr>
          <p:nvPr/>
        </p:nvSpPr>
        <p:spPr bwMode="auto">
          <a:xfrm>
            <a:off x="3025775" y="3984625"/>
            <a:ext cx="1044575" cy="1406525"/>
          </a:xfrm>
          <a:custGeom>
            <a:avLst/>
            <a:gdLst>
              <a:gd name="T0" fmla="*/ 2147483647 w 792"/>
              <a:gd name="T1" fmla="*/ 0 h 1094"/>
              <a:gd name="T2" fmla="*/ 2147483647 w 792"/>
              <a:gd name="T3" fmla="*/ 2147483647 h 1094"/>
              <a:gd name="T4" fmla="*/ 0 w 792"/>
              <a:gd name="T5" fmla="*/ 2147483647 h 1094"/>
              <a:gd name="T6" fmla="*/ 0 60000 65536"/>
              <a:gd name="T7" fmla="*/ 0 60000 65536"/>
              <a:gd name="T8" fmla="*/ 0 60000 65536"/>
              <a:gd name="T9" fmla="*/ 0 w 792"/>
              <a:gd name="T10" fmla="*/ 0 h 1094"/>
              <a:gd name="T11" fmla="*/ 792 w 792"/>
              <a:gd name="T12" fmla="*/ 1094 h 109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92" h="1094">
                <a:moveTo>
                  <a:pt x="792" y="0"/>
                </a:moveTo>
                <a:cubicBezTo>
                  <a:pt x="668" y="268"/>
                  <a:pt x="540" y="538"/>
                  <a:pt x="408" y="720"/>
                </a:cubicBezTo>
                <a:cubicBezTo>
                  <a:pt x="276" y="902"/>
                  <a:pt x="85" y="1016"/>
                  <a:pt x="0" y="1094"/>
                </a:cubicBezTo>
              </a:path>
            </a:pathLst>
          </a:custGeom>
          <a:noFill/>
          <a:ln w="19050">
            <a:solidFill>
              <a:srgbClr val="FF0000"/>
            </a:solidFill>
            <a:round/>
            <a:headEnd type="stealth" w="lg" len="lg"/>
            <a:tailEnd/>
          </a:ln>
        </p:spPr>
        <p:txBody>
          <a:bodyPr/>
          <a:lstStyle/>
          <a:p>
            <a:pPr eaLnBrk="0" hangingPunct="0"/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04925" name="Freeform 29"/>
          <p:cNvSpPr>
            <a:spLocks/>
          </p:cNvSpPr>
          <p:nvPr/>
        </p:nvSpPr>
        <p:spPr bwMode="auto">
          <a:xfrm>
            <a:off x="2994025" y="4664075"/>
            <a:ext cx="1517650" cy="739775"/>
          </a:xfrm>
          <a:custGeom>
            <a:avLst/>
            <a:gdLst>
              <a:gd name="T0" fmla="*/ 2147483647 w 1152"/>
              <a:gd name="T1" fmla="*/ 0 h 576"/>
              <a:gd name="T2" fmla="*/ 2147483647 w 1152"/>
              <a:gd name="T3" fmla="*/ 2147483647 h 576"/>
              <a:gd name="T4" fmla="*/ 0 w 1152"/>
              <a:gd name="T5" fmla="*/ 2147483647 h 576"/>
              <a:gd name="T6" fmla="*/ 0 60000 65536"/>
              <a:gd name="T7" fmla="*/ 0 60000 65536"/>
              <a:gd name="T8" fmla="*/ 0 60000 65536"/>
              <a:gd name="T9" fmla="*/ 0 w 1152"/>
              <a:gd name="T10" fmla="*/ 0 h 576"/>
              <a:gd name="T11" fmla="*/ 1152 w 1152"/>
              <a:gd name="T12" fmla="*/ 576 h 5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52" h="576">
                <a:moveTo>
                  <a:pt x="1152" y="0"/>
                </a:moveTo>
                <a:cubicBezTo>
                  <a:pt x="1053" y="55"/>
                  <a:pt x="751" y="233"/>
                  <a:pt x="559" y="329"/>
                </a:cubicBezTo>
                <a:cubicBezTo>
                  <a:pt x="367" y="425"/>
                  <a:pt x="117" y="525"/>
                  <a:pt x="0" y="576"/>
                </a:cubicBezTo>
              </a:path>
            </a:pathLst>
          </a:custGeom>
          <a:noFill/>
          <a:ln w="19050">
            <a:solidFill>
              <a:srgbClr val="FF0000"/>
            </a:solidFill>
            <a:round/>
            <a:headEnd type="stealth" w="lg" len="lg"/>
            <a:tailEnd/>
          </a:ln>
        </p:spPr>
        <p:txBody>
          <a:bodyPr/>
          <a:lstStyle/>
          <a:p>
            <a:pPr eaLnBrk="0" hangingPunct="0"/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04926" name="Freeform 30"/>
          <p:cNvSpPr>
            <a:spLocks/>
          </p:cNvSpPr>
          <p:nvPr/>
        </p:nvSpPr>
        <p:spPr bwMode="auto">
          <a:xfrm>
            <a:off x="3025776" y="3879835"/>
            <a:ext cx="1917728" cy="1511315"/>
          </a:xfrm>
          <a:custGeom>
            <a:avLst/>
            <a:gdLst>
              <a:gd name="T0" fmla="*/ 2147483647 w 1416"/>
              <a:gd name="T1" fmla="*/ 0 h 1142"/>
              <a:gd name="T2" fmla="*/ 2147483647 w 1416"/>
              <a:gd name="T3" fmla="*/ 2147483647 h 1142"/>
              <a:gd name="T4" fmla="*/ 0 w 1416"/>
              <a:gd name="T5" fmla="*/ 2147483647 h 1142"/>
              <a:gd name="T6" fmla="*/ 0 60000 65536"/>
              <a:gd name="T7" fmla="*/ 0 60000 65536"/>
              <a:gd name="T8" fmla="*/ 0 60000 65536"/>
              <a:gd name="T9" fmla="*/ 0 w 1416"/>
              <a:gd name="T10" fmla="*/ 0 h 1142"/>
              <a:gd name="T11" fmla="*/ 1416 w 1416"/>
              <a:gd name="T12" fmla="*/ 1142 h 1142"/>
              <a:gd name="connsiteX0" fmla="*/ 10281 w 10281"/>
              <a:gd name="connsiteY0" fmla="*/ 0 h 10292"/>
              <a:gd name="connsiteX1" fmla="*/ 4936 w 10281"/>
              <a:gd name="connsiteY1" fmla="*/ 6150 h 10292"/>
              <a:gd name="connsiteX2" fmla="*/ 0 w 10281"/>
              <a:gd name="connsiteY2" fmla="*/ 10292 h 10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281" h="10292">
                <a:moveTo>
                  <a:pt x="10281" y="0"/>
                </a:moveTo>
                <a:cubicBezTo>
                  <a:pt x="9441" y="972"/>
                  <a:pt x="6603" y="4486"/>
                  <a:pt x="4936" y="6150"/>
                </a:cubicBezTo>
                <a:cubicBezTo>
                  <a:pt x="3270" y="7814"/>
                  <a:pt x="1031" y="9434"/>
                  <a:pt x="0" y="10292"/>
                </a:cubicBezTo>
              </a:path>
            </a:pathLst>
          </a:custGeom>
          <a:noFill/>
          <a:ln w="19050">
            <a:solidFill>
              <a:srgbClr val="FF0000"/>
            </a:solidFill>
            <a:round/>
            <a:headEnd type="stealth" w="lg" len="lg"/>
            <a:tailEnd/>
          </a:ln>
        </p:spPr>
        <p:txBody>
          <a:bodyPr/>
          <a:lstStyle/>
          <a:p>
            <a:pPr eaLnBrk="0" hangingPunct="0"/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04927" name="Text Box 31"/>
          <p:cNvSpPr txBox="1">
            <a:spLocks noChangeArrowheads="1"/>
          </p:cNvSpPr>
          <p:nvPr/>
        </p:nvSpPr>
        <p:spPr bwMode="auto">
          <a:xfrm>
            <a:off x="2286000" y="5359400"/>
            <a:ext cx="19605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cs typeface="Arial" charset="0"/>
              </a:rPr>
              <a:t>Support vectors</a:t>
            </a:r>
          </a:p>
        </p:txBody>
      </p:sp>
      <p:sp>
        <p:nvSpPr>
          <p:cNvPr id="1104928" name="Oval 32"/>
          <p:cNvSpPr>
            <a:spLocks noChangeArrowheads="1"/>
          </p:cNvSpPr>
          <p:nvPr/>
        </p:nvSpPr>
        <p:spPr bwMode="auto">
          <a:xfrm>
            <a:off x="3943350" y="3614738"/>
            <a:ext cx="379413" cy="3698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04929" name="Oval 33"/>
          <p:cNvSpPr>
            <a:spLocks noChangeArrowheads="1"/>
          </p:cNvSpPr>
          <p:nvPr/>
        </p:nvSpPr>
        <p:spPr bwMode="auto">
          <a:xfrm>
            <a:off x="4891088" y="3552825"/>
            <a:ext cx="379412" cy="3698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04930" name="Oval 34"/>
          <p:cNvSpPr>
            <a:spLocks noChangeArrowheads="1"/>
          </p:cNvSpPr>
          <p:nvPr/>
        </p:nvSpPr>
        <p:spPr bwMode="auto">
          <a:xfrm>
            <a:off x="4449763" y="4292600"/>
            <a:ext cx="379412" cy="3714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157" name="Text Box 35"/>
          <p:cNvSpPr txBox="1">
            <a:spLocks noChangeArrowheads="1"/>
          </p:cNvSpPr>
          <p:nvPr/>
        </p:nvSpPr>
        <p:spPr bwMode="auto">
          <a:xfrm>
            <a:off x="0" y="6208713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solidFill>
                  <a:srgbClr val="000000"/>
                </a:solidFill>
                <a:cs typeface="Arial" charset="0"/>
              </a:rPr>
              <a:t>C. Burges, </a:t>
            </a:r>
            <a:r>
              <a:rPr lang="en-US">
                <a:solidFill>
                  <a:srgbClr val="000000"/>
                </a:solidFill>
                <a:cs typeface="Arial" charset="0"/>
                <a:hlinkClick r:id="rId3"/>
              </a:rPr>
              <a:t>A Tutorial on Support Vector Machines for Pattern Recognition</a:t>
            </a:r>
            <a:r>
              <a:rPr lang="en-US">
                <a:solidFill>
                  <a:srgbClr val="000000"/>
                </a:solidFill>
                <a:cs typeface="Arial" charset="0"/>
              </a:rPr>
              <a:t>,  Data Mining and Knowledge Discovery, 1998 </a:t>
            </a:r>
          </a:p>
        </p:txBody>
      </p:sp>
    </p:spTree>
    <p:extLst>
      <p:ext uri="{BB962C8B-B14F-4D97-AF65-F5344CB8AC3E}">
        <p14:creationId xmlns:p14="http://schemas.microsoft.com/office/powerpoint/2010/main" val="1236068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4901" grpId="0"/>
      <p:bldP spid="1104918" grpId="0" animBg="1"/>
      <p:bldP spid="1104919" grpId="0" animBg="1"/>
      <p:bldP spid="1104923" grpId="0" animBg="1"/>
      <p:bldP spid="1104924" grpId="0" animBg="1"/>
      <p:bldP spid="1104925" grpId="0" animBg="1"/>
      <p:bldP spid="1104926" grpId="0" animBg="1"/>
      <p:bldP spid="1104927" grpId="0"/>
      <p:bldP spid="1104928" grpId="0" animBg="1"/>
      <p:bldP spid="1104929" grpId="0" animBg="1"/>
      <p:bldP spid="110493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8534400" cy="838200"/>
          </a:xfrm>
        </p:spPr>
        <p:txBody>
          <a:bodyPr/>
          <a:lstStyle/>
          <a:p>
            <a:r>
              <a:rPr lang="en-US" dirty="0" smtClean="0"/>
              <a:t>SVM parameter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7772400" cy="5257800"/>
          </a:xfrm>
        </p:spPr>
        <p:txBody>
          <a:bodyPr/>
          <a:lstStyle/>
          <a:p>
            <a:pPr marL="457200" indent="-457200">
              <a:buFont typeface="Arial" pitchFamily="34" charset="0"/>
              <a:buChar char="•"/>
            </a:pPr>
            <a:endParaRPr lang="en-US" sz="24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/>
              <a:t>Separable data:</a:t>
            </a:r>
          </a:p>
          <a:p>
            <a:pPr marL="0" indent="0"/>
            <a:endParaRPr lang="en-US" sz="2400" dirty="0" smtClean="0"/>
          </a:p>
          <a:p>
            <a:pPr marL="0" indent="0"/>
            <a:endParaRPr lang="en-US" sz="2400" dirty="0"/>
          </a:p>
          <a:p>
            <a:pPr marL="457200" indent="-457200">
              <a:buFont typeface="Arial" pitchFamily="34" charset="0"/>
              <a:buChar char="•"/>
            </a:pPr>
            <a:endParaRPr lang="en-US" sz="2400" dirty="0" smtClean="0"/>
          </a:p>
          <a:p>
            <a:pPr marL="457200" indent="-457200">
              <a:buFont typeface="Arial" pitchFamily="34" charset="0"/>
              <a:buChar char="•"/>
            </a:pPr>
            <a:endParaRPr lang="en-US" sz="24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/>
              <a:t>Non-separable data:</a:t>
            </a:r>
          </a:p>
        </p:txBody>
      </p:sp>
      <p:graphicFrame>
        <p:nvGraphicFramePr>
          <p:cNvPr id="6" name="Object 5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248038491"/>
              </p:ext>
            </p:extLst>
          </p:nvPr>
        </p:nvGraphicFramePr>
        <p:xfrm>
          <a:off x="2930525" y="1066800"/>
          <a:ext cx="5908675" cy="91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51" name="Equation" r:id="rId4" imgW="2527200" imgH="393480" progId="Equation.3">
                  <p:embed/>
                </p:oleObj>
              </mc:Choice>
              <mc:Fallback>
                <p:oleObj name="Equation" r:id="rId4" imgW="2527200" imgH="39348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0525" y="1066800"/>
                        <a:ext cx="5908675" cy="918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ight Brace 8"/>
          <p:cNvSpPr/>
          <p:nvPr/>
        </p:nvSpPr>
        <p:spPr bwMode="auto">
          <a:xfrm rot="5400000">
            <a:off x="3543300" y="1714500"/>
            <a:ext cx="381000" cy="1066800"/>
          </a:xfrm>
          <a:prstGeom prst="rightBrac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" name="Right Brace 9"/>
          <p:cNvSpPr/>
          <p:nvPr/>
        </p:nvSpPr>
        <p:spPr bwMode="auto">
          <a:xfrm rot="5400000">
            <a:off x="6629400" y="304800"/>
            <a:ext cx="381000" cy="3886200"/>
          </a:xfrm>
          <a:prstGeom prst="rightBrac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2667000" y="2606933"/>
            <a:ext cx="186651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Maximize margin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4915290" y="2606933"/>
            <a:ext cx="377151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Classify training data correctly</a:t>
            </a:r>
          </a:p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13" name="Object 12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40339439"/>
              </p:ext>
            </p:extLst>
          </p:nvPr>
        </p:nvGraphicFramePr>
        <p:xfrm>
          <a:off x="1828800" y="4168775"/>
          <a:ext cx="6778625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52" name="Equation" r:id="rId6" imgW="2679700" imgH="457200" progId="Equation.3">
                  <p:embed/>
                </p:oleObj>
              </mc:Choice>
              <mc:Fallback>
                <p:oleObj name="Equation" r:id="rId6" imgW="2679700" imgH="4572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4168775"/>
                        <a:ext cx="6778625" cy="1152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ight Brace 13"/>
          <p:cNvSpPr/>
          <p:nvPr/>
        </p:nvSpPr>
        <p:spPr bwMode="auto">
          <a:xfrm rot="5400000">
            <a:off x="3121451" y="5039152"/>
            <a:ext cx="373797" cy="977900"/>
          </a:xfrm>
          <a:prstGeom prst="rightBrac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5" name="Right Brace 14"/>
          <p:cNvSpPr/>
          <p:nvPr/>
        </p:nvSpPr>
        <p:spPr bwMode="auto">
          <a:xfrm rot="5400000">
            <a:off x="6328202" y="3508803"/>
            <a:ext cx="373798" cy="4038599"/>
          </a:xfrm>
          <a:prstGeom prst="rightBrac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2438400" y="5798403"/>
            <a:ext cx="1866510" cy="83099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Maximize margin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4648200" y="5798403"/>
            <a:ext cx="3771510" cy="83099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Minimize classification mistakes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773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4" grpId="0" animBg="1"/>
      <p:bldP spid="15" grpId="0" animBg="1"/>
      <p:bldP spid="16" grpId="0" animBg="1"/>
      <p:bldP spid="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8534400" cy="838200"/>
          </a:xfrm>
        </p:spPr>
        <p:txBody>
          <a:bodyPr/>
          <a:lstStyle/>
          <a:p>
            <a:r>
              <a:rPr lang="en-US" dirty="0" smtClean="0"/>
              <a:t>SVM parameter learning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66800" y="6400800"/>
            <a:ext cx="7772400" cy="533400"/>
          </a:xfrm>
        </p:spPr>
        <p:txBody>
          <a:bodyPr/>
          <a:lstStyle/>
          <a:p>
            <a:r>
              <a:rPr lang="en-US" sz="2000" dirty="0" smtClean="0"/>
              <a:t>Demo: </a:t>
            </a:r>
            <a:r>
              <a:rPr lang="en-US" sz="2000" dirty="0">
                <a:hlinkClick r:id="rId4"/>
              </a:rPr>
              <a:t>http://cs.stanford.edu/people/karpathy/svmjs/demo</a:t>
            </a:r>
            <a:endParaRPr lang="en-US" sz="2000" dirty="0"/>
          </a:p>
        </p:txBody>
      </p:sp>
      <p:grpSp>
        <p:nvGrpSpPr>
          <p:cNvPr id="8" name="Group 7"/>
          <p:cNvGrpSpPr/>
          <p:nvPr/>
        </p:nvGrpSpPr>
        <p:grpSpPr>
          <a:xfrm>
            <a:off x="762000" y="3505200"/>
            <a:ext cx="2667916" cy="2479478"/>
            <a:chOff x="2895600" y="2625922"/>
            <a:chExt cx="3733800" cy="3470078"/>
          </a:xfrm>
        </p:grpSpPr>
        <p:pic>
          <p:nvPicPr>
            <p:cNvPr id="74754" name="Picture 2" descr="http://ars.els-cdn.com/content/image/1-s2.0-S0925231212001877-gr1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73" r="50226"/>
            <a:stretch/>
          </p:blipFill>
          <p:spPr bwMode="auto">
            <a:xfrm>
              <a:off x="2895600" y="2625922"/>
              <a:ext cx="3733800" cy="33604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4450310" y="5788223"/>
              <a:ext cx="73129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000000"/>
                  </a:solidFill>
                </a:rPr>
                <a:t>Margin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</p:grpSp>
      <p:sp>
        <p:nvSpPr>
          <p:cNvPr id="11" name="Oval 6"/>
          <p:cNvSpPr>
            <a:spLocks noChangeArrowheads="1"/>
          </p:cNvSpPr>
          <p:nvPr/>
        </p:nvSpPr>
        <p:spPr bwMode="auto">
          <a:xfrm>
            <a:off x="4316413" y="3919538"/>
            <a:ext cx="125412" cy="1238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Oval 7"/>
          <p:cNvSpPr>
            <a:spLocks noChangeArrowheads="1"/>
          </p:cNvSpPr>
          <p:nvPr/>
        </p:nvSpPr>
        <p:spPr bwMode="auto">
          <a:xfrm>
            <a:off x="4884738" y="3981450"/>
            <a:ext cx="127000" cy="122238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Oval 8"/>
          <p:cNvSpPr>
            <a:spLocks noChangeArrowheads="1"/>
          </p:cNvSpPr>
          <p:nvPr/>
        </p:nvSpPr>
        <p:spPr bwMode="auto">
          <a:xfrm>
            <a:off x="4884738" y="4537075"/>
            <a:ext cx="127000" cy="122238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" name="Oval 9"/>
          <p:cNvSpPr>
            <a:spLocks noChangeArrowheads="1"/>
          </p:cNvSpPr>
          <p:nvPr/>
        </p:nvSpPr>
        <p:spPr bwMode="auto">
          <a:xfrm>
            <a:off x="4252913" y="4165600"/>
            <a:ext cx="127000" cy="1238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5" name="Oval 10"/>
          <p:cNvSpPr>
            <a:spLocks noChangeArrowheads="1"/>
          </p:cNvSpPr>
          <p:nvPr/>
        </p:nvSpPr>
        <p:spPr bwMode="auto">
          <a:xfrm>
            <a:off x="6213475" y="3178175"/>
            <a:ext cx="125413" cy="1238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" name="Oval 11"/>
          <p:cNvSpPr>
            <a:spLocks noChangeArrowheads="1"/>
          </p:cNvSpPr>
          <p:nvPr/>
        </p:nvSpPr>
        <p:spPr bwMode="auto">
          <a:xfrm>
            <a:off x="6845300" y="3425825"/>
            <a:ext cx="127000" cy="1238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7" name="Oval 12"/>
          <p:cNvSpPr>
            <a:spLocks noChangeArrowheads="1"/>
          </p:cNvSpPr>
          <p:nvPr/>
        </p:nvSpPr>
        <p:spPr bwMode="auto">
          <a:xfrm>
            <a:off x="7035800" y="3981450"/>
            <a:ext cx="125413" cy="1222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Oval 13"/>
          <p:cNvSpPr>
            <a:spLocks noChangeArrowheads="1"/>
          </p:cNvSpPr>
          <p:nvPr/>
        </p:nvSpPr>
        <p:spPr bwMode="auto">
          <a:xfrm>
            <a:off x="5834063" y="2932113"/>
            <a:ext cx="125412" cy="1238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9" name="Oval 14"/>
          <p:cNvSpPr>
            <a:spLocks noChangeArrowheads="1"/>
          </p:cNvSpPr>
          <p:nvPr/>
        </p:nvSpPr>
        <p:spPr bwMode="auto">
          <a:xfrm>
            <a:off x="7540625" y="4597400"/>
            <a:ext cx="127000" cy="1238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0" name="Oval 15"/>
          <p:cNvSpPr>
            <a:spLocks noChangeArrowheads="1"/>
          </p:cNvSpPr>
          <p:nvPr/>
        </p:nvSpPr>
        <p:spPr bwMode="auto">
          <a:xfrm>
            <a:off x="7731125" y="3671888"/>
            <a:ext cx="125413" cy="1238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1" name="Oval 16"/>
          <p:cNvSpPr>
            <a:spLocks noChangeArrowheads="1"/>
          </p:cNvSpPr>
          <p:nvPr/>
        </p:nvSpPr>
        <p:spPr bwMode="auto">
          <a:xfrm>
            <a:off x="5518150" y="5338763"/>
            <a:ext cx="125413" cy="1238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Oval 17"/>
          <p:cNvSpPr>
            <a:spLocks noChangeArrowheads="1"/>
          </p:cNvSpPr>
          <p:nvPr/>
        </p:nvSpPr>
        <p:spPr bwMode="auto">
          <a:xfrm>
            <a:off x="7035800" y="2746375"/>
            <a:ext cx="125413" cy="1238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3" name="Oval 18"/>
          <p:cNvSpPr>
            <a:spLocks noChangeArrowheads="1"/>
          </p:cNvSpPr>
          <p:nvPr/>
        </p:nvSpPr>
        <p:spPr bwMode="auto">
          <a:xfrm>
            <a:off x="8110538" y="4413250"/>
            <a:ext cx="125412" cy="1238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4" name="Line 19"/>
          <p:cNvSpPr>
            <a:spLocks noChangeShapeType="1"/>
          </p:cNvSpPr>
          <p:nvPr/>
        </p:nvSpPr>
        <p:spPr bwMode="auto">
          <a:xfrm>
            <a:off x="5075238" y="2746375"/>
            <a:ext cx="2276475" cy="29622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5" name="Oval 20"/>
          <p:cNvSpPr>
            <a:spLocks noChangeArrowheads="1"/>
          </p:cNvSpPr>
          <p:nvPr/>
        </p:nvSpPr>
        <p:spPr bwMode="auto">
          <a:xfrm>
            <a:off x="6086475" y="2438400"/>
            <a:ext cx="127000" cy="1238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6" name="Oval 21"/>
          <p:cNvSpPr>
            <a:spLocks noChangeArrowheads="1"/>
          </p:cNvSpPr>
          <p:nvPr/>
        </p:nvSpPr>
        <p:spPr bwMode="auto">
          <a:xfrm>
            <a:off x="6213475" y="5708650"/>
            <a:ext cx="125413" cy="1238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7" name="Line 22"/>
          <p:cNvSpPr>
            <a:spLocks noChangeShapeType="1"/>
          </p:cNvSpPr>
          <p:nvPr/>
        </p:nvSpPr>
        <p:spPr bwMode="auto">
          <a:xfrm>
            <a:off x="4759325" y="2994025"/>
            <a:ext cx="2276475" cy="2962275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8" name="Line 23"/>
          <p:cNvSpPr>
            <a:spLocks noChangeShapeType="1"/>
          </p:cNvSpPr>
          <p:nvPr/>
        </p:nvSpPr>
        <p:spPr bwMode="auto">
          <a:xfrm>
            <a:off x="5391150" y="2562225"/>
            <a:ext cx="2212975" cy="283845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9" name="Oval 24"/>
          <p:cNvSpPr>
            <a:spLocks noChangeArrowheads="1"/>
          </p:cNvSpPr>
          <p:nvPr/>
        </p:nvSpPr>
        <p:spPr bwMode="auto">
          <a:xfrm>
            <a:off x="5518150" y="4043363"/>
            <a:ext cx="125413" cy="122237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0" name="Oval 25"/>
          <p:cNvSpPr>
            <a:spLocks noChangeArrowheads="1"/>
          </p:cNvSpPr>
          <p:nvPr/>
        </p:nvSpPr>
        <p:spPr bwMode="auto">
          <a:xfrm>
            <a:off x="6022975" y="4721225"/>
            <a:ext cx="127000" cy="1238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1" name="Oval 26"/>
          <p:cNvSpPr>
            <a:spLocks noChangeArrowheads="1"/>
          </p:cNvSpPr>
          <p:nvPr/>
        </p:nvSpPr>
        <p:spPr bwMode="auto">
          <a:xfrm>
            <a:off x="6465888" y="3981450"/>
            <a:ext cx="127000" cy="1222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7" name="Oval 32"/>
          <p:cNvSpPr>
            <a:spLocks noChangeArrowheads="1"/>
          </p:cNvSpPr>
          <p:nvPr/>
        </p:nvSpPr>
        <p:spPr bwMode="auto">
          <a:xfrm>
            <a:off x="6492081" y="4396349"/>
            <a:ext cx="379413" cy="3698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8" name="Oval 33"/>
          <p:cNvSpPr>
            <a:spLocks noChangeArrowheads="1"/>
          </p:cNvSpPr>
          <p:nvPr/>
        </p:nvSpPr>
        <p:spPr bwMode="auto">
          <a:xfrm>
            <a:off x="7264400" y="4071937"/>
            <a:ext cx="379412" cy="3698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9" name="Oval 34"/>
          <p:cNvSpPr>
            <a:spLocks noChangeArrowheads="1"/>
          </p:cNvSpPr>
          <p:nvPr/>
        </p:nvSpPr>
        <p:spPr bwMode="auto">
          <a:xfrm>
            <a:off x="6497637" y="5010943"/>
            <a:ext cx="379412" cy="3714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0" name="Oval 26"/>
          <p:cNvSpPr>
            <a:spLocks noChangeArrowheads="1"/>
          </p:cNvSpPr>
          <p:nvPr/>
        </p:nvSpPr>
        <p:spPr bwMode="auto">
          <a:xfrm>
            <a:off x="6618288" y="4525962"/>
            <a:ext cx="127000" cy="1222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1" name="Oval 26"/>
          <p:cNvSpPr>
            <a:spLocks noChangeArrowheads="1"/>
          </p:cNvSpPr>
          <p:nvPr/>
        </p:nvSpPr>
        <p:spPr bwMode="auto">
          <a:xfrm>
            <a:off x="6618288" y="5135562"/>
            <a:ext cx="127000" cy="1222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2" name="Oval 24"/>
          <p:cNvSpPr>
            <a:spLocks noChangeArrowheads="1"/>
          </p:cNvSpPr>
          <p:nvPr/>
        </p:nvSpPr>
        <p:spPr bwMode="auto">
          <a:xfrm>
            <a:off x="7391400" y="4195763"/>
            <a:ext cx="125413" cy="122237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43800" y="5181600"/>
            <a:ext cx="1204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0000"/>
                </a:solidFill>
              </a:rPr>
              <a:t>w·</a:t>
            </a:r>
            <a:r>
              <a:rPr lang="en-US" dirty="0" err="1" smtClean="0">
                <a:solidFill>
                  <a:srgbClr val="000000"/>
                </a:solidFill>
              </a:rPr>
              <a:t>x+b</a:t>
            </a:r>
            <a:r>
              <a:rPr lang="en-US" dirty="0" smtClean="0">
                <a:solidFill>
                  <a:srgbClr val="000000"/>
                </a:solidFill>
              </a:rPr>
              <a:t>=+1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703276" y="6015335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0000"/>
                </a:solidFill>
              </a:rPr>
              <a:t>w·</a:t>
            </a:r>
            <a:r>
              <a:rPr lang="en-US" dirty="0" err="1" smtClean="0">
                <a:solidFill>
                  <a:srgbClr val="000000"/>
                </a:solidFill>
              </a:rPr>
              <a:t>x+b</a:t>
            </a:r>
            <a:r>
              <a:rPr lang="en-US" dirty="0" smtClean="0">
                <a:solidFill>
                  <a:srgbClr val="000000"/>
                </a:solidFill>
              </a:rPr>
              <a:t>=-1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239000" y="5638800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0000"/>
                </a:solidFill>
              </a:rPr>
              <a:t>w·</a:t>
            </a:r>
            <a:r>
              <a:rPr lang="en-US" dirty="0" err="1" smtClean="0">
                <a:solidFill>
                  <a:srgbClr val="000000"/>
                </a:solidFill>
              </a:rPr>
              <a:t>x+b</a:t>
            </a:r>
            <a:r>
              <a:rPr lang="en-US" dirty="0" smtClean="0">
                <a:solidFill>
                  <a:srgbClr val="000000"/>
                </a:solidFill>
              </a:rPr>
              <a:t>=0</a:t>
            </a:r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5" name="Object 4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4155999387"/>
              </p:ext>
            </p:extLst>
          </p:nvPr>
        </p:nvGraphicFramePr>
        <p:xfrm>
          <a:off x="793750" y="1276350"/>
          <a:ext cx="7543800" cy="1284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32" name="Equation" r:id="rId6" imgW="2679700" imgH="457200" progId="Equation.3">
                  <p:embed/>
                </p:oleObj>
              </mc:Choice>
              <mc:Fallback>
                <p:oleObj name="Equation" r:id="rId6" imgW="2679700" imgH="4572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3750" y="1276350"/>
                        <a:ext cx="7543800" cy="1284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3229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84" name="Rectangle 5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Nonlinear SVMs</a:t>
            </a:r>
          </a:p>
        </p:txBody>
      </p:sp>
      <p:sp>
        <p:nvSpPr>
          <p:cNvPr id="22585" name="Rectangle 60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8229600" cy="52578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altLang="zh-CN" dirty="0" smtClean="0">
                <a:ea typeface="宋体" pitchFamily="2" charset="-122"/>
              </a:rPr>
              <a:t>General idea: the original input space can always be mapped to some higher-dimensional feature space where the training set is separable</a:t>
            </a:r>
          </a:p>
          <a:p>
            <a:pPr>
              <a:buFontTx/>
              <a:buChar char="•"/>
            </a:pPr>
            <a:endParaRPr lang="en-US" dirty="0" smtClean="0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2286000"/>
            <a:ext cx="7761158" cy="43434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 bwMode="auto">
          <a:xfrm>
            <a:off x="4191000" y="2819400"/>
            <a:ext cx="609600" cy="609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1" name="Text Box 57"/>
          <p:cNvSpPr txBox="1">
            <a:spLocks noChangeArrowheads="1"/>
          </p:cNvSpPr>
          <p:nvPr/>
        </p:nvSpPr>
        <p:spPr bwMode="auto">
          <a:xfrm>
            <a:off x="3581400" y="2955925"/>
            <a:ext cx="19050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000" dirty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Φ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:  </a:t>
            </a:r>
            <a:r>
              <a:rPr lang="en-US" altLang="zh-CN" sz="2000" b="1" dirty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x</a:t>
            </a:r>
            <a:r>
              <a:rPr lang="en-US" altLang="zh-CN" sz="2000" b="1" baseline="-25000" dirty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→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l-GR" sz="2000" dirty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φ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(</a:t>
            </a:r>
            <a:r>
              <a:rPr lang="en-US" altLang="zh-CN" sz="2000" b="1" dirty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x</a:t>
            </a:r>
            <a:r>
              <a:rPr lang="en-US" altLang="zh-CN" sz="2000" dirty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)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113151" y="6324600"/>
            <a:ext cx="1583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4"/>
              </a:rPr>
              <a:t>Image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67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075" name="Rectangle 3"/>
          <p:cNvSpPr>
            <a:spLocks noChangeArrowheads="1"/>
          </p:cNvSpPr>
          <p:nvPr/>
        </p:nvSpPr>
        <p:spPr bwMode="auto">
          <a:xfrm>
            <a:off x="228600" y="1066800"/>
            <a:ext cx="8915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altLang="zh-CN" sz="2800" dirty="0" smtClean="0">
                <a:solidFill>
                  <a:srgbClr val="000000"/>
                </a:solidFill>
                <a:ea typeface="宋体" pitchFamily="2" charset="-122"/>
                <a:cs typeface="Arial" charset="0"/>
              </a:rPr>
              <a:t>Linearly separable dataset in 1D:</a:t>
            </a:r>
            <a:r>
              <a:rPr lang="en-US" altLang="zh-CN" sz="2800" dirty="0">
                <a:solidFill>
                  <a:srgbClr val="000000"/>
                </a:solidFill>
                <a:ea typeface="宋体" pitchFamily="2" charset="-122"/>
                <a:cs typeface="Arial" charset="0"/>
              </a:rPr>
              <a:t/>
            </a:r>
            <a:br>
              <a:rPr lang="en-US" altLang="zh-CN" sz="2800" dirty="0">
                <a:solidFill>
                  <a:srgbClr val="000000"/>
                </a:solidFill>
                <a:ea typeface="宋体" pitchFamily="2" charset="-122"/>
                <a:cs typeface="Arial" charset="0"/>
              </a:rPr>
            </a:br>
            <a:endParaRPr lang="en-US" altLang="zh-CN" sz="800" dirty="0">
              <a:solidFill>
                <a:srgbClr val="000000"/>
              </a:solidFill>
              <a:ea typeface="宋体" pitchFamily="2" charset="-122"/>
              <a:cs typeface="Arial" charset="0"/>
            </a:endParaRPr>
          </a:p>
          <a:p>
            <a:pPr marL="342900" indent="-342900" eaLnBrk="0" hangingPunct="0">
              <a:spcBef>
                <a:spcPct val="20000"/>
              </a:spcBef>
            </a:pPr>
            <a:r>
              <a:rPr lang="en-US" altLang="zh-CN" sz="800" dirty="0">
                <a:solidFill>
                  <a:srgbClr val="000000"/>
                </a:solidFill>
                <a:ea typeface="宋体" pitchFamily="2" charset="-122"/>
                <a:cs typeface="Arial" charset="0"/>
              </a:rPr>
              <a:t/>
            </a:r>
            <a:br>
              <a:rPr lang="en-US" altLang="zh-CN" sz="800" dirty="0">
                <a:solidFill>
                  <a:srgbClr val="000000"/>
                </a:solidFill>
                <a:ea typeface="宋体" pitchFamily="2" charset="-122"/>
                <a:cs typeface="Arial" charset="0"/>
              </a:rPr>
            </a:br>
            <a:r>
              <a:rPr lang="en-US" altLang="zh-CN" sz="800" dirty="0">
                <a:solidFill>
                  <a:srgbClr val="000000"/>
                </a:solidFill>
                <a:ea typeface="宋体" pitchFamily="2" charset="-122"/>
                <a:cs typeface="Arial" charset="0"/>
              </a:rPr>
              <a:t/>
            </a:r>
            <a:br>
              <a:rPr lang="en-US" altLang="zh-CN" sz="800" dirty="0">
                <a:solidFill>
                  <a:srgbClr val="000000"/>
                </a:solidFill>
                <a:ea typeface="宋体" pitchFamily="2" charset="-122"/>
                <a:cs typeface="Arial" charset="0"/>
              </a:rPr>
            </a:br>
            <a:endParaRPr lang="en-US" altLang="zh-CN" sz="800" dirty="0">
              <a:solidFill>
                <a:srgbClr val="000000"/>
              </a:solidFill>
              <a:ea typeface="宋体" pitchFamily="2" charset="-122"/>
              <a:cs typeface="Arial" charset="0"/>
            </a:endParaRPr>
          </a:p>
          <a:p>
            <a:pPr marL="342900" indent="-342900" eaLnBrk="0" hangingPunct="0">
              <a:spcBef>
                <a:spcPct val="20000"/>
              </a:spcBef>
            </a:pPr>
            <a:r>
              <a:rPr lang="en-US" altLang="zh-CN" sz="800" dirty="0">
                <a:solidFill>
                  <a:srgbClr val="000000"/>
                </a:solidFill>
                <a:ea typeface="宋体" pitchFamily="2" charset="-122"/>
                <a:cs typeface="Arial" charset="0"/>
              </a:rPr>
              <a:t/>
            </a:r>
            <a:br>
              <a:rPr lang="en-US" altLang="zh-CN" sz="800" dirty="0">
                <a:solidFill>
                  <a:srgbClr val="000000"/>
                </a:solidFill>
                <a:ea typeface="宋体" pitchFamily="2" charset="-122"/>
                <a:cs typeface="Arial" charset="0"/>
              </a:rPr>
            </a:br>
            <a:endParaRPr lang="en-US" altLang="zh-CN" sz="800" dirty="0">
              <a:solidFill>
                <a:srgbClr val="000000"/>
              </a:solidFill>
              <a:ea typeface="宋体" pitchFamily="2" charset="-122"/>
              <a:cs typeface="Arial" charset="0"/>
            </a:endParaRPr>
          </a:p>
          <a:p>
            <a:pPr marL="342900" indent="-342900" eaLnBrk="0" hangingPunct="0">
              <a:spcBef>
                <a:spcPct val="20000"/>
              </a:spcBef>
            </a:pPr>
            <a:endParaRPr lang="en-US" altLang="zh-CN" sz="800" dirty="0">
              <a:solidFill>
                <a:srgbClr val="000000"/>
              </a:solidFill>
              <a:ea typeface="宋体" pitchFamily="2" charset="-122"/>
              <a:cs typeface="Arial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altLang="zh-CN" sz="2800" dirty="0">
                <a:solidFill>
                  <a:srgbClr val="000000"/>
                </a:solidFill>
                <a:ea typeface="宋体" pitchFamily="2" charset="-122"/>
                <a:cs typeface="Arial" charset="0"/>
              </a:rPr>
              <a:t>N</a:t>
            </a:r>
            <a:r>
              <a:rPr lang="en-US" altLang="zh-CN" sz="2800" dirty="0" smtClean="0">
                <a:solidFill>
                  <a:srgbClr val="000000"/>
                </a:solidFill>
                <a:ea typeface="宋体" pitchFamily="2" charset="-122"/>
                <a:cs typeface="Arial" charset="0"/>
              </a:rPr>
              <a:t>on-separable dataset in 1D:</a:t>
            </a:r>
            <a:endParaRPr lang="en-US" altLang="zh-CN" sz="2800" dirty="0">
              <a:solidFill>
                <a:srgbClr val="000000"/>
              </a:solidFill>
              <a:ea typeface="宋体" pitchFamily="2" charset="-122"/>
              <a:cs typeface="Arial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endParaRPr lang="en-US" altLang="zh-CN" sz="2800" dirty="0" smtClean="0">
              <a:solidFill>
                <a:srgbClr val="000000"/>
              </a:solidFill>
              <a:ea typeface="宋体" pitchFamily="2" charset="-122"/>
              <a:cs typeface="Arial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endParaRPr lang="en-US" altLang="zh-CN" sz="2800" dirty="0">
              <a:solidFill>
                <a:srgbClr val="000000"/>
              </a:solidFill>
              <a:ea typeface="宋体" pitchFamily="2" charset="-122"/>
              <a:cs typeface="Arial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altLang="zh-CN" sz="2800" dirty="0">
                <a:solidFill>
                  <a:srgbClr val="000000"/>
                </a:solidFill>
                <a:ea typeface="宋体" pitchFamily="2" charset="-122"/>
                <a:cs typeface="Arial" charset="0"/>
              </a:rPr>
              <a:t>We can map </a:t>
            </a:r>
            <a:r>
              <a:rPr lang="en-US" altLang="zh-CN" sz="2800" dirty="0" smtClean="0">
                <a:solidFill>
                  <a:srgbClr val="000000"/>
                </a:solidFill>
                <a:ea typeface="宋体" pitchFamily="2" charset="-122"/>
                <a:cs typeface="Arial" charset="0"/>
              </a:rPr>
              <a:t>the data </a:t>
            </a:r>
            <a:r>
              <a:rPr lang="en-US" altLang="zh-CN" sz="2800" dirty="0">
                <a:solidFill>
                  <a:srgbClr val="000000"/>
                </a:solidFill>
                <a:ea typeface="宋体" pitchFamily="2" charset="-122"/>
                <a:cs typeface="Arial" charset="0"/>
              </a:rPr>
              <a:t>to a </a:t>
            </a:r>
            <a:r>
              <a:rPr lang="en-US" altLang="zh-CN" sz="2800" i="1" dirty="0">
                <a:solidFill>
                  <a:srgbClr val="000000"/>
                </a:solidFill>
                <a:ea typeface="宋体" pitchFamily="2" charset="-122"/>
                <a:cs typeface="Arial" charset="0"/>
              </a:rPr>
              <a:t>higher-dimensional space</a:t>
            </a:r>
            <a:r>
              <a:rPr lang="en-US" altLang="zh-CN" sz="2800" dirty="0">
                <a:solidFill>
                  <a:srgbClr val="000000"/>
                </a:solidFill>
                <a:ea typeface="宋体" pitchFamily="2" charset="-122"/>
                <a:cs typeface="Arial" charset="0"/>
              </a:rPr>
              <a:t>:</a:t>
            </a:r>
          </a:p>
        </p:txBody>
      </p:sp>
      <p:sp>
        <p:nvSpPr>
          <p:cNvPr id="1155076" name="Text Box 4"/>
          <p:cNvSpPr txBox="1">
            <a:spLocks noChangeArrowheads="1"/>
          </p:cNvSpPr>
          <p:nvPr/>
        </p:nvSpPr>
        <p:spPr bwMode="auto">
          <a:xfrm>
            <a:off x="4267200" y="6324600"/>
            <a:ext cx="3429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Arial" charset="0"/>
              </a:rPr>
              <a:t>0</a:t>
            </a:r>
          </a:p>
        </p:txBody>
      </p:sp>
      <p:sp>
        <p:nvSpPr>
          <p:cNvPr id="1155077" name="Text Box 5"/>
          <p:cNvSpPr txBox="1">
            <a:spLocks noChangeArrowheads="1"/>
          </p:cNvSpPr>
          <p:nvPr/>
        </p:nvSpPr>
        <p:spPr bwMode="auto">
          <a:xfrm>
            <a:off x="6324600" y="6324600"/>
            <a:ext cx="4572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i="1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Arial" charset="0"/>
              </a:rPr>
              <a:t>x</a:t>
            </a:r>
            <a:endParaRPr lang="en-US" altLang="zh-CN" i="1" baseline="30000">
              <a:solidFill>
                <a:srgbClr val="000000"/>
              </a:solidFill>
              <a:latin typeface="Times New Roman" pitchFamily="18" charset="0"/>
              <a:ea typeface="宋体" pitchFamily="2" charset="-122"/>
              <a:cs typeface="Arial" charset="0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495550" y="3462338"/>
            <a:ext cx="4286250" cy="423862"/>
            <a:chOff x="1056" y="2322"/>
            <a:chExt cx="2700" cy="267"/>
          </a:xfrm>
        </p:grpSpPr>
        <p:sp>
          <p:nvSpPr>
            <p:cNvPr id="21550" name="Line 7"/>
            <p:cNvSpPr>
              <a:spLocks noChangeShapeType="1"/>
            </p:cNvSpPr>
            <p:nvPr/>
          </p:nvSpPr>
          <p:spPr bwMode="auto">
            <a:xfrm>
              <a:off x="1056" y="2358"/>
              <a:ext cx="2496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1551" name="AutoShape 8"/>
            <p:cNvSpPr>
              <a:spLocks noChangeArrowheads="1"/>
            </p:cNvSpPr>
            <p:nvPr/>
          </p:nvSpPr>
          <p:spPr bwMode="auto">
            <a:xfrm>
              <a:off x="1335" y="2333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1552" name="Line 9"/>
            <p:cNvSpPr>
              <a:spLocks noChangeShapeType="1"/>
            </p:cNvSpPr>
            <p:nvPr/>
          </p:nvSpPr>
          <p:spPr bwMode="auto">
            <a:xfrm>
              <a:off x="2196" y="2322"/>
              <a:ext cx="0" cy="72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1553" name="Text Box 10"/>
            <p:cNvSpPr txBox="1">
              <a:spLocks noChangeArrowheads="1"/>
            </p:cNvSpPr>
            <p:nvPr/>
          </p:nvSpPr>
          <p:spPr bwMode="auto">
            <a:xfrm>
              <a:off x="2106" y="2358"/>
              <a:ext cx="216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>
                  <a:solidFill>
                    <a:srgbClr val="000000"/>
                  </a:solidFill>
                  <a:latin typeface="Times New Roman" pitchFamily="18" charset="0"/>
                  <a:ea typeface="宋体" pitchFamily="2" charset="-122"/>
                  <a:cs typeface="Arial" charset="0"/>
                </a:rPr>
                <a:t>0</a:t>
              </a:r>
            </a:p>
          </p:txBody>
        </p:sp>
        <p:sp>
          <p:nvSpPr>
            <p:cNvPr id="21554" name="AutoShape 11"/>
            <p:cNvSpPr>
              <a:spLocks noChangeArrowheads="1"/>
            </p:cNvSpPr>
            <p:nvPr/>
          </p:nvSpPr>
          <p:spPr bwMode="auto">
            <a:xfrm>
              <a:off x="1563" y="2327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1555" name="AutoShape 12"/>
            <p:cNvSpPr>
              <a:spLocks noChangeArrowheads="1"/>
            </p:cNvSpPr>
            <p:nvPr/>
          </p:nvSpPr>
          <p:spPr bwMode="auto">
            <a:xfrm>
              <a:off x="1863" y="2333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1556" name="AutoShape 13"/>
            <p:cNvSpPr>
              <a:spLocks noChangeArrowheads="1"/>
            </p:cNvSpPr>
            <p:nvPr/>
          </p:nvSpPr>
          <p:spPr bwMode="auto">
            <a:xfrm>
              <a:off x="1995" y="2333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1557" name="AutoShape 14"/>
            <p:cNvSpPr>
              <a:spLocks noChangeArrowheads="1"/>
            </p:cNvSpPr>
            <p:nvPr/>
          </p:nvSpPr>
          <p:spPr bwMode="auto">
            <a:xfrm>
              <a:off x="2535" y="2333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0000FF"/>
            </a:solidFill>
            <a:ln w="9525" algn="ctr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1558" name="AutoShape 15"/>
            <p:cNvSpPr>
              <a:spLocks noChangeArrowheads="1"/>
            </p:cNvSpPr>
            <p:nvPr/>
          </p:nvSpPr>
          <p:spPr bwMode="auto">
            <a:xfrm>
              <a:off x="2679" y="2333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0000FF"/>
            </a:solidFill>
            <a:ln w="9525" algn="ctr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1559" name="AutoShape 16"/>
            <p:cNvSpPr>
              <a:spLocks noChangeArrowheads="1"/>
            </p:cNvSpPr>
            <p:nvPr/>
          </p:nvSpPr>
          <p:spPr bwMode="auto">
            <a:xfrm>
              <a:off x="2451" y="2333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0000FF"/>
            </a:solidFill>
            <a:ln w="9525" algn="ctr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1560" name="AutoShape 17"/>
            <p:cNvSpPr>
              <a:spLocks noChangeArrowheads="1"/>
            </p:cNvSpPr>
            <p:nvPr/>
          </p:nvSpPr>
          <p:spPr bwMode="auto">
            <a:xfrm>
              <a:off x="2919" y="2333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1561" name="AutoShape 18"/>
            <p:cNvSpPr>
              <a:spLocks noChangeArrowheads="1"/>
            </p:cNvSpPr>
            <p:nvPr/>
          </p:nvSpPr>
          <p:spPr bwMode="auto">
            <a:xfrm>
              <a:off x="3063" y="2333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1562" name="AutoShape 19"/>
            <p:cNvSpPr>
              <a:spLocks noChangeArrowheads="1"/>
            </p:cNvSpPr>
            <p:nvPr/>
          </p:nvSpPr>
          <p:spPr bwMode="auto">
            <a:xfrm>
              <a:off x="3375" y="2327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1563" name="Text Box 20"/>
            <p:cNvSpPr txBox="1">
              <a:spLocks noChangeArrowheads="1"/>
            </p:cNvSpPr>
            <p:nvPr/>
          </p:nvSpPr>
          <p:spPr bwMode="auto">
            <a:xfrm>
              <a:off x="3468" y="2322"/>
              <a:ext cx="288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i="1">
                  <a:solidFill>
                    <a:srgbClr val="000000"/>
                  </a:solidFill>
                  <a:latin typeface="Times New Roman" pitchFamily="18" charset="0"/>
                  <a:ea typeface="宋体" pitchFamily="2" charset="-122"/>
                  <a:cs typeface="Arial" charset="0"/>
                </a:rPr>
                <a:t>x</a:t>
              </a:r>
              <a:endParaRPr lang="en-US" altLang="zh-CN" i="1" baseline="3000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Arial" charset="0"/>
              </a:endParaRPr>
            </a:p>
          </p:txBody>
        </p:sp>
      </p:grpSp>
      <p:grpSp>
        <p:nvGrpSpPr>
          <p:cNvPr id="21510" name="Group 21"/>
          <p:cNvGrpSpPr>
            <a:grpSpLocks/>
          </p:cNvGrpSpPr>
          <p:nvPr/>
        </p:nvGrpSpPr>
        <p:grpSpPr bwMode="auto">
          <a:xfrm>
            <a:off x="2457450" y="1752600"/>
            <a:ext cx="4324350" cy="642938"/>
            <a:chOff x="1056" y="1284"/>
            <a:chExt cx="2724" cy="405"/>
          </a:xfrm>
        </p:grpSpPr>
        <p:sp>
          <p:nvSpPr>
            <p:cNvPr id="21534" name="Line 22"/>
            <p:cNvSpPr>
              <a:spLocks noChangeShapeType="1"/>
            </p:cNvSpPr>
            <p:nvPr/>
          </p:nvSpPr>
          <p:spPr bwMode="auto">
            <a:xfrm>
              <a:off x="1056" y="1458"/>
              <a:ext cx="2496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1535" name="AutoShape 23"/>
            <p:cNvSpPr>
              <a:spLocks noChangeArrowheads="1"/>
            </p:cNvSpPr>
            <p:nvPr/>
          </p:nvSpPr>
          <p:spPr bwMode="auto">
            <a:xfrm>
              <a:off x="1335" y="1433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1536" name="Line 24"/>
            <p:cNvSpPr>
              <a:spLocks noChangeShapeType="1"/>
            </p:cNvSpPr>
            <p:nvPr/>
          </p:nvSpPr>
          <p:spPr bwMode="auto">
            <a:xfrm>
              <a:off x="2196" y="1422"/>
              <a:ext cx="0" cy="72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1537" name="Text Box 25"/>
            <p:cNvSpPr txBox="1">
              <a:spLocks noChangeArrowheads="1"/>
            </p:cNvSpPr>
            <p:nvPr/>
          </p:nvSpPr>
          <p:spPr bwMode="auto">
            <a:xfrm>
              <a:off x="2106" y="1458"/>
              <a:ext cx="216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>
                  <a:solidFill>
                    <a:srgbClr val="000000"/>
                  </a:solidFill>
                  <a:latin typeface="Times New Roman" pitchFamily="18" charset="0"/>
                  <a:ea typeface="宋体" pitchFamily="2" charset="-122"/>
                  <a:cs typeface="Arial" charset="0"/>
                </a:rPr>
                <a:t>0</a:t>
              </a:r>
            </a:p>
          </p:txBody>
        </p:sp>
        <p:sp>
          <p:nvSpPr>
            <p:cNvPr id="21538" name="AutoShape 26"/>
            <p:cNvSpPr>
              <a:spLocks noChangeArrowheads="1"/>
            </p:cNvSpPr>
            <p:nvPr/>
          </p:nvSpPr>
          <p:spPr bwMode="auto">
            <a:xfrm>
              <a:off x="1563" y="1427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1539" name="AutoShape 27"/>
            <p:cNvSpPr>
              <a:spLocks noChangeArrowheads="1"/>
            </p:cNvSpPr>
            <p:nvPr/>
          </p:nvSpPr>
          <p:spPr bwMode="auto">
            <a:xfrm>
              <a:off x="1863" y="1433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1540" name="AutoShape 28"/>
            <p:cNvSpPr>
              <a:spLocks noChangeArrowheads="1"/>
            </p:cNvSpPr>
            <p:nvPr/>
          </p:nvSpPr>
          <p:spPr bwMode="auto">
            <a:xfrm>
              <a:off x="1995" y="1433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1541" name="AutoShape 29"/>
            <p:cNvSpPr>
              <a:spLocks noChangeArrowheads="1"/>
            </p:cNvSpPr>
            <p:nvPr/>
          </p:nvSpPr>
          <p:spPr bwMode="auto">
            <a:xfrm>
              <a:off x="2535" y="1433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0000FF"/>
            </a:solidFill>
            <a:ln w="9525" algn="ctr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1542" name="AutoShape 30"/>
            <p:cNvSpPr>
              <a:spLocks noChangeArrowheads="1"/>
            </p:cNvSpPr>
            <p:nvPr/>
          </p:nvSpPr>
          <p:spPr bwMode="auto">
            <a:xfrm>
              <a:off x="2679" y="1433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0000FF"/>
            </a:solidFill>
            <a:ln w="9525" algn="ctr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1543" name="AutoShape 31"/>
            <p:cNvSpPr>
              <a:spLocks noChangeArrowheads="1"/>
            </p:cNvSpPr>
            <p:nvPr/>
          </p:nvSpPr>
          <p:spPr bwMode="auto">
            <a:xfrm>
              <a:off x="2451" y="1433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0000FF"/>
            </a:solidFill>
            <a:ln w="9525" algn="ctr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1544" name="Line 32"/>
            <p:cNvSpPr>
              <a:spLocks noChangeShapeType="1"/>
            </p:cNvSpPr>
            <p:nvPr/>
          </p:nvSpPr>
          <p:spPr bwMode="auto">
            <a:xfrm>
              <a:off x="2268" y="1302"/>
              <a:ext cx="0" cy="348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1545" name="Oval 33"/>
            <p:cNvSpPr>
              <a:spLocks noChangeArrowheads="1"/>
            </p:cNvSpPr>
            <p:nvPr/>
          </p:nvSpPr>
          <p:spPr bwMode="auto">
            <a:xfrm>
              <a:off x="2405" y="1393"/>
              <a:ext cx="144" cy="138"/>
            </a:xfrm>
            <a:prstGeom prst="ellipse">
              <a:avLst/>
            </a:prstGeom>
            <a:noFill/>
            <a:ln w="19050" algn="ctr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1546" name="Oval 34"/>
            <p:cNvSpPr>
              <a:spLocks noChangeArrowheads="1"/>
            </p:cNvSpPr>
            <p:nvPr/>
          </p:nvSpPr>
          <p:spPr bwMode="auto">
            <a:xfrm>
              <a:off x="1955" y="1387"/>
              <a:ext cx="144" cy="138"/>
            </a:xfrm>
            <a:prstGeom prst="ellips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1547" name="Line 35"/>
            <p:cNvSpPr>
              <a:spLocks noChangeShapeType="1"/>
            </p:cNvSpPr>
            <p:nvPr/>
          </p:nvSpPr>
          <p:spPr bwMode="auto">
            <a:xfrm flipH="1" flipV="1">
              <a:off x="2475" y="1284"/>
              <a:ext cx="6" cy="377"/>
            </a:xfrm>
            <a:prstGeom prst="line">
              <a:avLst/>
            </a:prstGeom>
            <a:noFill/>
            <a:ln w="9525" cap="rnd">
              <a:solidFill>
                <a:schemeClr val="tx2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1548" name="Line 36"/>
            <p:cNvSpPr>
              <a:spLocks noChangeShapeType="1"/>
            </p:cNvSpPr>
            <p:nvPr/>
          </p:nvSpPr>
          <p:spPr bwMode="auto">
            <a:xfrm flipH="1" flipV="1">
              <a:off x="2025" y="1284"/>
              <a:ext cx="6" cy="377"/>
            </a:xfrm>
            <a:prstGeom prst="line">
              <a:avLst/>
            </a:prstGeom>
            <a:noFill/>
            <a:ln w="9525" cap="rnd">
              <a:solidFill>
                <a:schemeClr val="tx2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1549" name="Text Box 37"/>
            <p:cNvSpPr txBox="1">
              <a:spLocks noChangeArrowheads="1"/>
            </p:cNvSpPr>
            <p:nvPr/>
          </p:nvSpPr>
          <p:spPr bwMode="auto">
            <a:xfrm>
              <a:off x="3492" y="1410"/>
              <a:ext cx="288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i="1">
                  <a:solidFill>
                    <a:srgbClr val="000000"/>
                  </a:solidFill>
                  <a:latin typeface="Times New Roman" pitchFamily="18" charset="0"/>
                  <a:ea typeface="宋体" pitchFamily="2" charset="-122"/>
                  <a:cs typeface="Arial" charset="0"/>
                </a:rPr>
                <a:t>x</a:t>
              </a:r>
              <a:endParaRPr lang="en-US" altLang="zh-CN" i="1" baseline="3000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Arial" charset="0"/>
              </a:endParaRPr>
            </a:p>
          </p:txBody>
        </p:sp>
      </p:grp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2514600" y="4724400"/>
            <a:ext cx="4352925" cy="1827213"/>
            <a:chOff x="1122" y="2874"/>
            <a:chExt cx="2742" cy="1151"/>
          </a:xfrm>
        </p:grpSpPr>
        <p:sp>
          <p:nvSpPr>
            <p:cNvPr id="21514" name="Line 39"/>
            <p:cNvSpPr>
              <a:spLocks noChangeShapeType="1"/>
            </p:cNvSpPr>
            <p:nvPr/>
          </p:nvSpPr>
          <p:spPr bwMode="auto">
            <a:xfrm>
              <a:off x="1122" y="3900"/>
              <a:ext cx="2496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1515" name="AutoShape 40"/>
            <p:cNvSpPr>
              <a:spLocks noChangeArrowheads="1"/>
            </p:cNvSpPr>
            <p:nvPr/>
          </p:nvSpPr>
          <p:spPr bwMode="auto">
            <a:xfrm>
              <a:off x="1437" y="3257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1516" name="Line 41"/>
            <p:cNvSpPr>
              <a:spLocks noChangeShapeType="1"/>
            </p:cNvSpPr>
            <p:nvPr/>
          </p:nvSpPr>
          <p:spPr bwMode="auto">
            <a:xfrm>
              <a:off x="2262" y="3864"/>
              <a:ext cx="0" cy="72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1517" name="AutoShape 42"/>
            <p:cNvSpPr>
              <a:spLocks noChangeArrowheads="1"/>
            </p:cNvSpPr>
            <p:nvPr/>
          </p:nvSpPr>
          <p:spPr bwMode="auto">
            <a:xfrm>
              <a:off x="1641" y="3557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1518" name="AutoShape 43"/>
            <p:cNvSpPr>
              <a:spLocks noChangeArrowheads="1"/>
            </p:cNvSpPr>
            <p:nvPr/>
          </p:nvSpPr>
          <p:spPr bwMode="auto">
            <a:xfrm>
              <a:off x="1929" y="3755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1519" name="AutoShape 44"/>
            <p:cNvSpPr>
              <a:spLocks noChangeArrowheads="1"/>
            </p:cNvSpPr>
            <p:nvPr/>
          </p:nvSpPr>
          <p:spPr bwMode="auto">
            <a:xfrm>
              <a:off x="2073" y="3815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1520" name="AutoShape 45"/>
            <p:cNvSpPr>
              <a:spLocks noChangeArrowheads="1"/>
            </p:cNvSpPr>
            <p:nvPr/>
          </p:nvSpPr>
          <p:spPr bwMode="auto">
            <a:xfrm>
              <a:off x="2601" y="3761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0000FF"/>
            </a:solidFill>
            <a:ln w="9525" algn="ctr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1521" name="AutoShape 46"/>
            <p:cNvSpPr>
              <a:spLocks noChangeArrowheads="1"/>
            </p:cNvSpPr>
            <p:nvPr/>
          </p:nvSpPr>
          <p:spPr bwMode="auto">
            <a:xfrm>
              <a:off x="2745" y="3647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0000FF"/>
            </a:solidFill>
            <a:ln w="9525" algn="ctr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1522" name="AutoShape 47"/>
            <p:cNvSpPr>
              <a:spLocks noChangeArrowheads="1"/>
            </p:cNvSpPr>
            <p:nvPr/>
          </p:nvSpPr>
          <p:spPr bwMode="auto">
            <a:xfrm>
              <a:off x="2481" y="3803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0000FF"/>
            </a:solidFill>
            <a:ln w="9525" algn="ctr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1523" name="AutoShape 48"/>
            <p:cNvSpPr>
              <a:spLocks noChangeArrowheads="1"/>
            </p:cNvSpPr>
            <p:nvPr/>
          </p:nvSpPr>
          <p:spPr bwMode="auto">
            <a:xfrm>
              <a:off x="2985" y="3443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1524" name="AutoShape 49"/>
            <p:cNvSpPr>
              <a:spLocks noChangeArrowheads="1"/>
            </p:cNvSpPr>
            <p:nvPr/>
          </p:nvSpPr>
          <p:spPr bwMode="auto">
            <a:xfrm>
              <a:off x="3165" y="3251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1525" name="AutoShape 50"/>
            <p:cNvSpPr>
              <a:spLocks noChangeArrowheads="1"/>
            </p:cNvSpPr>
            <p:nvPr/>
          </p:nvSpPr>
          <p:spPr bwMode="auto">
            <a:xfrm>
              <a:off x="3429" y="2921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1526" name="Line 51"/>
            <p:cNvSpPr>
              <a:spLocks noChangeShapeType="1"/>
            </p:cNvSpPr>
            <p:nvPr/>
          </p:nvSpPr>
          <p:spPr bwMode="auto">
            <a:xfrm flipV="1">
              <a:off x="2262" y="2988"/>
              <a:ext cx="0" cy="936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1527" name="Text Box 52"/>
            <p:cNvSpPr txBox="1">
              <a:spLocks noChangeArrowheads="1"/>
            </p:cNvSpPr>
            <p:nvPr/>
          </p:nvSpPr>
          <p:spPr bwMode="auto">
            <a:xfrm>
              <a:off x="2262" y="2874"/>
              <a:ext cx="288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i="1">
                  <a:solidFill>
                    <a:srgbClr val="000000"/>
                  </a:solidFill>
                  <a:latin typeface="Times New Roman" pitchFamily="18" charset="0"/>
                  <a:ea typeface="宋体" pitchFamily="2" charset="-122"/>
                  <a:cs typeface="Arial" charset="0"/>
                </a:rPr>
                <a:t>x</a:t>
              </a:r>
              <a:r>
                <a:rPr lang="en-US" altLang="zh-CN" i="1" baseline="30000">
                  <a:solidFill>
                    <a:srgbClr val="000000"/>
                  </a:solidFill>
                  <a:latin typeface="Times New Roman" pitchFamily="18" charset="0"/>
                  <a:ea typeface="宋体" pitchFamily="2" charset="-122"/>
                  <a:cs typeface="Arial" charset="0"/>
                </a:rPr>
                <a:t>2</a:t>
              </a:r>
            </a:p>
          </p:txBody>
        </p:sp>
        <p:sp>
          <p:nvSpPr>
            <p:cNvPr id="21528" name="Line 53"/>
            <p:cNvSpPr>
              <a:spLocks noChangeShapeType="1"/>
            </p:cNvSpPr>
            <p:nvPr/>
          </p:nvSpPr>
          <p:spPr bwMode="auto">
            <a:xfrm flipV="1">
              <a:off x="1860" y="3180"/>
              <a:ext cx="2004" cy="816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1529" name="Line 54"/>
            <p:cNvSpPr>
              <a:spLocks noChangeShapeType="1"/>
            </p:cNvSpPr>
            <p:nvPr/>
          </p:nvSpPr>
          <p:spPr bwMode="auto">
            <a:xfrm flipV="1">
              <a:off x="1857" y="3132"/>
              <a:ext cx="1962" cy="809"/>
            </a:xfrm>
            <a:prstGeom prst="line">
              <a:avLst/>
            </a:prstGeom>
            <a:noFill/>
            <a:ln w="9525" cap="rnd">
              <a:solidFill>
                <a:schemeClr val="tx2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1530" name="Line 55"/>
            <p:cNvSpPr>
              <a:spLocks noChangeShapeType="1"/>
            </p:cNvSpPr>
            <p:nvPr/>
          </p:nvSpPr>
          <p:spPr bwMode="auto">
            <a:xfrm flipV="1">
              <a:off x="1929" y="3240"/>
              <a:ext cx="1926" cy="785"/>
            </a:xfrm>
            <a:prstGeom prst="line">
              <a:avLst/>
            </a:prstGeom>
            <a:noFill/>
            <a:ln w="9525" cap="rnd">
              <a:solidFill>
                <a:schemeClr val="tx2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1531" name="Oval 56"/>
            <p:cNvSpPr>
              <a:spLocks noChangeArrowheads="1"/>
            </p:cNvSpPr>
            <p:nvPr/>
          </p:nvSpPr>
          <p:spPr bwMode="auto">
            <a:xfrm>
              <a:off x="2945" y="3403"/>
              <a:ext cx="144" cy="138"/>
            </a:xfrm>
            <a:prstGeom prst="ellips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1532" name="Oval 57"/>
            <p:cNvSpPr>
              <a:spLocks noChangeArrowheads="1"/>
            </p:cNvSpPr>
            <p:nvPr/>
          </p:nvSpPr>
          <p:spPr bwMode="auto">
            <a:xfrm>
              <a:off x="2699" y="3601"/>
              <a:ext cx="144" cy="138"/>
            </a:xfrm>
            <a:prstGeom prst="ellipse">
              <a:avLst/>
            </a:prstGeom>
            <a:noFill/>
            <a:ln w="19050" algn="ctr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1533" name="Oval 58"/>
            <p:cNvSpPr>
              <a:spLocks noChangeArrowheads="1"/>
            </p:cNvSpPr>
            <p:nvPr/>
          </p:nvSpPr>
          <p:spPr bwMode="auto">
            <a:xfrm>
              <a:off x="2027" y="3775"/>
              <a:ext cx="144" cy="138"/>
            </a:xfrm>
            <a:prstGeom prst="ellips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21512" name="Rectangle 5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Nonlinear SVMs</a:t>
            </a:r>
          </a:p>
        </p:txBody>
      </p:sp>
      <p:sp>
        <p:nvSpPr>
          <p:cNvPr id="21513" name="Text Box 60"/>
          <p:cNvSpPr txBox="1">
            <a:spLocks noChangeArrowheads="1"/>
          </p:cNvSpPr>
          <p:nvPr/>
        </p:nvSpPr>
        <p:spPr bwMode="auto">
          <a:xfrm>
            <a:off x="6754813" y="6477000"/>
            <a:ext cx="23129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solidFill>
                  <a:srgbClr val="000000"/>
                </a:solidFill>
                <a:cs typeface="Arial" charset="0"/>
              </a:rPr>
              <a:t>Slide credit: Andrew Moore</a:t>
            </a:r>
          </a:p>
        </p:txBody>
      </p:sp>
    </p:spTree>
    <p:extLst>
      <p:ext uri="{BB962C8B-B14F-4D97-AF65-F5344CB8AC3E}">
        <p14:creationId xmlns:p14="http://schemas.microsoft.com/office/powerpoint/2010/main" val="3967309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5075" grpId="0" build="allAtOnce"/>
      <p:bldP spid="1155076" grpId="0"/>
      <p:bldP spid="115507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84" name="Rectangle 5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kernel trick</a:t>
            </a:r>
          </a:p>
        </p:txBody>
      </p:sp>
      <p:sp>
        <p:nvSpPr>
          <p:cNvPr id="22585" name="Rectangle 60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8229600" cy="52578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altLang="zh-CN" dirty="0" smtClean="0">
                <a:ea typeface="宋体" pitchFamily="2" charset="-122"/>
              </a:rPr>
              <a:t>General idea: the original input space can always be mapped to some higher-dimensional feature space where the training set is separable</a:t>
            </a:r>
          </a:p>
          <a:p>
            <a:pPr>
              <a:buFontTx/>
              <a:buChar char="•"/>
            </a:pPr>
            <a:endParaRPr lang="en-US" altLang="zh-CN" dirty="0" smtClean="0">
              <a:ea typeface="宋体" pitchFamily="2" charset="-122"/>
            </a:endParaRPr>
          </a:p>
          <a:p>
            <a:pPr>
              <a:buFontTx/>
              <a:buChar char="•"/>
            </a:pPr>
            <a:r>
              <a:rPr lang="en-US" b="1" dirty="0"/>
              <a:t>The kernel trick:</a:t>
            </a:r>
            <a:r>
              <a:rPr lang="en-US" dirty="0"/>
              <a:t> instead of explicitly computing the lifting transformation </a:t>
            </a:r>
            <a:r>
              <a:rPr lang="el-GR" b="1" i="1" dirty="0"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en-US" dirty="0">
                <a:latin typeface="Times New Roman" pitchFamily="18" charset="0"/>
              </a:rPr>
              <a:t>(</a:t>
            </a:r>
            <a:r>
              <a:rPr lang="en-US" b="1" dirty="0">
                <a:latin typeface="Times New Roman" pitchFamily="18" charset="0"/>
              </a:rPr>
              <a:t>x</a:t>
            </a:r>
            <a:r>
              <a:rPr lang="en-US" dirty="0">
                <a:latin typeface="Times New Roman" pitchFamily="18" charset="0"/>
              </a:rPr>
              <a:t>), </a:t>
            </a:r>
            <a:r>
              <a:rPr lang="en-US" dirty="0"/>
              <a:t>define a kernel function K such that</a:t>
            </a:r>
            <a:br>
              <a:rPr lang="en-US" dirty="0"/>
            </a:br>
            <a:r>
              <a:rPr lang="en-US" sz="800" dirty="0"/>
              <a:t/>
            </a:r>
            <a:br>
              <a:rPr lang="en-US" sz="800" dirty="0"/>
            </a:br>
            <a:r>
              <a:rPr lang="en-US" dirty="0"/>
              <a:t>		       </a:t>
            </a:r>
            <a:r>
              <a:rPr lang="en-US" i="1" dirty="0">
                <a:latin typeface="Times New Roman" pitchFamily="18" charset="0"/>
              </a:rPr>
              <a:t>K</a:t>
            </a:r>
            <a:r>
              <a:rPr lang="en-US" dirty="0">
                <a:latin typeface="Times New Roman" pitchFamily="18" charset="0"/>
              </a:rPr>
              <a:t>(</a:t>
            </a:r>
            <a:r>
              <a:rPr lang="en-US" b="1" dirty="0">
                <a:latin typeface="Times New Roman" pitchFamily="18" charset="0"/>
              </a:rPr>
              <a:t>x</a:t>
            </a:r>
            <a:r>
              <a:rPr lang="en-US" sz="800" i="1" baseline="-25000" dirty="0">
                <a:latin typeface="Times New Roman" pitchFamily="18" charset="0"/>
              </a:rPr>
              <a:t> </a:t>
            </a:r>
            <a:r>
              <a:rPr lang="en-US" i="1" dirty="0">
                <a:latin typeface="Times New Roman" pitchFamily="18" charset="0"/>
                <a:cs typeface="Arial" charset="0"/>
              </a:rPr>
              <a:t>,</a:t>
            </a:r>
            <a:r>
              <a:rPr lang="en-US" sz="800" i="1" dirty="0">
                <a:latin typeface="Times New Roman" pitchFamily="18" charset="0"/>
                <a:cs typeface="Arial" charset="0"/>
              </a:rPr>
              <a:t> </a:t>
            </a:r>
            <a:r>
              <a:rPr lang="en-US" b="1" dirty="0">
                <a:latin typeface="Times New Roman" pitchFamily="18" charset="0"/>
              </a:rPr>
              <a:t>y</a:t>
            </a:r>
            <a:r>
              <a:rPr lang="en-US" dirty="0">
                <a:latin typeface="Times New Roman" pitchFamily="18" charset="0"/>
              </a:rPr>
              <a:t>)</a:t>
            </a:r>
            <a:r>
              <a:rPr lang="en-US" b="1" i="1" dirty="0">
                <a:latin typeface="Times New Roman" pitchFamily="18" charset="0"/>
              </a:rPr>
              <a:t> = </a:t>
            </a:r>
            <a:r>
              <a:rPr lang="el-GR" b="1" i="1" dirty="0"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en-US" dirty="0">
                <a:latin typeface="Times New Roman" pitchFamily="18" charset="0"/>
              </a:rPr>
              <a:t>(</a:t>
            </a:r>
            <a:r>
              <a:rPr lang="en-US" b="1" dirty="0">
                <a:latin typeface="Times New Roman" pitchFamily="18" charset="0"/>
              </a:rPr>
              <a:t>x</a:t>
            </a:r>
            <a:r>
              <a:rPr lang="en-US" dirty="0">
                <a:latin typeface="Times New Roman" pitchFamily="18" charset="0"/>
              </a:rPr>
              <a:t>)</a:t>
            </a:r>
            <a:r>
              <a:rPr lang="en-US" i="1" baseline="-25000" dirty="0">
                <a:latin typeface="Times New Roman" pitchFamily="18" charset="0"/>
              </a:rPr>
              <a:t> </a:t>
            </a:r>
            <a:r>
              <a:rPr lang="en-US" i="1" dirty="0">
                <a:latin typeface="Times New Roman" pitchFamily="18" charset="0"/>
                <a:cs typeface="Arial" charset="0"/>
              </a:rPr>
              <a:t>· </a:t>
            </a:r>
            <a:r>
              <a:rPr lang="el-GR" b="1" i="1" dirty="0"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en-US" dirty="0">
                <a:latin typeface="Times New Roman" pitchFamily="18" charset="0"/>
              </a:rPr>
              <a:t>(</a:t>
            </a:r>
            <a:r>
              <a:rPr lang="en-US" b="1" dirty="0">
                <a:latin typeface="Times New Roman" pitchFamily="18" charset="0"/>
              </a:rPr>
              <a:t>y</a:t>
            </a:r>
            <a:r>
              <a:rPr lang="en-US" dirty="0">
                <a:latin typeface="Times New Roman" pitchFamily="18" charset="0"/>
              </a:rPr>
              <a:t>)</a:t>
            </a:r>
          </a:p>
          <a:p>
            <a:pPr>
              <a:buFontTx/>
              <a:buChar char="•"/>
            </a:pPr>
            <a:endParaRPr lang="en-US" sz="900" dirty="0"/>
          </a:p>
          <a:p>
            <a:r>
              <a:rPr lang="en-US" dirty="0"/>
              <a:t>	(to be valid, the kernel function must satisfy </a:t>
            </a:r>
            <a:r>
              <a:rPr lang="en-US" i="1" dirty="0"/>
              <a:t>Mercer’s condition</a:t>
            </a:r>
            <a:r>
              <a:rPr lang="en-US" dirty="0"/>
              <a:t>)</a:t>
            </a:r>
          </a:p>
          <a:p>
            <a:pPr>
              <a:buFontTx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5919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kernel trick</a:t>
            </a:r>
          </a:p>
        </p:txBody>
      </p:sp>
      <p:sp>
        <p:nvSpPr>
          <p:cNvPr id="1088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229600" cy="52578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dirty="0" smtClean="0"/>
              <a:t>Linear SVM decision function:</a:t>
            </a:r>
          </a:p>
          <a:p>
            <a:pPr>
              <a:buFontTx/>
              <a:buChar char="•"/>
            </a:pPr>
            <a:endParaRPr lang="en-US" dirty="0"/>
          </a:p>
          <a:p>
            <a:pPr>
              <a:buFontTx/>
              <a:buChar char="•"/>
            </a:pPr>
            <a:endParaRPr lang="en-US" dirty="0" smtClean="0"/>
          </a:p>
          <a:p>
            <a:pPr>
              <a:buFontTx/>
              <a:buChar char="•"/>
            </a:pPr>
            <a:endParaRPr lang="en-US" dirty="0"/>
          </a:p>
          <a:p>
            <a:pPr>
              <a:buFontTx/>
              <a:buChar char="•"/>
            </a:pPr>
            <a:endParaRPr lang="en-US" dirty="0" smtClean="0"/>
          </a:p>
        </p:txBody>
      </p:sp>
      <p:sp>
        <p:nvSpPr>
          <p:cNvPr id="9221" name="Text Box 7"/>
          <p:cNvSpPr txBox="1">
            <a:spLocks noChangeArrowheads="1"/>
          </p:cNvSpPr>
          <p:nvPr/>
        </p:nvSpPr>
        <p:spPr bwMode="auto">
          <a:xfrm>
            <a:off x="0" y="6208713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solidFill>
                  <a:srgbClr val="000000"/>
                </a:solidFill>
                <a:cs typeface="Arial" charset="0"/>
              </a:rPr>
              <a:t>C. Burges, </a:t>
            </a:r>
            <a:r>
              <a:rPr lang="en-US">
                <a:solidFill>
                  <a:srgbClr val="000000"/>
                </a:solidFill>
                <a:cs typeface="Arial" charset="0"/>
                <a:hlinkClick r:id="rId4"/>
              </a:rPr>
              <a:t>A Tutorial on Support Vector Machines for Pattern Recognition</a:t>
            </a:r>
            <a:r>
              <a:rPr lang="en-US">
                <a:solidFill>
                  <a:srgbClr val="000000"/>
                </a:solidFill>
                <a:cs typeface="Arial" charset="0"/>
              </a:rPr>
              <a:t>,  Data Mining and Knowledge Discovery, 1998 </a:t>
            </a:r>
          </a:p>
        </p:txBody>
      </p:sp>
      <p:graphicFrame>
        <p:nvGraphicFramePr>
          <p:cNvPr id="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8027602"/>
              </p:ext>
            </p:extLst>
          </p:nvPr>
        </p:nvGraphicFramePr>
        <p:xfrm>
          <a:off x="2133600" y="1828800"/>
          <a:ext cx="4572000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55" name="Equation" r:id="rId5" imgW="1676160" imgH="266400" progId="Equation.3">
                  <p:embed/>
                </p:oleObj>
              </mc:Choice>
              <mc:Fallback>
                <p:oleObj name="Equation" r:id="rId5" imgW="167616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1828800"/>
                        <a:ext cx="4572000" cy="727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Line 12"/>
          <p:cNvSpPr>
            <a:spLocks noChangeShapeType="1"/>
          </p:cNvSpPr>
          <p:nvPr/>
        </p:nvSpPr>
        <p:spPr bwMode="auto">
          <a:xfrm flipV="1">
            <a:off x="3448050" y="2520950"/>
            <a:ext cx="1143000" cy="838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0" hangingPunct="0"/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" name="Line 13"/>
          <p:cNvSpPr>
            <a:spLocks noChangeShapeType="1"/>
          </p:cNvSpPr>
          <p:nvPr/>
        </p:nvSpPr>
        <p:spPr bwMode="auto">
          <a:xfrm flipV="1">
            <a:off x="4819650" y="2520950"/>
            <a:ext cx="381000" cy="838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0" hangingPunct="0"/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4281488" y="3359150"/>
            <a:ext cx="1346200" cy="8318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>
                <a:solidFill>
                  <a:srgbClr val="000000"/>
                </a:solidFill>
                <a:cs typeface="Arial" charset="0"/>
              </a:rPr>
              <a:t>Support </a:t>
            </a:r>
            <a:br>
              <a:rPr lang="en-US" sz="2400">
                <a:solidFill>
                  <a:srgbClr val="000000"/>
                </a:solidFill>
                <a:cs typeface="Arial" charset="0"/>
              </a:rPr>
            </a:br>
            <a:r>
              <a:rPr lang="en-US" sz="2400">
                <a:solidFill>
                  <a:srgbClr val="000000"/>
                </a:solidFill>
                <a:cs typeface="Arial" charset="0"/>
              </a:rPr>
              <a:t>vector</a:t>
            </a:r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2667000" y="3359150"/>
            <a:ext cx="1212850" cy="8318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>
                <a:solidFill>
                  <a:srgbClr val="000000"/>
                </a:solidFill>
                <a:cs typeface="Arial" charset="0"/>
              </a:rPr>
              <a:t>learned</a:t>
            </a:r>
            <a:br>
              <a:rPr lang="en-US" sz="2400">
                <a:solidFill>
                  <a:srgbClr val="000000"/>
                </a:solidFill>
                <a:cs typeface="Arial" charset="0"/>
              </a:rPr>
            </a:br>
            <a:r>
              <a:rPr lang="en-US" sz="2400">
                <a:solidFill>
                  <a:srgbClr val="000000"/>
                </a:solidFill>
                <a:cs typeface="Arial" charset="0"/>
              </a:rPr>
              <a:t>weight</a:t>
            </a:r>
          </a:p>
        </p:txBody>
      </p:sp>
    </p:spTree>
    <p:extLst>
      <p:ext uri="{BB962C8B-B14F-4D97-AF65-F5344CB8AC3E}">
        <p14:creationId xmlns:p14="http://schemas.microsoft.com/office/powerpoint/2010/main" val="1630425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8515" grpId="0" build="p"/>
      <p:bldP spid="7" grpId="0" animBg="1"/>
      <p:bldP spid="8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Loose inspiration: Human neurons</a:t>
            </a:r>
            <a:endParaRPr lang="en-US" dirty="0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30848"/>
            <a:ext cx="8077200" cy="47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959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kernel trick</a:t>
            </a:r>
          </a:p>
        </p:txBody>
      </p:sp>
      <p:sp>
        <p:nvSpPr>
          <p:cNvPr id="1088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229600" cy="52578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dirty="0" smtClean="0"/>
              <a:t>Linear SVM decision function:</a:t>
            </a:r>
          </a:p>
          <a:p>
            <a:pPr>
              <a:buFontTx/>
              <a:buChar char="•"/>
            </a:pPr>
            <a:endParaRPr lang="en-US" dirty="0"/>
          </a:p>
          <a:p>
            <a:pPr>
              <a:buFontTx/>
              <a:buChar char="•"/>
            </a:pPr>
            <a:endParaRPr lang="en-US" dirty="0" smtClean="0"/>
          </a:p>
          <a:p>
            <a:pPr marL="0" indent="0"/>
            <a:endParaRPr lang="en-US" dirty="0" smtClean="0"/>
          </a:p>
          <a:p>
            <a:pPr>
              <a:buFontTx/>
              <a:buChar char="•"/>
            </a:pPr>
            <a:r>
              <a:rPr lang="en-US" dirty="0" smtClean="0"/>
              <a:t>Kernel SVM decision function:</a:t>
            </a:r>
          </a:p>
          <a:p>
            <a:pPr>
              <a:buFontTx/>
              <a:buChar char="•"/>
            </a:pPr>
            <a:endParaRPr lang="en-US" dirty="0" smtClean="0"/>
          </a:p>
          <a:p>
            <a:pPr>
              <a:buFontTx/>
              <a:buChar char="•"/>
            </a:pPr>
            <a:endParaRPr lang="en-US" dirty="0"/>
          </a:p>
          <a:p>
            <a:pPr>
              <a:buFontTx/>
              <a:buChar char="•"/>
            </a:pPr>
            <a:endParaRPr lang="en-US" dirty="0" smtClean="0"/>
          </a:p>
          <a:p>
            <a:pPr>
              <a:buFontTx/>
              <a:buChar char="•"/>
            </a:pPr>
            <a:r>
              <a:rPr lang="en-US" dirty="0" smtClean="0"/>
              <a:t>This gives a nonlinear decision boundary in the original feature space</a:t>
            </a:r>
            <a:endParaRPr lang="el-GR" dirty="0" smtClean="0"/>
          </a:p>
        </p:txBody>
      </p:sp>
      <p:graphicFrame>
        <p:nvGraphicFramePr>
          <p:cNvPr id="1088518" name="Object 6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360126984"/>
              </p:ext>
            </p:extLst>
          </p:nvPr>
        </p:nvGraphicFramePr>
        <p:xfrm>
          <a:off x="1358900" y="3814763"/>
          <a:ext cx="6605588" cy="83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9" name="Equation" r:id="rId4" imgW="2717640" imgH="342720" progId="Equation.3">
                  <p:embed/>
                </p:oleObj>
              </mc:Choice>
              <mc:Fallback>
                <p:oleObj name="Equation" r:id="rId4" imgW="271764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8900" y="3814763"/>
                        <a:ext cx="6605588" cy="833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1" name="Text Box 7"/>
          <p:cNvSpPr txBox="1">
            <a:spLocks noChangeArrowheads="1"/>
          </p:cNvSpPr>
          <p:nvPr/>
        </p:nvSpPr>
        <p:spPr bwMode="auto">
          <a:xfrm>
            <a:off x="0" y="6208713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solidFill>
                  <a:srgbClr val="000000"/>
                </a:solidFill>
                <a:cs typeface="Arial" charset="0"/>
              </a:rPr>
              <a:t>C. Burges, </a:t>
            </a:r>
            <a:r>
              <a:rPr lang="en-US">
                <a:solidFill>
                  <a:srgbClr val="000000"/>
                </a:solidFill>
                <a:cs typeface="Arial" charset="0"/>
                <a:hlinkClick r:id="rId6"/>
              </a:rPr>
              <a:t>A Tutorial on Support Vector Machines for Pattern Recognition</a:t>
            </a:r>
            <a:r>
              <a:rPr lang="en-US">
                <a:solidFill>
                  <a:srgbClr val="000000"/>
                </a:solidFill>
                <a:cs typeface="Arial" charset="0"/>
              </a:rPr>
              <a:t>,  Data Mining and Knowledge Discovery, 1998 </a:t>
            </a:r>
          </a:p>
        </p:txBody>
      </p:sp>
      <p:graphicFrame>
        <p:nvGraphicFramePr>
          <p:cNvPr id="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5300426"/>
              </p:ext>
            </p:extLst>
          </p:nvPr>
        </p:nvGraphicFramePr>
        <p:xfrm>
          <a:off x="2133600" y="1828800"/>
          <a:ext cx="4572000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0" name="Equation" r:id="rId7" imgW="1676160" imgH="266400" progId="Equation.3">
                  <p:embed/>
                </p:oleObj>
              </mc:Choice>
              <mc:Fallback>
                <p:oleObj name="Equation" r:id="rId7" imgW="167616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1828800"/>
                        <a:ext cx="4572000" cy="727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38550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8515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Polynomial kernel: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219201"/>
            <a:ext cx="5676899" cy="2675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7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299" y="3886200"/>
            <a:ext cx="5638800" cy="262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9485362"/>
              </p:ext>
            </p:extLst>
          </p:nvPr>
        </p:nvGraphicFramePr>
        <p:xfrm>
          <a:off x="4419600" y="152400"/>
          <a:ext cx="3774099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79" name="Equation" r:id="rId5" imgW="1257120" imgH="228600" progId="Equation.3">
                  <p:embed/>
                </p:oleObj>
              </mc:Choice>
              <mc:Fallback>
                <p:oleObj name="Equation" r:id="rId5" imgW="12571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152400"/>
                        <a:ext cx="3774099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5676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Gaussian kernel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14400"/>
            <a:ext cx="8001000" cy="5257800"/>
          </a:xfrm>
        </p:spPr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Also known as the radial basis function (RBF) kernel:</a:t>
            </a:r>
          </a:p>
          <a:p>
            <a:pPr marL="457200" indent="-457200">
              <a:buFont typeface="Arial" pitchFamily="34" charset="0"/>
              <a:buChar char="•"/>
            </a:pPr>
            <a:endParaRPr lang="en-US" dirty="0"/>
          </a:p>
          <a:p>
            <a:pPr marL="457200" indent="-457200">
              <a:buFont typeface="Arial" pitchFamily="34" charset="0"/>
              <a:buChar char="•"/>
            </a:pPr>
            <a:endParaRPr lang="en-US" dirty="0" smtClean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9020802"/>
              </p:ext>
            </p:extLst>
          </p:nvPr>
        </p:nvGraphicFramePr>
        <p:xfrm>
          <a:off x="1828800" y="1676400"/>
          <a:ext cx="5335588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03" name="Equation" r:id="rId3" imgW="1777680" imgH="431640" progId="Equation.3">
                  <p:embed/>
                </p:oleObj>
              </mc:Choice>
              <mc:Fallback>
                <p:oleObj name="Equation" r:id="rId3" imgW="17776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1676400"/>
                        <a:ext cx="5335588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48769" t="-1" r="4930" b="15796"/>
          <a:stretch/>
        </p:blipFill>
        <p:spPr>
          <a:xfrm>
            <a:off x="3810000" y="3079623"/>
            <a:ext cx="2667000" cy="29809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67200" y="6248400"/>
            <a:ext cx="937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||</a:t>
            </a:r>
            <a:r>
              <a:rPr lang="en-US" b="1" dirty="0" smtClean="0">
                <a:solidFill>
                  <a:srgbClr val="000000"/>
                </a:solidFill>
              </a:rPr>
              <a:t>x</a:t>
            </a:r>
            <a:r>
              <a:rPr lang="en-US" dirty="0" smtClean="0">
                <a:solidFill>
                  <a:srgbClr val="000000"/>
                </a:solidFill>
              </a:rPr>
              <a:t> – </a:t>
            </a:r>
            <a:r>
              <a:rPr lang="en-US" b="1" dirty="0" smtClean="0">
                <a:solidFill>
                  <a:srgbClr val="000000"/>
                </a:solidFill>
              </a:rPr>
              <a:t>y</a:t>
            </a:r>
            <a:r>
              <a:rPr lang="en-US" dirty="0" smtClean="0">
                <a:solidFill>
                  <a:srgbClr val="000000"/>
                </a:solidFill>
              </a:rPr>
              <a:t>||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95600" y="4572000"/>
            <a:ext cx="877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K(</a:t>
            </a:r>
            <a:r>
              <a:rPr lang="en-US" b="1" dirty="0" smtClean="0">
                <a:solidFill>
                  <a:srgbClr val="000000"/>
                </a:solidFill>
              </a:rPr>
              <a:t>x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b="1" dirty="0" smtClean="0">
                <a:solidFill>
                  <a:srgbClr val="000000"/>
                </a:solidFill>
              </a:rPr>
              <a:t>y</a:t>
            </a:r>
            <a:r>
              <a:rPr lang="en-US" dirty="0">
                <a:solidFill>
                  <a:srgbClr val="00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1722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Gaussian kernel</a:t>
            </a:r>
            <a:endParaRPr lang="en-US" dirty="0"/>
          </a:p>
        </p:txBody>
      </p:sp>
      <p:pic>
        <p:nvPicPr>
          <p:cNvPr id="778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329" y="1096108"/>
            <a:ext cx="6662737" cy="5360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 bwMode="auto">
          <a:xfrm>
            <a:off x="2667000" y="2057400"/>
            <a:ext cx="1066800" cy="838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>
            <a:off x="2667000" y="2057400"/>
            <a:ext cx="16764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1828800" y="1752600"/>
            <a:ext cx="8122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sz="2400" dirty="0" smtClean="0">
                <a:solidFill>
                  <a:srgbClr val="000000"/>
                </a:solidFill>
                <a:cs typeface="Arial" charset="0"/>
              </a:rPr>
              <a:t>SV’s</a:t>
            </a:r>
            <a:endParaRPr lang="en-US" sz="2400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506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SVMs: Pros and cons</a:t>
            </a:r>
          </a:p>
        </p:txBody>
      </p:sp>
      <p:sp>
        <p:nvSpPr>
          <p:cNvPr id="993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57150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dirty="0" smtClean="0"/>
              <a:t>Pros</a:t>
            </a:r>
          </a:p>
          <a:p>
            <a:pPr lvl="1"/>
            <a:r>
              <a:rPr lang="en-US" dirty="0" smtClean="0"/>
              <a:t>Kernel-based framework is very powerful, flexible</a:t>
            </a:r>
          </a:p>
          <a:p>
            <a:pPr lvl="1"/>
            <a:r>
              <a:rPr lang="en-US" dirty="0" smtClean="0"/>
              <a:t>Training is convex optimization, globally optimal solution can be found</a:t>
            </a:r>
          </a:p>
          <a:p>
            <a:pPr lvl="1"/>
            <a:r>
              <a:rPr lang="en-US" dirty="0" smtClean="0"/>
              <a:t>Amenable to theoretical analysis</a:t>
            </a:r>
          </a:p>
          <a:p>
            <a:pPr lvl="1"/>
            <a:r>
              <a:rPr lang="en-US" dirty="0" smtClean="0"/>
              <a:t>SVMs work very well in practice, even with very small training sample sizes</a:t>
            </a:r>
            <a:br>
              <a:rPr lang="en-US" dirty="0" smtClean="0"/>
            </a:br>
            <a:endParaRPr lang="en-US" dirty="0" smtClean="0"/>
          </a:p>
          <a:p>
            <a:pPr>
              <a:buFontTx/>
              <a:buChar char="•"/>
            </a:pPr>
            <a:r>
              <a:rPr lang="en-US" dirty="0" smtClean="0"/>
              <a:t>Cons</a:t>
            </a:r>
          </a:p>
          <a:p>
            <a:pPr lvl="1"/>
            <a:r>
              <a:rPr lang="en-US" dirty="0" smtClean="0"/>
              <a:t>No “direct” multi-class SVM, must combine two-class SVMs (e.g., with one-</a:t>
            </a:r>
            <a:r>
              <a:rPr lang="en-US" dirty="0" err="1" smtClean="0"/>
              <a:t>vs</a:t>
            </a:r>
            <a:r>
              <a:rPr lang="en-US" dirty="0" smtClean="0"/>
              <a:t>-others)</a:t>
            </a:r>
          </a:p>
          <a:p>
            <a:pPr lvl="1"/>
            <a:r>
              <a:rPr lang="en-US" dirty="0" smtClean="0"/>
              <a:t>Computation, memory (esp. for nonlinear SVMs)</a:t>
            </a:r>
          </a:p>
        </p:txBody>
      </p:sp>
    </p:spTree>
    <p:extLst>
      <p:ext uri="{BB962C8B-B14F-4D97-AF65-F5344CB8AC3E}">
        <p14:creationId xmlns:p14="http://schemas.microsoft.com/office/powerpoint/2010/main" val="1275250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283" grpId="0" uiExpand="1" build="p" bldLvl="2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Outline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5287963"/>
          </a:xfrm>
        </p:spPr>
        <p:txBody>
          <a:bodyPr/>
          <a:lstStyle/>
          <a:p>
            <a:r>
              <a:rPr kumimoji="1" lang="en-US" altLang="ja-JP" dirty="0" smtClean="0">
                <a:solidFill>
                  <a:schemeClr val="bg1">
                    <a:lumMod val="75000"/>
                  </a:schemeClr>
                </a:solidFill>
              </a:rPr>
              <a:t>Neural Networks</a:t>
            </a:r>
          </a:p>
          <a:p>
            <a:pPr lvl="1"/>
            <a:r>
              <a:rPr kumimoji="1" lang="en-US" altLang="ja-JP" dirty="0" smtClean="0">
                <a:solidFill>
                  <a:schemeClr val="bg1">
                    <a:lumMod val="75000"/>
                  </a:schemeClr>
                </a:solidFill>
              </a:rPr>
              <a:t>Perceptron review</a:t>
            </a:r>
          </a:p>
          <a:p>
            <a:pPr lvl="1"/>
            <a:r>
              <a:rPr kumimoji="1" lang="en-US" altLang="ja-JP" dirty="0" smtClean="0">
                <a:solidFill>
                  <a:schemeClr val="bg1">
                    <a:lumMod val="75000"/>
                  </a:schemeClr>
                </a:solidFill>
              </a:rPr>
              <a:t>Differentiable perceptron</a:t>
            </a:r>
          </a:p>
          <a:p>
            <a:pPr lvl="1"/>
            <a:r>
              <a:rPr kumimoji="1" lang="en-US" altLang="ja-JP" dirty="0" smtClean="0">
                <a:solidFill>
                  <a:schemeClr val="bg1">
                    <a:lumMod val="75000"/>
                  </a:schemeClr>
                </a:solidFill>
              </a:rPr>
              <a:t>Multilayer perceptron</a:t>
            </a:r>
          </a:p>
          <a:p>
            <a:pPr lvl="1"/>
            <a:r>
              <a:rPr kumimoji="1" lang="en-US" altLang="ja-JP" dirty="0" smtClean="0">
                <a:solidFill>
                  <a:schemeClr val="bg1">
                    <a:lumMod val="75000"/>
                  </a:schemeClr>
                </a:solidFill>
              </a:rPr>
              <a:t>Support vector machine (SVM)</a:t>
            </a:r>
          </a:p>
          <a:p>
            <a:r>
              <a:rPr kumimoji="1" lang="en-US" altLang="ja-JP" dirty="0" smtClean="0"/>
              <a:t>Other Machine Learning Tasks</a:t>
            </a:r>
          </a:p>
          <a:p>
            <a:pPr lvl="1"/>
            <a:r>
              <a:rPr kumimoji="1" lang="en-US" altLang="ja-JP" dirty="0" smtClean="0"/>
              <a:t>Structured prediction</a:t>
            </a:r>
          </a:p>
          <a:p>
            <a:pPr lvl="1"/>
            <a:r>
              <a:rPr kumimoji="1" lang="en-US" altLang="ja-JP" dirty="0" smtClean="0"/>
              <a:t>Clustering, quantization, density estimation</a:t>
            </a:r>
          </a:p>
          <a:p>
            <a:pPr lvl="1"/>
            <a:r>
              <a:rPr kumimoji="1" lang="en-US" altLang="ja-JP" dirty="0" smtClean="0"/>
              <a:t>Semi-supervised and active learning</a:t>
            </a:r>
          </a:p>
        </p:txBody>
      </p:sp>
    </p:spTree>
    <p:extLst>
      <p:ext uri="{BB962C8B-B14F-4D97-AF65-F5344CB8AC3E}">
        <p14:creationId xmlns:p14="http://schemas.microsoft.com/office/powerpoint/2010/main" val="424941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machine learning scenarios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Other prediction scenarios</a:t>
            </a:r>
          </a:p>
          <a:p>
            <a:pPr lvl="1"/>
            <a:r>
              <a:rPr lang="en-US" dirty="0" smtClean="0"/>
              <a:t>Regression</a:t>
            </a:r>
          </a:p>
          <a:p>
            <a:pPr lvl="1"/>
            <a:r>
              <a:rPr lang="en-US" dirty="0" smtClean="0"/>
              <a:t>Structured prediction</a:t>
            </a:r>
          </a:p>
          <a:p>
            <a:r>
              <a:rPr lang="en-US" dirty="0" smtClean="0"/>
              <a:t>Other </a:t>
            </a:r>
            <a:r>
              <a:rPr lang="en-US" smtClean="0"/>
              <a:t>supervision scenarios</a:t>
            </a:r>
            <a:endParaRPr lang="en-US" dirty="0" smtClean="0"/>
          </a:p>
          <a:p>
            <a:pPr lvl="1"/>
            <a:r>
              <a:rPr lang="en-US" dirty="0" smtClean="0"/>
              <a:t>Unsupervised learning</a:t>
            </a:r>
          </a:p>
          <a:p>
            <a:pPr lvl="1"/>
            <a:r>
              <a:rPr lang="en-US" dirty="0" smtClean="0"/>
              <a:t>Semi-supervised learning</a:t>
            </a:r>
          </a:p>
          <a:p>
            <a:pPr lvl="1"/>
            <a:r>
              <a:rPr lang="en-US" dirty="0" smtClean="0"/>
              <a:t>Active learning</a:t>
            </a:r>
          </a:p>
          <a:p>
            <a:pPr lvl="1"/>
            <a:r>
              <a:rPr lang="en-US" dirty="0" smtClean="0"/>
              <a:t>Lifelong learning</a:t>
            </a:r>
            <a:endParaRPr lang="en-US" dirty="0"/>
          </a:p>
        </p:txBody>
      </p:sp>
      <p:sp>
        <p:nvSpPr>
          <p:cNvPr id="4" name="AutoShape 2" descr="https://s3.amazonaws.com/coursera/topics/ml/large-icon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92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r>
              <a:rPr lang="en-US" dirty="0" smtClean="0"/>
              <a:t>Beyond simple classification: Structured </a:t>
            </a:r>
            <a:r>
              <a:rPr lang="en-US" dirty="0"/>
              <a:t>p</a:t>
            </a:r>
            <a:r>
              <a:rPr lang="en-US" dirty="0" smtClean="0"/>
              <a:t>rediction</a:t>
            </a:r>
            <a:endParaRPr lang="en-US" dirty="0"/>
          </a:p>
        </p:txBody>
      </p:sp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9787" y="2057400"/>
            <a:ext cx="7618413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159730" y="3962400"/>
            <a:ext cx="10406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Image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29400" y="3810000"/>
            <a:ext cx="914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Word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14138" y="6320135"/>
            <a:ext cx="18012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Source: B. </a:t>
            </a:r>
            <a:r>
              <a:rPr lang="en-US" sz="1600" dirty="0" err="1" smtClean="0">
                <a:solidFill>
                  <a:srgbClr val="000000"/>
                </a:solidFill>
              </a:rPr>
              <a:t>Taskar</a:t>
            </a:r>
            <a:endParaRPr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22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4200" y="1600200"/>
            <a:ext cx="7974013" cy="32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Structured Prediction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93003" y="4719935"/>
            <a:ext cx="14863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Sentence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62673" y="4567535"/>
            <a:ext cx="16049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Parse tree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14138" y="6320135"/>
            <a:ext cx="18012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Source: B. </a:t>
            </a:r>
            <a:r>
              <a:rPr lang="en-US" sz="1600" dirty="0" err="1" smtClean="0">
                <a:solidFill>
                  <a:srgbClr val="000000"/>
                </a:solidFill>
              </a:rPr>
              <a:t>Taskar</a:t>
            </a:r>
            <a:endParaRPr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3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50" y="1028700"/>
            <a:ext cx="8342313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Structured Prediction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5562600"/>
            <a:ext cx="35599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Sentence in two languages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92870" y="5558135"/>
            <a:ext cx="2336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Word alignment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14138" y="6320135"/>
            <a:ext cx="18012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Source: B. </a:t>
            </a:r>
            <a:r>
              <a:rPr lang="en-US" sz="1600" dirty="0" err="1" smtClean="0">
                <a:solidFill>
                  <a:srgbClr val="000000"/>
                </a:solidFill>
              </a:rPr>
              <a:t>Taskar</a:t>
            </a:r>
            <a:endParaRPr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07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Perceptron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 bwMode="auto">
          <a:xfrm>
            <a:off x="3810000" y="3673733"/>
            <a:ext cx="1143000" cy="11430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2362200" y="2759333"/>
            <a:ext cx="1524000" cy="12192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>
            <a:off x="2362200" y="3597533"/>
            <a:ext cx="1447800" cy="609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2362200" y="4359533"/>
            <a:ext cx="1447800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>
            <a:endCxn id="5" idx="3"/>
          </p:cNvCxnSpPr>
          <p:nvPr/>
        </p:nvCxnSpPr>
        <p:spPr bwMode="auto">
          <a:xfrm flipV="1">
            <a:off x="2362200" y="4649345"/>
            <a:ext cx="1615189" cy="13103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>
            <a:off x="4953000" y="4283333"/>
            <a:ext cx="2209800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1828800" y="2378333"/>
            <a:ext cx="452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1833632" y="3212068"/>
            <a:ext cx="452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13" name="TextBox 12"/>
          <p:cNvSpPr txBox="1"/>
          <p:nvPr/>
        </p:nvSpPr>
        <p:spPr>
          <a:xfrm>
            <a:off x="1828800" y="5726668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x</a:t>
            </a:r>
            <a:r>
              <a:rPr lang="en-US" baseline="-25000" dirty="0" err="1" smtClean="0"/>
              <a:t>D</a:t>
            </a:r>
            <a:endParaRPr lang="en-US" baseline="-25000" dirty="0"/>
          </a:p>
        </p:txBody>
      </p:sp>
      <p:sp>
        <p:nvSpPr>
          <p:cNvPr id="14" name="TextBox 13"/>
          <p:cNvSpPr txBox="1"/>
          <p:nvPr/>
        </p:nvSpPr>
        <p:spPr>
          <a:xfrm>
            <a:off x="2900432" y="2683133"/>
            <a:ext cx="436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15" name="TextBox 14"/>
          <p:cNvSpPr txBox="1"/>
          <p:nvPr/>
        </p:nvSpPr>
        <p:spPr>
          <a:xfrm>
            <a:off x="2900432" y="3364468"/>
            <a:ext cx="436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16" name="TextBox 15"/>
          <p:cNvSpPr txBox="1"/>
          <p:nvPr/>
        </p:nvSpPr>
        <p:spPr>
          <a:xfrm>
            <a:off x="2895600" y="4278868"/>
            <a:ext cx="436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17" name="TextBox 16"/>
          <p:cNvSpPr txBox="1"/>
          <p:nvPr/>
        </p:nvSpPr>
        <p:spPr>
          <a:xfrm>
            <a:off x="1828800" y="4050268"/>
            <a:ext cx="452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18" name="TextBox 17"/>
          <p:cNvSpPr txBox="1"/>
          <p:nvPr/>
        </p:nvSpPr>
        <p:spPr>
          <a:xfrm>
            <a:off x="2895600" y="5502533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w</a:t>
            </a:r>
            <a:r>
              <a:rPr lang="en-US" baseline="-25000" dirty="0" err="1" smtClean="0"/>
              <a:t>D</a:t>
            </a:r>
            <a:endParaRPr lang="en-US" baseline="-25000" dirty="0"/>
          </a:p>
        </p:txBody>
      </p:sp>
      <p:sp>
        <p:nvSpPr>
          <p:cNvPr id="21" name="TextBox 20"/>
          <p:cNvSpPr txBox="1"/>
          <p:nvPr/>
        </p:nvSpPr>
        <p:spPr>
          <a:xfrm>
            <a:off x="1600200" y="1540133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Input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18428" y="2145268"/>
            <a:ext cx="1078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Weights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828800" y="4511933"/>
            <a:ext cx="2696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ym typeface="Symbol"/>
              </a:rPr>
              <a:t>.</a:t>
            </a:r>
          </a:p>
          <a:p>
            <a:r>
              <a:rPr lang="en-US" sz="2400" dirty="0" smtClean="0">
                <a:sym typeface="Symbol"/>
              </a:rPr>
              <a:t>.</a:t>
            </a:r>
          </a:p>
          <a:p>
            <a:r>
              <a:rPr lang="en-US" sz="2400" dirty="0" smtClean="0">
                <a:sym typeface="Symbol"/>
              </a:rPr>
              <a:t>.</a:t>
            </a:r>
            <a:endParaRPr lang="en-US" sz="2400" dirty="0"/>
          </a:p>
        </p:txBody>
      </p:sp>
      <p:cxnSp>
        <p:nvCxnSpPr>
          <p:cNvPr id="26" name="Elbow Connector 25"/>
          <p:cNvCxnSpPr/>
          <p:nvPr/>
        </p:nvCxnSpPr>
        <p:spPr>
          <a:xfrm flipV="1">
            <a:off x="4038600" y="3962400"/>
            <a:ext cx="685800" cy="60960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105400" y="3733800"/>
            <a:ext cx="2377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Output:</a:t>
            </a:r>
            <a:r>
              <a:rPr lang="en-US" dirty="0" smtClean="0"/>
              <a:t> </a:t>
            </a:r>
            <a:r>
              <a:rPr lang="en-US" dirty="0" err="1" smtClean="0">
                <a:sym typeface="Symbol"/>
              </a:rPr>
              <a:t>sgn</a:t>
            </a:r>
            <a:r>
              <a:rPr lang="en-US" dirty="0" smtClean="0"/>
              <a:t>(</a:t>
            </a:r>
            <a:r>
              <a:rPr lang="en-US" b="1" dirty="0" err="1" smtClean="0"/>
              <a:t>w</a:t>
            </a:r>
            <a:r>
              <a:rPr lang="en-US" b="1" dirty="0" err="1" smtClean="0">
                <a:sym typeface="Symbol"/>
              </a:rPr>
              <a:t>x</a:t>
            </a:r>
            <a:r>
              <a:rPr lang="en-US" b="1" dirty="0" smtClean="0">
                <a:sym typeface="Symbol"/>
              </a:rPr>
              <a:t> </a:t>
            </a:r>
            <a:r>
              <a:rPr lang="en-US" dirty="0" smtClean="0">
                <a:sym typeface="Symbol"/>
              </a:rPr>
              <a:t>+ b)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96000" y="4648200"/>
            <a:ext cx="2819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Can incorporate bias as component of the weight vector by always including a feature with value set to 1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 flipH="1" flipV="1">
            <a:off x="7239000" y="4103132"/>
            <a:ext cx="457200" cy="40880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Structured Prediction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61381" y="4643735"/>
            <a:ext cx="31486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Amino-acid sequence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62673" y="4572000"/>
            <a:ext cx="21868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Bond structure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14138" y="6320135"/>
            <a:ext cx="18012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Source: B. </a:t>
            </a:r>
            <a:r>
              <a:rPr lang="en-US" sz="1600" dirty="0" err="1" smtClean="0">
                <a:solidFill>
                  <a:srgbClr val="000000"/>
                </a:solidFill>
              </a:rPr>
              <a:t>Taskar</a:t>
            </a: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2685815"/>
            <a:ext cx="435471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2514600"/>
            <a:ext cx="3352800" cy="1314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0" y="2660415"/>
            <a:ext cx="11176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5865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Structured Prediction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5237"/>
            <a:ext cx="8229600" cy="4525963"/>
          </a:xfrm>
        </p:spPr>
        <p:txBody>
          <a:bodyPr/>
          <a:lstStyle/>
          <a:p>
            <a:r>
              <a:rPr lang="en-US" sz="2400" dirty="0" smtClean="0"/>
              <a:t>Many image-based inference tasks can loosely be thought of as “structured prediction”</a:t>
            </a:r>
          </a:p>
        </p:txBody>
      </p:sp>
      <p:pic>
        <p:nvPicPr>
          <p:cNvPr id="6554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2395195"/>
            <a:ext cx="5662613" cy="4310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7010400" y="6320135"/>
            <a:ext cx="21002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Source: D. </a:t>
            </a:r>
            <a:r>
              <a:rPr lang="en-US" sz="1600" dirty="0" err="1" smtClean="0">
                <a:solidFill>
                  <a:srgbClr val="000000"/>
                </a:solidFill>
              </a:rPr>
              <a:t>Ramanan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64928" y="5029200"/>
            <a:ext cx="7216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model</a:t>
            </a:r>
            <a:endParaRPr lang="en-US" sz="1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95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Outline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5287963"/>
          </a:xfrm>
        </p:spPr>
        <p:txBody>
          <a:bodyPr/>
          <a:lstStyle/>
          <a:p>
            <a:r>
              <a:rPr kumimoji="1" lang="en-US" altLang="ja-JP" dirty="0" smtClean="0">
                <a:solidFill>
                  <a:schemeClr val="bg1">
                    <a:lumMod val="75000"/>
                  </a:schemeClr>
                </a:solidFill>
              </a:rPr>
              <a:t>Neural Networks</a:t>
            </a:r>
          </a:p>
          <a:p>
            <a:pPr lvl="1"/>
            <a:r>
              <a:rPr kumimoji="1" lang="en-US" altLang="ja-JP" dirty="0" smtClean="0">
                <a:solidFill>
                  <a:schemeClr val="bg1">
                    <a:lumMod val="75000"/>
                  </a:schemeClr>
                </a:solidFill>
              </a:rPr>
              <a:t>Perceptron review</a:t>
            </a:r>
          </a:p>
          <a:p>
            <a:pPr lvl="1"/>
            <a:r>
              <a:rPr kumimoji="1" lang="en-US" altLang="ja-JP" dirty="0" smtClean="0">
                <a:solidFill>
                  <a:schemeClr val="bg1">
                    <a:lumMod val="75000"/>
                  </a:schemeClr>
                </a:solidFill>
              </a:rPr>
              <a:t>Differentiable perceptron</a:t>
            </a:r>
          </a:p>
          <a:p>
            <a:pPr lvl="1"/>
            <a:r>
              <a:rPr kumimoji="1" lang="en-US" altLang="ja-JP" dirty="0" smtClean="0">
                <a:solidFill>
                  <a:schemeClr val="bg1">
                    <a:lumMod val="75000"/>
                  </a:schemeClr>
                </a:solidFill>
              </a:rPr>
              <a:t>Multilayer perceptron</a:t>
            </a:r>
          </a:p>
          <a:p>
            <a:pPr lvl="1"/>
            <a:r>
              <a:rPr kumimoji="1" lang="en-US" altLang="ja-JP" dirty="0" smtClean="0">
                <a:solidFill>
                  <a:schemeClr val="bg1">
                    <a:lumMod val="75000"/>
                  </a:schemeClr>
                </a:solidFill>
              </a:rPr>
              <a:t>Support vector machine (SVM)</a:t>
            </a:r>
          </a:p>
          <a:p>
            <a:r>
              <a:rPr kumimoji="1" lang="en-US" altLang="ja-JP" dirty="0" smtClean="0">
                <a:solidFill>
                  <a:schemeClr val="bg1">
                    <a:lumMod val="75000"/>
                  </a:schemeClr>
                </a:solidFill>
              </a:rPr>
              <a:t>Other Machine Learning Tasks</a:t>
            </a:r>
          </a:p>
          <a:p>
            <a:pPr lvl="1"/>
            <a:r>
              <a:rPr kumimoji="1" lang="en-US" altLang="ja-JP" dirty="0" smtClean="0">
                <a:solidFill>
                  <a:schemeClr val="bg1">
                    <a:lumMod val="75000"/>
                  </a:schemeClr>
                </a:solidFill>
              </a:rPr>
              <a:t>Structured prediction</a:t>
            </a:r>
          </a:p>
          <a:p>
            <a:pPr lvl="1"/>
            <a:r>
              <a:rPr kumimoji="1" lang="en-US" altLang="ja-JP" dirty="0" smtClean="0"/>
              <a:t>Clustering, quantization, density estimation</a:t>
            </a:r>
          </a:p>
          <a:p>
            <a:pPr lvl="1"/>
            <a:r>
              <a:rPr kumimoji="1" lang="en-US" altLang="ja-JP" dirty="0" smtClean="0"/>
              <a:t>Semi-supervised and active learning</a:t>
            </a:r>
          </a:p>
        </p:txBody>
      </p:sp>
    </p:spTree>
    <p:extLst>
      <p:ext uri="{BB962C8B-B14F-4D97-AF65-F5344CB8AC3E}">
        <p14:creationId xmlns:p14="http://schemas.microsoft.com/office/powerpoint/2010/main" val="140910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Unsupervised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Idea: Given only </a:t>
            </a:r>
            <a:r>
              <a:rPr lang="en-US" i="1" dirty="0" smtClean="0"/>
              <a:t>unlabeled</a:t>
            </a:r>
            <a:r>
              <a:rPr lang="en-US" dirty="0" smtClean="0"/>
              <a:t> data as input, learn some sort of structure</a:t>
            </a:r>
          </a:p>
          <a:p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objective is often more vague or subjective than in supervised learning</a:t>
            </a:r>
          </a:p>
          <a:p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is more of an exploratory/descriptive data 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14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Unsupervised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Clustering</a:t>
            </a:r>
          </a:p>
          <a:p>
            <a:pPr lvl="1"/>
            <a:r>
              <a:rPr lang="en-US" dirty="0" smtClean="0"/>
              <a:t>Discover groups of “similar” data points</a:t>
            </a:r>
            <a:endParaRPr lang="en-US" dirty="0"/>
          </a:p>
        </p:txBody>
      </p:sp>
      <p:sp>
        <p:nvSpPr>
          <p:cNvPr id="4" name="Line 9"/>
          <p:cNvSpPr>
            <a:spLocks noChangeShapeType="1"/>
          </p:cNvSpPr>
          <p:nvPr/>
        </p:nvSpPr>
        <p:spPr bwMode="auto">
          <a:xfrm flipV="1">
            <a:off x="457200" y="2971800"/>
            <a:ext cx="0" cy="304165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Line 10"/>
          <p:cNvSpPr>
            <a:spLocks noChangeShapeType="1"/>
          </p:cNvSpPr>
          <p:nvPr/>
        </p:nvSpPr>
        <p:spPr bwMode="auto">
          <a:xfrm>
            <a:off x="457200" y="6013450"/>
            <a:ext cx="3810000" cy="3175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Line 11"/>
          <p:cNvSpPr>
            <a:spLocks noChangeShapeType="1"/>
          </p:cNvSpPr>
          <p:nvPr/>
        </p:nvSpPr>
        <p:spPr bwMode="auto">
          <a:xfrm flipV="1">
            <a:off x="457200" y="4335463"/>
            <a:ext cx="2819400" cy="1677987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Oval 12"/>
          <p:cNvSpPr>
            <a:spLocks noChangeAspect="1" noChangeArrowheads="1"/>
          </p:cNvSpPr>
          <p:nvPr/>
        </p:nvSpPr>
        <p:spPr bwMode="auto">
          <a:xfrm>
            <a:off x="1408113" y="4568825"/>
            <a:ext cx="173037" cy="15875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Oval 13"/>
          <p:cNvSpPr>
            <a:spLocks noChangeAspect="1" noChangeArrowheads="1"/>
          </p:cNvSpPr>
          <p:nvPr/>
        </p:nvSpPr>
        <p:spPr bwMode="auto">
          <a:xfrm>
            <a:off x="1560513" y="4721225"/>
            <a:ext cx="173037" cy="15875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Oval 14"/>
          <p:cNvSpPr>
            <a:spLocks noChangeAspect="1" noChangeArrowheads="1"/>
          </p:cNvSpPr>
          <p:nvPr/>
        </p:nvSpPr>
        <p:spPr bwMode="auto">
          <a:xfrm>
            <a:off x="1066800" y="4572000"/>
            <a:ext cx="173038" cy="15875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Oval 15"/>
          <p:cNvSpPr>
            <a:spLocks noChangeAspect="1" noChangeArrowheads="1"/>
          </p:cNvSpPr>
          <p:nvPr/>
        </p:nvSpPr>
        <p:spPr bwMode="auto">
          <a:xfrm>
            <a:off x="1371600" y="4953000"/>
            <a:ext cx="173038" cy="15875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Oval 16"/>
          <p:cNvSpPr>
            <a:spLocks noChangeAspect="1" noChangeArrowheads="1"/>
          </p:cNvSpPr>
          <p:nvPr/>
        </p:nvSpPr>
        <p:spPr bwMode="auto">
          <a:xfrm>
            <a:off x="1143000" y="4876800"/>
            <a:ext cx="173038" cy="15875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Oval 17"/>
          <p:cNvSpPr>
            <a:spLocks noChangeAspect="1" noChangeArrowheads="1"/>
          </p:cNvSpPr>
          <p:nvPr/>
        </p:nvSpPr>
        <p:spPr bwMode="auto">
          <a:xfrm>
            <a:off x="2438400" y="3505200"/>
            <a:ext cx="173038" cy="15875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Oval 18"/>
          <p:cNvSpPr>
            <a:spLocks noChangeAspect="1" noChangeArrowheads="1"/>
          </p:cNvSpPr>
          <p:nvPr/>
        </p:nvSpPr>
        <p:spPr bwMode="auto">
          <a:xfrm>
            <a:off x="2362200" y="4114800"/>
            <a:ext cx="173038" cy="15875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" name="Oval 19"/>
          <p:cNvSpPr>
            <a:spLocks noChangeAspect="1" noChangeArrowheads="1"/>
          </p:cNvSpPr>
          <p:nvPr/>
        </p:nvSpPr>
        <p:spPr bwMode="auto">
          <a:xfrm>
            <a:off x="2133600" y="3810000"/>
            <a:ext cx="173038" cy="15875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5" name="Oval 20"/>
          <p:cNvSpPr>
            <a:spLocks noChangeAspect="1" noChangeArrowheads="1"/>
          </p:cNvSpPr>
          <p:nvPr/>
        </p:nvSpPr>
        <p:spPr bwMode="auto">
          <a:xfrm>
            <a:off x="2438400" y="3810000"/>
            <a:ext cx="173038" cy="15875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" name="Oval 21"/>
          <p:cNvSpPr>
            <a:spLocks noChangeAspect="1" noChangeArrowheads="1"/>
          </p:cNvSpPr>
          <p:nvPr/>
        </p:nvSpPr>
        <p:spPr bwMode="auto">
          <a:xfrm>
            <a:off x="1905000" y="4572000"/>
            <a:ext cx="173038" cy="15875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7" name="Oval 22"/>
          <p:cNvSpPr>
            <a:spLocks noChangeAspect="1" noChangeArrowheads="1"/>
          </p:cNvSpPr>
          <p:nvPr/>
        </p:nvSpPr>
        <p:spPr bwMode="auto">
          <a:xfrm>
            <a:off x="1219200" y="4267200"/>
            <a:ext cx="173038" cy="15875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Oval 23"/>
          <p:cNvSpPr>
            <a:spLocks noChangeAspect="1" noChangeArrowheads="1"/>
          </p:cNvSpPr>
          <p:nvPr/>
        </p:nvSpPr>
        <p:spPr bwMode="auto">
          <a:xfrm>
            <a:off x="3276600" y="5486400"/>
            <a:ext cx="173038" cy="15875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9" name="Oval 24"/>
          <p:cNvSpPr>
            <a:spLocks noChangeAspect="1" noChangeArrowheads="1"/>
          </p:cNvSpPr>
          <p:nvPr/>
        </p:nvSpPr>
        <p:spPr bwMode="auto">
          <a:xfrm>
            <a:off x="3124200" y="5257800"/>
            <a:ext cx="173038" cy="15875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0" name="Oval 25"/>
          <p:cNvSpPr>
            <a:spLocks noChangeAspect="1" noChangeArrowheads="1"/>
          </p:cNvSpPr>
          <p:nvPr/>
        </p:nvSpPr>
        <p:spPr bwMode="auto">
          <a:xfrm>
            <a:off x="2895600" y="5486400"/>
            <a:ext cx="173038" cy="15875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1" name="Line 47"/>
          <p:cNvSpPr>
            <a:spLocks noChangeShapeType="1"/>
          </p:cNvSpPr>
          <p:nvPr/>
        </p:nvSpPr>
        <p:spPr bwMode="auto">
          <a:xfrm flipV="1">
            <a:off x="5181600" y="2746375"/>
            <a:ext cx="0" cy="327025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Line 48"/>
          <p:cNvSpPr>
            <a:spLocks noChangeShapeType="1"/>
          </p:cNvSpPr>
          <p:nvPr/>
        </p:nvSpPr>
        <p:spPr bwMode="auto">
          <a:xfrm>
            <a:off x="5181600" y="6016625"/>
            <a:ext cx="3810000" cy="3175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3" name="Line 49"/>
          <p:cNvSpPr>
            <a:spLocks noChangeShapeType="1"/>
          </p:cNvSpPr>
          <p:nvPr/>
        </p:nvSpPr>
        <p:spPr bwMode="auto">
          <a:xfrm flipV="1">
            <a:off x="5181600" y="4338638"/>
            <a:ext cx="2819400" cy="1677987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4" name="Oval 50"/>
          <p:cNvSpPr>
            <a:spLocks noChangeAspect="1" noChangeArrowheads="1"/>
          </p:cNvSpPr>
          <p:nvPr/>
        </p:nvSpPr>
        <p:spPr bwMode="auto">
          <a:xfrm>
            <a:off x="6132513" y="4572000"/>
            <a:ext cx="173037" cy="158750"/>
          </a:xfrm>
          <a:prstGeom prst="ellipse">
            <a:avLst/>
          </a:prstGeom>
          <a:solidFill>
            <a:srgbClr val="FF0000"/>
          </a:solidFill>
          <a:ln w="190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5" name="Oval 51"/>
          <p:cNvSpPr>
            <a:spLocks noChangeAspect="1" noChangeArrowheads="1"/>
          </p:cNvSpPr>
          <p:nvPr/>
        </p:nvSpPr>
        <p:spPr bwMode="auto">
          <a:xfrm>
            <a:off x="6284913" y="4724400"/>
            <a:ext cx="173037" cy="158750"/>
          </a:xfrm>
          <a:prstGeom prst="ellipse">
            <a:avLst/>
          </a:prstGeom>
          <a:solidFill>
            <a:srgbClr val="FF0000"/>
          </a:solidFill>
          <a:ln w="190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6" name="Oval 52"/>
          <p:cNvSpPr>
            <a:spLocks noChangeAspect="1" noChangeArrowheads="1"/>
          </p:cNvSpPr>
          <p:nvPr/>
        </p:nvSpPr>
        <p:spPr bwMode="auto">
          <a:xfrm>
            <a:off x="5791200" y="4575175"/>
            <a:ext cx="173038" cy="158750"/>
          </a:xfrm>
          <a:prstGeom prst="ellipse">
            <a:avLst/>
          </a:prstGeom>
          <a:solidFill>
            <a:srgbClr val="FF0000"/>
          </a:solidFill>
          <a:ln w="190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7" name="Oval 53"/>
          <p:cNvSpPr>
            <a:spLocks noChangeAspect="1" noChangeArrowheads="1"/>
          </p:cNvSpPr>
          <p:nvPr/>
        </p:nvSpPr>
        <p:spPr bwMode="auto">
          <a:xfrm>
            <a:off x="6096000" y="4956175"/>
            <a:ext cx="173038" cy="158750"/>
          </a:xfrm>
          <a:prstGeom prst="ellipse">
            <a:avLst/>
          </a:prstGeom>
          <a:solidFill>
            <a:srgbClr val="FF0000"/>
          </a:solidFill>
          <a:ln w="190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8" name="Oval 54"/>
          <p:cNvSpPr>
            <a:spLocks noChangeAspect="1" noChangeArrowheads="1"/>
          </p:cNvSpPr>
          <p:nvPr/>
        </p:nvSpPr>
        <p:spPr bwMode="auto">
          <a:xfrm>
            <a:off x="5867400" y="4879975"/>
            <a:ext cx="173038" cy="158750"/>
          </a:xfrm>
          <a:prstGeom prst="ellipse">
            <a:avLst/>
          </a:prstGeom>
          <a:solidFill>
            <a:srgbClr val="FF0000"/>
          </a:solidFill>
          <a:ln w="190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9" name="Oval 55"/>
          <p:cNvSpPr>
            <a:spLocks noChangeAspect="1" noChangeArrowheads="1"/>
          </p:cNvSpPr>
          <p:nvPr/>
        </p:nvSpPr>
        <p:spPr bwMode="auto">
          <a:xfrm>
            <a:off x="7162800" y="3508375"/>
            <a:ext cx="173038" cy="158750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0" name="Oval 56"/>
          <p:cNvSpPr>
            <a:spLocks noChangeAspect="1" noChangeArrowheads="1"/>
          </p:cNvSpPr>
          <p:nvPr/>
        </p:nvSpPr>
        <p:spPr bwMode="auto">
          <a:xfrm>
            <a:off x="7086600" y="4117975"/>
            <a:ext cx="173038" cy="158750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1" name="Oval 57"/>
          <p:cNvSpPr>
            <a:spLocks noChangeAspect="1" noChangeArrowheads="1"/>
          </p:cNvSpPr>
          <p:nvPr/>
        </p:nvSpPr>
        <p:spPr bwMode="auto">
          <a:xfrm>
            <a:off x="6858000" y="3813175"/>
            <a:ext cx="173038" cy="158750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2" name="Oval 58"/>
          <p:cNvSpPr>
            <a:spLocks noChangeAspect="1" noChangeArrowheads="1"/>
          </p:cNvSpPr>
          <p:nvPr/>
        </p:nvSpPr>
        <p:spPr bwMode="auto">
          <a:xfrm>
            <a:off x="7162800" y="3813175"/>
            <a:ext cx="173038" cy="158750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3" name="Oval 59"/>
          <p:cNvSpPr>
            <a:spLocks noChangeAspect="1" noChangeArrowheads="1"/>
          </p:cNvSpPr>
          <p:nvPr/>
        </p:nvSpPr>
        <p:spPr bwMode="auto">
          <a:xfrm>
            <a:off x="6629400" y="4575175"/>
            <a:ext cx="173038" cy="158750"/>
          </a:xfrm>
          <a:prstGeom prst="ellipse">
            <a:avLst/>
          </a:prstGeom>
          <a:solidFill>
            <a:srgbClr val="FF0000"/>
          </a:solidFill>
          <a:ln w="190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4" name="Oval 60"/>
          <p:cNvSpPr>
            <a:spLocks noChangeAspect="1" noChangeArrowheads="1"/>
          </p:cNvSpPr>
          <p:nvPr/>
        </p:nvSpPr>
        <p:spPr bwMode="auto">
          <a:xfrm>
            <a:off x="5943600" y="4270375"/>
            <a:ext cx="173038" cy="158750"/>
          </a:xfrm>
          <a:prstGeom prst="ellipse">
            <a:avLst/>
          </a:prstGeom>
          <a:solidFill>
            <a:srgbClr val="FF0000"/>
          </a:solidFill>
          <a:ln w="190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5" name="Oval 61"/>
          <p:cNvSpPr>
            <a:spLocks noChangeAspect="1" noChangeArrowheads="1"/>
          </p:cNvSpPr>
          <p:nvPr/>
        </p:nvSpPr>
        <p:spPr bwMode="auto">
          <a:xfrm>
            <a:off x="8001000" y="5489575"/>
            <a:ext cx="173038" cy="158750"/>
          </a:xfrm>
          <a:prstGeom prst="ellipse">
            <a:avLst/>
          </a:prstGeom>
          <a:solidFill>
            <a:srgbClr val="00FFFF"/>
          </a:solidFill>
          <a:ln w="190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6" name="Oval 62"/>
          <p:cNvSpPr>
            <a:spLocks noChangeAspect="1" noChangeArrowheads="1"/>
          </p:cNvSpPr>
          <p:nvPr/>
        </p:nvSpPr>
        <p:spPr bwMode="auto">
          <a:xfrm>
            <a:off x="7848600" y="5260975"/>
            <a:ext cx="173038" cy="158750"/>
          </a:xfrm>
          <a:prstGeom prst="ellipse">
            <a:avLst/>
          </a:prstGeom>
          <a:solidFill>
            <a:srgbClr val="00FFFF"/>
          </a:solidFill>
          <a:ln w="190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7" name="Oval 63"/>
          <p:cNvSpPr>
            <a:spLocks noChangeAspect="1" noChangeArrowheads="1"/>
          </p:cNvSpPr>
          <p:nvPr/>
        </p:nvSpPr>
        <p:spPr bwMode="auto">
          <a:xfrm>
            <a:off x="7620000" y="5489575"/>
            <a:ext cx="173038" cy="158750"/>
          </a:xfrm>
          <a:prstGeom prst="ellipse">
            <a:avLst/>
          </a:prstGeom>
          <a:solidFill>
            <a:srgbClr val="00FFFF"/>
          </a:solidFill>
          <a:ln w="190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8" name="Right Arrow 37"/>
          <p:cNvSpPr/>
          <p:nvPr/>
        </p:nvSpPr>
        <p:spPr bwMode="auto">
          <a:xfrm>
            <a:off x="4038600" y="4038600"/>
            <a:ext cx="914400" cy="6096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2800" b="1" smtClean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09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 descr="Screen Shot 2015-12-01 at 11.41.4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37819"/>
            <a:ext cx="6884200" cy="6467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83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Unsupervised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Quantization</a:t>
            </a:r>
          </a:p>
          <a:p>
            <a:pPr lvl="1"/>
            <a:r>
              <a:rPr lang="en-US" dirty="0" smtClean="0"/>
              <a:t>Map a continuous input to a discrete (more compact) output</a:t>
            </a:r>
            <a:endParaRPr lang="en-US" dirty="0"/>
          </a:p>
        </p:txBody>
      </p:sp>
      <p:sp>
        <p:nvSpPr>
          <p:cNvPr id="4" name="Line 9"/>
          <p:cNvSpPr>
            <a:spLocks noChangeShapeType="1"/>
          </p:cNvSpPr>
          <p:nvPr/>
        </p:nvSpPr>
        <p:spPr bwMode="auto">
          <a:xfrm flipV="1">
            <a:off x="457200" y="2971800"/>
            <a:ext cx="0" cy="304165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Line 10"/>
          <p:cNvSpPr>
            <a:spLocks noChangeShapeType="1"/>
          </p:cNvSpPr>
          <p:nvPr/>
        </p:nvSpPr>
        <p:spPr bwMode="auto">
          <a:xfrm>
            <a:off x="457200" y="6013450"/>
            <a:ext cx="3810000" cy="3175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Line 11"/>
          <p:cNvSpPr>
            <a:spLocks noChangeShapeType="1"/>
          </p:cNvSpPr>
          <p:nvPr/>
        </p:nvSpPr>
        <p:spPr bwMode="auto">
          <a:xfrm flipV="1">
            <a:off x="457200" y="4335463"/>
            <a:ext cx="2819400" cy="1677987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Oval 12"/>
          <p:cNvSpPr>
            <a:spLocks noChangeAspect="1" noChangeArrowheads="1"/>
          </p:cNvSpPr>
          <p:nvPr/>
        </p:nvSpPr>
        <p:spPr bwMode="auto">
          <a:xfrm>
            <a:off x="1408113" y="4568825"/>
            <a:ext cx="173037" cy="15875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Oval 13"/>
          <p:cNvSpPr>
            <a:spLocks noChangeAspect="1" noChangeArrowheads="1"/>
          </p:cNvSpPr>
          <p:nvPr/>
        </p:nvSpPr>
        <p:spPr bwMode="auto">
          <a:xfrm>
            <a:off x="1560513" y="4721225"/>
            <a:ext cx="173037" cy="15875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Oval 14"/>
          <p:cNvSpPr>
            <a:spLocks noChangeAspect="1" noChangeArrowheads="1"/>
          </p:cNvSpPr>
          <p:nvPr/>
        </p:nvSpPr>
        <p:spPr bwMode="auto">
          <a:xfrm>
            <a:off x="1066800" y="4572000"/>
            <a:ext cx="173038" cy="15875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Oval 15"/>
          <p:cNvSpPr>
            <a:spLocks noChangeAspect="1" noChangeArrowheads="1"/>
          </p:cNvSpPr>
          <p:nvPr/>
        </p:nvSpPr>
        <p:spPr bwMode="auto">
          <a:xfrm>
            <a:off x="1371600" y="4953000"/>
            <a:ext cx="173038" cy="15875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Oval 16"/>
          <p:cNvSpPr>
            <a:spLocks noChangeAspect="1" noChangeArrowheads="1"/>
          </p:cNvSpPr>
          <p:nvPr/>
        </p:nvSpPr>
        <p:spPr bwMode="auto">
          <a:xfrm>
            <a:off x="1143000" y="4876800"/>
            <a:ext cx="173038" cy="15875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Oval 17"/>
          <p:cNvSpPr>
            <a:spLocks noChangeAspect="1" noChangeArrowheads="1"/>
          </p:cNvSpPr>
          <p:nvPr/>
        </p:nvSpPr>
        <p:spPr bwMode="auto">
          <a:xfrm>
            <a:off x="2438400" y="3505200"/>
            <a:ext cx="173038" cy="15875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Oval 18"/>
          <p:cNvSpPr>
            <a:spLocks noChangeAspect="1" noChangeArrowheads="1"/>
          </p:cNvSpPr>
          <p:nvPr/>
        </p:nvSpPr>
        <p:spPr bwMode="auto">
          <a:xfrm>
            <a:off x="2362200" y="4114800"/>
            <a:ext cx="173038" cy="15875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" name="Oval 19"/>
          <p:cNvSpPr>
            <a:spLocks noChangeAspect="1" noChangeArrowheads="1"/>
          </p:cNvSpPr>
          <p:nvPr/>
        </p:nvSpPr>
        <p:spPr bwMode="auto">
          <a:xfrm>
            <a:off x="2133600" y="3810000"/>
            <a:ext cx="173038" cy="15875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5" name="Oval 20"/>
          <p:cNvSpPr>
            <a:spLocks noChangeAspect="1" noChangeArrowheads="1"/>
          </p:cNvSpPr>
          <p:nvPr/>
        </p:nvSpPr>
        <p:spPr bwMode="auto">
          <a:xfrm>
            <a:off x="2438400" y="3810000"/>
            <a:ext cx="173038" cy="15875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" name="Oval 21"/>
          <p:cNvSpPr>
            <a:spLocks noChangeAspect="1" noChangeArrowheads="1"/>
          </p:cNvSpPr>
          <p:nvPr/>
        </p:nvSpPr>
        <p:spPr bwMode="auto">
          <a:xfrm>
            <a:off x="1905000" y="4572000"/>
            <a:ext cx="173038" cy="15875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7" name="Oval 22"/>
          <p:cNvSpPr>
            <a:spLocks noChangeAspect="1" noChangeArrowheads="1"/>
          </p:cNvSpPr>
          <p:nvPr/>
        </p:nvSpPr>
        <p:spPr bwMode="auto">
          <a:xfrm>
            <a:off x="1219200" y="4267200"/>
            <a:ext cx="173038" cy="15875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Oval 23"/>
          <p:cNvSpPr>
            <a:spLocks noChangeAspect="1" noChangeArrowheads="1"/>
          </p:cNvSpPr>
          <p:nvPr/>
        </p:nvSpPr>
        <p:spPr bwMode="auto">
          <a:xfrm>
            <a:off x="3276600" y="5486400"/>
            <a:ext cx="173038" cy="15875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9" name="Oval 24"/>
          <p:cNvSpPr>
            <a:spLocks noChangeAspect="1" noChangeArrowheads="1"/>
          </p:cNvSpPr>
          <p:nvPr/>
        </p:nvSpPr>
        <p:spPr bwMode="auto">
          <a:xfrm>
            <a:off x="3124200" y="5257800"/>
            <a:ext cx="173038" cy="15875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0" name="Oval 25"/>
          <p:cNvSpPr>
            <a:spLocks noChangeAspect="1" noChangeArrowheads="1"/>
          </p:cNvSpPr>
          <p:nvPr/>
        </p:nvSpPr>
        <p:spPr bwMode="auto">
          <a:xfrm>
            <a:off x="2895600" y="5486400"/>
            <a:ext cx="173038" cy="15875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8" name="Right Arrow 37"/>
          <p:cNvSpPr/>
          <p:nvPr/>
        </p:nvSpPr>
        <p:spPr bwMode="auto">
          <a:xfrm>
            <a:off x="4038600" y="4038600"/>
            <a:ext cx="914400" cy="6096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28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168158" y="40386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387358" y="336298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2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073158" y="481078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3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2" name="Line 47"/>
          <p:cNvSpPr>
            <a:spLocks noChangeShapeType="1"/>
          </p:cNvSpPr>
          <p:nvPr/>
        </p:nvSpPr>
        <p:spPr bwMode="auto">
          <a:xfrm flipV="1">
            <a:off x="5181600" y="2746375"/>
            <a:ext cx="0" cy="327025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3" name="Line 48"/>
          <p:cNvSpPr>
            <a:spLocks noChangeShapeType="1"/>
          </p:cNvSpPr>
          <p:nvPr/>
        </p:nvSpPr>
        <p:spPr bwMode="auto">
          <a:xfrm>
            <a:off x="5181600" y="6016625"/>
            <a:ext cx="3810000" cy="3175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4" name="Line 49"/>
          <p:cNvSpPr>
            <a:spLocks noChangeShapeType="1"/>
          </p:cNvSpPr>
          <p:nvPr/>
        </p:nvSpPr>
        <p:spPr bwMode="auto">
          <a:xfrm flipV="1">
            <a:off x="5181600" y="4338638"/>
            <a:ext cx="2819400" cy="1677987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5" name="Oval 50"/>
          <p:cNvSpPr>
            <a:spLocks noChangeAspect="1" noChangeArrowheads="1"/>
          </p:cNvSpPr>
          <p:nvPr/>
        </p:nvSpPr>
        <p:spPr bwMode="auto">
          <a:xfrm>
            <a:off x="6132513" y="4572000"/>
            <a:ext cx="173037" cy="158750"/>
          </a:xfrm>
          <a:prstGeom prst="ellipse">
            <a:avLst/>
          </a:prstGeom>
          <a:solidFill>
            <a:srgbClr val="FF0000"/>
          </a:solidFill>
          <a:ln w="190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6" name="Oval 51"/>
          <p:cNvSpPr>
            <a:spLocks noChangeAspect="1" noChangeArrowheads="1"/>
          </p:cNvSpPr>
          <p:nvPr/>
        </p:nvSpPr>
        <p:spPr bwMode="auto">
          <a:xfrm>
            <a:off x="6284913" y="4724400"/>
            <a:ext cx="173037" cy="158750"/>
          </a:xfrm>
          <a:prstGeom prst="ellipse">
            <a:avLst/>
          </a:prstGeom>
          <a:solidFill>
            <a:srgbClr val="FF0000"/>
          </a:solidFill>
          <a:ln w="190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7" name="Oval 52"/>
          <p:cNvSpPr>
            <a:spLocks noChangeAspect="1" noChangeArrowheads="1"/>
          </p:cNvSpPr>
          <p:nvPr/>
        </p:nvSpPr>
        <p:spPr bwMode="auto">
          <a:xfrm>
            <a:off x="5791200" y="4575175"/>
            <a:ext cx="173038" cy="158750"/>
          </a:xfrm>
          <a:prstGeom prst="ellipse">
            <a:avLst/>
          </a:prstGeom>
          <a:solidFill>
            <a:srgbClr val="FF0000"/>
          </a:solidFill>
          <a:ln w="190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8" name="Oval 53"/>
          <p:cNvSpPr>
            <a:spLocks noChangeAspect="1" noChangeArrowheads="1"/>
          </p:cNvSpPr>
          <p:nvPr/>
        </p:nvSpPr>
        <p:spPr bwMode="auto">
          <a:xfrm>
            <a:off x="6096000" y="4956175"/>
            <a:ext cx="173038" cy="158750"/>
          </a:xfrm>
          <a:prstGeom prst="ellipse">
            <a:avLst/>
          </a:prstGeom>
          <a:solidFill>
            <a:srgbClr val="FF0000"/>
          </a:solidFill>
          <a:ln w="190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9" name="Oval 54"/>
          <p:cNvSpPr>
            <a:spLocks noChangeAspect="1" noChangeArrowheads="1"/>
          </p:cNvSpPr>
          <p:nvPr/>
        </p:nvSpPr>
        <p:spPr bwMode="auto">
          <a:xfrm>
            <a:off x="5867400" y="4879975"/>
            <a:ext cx="173038" cy="158750"/>
          </a:xfrm>
          <a:prstGeom prst="ellipse">
            <a:avLst/>
          </a:prstGeom>
          <a:solidFill>
            <a:srgbClr val="FF0000"/>
          </a:solidFill>
          <a:ln w="190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0" name="Oval 55"/>
          <p:cNvSpPr>
            <a:spLocks noChangeAspect="1" noChangeArrowheads="1"/>
          </p:cNvSpPr>
          <p:nvPr/>
        </p:nvSpPr>
        <p:spPr bwMode="auto">
          <a:xfrm>
            <a:off x="7162800" y="3508375"/>
            <a:ext cx="173038" cy="158750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1" name="Oval 56"/>
          <p:cNvSpPr>
            <a:spLocks noChangeAspect="1" noChangeArrowheads="1"/>
          </p:cNvSpPr>
          <p:nvPr/>
        </p:nvSpPr>
        <p:spPr bwMode="auto">
          <a:xfrm>
            <a:off x="7086600" y="4117975"/>
            <a:ext cx="173038" cy="158750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2" name="Oval 57"/>
          <p:cNvSpPr>
            <a:spLocks noChangeAspect="1" noChangeArrowheads="1"/>
          </p:cNvSpPr>
          <p:nvPr/>
        </p:nvSpPr>
        <p:spPr bwMode="auto">
          <a:xfrm>
            <a:off x="6858000" y="3813175"/>
            <a:ext cx="173038" cy="158750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3" name="Oval 58"/>
          <p:cNvSpPr>
            <a:spLocks noChangeAspect="1" noChangeArrowheads="1"/>
          </p:cNvSpPr>
          <p:nvPr/>
        </p:nvSpPr>
        <p:spPr bwMode="auto">
          <a:xfrm>
            <a:off x="7162800" y="3813175"/>
            <a:ext cx="173038" cy="158750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4" name="Oval 59"/>
          <p:cNvSpPr>
            <a:spLocks noChangeAspect="1" noChangeArrowheads="1"/>
          </p:cNvSpPr>
          <p:nvPr/>
        </p:nvSpPr>
        <p:spPr bwMode="auto">
          <a:xfrm>
            <a:off x="6629400" y="4575175"/>
            <a:ext cx="173038" cy="158750"/>
          </a:xfrm>
          <a:prstGeom prst="ellipse">
            <a:avLst/>
          </a:prstGeom>
          <a:solidFill>
            <a:srgbClr val="FF0000"/>
          </a:solidFill>
          <a:ln w="190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5" name="Oval 60"/>
          <p:cNvSpPr>
            <a:spLocks noChangeAspect="1" noChangeArrowheads="1"/>
          </p:cNvSpPr>
          <p:nvPr/>
        </p:nvSpPr>
        <p:spPr bwMode="auto">
          <a:xfrm>
            <a:off x="5943600" y="4270375"/>
            <a:ext cx="173038" cy="158750"/>
          </a:xfrm>
          <a:prstGeom prst="ellipse">
            <a:avLst/>
          </a:prstGeom>
          <a:solidFill>
            <a:srgbClr val="FF0000"/>
          </a:solidFill>
          <a:ln w="190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6" name="Oval 61"/>
          <p:cNvSpPr>
            <a:spLocks noChangeAspect="1" noChangeArrowheads="1"/>
          </p:cNvSpPr>
          <p:nvPr/>
        </p:nvSpPr>
        <p:spPr bwMode="auto">
          <a:xfrm>
            <a:off x="8001000" y="5489575"/>
            <a:ext cx="173038" cy="158750"/>
          </a:xfrm>
          <a:prstGeom prst="ellipse">
            <a:avLst/>
          </a:prstGeom>
          <a:solidFill>
            <a:srgbClr val="00FFFF"/>
          </a:solidFill>
          <a:ln w="190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7" name="Oval 62"/>
          <p:cNvSpPr>
            <a:spLocks noChangeAspect="1" noChangeArrowheads="1"/>
          </p:cNvSpPr>
          <p:nvPr/>
        </p:nvSpPr>
        <p:spPr bwMode="auto">
          <a:xfrm>
            <a:off x="7848600" y="5260975"/>
            <a:ext cx="173038" cy="158750"/>
          </a:xfrm>
          <a:prstGeom prst="ellipse">
            <a:avLst/>
          </a:prstGeom>
          <a:solidFill>
            <a:srgbClr val="00FFFF"/>
          </a:solidFill>
          <a:ln w="190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8" name="Oval 63"/>
          <p:cNvSpPr>
            <a:spLocks noChangeAspect="1" noChangeArrowheads="1"/>
          </p:cNvSpPr>
          <p:nvPr/>
        </p:nvSpPr>
        <p:spPr bwMode="auto">
          <a:xfrm>
            <a:off x="7620000" y="5489575"/>
            <a:ext cx="173038" cy="158750"/>
          </a:xfrm>
          <a:prstGeom prst="ellipse">
            <a:avLst/>
          </a:prstGeom>
          <a:solidFill>
            <a:srgbClr val="00FFFF"/>
          </a:solidFill>
          <a:ln w="190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45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2590800"/>
            <a:ext cx="5410200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 smtClean="0"/>
              <a:t>Dimensionality reduction, manifold learning</a:t>
            </a:r>
          </a:p>
          <a:p>
            <a:pPr lvl="1"/>
            <a:r>
              <a:rPr lang="en-US" sz="2400" dirty="0" smtClean="0"/>
              <a:t>Discover a lower-dimensional surface on which the data lives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Unsupervised Learning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94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Unsupervised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458200" cy="4876800"/>
          </a:xfrm>
        </p:spPr>
        <p:txBody>
          <a:bodyPr/>
          <a:lstStyle/>
          <a:p>
            <a:r>
              <a:rPr lang="en-US" sz="2800" b="1" dirty="0" smtClean="0"/>
              <a:t>Density estimation</a:t>
            </a:r>
          </a:p>
          <a:p>
            <a:pPr lvl="1"/>
            <a:r>
              <a:rPr lang="en-US" sz="2400" dirty="0" smtClean="0"/>
              <a:t>Find a function that approximates the probability density of the data (i.e., value of the function is high for “typical” points and low for “atypical” points)</a:t>
            </a:r>
          </a:p>
          <a:p>
            <a:pPr lvl="1"/>
            <a:r>
              <a:rPr lang="en-US" dirty="0" smtClean="0"/>
              <a:t>Can be used for </a:t>
            </a:r>
            <a:r>
              <a:rPr lang="en-US" b="1" dirty="0" smtClean="0"/>
              <a:t>anomaly detection</a:t>
            </a:r>
            <a:endParaRPr lang="en-US" b="1" dirty="0"/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3638550"/>
            <a:ext cx="41910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52858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Outline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5287963"/>
          </a:xfrm>
        </p:spPr>
        <p:txBody>
          <a:bodyPr/>
          <a:lstStyle/>
          <a:p>
            <a:r>
              <a:rPr kumimoji="1" lang="en-US" altLang="ja-JP" dirty="0" smtClean="0">
                <a:solidFill>
                  <a:schemeClr val="bg1">
                    <a:lumMod val="75000"/>
                  </a:schemeClr>
                </a:solidFill>
              </a:rPr>
              <a:t>Neural Networks</a:t>
            </a:r>
          </a:p>
          <a:p>
            <a:pPr lvl="1"/>
            <a:r>
              <a:rPr kumimoji="1" lang="en-US" altLang="ja-JP" dirty="0" smtClean="0">
                <a:solidFill>
                  <a:schemeClr val="bg1">
                    <a:lumMod val="75000"/>
                  </a:schemeClr>
                </a:solidFill>
              </a:rPr>
              <a:t>Perceptron review</a:t>
            </a:r>
          </a:p>
          <a:p>
            <a:pPr lvl="1"/>
            <a:r>
              <a:rPr kumimoji="1" lang="en-US" altLang="ja-JP" dirty="0" smtClean="0">
                <a:solidFill>
                  <a:schemeClr val="bg1">
                    <a:lumMod val="75000"/>
                  </a:schemeClr>
                </a:solidFill>
              </a:rPr>
              <a:t>Differentiable perceptron</a:t>
            </a:r>
          </a:p>
          <a:p>
            <a:pPr lvl="1"/>
            <a:r>
              <a:rPr kumimoji="1" lang="en-US" altLang="ja-JP" dirty="0" smtClean="0">
                <a:solidFill>
                  <a:schemeClr val="bg1">
                    <a:lumMod val="75000"/>
                  </a:schemeClr>
                </a:solidFill>
              </a:rPr>
              <a:t>Multilayer perceptron</a:t>
            </a:r>
          </a:p>
          <a:p>
            <a:pPr lvl="1"/>
            <a:r>
              <a:rPr kumimoji="1" lang="en-US" altLang="ja-JP" dirty="0" smtClean="0">
                <a:solidFill>
                  <a:schemeClr val="bg1">
                    <a:lumMod val="75000"/>
                  </a:schemeClr>
                </a:solidFill>
              </a:rPr>
              <a:t>Support vector machine (SVM)</a:t>
            </a:r>
          </a:p>
          <a:p>
            <a:r>
              <a:rPr kumimoji="1" lang="en-US" altLang="ja-JP" dirty="0" smtClean="0">
                <a:solidFill>
                  <a:schemeClr val="bg1">
                    <a:lumMod val="75000"/>
                  </a:schemeClr>
                </a:solidFill>
              </a:rPr>
              <a:t>Other Machine Learning Tasks</a:t>
            </a:r>
          </a:p>
          <a:p>
            <a:pPr lvl="1"/>
            <a:r>
              <a:rPr kumimoji="1" lang="en-US" altLang="ja-JP" dirty="0" smtClean="0">
                <a:solidFill>
                  <a:schemeClr val="bg1">
                    <a:lumMod val="75000"/>
                  </a:schemeClr>
                </a:solidFill>
              </a:rPr>
              <a:t>Structured prediction</a:t>
            </a:r>
          </a:p>
          <a:p>
            <a:pPr lvl="1"/>
            <a:r>
              <a:rPr kumimoji="1" lang="en-US" altLang="ja-JP" dirty="0" smtClean="0">
                <a:solidFill>
                  <a:schemeClr val="bg1">
                    <a:lumMod val="75000"/>
                  </a:schemeClr>
                </a:solidFill>
              </a:rPr>
              <a:t>Clustering, quantization, density estimation</a:t>
            </a:r>
          </a:p>
          <a:p>
            <a:pPr lvl="1"/>
            <a:r>
              <a:rPr kumimoji="1" lang="en-US" altLang="ja-JP" dirty="0" smtClean="0"/>
              <a:t>Semi-supervised and active learning</a:t>
            </a:r>
          </a:p>
        </p:txBody>
      </p:sp>
    </p:spTree>
    <p:extLst>
      <p:ext uri="{BB962C8B-B14F-4D97-AF65-F5344CB8AC3E}">
        <p14:creationId xmlns:p14="http://schemas.microsoft.com/office/powerpoint/2010/main" val="149918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</a:t>
            </a:r>
            <a:r>
              <a:rPr lang="en-US" dirty="0" err="1" smtClean="0"/>
              <a:t>separability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4938" y="2514600"/>
            <a:ext cx="8065662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Semi-supervised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L</a:t>
            </a:r>
            <a:r>
              <a:rPr lang="en-US" sz="2800" dirty="0" smtClean="0">
                <a:solidFill>
                  <a:schemeClr val="tx1"/>
                </a:solidFill>
              </a:rPr>
              <a:t>ots of data </a:t>
            </a:r>
            <a:r>
              <a:rPr lang="en-US" sz="2800" dirty="0" smtClean="0"/>
              <a:t>are</a:t>
            </a:r>
            <a:r>
              <a:rPr lang="en-US" sz="2800" dirty="0" smtClean="0">
                <a:solidFill>
                  <a:schemeClr val="tx1"/>
                </a:solidFill>
              </a:rPr>
              <a:t> available, but only small portion is labeled (e.g. since labeling is expensive)</a:t>
            </a:r>
          </a:p>
          <a:p>
            <a:pPr lvl="1"/>
            <a:r>
              <a:rPr lang="en-US" sz="2400" dirty="0" smtClean="0">
                <a:ea typeface="+mn-ea"/>
                <a:cs typeface="+mn-cs"/>
              </a:rPr>
              <a:t>Why is learning from labeled and unlabeled data better than learning from labeled data alone?</a:t>
            </a:r>
            <a:endParaRPr lang="en-US" sz="2400" dirty="0" smtClean="0"/>
          </a:p>
        </p:txBody>
      </p:sp>
      <p:sp>
        <p:nvSpPr>
          <p:cNvPr id="4" name="Oval 50"/>
          <p:cNvSpPr>
            <a:spLocks noChangeAspect="1" noChangeArrowheads="1"/>
          </p:cNvSpPr>
          <p:nvPr/>
        </p:nvSpPr>
        <p:spPr bwMode="auto">
          <a:xfrm>
            <a:off x="2798763" y="5638800"/>
            <a:ext cx="173037" cy="158750"/>
          </a:xfrm>
          <a:prstGeom prst="ellipse">
            <a:avLst/>
          </a:prstGeom>
          <a:solidFill>
            <a:srgbClr val="FF0000"/>
          </a:solidFill>
          <a:ln w="190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Oval 53"/>
          <p:cNvSpPr>
            <a:spLocks noChangeAspect="1" noChangeArrowheads="1"/>
          </p:cNvSpPr>
          <p:nvPr/>
        </p:nvSpPr>
        <p:spPr bwMode="auto">
          <a:xfrm>
            <a:off x="2286000" y="5334000"/>
            <a:ext cx="173038" cy="158750"/>
          </a:xfrm>
          <a:prstGeom prst="ellipse">
            <a:avLst/>
          </a:prstGeom>
          <a:solidFill>
            <a:srgbClr val="FF0000"/>
          </a:solidFill>
          <a:ln w="190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Oval 56"/>
          <p:cNvSpPr>
            <a:spLocks noChangeAspect="1" noChangeArrowheads="1"/>
          </p:cNvSpPr>
          <p:nvPr/>
        </p:nvSpPr>
        <p:spPr bwMode="auto">
          <a:xfrm>
            <a:off x="5465762" y="5029200"/>
            <a:ext cx="173038" cy="158750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Oval 17"/>
          <p:cNvSpPr>
            <a:spLocks noChangeAspect="1" noChangeArrowheads="1"/>
          </p:cNvSpPr>
          <p:nvPr/>
        </p:nvSpPr>
        <p:spPr bwMode="auto">
          <a:xfrm>
            <a:off x="4779962" y="5784850"/>
            <a:ext cx="173038" cy="15875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01122" y="5257800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?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Oval 17"/>
          <p:cNvSpPr>
            <a:spLocks noChangeAspect="1" noChangeArrowheads="1"/>
          </p:cNvSpPr>
          <p:nvPr/>
        </p:nvSpPr>
        <p:spPr bwMode="auto">
          <a:xfrm>
            <a:off x="2514600" y="5562600"/>
            <a:ext cx="173038" cy="15875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Oval 17"/>
          <p:cNvSpPr>
            <a:spLocks noChangeAspect="1" noChangeArrowheads="1"/>
          </p:cNvSpPr>
          <p:nvPr/>
        </p:nvSpPr>
        <p:spPr bwMode="auto">
          <a:xfrm>
            <a:off x="2570162" y="5867400"/>
            <a:ext cx="173038" cy="15875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Oval 17"/>
          <p:cNvSpPr>
            <a:spLocks noChangeAspect="1" noChangeArrowheads="1"/>
          </p:cNvSpPr>
          <p:nvPr/>
        </p:nvSpPr>
        <p:spPr bwMode="auto">
          <a:xfrm>
            <a:off x="3048000" y="5861050"/>
            <a:ext cx="173038" cy="15875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Oval 17"/>
          <p:cNvSpPr>
            <a:spLocks noChangeAspect="1" noChangeArrowheads="1"/>
          </p:cNvSpPr>
          <p:nvPr/>
        </p:nvSpPr>
        <p:spPr bwMode="auto">
          <a:xfrm>
            <a:off x="3429000" y="5715000"/>
            <a:ext cx="173038" cy="15875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Oval 17"/>
          <p:cNvSpPr>
            <a:spLocks noChangeAspect="1" noChangeArrowheads="1"/>
          </p:cNvSpPr>
          <p:nvPr/>
        </p:nvSpPr>
        <p:spPr bwMode="auto">
          <a:xfrm>
            <a:off x="3581400" y="6013450"/>
            <a:ext cx="173038" cy="15875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" name="Oval 17"/>
          <p:cNvSpPr>
            <a:spLocks noChangeAspect="1" noChangeArrowheads="1"/>
          </p:cNvSpPr>
          <p:nvPr/>
        </p:nvSpPr>
        <p:spPr bwMode="auto">
          <a:xfrm>
            <a:off x="3810000" y="5791200"/>
            <a:ext cx="173038" cy="15875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5" name="Oval 17"/>
          <p:cNvSpPr>
            <a:spLocks noChangeAspect="1" noChangeArrowheads="1"/>
          </p:cNvSpPr>
          <p:nvPr/>
        </p:nvSpPr>
        <p:spPr bwMode="auto">
          <a:xfrm>
            <a:off x="3941762" y="6089650"/>
            <a:ext cx="173038" cy="15875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" name="Oval 17"/>
          <p:cNvSpPr>
            <a:spLocks noChangeAspect="1" noChangeArrowheads="1"/>
          </p:cNvSpPr>
          <p:nvPr/>
        </p:nvSpPr>
        <p:spPr bwMode="auto">
          <a:xfrm>
            <a:off x="4191000" y="5867400"/>
            <a:ext cx="173038" cy="15875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7" name="Oval 17"/>
          <p:cNvSpPr>
            <a:spLocks noChangeAspect="1" noChangeArrowheads="1"/>
          </p:cNvSpPr>
          <p:nvPr/>
        </p:nvSpPr>
        <p:spPr bwMode="auto">
          <a:xfrm>
            <a:off x="4419600" y="5638800"/>
            <a:ext cx="173038" cy="15875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Oval 17"/>
          <p:cNvSpPr>
            <a:spLocks noChangeAspect="1" noChangeArrowheads="1"/>
          </p:cNvSpPr>
          <p:nvPr/>
        </p:nvSpPr>
        <p:spPr bwMode="auto">
          <a:xfrm>
            <a:off x="4495800" y="5937250"/>
            <a:ext cx="173038" cy="15875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9" name="Oval 17"/>
          <p:cNvSpPr>
            <a:spLocks noChangeAspect="1" noChangeArrowheads="1"/>
          </p:cNvSpPr>
          <p:nvPr/>
        </p:nvSpPr>
        <p:spPr bwMode="auto">
          <a:xfrm>
            <a:off x="5237162" y="4876800"/>
            <a:ext cx="173038" cy="15875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0" name="Oval 17"/>
          <p:cNvSpPr>
            <a:spLocks noChangeAspect="1" noChangeArrowheads="1"/>
          </p:cNvSpPr>
          <p:nvPr/>
        </p:nvSpPr>
        <p:spPr bwMode="auto">
          <a:xfrm>
            <a:off x="5770562" y="5105400"/>
            <a:ext cx="173038" cy="15875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1" name="Oval 17"/>
          <p:cNvSpPr>
            <a:spLocks noChangeAspect="1" noChangeArrowheads="1"/>
          </p:cNvSpPr>
          <p:nvPr/>
        </p:nvSpPr>
        <p:spPr bwMode="auto">
          <a:xfrm>
            <a:off x="5618162" y="4724400"/>
            <a:ext cx="173038" cy="15875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Oval 17"/>
          <p:cNvSpPr>
            <a:spLocks noChangeAspect="1" noChangeArrowheads="1"/>
          </p:cNvSpPr>
          <p:nvPr/>
        </p:nvSpPr>
        <p:spPr bwMode="auto">
          <a:xfrm>
            <a:off x="6075362" y="4876800"/>
            <a:ext cx="173038" cy="15875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3" name="Oval 17"/>
          <p:cNvSpPr>
            <a:spLocks noChangeAspect="1" noChangeArrowheads="1"/>
          </p:cNvSpPr>
          <p:nvPr/>
        </p:nvSpPr>
        <p:spPr bwMode="auto">
          <a:xfrm>
            <a:off x="5410200" y="4495800"/>
            <a:ext cx="173038" cy="15875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4" name="Oval 17"/>
          <p:cNvSpPr>
            <a:spLocks noChangeAspect="1" noChangeArrowheads="1"/>
          </p:cNvSpPr>
          <p:nvPr/>
        </p:nvSpPr>
        <p:spPr bwMode="auto">
          <a:xfrm>
            <a:off x="5943600" y="4572000"/>
            <a:ext cx="173038" cy="15875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5" name="Oval 17"/>
          <p:cNvSpPr>
            <a:spLocks noChangeAspect="1" noChangeArrowheads="1"/>
          </p:cNvSpPr>
          <p:nvPr/>
        </p:nvSpPr>
        <p:spPr bwMode="auto">
          <a:xfrm>
            <a:off x="5715000" y="4267200"/>
            <a:ext cx="173038" cy="15875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6" name="Oval 17"/>
          <p:cNvSpPr>
            <a:spLocks noChangeAspect="1" noChangeArrowheads="1"/>
          </p:cNvSpPr>
          <p:nvPr/>
        </p:nvSpPr>
        <p:spPr bwMode="auto">
          <a:xfrm>
            <a:off x="6380162" y="4495800"/>
            <a:ext cx="173038" cy="15875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11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Active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36637"/>
            <a:ext cx="8229600" cy="4525963"/>
          </a:xfrm>
        </p:spPr>
        <p:txBody>
          <a:bodyPr/>
          <a:lstStyle/>
          <a:p>
            <a:r>
              <a:rPr lang="en-US" sz="2400" dirty="0" smtClean="0"/>
              <a:t>The learning algorithm can choose its own training examples, or ask a “teacher” for an answer on selected inputs</a:t>
            </a:r>
          </a:p>
        </p:txBody>
      </p:sp>
      <p:sp>
        <p:nvSpPr>
          <p:cNvPr id="5" name="Rectangle 4"/>
          <p:cNvSpPr/>
          <p:nvPr/>
        </p:nvSpPr>
        <p:spPr>
          <a:xfrm>
            <a:off x="685800" y="6248400"/>
            <a:ext cx="7772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S. </a:t>
            </a:r>
            <a:r>
              <a:rPr lang="en-US" dirty="0" err="1" smtClean="0">
                <a:solidFill>
                  <a:srgbClr val="000000"/>
                </a:solidFill>
              </a:rPr>
              <a:t>Vijayanarasimhan</a:t>
            </a:r>
            <a:r>
              <a:rPr lang="en-US" dirty="0" smtClean="0">
                <a:solidFill>
                  <a:srgbClr val="000000"/>
                </a:solidFill>
              </a:rPr>
              <a:t> and K. </a:t>
            </a:r>
            <a:r>
              <a:rPr lang="en-US" dirty="0" err="1" smtClean="0">
                <a:solidFill>
                  <a:srgbClr val="000000"/>
                </a:solidFill>
              </a:rPr>
              <a:t>Grauman</a:t>
            </a:r>
            <a:r>
              <a:rPr lang="en-US" dirty="0" smtClean="0">
                <a:solidFill>
                  <a:srgbClr val="000000"/>
                </a:solidFill>
              </a:rPr>
              <a:t>, “Cost-Sensitive </a:t>
            </a:r>
            <a:r>
              <a:rPr lang="en-US" dirty="0">
                <a:solidFill>
                  <a:srgbClr val="000000"/>
                </a:solidFill>
              </a:rPr>
              <a:t>Active Visual Category </a:t>
            </a:r>
            <a:r>
              <a:rPr lang="en-US" dirty="0" smtClean="0">
                <a:solidFill>
                  <a:srgbClr val="000000"/>
                </a:solidFill>
              </a:rPr>
              <a:t>Learning,” 2009</a:t>
            </a:r>
            <a:r>
              <a:rPr lang="en-US" dirty="0">
                <a:solidFill>
                  <a:srgbClr val="000000"/>
                </a:solidFill>
              </a:rPr>
              <a:t> </a:t>
            </a:r>
          </a:p>
        </p:txBody>
      </p:sp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88580" y="2209799"/>
            <a:ext cx="5855220" cy="3962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7734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Lifelong learning</a:t>
            </a:r>
            <a:endParaRPr lang="en-US" dirty="0"/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3" y="1066800"/>
            <a:ext cx="7762875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197232" y="6400800"/>
            <a:ext cx="27495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hlinkClick r:id="rId3"/>
              </a:rPr>
              <a:t>http://rtw.ml.cmu.edu/rtw/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91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Lifelong learning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197232" y="6400800"/>
            <a:ext cx="27495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hlinkClick r:id="rId2"/>
              </a:rPr>
              <a:t>http://rtw.ml.cmu.edu/rtw/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69" y="1566863"/>
            <a:ext cx="8997031" cy="430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442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812" y="152400"/>
            <a:ext cx="681990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09" y="1447800"/>
            <a:ext cx="8893291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09" y="1371600"/>
            <a:ext cx="8993198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98309" y="6211669"/>
            <a:ext cx="89931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>
                <a:solidFill>
                  <a:srgbClr val="000000"/>
                </a:solidFill>
              </a:rPr>
              <a:t>Xinlei</a:t>
            </a:r>
            <a:r>
              <a:rPr lang="en-US" dirty="0">
                <a:solidFill>
                  <a:srgbClr val="000000"/>
                </a:solidFill>
              </a:rPr>
              <a:t> Chen, </a:t>
            </a:r>
            <a:r>
              <a:rPr lang="en-US" dirty="0" err="1">
                <a:solidFill>
                  <a:srgbClr val="000000"/>
                </a:solidFill>
              </a:rPr>
              <a:t>Abhinav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Shrivastava</a:t>
            </a:r>
            <a:r>
              <a:rPr lang="en-US" dirty="0">
                <a:solidFill>
                  <a:srgbClr val="000000"/>
                </a:solidFill>
              </a:rPr>
              <a:t> and </a:t>
            </a:r>
            <a:r>
              <a:rPr lang="en-US" dirty="0" err="1">
                <a:solidFill>
                  <a:srgbClr val="000000"/>
                </a:solidFill>
              </a:rPr>
              <a:t>Abhinav</a:t>
            </a:r>
            <a:r>
              <a:rPr lang="en-US" dirty="0">
                <a:solidFill>
                  <a:srgbClr val="000000"/>
                </a:solidFill>
              </a:rPr>
              <a:t> Gupta. </a:t>
            </a:r>
            <a:r>
              <a:rPr lang="en-US" dirty="0">
                <a:solidFill>
                  <a:srgbClr val="000000"/>
                </a:solidFill>
                <a:hlinkClick r:id="rId5"/>
              </a:rPr>
              <a:t>NEIL: Extracting Visual Knowledge from Web Data</a:t>
            </a:r>
            <a:r>
              <a:rPr lang="en-US" dirty="0">
                <a:solidFill>
                  <a:srgbClr val="000000"/>
                </a:solidFill>
              </a:rPr>
              <a:t>. In ICCV 2013</a:t>
            </a:r>
          </a:p>
        </p:txBody>
      </p:sp>
    </p:spTree>
    <p:extLst>
      <p:ext uri="{BB962C8B-B14F-4D97-AF65-F5344CB8AC3E}">
        <p14:creationId xmlns:p14="http://schemas.microsoft.com/office/powerpoint/2010/main" val="377983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Outline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5287963"/>
          </a:xfrm>
        </p:spPr>
        <p:txBody>
          <a:bodyPr/>
          <a:lstStyle/>
          <a:p>
            <a:r>
              <a:rPr kumimoji="1" lang="en-US" altLang="ja-JP" dirty="0" smtClean="0"/>
              <a:t>Neural Networks</a:t>
            </a:r>
          </a:p>
          <a:p>
            <a:pPr lvl="1"/>
            <a:r>
              <a:rPr kumimoji="1" lang="en-US" altLang="ja-JP" dirty="0" smtClean="0"/>
              <a:t>Perceptron review</a:t>
            </a:r>
          </a:p>
          <a:p>
            <a:pPr lvl="1"/>
            <a:r>
              <a:rPr kumimoji="1" lang="en-US" altLang="ja-JP" dirty="0" smtClean="0"/>
              <a:t>Differentiable perceptron</a:t>
            </a:r>
          </a:p>
          <a:p>
            <a:pPr lvl="1"/>
            <a:r>
              <a:rPr kumimoji="1" lang="en-US" altLang="ja-JP" dirty="0" smtClean="0"/>
              <a:t>Multilayer perceptron</a:t>
            </a:r>
          </a:p>
          <a:p>
            <a:pPr lvl="1"/>
            <a:r>
              <a:rPr kumimoji="1" lang="en-US" altLang="ja-JP" dirty="0" smtClean="0"/>
              <a:t>Support vector machine (SVM)</a:t>
            </a:r>
          </a:p>
          <a:p>
            <a:r>
              <a:rPr kumimoji="1" lang="en-US" altLang="ja-JP" dirty="0" smtClean="0"/>
              <a:t>Other Machine Learning Tasks</a:t>
            </a:r>
          </a:p>
          <a:p>
            <a:pPr lvl="1"/>
            <a:r>
              <a:rPr kumimoji="1" lang="en-US" altLang="ja-JP" dirty="0" smtClean="0"/>
              <a:t>Structured prediction</a:t>
            </a:r>
          </a:p>
          <a:p>
            <a:pPr lvl="1"/>
            <a:r>
              <a:rPr kumimoji="1" lang="en-US" altLang="ja-JP" dirty="0" smtClean="0"/>
              <a:t>Unsupervised learning</a:t>
            </a:r>
          </a:p>
          <a:p>
            <a:pPr lvl="2"/>
            <a:r>
              <a:rPr kumimoji="1" lang="en-US" altLang="ja-JP" dirty="0" smtClean="0"/>
              <a:t>Clustering, quantization, density estimation</a:t>
            </a:r>
          </a:p>
          <a:p>
            <a:pPr lvl="1"/>
            <a:r>
              <a:rPr kumimoji="1" lang="en-US" altLang="ja-JP" dirty="0" smtClean="0"/>
              <a:t>Semi-supervised and active learning</a:t>
            </a:r>
          </a:p>
          <a:p>
            <a:pPr lvl="2"/>
            <a:r>
              <a:rPr kumimoji="1" lang="en-US" altLang="ja-JP" dirty="0" smtClean="0"/>
              <a:t>Example: the Never-Ending Language Learner</a:t>
            </a:r>
          </a:p>
        </p:txBody>
      </p:sp>
    </p:spTree>
    <p:extLst>
      <p:ext uri="{BB962C8B-B14F-4D97-AF65-F5344CB8AC3E}">
        <p14:creationId xmlns:p14="http://schemas.microsoft.com/office/powerpoint/2010/main" val="341607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Perceptron update rule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84237"/>
            <a:ext cx="8686800" cy="4525963"/>
          </a:xfrm>
        </p:spPr>
        <p:txBody>
          <a:bodyPr/>
          <a:lstStyle/>
          <a:p>
            <a:r>
              <a:rPr lang="en-US" dirty="0" smtClean="0"/>
              <a:t>For each training instance </a:t>
            </a:r>
            <a:r>
              <a:rPr lang="en-US" b="1" dirty="0" smtClean="0"/>
              <a:t>x</a:t>
            </a:r>
            <a:r>
              <a:rPr lang="en-US" dirty="0" smtClean="0"/>
              <a:t> with label y:</a:t>
            </a:r>
          </a:p>
          <a:p>
            <a:pPr lvl="1"/>
            <a:r>
              <a:rPr lang="en-US" dirty="0" smtClean="0"/>
              <a:t>Classify with current weights: </a:t>
            </a:r>
            <a:r>
              <a:rPr lang="en-US" dirty="0" smtClean="0">
                <a:solidFill>
                  <a:srgbClr val="0000FF"/>
                </a:solidFill>
              </a:rPr>
              <a:t>y’ = </a:t>
            </a:r>
            <a:r>
              <a:rPr lang="en-US" dirty="0" err="1" smtClean="0">
                <a:solidFill>
                  <a:srgbClr val="0000FF"/>
                </a:solidFill>
              </a:rPr>
              <a:t>sgn</a:t>
            </a:r>
            <a:r>
              <a:rPr lang="en-US" dirty="0" smtClean="0">
                <a:solidFill>
                  <a:srgbClr val="0000FF"/>
                </a:solidFill>
              </a:rPr>
              <a:t>(</a:t>
            </a:r>
            <a:r>
              <a:rPr lang="en-US" b="1" dirty="0" err="1">
                <a:solidFill>
                  <a:srgbClr val="0000FF"/>
                </a:solidFill>
              </a:rPr>
              <a:t>w</a:t>
            </a:r>
            <a:r>
              <a:rPr lang="en-US" b="1" dirty="0" err="1">
                <a:solidFill>
                  <a:srgbClr val="0000FF"/>
                </a:solidFill>
                <a:sym typeface="Symbol"/>
              </a:rPr>
              <a:t>x</a:t>
            </a:r>
            <a:r>
              <a:rPr lang="en-US" dirty="0" smtClean="0">
                <a:solidFill>
                  <a:srgbClr val="0000FF"/>
                </a:solidFill>
              </a:rPr>
              <a:t>)</a:t>
            </a:r>
          </a:p>
          <a:p>
            <a:pPr lvl="1"/>
            <a:r>
              <a:rPr lang="en-US" dirty="0" smtClean="0"/>
              <a:t>Update weights: </a:t>
            </a:r>
            <a:r>
              <a:rPr lang="en-US" b="1" dirty="0" smtClean="0">
                <a:solidFill>
                  <a:srgbClr val="0000FF"/>
                </a:solidFill>
              </a:rPr>
              <a:t>w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  <a:sym typeface="Wingdings"/>
              </a:rPr>
              <a:t>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b="1" dirty="0" smtClean="0">
                <a:solidFill>
                  <a:srgbClr val="0000FF"/>
                </a:solidFill>
              </a:rPr>
              <a:t>w</a:t>
            </a:r>
            <a:r>
              <a:rPr lang="en-US" dirty="0" smtClean="0">
                <a:solidFill>
                  <a:srgbClr val="0000FF"/>
                </a:solidFill>
              </a:rPr>
              <a:t> + α(y-y’)</a:t>
            </a:r>
            <a:r>
              <a:rPr lang="en-US" b="1" dirty="0" smtClean="0">
                <a:solidFill>
                  <a:srgbClr val="0000FF"/>
                </a:solidFill>
              </a:rPr>
              <a:t>x</a:t>
            </a:r>
          </a:p>
          <a:p>
            <a:pPr lvl="1"/>
            <a:r>
              <a:rPr lang="en-US" dirty="0" smtClean="0"/>
              <a:t>α is a learning rate that should decay as a function of epoch t, e.g., 1000/(1000+t)</a:t>
            </a:r>
          </a:p>
          <a:p>
            <a:pPr lvl="1"/>
            <a:r>
              <a:rPr lang="en-US" dirty="0" smtClean="0"/>
              <a:t>What happens if y’ is correct?</a:t>
            </a:r>
          </a:p>
          <a:p>
            <a:pPr lvl="1"/>
            <a:r>
              <a:rPr lang="en-US" dirty="0" smtClean="0"/>
              <a:t>Otherwise, consider what happens to individual weights </a:t>
            </a:r>
            <a:r>
              <a:rPr lang="en-US" dirty="0" err="1" smtClean="0">
                <a:solidFill>
                  <a:srgbClr val="0000FF"/>
                </a:solidFill>
              </a:rPr>
              <a:t>w</a:t>
            </a:r>
            <a:r>
              <a:rPr lang="en-US" baseline="-25000" dirty="0" err="1" smtClean="0">
                <a:solidFill>
                  <a:srgbClr val="0000FF"/>
                </a:solidFill>
              </a:rPr>
              <a:t>i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  <a:sym typeface="Wingdings"/>
              </a:rPr>
              <a:t>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w</a:t>
            </a:r>
            <a:r>
              <a:rPr lang="en-US" baseline="-25000" dirty="0" err="1" smtClean="0">
                <a:solidFill>
                  <a:srgbClr val="0000FF"/>
                </a:solidFill>
              </a:rPr>
              <a:t>i</a:t>
            </a:r>
            <a:r>
              <a:rPr lang="en-US" dirty="0" smtClean="0">
                <a:solidFill>
                  <a:srgbClr val="0000FF"/>
                </a:solidFill>
              </a:rPr>
              <a:t> + </a:t>
            </a:r>
            <a:r>
              <a:rPr lang="en-US" dirty="0">
                <a:solidFill>
                  <a:srgbClr val="0000FF"/>
                </a:solidFill>
              </a:rPr>
              <a:t>α(y-y’)</a:t>
            </a:r>
            <a:r>
              <a:rPr lang="en-US" dirty="0" smtClean="0">
                <a:solidFill>
                  <a:srgbClr val="0000FF"/>
                </a:solidFill>
              </a:rPr>
              <a:t>x</a:t>
            </a:r>
            <a:r>
              <a:rPr lang="en-US" baseline="-25000" dirty="0" smtClean="0">
                <a:solidFill>
                  <a:srgbClr val="0000FF"/>
                </a:solidFill>
              </a:rPr>
              <a:t>i</a:t>
            </a:r>
          </a:p>
          <a:p>
            <a:pPr lvl="2"/>
            <a:r>
              <a:rPr lang="en-US" dirty="0" smtClean="0"/>
              <a:t>If y = 1 and y’ = -1, </a:t>
            </a:r>
            <a:r>
              <a:rPr lang="en-US" dirty="0" err="1" smtClean="0"/>
              <a:t>w</a:t>
            </a:r>
            <a:r>
              <a:rPr lang="en-US" baseline="-25000" dirty="0" err="1" smtClean="0"/>
              <a:t>i</a:t>
            </a:r>
            <a:r>
              <a:rPr lang="en-US" dirty="0" smtClean="0"/>
              <a:t> will be increased if x</a:t>
            </a:r>
            <a:r>
              <a:rPr lang="en-US" baseline="-25000" dirty="0" smtClean="0"/>
              <a:t>i</a:t>
            </a:r>
            <a:r>
              <a:rPr lang="en-US" dirty="0" smtClean="0"/>
              <a:t> is positive or decreased if x</a:t>
            </a:r>
            <a:r>
              <a:rPr lang="en-US" baseline="-25000" dirty="0" smtClean="0"/>
              <a:t>i</a:t>
            </a:r>
            <a:r>
              <a:rPr lang="en-US" dirty="0" smtClean="0"/>
              <a:t> is negative </a:t>
            </a:r>
            <a:r>
              <a:rPr lang="en-US" dirty="0" smtClean="0">
                <a:sym typeface="Wingdings"/>
              </a:rPr>
              <a:t> </a:t>
            </a:r>
            <a:r>
              <a:rPr lang="en-US" b="1" dirty="0" err="1"/>
              <a:t>w</a:t>
            </a:r>
            <a:r>
              <a:rPr lang="en-US" b="1" dirty="0" err="1">
                <a:sym typeface="Symbol"/>
              </a:rPr>
              <a:t></a:t>
            </a:r>
            <a:r>
              <a:rPr lang="en-US" b="1" dirty="0" err="1" smtClean="0">
                <a:sym typeface="Symbol"/>
              </a:rPr>
              <a:t>x</a:t>
            </a:r>
            <a:r>
              <a:rPr lang="en-US" b="1" dirty="0" smtClean="0">
                <a:sym typeface="Symbol"/>
              </a:rPr>
              <a:t> </a:t>
            </a:r>
            <a:r>
              <a:rPr lang="en-US" dirty="0" smtClean="0">
                <a:sym typeface="Symbol"/>
              </a:rPr>
              <a:t>will get bigger</a:t>
            </a:r>
          </a:p>
          <a:p>
            <a:pPr lvl="2"/>
            <a:r>
              <a:rPr lang="en-US" dirty="0"/>
              <a:t>If y = </a:t>
            </a:r>
            <a:r>
              <a:rPr lang="en-US" dirty="0" smtClean="0"/>
              <a:t>-1 </a:t>
            </a:r>
            <a:r>
              <a:rPr lang="en-US" dirty="0"/>
              <a:t>and y’ = </a:t>
            </a:r>
            <a:r>
              <a:rPr lang="en-US" dirty="0" smtClean="0"/>
              <a:t>1</a:t>
            </a:r>
            <a:r>
              <a:rPr lang="en-US" dirty="0"/>
              <a:t>, </a:t>
            </a:r>
            <a:r>
              <a:rPr lang="en-US" dirty="0" err="1"/>
              <a:t>w</a:t>
            </a:r>
            <a:r>
              <a:rPr lang="en-US" baseline="-25000" dirty="0" err="1"/>
              <a:t>i</a:t>
            </a:r>
            <a:r>
              <a:rPr lang="en-US" dirty="0"/>
              <a:t> will be </a:t>
            </a:r>
            <a:r>
              <a:rPr lang="en-US" dirty="0" smtClean="0"/>
              <a:t>decreased </a:t>
            </a:r>
            <a:r>
              <a:rPr lang="en-US" dirty="0"/>
              <a:t>if x</a:t>
            </a:r>
            <a:r>
              <a:rPr lang="en-US" baseline="-25000" dirty="0"/>
              <a:t>i</a:t>
            </a:r>
            <a:r>
              <a:rPr lang="en-US" dirty="0"/>
              <a:t> is positive or </a:t>
            </a:r>
            <a:r>
              <a:rPr lang="en-US" dirty="0" smtClean="0"/>
              <a:t>increased </a:t>
            </a:r>
            <a:r>
              <a:rPr lang="en-US" dirty="0"/>
              <a:t>if x</a:t>
            </a:r>
            <a:r>
              <a:rPr lang="en-US" baseline="-25000" dirty="0"/>
              <a:t>i</a:t>
            </a:r>
            <a:r>
              <a:rPr lang="en-US" dirty="0"/>
              <a:t> is negative </a:t>
            </a:r>
            <a:r>
              <a:rPr lang="en-US" dirty="0">
                <a:sym typeface="Wingdings"/>
              </a:rPr>
              <a:t> </a:t>
            </a:r>
            <a:r>
              <a:rPr lang="en-US" b="1" dirty="0" err="1"/>
              <a:t>w</a:t>
            </a:r>
            <a:r>
              <a:rPr lang="en-US" b="1" dirty="0" err="1">
                <a:sym typeface="Symbol"/>
              </a:rPr>
              <a:t>x</a:t>
            </a:r>
            <a:r>
              <a:rPr lang="en-US" b="1" dirty="0">
                <a:sym typeface="Symbol"/>
              </a:rPr>
              <a:t> </a:t>
            </a:r>
            <a:r>
              <a:rPr lang="en-US" dirty="0">
                <a:sym typeface="Symbol"/>
              </a:rPr>
              <a:t>will get </a:t>
            </a:r>
            <a:r>
              <a:rPr lang="en-US" dirty="0" smtClean="0">
                <a:sym typeface="Symbol"/>
              </a:rPr>
              <a:t>smaller</a:t>
            </a:r>
            <a:endParaRPr lang="en-US" dirty="0">
              <a:sym typeface="Symbol"/>
            </a:endParaRP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996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Outline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5287963"/>
          </a:xfrm>
        </p:spPr>
        <p:txBody>
          <a:bodyPr/>
          <a:lstStyle/>
          <a:p>
            <a:r>
              <a:rPr kumimoji="1" lang="en-US" altLang="ja-JP" dirty="0" smtClean="0">
                <a:solidFill>
                  <a:schemeClr val="bg1">
                    <a:lumMod val="75000"/>
                  </a:schemeClr>
                </a:solidFill>
              </a:rPr>
              <a:t>Neural Networks</a:t>
            </a:r>
          </a:p>
          <a:p>
            <a:pPr lvl="1"/>
            <a:r>
              <a:rPr kumimoji="1" lang="en-US" altLang="ja-JP" dirty="0" smtClean="0">
                <a:solidFill>
                  <a:schemeClr val="bg1">
                    <a:lumMod val="75000"/>
                  </a:schemeClr>
                </a:solidFill>
              </a:rPr>
              <a:t>Perceptron review</a:t>
            </a:r>
          </a:p>
          <a:p>
            <a:pPr lvl="1"/>
            <a:r>
              <a:rPr kumimoji="1" lang="en-US" altLang="ja-JP" dirty="0" smtClean="0"/>
              <a:t>Differentiable perceptron</a:t>
            </a:r>
          </a:p>
          <a:p>
            <a:pPr lvl="1"/>
            <a:r>
              <a:rPr kumimoji="1" lang="en-US" altLang="ja-JP" dirty="0" smtClean="0">
                <a:solidFill>
                  <a:schemeClr val="bg1">
                    <a:lumMod val="75000"/>
                  </a:schemeClr>
                </a:solidFill>
              </a:rPr>
              <a:t>Multilayer perceptron</a:t>
            </a:r>
          </a:p>
          <a:p>
            <a:pPr lvl="1"/>
            <a:r>
              <a:rPr kumimoji="1" lang="en-US" altLang="ja-JP" dirty="0" smtClean="0">
                <a:solidFill>
                  <a:schemeClr val="bg1">
                    <a:lumMod val="75000"/>
                  </a:schemeClr>
                </a:solidFill>
              </a:rPr>
              <a:t>Support vector machine (SVM)</a:t>
            </a:r>
          </a:p>
          <a:p>
            <a:r>
              <a:rPr kumimoji="1" lang="en-US" altLang="ja-JP" dirty="0" smtClean="0">
                <a:solidFill>
                  <a:schemeClr val="bg1">
                    <a:lumMod val="75000"/>
                  </a:schemeClr>
                </a:solidFill>
              </a:rPr>
              <a:t>Other Machine Learning Tasks</a:t>
            </a:r>
          </a:p>
          <a:p>
            <a:pPr lvl="1"/>
            <a:r>
              <a:rPr kumimoji="1" lang="en-US" altLang="ja-JP" dirty="0" smtClean="0">
                <a:solidFill>
                  <a:schemeClr val="bg1">
                    <a:lumMod val="75000"/>
                  </a:schemeClr>
                </a:solidFill>
              </a:rPr>
              <a:t>Structured prediction</a:t>
            </a:r>
          </a:p>
          <a:p>
            <a:pPr lvl="1"/>
            <a:r>
              <a:rPr kumimoji="1" lang="en-US" altLang="ja-JP" dirty="0" smtClean="0">
                <a:solidFill>
                  <a:schemeClr val="bg1">
                    <a:lumMod val="75000"/>
                  </a:schemeClr>
                </a:solidFill>
              </a:rPr>
              <a:t>Clustering, quantization, density estimation</a:t>
            </a:r>
          </a:p>
          <a:p>
            <a:pPr lvl="1"/>
            <a:r>
              <a:rPr kumimoji="1" lang="en-US" altLang="ja-JP" dirty="0" smtClean="0">
                <a:solidFill>
                  <a:schemeClr val="bg1">
                    <a:lumMod val="75000"/>
                  </a:schemeClr>
                </a:solidFill>
              </a:rPr>
              <a:t>Semi-supervised and active learning</a:t>
            </a:r>
          </a:p>
        </p:txBody>
      </p:sp>
    </p:spTree>
    <p:extLst>
      <p:ext uri="{BB962C8B-B14F-4D97-AF65-F5344CB8AC3E}">
        <p14:creationId xmlns:p14="http://schemas.microsoft.com/office/powerpoint/2010/main" val="14302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Differentiable </a:t>
            </a:r>
            <a:r>
              <a:rPr lang="en-US" dirty="0" err="1" smtClean="0"/>
              <a:t>perceptron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 bwMode="auto">
          <a:xfrm>
            <a:off x="3810000" y="3673733"/>
            <a:ext cx="1143000" cy="11430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2362200" y="2759333"/>
            <a:ext cx="1524000" cy="12192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>
            <a:off x="2362200" y="3597533"/>
            <a:ext cx="1447800" cy="609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2362200" y="4359533"/>
            <a:ext cx="1447800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>
            <a:endCxn id="5" idx="3"/>
          </p:cNvCxnSpPr>
          <p:nvPr/>
        </p:nvCxnSpPr>
        <p:spPr bwMode="auto">
          <a:xfrm flipV="1">
            <a:off x="2362200" y="4649345"/>
            <a:ext cx="1615189" cy="13103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>
            <a:off x="4953000" y="4283333"/>
            <a:ext cx="2209800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1828800" y="2378333"/>
            <a:ext cx="452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1833632" y="3212068"/>
            <a:ext cx="452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13" name="TextBox 12"/>
          <p:cNvSpPr txBox="1"/>
          <p:nvPr/>
        </p:nvSpPr>
        <p:spPr>
          <a:xfrm>
            <a:off x="1828800" y="5726668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x</a:t>
            </a:r>
            <a:r>
              <a:rPr lang="en-US" baseline="-25000" dirty="0" err="1" smtClean="0"/>
              <a:t>d</a:t>
            </a:r>
            <a:endParaRPr lang="en-US" baseline="-25000" dirty="0"/>
          </a:p>
        </p:txBody>
      </p:sp>
      <p:sp>
        <p:nvSpPr>
          <p:cNvPr id="14" name="TextBox 13"/>
          <p:cNvSpPr txBox="1"/>
          <p:nvPr/>
        </p:nvSpPr>
        <p:spPr>
          <a:xfrm>
            <a:off x="2900432" y="2683133"/>
            <a:ext cx="436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15" name="TextBox 14"/>
          <p:cNvSpPr txBox="1"/>
          <p:nvPr/>
        </p:nvSpPr>
        <p:spPr>
          <a:xfrm>
            <a:off x="2900432" y="3364468"/>
            <a:ext cx="436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16" name="TextBox 15"/>
          <p:cNvSpPr txBox="1"/>
          <p:nvPr/>
        </p:nvSpPr>
        <p:spPr>
          <a:xfrm>
            <a:off x="2895600" y="4278868"/>
            <a:ext cx="436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17" name="TextBox 16"/>
          <p:cNvSpPr txBox="1"/>
          <p:nvPr/>
        </p:nvSpPr>
        <p:spPr>
          <a:xfrm>
            <a:off x="1828800" y="4050268"/>
            <a:ext cx="452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18" name="TextBox 17"/>
          <p:cNvSpPr txBox="1"/>
          <p:nvPr/>
        </p:nvSpPr>
        <p:spPr>
          <a:xfrm>
            <a:off x="2895600" y="5502533"/>
            <a:ext cx="436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r>
              <a:rPr lang="en-US" baseline="-25000" dirty="0" smtClean="0"/>
              <a:t>d</a:t>
            </a:r>
            <a:endParaRPr lang="en-US" baseline="-25000" dirty="0"/>
          </a:p>
        </p:txBody>
      </p:sp>
      <p:sp>
        <p:nvSpPr>
          <p:cNvPr id="19" name="TextBox 18"/>
          <p:cNvSpPr txBox="1"/>
          <p:nvPr/>
        </p:nvSpPr>
        <p:spPr>
          <a:xfrm>
            <a:off x="5244658" y="4648200"/>
            <a:ext cx="214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Sigmoid function: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600200" y="1540133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Input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18428" y="2145268"/>
            <a:ext cx="1078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Weights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828800" y="4511933"/>
            <a:ext cx="2696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ym typeface="Symbol"/>
              </a:rPr>
              <a:t>.</a:t>
            </a:r>
          </a:p>
          <a:p>
            <a:r>
              <a:rPr lang="en-US" sz="2400" dirty="0" smtClean="0">
                <a:sym typeface="Symbol"/>
              </a:rPr>
              <a:t>.</a:t>
            </a:r>
          </a:p>
          <a:p>
            <a:r>
              <a:rPr lang="en-US" sz="2400" dirty="0" smtClean="0">
                <a:sym typeface="Symbol"/>
              </a:rPr>
              <a:t>.</a:t>
            </a:r>
            <a:endParaRPr lang="en-US" sz="2400" dirty="0"/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18306" y="3886200"/>
            <a:ext cx="782294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5736541"/>
              </p:ext>
            </p:extLst>
          </p:nvPr>
        </p:nvGraphicFramePr>
        <p:xfrm>
          <a:off x="5410199" y="5105400"/>
          <a:ext cx="178455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52" name="Equation" r:id="rId5" imgW="838080" imgH="393480" progId="Equation.3">
                  <p:embed/>
                </p:oleObj>
              </mc:Choice>
              <mc:Fallback>
                <p:oleObj name="Equation" r:id="rId5" imgW="838080" imgH="393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199" y="5105400"/>
                        <a:ext cx="1784555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5105400" y="3733800"/>
            <a:ext cx="2145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Output:</a:t>
            </a:r>
            <a:r>
              <a:rPr lang="en-US" dirty="0" smtClean="0"/>
              <a:t> </a:t>
            </a:r>
            <a:r>
              <a:rPr lang="en-US" dirty="0">
                <a:sym typeface="Symbol"/>
              </a:rPr>
              <a:t></a:t>
            </a:r>
            <a:r>
              <a:rPr lang="en-US" dirty="0" smtClean="0"/>
              <a:t>(</a:t>
            </a:r>
            <a:r>
              <a:rPr lang="en-US" b="1" dirty="0" err="1" smtClean="0"/>
              <a:t>w</a:t>
            </a:r>
            <a:r>
              <a:rPr lang="en-US" b="1" dirty="0" err="1" smtClean="0">
                <a:sym typeface="Symbol"/>
              </a:rPr>
              <a:t>x</a:t>
            </a:r>
            <a:r>
              <a:rPr lang="en-US" b="1" dirty="0" smtClean="0">
                <a:sym typeface="Symbol"/>
              </a:rPr>
              <a:t> </a:t>
            </a:r>
            <a:r>
              <a:rPr lang="en-US" dirty="0" smtClean="0">
                <a:sym typeface="Symbol"/>
              </a:rPr>
              <a:t>+ b)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3600" dirty="0" smtClean="0"/>
              <a:t>Update rule for differentiable perceptron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229600" cy="4525963"/>
          </a:xfrm>
        </p:spPr>
        <p:txBody>
          <a:bodyPr/>
          <a:lstStyle/>
          <a:p>
            <a:r>
              <a:rPr lang="en-US" sz="2800" dirty="0" smtClean="0"/>
              <a:t>Define total classification error or loss on the training set:</a:t>
            </a:r>
          </a:p>
          <a:p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/>
              <a:t>Update weights by </a:t>
            </a:r>
            <a:r>
              <a:rPr lang="en-US" sz="2800" i="1" dirty="0" smtClean="0"/>
              <a:t>gradient descent</a:t>
            </a:r>
            <a:r>
              <a:rPr lang="en-US" sz="2800" dirty="0" smtClean="0"/>
              <a:t>:</a:t>
            </a:r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1368355"/>
              </p:ext>
            </p:extLst>
          </p:nvPr>
        </p:nvGraphicFramePr>
        <p:xfrm>
          <a:off x="1465263" y="1981200"/>
          <a:ext cx="6705600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26" name="Equation" r:id="rId3" imgW="3162240" imgH="444240" progId="Equation.3">
                  <p:embed/>
                </p:oleObj>
              </mc:Choice>
              <mc:Fallback>
                <p:oleObj name="Equation" r:id="rId3" imgW="3162240" imgH="4442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5263" y="1981200"/>
                        <a:ext cx="6705600" cy="942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4979987"/>
              </p:ext>
            </p:extLst>
          </p:nvPr>
        </p:nvGraphicFramePr>
        <p:xfrm>
          <a:off x="6858000" y="2819400"/>
          <a:ext cx="2046288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27" name="Equation" r:id="rId5" imgW="965160" imgH="393480" progId="Equation.3">
                  <p:embed/>
                </p:oleObj>
              </mc:Choice>
              <mc:Fallback>
                <p:oleObj name="Equation" r:id="rId5" imgW="965160" imgH="3934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2819400"/>
                        <a:ext cx="2046288" cy="835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1904999" y="3554844"/>
            <a:ext cx="6490949" cy="3379356"/>
            <a:chOff x="1904999" y="3478644"/>
            <a:chExt cx="6490949" cy="337935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7"/>
            <a:srcRect l="10795" r="-10769"/>
            <a:stretch/>
          </p:blipFill>
          <p:spPr>
            <a:xfrm>
              <a:off x="1904999" y="3478644"/>
              <a:ext cx="6490949" cy="3379356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971800" y="6324600"/>
              <a:ext cx="44977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w</a:t>
              </a:r>
              <a:r>
                <a:rPr lang="en-US" baseline="-25000" dirty="0" smtClean="0"/>
                <a:t>1</a:t>
              </a:r>
              <a:endParaRPr lang="en-US" baseline="-250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332025" y="6096000"/>
              <a:ext cx="44977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w</a:t>
              </a:r>
              <a:r>
                <a:rPr lang="en-US" baseline="-25000" dirty="0" smtClean="0"/>
                <a:t>2</a:t>
              </a:r>
              <a:endParaRPr lang="en-US" baseline="-25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27923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23059</TotalTime>
  <Words>1437</Words>
  <Application>Microsoft Office PowerPoint</Application>
  <PresentationFormat>On-screen Show (4:3)</PresentationFormat>
  <Paragraphs>366</Paragraphs>
  <Slides>55</Slides>
  <Notes>34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55</vt:i4>
      </vt:variant>
    </vt:vector>
  </HeadingPairs>
  <TitlesOfParts>
    <vt:vector size="65" baseType="lpstr">
      <vt:lpstr>宋体</vt:lpstr>
      <vt:lpstr>Arial</vt:lpstr>
      <vt:lpstr>Calibri</vt:lpstr>
      <vt:lpstr>Symbol</vt:lpstr>
      <vt:lpstr>Times New Roman</vt:lpstr>
      <vt:lpstr>Wingdings</vt:lpstr>
      <vt:lpstr>Default Design</vt:lpstr>
      <vt:lpstr>Blank Presentation</vt:lpstr>
      <vt:lpstr>Equation</vt:lpstr>
      <vt:lpstr>Microsoft Equation 3.0</vt:lpstr>
      <vt:lpstr>Neural networks and  support vector machines</vt:lpstr>
      <vt:lpstr>Outline</vt:lpstr>
      <vt:lpstr>Loose inspiration: Human neurons</vt:lpstr>
      <vt:lpstr>Perceptron</vt:lpstr>
      <vt:lpstr>Linear separability</vt:lpstr>
      <vt:lpstr>Perceptron update rule</vt:lpstr>
      <vt:lpstr>Outline</vt:lpstr>
      <vt:lpstr>Differentiable perceptron</vt:lpstr>
      <vt:lpstr>Update rule for differentiable perceptron</vt:lpstr>
      <vt:lpstr>Update rule for differentiable perceptron</vt:lpstr>
      <vt:lpstr>Update rule for differentiable perceptron</vt:lpstr>
      <vt:lpstr>Outline</vt:lpstr>
      <vt:lpstr>Linear separability</vt:lpstr>
      <vt:lpstr>Multi-Layer Neural Network</vt:lpstr>
      <vt:lpstr>Multi-Layer Neural Network</vt:lpstr>
      <vt:lpstr>Multi-Layer Neural Network</vt:lpstr>
      <vt:lpstr>Multi-Layer Neural Network</vt:lpstr>
      <vt:lpstr>Multi-Layer Neural Network</vt:lpstr>
      <vt:lpstr>Neural networks: Pros and cons</vt:lpstr>
      <vt:lpstr>Outline</vt:lpstr>
      <vt:lpstr>Linear separability</vt:lpstr>
      <vt:lpstr>Support vector machines</vt:lpstr>
      <vt:lpstr>Support vector machines</vt:lpstr>
      <vt:lpstr>SVM parameter learning</vt:lpstr>
      <vt:lpstr>SVM parameter learning</vt:lpstr>
      <vt:lpstr>Nonlinear SVMs</vt:lpstr>
      <vt:lpstr>Nonlinear SVMs</vt:lpstr>
      <vt:lpstr>The kernel trick</vt:lpstr>
      <vt:lpstr>The kernel trick</vt:lpstr>
      <vt:lpstr>The kernel trick</vt:lpstr>
      <vt:lpstr>Polynomial kernel:</vt:lpstr>
      <vt:lpstr>Gaussian kernel</vt:lpstr>
      <vt:lpstr>Gaussian kernel</vt:lpstr>
      <vt:lpstr>SVMs: Pros and cons</vt:lpstr>
      <vt:lpstr>Outline</vt:lpstr>
      <vt:lpstr>Other machine learning scenarios</vt:lpstr>
      <vt:lpstr>Beyond simple classification: Structured prediction</vt:lpstr>
      <vt:lpstr>Structured Prediction</vt:lpstr>
      <vt:lpstr>Structured Prediction</vt:lpstr>
      <vt:lpstr>Structured Prediction</vt:lpstr>
      <vt:lpstr>Structured Prediction</vt:lpstr>
      <vt:lpstr>Outline</vt:lpstr>
      <vt:lpstr>Unsupervised Learning</vt:lpstr>
      <vt:lpstr>Unsupervised Learning</vt:lpstr>
      <vt:lpstr>PowerPoint Presentation</vt:lpstr>
      <vt:lpstr>Unsupervised Learning</vt:lpstr>
      <vt:lpstr>Unsupervised Learning</vt:lpstr>
      <vt:lpstr>Unsupervised Learning</vt:lpstr>
      <vt:lpstr>Outline</vt:lpstr>
      <vt:lpstr>Semi-supervised learning</vt:lpstr>
      <vt:lpstr>Active learning</vt:lpstr>
      <vt:lpstr>Lifelong learning</vt:lpstr>
      <vt:lpstr>Lifelong learning</vt:lpstr>
      <vt:lpstr>PowerPoint Presentation</vt:lpstr>
      <vt:lpstr>Outline</vt:lpstr>
    </vt:vector>
  </TitlesOfParts>
  <Company>NUS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from Observations </dc:title>
  <dc:creator>Min-Yen Kan</dc:creator>
  <cp:lastModifiedBy>Mark Hasegawa-Johnson</cp:lastModifiedBy>
  <cp:revision>223</cp:revision>
  <cp:lastPrinted>2015-11-30T19:12:09Z</cp:lastPrinted>
  <dcterms:created xsi:type="dcterms:W3CDTF">2003-12-24T06:34:20Z</dcterms:created>
  <dcterms:modified xsi:type="dcterms:W3CDTF">2016-11-29T03:45:14Z</dcterms:modified>
</cp:coreProperties>
</file>