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3" r:id="rId2"/>
    <p:sldId id="304" r:id="rId3"/>
    <p:sldId id="307" r:id="rId4"/>
    <p:sldId id="274" r:id="rId5"/>
    <p:sldId id="298" r:id="rId6"/>
    <p:sldId id="300" r:id="rId7"/>
    <p:sldId id="275" r:id="rId8"/>
    <p:sldId id="321" r:id="rId9"/>
    <p:sldId id="355" r:id="rId10"/>
    <p:sldId id="273" r:id="rId11"/>
    <p:sldId id="353" r:id="rId12"/>
    <p:sldId id="359" r:id="rId13"/>
    <p:sldId id="356" r:id="rId14"/>
    <p:sldId id="360" r:id="rId15"/>
    <p:sldId id="278" r:id="rId16"/>
    <p:sldId id="269" r:id="rId17"/>
    <p:sldId id="276" r:id="rId18"/>
    <p:sldId id="277" r:id="rId19"/>
    <p:sldId id="279" r:id="rId20"/>
    <p:sldId id="333" r:id="rId21"/>
    <p:sldId id="363" r:id="rId22"/>
    <p:sldId id="361" r:id="rId23"/>
    <p:sldId id="280" r:id="rId24"/>
    <p:sldId id="349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0099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5548" autoAdjust="0"/>
  </p:normalViewPr>
  <p:slideViewPr>
    <p:cSldViewPr>
      <p:cViewPr varScale="1">
        <p:scale>
          <a:sx n="58" d="100"/>
          <a:sy n="58" d="100"/>
        </p:scale>
        <p:origin x="8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6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E19B0-EAF0-49F1-BCD0-769F37B56A2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3240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1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2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Wikipedia: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majority of synapses, signals are sent from the axon of one neuron to a dendrite of another... All neurons are electrically excitable, maintaining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 across their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membranes…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the voltage changes by a large enough amount, an all-or-none electrochemical pulse called an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potential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23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4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9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70510-2B3D-4C2E-B966-D8384A2F48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9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8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134D1-49F0-4546-86A1-AC0501B90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DD31-9D7F-4A41-8637-222DAC39B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6893A-60E9-48D9-9D9A-C25671955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DF80-94A4-4D7C-B1A8-7E251E7DB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0F0D-5C06-4731-A34C-109BF192A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24B6E-7B2C-4DD0-B100-850733DB1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235E0-140F-4275-AF4F-B2ED2B4FE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59DEC-22BE-4F83-BAA8-9945FF969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325E5-224D-42B9-8A24-02AC07E5B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3EDF7-CE87-4276-8B7E-FD4597F8F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B3C9-DDE7-4283-8861-FA4C83D84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D88B6D-6F3B-4364-94DC-2683F02AD0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course/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-net.org/challenges/LSVRC/announcement-June-2-201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lassification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lassificatio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31n.github.io/linear-classif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igaom.com/2013/10/03/stanford-researchers-to-open-source-model-they-say-has-nailed-sentiment-analysi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lp.stanford.edu:8080/sentiment/rntnDem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SqHc0nLkm8" TargetMode="External"/><Relationship Id="rId5" Type="http://schemas.openxmlformats.org/officeDocument/2006/relationships/hyperlink" Target="http://arxiv.org/abs/1509.06825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4" name="AutoShape 2" descr="https://s3.amazonaws.com/coursera/topics/ml/large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s://s3.amazonaws.com/coursera/topics/ml/larg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902131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4660" y="6248400"/>
            <a:ext cx="531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https://www.coursera.org/course/ml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</a:t>
            </a:r>
            <a:r>
              <a:rPr lang="en-US" i="1" dirty="0" smtClean="0"/>
              <a:t>supervised learning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>
                <a:solidFill>
                  <a:srgbClr val="0000FF"/>
                </a:solidFill>
              </a:rPr>
              <a:t>y = f(</a:t>
            </a:r>
            <a:r>
              <a:rPr lang="en-US" sz="6000" b="1" dirty="0" smtClean="0">
                <a:solidFill>
                  <a:srgbClr val="0000FF"/>
                </a:solidFill>
              </a:rPr>
              <a:t>x</a:t>
            </a:r>
            <a:r>
              <a:rPr lang="en-US" sz="6000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b="1" dirty="0" smtClean="0"/>
              <a:t>Learning: </a:t>
            </a:r>
            <a:r>
              <a:rPr lang="en-US" sz="2800" dirty="0" smtClean="0"/>
              <a:t>given a </a:t>
            </a:r>
            <a:r>
              <a:rPr lang="en-US" sz="2800" i="1" dirty="0" smtClean="0"/>
              <a:t>training set </a:t>
            </a:r>
            <a:r>
              <a:rPr lang="en-US" sz="2800" dirty="0" smtClean="0"/>
              <a:t>of labeled examples</a:t>
            </a:r>
            <a:r>
              <a:rPr lang="en-US" sz="2800" i="1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{(</a:t>
            </a: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,y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), …, (</a:t>
            </a:r>
            <a:r>
              <a:rPr lang="en-US" sz="2800" b="1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800" dirty="0" err="1" smtClean="0">
                <a:solidFill>
                  <a:srgbClr val="0000FF"/>
                </a:solidFill>
              </a:rPr>
              <a:t>,y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)}</a:t>
            </a:r>
            <a:r>
              <a:rPr lang="en-US" sz="2800" dirty="0" smtClean="0"/>
              <a:t>, estimate the parameters of the prediction function </a:t>
            </a:r>
            <a:r>
              <a:rPr lang="en-US" sz="2800" dirty="0" smtClean="0">
                <a:solidFill>
                  <a:srgbClr val="0000FF"/>
                </a:solidFill>
              </a:rPr>
              <a:t>f</a:t>
            </a:r>
          </a:p>
          <a:p>
            <a:r>
              <a:rPr lang="en-US" sz="2800" b="1" dirty="0" smtClean="0"/>
              <a:t>Inference:</a:t>
            </a:r>
            <a:r>
              <a:rPr lang="en-US" sz="2800" dirty="0" smtClean="0"/>
              <a:t> apply </a:t>
            </a:r>
            <a:r>
              <a:rPr lang="en-US" sz="2800" dirty="0" smtClean="0">
                <a:solidFill>
                  <a:srgbClr val="0000FF"/>
                </a:solidFill>
              </a:rPr>
              <a:t>f</a:t>
            </a:r>
            <a:r>
              <a:rPr lang="en-US" sz="2800" dirty="0" smtClean="0"/>
              <a:t> to a never before seen </a:t>
            </a:r>
            <a:r>
              <a:rPr lang="en-US" sz="2800" i="1" dirty="0" smtClean="0"/>
              <a:t>test example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 and output the predicted value </a:t>
            </a:r>
            <a:r>
              <a:rPr lang="en-US" sz="2800" dirty="0" smtClean="0">
                <a:solidFill>
                  <a:srgbClr val="0000FF"/>
                </a:solidFill>
              </a:rPr>
              <a:t>y = f(</a:t>
            </a:r>
            <a:r>
              <a:rPr lang="en-US" sz="2800" b="1" dirty="0" smtClean="0">
                <a:solidFill>
                  <a:srgbClr val="0000FF"/>
                </a:solidFill>
              </a:rPr>
              <a:t>x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key challenge is </a:t>
            </a:r>
            <a:r>
              <a:rPr lang="en-US" sz="2800" i="1" dirty="0" smtClean="0">
                <a:solidFill>
                  <a:srgbClr val="000000"/>
                </a:solidFill>
              </a:rPr>
              <a:t>generalization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81400" y="2590800"/>
            <a:ext cx="0" cy="457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23606" y="2590800"/>
            <a:ext cx="794" cy="4579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10200" y="2590800"/>
            <a:ext cx="838200" cy="457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12733" y="3048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22333" y="3048001"/>
            <a:ext cx="18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lassification function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46333" y="3048001"/>
            <a:ext cx="189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1816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Prediction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Learning and inference pipeline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57800" y="990600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Training Labels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570038"/>
            <a:ext cx="2438400" cy="3078162"/>
            <a:chOff x="228600" y="1417320"/>
            <a:chExt cx="2438400" cy="2849880"/>
          </a:xfrm>
        </p:grpSpPr>
        <p:sp>
          <p:nvSpPr>
            <p:cNvPr id="10268" name="TextBox 7"/>
            <p:cNvSpPr txBox="1">
              <a:spLocks noChangeArrowheads="1"/>
            </p:cNvSpPr>
            <p:nvPr/>
          </p:nvSpPr>
          <p:spPr bwMode="auto">
            <a:xfrm>
              <a:off x="533400" y="1417320"/>
              <a:ext cx="1828800" cy="7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Training </a:t>
              </a:r>
              <a:r>
                <a:rPr lang="en-US" sz="2400" dirty="0" smtClean="0">
                  <a:solidFill>
                    <a:srgbClr val="000000"/>
                  </a:solidFill>
                </a:rPr>
                <a:t>Samples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7485"/>
              <a:ext cx="2438400" cy="28197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10200" y="2438400"/>
            <a:ext cx="1371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Training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551692" y="838200"/>
            <a:ext cx="1700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Learning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004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Features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5908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006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5821362" y="1981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432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Features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1336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457200" y="4800600"/>
            <a:ext cx="1781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Inference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457200" y="6396037"/>
            <a:ext cx="187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Test </a:t>
            </a:r>
            <a:r>
              <a:rPr lang="en-US" sz="2400" dirty="0" smtClean="0">
                <a:solidFill>
                  <a:srgbClr val="000000"/>
                </a:solidFill>
              </a:rPr>
              <a:t>Sample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8580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438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Learned model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81600" y="39624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Learned model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720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5867400" y="5029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22376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6388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897" r="11338"/>
          <a:stretch/>
        </p:blipFill>
        <p:spPr>
          <a:xfrm>
            <a:off x="7543800" y="1447800"/>
            <a:ext cx="1469777" cy="887916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69342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3800" y="55626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Test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Label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cycle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600200"/>
            <a:ext cx="6629400" cy="4525963"/>
          </a:xfrm>
        </p:spPr>
        <p:txBody>
          <a:bodyPr/>
          <a:lstStyle/>
          <a:p>
            <a:r>
              <a:rPr lang="en-US" sz="2400" dirty="0" smtClean="0"/>
              <a:t>Learn </a:t>
            </a:r>
            <a:r>
              <a:rPr lang="en-US" sz="2400" i="1" dirty="0" smtClean="0"/>
              <a:t>parameters</a:t>
            </a:r>
            <a:r>
              <a:rPr lang="en-US" sz="2400" dirty="0" smtClean="0"/>
              <a:t> on the </a:t>
            </a:r>
            <a:r>
              <a:rPr lang="en-US" sz="2400" i="1" dirty="0" smtClean="0"/>
              <a:t>training set</a:t>
            </a:r>
          </a:p>
          <a:p>
            <a:r>
              <a:rPr lang="en-US" sz="2400" dirty="0" smtClean="0"/>
              <a:t>Tune </a:t>
            </a:r>
            <a:r>
              <a:rPr lang="en-US" sz="2400" i="1" dirty="0" err="1" smtClean="0"/>
              <a:t>hyperparameters</a:t>
            </a:r>
            <a:r>
              <a:rPr lang="en-US" sz="2400" dirty="0" smtClean="0"/>
              <a:t> (implementation choices) on the </a:t>
            </a:r>
            <a:r>
              <a:rPr lang="en-US" sz="2400" i="1" dirty="0" smtClean="0"/>
              <a:t>held out validation set</a:t>
            </a:r>
          </a:p>
          <a:p>
            <a:r>
              <a:rPr lang="en-US" sz="2400" dirty="0" smtClean="0"/>
              <a:t>Evaluate performance on the </a:t>
            </a:r>
            <a:r>
              <a:rPr lang="en-US" sz="2400" i="1" dirty="0" smtClean="0"/>
              <a:t>test set</a:t>
            </a:r>
          </a:p>
          <a:p>
            <a:r>
              <a:rPr lang="en-US" sz="2400" b="1" dirty="0" smtClean="0"/>
              <a:t>Very important</a:t>
            </a:r>
            <a:r>
              <a:rPr lang="en-US" sz="2400" dirty="0" smtClean="0"/>
              <a:t>: do not peek at the test set!</a:t>
            </a:r>
          </a:p>
          <a:p>
            <a:r>
              <a:rPr lang="en-US" sz="2400" i="1" dirty="0" smtClean="0"/>
              <a:t>Generalization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overfitting</a:t>
            </a:r>
            <a:endParaRPr lang="en-US" sz="2400" i="1" dirty="0" smtClean="0"/>
          </a:p>
          <a:p>
            <a:pPr lvl="1"/>
            <a:r>
              <a:rPr lang="en-US" sz="2400" dirty="0" smtClean="0"/>
              <a:t>Want classifier that does well on never before seen data</a:t>
            </a:r>
          </a:p>
          <a:p>
            <a:pPr lvl="1"/>
            <a:r>
              <a:rPr lang="en-US" sz="2400" dirty="0" err="1" smtClean="0"/>
              <a:t>Overfitting</a:t>
            </a:r>
            <a:r>
              <a:rPr lang="en-US" sz="2400" dirty="0" smtClean="0"/>
              <a:t>: good performance on the training/validation set, poor performance on test set</a:t>
            </a:r>
          </a:p>
          <a:p>
            <a:endParaRPr lang="en-US" sz="2800" dirty="0"/>
          </a:p>
        </p:txBody>
      </p:sp>
      <p:pic>
        <p:nvPicPr>
          <p:cNvPr id="8" name="Picture 7" descr="Screen Shot 2015-11-17 at 11.1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71600"/>
            <a:ext cx="1809577" cy="48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pic>
        <p:nvPicPr>
          <p:cNvPr id="4" name="Picture 3" descr="Screen Shot 2015-11-17 at 11.4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2107769"/>
          </a:xfrm>
          <a:prstGeom prst="rect">
            <a:avLst/>
          </a:prstGeom>
        </p:spPr>
      </p:pic>
      <p:pic>
        <p:nvPicPr>
          <p:cNvPr id="5" name="Picture 4" descr="Screen Shot 2015-11-17 at 11.47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47800"/>
            <a:ext cx="1398494" cy="914400"/>
          </a:xfrm>
          <a:prstGeom prst="rect">
            <a:avLst/>
          </a:prstGeom>
        </p:spPr>
      </p:pic>
      <p:pic>
        <p:nvPicPr>
          <p:cNvPr id="6" name="Picture 5" descr="Screen Shot 2015-11-17 at 11.48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946"/>
            <a:ext cx="9144000" cy="1665054"/>
          </a:xfrm>
          <a:prstGeom prst="rect">
            <a:avLst/>
          </a:prstGeom>
        </p:spPr>
      </p:pic>
      <p:pic>
        <p:nvPicPr>
          <p:cNvPr id="7" name="Picture 6" descr="Screen Shot 2015-11-17 at 11.49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600"/>
            <a:ext cx="2501900" cy="444500"/>
          </a:xfrm>
          <a:prstGeom prst="rect">
            <a:avLst/>
          </a:prstGeom>
        </p:spPr>
      </p:pic>
      <p:pic>
        <p:nvPicPr>
          <p:cNvPr id="8" name="Picture 7" descr="Screen Shot 2015-11-17 at 11.50.1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84010"/>
            <a:ext cx="5181600" cy="1197790"/>
          </a:xfrm>
          <a:prstGeom prst="rect">
            <a:avLst/>
          </a:prstGeom>
        </p:spPr>
      </p:pic>
      <p:pic>
        <p:nvPicPr>
          <p:cNvPr id="9" name="Picture 8" descr="Screen Shot 2015-11-17 at 11.51.0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426334"/>
            <a:ext cx="1600200" cy="419100"/>
          </a:xfrm>
          <a:prstGeom prst="rect">
            <a:avLst/>
          </a:prstGeom>
        </p:spPr>
      </p:pic>
      <p:pic>
        <p:nvPicPr>
          <p:cNvPr id="10" name="Picture 9" descr="Screen Shot 2015-11-17 at 11.51.4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953000"/>
            <a:ext cx="2590800" cy="17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17 at 11.5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"/>
            <a:ext cx="7366000" cy="6307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6400800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</a:t>
            </a:r>
            <a:r>
              <a:rPr lang="en-US" sz="1400" dirty="0" err="1">
                <a:hlinkClick r:id="rId3"/>
              </a:rPr>
              <a:t>www.image-net.org</a:t>
            </a:r>
            <a:r>
              <a:rPr lang="en-US" sz="1400" dirty="0">
                <a:hlinkClick r:id="rId3"/>
              </a:rPr>
              <a:t>/challenges/LSVRC/announcement-June-2-2015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46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2233613"/>
          <a:ext cx="662622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4" name="Equation" r:id="rId4" imgW="2120760" imgH="838080" progId="Equation.3">
                  <p:embed/>
                </p:oleObj>
              </mc:Choice>
              <mc:Fallback>
                <p:oleObj name="Equation" r:id="rId4" imgW="2120760" imgH="8380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33613"/>
                        <a:ext cx="6626225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6438900" y="4801969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5181600"/>
            <a:ext cx="1892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single dimension or attribute of </a:t>
            </a:r>
            <a:r>
              <a:rPr lang="en-US" b="1" dirty="0" smtClean="0"/>
              <a:t>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classifier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pPr marL="381000" indent="-381000">
              <a:buFontTx/>
              <a:buNone/>
            </a:pPr>
            <a:r>
              <a:rPr lang="en-US" sz="2400" b="1" dirty="0" smtClean="0"/>
              <a:t>Example problem</a:t>
            </a:r>
            <a:r>
              <a:rPr lang="en-US" sz="2400" b="1" dirty="0"/>
              <a:t>:</a:t>
            </a:r>
            <a:r>
              <a:rPr lang="en-US" sz="2400" dirty="0"/>
              <a:t> decide whether to wait for a table at a restaurant, based on the following attributes: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Alternate:</a:t>
            </a:r>
            <a:r>
              <a:rPr lang="en-US" sz="2000" dirty="0"/>
              <a:t> is there an alternative restaurant nearby?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Bar: </a:t>
            </a:r>
            <a:r>
              <a:rPr lang="en-US" sz="2000" dirty="0"/>
              <a:t>is there a comfortable bar area to wait in?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 smtClean="0"/>
              <a:t>Fri/Sat:</a:t>
            </a:r>
            <a:r>
              <a:rPr lang="en-US" sz="2000" dirty="0" smtClean="0"/>
              <a:t> </a:t>
            </a:r>
            <a:r>
              <a:rPr lang="en-US" sz="2000" dirty="0"/>
              <a:t>is today Friday or Saturday?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 smtClean="0"/>
              <a:t>Hungry</a:t>
            </a:r>
            <a:r>
              <a:rPr lang="en-US" sz="2000" b="1" dirty="0"/>
              <a:t>:</a:t>
            </a:r>
            <a:r>
              <a:rPr lang="en-US" sz="2000" dirty="0"/>
              <a:t> are we hungry?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Patrons:</a:t>
            </a:r>
            <a:r>
              <a:rPr lang="en-US" sz="2000" dirty="0"/>
              <a:t> number of people in the restaurant (None, Some, Full)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Price:</a:t>
            </a:r>
            <a:r>
              <a:rPr lang="en-US" sz="2000" dirty="0"/>
              <a:t> price range ($, $$, $$$)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Raining:</a:t>
            </a:r>
            <a:r>
              <a:rPr lang="en-US" sz="2000" dirty="0"/>
              <a:t> is it raining outside?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Reservation:</a:t>
            </a:r>
            <a:r>
              <a:rPr lang="en-US" sz="2000" dirty="0"/>
              <a:t> have we made a reservation?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Type:</a:t>
            </a:r>
            <a:r>
              <a:rPr lang="en-US" sz="2000" dirty="0"/>
              <a:t> kind of restaurant (French, Italian, Thai, Burger)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 err="1" smtClean="0"/>
              <a:t>WaitEstimate</a:t>
            </a:r>
            <a:r>
              <a:rPr lang="en-US" sz="2000" b="1" dirty="0"/>
              <a:t>:</a:t>
            </a:r>
            <a:r>
              <a:rPr lang="en-US" sz="2000" dirty="0"/>
              <a:t> estimated waiting time (0-10, 10-30, 30-60, &gt;60)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Decision tree classifier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53906" t="29167" r="9766" b="19792"/>
          <a:stretch>
            <a:fillRect/>
          </a:stretch>
        </p:blipFill>
        <p:spPr bwMode="auto">
          <a:xfrm>
            <a:off x="305404" y="1600200"/>
            <a:ext cx="85337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Decision tree classifier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9727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8686800" cy="1325563"/>
          </a:xfrm>
        </p:spPr>
        <p:txBody>
          <a:bodyPr/>
          <a:lstStyle/>
          <a:p>
            <a:pPr>
              <a:buNone/>
            </a:pPr>
            <a:r>
              <a:rPr lang="en-US" dirty="0"/>
              <a:t>f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) = label of the training example nearest to </a:t>
            </a:r>
            <a:r>
              <a:rPr lang="en-US" b="1" dirty="0" smtClean="0"/>
              <a:t>x</a:t>
            </a:r>
          </a:p>
          <a:p>
            <a:endParaRPr lang="en-US" sz="2400" dirty="0" smtClean="0"/>
          </a:p>
          <a:p>
            <a:r>
              <a:rPr lang="en-US" sz="2400" dirty="0" smtClean="0"/>
              <a:t>All we need is a distance function for our inputs</a:t>
            </a:r>
          </a:p>
          <a:p>
            <a:r>
              <a:rPr lang="en-US" sz="2400" dirty="0" smtClean="0"/>
              <a:t>No training required!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2514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1752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3276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2971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733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1200" y="2057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2743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3124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76800" y="1676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800" y="2286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6800" y="3581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05200" y="22346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Test example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2286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Training examples from class 1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2133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Training examples from class 2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3352800" y="2057400"/>
            <a:ext cx="381000" cy="228600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-Point Star 16"/>
          <p:cNvSpPr/>
          <p:nvPr/>
        </p:nvSpPr>
        <p:spPr>
          <a:xfrm>
            <a:off x="3429000" y="2133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Getting a computer to do well on a task without explicitly programming it</a:t>
            </a:r>
          </a:p>
          <a:p>
            <a:pPr lvl="1"/>
            <a:r>
              <a:rPr lang="en-US" dirty="0" smtClean="0"/>
              <a:t>Improving performance on a task based on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 classifier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a new point, find the k closest points from training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Vote for class label with labels of the k points </a:t>
            </a:r>
          </a:p>
        </p:txBody>
      </p:sp>
      <p:pic>
        <p:nvPicPr>
          <p:cNvPr id="18436" name="Picture 4" descr="duda_4"/>
          <p:cNvPicPr>
            <a:picLocks noChangeAspect="1" noChangeArrowheads="1"/>
          </p:cNvPicPr>
          <p:nvPr/>
        </p:nvPicPr>
        <p:blipFill>
          <a:blip r:embed="rId3" cstate="print"/>
          <a:srcRect l="25735" r="25735" b="27457"/>
          <a:stretch>
            <a:fillRect/>
          </a:stretch>
        </p:blipFill>
        <p:spPr bwMode="auto">
          <a:xfrm>
            <a:off x="2667000" y="3051667"/>
            <a:ext cx="3962400" cy="375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410200" y="3124200"/>
            <a:ext cx="85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mmi10" pitchFamily="34" charset="0"/>
              </a:rPr>
              <a:t>k</a:t>
            </a:r>
            <a:r>
              <a:rPr lang="en-US" dirty="0">
                <a:latin typeface="cmr10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5178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 classifier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r>
              <a:rPr lang="en-US" dirty="0" smtClean="0"/>
              <a:t>Which classifier is more robust to </a:t>
            </a:r>
            <a:r>
              <a:rPr lang="en-US" i="1" dirty="0" smtClean="0"/>
              <a:t>outliers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creen Shot 2015-11-17 at 1.12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5"/>
          <a:stretch/>
        </p:blipFill>
        <p:spPr>
          <a:xfrm>
            <a:off x="-76200" y="1772400"/>
            <a:ext cx="9448800" cy="2390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324600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Andrej </a:t>
            </a:r>
            <a:r>
              <a:rPr lang="en-US" dirty="0" err="1" smtClean="0"/>
              <a:t>Karpathy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http://cs231n.github.io/classification/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/>
              <a:t>n</a:t>
            </a:r>
            <a:r>
              <a:rPr lang="en-US" dirty="0" smtClean="0"/>
              <a:t>earest neighbor classifier</a:t>
            </a:r>
            <a:endParaRPr lang="en-US" dirty="0"/>
          </a:p>
        </p:txBody>
      </p:sp>
      <p:pic>
        <p:nvPicPr>
          <p:cNvPr id="4" name="Picture 3" descr="Screen Shot 2015-11-17 at 11.56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111"/>
            <a:ext cx="9144000" cy="403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324600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Andrej </a:t>
            </a:r>
            <a:r>
              <a:rPr lang="en-US" dirty="0" err="1" smtClean="0"/>
              <a:t>Karpathy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http://cs231n.github.io/classification/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00600"/>
            <a:ext cx="8915400" cy="1325563"/>
          </a:xfrm>
        </p:spPr>
        <p:txBody>
          <a:bodyPr/>
          <a:lstStyle/>
          <a:p>
            <a:r>
              <a:rPr lang="en-US" sz="2800" dirty="0" smtClean="0"/>
              <a:t>Find a </a:t>
            </a:r>
            <a:r>
              <a:rPr lang="en-US" sz="2800" i="1" dirty="0" smtClean="0"/>
              <a:t>linear function </a:t>
            </a:r>
            <a:r>
              <a:rPr lang="en-US" sz="2800" dirty="0" smtClean="0"/>
              <a:t>to separate the classes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2800" dirty="0" smtClean="0"/>
              <a:t>f(</a:t>
            </a:r>
            <a:r>
              <a:rPr lang="en-US" sz="2800" b="1" dirty="0" smtClean="0"/>
              <a:t>x</a:t>
            </a:r>
            <a:r>
              <a:rPr lang="en-US" sz="2800" dirty="0" smtClean="0"/>
              <a:t>) = </a:t>
            </a:r>
            <a:r>
              <a:rPr lang="en-US" sz="2800" dirty="0" err="1" smtClean="0"/>
              <a:t>sgn</a:t>
            </a:r>
            <a:r>
              <a:rPr lang="en-US" sz="2800" dirty="0" smtClean="0"/>
              <a:t>(w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w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… +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D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D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+ b) = </a:t>
            </a:r>
            <a:r>
              <a:rPr lang="en-US" sz="2800" dirty="0" err="1" smtClean="0"/>
              <a:t>sgn</a:t>
            </a:r>
            <a:r>
              <a:rPr lang="en-US" sz="2800" dirty="0" smtClean="0"/>
              <a:t>(</a:t>
            </a:r>
            <a:r>
              <a:rPr lang="en-US" sz="2800" b="1" dirty="0" smtClean="0"/>
              <a:t>w </a:t>
            </a:r>
            <a:r>
              <a:rPr lang="en-US" sz="2800" dirty="0" smtClean="0">
                <a:sym typeface="Symbol"/>
              </a:rPr>
              <a:t> </a:t>
            </a:r>
            <a:r>
              <a:rPr lang="en-US" sz="2800" b="1" dirty="0" smtClean="0"/>
              <a:t>x</a:t>
            </a:r>
            <a:r>
              <a:rPr lang="en-US" sz="2800" baseline="-25000" dirty="0"/>
              <a:t> </a:t>
            </a:r>
            <a:r>
              <a:rPr lang="en-US" sz="2800" dirty="0"/>
              <a:t>+ b)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2514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1752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3276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2971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733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1200" y="2057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2743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3124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76800" y="1676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800" y="2286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6800" y="3581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667000" y="2590800"/>
            <a:ext cx="3276600" cy="533400"/>
          </a:xfrm>
          <a:prstGeom prst="line">
            <a:avLst/>
          </a:prstGeom>
          <a:ln w="381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 smtClean="0"/>
              <a:t>NN vs. linear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NN pros:</a:t>
            </a:r>
          </a:p>
          <a:p>
            <a:pPr lvl="1">
              <a:buFont typeface="Lucida Grande"/>
              <a:buChar char="+"/>
            </a:pPr>
            <a:r>
              <a:rPr lang="en-US" sz="2000" dirty="0" smtClean="0"/>
              <a:t>Simple to implement</a:t>
            </a:r>
          </a:p>
          <a:p>
            <a:pPr lvl="1">
              <a:buFont typeface="Lucida Grande"/>
              <a:buChar char="+"/>
            </a:pPr>
            <a:r>
              <a:rPr lang="en-US" sz="2000" dirty="0" smtClean="0"/>
              <a:t>Decision boundaries not necessarily linear</a:t>
            </a:r>
          </a:p>
          <a:p>
            <a:pPr lvl="1">
              <a:buFont typeface="Lucida Grande"/>
              <a:buChar char="+"/>
            </a:pPr>
            <a:r>
              <a:rPr lang="en-US" sz="2000" dirty="0" smtClean="0"/>
              <a:t>Works for any number of classes</a:t>
            </a:r>
          </a:p>
          <a:p>
            <a:pPr lvl="1">
              <a:buFont typeface="Lucida Grande"/>
              <a:buChar char="+"/>
            </a:pPr>
            <a:r>
              <a:rPr lang="en-US" sz="2000" i="1" dirty="0" smtClean="0"/>
              <a:t>Nonparametric</a:t>
            </a:r>
            <a:r>
              <a:rPr lang="en-US" sz="2000" dirty="0" smtClean="0"/>
              <a:t> method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NN cons:</a:t>
            </a:r>
          </a:p>
          <a:p>
            <a:pPr lvl="1"/>
            <a:r>
              <a:rPr lang="en-US" sz="2000" dirty="0" smtClean="0"/>
              <a:t>Need good distance function</a:t>
            </a:r>
          </a:p>
          <a:p>
            <a:pPr lvl="1"/>
            <a:r>
              <a:rPr lang="en-US" sz="2000" dirty="0" smtClean="0"/>
              <a:t>Slow at test time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Linear pros:</a:t>
            </a:r>
          </a:p>
          <a:p>
            <a:pPr lvl="1">
              <a:buFont typeface="Lucida Grande"/>
              <a:buChar char="+"/>
            </a:pPr>
            <a:r>
              <a:rPr lang="en-US" sz="2000" dirty="0" smtClean="0"/>
              <a:t>Low-dimensional </a:t>
            </a:r>
            <a:r>
              <a:rPr lang="en-US" sz="2000" i="1" dirty="0" smtClean="0"/>
              <a:t>parametric</a:t>
            </a:r>
            <a:r>
              <a:rPr lang="en-US" sz="2000" dirty="0" smtClean="0"/>
              <a:t> representation</a:t>
            </a:r>
          </a:p>
          <a:p>
            <a:pPr lvl="1">
              <a:buFont typeface="Lucida Grande"/>
              <a:buChar char="+"/>
            </a:pPr>
            <a:r>
              <a:rPr lang="en-US" sz="2000" dirty="0" smtClean="0"/>
              <a:t>Very fast at test time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Linear cons:</a:t>
            </a:r>
          </a:p>
          <a:p>
            <a:pPr lvl="1"/>
            <a:r>
              <a:rPr lang="en-US" sz="2000" dirty="0" smtClean="0"/>
              <a:t>How to train the linear function?</a:t>
            </a:r>
          </a:p>
          <a:p>
            <a:pPr lvl="1"/>
            <a:r>
              <a:rPr lang="en-US" sz="2000" dirty="0" smtClean="0"/>
              <a:t>What if data are not linearly separable?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38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810000" y="3673733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62200" y="2759333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362200" y="3597533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362200" y="4359533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2362200" y="4649345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953000" y="4283333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828800" y="2378333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3632" y="32120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7266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0432" y="268313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0432" y="33644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42788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40502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550253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154013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Input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8428" y="214526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Weights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451193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.</a:t>
            </a:r>
          </a:p>
          <a:p>
            <a:r>
              <a:rPr lang="en-US" sz="2400" dirty="0" smtClean="0">
                <a:sym typeface="Symbol"/>
              </a:rPr>
              <a:t>.</a:t>
            </a:r>
          </a:p>
          <a:p>
            <a:r>
              <a:rPr lang="en-US" sz="2400" dirty="0" smtClean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4038600" y="3962400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5400" y="37338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Output:</a:t>
            </a:r>
            <a:r>
              <a:rPr lang="en-US" dirty="0" smtClean="0"/>
              <a:t> </a:t>
            </a:r>
            <a:r>
              <a:rPr lang="en-US" dirty="0" err="1" smtClean="0">
                <a:sym typeface="Symbol"/>
              </a:rPr>
              <a:t>sgn</a:t>
            </a:r>
            <a:r>
              <a:rPr lang="en-US" dirty="0" smtClean="0"/>
              <a:t>(</a:t>
            </a:r>
            <a:r>
              <a:rPr lang="en-US" b="1" dirty="0" err="1" smtClean="0"/>
              <a:t>w</a:t>
            </a:r>
            <a:r>
              <a:rPr lang="en-US" b="1" dirty="0" err="1" smtClean="0">
                <a:sym typeface="Symbol"/>
              </a:rPr>
              <a:t>x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+ b)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5380672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incorporate bias as component of the weight vector by always including a feature with value set to 1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3" idx="0"/>
          </p:cNvCxnSpPr>
          <p:nvPr/>
        </p:nvCxnSpPr>
        <p:spPr>
          <a:xfrm flipH="1" flipV="1">
            <a:off x="7239000" y="4103132"/>
            <a:ext cx="266700" cy="1277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inspiration: Human neurons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0848"/>
            <a:ext cx="8077200" cy="47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134038_10155406252950585_563745030676729494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89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38" y="2514600"/>
            <a:ext cx="80656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Perceptron training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668963"/>
          </a:xfrm>
        </p:spPr>
        <p:txBody>
          <a:bodyPr/>
          <a:lstStyle/>
          <a:p>
            <a:r>
              <a:rPr lang="en-US" sz="2800" dirty="0" smtClean="0"/>
              <a:t>Initialize weights</a:t>
            </a:r>
          </a:p>
          <a:p>
            <a:r>
              <a:rPr lang="en-US" sz="2800" dirty="0" smtClean="0">
                <a:sym typeface="Symbol"/>
              </a:rPr>
              <a:t>Cycle through training examples in multiple passes (</a:t>
            </a:r>
            <a:r>
              <a:rPr lang="en-US" sz="2800" i="1" dirty="0" smtClean="0">
                <a:sym typeface="Symbol"/>
              </a:rPr>
              <a:t>epochs</a:t>
            </a:r>
            <a:r>
              <a:rPr lang="en-US" sz="2800" dirty="0" smtClean="0">
                <a:sym typeface="Symbol"/>
              </a:rPr>
              <a:t>)</a:t>
            </a:r>
          </a:p>
          <a:p>
            <a:r>
              <a:rPr lang="en-US" sz="2800" dirty="0" smtClean="0">
                <a:sym typeface="Symbol"/>
              </a:rPr>
              <a:t>For each training example:</a:t>
            </a:r>
          </a:p>
          <a:p>
            <a:pPr lvl="1"/>
            <a:r>
              <a:rPr lang="en-US" dirty="0" smtClean="0">
                <a:sym typeface="Symbol"/>
              </a:rPr>
              <a:t>If classified correctly, do nothing</a:t>
            </a:r>
          </a:p>
          <a:p>
            <a:pPr lvl="1"/>
            <a:r>
              <a:rPr lang="en-US" dirty="0" smtClean="0">
                <a:sym typeface="Symbol"/>
              </a:rPr>
              <a:t>If classified incorrectly, update weights</a:t>
            </a:r>
            <a:endParaRPr lang="en-US" dirty="0">
              <a:sym typeface="Symbol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02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for episodic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7"/>
            <a:ext cx="8686800" cy="4221163"/>
          </a:xfrm>
        </p:spPr>
        <p:txBody>
          <a:bodyPr/>
          <a:lstStyle/>
          <a:p>
            <a:r>
              <a:rPr lang="en-US" dirty="0" smtClean="0"/>
              <a:t>We have just looked at learning in sequential environments</a:t>
            </a:r>
          </a:p>
          <a:p>
            <a:r>
              <a:rPr lang="en-US" dirty="0" smtClean="0"/>
              <a:t>Now let’s consider the “easier” problem of episodic environments</a:t>
            </a:r>
          </a:p>
          <a:p>
            <a:pPr lvl="1"/>
            <a:r>
              <a:rPr lang="en-US" dirty="0" smtClean="0"/>
              <a:t>The agent gets a series of unrelated problem instances and has to make some decision or inference about each of them</a:t>
            </a:r>
          </a:p>
          <a:p>
            <a:pPr lvl="1"/>
            <a:r>
              <a:rPr lang="en-US" dirty="0" smtClean="0"/>
              <a:t>In this case, “experience” comes in the form of </a:t>
            </a:r>
            <a:r>
              <a:rPr lang="en-US" i="1" dirty="0" smtClean="0"/>
              <a:t>training data</a:t>
            </a:r>
          </a:p>
        </p:txBody>
      </p:sp>
    </p:spTree>
    <p:extLst>
      <p:ext uri="{BB962C8B-B14F-4D97-AF65-F5344CB8AC3E}">
        <p14:creationId xmlns:p14="http://schemas.microsoft.com/office/powerpoint/2010/main" val="10716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Perceptron update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525963"/>
          </a:xfrm>
        </p:spPr>
        <p:txBody>
          <a:bodyPr/>
          <a:lstStyle/>
          <a:p>
            <a:r>
              <a:rPr lang="en-US" dirty="0" smtClean="0"/>
              <a:t>For each training instance </a:t>
            </a:r>
            <a:r>
              <a:rPr lang="en-US" b="1" dirty="0" smtClean="0"/>
              <a:t>x</a:t>
            </a:r>
            <a:r>
              <a:rPr lang="en-US" dirty="0" smtClean="0"/>
              <a:t> with label y:</a:t>
            </a:r>
          </a:p>
          <a:p>
            <a:pPr lvl="1"/>
            <a:r>
              <a:rPr lang="en-US" dirty="0" smtClean="0"/>
              <a:t>Classify with current weights: </a:t>
            </a:r>
            <a:r>
              <a:rPr lang="en-US" dirty="0" smtClean="0">
                <a:solidFill>
                  <a:srgbClr val="0000FF"/>
                </a:solidFill>
              </a:rPr>
              <a:t>y’ = </a:t>
            </a:r>
            <a:r>
              <a:rPr lang="en-US" dirty="0" err="1" smtClean="0">
                <a:solidFill>
                  <a:srgbClr val="0000FF"/>
                </a:solidFill>
              </a:rPr>
              <a:t>sgn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b="1" dirty="0" err="1">
                <a:solidFill>
                  <a:srgbClr val="0000FF"/>
                </a:solidFill>
              </a:rPr>
              <a:t>w</a:t>
            </a:r>
            <a:r>
              <a:rPr lang="en-US" b="1" dirty="0" err="1">
                <a:solidFill>
                  <a:srgbClr val="0000FF"/>
                </a:solidFill>
                <a:sym typeface="Symbol"/>
              </a:rPr>
              <a:t>x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Update weights: </a:t>
            </a:r>
            <a:r>
              <a:rPr lang="en-US" b="1" dirty="0" smtClean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 + α(y-y’)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</a:p>
          <a:p>
            <a:pPr lvl="1"/>
            <a:r>
              <a:rPr lang="en-US" dirty="0" smtClean="0"/>
              <a:t>α is a learning rate that should decay as a function of epoch t, e.g., 1000/(1000+t)</a:t>
            </a:r>
          </a:p>
          <a:p>
            <a:pPr lvl="1"/>
            <a:r>
              <a:rPr lang="en-US" dirty="0" smtClean="0"/>
              <a:t>What happens if y’ is correct?</a:t>
            </a:r>
          </a:p>
          <a:p>
            <a:pPr lvl="1"/>
            <a:r>
              <a:rPr lang="en-US" dirty="0" smtClean="0"/>
              <a:t>Otherwise, consider what happens to individual weights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+ </a:t>
            </a:r>
            <a:r>
              <a:rPr lang="en-US" dirty="0">
                <a:solidFill>
                  <a:srgbClr val="0000FF"/>
                </a:solidFill>
              </a:rPr>
              <a:t>α(y-y’)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</a:p>
          <a:p>
            <a:pPr lvl="2"/>
            <a:r>
              <a:rPr lang="en-US" dirty="0" smtClean="0"/>
              <a:t>If y = 1 and y’ = -1,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will be increased if x</a:t>
            </a:r>
            <a:r>
              <a:rPr lang="en-US" baseline="-25000" dirty="0" smtClean="0"/>
              <a:t>i</a:t>
            </a:r>
            <a:r>
              <a:rPr lang="en-US" dirty="0" smtClean="0"/>
              <a:t> is positive or decreased if x</a:t>
            </a:r>
            <a:r>
              <a:rPr lang="en-US" baseline="-25000" dirty="0" smtClean="0"/>
              <a:t>i</a:t>
            </a:r>
            <a:r>
              <a:rPr lang="en-US" dirty="0" smtClean="0"/>
              <a:t> is negative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/>
              <a:t>w</a:t>
            </a:r>
            <a:r>
              <a:rPr lang="en-US" b="1" dirty="0" err="1">
                <a:sym typeface="Symbol"/>
              </a:rPr>
              <a:t></a:t>
            </a:r>
            <a:r>
              <a:rPr lang="en-US" b="1" dirty="0" err="1" smtClean="0">
                <a:sym typeface="Symbol"/>
              </a:rPr>
              <a:t>x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will get bigger</a:t>
            </a:r>
          </a:p>
          <a:p>
            <a:pPr lvl="2"/>
            <a:r>
              <a:rPr lang="en-US" dirty="0"/>
              <a:t>If y = </a:t>
            </a:r>
            <a:r>
              <a:rPr lang="en-US" dirty="0" smtClean="0"/>
              <a:t>-1 </a:t>
            </a:r>
            <a:r>
              <a:rPr lang="en-US" dirty="0"/>
              <a:t>and y’ = </a:t>
            </a:r>
            <a:r>
              <a:rPr lang="en-US" dirty="0" smtClean="0"/>
              <a:t>1</a:t>
            </a:r>
            <a:r>
              <a:rPr lang="en-US" dirty="0"/>
              <a:t>,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will be </a:t>
            </a:r>
            <a:r>
              <a:rPr lang="en-US" dirty="0" smtClean="0"/>
              <a:t>decreased </a:t>
            </a:r>
            <a:r>
              <a:rPr lang="en-US" dirty="0"/>
              <a:t>if x</a:t>
            </a:r>
            <a:r>
              <a:rPr lang="en-US" baseline="-25000" dirty="0"/>
              <a:t>i</a:t>
            </a:r>
            <a:r>
              <a:rPr lang="en-US" dirty="0"/>
              <a:t> is positive or </a:t>
            </a:r>
            <a:r>
              <a:rPr lang="en-US" dirty="0" smtClean="0"/>
              <a:t>increased </a:t>
            </a:r>
            <a:r>
              <a:rPr lang="en-US" dirty="0"/>
              <a:t>if x</a:t>
            </a:r>
            <a:r>
              <a:rPr lang="en-US" baseline="-25000" dirty="0"/>
              <a:t>i</a:t>
            </a:r>
            <a:r>
              <a:rPr lang="en-US" dirty="0"/>
              <a:t> is negative </a:t>
            </a:r>
            <a:r>
              <a:rPr lang="en-US" dirty="0">
                <a:sym typeface="Wingdings"/>
              </a:rPr>
              <a:t> </a:t>
            </a:r>
            <a:r>
              <a:rPr lang="en-US" b="1" dirty="0" err="1"/>
              <a:t>w</a:t>
            </a:r>
            <a:r>
              <a:rPr lang="en-US" b="1" dirty="0" err="1">
                <a:sym typeface="Symbol"/>
              </a:rPr>
              <a:t>x</a:t>
            </a:r>
            <a:r>
              <a:rPr lang="en-US" b="1" dirty="0">
                <a:sym typeface="Symbol"/>
              </a:rPr>
              <a:t> </a:t>
            </a:r>
            <a:r>
              <a:rPr lang="en-US" dirty="0">
                <a:sym typeface="Symbol"/>
              </a:rPr>
              <a:t>will get </a:t>
            </a:r>
            <a:r>
              <a:rPr lang="en-US" dirty="0" smtClean="0">
                <a:sym typeface="Symbol"/>
              </a:rPr>
              <a:t>smaller</a:t>
            </a:r>
            <a:endParaRPr lang="en-US" dirty="0">
              <a:sym typeface="Symbol"/>
            </a:endParaRP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perceptron update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1037"/>
                <a:ext cx="8229600" cy="4525963"/>
              </a:xfrm>
            </p:spPr>
            <p:txBody>
              <a:bodyPr/>
              <a:lstStyle/>
              <a:p>
                <a:r>
                  <a:rPr lang="en-US" b="1" dirty="0" smtClean="0"/>
                  <a:t>Linearly separable data: </a:t>
                </a:r>
                <a:r>
                  <a:rPr lang="en-US" dirty="0" smtClean="0"/>
                  <a:t>converges to a perfect solution, even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is constant (even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works well)</a:t>
                </a:r>
              </a:p>
              <a:p>
                <a:r>
                  <a:rPr lang="en-US" b="1" dirty="0" smtClean="0"/>
                  <a:t>Non-separable data: </a:t>
                </a:r>
                <a:r>
                  <a:rPr lang="en-US" dirty="0" smtClean="0"/>
                  <a:t>converges to a minimum-error solution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decays as O(1/t) and examples are presented in random sequence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1037"/>
                <a:ext cx="8229600" cy="4525963"/>
              </a:xfrm>
              <a:blipFill rotWithShape="0">
                <a:blip r:embed="rId2"/>
                <a:stretch>
                  <a:fillRect l="-1704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0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sz="2800" dirty="0" smtClean="0"/>
              <a:t>Bias (add feature dimension with value fixed to 1) vs. no bias</a:t>
            </a:r>
          </a:p>
          <a:p>
            <a:r>
              <a:rPr lang="en-US" sz="2800" dirty="0" smtClean="0"/>
              <a:t>Initialization of weights: all zeros vs. random</a:t>
            </a:r>
          </a:p>
          <a:p>
            <a:r>
              <a:rPr lang="en-US" sz="2800" dirty="0" smtClean="0"/>
              <a:t>Learning rate decay function</a:t>
            </a:r>
          </a:p>
          <a:p>
            <a:r>
              <a:rPr lang="en-US" sz="2800" dirty="0" smtClean="0"/>
              <a:t>Number of epochs (passes through the training data)</a:t>
            </a:r>
          </a:p>
          <a:p>
            <a:r>
              <a:rPr lang="en-US" sz="2800" dirty="0" smtClean="0"/>
              <a:t>Order of cycling through training examples (random)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63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One-</a:t>
            </a:r>
            <a:r>
              <a:rPr lang="en-US" i="1" dirty="0" err="1" smtClean="0"/>
              <a:t>vs</a:t>
            </a:r>
            <a:r>
              <a:rPr lang="en-US" i="1" dirty="0" smtClean="0"/>
              <a:t>-others</a:t>
            </a:r>
            <a:r>
              <a:rPr lang="en-US" dirty="0" smtClean="0"/>
              <a:t> framework: Need to keep a weight vector </a:t>
            </a:r>
            <a:r>
              <a:rPr lang="en-US" b="1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for each class c</a:t>
            </a:r>
          </a:p>
          <a:p>
            <a:r>
              <a:rPr lang="en-US" dirty="0" smtClean="0"/>
              <a:t>Decision rule: </a:t>
            </a:r>
            <a:r>
              <a:rPr lang="en-US" dirty="0" smtClean="0">
                <a:solidFill>
                  <a:srgbClr val="0000FF"/>
                </a:solidFill>
              </a:rPr>
              <a:t>c = </a:t>
            </a:r>
            <a:r>
              <a:rPr lang="en-US" dirty="0" err="1" smtClean="0">
                <a:solidFill>
                  <a:srgbClr val="0000FF"/>
                </a:solidFill>
              </a:rPr>
              <a:t>argmax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 x</a:t>
            </a:r>
          </a:p>
          <a:p>
            <a:r>
              <a:rPr lang="en-US" dirty="0" smtClean="0">
                <a:sym typeface="Symbol"/>
              </a:rPr>
              <a:t>Update rule: suppose example from class c gets misclassified as c’</a:t>
            </a:r>
          </a:p>
          <a:p>
            <a:pPr lvl="1"/>
            <a:r>
              <a:rPr lang="en-US" dirty="0" smtClean="0">
                <a:sym typeface="Symbol"/>
              </a:rPr>
              <a:t>Update for c: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n-US" dirty="0" smtClean="0">
                <a:solidFill>
                  <a:srgbClr val="0000FF"/>
                </a:solidFill>
              </a:rPr>
              <a:t>α</a:t>
            </a:r>
            <a:r>
              <a:rPr lang="en-US" sz="8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Update for c’: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’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’</a:t>
            </a:r>
            <a:r>
              <a:rPr lang="en-US" dirty="0" smtClean="0">
                <a:solidFill>
                  <a:srgbClr val="0000FF"/>
                </a:solidFill>
              </a:rPr>
              <a:t> – α</a:t>
            </a:r>
            <a:r>
              <a:rPr lang="en-US" sz="8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  <a:endParaRPr lang="en-US" dirty="0" smtClean="0">
              <a:sym typeface="Symbol"/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Multi-class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One-</a:t>
            </a:r>
            <a:r>
              <a:rPr lang="en-US" i="1" dirty="0" err="1" smtClean="0"/>
              <a:t>vs</a:t>
            </a:r>
            <a:r>
              <a:rPr lang="en-US" i="1" dirty="0" smtClean="0"/>
              <a:t>-others</a:t>
            </a:r>
            <a:r>
              <a:rPr lang="en-US" dirty="0" smtClean="0"/>
              <a:t> framework: Need to keep a weight vector </a:t>
            </a:r>
            <a:r>
              <a:rPr lang="en-US" b="1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for each class c</a:t>
            </a:r>
          </a:p>
          <a:p>
            <a:r>
              <a:rPr lang="en-US" dirty="0" smtClean="0"/>
              <a:t>Decision rule: </a:t>
            </a:r>
            <a:r>
              <a:rPr lang="en-US" dirty="0" smtClean="0">
                <a:solidFill>
                  <a:srgbClr val="0000FF"/>
                </a:solidFill>
              </a:rPr>
              <a:t>c = </a:t>
            </a:r>
            <a:r>
              <a:rPr lang="en-US" dirty="0" err="1" smtClean="0">
                <a:solidFill>
                  <a:srgbClr val="0000FF"/>
                </a:solidFill>
              </a:rPr>
              <a:t>argmax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 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32200"/>
            <a:ext cx="3285417" cy="238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4919" y="6172200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86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Perceptrons</a:t>
            </a:r>
            <a:r>
              <a:rPr lang="en-US" dirty="0" smtClean="0"/>
              <a:t> w/ weights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c</a:t>
            </a:r>
            <a:endParaRPr lang="en-US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179855" y="5257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14651"/>
              </p:ext>
            </p:extLst>
          </p:nvPr>
        </p:nvGraphicFramePr>
        <p:xfrm>
          <a:off x="5697071" y="4419600"/>
          <a:ext cx="2989729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4" imgW="1473200" imgH="647700" progId="Equation.3">
                  <p:embed/>
                </p:oleObj>
              </mc:Choice>
              <mc:Fallback>
                <p:oleObj name="Equation" r:id="rId4" imgW="14732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7071" y="4419600"/>
                        <a:ext cx="2989729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59071" y="3810000"/>
            <a:ext cx="139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Softmax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9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linear classifiers</a:t>
            </a:r>
            <a:endParaRPr lang="en-US" dirty="0"/>
          </a:p>
        </p:txBody>
      </p:sp>
      <p:pic>
        <p:nvPicPr>
          <p:cNvPr id="5" name="Picture 4" descr="Screen Shot 2015-11-17 at 12.1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868"/>
            <a:ext cx="9144000" cy="4442604"/>
          </a:xfrm>
          <a:prstGeom prst="rect">
            <a:avLst/>
          </a:prstGeom>
        </p:spPr>
      </p:pic>
      <p:pic>
        <p:nvPicPr>
          <p:cNvPr id="6" name="Picture 5" descr="Screen Shot 2015-11-17 at 12.11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569"/>
          <a:stretch/>
        </p:blipFill>
        <p:spPr>
          <a:xfrm>
            <a:off x="0" y="4849368"/>
            <a:ext cx="9144000" cy="1170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6336268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Andrej </a:t>
            </a:r>
            <a:r>
              <a:rPr lang="en-US" dirty="0" err="1" smtClean="0"/>
              <a:t>Karpathy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http://cs231n.github.io/linear-classify/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Image classification</a:t>
            </a:r>
            <a:endParaRPr 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799"/>
            <a:ext cx="761999" cy="452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198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apple</a:t>
            </a:r>
            <a:endParaRPr lang="en-US" sz="1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74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pear</a:t>
            </a:r>
            <a:endParaRPr lang="en-US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505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tomato</a:t>
            </a:r>
            <a:endParaRPr lang="en-US" sz="18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29053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cow</a:t>
            </a:r>
            <a:endParaRPr lang="en-US" sz="18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02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dog</a:t>
            </a:r>
            <a:endParaRPr lang="en-US" sz="18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802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horse</a:t>
            </a:r>
            <a:endParaRPr lang="en-US" sz="18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CC"/>
                </a:solidFill>
              </a:rPr>
              <a:t>input</a:t>
            </a:r>
            <a:endParaRPr lang="en-US" sz="1800" b="1" dirty="0">
              <a:solidFill>
                <a:srgbClr val="0066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37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66CC"/>
                </a:solidFill>
              </a:rPr>
              <a:t>desired output</a:t>
            </a:r>
            <a:endParaRPr lang="en-US" sz="18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28750"/>
            <a:ext cx="4229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10300" y="15049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apple</a:t>
            </a:r>
            <a:endParaRPr lang="en-US" sz="1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6210300" y="212621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pear</a:t>
            </a:r>
            <a:endParaRPr lang="en-US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6210300" y="27241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tomato</a:t>
            </a:r>
            <a:endParaRPr lang="en-US" sz="18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6210300" y="33337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cow</a:t>
            </a:r>
            <a:endParaRPr lang="en-US" sz="18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210300" y="395501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dog</a:t>
            </a:r>
            <a:endParaRPr lang="en-US" sz="18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6210300" y="464081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horse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Seismic data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7" y="1981200"/>
            <a:ext cx="6119813" cy="426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61722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wave magnitude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62845" y="363502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wave magnitude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1264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explosions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2108" y="25262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371600"/>
          </a:xfrm>
        </p:spPr>
        <p:txBody>
          <a:bodyPr/>
          <a:lstStyle/>
          <a:p>
            <a:r>
              <a:rPr lang="en-US" dirty="0" smtClean="0"/>
              <a:t>Example 3: Spam filter</a:t>
            </a:r>
            <a:endParaRPr lang="en-US" dirty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7" y="2375399"/>
            <a:ext cx="3962400" cy="28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987" y="2908799"/>
            <a:ext cx="4570413" cy="16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Sentiment analysis</a:t>
            </a:r>
            <a:endParaRPr lang="en-US" dirty="0"/>
          </a:p>
        </p:txBody>
      </p:sp>
      <p:pic>
        <p:nvPicPr>
          <p:cNvPr id="50178" name="Picture 2" descr="http://gigaom2.files.wordpress.com/2013/10/slowandrepetiti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 b="-10480"/>
          <a:stretch/>
        </p:blipFill>
        <p:spPr bwMode="auto">
          <a:xfrm>
            <a:off x="0" y="1600200"/>
            <a:ext cx="9144000" cy="3925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172200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http://gigaom.com/2013/10/03/stanford-researchers-to-open-source-model-they-say-has-nailed-sentiment-analysis/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371600" y="64770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http://nlp.stanford.edu:8080/sentiment/rntnDemo.html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25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 Robot grasping</a:t>
            </a:r>
            <a:endParaRPr lang="en-US" dirty="0"/>
          </a:p>
        </p:txBody>
      </p:sp>
      <p:pic>
        <p:nvPicPr>
          <p:cNvPr id="4" name="Picture 3" descr="Screen Shot 2015-11-17 at 10.2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" y="1447800"/>
            <a:ext cx="3279968" cy="4038600"/>
          </a:xfrm>
          <a:prstGeom prst="rect">
            <a:avLst/>
          </a:prstGeom>
        </p:spPr>
      </p:pic>
      <p:pic>
        <p:nvPicPr>
          <p:cNvPr id="5" name="Picture 4" descr="Screen Shot 2015-11-17 at 10.21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96133"/>
            <a:ext cx="5638800" cy="942267"/>
          </a:xfrm>
          <a:prstGeom prst="rect">
            <a:avLst/>
          </a:prstGeom>
        </p:spPr>
      </p:pic>
      <p:pic>
        <p:nvPicPr>
          <p:cNvPr id="6" name="Picture 5" descr="Screen Shot 2015-11-17 at 10.22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90800"/>
            <a:ext cx="5582288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715000"/>
            <a:ext cx="845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 Pinto and A. Gupta, Supersizing self-supervision: Learning to grasp from 50K tries and 700 robot hours,” </a:t>
            </a:r>
            <a:r>
              <a:rPr lang="en-US" dirty="0" smtClean="0">
                <a:hlinkClick r:id="rId5"/>
              </a:rPr>
              <a:t>arXiv.org/abs/1509.06825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2468" y="6400800"/>
            <a:ext cx="170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22972</TotalTime>
  <Words>1142</Words>
  <Application>Microsoft Office PowerPoint</Application>
  <PresentationFormat>On-screen Show (4:3)</PresentationFormat>
  <Paragraphs>201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cmmi10</vt:lpstr>
      <vt:lpstr>cmr10</vt:lpstr>
      <vt:lpstr>Lucida Grande</vt:lpstr>
      <vt:lpstr>Arial</vt:lpstr>
      <vt:lpstr>Calibri</vt:lpstr>
      <vt:lpstr>Cambria Math</vt:lpstr>
      <vt:lpstr>Symbol</vt:lpstr>
      <vt:lpstr>Wingdings</vt:lpstr>
      <vt:lpstr>Default Design</vt:lpstr>
      <vt:lpstr>Equation</vt:lpstr>
      <vt:lpstr>Machine learning</vt:lpstr>
      <vt:lpstr>Machine learning</vt:lpstr>
      <vt:lpstr>Learning for episodic tasks</vt:lpstr>
      <vt:lpstr>Example: Image classification</vt:lpstr>
      <vt:lpstr>Training data</vt:lpstr>
      <vt:lpstr>Example 2: Seismic data classification</vt:lpstr>
      <vt:lpstr>Example 3: Spam filter</vt:lpstr>
      <vt:lpstr>Example 4: Sentiment analysis</vt:lpstr>
      <vt:lpstr>Example 5: Robot grasping</vt:lpstr>
      <vt:lpstr>The basic supervised learning framework</vt:lpstr>
      <vt:lpstr>Learning and inference pipeline</vt:lpstr>
      <vt:lpstr>Experimentation cycle</vt:lpstr>
      <vt:lpstr>What’s the big deal?</vt:lpstr>
      <vt:lpstr>PowerPoint Presentation</vt:lpstr>
      <vt:lpstr>Naïve Bayes classifier</vt:lpstr>
      <vt:lpstr>Decision tree classifier</vt:lpstr>
      <vt:lpstr>Decision tree classifier</vt:lpstr>
      <vt:lpstr>Decision tree classifier</vt:lpstr>
      <vt:lpstr>Nearest neighbor classifier</vt:lpstr>
      <vt:lpstr>K-nearest neighbor classifier</vt:lpstr>
      <vt:lpstr>K-nearest neighbor classifier</vt:lpstr>
      <vt:lpstr>K-nearest neighbor classifier</vt:lpstr>
      <vt:lpstr>Linear classifier</vt:lpstr>
      <vt:lpstr>NN vs. linear classifiers</vt:lpstr>
      <vt:lpstr>Perceptron</vt:lpstr>
      <vt:lpstr>Loose inspiration: Human neurons</vt:lpstr>
      <vt:lpstr>PowerPoint Presentation</vt:lpstr>
      <vt:lpstr>Linear separability</vt:lpstr>
      <vt:lpstr>Perceptron training algorithm</vt:lpstr>
      <vt:lpstr>Perceptron update rule</vt:lpstr>
      <vt:lpstr>Convergence of perceptron update rule</vt:lpstr>
      <vt:lpstr>Implementation details</vt:lpstr>
      <vt:lpstr>Multi-class perceptrons</vt:lpstr>
      <vt:lpstr>Review: Multi-class perceptrons</vt:lpstr>
      <vt:lpstr>Visualizing linear classifiers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 </dc:title>
  <dc:creator>Min-Yen Kan</dc:creator>
  <cp:lastModifiedBy>Mark Hasegawa-Johnson</cp:lastModifiedBy>
  <cp:revision>185</cp:revision>
  <cp:lastPrinted>2015-11-30T19:12:09Z</cp:lastPrinted>
  <dcterms:created xsi:type="dcterms:W3CDTF">2003-12-24T06:34:20Z</dcterms:created>
  <dcterms:modified xsi:type="dcterms:W3CDTF">2016-11-09T15:53:06Z</dcterms:modified>
</cp:coreProperties>
</file>