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2" r:id="rId2"/>
    <p:sldId id="332" r:id="rId3"/>
    <p:sldId id="333" r:id="rId4"/>
    <p:sldId id="351" r:id="rId5"/>
    <p:sldId id="334" r:id="rId6"/>
    <p:sldId id="350" r:id="rId7"/>
    <p:sldId id="335" r:id="rId8"/>
    <p:sldId id="336" r:id="rId9"/>
    <p:sldId id="345" r:id="rId10"/>
    <p:sldId id="344" r:id="rId11"/>
    <p:sldId id="346" r:id="rId12"/>
    <p:sldId id="359" r:id="rId13"/>
    <p:sldId id="330" r:id="rId14"/>
    <p:sldId id="337" r:id="rId15"/>
    <p:sldId id="338" r:id="rId16"/>
    <p:sldId id="339" r:id="rId17"/>
    <p:sldId id="318" r:id="rId18"/>
    <p:sldId id="360" r:id="rId19"/>
    <p:sldId id="319" r:id="rId20"/>
    <p:sldId id="315" r:id="rId21"/>
    <p:sldId id="340" r:id="rId22"/>
    <p:sldId id="341" r:id="rId23"/>
    <p:sldId id="358" r:id="rId24"/>
    <p:sldId id="321" r:id="rId25"/>
    <p:sldId id="343" r:id="rId26"/>
    <p:sldId id="348" r:id="rId27"/>
    <p:sldId id="361" r:id="rId28"/>
    <p:sldId id="322" r:id="rId29"/>
    <p:sldId id="349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8" autoAdjust="0"/>
  </p:normalViewPr>
  <p:slideViewPr>
    <p:cSldViewPr>
      <p:cViewPr>
        <p:scale>
          <a:sx n="60" d="100"/>
          <a:sy n="60" d="100"/>
        </p:scale>
        <p:origin x="8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2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expression</a:t>
            </a:r>
            <a:r>
              <a:rPr lang="en-US" baseline="0" dirty="0" smtClean="0"/>
              <a:t> for U(s) has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 on the right hand side because U(s) =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 Q(</a:t>
            </a:r>
            <a:r>
              <a:rPr lang="en-US" baseline="0" dirty="0" err="1" smtClean="0"/>
              <a:t>s,a</a:t>
            </a:r>
            <a:r>
              <a:rPr lang="en-US" baseline="0" dirty="0" smtClean="0"/>
              <a:t>). In other words, to get from the expression for Q(</a:t>
            </a:r>
            <a:r>
              <a:rPr lang="en-US" baseline="0" dirty="0" err="1" smtClean="0"/>
              <a:t>s,a</a:t>
            </a:r>
            <a:r>
              <a:rPr lang="en-US" baseline="0" dirty="0" smtClean="0"/>
              <a:t>) (eq. 1) to the one for U(s) (eq. 2), add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 to both sides of eq. 1 and replace </a:t>
            </a:r>
            <a:r>
              <a:rPr lang="en-US" baseline="0" dirty="0" err="1" smtClean="0"/>
              <a:t>max_a</a:t>
            </a:r>
            <a:r>
              <a:rPr lang="en-US" baseline="0" dirty="0" smtClean="0"/>
              <a:t>’ Q(</a:t>
            </a:r>
            <a:r>
              <a:rPr lang="en-US" baseline="0" dirty="0" err="1" smtClean="0"/>
              <a:t>s’,a</a:t>
            </a:r>
            <a:r>
              <a:rPr lang="en-US" baseline="0" dirty="0" smtClean="0"/>
              <a:t>’) in eq. 1 by U(s’) in eq.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8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relationship between the constraint on the Q-values and the </a:t>
            </a:r>
            <a:r>
              <a:rPr lang="en-US" smtClean="0"/>
              <a:t>Bellman equation?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1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2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/wiki/Reinforcement </a:t>
            </a:r>
            <a:r>
              <a:rPr lang="en-US" smtClean="0"/>
              <a:t>for</a:t>
            </a:r>
            <a:r>
              <a:rPr lang="en-US" baseline="0" smtClean="0"/>
              <a:t> discussion of</a:t>
            </a:r>
            <a:r>
              <a:rPr lang="en-US" smtClean="0"/>
              <a:t> </a:t>
            </a:r>
            <a:r>
              <a:rPr lang="en-US" dirty="0" smtClean="0"/>
              <a:t>reinforcement learning </a:t>
            </a:r>
            <a:r>
              <a:rPr lang="en-US" smtClean="0"/>
              <a:t>in psychology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4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state</a:t>
            </a:r>
            <a:r>
              <a:rPr lang="en-US" baseline="0" dirty="0" smtClean="0"/>
              <a:t> representation? What is the transition model? What is the reward function?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4.0070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visuomotorpolicy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azebni.cs.illinois.edu/publications/iccv15_activ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bc.ca/~poole/demos/rl/q.html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ibm.com/massive/td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TD-Gamm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web.org/anthology/W00-03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texas.edu/users/AustinVilla/?pi=icra04" TargetMode="External"/><Relationship Id="rId3" Type="http://schemas.openxmlformats.org/officeDocument/2006/relationships/hyperlink" Target="http://www.cs.utexas.edu/users/AustinVilla/?p=research/learned_wal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texas.edu/users/AustinVilla/legged/learned-walk/finished2.mpg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cs.utexas.edu/~pstone" TargetMode="External"/><Relationship Id="rId4" Type="http://schemas.openxmlformats.org/officeDocument/2006/relationships/hyperlink" Target="http://www.cs.utexas.edu/users/AustinVilla/legged/learned-walk/initial.mpg" TargetMode="External"/><Relationship Id="rId9" Type="http://schemas.openxmlformats.org/officeDocument/2006/relationships/hyperlink" Target="http://www.cs.utexas.edu/~na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li.stanford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12.56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youtu.be/cjpEIotvwF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(Chapter 21)</a:t>
            </a:r>
            <a:endParaRPr lang="en-US" dirty="0"/>
          </a:p>
        </p:txBody>
      </p:sp>
      <p:pic>
        <p:nvPicPr>
          <p:cNvPr id="104450" name="Picture 2" descr="http://wireheading.com/r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54" y="1981200"/>
            <a:ext cx="601444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End-to-end training of deep </a:t>
            </a:r>
            <a:r>
              <a:rPr lang="en-US" dirty="0" err="1" smtClean="0">
                <a:hlinkClick r:id="rId3"/>
              </a:rPr>
              <a:t>visuomotor</a:t>
            </a:r>
            <a:r>
              <a:rPr lang="en-US" dirty="0" smtClean="0">
                <a:hlinkClick r:id="rId3"/>
              </a:rPr>
              <a:t> policies</a:t>
            </a:r>
            <a:endParaRPr lang="en-US" dirty="0"/>
          </a:p>
        </p:txBody>
      </p:sp>
      <p:pic>
        <p:nvPicPr>
          <p:cNvPr id="4" name="Picture 3" descr="Screen Shot 2015-04-13 at 12.31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2" y="2286000"/>
            <a:ext cx="5388428" cy="377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6019800"/>
            <a:ext cx="7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400800"/>
            <a:ext cx="325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Sergey Levine et al.,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Active object localization with deep reinforcement learning</a:t>
            </a:r>
            <a:endParaRPr lang="en-US" dirty="0"/>
          </a:p>
        </p:txBody>
      </p:sp>
      <p:pic>
        <p:nvPicPr>
          <p:cNvPr id="6" name="Picture 5" descr="Screen Shot 2015-11-10 at 2.0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8" y="2971800"/>
            <a:ext cx="7638552" cy="2964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3034" y="6248400"/>
            <a:ext cx="535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Caicedo</a:t>
            </a:r>
            <a:r>
              <a:rPr lang="en-US" dirty="0" smtClean="0"/>
              <a:t> and S. Lazebnik, ICCV 2015, to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 smtClean="0"/>
              <a:t>Model-Based Reinforcement Learning</a:t>
            </a:r>
          </a:p>
          <a:p>
            <a:pPr lvl="1"/>
            <a:r>
              <a:rPr lang="en-US" dirty="0" smtClean="0"/>
              <a:t>Estimate P(s’|</a:t>
            </a:r>
            <a:r>
              <a:rPr lang="en-US" dirty="0" err="1" smtClean="0"/>
              <a:t>s,a</a:t>
            </a:r>
            <a:r>
              <a:rPr lang="en-US" dirty="0" smtClean="0"/>
              <a:t>) and R(s)</a:t>
            </a:r>
          </a:p>
          <a:p>
            <a:pPr lvl="1"/>
            <a:r>
              <a:rPr lang="en-US" dirty="0" smtClean="0"/>
              <a:t>Exploration vs. Exploitation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Model-based</a:t>
            </a:r>
          </a:p>
          <a:p>
            <a:pPr lvl="1"/>
            <a:r>
              <a:rPr lang="en-US" sz="2400" dirty="0" smtClean="0"/>
              <a:t>Learn the model of the MDP (transition probabilities and rewards) and try to solve the MDP concurrently</a:t>
            </a:r>
          </a:p>
          <a:p>
            <a:r>
              <a:rPr lang="en-US" b="1" dirty="0" smtClean="0"/>
              <a:t>Model-free</a:t>
            </a:r>
          </a:p>
          <a:p>
            <a:pPr lvl="1"/>
            <a:r>
              <a:rPr lang="en-US" sz="2400" dirty="0" smtClean="0"/>
              <a:t>Learn how to act without explicitly learning the transition probabilities </a:t>
            </a:r>
            <a:r>
              <a:rPr lang="en-US" sz="2400" dirty="0" smtClean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sz="2400" b="1" dirty="0" smtClean="0"/>
              <a:t>Q-learning:</a:t>
            </a:r>
            <a:r>
              <a:rPr lang="en-US" sz="2400" dirty="0" smtClean="0"/>
              <a:t> learn an action-utility function </a:t>
            </a:r>
            <a:r>
              <a:rPr lang="en-US" sz="2400" dirty="0" smtClean="0">
                <a:solidFill>
                  <a:srgbClr val="0000FF"/>
                </a:solidFill>
              </a:rPr>
              <a:t>Q(</a:t>
            </a:r>
            <a:r>
              <a:rPr lang="en-US" sz="2400" dirty="0" err="1" smtClean="0">
                <a:solidFill>
                  <a:srgbClr val="0000FF"/>
                </a:solidFill>
              </a:rPr>
              <a:t>s,a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 that tells us the value of doing action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in state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Model-based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r>
              <a:rPr lang="en-US" sz="2400" b="1" dirty="0" smtClean="0"/>
              <a:t>Basic idea: </a:t>
            </a:r>
            <a:r>
              <a:rPr lang="en-US" sz="2400" dirty="0" smtClean="0"/>
              <a:t>try to learn the model of the MDP (transition probabilities and rewards) and learn how to act (solve the MDP) simultaneously</a:t>
            </a:r>
          </a:p>
          <a:p>
            <a:r>
              <a:rPr lang="en-US" sz="2400" b="1" dirty="0" smtClean="0"/>
              <a:t>Learning the model:</a:t>
            </a:r>
          </a:p>
          <a:p>
            <a:pPr lvl="1"/>
            <a:r>
              <a:rPr lang="en-US" sz="2400" dirty="0" smtClean="0"/>
              <a:t>Keep track of how many times state </a:t>
            </a:r>
            <a:r>
              <a:rPr lang="en-US" sz="2400" dirty="0" smtClean="0">
                <a:solidFill>
                  <a:srgbClr val="0000FF"/>
                </a:solidFill>
              </a:rPr>
              <a:t>s’ </a:t>
            </a:r>
            <a:r>
              <a:rPr lang="en-US" sz="2400" dirty="0" smtClean="0"/>
              <a:t>follows state </a:t>
            </a:r>
            <a:r>
              <a:rPr lang="en-US" sz="2400" dirty="0" smtClean="0">
                <a:solidFill>
                  <a:srgbClr val="0000FF"/>
                </a:solidFill>
              </a:rPr>
              <a:t>s </a:t>
            </a:r>
            <a:r>
              <a:rPr lang="en-US" sz="2400" dirty="0" smtClean="0"/>
              <a:t>when you take action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/>
              <a:t>and update the transition probability </a:t>
            </a:r>
            <a:r>
              <a:rPr lang="en-US" sz="2400" dirty="0" smtClean="0">
                <a:solidFill>
                  <a:srgbClr val="0000FF"/>
                </a:solidFill>
              </a:rPr>
              <a:t>P(s’ | s, a) </a:t>
            </a:r>
            <a:r>
              <a:rPr lang="en-US" sz="2400" dirty="0" smtClean="0"/>
              <a:t>according to the relative frequencies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Keep track of the rewards </a:t>
            </a:r>
            <a:r>
              <a:rPr lang="en-US" sz="2400" dirty="0" smtClean="0">
                <a:solidFill>
                  <a:srgbClr val="0000FF"/>
                </a:solidFill>
              </a:rPr>
              <a:t>R(s)</a:t>
            </a:r>
          </a:p>
          <a:p>
            <a:r>
              <a:rPr lang="en-US" sz="2400" b="1" dirty="0" smtClean="0"/>
              <a:t>Learning how to act:</a:t>
            </a:r>
          </a:p>
          <a:p>
            <a:pPr lvl="1"/>
            <a:r>
              <a:rPr lang="en-US" sz="2400" dirty="0" smtClean="0"/>
              <a:t>Estimate the utilities </a:t>
            </a:r>
            <a:r>
              <a:rPr lang="en-US" sz="2400" dirty="0" smtClean="0">
                <a:solidFill>
                  <a:srgbClr val="0000FF"/>
                </a:solidFill>
              </a:rPr>
              <a:t>U(s)</a:t>
            </a:r>
            <a:r>
              <a:rPr lang="en-US" sz="2400" dirty="0" smtClean="0"/>
              <a:t> using Bellman’s equations</a:t>
            </a:r>
          </a:p>
          <a:p>
            <a:pPr lvl="1"/>
            <a:r>
              <a:rPr lang="en-US" sz="2400" dirty="0" smtClean="0"/>
              <a:t>Choose the action that maximizes expected future utility: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905000" y="58674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6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8674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Model-based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r>
              <a:rPr lang="en-US" sz="2400" dirty="0" smtClean="0"/>
              <a:t>Learning how to act:</a:t>
            </a:r>
          </a:p>
          <a:p>
            <a:pPr lvl="1"/>
            <a:r>
              <a:rPr lang="en-US" sz="2400" dirty="0" smtClean="0"/>
              <a:t>Estimate the utilities </a:t>
            </a:r>
            <a:r>
              <a:rPr lang="en-US" sz="2400" dirty="0" smtClean="0">
                <a:solidFill>
                  <a:srgbClr val="0000FF"/>
                </a:solidFill>
              </a:rPr>
              <a:t>U(s)</a:t>
            </a:r>
            <a:r>
              <a:rPr lang="en-US" sz="2400" dirty="0" smtClean="0"/>
              <a:t> using Bellman’s equations</a:t>
            </a:r>
          </a:p>
          <a:p>
            <a:pPr lvl="1"/>
            <a:r>
              <a:rPr lang="en-US" sz="2400" dirty="0" smtClean="0"/>
              <a:t>Choose the action that maximizes expected future utility given the model of the environment we’ve experienced through our actions so far: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Is there any problem with this “greedy” approach?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144712" y="34290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2" y="34290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Exploration vs.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915400" cy="4906963"/>
          </a:xfrm>
        </p:spPr>
        <p:txBody>
          <a:bodyPr/>
          <a:lstStyle/>
          <a:p>
            <a:r>
              <a:rPr lang="en-US" sz="2400" b="1" dirty="0" smtClean="0"/>
              <a:t>Exploration:</a:t>
            </a:r>
            <a:r>
              <a:rPr lang="en-US" sz="2400" dirty="0" smtClean="0"/>
              <a:t> take a new action with unknown consequences</a:t>
            </a:r>
          </a:p>
          <a:p>
            <a:pPr lvl="1"/>
            <a:r>
              <a:rPr lang="en-US" sz="2400" dirty="0" smtClean="0"/>
              <a:t>Pros: </a:t>
            </a:r>
          </a:p>
          <a:p>
            <a:pPr lvl="2"/>
            <a:r>
              <a:rPr lang="en-US" sz="2000" dirty="0" smtClean="0"/>
              <a:t>Get a more accurate model of the environment</a:t>
            </a:r>
          </a:p>
          <a:p>
            <a:pPr lvl="2"/>
            <a:r>
              <a:rPr lang="en-US" sz="2000" dirty="0" smtClean="0"/>
              <a:t>Discover higher-reward states than the ones found so far</a:t>
            </a:r>
          </a:p>
          <a:p>
            <a:pPr lvl="1"/>
            <a:r>
              <a:rPr lang="en-US" sz="2400" dirty="0" smtClean="0"/>
              <a:t>Cons: </a:t>
            </a:r>
          </a:p>
          <a:p>
            <a:pPr lvl="2"/>
            <a:r>
              <a:rPr lang="en-US" sz="2000" dirty="0" smtClean="0"/>
              <a:t>When you’re exploring, you’re not maximizing your utility</a:t>
            </a:r>
          </a:p>
          <a:p>
            <a:pPr lvl="2"/>
            <a:r>
              <a:rPr lang="en-US" sz="2000" dirty="0" smtClean="0"/>
              <a:t>Something bad might happen</a:t>
            </a:r>
          </a:p>
          <a:p>
            <a:r>
              <a:rPr lang="en-US" sz="2400" b="1" dirty="0" smtClean="0"/>
              <a:t>Exploitation:</a:t>
            </a:r>
            <a:r>
              <a:rPr lang="en-US" sz="2400" dirty="0" smtClean="0"/>
              <a:t> go with the best strategy found so far</a:t>
            </a:r>
          </a:p>
          <a:p>
            <a:pPr lvl="1"/>
            <a:r>
              <a:rPr lang="en-US" sz="2400" dirty="0" smtClean="0"/>
              <a:t>Pros:</a:t>
            </a:r>
          </a:p>
          <a:p>
            <a:pPr lvl="2"/>
            <a:r>
              <a:rPr lang="en-US" sz="2000" dirty="0" smtClean="0"/>
              <a:t>Maximize reward as reflected in the current utility estimates</a:t>
            </a:r>
          </a:p>
          <a:p>
            <a:pPr lvl="2"/>
            <a:r>
              <a:rPr lang="en-US" sz="2000" smtClean="0"/>
              <a:t>Avoid bad </a:t>
            </a:r>
            <a:r>
              <a:rPr lang="en-US" sz="2000" dirty="0" smtClean="0"/>
              <a:t>stuff</a:t>
            </a:r>
          </a:p>
          <a:p>
            <a:pPr lvl="1"/>
            <a:r>
              <a:rPr lang="en-US" sz="2400" dirty="0" smtClean="0"/>
              <a:t>Cons: </a:t>
            </a:r>
          </a:p>
          <a:p>
            <a:pPr lvl="2"/>
            <a:r>
              <a:rPr lang="en-US" sz="2000" dirty="0" smtClean="0"/>
              <a:t>Might also prevent you from discovering the true optimal strategy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Incorporating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800" b="1" dirty="0" smtClean="0"/>
              <a:t>Idea:</a:t>
            </a:r>
            <a:r>
              <a:rPr lang="en-US" sz="2800" dirty="0" smtClean="0"/>
              <a:t> explore more in the beginning, become more and more greedy over time</a:t>
            </a:r>
          </a:p>
          <a:p>
            <a:r>
              <a:rPr lang="en-US" sz="2800" dirty="0" smtClean="0"/>
              <a:t>Standard (“greedy”) selection of optimal action: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Modified strategy:</a:t>
            </a:r>
            <a:endParaRPr lang="en-US" sz="2800" dirty="0"/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1666875" y="3835400"/>
          <a:ext cx="59832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1" name="Equation" r:id="rId4" imgW="2692080" imgH="457200" progId="Equation.3">
                  <p:embed/>
                </p:oleObj>
              </mc:Choice>
              <mc:Fallback>
                <p:oleObj name="Equation" r:id="rId4" imgW="269208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3835400"/>
                        <a:ext cx="598328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5791200"/>
          <a:ext cx="3429000" cy="105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2" name="Equation" r:id="rId6" imgW="1574640" imgH="482400" progId="Equation.3">
                  <p:embed/>
                </p:oleObj>
              </mc:Choice>
              <mc:Fallback>
                <p:oleObj name="Equation" r:id="rId6" imgW="157464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3429000" cy="105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exploration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times we’ve taken action a’ in state 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239297" y="4762503"/>
            <a:ext cx="380205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439695" y="4685507"/>
            <a:ext cx="380999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239963" y="2514600"/>
          <a:ext cx="423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3" name="Equation" r:id="rId8" imgW="1904760" imgH="342720" progId="Equation.3">
                  <p:embed/>
                </p:oleObj>
              </mc:Choice>
              <mc:Fallback>
                <p:oleObj name="Equation" r:id="rId8" imgW="1904760" imgH="342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2514600"/>
                        <a:ext cx="42338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76800" y="5879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(optimistic reward estimate)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 smtClean="0"/>
              <a:t>Model-Free Reinforcement Learning</a:t>
            </a:r>
          </a:p>
          <a:p>
            <a:pPr lvl="1"/>
            <a:r>
              <a:rPr lang="en-US" dirty="0" smtClean="0"/>
              <a:t>Q-learning</a:t>
            </a:r>
          </a:p>
          <a:p>
            <a:pPr lvl="1"/>
            <a:r>
              <a:rPr lang="en-US" dirty="0" smtClean="0"/>
              <a:t>Temporal Difference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b="1" dirty="0" smtClean="0"/>
              <a:t>Idea:</a:t>
            </a:r>
            <a:r>
              <a:rPr lang="en-US" sz="2800" dirty="0" smtClean="0"/>
              <a:t> learn how to act without explicitly learning the transition probabilities </a:t>
            </a:r>
            <a:r>
              <a:rPr lang="en-US" sz="2800" dirty="0" smtClean="0">
                <a:solidFill>
                  <a:srgbClr val="0000FF"/>
                </a:solidFill>
              </a:rPr>
              <a:t>P(s’ | s, a)</a:t>
            </a:r>
          </a:p>
          <a:p>
            <a:r>
              <a:rPr lang="en-US" sz="2800" b="1" dirty="0" smtClean="0"/>
              <a:t>Q-learning:</a:t>
            </a:r>
            <a:r>
              <a:rPr lang="en-US" sz="2800" dirty="0" smtClean="0"/>
              <a:t> learn an </a:t>
            </a:r>
            <a:r>
              <a:rPr lang="en-US" sz="2800" i="1" dirty="0" smtClean="0"/>
              <a:t>action-utility function </a:t>
            </a:r>
            <a:r>
              <a:rPr lang="en-US" sz="2800" dirty="0" smtClean="0">
                <a:solidFill>
                  <a:srgbClr val="0000FF"/>
                </a:solidFill>
              </a:rPr>
              <a:t>Q(</a:t>
            </a:r>
            <a:r>
              <a:rPr lang="en-US" sz="2800" dirty="0" err="1" smtClean="0">
                <a:solidFill>
                  <a:srgbClr val="0000FF"/>
                </a:solidFill>
              </a:rPr>
              <a:t>s,a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 that tells us the value of doing action 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/>
              <a:t> in state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</a:p>
          <a:p>
            <a:r>
              <a:rPr lang="en-US" sz="2800" dirty="0" smtClean="0"/>
              <a:t>Relationship between Q-values and utilities:</a:t>
            </a:r>
            <a:endParaRPr lang="en-US" sz="20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Selecting an action:</a:t>
            </a:r>
          </a:p>
          <a:p>
            <a:r>
              <a:rPr lang="en-US" sz="2800" dirty="0" smtClean="0"/>
              <a:t>Compare with:</a:t>
            </a:r>
          </a:p>
          <a:p>
            <a:endParaRPr lang="en-US" sz="1000" dirty="0" smtClean="0"/>
          </a:p>
          <a:p>
            <a:pPr lvl="1"/>
            <a:r>
              <a:rPr lang="en-US" sz="2400" dirty="0" smtClean="0"/>
              <a:t>With Q-values, don’t need to know the transition model to select the next action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19401" y="3788664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4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788664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597699"/>
              </p:ext>
            </p:extLst>
          </p:nvPr>
        </p:nvGraphicFramePr>
        <p:xfrm>
          <a:off x="4259263" y="4572000"/>
          <a:ext cx="3387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5" name="Equation" r:id="rId6" imgW="1523880" imgH="241200" progId="Equation.3">
                  <p:embed/>
                </p:oleObj>
              </mc:Choice>
              <mc:Fallback>
                <p:oleObj name="Equation" r:id="rId6" imgW="15238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4572000"/>
                        <a:ext cx="33877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4086"/>
              </p:ext>
            </p:extLst>
          </p:nvPr>
        </p:nvGraphicFramePr>
        <p:xfrm>
          <a:off x="3359150" y="5105400"/>
          <a:ext cx="4854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6" name="Equation" r:id="rId8" imgW="2184120" imgH="342720" progId="Equation.3">
                  <p:embed/>
                </p:oleObj>
              </mc:Choice>
              <mc:Fallback>
                <p:oleObj name="Equation" r:id="rId8" imgW="218412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105400"/>
                        <a:ext cx="4854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15962"/>
          </a:xfr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sz="2400" b="1" dirty="0" smtClean="0"/>
              <a:t>Regular MDP</a:t>
            </a:r>
          </a:p>
          <a:p>
            <a:pPr lvl="1"/>
            <a:r>
              <a:rPr lang="en-US" sz="2400" dirty="0" smtClean="0"/>
              <a:t>Given:</a:t>
            </a:r>
          </a:p>
          <a:p>
            <a:pPr lvl="2"/>
            <a:r>
              <a:rPr lang="en-US" dirty="0" smtClean="0"/>
              <a:t>Transition model </a:t>
            </a:r>
            <a:r>
              <a:rPr lang="en-US" dirty="0" smtClean="0">
                <a:solidFill>
                  <a:srgbClr val="0000FF"/>
                </a:solidFill>
              </a:rPr>
              <a:t>P(s’ | s, a)</a:t>
            </a:r>
          </a:p>
          <a:p>
            <a:pPr lvl="2"/>
            <a:r>
              <a:rPr lang="en-US" dirty="0" smtClean="0"/>
              <a:t>Reward function </a:t>
            </a:r>
            <a:r>
              <a:rPr lang="en-US" dirty="0" smtClean="0">
                <a:solidFill>
                  <a:srgbClr val="0000FF"/>
                </a:solidFill>
              </a:rPr>
              <a:t>R(s)</a:t>
            </a:r>
          </a:p>
          <a:p>
            <a:pPr lvl="1"/>
            <a:r>
              <a:rPr lang="en-US" sz="2400" dirty="0" smtClean="0"/>
              <a:t>Find:</a:t>
            </a:r>
          </a:p>
          <a:p>
            <a:pPr lvl="2"/>
            <a:r>
              <a:rPr lang="en-US" dirty="0" smtClean="0"/>
              <a:t>Policy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(s)</a:t>
            </a:r>
          </a:p>
          <a:p>
            <a:pPr lvl="2"/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2400" b="1" dirty="0" smtClean="0">
                <a:sym typeface="Symbol"/>
              </a:rPr>
              <a:t>Reinforcement learning</a:t>
            </a:r>
          </a:p>
          <a:p>
            <a:pPr lvl="1"/>
            <a:r>
              <a:rPr lang="en-US" sz="2400" dirty="0" smtClean="0">
                <a:sym typeface="Symbol"/>
              </a:rPr>
              <a:t>Transition model and reward function initially unknown</a:t>
            </a:r>
          </a:p>
          <a:p>
            <a:pPr lvl="1"/>
            <a:r>
              <a:rPr lang="en-US" sz="2400" dirty="0" smtClean="0">
                <a:sym typeface="Symbol"/>
              </a:rPr>
              <a:t>Still need to find the right policy</a:t>
            </a:r>
          </a:p>
          <a:p>
            <a:pPr lvl="1"/>
            <a:r>
              <a:rPr lang="en-US" sz="2400" dirty="0" smtClean="0">
                <a:sym typeface="Symbol"/>
              </a:rPr>
              <a:t>“Learn by doing”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983163"/>
          </a:xfrm>
        </p:spPr>
        <p:txBody>
          <a:bodyPr/>
          <a:lstStyle/>
          <a:p>
            <a:r>
              <a:rPr lang="en-US" sz="2800" b="1" dirty="0" smtClean="0"/>
              <a:t>Q-learning:</a:t>
            </a:r>
            <a:r>
              <a:rPr lang="en-US" sz="2800" dirty="0" smtClean="0"/>
              <a:t> learn an action-utility function </a:t>
            </a:r>
            <a:r>
              <a:rPr lang="en-US" sz="2800" dirty="0" smtClean="0">
                <a:solidFill>
                  <a:srgbClr val="FF00FF"/>
                </a:solidFill>
              </a:rPr>
              <a:t>Q(</a:t>
            </a:r>
            <a:r>
              <a:rPr lang="en-US" sz="2800" dirty="0" err="1" smtClean="0">
                <a:solidFill>
                  <a:srgbClr val="FF00FF"/>
                </a:solidFill>
              </a:rPr>
              <a:t>s,a</a:t>
            </a:r>
            <a:r>
              <a:rPr lang="en-US" sz="2800" dirty="0" smtClean="0">
                <a:solidFill>
                  <a:srgbClr val="FF00FF"/>
                </a:solidFill>
              </a:rPr>
              <a:t>) </a:t>
            </a:r>
            <a:r>
              <a:rPr lang="en-US" sz="2800" dirty="0" smtClean="0"/>
              <a:t>that tells us the value of doing action 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/>
              <a:t> in state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Equilibrium constraint on Q values: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the relationship between this constraint and the Bellman equation?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3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2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187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3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84044"/>
              </p:ext>
            </p:extLst>
          </p:nvPr>
        </p:nvGraphicFramePr>
        <p:xfrm>
          <a:off x="1600200" y="5758778"/>
          <a:ext cx="5943600" cy="85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4" name="Equation" r:id="rId8" imgW="2387600" imgH="342900" progId="Equation.3">
                  <p:embed/>
                </p:oleObj>
              </mc:Choice>
              <mc:Fallback>
                <p:oleObj name="Equation" r:id="rId8" imgW="23876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58778"/>
                        <a:ext cx="5943600" cy="8536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Model-free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983163"/>
          </a:xfrm>
        </p:spPr>
        <p:txBody>
          <a:bodyPr/>
          <a:lstStyle/>
          <a:p>
            <a:r>
              <a:rPr lang="en-US" sz="2800" b="1" dirty="0" smtClean="0"/>
              <a:t>Q-learning:</a:t>
            </a:r>
            <a:r>
              <a:rPr lang="en-US" sz="2800" dirty="0" smtClean="0"/>
              <a:t> learn an action-utility function </a:t>
            </a:r>
            <a:r>
              <a:rPr lang="en-US" sz="2800" dirty="0" smtClean="0">
                <a:solidFill>
                  <a:srgbClr val="FF00FF"/>
                </a:solidFill>
              </a:rPr>
              <a:t>Q(</a:t>
            </a:r>
            <a:r>
              <a:rPr lang="en-US" sz="2800" dirty="0" err="1" smtClean="0">
                <a:solidFill>
                  <a:srgbClr val="FF00FF"/>
                </a:solidFill>
              </a:rPr>
              <a:t>s,a</a:t>
            </a:r>
            <a:r>
              <a:rPr lang="en-US" sz="2800" dirty="0" smtClean="0">
                <a:solidFill>
                  <a:srgbClr val="FF00FF"/>
                </a:solidFill>
              </a:rPr>
              <a:t>) </a:t>
            </a:r>
            <a:r>
              <a:rPr lang="en-US" sz="2800" dirty="0" smtClean="0"/>
              <a:t>that tells us the value of doing action 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/>
              <a:t> in state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Equilibrium constraint on Q values: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Problem: we don’t know (and don’t want to learn) </a:t>
            </a:r>
            <a:r>
              <a:rPr lang="en-US" sz="2800" dirty="0" smtClean="0">
                <a:solidFill>
                  <a:srgbClr val="0000FF"/>
                </a:solidFill>
              </a:rPr>
              <a:t>P(s’ | s, a)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43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7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187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8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r>
                  <a:rPr lang="en-US" sz="2800" dirty="0" smtClean="0"/>
                  <a:t>Equilibrium constraint on Q values: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b="1" dirty="0" smtClean="0"/>
                  <a:t>Temporal difference (TD) update:</a:t>
                </a:r>
              </a:p>
              <a:p>
                <a:pPr lvl="1"/>
                <a:r>
                  <a:rPr lang="en-US" sz="2400" dirty="0" smtClean="0"/>
                  <a:t>Pretend that the currently observed transition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s,a,s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’) </a:t>
                </a:r>
                <a:r>
                  <a:rPr lang="en-US" sz="2400" dirty="0" smtClean="0"/>
                  <a:t>is the only possible </a:t>
                </a:r>
                <a:r>
                  <a:rPr lang="en-US" sz="2400" dirty="0" smtClean="0"/>
                  <a:t>outcome.  Call this “local quality”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; it is computed using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r>
                  <a:rPr lang="en-US" sz="2400" dirty="0" smtClean="0"/>
                  <a:t>Then interpolate between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4"/>
                <a:stretch>
                  <a:fillRect l="-1333" t="-1346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187450" y="18288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6" name="Equation" r:id="rId5" imgW="2768400" imgH="342720" progId="Equation.3">
                  <p:embed/>
                </p:oleObj>
              </mc:Choice>
              <mc:Fallback>
                <p:oleObj name="Equation" r:id="rId5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288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834352"/>
              </p:ext>
            </p:extLst>
          </p:nvPr>
        </p:nvGraphicFramePr>
        <p:xfrm>
          <a:off x="1752600" y="6176963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7" name="Equation" r:id="rId7" imgW="2463480" imgH="228600" progId="Equation.3">
                  <p:embed/>
                </p:oleObj>
              </mc:Choice>
              <mc:Fallback>
                <p:oleObj name="Equation" r:id="rId7" imgW="2463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176963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75906"/>
              </p:ext>
            </p:extLst>
          </p:nvPr>
        </p:nvGraphicFramePr>
        <p:xfrm>
          <a:off x="2124075" y="45466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8" name="Equation" r:id="rId9" imgW="2209680" imgH="241200" progId="Equation.3">
                  <p:embed/>
                </p:oleObj>
              </mc:Choice>
              <mc:Fallback>
                <p:oleObj name="Equation" r:id="rId9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5466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8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The interpolated form: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temporal-difference form: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computationally efficient form (all calculations rolled into one):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50038"/>
              </p:ext>
            </p:extLst>
          </p:nvPr>
        </p:nvGraphicFramePr>
        <p:xfrm>
          <a:off x="1511300" y="3814762"/>
          <a:ext cx="6261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Equation" r:id="rId4" imgW="2705040" imgH="228600" progId="Equation.3">
                  <p:embed/>
                </p:oleObj>
              </mc:Choice>
              <mc:Fallback>
                <p:oleObj name="Equation" r:id="rId4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814762"/>
                        <a:ext cx="62611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5211"/>
              </p:ext>
            </p:extLst>
          </p:nvPr>
        </p:nvGraphicFramePr>
        <p:xfrm>
          <a:off x="1536700" y="2133600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6" imgW="2463480" imgH="228600" progId="Equation.3">
                  <p:embed/>
                </p:oleObj>
              </mc:Choice>
              <mc:Fallback>
                <p:oleObj name="Equation" r:id="rId6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2133600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70846"/>
              </p:ext>
            </p:extLst>
          </p:nvPr>
        </p:nvGraphicFramePr>
        <p:xfrm>
          <a:off x="457200" y="5976753"/>
          <a:ext cx="8305800" cy="57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Equation" r:id="rId8" imgW="3479760" imgH="241200" progId="Equation.3">
                  <p:embed/>
                </p:oleObj>
              </mc:Choice>
              <mc:Fallback>
                <p:oleObj name="Equation" r:id="rId8" imgW="3479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76753"/>
                        <a:ext cx="8305800" cy="576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51717"/>
              </p:ext>
            </p:extLst>
          </p:nvPr>
        </p:nvGraphicFramePr>
        <p:xfrm>
          <a:off x="1819275" y="16510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10" imgW="2209680" imgH="241200" progId="Equation.3">
                  <p:embed/>
                </p:oleObj>
              </mc:Choice>
              <mc:Fallback>
                <p:oleObj name="Equation" r:id="rId10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6510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26395"/>
              </p:ext>
            </p:extLst>
          </p:nvPr>
        </p:nvGraphicFramePr>
        <p:xfrm>
          <a:off x="2124075" y="32004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tion" r:id="rId12" imgW="2209680" imgH="241200" progId="Equation.3">
                  <p:embed/>
                </p:oleObj>
              </mc:Choice>
              <mc:Fallback>
                <p:oleObj name="Equation" r:id="rId12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004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8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At each time step t</a:t>
            </a:r>
          </a:p>
          <a:p>
            <a:pPr lvl="1"/>
            <a:r>
              <a:rPr lang="en-US" sz="2400" dirty="0" smtClean="0"/>
              <a:t>From current state s, select an action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Get the successor state </a:t>
            </a:r>
            <a:r>
              <a:rPr lang="en-US" sz="2400" dirty="0" smtClean="0">
                <a:solidFill>
                  <a:srgbClr val="0000FF"/>
                </a:solidFill>
              </a:rPr>
              <a:t>s’</a:t>
            </a:r>
            <a:endParaRPr lang="en-US" sz="2400" dirty="0" smtClean="0"/>
          </a:p>
          <a:p>
            <a:pPr lvl="1"/>
            <a:r>
              <a:rPr lang="en-US" sz="2400" dirty="0" smtClean="0"/>
              <a:t>Perform the TD update: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4927408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8" name="Equation" r:id="rId4" imgW="3365280" imgH="228600" progId="Equation.3">
                  <p:embed/>
                </p:oleObj>
              </mc:Choice>
              <mc:Fallback>
                <p:oleObj name="Equation" r:id="rId4" imgW="33652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27408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58584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Learning rate</a:t>
            </a:r>
          </a:p>
          <a:p>
            <a:pPr algn="ctr"/>
            <a:r>
              <a:rPr lang="en-US" dirty="0" smtClean="0"/>
              <a:t>Should start at 1 and decay as O(1/t)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311029" y="5596235"/>
            <a:ext cx="389136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38338" y="2133600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" name="Equation" r:id="rId6" imgW="2057400" imgH="228600" progId="Equation.3">
                  <p:embed/>
                </p:oleObj>
              </mc:Choice>
              <mc:Fallback>
                <p:oleObj name="Equation" r:id="rId6" imgW="2057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133600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048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000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3048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058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e.g., </a:t>
            </a:r>
            <a:r>
              <a:rPr lang="en-US" dirty="0" smtClean="0">
                <a:sym typeface="Symbol"/>
              </a:rPr>
              <a:t>(t) = 60/(59 + 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Temporal difference (TD)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At each time step t</a:t>
            </a:r>
          </a:p>
          <a:p>
            <a:pPr lvl="1"/>
            <a:r>
              <a:rPr lang="en-US" sz="2400" dirty="0" smtClean="0"/>
              <a:t>From current state s, select an action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Get the successor state </a:t>
            </a:r>
            <a:r>
              <a:rPr lang="en-US" sz="2400" dirty="0" smtClean="0">
                <a:solidFill>
                  <a:srgbClr val="0000FF"/>
                </a:solidFill>
              </a:rPr>
              <a:t>s’</a:t>
            </a:r>
            <a:endParaRPr lang="en-US" sz="2400" dirty="0" smtClean="0"/>
          </a:p>
          <a:p>
            <a:pPr lvl="1"/>
            <a:r>
              <a:rPr lang="en-US" sz="2400" dirty="0" smtClean="0"/>
              <a:t>Perform the TD update: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4927408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1" name="Equation" r:id="rId4" imgW="3365280" imgH="228600" progId="Equation.3">
                  <p:embed/>
                </p:oleObj>
              </mc:Choice>
              <mc:Fallback>
                <p:oleObj name="Equation" r:id="rId4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27408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38338" y="2133600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2" name="Equation" r:id="rId6" imgW="2057400" imgH="228600" progId="Equation.3">
                  <p:embed/>
                </p:oleObj>
              </mc:Choice>
              <mc:Fallback>
                <p:oleObj name="Equation" r:id="rId6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133600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3048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000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3048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058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172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Q-learning demo: </a:t>
            </a:r>
            <a:r>
              <a:rPr lang="en-US" sz="2400" dirty="0" smtClean="0">
                <a:hlinkClick r:id="rId8"/>
              </a:rPr>
              <a:t>http://www.cs.ubc.ca/~poole/demos/rl/q.html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Q-learning result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0"/>
            <a:ext cx="5562600" cy="47259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09" y="2438400"/>
            <a:ext cx="28724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93376" y="6474023"/>
            <a:ext cx="215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Berkeley CS188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r>
              <a:rPr lang="en-US" dirty="0" smtClean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Function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r>
              <a:rPr lang="en-US" sz="2400" dirty="0" smtClean="0"/>
              <a:t>So far, we’ve assumed a lookup table representation for utility function </a:t>
            </a:r>
            <a:r>
              <a:rPr lang="en-US" sz="2400" dirty="0" smtClean="0">
                <a:solidFill>
                  <a:srgbClr val="0000FF"/>
                </a:solidFill>
              </a:rPr>
              <a:t>U(s)</a:t>
            </a:r>
            <a:r>
              <a:rPr lang="en-US" sz="2400" dirty="0" smtClean="0"/>
              <a:t> or action-utility function </a:t>
            </a:r>
            <a:r>
              <a:rPr lang="en-US" sz="2400" dirty="0" smtClean="0">
                <a:solidFill>
                  <a:srgbClr val="0000FF"/>
                </a:solidFill>
              </a:rPr>
              <a:t>Q(</a:t>
            </a:r>
            <a:r>
              <a:rPr lang="en-US" sz="2400" dirty="0" err="1" smtClean="0">
                <a:solidFill>
                  <a:srgbClr val="0000FF"/>
                </a:solidFill>
              </a:rPr>
              <a:t>s,a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/>
              <a:t>But what if the state space is really large or continuous?</a:t>
            </a:r>
          </a:p>
          <a:p>
            <a:r>
              <a:rPr lang="en-US" sz="2400" dirty="0" smtClean="0"/>
              <a:t>Alternative idea: approximate the utility function, e.g., </a:t>
            </a:r>
            <a:br>
              <a:rPr lang="en-US" sz="2400" dirty="0" smtClean="0"/>
            </a:br>
            <a:r>
              <a:rPr lang="en-US" sz="2400" dirty="0" smtClean="0"/>
              <a:t>as a weighted linear combination of </a:t>
            </a:r>
            <a:r>
              <a:rPr lang="en-US" sz="2400" i="1" dirty="0" smtClean="0"/>
              <a:t>features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RL algorithms can be modified to estimate these weights</a:t>
            </a:r>
          </a:p>
          <a:p>
            <a:pPr lvl="1"/>
            <a:r>
              <a:rPr lang="en-US" sz="2000" dirty="0" smtClean="0"/>
              <a:t>More generally, functions can be nonlinear (e.g., neural networks)</a:t>
            </a:r>
          </a:p>
          <a:p>
            <a:r>
              <a:rPr lang="en-US" sz="2400" dirty="0" smtClean="0"/>
              <a:t>Recall: features for designing evaluation functions in games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sz="2000" dirty="0" smtClean="0"/>
              <a:t>Can handle very large state spaces (games), continuous state spaces (robot control)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i="1" dirty="0" smtClean="0"/>
              <a:t>generalize</a:t>
            </a:r>
            <a:r>
              <a:rPr lang="en-US" sz="2000" dirty="0" smtClean="0"/>
              <a:t> to previously unseen states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3200400"/>
          <a:ext cx="609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Equation" r:id="rId4" imgW="2286000" imgH="228600" progId="Equation.3">
                  <p:embed/>
                </p:oleObj>
              </mc:Choice>
              <mc:Fallback>
                <p:oleObj name="Equation" r:id="rId4" imgW="2286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609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Policy search</a:t>
            </a:r>
            <a:r>
              <a:rPr lang="en-US" dirty="0" smtClean="0"/>
              <a:t>: instead of getting the Q-values right, you simply need to get their ordering right</a:t>
            </a:r>
          </a:p>
          <a:p>
            <a:pPr lvl="1"/>
            <a:r>
              <a:rPr lang="en-US" dirty="0" smtClean="0"/>
              <a:t>Write down the policy as a function of some parameters and adjust the parameters to improve the expected reward</a:t>
            </a:r>
          </a:p>
          <a:p>
            <a:r>
              <a:rPr lang="en-US" b="1" dirty="0" smtClean="0"/>
              <a:t>Learning </a:t>
            </a:r>
            <a:r>
              <a:rPr lang="en-US" b="1" smtClean="0"/>
              <a:t>from imitation</a:t>
            </a:r>
            <a:r>
              <a:rPr lang="en-US" smtClean="0"/>
              <a:t>: </a:t>
            </a:r>
            <a:r>
              <a:rPr lang="en-US" dirty="0" smtClean="0"/>
              <a:t>instead of an explicit reward function, you have expert demonstrations of the task to learn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learning: </a:t>
            </a:r>
            <a:br>
              <a:rPr lang="en-US" dirty="0" smtClean="0"/>
            </a:br>
            <a:r>
              <a:rPr lang="en-US" dirty="0" smtClean="0"/>
              <a:t>Basic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each time step:</a:t>
            </a:r>
          </a:p>
          <a:p>
            <a:pPr lvl="1"/>
            <a:r>
              <a:rPr lang="en-US" sz="2400" dirty="0" smtClean="0"/>
              <a:t>Take some action</a:t>
            </a:r>
          </a:p>
          <a:p>
            <a:pPr lvl="1"/>
            <a:r>
              <a:rPr lang="en-US" sz="2400" dirty="0" smtClean="0"/>
              <a:t>Observe the outcome of the action: successor state and reward</a:t>
            </a:r>
          </a:p>
          <a:p>
            <a:pPr lvl="1"/>
            <a:r>
              <a:rPr lang="en-US" sz="2400" dirty="0" smtClean="0"/>
              <a:t>Update some internal representation of the environment and policy</a:t>
            </a:r>
          </a:p>
          <a:p>
            <a:pPr lvl="1"/>
            <a:r>
              <a:rPr lang="en-US" sz="2400" dirty="0" smtClean="0"/>
              <a:t>If you reach a terminal state, just start over (each pass through the environment is called a </a:t>
            </a:r>
            <a:r>
              <a:rPr lang="en-US" sz="2400" i="1" dirty="0" smtClean="0"/>
              <a:t>trial</a:t>
            </a:r>
            <a:r>
              <a:rPr lang="en-US" sz="2400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is this called reinforcement learning?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</a:p>
          <a:p>
            <a:r>
              <a:rPr lang="en-US" dirty="0" smtClean="0"/>
              <a:t>Model-Based Reinforcement Learning</a:t>
            </a:r>
          </a:p>
          <a:p>
            <a:pPr lvl="1"/>
            <a:r>
              <a:rPr lang="en-US" dirty="0" smtClean="0"/>
              <a:t>Estimate P(s’|</a:t>
            </a:r>
            <a:r>
              <a:rPr lang="en-US" dirty="0" err="1" smtClean="0"/>
              <a:t>s,a</a:t>
            </a:r>
            <a:r>
              <a:rPr lang="en-US" dirty="0" smtClean="0"/>
              <a:t>) and R(s)</a:t>
            </a:r>
          </a:p>
          <a:p>
            <a:pPr lvl="1"/>
            <a:r>
              <a:rPr lang="en-US" dirty="0" smtClean="0"/>
              <a:t>Exploration vs. Exploitation</a:t>
            </a:r>
          </a:p>
          <a:p>
            <a:r>
              <a:rPr lang="en-US" dirty="0" smtClean="0"/>
              <a:t>Model-Free Reinforcement Learning</a:t>
            </a:r>
          </a:p>
          <a:p>
            <a:pPr lvl="1"/>
            <a:r>
              <a:rPr lang="en-US" dirty="0" smtClean="0"/>
              <a:t>Q-learning</a:t>
            </a:r>
          </a:p>
          <a:p>
            <a:pPr lvl="1"/>
            <a:r>
              <a:rPr lang="en-US" dirty="0" smtClean="0"/>
              <a:t>Temporal Difference Learning</a:t>
            </a:r>
          </a:p>
          <a:p>
            <a:r>
              <a:rPr lang="en-US" dirty="0" smtClean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Backgammon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5638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http://www.research.ibm.com/massive/tdl.html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06271" y="6096000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http://en.wikipedia.org/wiki/TD-Gammon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286000"/>
            <a:ext cx="4724400" cy="31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93282"/>
              </p:ext>
            </p:extLst>
          </p:nvPr>
        </p:nvGraphicFramePr>
        <p:xfrm>
          <a:off x="152400" y="2362200"/>
          <a:ext cx="88392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GreetS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Please say an activity name or say 'list activities' for a list of activities I know about.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GreetU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How may I help you?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know about amusement parks, aquariums, cruises, historic sites, museums, parks, theaters, wineries,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zoos. Please say an activity name from this list.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ReAsk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Please tell me the activity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type.You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also tell me the location and time.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>
            <a:hlinkClick r:id="rId3"/>
          </p:cNvPr>
          <p:cNvSpPr txBox="1"/>
          <p:nvPr/>
        </p:nvSpPr>
        <p:spPr>
          <a:xfrm>
            <a:off x="76200" y="1828801"/>
            <a:ext cx="861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Spoken Dialog Systems (</a:t>
            </a:r>
            <a:r>
              <a:rPr lang="en-US" sz="2800" u="sng" kern="1200" dirty="0" err="1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Litman</a:t>
            </a:r>
            <a:r>
              <a:rPr lang="en-US" sz="280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et al., 2000)</a:t>
            </a:r>
            <a:endParaRPr lang="en-US" sz="2800" u="sng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Learning a fast gait for </a:t>
            </a:r>
            <a:r>
              <a:rPr lang="en-US" dirty="0" err="1" smtClean="0">
                <a:hlinkClick r:id="rId3"/>
              </a:rPr>
              <a:t>Aibos</a:t>
            </a:r>
            <a:endParaRPr lang="en-US" dirty="0"/>
          </a:p>
        </p:txBody>
      </p:sp>
      <p:pic>
        <p:nvPicPr>
          <p:cNvPr id="6451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9708" y="5029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Initial gait</a:t>
            </a:r>
            <a:endParaRPr lang="en-US" dirty="0"/>
          </a:p>
        </p:txBody>
      </p:sp>
      <p:pic>
        <p:nvPicPr>
          <p:cNvPr id="6451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50292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Learned gait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82270"/>
            <a:ext cx="8456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hlinkClick r:id="rId8"/>
              </a:rPr>
              <a:t>Policy Gradient Reinforcement Learning for Fast </a:t>
            </a:r>
            <a:r>
              <a:rPr lang="en-US" b="1" dirty="0" err="1" smtClean="0">
                <a:hlinkClick r:id="rId8"/>
              </a:rPr>
              <a:t>Quadrupedal</a:t>
            </a:r>
            <a:r>
              <a:rPr lang="en-US" b="1" dirty="0" smtClean="0">
                <a:hlinkClick r:id="rId8"/>
              </a:rPr>
              <a:t> Locomotion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9"/>
              </a:rPr>
              <a:t>Nate Kohl</a:t>
            </a:r>
            <a:r>
              <a:rPr lang="en-US" dirty="0" smtClean="0"/>
              <a:t> and </a:t>
            </a:r>
            <a:r>
              <a:rPr lang="en-US" dirty="0" smtClean="0">
                <a:hlinkClick r:id="rId10"/>
              </a:rPr>
              <a:t>Peter Stone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IEEE International Conference on Robotics and Automation, 2004.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Stanford autonomous helicopter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45727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1400" y="6400800"/>
            <a:ext cx="212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Pieter </a:t>
            </a:r>
            <a:r>
              <a:rPr lang="en-US" dirty="0" err="1" smtClean="0"/>
              <a:t>Abbeel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Playing Atari with deep reinforcement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943600"/>
            <a:ext cx="7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  <p:pic>
        <p:nvPicPr>
          <p:cNvPr id="6" name="Picture 5" descr="Screen Shot 2015-11-10 at 11.42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872"/>
            <a:ext cx="9144000" cy="303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400800"/>
            <a:ext cx="397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Mnih</a:t>
            </a:r>
            <a:r>
              <a:rPr lang="en-US" dirty="0" smtClean="0"/>
              <a:t> et al., </a:t>
            </a:r>
            <a:r>
              <a:rPr lang="en-US" i="1" dirty="0" smtClean="0"/>
              <a:t>Nature</a:t>
            </a:r>
            <a:r>
              <a:rPr lang="en-US" dirty="0" smtClean="0"/>
              <a:t>,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16338</TotalTime>
  <Words>1386</Words>
  <Application>Microsoft Office PowerPoint</Application>
  <PresentationFormat>On-screen Show (4:3)</PresentationFormat>
  <Paragraphs>253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Default Design</vt:lpstr>
      <vt:lpstr>Equation</vt:lpstr>
      <vt:lpstr>Microsoft Equation 3.0</vt:lpstr>
      <vt:lpstr>Reinforcement learning (Chapter 21)</vt:lpstr>
      <vt:lpstr>Reinforcement learning</vt:lpstr>
      <vt:lpstr>Reinforcement learning:  Basic scheme</vt:lpstr>
      <vt:lpstr>Outline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Outline</vt:lpstr>
      <vt:lpstr>Reinforcement learning strategies</vt:lpstr>
      <vt:lpstr>Model-based reinforcement learning</vt:lpstr>
      <vt:lpstr>Model-based reinforcement learning</vt:lpstr>
      <vt:lpstr>Exploration vs. exploitation</vt:lpstr>
      <vt:lpstr>Incorporating exploration</vt:lpstr>
      <vt:lpstr>Outline</vt:lpstr>
      <vt:lpstr>Model-free reinforcement learning</vt:lpstr>
      <vt:lpstr>Model-free reinforcement learning</vt:lpstr>
      <vt:lpstr>Model-free reinforcement learning</vt:lpstr>
      <vt:lpstr>Temporal difference (TD) learning</vt:lpstr>
      <vt:lpstr>Temporal difference (TD) learning</vt:lpstr>
      <vt:lpstr>Temporal difference (TD) learning</vt:lpstr>
      <vt:lpstr>Temporal difference (TD) learning</vt:lpstr>
      <vt:lpstr>TD Q-learning result</vt:lpstr>
      <vt:lpstr>Outline</vt:lpstr>
      <vt:lpstr>Function approximation</vt:lpstr>
      <vt:lpstr>Other techniques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Mark Hasegawa-Johnson</cp:lastModifiedBy>
  <cp:revision>570</cp:revision>
  <cp:lastPrinted>2015-04-13T17:34:21Z</cp:lastPrinted>
  <dcterms:created xsi:type="dcterms:W3CDTF">2003-12-17T16:38:09Z</dcterms:created>
  <dcterms:modified xsi:type="dcterms:W3CDTF">2016-11-08T04:12:16Z</dcterms:modified>
</cp:coreProperties>
</file>